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17" r:id="rId2"/>
    <p:sldId id="377" r:id="rId3"/>
    <p:sldId id="425" r:id="rId4"/>
    <p:sldId id="42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319" r:id="rId41"/>
    <p:sldId id="387" r:id="rId42"/>
    <p:sldId id="415" r:id="rId43"/>
    <p:sldId id="412" r:id="rId44"/>
    <p:sldId id="337" r:id="rId45"/>
    <p:sldId id="414" r:id="rId46"/>
    <p:sldId id="417" r:id="rId47"/>
    <p:sldId id="419" r:id="rId48"/>
    <p:sldId id="422" r:id="rId49"/>
    <p:sldId id="421" r:id="rId50"/>
    <p:sldId id="420" r:id="rId51"/>
    <p:sldId id="413" r:id="rId52"/>
    <p:sldId id="416" r:id="rId53"/>
    <p:sldId id="424" r:id="rId54"/>
    <p:sldId id="362" r:id="rId55"/>
    <p:sldId id="359" r:id="rId56"/>
  </p:sldIdLst>
  <p:sldSz cx="9144000" cy="6858000" type="screen4x3"/>
  <p:notesSz cx="6934200" cy="9220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C3300"/>
    <a:srgbClr val="009900"/>
    <a:srgbClr val="FF3300"/>
    <a:srgbClr val="990000"/>
    <a:srgbClr val="FF9933"/>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9" autoAdjust="0"/>
    <p:restoredTop sz="90244" autoAdjust="0"/>
  </p:normalViewPr>
  <p:slideViewPr>
    <p:cSldViewPr>
      <p:cViewPr>
        <p:scale>
          <a:sx n="66" d="100"/>
          <a:sy n="66"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t" anchorCtr="0" compatLnSpc="1">
            <a:prstTxWarp prst="textNoShape">
              <a:avLst/>
            </a:prstTxWarp>
          </a:bodyPr>
          <a:lstStyle>
            <a:lvl1pPr algn="l" defTabSz="922338">
              <a:defRPr sz="1200"/>
            </a:lvl1pPr>
          </a:lstStyle>
          <a:p>
            <a:pPr>
              <a:defRPr/>
            </a:pPr>
            <a:endParaRPr lang="en-US"/>
          </a:p>
        </p:txBody>
      </p:sp>
      <p:sp>
        <p:nvSpPr>
          <p:cNvPr id="4099" name="Rectangle 3"/>
          <p:cNvSpPr>
            <a:spLocks noGrp="1" noChangeArrowheads="1"/>
          </p:cNvSpPr>
          <p:nvPr>
            <p:ph type="dt" sz="quarter" idx="1"/>
          </p:nvPr>
        </p:nvSpPr>
        <p:spPr bwMode="auto">
          <a:xfrm>
            <a:off x="3929063" y="0"/>
            <a:ext cx="3005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t" anchorCtr="0" compatLnSpc="1">
            <a:prstTxWarp prst="textNoShape">
              <a:avLst/>
            </a:prstTxWarp>
          </a:bodyPr>
          <a:lstStyle>
            <a:lvl1pPr algn="r" defTabSz="922338">
              <a:defRPr sz="1200"/>
            </a:lvl1pPr>
          </a:lstStyle>
          <a:p>
            <a:pPr>
              <a:defRPr/>
            </a:pPr>
            <a:endParaRPr lang="en-US"/>
          </a:p>
        </p:txBody>
      </p:sp>
      <p:sp>
        <p:nvSpPr>
          <p:cNvPr id="4100" name="Rectangle 4"/>
          <p:cNvSpPr>
            <a:spLocks noGrp="1" noChangeArrowheads="1"/>
          </p:cNvSpPr>
          <p:nvPr>
            <p:ph type="ftr" sz="quarter" idx="2"/>
          </p:nvPr>
        </p:nvSpPr>
        <p:spPr bwMode="auto">
          <a:xfrm>
            <a:off x="0" y="8758238"/>
            <a:ext cx="3005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b" anchorCtr="0" compatLnSpc="1">
            <a:prstTxWarp prst="textNoShape">
              <a:avLst/>
            </a:prstTxWarp>
          </a:bodyPr>
          <a:lstStyle>
            <a:lvl1pPr algn="l" defTabSz="922338">
              <a:defRPr sz="1200"/>
            </a:lvl1pPr>
          </a:lstStyle>
          <a:p>
            <a:pPr>
              <a:defRPr/>
            </a:pPr>
            <a:endParaRPr lang="en-US"/>
          </a:p>
        </p:txBody>
      </p:sp>
      <p:sp>
        <p:nvSpPr>
          <p:cNvPr id="4101" name="Rectangle 5"/>
          <p:cNvSpPr>
            <a:spLocks noGrp="1" noChangeArrowheads="1"/>
          </p:cNvSpPr>
          <p:nvPr>
            <p:ph type="sldNum" sz="quarter" idx="3"/>
          </p:nvPr>
        </p:nvSpPr>
        <p:spPr bwMode="auto">
          <a:xfrm>
            <a:off x="3929063" y="8758238"/>
            <a:ext cx="3005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5" tIns="46147" rIns="92295" bIns="46147" numCol="1" anchor="b" anchorCtr="0" compatLnSpc="1">
            <a:prstTxWarp prst="textNoShape">
              <a:avLst/>
            </a:prstTxWarp>
          </a:bodyPr>
          <a:lstStyle>
            <a:lvl1pPr algn="r" defTabSz="922338">
              <a:defRPr sz="1200"/>
            </a:lvl1pPr>
          </a:lstStyle>
          <a:p>
            <a:pPr>
              <a:defRPr/>
            </a:pPr>
            <a:fld id="{101D0292-8632-486F-8491-1B5EA7D60855}" type="slidenum">
              <a:rPr lang="en-US"/>
              <a:pPr>
                <a:defRPr/>
              </a:pPr>
              <a:t>‹#›</a:t>
            </a:fld>
            <a:endParaRPr lang="en-US"/>
          </a:p>
        </p:txBody>
      </p:sp>
    </p:spTree>
    <p:extLst>
      <p:ext uri="{BB962C8B-B14F-4D97-AF65-F5344CB8AC3E}">
        <p14:creationId xmlns:p14="http://schemas.microsoft.com/office/powerpoint/2010/main" val="452461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1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lvl1pPr algn="l" defTabSz="908050">
              <a:defRPr sz="1200"/>
            </a:lvl1pPr>
          </a:lstStyle>
          <a:p>
            <a:pPr>
              <a:defRPr/>
            </a:pPr>
            <a:endParaRPr lang="en-US"/>
          </a:p>
        </p:txBody>
      </p:sp>
      <p:sp>
        <p:nvSpPr>
          <p:cNvPr id="39939" name="Rectangle 3"/>
          <p:cNvSpPr>
            <a:spLocks noGrp="1" noChangeArrowheads="1"/>
          </p:cNvSpPr>
          <p:nvPr>
            <p:ph type="dt" idx="1"/>
          </p:nvPr>
        </p:nvSpPr>
        <p:spPr bwMode="auto">
          <a:xfrm>
            <a:off x="3919538" y="0"/>
            <a:ext cx="3014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lvl1pPr algn="r" defTabSz="908050">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35063" y="684213"/>
            <a:ext cx="4665662" cy="3498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903288" y="4411663"/>
            <a:ext cx="512762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747125"/>
            <a:ext cx="301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b" anchorCtr="0" compatLnSpc="1">
            <a:prstTxWarp prst="textNoShape">
              <a:avLst/>
            </a:prstTxWarp>
          </a:bodyPr>
          <a:lstStyle>
            <a:lvl1pPr algn="l" defTabSz="908050">
              <a:defRPr sz="1200"/>
            </a:lvl1pPr>
          </a:lstStyle>
          <a:p>
            <a:pPr>
              <a:defRPr/>
            </a:pPr>
            <a:endParaRPr lang="en-US"/>
          </a:p>
        </p:txBody>
      </p:sp>
      <p:sp>
        <p:nvSpPr>
          <p:cNvPr id="39943" name="Rectangle 7"/>
          <p:cNvSpPr>
            <a:spLocks noGrp="1" noChangeArrowheads="1"/>
          </p:cNvSpPr>
          <p:nvPr>
            <p:ph type="sldNum" sz="quarter" idx="5"/>
          </p:nvPr>
        </p:nvSpPr>
        <p:spPr bwMode="auto">
          <a:xfrm>
            <a:off x="3919538" y="8747125"/>
            <a:ext cx="3014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13" tIns="45457" rIns="90913" bIns="45457" numCol="1" anchor="b" anchorCtr="0" compatLnSpc="1">
            <a:prstTxWarp prst="textNoShape">
              <a:avLst/>
            </a:prstTxWarp>
          </a:bodyPr>
          <a:lstStyle>
            <a:lvl1pPr algn="r" defTabSz="908050">
              <a:defRPr sz="1200"/>
            </a:lvl1pPr>
          </a:lstStyle>
          <a:p>
            <a:pPr>
              <a:defRPr/>
            </a:pPr>
            <a:fld id="{79ACA4E8-EAE5-41D9-B9A4-A944B12B5AB7}" type="slidenum">
              <a:rPr lang="en-US"/>
              <a:pPr>
                <a:defRPr/>
              </a:pPr>
              <a:t>‹#›</a:t>
            </a:fld>
            <a:endParaRPr lang="en-US"/>
          </a:p>
        </p:txBody>
      </p:sp>
    </p:spTree>
    <p:extLst>
      <p:ext uri="{BB962C8B-B14F-4D97-AF65-F5344CB8AC3E}">
        <p14:creationId xmlns:p14="http://schemas.microsoft.com/office/powerpoint/2010/main" val="164721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C685439-4764-4375-8188-D7E6093E47CA}" type="slidenum">
              <a:rPr lang="en-US" altLang="en-US" smtClean="0"/>
              <a:pPr algn="r" eaLnBrk="1" hangingPunct="1">
                <a:spcBef>
                  <a:spcPct val="0"/>
                </a:spcBef>
              </a:pPr>
              <a:t>1</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smtClean="0"/>
              <a:t>Global drifter program: an overview.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D4626D4-DDE9-44EC-90AC-EF60D2BC0DFB}" type="slidenum">
              <a:rPr lang="en-US" altLang="en-US" smtClean="0"/>
              <a:pPr algn="r" eaLnBrk="1" hangingPunct="1">
                <a:spcBef>
                  <a:spcPct val="0"/>
                </a:spcBef>
              </a:pPr>
              <a:t>2</a:t>
            </a:fld>
            <a:endParaRPr lang="en-US" altLang="en-US" smtClean="0"/>
          </a:p>
        </p:txBody>
      </p:sp>
      <p:sp>
        <p:nvSpPr>
          <p:cNvPr id="32771" name="Rectangle 2"/>
          <p:cNvSpPr>
            <a:spLocks noGrp="1" noRot="1" noChangeAspect="1" noChangeArrowheads="1" noTextEdit="1"/>
          </p:cNvSpPr>
          <p:nvPr>
            <p:ph type="sldImg"/>
          </p:nvPr>
        </p:nvSpPr>
        <p:spPr>
          <a:xfrm>
            <a:off x="1162050" y="690563"/>
            <a:ext cx="4610100" cy="3457575"/>
          </a:xfrm>
          <a:ln/>
        </p:spPr>
      </p:sp>
      <p:sp>
        <p:nvSpPr>
          <p:cNvPr id="32772" name="Rectangle 3"/>
          <p:cNvSpPr>
            <a:spLocks noGrp="1" noChangeArrowheads="1"/>
          </p:cNvSpPr>
          <p:nvPr>
            <p:ph type="body" idx="1"/>
          </p:nvPr>
        </p:nvSpPr>
        <p:spPr>
          <a:xfrm>
            <a:off x="925513" y="4379913"/>
            <a:ext cx="5083175" cy="4149725"/>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EDAA853-60D5-48A8-A056-7AFA2EE0216C}" type="slidenum">
              <a:rPr lang="en-US" altLang="en-US" smtClean="0"/>
              <a:pPr algn="r" eaLnBrk="1" hangingPunct="1">
                <a:spcBef>
                  <a:spcPct val="0"/>
                </a:spcBef>
              </a:pPr>
              <a:t>40</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arraysize.m</a:t>
            </a:r>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41</a:t>
            </a:fld>
            <a:endParaRPr lang="en-US"/>
          </a:p>
        </p:txBody>
      </p:sp>
    </p:spTree>
    <p:extLst>
      <p:ext uri="{BB962C8B-B14F-4D97-AF65-F5344CB8AC3E}">
        <p14:creationId xmlns:p14="http://schemas.microsoft.com/office/powerpoint/2010/main" val="184153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Via</a:t>
            </a:r>
            <a:r>
              <a:rPr lang="en-US" baseline="0" dirty="0" smtClean="0"/>
              <a:t> </a:t>
            </a:r>
            <a:r>
              <a:rPr lang="en-US" baseline="0" dirty="0" err="1" smtClean="0"/>
              <a:t>calcdeathrate.m</a:t>
            </a:r>
            <a:r>
              <a:rPr lang="en-US" baseline="0" dirty="0" smtClean="0"/>
              <a:t> (top), </a:t>
            </a:r>
            <a:r>
              <a:rPr lang="en-US" baseline="0" dirty="0" err="1" smtClean="0"/>
              <a:t>array_age.m</a:t>
            </a:r>
            <a:r>
              <a:rPr lang="en-US" baseline="0" dirty="0" smtClean="0"/>
              <a:t> (bottom)</a:t>
            </a:r>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42</a:t>
            </a:fld>
            <a:endParaRPr lang="en-US"/>
          </a:p>
        </p:txBody>
      </p:sp>
    </p:spTree>
    <p:extLst>
      <p:ext uri="{BB962C8B-B14F-4D97-AF65-F5344CB8AC3E}">
        <p14:creationId xmlns:p14="http://schemas.microsoft.com/office/powerpoint/2010/main" val="374815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ACA4E8-EAE5-41D9-B9A4-A944B12B5AB7}" type="slidenum">
              <a:rPr lang="en-US" smtClean="0"/>
              <a:pPr>
                <a:defRPr/>
              </a:pPr>
              <a:t>48</a:t>
            </a:fld>
            <a:endParaRPr lang="en-US"/>
          </a:p>
        </p:txBody>
      </p:sp>
    </p:spTree>
    <p:extLst>
      <p:ext uri="{BB962C8B-B14F-4D97-AF65-F5344CB8AC3E}">
        <p14:creationId xmlns:p14="http://schemas.microsoft.com/office/powerpoint/2010/main" val="281778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08050" eaLnBrk="0" hangingPunct="0">
              <a:spcBef>
                <a:spcPct val="30000"/>
              </a:spcBef>
              <a:defRPr sz="1200">
                <a:solidFill>
                  <a:schemeClr val="tx1"/>
                </a:solidFill>
                <a:latin typeface="Times New Roman" pitchFamily="18" charset="0"/>
              </a:defRPr>
            </a:lvl1pPr>
            <a:lvl2pPr marL="742950" indent="-285750" algn="l" defTabSz="908050" eaLnBrk="0" hangingPunct="0">
              <a:spcBef>
                <a:spcPct val="30000"/>
              </a:spcBef>
              <a:defRPr sz="1200">
                <a:solidFill>
                  <a:schemeClr val="tx1"/>
                </a:solidFill>
                <a:latin typeface="Times New Roman" pitchFamily="18" charset="0"/>
              </a:defRPr>
            </a:lvl2pPr>
            <a:lvl3pPr marL="1143000" indent="-228600" algn="l" defTabSz="908050" eaLnBrk="0" hangingPunct="0">
              <a:spcBef>
                <a:spcPct val="30000"/>
              </a:spcBef>
              <a:defRPr sz="1200">
                <a:solidFill>
                  <a:schemeClr val="tx1"/>
                </a:solidFill>
                <a:latin typeface="Times New Roman" pitchFamily="18" charset="0"/>
              </a:defRPr>
            </a:lvl3pPr>
            <a:lvl4pPr marL="1600200" indent="-228600" algn="l" defTabSz="908050" eaLnBrk="0" hangingPunct="0">
              <a:spcBef>
                <a:spcPct val="30000"/>
              </a:spcBef>
              <a:defRPr sz="1200">
                <a:solidFill>
                  <a:schemeClr val="tx1"/>
                </a:solidFill>
                <a:latin typeface="Times New Roman" pitchFamily="18" charset="0"/>
              </a:defRPr>
            </a:lvl4pPr>
            <a:lvl5pPr marL="2057400" indent="-228600" algn="l" defTabSz="908050" eaLnBrk="0" hangingPunct="0">
              <a:spcBef>
                <a:spcPct val="30000"/>
              </a:spcBef>
              <a:defRPr sz="1200">
                <a:solidFill>
                  <a:schemeClr val="tx1"/>
                </a:solidFill>
                <a:latin typeface="Times New Roman" pitchFamily="18" charset="0"/>
              </a:defRPr>
            </a:lvl5pPr>
            <a:lvl6pPr marL="2514600" indent="-228600" defTabSz="908050" eaLnBrk="0" fontAlgn="base" hangingPunct="0">
              <a:spcBef>
                <a:spcPct val="30000"/>
              </a:spcBef>
              <a:spcAft>
                <a:spcPct val="0"/>
              </a:spcAft>
              <a:defRPr sz="1200">
                <a:solidFill>
                  <a:schemeClr val="tx1"/>
                </a:solidFill>
                <a:latin typeface="Times New Roman" pitchFamily="18" charset="0"/>
              </a:defRPr>
            </a:lvl6pPr>
            <a:lvl7pPr marL="2971800" indent="-228600" defTabSz="908050" eaLnBrk="0" fontAlgn="base" hangingPunct="0">
              <a:spcBef>
                <a:spcPct val="30000"/>
              </a:spcBef>
              <a:spcAft>
                <a:spcPct val="0"/>
              </a:spcAft>
              <a:defRPr sz="1200">
                <a:solidFill>
                  <a:schemeClr val="tx1"/>
                </a:solidFill>
                <a:latin typeface="Times New Roman" pitchFamily="18" charset="0"/>
              </a:defRPr>
            </a:lvl7pPr>
            <a:lvl8pPr marL="3429000" indent="-228600" defTabSz="908050" eaLnBrk="0" fontAlgn="base" hangingPunct="0">
              <a:spcBef>
                <a:spcPct val="30000"/>
              </a:spcBef>
              <a:spcAft>
                <a:spcPct val="0"/>
              </a:spcAft>
              <a:defRPr sz="1200">
                <a:solidFill>
                  <a:schemeClr val="tx1"/>
                </a:solidFill>
                <a:latin typeface="Times New Roman" pitchFamily="18" charset="0"/>
              </a:defRPr>
            </a:lvl8pPr>
            <a:lvl9pPr marL="3886200" indent="-228600" defTabSz="9080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2DC1CB0-11F9-4014-BEB7-E5510B8F2AF1}" type="slidenum">
              <a:rPr lang="en-US" altLang="en-US" smtClean="0"/>
              <a:pPr algn="r" eaLnBrk="1" hangingPunct="1">
                <a:spcBef>
                  <a:spcPct val="0"/>
                </a:spcBef>
              </a:pPr>
              <a:t>54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35261F1-8CD0-4392-8690-22E5ECB28502}" type="slidenum">
              <a:rPr lang="en-US"/>
              <a:pPr>
                <a:defRPr/>
              </a:pPr>
              <a:t>‹#›</a:t>
            </a:fld>
            <a:endParaRPr lang="en-US"/>
          </a:p>
        </p:txBody>
      </p:sp>
    </p:spTree>
    <p:extLst>
      <p:ext uri="{BB962C8B-B14F-4D97-AF65-F5344CB8AC3E}">
        <p14:creationId xmlns:p14="http://schemas.microsoft.com/office/powerpoint/2010/main" val="4424797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416EF3-DD84-4EED-B259-2531C981948C}" type="slidenum">
              <a:rPr lang="en-US"/>
              <a:pPr>
                <a:defRPr/>
              </a:pPr>
              <a:t>‹#›</a:t>
            </a:fld>
            <a:endParaRPr lang="en-US"/>
          </a:p>
        </p:txBody>
      </p:sp>
    </p:spTree>
    <p:extLst>
      <p:ext uri="{BB962C8B-B14F-4D97-AF65-F5344CB8AC3E}">
        <p14:creationId xmlns:p14="http://schemas.microsoft.com/office/powerpoint/2010/main" val="30138795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25E396-1BBC-4A93-A84C-F054534547FB}" type="slidenum">
              <a:rPr lang="en-US"/>
              <a:pPr>
                <a:defRPr/>
              </a:pPr>
              <a:t>‹#›</a:t>
            </a:fld>
            <a:endParaRPr lang="en-US"/>
          </a:p>
        </p:txBody>
      </p:sp>
    </p:spTree>
    <p:extLst>
      <p:ext uri="{BB962C8B-B14F-4D97-AF65-F5344CB8AC3E}">
        <p14:creationId xmlns:p14="http://schemas.microsoft.com/office/powerpoint/2010/main" val="17347751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39129BD-D9E8-45C7-9105-EFB848966B83}" type="slidenum">
              <a:rPr lang="en-US"/>
              <a:pPr>
                <a:defRPr/>
              </a:pPr>
              <a:t>‹#›</a:t>
            </a:fld>
            <a:endParaRPr lang="en-US"/>
          </a:p>
        </p:txBody>
      </p:sp>
    </p:spTree>
    <p:extLst>
      <p:ext uri="{BB962C8B-B14F-4D97-AF65-F5344CB8AC3E}">
        <p14:creationId xmlns:p14="http://schemas.microsoft.com/office/powerpoint/2010/main" val="34917426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E1A933-E2DC-412E-98E1-F3E8F0AF1E97}" type="slidenum">
              <a:rPr lang="en-US"/>
              <a:pPr>
                <a:defRPr/>
              </a:pPr>
              <a:t>‹#›</a:t>
            </a:fld>
            <a:endParaRPr lang="en-US"/>
          </a:p>
        </p:txBody>
      </p:sp>
    </p:spTree>
    <p:extLst>
      <p:ext uri="{BB962C8B-B14F-4D97-AF65-F5344CB8AC3E}">
        <p14:creationId xmlns:p14="http://schemas.microsoft.com/office/powerpoint/2010/main" val="19130386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D53E06-E3DD-4D29-BC49-DF91F35B5A04}" type="slidenum">
              <a:rPr lang="en-US"/>
              <a:pPr>
                <a:defRPr/>
              </a:pPr>
              <a:t>‹#›</a:t>
            </a:fld>
            <a:endParaRPr lang="en-US"/>
          </a:p>
        </p:txBody>
      </p:sp>
    </p:spTree>
    <p:extLst>
      <p:ext uri="{BB962C8B-B14F-4D97-AF65-F5344CB8AC3E}">
        <p14:creationId xmlns:p14="http://schemas.microsoft.com/office/powerpoint/2010/main" val="17630582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B7795BE-DEDA-4157-A63C-69ADE38E3766}" type="slidenum">
              <a:rPr lang="en-US"/>
              <a:pPr>
                <a:defRPr/>
              </a:pPr>
              <a:t>‹#›</a:t>
            </a:fld>
            <a:endParaRPr lang="en-US"/>
          </a:p>
        </p:txBody>
      </p:sp>
    </p:spTree>
    <p:extLst>
      <p:ext uri="{BB962C8B-B14F-4D97-AF65-F5344CB8AC3E}">
        <p14:creationId xmlns:p14="http://schemas.microsoft.com/office/powerpoint/2010/main" val="250613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A2D3CB1-FD87-4668-BC19-67D4A7EFA1EB}" type="slidenum">
              <a:rPr lang="en-US"/>
              <a:pPr>
                <a:defRPr/>
              </a:pPr>
              <a:t>‹#›</a:t>
            </a:fld>
            <a:endParaRPr lang="en-US"/>
          </a:p>
        </p:txBody>
      </p:sp>
    </p:spTree>
    <p:extLst>
      <p:ext uri="{BB962C8B-B14F-4D97-AF65-F5344CB8AC3E}">
        <p14:creationId xmlns:p14="http://schemas.microsoft.com/office/powerpoint/2010/main" val="7544591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9BCB124-10D0-4568-B9DA-011D31A1B0F0}" type="slidenum">
              <a:rPr lang="en-US"/>
              <a:pPr>
                <a:defRPr/>
              </a:pPr>
              <a:t>‹#›</a:t>
            </a:fld>
            <a:endParaRPr lang="en-US"/>
          </a:p>
        </p:txBody>
      </p:sp>
    </p:spTree>
    <p:extLst>
      <p:ext uri="{BB962C8B-B14F-4D97-AF65-F5344CB8AC3E}">
        <p14:creationId xmlns:p14="http://schemas.microsoft.com/office/powerpoint/2010/main" val="19850330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6198C6-EC94-449B-8D94-5F7ABE385102}" type="slidenum">
              <a:rPr lang="en-US"/>
              <a:pPr>
                <a:defRPr/>
              </a:pPr>
              <a:t>‹#›</a:t>
            </a:fld>
            <a:endParaRPr lang="en-US"/>
          </a:p>
        </p:txBody>
      </p:sp>
    </p:spTree>
    <p:extLst>
      <p:ext uri="{BB962C8B-B14F-4D97-AF65-F5344CB8AC3E}">
        <p14:creationId xmlns:p14="http://schemas.microsoft.com/office/powerpoint/2010/main" val="8858086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C972F95-B14F-4576-85C8-5CDCABBEE8B4}" type="slidenum">
              <a:rPr lang="en-US"/>
              <a:pPr>
                <a:defRPr/>
              </a:pPr>
              <a:t>‹#›</a:t>
            </a:fld>
            <a:endParaRPr lang="en-US"/>
          </a:p>
        </p:txBody>
      </p:sp>
    </p:spTree>
    <p:extLst>
      <p:ext uri="{BB962C8B-B14F-4D97-AF65-F5344CB8AC3E}">
        <p14:creationId xmlns:p14="http://schemas.microsoft.com/office/powerpoint/2010/main" val="842508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50327F0-8BC1-404A-8942-A6F611189F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685800" y="304800"/>
            <a:ext cx="7772400" cy="685800"/>
          </a:xfrm>
        </p:spPr>
        <p:txBody>
          <a:bodyPr/>
          <a:lstStyle/>
          <a:p>
            <a:pPr eaLnBrk="1" hangingPunct="1"/>
            <a:r>
              <a:rPr lang="en-US" altLang="en-US" smtClean="0"/>
              <a:t>Global Drifter Program (GDP)</a:t>
            </a:r>
            <a:br>
              <a:rPr lang="en-US" altLang="en-US" smtClean="0"/>
            </a:br>
            <a:endParaRPr lang="en-US" altLang="en-US" smtClean="0"/>
          </a:p>
        </p:txBody>
      </p:sp>
      <p:pic>
        <p:nvPicPr>
          <p:cNvPr id="13315" name="Picture 6" descr="C:\Documents and Settings\lumpkin.AOML\My Documents\My Pictures\logos\aoml past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2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8"/>
          <p:cNvSpPr>
            <a:spLocks noChangeArrowheads="1"/>
          </p:cNvSpPr>
          <p:nvPr/>
        </p:nvSpPr>
        <p:spPr bwMode="auto">
          <a:xfrm>
            <a:off x="1143000" y="681038"/>
            <a:ext cx="670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i="1" dirty="0">
                <a:ea typeface="Times" pitchFamily="18" charset="0"/>
                <a:cs typeface="Times" pitchFamily="18" charset="0"/>
              </a:rPr>
              <a:t>Drifting buoy measurements of Sea Surface Temperature, Mixed Layer Currents, Atmospheric </a:t>
            </a:r>
            <a:r>
              <a:rPr lang="en-US" altLang="en-US" sz="1600" b="1" i="1" dirty="0" smtClean="0">
                <a:ea typeface="Times" pitchFamily="18" charset="0"/>
                <a:cs typeface="Times" pitchFamily="18" charset="0"/>
              </a:rPr>
              <a:t>Pressure, Salinity </a:t>
            </a:r>
            <a:r>
              <a:rPr lang="en-US" altLang="en-US" sz="1600" b="1" i="1" dirty="0">
                <a:ea typeface="Times" pitchFamily="18" charset="0"/>
                <a:cs typeface="Times" pitchFamily="18" charset="0"/>
              </a:rPr>
              <a:t>and </a:t>
            </a:r>
            <a:r>
              <a:rPr lang="en-US" altLang="en-US" sz="1600" b="1" i="1" dirty="0" smtClean="0">
                <a:ea typeface="Times" pitchFamily="18" charset="0"/>
                <a:cs typeface="Times" pitchFamily="18" charset="0"/>
              </a:rPr>
              <a:t>Wind</a:t>
            </a:r>
            <a:endParaRPr lang="en-US" altLang="en-US" sz="1600" dirty="0"/>
          </a:p>
          <a:p>
            <a:pPr algn="ctr" eaLnBrk="1" hangingPunct="1">
              <a:spcBef>
                <a:spcPct val="0"/>
              </a:spcBef>
              <a:buFontTx/>
              <a:buNone/>
            </a:pPr>
            <a:r>
              <a:rPr lang="en-US" altLang="en-US" sz="1600" dirty="0" smtClean="0"/>
              <a:t>www.aoml.noaa.gov/phod/dac</a:t>
            </a:r>
            <a:endParaRPr lang="en-US" altLang="en-US" sz="1600" dirty="0"/>
          </a:p>
        </p:txBody>
      </p:sp>
      <p:pic>
        <p:nvPicPr>
          <p:cNvPr id="13317" name="Picture 12" descr="C:\Documents and Settings\lumpkin\My Documents\My Pictures\logos\jim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3" descr="C:\Documents and Settings\lumpkin\My Documents\My Pictures\logos\gdp_logo.jpg"/>
          <p:cNvPicPr>
            <a:picLocks noChangeAspect="1" noChangeArrowheads="1"/>
          </p:cNvPicPr>
          <p:nvPr/>
        </p:nvPicPr>
        <p:blipFill>
          <a:blip r:embed="rId5" cstate="print">
            <a:extLst>
              <a:ext uri="{28A0092B-C50C-407E-A947-70E740481C1C}">
                <a14:useLocalDpi xmlns:a14="http://schemas.microsoft.com/office/drawing/2010/main" val="0"/>
              </a:ext>
            </a:extLst>
          </a:blip>
          <a:srcRect l="4036" t="3836" r="4036" b="11510"/>
          <a:stretch>
            <a:fillRect/>
          </a:stretch>
        </p:blipFill>
        <p:spPr bwMode="auto">
          <a:xfrm>
            <a:off x="533400" y="1222828"/>
            <a:ext cx="1651113" cy="160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5"/>
          <p:cNvSpPr txBox="1">
            <a:spLocks noChangeArrowheads="1"/>
          </p:cNvSpPr>
          <p:nvPr/>
        </p:nvSpPr>
        <p:spPr bwMode="auto">
          <a:xfrm>
            <a:off x="110897" y="5577114"/>
            <a:ext cx="64277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800" b="1" dirty="0" smtClean="0"/>
              <a:t>Climate Observations Division Community Workshop</a:t>
            </a:r>
          </a:p>
          <a:p>
            <a:pPr eaLnBrk="1" hangingPunct="1">
              <a:spcBef>
                <a:spcPct val="50000"/>
              </a:spcBef>
              <a:buFontTx/>
              <a:buNone/>
            </a:pPr>
            <a:r>
              <a:rPr lang="en-US" altLang="en-US" sz="1800" b="1" dirty="0" smtClean="0"/>
              <a:t>15-17 June 2015</a:t>
            </a:r>
          </a:p>
          <a:p>
            <a:pPr eaLnBrk="1" hangingPunct="1">
              <a:spcBef>
                <a:spcPct val="50000"/>
              </a:spcBef>
              <a:buFontTx/>
              <a:buNone/>
            </a:pPr>
            <a:r>
              <a:rPr lang="en-US" altLang="en-US" sz="1800" b="1" dirty="0" smtClean="0"/>
              <a:t>College Park, MD</a:t>
            </a:r>
            <a:endParaRPr lang="en-US" altLang="en-US" sz="1800" b="1" dirty="0"/>
          </a:p>
        </p:txBody>
      </p:sp>
      <p:sp>
        <p:nvSpPr>
          <p:cNvPr id="13320" name="Text Box 16"/>
          <p:cNvSpPr txBox="1">
            <a:spLocks noChangeArrowheads="1"/>
          </p:cNvSpPr>
          <p:nvPr/>
        </p:nvSpPr>
        <p:spPr bwMode="auto">
          <a:xfrm>
            <a:off x="2184513" y="1731420"/>
            <a:ext cx="65532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t>Rick Lumpkin, NOAA/AOML</a:t>
            </a:r>
          </a:p>
          <a:p>
            <a:pPr algn="ctr" eaLnBrk="1" hangingPunct="1">
              <a:spcBef>
                <a:spcPct val="50000"/>
              </a:spcBef>
              <a:buFontTx/>
              <a:buNone/>
            </a:pPr>
            <a:r>
              <a:rPr lang="en-US" altLang="en-US" sz="2800" dirty="0"/>
              <a:t>Luca Centurioni, </a:t>
            </a:r>
            <a:r>
              <a:rPr lang="en-US" altLang="en-US" sz="2800" dirty="0" smtClean="0"/>
              <a:t>UCSD/SIO</a:t>
            </a:r>
            <a:endParaRPr lang="en-US" altLang="en-US" sz="28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2937692"/>
            <a:ext cx="5943106" cy="263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9847" t="23542" r="24891" b="9926"/>
          <a:stretch/>
        </p:blipFill>
        <p:spPr>
          <a:xfrm>
            <a:off x="166915" y="3053283"/>
            <a:ext cx="2784562" cy="251726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1986: 79 unique drifters</a:t>
            </a:r>
            <a:endParaRPr lang="en-US" dirty="0"/>
          </a:p>
        </p:txBody>
      </p:sp>
    </p:spTree>
    <p:extLst>
      <p:ext uri="{BB962C8B-B14F-4D97-AF65-F5344CB8AC3E}">
        <p14:creationId xmlns:p14="http://schemas.microsoft.com/office/powerpoint/2010/main" val="27277683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6" name="TextBox 5"/>
          <p:cNvSpPr txBox="1"/>
          <p:nvPr/>
        </p:nvSpPr>
        <p:spPr>
          <a:xfrm>
            <a:off x="533400" y="6096000"/>
            <a:ext cx="7315200" cy="461665"/>
          </a:xfrm>
          <a:prstGeom prst="rect">
            <a:avLst/>
          </a:prstGeom>
          <a:noFill/>
        </p:spPr>
        <p:txBody>
          <a:bodyPr wrap="square" rtlCol="0">
            <a:spAutoFit/>
          </a:bodyPr>
          <a:lstStyle/>
          <a:p>
            <a:r>
              <a:rPr lang="en-US" dirty="0" smtClean="0"/>
              <a:t>1987: 154 unique drifters</a:t>
            </a:r>
            <a:endParaRPr lang="en-US" dirty="0"/>
          </a:p>
        </p:txBody>
      </p:sp>
    </p:spTree>
    <p:extLst>
      <p:ext uri="{BB962C8B-B14F-4D97-AF65-F5344CB8AC3E}">
        <p14:creationId xmlns:p14="http://schemas.microsoft.com/office/powerpoint/2010/main" val="41729285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1988: 285 unique drifters</a:t>
            </a:r>
            <a:endParaRPr lang="en-US" dirty="0"/>
          </a:p>
        </p:txBody>
      </p:sp>
    </p:spTree>
    <p:extLst>
      <p:ext uri="{BB962C8B-B14F-4D97-AF65-F5344CB8AC3E}">
        <p14:creationId xmlns:p14="http://schemas.microsoft.com/office/powerpoint/2010/main" val="3160048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1989: 344 unique drifters</a:t>
            </a:r>
            <a:endParaRPr lang="en-US" dirty="0"/>
          </a:p>
        </p:txBody>
      </p:sp>
    </p:spTree>
    <p:extLst>
      <p:ext uri="{BB962C8B-B14F-4D97-AF65-F5344CB8AC3E}">
        <p14:creationId xmlns:p14="http://schemas.microsoft.com/office/powerpoint/2010/main" val="7701881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1990: 427 unique drifters</a:t>
            </a:r>
            <a:endParaRPr lang="en-US" dirty="0"/>
          </a:p>
        </p:txBody>
      </p:sp>
    </p:spTree>
    <p:extLst>
      <p:ext uri="{BB962C8B-B14F-4D97-AF65-F5344CB8AC3E}">
        <p14:creationId xmlns:p14="http://schemas.microsoft.com/office/powerpoint/2010/main" val="35828835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1991: 514 unique drifters</a:t>
            </a:r>
            <a:endParaRPr lang="en-US" dirty="0"/>
          </a:p>
        </p:txBody>
      </p:sp>
    </p:spTree>
    <p:extLst>
      <p:ext uri="{BB962C8B-B14F-4D97-AF65-F5344CB8AC3E}">
        <p14:creationId xmlns:p14="http://schemas.microsoft.com/office/powerpoint/2010/main" val="42442110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1992: 773 unique drifters</a:t>
            </a:r>
            <a:endParaRPr lang="en-US" dirty="0"/>
          </a:p>
        </p:txBody>
      </p:sp>
    </p:spTree>
    <p:extLst>
      <p:ext uri="{BB962C8B-B14F-4D97-AF65-F5344CB8AC3E}">
        <p14:creationId xmlns:p14="http://schemas.microsoft.com/office/powerpoint/2010/main" val="12934111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1993: 931 unique drifters</a:t>
            </a:r>
            <a:endParaRPr lang="en-US" dirty="0"/>
          </a:p>
        </p:txBody>
      </p:sp>
    </p:spTree>
    <p:extLst>
      <p:ext uri="{BB962C8B-B14F-4D97-AF65-F5344CB8AC3E}">
        <p14:creationId xmlns:p14="http://schemas.microsoft.com/office/powerpoint/2010/main" val="18243713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1994: 862 unique drifters</a:t>
            </a:r>
            <a:endParaRPr lang="en-US" dirty="0"/>
          </a:p>
        </p:txBody>
      </p:sp>
    </p:spTree>
    <p:extLst>
      <p:ext uri="{BB962C8B-B14F-4D97-AF65-F5344CB8AC3E}">
        <p14:creationId xmlns:p14="http://schemas.microsoft.com/office/powerpoint/2010/main" val="24272597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1995: 1038 unique drifters</a:t>
            </a:r>
            <a:endParaRPr lang="en-US" dirty="0"/>
          </a:p>
        </p:txBody>
      </p:sp>
    </p:spTree>
    <p:extLst>
      <p:ext uri="{BB962C8B-B14F-4D97-AF65-F5344CB8AC3E}">
        <p14:creationId xmlns:p14="http://schemas.microsoft.com/office/powerpoint/2010/main" val="12817704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5943600" y="3124200"/>
            <a:ext cx="2667000" cy="1905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b="11038"/>
          <a:stretch>
            <a:fillRect/>
          </a:stretch>
        </p:blipFill>
        <p:spPr bwMode="auto">
          <a:xfrm>
            <a:off x="3352800" y="0"/>
            <a:ext cx="24384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Line 4"/>
          <p:cNvSpPr>
            <a:spLocks noChangeShapeType="1"/>
          </p:cNvSpPr>
          <p:nvPr/>
        </p:nvSpPr>
        <p:spPr bwMode="auto">
          <a:xfrm flipH="1">
            <a:off x="2438400" y="2235200"/>
            <a:ext cx="787400" cy="787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5"/>
          <p:cNvSpPr>
            <a:spLocks noChangeShapeType="1"/>
          </p:cNvSpPr>
          <p:nvPr/>
        </p:nvSpPr>
        <p:spPr bwMode="auto">
          <a:xfrm>
            <a:off x="4495800" y="22352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Line 6"/>
          <p:cNvSpPr>
            <a:spLocks noChangeShapeType="1"/>
          </p:cNvSpPr>
          <p:nvPr/>
        </p:nvSpPr>
        <p:spPr bwMode="auto">
          <a:xfrm>
            <a:off x="3200400" y="2235200"/>
            <a:ext cx="2819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7"/>
          <p:cNvSpPr>
            <a:spLocks noChangeShapeType="1"/>
          </p:cNvSpPr>
          <p:nvPr/>
        </p:nvSpPr>
        <p:spPr bwMode="auto">
          <a:xfrm>
            <a:off x="6019800" y="2209800"/>
            <a:ext cx="8128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flipH="1">
            <a:off x="914400" y="4724400"/>
            <a:ext cx="40640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p:cNvSpPr>
            <a:spLocks noChangeShapeType="1"/>
          </p:cNvSpPr>
          <p:nvPr/>
        </p:nvSpPr>
        <p:spPr bwMode="auto">
          <a:xfrm>
            <a:off x="2362200" y="4724400"/>
            <a:ext cx="533400" cy="1219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0"/>
          <p:cNvSpPr txBox="1">
            <a:spLocks noChangeArrowheads="1"/>
          </p:cNvSpPr>
          <p:nvPr/>
        </p:nvSpPr>
        <p:spPr bwMode="auto">
          <a:xfrm>
            <a:off x="0" y="6019800"/>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000" b="1" dirty="0"/>
              <a:t>Drifter Operations </a:t>
            </a:r>
            <a:r>
              <a:rPr lang="en-US" altLang="en-US" sz="2000" b="1" dirty="0" smtClean="0"/>
              <a:t>Center</a:t>
            </a:r>
            <a:endParaRPr lang="en-US" altLang="en-US" sz="2000" b="1" dirty="0"/>
          </a:p>
        </p:txBody>
      </p:sp>
      <p:sp>
        <p:nvSpPr>
          <p:cNvPr id="15371" name="Text Box 11"/>
          <p:cNvSpPr txBox="1">
            <a:spLocks noChangeArrowheads="1"/>
          </p:cNvSpPr>
          <p:nvPr/>
        </p:nvSpPr>
        <p:spPr bwMode="auto">
          <a:xfrm>
            <a:off x="2231571" y="5928040"/>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000" b="1" dirty="0"/>
              <a:t>Drifter Data Assembly </a:t>
            </a:r>
            <a:r>
              <a:rPr lang="en-US" altLang="en-US" sz="2000" b="1" dirty="0" smtClean="0"/>
              <a:t>Center</a:t>
            </a:r>
            <a:endParaRPr lang="en-US" altLang="en-US" sz="2000" b="1" dirty="0"/>
          </a:p>
        </p:txBody>
      </p:sp>
      <p:sp>
        <p:nvSpPr>
          <p:cNvPr id="15372" name="Text Box 12"/>
          <p:cNvSpPr txBox="1">
            <a:spLocks noChangeArrowheads="1"/>
          </p:cNvSpPr>
          <p:nvPr/>
        </p:nvSpPr>
        <p:spPr bwMode="auto">
          <a:xfrm>
            <a:off x="152400" y="608013"/>
            <a:ext cx="2819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b="1"/>
              <a:t>Organization of the Global Drifter Program</a:t>
            </a:r>
          </a:p>
        </p:txBody>
      </p:sp>
      <p:sp>
        <p:nvSpPr>
          <p:cNvPr id="15373" name="Rectangle 13"/>
          <p:cNvSpPr>
            <a:spLocks noChangeArrowheads="1"/>
          </p:cNvSpPr>
          <p:nvPr/>
        </p:nvSpPr>
        <p:spPr bwMode="auto">
          <a:xfrm>
            <a:off x="3505200" y="4267200"/>
            <a:ext cx="2667000" cy="158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t>Scripps</a:t>
            </a:r>
            <a:r>
              <a:rPr lang="en-US" altLang="en-US" sz="1600"/>
              <a:t> (La Jolla, CA)</a:t>
            </a:r>
          </a:p>
          <a:p>
            <a:pPr algn="ctr">
              <a:spcBef>
                <a:spcPct val="0"/>
              </a:spcBef>
              <a:buFontTx/>
              <a:buNone/>
            </a:pPr>
            <a:r>
              <a:rPr lang="en-US" altLang="en-US" sz="1600" b="1"/>
              <a:t>Luca Centurioni</a:t>
            </a:r>
          </a:p>
          <a:p>
            <a:pPr>
              <a:spcBef>
                <a:spcPct val="0"/>
              </a:spcBef>
              <a:buFontTx/>
              <a:buNone/>
            </a:pPr>
            <a:r>
              <a:rPr lang="en-US" altLang="en-US" sz="1600"/>
              <a:t>Supervises the industry, upgrades the technology, purchases most drifters, and develops enhanced data sets. </a:t>
            </a:r>
          </a:p>
        </p:txBody>
      </p:sp>
      <p:sp>
        <p:nvSpPr>
          <p:cNvPr id="15374" name="Rectangle 14"/>
          <p:cNvSpPr>
            <a:spLocks noChangeArrowheads="1"/>
          </p:cNvSpPr>
          <p:nvPr/>
        </p:nvSpPr>
        <p:spPr bwMode="auto">
          <a:xfrm>
            <a:off x="6096000" y="3429000"/>
            <a:ext cx="23622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t>Manufacturers</a:t>
            </a:r>
            <a:r>
              <a:rPr lang="en-US" altLang="en-US" sz="1600"/>
              <a:t> in private industry, who build the drifters according to closely monitored specifications </a:t>
            </a:r>
          </a:p>
        </p:txBody>
      </p:sp>
      <p:pic>
        <p:nvPicPr>
          <p:cNvPr id="15375" name="Picture 15" descr="C:\Documents and Settings\lumpkin\My Documents\My Pictures\logos\jim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971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6" descr="C:\Documents and Settings\lumpkin\My Documents\My Pictures\logos\aoml pastels.jpg"/>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143000" y="2667000"/>
            <a:ext cx="1516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17"/>
          <p:cNvSpPr>
            <a:spLocks noChangeArrowheads="1"/>
          </p:cNvSpPr>
          <p:nvPr/>
        </p:nvSpPr>
        <p:spPr bwMode="auto">
          <a:xfrm>
            <a:off x="457200" y="4114800"/>
            <a:ext cx="27432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t>AOML</a:t>
            </a:r>
            <a:r>
              <a:rPr lang="en-US" altLang="en-US" sz="1600"/>
              <a:t> (Miami, FL)</a:t>
            </a:r>
          </a:p>
          <a:p>
            <a:pPr algn="ctr">
              <a:spcBef>
                <a:spcPct val="0"/>
              </a:spcBef>
              <a:buFontTx/>
              <a:buNone/>
            </a:pPr>
            <a:r>
              <a:rPr lang="en-US" altLang="en-US" sz="1600" b="1"/>
              <a:t>Rick Lumpkin</a:t>
            </a:r>
          </a:p>
        </p:txBody>
      </p:sp>
      <p:sp>
        <p:nvSpPr>
          <p:cNvPr id="15378" name="Text Box 18"/>
          <p:cNvSpPr txBox="1">
            <a:spLocks noChangeArrowheads="1"/>
          </p:cNvSpPr>
          <p:nvPr/>
        </p:nvSpPr>
        <p:spPr bwMode="auto">
          <a:xfrm>
            <a:off x="6019800" y="228600"/>
            <a:ext cx="3124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1800" dirty="0"/>
              <a:t>Funding from NOAA’s Climate Program Office.  Additional instrument development </a:t>
            </a:r>
            <a:r>
              <a:rPr lang="en-US" altLang="en-US" sz="1800" dirty="0" smtClean="0"/>
              <a:t>and instruments at </a:t>
            </a:r>
            <a:r>
              <a:rPr lang="en-US" altLang="en-US" sz="1800" dirty="0"/>
              <a:t>Scripps funded by ONR.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1996: 1235 unique drifters</a:t>
            </a:r>
            <a:endParaRPr lang="en-US" dirty="0"/>
          </a:p>
        </p:txBody>
      </p:sp>
    </p:spTree>
    <p:extLst>
      <p:ext uri="{BB962C8B-B14F-4D97-AF65-F5344CB8AC3E}">
        <p14:creationId xmlns:p14="http://schemas.microsoft.com/office/powerpoint/2010/main" val="299049248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1997: 1080 unique drifters</a:t>
            </a:r>
            <a:endParaRPr lang="en-US" dirty="0"/>
          </a:p>
        </p:txBody>
      </p:sp>
    </p:spTree>
    <p:extLst>
      <p:ext uri="{BB962C8B-B14F-4D97-AF65-F5344CB8AC3E}">
        <p14:creationId xmlns:p14="http://schemas.microsoft.com/office/powerpoint/2010/main" val="23237342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1998: 1008 unique drifters</a:t>
            </a:r>
            <a:endParaRPr lang="en-US" dirty="0"/>
          </a:p>
        </p:txBody>
      </p:sp>
    </p:spTree>
    <p:extLst>
      <p:ext uri="{BB962C8B-B14F-4D97-AF65-F5344CB8AC3E}">
        <p14:creationId xmlns:p14="http://schemas.microsoft.com/office/powerpoint/2010/main" val="5421161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1999: 1278 unique drifters</a:t>
            </a:r>
            <a:endParaRPr lang="en-US" dirty="0"/>
          </a:p>
        </p:txBody>
      </p:sp>
    </p:spTree>
    <p:extLst>
      <p:ext uri="{BB962C8B-B14F-4D97-AF65-F5344CB8AC3E}">
        <p14:creationId xmlns:p14="http://schemas.microsoft.com/office/powerpoint/2010/main" val="9517811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6" name="TextBox 5"/>
          <p:cNvSpPr txBox="1"/>
          <p:nvPr/>
        </p:nvSpPr>
        <p:spPr>
          <a:xfrm>
            <a:off x="533400" y="6096000"/>
            <a:ext cx="7315200" cy="461665"/>
          </a:xfrm>
          <a:prstGeom prst="rect">
            <a:avLst/>
          </a:prstGeom>
          <a:noFill/>
        </p:spPr>
        <p:txBody>
          <a:bodyPr wrap="square" rtlCol="0">
            <a:spAutoFit/>
          </a:bodyPr>
          <a:lstStyle/>
          <a:p>
            <a:r>
              <a:rPr lang="en-US" dirty="0" smtClean="0"/>
              <a:t>2000: 1302 unique drifters</a:t>
            </a:r>
            <a:endParaRPr lang="en-US" dirty="0"/>
          </a:p>
        </p:txBody>
      </p:sp>
    </p:spTree>
    <p:extLst>
      <p:ext uri="{BB962C8B-B14F-4D97-AF65-F5344CB8AC3E}">
        <p14:creationId xmlns:p14="http://schemas.microsoft.com/office/powerpoint/2010/main" val="13043621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6" name="TextBox 5"/>
          <p:cNvSpPr txBox="1"/>
          <p:nvPr/>
        </p:nvSpPr>
        <p:spPr>
          <a:xfrm>
            <a:off x="533400" y="6096000"/>
            <a:ext cx="7315200" cy="461665"/>
          </a:xfrm>
          <a:prstGeom prst="rect">
            <a:avLst/>
          </a:prstGeom>
          <a:noFill/>
        </p:spPr>
        <p:txBody>
          <a:bodyPr wrap="square" rtlCol="0">
            <a:spAutoFit/>
          </a:bodyPr>
          <a:lstStyle/>
          <a:p>
            <a:r>
              <a:rPr lang="en-US" dirty="0" smtClean="0"/>
              <a:t>2001: 1198 unique drifters</a:t>
            </a:r>
            <a:endParaRPr lang="en-US" dirty="0"/>
          </a:p>
        </p:txBody>
      </p:sp>
    </p:spTree>
    <p:extLst>
      <p:ext uri="{BB962C8B-B14F-4D97-AF65-F5344CB8AC3E}">
        <p14:creationId xmlns:p14="http://schemas.microsoft.com/office/powerpoint/2010/main" val="30832061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2002: 1187 unique drifters</a:t>
            </a:r>
            <a:endParaRPr lang="en-US" dirty="0"/>
          </a:p>
        </p:txBody>
      </p:sp>
    </p:spTree>
    <p:extLst>
      <p:ext uri="{BB962C8B-B14F-4D97-AF65-F5344CB8AC3E}">
        <p14:creationId xmlns:p14="http://schemas.microsoft.com/office/powerpoint/2010/main" val="189914027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2003: 1391 unique drifters</a:t>
            </a:r>
            <a:endParaRPr lang="en-US" dirty="0"/>
          </a:p>
        </p:txBody>
      </p:sp>
    </p:spTree>
    <p:extLst>
      <p:ext uri="{BB962C8B-B14F-4D97-AF65-F5344CB8AC3E}">
        <p14:creationId xmlns:p14="http://schemas.microsoft.com/office/powerpoint/2010/main" val="33990222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2004: 1666 unique drifters</a:t>
            </a:r>
            <a:endParaRPr lang="en-US" dirty="0"/>
          </a:p>
        </p:txBody>
      </p:sp>
    </p:spTree>
    <p:extLst>
      <p:ext uri="{BB962C8B-B14F-4D97-AF65-F5344CB8AC3E}">
        <p14:creationId xmlns:p14="http://schemas.microsoft.com/office/powerpoint/2010/main" val="1504203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2005: 2158 unique drifters</a:t>
            </a:r>
            <a:endParaRPr lang="en-US" dirty="0"/>
          </a:p>
        </p:txBody>
      </p:sp>
    </p:spTree>
    <p:extLst>
      <p:ext uri="{BB962C8B-B14F-4D97-AF65-F5344CB8AC3E}">
        <p14:creationId xmlns:p14="http://schemas.microsoft.com/office/powerpoint/2010/main" val="27038013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4" name="TextBox 3"/>
          <p:cNvSpPr txBox="1"/>
          <p:nvPr/>
        </p:nvSpPr>
        <p:spPr>
          <a:xfrm>
            <a:off x="533400" y="6096000"/>
            <a:ext cx="7315200" cy="461665"/>
          </a:xfrm>
          <a:prstGeom prst="rect">
            <a:avLst/>
          </a:prstGeom>
          <a:noFill/>
        </p:spPr>
        <p:txBody>
          <a:bodyPr wrap="square" rtlCol="0">
            <a:spAutoFit/>
          </a:bodyPr>
          <a:lstStyle/>
          <a:p>
            <a:r>
              <a:rPr lang="en-US" dirty="0" smtClean="0"/>
              <a:t>1979: 40 unique drifters</a:t>
            </a:r>
            <a:endParaRPr lang="en-US" dirty="0"/>
          </a:p>
        </p:txBody>
      </p:sp>
    </p:spTree>
    <p:extLst>
      <p:ext uri="{BB962C8B-B14F-4D97-AF65-F5344CB8AC3E}">
        <p14:creationId xmlns:p14="http://schemas.microsoft.com/office/powerpoint/2010/main" val="9875676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2006: 2235 unique drifters</a:t>
            </a:r>
            <a:endParaRPr lang="en-US" dirty="0"/>
          </a:p>
        </p:txBody>
      </p:sp>
    </p:spTree>
    <p:extLst>
      <p:ext uri="{BB962C8B-B14F-4D97-AF65-F5344CB8AC3E}">
        <p14:creationId xmlns:p14="http://schemas.microsoft.com/office/powerpoint/2010/main" val="27708803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2007</a:t>
            </a:r>
            <a:r>
              <a:rPr lang="en-US" smtClean="0"/>
              <a:t>: 2328 unique </a:t>
            </a:r>
            <a:r>
              <a:rPr lang="en-US" dirty="0" smtClean="0"/>
              <a:t>drifters</a:t>
            </a:r>
            <a:endParaRPr lang="en-US" dirty="0"/>
          </a:p>
        </p:txBody>
      </p:sp>
    </p:spTree>
    <p:extLst>
      <p:ext uri="{BB962C8B-B14F-4D97-AF65-F5344CB8AC3E}">
        <p14:creationId xmlns:p14="http://schemas.microsoft.com/office/powerpoint/2010/main" val="11592503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2008: 2265 unique drifters</a:t>
            </a:r>
            <a:endParaRPr lang="en-US" dirty="0"/>
          </a:p>
        </p:txBody>
      </p:sp>
    </p:spTree>
    <p:extLst>
      <p:ext uri="{BB962C8B-B14F-4D97-AF65-F5344CB8AC3E}">
        <p14:creationId xmlns:p14="http://schemas.microsoft.com/office/powerpoint/2010/main" val="303240369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2009: 2225 unique drifters</a:t>
            </a:r>
            <a:endParaRPr lang="en-US" dirty="0"/>
          </a:p>
        </p:txBody>
      </p:sp>
    </p:spTree>
    <p:extLst>
      <p:ext uri="{BB962C8B-B14F-4D97-AF65-F5344CB8AC3E}">
        <p14:creationId xmlns:p14="http://schemas.microsoft.com/office/powerpoint/2010/main" val="1169355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2010: 2449 unique drifters</a:t>
            </a:r>
            <a:endParaRPr lang="en-US" dirty="0"/>
          </a:p>
        </p:txBody>
      </p:sp>
    </p:spTree>
    <p:extLst>
      <p:ext uri="{BB962C8B-B14F-4D97-AF65-F5344CB8AC3E}">
        <p14:creationId xmlns:p14="http://schemas.microsoft.com/office/powerpoint/2010/main" val="35569414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2011: 2270 unique drifters</a:t>
            </a:r>
            <a:endParaRPr lang="en-US" dirty="0"/>
          </a:p>
        </p:txBody>
      </p:sp>
    </p:spTree>
    <p:extLst>
      <p:ext uri="{BB962C8B-B14F-4D97-AF65-F5344CB8AC3E}">
        <p14:creationId xmlns:p14="http://schemas.microsoft.com/office/powerpoint/2010/main" val="39364820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2012: 2011 unique drifters</a:t>
            </a:r>
            <a:endParaRPr lang="en-US" dirty="0"/>
          </a:p>
        </p:txBody>
      </p:sp>
    </p:spTree>
    <p:extLst>
      <p:ext uri="{BB962C8B-B14F-4D97-AF65-F5344CB8AC3E}">
        <p14:creationId xmlns:p14="http://schemas.microsoft.com/office/powerpoint/2010/main" val="13738481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2013: 1852 unique drifters</a:t>
            </a:r>
            <a:endParaRPr lang="en-US" dirty="0"/>
          </a:p>
        </p:txBody>
      </p:sp>
    </p:spTree>
    <p:extLst>
      <p:ext uri="{BB962C8B-B14F-4D97-AF65-F5344CB8AC3E}">
        <p14:creationId xmlns:p14="http://schemas.microsoft.com/office/powerpoint/2010/main" val="38700754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2014: 1947 unique drifters</a:t>
            </a:r>
            <a:endParaRPr lang="en-US" dirty="0"/>
          </a:p>
        </p:txBody>
      </p:sp>
    </p:spTree>
    <p:extLst>
      <p:ext uri="{BB962C8B-B14F-4D97-AF65-F5344CB8AC3E}">
        <p14:creationId xmlns:p14="http://schemas.microsoft.com/office/powerpoint/2010/main" val="11365276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6" name="TextBox 5"/>
          <p:cNvSpPr txBox="1"/>
          <p:nvPr/>
        </p:nvSpPr>
        <p:spPr>
          <a:xfrm>
            <a:off x="1349829" y="1618342"/>
            <a:ext cx="914400" cy="369332"/>
          </a:xfrm>
          <a:prstGeom prst="rect">
            <a:avLst/>
          </a:prstGeom>
          <a:solidFill>
            <a:schemeClr val="bg1"/>
          </a:solidFill>
        </p:spPr>
        <p:txBody>
          <a:bodyPr wrap="square" rtlCol="0">
            <a:spAutoFit/>
          </a:bodyPr>
          <a:lstStyle/>
          <a:p>
            <a:r>
              <a:rPr lang="en-US" sz="1800" dirty="0" smtClean="0"/>
              <a:t>(so far)</a:t>
            </a:r>
            <a:endParaRPr lang="en-US" sz="1800" dirty="0"/>
          </a:p>
        </p:txBody>
      </p:sp>
      <p:sp>
        <p:nvSpPr>
          <p:cNvPr id="7" name="TextBox 6"/>
          <p:cNvSpPr txBox="1"/>
          <p:nvPr/>
        </p:nvSpPr>
        <p:spPr>
          <a:xfrm>
            <a:off x="533400" y="6096000"/>
            <a:ext cx="7315200" cy="461665"/>
          </a:xfrm>
          <a:prstGeom prst="rect">
            <a:avLst/>
          </a:prstGeom>
          <a:noFill/>
        </p:spPr>
        <p:txBody>
          <a:bodyPr wrap="square" rtlCol="0">
            <a:spAutoFit/>
          </a:bodyPr>
          <a:lstStyle/>
          <a:p>
            <a:r>
              <a:rPr lang="en-US" dirty="0" smtClean="0"/>
              <a:t>2015: 1844 unique drifters so far</a:t>
            </a:r>
            <a:endParaRPr lang="en-US" dirty="0"/>
          </a:p>
        </p:txBody>
      </p:sp>
    </p:spTree>
    <p:extLst>
      <p:ext uri="{BB962C8B-B14F-4D97-AF65-F5344CB8AC3E}">
        <p14:creationId xmlns:p14="http://schemas.microsoft.com/office/powerpoint/2010/main" val="25483474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1980: 72 unique drifters</a:t>
            </a:r>
            <a:endParaRPr lang="en-US" dirty="0"/>
          </a:p>
        </p:txBody>
      </p:sp>
    </p:spTree>
    <p:extLst>
      <p:ext uri="{BB962C8B-B14F-4D97-AF65-F5344CB8AC3E}">
        <p14:creationId xmlns:p14="http://schemas.microsoft.com/office/powerpoint/2010/main" val="8346036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7772400" cy="533400"/>
          </a:xfrm>
        </p:spPr>
        <p:txBody>
          <a:bodyPr/>
          <a:lstStyle/>
          <a:p>
            <a:pPr eaLnBrk="1" hangingPunct="1"/>
            <a:r>
              <a:rPr lang="en-US" altLang="en-US" sz="3600" smtClean="0"/>
              <a:t>Current status of the global array</a:t>
            </a:r>
            <a:r>
              <a:rPr lang="en-US" altLang="en-US" smtClean="0"/>
              <a:t> </a:t>
            </a:r>
            <a:endParaRPr lang="en-US" altLang="en-US" sz="2800" smtClean="0"/>
          </a:p>
        </p:txBody>
      </p:sp>
      <p:sp>
        <p:nvSpPr>
          <p:cNvPr id="16387" name="AutoShape 6" descr="http://www.aoml.noaa.gov/phod/graphics/dacdata/globpop.gif"/>
          <p:cNvSpPr>
            <a:spLocks noChangeAspect="1" noChangeArrowheads="1"/>
          </p:cNvSpPr>
          <p:nvPr/>
        </p:nvSpPr>
        <p:spPr bwMode="auto">
          <a:xfrm>
            <a:off x="0" y="-182563"/>
            <a:ext cx="8105775"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pic>
        <p:nvPicPr>
          <p:cNvPr id="2" name="Picture 2" descr="http://www.aoml.noaa.gov/phod/graphics/dacdata/globp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66800"/>
            <a:ext cx="9144000" cy="4962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555" t="5504" r="7143" b="3068"/>
          <a:stretch/>
        </p:blipFill>
        <p:spPr>
          <a:xfrm>
            <a:off x="838200" y="811426"/>
            <a:ext cx="7698182" cy="6046574"/>
          </a:xfrm>
          <a:prstGeom prst="rect">
            <a:avLst/>
          </a:prstGeom>
        </p:spPr>
      </p:pic>
      <p:sp>
        <p:nvSpPr>
          <p:cNvPr id="17411" name="Rectangle 2"/>
          <p:cNvSpPr>
            <a:spLocks noGrp="1" noChangeArrowheads="1"/>
          </p:cNvSpPr>
          <p:nvPr>
            <p:ph type="title"/>
          </p:nvPr>
        </p:nvSpPr>
        <p:spPr>
          <a:xfrm>
            <a:off x="685800" y="0"/>
            <a:ext cx="7772400" cy="912813"/>
          </a:xfrm>
        </p:spPr>
        <p:txBody>
          <a:bodyPr/>
          <a:lstStyle/>
          <a:p>
            <a:pPr eaLnBrk="1" hangingPunct="1"/>
            <a:r>
              <a:rPr lang="en-US" altLang="en-US" sz="4000" smtClean="0"/>
              <a:t>Evolution of the array</a:t>
            </a:r>
          </a:p>
        </p:txBody>
      </p:sp>
      <p:grpSp>
        <p:nvGrpSpPr>
          <p:cNvPr id="13" name="Group 12"/>
          <p:cNvGrpSpPr>
            <a:grpSpLocks/>
          </p:cNvGrpSpPr>
          <p:nvPr/>
        </p:nvGrpSpPr>
        <p:grpSpPr bwMode="auto">
          <a:xfrm>
            <a:off x="4423907" y="2759172"/>
            <a:ext cx="2265214" cy="402591"/>
            <a:chOff x="5108977" y="2630892"/>
            <a:chExt cx="2264280" cy="402594"/>
          </a:xfrm>
        </p:grpSpPr>
        <p:sp>
          <p:nvSpPr>
            <p:cNvPr id="17413" name="TextBox 2"/>
            <p:cNvSpPr txBox="1">
              <a:spLocks noChangeArrowheads="1"/>
            </p:cNvSpPr>
            <p:nvPr/>
          </p:nvSpPr>
          <p:spPr bwMode="auto">
            <a:xfrm>
              <a:off x="5108977" y="2630892"/>
              <a:ext cx="2100984" cy="3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a:latin typeface="Arial" charset="0"/>
                  <a:cs typeface="Arial" charset="0"/>
                </a:rPr>
                <a:t>875 on 16 April 2012</a:t>
              </a:r>
            </a:p>
          </p:txBody>
        </p:sp>
        <p:cxnSp>
          <p:nvCxnSpPr>
            <p:cNvPr id="17414" name="Straight Arrow Connector 7"/>
            <p:cNvCxnSpPr>
              <a:cxnSpLocks noChangeShapeType="1"/>
            </p:cNvCxnSpPr>
            <p:nvPr/>
          </p:nvCxnSpPr>
          <p:spPr bwMode="auto">
            <a:xfrm>
              <a:off x="6995885" y="2930317"/>
              <a:ext cx="377372" cy="103169"/>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2"/>
          <p:cNvSpPr txBox="1">
            <a:spLocks noChangeArrowheads="1"/>
          </p:cNvSpPr>
          <p:nvPr/>
        </p:nvSpPr>
        <p:spPr bwMode="auto">
          <a:xfrm>
            <a:off x="6311593" y="899116"/>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smtClean="0">
                <a:latin typeface="Arial" charset="0"/>
                <a:cs typeface="Arial" charset="0"/>
              </a:rPr>
              <a:t>1409 on 8 Jun 2015</a:t>
            </a:r>
            <a:endParaRPr lang="en-US" altLang="en-US" sz="1600"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114" y="685663"/>
            <a:ext cx="7315200" cy="523220"/>
          </a:xfrm>
          <a:prstGeom prst="rect">
            <a:avLst/>
          </a:prstGeom>
          <a:noFill/>
        </p:spPr>
        <p:txBody>
          <a:bodyPr wrap="square" rtlCol="0">
            <a:spAutoFit/>
          </a:bodyPr>
          <a:lstStyle/>
          <a:p>
            <a:r>
              <a:rPr lang="en-US" sz="2800" b="1" dirty="0" smtClean="0"/>
              <a:t>Death rate</a:t>
            </a:r>
            <a:endParaRPr lang="en-US" sz="28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826" t="2539" r="6191" b="4762"/>
          <a:stretch/>
        </p:blipFill>
        <p:spPr>
          <a:xfrm>
            <a:off x="558799" y="174169"/>
            <a:ext cx="7953829" cy="6357259"/>
          </a:xfrm>
          <a:prstGeom prst="rect">
            <a:avLst/>
          </a:prstGeom>
        </p:spPr>
      </p:pic>
      <p:sp>
        <p:nvSpPr>
          <p:cNvPr id="20484" name="TextBox 3"/>
          <p:cNvSpPr txBox="1">
            <a:spLocks noChangeArrowheads="1"/>
          </p:cNvSpPr>
          <p:nvPr/>
        </p:nvSpPr>
        <p:spPr bwMode="auto">
          <a:xfrm>
            <a:off x="2438400" y="3845832"/>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dirty="0"/>
              <a:t>Mean age of drifter in array</a:t>
            </a:r>
          </a:p>
        </p:txBody>
      </p:sp>
      <p:sp>
        <p:nvSpPr>
          <p:cNvPr id="20485" name="TextBox 4"/>
          <p:cNvSpPr txBox="1">
            <a:spLocks noChangeArrowheads="1"/>
          </p:cNvSpPr>
          <p:nvPr/>
        </p:nvSpPr>
        <p:spPr bwMode="auto">
          <a:xfrm>
            <a:off x="2438400" y="5052786"/>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dirty="0"/>
              <a:t>Median age</a:t>
            </a:r>
          </a:p>
        </p:txBody>
      </p:sp>
      <p:cxnSp>
        <p:nvCxnSpPr>
          <p:cNvPr id="6" name="Straight Arrow Connector 5"/>
          <p:cNvCxnSpPr/>
          <p:nvPr/>
        </p:nvCxnSpPr>
        <p:spPr bwMode="auto">
          <a:xfrm flipH="1">
            <a:off x="6037943" y="1277257"/>
            <a:ext cx="304801" cy="580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flipV="1">
            <a:off x="7678057" y="2206171"/>
            <a:ext cx="14514" cy="1451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6038354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21" y="228600"/>
            <a:ext cx="7772400" cy="1143000"/>
          </a:xfrm>
        </p:spPr>
        <p:txBody>
          <a:bodyPr/>
          <a:lstStyle/>
          <a:p>
            <a:r>
              <a:rPr lang="en-US" dirty="0" smtClean="0"/>
              <a:t>New product: drifter deployment value maps</a:t>
            </a:r>
            <a:endParaRPr lang="en-US" dirty="0"/>
          </a:p>
        </p:txBody>
      </p:sp>
      <p:sp>
        <p:nvSpPr>
          <p:cNvPr id="4" name="TextBox 7"/>
          <p:cNvSpPr txBox="1">
            <a:spLocks noChangeArrowheads="1"/>
          </p:cNvSpPr>
          <p:nvPr/>
        </p:nvSpPr>
        <p:spPr bwMode="auto">
          <a:xfrm>
            <a:off x="2696416" y="6315353"/>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dirty="0" smtClean="0"/>
              <a:t>http</a:t>
            </a:r>
            <a:r>
              <a:rPr lang="en-US" altLang="en-US" sz="2000" dirty="0"/>
              <a:t>://www.aoml.noaa.gov/phod/dac/doc_valuemaps.php</a:t>
            </a:r>
          </a:p>
        </p:txBody>
      </p:sp>
      <p:pic>
        <p:nvPicPr>
          <p:cNvPr id="3" name="Picture 2" descr="http://www.aoml.noaa.gov/phod/dac/Glob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60962" cy="440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157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990600"/>
            <a:ext cx="7772400" cy="533400"/>
          </a:xfrm>
        </p:spPr>
        <p:txBody>
          <a:bodyPr/>
          <a:lstStyle/>
          <a:p>
            <a:pPr eaLnBrk="1" hangingPunct="1"/>
            <a:r>
              <a:rPr lang="en-US" altLang="en-US" sz="3200" smtClean="0"/>
              <a:t>deployments</a:t>
            </a:r>
          </a:p>
        </p:txBody>
      </p:sp>
      <p:sp>
        <p:nvSpPr>
          <p:cNvPr id="18435" name="Rectangle 5"/>
          <p:cNvSpPr>
            <a:spLocks noChangeArrowheads="1"/>
          </p:cNvSpPr>
          <p:nvPr/>
        </p:nvSpPr>
        <p:spPr bwMode="auto">
          <a:xfrm>
            <a:off x="1314450" y="160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40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143" t="17143" r="5714" b="21481"/>
          <a:stretch/>
        </p:blipFill>
        <p:spPr>
          <a:xfrm>
            <a:off x="14754" y="762000"/>
            <a:ext cx="9129246" cy="4822371"/>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Hurricane drifter deployments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914400"/>
            <a:ext cx="9144000" cy="4610206"/>
          </a:xfrm>
          <a:prstGeom prst="rect">
            <a:avLst/>
          </a:prstGeom>
        </p:spPr>
      </p:pic>
      <p:sp>
        <p:nvSpPr>
          <p:cNvPr id="4" name="TextBox 7"/>
          <p:cNvSpPr txBox="1">
            <a:spLocks noChangeArrowheads="1"/>
          </p:cNvSpPr>
          <p:nvPr/>
        </p:nvSpPr>
        <p:spPr bwMode="auto">
          <a:xfrm>
            <a:off x="304800" y="5715000"/>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smtClean="0"/>
              <a:t>10 hurricane drifters (5 with thermistor chains) deployed by Air Force Hurricane Hunter C-130J in the path of strengthening (soon to be hurricane) Ana, south of the Big Island of Hawaii on 17 October 2014. </a:t>
            </a:r>
            <a:endParaRPr lang="en-US" altLang="en-US" sz="2000" dirty="0"/>
          </a:p>
        </p:txBody>
      </p:sp>
    </p:spTree>
    <p:extLst>
      <p:ext uri="{BB962C8B-B14F-4D97-AF65-F5344CB8AC3E}">
        <p14:creationId xmlns:p14="http://schemas.microsoft.com/office/powerpoint/2010/main" val="6222288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38200"/>
          </a:xfrm>
        </p:spPr>
        <p:txBody>
          <a:bodyPr/>
          <a:lstStyle/>
          <a:p>
            <a:r>
              <a:rPr lang="en-US" dirty="0" smtClean="0"/>
              <a:t>Iridium transition plan</a:t>
            </a:r>
            <a:endParaRPr lang="en-US" dirty="0"/>
          </a:p>
        </p:txBody>
      </p:sp>
      <p:sp>
        <p:nvSpPr>
          <p:cNvPr id="3" name="Rectangle 2"/>
          <p:cNvSpPr/>
          <p:nvPr/>
        </p:nvSpPr>
        <p:spPr>
          <a:xfrm>
            <a:off x="152400" y="1066800"/>
            <a:ext cx="8991600" cy="5693866"/>
          </a:xfrm>
          <a:prstGeom prst="rect">
            <a:avLst/>
          </a:prstGeom>
        </p:spPr>
        <p:txBody>
          <a:bodyPr wrap="square">
            <a:spAutoFit/>
          </a:bodyPr>
          <a:lstStyle/>
          <a:p>
            <a:pPr lvl="0"/>
            <a:r>
              <a:rPr lang="en-US" sz="2000" b="1" dirty="0"/>
              <a:t>Purpose of transition:</a:t>
            </a:r>
          </a:p>
          <a:p>
            <a:pPr marL="342900" lvl="0" indent="-342900" algn="l">
              <a:buFont typeface="Arial" panose="020B0604020202020204" pitchFamily="34" charset="0"/>
              <a:buChar char="•"/>
            </a:pPr>
            <a:r>
              <a:rPr lang="en-US" sz="2000" dirty="0"/>
              <a:t>Provide timely data worldwide for ocean state estimation and numerical weather prediction.</a:t>
            </a:r>
          </a:p>
          <a:p>
            <a:pPr marL="342900" lvl="0" indent="-342900" algn="l">
              <a:buFont typeface="Arial" panose="020B0604020202020204" pitchFamily="34" charset="0"/>
              <a:buChar char="•"/>
            </a:pPr>
            <a:r>
              <a:rPr lang="en-US" sz="2000" dirty="0"/>
              <a:t>Include GPS, which provides hourly, highly accurate positions and allows real-time drogue detection</a:t>
            </a:r>
          </a:p>
          <a:p>
            <a:endParaRPr lang="en-US" sz="2000" b="1" dirty="0" smtClean="0"/>
          </a:p>
          <a:p>
            <a:r>
              <a:rPr lang="en-US" sz="2000" b="1" dirty="0" smtClean="0"/>
              <a:t>Overview </a:t>
            </a:r>
            <a:r>
              <a:rPr lang="en-US" sz="2000" b="1" dirty="0"/>
              <a:t>of process:</a:t>
            </a:r>
            <a:endParaRPr lang="en-US" sz="2000" dirty="0"/>
          </a:p>
          <a:p>
            <a:pPr marL="342900" lvl="0" indent="-342900" algn="l">
              <a:buFont typeface="Arial" panose="020B0604020202020204" pitchFamily="34" charset="0"/>
              <a:buChar char="•"/>
            </a:pPr>
            <a:r>
              <a:rPr lang="en-US" sz="2000" dirty="0"/>
              <a:t>Iridium SBD modems are purchased by the manufacturer</a:t>
            </a:r>
          </a:p>
          <a:p>
            <a:pPr marL="342900" lvl="0" indent="-342900" algn="l">
              <a:buFont typeface="Arial" panose="020B0604020202020204" pitchFamily="34" charset="0"/>
              <a:buChar char="•"/>
            </a:pPr>
            <a:r>
              <a:rPr lang="en-US" sz="2000" dirty="0" smtClean="0"/>
              <a:t>Registration/activation </a:t>
            </a:r>
            <a:r>
              <a:rPr lang="en-US" sz="2000" dirty="0"/>
              <a:t>of the modems: OAR </a:t>
            </a:r>
            <a:r>
              <a:rPr lang="en-US" sz="2000" dirty="0" smtClean="0"/>
              <a:t>@ PMEL (primary), SIO and AOML (secondary)</a:t>
            </a:r>
          </a:p>
          <a:p>
            <a:pPr marL="342900" lvl="0" indent="-342900" algn="l">
              <a:buFont typeface="Arial" panose="020B0604020202020204" pitchFamily="34" charset="0"/>
              <a:buChar char="•"/>
            </a:pPr>
            <a:r>
              <a:rPr lang="en-US" sz="2000" dirty="0" smtClean="0"/>
              <a:t>Receipt </a:t>
            </a:r>
            <a:r>
              <a:rPr lang="en-US" sz="2000" dirty="0"/>
              <a:t>of the data: SIO and AOML </a:t>
            </a:r>
            <a:r>
              <a:rPr lang="en-US" sz="2000" dirty="0" smtClean="0"/>
              <a:t>both </a:t>
            </a:r>
            <a:r>
              <a:rPr lang="en-US" sz="2000" dirty="0"/>
              <a:t>email recipients. Two raw data archives will be maintained</a:t>
            </a:r>
          </a:p>
          <a:p>
            <a:pPr marL="342900" lvl="0" indent="-342900" algn="l">
              <a:buFont typeface="Arial" panose="020B0604020202020204" pitchFamily="34" charset="0"/>
              <a:buChar char="•"/>
            </a:pPr>
            <a:r>
              <a:rPr lang="en-US" sz="2000" dirty="0"/>
              <a:t>SIO </a:t>
            </a:r>
            <a:r>
              <a:rPr lang="en-US" sz="2000" dirty="0" smtClean="0"/>
              <a:t>provides </a:t>
            </a:r>
            <a:r>
              <a:rPr lang="en-US" sz="2000" dirty="0"/>
              <a:t>decoded data to AOML, </a:t>
            </a:r>
            <a:r>
              <a:rPr lang="en-US" sz="2000" dirty="0" smtClean="0"/>
              <a:t>and assistance </a:t>
            </a:r>
            <a:r>
              <a:rPr lang="en-US" sz="2000" dirty="0"/>
              <a:t>during </a:t>
            </a:r>
            <a:r>
              <a:rPr lang="en-US" sz="2000" dirty="0" smtClean="0"/>
              <a:t>implementation </a:t>
            </a:r>
            <a:r>
              <a:rPr lang="en-US" sz="2000" dirty="0"/>
              <a:t>of </a:t>
            </a:r>
            <a:r>
              <a:rPr lang="en-US" sz="2000" dirty="0" smtClean="0"/>
              <a:t>decoding </a:t>
            </a:r>
            <a:r>
              <a:rPr lang="en-US" sz="2000" dirty="0"/>
              <a:t>at AOML.</a:t>
            </a:r>
          </a:p>
          <a:p>
            <a:pPr marL="342900" lvl="0" indent="-342900" algn="l">
              <a:buFont typeface="Arial" panose="020B0604020202020204" pitchFamily="34" charset="0"/>
              <a:buChar char="•"/>
            </a:pPr>
            <a:r>
              <a:rPr lang="en-US" sz="2000" dirty="0"/>
              <a:t>SIO </a:t>
            </a:r>
            <a:r>
              <a:rPr lang="en-US" sz="2000" dirty="0" smtClean="0"/>
              <a:t>handles </a:t>
            </a:r>
            <a:r>
              <a:rPr lang="en-US" sz="2000" dirty="0"/>
              <a:t>GTS </a:t>
            </a:r>
            <a:r>
              <a:rPr lang="en-US" sz="2000" dirty="0" smtClean="0"/>
              <a:t>insertion. </a:t>
            </a:r>
            <a:r>
              <a:rPr lang="en-US" sz="2000" dirty="0"/>
              <a:t>AOML </a:t>
            </a:r>
            <a:r>
              <a:rPr lang="en-US" sz="2000" dirty="0" smtClean="0"/>
              <a:t>handles </a:t>
            </a:r>
            <a:r>
              <a:rPr lang="en-US" sz="2000" dirty="0"/>
              <a:t>data screening for GTS removal</a:t>
            </a:r>
            <a:r>
              <a:rPr lang="en-US" sz="2000" dirty="0" smtClean="0"/>
              <a:t>.</a:t>
            </a:r>
          </a:p>
          <a:p>
            <a:pPr lvl="0" algn="l"/>
            <a:endParaRPr lang="en-US" sz="2000" dirty="0"/>
          </a:p>
          <a:p>
            <a:pPr marL="342900" lvl="0" indent="-342900" algn="l">
              <a:buFont typeface="Arial" panose="020B0604020202020204" pitchFamily="34" charset="0"/>
              <a:buChar char="•"/>
            </a:pPr>
            <a:endParaRPr lang="en-US" sz="2000" dirty="0" smtClean="0"/>
          </a:p>
          <a:p>
            <a:pPr lvl="0"/>
            <a:r>
              <a:rPr lang="en-US" b="1" dirty="0" smtClean="0"/>
              <a:t>GOAL: transition to 80% </a:t>
            </a:r>
            <a:r>
              <a:rPr lang="en-US" b="1" dirty="0" err="1" smtClean="0"/>
              <a:t>Iridium+GPS</a:t>
            </a:r>
            <a:r>
              <a:rPr lang="en-US" b="1" dirty="0" smtClean="0"/>
              <a:t> by end FY18</a:t>
            </a:r>
            <a:endParaRPr lang="en-US" b="1" dirty="0"/>
          </a:p>
        </p:txBody>
      </p:sp>
    </p:spTree>
    <p:extLst>
      <p:ext uri="{BB962C8B-B14F-4D97-AF65-F5344CB8AC3E}">
        <p14:creationId xmlns:p14="http://schemas.microsoft.com/office/powerpoint/2010/main" val="287700730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7772400" cy="838200"/>
          </a:xfrm>
        </p:spPr>
        <p:txBody>
          <a:bodyPr/>
          <a:lstStyle/>
          <a:p>
            <a:r>
              <a:rPr lang="en-US" dirty="0" smtClean="0"/>
              <a:t>Iridium transition plan</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8054" t="3202" r="6636" b="3250"/>
          <a:stretch/>
        </p:blipFill>
        <p:spPr>
          <a:xfrm>
            <a:off x="1447800" y="1143000"/>
            <a:ext cx="6433458" cy="5326743"/>
          </a:xfrm>
          <a:prstGeom prst="rect">
            <a:avLst/>
          </a:prstGeom>
        </p:spPr>
      </p:pic>
      <p:sp>
        <p:nvSpPr>
          <p:cNvPr id="5" name="TextBox 4"/>
          <p:cNvSpPr txBox="1"/>
          <p:nvPr/>
        </p:nvSpPr>
        <p:spPr>
          <a:xfrm>
            <a:off x="2100942" y="6097395"/>
            <a:ext cx="886781" cy="461665"/>
          </a:xfrm>
          <a:prstGeom prst="rect">
            <a:avLst/>
          </a:prstGeom>
          <a:noFill/>
        </p:spPr>
        <p:txBody>
          <a:bodyPr wrap="none" rtlCol="0">
            <a:spAutoFit/>
          </a:bodyPr>
          <a:lstStyle/>
          <a:p>
            <a:r>
              <a:rPr lang="en-US" dirty="0" smtClean="0"/>
              <a:t>FY15</a:t>
            </a:r>
            <a:endParaRPr lang="en-US" dirty="0"/>
          </a:p>
        </p:txBody>
      </p:sp>
      <p:sp>
        <p:nvSpPr>
          <p:cNvPr id="6" name="TextBox 5"/>
          <p:cNvSpPr txBox="1"/>
          <p:nvPr/>
        </p:nvSpPr>
        <p:spPr>
          <a:xfrm>
            <a:off x="3588657" y="6104653"/>
            <a:ext cx="886781" cy="461665"/>
          </a:xfrm>
          <a:prstGeom prst="rect">
            <a:avLst/>
          </a:prstGeom>
          <a:noFill/>
        </p:spPr>
        <p:txBody>
          <a:bodyPr wrap="none" rtlCol="0">
            <a:spAutoFit/>
          </a:bodyPr>
          <a:lstStyle/>
          <a:p>
            <a:r>
              <a:rPr lang="en-US" dirty="0" smtClean="0"/>
              <a:t>FY16</a:t>
            </a:r>
            <a:endParaRPr lang="en-US" dirty="0"/>
          </a:p>
        </p:txBody>
      </p:sp>
      <p:sp>
        <p:nvSpPr>
          <p:cNvPr id="7" name="TextBox 6"/>
          <p:cNvSpPr txBox="1"/>
          <p:nvPr/>
        </p:nvSpPr>
        <p:spPr>
          <a:xfrm>
            <a:off x="5032829" y="6111911"/>
            <a:ext cx="886781" cy="461665"/>
          </a:xfrm>
          <a:prstGeom prst="rect">
            <a:avLst/>
          </a:prstGeom>
          <a:noFill/>
        </p:spPr>
        <p:txBody>
          <a:bodyPr wrap="none" rtlCol="0">
            <a:spAutoFit/>
          </a:bodyPr>
          <a:lstStyle/>
          <a:p>
            <a:r>
              <a:rPr lang="en-US" dirty="0" smtClean="0"/>
              <a:t>FY17</a:t>
            </a:r>
            <a:endParaRPr lang="en-US" dirty="0"/>
          </a:p>
        </p:txBody>
      </p:sp>
      <p:sp>
        <p:nvSpPr>
          <p:cNvPr id="8" name="TextBox 7"/>
          <p:cNvSpPr txBox="1"/>
          <p:nvPr/>
        </p:nvSpPr>
        <p:spPr>
          <a:xfrm>
            <a:off x="6477000" y="6111911"/>
            <a:ext cx="886781" cy="461665"/>
          </a:xfrm>
          <a:prstGeom prst="rect">
            <a:avLst/>
          </a:prstGeom>
          <a:noFill/>
        </p:spPr>
        <p:txBody>
          <a:bodyPr wrap="none" rtlCol="0">
            <a:spAutoFit/>
          </a:bodyPr>
          <a:lstStyle/>
          <a:p>
            <a:r>
              <a:rPr lang="en-US" dirty="0" smtClean="0"/>
              <a:t>FY18</a:t>
            </a:r>
            <a:endParaRPr lang="en-US" dirty="0"/>
          </a:p>
        </p:txBody>
      </p:sp>
    </p:spTree>
    <p:extLst>
      <p:ext uri="{BB962C8B-B14F-4D97-AF65-F5344CB8AC3E}">
        <p14:creationId xmlns:p14="http://schemas.microsoft.com/office/powerpoint/2010/main" val="17686662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Other significant advances since </a:t>
            </a:r>
            <a:r>
              <a:rPr lang="en-US" dirty="0" err="1" smtClean="0"/>
              <a:t>OceanObs</a:t>
            </a:r>
            <a:r>
              <a:rPr lang="en-US" dirty="0" smtClean="0"/>
              <a:t> ‘09</a:t>
            </a:r>
            <a:endParaRPr lang="en-US" dirty="0"/>
          </a:p>
        </p:txBody>
      </p:sp>
      <p:sp>
        <p:nvSpPr>
          <p:cNvPr id="3" name="TextBox 2"/>
          <p:cNvSpPr txBox="1"/>
          <p:nvPr/>
        </p:nvSpPr>
        <p:spPr>
          <a:xfrm>
            <a:off x="302394" y="1447800"/>
            <a:ext cx="8534400" cy="4493538"/>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smtClean="0"/>
              <a:t>Real-time drogue detection is being implemented as more drifters transition to Iridium and are retrofitted with GPS sensors, thus allowing operational near-surface currents to be released  to the GTS.</a:t>
            </a:r>
          </a:p>
          <a:p>
            <a:pPr algn="just"/>
            <a:endParaRPr lang="en-US" sz="2200" dirty="0" smtClean="0"/>
          </a:p>
          <a:p>
            <a:pPr marL="342900" indent="-342900" algn="just">
              <a:buFont typeface="Arial" panose="020B0604020202020204" pitchFamily="34" charset="0"/>
              <a:buChar char="•"/>
            </a:pPr>
            <a:r>
              <a:rPr lang="en-US" sz="2200" dirty="0" smtClean="0"/>
              <a:t>The positive effect of drifter’s SLP assimilation in NWP models was quantified  through a data denial experiment run by ECMWF. The impact of the drifter data is also monitored operationally by NASA (</a:t>
            </a:r>
            <a:r>
              <a:rPr lang="en-US" sz="2200" u="sng" dirty="0"/>
              <a:t>http://gmao.gsfc.nasa.gov/products/forecasts/systems/fp/obs_impact</a:t>
            </a:r>
            <a:r>
              <a:rPr lang="en-US" sz="2200" u="sng" dirty="0" smtClean="0"/>
              <a:t>/</a:t>
            </a:r>
            <a:r>
              <a:rPr lang="en-US" sz="2200" dirty="0" smtClean="0"/>
              <a:t>). Drifters data </a:t>
            </a:r>
            <a:r>
              <a:rPr lang="en-US" sz="2200" dirty="0"/>
              <a:t>have a very large impact on a per observation basis</a:t>
            </a:r>
            <a:r>
              <a:rPr lang="en-US" sz="2200" dirty="0" smtClean="0"/>
              <a:t>.</a:t>
            </a:r>
          </a:p>
          <a:p>
            <a:pPr algn="just"/>
            <a:endParaRPr lang="en-US" sz="2200" dirty="0" smtClean="0"/>
          </a:p>
          <a:p>
            <a:pPr marL="342900" indent="-342900" algn="just">
              <a:buFont typeface="Arial" panose="020B0604020202020204" pitchFamily="34" charset="0"/>
              <a:buChar char="•"/>
            </a:pPr>
            <a:r>
              <a:rPr lang="en-US" sz="2200" dirty="0" smtClean="0"/>
              <a:t>The salinity drifter technology has reached maturity and substantial deployments in conjunction with NASA’s salinity mission were performed (88 GDP drifters deployed during SPURS)</a:t>
            </a:r>
            <a:endParaRPr lang="en-US" sz="2200" dirty="0"/>
          </a:p>
        </p:txBody>
      </p:sp>
    </p:spTree>
    <p:extLst>
      <p:ext uri="{BB962C8B-B14F-4D97-AF65-F5344CB8AC3E}">
        <p14:creationId xmlns:p14="http://schemas.microsoft.com/office/powerpoint/2010/main" val="191668122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57"/>
            <a:ext cx="7772400" cy="616857"/>
          </a:xfrm>
        </p:spPr>
        <p:txBody>
          <a:bodyPr/>
          <a:lstStyle/>
          <a:p>
            <a:r>
              <a:rPr lang="en-US" dirty="0" err="1" smtClean="0"/>
              <a:t>OceanObs</a:t>
            </a:r>
            <a:r>
              <a:rPr lang="en-US" dirty="0" smtClean="0"/>
              <a:t> ‘09 goals for drifters:</a:t>
            </a:r>
            <a:endParaRPr lang="en-US" dirty="0"/>
          </a:p>
        </p:txBody>
      </p:sp>
      <p:sp>
        <p:nvSpPr>
          <p:cNvPr id="3" name="Rectangle 2"/>
          <p:cNvSpPr/>
          <p:nvPr/>
        </p:nvSpPr>
        <p:spPr>
          <a:xfrm>
            <a:off x="152400" y="1066800"/>
            <a:ext cx="8839200" cy="5355312"/>
          </a:xfrm>
          <a:prstGeom prst="rect">
            <a:avLst/>
          </a:prstGeom>
        </p:spPr>
        <p:txBody>
          <a:bodyPr wrap="square">
            <a:spAutoFit/>
          </a:bodyPr>
          <a:lstStyle/>
          <a:p>
            <a:pPr algn="l"/>
            <a:r>
              <a:rPr lang="en-US" sz="1800" b="1" i="1" dirty="0" smtClean="0"/>
              <a:t>Talley </a:t>
            </a:r>
            <a:r>
              <a:rPr lang="en-US" sz="1800" b="1" i="1" dirty="0"/>
              <a:t>et al. (“Surface Circulation and Ventilation”)</a:t>
            </a:r>
          </a:p>
          <a:p>
            <a:pPr algn="l"/>
            <a:r>
              <a:rPr lang="en-US" sz="1800" dirty="0"/>
              <a:t>The principal recommendation for continuing to quantify and map the surface and near-surface circulation in the next decade is to continue the programs that are already extremely successful. These include … [g]</a:t>
            </a:r>
            <a:r>
              <a:rPr lang="en-US" sz="1800" dirty="0" err="1"/>
              <a:t>lobal</a:t>
            </a:r>
            <a:r>
              <a:rPr lang="en-US" sz="1800" dirty="0"/>
              <a:t> surface drifter deployments with uniform specifications for drogue capability and depth.</a:t>
            </a:r>
          </a:p>
          <a:p>
            <a:pPr algn="l"/>
            <a:r>
              <a:rPr lang="en-US" sz="1800" dirty="0"/>
              <a:t>  </a:t>
            </a:r>
          </a:p>
          <a:p>
            <a:pPr algn="l"/>
            <a:r>
              <a:rPr lang="en-US" sz="1800" dirty="0" smtClean="0"/>
              <a:t>The </a:t>
            </a:r>
            <a:r>
              <a:rPr lang="en-US" sz="1800" dirty="0"/>
              <a:t>surface drifter network is of equal </a:t>
            </a:r>
            <a:r>
              <a:rPr lang="en-US" sz="1800" dirty="0" smtClean="0"/>
              <a:t>importance [to satellite observations] </a:t>
            </a:r>
            <a:r>
              <a:rPr lang="en-US" sz="1800" dirty="0"/>
              <a:t>for surface circulation analyses because it provides </a:t>
            </a:r>
            <a:r>
              <a:rPr lang="en-US" sz="1800" i="1" dirty="0"/>
              <a:t>in situ </a:t>
            </a:r>
            <a:r>
              <a:rPr lang="en-US" sz="1800" dirty="0"/>
              <a:t>calibration of the satellite observations and because its temporal and spatial resolution differ from those of the satellites, i.e. it provides information about much higher frequency motions. The high frequency, high spatial resolution of the surface drifter and SWOT data sets will require general progress in understanding the momentum balance of the mixed layer since both will observe significant </a:t>
            </a:r>
            <a:r>
              <a:rPr lang="en-US" sz="1800" dirty="0" err="1"/>
              <a:t>ageostrophic</a:t>
            </a:r>
            <a:r>
              <a:rPr lang="en-US" sz="1800" dirty="0"/>
              <a:t> components. </a:t>
            </a:r>
          </a:p>
          <a:p>
            <a:pPr algn="l"/>
            <a:r>
              <a:rPr lang="en-US" sz="1800" dirty="0"/>
              <a:t> </a:t>
            </a:r>
          </a:p>
          <a:p>
            <a:pPr algn="l"/>
            <a:r>
              <a:rPr lang="en-US" sz="1800" dirty="0"/>
              <a:t>The principal recommendations for surface circulation are to maintain the existing observing systems, based around satellites and surface drifters, to extend observations to the </a:t>
            </a:r>
            <a:r>
              <a:rPr lang="en-US" sz="1800" dirty="0" err="1"/>
              <a:t>submesoscale</a:t>
            </a:r>
            <a:r>
              <a:rPr lang="en-US" sz="1800" dirty="0"/>
              <a:t> (SWOT), and to continue to work to improve diagnostic models that incorporate these data, and which have already proven invaluable in extending the data sets to much higher spatial and temporal resolution than is available in any given part of the data set.</a:t>
            </a:r>
          </a:p>
        </p:txBody>
      </p:sp>
    </p:spTree>
    <p:extLst>
      <p:ext uri="{BB962C8B-B14F-4D97-AF65-F5344CB8AC3E}">
        <p14:creationId xmlns:p14="http://schemas.microsoft.com/office/powerpoint/2010/main" val="9121112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1981: 23 unique drifters</a:t>
            </a:r>
            <a:endParaRPr lang="en-US" dirty="0"/>
          </a:p>
        </p:txBody>
      </p:sp>
    </p:spTree>
    <p:extLst>
      <p:ext uri="{BB962C8B-B14F-4D97-AF65-F5344CB8AC3E}">
        <p14:creationId xmlns:p14="http://schemas.microsoft.com/office/powerpoint/2010/main" val="40564980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762000"/>
          </a:xfrm>
        </p:spPr>
        <p:txBody>
          <a:bodyPr/>
          <a:lstStyle/>
          <a:p>
            <a:r>
              <a:rPr lang="en-US" dirty="0" err="1" smtClean="0"/>
              <a:t>OceanObs</a:t>
            </a:r>
            <a:r>
              <a:rPr lang="en-US" dirty="0" smtClean="0"/>
              <a:t> ‘09 goals for drifters:</a:t>
            </a:r>
            <a:endParaRPr lang="en-US" dirty="0"/>
          </a:p>
        </p:txBody>
      </p:sp>
      <p:sp>
        <p:nvSpPr>
          <p:cNvPr id="3" name="Rectangle 2"/>
          <p:cNvSpPr/>
          <p:nvPr/>
        </p:nvSpPr>
        <p:spPr>
          <a:xfrm>
            <a:off x="159657" y="1219200"/>
            <a:ext cx="8839200" cy="4401205"/>
          </a:xfrm>
          <a:prstGeom prst="rect">
            <a:avLst/>
          </a:prstGeom>
        </p:spPr>
        <p:txBody>
          <a:bodyPr wrap="square">
            <a:spAutoFit/>
          </a:bodyPr>
          <a:lstStyle/>
          <a:p>
            <a:pPr algn="l"/>
            <a:r>
              <a:rPr lang="en-US" sz="2000" b="1" i="1" dirty="0"/>
              <a:t>Send et al. (“In Situ Observing System”):</a:t>
            </a:r>
          </a:p>
          <a:p>
            <a:pPr algn="l"/>
            <a:r>
              <a:rPr lang="en-US" sz="2000" dirty="0"/>
              <a:t>… cruises servicing moorings or tagging animals should be used for deploying/recovering gliders, floats, drifters, and for taking water samples for chemical and biological analyses. </a:t>
            </a:r>
          </a:p>
          <a:p>
            <a:pPr algn="l"/>
            <a:r>
              <a:rPr lang="en-US" sz="2000" dirty="0"/>
              <a:t> </a:t>
            </a:r>
          </a:p>
          <a:p>
            <a:pPr algn="l"/>
            <a:r>
              <a:rPr lang="en-US" sz="2000" b="1" i="1" dirty="0" err="1"/>
              <a:t>Roemmich</a:t>
            </a:r>
            <a:r>
              <a:rPr lang="en-US" sz="2000" b="1" i="1" dirty="0"/>
              <a:t> et al. (“Mobile Platforms”):</a:t>
            </a:r>
          </a:p>
          <a:p>
            <a:pPr algn="l"/>
            <a:r>
              <a:rPr lang="en-US" sz="2000" dirty="0"/>
              <a:t>It is widely agreed that the present 5º x 5° measurement resolution of the surface velocity field is not adequate … Requirements for surface drifters are presently being reviewed [Zhang et al. 2009 SST paper] for their adequacy to define the mean circulation [</a:t>
            </a:r>
            <a:r>
              <a:rPr lang="en-US" sz="2000" dirty="0" err="1"/>
              <a:t>Maximenko</a:t>
            </a:r>
            <a:r>
              <a:rPr lang="en-US" sz="2000" dirty="0"/>
              <a:t> et al. 2009 MDT paper] and the seasonal to inter-annual variability, for calibration of satellite-derived sea surface velocity, for their ability to resolve eddy kinetic energy and coastal processes, and for deploying ancillary sensors for SLP, SSS and PCO2.</a:t>
            </a:r>
          </a:p>
          <a:p>
            <a:pPr algn="l"/>
            <a:r>
              <a:rPr lang="en-US" sz="2000" dirty="0"/>
              <a:t> </a:t>
            </a:r>
          </a:p>
        </p:txBody>
      </p:sp>
    </p:spTree>
    <p:extLst>
      <p:ext uri="{BB962C8B-B14F-4D97-AF65-F5344CB8AC3E}">
        <p14:creationId xmlns:p14="http://schemas.microsoft.com/office/powerpoint/2010/main" val="142786068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24" t="18832" r="6061" b="20244"/>
          <a:stretch/>
        </p:blipFill>
        <p:spPr bwMode="auto">
          <a:xfrm>
            <a:off x="3505200" y="3866701"/>
            <a:ext cx="5622886" cy="2991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0"/>
            <a:ext cx="7772400" cy="685800"/>
          </a:xfrm>
        </p:spPr>
        <p:txBody>
          <a:bodyPr/>
          <a:lstStyle/>
          <a:p>
            <a:r>
              <a:rPr lang="en-US" dirty="0" smtClean="0"/>
              <a:t>Research</a:t>
            </a:r>
            <a:endParaRPr lang="en-US" dirty="0"/>
          </a:p>
        </p:txBody>
      </p:sp>
      <p:sp>
        <p:nvSpPr>
          <p:cNvPr id="7" name="TextBox 2"/>
          <p:cNvSpPr txBox="1">
            <a:spLocks noChangeArrowheads="1"/>
          </p:cNvSpPr>
          <p:nvPr/>
        </p:nvSpPr>
        <p:spPr bwMode="auto">
          <a:xfrm>
            <a:off x="0" y="2286000"/>
            <a:ext cx="41148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2000" dirty="0" smtClean="0"/>
              <a:t>Salinity drifters deployed in SPURS 1 (above) and Lagrangian derivative of SSS from drifters (right, red) vs eddy salt flux divergence from AVISO and Aquarius (black). </a:t>
            </a:r>
            <a:r>
              <a:rPr lang="en-US" altLang="en-US" sz="1600" dirty="0" smtClean="0"/>
              <a:t>Centurioni et al. (2015)</a:t>
            </a:r>
          </a:p>
          <a:p>
            <a:pPr algn="l" eaLnBrk="1" hangingPunct="1"/>
            <a:endParaRPr lang="en-US" altLang="en-US" sz="1600" dirty="0"/>
          </a:p>
        </p:txBody>
      </p:sp>
      <p:sp>
        <p:nvSpPr>
          <p:cNvPr id="8" name="TextBox 2"/>
          <p:cNvSpPr txBox="1">
            <a:spLocks noChangeArrowheads="1"/>
          </p:cNvSpPr>
          <p:nvPr/>
        </p:nvSpPr>
        <p:spPr bwMode="auto">
          <a:xfrm>
            <a:off x="76200" y="4572000"/>
            <a:ext cx="3276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2000" dirty="0" smtClean="0"/>
              <a:t>Harmonic analysis of drifters velocity to map the amplitude of the main tidal constituents (M2,S2, K1 and O1). </a:t>
            </a:r>
          </a:p>
          <a:p>
            <a:pPr algn="r" eaLnBrk="1" hangingPunct="1"/>
            <a:r>
              <a:rPr lang="en-US" altLang="en-US" sz="2000" dirty="0" smtClean="0"/>
              <a:t>M2 shown here </a:t>
            </a:r>
          </a:p>
          <a:p>
            <a:pPr algn="r" eaLnBrk="1" hangingPunct="1"/>
            <a:r>
              <a:rPr lang="en-US" altLang="en-US" sz="1600" dirty="0" smtClean="0"/>
              <a:t>Poulain and Centurioni (2015)</a:t>
            </a:r>
          </a:p>
          <a:p>
            <a:pPr algn="r" eaLnBrk="1" hangingPunct="1"/>
            <a:endParaRPr lang="en-US" altLang="en-US" sz="16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28600" y="765997"/>
            <a:ext cx="3657600" cy="1467167"/>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525" y="685351"/>
            <a:ext cx="38004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54743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Research</a:t>
            </a:r>
            <a:endParaRPr lang="en-US" dirty="0"/>
          </a:p>
        </p:txBody>
      </p:sp>
      <p:sp>
        <p:nvSpPr>
          <p:cNvPr id="7" name="TextBox 2"/>
          <p:cNvSpPr txBox="1">
            <a:spLocks noChangeArrowheads="1"/>
          </p:cNvSpPr>
          <p:nvPr/>
        </p:nvSpPr>
        <p:spPr bwMode="auto">
          <a:xfrm>
            <a:off x="6023428" y="1066800"/>
            <a:ext cx="243391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altLang="en-US" sz="2000" dirty="0" smtClean="0"/>
              <a:t>Structure of cyclonic frontal eddies in the Gulf of Mexico from drifter and satellite measurements</a:t>
            </a:r>
          </a:p>
          <a:p>
            <a:pPr algn="l" eaLnBrk="1" hangingPunct="1"/>
            <a:r>
              <a:rPr lang="en-US" altLang="en-US" sz="1600" dirty="0" smtClean="0"/>
              <a:t>Le </a:t>
            </a:r>
            <a:r>
              <a:rPr lang="en-US" altLang="en-US" sz="1600" dirty="0" err="1" smtClean="0"/>
              <a:t>Henaff</a:t>
            </a:r>
            <a:r>
              <a:rPr lang="en-US" altLang="en-US" sz="1600" dirty="0" smtClean="0"/>
              <a:t> et al. (2014)</a:t>
            </a:r>
            <a:endParaRPr lang="en-US" altLang="en-US" sz="1600" dirty="0"/>
          </a:p>
        </p:txBody>
      </p:sp>
      <p:sp>
        <p:nvSpPr>
          <p:cNvPr id="9" name="TextBox 2"/>
          <p:cNvSpPr txBox="1">
            <a:spLocks noChangeArrowheads="1"/>
          </p:cNvSpPr>
          <p:nvPr/>
        </p:nvSpPr>
        <p:spPr bwMode="auto">
          <a:xfrm>
            <a:off x="2412031" y="5146783"/>
            <a:ext cx="251011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ltLang="en-US" sz="2000" dirty="0" smtClean="0"/>
              <a:t>Global characteristics of looping drifter trajectories</a:t>
            </a:r>
          </a:p>
          <a:p>
            <a:pPr algn="r" eaLnBrk="1" hangingPunct="1"/>
            <a:r>
              <a:rPr lang="en-US" altLang="en-US" sz="1600" dirty="0" smtClean="0"/>
              <a:t>Lumpkin (2015)</a:t>
            </a:r>
            <a:endParaRPr lang="en-US" altLang="en-US"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8" y="809171"/>
            <a:ext cx="5934530" cy="394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797" t="20339" r="6610" b="20904"/>
          <a:stretch/>
        </p:blipFill>
        <p:spPr>
          <a:xfrm>
            <a:off x="4947549" y="4697450"/>
            <a:ext cx="4196451" cy="2160550"/>
          </a:xfrm>
          <a:prstGeom prst="rect">
            <a:avLst/>
          </a:prstGeom>
        </p:spPr>
      </p:pic>
    </p:spTree>
    <p:extLst>
      <p:ext uri="{BB962C8B-B14F-4D97-AF65-F5344CB8AC3E}">
        <p14:creationId xmlns:p14="http://schemas.microsoft.com/office/powerpoint/2010/main" val="255111283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93" y="2135448"/>
            <a:ext cx="4586748"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07064" y="2897448"/>
            <a:ext cx="3429000" cy="2554545"/>
          </a:xfrm>
          <a:prstGeom prst="rect">
            <a:avLst/>
          </a:prstGeom>
        </p:spPr>
        <p:txBody>
          <a:bodyPr wrap="square">
            <a:spAutoFit/>
          </a:bodyPr>
          <a:lstStyle/>
          <a:p>
            <a:pPr algn="l"/>
            <a:r>
              <a:rPr lang="en-US" sz="2000" dirty="0" smtClean="0"/>
              <a:t>Left: spectral energy density in hourly drifter observations as a function of latitude, showing inertial, tidal (diurnal and semidiurnal) and </a:t>
            </a:r>
            <a:r>
              <a:rPr lang="en-US" sz="2000" dirty="0" err="1" smtClean="0"/>
              <a:t>subinertial</a:t>
            </a:r>
            <a:r>
              <a:rPr lang="en-US" sz="2000" dirty="0" smtClean="0"/>
              <a:t> (primarily geostrophic) variations (</a:t>
            </a:r>
            <a:r>
              <a:rPr lang="en-US" sz="2000" dirty="0" err="1" smtClean="0"/>
              <a:t>Elipot</a:t>
            </a:r>
            <a:r>
              <a:rPr lang="en-US" sz="2000" dirty="0" smtClean="0"/>
              <a:t> and Lumpkin, 2008)</a:t>
            </a:r>
            <a:endParaRPr lang="en-US" sz="2000" dirty="0"/>
          </a:p>
        </p:txBody>
      </p:sp>
      <p:sp>
        <p:nvSpPr>
          <p:cNvPr id="5" name="Text Box 15"/>
          <p:cNvSpPr txBox="1">
            <a:spLocks noChangeArrowheads="1"/>
          </p:cNvSpPr>
          <p:nvPr/>
        </p:nvSpPr>
        <p:spPr bwMode="auto">
          <a:xfrm>
            <a:off x="181429" y="6488668"/>
            <a:ext cx="89625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50000"/>
              </a:spcBef>
              <a:buFontTx/>
              <a:buNone/>
            </a:pPr>
            <a:r>
              <a:rPr lang="en-US" altLang="en-US" sz="1800" dirty="0" smtClean="0"/>
              <a:t>Shane </a:t>
            </a:r>
            <a:r>
              <a:rPr lang="en-US" altLang="en-US" sz="1800" dirty="0" err="1" smtClean="0"/>
              <a:t>Elipot</a:t>
            </a:r>
            <a:r>
              <a:rPr lang="en-US" altLang="en-US" sz="1800" dirty="0" smtClean="0"/>
              <a:t> (U. Miami), </a:t>
            </a:r>
            <a:r>
              <a:rPr lang="en-US" altLang="en-US" sz="1800" dirty="0" err="1" smtClean="0"/>
              <a:t>Renellys</a:t>
            </a:r>
            <a:r>
              <a:rPr lang="en-US" altLang="en-US" sz="1800" dirty="0" smtClean="0"/>
              <a:t> Perez and Rick Lumpkin</a:t>
            </a:r>
            <a:endParaRPr lang="en-US" altLang="en-US" sz="1800" dirty="0"/>
          </a:p>
        </p:txBody>
      </p:sp>
      <p:grpSp>
        <p:nvGrpSpPr>
          <p:cNvPr id="11" name="Group 10"/>
          <p:cNvGrpSpPr/>
          <p:nvPr/>
        </p:nvGrpSpPr>
        <p:grpSpPr>
          <a:xfrm>
            <a:off x="635431" y="2135448"/>
            <a:ext cx="8127569" cy="4281487"/>
            <a:chOff x="635431" y="2135448"/>
            <a:chExt cx="8127569" cy="4281487"/>
          </a:xfrm>
        </p:grpSpPr>
        <p:grpSp>
          <p:nvGrpSpPr>
            <p:cNvPr id="7" name="Group 6"/>
            <p:cNvGrpSpPr/>
            <p:nvPr/>
          </p:nvGrpSpPr>
          <p:grpSpPr>
            <a:xfrm>
              <a:off x="635431" y="2135448"/>
              <a:ext cx="8127569" cy="4281487"/>
              <a:chOff x="635431" y="2135448"/>
              <a:chExt cx="8127569" cy="4281487"/>
            </a:xfrm>
          </p:grpSpPr>
          <p:sp>
            <p:nvSpPr>
              <p:cNvPr id="3" name="Rectangle 2"/>
              <p:cNvSpPr/>
              <p:nvPr/>
            </p:nvSpPr>
            <p:spPr>
              <a:xfrm>
                <a:off x="838200" y="2135448"/>
                <a:ext cx="7924800" cy="4281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foo.png"/>
              <p:cNvPicPr/>
              <p:nvPr/>
            </p:nvPicPr>
            <p:blipFill rotWithShape="1">
              <a:blip r:embed="rId3">
                <a:extLst/>
              </a:blip>
              <a:srcRect l="8684" r="10370"/>
              <a:stretch/>
            </p:blipFill>
            <p:spPr>
              <a:xfrm>
                <a:off x="635431" y="2569977"/>
                <a:ext cx="4027283" cy="3245648"/>
              </a:xfrm>
              <a:prstGeom prst="rect">
                <a:avLst/>
              </a:prstGeom>
              <a:ln w="12700">
                <a:miter lim="400000"/>
              </a:ln>
            </p:spPr>
          </p:pic>
          <p:pic>
            <p:nvPicPr>
              <p:cNvPr id="9" name="distance_err_stats.png"/>
              <p:cNvPicPr/>
              <p:nvPr/>
            </p:nvPicPr>
            <p:blipFill rotWithShape="1">
              <a:blip r:embed="rId4">
                <a:extLst/>
              </a:blip>
              <a:srcRect l="50000"/>
              <a:stretch/>
            </p:blipFill>
            <p:spPr>
              <a:xfrm>
                <a:off x="5105400" y="2286000"/>
                <a:ext cx="2986933" cy="3529625"/>
              </a:xfrm>
              <a:prstGeom prst="rect">
                <a:avLst/>
              </a:prstGeom>
              <a:ln w="12700">
                <a:miter lim="400000"/>
              </a:ln>
            </p:spPr>
          </p:pic>
        </p:grpSp>
        <p:sp>
          <p:nvSpPr>
            <p:cNvPr id="10" name="TextBox 9"/>
            <p:cNvSpPr txBox="1"/>
            <p:nvPr/>
          </p:nvSpPr>
          <p:spPr>
            <a:xfrm>
              <a:off x="990600" y="2286000"/>
              <a:ext cx="3429000" cy="457200"/>
            </a:xfrm>
            <a:prstGeom prst="rect">
              <a:avLst/>
            </a:prstGeom>
            <a:noFill/>
          </p:spPr>
          <p:txBody>
            <a:bodyPr wrap="square" rtlCol="0">
              <a:spAutoFit/>
            </a:bodyPr>
            <a:lstStyle/>
            <a:p>
              <a:r>
                <a:rPr lang="en-US" dirty="0" smtClean="0"/>
                <a:t>SPURS drifters</a:t>
              </a:r>
              <a:endParaRPr lang="en-US" dirty="0"/>
            </a:p>
          </p:txBody>
        </p:sp>
      </p:grpSp>
      <p:sp>
        <p:nvSpPr>
          <p:cNvPr id="12" name="Title 11"/>
          <p:cNvSpPr>
            <a:spLocks noGrp="1"/>
          </p:cNvSpPr>
          <p:nvPr>
            <p:ph type="title"/>
          </p:nvPr>
        </p:nvSpPr>
        <p:spPr>
          <a:xfrm>
            <a:off x="776514" y="304800"/>
            <a:ext cx="7772400" cy="1143000"/>
          </a:xfrm>
        </p:spPr>
        <p:txBody>
          <a:bodyPr/>
          <a:lstStyle/>
          <a:p>
            <a:r>
              <a:rPr lang="en-US" dirty="0" smtClean="0"/>
              <a:t>Emerging Product:</a:t>
            </a:r>
            <a:br>
              <a:rPr lang="en-US" dirty="0" smtClean="0"/>
            </a:br>
            <a:r>
              <a:rPr lang="en-US" sz="3600" dirty="0" smtClean="0"/>
              <a:t>hourly drifter data (since Jan 2005)</a:t>
            </a:r>
            <a:br>
              <a:rPr lang="en-US" sz="3600" dirty="0" smtClean="0"/>
            </a:br>
            <a:r>
              <a:rPr lang="en-US" sz="2400" dirty="0" smtClean="0"/>
              <a:t>will include error estimates for hourly position</a:t>
            </a:r>
            <a:endParaRPr lang="en-US" sz="2400" dirty="0"/>
          </a:p>
        </p:txBody>
      </p:sp>
    </p:spTree>
    <p:extLst>
      <p:ext uri="{BB962C8B-B14F-4D97-AF65-F5344CB8AC3E}">
        <p14:creationId xmlns:p14="http://schemas.microsoft.com/office/powerpoint/2010/main" val="3989683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457200"/>
          </a:xfrm>
        </p:spPr>
        <p:txBody>
          <a:bodyPr/>
          <a:lstStyle/>
          <a:p>
            <a:pPr eaLnBrk="1" hangingPunct="1"/>
            <a:r>
              <a:rPr lang="en-US" altLang="en-US" sz="2400" smtClean="0">
                <a:solidFill>
                  <a:srgbClr val="FF9933"/>
                </a:solidFill>
              </a:rPr>
              <a:t>Thanks</a:t>
            </a:r>
          </a:p>
        </p:txBody>
      </p:sp>
      <p:sp>
        <p:nvSpPr>
          <p:cNvPr id="28675" name="Text Box 3" descr="Parchment"/>
          <p:cNvSpPr txBox="1">
            <a:spLocks noChangeArrowheads="1"/>
          </p:cNvSpPr>
          <p:nvPr/>
        </p:nvSpPr>
        <p:spPr bwMode="auto">
          <a:xfrm>
            <a:off x="0" y="1371600"/>
            <a:ext cx="4724400" cy="5170488"/>
          </a:xfrm>
          <a:prstGeom prst="rect">
            <a:avLst/>
          </a:prstGeom>
          <a:blipFill dpi="0" rotWithShape="0">
            <a:blip r:embed="rId3"/>
            <a:srcRect/>
            <a:tile tx="0" ty="0" sx="100000" sy="100000" flip="none" algn="tl"/>
          </a:blipFill>
          <a:ln>
            <a:noFill/>
          </a:ln>
          <a:effectLst>
            <a:outerShdw dist="17961" dir="2700000" algn="ctr" rotWithShape="0">
              <a:schemeClr val="bg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0375" indent="-460375"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25000"/>
              </a:lnSpc>
              <a:spcBef>
                <a:spcPct val="0"/>
              </a:spcBef>
              <a:buFontTx/>
              <a:buNone/>
            </a:pPr>
            <a:r>
              <a:rPr lang="en-US" altLang="en-US" sz="1200"/>
              <a:t>NOAA’s Voluntary Observation Ships, Ships of Opportunity, and National Marine Fisheries Service programs; NOAA/Pacific Marine Environmental Laboratory, NOAA/National Data Buoy Center</a:t>
            </a:r>
          </a:p>
          <a:p>
            <a:pPr eaLnBrk="1" hangingPunct="1">
              <a:lnSpc>
                <a:spcPct val="125000"/>
              </a:lnSpc>
              <a:spcBef>
                <a:spcPct val="0"/>
              </a:spcBef>
              <a:buFontTx/>
              <a:buNone/>
            </a:pPr>
            <a:r>
              <a:rPr lang="en-US" altLang="en-US" sz="1200"/>
              <a:t>Argo program</a:t>
            </a:r>
          </a:p>
          <a:p>
            <a:pPr eaLnBrk="1" hangingPunct="1">
              <a:lnSpc>
                <a:spcPct val="125000"/>
              </a:lnSpc>
              <a:spcBef>
                <a:spcPct val="0"/>
              </a:spcBef>
              <a:buFontTx/>
              <a:buNone/>
            </a:pPr>
            <a:r>
              <a:rPr lang="en-US" altLang="en-US" sz="1200"/>
              <a:t>International Ice Patrol</a:t>
            </a:r>
          </a:p>
          <a:p>
            <a:pPr eaLnBrk="1" hangingPunct="1">
              <a:lnSpc>
                <a:spcPct val="125000"/>
              </a:lnSpc>
              <a:spcBef>
                <a:spcPct val="0"/>
              </a:spcBef>
              <a:buFontTx/>
              <a:buNone/>
            </a:pPr>
            <a:r>
              <a:rPr lang="en-US" altLang="en-US" sz="1200"/>
              <a:t>Institut de Recherche pour le D</a:t>
            </a:r>
            <a:r>
              <a:rPr lang="en-US" altLang="en-US" sz="1200">
                <a:cs typeface="Times New Roman" pitchFamily="18" charset="0"/>
              </a:rPr>
              <a:t>éveloppement;</a:t>
            </a:r>
            <a:endParaRPr lang="en-US" altLang="en-US" sz="1200"/>
          </a:p>
          <a:p>
            <a:pPr eaLnBrk="1" hangingPunct="1">
              <a:lnSpc>
                <a:spcPct val="125000"/>
              </a:lnSpc>
              <a:spcBef>
                <a:spcPct val="0"/>
              </a:spcBef>
              <a:buFontTx/>
              <a:buNone/>
            </a:pPr>
            <a:r>
              <a:rPr lang="en-US" altLang="en-US" sz="1200"/>
              <a:t>	M</a:t>
            </a:r>
            <a:r>
              <a:rPr lang="en-US" altLang="en-US" sz="1200">
                <a:cs typeface="Times New Roman" pitchFamily="18" charset="0"/>
              </a:rPr>
              <a:t>é</a:t>
            </a:r>
            <a:r>
              <a:rPr lang="en-US" altLang="en-US" sz="1200"/>
              <a:t>t</a:t>
            </a:r>
            <a:r>
              <a:rPr lang="en-US" altLang="en-US" sz="1200">
                <a:cs typeface="Times New Roman" pitchFamily="18" charset="0"/>
              </a:rPr>
              <a:t>é</a:t>
            </a:r>
            <a:r>
              <a:rPr lang="en-US" altLang="en-US" sz="1200"/>
              <a:t>o-France (France)</a:t>
            </a:r>
          </a:p>
          <a:p>
            <a:pPr eaLnBrk="1" hangingPunct="1">
              <a:lnSpc>
                <a:spcPct val="125000"/>
              </a:lnSpc>
              <a:spcBef>
                <a:spcPct val="0"/>
              </a:spcBef>
              <a:buFontTx/>
              <a:buNone/>
            </a:pPr>
            <a:r>
              <a:rPr lang="en-US" altLang="en-US" sz="1200"/>
              <a:t>Leibniz-Institut für Meereswissenschaften an der Universität Kiel (Germany) </a:t>
            </a:r>
          </a:p>
          <a:p>
            <a:pPr eaLnBrk="1" hangingPunct="1">
              <a:lnSpc>
                <a:spcPct val="125000"/>
              </a:lnSpc>
              <a:spcBef>
                <a:spcPct val="0"/>
              </a:spcBef>
              <a:buFontTx/>
              <a:buNone/>
            </a:pPr>
            <a:r>
              <a:rPr lang="en-US" altLang="en-US" sz="1200"/>
              <a:t>New Zealand Met. Service</a:t>
            </a:r>
          </a:p>
          <a:p>
            <a:pPr eaLnBrk="1" hangingPunct="1">
              <a:lnSpc>
                <a:spcPct val="125000"/>
              </a:lnSpc>
              <a:spcBef>
                <a:spcPct val="0"/>
              </a:spcBef>
              <a:buFontTx/>
              <a:buNone/>
            </a:pPr>
            <a:r>
              <a:rPr lang="en-US" altLang="en-US" sz="1200">
                <a:cs typeface="Times New Roman" pitchFamily="18" charset="0"/>
              </a:rPr>
              <a:t>Australian Bureau of Meteorology</a:t>
            </a:r>
          </a:p>
          <a:p>
            <a:pPr eaLnBrk="1" hangingPunct="1">
              <a:lnSpc>
                <a:spcPct val="125000"/>
              </a:lnSpc>
              <a:spcBef>
                <a:spcPct val="0"/>
              </a:spcBef>
              <a:buFontTx/>
              <a:buNone/>
            </a:pPr>
            <a:r>
              <a:rPr lang="en-US" altLang="en-US" sz="1200"/>
              <a:t>Fundação Universidade Federal do Rio Grande; Instituto Nacional de Metereologia; Centro de Hydrografia de Marinha; INPE (Nacional Space Institute); Brazilian Navy;  Brazilian Naval Directorate of Hydrography and Navigation (Brazil)</a:t>
            </a:r>
          </a:p>
          <a:p>
            <a:pPr eaLnBrk="1" hangingPunct="1">
              <a:lnSpc>
                <a:spcPct val="125000"/>
              </a:lnSpc>
              <a:spcBef>
                <a:spcPct val="0"/>
              </a:spcBef>
              <a:buFontTx/>
              <a:buNone/>
            </a:pPr>
            <a:r>
              <a:rPr lang="en-US" altLang="en-US" sz="1200"/>
              <a:t>Fisheries Research Institute; Servicio de Hidrograf</a:t>
            </a:r>
            <a:r>
              <a:rPr lang="en-US" altLang="en-US" sz="1200">
                <a:cs typeface="Times New Roman" pitchFamily="18" charset="0"/>
              </a:rPr>
              <a:t>í</a:t>
            </a:r>
            <a:r>
              <a:rPr lang="en-US" altLang="en-US" sz="1200"/>
              <a:t>a Naval (Argentina)</a:t>
            </a:r>
          </a:p>
          <a:p>
            <a:pPr eaLnBrk="1" hangingPunct="1">
              <a:lnSpc>
                <a:spcPct val="125000"/>
              </a:lnSpc>
              <a:spcBef>
                <a:spcPct val="0"/>
              </a:spcBef>
              <a:buFontTx/>
              <a:buNone/>
            </a:pPr>
            <a:r>
              <a:rPr lang="en-US" altLang="en-US" sz="1200"/>
              <a:t>Instituto Canario de Ciencias Marinas; Universidad de Las Palmas de Gran Canaria (Spain)</a:t>
            </a:r>
          </a:p>
          <a:p>
            <a:pPr eaLnBrk="1" hangingPunct="1">
              <a:lnSpc>
                <a:spcPct val="125000"/>
              </a:lnSpc>
              <a:spcBef>
                <a:spcPct val="0"/>
              </a:spcBef>
              <a:buFontTx/>
              <a:buNone/>
            </a:pPr>
            <a:r>
              <a:rPr lang="en-US" altLang="en-US" sz="1200"/>
              <a:t> Instituto Nazionale di Oceanografia e di Geofisica Sperimentale (Italy)</a:t>
            </a:r>
          </a:p>
          <a:p>
            <a:pPr eaLnBrk="1" hangingPunct="1">
              <a:lnSpc>
                <a:spcPct val="125000"/>
              </a:lnSpc>
              <a:spcBef>
                <a:spcPct val="0"/>
              </a:spcBef>
              <a:buFontTx/>
              <a:buNone/>
            </a:pPr>
            <a:r>
              <a:rPr lang="en-US" altLang="en-US" sz="1200"/>
              <a:t>National Institute of Oceanography; National Institute of Ocean Technology (India)</a:t>
            </a:r>
          </a:p>
          <a:p>
            <a:pPr eaLnBrk="1" hangingPunct="1">
              <a:lnSpc>
                <a:spcPct val="125000"/>
              </a:lnSpc>
              <a:spcBef>
                <a:spcPct val="0"/>
              </a:spcBef>
              <a:buFontTx/>
              <a:buNone/>
            </a:pPr>
            <a:r>
              <a:rPr lang="en-US" altLang="en-US" sz="1200"/>
              <a:t>Institute of Hydrological and Oceanic Services (Taiwan)</a:t>
            </a:r>
          </a:p>
        </p:txBody>
      </p:sp>
      <p:sp>
        <p:nvSpPr>
          <p:cNvPr id="28676" name="Rectangle 4" descr="Parchment"/>
          <p:cNvSpPr>
            <a:spLocks noChangeArrowheads="1"/>
          </p:cNvSpPr>
          <p:nvPr/>
        </p:nvSpPr>
        <p:spPr bwMode="auto">
          <a:xfrm>
            <a:off x="4724400" y="1371600"/>
            <a:ext cx="4191000" cy="3785652"/>
          </a:xfrm>
          <a:prstGeom prst="rect">
            <a:avLst/>
          </a:prstGeom>
          <a:blipFill dpi="0" rotWithShape="0">
            <a:blip r:embed="rId3"/>
            <a:srcRect/>
            <a:tile tx="0" ty="0" sx="100000" sy="100000" flip="none" algn="tl"/>
          </a:blipFill>
          <a:ln>
            <a:noFill/>
          </a:ln>
          <a:effectLst>
            <a:outerShdw dist="17961" dir="2700000" algn="ctr" rotWithShape="0">
              <a:schemeClr val="bg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60375" indent="-460375"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25000"/>
              </a:lnSpc>
              <a:spcBef>
                <a:spcPct val="0"/>
              </a:spcBef>
              <a:buFontTx/>
              <a:buNone/>
            </a:pPr>
            <a:r>
              <a:rPr lang="en-US" altLang="en-US" sz="1200" dirty="0"/>
              <a:t>Centro de </a:t>
            </a:r>
            <a:r>
              <a:rPr lang="en-US" altLang="en-US" sz="1200" dirty="0" err="1"/>
              <a:t>Investigacion</a:t>
            </a:r>
            <a:r>
              <a:rPr lang="en-US" altLang="en-US" sz="1200" dirty="0"/>
              <a:t> </a:t>
            </a:r>
            <a:r>
              <a:rPr lang="en-US" altLang="en-US" sz="1200" dirty="0" err="1"/>
              <a:t>Cientifica</a:t>
            </a:r>
            <a:r>
              <a:rPr lang="en-US" altLang="en-US" sz="1200" dirty="0"/>
              <a:t> y de </a:t>
            </a:r>
            <a:r>
              <a:rPr lang="en-US" altLang="en-US" sz="1200" dirty="0" err="1"/>
              <a:t>Educacion</a:t>
            </a:r>
            <a:r>
              <a:rPr lang="en-US" altLang="en-US" sz="1200" dirty="0"/>
              <a:t> Superior de Ensenada  (Mexico)</a:t>
            </a:r>
          </a:p>
          <a:p>
            <a:pPr eaLnBrk="1" hangingPunct="1">
              <a:lnSpc>
                <a:spcPct val="125000"/>
              </a:lnSpc>
              <a:spcBef>
                <a:spcPct val="0"/>
              </a:spcBef>
              <a:buFontTx/>
              <a:buNone/>
            </a:pPr>
            <a:r>
              <a:rPr lang="en-US" altLang="en-US" sz="1200" dirty="0"/>
              <a:t> Korean </a:t>
            </a:r>
            <a:r>
              <a:rPr lang="en-US" altLang="en-US" sz="1200" dirty="0" smtClean="0"/>
              <a:t>Institute of Ocean Science and Technology </a:t>
            </a:r>
            <a:endParaRPr lang="en-US" altLang="en-US" sz="1200" dirty="0"/>
          </a:p>
          <a:p>
            <a:pPr eaLnBrk="1" hangingPunct="1">
              <a:lnSpc>
                <a:spcPct val="125000"/>
              </a:lnSpc>
              <a:spcBef>
                <a:spcPct val="0"/>
              </a:spcBef>
              <a:buFontTx/>
              <a:buNone/>
            </a:pPr>
            <a:r>
              <a:rPr lang="en-US" altLang="en-US" sz="1200" dirty="0" err="1"/>
              <a:t>Instituto</a:t>
            </a:r>
            <a:r>
              <a:rPr lang="en-US" altLang="en-US" sz="1200" dirty="0"/>
              <a:t> del Mar del Peru</a:t>
            </a:r>
          </a:p>
          <a:p>
            <a:pPr eaLnBrk="1" hangingPunct="1">
              <a:lnSpc>
                <a:spcPct val="125000"/>
              </a:lnSpc>
              <a:spcBef>
                <a:spcPct val="0"/>
              </a:spcBef>
              <a:buFontTx/>
              <a:buNone/>
            </a:pPr>
            <a:r>
              <a:rPr lang="en-US" altLang="en-US" sz="1200" dirty="0"/>
              <a:t>Tristan da Cunha Administration, Tristan Island</a:t>
            </a:r>
          </a:p>
          <a:p>
            <a:pPr eaLnBrk="1" hangingPunct="1">
              <a:lnSpc>
                <a:spcPct val="125000"/>
              </a:lnSpc>
              <a:spcBef>
                <a:spcPct val="0"/>
              </a:spcBef>
              <a:buFontTx/>
              <a:buNone/>
            </a:pPr>
            <a:r>
              <a:rPr lang="en-US" altLang="en-US" sz="1200" dirty="0"/>
              <a:t>United Kingdom Met Office</a:t>
            </a:r>
          </a:p>
          <a:p>
            <a:pPr eaLnBrk="1" hangingPunct="1">
              <a:lnSpc>
                <a:spcPct val="125000"/>
              </a:lnSpc>
              <a:spcBef>
                <a:spcPct val="0"/>
              </a:spcBef>
              <a:buFontTx/>
              <a:buNone/>
            </a:pPr>
            <a:r>
              <a:rPr lang="en-US" altLang="en-US" sz="1200" dirty="0" smtClean="0"/>
              <a:t>Environment </a:t>
            </a:r>
            <a:r>
              <a:rPr lang="en-US" altLang="en-US" sz="1200" dirty="0"/>
              <a:t>Canada</a:t>
            </a:r>
          </a:p>
          <a:p>
            <a:pPr eaLnBrk="1" hangingPunct="1">
              <a:lnSpc>
                <a:spcPct val="125000"/>
              </a:lnSpc>
              <a:spcBef>
                <a:spcPct val="0"/>
              </a:spcBef>
              <a:buFontTx/>
              <a:buNone/>
            </a:pPr>
            <a:r>
              <a:rPr lang="en-US" altLang="en-US" sz="1200" dirty="0"/>
              <a:t>University of Cape Town; South African Weather Service (South Africa)</a:t>
            </a:r>
          </a:p>
          <a:p>
            <a:pPr eaLnBrk="1" hangingPunct="1">
              <a:lnSpc>
                <a:spcPct val="125000"/>
              </a:lnSpc>
              <a:spcBef>
                <a:spcPct val="0"/>
              </a:spcBef>
              <a:buFontTx/>
              <a:buNone/>
            </a:pPr>
            <a:r>
              <a:rPr lang="en-US" altLang="en-US" sz="1200" dirty="0"/>
              <a:t>Scripps Institution of Oceanography, Woods Hole Oceanographic Institution, Oregon State University, Marine Resources Research Institute, (United States)</a:t>
            </a:r>
          </a:p>
          <a:p>
            <a:pPr eaLnBrk="1" hangingPunct="1">
              <a:lnSpc>
                <a:spcPct val="125000"/>
              </a:lnSpc>
              <a:spcBef>
                <a:spcPct val="0"/>
              </a:spcBef>
              <a:buFontTx/>
              <a:buNone/>
            </a:pPr>
            <a:r>
              <a:rPr lang="en-US" altLang="en-US" sz="1200" dirty="0"/>
              <a:t>United States Air Force</a:t>
            </a:r>
          </a:p>
          <a:p>
            <a:pPr eaLnBrk="1" hangingPunct="1">
              <a:lnSpc>
                <a:spcPct val="125000"/>
              </a:lnSpc>
              <a:spcBef>
                <a:spcPct val="0"/>
              </a:spcBef>
              <a:buFontTx/>
              <a:buNone/>
            </a:pPr>
            <a:r>
              <a:rPr lang="en-US" altLang="en-US" sz="1200" dirty="0"/>
              <a:t>US Naval Oceanographic Office</a:t>
            </a:r>
          </a:p>
          <a:p>
            <a:pPr eaLnBrk="1" hangingPunct="1">
              <a:lnSpc>
                <a:spcPct val="125000"/>
              </a:lnSpc>
              <a:spcBef>
                <a:spcPct val="0"/>
              </a:spcBef>
              <a:buFontTx/>
              <a:buNone/>
            </a:pPr>
            <a:r>
              <a:rPr lang="en-US" altLang="en-US" sz="1200" dirty="0"/>
              <a:t>United States Coast Guard</a:t>
            </a:r>
          </a:p>
          <a:p>
            <a:pPr eaLnBrk="1" hangingPunct="1">
              <a:lnSpc>
                <a:spcPct val="125000"/>
              </a:lnSpc>
              <a:spcBef>
                <a:spcPct val="0"/>
              </a:spcBef>
              <a:buFontTx/>
              <a:buNone/>
            </a:pPr>
            <a:r>
              <a:rPr lang="en-US" altLang="en-US" sz="1200" dirty="0"/>
              <a:t>Raytheon Polar Services</a:t>
            </a:r>
          </a:p>
        </p:txBody>
      </p:sp>
      <p:sp>
        <p:nvSpPr>
          <p:cNvPr id="28677" name="Text Box 5" descr="Parchment"/>
          <p:cNvSpPr txBox="1">
            <a:spLocks noChangeArrowheads="1"/>
          </p:cNvSpPr>
          <p:nvPr/>
        </p:nvSpPr>
        <p:spPr bwMode="auto">
          <a:xfrm>
            <a:off x="990600" y="0"/>
            <a:ext cx="7162800" cy="83185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a:t>Our appreciation to the following </a:t>
            </a:r>
            <a:r>
              <a:rPr lang="en-US" altLang="en-US" sz="2400" dirty="0" smtClean="0"/>
              <a:t>deployment partners </a:t>
            </a:r>
            <a:r>
              <a:rPr lang="en-US" altLang="en-US" sz="2400" dirty="0"/>
              <a:t>for their contributions to GDP activities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1982: 32 unique drifters</a:t>
            </a:r>
            <a:endParaRPr lang="en-US" dirty="0"/>
          </a:p>
        </p:txBody>
      </p:sp>
    </p:spTree>
    <p:extLst>
      <p:ext uri="{BB962C8B-B14F-4D97-AF65-F5344CB8AC3E}">
        <p14:creationId xmlns:p14="http://schemas.microsoft.com/office/powerpoint/2010/main" val="42727093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1983: 35 unique drifters</a:t>
            </a:r>
            <a:endParaRPr lang="en-US" dirty="0"/>
          </a:p>
        </p:txBody>
      </p:sp>
    </p:spTree>
    <p:extLst>
      <p:ext uri="{BB962C8B-B14F-4D97-AF65-F5344CB8AC3E}">
        <p14:creationId xmlns:p14="http://schemas.microsoft.com/office/powerpoint/2010/main" val="4428735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5" name="TextBox 4"/>
          <p:cNvSpPr txBox="1"/>
          <p:nvPr/>
        </p:nvSpPr>
        <p:spPr>
          <a:xfrm>
            <a:off x="533400" y="6096000"/>
            <a:ext cx="7315200" cy="461665"/>
          </a:xfrm>
          <a:prstGeom prst="rect">
            <a:avLst/>
          </a:prstGeom>
          <a:noFill/>
        </p:spPr>
        <p:txBody>
          <a:bodyPr wrap="square" rtlCol="0">
            <a:spAutoFit/>
          </a:bodyPr>
          <a:lstStyle/>
          <a:p>
            <a:r>
              <a:rPr lang="en-US" dirty="0" smtClean="0"/>
              <a:t>1984: 29 unique drifters</a:t>
            </a:r>
            <a:endParaRPr lang="en-US" dirty="0"/>
          </a:p>
        </p:txBody>
      </p:sp>
    </p:spTree>
    <p:extLst>
      <p:ext uri="{BB962C8B-B14F-4D97-AF65-F5344CB8AC3E}">
        <p14:creationId xmlns:p14="http://schemas.microsoft.com/office/powerpoint/2010/main" val="38030389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dirty="0" smtClean="0"/>
              <a:t>Evolution of the array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4174"/>
            <a:ext cx="9144000" cy="4849652"/>
          </a:xfrm>
          <a:prstGeom prst="rect">
            <a:avLst/>
          </a:prstGeom>
        </p:spPr>
      </p:pic>
      <p:sp>
        <p:nvSpPr>
          <p:cNvPr id="7" name="TextBox 6"/>
          <p:cNvSpPr txBox="1"/>
          <p:nvPr/>
        </p:nvSpPr>
        <p:spPr>
          <a:xfrm>
            <a:off x="533400" y="6096000"/>
            <a:ext cx="7315200" cy="461665"/>
          </a:xfrm>
          <a:prstGeom prst="rect">
            <a:avLst/>
          </a:prstGeom>
          <a:noFill/>
        </p:spPr>
        <p:txBody>
          <a:bodyPr wrap="square" rtlCol="0">
            <a:spAutoFit/>
          </a:bodyPr>
          <a:lstStyle/>
          <a:p>
            <a:r>
              <a:rPr lang="en-US" dirty="0" smtClean="0"/>
              <a:t>1985: 33 unique drifters</a:t>
            </a:r>
            <a:endParaRPr lang="en-US" dirty="0"/>
          </a:p>
        </p:txBody>
      </p:sp>
    </p:spTree>
    <p:extLst>
      <p:ext uri="{BB962C8B-B14F-4D97-AF65-F5344CB8AC3E}">
        <p14:creationId xmlns:p14="http://schemas.microsoft.com/office/powerpoint/2010/main" val="33013874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31757</TotalTime>
  <Words>1227</Words>
  <Application>Microsoft Office PowerPoint</Application>
  <PresentationFormat>On-screen Show (4:3)</PresentationFormat>
  <Paragraphs>196</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Design</vt:lpstr>
      <vt:lpstr>Global Drifter Program (GDP) </vt:lpstr>
      <vt:lpstr>PowerPoint Presentation</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Evolution of the array</vt:lpstr>
      <vt:lpstr>Current status of the global array </vt:lpstr>
      <vt:lpstr>Evolution of the array</vt:lpstr>
      <vt:lpstr>PowerPoint Presentation</vt:lpstr>
      <vt:lpstr>New product: drifter deployment value maps</vt:lpstr>
      <vt:lpstr>deployments</vt:lpstr>
      <vt:lpstr>Hurricane drifter deployments</vt:lpstr>
      <vt:lpstr>Iridium transition plan</vt:lpstr>
      <vt:lpstr>Iridium transition plan</vt:lpstr>
      <vt:lpstr>Other significant advances since OceanObs ‘09</vt:lpstr>
      <vt:lpstr>OceanObs ‘09 goals for drifters:</vt:lpstr>
      <vt:lpstr>OceanObs ‘09 goals for drifters:</vt:lpstr>
      <vt:lpstr>Research</vt:lpstr>
      <vt:lpstr>Research</vt:lpstr>
      <vt:lpstr>Emerging Product: hourly drifter data (since Jan 2005) will include error estimates for hourly position</vt:lpstr>
      <vt:lpstr>Thanks</vt:lpstr>
      <vt:lpstr>PowerPoint Presentation</vt:lpstr>
    </vt:vector>
  </TitlesOfParts>
  <Company>NOAA/AOML/PhOD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Drifter Program</dc:title>
  <dc:creator>Rick Lumpkin</dc:creator>
  <cp:lastModifiedBy>Rick Lumpkin</cp:lastModifiedBy>
  <cp:revision>615</cp:revision>
  <dcterms:created xsi:type="dcterms:W3CDTF">2000-10-11T22:49:59Z</dcterms:created>
  <dcterms:modified xsi:type="dcterms:W3CDTF">2015-06-12T16:00:25Z</dcterms:modified>
</cp:coreProperties>
</file>