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9"/>
  </p:handoutMasterIdLst>
  <p:sldIdLst>
    <p:sldId id="256" r:id="rId2"/>
    <p:sldId id="266" r:id="rId3"/>
    <p:sldId id="275" r:id="rId4"/>
    <p:sldId id="276" r:id="rId5"/>
    <p:sldId id="267" r:id="rId6"/>
    <p:sldId id="272" r:id="rId7"/>
    <p:sldId id="279" r:id="rId8"/>
    <p:sldId id="277" r:id="rId9"/>
    <p:sldId id="271" r:id="rId10"/>
    <p:sldId id="273" r:id="rId11"/>
    <p:sldId id="264" r:id="rId12"/>
    <p:sldId id="260" r:id="rId13"/>
    <p:sldId id="265" r:id="rId14"/>
    <p:sldId id="262" r:id="rId15"/>
    <p:sldId id="278" r:id="rId16"/>
    <p:sldId id="270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0D02"/>
    <a:srgbClr val="941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77"/>
    <p:restoredTop sz="95680"/>
  </p:normalViewPr>
  <p:slideViewPr>
    <p:cSldViewPr snapToGrid="0" snapToObjects="1">
      <p:cViewPr>
        <p:scale>
          <a:sx n="96" d="100"/>
          <a:sy n="96" d="100"/>
        </p:scale>
        <p:origin x="1744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8AB5A-D3FD-1346-ACAF-6B2843A0AED3}" type="datetimeFigureOut">
              <a:rPr lang="en-US" smtClean="0"/>
              <a:t>9/7/16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3CCFE-344C-2F4E-A33D-049C79B0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3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3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6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7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2C335-46E0-D447-8A81-309860482252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5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5.tiff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.jpeg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Relationship Id="rId3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.tiff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.tiff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5.gif"/><Relationship Id="rId5" Type="http://schemas.openxmlformats.org/officeDocument/2006/relationships/image" Target="../media/image16.tiff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ml.noaa.gov/phod/gliders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5.tiff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png"/><Relationship Id="rId5" Type="http://schemas.openxmlformats.org/officeDocument/2006/relationships/image" Target="../media/image24.tiff"/><Relationship Id="rId6" Type="http://schemas.openxmlformats.org/officeDocument/2006/relationships/image" Target="../media/image5.tiff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2929" y="152570"/>
            <a:ext cx="98298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Observaciones</a:t>
            </a:r>
            <a:r>
              <a:rPr lang="en-US" sz="2800" b="1" dirty="0" smtClean="0"/>
              <a:t> de </a:t>
            </a:r>
            <a:r>
              <a:rPr lang="en-US" sz="2800" b="1" dirty="0" smtClean="0"/>
              <a:t>Gliders </a:t>
            </a:r>
            <a:r>
              <a:rPr lang="en-US" sz="2800" b="1" dirty="0" err="1" smtClean="0"/>
              <a:t>Submarinos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</a:t>
            </a:r>
            <a:r>
              <a:rPr lang="en-US" sz="2800" b="1" dirty="0" smtClean="0"/>
              <a:t> </a:t>
            </a:r>
            <a:r>
              <a:rPr lang="en-US" sz="2800" b="1" dirty="0" smtClean="0"/>
              <a:t>el Mar Caribe y </a:t>
            </a:r>
            <a:r>
              <a:rPr lang="en-US" sz="2800" b="1" dirty="0" err="1" smtClean="0"/>
              <a:t>Atlantico</a:t>
            </a:r>
            <a:r>
              <a:rPr lang="en-US" sz="2800" b="1" dirty="0" smtClean="0"/>
              <a:t> Tropical para </a:t>
            </a:r>
            <a:r>
              <a:rPr lang="en-US" sz="2800" b="1" dirty="0" err="1" smtClean="0"/>
              <a:t>Apoyo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Estudios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Huracanes</a:t>
            </a:r>
            <a:endParaRPr lang="en-US" sz="2800" b="1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Gustavo Jorge </a:t>
            </a:r>
            <a:r>
              <a:rPr lang="en-US" dirty="0" err="1" smtClean="0"/>
              <a:t>Goni</a:t>
            </a:r>
            <a:endParaRPr lang="en-US" dirty="0" smtClean="0"/>
          </a:p>
          <a:p>
            <a:pPr algn="ctr"/>
            <a:r>
              <a:rPr lang="en-US" dirty="0" smtClean="0"/>
              <a:t>Atlantic Oceanographic and Meteorological Laboratory</a:t>
            </a:r>
          </a:p>
          <a:p>
            <a:pPr algn="ctr"/>
            <a:r>
              <a:rPr lang="en-US" dirty="0" smtClean="0"/>
              <a:t>National Oceanic and Atmospheric Administration</a:t>
            </a:r>
          </a:p>
          <a:p>
            <a:pPr algn="ctr"/>
            <a:r>
              <a:rPr lang="en-US" dirty="0" smtClean="0"/>
              <a:t>Miami, Florida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Ricardo Domingues</a:t>
            </a:r>
            <a:r>
              <a:rPr lang="en-US" baseline="30000" dirty="0" smtClean="0"/>
              <a:t>2,1</a:t>
            </a:r>
            <a:r>
              <a:rPr lang="en-US" dirty="0" smtClean="0"/>
              <a:t>, Francis Bringas</a:t>
            </a:r>
            <a:r>
              <a:rPr lang="en-US" baseline="30000" dirty="0"/>
              <a:t>1</a:t>
            </a:r>
            <a:r>
              <a:rPr lang="en-US" dirty="0" smtClean="0"/>
              <a:t>, Julio Morell</a:t>
            </a:r>
            <a:r>
              <a:rPr lang="en-US" baseline="30000" dirty="0" smtClean="0"/>
              <a:t>3</a:t>
            </a:r>
            <a:r>
              <a:rPr lang="en-US" dirty="0" smtClean="0"/>
              <a:t>, </a:t>
            </a:r>
            <a:r>
              <a:rPr lang="en-US" dirty="0" err="1"/>
              <a:t>Jili</a:t>
            </a:r>
            <a:r>
              <a:rPr lang="en-US" dirty="0"/>
              <a:t> </a:t>
            </a:r>
            <a:r>
              <a:rPr lang="en-US" dirty="0" smtClean="0"/>
              <a:t>Dong</a:t>
            </a:r>
            <a:r>
              <a:rPr lang="en-US" baseline="30000" dirty="0" smtClean="0"/>
              <a:t>2,1</a:t>
            </a:r>
            <a:r>
              <a:rPr lang="en-US" dirty="0" smtClean="0"/>
              <a:t>, George Halliwell</a:t>
            </a:r>
            <a:r>
              <a:rPr lang="en-US" baseline="30000" dirty="0"/>
              <a:t>1</a:t>
            </a:r>
            <a:r>
              <a:rPr lang="en-US" dirty="0" smtClean="0"/>
              <a:t>, Sang-Ki Lee</a:t>
            </a:r>
            <a:r>
              <a:rPr lang="en-US" baseline="30000" dirty="0"/>
              <a:t>1</a:t>
            </a:r>
            <a:r>
              <a:rPr lang="en-US" dirty="0" smtClean="0"/>
              <a:t>, Hyun-Sook Kim</a:t>
            </a:r>
            <a:r>
              <a:rPr lang="en-US" baseline="30000" dirty="0" smtClean="0"/>
              <a:t>4</a:t>
            </a:r>
            <a:r>
              <a:rPr lang="en-US" dirty="0" smtClean="0"/>
              <a:t>, Luis Pomales</a:t>
            </a:r>
            <a:r>
              <a:rPr lang="en-US" baseline="30000" dirty="0" smtClean="0"/>
              <a:t>3</a:t>
            </a:r>
            <a:r>
              <a:rPr lang="en-US" dirty="0" smtClean="0"/>
              <a:t>, Becky </a:t>
            </a:r>
            <a:r>
              <a:rPr lang="en-US" dirty="0" smtClean="0"/>
              <a:t>Baltles</a:t>
            </a:r>
            <a:r>
              <a:rPr lang="en-US" baseline="30000" dirty="0" smtClean="0"/>
              <a:t>5</a:t>
            </a:r>
            <a:r>
              <a:rPr lang="en-US" dirty="0" smtClean="0"/>
              <a:t>, </a:t>
            </a:r>
            <a:r>
              <a:rPr lang="en-US" dirty="0" smtClean="0"/>
              <a:t>Richard </a:t>
            </a:r>
            <a:r>
              <a:rPr lang="en-US" dirty="0" smtClean="0"/>
              <a:t>Bouchard</a:t>
            </a:r>
            <a:r>
              <a:rPr lang="en-US" baseline="30000" dirty="0" smtClean="0"/>
              <a:t>6</a:t>
            </a:r>
            <a:r>
              <a:rPr lang="en-US" dirty="0" smtClean="0"/>
              <a:t>, </a:t>
            </a:r>
            <a:r>
              <a:rPr lang="en-US" dirty="0" err="1" smtClean="0"/>
              <a:t>Yamil</a:t>
            </a:r>
            <a:r>
              <a:rPr lang="en-US" dirty="0" smtClean="0"/>
              <a:t> Rodriguez</a:t>
            </a:r>
            <a:r>
              <a:rPr lang="en-US" baseline="30000" dirty="0"/>
              <a:t>7</a:t>
            </a:r>
          </a:p>
          <a:p>
            <a:endParaRPr lang="en-US" sz="1400" dirty="0" smtClean="0"/>
          </a:p>
          <a:p>
            <a:r>
              <a:rPr lang="en-US" sz="1400" dirty="0" smtClean="0"/>
              <a:t>1 NOAA/AOML, Miami, Florida, USA</a:t>
            </a:r>
          </a:p>
          <a:p>
            <a:r>
              <a:rPr lang="en-US" sz="1400" dirty="0" smtClean="0"/>
              <a:t>2 University of Miami, CIMAS, Miami, Florida, USA</a:t>
            </a:r>
          </a:p>
          <a:p>
            <a:r>
              <a:rPr lang="en-US" sz="1400" dirty="0" smtClean="0"/>
              <a:t>3 University of Puerto Rico, </a:t>
            </a:r>
            <a:r>
              <a:rPr lang="en-US" sz="1400" dirty="0" err="1" smtClean="0"/>
              <a:t>Mayagues</a:t>
            </a:r>
            <a:r>
              <a:rPr lang="en-US" sz="1400" dirty="0" smtClean="0"/>
              <a:t>, Puerto Rico, and </a:t>
            </a:r>
            <a:r>
              <a:rPr lang="en-US" sz="1400" dirty="0" err="1" smtClean="0"/>
              <a:t>CariCOOS</a:t>
            </a:r>
            <a:endParaRPr lang="en-US" sz="1400" dirty="0" smtClean="0"/>
          </a:p>
          <a:p>
            <a:r>
              <a:rPr lang="en-US" sz="1400" dirty="0" smtClean="0"/>
              <a:t>4 NOAA/EMC</a:t>
            </a:r>
            <a:r>
              <a:rPr lang="en-US" sz="1400" dirty="0"/>
              <a:t>, College Park, Maryland, </a:t>
            </a:r>
            <a:r>
              <a:rPr lang="en-US" sz="1400" dirty="0" smtClean="0"/>
              <a:t>USA</a:t>
            </a:r>
          </a:p>
          <a:p>
            <a:r>
              <a:rPr lang="en-US" sz="1400" dirty="0" smtClean="0"/>
              <a:t>5 IOOS Office, Silver Spring, MD, USA</a:t>
            </a:r>
          </a:p>
          <a:p>
            <a:r>
              <a:rPr lang="en-US" sz="1400" dirty="0" smtClean="0"/>
              <a:t>6 NOAA/NDBC, Stennis, Miss, USA</a:t>
            </a:r>
          </a:p>
          <a:p>
            <a:r>
              <a:rPr lang="en-US" sz="1400" dirty="0" smtClean="0"/>
              <a:t>7 ANAMAR, Santo Domingo, Dominican Republic</a:t>
            </a:r>
          </a:p>
          <a:p>
            <a:endParaRPr lang="en-US" sz="1400" dirty="0"/>
          </a:p>
          <a:p>
            <a:r>
              <a:rPr lang="en-US" b="1" dirty="0" err="1" smtClean="0"/>
              <a:t>Apoyado</a:t>
            </a:r>
            <a:r>
              <a:rPr lang="en-US" b="1" dirty="0" smtClean="0"/>
              <a:t> y </a:t>
            </a:r>
            <a:r>
              <a:rPr lang="en-US" b="1" dirty="0" err="1" smtClean="0"/>
              <a:t>Financiado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el Disaster Relief </a:t>
            </a:r>
            <a:r>
              <a:rPr lang="en-US" b="1" dirty="0"/>
              <a:t>Appropriations </a:t>
            </a:r>
            <a:r>
              <a:rPr lang="en-US" b="1" dirty="0" smtClean="0"/>
              <a:t>Act, </a:t>
            </a:r>
            <a:r>
              <a:rPr lang="en-US" b="1" dirty="0" err="1" smtClean="0"/>
              <a:t>conocido</a:t>
            </a:r>
            <a:r>
              <a:rPr lang="en-US" b="1" dirty="0" smtClean="0"/>
              <a:t> </a:t>
            </a:r>
            <a:r>
              <a:rPr lang="en-US" b="1" dirty="0" err="1" smtClean="0"/>
              <a:t>como</a:t>
            </a:r>
            <a:r>
              <a:rPr lang="en-US" b="1" dirty="0" smtClean="0"/>
              <a:t> Sandy Supplemental funds, NOAA, </a:t>
            </a:r>
            <a:r>
              <a:rPr lang="en-US" b="1" dirty="0" smtClean="0"/>
              <a:t>y CARICOOS</a:t>
            </a:r>
            <a:r>
              <a:rPr lang="en-US" b="1" dirty="0" smtClean="0"/>
              <a:t>.</a:t>
            </a:r>
            <a:endParaRPr lang="en-US" b="1" dirty="0"/>
          </a:p>
          <a:p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1100" y="877142"/>
            <a:ext cx="1465994" cy="4760547"/>
            <a:chOff x="161100" y="1764648"/>
            <a:chExt cx="1465994" cy="4760547"/>
          </a:xfrm>
        </p:grpSpPr>
        <p:grpSp>
          <p:nvGrpSpPr>
            <p:cNvPr id="9" name="Group 8"/>
            <p:cNvGrpSpPr/>
            <p:nvPr/>
          </p:nvGrpSpPr>
          <p:grpSpPr>
            <a:xfrm>
              <a:off x="273906" y="1764648"/>
              <a:ext cx="1019556" cy="4060303"/>
              <a:chOff x="273906" y="1764648"/>
              <a:chExt cx="1019556" cy="406030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053" y="1764648"/>
                <a:ext cx="632499" cy="6324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242" y="4067810"/>
                <a:ext cx="741141" cy="741141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098" y="3338032"/>
                <a:ext cx="657428" cy="530035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62" y="4808951"/>
                <a:ext cx="1003300" cy="1016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906" y="2473497"/>
                <a:ext cx="1004047" cy="753035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1100" y="5883154"/>
              <a:ext cx="1465994" cy="64204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343400" y="5796822"/>
            <a:ext cx="5433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Conferencia</a:t>
            </a:r>
            <a:r>
              <a:rPr lang="en-US" dirty="0" smtClean="0"/>
              <a:t> </a:t>
            </a:r>
            <a:r>
              <a:rPr lang="en-US" dirty="0" err="1" smtClean="0"/>
              <a:t>Internacional</a:t>
            </a:r>
            <a:r>
              <a:rPr lang="en-US" dirty="0" smtClean="0"/>
              <a:t> </a:t>
            </a:r>
            <a:r>
              <a:rPr lang="en-US" dirty="0" err="1" smtClean="0"/>
              <a:t>Maritima</a:t>
            </a:r>
            <a:r>
              <a:rPr lang="en-US" dirty="0" smtClean="0"/>
              <a:t> </a:t>
            </a:r>
            <a:r>
              <a:rPr lang="en-US" dirty="0" err="1" smtClean="0"/>
              <a:t>Oceanografica</a:t>
            </a:r>
            <a:r>
              <a:rPr lang="en-US" dirty="0" smtClean="0"/>
              <a:t> 2016</a:t>
            </a:r>
          </a:p>
          <a:p>
            <a:pPr algn="ctr"/>
            <a:r>
              <a:rPr lang="en-US" dirty="0" smtClean="0"/>
              <a:t>Santo Domingo, </a:t>
            </a:r>
            <a:r>
              <a:rPr lang="en-US" dirty="0" err="1" smtClean="0"/>
              <a:t>Republica</a:t>
            </a:r>
            <a:r>
              <a:rPr lang="en-US" dirty="0" smtClean="0"/>
              <a:t> </a:t>
            </a:r>
            <a:r>
              <a:rPr lang="en-US" dirty="0" err="1" smtClean="0"/>
              <a:t>Dominicana</a:t>
            </a:r>
            <a:endParaRPr lang="en-US" dirty="0" smtClean="0"/>
          </a:p>
          <a:p>
            <a:pPr algn="ctr"/>
            <a:r>
              <a:rPr lang="en-US" dirty="0" smtClean="0"/>
              <a:t>September 13 and 14, 2016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49" y="5796822"/>
            <a:ext cx="1411034" cy="7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461802" y="1503787"/>
            <a:ext cx="4875373" cy="5261515"/>
            <a:chOff x="6019800" y="2784956"/>
            <a:chExt cx="3124200" cy="375098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51" b="9286"/>
            <a:stretch/>
          </p:blipFill>
          <p:spPr>
            <a:xfrm>
              <a:off x="6019800" y="2802666"/>
              <a:ext cx="3124200" cy="37332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75113" y="5754527"/>
              <a:ext cx="1045233" cy="481326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rgbClr val="FFFF00"/>
                  </a:solidFill>
                </a:rPr>
                <a:t>TS Bertha</a:t>
              </a:r>
            </a:p>
            <a:p>
              <a:pPr algn="ctr"/>
              <a:r>
                <a:rPr lang="en-US" sz="900" b="1" dirty="0" smtClean="0">
                  <a:solidFill>
                    <a:srgbClr val="FFFF00"/>
                  </a:solidFill>
                </a:rPr>
                <a:t>(August, 2014)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37197" y="2784956"/>
              <a:ext cx="1281657" cy="481326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rgbClr val="FFFF00"/>
                  </a:solidFill>
                </a:rPr>
                <a:t>Hurricane Gonzalo</a:t>
              </a:r>
            </a:p>
            <a:p>
              <a:pPr algn="ctr"/>
              <a:r>
                <a:rPr lang="en-US" sz="900" b="1" dirty="0" smtClean="0">
                  <a:solidFill>
                    <a:srgbClr val="FFFF00"/>
                  </a:solidFill>
                </a:rPr>
                <a:t>(October, 2014)</a:t>
              </a:r>
            </a:p>
          </p:txBody>
        </p:sp>
        <p:sp>
          <p:nvSpPr>
            <p:cNvPr id="14" name="Diamond 13"/>
            <p:cNvSpPr/>
            <p:nvPr/>
          </p:nvSpPr>
          <p:spPr>
            <a:xfrm>
              <a:off x="7474617" y="5663961"/>
              <a:ext cx="188925" cy="188925"/>
            </a:xfrm>
            <a:prstGeom prst="diamond">
              <a:avLst/>
            </a:prstGeom>
            <a:solidFill>
              <a:schemeClr val="tx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iamond 14"/>
            <p:cNvSpPr/>
            <p:nvPr/>
          </p:nvSpPr>
          <p:spPr>
            <a:xfrm>
              <a:off x="7961082" y="3702264"/>
              <a:ext cx="188925" cy="188925"/>
            </a:xfrm>
            <a:prstGeom prst="diamond">
              <a:avLst/>
            </a:prstGeom>
            <a:solidFill>
              <a:schemeClr val="tx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996386" y="770173"/>
            <a:ext cx="1630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Primera</a:t>
            </a:r>
            <a:r>
              <a:rPr lang="en-US" b="1" dirty="0" smtClean="0"/>
              <a:t> </a:t>
            </a:r>
            <a:r>
              <a:rPr lang="en-US" b="1" dirty="0" err="1" smtClean="0"/>
              <a:t>mision</a:t>
            </a:r>
            <a:endParaRPr lang="en-US" b="1" dirty="0" smtClean="0"/>
          </a:p>
          <a:p>
            <a:pPr algn="ctr"/>
            <a:r>
              <a:rPr lang="en-US" b="1" dirty="0" smtClean="0"/>
              <a:t>Jul-Nov 2014</a:t>
            </a:r>
            <a:endParaRPr lang="en-US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02301" y="160950"/>
            <a:ext cx="1129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Observaciones</a:t>
            </a:r>
            <a:r>
              <a:rPr lang="en-US" sz="2400" b="1" dirty="0" smtClean="0"/>
              <a:t> de Gliders </a:t>
            </a:r>
            <a:r>
              <a:rPr lang="en-US" sz="2400" b="1" dirty="0" err="1" smtClean="0"/>
              <a:t>Submarinos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el Mar Caribe y Ocean </a:t>
            </a:r>
            <a:r>
              <a:rPr lang="en-US" sz="2400" b="1" dirty="0" err="1" smtClean="0"/>
              <a:t>Atlantico</a:t>
            </a:r>
            <a:r>
              <a:rPr lang="en-US" sz="2400" b="1" dirty="0" smtClean="0"/>
              <a:t> Tropical Norte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54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2301" y="221225"/>
            <a:ext cx="1129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Condiciones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Oceanicas</a:t>
            </a:r>
            <a:r>
              <a:rPr lang="en-US" sz="2400" b="1" dirty="0" smtClean="0"/>
              <a:t> </a:t>
            </a:r>
            <a:r>
              <a:rPr lang="en-US" sz="2400" b="1" dirty="0"/>
              <a:t>D</a:t>
            </a:r>
            <a:r>
              <a:rPr lang="en-US" sz="2400" b="1" dirty="0" smtClean="0"/>
              <a:t>urante </a:t>
            </a:r>
            <a:r>
              <a:rPr lang="en-US" sz="2400" b="1" dirty="0" err="1" smtClean="0"/>
              <a:t>Huracan</a:t>
            </a:r>
            <a:r>
              <a:rPr lang="en-US" sz="2400" b="1" dirty="0" smtClean="0"/>
              <a:t> Gonzalo (2014)</a:t>
            </a: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515302" y="1884760"/>
            <a:ext cx="6372784" cy="3080531"/>
            <a:chOff x="5537609" y="1363650"/>
            <a:chExt cx="6372784" cy="30805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49569" b="-4075"/>
            <a:stretch/>
          </p:blipFill>
          <p:spPr>
            <a:xfrm>
              <a:off x="5537609" y="1789470"/>
              <a:ext cx="6372784" cy="2654711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11116131" y="1363650"/>
              <a:ext cx="369866" cy="142052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9772316" y="1202134"/>
            <a:ext cx="178068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Huracan</a:t>
            </a:r>
            <a:r>
              <a:rPr lang="en-US" dirty="0" smtClean="0"/>
              <a:t> </a:t>
            </a:r>
            <a:r>
              <a:rPr lang="en-US" dirty="0" smtClean="0"/>
              <a:t>Gonzalo</a:t>
            </a:r>
          </a:p>
          <a:p>
            <a:r>
              <a:rPr lang="en-US" dirty="0" smtClean="0"/>
              <a:t>Oct 12-19, 2014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02301" y="1417161"/>
            <a:ext cx="5352477" cy="5056526"/>
            <a:chOff x="402301" y="1417161"/>
            <a:chExt cx="5352477" cy="5056526"/>
          </a:xfrm>
        </p:grpSpPr>
        <p:grpSp>
          <p:nvGrpSpPr>
            <p:cNvPr id="7" name="Group 6"/>
            <p:cNvGrpSpPr/>
            <p:nvPr/>
          </p:nvGrpSpPr>
          <p:grpSpPr>
            <a:xfrm>
              <a:off x="402301" y="1417161"/>
              <a:ext cx="5352477" cy="5056526"/>
              <a:chOff x="402301" y="1417161"/>
              <a:chExt cx="5352477" cy="505652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02301" y="1417161"/>
                <a:ext cx="5352477" cy="5056526"/>
                <a:chOff x="402301" y="1417161"/>
                <a:chExt cx="5352477" cy="5056526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2301" y="1417161"/>
                  <a:ext cx="5352477" cy="5056526"/>
                </a:xfrm>
                <a:prstGeom prst="rect">
                  <a:avLst/>
                </a:prstGeom>
              </p:spPr>
            </p:pic>
            <p:sp>
              <p:nvSpPr>
                <p:cNvPr id="6" name="Oval 5"/>
                <p:cNvSpPr/>
                <p:nvPr/>
              </p:nvSpPr>
              <p:spPr>
                <a:xfrm>
                  <a:off x="5274366" y="4991795"/>
                  <a:ext cx="203057" cy="203057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221086" y="3665867"/>
                  <a:ext cx="203057" cy="20305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2197016" y="2697771"/>
                  <a:ext cx="203057" cy="203057"/>
                </a:xfrm>
                <a:prstGeom prst="ellips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1756288" y="4642125"/>
                <a:ext cx="1923155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Hurricane Gonzalo</a:t>
                </a:r>
              </a:p>
              <a:p>
                <a:r>
                  <a:rPr lang="en-US" dirty="0" smtClean="0"/>
                  <a:t>Oct 12-19, 2014</a:t>
                </a:r>
                <a:endParaRPr lang="en-US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767068" y="2873054"/>
              <a:ext cx="271680" cy="296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61176" y="1884760"/>
              <a:ext cx="27168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1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2301" y="83577"/>
            <a:ext cx="11293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Underwater Glider Observations in the Caribbean Sea and Tropical North Atlantic </a:t>
            </a:r>
            <a:r>
              <a:rPr lang="en-US" sz="2400" b="1" dirty="0" smtClean="0"/>
              <a:t>Ocean</a:t>
            </a:r>
          </a:p>
          <a:p>
            <a:pPr algn="ctr"/>
            <a:r>
              <a:rPr lang="en-US" sz="2400" b="1" dirty="0" smtClean="0"/>
              <a:t>Ocean response to Hurricane Gonzalo</a:t>
            </a:r>
            <a:endParaRPr lang="en-US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6235178" y="1189017"/>
            <a:ext cx="5267975" cy="5221266"/>
            <a:chOff x="414222" y="492831"/>
            <a:chExt cx="6005510" cy="59522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2" y="605589"/>
              <a:ext cx="6005510" cy="583950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144774" y="528765"/>
              <a:ext cx="30971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A</a:t>
              </a:r>
              <a:endParaRPr lang="en-US" sz="16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48129" y="492831"/>
              <a:ext cx="30971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48129" y="1795739"/>
              <a:ext cx="93070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1st pass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0117" y="3537281"/>
              <a:ext cx="101021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2nd pass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40117" y="5219742"/>
              <a:ext cx="96552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mtClean="0"/>
                <a:t>3rd pass</a:t>
              </a: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78903" y="860295"/>
            <a:ext cx="3884192" cy="2568471"/>
            <a:chOff x="7250305" y="1326575"/>
            <a:chExt cx="3884192" cy="2568471"/>
          </a:xfrm>
        </p:grpSpPr>
        <p:grpSp>
          <p:nvGrpSpPr>
            <p:cNvPr id="29" name="Group 28"/>
            <p:cNvGrpSpPr/>
            <p:nvPr/>
          </p:nvGrpSpPr>
          <p:grpSpPr>
            <a:xfrm>
              <a:off x="7250305" y="1326575"/>
              <a:ext cx="3884192" cy="2473211"/>
              <a:chOff x="8091261" y="859888"/>
              <a:chExt cx="3884192" cy="247321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8091261" y="859888"/>
                <a:ext cx="3884192" cy="2473211"/>
                <a:chOff x="8091261" y="859888"/>
                <a:chExt cx="3884192" cy="2473211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8091261" y="1252330"/>
                  <a:ext cx="3884192" cy="2080769"/>
                  <a:chOff x="7568307" y="913776"/>
                  <a:chExt cx="3884192" cy="2080769"/>
                </a:xfrm>
              </p:grpSpPr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11267768" y="2625213"/>
                    <a:ext cx="18473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  <p:cxnSp>
                <p:nvCxnSpPr>
                  <p:cNvPr id="12" name="Straight Arrow Connector 11"/>
                  <p:cNvCxnSpPr/>
                  <p:nvPr/>
                </p:nvCxnSpPr>
                <p:spPr>
                  <a:xfrm>
                    <a:off x="8052619" y="1021444"/>
                    <a:ext cx="0" cy="1788435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Arrow Connector 12"/>
                  <p:cNvCxnSpPr/>
                  <p:nvPr/>
                </p:nvCxnSpPr>
                <p:spPr>
                  <a:xfrm flipV="1">
                    <a:off x="9166158" y="975316"/>
                    <a:ext cx="9832" cy="1834563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Arrow Connector 13"/>
                  <p:cNvCxnSpPr/>
                  <p:nvPr/>
                </p:nvCxnSpPr>
                <p:spPr>
                  <a:xfrm>
                    <a:off x="10194027" y="1021444"/>
                    <a:ext cx="0" cy="1788435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7584122" y="913776"/>
                    <a:ext cx="309716" cy="3385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/>
                      <a:t>A</a:t>
                    </a:r>
                    <a:endParaRPr lang="en-US" sz="1600" b="1" dirty="0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7568307" y="2471325"/>
                    <a:ext cx="309716" cy="3385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B</a:t>
                    </a:r>
                  </a:p>
                </p:txBody>
              </p:sp>
            </p:grpSp>
            <p:sp>
              <p:nvSpPr>
                <p:cNvPr id="20" name="TextBox 19"/>
                <p:cNvSpPr txBox="1"/>
                <p:nvPr/>
              </p:nvSpPr>
              <p:spPr>
                <a:xfrm>
                  <a:off x="8416792" y="859888"/>
                  <a:ext cx="2363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/>
                    <a:t>Estrategia</a:t>
                  </a:r>
                  <a:r>
                    <a:rPr lang="en-US" dirty="0" smtClean="0"/>
                    <a:t> de </a:t>
                  </a:r>
                  <a:r>
                    <a:rPr lang="en-US" dirty="0" err="1" smtClean="0"/>
                    <a:t>Muestreo</a:t>
                  </a:r>
                  <a:endParaRPr lang="en-US" dirty="0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8091261" y="1682026"/>
                <a:ext cx="986167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1er </a:t>
                </a:r>
                <a:r>
                  <a:rPr lang="en-US" dirty="0" err="1" smtClean="0"/>
                  <a:t>paso</a:t>
                </a:r>
                <a:endParaRPr lang="en-US" dirty="0" smtClean="0"/>
              </a:p>
              <a:p>
                <a:r>
                  <a:rPr lang="en-US" dirty="0" smtClean="0"/>
                  <a:t>Oct 8-13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245763" y="1682026"/>
                <a:ext cx="1103187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2do </a:t>
                </a:r>
                <a:r>
                  <a:rPr lang="en-US" dirty="0" err="1" smtClean="0"/>
                  <a:t>paso</a:t>
                </a:r>
                <a:endParaRPr lang="en-US" dirty="0" smtClean="0"/>
              </a:p>
              <a:p>
                <a:r>
                  <a:rPr lang="en-US" dirty="0" smtClean="0"/>
                  <a:t>Oct 15-23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0477873" y="1680144"/>
                <a:ext cx="1103187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3er </a:t>
                </a:r>
                <a:r>
                  <a:rPr lang="en-US" dirty="0" err="1" smtClean="0"/>
                  <a:t>paso</a:t>
                </a:r>
                <a:endParaRPr lang="en-US" dirty="0" smtClean="0"/>
              </a:p>
              <a:p>
                <a:r>
                  <a:rPr lang="en-US" dirty="0" smtClean="0"/>
                  <a:t>Oct 23-28</a:t>
                </a:r>
                <a:endParaRPr lang="en-US" dirty="0"/>
              </a:p>
            </p:txBody>
          </p:sp>
        </p:grpSp>
        <p:sp>
          <p:nvSpPr>
            <p:cNvPr id="30" name="Diamond 29"/>
            <p:cNvSpPr/>
            <p:nvPr/>
          </p:nvSpPr>
          <p:spPr>
            <a:xfrm>
              <a:off x="8072004" y="3582847"/>
              <a:ext cx="316265" cy="312199"/>
            </a:xfrm>
            <a:prstGeom prst="diamond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792053" y="2957731"/>
              <a:ext cx="1124755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Sitio</a:t>
              </a:r>
              <a:r>
                <a:rPr lang="en-US" sz="1600" dirty="0" smtClean="0"/>
                <a:t> B</a:t>
              </a:r>
              <a:endParaRPr lang="en-US" sz="1600" dirty="0" smtClean="0"/>
            </a:p>
            <a:p>
              <a:r>
                <a:rPr lang="en-US" sz="1600" dirty="0" smtClean="0"/>
                <a:t>Oct 13-15</a:t>
              </a:r>
              <a:endParaRPr lang="en-US" sz="16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270" y="3516996"/>
            <a:ext cx="3070516" cy="32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22122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Impacto</a:t>
            </a:r>
            <a:r>
              <a:rPr lang="en-US" sz="2800" b="1" dirty="0" smtClean="0"/>
              <a:t> de </a:t>
            </a:r>
            <a:r>
              <a:rPr lang="en-US" sz="2800" b="1" dirty="0" err="1"/>
              <a:t>D</a:t>
            </a:r>
            <a:r>
              <a:rPr lang="en-US" sz="2800" b="1" dirty="0" err="1" smtClean="0"/>
              <a:t>atos</a:t>
            </a:r>
            <a:r>
              <a:rPr lang="en-US" sz="2800" b="1" dirty="0" smtClean="0"/>
              <a:t> de Gliders para </a:t>
            </a:r>
            <a:r>
              <a:rPr lang="en-US" sz="2800" b="1" dirty="0" err="1"/>
              <a:t>I</a:t>
            </a:r>
            <a:r>
              <a:rPr lang="en-US" sz="2800" b="1" dirty="0" err="1" smtClean="0"/>
              <a:t>nicializar</a:t>
            </a:r>
            <a:r>
              <a:rPr lang="en-US" sz="2800" b="1" dirty="0" smtClean="0"/>
              <a:t> </a:t>
            </a:r>
            <a:r>
              <a:rPr lang="en-US" sz="2800" b="1" dirty="0" err="1"/>
              <a:t>M</a:t>
            </a:r>
            <a:r>
              <a:rPr lang="en-US" sz="2800" b="1" dirty="0" err="1" smtClean="0"/>
              <a:t>odelos</a:t>
            </a:r>
            <a:r>
              <a:rPr lang="en-US" sz="2800" b="1" dirty="0" smtClean="0"/>
              <a:t> </a:t>
            </a:r>
            <a:r>
              <a:rPr lang="en-US" sz="2800" b="1" dirty="0" err="1"/>
              <a:t>N</a:t>
            </a:r>
            <a:r>
              <a:rPr lang="en-US" sz="2800" b="1" dirty="0" err="1" smtClean="0"/>
              <a:t>umericos</a:t>
            </a:r>
            <a:r>
              <a:rPr lang="en-US" sz="2800" b="1" dirty="0" smtClean="0"/>
              <a:t> </a:t>
            </a:r>
            <a:r>
              <a:rPr lang="en-US" sz="2800" b="1" dirty="0" err="1"/>
              <a:t>U</a:t>
            </a:r>
            <a:r>
              <a:rPr lang="en-US" sz="2800" b="1" dirty="0" err="1" smtClean="0"/>
              <a:t>sados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</a:t>
            </a:r>
            <a:r>
              <a:rPr lang="en-US" sz="2800" b="1" dirty="0" smtClean="0"/>
              <a:t>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rediccion</a:t>
            </a:r>
            <a:r>
              <a:rPr lang="en-US" sz="2800" b="1" dirty="0" smtClean="0"/>
              <a:t> de </a:t>
            </a:r>
            <a:r>
              <a:rPr lang="en-US" sz="2800" b="1" dirty="0" err="1"/>
              <a:t>I</a:t>
            </a:r>
            <a:r>
              <a:rPr lang="en-US" sz="2800" b="1" dirty="0" err="1" smtClean="0"/>
              <a:t>ntensidad</a:t>
            </a:r>
            <a:r>
              <a:rPr lang="en-US" sz="2800" b="1" dirty="0" smtClean="0"/>
              <a:t> de </a:t>
            </a:r>
            <a:r>
              <a:rPr lang="en-US" sz="2800" b="1" dirty="0" err="1"/>
              <a:t>H</a:t>
            </a:r>
            <a:r>
              <a:rPr lang="en-US" sz="2800" b="1" dirty="0" err="1" smtClean="0"/>
              <a:t>uracanes</a:t>
            </a:r>
            <a:r>
              <a:rPr lang="en-US" sz="2800" b="1" dirty="0" smtClean="0"/>
              <a:t> </a:t>
            </a:r>
            <a:r>
              <a:rPr lang="en-US" sz="2400" b="1" dirty="0" smtClean="0"/>
              <a:t>(HYCOM-HWRF,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</a:t>
            </a:r>
            <a:r>
              <a:rPr lang="en-US" sz="2400" b="1" dirty="0" err="1"/>
              <a:t>P</a:t>
            </a:r>
            <a:r>
              <a:rPr lang="en-US" sz="2400" b="1" dirty="0" err="1" smtClean="0"/>
              <a:t>rueba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NOAA/EMC</a:t>
            </a:r>
            <a:r>
              <a:rPr lang="en-US" sz="2400" b="1" dirty="0" smtClean="0"/>
              <a:t>)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68807" y="1682422"/>
            <a:ext cx="394940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Temperatura</a:t>
            </a:r>
            <a:r>
              <a:rPr lang="en-US" dirty="0"/>
              <a:t> </a:t>
            </a:r>
            <a:r>
              <a:rPr lang="en-US" dirty="0" smtClean="0"/>
              <a:t>antes del </a:t>
            </a:r>
            <a:r>
              <a:rPr lang="en-US" dirty="0" err="1" smtClean="0"/>
              <a:t>paso</a:t>
            </a:r>
            <a:r>
              <a:rPr lang="en-US" dirty="0" smtClean="0"/>
              <a:t> del </a:t>
            </a:r>
            <a:r>
              <a:rPr lang="en-US" dirty="0" err="1" smtClean="0"/>
              <a:t>Huracan</a:t>
            </a:r>
            <a:r>
              <a:rPr lang="en-US" dirty="0" smtClean="0"/>
              <a:t> Gonzalo (2014)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64590" y="1673919"/>
            <a:ext cx="38390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Salinidad</a:t>
            </a:r>
            <a:r>
              <a:rPr lang="en-US" dirty="0" smtClean="0"/>
              <a:t> antes del </a:t>
            </a:r>
            <a:r>
              <a:rPr lang="en-US" dirty="0" err="1" smtClean="0"/>
              <a:t>paso</a:t>
            </a:r>
            <a:r>
              <a:rPr lang="en-US" dirty="0" smtClean="0"/>
              <a:t> del </a:t>
            </a:r>
            <a:r>
              <a:rPr lang="en-US" dirty="0" err="1" smtClean="0"/>
              <a:t>H</a:t>
            </a:r>
            <a:r>
              <a:rPr lang="en-US" dirty="0" err="1" smtClean="0"/>
              <a:t>uracan</a:t>
            </a:r>
            <a:r>
              <a:rPr lang="en-US" dirty="0" smtClean="0"/>
              <a:t> Gonzalo (2014)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53600" y="2628080"/>
            <a:ext cx="27418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Observacion</a:t>
            </a:r>
            <a:r>
              <a:rPr lang="en-US" sz="2000" b="1" dirty="0" smtClean="0"/>
              <a:t> </a:t>
            </a:r>
            <a:r>
              <a:rPr lang="en-US" sz="2000" b="1" dirty="0"/>
              <a:t>(glider</a:t>
            </a:r>
            <a:r>
              <a:rPr lang="en-US" sz="2000" b="1" dirty="0" smtClean="0"/>
              <a:t>)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0070C0"/>
                </a:solidFill>
              </a:rPr>
              <a:t>HYCOM </a:t>
            </a:r>
            <a:r>
              <a:rPr lang="en-US" sz="2000" b="1" dirty="0" smtClean="0">
                <a:solidFill>
                  <a:srgbClr val="0070C0"/>
                </a:solidFill>
              </a:rPr>
              <a:t>sin </a:t>
            </a:r>
            <a:r>
              <a:rPr lang="en-US" sz="2000" b="1" dirty="0" err="1" smtClean="0">
                <a:solidFill>
                  <a:srgbClr val="0070C0"/>
                </a:solidFill>
              </a:rPr>
              <a:t>datos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asimilados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HYCOM </a:t>
            </a:r>
            <a:r>
              <a:rPr lang="en-US" sz="2000" b="1" dirty="0" smtClean="0">
                <a:solidFill>
                  <a:srgbClr val="00B050"/>
                </a:solidFill>
              </a:rPr>
              <a:t>solo con </a:t>
            </a:r>
            <a:r>
              <a:rPr lang="en-US" sz="2000" b="1" dirty="0" err="1" smtClean="0">
                <a:solidFill>
                  <a:srgbClr val="00B050"/>
                </a:solidFill>
              </a:rPr>
              <a:t>datos</a:t>
            </a:r>
            <a:r>
              <a:rPr lang="en-US" sz="2000" b="1" dirty="0" smtClean="0">
                <a:solidFill>
                  <a:srgbClr val="00B050"/>
                </a:solidFill>
              </a:rPr>
              <a:t> de gliders </a:t>
            </a:r>
            <a:r>
              <a:rPr lang="en-US" sz="2000" b="1" dirty="0" err="1" smtClean="0">
                <a:solidFill>
                  <a:srgbClr val="00B050"/>
                </a:solidFill>
              </a:rPr>
              <a:t>asimilados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63981" y="2557852"/>
            <a:ext cx="8508462" cy="3572488"/>
            <a:chOff x="265470" y="1829074"/>
            <a:chExt cx="8508462" cy="3572488"/>
          </a:xfrm>
        </p:grpSpPr>
        <p:grpSp>
          <p:nvGrpSpPr>
            <p:cNvPr id="26" name="Group 25"/>
            <p:cNvGrpSpPr/>
            <p:nvPr/>
          </p:nvGrpSpPr>
          <p:grpSpPr>
            <a:xfrm>
              <a:off x="265470" y="1829074"/>
              <a:ext cx="8508462" cy="3572488"/>
              <a:chOff x="78658" y="2285767"/>
              <a:chExt cx="9265546" cy="389036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499549" y="4256184"/>
                <a:ext cx="1275650" cy="3539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78658" y="2285767"/>
                <a:ext cx="9265546" cy="3890368"/>
                <a:chOff x="90147" y="3456376"/>
                <a:chExt cx="9265546" cy="3890368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0147" y="3456376"/>
                  <a:ext cx="9265546" cy="3890368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1901981" y="3687573"/>
                  <a:ext cx="1275650" cy="353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5762739" y="6149529"/>
                  <a:ext cx="1275650" cy="353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1987017" y="2870924"/>
                <a:ext cx="1148002" cy="620613"/>
                <a:chOff x="1987017" y="2870924"/>
                <a:chExt cx="1148002" cy="620613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1987017" y="2870924"/>
                  <a:ext cx="1148002" cy="4021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Sin </a:t>
                  </a:r>
                  <a:r>
                    <a:rPr lang="en-US" b="1" dirty="0" err="1" smtClean="0"/>
                    <a:t>datos</a:t>
                  </a:r>
                  <a:endParaRPr lang="en-US" b="1" dirty="0"/>
                </a:p>
              </p:txBody>
            </p:sp>
            <p:sp>
              <p:nvSpPr>
                <p:cNvPr id="8" name="Right Arrow 7"/>
                <p:cNvSpPr/>
                <p:nvPr/>
              </p:nvSpPr>
              <p:spPr>
                <a:xfrm rot="2534305">
                  <a:off x="2696528" y="3247931"/>
                  <a:ext cx="370572" cy="243606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5883046" y="3012938"/>
                <a:ext cx="1148002" cy="758991"/>
                <a:chOff x="5883046" y="3012938"/>
                <a:chExt cx="1148002" cy="758991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5883046" y="3369734"/>
                  <a:ext cx="1148002" cy="4021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Sin </a:t>
                  </a:r>
                  <a:r>
                    <a:rPr lang="en-US" b="1" dirty="0" err="1" smtClean="0"/>
                    <a:t>datos</a:t>
                  </a:r>
                  <a:endParaRPr lang="en-US" b="1" dirty="0"/>
                </a:p>
              </p:txBody>
            </p:sp>
            <p:sp>
              <p:nvSpPr>
                <p:cNvPr id="9" name="Right Arrow 8"/>
                <p:cNvSpPr/>
                <p:nvPr/>
              </p:nvSpPr>
              <p:spPr>
                <a:xfrm rot="18516565">
                  <a:off x="6379114" y="3076421"/>
                  <a:ext cx="370572" cy="243606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Rounded Rectangle 26"/>
            <p:cNvSpPr/>
            <p:nvPr/>
          </p:nvSpPr>
          <p:spPr>
            <a:xfrm>
              <a:off x="1052052" y="2038984"/>
              <a:ext cx="294968" cy="2866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530583" y="1983196"/>
              <a:ext cx="294968" cy="2866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45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7109" y="121825"/>
            <a:ext cx="11293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Impacto</a:t>
            </a:r>
            <a:r>
              <a:rPr lang="en-US" sz="2800" b="1" dirty="0" smtClean="0"/>
              <a:t> de </a:t>
            </a:r>
            <a:r>
              <a:rPr lang="en-US" sz="2800" b="1" dirty="0" err="1"/>
              <a:t>D</a:t>
            </a:r>
            <a:r>
              <a:rPr lang="en-US" sz="2800" b="1" dirty="0" err="1" smtClean="0"/>
              <a:t>atos</a:t>
            </a:r>
            <a:r>
              <a:rPr lang="en-US" sz="2800" b="1" dirty="0" smtClean="0"/>
              <a:t> de Gliders para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redecir</a:t>
            </a:r>
            <a:r>
              <a:rPr lang="en-US" sz="2800" b="1" dirty="0" smtClean="0"/>
              <a:t> </a:t>
            </a:r>
            <a:r>
              <a:rPr lang="en-US" sz="2800" b="1" dirty="0" err="1"/>
              <a:t>V</a:t>
            </a:r>
            <a:r>
              <a:rPr lang="en-US" sz="2800" b="1" dirty="0" err="1" smtClean="0"/>
              <a:t>ientos</a:t>
            </a:r>
            <a:r>
              <a:rPr lang="en-US" sz="2800" b="1" dirty="0" smtClean="0"/>
              <a:t> y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resion</a:t>
            </a:r>
            <a:r>
              <a:rPr lang="en-US" sz="2800" b="1" dirty="0" smtClean="0"/>
              <a:t> Minima </a:t>
            </a:r>
            <a:r>
              <a:rPr lang="en-US" sz="2800" b="1" dirty="0"/>
              <a:t>D</a:t>
            </a:r>
            <a:r>
              <a:rPr lang="en-US" sz="2800" b="1" dirty="0" smtClean="0"/>
              <a:t>urante </a:t>
            </a:r>
            <a:r>
              <a:rPr lang="en-US" sz="2800" b="1" dirty="0" err="1" smtClean="0"/>
              <a:t>Huracan</a:t>
            </a:r>
            <a:r>
              <a:rPr lang="en-US" sz="2800" b="1" dirty="0" smtClean="0"/>
              <a:t> Gonzalo (2014)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97109" y="5589455"/>
            <a:ext cx="504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Observacion</a:t>
            </a:r>
            <a:r>
              <a:rPr lang="en-US" sz="2000" b="1" dirty="0" smtClean="0"/>
              <a:t> </a:t>
            </a:r>
            <a:r>
              <a:rPr lang="en-US" sz="2000" b="1" dirty="0"/>
              <a:t>(glider)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HYCOM </a:t>
            </a:r>
            <a:r>
              <a:rPr lang="en-US" sz="2000" b="1" dirty="0" smtClean="0">
                <a:solidFill>
                  <a:srgbClr val="0070C0"/>
                </a:solidFill>
              </a:rPr>
              <a:t>sin </a:t>
            </a:r>
            <a:r>
              <a:rPr lang="en-US" sz="2000" b="1" dirty="0" err="1" smtClean="0">
                <a:solidFill>
                  <a:srgbClr val="0070C0"/>
                </a:solidFill>
              </a:rPr>
              <a:t>datos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asimilados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rgbClr val="7030A0"/>
                </a:solidFill>
              </a:rPr>
              <a:t>HYCOM </a:t>
            </a:r>
            <a:r>
              <a:rPr lang="en-US" sz="2000" b="1" dirty="0" smtClean="0">
                <a:solidFill>
                  <a:srgbClr val="7030A0"/>
                </a:solidFill>
              </a:rPr>
              <a:t>con </a:t>
            </a:r>
            <a:r>
              <a:rPr lang="en-US" sz="2000" b="1" dirty="0" err="1" smtClean="0">
                <a:solidFill>
                  <a:srgbClr val="7030A0"/>
                </a:solidFill>
              </a:rPr>
              <a:t>todos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datos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oceanicos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asimilados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32" y="952822"/>
            <a:ext cx="7372255" cy="54833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756975" y="4862264"/>
            <a:ext cx="237744" cy="2377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086112" y="5100008"/>
            <a:ext cx="1548789" cy="8753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8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97109" y="121825"/>
            <a:ext cx="1129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Ejemplo</a:t>
            </a:r>
            <a:r>
              <a:rPr lang="en-US" sz="2800" b="1" dirty="0" smtClean="0"/>
              <a:t> de Meta </a:t>
            </a:r>
            <a:r>
              <a:rPr lang="en-US" sz="2800" b="1" dirty="0" err="1" smtClean="0"/>
              <a:t>Futuro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Operaciones</a:t>
            </a:r>
            <a:r>
              <a:rPr lang="en-US" sz="2800" b="1" dirty="0" smtClean="0"/>
              <a:t> de Gliders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952307" y="1244809"/>
            <a:ext cx="6562164" cy="4885531"/>
            <a:chOff x="3200400" y="1457010"/>
            <a:chExt cx="6562164" cy="48855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1457010"/>
              <a:ext cx="6562164" cy="488553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6273209" y="3926958"/>
              <a:ext cx="0" cy="567070"/>
            </a:xfrm>
            <a:prstGeom prst="line">
              <a:avLst/>
            </a:prstGeom>
            <a:ln w="57150">
              <a:solidFill>
                <a:srgbClr val="7C0D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422605" y="3379797"/>
            <a:ext cx="2043316" cy="30777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smtClean="0"/>
              <a:t>Potential glider transects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3123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79" y="518355"/>
            <a:ext cx="1057459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Conclusiones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Principales</a:t>
            </a:r>
            <a:r>
              <a:rPr lang="en-US" sz="2000" b="1" dirty="0" smtClean="0"/>
              <a:t>:</a:t>
            </a:r>
            <a:endParaRPr lang="en-US" sz="2000" b="1" dirty="0" smtClean="0"/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Los </a:t>
            </a:r>
            <a:r>
              <a:rPr lang="en-US" dirty="0" err="1"/>
              <a:t>datos</a:t>
            </a:r>
            <a:r>
              <a:rPr lang="en-US" dirty="0"/>
              <a:t> de campo son </a:t>
            </a:r>
            <a:r>
              <a:rPr lang="en-US" dirty="0" err="1"/>
              <a:t>criticos</a:t>
            </a:r>
            <a:r>
              <a:rPr lang="en-US" dirty="0"/>
              <a:t> para el </a:t>
            </a:r>
            <a:r>
              <a:rPr lang="en-US" dirty="0" err="1"/>
              <a:t>estudio</a:t>
            </a:r>
            <a:r>
              <a:rPr lang="en-US" dirty="0"/>
              <a:t> y </a:t>
            </a:r>
            <a:r>
              <a:rPr lang="en-US" dirty="0" err="1"/>
              <a:t>pronostico</a:t>
            </a:r>
            <a:r>
              <a:rPr lang="en-US" dirty="0"/>
              <a:t> de </a:t>
            </a:r>
            <a:r>
              <a:rPr lang="en-US" dirty="0" err="1"/>
              <a:t>huracanes</a:t>
            </a:r>
            <a:r>
              <a:rPr lang="en-US" dirty="0"/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Los gliders </a:t>
            </a:r>
            <a:r>
              <a:rPr lang="en-US" dirty="0" err="1" smtClean="0"/>
              <a:t>submarinos</a:t>
            </a:r>
            <a:r>
              <a:rPr lang="en-US" dirty="0" smtClean="0"/>
              <a:t>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proveer</a:t>
            </a:r>
            <a:r>
              <a:rPr lang="en-US" dirty="0"/>
              <a:t> </a:t>
            </a:r>
            <a:r>
              <a:rPr lang="en-US" dirty="0" err="1" smtClean="0"/>
              <a:t>perfiles</a:t>
            </a:r>
            <a:r>
              <a:rPr lang="en-US" dirty="0" smtClean="0"/>
              <a:t> de </a:t>
            </a:r>
            <a:r>
              <a:rPr lang="en-US" dirty="0" err="1" smtClean="0"/>
              <a:t>temperatura</a:t>
            </a:r>
            <a:r>
              <a:rPr lang="en-US" dirty="0" smtClean="0"/>
              <a:t> y </a:t>
            </a:r>
            <a:r>
              <a:rPr lang="en-US" dirty="0" err="1" smtClean="0"/>
              <a:t>salinidad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real antes y </a:t>
            </a:r>
            <a:r>
              <a:rPr lang="en-US" dirty="0" err="1" smtClean="0"/>
              <a:t>durante</a:t>
            </a:r>
            <a:r>
              <a:rPr lang="en-US" dirty="0" smtClean="0"/>
              <a:t> el </a:t>
            </a:r>
            <a:r>
              <a:rPr lang="en-US" dirty="0" err="1" smtClean="0"/>
              <a:t>pasaje</a:t>
            </a:r>
            <a:r>
              <a:rPr lang="en-US" dirty="0" smtClean="0"/>
              <a:t> de un </a:t>
            </a:r>
            <a:r>
              <a:rPr lang="en-US" dirty="0" err="1" smtClean="0"/>
              <a:t>huracan</a:t>
            </a:r>
            <a:r>
              <a:rPr lang="en-US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Capas</a:t>
            </a:r>
            <a:r>
              <a:rPr lang="en-US" dirty="0" smtClean="0"/>
              <a:t> de </a:t>
            </a:r>
            <a:r>
              <a:rPr lang="en-US" dirty="0" err="1" smtClean="0"/>
              <a:t>baja</a:t>
            </a:r>
            <a:r>
              <a:rPr lang="en-US" dirty="0" smtClean="0"/>
              <a:t> </a:t>
            </a:r>
            <a:r>
              <a:rPr lang="en-US" dirty="0" err="1" smtClean="0"/>
              <a:t>salinidad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superficie</a:t>
            </a:r>
            <a:r>
              <a:rPr lang="en-US" dirty="0" smtClean="0"/>
              <a:t>, que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llegar</a:t>
            </a:r>
            <a:r>
              <a:rPr lang="en-US" dirty="0" smtClean="0"/>
              <a:t> a </a:t>
            </a:r>
            <a:r>
              <a:rPr lang="en-US" dirty="0" err="1" smtClean="0"/>
              <a:t>jugar</a:t>
            </a:r>
            <a:r>
              <a:rPr lang="en-US" dirty="0" smtClean="0"/>
              <a:t> un </a:t>
            </a:r>
            <a:r>
              <a:rPr lang="en-US" dirty="0" err="1" smtClean="0"/>
              <a:t>papel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intensificacion</a:t>
            </a:r>
            <a:r>
              <a:rPr lang="en-US" dirty="0" smtClean="0"/>
              <a:t> de </a:t>
            </a:r>
            <a:r>
              <a:rPr lang="en-US" dirty="0" err="1" smtClean="0"/>
              <a:t>huracanes</a:t>
            </a:r>
            <a:r>
              <a:rPr lang="en-US" dirty="0" smtClean="0"/>
              <a:t> no </a:t>
            </a:r>
            <a:r>
              <a:rPr lang="en-US" dirty="0" err="1" smtClean="0"/>
              <a:t>fueron</a:t>
            </a:r>
            <a:r>
              <a:rPr lang="en-US" dirty="0" smtClean="0"/>
              <a:t> </a:t>
            </a:r>
            <a:r>
              <a:rPr lang="en-US" dirty="0" err="1" smtClean="0"/>
              <a:t>representadas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modelos</a:t>
            </a:r>
            <a:r>
              <a:rPr lang="en-US" dirty="0" smtClean="0"/>
              <a:t>, </a:t>
            </a:r>
            <a:r>
              <a:rPr lang="en-US" dirty="0" err="1" smtClean="0"/>
              <a:t>aunque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detectadas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gliders. 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El </a:t>
            </a:r>
            <a:r>
              <a:rPr lang="en-US" dirty="0" err="1" smtClean="0"/>
              <a:t>caso</a:t>
            </a:r>
            <a:r>
              <a:rPr lang="en-US" dirty="0" smtClean="0"/>
              <a:t> </a:t>
            </a:r>
            <a:r>
              <a:rPr lang="en-US" dirty="0" err="1" smtClean="0"/>
              <a:t>presentado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r>
              <a:rPr lang="en-US" dirty="0" smtClean="0"/>
              <a:t>, </a:t>
            </a:r>
            <a:r>
              <a:rPr lang="en-US" dirty="0" err="1" smtClean="0"/>
              <a:t>indica</a:t>
            </a:r>
            <a:r>
              <a:rPr lang="en-US" dirty="0" smtClean="0"/>
              <a:t> que </a:t>
            </a:r>
            <a:r>
              <a:rPr lang="en-US" dirty="0" err="1" smtClean="0"/>
              <a:t>durante</a:t>
            </a:r>
            <a:r>
              <a:rPr lang="en-US" dirty="0" smtClean="0"/>
              <a:t> el </a:t>
            </a:r>
            <a:r>
              <a:rPr lang="en-US" dirty="0" err="1" smtClean="0"/>
              <a:t>Huracan</a:t>
            </a:r>
            <a:r>
              <a:rPr lang="en-US" dirty="0" smtClean="0"/>
              <a:t> Gonzalo (2014)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datos</a:t>
            </a:r>
            <a:r>
              <a:rPr lang="en-US" dirty="0" smtClean="0"/>
              <a:t> de gliders </a:t>
            </a:r>
            <a:r>
              <a:rPr lang="en-US" dirty="0" err="1" smtClean="0"/>
              <a:t>ayudaron</a:t>
            </a:r>
            <a:r>
              <a:rPr lang="en-US" dirty="0" smtClean="0"/>
              <a:t> a </a:t>
            </a:r>
            <a:r>
              <a:rPr lang="en-US" dirty="0" err="1" smtClean="0"/>
              <a:t>mejorar</a:t>
            </a:r>
            <a:r>
              <a:rPr lang="en-US" dirty="0" smtClean="0"/>
              <a:t> la </a:t>
            </a:r>
            <a:r>
              <a:rPr lang="en-US" dirty="0" err="1" smtClean="0"/>
              <a:t>inicializacion</a:t>
            </a:r>
            <a:r>
              <a:rPr lang="en-US" dirty="0" smtClean="0"/>
              <a:t> y </a:t>
            </a:r>
            <a:r>
              <a:rPr lang="en-US" dirty="0" err="1" smtClean="0"/>
              <a:t>caracterizacion</a:t>
            </a:r>
            <a:r>
              <a:rPr lang="en-US" dirty="0" smtClean="0"/>
              <a:t> del </a:t>
            </a:r>
            <a:r>
              <a:rPr lang="en-US" dirty="0" err="1" smtClean="0"/>
              <a:t>oceano</a:t>
            </a:r>
            <a:r>
              <a:rPr lang="en-US" dirty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modelos</a:t>
            </a:r>
            <a:r>
              <a:rPr lang="en-US" dirty="0" smtClean="0"/>
              <a:t> de </a:t>
            </a:r>
            <a:r>
              <a:rPr lang="en-US" dirty="0" err="1" smtClean="0"/>
              <a:t>pronosticos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sz="2000" b="1" dirty="0" err="1" smtClean="0"/>
              <a:t>Trabajo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Futuro</a:t>
            </a:r>
            <a:r>
              <a:rPr lang="en-US" sz="2000" b="1" dirty="0" smtClean="0"/>
              <a:t>:</a:t>
            </a:r>
            <a:endParaRPr lang="en-US" sz="2000" b="1" dirty="0" smtClean="0"/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 </a:t>
            </a:r>
            <a:r>
              <a:rPr lang="en-US" dirty="0" err="1" smtClean="0"/>
              <a:t>mision</a:t>
            </a:r>
            <a:r>
              <a:rPr lang="en-US" dirty="0" smtClean="0"/>
              <a:t> actual </a:t>
            </a:r>
            <a:r>
              <a:rPr lang="en-US" dirty="0" err="1" smtClean="0"/>
              <a:t>termina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Noviembre</a:t>
            </a:r>
            <a:r>
              <a:rPr lang="en-US" dirty="0" smtClean="0"/>
              <a:t> de 2016.  La </a:t>
            </a:r>
            <a:r>
              <a:rPr lang="en-US" dirty="0" err="1" smtClean="0"/>
              <a:t>mision</a:t>
            </a:r>
            <a:r>
              <a:rPr lang="en-US" dirty="0" smtClean="0"/>
              <a:t> </a:t>
            </a:r>
            <a:r>
              <a:rPr lang="en-US" dirty="0" err="1" smtClean="0"/>
              <a:t>siguiente</a:t>
            </a:r>
            <a:r>
              <a:rPr lang="en-US" dirty="0" smtClean="0"/>
              <a:t> </a:t>
            </a:r>
            <a:r>
              <a:rPr lang="en-US" dirty="0" err="1" smtClean="0"/>
              <a:t>comienza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Enero</a:t>
            </a:r>
            <a:r>
              <a:rPr lang="en-US" dirty="0" smtClean="0"/>
              <a:t>/</a:t>
            </a:r>
            <a:r>
              <a:rPr lang="en-US" dirty="0" err="1" smtClean="0"/>
              <a:t>Febrero</a:t>
            </a:r>
            <a:r>
              <a:rPr lang="en-US" dirty="0" smtClean="0"/>
              <a:t> 2017.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Continuar</a:t>
            </a:r>
            <a:r>
              <a:rPr lang="en-US" dirty="0" smtClean="0"/>
              <a:t> </a:t>
            </a:r>
            <a:r>
              <a:rPr lang="en-US" dirty="0" err="1" smtClean="0"/>
              <a:t>observando</a:t>
            </a:r>
            <a:r>
              <a:rPr lang="en-US" dirty="0" smtClean="0"/>
              <a:t> la </a:t>
            </a:r>
            <a:r>
              <a:rPr lang="en-US" dirty="0" err="1" smtClean="0"/>
              <a:t>capa</a:t>
            </a:r>
            <a:r>
              <a:rPr lang="en-US" dirty="0" smtClean="0"/>
              <a:t> superior (1000m) del </a:t>
            </a:r>
            <a:r>
              <a:rPr lang="en-US" dirty="0" err="1" smtClean="0"/>
              <a:t>oceano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real.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Continuar</a:t>
            </a:r>
            <a:r>
              <a:rPr lang="en-US" dirty="0" smtClean="0"/>
              <a:t> </a:t>
            </a:r>
            <a:r>
              <a:rPr lang="en-US" dirty="0" err="1" smtClean="0"/>
              <a:t>evaluando</a:t>
            </a:r>
            <a:r>
              <a:rPr lang="en-US" dirty="0" smtClean="0"/>
              <a:t> el </a:t>
            </a:r>
            <a:r>
              <a:rPr lang="en-US" dirty="0" err="1" smtClean="0"/>
              <a:t>impacto</a:t>
            </a:r>
            <a:r>
              <a:rPr lang="en-US" dirty="0" smtClean="0"/>
              <a:t> de </a:t>
            </a:r>
            <a:r>
              <a:rPr lang="en-US" dirty="0" err="1" smtClean="0"/>
              <a:t>datos</a:t>
            </a:r>
            <a:r>
              <a:rPr lang="en-US" dirty="0" smtClean="0"/>
              <a:t> de gliders </a:t>
            </a:r>
            <a:r>
              <a:rPr lang="en-US" dirty="0" err="1" smtClean="0"/>
              <a:t>submarinos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intensificacion</a:t>
            </a:r>
            <a:r>
              <a:rPr lang="en-US" dirty="0" smtClean="0"/>
              <a:t> de </a:t>
            </a:r>
            <a:r>
              <a:rPr lang="en-US" dirty="0" err="1" smtClean="0"/>
              <a:t>huracanes</a:t>
            </a:r>
            <a:r>
              <a:rPr lang="en-US" dirty="0" smtClean="0"/>
              <a:t> para </a:t>
            </a:r>
            <a:r>
              <a:rPr lang="en-US" dirty="0" err="1" smtClean="0"/>
              <a:t>crear</a:t>
            </a:r>
            <a:r>
              <a:rPr lang="en-US" dirty="0" smtClean="0"/>
              <a:t> un record de </a:t>
            </a:r>
            <a:r>
              <a:rPr lang="en-US" dirty="0" err="1" smtClean="0"/>
              <a:t>varios</a:t>
            </a:r>
            <a:r>
              <a:rPr lang="en-US" dirty="0" smtClean="0"/>
              <a:t> </a:t>
            </a:r>
            <a:r>
              <a:rPr lang="en-US" dirty="0" err="1" smtClean="0"/>
              <a:t>anios</a:t>
            </a:r>
            <a:r>
              <a:rPr lang="en-US" dirty="0" smtClean="0"/>
              <a:t>. 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Evaluar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estrategia</a:t>
            </a:r>
            <a:r>
              <a:rPr lang="en-US" dirty="0" smtClean="0"/>
              <a:t> de </a:t>
            </a:r>
            <a:r>
              <a:rPr lang="en-US" dirty="0" err="1" smtClean="0"/>
              <a:t>observaciones</a:t>
            </a:r>
            <a:r>
              <a:rPr lang="en-US" dirty="0" smtClean="0"/>
              <a:t> optima para </a:t>
            </a:r>
            <a:r>
              <a:rPr lang="en-US" dirty="0" err="1" smtClean="0"/>
              <a:t>mejorar</a:t>
            </a:r>
            <a:r>
              <a:rPr lang="en-US" dirty="0" smtClean="0"/>
              <a:t> el </a:t>
            </a:r>
            <a:r>
              <a:rPr lang="en-US" dirty="0" err="1" smtClean="0"/>
              <a:t>pronostico</a:t>
            </a:r>
            <a:r>
              <a:rPr lang="en-US" dirty="0" smtClean="0"/>
              <a:t> de </a:t>
            </a:r>
            <a:r>
              <a:rPr lang="en-US" dirty="0" err="1" smtClean="0"/>
              <a:t>intensificacion</a:t>
            </a:r>
            <a:r>
              <a:rPr lang="en-US" dirty="0" smtClean="0"/>
              <a:t> de </a:t>
            </a:r>
            <a:r>
              <a:rPr lang="en-US" dirty="0" err="1" smtClean="0"/>
              <a:t>huracanes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2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3235" y="1882588"/>
            <a:ext cx="69906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 smtClean="0"/>
          </a:p>
          <a:p>
            <a:pPr algn="ctr"/>
            <a:endParaRPr lang="en-US" sz="3200" b="1" dirty="0"/>
          </a:p>
          <a:p>
            <a:pPr algn="ctr"/>
            <a:r>
              <a:rPr lang="en-US" sz="3200" b="1" dirty="0" err="1" smtClean="0"/>
              <a:t>Muchas</a:t>
            </a:r>
            <a:r>
              <a:rPr lang="en-US" sz="3200" b="1" dirty="0" smtClean="0"/>
              <a:t> Gracias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/>
              <a:t>Gustavo </a:t>
            </a:r>
            <a:r>
              <a:rPr lang="en-US" sz="3200" b="1" dirty="0" err="1" smtClean="0"/>
              <a:t>Goni</a:t>
            </a:r>
            <a:r>
              <a:rPr lang="en-US" sz="3200" b="1" dirty="0" smtClean="0"/>
              <a:t>:  </a:t>
            </a:r>
            <a:r>
              <a:rPr lang="en-US" sz="3200" b="1" dirty="0" err="1" smtClean="0"/>
              <a:t>Gustavo.Goni@noaa.gov</a:t>
            </a:r>
            <a:endParaRPr lang="en-US" sz="32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86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862" y="1316796"/>
            <a:ext cx="67568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Meta</a:t>
            </a:r>
          </a:p>
          <a:p>
            <a:r>
              <a:rPr lang="en-US" sz="2400" dirty="0" err="1" smtClean="0"/>
              <a:t>Mejorar</a:t>
            </a:r>
            <a:r>
              <a:rPr lang="en-US" sz="2400" dirty="0" smtClean="0"/>
              <a:t> </a:t>
            </a:r>
            <a:r>
              <a:rPr lang="en-US" sz="2400" dirty="0" err="1" smtClean="0"/>
              <a:t>pronosticos</a:t>
            </a:r>
            <a:r>
              <a:rPr lang="en-US" sz="2400" dirty="0" smtClean="0"/>
              <a:t> de </a:t>
            </a:r>
            <a:r>
              <a:rPr lang="en-US" sz="2400" dirty="0" err="1" smtClean="0"/>
              <a:t>intensidad</a:t>
            </a:r>
            <a:r>
              <a:rPr lang="en-US" sz="2400" dirty="0" smtClean="0"/>
              <a:t> de </a:t>
            </a:r>
            <a:r>
              <a:rPr lang="en-US" sz="2400" dirty="0" err="1" smtClean="0"/>
              <a:t>huracanes</a:t>
            </a:r>
            <a:r>
              <a:rPr lang="en-US" sz="2400" dirty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el </a:t>
            </a:r>
            <a:r>
              <a:rPr lang="en-US" sz="2400" dirty="0" err="1" smtClean="0"/>
              <a:t>Oceano</a:t>
            </a:r>
            <a:r>
              <a:rPr lang="en-US" sz="2400" dirty="0" smtClean="0"/>
              <a:t> </a:t>
            </a:r>
            <a:r>
              <a:rPr lang="en-US" sz="2400" dirty="0" err="1" smtClean="0"/>
              <a:t>Atlantico</a:t>
            </a:r>
            <a:r>
              <a:rPr lang="en-US" sz="2400" dirty="0" smtClean="0"/>
              <a:t>.  </a:t>
            </a:r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err="1" smtClean="0"/>
              <a:t>Objetivos</a:t>
            </a:r>
            <a:endParaRPr lang="en-US" sz="2400" b="1" dirty="0" smtClean="0"/>
          </a:p>
          <a:p>
            <a:r>
              <a:rPr lang="en-US" sz="2400" dirty="0" err="1"/>
              <a:t>Mejorar</a:t>
            </a:r>
            <a:r>
              <a:rPr lang="en-US" sz="2400" dirty="0"/>
              <a:t>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conocimiento</a:t>
            </a:r>
            <a:r>
              <a:rPr lang="en-US" sz="2400" dirty="0"/>
              <a:t>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procesos</a:t>
            </a:r>
            <a:r>
              <a:rPr lang="en-US" sz="2400" dirty="0"/>
              <a:t> </a:t>
            </a:r>
            <a:r>
              <a:rPr lang="en-US" sz="2400" dirty="0" err="1"/>
              <a:t>relacionados</a:t>
            </a:r>
            <a:r>
              <a:rPr lang="en-US" sz="2400" dirty="0"/>
              <a:t> con la </a:t>
            </a:r>
            <a:r>
              <a:rPr lang="en-US" sz="2400" dirty="0" err="1"/>
              <a:t>interaccion</a:t>
            </a:r>
            <a:r>
              <a:rPr lang="en-US" sz="2400" dirty="0"/>
              <a:t> de </a:t>
            </a:r>
            <a:r>
              <a:rPr lang="en-US" sz="2400" dirty="0" err="1"/>
              <a:t>aire</a:t>
            </a:r>
            <a:r>
              <a:rPr lang="en-US" sz="2400" dirty="0"/>
              <a:t> y mar </a:t>
            </a:r>
            <a:r>
              <a:rPr lang="en-US" sz="2400" dirty="0" err="1"/>
              <a:t>durante</a:t>
            </a:r>
            <a:r>
              <a:rPr lang="en-US" sz="2400" dirty="0"/>
              <a:t> </a:t>
            </a:r>
            <a:r>
              <a:rPr lang="en-US" sz="2400" dirty="0" err="1" smtClean="0"/>
              <a:t>huracanes</a:t>
            </a:r>
            <a:r>
              <a:rPr lang="en-US" sz="2400" dirty="0"/>
              <a:t>:</a:t>
            </a:r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/>
              <a:t>Evaluar</a:t>
            </a:r>
            <a:r>
              <a:rPr lang="en-US" sz="2400" dirty="0" smtClean="0"/>
              <a:t> el </a:t>
            </a:r>
            <a:r>
              <a:rPr lang="en-US" sz="2400" dirty="0" err="1" smtClean="0"/>
              <a:t>impacto</a:t>
            </a:r>
            <a:r>
              <a:rPr lang="en-US" sz="2400" dirty="0" smtClean="0"/>
              <a:t> de </a:t>
            </a:r>
            <a:r>
              <a:rPr lang="en-US" sz="2400" dirty="0" err="1" smtClean="0"/>
              <a:t>huracanes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la </a:t>
            </a:r>
            <a:r>
              <a:rPr lang="en-US" sz="2400" dirty="0" err="1" smtClean="0"/>
              <a:t>capa</a:t>
            </a:r>
            <a:r>
              <a:rPr lang="en-US" sz="2400" dirty="0" smtClean="0"/>
              <a:t> superior del </a:t>
            </a:r>
            <a:r>
              <a:rPr lang="en-US" sz="2400" dirty="0" err="1" smtClean="0"/>
              <a:t>oceano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/>
              <a:t>Evaluar</a:t>
            </a:r>
            <a:r>
              <a:rPr lang="en-US" sz="2400" dirty="0" smtClean="0"/>
              <a:t> el </a:t>
            </a:r>
            <a:r>
              <a:rPr lang="en-US" sz="2400" dirty="0" err="1" smtClean="0"/>
              <a:t>impacto</a:t>
            </a:r>
            <a:r>
              <a:rPr lang="en-US" sz="2400" dirty="0" smtClean="0"/>
              <a:t> de </a:t>
            </a:r>
            <a:r>
              <a:rPr lang="en-US" sz="2400" dirty="0" err="1" smtClean="0"/>
              <a:t>perfiles</a:t>
            </a:r>
            <a:r>
              <a:rPr lang="en-US" sz="2400" dirty="0" smtClean="0"/>
              <a:t> </a:t>
            </a:r>
            <a:r>
              <a:rPr lang="en-US" sz="2400" dirty="0" err="1" smtClean="0"/>
              <a:t>obtenidos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gliders in el </a:t>
            </a:r>
            <a:r>
              <a:rPr lang="en-US" sz="2400" dirty="0" err="1" smtClean="0"/>
              <a:t>pronostico</a:t>
            </a:r>
            <a:r>
              <a:rPr lang="en-US" sz="2400" dirty="0" smtClean="0"/>
              <a:t> de </a:t>
            </a:r>
            <a:r>
              <a:rPr lang="en-US" sz="2400" dirty="0" err="1" smtClean="0"/>
              <a:t>intensidad</a:t>
            </a:r>
            <a:r>
              <a:rPr lang="en-US" sz="2400" dirty="0" smtClean="0"/>
              <a:t> de </a:t>
            </a:r>
            <a:r>
              <a:rPr lang="en-US" sz="2400" dirty="0" err="1" smtClean="0"/>
              <a:t>hurcanes</a:t>
            </a:r>
            <a:r>
              <a:rPr lang="en-US" sz="24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7135" y="176002"/>
            <a:ext cx="10279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Observaciones</a:t>
            </a:r>
            <a:r>
              <a:rPr lang="en-US" sz="2800" b="1" dirty="0" smtClean="0"/>
              <a:t> de Gliders </a:t>
            </a:r>
            <a:r>
              <a:rPr lang="en-US" sz="2800" b="1" dirty="0" err="1" smtClean="0"/>
              <a:t>Submarinos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</a:t>
            </a:r>
            <a:r>
              <a:rPr lang="en-US" sz="2800" b="1" dirty="0" smtClean="0"/>
              <a:t> el Mar Caribe y </a:t>
            </a:r>
            <a:r>
              <a:rPr lang="en-US" sz="2800" b="1" dirty="0" err="1" smtClean="0"/>
              <a:t>Atlantico</a:t>
            </a:r>
            <a:r>
              <a:rPr lang="en-US" sz="2800" b="1" dirty="0" smtClean="0"/>
              <a:t> Norte Tropical </a:t>
            </a:r>
            <a:r>
              <a:rPr lang="en-US" sz="2800" b="1" dirty="0" err="1" smtClean="0"/>
              <a:t>en</a:t>
            </a:r>
            <a:r>
              <a:rPr lang="en-US" sz="2800" b="1" dirty="0" smtClean="0"/>
              <a:t> </a:t>
            </a:r>
            <a:r>
              <a:rPr lang="en-US" sz="2800" b="1" dirty="0" err="1"/>
              <a:t>A</a:t>
            </a:r>
            <a:r>
              <a:rPr lang="en-US" sz="2800" b="1" dirty="0" err="1" smtClean="0"/>
              <a:t>poyo</a:t>
            </a:r>
            <a:r>
              <a:rPr lang="en-US" sz="2800" b="1" dirty="0" smtClean="0"/>
              <a:t> de </a:t>
            </a:r>
            <a:r>
              <a:rPr lang="en-US" sz="2800" b="1" dirty="0" err="1"/>
              <a:t>E</a:t>
            </a:r>
            <a:r>
              <a:rPr lang="en-US" sz="2800" b="1" dirty="0" err="1" smtClean="0"/>
              <a:t>studios</a:t>
            </a:r>
            <a:r>
              <a:rPr lang="en-US" sz="2800" b="1" dirty="0" smtClean="0"/>
              <a:t> y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ronosticos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Huracanes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6985457" y="1316796"/>
            <a:ext cx="4189264" cy="3717973"/>
            <a:chOff x="6985457" y="1316796"/>
            <a:chExt cx="4189264" cy="37179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457" y="1316796"/>
              <a:ext cx="4189264" cy="37179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447354" y="2381858"/>
              <a:ext cx="865239" cy="148467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03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788662" y="1732661"/>
            <a:ext cx="9693288" cy="4397679"/>
            <a:chOff x="1521" y="11186"/>
            <a:chExt cx="6660" cy="2437"/>
          </a:xfrm>
        </p:grpSpPr>
        <p:pic>
          <p:nvPicPr>
            <p:cNvPr id="7" name="Picture 3" descr="ALtkerrtrd_noT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1" y="11186"/>
              <a:ext cx="3240" cy="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 descr="ALinerrtr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41" y="11186"/>
              <a:ext cx="3240" cy="2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-208000" y="280444"/>
            <a:ext cx="12296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Como el Error </a:t>
            </a:r>
            <a:r>
              <a:rPr lang="en-US" sz="3200" b="1" dirty="0" err="1" smtClean="0"/>
              <a:t>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Pronosticos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Intensidad</a:t>
            </a:r>
            <a:r>
              <a:rPr lang="en-US" sz="3200" b="1" dirty="0" smtClean="0"/>
              <a:t> y </a:t>
            </a:r>
            <a:r>
              <a:rPr lang="en-US" sz="3200" b="1" dirty="0" err="1" smtClean="0"/>
              <a:t>Trajectorias</a:t>
            </a:r>
            <a:r>
              <a:rPr lang="en-US" sz="3200" b="1" dirty="0" smtClean="0"/>
              <a:t> </a:t>
            </a:r>
          </a:p>
          <a:p>
            <a:pPr algn="ctr"/>
            <a:r>
              <a:rPr lang="en-US" sz="3200" b="1" dirty="0" smtClean="0"/>
              <a:t>de </a:t>
            </a:r>
            <a:r>
              <a:rPr lang="en-US" sz="3200" b="1" dirty="0" err="1" smtClean="0"/>
              <a:t>H</a:t>
            </a:r>
            <a:r>
              <a:rPr lang="en-US" sz="3200" b="1" dirty="0" err="1" smtClean="0"/>
              <a:t>uracanes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en</a:t>
            </a:r>
            <a:r>
              <a:rPr lang="en-US" sz="3200" b="1" dirty="0" smtClean="0"/>
              <a:t> el </a:t>
            </a:r>
            <a:r>
              <a:rPr lang="en-US" sz="3200" b="1" dirty="0" err="1" smtClean="0"/>
              <a:t>Atlantico</a:t>
            </a:r>
            <a:r>
              <a:rPr lang="en-US" sz="3200" b="1" dirty="0" smtClean="0"/>
              <a:t> ha </a:t>
            </a:r>
            <a:r>
              <a:rPr lang="en-US" sz="3200" b="1" dirty="0" err="1" smtClean="0"/>
              <a:t>Cambiado</a:t>
            </a:r>
            <a:r>
              <a:rPr lang="en-US" sz="3200" b="1" dirty="0" smtClean="0"/>
              <a:t> con el </a:t>
            </a:r>
            <a:r>
              <a:rPr lang="en-US" sz="3200" b="1" dirty="0" err="1" smtClean="0"/>
              <a:t>Tiempo</a:t>
            </a:r>
            <a:endParaRPr lang="en-US" sz="3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83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trina_tch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328" y="975709"/>
            <a:ext cx="6953978" cy="56294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5737" y="203781"/>
            <a:ext cx="8176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El </a:t>
            </a:r>
            <a:r>
              <a:rPr lang="en-US" sz="2800" b="1" dirty="0" err="1" smtClean="0"/>
              <a:t>papel</a:t>
            </a:r>
            <a:r>
              <a:rPr lang="en-US" sz="2800" b="1" dirty="0" smtClean="0"/>
              <a:t> del </a:t>
            </a:r>
            <a:r>
              <a:rPr lang="en-US" sz="2800" b="1" dirty="0" err="1" smtClean="0"/>
              <a:t>oceano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</a:t>
            </a:r>
            <a:r>
              <a:rPr lang="en-US" sz="2800" b="1" dirty="0" smtClean="0"/>
              <a:t> la </a:t>
            </a:r>
            <a:r>
              <a:rPr lang="en-US" sz="2800" b="1" dirty="0" err="1" smtClean="0"/>
              <a:t>intensificacion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huracanes</a:t>
            </a:r>
            <a:endParaRPr lang="en-US" sz="28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59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176" y="1146494"/>
            <a:ext cx="6009166" cy="563231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err="1" smtClean="0"/>
              <a:t>Vehiculo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Submarino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Autonomo</a:t>
            </a:r>
            <a:r>
              <a:rPr lang="en-US" sz="2400" b="1" dirty="0" smtClean="0"/>
              <a:t> (AUV</a:t>
            </a:r>
            <a:r>
              <a:rPr lang="en-US" sz="2400" b="1" dirty="0" smtClean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Version </a:t>
            </a:r>
            <a:r>
              <a:rPr lang="en-US" sz="2400" b="1" dirty="0" err="1" smtClean="0"/>
              <a:t>Seaglider</a:t>
            </a:r>
            <a:r>
              <a:rPr lang="en-US" sz="2400" b="1" dirty="0" smtClean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err="1" smtClean="0"/>
              <a:t>Perfiles</a:t>
            </a:r>
            <a:r>
              <a:rPr lang="en-US" sz="2400" b="1" dirty="0" smtClean="0"/>
              <a:t> de </a:t>
            </a:r>
            <a:r>
              <a:rPr lang="en-US" sz="2400" b="1" dirty="0" smtClean="0"/>
              <a:t>T, S, O2, pH, CDOM, </a:t>
            </a:r>
            <a:r>
              <a:rPr lang="is-IS" sz="2400" b="1" dirty="0" smtClean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Corrientes de </a:t>
            </a:r>
            <a:r>
              <a:rPr lang="en-US" sz="2400" b="1" dirty="0" err="1" smtClean="0"/>
              <a:t>superficie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promedio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la </a:t>
            </a:r>
            <a:r>
              <a:rPr lang="en-US" sz="2400" b="1" dirty="0" err="1" smtClean="0"/>
              <a:t>capa</a:t>
            </a:r>
            <a:r>
              <a:rPr lang="en-US" sz="2400" b="1" dirty="0" smtClean="0"/>
              <a:t> superior</a:t>
            </a:r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5 </a:t>
            </a:r>
            <a:r>
              <a:rPr lang="en-US" sz="2400" b="1" dirty="0" smtClean="0"/>
              <a:t>bajadas </a:t>
            </a:r>
            <a:r>
              <a:rPr lang="en-US" sz="2400" b="1" dirty="0" err="1" smtClean="0"/>
              <a:t>por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dia</a:t>
            </a:r>
            <a:r>
              <a:rPr lang="en-US" sz="2400" b="1" dirty="0" smtClean="0"/>
              <a:t> a 1000 </a:t>
            </a:r>
            <a:r>
              <a:rPr lang="en-US" sz="2400" b="1" dirty="0" smtClean="0"/>
              <a:t>m </a:t>
            </a:r>
            <a:r>
              <a:rPr lang="en-US" sz="2400" b="1" dirty="0" smtClean="0"/>
              <a:t>de </a:t>
            </a:r>
            <a:r>
              <a:rPr lang="en-US" sz="2400" b="1" dirty="0" err="1" smtClean="0"/>
              <a:t>profundidad</a:t>
            </a:r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3 km </a:t>
            </a:r>
            <a:r>
              <a:rPr lang="en-US" sz="2400" b="1" dirty="0" smtClean="0"/>
              <a:t>de </a:t>
            </a:r>
            <a:r>
              <a:rPr lang="en-US" sz="2400" b="1" dirty="0" err="1" smtClean="0"/>
              <a:t>resolucion</a:t>
            </a:r>
            <a:r>
              <a:rPr lang="en-US" sz="2400" b="1" dirty="0" smtClean="0"/>
              <a:t> horizontal</a:t>
            </a:r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15-20 km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la horizontal </a:t>
            </a:r>
            <a:r>
              <a:rPr lang="en-US" sz="2400" b="1" dirty="0" err="1" smtClean="0"/>
              <a:t>navegados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dia</a:t>
            </a:r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4-5 </a:t>
            </a:r>
            <a:r>
              <a:rPr lang="en-US" sz="2400" b="1" dirty="0" err="1" smtClean="0"/>
              <a:t>meses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vida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bateria</a:t>
            </a:r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Opera </a:t>
            </a:r>
            <a:r>
              <a:rPr lang="en-US" sz="2400" b="1" dirty="0" err="1" smtClean="0"/>
              <a:t>bajo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condiciones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huracanes</a:t>
            </a:r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err="1" smtClean="0"/>
              <a:t>Piloteado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desde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tierra</a:t>
            </a:r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err="1" smtClean="0"/>
              <a:t>Transmision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datos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tiempo</a:t>
            </a:r>
            <a:r>
              <a:rPr lang="en-US" sz="2400" b="1" dirty="0" smtClean="0"/>
              <a:t> real</a:t>
            </a:r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err="1" smtClean="0"/>
              <a:t>Datos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distribuidos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trave</a:t>
            </a:r>
            <a:r>
              <a:rPr lang="en-US" sz="2400" b="1" dirty="0" err="1" smtClean="0"/>
              <a:t>s</a:t>
            </a:r>
            <a:r>
              <a:rPr lang="en-US" sz="2400" b="1" dirty="0" smtClean="0"/>
              <a:t> de NOAA/AOML y NOAA/IOOS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2301" y="160950"/>
            <a:ext cx="1129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Observaciones</a:t>
            </a:r>
            <a:r>
              <a:rPr lang="en-US" sz="2800" b="1" dirty="0" smtClean="0"/>
              <a:t> de Gliders </a:t>
            </a:r>
            <a:r>
              <a:rPr lang="en-US" sz="2800" b="1" dirty="0" err="1" smtClean="0"/>
              <a:t>Submarinos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513925" y="6291704"/>
            <a:ext cx="549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sz="2400" b="1" dirty="0">
                <a:solidFill>
                  <a:schemeClr val="bg1"/>
                </a:solidFill>
              </a:rPr>
              <a:t>http://</a:t>
            </a:r>
            <a:r>
              <a:rPr lang="en-US" sz="2400" b="1" dirty="0" smtClean="0">
                <a:solidFill>
                  <a:schemeClr val="bg1"/>
                </a:solidFill>
              </a:rPr>
              <a:t>www.aoml.noaa.gov/phod/gliders</a:t>
            </a:r>
          </a:p>
        </p:txBody>
      </p:sp>
    </p:spTree>
    <p:extLst>
      <p:ext uri="{BB962C8B-B14F-4D97-AF65-F5344CB8AC3E}">
        <p14:creationId xmlns:p14="http://schemas.microsoft.com/office/powerpoint/2010/main" val="4111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2301" y="160950"/>
            <a:ext cx="1129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Observaciones</a:t>
            </a:r>
            <a:r>
              <a:rPr lang="en-US" sz="2800" b="1" dirty="0" smtClean="0"/>
              <a:t> de Gliders </a:t>
            </a:r>
            <a:r>
              <a:rPr lang="en-US" sz="2800" b="1" dirty="0" err="1" smtClean="0"/>
              <a:t>Submarinos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719" y="1896810"/>
            <a:ext cx="4462088" cy="29037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56497" y="1196568"/>
            <a:ext cx="6829598" cy="4736202"/>
            <a:chOff x="606121" y="1142780"/>
            <a:chExt cx="6829598" cy="4736202"/>
          </a:xfrm>
        </p:grpSpPr>
        <p:pic>
          <p:nvPicPr>
            <p:cNvPr id="4" name="Picture 3" descr="Fastwave-Becomes-Australian-Distributor-of-Kongsberg-Seaglider-System-523x37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21" y="1142780"/>
              <a:ext cx="6829598" cy="473620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017059" y="3510881"/>
              <a:ext cx="2572292" cy="17797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880593" y="3030043"/>
              <a:ext cx="59984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3km</a:t>
              </a:r>
              <a:endParaRPr lang="en-US" b="1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082214" y="3424539"/>
              <a:ext cx="19619" cy="2284801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048886" y="4566939"/>
              <a:ext cx="84029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1000m</a:t>
              </a:r>
              <a:endParaRPr lang="en-US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9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393961" y="176686"/>
            <a:ext cx="7404078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/>
              <a:t>Observaciones</a:t>
            </a:r>
            <a:r>
              <a:rPr lang="en-US" sz="3600" b="1" dirty="0"/>
              <a:t> de Gliders </a:t>
            </a:r>
            <a:r>
              <a:rPr lang="en-US" sz="3600" b="1" dirty="0" err="1"/>
              <a:t>Submarinos</a:t>
            </a:r>
            <a:endParaRPr lang="en-US" sz="3600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D7441DD-4982-F74A-8419-B3275F751337}" type="slidenum">
              <a:rPr lang="en-US" smtClean="0"/>
              <a:t>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22" y="1623086"/>
            <a:ext cx="7045192" cy="39629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25316" y="2154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485049" y="1049027"/>
            <a:ext cx="4270738" cy="3048256"/>
            <a:chOff x="610073" y="999703"/>
            <a:chExt cx="4270738" cy="30482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073" y="999703"/>
              <a:ext cx="4270738" cy="304825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07695" y="1265985"/>
              <a:ext cx="665567" cy="30777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Miami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67942" y="1930915"/>
              <a:ext cx="559769" cy="30777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Cuba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85580" y="1762831"/>
              <a:ext cx="1446037" cy="307777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Rep. </a:t>
              </a:r>
              <a:r>
                <a:rPr lang="en-US" sz="1400" b="1" dirty="0" err="1" smtClean="0"/>
                <a:t>Dominicana</a:t>
              </a:r>
              <a:endParaRPr lang="en-US" sz="1400" b="1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0440" y="4241205"/>
            <a:ext cx="3237946" cy="24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aoml.noaa.gov/phod/goos/gliders/website_pictures/DSCN0485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4" y="905284"/>
            <a:ext cx="3952479" cy="274542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48642" y="6024563"/>
            <a:ext cx="549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sz="2400" b="1" dirty="0">
                <a:hlinkClick r:id="rId3"/>
              </a:rPr>
              <a:t>http://</a:t>
            </a:r>
            <a:r>
              <a:rPr lang="en-US" sz="2400" b="1" dirty="0" smtClean="0">
                <a:hlinkClick r:id="rId3"/>
              </a:rPr>
              <a:t>www.aoml.noaa.gov/phod/gliders</a:t>
            </a:r>
            <a:endParaRPr lang="en-US" sz="24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97" y="1546368"/>
            <a:ext cx="4226807" cy="3979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475" y="3075550"/>
            <a:ext cx="3783393" cy="28375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02301" y="160950"/>
            <a:ext cx="1129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Observaciones</a:t>
            </a:r>
            <a:r>
              <a:rPr lang="en-US" sz="2800" b="1" dirty="0" smtClean="0"/>
              <a:t> de Gliders </a:t>
            </a:r>
            <a:r>
              <a:rPr lang="en-US" sz="2800" b="1" dirty="0" err="1" smtClean="0"/>
              <a:t>Submarinos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6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480" y="5451158"/>
            <a:ext cx="10547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Otras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observaciones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remotas</a:t>
            </a:r>
            <a:r>
              <a:rPr lang="en-US" sz="2000" b="1" dirty="0" smtClean="0"/>
              <a:t> e </a:t>
            </a:r>
            <a:r>
              <a:rPr lang="en-US" sz="2000" b="1" dirty="0" err="1" smtClean="0"/>
              <a:t>hidrograficas</a:t>
            </a:r>
            <a:r>
              <a:rPr lang="en-US" sz="2000" dirty="0" smtClean="0"/>
              <a:t>: </a:t>
            </a:r>
            <a:r>
              <a:rPr lang="en-US" sz="2000" dirty="0" smtClean="0"/>
              <a:t>AXBTs, AXCTDs, Argo, </a:t>
            </a:r>
            <a:r>
              <a:rPr lang="en-US" sz="2000" dirty="0" err="1" smtClean="0"/>
              <a:t>boyas</a:t>
            </a:r>
            <a:r>
              <a:rPr lang="en-US" sz="2000" dirty="0" smtClean="0"/>
              <a:t> </a:t>
            </a:r>
            <a:r>
              <a:rPr lang="en-US" sz="2000" dirty="0" err="1" smtClean="0"/>
              <a:t>derivantes</a:t>
            </a:r>
            <a:r>
              <a:rPr lang="en-US" sz="2000" dirty="0" smtClean="0"/>
              <a:t>; </a:t>
            </a:r>
            <a:r>
              <a:rPr lang="en-US" sz="2000" dirty="0" err="1" smtClean="0"/>
              <a:t>temperatura</a:t>
            </a:r>
            <a:r>
              <a:rPr lang="en-US" sz="2000" dirty="0"/>
              <a:t> </a:t>
            </a:r>
            <a:r>
              <a:rPr lang="en-US" sz="2000" dirty="0" smtClean="0"/>
              <a:t>y </a:t>
            </a:r>
            <a:r>
              <a:rPr lang="en-US" sz="2000" dirty="0" err="1" smtClean="0"/>
              <a:t>altura</a:t>
            </a:r>
            <a:r>
              <a:rPr lang="en-US" sz="2000" dirty="0" smtClean="0"/>
              <a:t> de mar </a:t>
            </a:r>
            <a:r>
              <a:rPr lang="en-US" sz="2000" dirty="0" err="1" smtClean="0"/>
              <a:t>desde</a:t>
            </a:r>
            <a:r>
              <a:rPr lang="en-US" sz="2000" dirty="0" smtClean="0"/>
              <a:t> </a:t>
            </a:r>
            <a:r>
              <a:rPr lang="en-US" sz="2000" dirty="0" err="1" smtClean="0"/>
              <a:t>satelites</a:t>
            </a:r>
            <a:r>
              <a:rPr lang="en-US" sz="2000" dirty="0" smtClean="0"/>
              <a:t>, </a:t>
            </a:r>
            <a:r>
              <a:rPr lang="en-US" sz="2000" dirty="0" err="1" smtClean="0"/>
              <a:t>etc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02301" y="1703783"/>
            <a:ext cx="10913728" cy="3629550"/>
            <a:chOff x="277648" y="1879427"/>
            <a:chExt cx="10913728" cy="36295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0865" y="2846437"/>
              <a:ext cx="2339258" cy="24468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7895" y="2846436"/>
              <a:ext cx="2773481" cy="2507227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77648" y="2630760"/>
              <a:ext cx="2626634" cy="2878217"/>
              <a:chOff x="6019800" y="2784956"/>
              <a:chExt cx="3124200" cy="375098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51" b="9286"/>
              <a:stretch/>
            </p:blipFill>
            <p:spPr>
              <a:xfrm>
                <a:off x="6019800" y="2802666"/>
                <a:ext cx="3124200" cy="3733278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875113" y="5754527"/>
                <a:ext cx="1045233" cy="481326"/>
              </a:xfrm>
              <a:prstGeom prst="rect">
                <a:avLst/>
              </a:prstGeom>
              <a:solidFill>
                <a:schemeClr val="bg1">
                  <a:lumMod val="75000"/>
                  <a:alpha val="63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</a:rPr>
                  <a:t>TS Bertha</a:t>
                </a:r>
              </a:p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</a:rPr>
                  <a:t>(August, 2014)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637197" y="2784956"/>
                <a:ext cx="1281657" cy="481326"/>
              </a:xfrm>
              <a:prstGeom prst="rect">
                <a:avLst/>
              </a:prstGeom>
              <a:solidFill>
                <a:schemeClr val="bg1">
                  <a:lumMod val="75000"/>
                  <a:alpha val="63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</a:rPr>
                  <a:t>Hurricane Gonzalo</a:t>
                </a:r>
              </a:p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</a:rPr>
                  <a:t>(October, 2014)</a:t>
                </a:r>
              </a:p>
            </p:txBody>
          </p:sp>
          <p:sp>
            <p:nvSpPr>
              <p:cNvPr id="14" name="Diamond 13"/>
              <p:cNvSpPr/>
              <p:nvPr/>
            </p:nvSpPr>
            <p:spPr>
              <a:xfrm>
                <a:off x="7474617" y="5663961"/>
                <a:ext cx="188925" cy="188925"/>
              </a:xfrm>
              <a:prstGeom prst="diamond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Diamond 14"/>
              <p:cNvSpPr/>
              <p:nvPr/>
            </p:nvSpPr>
            <p:spPr>
              <a:xfrm>
                <a:off x="7961082" y="3702264"/>
                <a:ext cx="188925" cy="188925"/>
              </a:xfrm>
              <a:prstGeom prst="diamond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8095" y="2823049"/>
              <a:ext cx="2773481" cy="250722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785000" y="1879427"/>
              <a:ext cx="10377573" cy="849184"/>
              <a:chOff x="785000" y="1879427"/>
              <a:chExt cx="10377573" cy="849184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785000" y="1879427"/>
                <a:ext cx="16305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/>
                  <a:t>Primera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mision</a:t>
                </a:r>
                <a:endParaRPr lang="en-US" b="1" dirty="0" smtClean="0"/>
              </a:p>
              <a:p>
                <a:pPr algn="ctr"/>
                <a:r>
                  <a:rPr lang="en-US" b="1" dirty="0" smtClean="0"/>
                  <a:t>Jul-Nov 2014</a:t>
                </a:r>
                <a:endParaRPr lang="en-US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516147" y="2058893"/>
                <a:ext cx="1693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/>
                  <a:t>Segunda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mision</a:t>
                </a:r>
                <a:endParaRPr lang="en-US" b="1" dirty="0" smtClean="0"/>
              </a:p>
              <a:p>
                <a:pPr algn="ctr"/>
                <a:r>
                  <a:rPr lang="en-US" b="1" dirty="0" smtClean="0"/>
                  <a:t>Feb-</a:t>
                </a:r>
                <a:r>
                  <a:rPr lang="en-US" b="1" dirty="0" err="1" smtClean="0"/>
                  <a:t>Abr</a:t>
                </a:r>
                <a:r>
                  <a:rPr lang="en-US" b="1" dirty="0" smtClean="0"/>
                  <a:t> </a:t>
                </a:r>
                <a:r>
                  <a:rPr lang="en-US" b="1" dirty="0" smtClean="0"/>
                  <a:t>2015</a:t>
                </a:r>
                <a:endParaRPr lang="en-US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16199" y="2071946"/>
                <a:ext cx="15657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/>
                  <a:t>Tercera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mision</a:t>
                </a:r>
                <a:endParaRPr lang="en-US" b="1" dirty="0" smtClean="0"/>
              </a:p>
              <a:p>
                <a:pPr algn="ctr"/>
                <a:r>
                  <a:rPr lang="en-US" b="1" dirty="0" smtClean="0"/>
                  <a:t>Jul-Nov 2015</a:t>
                </a:r>
                <a:endParaRPr lang="en-US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814365" y="2082280"/>
                <a:ext cx="23482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/>
                  <a:t>Cuarta</a:t>
                </a:r>
                <a:r>
                  <a:rPr lang="en-US" b="1" dirty="0" smtClean="0"/>
                  <a:t> (</a:t>
                </a:r>
                <a:r>
                  <a:rPr lang="en-US" b="1" dirty="0" err="1" smtClean="0"/>
                  <a:t>ahora</a:t>
                </a:r>
                <a:r>
                  <a:rPr lang="en-US" b="1" dirty="0" smtClean="0"/>
                  <a:t>) </a:t>
                </a:r>
                <a:r>
                  <a:rPr lang="en-US" b="1" dirty="0" smtClean="0"/>
                  <a:t>mission</a:t>
                </a:r>
              </a:p>
              <a:p>
                <a:pPr algn="ctr"/>
                <a:r>
                  <a:rPr lang="en-US" b="1" dirty="0" smtClean="0"/>
                  <a:t>Mar </a:t>
                </a:r>
                <a:r>
                  <a:rPr lang="en-US" b="1" dirty="0" smtClean="0"/>
                  <a:t>2016 - </a:t>
                </a:r>
                <a:r>
                  <a:rPr lang="en-US" b="1" dirty="0" err="1" smtClean="0"/>
                  <a:t>presente</a:t>
                </a:r>
                <a:endParaRPr lang="en-US" b="1" dirty="0"/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02301" y="1064982"/>
            <a:ext cx="8912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4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misiones</a:t>
            </a:r>
            <a:r>
              <a:rPr lang="en-US" sz="2000" b="1" dirty="0" smtClean="0"/>
              <a:t>, 16 </a:t>
            </a:r>
            <a:r>
              <a:rPr lang="en-US" sz="2000" b="1" dirty="0" err="1" smtClean="0"/>
              <a:t>meses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observaciones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aproximadamente</a:t>
            </a:r>
            <a:r>
              <a:rPr lang="en-US" sz="2000" b="1" dirty="0" smtClean="0"/>
              <a:t> 14,000 </a:t>
            </a:r>
            <a:r>
              <a:rPr lang="en-US" sz="2000" b="1" dirty="0" err="1" smtClean="0"/>
              <a:t>perfiles</a:t>
            </a:r>
            <a:r>
              <a:rPr lang="en-US" sz="2000" b="1" dirty="0" smtClean="0"/>
              <a:t> de T y S</a:t>
            </a:r>
            <a:endParaRPr lang="en-US" sz="20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10481950" y="6130340"/>
            <a:ext cx="1312007" cy="753035"/>
            <a:chOff x="10481950" y="6130340"/>
            <a:chExt cx="1312007" cy="75303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81950" y="6130340"/>
              <a:ext cx="1004047" cy="75303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1868" y="6203029"/>
              <a:ext cx="402089" cy="402089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402301" y="160950"/>
            <a:ext cx="1129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Observaciones</a:t>
            </a:r>
            <a:r>
              <a:rPr lang="en-US" sz="2800" b="1" dirty="0" smtClean="0"/>
              <a:t> de Gliders </a:t>
            </a:r>
            <a:r>
              <a:rPr lang="en-US" sz="2800" b="1" dirty="0" err="1" smtClean="0"/>
              <a:t>Submarinos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35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4014</TotalTime>
  <Words>851</Words>
  <Application>Microsoft Macintosh PowerPoint</Application>
  <PresentationFormat>Widescreen</PresentationFormat>
  <Paragraphs>140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147</cp:revision>
  <cp:lastPrinted>2016-04-17T11:43:28Z</cp:lastPrinted>
  <dcterms:created xsi:type="dcterms:W3CDTF">2016-04-11T17:15:49Z</dcterms:created>
  <dcterms:modified xsi:type="dcterms:W3CDTF">2016-09-07T19:00:43Z</dcterms:modified>
</cp:coreProperties>
</file>