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9" r:id="rId2"/>
    <p:sldId id="287" r:id="rId3"/>
    <p:sldId id="288" r:id="rId4"/>
    <p:sldId id="289" r:id="rId5"/>
    <p:sldId id="286" r:id="rId6"/>
    <p:sldId id="260" r:id="rId7"/>
    <p:sldId id="263" r:id="rId8"/>
    <p:sldId id="261" r:id="rId9"/>
    <p:sldId id="292" r:id="rId10"/>
    <p:sldId id="290" r:id="rId11"/>
    <p:sldId id="270" r:id="rId12"/>
    <p:sldId id="296" r:id="rId13"/>
    <p:sldId id="293" r:id="rId14"/>
    <p:sldId id="295" r:id="rId15"/>
    <p:sldId id="291" r:id="rId16"/>
    <p:sldId id="298" r:id="rId17"/>
    <p:sldId id="285" r:id="rId18"/>
    <p:sldId id="269" r:id="rId19"/>
    <p:sldId id="273" r:id="rId20"/>
    <p:sldId id="276"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782" autoAdjust="0"/>
  </p:normalViewPr>
  <p:slideViewPr>
    <p:cSldViewPr snapToGrid="0" snapToObjects="1">
      <p:cViewPr varScale="1">
        <p:scale>
          <a:sx n="79" d="100"/>
          <a:sy n="79" d="100"/>
        </p:scale>
        <p:origin x="-2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AB2D0-7A87-AD4B-BC83-00644B29E14A}" type="datetimeFigureOut">
              <a:rPr lang="en-US" smtClean="0"/>
              <a:pPr/>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7FE8F-CA5D-2A44-A7CC-F324EAF28372}" type="slidenum">
              <a:rPr lang="en-US" smtClean="0"/>
              <a:pPr/>
              <a:t>‹#›</a:t>
            </a:fld>
            <a:endParaRPr lang="en-US"/>
          </a:p>
        </p:txBody>
      </p:sp>
    </p:spTree>
    <p:extLst>
      <p:ext uri="{BB962C8B-B14F-4D97-AF65-F5344CB8AC3E}">
        <p14:creationId xmlns:p14="http://schemas.microsoft.com/office/powerpoint/2010/main" val="29349581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Altimetry observations</a:t>
            </a:r>
            <a:r>
              <a:rPr lang="en-US" baseline="0" dirty="0" smtClean="0"/>
              <a:t> as key component of SAMOC</a:t>
            </a:r>
          </a:p>
          <a:p>
            <a:r>
              <a:rPr lang="en-US" baseline="0" dirty="0" smtClean="0"/>
              <a:t>Why altimetry ?   Can altimetry replace other observations ?</a:t>
            </a:r>
            <a:endParaRPr lang="en-US" dirty="0"/>
          </a:p>
        </p:txBody>
      </p:sp>
      <p:sp>
        <p:nvSpPr>
          <p:cNvPr id="4" name="Slide Number Placeholder 3"/>
          <p:cNvSpPr>
            <a:spLocks noGrp="1"/>
          </p:cNvSpPr>
          <p:nvPr>
            <p:ph type="sldNum" sz="quarter" idx="10"/>
          </p:nvPr>
        </p:nvSpPr>
        <p:spPr/>
        <p:txBody>
          <a:bodyPr/>
          <a:lstStyle/>
          <a:p>
            <a:fld id="{65A7FE8F-CA5D-2A44-A7CC-F324EAF2837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Altimetry observations</a:t>
            </a:r>
            <a:r>
              <a:rPr lang="en-US" baseline="0" dirty="0" smtClean="0"/>
              <a:t> as key component of SAMOC</a:t>
            </a:r>
          </a:p>
          <a:p>
            <a:r>
              <a:rPr lang="en-US" baseline="0" dirty="0" smtClean="0"/>
              <a:t>Why altimetry ?   Can altimetry replace other observations ?</a:t>
            </a:r>
            <a:endParaRPr lang="en-US" dirty="0"/>
          </a:p>
        </p:txBody>
      </p:sp>
      <p:sp>
        <p:nvSpPr>
          <p:cNvPr id="4" name="Slide Number Placeholder 3"/>
          <p:cNvSpPr>
            <a:spLocks noGrp="1"/>
          </p:cNvSpPr>
          <p:nvPr>
            <p:ph type="sldNum" sz="quarter" idx="10"/>
          </p:nvPr>
        </p:nvSpPr>
        <p:spPr/>
        <p:txBody>
          <a:bodyPr/>
          <a:lstStyle/>
          <a:p>
            <a:fld id="{65A7FE8F-CA5D-2A44-A7CC-F324EAF2837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trends are presented as a motivation</a:t>
            </a:r>
            <a:r>
              <a:rPr lang="en-US" baseline="0" dirty="0" smtClean="0"/>
              <a:t> on why we need to obtain these time series and then further investigate if any of these changes observed in the ocean dynamics, temp structure, wind fields may be impacting MHT and MOC.</a:t>
            </a:r>
            <a:endParaRPr lang="en-US" dirty="0"/>
          </a:p>
        </p:txBody>
      </p:sp>
      <p:sp>
        <p:nvSpPr>
          <p:cNvPr id="4" name="Slide Number Placeholder 3"/>
          <p:cNvSpPr>
            <a:spLocks noGrp="1"/>
          </p:cNvSpPr>
          <p:nvPr>
            <p:ph type="sldNum" sz="quarter" idx="10"/>
          </p:nvPr>
        </p:nvSpPr>
        <p:spPr/>
        <p:txBody>
          <a:bodyPr/>
          <a:lstStyle/>
          <a:p>
            <a:fld id="{65A7FE8F-CA5D-2A44-A7CC-F324EAF2837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Altimetry observations</a:t>
            </a:r>
            <a:r>
              <a:rPr lang="en-US" baseline="0" dirty="0" smtClean="0"/>
              <a:t> as key component of SAMOC</a:t>
            </a:r>
          </a:p>
          <a:p>
            <a:r>
              <a:rPr lang="en-US" baseline="0" dirty="0" smtClean="0"/>
              <a:t>Why altimetry ?   Can altimetry replace other observations ?</a:t>
            </a:r>
            <a:endParaRPr lang="en-US" dirty="0"/>
          </a:p>
        </p:txBody>
      </p:sp>
      <p:sp>
        <p:nvSpPr>
          <p:cNvPr id="4" name="Slide Number Placeholder 3"/>
          <p:cNvSpPr>
            <a:spLocks noGrp="1"/>
          </p:cNvSpPr>
          <p:nvPr>
            <p:ph type="sldNum" sz="quarter" idx="10"/>
          </p:nvPr>
        </p:nvSpPr>
        <p:spPr/>
        <p:txBody>
          <a:bodyPr/>
          <a:lstStyle/>
          <a:p>
            <a:fld id="{65A7FE8F-CA5D-2A44-A7CC-F324EAF2837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Synergy with current efforts</a:t>
            </a:r>
            <a:endParaRPr lang="en-US" dirty="0"/>
          </a:p>
        </p:txBody>
      </p:sp>
      <p:sp>
        <p:nvSpPr>
          <p:cNvPr id="4" name="Slide Number Placeholder 3"/>
          <p:cNvSpPr>
            <a:spLocks noGrp="1"/>
          </p:cNvSpPr>
          <p:nvPr>
            <p:ph type="sldNum" sz="quarter" idx="10"/>
          </p:nvPr>
        </p:nvSpPr>
        <p:spPr/>
        <p:txBody>
          <a:bodyPr/>
          <a:lstStyle/>
          <a:p>
            <a:fld id="{65A7FE8F-CA5D-2A44-A7CC-F324EAF28372}"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FAF75C-AD2C-8B41-BD5A-D87345A0E4B8}"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AF75C-AD2C-8B41-BD5A-D87345A0E4B8}"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AF75C-AD2C-8B41-BD5A-D87345A0E4B8}"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AF75C-AD2C-8B41-BD5A-D87345A0E4B8}"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AF75C-AD2C-8B41-BD5A-D87345A0E4B8}"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FAF75C-AD2C-8B41-BD5A-D87345A0E4B8}"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FAF75C-AD2C-8B41-BD5A-D87345A0E4B8}" type="datetimeFigureOut">
              <a:rPr lang="en-US" smtClean="0"/>
              <a:pPr/>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FAF75C-AD2C-8B41-BD5A-D87345A0E4B8}" type="datetimeFigureOut">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AF75C-AD2C-8B41-BD5A-D87345A0E4B8}" type="datetimeFigureOut">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AF75C-AD2C-8B41-BD5A-D87345A0E4B8}"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AF75C-AD2C-8B41-BD5A-D87345A0E4B8}"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C443F-8FD5-F343-8337-93D5CEA805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AF75C-AD2C-8B41-BD5A-D87345A0E4B8}" type="datetimeFigureOut">
              <a:rPr lang="en-US" smtClean="0"/>
              <a:pPr/>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C443F-8FD5-F343-8337-93D5CEA805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171" y="404048"/>
            <a:ext cx="8811475" cy="1754327"/>
          </a:xfrm>
          <a:prstGeom prst="rect">
            <a:avLst/>
          </a:prstGeom>
          <a:noFill/>
        </p:spPr>
        <p:txBody>
          <a:bodyPr wrap="square" rtlCol="0">
            <a:spAutoFit/>
          </a:bodyPr>
          <a:lstStyle/>
          <a:p>
            <a:pPr algn="ctr"/>
            <a:r>
              <a:rPr lang="en-US" sz="2800" b="1" dirty="0" smtClean="0"/>
              <a:t>Meridional Changes of MOC in the South Atlantic Ocean</a:t>
            </a:r>
          </a:p>
          <a:p>
            <a:pPr algn="ctr"/>
            <a:endParaRPr lang="en-US" sz="2000" dirty="0" smtClean="0"/>
          </a:p>
          <a:p>
            <a:pPr algn="ctr"/>
            <a:r>
              <a:rPr lang="en-US" sz="2000" dirty="0" smtClean="0"/>
              <a:t>Shenfu Dong </a:t>
            </a:r>
          </a:p>
          <a:p>
            <a:pPr algn="ctr"/>
            <a:r>
              <a:rPr lang="en-US" sz="2000" dirty="0" smtClean="0"/>
              <a:t>CIMAS, University of Miami</a:t>
            </a:r>
            <a:endParaRPr lang="en-US" sz="2000" baseline="30000" dirty="0" smtClean="0"/>
          </a:p>
          <a:p>
            <a:pPr algn="ctr"/>
            <a:endParaRPr lang="en-US" sz="2000" dirty="0" smtClean="0"/>
          </a:p>
        </p:txBody>
      </p:sp>
      <p:sp>
        <p:nvSpPr>
          <p:cNvPr id="5" name="TextBox 4"/>
          <p:cNvSpPr txBox="1"/>
          <p:nvPr/>
        </p:nvSpPr>
        <p:spPr>
          <a:xfrm>
            <a:off x="171171" y="2158375"/>
            <a:ext cx="8811475" cy="646331"/>
          </a:xfrm>
          <a:prstGeom prst="rect">
            <a:avLst/>
          </a:prstGeom>
          <a:noFill/>
        </p:spPr>
        <p:txBody>
          <a:bodyPr wrap="square" rtlCol="0">
            <a:spAutoFit/>
          </a:bodyPr>
          <a:lstStyle/>
          <a:p>
            <a:pPr marL="342900"/>
            <a:r>
              <a:rPr lang="en-US" dirty="0" smtClean="0"/>
              <a:t>This </a:t>
            </a:r>
            <a:r>
              <a:rPr lang="en-US" smtClean="0"/>
              <a:t>presentation contains </a:t>
            </a:r>
            <a:r>
              <a:rPr lang="en-US" dirty="0" smtClean="0"/>
              <a:t>material provided by employees of NOAA (U. S. National Oceanic and Atmospheric Administration) who are now on furlough</a:t>
            </a:r>
            <a:endParaRPr lang="en-US" dirty="0"/>
          </a:p>
        </p:txBody>
      </p:sp>
      <p:sp>
        <p:nvSpPr>
          <p:cNvPr id="7" name="TextBox 6"/>
          <p:cNvSpPr txBox="1"/>
          <p:nvPr/>
        </p:nvSpPr>
        <p:spPr>
          <a:xfrm>
            <a:off x="437871" y="5212552"/>
            <a:ext cx="4826962" cy="369332"/>
          </a:xfrm>
          <a:prstGeom prst="rect">
            <a:avLst/>
          </a:prstGeom>
          <a:noFill/>
        </p:spPr>
        <p:txBody>
          <a:bodyPr wrap="none" rtlCol="0">
            <a:spAutoFit/>
          </a:bodyPr>
          <a:lstStyle/>
          <a:p>
            <a:r>
              <a:rPr lang="en-US" dirty="0" smtClean="0"/>
              <a:t>Research funded by NASA, NOAA CPO and AOML</a:t>
            </a:r>
            <a:endParaRPr lang="en-US" dirty="0"/>
          </a:p>
        </p:txBody>
      </p:sp>
      <p:sp>
        <p:nvSpPr>
          <p:cNvPr id="6" name="TextBox 5"/>
          <p:cNvSpPr txBox="1"/>
          <p:nvPr/>
        </p:nvSpPr>
        <p:spPr>
          <a:xfrm>
            <a:off x="2454983" y="5785534"/>
            <a:ext cx="4310795" cy="584776"/>
          </a:xfrm>
          <a:prstGeom prst="rect">
            <a:avLst/>
          </a:prstGeom>
          <a:noFill/>
        </p:spPr>
        <p:txBody>
          <a:bodyPr wrap="none" rtlCol="0">
            <a:spAutoFit/>
          </a:bodyPr>
          <a:lstStyle/>
          <a:p>
            <a:pPr algn="ctr"/>
            <a:r>
              <a:rPr lang="en-US" sz="1600" dirty="0" smtClean="0"/>
              <a:t>Ocean Surface Topography Science Team Meeting</a:t>
            </a:r>
          </a:p>
          <a:p>
            <a:pPr algn="ctr"/>
            <a:r>
              <a:rPr lang="en-US" sz="1600" dirty="0" smtClean="0"/>
              <a:t>Boulder, CO, October 2013</a:t>
            </a:r>
            <a:endParaRPr lang="en-US" sz="1600" dirty="0"/>
          </a:p>
        </p:txBody>
      </p:sp>
    </p:spTree>
    <p:extLst>
      <p:ext uri="{BB962C8B-B14F-4D97-AF65-F5344CB8AC3E}">
        <p14:creationId xmlns:p14="http://schemas.microsoft.com/office/powerpoint/2010/main" val="1461058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337" y="157932"/>
            <a:ext cx="5941563" cy="892552"/>
          </a:xfrm>
          <a:prstGeom prst="rect">
            <a:avLst/>
          </a:prstGeom>
          <a:noFill/>
        </p:spPr>
        <p:txBody>
          <a:bodyPr wrap="none" rtlCol="0">
            <a:spAutoFit/>
          </a:bodyPr>
          <a:lstStyle/>
          <a:p>
            <a:pPr algn="ctr"/>
            <a:r>
              <a:rPr lang="en-US" sz="2800" b="1" dirty="0" smtClean="0"/>
              <a:t>Altimetry-derived </a:t>
            </a:r>
            <a:r>
              <a:rPr lang="en-US" sz="2800" b="1" dirty="0" smtClean="0"/>
              <a:t>MOC/MHT at 34.5°S</a:t>
            </a:r>
            <a:endParaRPr lang="en-US" sz="2800" b="1" dirty="0" smtClean="0"/>
          </a:p>
          <a:p>
            <a:pPr algn="ctr"/>
            <a:r>
              <a:rPr lang="en-US" sz="2400" b="1" dirty="0" smtClean="0"/>
              <a:t>Altimetry-XBT comparison</a:t>
            </a:r>
            <a:endParaRPr lang="en-US" sz="2400" b="1" dirty="0"/>
          </a:p>
        </p:txBody>
      </p:sp>
      <p:grpSp>
        <p:nvGrpSpPr>
          <p:cNvPr id="8" name="Group 7"/>
          <p:cNvGrpSpPr/>
          <p:nvPr/>
        </p:nvGrpSpPr>
        <p:grpSpPr>
          <a:xfrm>
            <a:off x="593303" y="1467220"/>
            <a:ext cx="7576543" cy="4363112"/>
            <a:chOff x="593303" y="1467220"/>
            <a:chExt cx="7576543" cy="4363112"/>
          </a:xfrm>
        </p:grpSpPr>
        <p:pic>
          <p:nvPicPr>
            <p:cNvPr id="10" name="Picture 9" descr="mht_corr_alt_xbt.png"/>
            <p:cNvPicPr>
              <a:picLocks noChangeAspect="1"/>
            </p:cNvPicPr>
            <p:nvPr/>
          </p:nvPicPr>
          <p:blipFill>
            <a:blip r:embed="rId2"/>
            <a:stretch>
              <a:fillRect/>
            </a:stretch>
          </p:blipFill>
          <p:spPr>
            <a:xfrm>
              <a:off x="4477321" y="1467220"/>
              <a:ext cx="3692525" cy="3539924"/>
            </a:xfrm>
            <a:prstGeom prst="rect">
              <a:avLst/>
            </a:prstGeom>
          </p:spPr>
        </p:pic>
        <p:pic>
          <p:nvPicPr>
            <p:cNvPr id="11" name="Picture 10" descr="moc_corr_alt_xbt.png"/>
            <p:cNvPicPr>
              <a:picLocks noChangeAspect="1"/>
            </p:cNvPicPr>
            <p:nvPr/>
          </p:nvPicPr>
          <p:blipFill>
            <a:blip r:embed="rId3"/>
            <a:stretch>
              <a:fillRect/>
            </a:stretch>
          </p:blipFill>
          <p:spPr>
            <a:xfrm>
              <a:off x="593303" y="1467220"/>
              <a:ext cx="3673897" cy="3529823"/>
            </a:xfrm>
            <a:prstGeom prst="rect">
              <a:avLst/>
            </a:prstGeom>
          </p:spPr>
        </p:pic>
        <p:sp>
          <p:nvSpPr>
            <p:cNvPr id="6" name="TextBox 5"/>
            <p:cNvSpPr txBox="1"/>
            <p:nvPr/>
          </p:nvSpPr>
          <p:spPr>
            <a:xfrm>
              <a:off x="1693382" y="5461000"/>
              <a:ext cx="1608208" cy="369332"/>
            </a:xfrm>
            <a:prstGeom prst="rect">
              <a:avLst/>
            </a:prstGeom>
            <a:noFill/>
          </p:spPr>
          <p:txBody>
            <a:bodyPr wrap="none" rtlCol="0">
              <a:spAutoFit/>
            </a:bodyPr>
            <a:lstStyle/>
            <a:p>
              <a:r>
                <a:rPr lang="en-US" b="1" dirty="0" smtClean="0"/>
                <a:t>rms dif = 1.8Sv</a:t>
              </a:r>
              <a:endParaRPr lang="en-US" b="1" dirty="0"/>
            </a:p>
          </p:txBody>
        </p:sp>
        <p:sp>
          <p:nvSpPr>
            <p:cNvPr id="7" name="TextBox 6"/>
            <p:cNvSpPr txBox="1"/>
            <p:nvPr/>
          </p:nvSpPr>
          <p:spPr>
            <a:xfrm>
              <a:off x="5745092" y="5410200"/>
              <a:ext cx="1826141" cy="369332"/>
            </a:xfrm>
            <a:prstGeom prst="rect">
              <a:avLst/>
            </a:prstGeom>
            <a:noFill/>
          </p:spPr>
          <p:txBody>
            <a:bodyPr wrap="none" rtlCol="0">
              <a:spAutoFit/>
            </a:bodyPr>
            <a:lstStyle/>
            <a:p>
              <a:r>
                <a:rPr lang="en-US" b="1" dirty="0" smtClean="0"/>
                <a:t>rms dif = 0.13PW</a:t>
              </a:r>
              <a:endParaRPr lang="en-US" b="1"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2206" y="157932"/>
            <a:ext cx="3655819" cy="523220"/>
          </a:xfrm>
          <a:prstGeom prst="rect">
            <a:avLst/>
          </a:prstGeom>
          <a:noFill/>
        </p:spPr>
        <p:txBody>
          <a:bodyPr wrap="none" rtlCol="0">
            <a:spAutoFit/>
          </a:bodyPr>
          <a:lstStyle/>
          <a:p>
            <a:pPr algn="ctr"/>
            <a:r>
              <a:rPr lang="en-US" sz="2800" b="1" dirty="0" smtClean="0"/>
              <a:t>Altimetry-derived MOC </a:t>
            </a:r>
          </a:p>
        </p:txBody>
      </p:sp>
      <p:sp>
        <p:nvSpPr>
          <p:cNvPr id="12" name="TextBox 11"/>
          <p:cNvSpPr txBox="1"/>
          <p:nvPr/>
        </p:nvSpPr>
        <p:spPr>
          <a:xfrm>
            <a:off x="5994401" y="1282700"/>
            <a:ext cx="2717800" cy="3416320"/>
          </a:xfrm>
          <a:prstGeom prst="rect">
            <a:avLst/>
          </a:prstGeom>
          <a:noFill/>
        </p:spPr>
        <p:txBody>
          <a:bodyPr wrap="square" rtlCol="0">
            <a:spAutoFit/>
          </a:bodyPr>
          <a:lstStyle/>
          <a:p>
            <a:pPr>
              <a:buFont typeface="Arial"/>
              <a:buChar char="•"/>
            </a:pPr>
            <a:r>
              <a:rPr lang="en-US" dirty="0" smtClean="0"/>
              <a:t> Mean MOC increases towards the center of the subtropical gyre (25-30°S)</a:t>
            </a:r>
          </a:p>
          <a:p>
            <a:pPr>
              <a:buFont typeface="Arial"/>
              <a:buChar char="•"/>
            </a:pPr>
            <a:endParaRPr lang="en-US" dirty="0" smtClean="0"/>
          </a:p>
          <a:p>
            <a:pPr>
              <a:buFont typeface="Arial"/>
              <a:buChar char="•"/>
            </a:pPr>
            <a:r>
              <a:rPr lang="en-US" dirty="0" smtClean="0"/>
              <a:t> Variability is minimum at 30°S</a:t>
            </a:r>
          </a:p>
          <a:p>
            <a:pPr>
              <a:buFont typeface="Arial"/>
              <a:buChar char="•"/>
            </a:pPr>
            <a:endParaRPr lang="en-US" dirty="0" smtClean="0"/>
          </a:p>
          <a:p>
            <a:pPr>
              <a:buFont typeface="Arial"/>
              <a:buChar char="•"/>
            </a:pPr>
            <a:r>
              <a:rPr lang="en-US" dirty="0" smtClean="0"/>
              <a:t> Maximum variability at 34.5°S</a:t>
            </a:r>
          </a:p>
          <a:p>
            <a:pPr>
              <a:buFont typeface="Arial"/>
              <a:buChar char="•"/>
            </a:pPr>
            <a:endParaRPr lang="en-US" dirty="0" smtClean="0"/>
          </a:p>
          <a:p>
            <a:pPr>
              <a:buFont typeface="Arial"/>
              <a:buChar char="•"/>
            </a:pPr>
            <a:r>
              <a:rPr lang="en-US" dirty="0" smtClean="0"/>
              <a:t> Long period signals observed at all latitudes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385" t="7999" r="1720" b="5333"/>
          <a:stretch/>
        </p:blipFill>
        <p:spPr>
          <a:xfrm>
            <a:off x="245713" y="777408"/>
            <a:ext cx="5760720" cy="53245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2953" y="157932"/>
            <a:ext cx="3634328" cy="523220"/>
          </a:xfrm>
          <a:prstGeom prst="rect">
            <a:avLst/>
          </a:prstGeom>
          <a:noFill/>
        </p:spPr>
        <p:txBody>
          <a:bodyPr wrap="none" rtlCol="0">
            <a:spAutoFit/>
          </a:bodyPr>
          <a:lstStyle/>
          <a:p>
            <a:pPr algn="ctr"/>
            <a:r>
              <a:rPr lang="en-US" sz="2800" b="1" dirty="0" smtClean="0"/>
              <a:t>Altimetry-derived MHT</a:t>
            </a:r>
          </a:p>
        </p:txBody>
      </p:sp>
      <p:sp>
        <p:nvSpPr>
          <p:cNvPr id="12" name="TextBox 11"/>
          <p:cNvSpPr txBox="1"/>
          <p:nvPr/>
        </p:nvSpPr>
        <p:spPr>
          <a:xfrm>
            <a:off x="5994401" y="1282700"/>
            <a:ext cx="2717800" cy="3139321"/>
          </a:xfrm>
          <a:prstGeom prst="rect">
            <a:avLst/>
          </a:prstGeom>
          <a:noFill/>
        </p:spPr>
        <p:txBody>
          <a:bodyPr wrap="square" rtlCol="0">
            <a:spAutoFit/>
          </a:bodyPr>
          <a:lstStyle/>
          <a:p>
            <a:pPr>
              <a:buFont typeface="Arial"/>
              <a:buChar char="•"/>
            </a:pPr>
            <a:r>
              <a:rPr lang="en-US" dirty="0" smtClean="0"/>
              <a:t> Mean MHT increases towards the north</a:t>
            </a:r>
          </a:p>
          <a:p>
            <a:pPr>
              <a:buFont typeface="Arial"/>
              <a:buChar char="•"/>
            </a:pPr>
            <a:endParaRPr lang="en-US" dirty="0" smtClean="0"/>
          </a:p>
          <a:p>
            <a:pPr>
              <a:buFont typeface="Arial"/>
              <a:buChar char="•"/>
            </a:pPr>
            <a:r>
              <a:rPr lang="en-US" dirty="0" smtClean="0"/>
              <a:t> Variability is minimum  at 30°S</a:t>
            </a:r>
          </a:p>
          <a:p>
            <a:pPr>
              <a:buFont typeface="Arial"/>
              <a:buChar char="•"/>
            </a:pPr>
            <a:endParaRPr lang="en-US" dirty="0" smtClean="0"/>
          </a:p>
          <a:p>
            <a:pPr>
              <a:buFont typeface="Arial"/>
              <a:buChar char="•"/>
            </a:pPr>
            <a:r>
              <a:rPr lang="en-US" dirty="0" smtClean="0"/>
              <a:t> Maximum variability at 34.5°S</a:t>
            </a:r>
          </a:p>
          <a:p>
            <a:pPr>
              <a:buFont typeface="Arial"/>
              <a:buChar char="•"/>
            </a:pPr>
            <a:endParaRPr lang="en-US" dirty="0" smtClean="0"/>
          </a:p>
          <a:p>
            <a:pPr>
              <a:buFont typeface="Arial"/>
              <a:buChar char="•"/>
            </a:pPr>
            <a:r>
              <a:rPr lang="en-US" dirty="0" smtClean="0"/>
              <a:t> Long period signals observed at all latitudes</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941" t="7999" r="1937" b="5333"/>
          <a:stretch/>
        </p:blipFill>
        <p:spPr>
          <a:xfrm>
            <a:off x="246888" y="777240"/>
            <a:ext cx="5652084" cy="532455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0373" y="157932"/>
            <a:ext cx="5941563" cy="954107"/>
          </a:xfrm>
          <a:prstGeom prst="rect">
            <a:avLst/>
          </a:prstGeom>
          <a:noFill/>
        </p:spPr>
        <p:txBody>
          <a:bodyPr wrap="none" rtlCol="0">
            <a:spAutoFit/>
          </a:bodyPr>
          <a:lstStyle/>
          <a:p>
            <a:pPr algn="ctr"/>
            <a:r>
              <a:rPr lang="en-US" sz="2800" b="1" dirty="0" smtClean="0"/>
              <a:t>Altimetry-derived MOC/MHT </a:t>
            </a:r>
            <a:r>
              <a:rPr lang="en-US" sz="2800" b="1" dirty="0" smtClean="0"/>
              <a:t>at 34.5°S</a:t>
            </a:r>
            <a:endParaRPr lang="en-US" sz="2800" b="1" dirty="0" smtClean="0"/>
          </a:p>
          <a:p>
            <a:pPr algn="ctr"/>
            <a:r>
              <a:rPr lang="en-US" sz="2800" b="1" dirty="0" smtClean="0"/>
              <a:t>Seasonal Variability</a:t>
            </a:r>
          </a:p>
        </p:txBody>
      </p:sp>
      <p:grpSp>
        <p:nvGrpSpPr>
          <p:cNvPr id="6" name="Group 5"/>
          <p:cNvGrpSpPr/>
          <p:nvPr/>
        </p:nvGrpSpPr>
        <p:grpSpPr>
          <a:xfrm>
            <a:off x="977900" y="1506815"/>
            <a:ext cx="4767434" cy="5182156"/>
            <a:chOff x="1841500" y="1049337"/>
            <a:chExt cx="4767434" cy="5182156"/>
          </a:xfrm>
        </p:grpSpPr>
        <p:pic>
          <p:nvPicPr>
            <p:cNvPr id="12" name="Picture 11" descr="mht_cicle_comp_34.5S.png"/>
            <p:cNvPicPr>
              <a:picLocks noChangeAspect="1"/>
            </p:cNvPicPr>
            <p:nvPr/>
          </p:nvPicPr>
          <p:blipFill>
            <a:blip r:embed="rId2"/>
            <a:srcRect b="7936"/>
            <a:stretch>
              <a:fillRect/>
            </a:stretch>
          </p:blipFill>
          <p:spPr>
            <a:xfrm>
              <a:off x="1841500" y="1049337"/>
              <a:ext cx="4767434" cy="2553256"/>
            </a:xfrm>
            <a:prstGeom prst="rect">
              <a:avLst/>
            </a:prstGeom>
          </p:spPr>
        </p:pic>
        <p:pic>
          <p:nvPicPr>
            <p:cNvPr id="13" name="Picture 12" descr="moc_cicle_comp_34.5S.png"/>
            <p:cNvPicPr>
              <a:picLocks noChangeAspect="1"/>
            </p:cNvPicPr>
            <p:nvPr/>
          </p:nvPicPr>
          <p:blipFill>
            <a:blip r:embed="rId3"/>
            <a:srcRect b="7936"/>
            <a:stretch>
              <a:fillRect/>
            </a:stretch>
          </p:blipFill>
          <p:spPr>
            <a:xfrm>
              <a:off x="1841500" y="3678237"/>
              <a:ext cx="4767434" cy="2553256"/>
            </a:xfrm>
            <a:prstGeom prst="rect">
              <a:avLst/>
            </a:prstGeom>
          </p:spPr>
        </p:pic>
      </p:grpSp>
      <p:sp>
        <p:nvSpPr>
          <p:cNvPr id="7" name="TextBox 6"/>
          <p:cNvSpPr txBox="1"/>
          <p:nvPr/>
        </p:nvSpPr>
        <p:spPr>
          <a:xfrm>
            <a:off x="5985446" y="1506815"/>
            <a:ext cx="2997200" cy="3139321"/>
          </a:xfrm>
          <a:prstGeom prst="rect">
            <a:avLst/>
          </a:prstGeom>
          <a:noFill/>
        </p:spPr>
        <p:txBody>
          <a:bodyPr wrap="square" rtlCol="0">
            <a:spAutoFit/>
          </a:bodyPr>
          <a:lstStyle/>
          <a:p>
            <a:r>
              <a:rPr lang="en-US" dirty="0" smtClean="0"/>
              <a:t>Marked seasonality of </a:t>
            </a:r>
            <a:r>
              <a:rPr lang="en-US" dirty="0" smtClean="0">
                <a:solidFill>
                  <a:srgbClr val="E46C0A"/>
                </a:solidFill>
              </a:rPr>
              <a:t>Ekman </a:t>
            </a:r>
            <a:r>
              <a:rPr lang="en-US" dirty="0" smtClean="0"/>
              <a:t>and </a:t>
            </a:r>
            <a:r>
              <a:rPr lang="en-US" dirty="0" smtClean="0">
                <a:solidFill>
                  <a:srgbClr val="008000"/>
                </a:solidFill>
              </a:rPr>
              <a:t>Geostrophic </a:t>
            </a:r>
            <a:r>
              <a:rPr lang="en-US" dirty="0" smtClean="0"/>
              <a:t>components.</a:t>
            </a:r>
          </a:p>
          <a:p>
            <a:endParaRPr lang="en-US" dirty="0" smtClean="0"/>
          </a:p>
          <a:p>
            <a:r>
              <a:rPr lang="en-US" dirty="0" smtClean="0">
                <a:solidFill>
                  <a:schemeClr val="accent6">
                    <a:lumMod val="75000"/>
                  </a:schemeClr>
                </a:solidFill>
              </a:rPr>
              <a:t>Ekman </a:t>
            </a:r>
            <a:r>
              <a:rPr lang="en-US" dirty="0" smtClean="0"/>
              <a:t>and </a:t>
            </a:r>
            <a:r>
              <a:rPr lang="en-US" dirty="0" smtClean="0">
                <a:solidFill>
                  <a:srgbClr val="008000"/>
                </a:solidFill>
              </a:rPr>
              <a:t>Geostrophic </a:t>
            </a:r>
            <a:r>
              <a:rPr lang="en-US" dirty="0" smtClean="0"/>
              <a:t>components of MOC and MHT are out of phase.</a:t>
            </a:r>
          </a:p>
          <a:p>
            <a:endParaRPr lang="en-US" dirty="0" smtClean="0"/>
          </a:p>
          <a:p>
            <a:r>
              <a:rPr lang="en-US" dirty="0" smtClean="0"/>
              <a:t>Total MHT and MOC have weak seasonality.</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7932"/>
            <a:ext cx="9144000" cy="954107"/>
          </a:xfrm>
          <a:prstGeom prst="rect">
            <a:avLst/>
          </a:prstGeom>
          <a:noFill/>
        </p:spPr>
        <p:txBody>
          <a:bodyPr wrap="square" rtlCol="0">
            <a:spAutoFit/>
          </a:bodyPr>
          <a:lstStyle/>
          <a:p>
            <a:pPr algn="ctr"/>
            <a:r>
              <a:rPr lang="en-US" sz="2800" b="1" dirty="0" smtClean="0"/>
              <a:t>Altimetry-derived </a:t>
            </a:r>
            <a:r>
              <a:rPr lang="en-US" sz="2800" b="1" dirty="0"/>
              <a:t>MHT </a:t>
            </a:r>
            <a:r>
              <a:rPr lang="en-US" sz="2800" b="1" dirty="0" smtClean="0"/>
              <a:t>(20-34.5</a:t>
            </a:r>
            <a:r>
              <a:rPr lang="en-US" sz="2800" b="1" dirty="0" smtClean="0">
                <a:sym typeface="Symbol"/>
              </a:rPr>
              <a:t></a:t>
            </a:r>
            <a:r>
              <a:rPr lang="en-US" sz="2800" b="1" dirty="0" smtClean="0"/>
              <a:t>S)</a:t>
            </a:r>
          </a:p>
          <a:p>
            <a:pPr algn="ctr"/>
            <a:r>
              <a:rPr lang="en-US" sz="2800" b="1" dirty="0" smtClean="0"/>
              <a:t>Seasonal Variability</a:t>
            </a:r>
            <a:endParaRPr lang="en-US" sz="2800" b="1" dirty="0"/>
          </a:p>
        </p:txBody>
      </p:sp>
      <p:grpSp>
        <p:nvGrpSpPr>
          <p:cNvPr id="17" name="Group 16"/>
          <p:cNvGrpSpPr/>
          <p:nvPr/>
        </p:nvGrpSpPr>
        <p:grpSpPr>
          <a:xfrm>
            <a:off x="322842" y="1164709"/>
            <a:ext cx="8646602" cy="4828143"/>
            <a:chOff x="419098" y="1164709"/>
            <a:chExt cx="8646602" cy="4828143"/>
          </a:xfrm>
        </p:grpSpPr>
        <p:sp>
          <p:nvSpPr>
            <p:cNvPr id="11" name="Rectangle 10"/>
            <p:cNvSpPr/>
            <p:nvPr/>
          </p:nvSpPr>
          <p:spPr>
            <a:xfrm>
              <a:off x="4635500" y="3620693"/>
              <a:ext cx="4194746" cy="23721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419098" y="1349375"/>
              <a:ext cx="8227503" cy="4500212"/>
              <a:chOff x="419098" y="1349375"/>
              <a:chExt cx="8227503" cy="4500212"/>
            </a:xfrm>
          </p:grpSpPr>
          <p:pic>
            <p:nvPicPr>
              <p:cNvPr id="7" name="Picture 6" descr="mht_cicle_comp_20S.png"/>
              <p:cNvPicPr>
                <a:picLocks noChangeAspect="1"/>
              </p:cNvPicPr>
              <p:nvPr/>
            </p:nvPicPr>
            <p:blipFill>
              <a:blip r:embed="rId2"/>
              <a:srcRect b="7936"/>
              <a:stretch>
                <a:fillRect/>
              </a:stretch>
            </p:blipFill>
            <p:spPr>
              <a:xfrm>
                <a:off x="419099" y="1349375"/>
                <a:ext cx="3858701" cy="2066573"/>
              </a:xfrm>
              <a:prstGeom prst="rect">
                <a:avLst/>
              </a:prstGeom>
            </p:spPr>
          </p:pic>
          <p:pic>
            <p:nvPicPr>
              <p:cNvPr id="8" name="Picture 7" descr="mht_cicle_comp_25S.png"/>
              <p:cNvPicPr>
                <a:picLocks noChangeAspect="1"/>
              </p:cNvPicPr>
              <p:nvPr/>
            </p:nvPicPr>
            <p:blipFill>
              <a:blip r:embed="rId3"/>
              <a:srcRect b="7936"/>
              <a:stretch>
                <a:fillRect/>
              </a:stretch>
            </p:blipFill>
            <p:spPr>
              <a:xfrm>
                <a:off x="4787900" y="1349375"/>
                <a:ext cx="3858701" cy="2066573"/>
              </a:xfrm>
              <a:prstGeom prst="rect">
                <a:avLst/>
              </a:prstGeom>
            </p:spPr>
          </p:pic>
          <p:pic>
            <p:nvPicPr>
              <p:cNvPr id="9" name="Picture 8" descr="mht_cicle_comp_30S.png"/>
              <p:cNvPicPr>
                <a:picLocks noChangeAspect="1"/>
              </p:cNvPicPr>
              <p:nvPr/>
            </p:nvPicPr>
            <p:blipFill>
              <a:blip r:embed="rId4"/>
              <a:srcRect b="7936"/>
              <a:stretch>
                <a:fillRect/>
              </a:stretch>
            </p:blipFill>
            <p:spPr>
              <a:xfrm>
                <a:off x="419098" y="3783013"/>
                <a:ext cx="3858701" cy="2066574"/>
              </a:xfrm>
              <a:prstGeom prst="rect">
                <a:avLst/>
              </a:prstGeom>
            </p:spPr>
          </p:pic>
          <p:pic>
            <p:nvPicPr>
              <p:cNvPr id="10" name="Picture 9" descr="mht_cicle_comp_35S.png"/>
              <p:cNvPicPr>
                <a:picLocks noChangeAspect="1"/>
              </p:cNvPicPr>
              <p:nvPr/>
            </p:nvPicPr>
            <p:blipFill>
              <a:blip r:embed="rId5"/>
              <a:srcRect b="7936"/>
              <a:stretch>
                <a:fillRect/>
              </a:stretch>
            </p:blipFill>
            <p:spPr>
              <a:xfrm>
                <a:off x="4787899" y="3783013"/>
                <a:ext cx="3858701" cy="2066574"/>
              </a:xfrm>
              <a:prstGeom prst="rect">
                <a:avLst/>
              </a:prstGeom>
            </p:spPr>
          </p:pic>
        </p:grpSp>
        <p:sp>
          <p:nvSpPr>
            <p:cNvPr id="13" name="TextBox 12"/>
            <p:cNvSpPr txBox="1"/>
            <p:nvPr/>
          </p:nvSpPr>
          <p:spPr>
            <a:xfrm>
              <a:off x="3802699" y="1164709"/>
              <a:ext cx="642303" cy="369332"/>
            </a:xfrm>
            <a:prstGeom prst="rect">
              <a:avLst/>
            </a:prstGeom>
            <a:solidFill>
              <a:schemeClr val="bg1">
                <a:lumMod val="85000"/>
              </a:schemeClr>
            </a:solidFill>
            <a:ln>
              <a:solidFill>
                <a:schemeClr val="tx1"/>
              </a:solidFill>
            </a:ln>
          </p:spPr>
          <p:txBody>
            <a:bodyPr wrap="square" rtlCol="0">
              <a:spAutoFit/>
            </a:bodyPr>
            <a:lstStyle/>
            <a:p>
              <a:r>
                <a:rPr lang="en-US" dirty="0" smtClean="0"/>
                <a:t>20°S</a:t>
              </a:r>
              <a:endParaRPr lang="en-US" dirty="0"/>
            </a:p>
          </p:txBody>
        </p:sp>
        <p:sp>
          <p:nvSpPr>
            <p:cNvPr id="14" name="TextBox 13"/>
            <p:cNvSpPr txBox="1"/>
            <p:nvPr/>
          </p:nvSpPr>
          <p:spPr>
            <a:xfrm>
              <a:off x="8170179" y="1164709"/>
              <a:ext cx="642303" cy="369332"/>
            </a:xfrm>
            <a:prstGeom prst="rect">
              <a:avLst/>
            </a:prstGeom>
            <a:solidFill>
              <a:schemeClr val="bg1">
                <a:lumMod val="85000"/>
              </a:schemeClr>
            </a:solidFill>
            <a:ln>
              <a:solidFill>
                <a:schemeClr val="tx1"/>
              </a:solidFill>
            </a:ln>
          </p:spPr>
          <p:txBody>
            <a:bodyPr wrap="square" rtlCol="0">
              <a:spAutoFit/>
            </a:bodyPr>
            <a:lstStyle/>
            <a:p>
              <a:r>
                <a:rPr lang="en-US" dirty="0" smtClean="0"/>
                <a:t>25°S</a:t>
              </a:r>
              <a:endParaRPr lang="en-US" dirty="0"/>
            </a:p>
          </p:txBody>
        </p:sp>
        <p:sp>
          <p:nvSpPr>
            <p:cNvPr id="15" name="TextBox 14"/>
            <p:cNvSpPr txBox="1"/>
            <p:nvPr/>
          </p:nvSpPr>
          <p:spPr>
            <a:xfrm>
              <a:off x="3802699" y="3598347"/>
              <a:ext cx="642303" cy="369332"/>
            </a:xfrm>
            <a:prstGeom prst="rect">
              <a:avLst/>
            </a:prstGeom>
            <a:solidFill>
              <a:schemeClr val="bg1">
                <a:lumMod val="85000"/>
              </a:schemeClr>
            </a:solidFill>
            <a:ln>
              <a:solidFill>
                <a:schemeClr val="tx1"/>
              </a:solidFill>
            </a:ln>
          </p:spPr>
          <p:txBody>
            <a:bodyPr wrap="square" rtlCol="0">
              <a:spAutoFit/>
            </a:bodyPr>
            <a:lstStyle/>
            <a:p>
              <a:r>
                <a:rPr lang="en-US" dirty="0" smtClean="0"/>
                <a:t>30°S</a:t>
              </a:r>
              <a:endParaRPr lang="en-US" dirty="0"/>
            </a:p>
          </p:txBody>
        </p:sp>
        <p:sp>
          <p:nvSpPr>
            <p:cNvPr id="16" name="TextBox 15"/>
            <p:cNvSpPr txBox="1"/>
            <p:nvPr/>
          </p:nvSpPr>
          <p:spPr>
            <a:xfrm>
              <a:off x="8227500" y="3598347"/>
              <a:ext cx="838200" cy="369332"/>
            </a:xfrm>
            <a:prstGeom prst="rect">
              <a:avLst/>
            </a:prstGeom>
            <a:solidFill>
              <a:schemeClr val="bg1">
                <a:lumMod val="85000"/>
              </a:schemeClr>
            </a:solidFill>
            <a:ln>
              <a:solidFill>
                <a:schemeClr val="tx1"/>
              </a:solidFill>
            </a:ln>
          </p:spPr>
          <p:txBody>
            <a:bodyPr wrap="square" rtlCol="0">
              <a:spAutoFit/>
            </a:bodyPr>
            <a:lstStyle/>
            <a:p>
              <a:r>
                <a:rPr lang="en-US" dirty="0" smtClean="0"/>
                <a:t>34.5°S</a:t>
              </a:r>
              <a:endParaRPr lang="en-US"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2206" y="157932"/>
            <a:ext cx="3655819" cy="892552"/>
          </a:xfrm>
          <a:prstGeom prst="rect">
            <a:avLst/>
          </a:prstGeom>
          <a:noFill/>
        </p:spPr>
        <p:txBody>
          <a:bodyPr wrap="none" rtlCol="0">
            <a:spAutoFit/>
          </a:bodyPr>
          <a:lstStyle/>
          <a:p>
            <a:pPr algn="ctr"/>
            <a:r>
              <a:rPr lang="en-US" sz="2800" b="1" dirty="0" smtClean="0"/>
              <a:t>Altimetry-derived MOC</a:t>
            </a:r>
          </a:p>
          <a:p>
            <a:pPr algn="ctr"/>
            <a:r>
              <a:rPr lang="en-US" sz="2400" b="1" dirty="0" smtClean="0"/>
              <a:t>Temporal Variability</a:t>
            </a:r>
            <a:endParaRPr lang="en-US" sz="2400" b="1" dirty="0"/>
          </a:p>
        </p:txBody>
      </p:sp>
      <p:sp>
        <p:nvSpPr>
          <p:cNvPr id="7" name="TextBox 6"/>
          <p:cNvSpPr txBox="1"/>
          <p:nvPr/>
        </p:nvSpPr>
        <p:spPr>
          <a:xfrm>
            <a:off x="4660502" y="1371600"/>
            <a:ext cx="4055046" cy="2308324"/>
          </a:xfrm>
          <a:prstGeom prst="rect">
            <a:avLst/>
          </a:prstGeom>
          <a:noFill/>
        </p:spPr>
        <p:txBody>
          <a:bodyPr wrap="square" rtlCol="0">
            <a:spAutoFit/>
          </a:bodyPr>
          <a:lstStyle/>
          <a:p>
            <a:r>
              <a:rPr lang="en-US" dirty="0" smtClean="0"/>
              <a:t>Largely dominated by </a:t>
            </a:r>
            <a:r>
              <a:rPr lang="en-US" dirty="0" smtClean="0">
                <a:solidFill>
                  <a:schemeClr val="accent6">
                    <a:lumMod val="75000"/>
                  </a:schemeClr>
                </a:solidFill>
              </a:rPr>
              <a:t>geostrophic </a:t>
            </a:r>
            <a:r>
              <a:rPr lang="en-US" dirty="0" smtClean="0"/>
              <a:t>component before 2006.</a:t>
            </a:r>
          </a:p>
          <a:p>
            <a:endParaRPr lang="en-US" dirty="0" smtClean="0"/>
          </a:p>
          <a:p>
            <a:r>
              <a:rPr lang="en-US" dirty="0" smtClean="0"/>
              <a:t>Largely dominated by </a:t>
            </a:r>
            <a:r>
              <a:rPr lang="en-US" dirty="0" smtClean="0">
                <a:solidFill>
                  <a:srgbClr val="008000"/>
                </a:solidFill>
              </a:rPr>
              <a:t>Ekman </a:t>
            </a:r>
            <a:r>
              <a:rPr lang="en-US" dirty="0" smtClean="0"/>
              <a:t>component after 2006 (except 25S).</a:t>
            </a:r>
          </a:p>
          <a:p>
            <a:endParaRPr lang="en-US" dirty="0" smtClean="0"/>
          </a:p>
          <a:p>
            <a:r>
              <a:rPr lang="en-US" dirty="0" smtClean="0"/>
              <a:t>At </a:t>
            </a:r>
            <a:r>
              <a:rPr lang="en-US" dirty="0" smtClean="0"/>
              <a:t>34.5</a:t>
            </a:r>
            <a:r>
              <a:rPr lang="en-US" dirty="0" smtClean="0">
                <a:sym typeface="Symbol"/>
              </a:rPr>
              <a:t></a:t>
            </a:r>
            <a:r>
              <a:rPr lang="en-US" dirty="0" smtClean="0"/>
              <a:t>S</a:t>
            </a:r>
            <a:r>
              <a:rPr lang="en-US" dirty="0" smtClean="0"/>
              <a:t>, long period variability with high in mid 2000’s and low in mid 1990s.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002" t="1430" r="50443" b="-1430"/>
          <a:stretch/>
        </p:blipFill>
        <p:spPr>
          <a:xfrm>
            <a:off x="223840" y="1097280"/>
            <a:ext cx="4480560" cy="51435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2952" y="157932"/>
            <a:ext cx="3634328" cy="892552"/>
          </a:xfrm>
          <a:prstGeom prst="rect">
            <a:avLst/>
          </a:prstGeom>
          <a:noFill/>
        </p:spPr>
        <p:txBody>
          <a:bodyPr wrap="none" rtlCol="0">
            <a:spAutoFit/>
          </a:bodyPr>
          <a:lstStyle/>
          <a:p>
            <a:pPr algn="ctr"/>
            <a:r>
              <a:rPr lang="en-US" sz="2800" b="1" dirty="0" smtClean="0"/>
              <a:t>Altimetry-derived MHT</a:t>
            </a:r>
          </a:p>
          <a:p>
            <a:pPr algn="ctr"/>
            <a:r>
              <a:rPr lang="en-US" sz="2400" b="1" dirty="0" smtClean="0"/>
              <a:t>Temporal Variability</a:t>
            </a:r>
            <a:endParaRPr lang="en-US" sz="2400" b="1" dirty="0"/>
          </a:p>
        </p:txBody>
      </p:sp>
      <p:sp>
        <p:nvSpPr>
          <p:cNvPr id="7" name="TextBox 6"/>
          <p:cNvSpPr txBox="1"/>
          <p:nvPr/>
        </p:nvSpPr>
        <p:spPr>
          <a:xfrm>
            <a:off x="4829412" y="1600200"/>
            <a:ext cx="4055046" cy="2585323"/>
          </a:xfrm>
          <a:prstGeom prst="rect">
            <a:avLst/>
          </a:prstGeom>
          <a:noFill/>
        </p:spPr>
        <p:txBody>
          <a:bodyPr wrap="square" rtlCol="0">
            <a:spAutoFit/>
          </a:bodyPr>
          <a:lstStyle/>
          <a:p>
            <a:r>
              <a:rPr lang="en-US" dirty="0" smtClean="0">
                <a:solidFill>
                  <a:srgbClr val="008000"/>
                </a:solidFill>
              </a:rPr>
              <a:t>Ekman </a:t>
            </a:r>
            <a:r>
              <a:rPr lang="en-US" dirty="0" smtClean="0"/>
              <a:t>and </a:t>
            </a:r>
            <a:r>
              <a:rPr lang="en-US" dirty="0" smtClean="0">
                <a:solidFill>
                  <a:schemeClr val="accent6">
                    <a:lumMod val="75000"/>
                  </a:schemeClr>
                </a:solidFill>
              </a:rPr>
              <a:t>geostrophic </a:t>
            </a:r>
            <a:r>
              <a:rPr lang="en-US" dirty="0" smtClean="0"/>
              <a:t>components out of phase at longer than seasonal time scales.</a:t>
            </a:r>
          </a:p>
          <a:p>
            <a:endParaRPr lang="en-US" dirty="0" smtClean="0"/>
          </a:p>
          <a:p>
            <a:r>
              <a:rPr lang="en-US" dirty="0" smtClean="0"/>
              <a:t>Although the variability of </a:t>
            </a:r>
            <a:r>
              <a:rPr lang="en-US" dirty="0" smtClean="0">
                <a:solidFill>
                  <a:srgbClr val="008000"/>
                </a:solidFill>
              </a:rPr>
              <a:t>Ekman </a:t>
            </a:r>
            <a:r>
              <a:rPr lang="en-US" dirty="0" smtClean="0"/>
              <a:t>and </a:t>
            </a:r>
            <a:r>
              <a:rPr lang="en-US" dirty="0" smtClean="0">
                <a:solidFill>
                  <a:srgbClr val="E46C0A"/>
                </a:solidFill>
              </a:rPr>
              <a:t>geostrophic </a:t>
            </a:r>
            <a:r>
              <a:rPr lang="en-US" dirty="0" smtClean="0"/>
              <a:t>components exhibit large values, the total component does not</a:t>
            </a:r>
          </a:p>
          <a:p>
            <a:endParaRPr lang="en-US" dirty="0" smtClean="0"/>
          </a:p>
          <a:p>
            <a:endParaRPr lang="en-US"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004" t="1000" r="4996" b="-1000"/>
          <a:stretch/>
        </p:blipFill>
        <p:spPr>
          <a:xfrm>
            <a:off x="230966" y="1097280"/>
            <a:ext cx="4629150" cy="5143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3782" y="157932"/>
            <a:ext cx="6814886" cy="523220"/>
          </a:xfrm>
          <a:prstGeom prst="rect">
            <a:avLst/>
          </a:prstGeom>
          <a:noFill/>
        </p:spPr>
        <p:txBody>
          <a:bodyPr wrap="none" rtlCol="0">
            <a:spAutoFit/>
          </a:bodyPr>
          <a:lstStyle/>
          <a:p>
            <a:r>
              <a:rPr lang="en-US" sz="2800" b="1" dirty="0" smtClean="0"/>
              <a:t>Altimetry-derived Meridional Heat transport</a:t>
            </a:r>
            <a:endParaRPr lang="en-US" sz="2800" b="1" dirty="0"/>
          </a:p>
        </p:txBody>
      </p:sp>
      <p:sp>
        <p:nvSpPr>
          <p:cNvPr id="12" name="Oval 11"/>
          <p:cNvSpPr/>
          <p:nvPr/>
        </p:nvSpPr>
        <p:spPr>
          <a:xfrm>
            <a:off x="6210300" y="1104036"/>
            <a:ext cx="139700" cy="1397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35" descr="Figure 13"/>
          <p:cNvPicPr>
            <a:picLocks noChangeAspect="1" noChangeArrowheads="1"/>
          </p:cNvPicPr>
          <p:nvPr/>
        </p:nvPicPr>
        <p:blipFill>
          <a:blip r:embed="rId2"/>
          <a:srcRect l="6400" t="4518" r="2910" b="4518"/>
          <a:stretch>
            <a:fillRect/>
          </a:stretch>
        </p:blipFill>
        <p:spPr bwMode="auto">
          <a:xfrm>
            <a:off x="721058" y="939582"/>
            <a:ext cx="6924342" cy="5328696"/>
          </a:xfrm>
          <a:prstGeom prst="rect">
            <a:avLst/>
          </a:prstGeom>
          <a:noFill/>
          <a:ln w="9525">
            <a:noFill/>
            <a:miter lim="800000"/>
            <a:headEnd/>
            <a:tailEnd/>
          </a:ln>
        </p:spPr>
      </p:pic>
      <p:grpSp>
        <p:nvGrpSpPr>
          <p:cNvPr id="21" name="Group 20"/>
          <p:cNvGrpSpPr/>
          <p:nvPr/>
        </p:nvGrpSpPr>
        <p:grpSpPr>
          <a:xfrm>
            <a:off x="2268340" y="2323448"/>
            <a:ext cx="766960" cy="1567588"/>
            <a:chOff x="2268340" y="2323448"/>
            <a:chExt cx="766960" cy="1567588"/>
          </a:xfrm>
        </p:grpSpPr>
        <p:sp>
          <p:nvSpPr>
            <p:cNvPr id="15" name="Oval 14"/>
            <p:cNvSpPr/>
            <p:nvPr/>
          </p:nvSpPr>
          <p:spPr>
            <a:xfrm>
              <a:off x="2268340" y="3661784"/>
              <a:ext cx="229252" cy="229252"/>
            </a:xfrm>
            <a:prstGeom prst="ellipse">
              <a:avLst/>
            </a:prstGeom>
            <a:solidFill>
              <a:srgbClr val="0000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806048" y="2323448"/>
              <a:ext cx="229252" cy="229252"/>
            </a:xfrm>
            <a:prstGeom prst="ellipse">
              <a:avLst/>
            </a:prstGeom>
            <a:solidFill>
              <a:srgbClr val="0000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691422" y="2882248"/>
              <a:ext cx="229252" cy="229252"/>
            </a:xfrm>
            <a:prstGeom prst="ellipse">
              <a:avLst/>
            </a:prstGeom>
            <a:solidFill>
              <a:srgbClr val="0000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497592" y="3432532"/>
              <a:ext cx="229252" cy="229252"/>
            </a:xfrm>
            <a:prstGeom prst="ellipse">
              <a:avLst/>
            </a:prstGeom>
            <a:solidFill>
              <a:srgbClr val="0000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41" y="1271171"/>
            <a:ext cx="7807305" cy="4401205"/>
          </a:xfrm>
          <a:prstGeom prst="rect">
            <a:avLst/>
          </a:prstGeom>
          <a:noFill/>
        </p:spPr>
        <p:txBody>
          <a:bodyPr wrap="square" rtlCol="0">
            <a:spAutoFit/>
          </a:bodyPr>
          <a:lstStyle/>
          <a:p>
            <a:endParaRPr lang="en-US" sz="2000" b="1" dirty="0" smtClean="0"/>
          </a:p>
          <a:p>
            <a:pPr>
              <a:buFont typeface="Wingdings" charset="2"/>
              <a:buChar char="§"/>
            </a:pPr>
            <a:r>
              <a:rPr lang="en-US" sz="2000" b="1" dirty="0" smtClean="0"/>
              <a:t> Satellite altimetry allows to obtain an extended time series of MHT and MOC to 1993.</a:t>
            </a:r>
          </a:p>
          <a:p>
            <a:pPr>
              <a:buFont typeface="Wingdings" charset="2"/>
              <a:buChar char="§"/>
            </a:pPr>
            <a:endParaRPr lang="en-US" sz="2000" b="1" dirty="0" smtClean="0"/>
          </a:p>
          <a:p>
            <a:pPr>
              <a:buFont typeface="Wingdings" charset="2"/>
              <a:buChar char="§"/>
            </a:pPr>
            <a:r>
              <a:rPr lang="en-US" sz="2000" b="1" dirty="0" smtClean="0"/>
              <a:t> RMS difference between XBT and altimetry estimates are smaller than year-to-year changes in MHT and MOC.</a:t>
            </a:r>
          </a:p>
          <a:p>
            <a:pPr>
              <a:buFont typeface="Wingdings" charset="2"/>
              <a:buChar char="§"/>
            </a:pPr>
            <a:endParaRPr lang="en-US" sz="2000" b="1" dirty="0" smtClean="0"/>
          </a:p>
          <a:p>
            <a:pPr>
              <a:buFont typeface="Wingdings" charset="2"/>
              <a:buChar char="§"/>
            </a:pPr>
            <a:r>
              <a:rPr lang="en-US" sz="2000" b="1" dirty="0" smtClean="0"/>
              <a:t> Ekman (geostrophic) component dominant after (before) 2006.</a:t>
            </a:r>
          </a:p>
          <a:p>
            <a:pPr>
              <a:buFont typeface="Wingdings" charset="2"/>
              <a:buChar char="§"/>
            </a:pPr>
            <a:endParaRPr lang="en-US" sz="2000" b="1" dirty="0" smtClean="0"/>
          </a:p>
          <a:p>
            <a:pPr>
              <a:buFont typeface="Wingdings" charset="2"/>
              <a:buChar char="§"/>
            </a:pPr>
            <a:r>
              <a:rPr lang="en-US" sz="2000" b="1" dirty="0" smtClean="0"/>
              <a:t> Results show that:</a:t>
            </a:r>
          </a:p>
          <a:p>
            <a:pPr lvl="1">
              <a:buFont typeface="Wingdings" charset="2"/>
              <a:buChar char="§"/>
            </a:pPr>
            <a:r>
              <a:rPr lang="en-US" sz="2000" b="1" dirty="0" smtClean="0"/>
              <a:t> mean values of MHT at 20-34°S are actually larger than previous estimates</a:t>
            </a:r>
          </a:p>
          <a:p>
            <a:pPr lvl="1">
              <a:buFont typeface="Wingdings" charset="2"/>
              <a:buChar char="§"/>
            </a:pPr>
            <a:r>
              <a:rPr lang="en-US" sz="2000" b="1" dirty="0" smtClean="0"/>
              <a:t> mean values of MHT decrease by approximately half between 20°S and 34°S</a:t>
            </a:r>
          </a:p>
        </p:txBody>
      </p:sp>
      <p:sp>
        <p:nvSpPr>
          <p:cNvPr id="3" name="TextBox 2"/>
          <p:cNvSpPr txBox="1"/>
          <p:nvPr/>
        </p:nvSpPr>
        <p:spPr>
          <a:xfrm>
            <a:off x="2922763" y="227712"/>
            <a:ext cx="3179476" cy="584776"/>
          </a:xfrm>
          <a:prstGeom prst="rect">
            <a:avLst/>
          </a:prstGeom>
          <a:noFill/>
        </p:spPr>
        <p:txBody>
          <a:bodyPr wrap="none" rtlCol="0">
            <a:spAutoFit/>
          </a:bodyPr>
          <a:lstStyle/>
          <a:p>
            <a:pPr algn="ctr"/>
            <a:r>
              <a:rPr lang="en-US" sz="3200" b="1" dirty="0" smtClean="0"/>
              <a:t>Main Conclusions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541" y="717173"/>
            <a:ext cx="7807305" cy="2862322"/>
          </a:xfrm>
          <a:prstGeom prst="rect">
            <a:avLst/>
          </a:prstGeom>
          <a:noFill/>
        </p:spPr>
        <p:txBody>
          <a:bodyPr wrap="square" rtlCol="0">
            <a:spAutoFit/>
          </a:bodyPr>
          <a:lstStyle/>
          <a:p>
            <a:endParaRPr lang="en-US" sz="2000" b="1" dirty="0" smtClean="0"/>
          </a:p>
          <a:p>
            <a:pPr>
              <a:buFont typeface="Arial"/>
              <a:buChar char="•"/>
            </a:pPr>
            <a:r>
              <a:rPr lang="en-US" sz="2000" b="1" dirty="0" smtClean="0"/>
              <a:t>  Continue joint analysis of data (altimetry, XBT, and other in situ observations) for MHT and MOC studies.</a:t>
            </a:r>
          </a:p>
          <a:p>
            <a:endParaRPr lang="en-US" sz="2000" b="1" dirty="0" smtClean="0"/>
          </a:p>
          <a:p>
            <a:pPr>
              <a:buFont typeface="Arial"/>
              <a:buChar char="•"/>
            </a:pPr>
            <a:r>
              <a:rPr lang="en-US" sz="2000" b="1" dirty="0" smtClean="0"/>
              <a:t>  Investigate year-to-year variability </a:t>
            </a:r>
            <a:r>
              <a:rPr lang="en-US" sz="2000" dirty="0" smtClean="0"/>
              <a:t>(annual cycle removed) </a:t>
            </a:r>
            <a:r>
              <a:rPr lang="en-US" sz="2000" b="1" dirty="0" smtClean="0"/>
              <a:t>and possible MHT/MOC  trends </a:t>
            </a:r>
            <a:r>
              <a:rPr lang="en-US" sz="2000" dirty="0" smtClean="0"/>
              <a:t>(linked to EKE, SH, SST, Wind variability?)</a:t>
            </a:r>
          </a:p>
          <a:p>
            <a:endParaRPr lang="en-US" sz="2000" b="1" dirty="0" smtClean="0"/>
          </a:p>
          <a:p>
            <a:pPr>
              <a:buFont typeface="Arial"/>
              <a:buChar char="•"/>
            </a:pPr>
            <a:r>
              <a:rPr lang="en-US" sz="2000" b="1" dirty="0" smtClean="0"/>
              <a:t>  Indexes for model comparisons,</a:t>
            </a:r>
            <a:r>
              <a:rPr lang="en-US" sz="2000" dirty="0" smtClean="0"/>
              <a:t> in collaboration with NOAA/GDFL</a:t>
            </a:r>
          </a:p>
          <a:p>
            <a:endParaRPr lang="en-US" sz="2000" dirty="0" smtClean="0"/>
          </a:p>
        </p:txBody>
      </p:sp>
      <p:sp>
        <p:nvSpPr>
          <p:cNvPr id="3" name="TextBox 2"/>
          <p:cNvSpPr txBox="1"/>
          <p:nvPr/>
        </p:nvSpPr>
        <p:spPr>
          <a:xfrm>
            <a:off x="2929343" y="78913"/>
            <a:ext cx="3030397" cy="584776"/>
          </a:xfrm>
          <a:prstGeom prst="rect">
            <a:avLst/>
          </a:prstGeom>
          <a:noFill/>
        </p:spPr>
        <p:txBody>
          <a:bodyPr wrap="none" rtlCol="0">
            <a:spAutoFit/>
          </a:bodyPr>
          <a:lstStyle/>
          <a:p>
            <a:pPr algn="ctr"/>
            <a:r>
              <a:rPr lang="en-US" sz="3200" b="1" dirty="0" smtClean="0"/>
              <a:t>Immediate Plans</a:t>
            </a:r>
          </a:p>
        </p:txBody>
      </p:sp>
      <p:pic>
        <p:nvPicPr>
          <p:cNvPr id="6" name="Picture 5"/>
          <p:cNvPicPr>
            <a:picLocks noChangeAspect="1"/>
          </p:cNvPicPr>
          <p:nvPr/>
        </p:nvPicPr>
        <p:blipFill>
          <a:blip r:embed="rId2"/>
          <a:srcRect t="49793"/>
          <a:stretch>
            <a:fillRect/>
          </a:stretch>
        </p:blipFill>
        <p:spPr>
          <a:xfrm>
            <a:off x="114332" y="3864559"/>
            <a:ext cx="8055514" cy="235689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239" y="1041400"/>
            <a:ext cx="8017720" cy="1569660"/>
          </a:xfrm>
          <a:prstGeom prst="rect">
            <a:avLst/>
          </a:prstGeom>
          <a:noFill/>
        </p:spPr>
        <p:txBody>
          <a:bodyPr wrap="square" rtlCol="0">
            <a:spAutoFit/>
          </a:bodyPr>
          <a:lstStyle/>
          <a:p>
            <a:r>
              <a:rPr lang="en-US" sz="2400" b="1" dirty="0" smtClean="0"/>
              <a:t>To investigate spatial (latitudinal) and temporal changes of the Meridional Overturning Circulation (MOC) and Meridional Heat Transport (MHT) in the South Atlantic Ocean using joint analysis of satellite and </a:t>
            </a:r>
            <a:r>
              <a:rPr lang="en-US" sz="2400" b="1" i="1" dirty="0" smtClean="0"/>
              <a:t>in situ</a:t>
            </a:r>
            <a:r>
              <a:rPr lang="en-US" sz="2400" b="1" dirty="0" smtClean="0"/>
              <a:t> </a:t>
            </a:r>
            <a:r>
              <a:rPr lang="en-US" sz="2400" b="1" dirty="0" smtClean="0"/>
              <a:t>observations.</a:t>
            </a:r>
            <a:endParaRPr lang="en-US" sz="2400" b="1" dirty="0"/>
          </a:p>
        </p:txBody>
      </p:sp>
      <p:sp>
        <p:nvSpPr>
          <p:cNvPr id="6" name="TextBox 5"/>
          <p:cNvSpPr txBox="1"/>
          <p:nvPr/>
        </p:nvSpPr>
        <p:spPr>
          <a:xfrm>
            <a:off x="1" y="177800"/>
            <a:ext cx="9144000" cy="523220"/>
          </a:xfrm>
          <a:prstGeom prst="rect">
            <a:avLst/>
          </a:prstGeom>
          <a:noFill/>
        </p:spPr>
        <p:txBody>
          <a:bodyPr wrap="square" rtlCol="0">
            <a:spAutoFit/>
          </a:bodyPr>
          <a:lstStyle/>
          <a:p>
            <a:pPr algn="ctr"/>
            <a:r>
              <a:rPr lang="en-US" sz="2800" b="1" dirty="0" smtClean="0"/>
              <a:t>Goal</a:t>
            </a:r>
          </a:p>
        </p:txBody>
      </p:sp>
      <p:sp>
        <p:nvSpPr>
          <p:cNvPr id="7" name="TextBox 6"/>
          <p:cNvSpPr txBox="1"/>
          <p:nvPr/>
        </p:nvSpPr>
        <p:spPr>
          <a:xfrm>
            <a:off x="606238" y="3684031"/>
            <a:ext cx="7821433" cy="830997"/>
          </a:xfrm>
          <a:prstGeom prst="rect">
            <a:avLst/>
          </a:prstGeom>
          <a:noFill/>
        </p:spPr>
        <p:txBody>
          <a:bodyPr wrap="square" rtlCol="0">
            <a:spAutoFit/>
          </a:bodyPr>
          <a:lstStyle/>
          <a:p>
            <a:pPr marL="342900" indent="-342900">
              <a:buFont typeface="Arial"/>
              <a:buChar char="•"/>
            </a:pPr>
            <a:r>
              <a:rPr lang="en-US" sz="2400" b="1" dirty="0" smtClean="0"/>
              <a:t>Extend time series of MHT/MOC at 34.5°S to 1993</a:t>
            </a:r>
          </a:p>
          <a:p>
            <a:pPr marL="342900" indent="-342900">
              <a:buFont typeface="Arial"/>
              <a:buChar char="•"/>
            </a:pPr>
            <a:r>
              <a:rPr lang="en-US" sz="2400" b="1" dirty="0" smtClean="0"/>
              <a:t>Extend coverage region (20°S-34.5°S)</a:t>
            </a:r>
            <a:endParaRPr lang="en-US" sz="2400" b="1" dirty="0"/>
          </a:p>
        </p:txBody>
      </p:sp>
      <p:sp>
        <p:nvSpPr>
          <p:cNvPr id="8" name="TextBox 7"/>
          <p:cNvSpPr txBox="1"/>
          <p:nvPr/>
        </p:nvSpPr>
        <p:spPr>
          <a:xfrm>
            <a:off x="2663698" y="3008293"/>
            <a:ext cx="3865161" cy="954107"/>
          </a:xfrm>
          <a:prstGeom prst="rect">
            <a:avLst/>
          </a:prstGeom>
          <a:noFill/>
        </p:spPr>
        <p:txBody>
          <a:bodyPr wrap="none" rtlCol="0">
            <a:spAutoFit/>
          </a:bodyPr>
          <a:lstStyle/>
          <a:p>
            <a:pPr algn="ctr"/>
            <a:r>
              <a:rPr lang="en-US" sz="2800" b="1" dirty="0" smtClean="0"/>
              <a:t>What is new in this work</a:t>
            </a:r>
            <a:endParaRPr lang="en-US" sz="2800" dirty="0" smtClean="0"/>
          </a:p>
          <a:p>
            <a:pPr algn="ctr"/>
            <a:endParaRPr lang="en-US"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5495" y="368300"/>
            <a:ext cx="7807305" cy="4031873"/>
          </a:xfrm>
          <a:prstGeom prst="rect">
            <a:avLst/>
          </a:prstGeom>
          <a:noFill/>
        </p:spPr>
        <p:txBody>
          <a:bodyPr wrap="square" rtlCol="0">
            <a:spAutoFit/>
          </a:bodyPr>
          <a:lstStyle/>
          <a:p>
            <a:pPr algn="ctr"/>
            <a:r>
              <a:rPr lang="en-US" sz="2800" b="1" dirty="0" smtClean="0"/>
              <a:t>Methodology</a:t>
            </a:r>
          </a:p>
          <a:p>
            <a:endParaRPr lang="en-US" b="1" dirty="0" smtClean="0"/>
          </a:p>
          <a:p>
            <a:pPr lvl="1">
              <a:buFont typeface="Arial"/>
              <a:buChar char="•"/>
            </a:pPr>
            <a:r>
              <a:rPr lang="en-US" sz="2400" b="1" dirty="0" smtClean="0"/>
              <a:t> Assume that sea height deviations are proportional to temperature deviations.</a:t>
            </a:r>
          </a:p>
          <a:p>
            <a:pPr lvl="1">
              <a:buFont typeface="Arial"/>
              <a:buChar char="•"/>
            </a:pPr>
            <a:endParaRPr lang="en-US" sz="2400" b="1" dirty="0" smtClean="0"/>
          </a:p>
          <a:p>
            <a:pPr lvl="1">
              <a:buFont typeface="Arial"/>
              <a:buChar char="•"/>
            </a:pPr>
            <a:r>
              <a:rPr lang="en-US" sz="2400" b="1" dirty="0" smtClean="0"/>
              <a:t> For mass transport, MHT, and AMOC follow same methodology currently used with XBT observations.</a:t>
            </a:r>
          </a:p>
          <a:p>
            <a:pPr lvl="1">
              <a:buFont typeface="Arial"/>
              <a:buChar char="•"/>
            </a:pPr>
            <a:endParaRPr lang="en-US" sz="2400" b="1" dirty="0" smtClean="0"/>
          </a:p>
          <a:p>
            <a:pPr lvl="1">
              <a:buFont typeface="Arial"/>
              <a:buChar char="•"/>
            </a:pPr>
            <a:r>
              <a:rPr lang="en-US" sz="2400" b="1" dirty="0" smtClean="0"/>
              <a:t> Construct a (long, starting in 1993) time series of MHT in the South Atlantic.</a:t>
            </a:r>
          </a:p>
          <a:p>
            <a:endParaRPr lang="en-US" b="1" dirty="0" smtClean="0"/>
          </a:p>
        </p:txBody>
      </p:sp>
    </p:spTree>
    <p:extLst>
      <p:ext uri="{BB962C8B-B14F-4D97-AF65-F5344CB8AC3E}">
        <p14:creationId xmlns:p14="http://schemas.microsoft.com/office/powerpoint/2010/main" val="234511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52499" y="1765611"/>
            <a:ext cx="6761594" cy="4414594"/>
          </a:xfrm>
          <a:prstGeom prst="rect">
            <a:avLst/>
          </a:prstGeom>
        </p:spPr>
      </p:pic>
      <p:sp>
        <p:nvSpPr>
          <p:cNvPr id="10" name="TextBox 9"/>
          <p:cNvSpPr txBox="1"/>
          <p:nvPr/>
        </p:nvSpPr>
        <p:spPr>
          <a:xfrm>
            <a:off x="444500" y="117396"/>
            <a:ext cx="8461946" cy="954107"/>
          </a:xfrm>
          <a:prstGeom prst="rect">
            <a:avLst/>
          </a:prstGeom>
          <a:noFill/>
        </p:spPr>
        <p:txBody>
          <a:bodyPr wrap="square" rtlCol="0">
            <a:spAutoFit/>
          </a:bodyPr>
          <a:lstStyle/>
          <a:p>
            <a:pPr algn="ctr"/>
            <a:r>
              <a:rPr lang="en-US" sz="2800" b="1" dirty="0" smtClean="0"/>
              <a:t>Meridional Heat Transport in the South Atlantic Ocean from XBT transect AX18 (~34.5°S)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525" y="177800"/>
            <a:ext cx="8811475" cy="523220"/>
          </a:xfrm>
          <a:prstGeom prst="rect">
            <a:avLst/>
          </a:prstGeom>
          <a:noFill/>
        </p:spPr>
        <p:txBody>
          <a:bodyPr wrap="square" rtlCol="0">
            <a:spAutoFit/>
          </a:bodyPr>
          <a:lstStyle/>
          <a:p>
            <a:pPr algn="ctr"/>
            <a:r>
              <a:rPr lang="en-US" sz="2800" b="1" dirty="0" smtClean="0"/>
              <a:t>Meridional Heat Transport in the Atlantic Ocean</a:t>
            </a:r>
            <a:endParaRPr lang="en-US" sz="2000" dirty="0" smtClean="0"/>
          </a:p>
        </p:txBody>
      </p:sp>
      <p:grpSp>
        <p:nvGrpSpPr>
          <p:cNvPr id="27" name="Group 26"/>
          <p:cNvGrpSpPr/>
          <p:nvPr/>
        </p:nvGrpSpPr>
        <p:grpSpPr>
          <a:xfrm>
            <a:off x="114299" y="1014641"/>
            <a:ext cx="6452403" cy="4965511"/>
            <a:chOff x="114299" y="1014641"/>
            <a:chExt cx="6452403" cy="4965511"/>
          </a:xfrm>
        </p:grpSpPr>
        <p:grpSp>
          <p:nvGrpSpPr>
            <p:cNvPr id="2" name="Group 18"/>
            <p:cNvGrpSpPr/>
            <p:nvPr/>
          </p:nvGrpSpPr>
          <p:grpSpPr>
            <a:xfrm>
              <a:off x="114299" y="1014641"/>
              <a:ext cx="6452403" cy="4965511"/>
              <a:chOff x="1269999" y="1014641"/>
              <a:chExt cx="6452403" cy="4965511"/>
            </a:xfrm>
          </p:grpSpPr>
          <p:pic>
            <p:nvPicPr>
              <p:cNvPr id="15" name="Picture 35" descr="Figure 13"/>
              <p:cNvPicPr>
                <a:picLocks noChangeAspect="1" noChangeArrowheads="1"/>
              </p:cNvPicPr>
              <p:nvPr/>
            </p:nvPicPr>
            <p:blipFill>
              <a:blip r:embed="rId3"/>
              <a:srcRect l="6400" t="4518" r="2910" b="4518"/>
              <a:stretch>
                <a:fillRect/>
              </a:stretch>
            </p:blipFill>
            <p:spPr bwMode="auto">
              <a:xfrm>
                <a:off x="1269999" y="1014641"/>
                <a:ext cx="6452403" cy="4965511"/>
              </a:xfrm>
              <a:prstGeom prst="rect">
                <a:avLst/>
              </a:prstGeom>
              <a:noFill/>
              <a:ln w="9525">
                <a:noFill/>
                <a:miter lim="800000"/>
                <a:headEnd/>
                <a:tailEnd/>
              </a:ln>
            </p:spPr>
          </p:pic>
          <p:sp>
            <p:nvSpPr>
              <p:cNvPr id="18" name="Oval 17"/>
              <p:cNvSpPr/>
              <p:nvPr/>
            </p:nvSpPr>
            <p:spPr>
              <a:xfrm>
                <a:off x="5143500" y="2768600"/>
                <a:ext cx="177800" cy="177800"/>
              </a:xfrm>
              <a:prstGeom prst="ellipse">
                <a:avLst/>
              </a:prstGeom>
              <a:solidFill>
                <a:srgbClr val="0000FF"/>
              </a:solid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3637666" y="2215802"/>
              <a:ext cx="852667" cy="461665"/>
            </a:xfrm>
            <a:prstGeom prst="rect">
              <a:avLst/>
            </a:prstGeom>
            <a:solidFill>
              <a:srgbClr val="FFFFFF"/>
            </a:solidFill>
            <a:ln>
              <a:solidFill>
                <a:srgbClr val="0000FF"/>
              </a:solidFill>
            </a:ln>
          </p:spPr>
          <p:txBody>
            <a:bodyPr wrap="none" rtlCol="0">
              <a:spAutoFit/>
            </a:bodyPr>
            <a:lstStyle/>
            <a:p>
              <a:r>
                <a:rPr lang="en-US" sz="2400" b="1" dirty="0" smtClean="0"/>
                <a:t>AX07</a:t>
              </a:r>
              <a:endParaRPr lang="en-US" sz="2400" b="1" dirty="0"/>
            </a:p>
          </p:txBody>
        </p:sp>
      </p:grpSp>
      <p:grpSp>
        <p:nvGrpSpPr>
          <p:cNvPr id="26" name="Group 25"/>
          <p:cNvGrpSpPr/>
          <p:nvPr/>
        </p:nvGrpSpPr>
        <p:grpSpPr>
          <a:xfrm>
            <a:off x="633708" y="3319165"/>
            <a:ext cx="926804" cy="639465"/>
            <a:chOff x="633708" y="3319165"/>
            <a:chExt cx="926804" cy="639465"/>
          </a:xfrm>
        </p:grpSpPr>
        <p:sp>
          <p:nvSpPr>
            <p:cNvPr id="11" name="TextBox 10"/>
            <p:cNvSpPr txBox="1"/>
            <p:nvPr/>
          </p:nvSpPr>
          <p:spPr>
            <a:xfrm>
              <a:off x="633708" y="3319165"/>
              <a:ext cx="852667" cy="461665"/>
            </a:xfrm>
            <a:prstGeom prst="rect">
              <a:avLst/>
            </a:prstGeom>
            <a:solidFill>
              <a:srgbClr val="FFFFFF"/>
            </a:solidFill>
            <a:ln>
              <a:solidFill>
                <a:srgbClr val="0000FF"/>
              </a:solidFill>
            </a:ln>
          </p:spPr>
          <p:txBody>
            <a:bodyPr wrap="none" rtlCol="0">
              <a:spAutoFit/>
            </a:bodyPr>
            <a:lstStyle/>
            <a:p>
              <a:r>
                <a:rPr lang="en-US" sz="2400" b="1" dirty="0" smtClean="0"/>
                <a:t>AX18</a:t>
              </a:r>
              <a:endParaRPr lang="en-US" sz="2400" b="1" dirty="0"/>
            </a:p>
          </p:txBody>
        </p:sp>
        <p:sp>
          <p:nvSpPr>
            <p:cNvPr id="12" name="Oval 11"/>
            <p:cNvSpPr/>
            <p:nvPr/>
          </p:nvSpPr>
          <p:spPr>
            <a:xfrm>
              <a:off x="1382712" y="3780830"/>
              <a:ext cx="177800" cy="177800"/>
            </a:xfrm>
            <a:prstGeom prst="ellipse">
              <a:avLst/>
            </a:prstGeom>
            <a:solidFill>
              <a:srgbClr val="FFFF00"/>
            </a:solid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300950" y="1461017"/>
            <a:ext cx="2681696" cy="3160955"/>
            <a:chOff x="259471" y="1179465"/>
            <a:chExt cx="2843050" cy="3351145"/>
          </a:xfrm>
        </p:grpSpPr>
        <p:grpSp>
          <p:nvGrpSpPr>
            <p:cNvPr id="16" name="Group 16"/>
            <p:cNvGrpSpPr/>
            <p:nvPr/>
          </p:nvGrpSpPr>
          <p:grpSpPr>
            <a:xfrm>
              <a:off x="259471" y="1179465"/>
              <a:ext cx="2843050" cy="3351145"/>
              <a:chOff x="259471" y="1506604"/>
              <a:chExt cx="2843050" cy="3351145"/>
            </a:xfrm>
          </p:grpSpPr>
          <p:pic>
            <p:nvPicPr>
              <p:cNvPr id="22" name="Picture 21"/>
              <p:cNvPicPr>
                <a:picLocks noChangeAspect="1"/>
              </p:cNvPicPr>
              <p:nvPr/>
            </p:nvPicPr>
            <p:blipFill>
              <a:blip r:embed="rId4"/>
              <a:stretch>
                <a:fillRect/>
              </a:stretch>
            </p:blipFill>
            <p:spPr>
              <a:xfrm>
                <a:off x="259471" y="1506604"/>
                <a:ext cx="2843050" cy="3351145"/>
              </a:xfrm>
              <a:prstGeom prst="rect">
                <a:avLst/>
              </a:prstGeom>
            </p:spPr>
          </p:pic>
          <p:cxnSp>
            <p:nvCxnSpPr>
              <p:cNvPr id="23" name="Straight Connector 22"/>
              <p:cNvCxnSpPr/>
              <p:nvPr/>
            </p:nvCxnSpPr>
            <p:spPr>
              <a:xfrm flipV="1">
                <a:off x="1219200" y="3937000"/>
                <a:ext cx="1276298" cy="25400"/>
              </a:xfrm>
              <a:prstGeom prst="line">
                <a:avLst/>
              </a:prstGeom>
              <a:ln w="12065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952499" y="2400300"/>
                <a:ext cx="1193801" cy="254000"/>
              </a:xfrm>
              <a:prstGeom prst="line">
                <a:avLst/>
              </a:prstGeom>
              <a:ln w="85725"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1474271" y="3148568"/>
              <a:ext cx="672029" cy="358924"/>
            </a:xfrm>
            <a:prstGeom prst="rect">
              <a:avLst/>
            </a:prstGeom>
            <a:solidFill>
              <a:srgbClr val="FFFFFF"/>
            </a:solidFill>
            <a:ln>
              <a:solidFill>
                <a:schemeClr val="tx1"/>
              </a:solidFill>
            </a:ln>
          </p:spPr>
          <p:txBody>
            <a:bodyPr wrap="square" rtlCol="0">
              <a:spAutoFit/>
            </a:bodyPr>
            <a:lstStyle/>
            <a:p>
              <a:r>
                <a:rPr lang="en-US" sz="1600" b="1" dirty="0" smtClean="0"/>
                <a:t>AX18</a:t>
              </a:r>
              <a:endParaRPr lang="en-US" sz="1600" b="1" dirty="0"/>
            </a:p>
          </p:txBody>
        </p:sp>
        <p:sp>
          <p:nvSpPr>
            <p:cNvPr id="21" name="TextBox 20"/>
            <p:cNvSpPr txBox="1"/>
            <p:nvPr/>
          </p:nvSpPr>
          <p:spPr>
            <a:xfrm>
              <a:off x="980042" y="1703829"/>
              <a:ext cx="672029" cy="358924"/>
            </a:xfrm>
            <a:prstGeom prst="rect">
              <a:avLst/>
            </a:prstGeom>
            <a:solidFill>
              <a:srgbClr val="FFFFFF"/>
            </a:solidFill>
            <a:ln>
              <a:solidFill>
                <a:schemeClr val="tx1"/>
              </a:solidFill>
            </a:ln>
          </p:spPr>
          <p:txBody>
            <a:bodyPr wrap="square" rtlCol="0">
              <a:spAutoFit/>
            </a:bodyPr>
            <a:lstStyle/>
            <a:p>
              <a:r>
                <a:rPr lang="en-US" sz="1600" b="1" dirty="0" smtClean="0"/>
                <a:t>AX07</a:t>
              </a:r>
              <a:endParaRPr lang="en-US" sz="1600" b="1" dirty="0"/>
            </a:p>
          </p:txBody>
        </p:sp>
      </p:grpSp>
      <p:grpSp>
        <p:nvGrpSpPr>
          <p:cNvPr id="25" name="Group 24"/>
          <p:cNvGrpSpPr/>
          <p:nvPr/>
        </p:nvGrpSpPr>
        <p:grpSpPr>
          <a:xfrm>
            <a:off x="1187042" y="1231900"/>
            <a:ext cx="1393380" cy="4267200"/>
            <a:chOff x="1187042" y="2159000"/>
            <a:chExt cx="1393380" cy="4267200"/>
          </a:xfrm>
        </p:grpSpPr>
        <p:sp>
          <p:nvSpPr>
            <p:cNvPr id="20" name="Rectangle 19"/>
            <p:cNvSpPr/>
            <p:nvPr/>
          </p:nvSpPr>
          <p:spPr>
            <a:xfrm>
              <a:off x="1560512" y="2159000"/>
              <a:ext cx="649288" cy="4267200"/>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a:ln w="5715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87042" y="2484735"/>
              <a:ext cx="1393380" cy="461665"/>
            </a:xfrm>
            <a:prstGeom prst="rect">
              <a:avLst/>
            </a:prstGeom>
            <a:solidFill>
              <a:schemeClr val="bg1"/>
            </a:solidFill>
            <a:ln>
              <a:solidFill>
                <a:srgbClr val="0000FF"/>
              </a:solidFill>
            </a:ln>
          </p:spPr>
          <p:txBody>
            <a:bodyPr wrap="none" rtlCol="0">
              <a:spAutoFit/>
            </a:bodyPr>
            <a:lstStyle/>
            <a:p>
              <a:r>
                <a:rPr lang="en-US" sz="2400" b="1" dirty="0" smtClean="0"/>
                <a:t>Altimetry</a:t>
              </a:r>
              <a:endParaRPr lang="en-US"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92"/>
          <p:cNvGrpSpPr>
            <a:grpSpLocks/>
          </p:cNvGrpSpPr>
          <p:nvPr/>
        </p:nvGrpSpPr>
        <p:grpSpPr bwMode="auto">
          <a:xfrm>
            <a:off x="945394" y="1328641"/>
            <a:ext cx="7161298" cy="4747971"/>
            <a:chOff x="10960" y="6408"/>
            <a:chExt cx="9172" cy="6735"/>
          </a:xfrm>
        </p:grpSpPr>
        <p:pic>
          <p:nvPicPr>
            <p:cNvPr id="5" name="Picture 558" descr="sha_eke_sst_wind_trends"/>
            <p:cNvPicPr>
              <a:picLocks noChangeAspect="1" noChangeArrowheads="1"/>
            </p:cNvPicPr>
            <p:nvPr/>
          </p:nvPicPr>
          <p:blipFill>
            <a:blip r:embed="rId3"/>
            <a:srcRect/>
            <a:stretch>
              <a:fillRect/>
            </a:stretch>
          </p:blipFill>
          <p:spPr bwMode="auto">
            <a:xfrm>
              <a:off x="10960" y="6408"/>
              <a:ext cx="9172" cy="6735"/>
            </a:xfrm>
            <a:prstGeom prst="rect">
              <a:avLst/>
            </a:prstGeom>
            <a:noFill/>
            <a:ln w="9525">
              <a:noFill/>
              <a:miter lim="800000"/>
              <a:headEnd/>
              <a:tailEnd/>
            </a:ln>
          </p:spPr>
        </p:pic>
        <p:sp>
          <p:nvSpPr>
            <p:cNvPr id="6" name="Text Box 587"/>
            <p:cNvSpPr txBox="1">
              <a:spLocks noChangeArrowheads="1"/>
            </p:cNvSpPr>
            <p:nvPr/>
          </p:nvSpPr>
          <p:spPr bwMode="auto">
            <a:xfrm>
              <a:off x="11569" y="6485"/>
              <a:ext cx="1173" cy="655"/>
            </a:xfrm>
            <a:prstGeom prst="rect">
              <a:avLst/>
            </a:prstGeom>
            <a:solidFill>
              <a:srgbClr val="FFFFFF"/>
            </a:solidFill>
            <a:ln w="9525">
              <a:noFill/>
              <a:miter lim="800000"/>
              <a:headEnd/>
              <a:tailEnd/>
            </a:ln>
          </p:spPr>
          <p:txBody>
            <a:bodyPr wrap="square">
              <a:prstTxWarp prst="textNoShape">
                <a:avLst/>
              </a:prstTxWarp>
              <a:spAutoFit/>
            </a:bodyPr>
            <a:lstStyle/>
            <a:p>
              <a:pPr defTabSz="4478338">
                <a:spcBef>
                  <a:spcPct val="50000"/>
                </a:spcBef>
              </a:pPr>
              <a:r>
                <a:rPr lang="en-US" sz="1200" b="1" dirty="0"/>
                <a:t>SHA changes</a:t>
              </a:r>
            </a:p>
          </p:txBody>
        </p:sp>
        <p:sp>
          <p:nvSpPr>
            <p:cNvPr id="7" name="Text Box 589"/>
            <p:cNvSpPr txBox="1">
              <a:spLocks noChangeArrowheads="1"/>
            </p:cNvSpPr>
            <p:nvPr/>
          </p:nvSpPr>
          <p:spPr bwMode="auto">
            <a:xfrm>
              <a:off x="15940" y="6485"/>
              <a:ext cx="1174" cy="655"/>
            </a:xfrm>
            <a:prstGeom prst="rect">
              <a:avLst/>
            </a:prstGeom>
            <a:solidFill>
              <a:srgbClr val="FFFFFF"/>
            </a:solidFill>
            <a:ln w="9525">
              <a:noFill/>
              <a:miter lim="800000"/>
              <a:headEnd/>
              <a:tailEnd/>
            </a:ln>
          </p:spPr>
          <p:txBody>
            <a:bodyPr wrap="square">
              <a:prstTxWarp prst="textNoShape">
                <a:avLst/>
              </a:prstTxWarp>
              <a:spAutoFit/>
            </a:bodyPr>
            <a:lstStyle/>
            <a:p>
              <a:pPr defTabSz="4478338">
                <a:spcBef>
                  <a:spcPct val="50000"/>
                </a:spcBef>
              </a:pPr>
              <a:r>
                <a:rPr lang="en-US" sz="1200" b="1" dirty="0"/>
                <a:t>EKE changes</a:t>
              </a:r>
            </a:p>
          </p:txBody>
        </p:sp>
        <p:sp>
          <p:nvSpPr>
            <p:cNvPr id="8" name="Text Box 590"/>
            <p:cNvSpPr txBox="1">
              <a:spLocks noChangeArrowheads="1"/>
            </p:cNvSpPr>
            <p:nvPr/>
          </p:nvSpPr>
          <p:spPr bwMode="auto">
            <a:xfrm>
              <a:off x="11569" y="9619"/>
              <a:ext cx="1173" cy="742"/>
            </a:xfrm>
            <a:prstGeom prst="rect">
              <a:avLst/>
            </a:prstGeom>
            <a:solidFill>
              <a:srgbClr val="FFFFFF"/>
            </a:solidFill>
            <a:ln w="9525">
              <a:noFill/>
              <a:miter lim="800000"/>
              <a:headEnd/>
              <a:tailEnd/>
            </a:ln>
          </p:spPr>
          <p:txBody>
            <a:bodyPr wrap="square">
              <a:prstTxWarp prst="textNoShape">
                <a:avLst/>
              </a:prstTxWarp>
              <a:spAutoFit/>
            </a:bodyPr>
            <a:lstStyle/>
            <a:p>
              <a:pPr defTabSz="4478338">
                <a:spcBef>
                  <a:spcPct val="50000"/>
                </a:spcBef>
              </a:pPr>
              <a:r>
                <a:rPr lang="en-US" sz="1400" b="1" dirty="0"/>
                <a:t>SST changes</a:t>
              </a:r>
            </a:p>
          </p:txBody>
        </p:sp>
        <p:sp>
          <p:nvSpPr>
            <p:cNvPr id="9" name="Text Box 591"/>
            <p:cNvSpPr txBox="1">
              <a:spLocks noChangeArrowheads="1"/>
            </p:cNvSpPr>
            <p:nvPr/>
          </p:nvSpPr>
          <p:spPr bwMode="auto">
            <a:xfrm>
              <a:off x="15940" y="9706"/>
              <a:ext cx="1173" cy="655"/>
            </a:xfrm>
            <a:prstGeom prst="rect">
              <a:avLst/>
            </a:prstGeom>
            <a:solidFill>
              <a:srgbClr val="FFFFFF"/>
            </a:solidFill>
            <a:ln w="9525">
              <a:noFill/>
              <a:miter lim="800000"/>
              <a:headEnd/>
              <a:tailEnd/>
            </a:ln>
          </p:spPr>
          <p:txBody>
            <a:bodyPr wrap="square">
              <a:prstTxWarp prst="textNoShape">
                <a:avLst/>
              </a:prstTxWarp>
              <a:spAutoFit/>
            </a:bodyPr>
            <a:lstStyle/>
            <a:p>
              <a:pPr defTabSz="4478338">
                <a:spcBef>
                  <a:spcPct val="50000"/>
                </a:spcBef>
              </a:pPr>
              <a:r>
                <a:rPr lang="en-US" sz="1200" b="1" dirty="0"/>
                <a:t>WSC changes</a:t>
              </a:r>
            </a:p>
          </p:txBody>
        </p:sp>
      </p:grpSp>
      <p:sp>
        <p:nvSpPr>
          <p:cNvPr id="10" name="TextBox 9"/>
          <p:cNvSpPr txBox="1"/>
          <p:nvPr/>
        </p:nvSpPr>
        <p:spPr>
          <a:xfrm>
            <a:off x="469900" y="259090"/>
            <a:ext cx="8207946" cy="523220"/>
          </a:xfrm>
          <a:prstGeom prst="rect">
            <a:avLst/>
          </a:prstGeom>
          <a:noFill/>
        </p:spPr>
        <p:txBody>
          <a:bodyPr wrap="square" rtlCol="0">
            <a:spAutoFit/>
          </a:bodyPr>
          <a:lstStyle/>
          <a:p>
            <a:r>
              <a:rPr lang="en-US" sz="2800" b="1" dirty="0" smtClean="0"/>
              <a:t>Non secular linear trends in the SA Ocean (1993-2010)</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3326" y="43190"/>
            <a:ext cx="8811475" cy="523220"/>
          </a:xfrm>
          <a:prstGeom prst="rect">
            <a:avLst/>
          </a:prstGeom>
          <a:noFill/>
        </p:spPr>
        <p:txBody>
          <a:bodyPr wrap="square" rtlCol="0">
            <a:spAutoFit/>
          </a:bodyPr>
          <a:lstStyle/>
          <a:p>
            <a:pPr algn="ctr"/>
            <a:r>
              <a:rPr lang="en-US" sz="2800" b="1" dirty="0" smtClean="0"/>
              <a:t>Multiplatform study</a:t>
            </a:r>
          </a:p>
        </p:txBody>
      </p:sp>
      <p:sp>
        <p:nvSpPr>
          <p:cNvPr id="8" name="TextBox 7"/>
          <p:cNvSpPr txBox="1"/>
          <p:nvPr/>
        </p:nvSpPr>
        <p:spPr>
          <a:xfrm>
            <a:off x="336604" y="876300"/>
            <a:ext cx="8038491" cy="3785652"/>
          </a:xfrm>
          <a:prstGeom prst="rect">
            <a:avLst/>
          </a:prstGeom>
          <a:noFill/>
        </p:spPr>
        <p:txBody>
          <a:bodyPr wrap="square" rtlCol="0">
            <a:spAutoFit/>
          </a:bodyPr>
          <a:lstStyle/>
          <a:p>
            <a:pPr>
              <a:buFont typeface="Wingdings" charset="2"/>
              <a:buChar char="§"/>
            </a:pPr>
            <a:r>
              <a:rPr lang="en-US" sz="2000" b="1" dirty="0" smtClean="0"/>
              <a:t> Altimetry observations as the main data set</a:t>
            </a:r>
          </a:p>
          <a:p>
            <a:pPr>
              <a:buFont typeface="Wingdings" charset="2"/>
              <a:buChar char="§"/>
            </a:pPr>
            <a:endParaRPr lang="en-US" sz="2000" b="1" dirty="0" smtClean="0"/>
          </a:p>
          <a:p>
            <a:pPr>
              <a:buFont typeface="Wingdings" charset="2"/>
              <a:buChar char="§"/>
            </a:pPr>
            <a:r>
              <a:rPr lang="en-US" sz="2000" b="1" dirty="0" smtClean="0"/>
              <a:t> XBT observations as the main complimentary data set.</a:t>
            </a:r>
          </a:p>
          <a:p>
            <a:pPr>
              <a:buFont typeface="Wingdings" charset="2"/>
              <a:buChar char="§"/>
            </a:pPr>
            <a:endParaRPr lang="en-US" sz="2000" b="1" dirty="0" smtClean="0"/>
          </a:p>
          <a:p>
            <a:pPr>
              <a:buFont typeface="Wingdings" charset="2"/>
              <a:buChar char="§"/>
            </a:pPr>
            <a:r>
              <a:rPr lang="en-US" sz="2000" b="1" dirty="0" smtClean="0"/>
              <a:t> </a:t>
            </a:r>
            <a:r>
              <a:rPr lang="en-US" sz="2000" b="1" dirty="0" err="1" smtClean="0"/>
              <a:t>T(z</a:t>
            </a:r>
            <a:r>
              <a:rPr lang="en-US" sz="2000" b="1" dirty="0" smtClean="0"/>
              <a:t>) derived from satellite altimetry, T(0) by satellite-derived SSTs</a:t>
            </a:r>
          </a:p>
          <a:p>
            <a:pPr>
              <a:buFont typeface="Wingdings" charset="2"/>
              <a:buChar char="§"/>
            </a:pPr>
            <a:endParaRPr lang="en-US" sz="2000" b="1" dirty="0" smtClean="0"/>
          </a:p>
          <a:p>
            <a:pPr>
              <a:buFont typeface="Wingdings" charset="2"/>
              <a:buChar char="§"/>
            </a:pPr>
            <a:r>
              <a:rPr lang="en-US" sz="2000" b="1" dirty="0" smtClean="0"/>
              <a:t> </a:t>
            </a:r>
            <a:r>
              <a:rPr lang="en-US" sz="2000" b="1" dirty="0" err="1" smtClean="0"/>
              <a:t>S(z</a:t>
            </a:r>
            <a:r>
              <a:rPr lang="en-US" sz="2000" b="1" dirty="0" smtClean="0"/>
              <a:t>) derived from </a:t>
            </a:r>
            <a:r>
              <a:rPr lang="en-US" sz="2000" b="1" dirty="0" err="1" smtClean="0"/>
              <a:t>T(z)-S(z</a:t>
            </a:r>
            <a:r>
              <a:rPr lang="en-US" sz="2000" b="1" dirty="0" smtClean="0"/>
              <a:t>) look up tables built using profiles from all available CTD and Argo observations</a:t>
            </a:r>
          </a:p>
          <a:p>
            <a:endParaRPr lang="en-US" sz="2000" b="1" dirty="0" smtClean="0"/>
          </a:p>
          <a:p>
            <a:pPr>
              <a:buFont typeface="Wingdings" charset="2"/>
              <a:buChar char="§"/>
            </a:pPr>
            <a:r>
              <a:rPr lang="en-US" sz="2000" b="1" dirty="0" smtClean="0"/>
              <a:t> NCEP Winds</a:t>
            </a:r>
          </a:p>
          <a:p>
            <a:pPr>
              <a:buFont typeface="Wingdings" charset="2"/>
              <a:buChar char="§"/>
            </a:pPr>
            <a:endParaRPr lang="en-US" sz="2000" b="1" dirty="0" smtClean="0"/>
          </a:p>
          <a:p>
            <a:pPr>
              <a:buFont typeface="Wingdings" charset="2"/>
              <a:buChar char="§"/>
            </a:pPr>
            <a:endParaRPr lang="en-US" sz="2000" b="1" dirty="0"/>
          </a:p>
        </p:txBody>
      </p:sp>
      <p:grpSp>
        <p:nvGrpSpPr>
          <p:cNvPr id="18" name="Group 17"/>
          <p:cNvGrpSpPr/>
          <p:nvPr/>
        </p:nvGrpSpPr>
        <p:grpSpPr>
          <a:xfrm>
            <a:off x="1061794" y="4470186"/>
            <a:ext cx="7010400" cy="2316727"/>
            <a:chOff x="1061794" y="3885986"/>
            <a:chExt cx="7010400" cy="2316727"/>
          </a:xfrm>
        </p:grpSpPr>
        <p:grpSp>
          <p:nvGrpSpPr>
            <p:cNvPr id="17" name="Group 16"/>
            <p:cNvGrpSpPr/>
            <p:nvPr/>
          </p:nvGrpSpPr>
          <p:grpSpPr>
            <a:xfrm>
              <a:off x="1747594" y="4578136"/>
              <a:ext cx="4971251" cy="1624577"/>
              <a:chOff x="804220" y="4227513"/>
              <a:chExt cx="4971251" cy="1624577"/>
            </a:xfrm>
          </p:grpSpPr>
          <p:graphicFrame>
            <p:nvGraphicFramePr>
              <p:cNvPr id="10" name="Object 2055"/>
              <p:cNvGraphicFramePr>
                <a:graphicFrameLocks noChangeAspect="1"/>
              </p:cNvGraphicFramePr>
              <p:nvPr/>
            </p:nvGraphicFramePr>
            <p:xfrm>
              <a:off x="3203575" y="4227513"/>
              <a:ext cx="1831975" cy="628650"/>
            </p:xfrm>
            <a:graphic>
              <a:graphicData uri="http://schemas.openxmlformats.org/presentationml/2006/ole">
                <mc:AlternateContent xmlns:mc="http://schemas.openxmlformats.org/markup-compatibility/2006">
                  <mc:Choice xmlns:v="urn:schemas-microsoft-com:vml" Requires="v">
                    <p:oleObj spid="_x0000_s35866" name="Equation" r:id="rId4" imgW="749300" imgH="228600" progId="Equation.3">
                      <p:embed/>
                    </p:oleObj>
                  </mc:Choice>
                  <mc:Fallback>
                    <p:oleObj name="Equation" r:id="rId4" imgW="7493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227513"/>
                            <a:ext cx="183197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Line 2056"/>
              <p:cNvSpPr>
                <a:spLocks noChangeShapeType="1"/>
              </p:cNvSpPr>
              <p:nvPr/>
            </p:nvSpPr>
            <p:spPr bwMode="auto">
              <a:xfrm flipV="1">
                <a:off x="3318820" y="4857025"/>
                <a:ext cx="304800" cy="381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2" name="Text Box 2057"/>
              <p:cNvSpPr txBox="1">
                <a:spLocks noChangeArrowheads="1"/>
              </p:cNvSpPr>
              <p:nvPr/>
            </p:nvSpPr>
            <p:spPr bwMode="auto">
              <a:xfrm>
                <a:off x="804220" y="5161825"/>
                <a:ext cx="2608256"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dirty="0">
                    <a:latin typeface="Arial"/>
                    <a:cs typeface="Arial"/>
                  </a:rPr>
                  <a:t>XBT observations</a:t>
                </a:r>
              </a:p>
            </p:txBody>
          </p:sp>
          <p:sp>
            <p:nvSpPr>
              <p:cNvPr id="13" name="Line 2058"/>
              <p:cNvSpPr>
                <a:spLocks noChangeShapeType="1"/>
              </p:cNvSpPr>
              <p:nvPr/>
            </p:nvSpPr>
            <p:spPr bwMode="auto">
              <a:xfrm flipV="1">
                <a:off x="4233220" y="4857025"/>
                <a:ext cx="228600" cy="6858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4" name="Text Box 2059"/>
              <p:cNvSpPr txBox="1">
                <a:spLocks noChangeArrowheads="1"/>
              </p:cNvSpPr>
              <p:nvPr/>
            </p:nvSpPr>
            <p:spPr bwMode="auto">
              <a:xfrm>
                <a:off x="3623620" y="5390425"/>
                <a:ext cx="2151851" cy="461665"/>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dirty="0">
                    <a:latin typeface="Arial"/>
                    <a:cs typeface="Arial"/>
                  </a:rPr>
                  <a:t>Wind </a:t>
                </a:r>
                <a:r>
                  <a:rPr lang="en-US" sz="2400" dirty="0" smtClean="0">
                    <a:latin typeface="Arial"/>
                    <a:cs typeface="Arial"/>
                  </a:rPr>
                  <a:t>products </a:t>
                </a:r>
              </a:p>
            </p:txBody>
          </p:sp>
        </p:grpSp>
        <p:graphicFrame>
          <p:nvGraphicFramePr>
            <p:cNvPr id="35843" name="Object 3"/>
            <p:cNvGraphicFramePr>
              <a:graphicFrameLocks noChangeAspect="1"/>
            </p:cNvGraphicFramePr>
            <p:nvPr/>
          </p:nvGraphicFramePr>
          <p:xfrm>
            <a:off x="1061794" y="3885986"/>
            <a:ext cx="7010400" cy="660400"/>
          </p:xfrm>
          <a:graphic>
            <a:graphicData uri="http://schemas.openxmlformats.org/presentationml/2006/ole">
              <mc:AlternateContent xmlns:mc="http://schemas.openxmlformats.org/markup-compatibility/2006">
                <mc:Choice xmlns:v="urn:schemas-microsoft-com:vml" Requires="v">
                  <p:oleObj spid="_x0000_s35867" name="Equation" r:id="rId6" imgW="2679700" imgH="254000" progId="Equation.3">
                    <p:embed/>
                  </p:oleObj>
                </mc:Choice>
                <mc:Fallback>
                  <p:oleObj name="Equation" r:id="rId6" imgW="2679700" imgH="254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794" y="3885986"/>
                          <a:ext cx="70104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7750" y="419542"/>
            <a:ext cx="6642013" cy="523220"/>
          </a:xfrm>
          <a:prstGeom prst="rect">
            <a:avLst/>
          </a:prstGeom>
          <a:noFill/>
        </p:spPr>
        <p:txBody>
          <a:bodyPr wrap="none" rtlCol="0">
            <a:spAutoFit/>
          </a:bodyPr>
          <a:lstStyle/>
          <a:p>
            <a:r>
              <a:rPr lang="en-US" sz="2800" b="1" dirty="0" smtClean="0"/>
              <a:t>Sea Height Anomalies and Isotherm Depths</a:t>
            </a:r>
            <a:endParaRPr lang="en-US" sz="2800" b="1" dirty="0"/>
          </a:p>
        </p:txBody>
      </p:sp>
      <p:grpSp>
        <p:nvGrpSpPr>
          <p:cNvPr id="10" name="Group 9"/>
          <p:cNvGrpSpPr/>
          <p:nvPr/>
        </p:nvGrpSpPr>
        <p:grpSpPr>
          <a:xfrm>
            <a:off x="188550" y="1326171"/>
            <a:ext cx="8765929" cy="3873063"/>
            <a:chOff x="188550" y="1326171"/>
            <a:chExt cx="8765929" cy="3873063"/>
          </a:xfrm>
        </p:grpSpPr>
        <p:grpSp>
          <p:nvGrpSpPr>
            <p:cNvPr id="9" name="Group 8"/>
            <p:cNvGrpSpPr/>
            <p:nvPr/>
          </p:nvGrpSpPr>
          <p:grpSpPr>
            <a:xfrm>
              <a:off x="188550" y="1695503"/>
              <a:ext cx="8765929" cy="3503731"/>
              <a:chOff x="188550" y="1436343"/>
              <a:chExt cx="8765929" cy="3503731"/>
            </a:xfrm>
          </p:grpSpPr>
          <p:pic>
            <p:nvPicPr>
              <p:cNvPr id="2" name="Picture 1" descr="specific_corr_D05.png"/>
              <p:cNvPicPr>
                <a:picLocks noChangeAspect="1"/>
              </p:cNvPicPr>
              <p:nvPr/>
            </p:nvPicPr>
            <p:blipFill>
              <a:blip r:embed="rId2"/>
              <a:stretch>
                <a:fillRect/>
              </a:stretch>
            </p:blipFill>
            <p:spPr>
              <a:xfrm>
                <a:off x="188550" y="1436343"/>
                <a:ext cx="2893404" cy="3503731"/>
              </a:xfrm>
              <a:prstGeom prst="rect">
                <a:avLst/>
              </a:prstGeom>
            </p:spPr>
          </p:pic>
          <p:pic>
            <p:nvPicPr>
              <p:cNvPr id="3" name="Picture 2" descr="specific_corr_D10.png"/>
              <p:cNvPicPr>
                <a:picLocks noChangeAspect="1"/>
              </p:cNvPicPr>
              <p:nvPr/>
            </p:nvPicPr>
            <p:blipFill>
              <a:blip r:embed="rId3"/>
              <a:stretch>
                <a:fillRect/>
              </a:stretch>
            </p:blipFill>
            <p:spPr>
              <a:xfrm>
                <a:off x="3118262" y="1436343"/>
                <a:ext cx="2893404" cy="3503731"/>
              </a:xfrm>
              <a:prstGeom prst="rect">
                <a:avLst/>
              </a:prstGeom>
            </p:spPr>
          </p:pic>
          <p:pic>
            <p:nvPicPr>
              <p:cNvPr id="4" name="Picture 3" descr="specific_corr_D15.png"/>
              <p:cNvPicPr>
                <a:picLocks noChangeAspect="1"/>
              </p:cNvPicPr>
              <p:nvPr/>
            </p:nvPicPr>
            <p:blipFill>
              <a:blip r:embed="rId4"/>
              <a:stretch>
                <a:fillRect/>
              </a:stretch>
            </p:blipFill>
            <p:spPr>
              <a:xfrm>
                <a:off x="6061075" y="1436343"/>
                <a:ext cx="2893404" cy="3503731"/>
              </a:xfrm>
              <a:prstGeom prst="rect">
                <a:avLst/>
              </a:prstGeom>
            </p:spPr>
          </p:pic>
        </p:grpSp>
        <p:sp>
          <p:nvSpPr>
            <p:cNvPr id="6" name="TextBox 5"/>
            <p:cNvSpPr txBox="1"/>
            <p:nvPr/>
          </p:nvSpPr>
          <p:spPr>
            <a:xfrm>
              <a:off x="1508066" y="1326171"/>
              <a:ext cx="649406" cy="369332"/>
            </a:xfrm>
            <a:prstGeom prst="rect">
              <a:avLst/>
            </a:prstGeom>
            <a:noFill/>
          </p:spPr>
          <p:txBody>
            <a:bodyPr wrap="square" rtlCol="0">
              <a:spAutoFit/>
            </a:bodyPr>
            <a:lstStyle/>
            <a:p>
              <a:r>
                <a:rPr lang="en-US" b="1" dirty="0" smtClean="0"/>
                <a:t>5°C</a:t>
              </a:r>
              <a:endParaRPr lang="en-US" b="1" dirty="0"/>
            </a:p>
          </p:txBody>
        </p:sp>
        <p:sp>
          <p:nvSpPr>
            <p:cNvPr id="7" name="TextBox 6"/>
            <p:cNvSpPr txBox="1"/>
            <p:nvPr/>
          </p:nvSpPr>
          <p:spPr>
            <a:xfrm>
              <a:off x="4337462" y="1344947"/>
              <a:ext cx="649406" cy="369332"/>
            </a:xfrm>
            <a:prstGeom prst="rect">
              <a:avLst/>
            </a:prstGeom>
            <a:noFill/>
          </p:spPr>
          <p:txBody>
            <a:bodyPr wrap="square" rtlCol="0">
              <a:spAutoFit/>
            </a:bodyPr>
            <a:lstStyle/>
            <a:p>
              <a:r>
                <a:rPr lang="en-US" b="1" dirty="0" smtClean="0"/>
                <a:t>10°C</a:t>
              </a:r>
              <a:endParaRPr lang="en-US" b="1" dirty="0"/>
            </a:p>
          </p:txBody>
        </p:sp>
        <p:sp>
          <p:nvSpPr>
            <p:cNvPr id="8" name="TextBox 7"/>
            <p:cNvSpPr txBox="1"/>
            <p:nvPr/>
          </p:nvSpPr>
          <p:spPr>
            <a:xfrm>
              <a:off x="7288653" y="1326171"/>
              <a:ext cx="649406" cy="369332"/>
            </a:xfrm>
            <a:prstGeom prst="rect">
              <a:avLst/>
            </a:prstGeom>
            <a:noFill/>
          </p:spPr>
          <p:txBody>
            <a:bodyPr wrap="square" rtlCol="0">
              <a:spAutoFit/>
            </a:bodyPr>
            <a:lstStyle/>
            <a:p>
              <a:r>
                <a:rPr lang="en-US" b="1" dirty="0" smtClean="0"/>
                <a:t>15°C</a:t>
              </a:r>
              <a:endParaRPr lang="en-US" b="1"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73326" y="5888105"/>
            <a:ext cx="779173" cy="773873"/>
          </a:xfrm>
          <a:prstGeom prst="rect">
            <a:avLst/>
          </a:prstGeom>
        </p:spPr>
      </p:pic>
      <p:grpSp>
        <p:nvGrpSpPr>
          <p:cNvPr id="7" name="Group 6"/>
          <p:cNvGrpSpPr/>
          <p:nvPr/>
        </p:nvGrpSpPr>
        <p:grpSpPr>
          <a:xfrm>
            <a:off x="0" y="798462"/>
            <a:ext cx="8978127" cy="4632939"/>
            <a:chOff x="0" y="942762"/>
            <a:chExt cx="8978127" cy="4632939"/>
          </a:xfrm>
        </p:grpSpPr>
        <p:pic>
          <p:nvPicPr>
            <p:cNvPr id="2" name="Picture 1" descr="ax180205.159_diff.png"/>
            <p:cNvPicPr>
              <a:picLocks noChangeAspect="1"/>
            </p:cNvPicPr>
            <p:nvPr/>
          </p:nvPicPr>
          <p:blipFill>
            <a:blip r:embed="rId3"/>
            <a:srcRect l="8523" r="17047" b="3677"/>
            <a:stretch>
              <a:fillRect/>
            </a:stretch>
          </p:blipFill>
          <p:spPr>
            <a:xfrm>
              <a:off x="0" y="942762"/>
              <a:ext cx="4632221" cy="4632939"/>
            </a:xfrm>
            <a:prstGeom prst="rect">
              <a:avLst/>
            </a:prstGeom>
          </p:spPr>
        </p:pic>
        <p:pic>
          <p:nvPicPr>
            <p:cNvPr id="3" name="Picture 2" descr="ax180205.090_diff.png"/>
            <p:cNvPicPr>
              <a:picLocks noChangeAspect="1"/>
            </p:cNvPicPr>
            <p:nvPr/>
          </p:nvPicPr>
          <p:blipFill>
            <a:blip r:embed="rId4"/>
            <a:srcRect l="3677" r="2451"/>
            <a:stretch>
              <a:fillRect/>
            </a:stretch>
          </p:blipFill>
          <p:spPr>
            <a:xfrm>
              <a:off x="4488059" y="1116662"/>
              <a:ext cx="4490068" cy="4459039"/>
            </a:xfrm>
            <a:prstGeom prst="rect">
              <a:avLst/>
            </a:prstGeom>
          </p:spPr>
        </p:pic>
      </p:grpSp>
      <p:sp>
        <p:nvSpPr>
          <p:cNvPr id="4" name="TextBox 3"/>
          <p:cNvSpPr txBox="1"/>
          <p:nvPr/>
        </p:nvSpPr>
        <p:spPr>
          <a:xfrm>
            <a:off x="3479008" y="711929"/>
            <a:ext cx="1692866" cy="400110"/>
          </a:xfrm>
          <a:prstGeom prst="rect">
            <a:avLst/>
          </a:prstGeom>
          <a:noFill/>
        </p:spPr>
        <p:txBody>
          <a:bodyPr wrap="none" rtlCol="0">
            <a:spAutoFit/>
          </a:bodyPr>
          <a:lstStyle/>
          <a:p>
            <a:r>
              <a:rPr lang="en-US" sz="2000" dirty="0" smtClean="0"/>
              <a:t>February 2005</a:t>
            </a:r>
            <a:endParaRPr lang="en-US" sz="2000" dirty="0"/>
          </a:p>
        </p:txBody>
      </p:sp>
      <p:sp>
        <p:nvSpPr>
          <p:cNvPr id="5" name="TextBox 4"/>
          <p:cNvSpPr txBox="1"/>
          <p:nvPr/>
        </p:nvSpPr>
        <p:spPr>
          <a:xfrm>
            <a:off x="1748071" y="157932"/>
            <a:ext cx="5992070" cy="523220"/>
          </a:xfrm>
          <a:prstGeom prst="rect">
            <a:avLst/>
          </a:prstGeom>
          <a:noFill/>
        </p:spPr>
        <p:txBody>
          <a:bodyPr wrap="none" rtlCol="0">
            <a:spAutoFit/>
          </a:bodyPr>
          <a:lstStyle/>
          <a:p>
            <a:r>
              <a:rPr lang="en-US" sz="2800" b="1" dirty="0" smtClean="0"/>
              <a:t>Altimetry-derived temperature profiles</a:t>
            </a:r>
            <a:endParaRPr lang="en-US" sz="2800" b="1" dirty="0"/>
          </a:p>
        </p:txBody>
      </p:sp>
      <p:pic>
        <p:nvPicPr>
          <p:cNvPr id="6" name="Picture 5"/>
          <p:cNvPicPr>
            <a:picLocks noChangeAspect="1"/>
          </p:cNvPicPr>
          <p:nvPr/>
        </p:nvPicPr>
        <p:blipFill>
          <a:blip r:embed="rId5"/>
          <a:stretch>
            <a:fillRect/>
          </a:stretch>
        </p:blipFill>
        <p:spPr>
          <a:xfrm>
            <a:off x="276414" y="5575701"/>
            <a:ext cx="1471657" cy="1239960"/>
          </a:xfrm>
          <a:prstGeom prst="rect">
            <a:avLst/>
          </a:prstGeom>
        </p:spPr>
      </p:pic>
      <p:pic>
        <p:nvPicPr>
          <p:cNvPr id="8" name="Picture 7"/>
          <p:cNvPicPr>
            <a:picLocks noChangeAspect="1"/>
          </p:cNvPicPr>
          <p:nvPr/>
        </p:nvPicPr>
        <p:blipFill>
          <a:blip r:embed="rId6"/>
          <a:stretch>
            <a:fillRect/>
          </a:stretch>
        </p:blipFill>
        <p:spPr>
          <a:xfrm>
            <a:off x="1748071" y="5575700"/>
            <a:ext cx="1791101" cy="1282299"/>
          </a:xfrm>
          <a:prstGeom prst="rect">
            <a:avLst/>
          </a:prstGeom>
        </p:spPr>
      </p:pic>
      <p:grpSp>
        <p:nvGrpSpPr>
          <p:cNvPr id="16" name="Group 15"/>
          <p:cNvGrpSpPr/>
          <p:nvPr/>
        </p:nvGrpSpPr>
        <p:grpSpPr>
          <a:xfrm>
            <a:off x="837012" y="4112637"/>
            <a:ext cx="1370968" cy="2496441"/>
            <a:chOff x="837012" y="4112637"/>
            <a:chExt cx="1370968" cy="2496441"/>
          </a:xfrm>
        </p:grpSpPr>
        <p:cxnSp>
          <p:nvCxnSpPr>
            <p:cNvPr id="10" name="Straight Arrow Connector 9"/>
            <p:cNvCxnSpPr/>
            <p:nvPr/>
          </p:nvCxnSpPr>
          <p:spPr>
            <a:xfrm rot="5400000" flipH="1" flipV="1">
              <a:off x="274275" y="4675374"/>
              <a:ext cx="2496441" cy="1370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1302915" y="4996929"/>
              <a:ext cx="1636956" cy="1731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1349321" y="3694158"/>
            <a:ext cx="4147790" cy="2914921"/>
            <a:chOff x="1349321" y="3694158"/>
            <a:chExt cx="4147790" cy="2914921"/>
          </a:xfrm>
        </p:grpSpPr>
        <p:cxnSp>
          <p:nvCxnSpPr>
            <p:cNvPr id="18" name="Straight Arrow Connector 17"/>
            <p:cNvCxnSpPr/>
            <p:nvPr/>
          </p:nvCxnSpPr>
          <p:spPr>
            <a:xfrm flipV="1">
              <a:off x="1349321" y="3694158"/>
              <a:ext cx="4147790" cy="29149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958406" y="3694158"/>
              <a:ext cx="2538705" cy="24242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4713924" y="5475484"/>
            <a:ext cx="2931815" cy="1186494"/>
            <a:chOff x="5238031" y="5520361"/>
            <a:chExt cx="2931815" cy="1186494"/>
          </a:xfrm>
        </p:grpSpPr>
        <p:cxnSp>
          <p:nvCxnSpPr>
            <p:cNvPr id="21" name="Straight Connector 20"/>
            <p:cNvCxnSpPr/>
            <p:nvPr/>
          </p:nvCxnSpPr>
          <p:spPr>
            <a:xfrm>
              <a:off x="5238031" y="5740801"/>
              <a:ext cx="711200"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238031" y="6121623"/>
              <a:ext cx="711200" cy="1588"/>
            </a:xfrm>
            <a:prstGeom prst="line">
              <a:avLst/>
            </a:prstGeom>
            <a:ln w="28575"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250731" y="6540814"/>
              <a:ext cx="711200" cy="1588"/>
            </a:xfrm>
            <a:prstGeom prst="line">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050831" y="5520361"/>
              <a:ext cx="1594908" cy="369332"/>
            </a:xfrm>
            <a:prstGeom prst="rect">
              <a:avLst/>
            </a:prstGeom>
            <a:noFill/>
          </p:spPr>
          <p:txBody>
            <a:bodyPr wrap="none" rtlCol="0">
              <a:spAutoFit/>
            </a:bodyPr>
            <a:lstStyle/>
            <a:p>
              <a:r>
                <a:rPr lang="en-US" dirty="0" smtClean="0"/>
                <a:t>XBT </a:t>
              </a:r>
              <a:r>
                <a:rPr lang="en-US" dirty="0" err="1" smtClean="0"/>
                <a:t>T(z</a:t>
              </a:r>
              <a:r>
                <a:rPr lang="en-US" dirty="0" smtClean="0"/>
                <a:t>) profile</a:t>
              </a:r>
              <a:endParaRPr lang="en-US" dirty="0"/>
            </a:p>
          </p:txBody>
        </p:sp>
        <p:sp>
          <p:nvSpPr>
            <p:cNvPr id="27" name="TextBox 26"/>
            <p:cNvSpPr txBox="1"/>
            <p:nvPr/>
          </p:nvSpPr>
          <p:spPr>
            <a:xfrm>
              <a:off x="6050831" y="5935369"/>
              <a:ext cx="2119015" cy="369332"/>
            </a:xfrm>
            <a:prstGeom prst="rect">
              <a:avLst/>
            </a:prstGeom>
            <a:noFill/>
          </p:spPr>
          <p:txBody>
            <a:bodyPr wrap="none" rtlCol="0">
              <a:spAutoFit/>
            </a:bodyPr>
            <a:lstStyle/>
            <a:p>
              <a:r>
                <a:rPr lang="en-US" dirty="0" smtClean="0"/>
                <a:t>Altimetry </a:t>
              </a:r>
              <a:r>
                <a:rPr lang="en-US" dirty="0" err="1" smtClean="0"/>
                <a:t>T(z</a:t>
              </a:r>
              <a:r>
                <a:rPr lang="en-US" dirty="0" smtClean="0"/>
                <a:t>) profile</a:t>
              </a:r>
              <a:endParaRPr lang="en-US" dirty="0"/>
            </a:p>
          </p:txBody>
        </p:sp>
        <p:sp>
          <p:nvSpPr>
            <p:cNvPr id="28" name="TextBox 27"/>
            <p:cNvSpPr txBox="1"/>
            <p:nvPr/>
          </p:nvSpPr>
          <p:spPr>
            <a:xfrm>
              <a:off x="6050831" y="6337523"/>
              <a:ext cx="1432829" cy="369332"/>
            </a:xfrm>
            <a:prstGeom prst="rect">
              <a:avLst/>
            </a:prstGeom>
            <a:noFill/>
          </p:spPr>
          <p:txBody>
            <a:bodyPr wrap="none" rtlCol="0">
              <a:spAutoFit/>
            </a:bodyPr>
            <a:lstStyle/>
            <a:p>
              <a:r>
                <a:rPr lang="en-US" dirty="0" smtClean="0"/>
                <a:t>Difference (</a:t>
              </a:r>
              <a:r>
                <a:rPr lang="en-US" dirty="0" err="1" smtClean="0"/>
                <a:t>z</a:t>
              </a:r>
              <a:r>
                <a:rPr lang="en-US" dirty="0" smtClean="0"/>
                <a:t>)</a:t>
              </a:r>
              <a:endParaRPr lang="en-US"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70356" y="1178922"/>
            <a:ext cx="8575998" cy="5361578"/>
            <a:chOff x="270356" y="1496422"/>
            <a:chExt cx="8575998" cy="5361578"/>
          </a:xfrm>
        </p:grpSpPr>
        <p:pic>
          <p:nvPicPr>
            <p:cNvPr id="2" name="Picture 1" descr="feb05_abs.pdf"/>
            <p:cNvPicPr>
              <a:picLocks noChangeAspect="1"/>
            </p:cNvPicPr>
            <p:nvPr/>
          </p:nvPicPr>
          <p:blipFill>
            <a:blip r:embed="rId2"/>
            <a:srcRect l="4706" t="15455" r="9412" b="6364"/>
            <a:stretch>
              <a:fillRect/>
            </a:stretch>
          </p:blipFill>
          <p:spPr>
            <a:xfrm>
              <a:off x="270356" y="1496422"/>
              <a:ext cx="4550878" cy="5361578"/>
            </a:xfrm>
            <a:prstGeom prst="rect">
              <a:avLst/>
            </a:prstGeom>
          </p:spPr>
        </p:pic>
        <p:pic>
          <p:nvPicPr>
            <p:cNvPr id="3" name="Picture 2" descr="feb05_mean_dif.pdf"/>
            <p:cNvPicPr>
              <a:picLocks noChangeAspect="1"/>
            </p:cNvPicPr>
            <p:nvPr/>
          </p:nvPicPr>
          <p:blipFill>
            <a:blip r:embed="rId3"/>
            <a:srcRect t="12727" r="9412" b="12727"/>
            <a:stretch>
              <a:fillRect/>
            </a:stretch>
          </p:blipFill>
          <p:spPr>
            <a:xfrm>
              <a:off x="4767989" y="1733339"/>
              <a:ext cx="4078365" cy="4343447"/>
            </a:xfrm>
            <a:prstGeom prst="rect">
              <a:avLst/>
            </a:prstGeom>
          </p:spPr>
        </p:pic>
      </p:grpSp>
      <p:sp>
        <p:nvSpPr>
          <p:cNvPr id="4" name="TextBox 3"/>
          <p:cNvSpPr txBox="1"/>
          <p:nvPr/>
        </p:nvSpPr>
        <p:spPr>
          <a:xfrm>
            <a:off x="270356" y="224815"/>
            <a:ext cx="8346030" cy="954107"/>
          </a:xfrm>
          <a:prstGeom prst="rect">
            <a:avLst/>
          </a:prstGeom>
          <a:noFill/>
        </p:spPr>
        <p:txBody>
          <a:bodyPr wrap="none" rtlCol="0">
            <a:spAutoFit/>
          </a:bodyPr>
          <a:lstStyle/>
          <a:p>
            <a:r>
              <a:rPr lang="en-US" sz="2800" b="1" dirty="0" smtClean="0"/>
              <a:t>Difference between Altimetry-derived and XBT-derived</a:t>
            </a:r>
          </a:p>
          <a:p>
            <a:r>
              <a:rPr lang="en-US" sz="2800" b="1" dirty="0" smtClean="0"/>
              <a:t>temperature sections (</a:t>
            </a:r>
            <a:r>
              <a:rPr lang="en-US" sz="2800" b="1" dirty="0" smtClean="0"/>
              <a:t>34.5°S</a:t>
            </a:r>
            <a:r>
              <a:rPr lang="en-US" sz="2800" b="1" dirty="0" smtClean="0"/>
              <a:t>), February 2005</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337" y="157932"/>
            <a:ext cx="5941563" cy="892552"/>
          </a:xfrm>
          <a:prstGeom prst="rect">
            <a:avLst/>
          </a:prstGeom>
          <a:noFill/>
        </p:spPr>
        <p:txBody>
          <a:bodyPr wrap="none" rtlCol="0">
            <a:spAutoFit/>
          </a:bodyPr>
          <a:lstStyle/>
          <a:p>
            <a:pPr algn="ctr"/>
            <a:r>
              <a:rPr lang="en-US" sz="2800" b="1" dirty="0" smtClean="0"/>
              <a:t>Altimetry-derived MOC/MHT </a:t>
            </a:r>
            <a:r>
              <a:rPr lang="en-US" sz="2800" b="1" dirty="0" smtClean="0"/>
              <a:t>at 34.5°S</a:t>
            </a:r>
            <a:endParaRPr lang="en-US" sz="2800" b="1" dirty="0" smtClean="0"/>
          </a:p>
          <a:p>
            <a:pPr algn="ctr"/>
            <a:r>
              <a:rPr lang="en-US" sz="2400" b="1" dirty="0" smtClean="0"/>
              <a:t>Altimetry-XBT comparison</a:t>
            </a:r>
            <a:endParaRPr lang="en-US" sz="2400" b="1" dirty="0"/>
          </a:p>
        </p:txBody>
      </p:sp>
      <p:grpSp>
        <p:nvGrpSpPr>
          <p:cNvPr id="8" name="Group 7"/>
          <p:cNvGrpSpPr/>
          <p:nvPr/>
        </p:nvGrpSpPr>
        <p:grpSpPr>
          <a:xfrm>
            <a:off x="876790" y="1175289"/>
            <a:ext cx="6755882" cy="4000968"/>
            <a:chOff x="296749" y="1050485"/>
            <a:chExt cx="6755882" cy="4000968"/>
          </a:xfrm>
        </p:grpSpPr>
        <p:pic>
          <p:nvPicPr>
            <p:cNvPr id="10" name="Picture 9" descr="moc_alt_xbt_ax18_full.png"/>
            <p:cNvPicPr>
              <a:picLocks noChangeAspect="1"/>
            </p:cNvPicPr>
            <p:nvPr/>
          </p:nvPicPr>
          <p:blipFill>
            <a:blip r:embed="rId2"/>
            <a:stretch>
              <a:fillRect/>
            </a:stretch>
          </p:blipFill>
          <p:spPr>
            <a:xfrm>
              <a:off x="296749" y="1050485"/>
              <a:ext cx="6755882" cy="2125288"/>
            </a:xfrm>
            <a:prstGeom prst="rect">
              <a:avLst/>
            </a:prstGeom>
          </p:spPr>
        </p:pic>
        <p:pic>
          <p:nvPicPr>
            <p:cNvPr id="16" name="Picture 15" descr="mht_alt_xbt_ax18_full.png"/>
            <p:cNvPicPr>
              <a:picLocks noChangeAspect="1"/>
            </p:cNvPicPr>
            <p:nvPr/>
          </p:nvPicPr>
          <p:blipFill>
            <a:blip r:embed="rId3"/>
            <a:stretch>
              <a:fillRect/>
            </a:stretch>
          </p:blipFill>
          <p:spPr>
            <a:xfrm>
              <a:off x="300880" y="2986074"/>
              <a:ext cx="6751751" cy="2065379"/>
            </a:xfrm>
            <a:prstGeom prst="rect">
              <a:avLst/>
            </a:prstGeom>
          </p:spPr>
        </p:pic>
      </p:grpSp>
      <p:graphicFrame>
        <p:nvGraphicFramePr>
          <p:cNvPr id="9" name="Table 8"/>
          <p:cNvGraphicFramePr>
            <a:graphicFrameLocks noGrp="1"/>
          </p:cNvGraphicFramePr>
          <p:nvPr/>
        </p:nvGraphicFramePr>
        <p:xfrm>
          <a:off x="1693721" y="5423892"/>
          <a:ext cx="4965728" cy="1112520"/>
        </p:xfrm>
        <a:graphic>
          <a:graphicData uri="http://schemas.openxmlformats.org/drawingml/2006/table">
            <a:tbl>
              <a:tblPr firstRow="1" bandRow="1">
                <a:tableStyleId>{5940675A-B579-460E-94D1-54222C63F5DA}</a:tableStyleId>
              </a:tblPr>
              <a:tblGrid>
                <a:gridCol w="1524000"/>
                <a:gridCol w="1676428"/>
                <a:gridCol w="1765300"/>
              </a:tblGrid>
              <a:tr h="370840">
                <a:tc>
                  <a:txBody>
                    <a:bodyPr/>
                    <a:lstStyle/>
                    <a:p>
                      <a:endParaRPr lang="en-US" b="1" dirty="0"/>
                    </a:p>
                  </a:txBody>
                  <a:tcPr/>
                </a:tc>
                <a:tc>
                  <a:txBody>
                    <a:bodyPr/>
                    <a:lstStyle/>
                    <a:p>
                      <a:pPr algn="ctr"/>
                      <a:r>
                        <a:rPr lang="en-US" b="1" dirty="0" smtClean="0"/>
                        <a:t>MOC (</a:t>
                      </a:r>
                      <a:r>
                        <a:rPr lang="en-US" b="1" dirty="0" err="1" smtClean="0"/>
                        <a:t>Sv</a:t>
                      </a:r>
                      <a:r>
                        <a:rPr lang="en-US" b="1" dirty="0" smtClean="0"/>
                        <a:t>)</a:t>
                      </a:r>
                      <a:endParaRPr lang="en-US" b="1" dirty="0"/>
                    </a:p>
                  </a:txBody>
                  <a:tcPr>
                    <a:solidFill>
                      <a:schemeClr val="bg1">
                        <a:lumMod val="85000"/>
                      </a:schemeClr>
                    </a:solidFill>
                  </a:tcPr>
                </a:tc>
                <a:tc>
                  <a:txBody>
                    <a:bodyPr/>
                    <a:lstStyle/>
                    <a:p>
                      <a:pPr algn="ctr"/>
                      <a:r>
                        <a:rPr lang="en-US" b="1" dirty="0" smtClean="0"/>
                        <a:t>MHT (PW)</a:t>
                      </a:r>
                      <a:endParaRPr lang="en-US" b="1" dirty="0"/>
                    </a:p>
                  </a:txBody>
                  <a:tcPr>
                    <a:solidFill>
                      <a:schemeClr val="bg1">
                        <a:lumMod val="85000"/>
                      </a:schemeClr>
                    </a:solidFill>
                  </a:tcPr>
                </a:tc>
              </a:tr>
              <a:tr h="370840">
                <a:tc>
                  <a:txBody>
                    <a:bodyPr/>
                    <a:lstStyle/>
                    <a:p>
                      <a:r>
                        <a:rPr lang="en-US" b="1" dirty="0" smtClean="0"/>
                        <a:t>XBT AX18</a:t>
                      </a:r>
                      <a:endParaRPr lang="en-US" b="1" dirty="0"/>
                    </a:p>
                  </a:txBody>
                  <a:tcPr>
                    <a:solidFill>
                      <a:srgbClr val="D9D9D9"/>
                    </a:solidFill>
                  </a:tcPr>
                </a:tc>
                <a:tc>
                  <a:txBody>
                    <a:bodyPr/>
                    <a:lstStyle/>
                    <a:p>
                      <a:pPr algn="ctr"/>
                      <a:r>
                        <a:rPr lang="en-US" b="1" dirty="0" smtClean="0"/>
                        <a:t>19.6±2.6</a:t>
                      </a:r>
                      <a:endParaRPr lang="en-US"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0.48±0.20</a:t>
                      </a:r>
                    </a:p>
                  </a:txBody>
                  <a:tcPr/>
                </a:tc>
              </a:tr>
              <a:tr h="370840">
                <a:tc>
                  <a:txBody>
                    <a:bodyPr/>
                    <a:lstStyle/>
                    <a:p>
                      <a:r>
                        <a:rPr lang="en-US" b="1" dirty="0" smtClean="0"/>
                        <a:t>Altimetry</a:t>
                      </a:r>
                      <a:endParaRPr lang="en-US" b="1" dirty="0"/>
                    </a:p>
                  </a:txBody>
                  <a:tcPr>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19.2±2.8</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0.51±0.22</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5122</TotalTime>
  <Words>787</Words>
  <Application>Microsoft Office PowerPoint</Application>
  <PresentationFormat>On-screen Show (4:3)</PresentationFormat>
  <Paragraphs>142</Paragraphs>
  <Slides>21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Dept. of Commerce NOAA/AOML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Gustavo Goni</dc:creator>
  <cp:lastModifiedBy>shenfu dong</cp:lastModifiedBy>
  <cp:revision>230</cp:revision>
  <cp:lastPrinted>2012-03-23T18:30:03Z</cp:lastPrinted>
  <dcterms:created xsi:type="dcterms:W3CDTF">2013-10-03T13:48:38Z</dcterms:created>
  <dcterms:modified xsi:type="dcterms:W3CDTF">2013-10-09T13:40:36Z</dcterms:modified>
</cp:coreProperties>
</file>