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png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004000" cy="36576000"/>
  <p:notesSz cx="9144000" cy="6858000"/>
  <p:defaultTextStyle>
    <a:defPPr>
      <a:defRPr lang="en-US"/>
    </a:defPPr>
    <a:lvl1pPr marL="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1pPr>
    <a:lvl2pPr marL="227413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2pPr>
    <a:lvl3pPr marL="454825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3pPr>
    <a:lvl4pPr marL="682238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4pPr>
    <a:lvl5pPr marL="909651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5pPr>
    <a:lvl6pPr marL="11370641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6pPr>
    <a:lvl7pPr marL="13644772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7pPr>
    <a:lvl8pPr marL="1591889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8pPr>
    <a:lvl9pPr marL="1819302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832">
          <p15:clr>
            <a:srgbClr val="A4A3A4"/>
          </p15:clr>
        </p15:guide>
        <p15:guide id="2" pos="100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9900FF"/>
    <a:srgbClr val="99FF99"/>
    <a:srgbClr val="B2F5AD"/>
    <a:srgbClr val="E2FBFE"/>
    <a:srgbClr val="D2F9FE"/>
    <a:srgbClr val="00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67" autoAdjust="0"/>
    <p:restoredTop sz="95360" autoAdjust="0"/>
  </p:normalViewPr>
  <p:slideViewPr>
    <p:cSldViewPr snapToGrid="0" snapToObjects="1">
      <p:cViewPr>
        <p:scale>
          <a:sx n="50" d="100"/>
          <a:sy n="50" d="100"/>
        </p:scale>
        <p:origin x="-54" y="6540"/>
      </p:cViewPr>
      <p:guideLst>
        <p:guide orient="horz" pos="11832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DE20-ED12-3B4F-ACAA-BC1311101973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8050" y="514350"/>
            <a:ext cx="22479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C56E5-094E-D147-B917-F6DEE04C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23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47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170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894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617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341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6064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788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8050" y="514350"/>
            <a:ext cx="2247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C56E5-094E-D147-B917-F6DEE04C8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5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1362280"/>
            <a:ext cx="27203400" cy="78401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726400"/>
            <a:ext cx="2240280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2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09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464747"/>
            <a:ext cx="7200900" cy="312081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464747"/>
            <a:ext cx="21069300" cy="312081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6" y="23503480"/>
            <a:ext cx="27203400" cy="7264399"/>
          </a:xfrm>
        </p:spPr>
        <p:txBody>
          <a:bodyPr anchor="t"/>
          <a:lstStyle>
            <a:lvl1pPr algn="l">
              <a:defRPr sz="20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6" y="15502478"/>
            <a:ext cx="27203400" cy="8000997"/>
          </a:xfrm>
        </p:spPr>
        <p:txBody>
          <a:bodyPr anchor="b"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227413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2pPr>
            <a:lvl3pPr marL="454825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82238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4pPr>
            <a:lvl5pPr marL="909651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4" y="8187277"/>
            <a:ext cx="14140659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4" y="11599338"/>
            <a:ext cx="14140659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3" y="8187277"/>
            <a:ext cx="14146213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3" y="11599338"/>
            <a:ext cx="14146213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10" y="1456273"/>
            <a:ext cx="10529096" cy="6197603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7" y="1456278"/>
            <a:ext cx="17891125" cy="31216606"/>
          </a:xfrm>
        </p:spPr>
        <p:txBody>
          <a:bodyPr/>
          <a:lstStyle>
            <a:lvl1pPr>
              <a:defRPr sz="16100"/>
            </a:lvl1pPr>
            <a:lvl2pPr>
              <a:defRPr sz="13900"/>
            </a:lvl2pPr>
            <a:lvl3pPr>
              <a:defRPr sz="11800"/>
            </a:lvl3pPr>
            <a:lvl4pPr>
              <a:defRPr sz="10000"/>
            </a:lvl4pPr>
            <a:lvl5pPr>
              <a:defRPr sz="10000"/>
            </a:lvl5pPr>
            <a:lvl6pPr>
              <a:defRPr sz="10000"/>
            </a:lvl6pPr>
            <a:lvl7pPr>
              <a:defRPr sz="10000"/>
            </a:lvl7pPr>
            <a:lvl8pPr>
              <a:defRPr sz="10000"/>
            </a:lvl8pPr>
            <a:lvl9pPr>
              <a:defRPr sz="10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10" y="7653886"/>
            <a:ext cx="10529096" cy="250190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9" y="25603205"/>
            <a:ext cx="19202400" cy="3022600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9" y="3268132"/>
            <a:ext cx="19202400" cy="21945600"/>
          </a:xfrm>
        </p:spPr>
        <p:txBody>
          <a:bodyPr/>
          <a:lstStyle>
            <a:lvl1pPr marL="0" indent="0">
              <a:buNone/>
              <a:defRPr sz="16100"/>
            </a:lvl1pPr>
            <a:lvl2pPr marL="2274130" indent="0">
              <a:buNone/>
              <a:defRPr sz="13900"/>
            </a:lvl2pPr>
            <a:lvl3pPr marL="4548256" indent="0">
              <a:buNone/>
              <a:defRPr sz="11800"/>
            </a:lvl3pPr>
            <a:lvl4pPr marL="6822386" indent="0">
              <a:buNone/>
              <a:defRPr sz="10000"/>
            </a:lvl4pPr>
            <a:lvl5pPr marL="9096516" indent="0">
              <a:buNone/>
              <a:defRPr sz="10000"/>
            </a:lvl5pPr>
            <a:lvl6pPr marL="11370641" indent="0">
              <a:buNone/>
              <a:defRPr sz="10000"/>
            </a:lvl6pPr>
            <a:lvl7pPr marL="13644772" indent="0">
              <a:buNone/>
              <a:defRPr sz="10000"/>
            </a:lvl7pPr>
            <a:lvl8pPr marL="15918897" indent="0">
              <a:buNone/>
              <a:defRPr sz="10000"/>
            </a:lvl8pPr>
            <a:lvl9pPr marL="18193027" indent="0">
              <a:buNone/>
              <a:defRPr sz="10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9" y="28625811"/>
            <a:ext cx="19202400" cy="42926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4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464733"/>
            <a:ext cx="28803600" cy="6096000"/>
          </a:xfrm>
          <a:prstGeom prst="rect">
            <a:avLst/>
          </a:prstGeom>
        </p:spPr>
        <p:txBody>
          <a:bodyPr vert="horz" lIns="454825" tIns="227413" rIns="454825" bIns="2274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8534414"/>
            <a:ext cx="28803600" cy="24138469"/>
          </a:xfrm>
          <a:prstGeom prst="rect">
            <a:avLst/>
          </a:prstGeom>
        </p:spPr>
        <p:txBody>
          <a:bodyPr vert="horz" lIns="454825" tIns="227413" rIns="454825" bIns="2274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6837-657D-214C-8356-4B76B3A609B5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3900546"/>
            <a:ext cx="10134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74130" rtl="0" eaLnBrk="1" latinLnBrk="0" hangingPunct="1">
        <a:spcBef>
          <a:spcPct val="0"/>
        </a:spcBef>
        <a:buNone/>
        <a:defRPr sz="2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593" indent="-1705593" algn="l" defTabSz="2274130" rtl="0" eaLnBrk="1" latinLnBrk="0" hangingPunct="1">
        <a:spcBef>
          <a:spcPct val="20000"/>
        </a:spcBef>
        <a:buFont typeface="Arial"/>
        <a:buChar char="•"/>
        <a:defRPr sz="16100" kern="1200">
          <a:solidFill>
            <a:schemeClr val="tx1"/>
          </a:solidFill>
          <a:latin typeface="+mn-lt"/>
          <a:ea typeface="+mn-ea"/>
          <a:cs typeface="+mn-cs"/>
        </a:defRPr>
      </a:lvl1pPr>
      <a:lvl2pPr marL="3695457" indent="-1421331" algn="l" defTabSz="2274130" rtl="0" eaLnBrk="1" latinLnBrk="0" hangingPunct="1">
        <a:spcBef>
          <a:spcPct val="20000"/>
        </a:spcBef>
        <a:buFont typeface="Arial"/>
        <a:buChar char="–"/>
        <a:defRPr sz="13900" kern="1200">
          <a:solidFill>
            <a:schemeClr val="tx1"/>
          </a:solidFill>
          <a:latin typeface="+mn-lt"/>
          <a:ea typeface="+mn-ea"/>
          <a:cs typeface="+mn-cs"/>
        </a:defRPr>
      </a:lvl2pPr>
      <a:lvl3pPr marL="5685323" indent="-1137063" algn="l" defTabSz="2274130" rtl="0" eaLnBrk="1" latinLnBrk="0" hangingPunct="1">
        <a:spcBef>
          <a:spcPct val="20000"/>
        </a:spcBef>
        <a:buFont typeface="Arial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959448" indent="-1137063" algn="l" defTabSz="2274130" rtl="0" eaLnBrk="1" latinLnBrk="0" hangingPunct="1">
        <a:spcBef>
          <a:spcPct val="20000"/>
        </a:spcBef>
        <a:buFont typeface="Arial"/>
        <a:buChar char="–"/>
        <a:defRPr sz="10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3579" indent="-1137063" algn="l" defTabSz="2274130" rtl="0" eaLnBrk="1" latinLnBrk="0" hangingPunct="1">
        <a:spcBef>
          <a:spcPct val="20000"/>
        </a:spcBef>
        <a:buFont typeface="Arial"/>
        <a:buChar char="»"/>
        <a:defRPr sz="10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07710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6pPr>
      <a:lvl7pPr marL="14781835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55964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8pPr>
      <a:lvl9pPr marL="19330091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413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2pPr>
      <a:lvl3pPr marL="454825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3pPr>
      <a:lvl4pPr marL="682238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09651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70641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44772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1889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819302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tiff"/><Relationship Id="rId26" Type="http://schemas.openxmlformats.org/officeDocument/2006/relationships/image" Target="../media/image24.tiff"/><Relationship Id="rId3" Type="http://schemas.openxmlformats.org/officeDocument/2006/relationships/image" Target="../media/image1.tif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tiff"/><Relationship Id="rId4" Type="http://schemas.openxmlformats.org/officeDocument/2006/relationships/image" Target="../media/image2.gif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27" y="34536048"/>
            <a:ext cx="2430550" cy="1822912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3" y="-12855"/>
            <a:ext cx="32003997" cy="35465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55" tIns="38278" rIns="76555" bIns="38278" spcCol="0" rtlCol="0" anchor="ctr"/>
          <a:lstStyle/>
          <a:p>
            <a:pPr algn="ctr"/>
            <a:r>
              <a:rPr lang="en-US" sz="3900" dirty="0">
                <a:solidFill>
                  <a:schemeClr val="tx1"/>
                </a:solidFill>
                <a:cs typeface="Times New Roman"/>
              </a:rPr>
              <a:t> 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27183317" y="15784519"/>
            <a:ext cx="297838" cy="1518494"/>
          </a:xfrm>
          <a:prstGeom prst="rect">
            <a:avLst/>
          </a:prstGeom>
          <a:noFill/>
        </p:spPr>
        <p:txBody>
          <a:bodyPr wrap="none" lIns="147447" tIns="73724" rIns="147447" bIns="73724" rtlCol="0">
            <a:spAutoFit/>
          </a:bodyPr>
          <a:lstStyle/>
          <a:p>
            <a:endParaRPr lang="en-US" dirty="0"/>
          </a:p>
        </p:txBody>
      </p:sp>
      <p:sp>
        <p:nvSpPr>
          <p:cNvPr id="285" name="Rectangle 284"/>
          <p:cNvSpPr/>
          <p:nvPr/>
        </p:nvSpPr>
        <p:spPr>
          <a:xfrm>
            <a:off x="457199" y="4914904"/>
            <a:ext cx="15290357" cy="1079341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286" name="TextBox 285"/>
          <p:cNvSpPr txBox="1"/>
          <p:nvPr/>
        </p:nvSpPr>
        <p:spPr>
          <a:xfrm>
            <a:off x="18269533" y="14263174"/>
            <a:ext cx="198581" cy="1468864"/>
          </a:xfrm>
          <a:prstGeom prst="rect">
            <a:avLst/>
          </a:prstGeom>
          <a:noFill/>
        </p:spPr>
        <p:txBody>
          <a:bodyPr wrap="none" lIns="98298" tIns="49149" rIns="98298" bIns="49149" rtlCol="0">
            <a:spAutoFit/>
          </a:bodyPr>
          <a:lstStyle/>
          <a:p>
            <a:endParaRPr lang="en-US" dirty="0"/>
          </a:p>
        </p:txBody>
      </p:sp>
      <p:sp>
        <p:nvSpPr>
          <p:cNvPr id="287" name="TextBox 286"/>
          <p:cNvSpPr txBox="1"/>
          <p:nvPr/>
        </p:nvSpPr>
        <p:spPr>
          <a:xfrm>
            <a:off x="1364148" y="1632525"/>
            <a:ext cx="29835249" cy="1330364"/>
          </a:xfrm>
          <a:prstGeom prst="rect">
            <a:avLst/>
          </a:prstGeom>
          <a:noFill/>
          <a:effectLst>
            <a:outerShdw blurRad="50800" dir="2700000" sx="50000" sy="50000" algn="tl" rotWithShape="0">
              <a:prstClr val="black"/>
            </a:outerShdw>
          </a:effectLst>
        </p:spPr>
        <p:txBody>
          <a:bodyPr wrap="square" lIns="98298" tIns="49149" rIns="98298" bIns="49149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Gustavo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Jorge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Goni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Francis Bringas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Ricardo Domingues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Jili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Dong 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Grant Rawson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2,1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Julio Morell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George Halliwell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Sang-Ki Lee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1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Hyun-Sook Kim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4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Luis Pomales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Becky Baltes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5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Richard Bouchard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6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Yamil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 Rodriguez</a:t>
            </a:r>
            <a:r>
              <a:rPr lang="en-US" sz="40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ourier New" panose="02070309020205020404" pitchFamily="49" charset="0"/>
              </a:rPr>
              <a:t>7</a:t>
            </a:r>
            <a:endParaRPr lang="en-US" sz="40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5" y="34509338"/>
            <a:ext cx="1826547" cy="1786205"/>
          </a:xfrm>
          <a:prstGeom prst="rect">
            <a:avLst/>
          </a:prstGeom>
        </p:spPr>
      </p:pic>
      <p:sp>
        <p:nvSpPr>
          <p:cNvPr id="289" name="TextBox 288"/>
          <p:cNvSpPr txBox="1"/>
          <p:nvPr/>
        </p:nvSpPr>
        <p:spPr>
          <a:xfrm>
            <a:off x="478926" y="3861678"/>
            <a:ext cx="15340194" cy="6378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8298" tIns="49149" rIns="98298" bIns="49149" rtlCol="0">
            <a:spAutoFit/>
          </a:bodyPr>
          <a:lstStyle/>
          <a:p>
            <a:r>
              <a:rPr lang="en-US" sz="3500" b="1" dirty="0" smtClean="0"/>
              <a:t>NOAA’s First Emerging Technologies Worksho</a:t>
            </a:r>
            <a:r>
              <a:rPr lang="en-US" sz="3500" b="1" dirty="0"/>
              <a:t>p</a:t>
            </a:r>
            <a:r>
              <a:rPr lang="en-US" sz="3500" b="1" dirty="0" smtClean="0"/>
              <a:t>, Silver Spring, MD, July 2016 </a:t>
            </a:r>
            <a:endParaRPr lang="en-US" sz="3500" b="1" dirty="0"/>
          </a:p>
        </p:txBody>
      </p:sp>
      <p:sp>
        <p:nvSpPr>
          <p:cNvPr id="290" name="Rectangle 289"/>
          <p:cNvSpPr/>
          <p:nvPr/>
        </p:nvSpPr>
        <p:spPr>
          <a:xfrm>
            <a:off x="16315470" y="4009127"/>
            <a:ext cx="15193230" cy="2985792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pic>
        <p:nvPicPr>
          <p:cNvPr id="291" name="Picture 290" descr="logo_up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43" y="34569817"/>
            <a:ext cx="1712066" cy="1712067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87" y="5883858"/>
            <a:ext cx="8246569" cy="7318832"/>
          </a:xfrm>
          <a:prstGeom prst="rect">
            <a:avLst/>
          </a:prstGeom>
        </p:spPr>
      </p:pic>
      <p:sp>
        <p:nvSpPr>
          <p:cNvPr id="295" name="TextBox 294"/>
          <p:cNvSpPr txBox="1"/>
          <p:nvPr/>
        </p:nvSpPr>
        <p:spPr>
          <a:xfrm>
            <a:off x="16382018" y="7467937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3. Underwater Gliders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96" name="Picture 295" descr="Fastwave-Becomes-Australian-Distributor-of-Kongsberg-Seaglider-System-523x37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040" y="8303191"/>
            <a:ext cx="5406429" cy="40253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7" name="Picture 4" descr="http://www.aoml.noaa.gov/phod/goos/gliders/website_pictures/DSCN0485_web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 bwMode="auto">
          <a:xfrm>
            <a:off x="22937186" y="11316928"/>
            <a:ext cx="5144644" cy="41438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98" descr="IMG_4624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20809" b="6952"/>
          <a:stretch/>
        </p:blipFill>
        <p:spPr>
          <a:xfrm>
            <a:off x="27324251" y="13146245"/>
            <a:ext cx="3695530" cy="2325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02" name="Straight Connector 301"/>
          <p:cNvCxnSpPr/>
          <p:nvPr/>
        </p:nvCxnSpPr>
        <p:spPr>
          <a:xfrm>
            <a:off x="0" y="33973135"/>
            <a:ext cx="32004000" cy="0"/>
          </a:xfrm>
          <a:prstGeom prst="line">
            <a:avLst/>
          </a:prstGeom>
          <a:ln w="114300" cmpd="thickThin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3" name="Picture 30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548" y="34845784"/>
            <a:ext cx="1731818" cy="1113311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14050214" y="34045797"/>
            <a:ext cx="5699508" cy="2611100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Acknowledgments</a:t>
            </a:r>
          </a:p>
          <a:p>
            <a:r>
              <a:rPr lang="en-US" sz="2000" dirty="0">
                <a:cs typeface="Times New Roman"/>
              </a:rPr>
              <a:t>This work was </a:t>
            </a:r>
            <a:r>
              <a:rPr lang="en-US" sz="2000" dirty="0" smtClean="0">
                <a:cs typeface="Times New Roman"/>
              </a:rPr>
              <a:t>originally funded by </a:t>
            </a:r>
            <a:r>
              <a:rPr lang="en-US" sz="2000" dirty="0">
                <a:cs typeface="Times New Roman"/>
              </a:rPr>
              <a:t>the Disaster Relief Appropriations Act of 2013 </a:t>
            </a:r>
            <a:r>
              <a:rPr lang="en-US" sz="2000" dirty="0" smtClean="0">
                <a:cs typeface="Times New Roman"/>
              </a:rPr>
              <a:t>known </a:t>
            </a:r>
            <a:r>
              <a:rPr lang="en-US" sz="2000" dirty="0">
                <a:cs typeface="Times New Roman"/>
              </a:rPr>
              <a:t>as the Sandy </a:t>
            </a:r>
            <a:r>
              <a:rPr lang="en-US" sz="2000" dirty="0" smtClean="0">
                <a:cs typeface="Times New Roman"/>
              </a:rPr>
              <a:t>Supplemental. This project is currently funded by NOAA/OAR, NOAA/AOML, and CARICOOS, and supported by UPRM, UM/CIMAS, NOAA/NDBC, NOAA/IOOS, NOAA/EMC, and ANAMAR.</a:t>
            </a:r>
            <a:endParaRPr lang="en-US" sz="2000" dirty="0">
              <a:cs typeface="Times New Roman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1101256" y="208848"/>
            <a:ext cx="2983594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2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NOAA/AOML – </a:t>
            </a:r>
            <a:r>
              <a:rPr lang="en-US" sz="8200" b="1" dirty="0" smtClean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CARICOOS </a:t>
            </a:r>
            <a:r>
              <a:rPr lang="en-US" sz="82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Hurricane Underwater Glider Operations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19555317" y="34048390"/>
            <a:ext cx="7706185" cy="2611100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Affiliations</a:t>
            </a:r>
          </a:p>
          <a:p>
            <a:r>
              <a:rPr lang="en-US" sz="2000" dirty="0">
                <a:cs typeface="Times New Roman"/>
              </a:rPr>
              <a:t>1 NOAA/AOML, Miami, Florida, USA</a:t>
            </a:r>
          </a:p>
          <a:p>
            <a:r>
              <a:rPr lang="en-US" sz="2000" dirty="0">
                <a:cs typeface="Times New Roman"/>
              </a:rPr>
              <a:t>2 University of Miami, CIMAS, Miami, Florida, USA</a:t>
            </a:r>
          </a:p>
          <a:p>
            <a:r>
              <a:rPr lang="en-US" sz="2000" dirty="0">
                <a:cs typeface="Times New Roman"/>
              </a:rPr>
              <a:t>3 University of Puerto Rico, </a:t>
            </a:r>
            <a:r>
              <a:rPr lang="en-US" sz="2000" dirty="0" err="1">
                <a:cs typeface="Times New Roman"/>
              </a:rPr>
              <a:t>Mayagues</a:t>
            </a:r>
            <a:r>
              <a:rPr lang="en-US" sz="2000" dirty="0">
                <a:cs typeface="Times New Roman"/>
              </a:rPr>
              <a:t>, Puerto Rico, </a:t>
            </a:r>
            <a:r>
              <a:rPr lang="en-US" sz="2000" dirty="0" smtClean="0">
                <a:cs typeface="Times New Roman"/>
              </a:rPr>
              <a:t>and CARICOOS</a:t>
            </a:r>
            <a:endParaRPr lang="en-US" sz="2000" dirty="0">
              <a:cs typeface="Times New Roman"/>
            </a:endParaRPr>
          </a:p>
          <a:p>
            <a:r>
              <a:rPr lang="en-US" sz="2000" dirty="0">
                <a:cs typeface="Times New Roman"/>
              </a:rPr>
              <a:t>4 NOAA/EMC, College Park, Maryland, USA</a:t>
            </a:r>
          </a:p>
          <a:p>
            <a:r>
              <a:rPr lang="en-US" sz="2000" dirty="0">
                <a:cs typeface="Times New Roman"/>
              </a:rPr>
              <a:t>5 IOOS Office, Silver Spring, MD, USA</a:t>
            </a:r>
          </a:p>
          <a:p>
            <a:r>
              <a:rPr lang="en-US" sz="2000" dirty="0">
                <a:cs typeface="Times New Roman"/>
              </a:rPr>
              <a:t>6 NOAA/NDBC, Stennis, Miss, USA</a:t>
            </a:r>
          </a:p>
          <a:p>
            <a:r>
              <a:rPr lang="en-US" sz="2000" dirty="0">
                <a:cs typeface="Times New Roman"/>
              </a:rPr>
              <a:t>7 ANAMAR, Santo Domingo, Dominican Republic</a:t>
            </a:r>
          </a:p>
        </p:txBody>
      </p:sp>
      <p:pic>
        <p:nvPicPr>
          <p:cNvPr id="307" name="Picture 3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251" y="34756596"/>
            <a:ext cx="1574711" cy="139987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6"/>
          <a:stretch/>
        </p:blipFill>
        <p:spPr>
          <a:xfrm>
            <a:off x="8527815" y="34875794"/>
            <a:ext cx="2842268" cy="1087923"/>
          </a:xfrm>
          <a:prstGeom prst="rect">
            <a:avLst/>
          </a:prstGeom>
        </p:spPr>
      </p:pic>
      <p:sp>
        <p:nvSpPr>
          <p:cNvPr id="309" name="TextBox 308"/>
          <p:cNvSpPr txBox="1"/>
          <p:nvPr/>
        </p:nvSpPr>
        <p:spPr>
          <a:xfrm>
            <a:off x="478926" y="4850168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1. Motivation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10" name="Picture 3" descr="ALtkerrtrd_noT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46706" y="5669388"/>
            <a:ext cx="4249839" cy="35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" name="Picture 4" descr="ALinerrtr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03856" y="9594651"/>
            <a:ext cx="4196862" cy="355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" name="Rectangle 311"/>
          <p:cNvSpPr/>
          <p:nvPr/>
        </p:nvSpPr>
        <p:spPr>
          <a:xfrm>
            <a:off x="11393611" y="7823295"/>
            <a:ext cx="2057400" cy="2896824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16315470" y="7467600"/>
            <a:ext cx="15206155" cy="8240718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16406463" y="4009127"/>
            <a:ext cx="14727618" cy="2985792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Goal </a:t>
            </a:r>
          </a:p>
          <a:p>
            <a:pPr algn="ctr">
              <a:spcAft>
                <a:spcPts val="1200"/>
              </a:spcAft>
            </a:pPr>
            <a:r>
              <a:rPr lang="en-US" sz="2600" b="1" dirty="0" smtClean="0"/>
              <a:t>Enhance </a:t>
            </a:r>
            <a:r>
              <a:rPr lang="en-US" sz="2600" b="1" dirty="0"/>
              <a:t>our understanding of air-sea interaction processes during hurricane force wind </a:t>
            </a:r>
            <a:r>
              <a:rPr lang="en-US" sz="2600" b="1" dirty="0" smtClean="0"/>
              <a:t>events</a:t>
            </a:r>
            <a:endParaRPr lang="en-US" sz="2600" b="1" dirty="0">
              <a:cs typeface="Arial" panose="020B0604020202020204" pitchFamily="34" charset="0"/>
            </a:endParaRPr>
          </a:p>
          <a:p>
            <a:pPr marL="685800">
              <a:spcAft>
                <a:spcPts val="1200"/>
              </a:spcAft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b="1" dirty="0">
                <a:cs typeface="Arial" panose="020B0604020202020204" pitchFamily="34" charset="0"/>
              </a:rPr>
              <a:t>Objectives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b="1" dirty="0">
                <a:cs typeface="Arial" panose="020B0604020202020204" pitchFamily="34" charset="0"/>
              </a:rPr>
              <a:t>Assess impact of hurricane force winds on upper ocean density structure, and 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b="1" dirty="0">
                <a:cs typeface="Arial" panose="020B0604020202020204" pitchFamily="34" charset="0"/>
              </a:rPr>
              <a:t>Assess impact of ocean profile data from underwater gliders in hurricane intensity </a:t>
            </a:r>
            <a:r>
              <a:rPr lang="en-US" sz="2600" b="1" dirty="0" smtClean="0">
                <a:cs typeface="Arial" panose="020B0604020202020204" pitchFamily="34" charset="0"/>
              </a:rPr>
              <a:t>forecasts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457202" y="16132061"/>
            <a:ext cx="31051498" cy="792844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293" name="TextBox 292"/>
          <p:cNvSpPr txBox="1"/>
          <p:nvPr/>
        </p:nvSpPr>
        <p:spPr>
          <a:xfrm>
            <a:off x="524643" y="16220602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4. Operations timeline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7" t="38657" r="45891" b="29981"/>
          <a:stretch/>
        </p:blipFill>
        <p:spPr>
          <a:xfrm>
            <a:off x="12708228" y="19009079"/>
            <a:ext cx="2251180" cy="203132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19" name="Picture 31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4"/>
          <a:stretch/>
        </p:blipFill>
        <p:spPr>
          <a:xfrm>
            <a:off x="7712647" y="17052297"/>
            <a:ext cx="4712262" cy="4402657"/>
          </a:xfrm>
          <a:prstGeom prst="rect">
            <a:avLst/>
          </a:prstGeom>
        </p:spPr>
      </p:pic>
      <p:cxnSp>
        <p:nvCxnSpPr>
          <p:cNvPr id="320" name="Straight Connector 319"/>
          <p:cNvCxnSpPr>
            <a:cxnSpLocks/>
          </p:cNvCxnSpPr>
          <p:nvPr/>
        </p:nvCxnSpPr>
        <p:spPr>
          <a:xfrm>
            <a:off x="1438953" y="22232793"/>
            <a:ext cx="29753035" cy="0"/>
          </a:xfrm>
          <a:prstGeom prst="line">
            <a:avLst/>
          </a:prstGeom>
          <a:ln w="1143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cxnSpLocks/>
          </p:cNvCxnSpPr>
          <p:nvPr/>
        </p:nvCxnSpPr>
        <p:spPr>
          <a:xfrm flipV="1">
            <a:off x="1426253" y="21914562"/>
            <a:ext cx="0" cy="664252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321"/>
          <p:cNvSpPr txBox="1">
            <a:spLocks/>
          </p:cNvSpPr>
          <p:nvPr/>
        </p:nvSpPr>
        <p:spPr>
          <a:xfrm>
            <a:off x="387423" y="17939655"/>
            <a:ext cx="26509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Proposal </a:t>
            </a:r>
          </a:p>
          <a:p>
            <a:pPr algn="ctr"/>
            <a:r>
              <a:rPr lang="en-US" sz="2600" b="1" dirty="0" smtClean="0"/>
              <a:t>(October 2013)</a:t>
            </a:r>
          </a:p>
          <a:p>
            <a:pPr algn="ctr"/>
            <a:r>
              <a:rPr lang="en-US" sz="2600" b="1" dirty="0"/>
              <a:t>Disaster Relief Appropriations Act of </a:t>
            </a:r>
            <a:r>
              <a:rPr lang="en-US" sz="2600" b="1" dirty="0" smtClean="0"/>
              <a:t>2013,</a:t>
            </a:r>
          </a:p>
          <a:p>
            <a:pPr algn="ctr"/>
            <a:r>
              <a:rPr lang="en-US" sz="2600" b="1" dirty="0" smtClean="0"/>
              <a:t>“Sandy Supplemental” </a:t>
            </a:r>
          </a:p>
          <a:p>
            <a:pPr algn="ctr"/>
            <a:endParaRPr lang="en-US" sz="2600" b="1" dirty="0"/>
          </a:p>
        </p:txBody>
      </p:sp>
      <p:sp>
        <p:nvSpPr>
          <p:cNvPr id="323" name="TextBox 322"/>
          <p:cNvSpPr txBox="1">
            <a:spLocks/>
          </p:cNvSpPr>
          <p:nvPr/>
        </p:nvSpPr>
        <p:spPr>
          <a:xfrm>
            <a:off x="1785134" y="20748369"/>
            <a:ext cx="25651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Funded</a:t>
            </a:r>
          </a:p>
          <a:p>
            <a:pPr algn="ctr"/>
            <a:r>
              <a:rPr lang="en-US" sz="2600" b="1" dirty="0" smtClean="0"/>
              <a:t>(December 2013)</a:t>
            </a:r>
          </a:p>
        </p:txBody>
      </p:sp>
      <p:sp>
        <p:nvSpPr>
          <p:cNvPr id="324" name="TextBox 323"/>
          <p:cNvSpPr txBox="1">
            <a:spLocks/>
          </p:cNvSpPr>
          <p:nvPr/>
        </p:nvSpPr>
        <p:spPr>
          <a:xfrm>
            <a:off x="3141082" y="19331519"/>
            <a:ext cx="2849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Purchase of Gliders</a:t>
            </a:r>
          </a:p>
          <a:p>
            <a:pPr algn="ctr"/>
            <a:r>
              <a:rPr lang="en-US" sz="2600" b="1" dirty="0" smtClean="0"/>
              <a:t>(March 2014)</a:t>
            </a:r>
          </a:p>
        </p:txBody>
      </p:sp>
      <p:sp>
        <p:nvSpPr>
          <p:cNvPr id="325" name="TextBox 324"/>
          <p:cNvSpPr txBox="1">
            <a:spLocks/>
          </p:cNvSpPr>
          <p:nvPr/>
        </p:nvSpPr>
        <p:spPr>
          <a:xfrm>
            <a:off x="5667757" y="22578814"/>
            <a:ext cx="1527149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TS Bertha </a:t>
            </a:r>
          </a:p>
          <a:p>
            <a:pPr algn="ctr"/>
            <a:r>
              <a:rPr lang="en-US" sz="2200" b="1" dirty="0" smtClean="0"/>
              <a:t>(Aug, 2014)</a:t>
            </a:r>
          </a:p>
        </p:txBody>
      </p:sp>
      <p:sp>
        <p:nvSpPr>
          <p:cNvPr id="326" name="TextBox 325"/>
          <p:cNvSpPr txBox="1">
            <a:spLocks/>
          </p:cNvSpPr>
          <p:nvPr/>
        </p:nvSpPr>
        <p:spPr>
          <a:xfrm>
            <a:off x="12708228" y="21039988"/>
            <a:ext cx="2251180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H. Gonzalo</a:t>
            </a:r>
          </a:p>
          <a:p>
            <a:pPr algn="ctr"/>
            <a:r>
              <a:rPr lang="en-US" sz="2200" b="1" dirty="0" smtClean="0"/>
              <a:t>(Oct, 2014</a:t>
            </a:r>
            <a:r>
              <a:rPr lang="en-US" sz="2200" b="1" dirty="0"/>
              <a:t>)</a:t>
            </a:r>
            <a:endParaRPr lang="en-US" sz="2200" b="1" dirty="0" smtClean="0"/>
          </a:p>
        </p:txBody>
      </p:sp>
      <p:sp>
        <p:nvSpPr>
          <p:cNvPr id="327" name="Rectangle 326"/>
          <p:cNvSpPr>
            <a:spLocks/>
          </p:cNvSpPr>
          <p:nvPr/>
        </p:nvSpPr>
        <p:spPr>
          <a:xfrm>
            <a:off x="7943850" y="21936075"/>
            <a:ext cx="4486276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28" name="Straight Connector 327"/>
          <p:cNvCxnSpPr>
            <a:cxnSpLocks/>
          </p:cNvCxnSpPr>
          <p:nvPr/>
        </p:nvCxnSpPr>
        <p:spPr>
          <a:xfrm flipV="1">
            <a:off x="3074078" y="21900269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>
            <a:cxnSpLocks/>
          </p:cNvCxnSpPr>
          <p:nvPr/>
        </p:nvCxnSpPr>
        <p:spPr>
          <a:xfrm flipV="1">
            <a:off x="4548185" y="2189709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1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10937" r="6398" b="18229"/>
          <a:stretch/>
        </p:blipFill>
        <p:spPr bwMode="auto">
          <a:xfrm>
            <a:off x="22934881" y="8283677"/>
            <a:ext cx="5016010" cy="30332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3" name="Picture 332"/>
          <p:cNvPicPr>
            <a:picLocks noChangeAspect="1"/>
          </p:cNvPicPr>
          <p:nvPr/>
        </p:nvPicPr>
        <p:blipFill rotWithShape="1">
          <a:blip r:embed="rId18"/>
          <a:srcRect t="10773" r="17124" b="14331"/>
          <a:stretch/>
        </p:blipFill>
        <p:spPr>
          <a:xfrm>
            <a:off x="22932600" y="10931163"/>
            <a:ext cx="2109145" cy="14295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662716" y="8282087"/>
            <a:ext cx="3363168" cy="2522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35" name="Straight Connector 334"/>
          <p:cNvCxnSpPr>
            <a:cxnSpLocks/>
          </p:cNvCxnSpPr>
          <p:nvPr/>
        </p:nvCxnSpPr>
        <p:spPr>
          <a:xfrm flipV="1">
            <a:off x="5700710" y="2187804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cxnSpLocks/>
          </p:cNvCxnSpPr>
          <p:nvPr/>
        </p:nvCxnSpPr>
        <p:spPr>
          <a:xfrm flipV="1">
            <a:off x="7005635" y="2187804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>
            <a:spLocks/>
          </p:cNvSpPr>
          <p:nvPr/>
        </p:nvSpPr>
        <p:spPr>
          <a:xfrm>
            <a:off x="4767648" y="20666203"/>
            <a:ext cx="17796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Training</a:t>
            </a:r>
          </a:p>
          <a:p>
            <a:pPr algn="ctr"/>
            <a:r>
              <a:rPr lang="en-US" sz="2600" b="1" dirty="0" smtClean="0"/>
              <a:t>(June 2014)</a:t>
            </a:r>
          </a:p>
        </p:txBody>
      </p:sp>
      <p:sp>
        <p:nvSpPr>
          <p:cNvPr id="338" name="TextBox 337"/>
          <p:cNvSpPr txBox="1">
            <a:spLocks/>
          </p:cNvSpPr>
          <p:nvPr/>
        </p:nvSpPr>
        <p:spPr>
          <a:xfrm>
            <a:off x="6016227" y="19637503"/>
            <a:ext cx="1917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Gliders Delivered</a:t>
            </a:r>
          </a:p>
          <a:p>
            <a:pPr algn="ctr"/>
            <a:r>
              <a:rPr lang="en-US" sz="2600" b="1" dirty="0" smtClean="0"/>
              <a:t>(July 2014)</a:t>
            </a:r>
          </a:p>
        </p:txBody>
      </p:sp>
      <p:sp>
        <p:nvSpPr>
          <p:cNvPr id="339" name="TextBox 338"/>
          <p:cNvSpPr txBox="1">
            <a:spLocks/>
          </p:cNvSpPr>
          <p:nvPr/>
        </p:nvSpPr>
        <p:spPr>
          <a:xfrm>
            <a:off x="8621147" y="22664570"/>
            <a:ext cx="33830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01 </a:t>
            </a:r>
          </a:p>
          <a:p>
            <a:pPr algn="ctr"/>
            <a:r>
              <a:rPr lang="en-US" sz="2400" b="1" dirty="0" smtClean="0"/>
              <a:t>July – November 2014</a:t>
            </a:r>
          </a:p>
        </p:txBody>
      </p:sp>
      <p:pic>
        <p:nvPicPr>
          <p:cNvPr id="341" name="Picture 340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1878044"/>
            <a:ext cx="694146" cy="668486"/>
          </a:xfrm>
          <a:prstGeom prst="rect">
            <a:avLst/>
          </a:prstGeom>
        </p:spPr>
      </p:pic>
      <p:grpSp>
        <p:nvGrpSpPr>
          <p:cNvPr id="342" name="Group 341"/>
          <p:cNvGrpSpPr>
            <a:grpSpLocks/>
          </p:cNvGrpSpPr>
          <p:nvPr/>
        </p:nvGrpSpPr>
        <p:grpSpPr>
          <a:xfrm>
            <a:off x="10548345" y="21914562"/>
            <a:ext cx="627654" cy="658587"/>
            <a:chOff x="4359151" y="2639991"/>
            <a:chExt cx="306770" cy="365249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06770" cy="365249"/>
            </a:xfrm>
            <a:prstGeom prst="rect">
              <a:avLst/>
            </a:prstGeom>
          </p:spPr>
        </p:pic>
        <p:sp>
          <p:nvSpPr>
            <p:cNvPr id="344" name="Oval 343"/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cxnSp>
        <p:nvCxnSpPr>
          <p:cNvPr id="345" name="Elbow Connector 344"/>
          <p:cNvCxnSpPr>
            <a:cxnSpLocks/>
            <a:stCxn id="326" idx="1"/>
            <a:endCxn id="343" idx="3"/>
          </p:cNvCxnSpPr>
          <p:nvPr/>
        </p:nvCxnSpPr>
        <p:spPr>
          <a:xfrm rot="10800000" flipV="1">
            <a:off x="11176000" y="21424708"/>
            <a:ext cx="1532229" cy="81914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6" name="Picture 3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9"/>
          <a:stretch/>
        </p:blipFill>
        <p:spPr>
          <a:xfrm>
            <a:off x="15116383" y="17180264"/>
            <a:ext cx="4366462" cy="4028164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/>
        </p:blipFill>
        <p:spPr>
          <a:xfrm>
            <a:off x="19999766" y="17109929"/>
            <a:ext cx="4512235" cy="4163160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2"/>
          <a:stretch/>
        </p:blipFill>
        <p:spPr>
          <a:xfrm>
            <a:off x="24983423" y="17217288"/>
            <a:ext cx="5145753" cy="4087372"/>
          </a:xfrm>
          <a:prstGeom prst="rect">
            <a:avLst/>
          </a:prstGeom>
        </p:spPr>
      </p:pic>
      <p:sp>
        <p:nvSpPr>
          <p:cNvPr id="349" name="Rectangle 348"/>
          <p:cNvSpPr>
            <a:spLocks/>
          </p:cNvSpPr>
          <p:nvPr/>
        </p:nvSpPr>
        <p:spPr>
          <a:xfrm>
            <a:off x="15713434" y="21951012"/>
            <a:ext cx="3425466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0" name="TextBox 349"/>
          <p:cNvSpPr txBox="1">
            <a:spLocks/>
          </p:cNvSpPr>
          <p:nvPr/>
        </p:nvSpPr>
        <p:spPr>
          <a:xfrm>
            <a:off x="15863273" y="22671121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02 </a:t>
            </a:r>
          </a:p>
          <a:p>
            <a:pPr algn="ctr"/>
            <a:r>
              <a:rPr lang="en-US" sz="2400" b="1" dirty="0" smtClean="0"/>
              <a:t>February – April, 2015</a:t>
            </a:r>
          </a:p>
        </p:txBody>
      </p:sp>
      <p:sp>
        <p:nvSpPr>
          <p:cNvPr id="351" name="Rectangle 350"/>
          <p:cNvSpPr>
            <a:spLocks/>
          </p:cNvSpPr>
          <p:nvPr/>
        </p:nvSpPr>
        <p:spPr>
          <a:xfrm>
            <a:off x="20675184" y="21959884"/>
            <a:ext cx="3033414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2" name="Rectangle 351"/>
          <p:cNvSpPr>
            <a:spLocks/>
          </p:cNvSpPr>
          <p:nvPr/>
        </p:nvSpPr>
        <p:spPr>
          <a:xfrm>
            <a:off x="25643051" y="21957162"/>
            <a:ext cx="3670431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3" name="TextBox 352"/>
          <p:cNvSpPr txBox="1">
            <a:spLocks/>
          </p:cNvSpPr>
          <p:nvPr/>
        </p:nvSpPr>
        <p:spPr>
          <a:xfrm>
            <a:off x="24193536" y="22732640"/>
            <a:ext cx="1527149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TS Erika</a:t>
            </a:r>
          </a:p>
          <a:p>
            <a:pPr algn="ctr"/>
            <a:r>
              <a:rPr lang="en-US" sz="2200" b="1" dirty="0" smtClean="0"/>
              <a:t>(Aug, 2015)</a:t>
            </a:r>
          </a:p>
        </p:txBody>
      </p:sp>
      <p:pic>
        <p:nvPicPr>
          <p:cNvPr id="355" name="Picture 354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119" y="21848992"/>
            <a:ext cx="694146" cy="668486"/>
          </a:xfrm>
          <a:prstGeom prst="rect">
            <a:avLst/>
          </a:prstGeom>
        </p:spPr>
      </p:pic>
      <p:sp>
        <p:nvSpPr>
          <p:cNvPr id="356" name="TextBox 355"/>
          <p:cNvSpPr txBox="1">
            <a:spLocks/>
          </p:cNvSpPr>
          <p:nvPr/>
        </p:nvSpPr>
        <p:spPr>
          <a:xfrm>
            <a:off x="20656778" y="22675048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03 </a:t>
            </a:r>
          </a:p>
          <a:p>
            <a:pPr algn="ctr"/>
            <a:r>
              <a:rPr lang="en-US" sz="2400" b="1" dirty="0" smtClean="0"/>
              <a:t>July – November, 2015</a:t>
            </a:r>
          </a:p>
        </p:txBody>
      </p:sp>
      <p:sp>
        <p:nvSpPr>
          <p:cNvPr id="357" name="TextBox 356"/>
          <p:cNvSpPr txBox="1">
            <a:spLocks/>
          </p:cNvSpPr>
          <p:nvPr/>
        </p:nvSpPr>
        <p:spPr>
          <a:xfrm>
            <a:off x="25951935" y="22650229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04 </a:t>
            </a:r>
          </a:p>
          <a:p>
            <a:pPr algn="ctr"/>
            <a:r>
              <a:rPr lang="en-US" sz="2400" b="1" dirty="0" smtClean="0"/>
              <a:t>March– June, 2016</a:t>
            </a:r>
          </a:p>
        </p:txBody>
      </p:sp>
      <p:sp>
        <p:nvSpPr>
          <p:cNvPr id="359" name="Rectangle 358"/>
          <p:cNvSpPr/>
          <p:nvPr/>
        </p:nvSpPr>
        <p:spPr>
          <a:xfrm>
            <a:off x="457199" y="24536405"/>
            <a:ext cx="15290357" cy="9248996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62" name="TextBox 361"/>
          <p:cNvSpPr txBox="1"/>
          <p:nvPr/>
        </p:nvSpPr>
        <p:spPr>
          <a:xfrm>
            <a:off x="2344761" y="3413041"/>
            <a:ext cx="594919" cy="335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PR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493231" y="2455722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Key results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40" name="Picture 10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5" y="25356750"/>
            <a:ext cx="3990361" cy="4164607"/>
          </a:xfrm>
          <a:prstGeom prst="rect">
            <a:avLst/>
          </a:prstGeom>
        </p:spPr>
      </p:pic>
      <p:sp>
        <p:nvSpPr>
          <p:cNvPr id="1041" name="TextBox 1040"/>
          <p:cNvSpPr txBox="1"/>
          <p:nvPr/>
        </p:nvSpPr>
        <p:spPr>
          <a:xfrm>
            <a:off x="4013969" y="27376255"/>
            <a:ext cx="1325438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Hurricane Gonzalo</a:t>
            </a:r>
            <a:endParaRPr lang="en-US" sz="2000" b="1" dirty="0">
              <a:latin typeface="+mj-lt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3757034" y="28750475"/>
            <a:ext cx="1325438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TS Bertha</a:t>
            </a:r>
            <a:endParaRPr lang="en-US" sz="2000" b="1" dirty="0">
              <a:latin typeface="+mj-lt"/>
            </a:endParaRPr>
          </a:p>
        </p:txBody>
      </p:sp>
      <p:pic>
        <p:nvPicPr>
          <p:cNvPr id="1045" name="Picture 104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39" y="25172773"/>
            <a:ext cx="4802180" cy="5356553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 rotWithShape="1">
          <a:blip r:embed="rId26"/>
          <a:srcRect l="60230" b="6116"/>
          <a:stretch/>
        </p:blipFill>
        <p:spPr>
          <a:xfrm>
            <a:off x="10530542" y="25204695"/>
            <a:ext cx="4751829" cy="8343366"/>
          </a:xfrm>
          <a:prstGeom prst="rect">
            <a:avLst/>
          </a:prstGeom>
        </p:spPr>
      </p:pic>
      <p:sp>
        <p:nvSpPr>
          <p:cNvPr id="375" name="TextBox 374"/>
          <p:cNvSpPr txBox="1"/>
          <p:nvPr/>
        </p:nvSpPr>
        <p:spPr>
          <a:xfrm>
            <a:off x="11690740" y="24637423"/>
            <a:ext cx="363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Coupled Hurricane Forecast</a:t>
            </a:r>
            <a:endParaRPr lang="en-US" sz="2400" u="sng" dirty="0"/>
          </a:p>
        </p:txBody>
      </p:sp>
      <p:sp>
        <p:nvSpPr>
          <p:cNvPr id="377" name="Rectangle 376"/>
          <p:cNvSpPr/>
          <p:nvPr/>
        </p:nvSpPr>
        <p:spPr>
          <a:xfrm>
            <a:off x="16240124" y="24545930"/>
            <a:ext cx="15290357" cy="3512007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78" name="TextBox 377"/>
          <p:cNvSpPr txBox="1"/>
          <p:nvPr/>
        </p:nvSpPr>
        <p:spPr>
          <a:xfrm>
            <a:off x="16276156" y="24566750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6. Data Distribution  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16249649" y="28327356"/>
            <a:ext cx="15290357" cy="388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80" name="TextBox 379"/>
          <p:cNvSpPr txBox="1"/>
          <p:nvPr/>
        </p:nvSpPr>
        <p:spPr>
          <a:xfrm>
            <a:off x="16285681" y="2834817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7. Operation Highlights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8"/>
          <a:stretch/>
        </p:blipFill>
        <p:spPr>
          <a:xfrm>
            <a:off x="25267992" y="25133657"/>
            <a:ext cx="6167633" cy="258973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9711796" y="26975080"/>
            <a:ext cx="1654299" cy="43088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Temperature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433012" y="24624261"/>
            <a:ext cx="2695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Ocean Observations</a:t>
            </a:r>
            <a:endParaRPr lang="en-US" sz="2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6818384" y="25300521"/>
            <a:ext cx="86083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Data  is distributed in real-time the Global Telecommunication Systems (GTS), through NOAA-AOML webpages, and through NOAA Integrated Ocean Observing </a:t>
            </a:r>
            <a:r>
              <a:rPr lang="en-US" sz="2600" b="1" dirty="0"/>
              <a:t>System (IOOS) Data Assembly </a:t>
            </a:r>
            <a:r>
              <a:rPr lang="en-US" sz="2600" b="1" dirty="0" smtClean="0"/>
              <a:t>Center (DAC)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These data are also used to initialize Tropical Cyclone forecast models </a:t>
            </a:r>
            <a:endParaRPr lang="en-US" sz="26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16916938" y="29167633"/>
            <a:ext cx="14343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smtClean="0"/>
              <a:t>Four underwater glider missions were successfully completed up-to-date. The fifth mission during the North Atlantic Hurricane Season is currently underway featuring 4 gliders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smtClean="0"/>
              <a:t>Approximately 10,000 </a:t>
            </a:r>
            <a:r>
              <a:rPr lang="en-US" sz="3200" b="1" dirty="0" smtClean="0"/>
              <a:t>profiles of temperature, salinity, and dissolved oxygen were </a:t>
            </a:r>
            <a:r>
              <a:rPr lang="en-US" sz="3200" b="1" dirty="0" smtClean="0"/>
              <a:t>collected during the first two years of operations, including unique datasets under TC wind conditions.</a:t>
            </a:r>
          </a:p>
        </p:txBody>
      </p:sp>
      <p:pic>
        <p:nvPicPr>
          <p:cNvPr id="298" name="Picture 6" descr="http://www.aoml.noaa.gov/phod/goos/gliders/website_pictures/DSCF0527_web.p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2201" r="1204" b="2922"/>
          <a:stretch/>
        </p:blipFill>
        <p:spPr bwMode="auto">
          <a:xfrm>
            <a:off x="27332236" y="10824659"/>
            <a:ext cx="3687545" cy="228228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0968" y="29657127"/>
            <a:ext cx="44774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smtClean="0"/>
              <a:t>During </a:t>
            </a:r>
            <a:r>
              <a:rPr lang="en-US" sz="2800" b="1" dirty="0"/>
              <a:t>Hurricane Gonzalo, </a:t>
            </a:r>
            <a:r>
              <a:rPr lang="en-US" sz="2800" b="1" dirty="0" smtClean="0"/>
              <a:t>glider </a:t>
            </a:r>
            <a:r>
              <a:rPr lang="en-US" sz="2800" b="1" dirty="0" smtClean="0"/>
              <a:t>observations </a:t>
            </a:r>
            <a:r>
              <a:rPr lang="en-US" sz="2800" b="1" dirty="0" smtClean="0"/>
              <a:t>revealed that upper-ocean </a:t>
            </a:r>
            <a:r>
              <a:rPr lang="en-US" sz="2800" b="1" dirty="0"/>
              <a:t>cooling was partially suppressed by </a:t>
            </a:r>
            <a:r>
              <a:rPr lang="en-US" sz="2800" b="1" dirty="0" smtClean="0"/>
              <a:t>a near-surface barrier layer, that </a:t>
            </a:r>
            <a:r>
              <a:rPr lang="en-US" sz="2800" b="1" dirty="0" smtClean="0"/>
              <a:t>was characterized </a:t>
            </a:r>
            <a:r>
              <a:rPr lang="en-US" sz="2800" b="1" dirty="0" smtClean="0"/>
              <a:t>by enhanced stratification </a:t>
            </a:r>
            <a:r>
              <a:rPr lang="en-US" sz="2800" b="1" dirty="0"/>
              <a:t>due to low salinity conditions.</a:t>
            </a:r>
          </a:p>
          <a:p>
            <a:endParaRPr lang="en-US" sz="26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5111048" y="30625177"/>
            <a:ext cx="56228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smtClean="0"/>
              <a:t>Assimilation </a:t>
            </a:r>
            <a:r>
              <a:rPr lang="en-US" sz="2800" b="1" dirty="0"/>
              <a:t>of </a:t>
            </a:r>
            <a:r>
              <a:rPr lang="en-US" sz="2800" b="1" dirty="0" smtClean="0"/>
              <a:t>underwater glider data </a:t>
            </a:r>
            <a:r>
              <a:rPr lang="en-US" sz="2800" b="1" dirty="0" smtClean="0"/>
              <a:t>along </a:t>
            </a:r>
            <a:r>
              <a:rPr lang="en-US" sz="2800" b="1" dirty="0" smtClean="0"/>
              <a:t>with other </a:t>
            </a:r>
            <a:r>
              <a:rPr lang="en-US" sz="2800" b="1" dirty="0"/>
              <a:t>ocean observations had a positive impact on </a:t>
            </a:r>
            <a:r>
              <a:rPr lang="en-US" sz="2800" b="1" dirty="0" smtClean="0"/>
              <a:t>Hurricane Gonzalo intensity forecast </a:t>
            </a:r>
            <a:r>
              <a:rPr lang="en-US" sz="2800" b="1" dirty="0"/>
              <a:t>using </a:t>
            </a:r>
            <a:r>
              <a:rPr lang="en-US" sz="2800" b="1" dirty="0" smtClean="0"/>
              <a:t>the next generation ocean-atmosphere </a:t>
            </a:r>
            <a:r>
              <a:rPr lang="en-US" sz="2800" b="1" dirty="0"/>
              <a:t>coupled HYCOM </a:t>
            </a:r>
            <a:r>
              <a:rPr lang="en-US" sz="2800" b="1" dirty="0" smtClean="0"/>
              <a:t>– HWARF model.</a:t>
            </a:r>
            <a:endParaRPr lang="en-US" sz="2800" b="1" dirty="0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7" y="245281"/>
            <a:ext cx="1826547" cy="1786205"/>
          </a:xfrm>
          <a:prstGeom prst="rect">
            <a:avLst/>
          </a:prstGeom>
        </p:spPr>
      </p:pic>
      <p:sp>
        <p:nvSpPr>
          <p:cNvPr id="108" name="5-Point Star 107"/>
          <p:cNvSpPr/>
          <p:nvPr/>
        </p:nvSpPr>
        <p:spPr>
          <a:xfrm>
            <a:off x="23818235" y="10238169"/>
            <a:ext cx="229655" cy="22419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22886934" y="8274929"/>
            <a:ext cx="4267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Glider port at La </a:t>
            </a:r>
            <a:r>
              <a:rPr lang="en-US" sz="2600" b="1" dirty="0" err="1" smtClean="0">
                <a:solidFill>
                  <a:schemeClr val="bg1"/>
                </a:solidFill>
              </a:rPr>
              <a:t>Parguera</a:t>
            </a:r>
            <a:r>
              <a:rPr lang="en-US" sz="2600" b="1" dirty="0" smtClean="0">
                <a:solidFill>
                  <a:schemeClr val="bg1"/>
                </a:solidFill>
              </a:rPr>
              <a:t>, PR</a:t>
            </a:r>
            <a:endParaRPr lang="en-US" sz="2600" b="1" dirty="0">
              <a:solidFill>
                <a:schemeClr val="bg1"/>
              </a:solidFill>
            </a:endParaRPr>
          </a:p>
        </p:txBody>
      </p:sp>
      <p:cxnSp>
        <p:nvCxnSpPr>
          <p:cNvPr id="110" name="Elbow Connector 109"/>
          <p:cNvCxnSpPr>
            <a:cxnSpLocks/>
            <a:stCxn id="341" idx="2"/>
            <a:endCxn id="325" idx="3"/>
          </p:cNvCxnSpPr>
          <p:nvPr/>
        </p:nvCxnSpPr>
        <p:spPr>
          <a:xfrm rot="5400000">
            <a:off x="7829688" y="21911749"/>
            <a:ext cx="417005" cy="1686567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cxnSpLocks/>
            <a:stCxn id="355" idx="3"/>
            <a:endCxn id="353" idx="1"/>
          </p:cNvCxnSpPr>
          <p:nvPr/>
        </p:nvCxnSpPr>
        <p:spPr>
          <a:xfrm>
            <a:off x="22095265" y="22183235"/>
            <a:ext cx="2098271" cy="934126"/>
          </a:xfrm>
          <a:prstGeom prst="bentConnector3">
            <a:avLst>
              <a:gd name="adj1" fmla="val 91763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5-Point Star 129"/>
          <p:cNvSpPr/>
          <p:nvPr/>
        </p:nvSpPr>
        <p:spPr>
          <a:xfrm>
            <a:off x="20933022" y="21950159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/>
          <p:nvPr/>
        </p:nvSpPr>
        <p:spPr>
          <a:xfrm>
            <a:off x="15890855" y="16343257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337666" y="16359280"/>
            <a:ext cx="63182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1</a:t>
            </a:r>
            <a:r>
              <a:rPr lang="en-US" sz="2600" b="1" baseline="30000" dirty="0" smtClean="0"/>
              <a:t>st</a:t>
            </a:r>
            <a:r>
              <a:rPr lang="en-US" sz="2600" b="1" dirty="0" smtClean="0"/>
              <a:t> paper published, </a:t>
            </a:r>
            <a:r>
              <a:rPr lang="en-US" sz="2600" b="1" dirty="0" err="1" smtClean="0"/>
              <a:t>Domingues</a:t>
            </a:r>
            <a:r>
              <a:rPr lang="en-US" sz="2600" b="1" dirty="0" smtClean="0"/>
              <a:t> et al., (2015)</a:t>
            </a:r>
            <a:endParaRPr lang="en-US" sz="2600" b="1" dirty="0"/>
          </a:p>
        </p:txBody>
      </p:sp>
      <p:sp>
        <p:nvSpPr>
          <p:cNvPr id="136" name="5-Point Star 135"/>
          <p:cNvSpPr/>
          <p:nvPr/>
        </p:nvSpPr>
        <p:spPr>
          <a:xfrm>
            <a:off x="23672780" y="16352782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24119591" y="16368805"/>
            <a:ext cx="68339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2</a:t>
            </a:r>
            <a:r>
              <a:rPr lang="en-US" sz="2600" b="1" baseline="30000" dirty="0" smtClean="0"/>
              <a:t>nd</a:t>
            </a:r>
            <a:r>
              <a:rPr lang="en-US" sz="2600" b="1" dirty="0" smtClean="0"/>
              <a:t> paper submitted, Dong et al., (under review)</a:t>
            </a:r>
            <a:endParaRPr lang="en-US" sz="2600" b="1" dirty="0"/>
          </a:p>
        </p:txBody>
      </p:sp>
      <p:sp>
        <p:nvSpPr>
          <p:cNvPr id="138" name="5-Point Star 137"/>
          <p:cNvSpPr/>
          <p:nvPr/>
        </p:nvSpPr>
        <p:spPr>
          <a:xfrm>
            <a:off x="29825930" y="21963007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TextBox 255"/>
          <p:cNvSpPr txBox="1"/>
          <p:nvPr/>
        </p:nvSpPr>
        <p:spPr>
          <a:xfrm rot="16200000">
            <a:off x="29373834" y="18905506"/>
            <a:ext cx="237353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Mission 05 start</a:t>
            </a:r>
            <a:endParaRPr lang="en-US" sz="2600" b="1" dirty="0"/>
          </a:p>
        </p:txBody>
      </p:sp>
      <p:cxnSp>
        <p:nvCxnSpPr>
          <p:cNvPr id="258" name="Straight Arrow Connector 257"/>
          <p:cNvCxnSpPr>
            <a:stCxn id="256" idx="1"/>
          </p:cNvCxnSpPr>
          <p:nvPr/>
        </p:nvCxnSpPr>
        <p:spPr>
          <a:xfrm>
            <a:off x="30560602" y="20338495"/>
            <a:ext cx="0" cy="16245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5990773" y="13285106"/>
            <a:ext cx="9578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In the North Atlantic Ocean and Caribbean Sea, there is not a sustained ocean observing system in place to support TC forecast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These areas are characterized by large UOHC, which ,under appropriate atmospheric conditions, may play a role in TC intensification.  Therefore, a network of gliders was setup.</a:t>
            </a:r>
            <a:endParaRPr lang="en-US" sz="2600" b="1" dirty="0"/>
          </a:p>
        </p:txBody>
      </p:sp>
      <p:sp>
        <p:nvSpPr>
          <p:cNvPr id="143" name="TextBox 142"/>
          <p:cNvSpPr txBox="1"/>
          <p:nvPr/>
        </p:nvSpPr>
        <p:spPr>
          <a:xfrm>
            <a:off x="585446" y="13272682"/>
            <a:ext cx="54524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b="1" dirty="0" smtClean="0"/>
              <a:t>Tropical Cyclone (TC) track </a:t>
            </a:r>
            <a:r>
              <a:rPr lang="en-US" sz="2600" b="1" dirty="0"/>
              <a:t>forecast </a:t>
            </a:r>
            <a:r>
              <a:rPr lang="en-US" sz="2600" b="1" dirty="0" smtClean="0"/>
              <a:t>error has reduced over the last two decades, while  the intensity forecast error has not shown substantial improvements </a:t>
            </a:r>
            <a:endParaRPr lang="en-US" sz="2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90772" y="23713306"/>
            <a:ext cx="184731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>
          <a:xfrm>
            <a:off x="3809999" y="23512550"/>
            <a:ext cx="10252915" cy="430887"/>
            <a:chOff x="1476426" y="23598275"/>
            <a:chExt cx="11361522" cy="430887"/>
          </a:xfrm>
        </p:grpSpPr>
        <p:grpSp>
          <p:nvGrpSpPr>
            <p:cNvPr id="10" name="Group 9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6750976" y="23598275"/>
              <a:ext cx="825841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2014</a:t>
              </a:r>
              <a:endParaRPr lang="en-US" sz="2200" dirty="0"/>
            </a:p>
          </p:txBody>
        </p:sp>
      </p:grpSp>
      <p:grpSp>
        <p:nvGrpSpPr>
          <p:cNvPr id="124" name="Group 123"/>
          <p:cNvGrpSpPr>
            <a:grpSpLocks/>
          </p:cNvGrpSpPr>
          <p:nvPr/>
        </p:nvGrpSpPr>
        <p:grpSpPr>
          <a:xfrm>
            <a:off x="14125381" y="23534324"/>
            <a:ext cx="10562819" cy="430887"/>
            <a:chOff x="1476426" y="23598275"/>
            <a:chExt cx="11361522" cy="430887"/>
          </a:xfrm>
        </p:grpSpPr>
        <p:grpSp>
          <p:nvGrpSpPr>
            <p:cNvPr id="125" name="Group 124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/>
            <p:cNvSpPr txBox="1"/>
            <p:nvPr/>
          </p:nvSpPr>
          <p:spPr>
            <a:xfrm>
              <a:off x="6786229" y="23598275"/>
              <a:ext cx="861449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2015</a:t>
              </a:r>
              <a:endParaRPr lang="en-US" sz="2200" dirty="0"/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>
          <a:xfrm>
            <a:off x="24747197" y="23547023"/>
            <a:ext cx="6059627" cy="430887"/>
            <a:chOff x="1476426" y="23598275"/>
            <a:chExt cx="11361522" cy="430887"/>
          </a:xfrm>
        </p:grpSpPr>
        <p:grpSp>
          <p:nvGrpSpPr>
            <p:cNvPr id="134" name="Group 133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TextBox 134"/>
            <p:cNvSpPr txBox="1"/>
            <p:nvPr/>
          </p:nvSpPr>
          <p:spPr>
            <a:xfrm>
              <a:off x="6717005" y="23598275"/>
              <a:ext cx="1522845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2016</a:t>
              </a:r>
              <a:endParaRPr lang="en-US" sz="2200" dirty="0"/>
            </a:p>
          </p:txBody>
        </p:sp>
      </p:grpSp>
      <p:grpSp>
        <p:nvGrpSpPr>
          <p:cNvPr id="142" name="Group 141"/>
          <p:cNvGrpSpPr>
            <a:grpSpLocks/>
          </p:cNvGrpSpPr>
          <p:nvPr/>
        </p:nvGrpSpPr>
        <p:grpSpPr>
          <a:xfrm>
            <a:off x="1419380" y="23499850"/>
            <a:ext cx="2315494" cy="430887"/>
            <a:chOff x="1476426" y="23598275"/>
            <a:chExt cx="11361522" cy="430887"/>
          </a:xfrm>
        </p:grpSpPr>
        <p:grpSp>
          <p:nvGrpSpPr>
            <p:cNvPr id="144" name="Group 143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/>
            <p:cNvSpPr txBox="1"/>
            <p:nvPr/>
          </p:nvSpPr>
          <p:spPr>
            <a:xfrm>
              <a:off x="5310777" y="23598275"/>
              <a:ext cx="3706236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2013</a:t>
              </a:r>
              <a:endParaRPr lang="en-US" sz="2200" dirty="0"/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16256909" y="32429394"/>
            <a:ext cx="15290357" cy="136988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314062" y="32392261"/>
            <a:ext cx="152727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Publications</a:t>
            </a:r>
          </a:p>
          <a:p>
            <a:pPr>
              <a:spcAft>
                <a:spcPts val="600"/>
              </a:spcAft>
            </a:pPr>
            <a:r>
              <a:rPr lang="en-US" sz="1800" b="1" dirty="0" err="1" smtClean="0">
                <a:solidFill>
                  <a:schemeClr val="bg1"/>
                </a:solidFill>
              </a:rPr>
              <a:t>Domingues</a:t>
            </a:r>
            <a:r>
              <a:rPr lang="en-US" sz="1800" b="1" dirty="0" smtClean="0">
                <a:solidFill>
                  <a:schemeClr val="bg1"/>
                </a:solidFill>
              </a:rPr>
              <a:t> et al., (2015</a:t>
            </a:r>
            <a:r>
              <a:rPr lang="en-US" sz="1800" b="1" dirty="0">
                <a:solidFill>
                  <a:schemeClr val="bg1"/>
                </a:solidFill>
              </a:rPr>
              <a:t>), Upper ocean response to Hurricane Gonzalo (2015): Salinity effects revealed by targeted and sustained underwater glider observations, </a:t>
            </a:r>
            <a:r>
              <a:rPr lang="en-US" sz="1800" b="1" dirty="0" err="1">
                <a:solidFill>
                  <a:schemeClr val="bg1"/>
                </a:solidFill>
              </a:rPr>
              <a:t>Geophys</a:t>
            </a:r>
            <a:r>
              <a:rPr lang="en-US" sz="1800" b="1" dirty="0">
                <a:solidFill>
                  <a:schemeClr val="bg1"/>
                </a:solidFill>
              </a:rPr>
              <a:t>. Res. Lett., </a:t>
            </a:r>
            <a:r>
              <a:rPr lang="en-US" sz="1800" b="1" dirty="0" smtClean="0">
                <a:solidFill>
                  <a:schemeClr val="bg1"/>
                </a:solidFill>
              </a:rPr>
              <a:t>42. </a:t>
            </a:r>
          </a:p>
          <a:p>
            <a:pPr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</a:rPr>
              <a:t>Dong et al., (under review</a:t>
            </a:r>
            <a:r>
              <a:rPr lang="en-US" sz="1800" b="1" dirty="0">
                <a:solidFill>
                  <a:schemeClr val="bg1"/>
                </a:solidFill>
              </a:rPr>
              <a:t>) Impact of underwater glider on Hurricane Gonzalo (2014</a:t>
            </a:r>
            <a:r>
              <a:rPr lang="en-US" sz="1800" b="1" dirty="0" smtClean="0">
                <a:solidFill>
                  <a:schemeClr val="bg1"/>
                </a:solidFill>
              </a:rPr>
              <a:t>) forecast. Manuscript currently under review at Weather Forecasting.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94213" y="12369309"/>
            <a:ext cx="614032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U</a:t>
            </a:r>
            <a:r>
              <a:rPr lang="en-US" sz="2600" b="1" dirty="0" smtClean="0"/>
              <a:t>nderwater </a:t>
            </a:r>
            <a:r>
              <a:rPr lang="en-US" sz="2600" b="1" dirty="0"/>
              <a:t>glider </a:t>
            </a:r>
            <a:r>
              <a:rPr lang="en-US" sz="2600" b="1" dirty="0" smtClean="0"/>
              <a:t>are </a:t>
            </a:r>
            <a:r>
              <a:rPr lang="en-US" sz="2600" b="1" dirty="0"/>
              <a:t>autonomous underwater </a:t>
            </a:r>
            <a:r>
              <a:rPr lang="en-US" sz="2600" b="1" dirty="0" smtClean="0"/>
              <a:t>vehicles </a:t>
            </a:r>
            <a:r>
              <a:rPr lang="en-US" sz="2600" b="1" dirty="0"/>
              <a:t>(</a:t>
            </a:r>
            <a:r>
              <a:rPr lang="en-US" sz="2600" b="1" dirty="0" smtClean="0"/>
              <a:t>AUVs) that  can be remotely operated under TC wind conditions. They can be configured with different oceanographic sensors, from which, most common configurations include </a:t>
            </a:r>
            <a:r>
              <a:rPr lang="en-US" sz="2600" b="1" dirty="0"/>
              <a:t>sensors </a:t>
            </a:r>
            <a:r>
              <a:rPr lang="en-US" sz="2600" b="1" dirty="0" smtClean="0"/>
              <a:t>to measure temperature, salinity, and dissolved oxygen.</a:t>
            </a:r>
            <a:endParaRPr lang="en-US" sz="26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149" y="34420438"/>
            <a:ext cx="1952625" cy="1952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09974" y="34118907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Gliders Live Monitoring</a:t>
            </a:r>
            <a:endParaRPr lang="en-US" sz="2000" b="1" u="sng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870" y="34418278"/>
            <a:ext cx="1952153" cy="1952153"/>
          </a:xfrm>
          <a:prstGeom prst="rect">
            <a:avLst/>
          </a:prstGeom>
        </p:spPr>
      </p:pic>
      <p:sp>
        <p:nvSpPr>
          <p:cNvPr id="150" name="TextBox 149"/>
          <p:cNvSpPr txBox="1"/>
          <p:nvPr/>
        </p:nvSpPr>
        <p:spPr>
          <a:xfrm>
            <a:off x="29521474" y="34118907"/>
            <a:ext cx="2065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PDF of this poster</a:t>
            </a:r>
            <a:endParaRPr lang="en-US" sz="20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11480800" y="29700669"/>
            <a:ext cx="446800" cy="613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13030096" y="31872517"/>
            <a:ext cx="1687389" cy="1089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11927599" y="29676078"/>
            <a:ext cx="2339944" cy="331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72584" y="29604377"/>
            <a:ext cx="2414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Maximum Wind</a:t>
            </a:r>
            <a:endParaRPr lang="en-US" sz="2600" b="1" dirty="0"/>
          </a:p>
        </p:txBody>
      </p:sp>
      <p:sp>
        <p:nvSpPr>
          <p:cNvPr id="153" name="Rectangle 152"/>
          <p:cNvSpPr/>
          <p:nvPr/>
        </p:nvSpPr>
        <p:spPr>
          <a:xfrm>
            <a:off x="11423798" y="25313208"/>
            <a:ext cx="446800" cy="6138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2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2272266" y="25356750"/>
            <a:ext cx="2339944" cy="331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11962134" y="25286465"/>
            <a:ext cx="28061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Minimum Pressure</a:t>
            </a:r>
            <a:endParaRPr lang="en-US" sz="2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885562" y="26060400"/>
            <a:ext cx="2177286" cy="1015663"/>
            <a:chOff x="12885562" y="26060400"/>
            <a:chExt cx="2177286" cy="1015663"/>
          </a:xfrm>
        </p:grpSpPr>
        <p:sp>
          <p:nvSpPr>
            <p:cNvPr id="156" name="Rectangle 155"/>
            <p:cNvSpPr/>
            <p:nvPr/>
          </p:nvSpPr>
          <p:spPr>
            <a:xfrm>
              <a:off x="12885562" y="26128192"/>
              <a:ext cx="2120788" cy="943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2963083" y="26281761"/>
              <a:ext cx="902223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2963993" y="26584292"/>
              <a:ext cx="902223" cy="0"/>
            </a:xfrm>
            <a:prstGeom prst="line">
              <a:avLst/>
            </a:prstGeom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2963993" y="26894987"/>
              <a:ext cx="902223" cy="0"/>
            </a:xfrm>
            <a:prstGeom prst="line">
              <a:avLst/>
            </a:prstGeom>
            <a:ln w="57150">
              <a:solidFill>
                <a:srgbClr val="99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827125" y="26060400"/>
              <a:ext cx="12357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Best track</a:t>
              </a:r>
            </a:p>
            <a:p>
              <a:r>
                <a:rPr lang="en-US" sz="2000" b="1" dirty="0" smtClean="0"/>
                <a:t>NODA</a:t>
              </a:r>
            </a:p>
            <a:p>
              <a:r>
                <a:rPr lang="en-US" sz="2000" b="1" dirty="0" smtClean="0"/>
                <a:t>ALL</a:t>
              </a:r>
              <a:endParaRPr lang="en-US" sz="2000" b="1" dirty="0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5853787" y="25361320"/>
            <a:ext cx="446800" cy="6138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1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6691" y="26896350"/>
            <a:ext cx="670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</a:t>
            </a:r>
            <a:r>
              <a:rPr lang="en-US" sz="1400" b="1" dirty="0" smtClean="0">
                <a:solidFill>
                  <a:srgbClr val="0000FF"/>
                </a:solidFill>
              </a:rPr>
              <a:t>efore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after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3674</TotalTime>
  <Words>764</Words>
  <Application>Microsoft Office PowerPoint</Application>
  <PresentationFormat>Custom</PresentationFormat>
  <Paragraphs>96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hosmay lopez</dc:creator>
  <cp:lastModifiedBy>Ricardo Domingues</cp:lastModifiedBy>
  <cp:revision>417</cp:revision>
  <dcterms:created xsi:type="dcterms:W3CDTF">2015-12-01T17:03:23Z</dcterms:created>
  <dcterms:modified xsi:type="dcterms:W3CDTF">2016-07-19T21:13:01Z</dcterms:modified>
</cp:coreProperties>
</file>