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2004000" cy="36576000"/>
  <p:notesSz cx="9144000" cy="6858000"/>
  <p:defaultTextStyle>
    <a:defPPr>
      <a:defRPr lang="en-US"/>
    </a:defPPr>
    <a:lvl1pPr marL="0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1pPr>
    <a:lvl2pPr marL="2274130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2pPr>
    <a:lvl3pPr marL="454825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3pPr>
    <a:lvl4pPr marL="682238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4pPr>
    <a:lvl5pPr marL="9096516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5pPr>
    <a:lvl6pPr marL="11370641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6pPr>
    <a:lvl7pPr marL="13644772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7pPr>
    <a:lvl8pPr marL="15918897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8pPr>
    <a:lvl9pPr marL="18193027" algn="l" defTabSz="2274130" rtl="0" eaLnBrk="1" latinLnBrk="0" hangingPunct="1">
      <a:defRPr sz="8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832">
          <p15:clr>
            <a:srgbClr val="A4A3A4"/>
          </p15:clr>
        </p15:guide>
        <p15:guide id="2" pos="100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9900FF"/>
    <a:srgbClr val="99FF99"/>
    <a:srgbClr val="B2F5AD"/>
    <a:srgbClr val="E2FBFE"/>
    <a:srgbClr val="D2F9FE"/>
    <a:srgbClr val="00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56" autoAdjust="0"/>
    <p:restoredTop sz="95279" autoAdjust="0"/>
  </p:normalViewPr>
  <p:slideViewPr>
    <p:cSldViewPr snapToGrid="0" snapToObjects="1">
      <p:cViewPr>
        <p:scale>
          <a:sx n="66" d="100"/>
          <a:sy n="66" d="100"/>
        </p:scale>
        <p:origin x="-90" y="270"/>
      </p:cViewPr>
      <p:guideLst>
        <p:guide orient="horz" pos="11832"/>
        <p:guide pos="100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DE20-ED12-3B4F-ACAA-BC131110197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8050" y="514350"/>
            <a:ext cx="22479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C56E5-094E-D147-B917-F6DEE04C8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4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723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7447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1170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4894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8617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42341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60645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97880" algn="l" defTabSz="73723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48050" y="514350"/>
            <a:ext cx="22479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C56E5-094E-D147-B917-F6DEE04C8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5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11362280"/>
            <a:ext cx="27203400" cy="78401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0726400"/>
            <a:ext cx="22402800" cy="9347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7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22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096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370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64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18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19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6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202900" y="1464747"/>
            <a:ext cx="7200900" cy="312081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464747"/>
            <a:ext cx="21069300" cy="312081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5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096" y="23503480"/>
            <a:ext cx="27203400" cy="7264399"/>
          </a:xfrm>
        </p:spPr>
        <p:txBody>
          <a:bodyPr anchor="t"/>
          <a:lstStyle>
            <a:lvl1pPr algn="l">
              <a:defRPr sz="20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8096" y="15502478"/>
            <a:ext cx="27203400" cy="8000997"/>
          </a:xfrm>
        </p:spPr>
        <p:txBody>
          <a:bodyPr anchor="b"/>
          <a:lstStyle>
            <a:lvl1pPr marL="0" indent="0">
              <a:buNone/>
              <a:defRPr sz="10000">
                <a:solidFill>
                  <a:schemeClr val="tx1">
                    <a:tint val="75000"/>
                  </a:schemeClr>
                </a:solidFill>
              </a:defRPr>
            </a:lvl1pPr>
            <a:lvl2pPr marL="2274130" indent="0">
              <a:buNone/>
              <a:defRPr sz="8900">
                <a:solidFill>
                  <a:schemeClr val="tx1">
                    <a:tint val="75000"/>
                  </a:schemeClr>
                </a:solidFill>
              </a:defRPr>
            </a:lvl2pPr>
            <a:lvl3pPr marL="4548256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822386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4pPr>
            <a:lvl5pPr marL="9096516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5pPr>
            <a:lvl6pPr marL="11370641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6pPr>
            <a:lvl7pPr marL="13644772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7pPr>
            <a:lvl8pPr marL="15918897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8pPr>
            <a:lvl9pPr marL="18193027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2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8534414"/>
            <a:ext cx="14135100" cy="24138469"/>
          </a:xfrm>
        </p:spPr>
        <p:txBody>
          <a:bodyPr/>
          <a:lstStyle>
            <a:lvl1pPr>
              <a:defRPr sz="13900"/>
            </a:lvl1pPr>
            <a:lvl2pPr>
              <a:defRPr sz="11800"/>
            </a:lvl2pPr>
            <a:lvl3pPr>
              <a:defRPr sz="100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68700" y="8534414"/>
            <a:ext cx="14135100" cy="24138469"/>
          </a:xfrm>
        </p:spPr>
        <p:txBody>
          <a:bodyPr/>
          <a:lstStyle>
            <a:lvl1pPr>
              <a:defRPr sz="13900"/>
            </a:lvl1pPr>
            <a:lvl2pPr>
              <a:defRPr sz="11800"/>
            </a:lvl2pPr>
            <a:lvl3pPr>
              <a:defRPr sz="10000"/>
            </a:lvl3pPr>
            <a:lvl4pPr>
              <a:defRPr sz="8900"/>
            </a:lvl4pPr>
            <a:lvl5pPr>
              <a:defRPr sz="8900"/>
            </a:lvl5pPr>
            <a:lvl6pPr>
              <a:defRPr sz="8900"/>
            </a:lvl6pPr>
            <a:lvl7pPr>
              <a:defRPr sz="8900"/>
            </a:lvl7pPr>
            <a:lvl8pPr>
              <a:defRPr sz="8900"/>
            </a:lvl8pPr>
            <a:lvl9pPr>
              <a:defRPr sz="8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4" y="8187277"/>
            <a:ext cx="14140659" cy="3412069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74130" indent="0">
              <a:buNone/>
              <a:defRPr sz="10000" b="1"/>
            </a:lvl2pPr>
            <a:lvl3pPr marL="4548256" indent="0">
              <a:buNone/>
              <a:defRPr sz="8900" b="1"/>
            </a:lvl3pPr>
            <a:lvl4pPr marL="6822386" indent="0">
              <a:buNone/>
              <a:defRPr sz="7700" b="1"/>
            </a:lvl4pPr>
            <a:lvl5pPr marL="9096516" indent="0">
              <a:buNone/>
              <a:defRPr sz="7700" b="1"/>
            </a:lvl5pPr>
            <a:lvl6pPr marL="11370641" indent="0">
              <a:buNone/>
              <a:defRPr sz="7700" b="1"/>
            </a:lvl6pPr>
            <a:lvl7pPr marL="13644772" indent="0">
              <a:buNone/>
              <a:defRPr sz="7700" b="1"/>
            </a:lvl7pPr>
            <a:lvl8pPr marL="15918897" indent="0">
              <a:buNone/>
              <a:defRPr sz="7700" b="1"/>
            </a:lvl8pPr>
            <a:lvl9pPr marL="18193027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4" y="11599338"/>
            <a:ext cx="14140659" cy="21073537"/>
          </a:xfrm>
        </p:spPr>
        <p:txBody>
          <a:bodyPr/>
          <a:lstStyle>
            <a:lvl1pPr>
              <a:defRPr sz="11800"/>
            </a:lvl1pPr>
            <a:lvl2pPr>
              <a:defRPr sz="10000"/>
            </a:lvl2pPr>
            <a:lvl3pPr>
              <a:defRPr sz="89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57593" y="8187277"/>
            <a:ext cx="14146213" cy="3412069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74130" indent="0">
              <a:buNone/>
              <a:defRPr sz="10000" b="1"/>
            </a:lvl2pPr>
            <a:lvl3pPr marL="4548256" indent="0">
              <a:buNone/>
              <a:defRPr sz="8900" b="1"/>
            </a:lvl3pPr>
            <a:lvl4pPr marL="6822386" indent="0">
              <a:buNone/>
              <a:defRPr sz="7700" b="1"/>
            </a:lvl4pPr>
            <a:lvl5pPr marL="9096516" indent="0">
              <a:buNone/>
              <a:defRPr sz="7700" b="1"/>
            </a:lvl5pPr>
            <a:lvl6pPr marL="11370641" indent="0">
              <a:buNone/>
              <a:defRPr sz="7700" b="1"/>
            </a:lvl6pPr>
            <a:lvl7pPr marL="13644772" indent="0">
              <a:buNone/>
              <a:defRPr sz="7700" b="1"/>
            </a:lvl7pPr>
            <a:lvl8pPr marL="15918897" indent="0">
              <a:buNone/>
              <a:defRPr sz="7700" b="1"/>
            </a:lvl8pPr>
            <a:lvl9pPr marL="18193027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57593" y="11599338"/>
            <a:ext cx="14146213" cy="21073537"/>
          </a:xfrm>
        </p:spPr>
        <p:txBody>
          <a:bodyPr/>
          <a:lstStyle>
            <a:lvl1pPr>
              <a:defRPr sz="11800"/>
            </a:lvl1pPr>
            <a:lvl2pPr>
              <a:defRPr sz="10000"/>
            </a:lvl2pPr>
            <a:lvl3pPr>
              <a:defRPr sz="89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0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4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10" y="1456273"/>
            <a:ext cx="10529096" cy="6197603"/>
          </a:xfrm>
        </p:spPr>
        <p:txBody>
          <a:bodyPr anchor="b"/>
          <a:lstStyle>
            <a:lvl1pPr algn="l">
              <a:defRPr sz="10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2677" y="1456278"/>
            <a:ext cx="17891125" cy="31216606"/>
          </a:xfrm>
        </p:spPr>
        <p:txBody>
          <a:bodyPr/>
          <a:lstStyle>
            <a:lvl1pPr>
              <a:defRPr sz="16100"/>
            </a:lvl1pPr>
            <a:lvl2pPr>
              <a:defRPr sz="13900"/>
            </a:lvl2pPr>
            <a:lvl3pPr>
              <a:defRPr sz="11800"/>
            </a:lvl3pPr>
            <a:lvl4pPr>
              <a:defRPr sz="10000"/>
            </a:lvl4pPr>
            <a:lvl5pPr>
              <a:defRPr sz="10000"/>
            </a:lvl5pPr>
            <a:lvl6pPr>
              <a:defRPr sz="10000"/>
            </a:lvl6pPr>
            <a:lvl7pPr>
              <a:defRPr sz="10000"/>
            </a:lvl7pPr>
            <a:lvl8pPr>
              <a:defRPr sz="10000"/>
            </a:lvl8pPr>
            <a:lvl9pPr>
              <a:defRPr sz="10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10" y="7653886"/>
            <a:ext cx="10529096" cy="25019002"/>
          </a:xfrm>
        </p:spPr>
        <p:txBody>
          <a:bodyPr/>
          <a:lstStyle>
            <a:lvl1pPr marL="0" indent="0">
              <a:buNone/>
              <a:defRPr sz="6800"/>
            </a:lvl1pPr>
            <a:lvl2pPr marL="2274130" indent="0">
              <a:buNone/>
              <a:defRPr sz="6100"/>
            </a:lvl2pPr>
            <a:lvl3pPr marL="4548256" indent="0">
              <a:buNone/>
              <a:defRPr sz="5100"/>
            </a:lvl3pPr>
            <a:lvl4pPr marL="6822386" indent="0">
              <a:buNone/>
              <a:defRPr sz="4500"/>
            </a:lvl4pPr>
            <a:lvl5pPr marL="9096516" indent="0">
              <a:buNone/>
              <a:defRPr sz="4500"/>
            </a:lvl5pPr>
            <a:lvl6pPr marL="11370641" indent="0">
              <a:buNone/>
              <a:defRPr sz="4500"/>
            </a:lvl6pPr>
            <a:lvl7pPr marL="13644772" indent="0">
              <a:buNone/>
              <a:defRPr sz="4500"/>
            </a:lvl7pPr>
            <a:lvl8pPr marL="15918897" indent="0">
              <a:buNone/>
              <a:defRPr sz="4500"/>
            </a:lvl8pPr>
            <a:lvl9pPr marL="18193027" indent="0">
              <a:buNone/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3009" y="25603205"/>
            <a:ext cx="19202400" cy="3022600"/>
          </a:xfrm>
        </p:spPr>
        <p:txBody>
          <a:bodyPr anchor="b"/>
          <a:lstStyle>
            <a:lvl1pPr algn="l">
              <a:defRPr sz="10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73009" y="3268132"/>
            <a:ext cx="19202400" cy="21945600"/>
          </a:xfrm>
        </p:spPr>
        <p:txBody>
          <a:bodyPr/>
          <a:lstStyle>
            <a:lvl1pPr marL="0" indent="0">
              <a:buNone/>
              <a:defRPr sz="16100"/>
            </a:lvl1pPr>
            <a:lvl2pPr marL="2274130" indent="0">
              <a:buNone/>
              <a:defRPr sz="13900"/>
            </a:lvl2pPr>
            <a:lvl3pPr marL="4548256" indent="0">
              <a:buNone/>
              <a:defRPr sz="11800"/>
            </a:lvl3pPr>
            <a:lvl4pPr marL="6822386" indent="0">
              <a:buNone/>
              <a:defRPr sz="10000"/>
            </a:lvl4pPr>
            <a:lvl5pPr marL="9096516" indent="0">
              <a:buNone/>
              <a:defRPr sz="10000"/>
            </a:lvl5pPr>
            <a:lvl6pPr marL="11370641" indent="0">
              <a:buNone/>
              <a:defRPr sz="10000"/>
            </a:lvl6pPr>
            <a:lvl7pPr marL="13644772" indent="0">
              <a:buNone/>
              <a:defRPr sz="10000"/>
            </a:lvl7pPr>
            <a:lvl8pPr marL="15918897" indent="0">
              <a:buNone/>
              <a:defRPr sz="10000"/>
            </a:lvl8pPr>
            <a:lvl9pPr marL="18193027" indent="0">
              <a:buNone/>
              <a:defRPr sz="10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3009" y="28625811"/>
            <a:ext cx="19202400" cy="4292602"/>
          </a:xfrm>
        </p:spPr>
        <p:txBody>
          <a:bodyPr/>
          <a:lstStyle>
            <a:lvl1pPr marL="0" indent="0">
              <a:buNone/>
              <a:defRPr sz="6800"/>
            </a:lvl1pPr>
            <a:lvl2pPr marL="2274130" indent="0">
              <a:buNone/>
              <a:defRPr sz="6100"/>
            </a:lvl2pPr>
            <a:lvl3pPr marL="4548256" indent="0">
              <a:buNone/>
              <a:defRPr sz="5100"/>
            </a:lvl3pPr>
            <a:lvl4pPr marL="6822386" indent="0">
              <a:buNone/>
              <a:defRPr sz="4500"/>
            </a:lvl4pPr>
            <a:lvl5pPr marL="9096516" indent="0">
              <a:buNone/>
              <a:defRPr sz="4500"/>
            </a:lvl5pPr>
            <a:lvl6pPr marL="11370641" indent="0">
              <a:buNone/>
              <a:defRPr sz="4500"/>
            </a:lvl6pPr>
            <a:lvl7pPr marL="13644772" indent="0">
              <a:buNone/>
              <a:defRPr sz="4500"/>
            </a:lvl7pPr>
            <a:lvl8pPr marL="15918897" indent="0">
              <a:buNone/>
              <a:defRPr sz="4500"/>
            </a:lvl8pPr>
            <a:lvl9pPr marL="18193027" indent="0">
              <a:buNone/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4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1464733"/>
            <a:ext cx="28803600" cy="6096000"/>
          </a:xfrm>
          <a:prstGeom prst="rect">
            <a:avLst/>
          </a:prstGeom>
        </p:spPr>
        <p:txBody>
          <a:bodyPr vert="horz" lIns="454825" tIns="227413" rIns="454825" bIns="2274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8534414"/>
            <a:ext cx="28803600" cy="24138469"/>
          </a:xfrm>
          <a:prstGeom prst="rect">
            <a:avLst/>
          </a:prstGeom>
        </p:spPr>
        <p:txBody>
          <a:bodyPr vert="horz" lIns="454825" tIns="227413" rIns="454825" bIns="2274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0200" y="33900546"/>
            <a:ext cx="7467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B6837-657D-214C-8356-4B76B3A609B5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34700" y="33900546"/>
            <a:ext cx="10134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936200" y="33900546"/>
            <a:ext cx="7467600" cy="1947336"/>
          </a:xfrm>
          <a:prstGeom prst="rect">
            <a:avLst/>
          </a:prstGeom>
        </p:spPr>
        <p:txBody>
          <a:bodyPr vert="horz" lIns="454825" tIns="227413" rIns="454825" bIns="227413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973B-B8F6-8E43-9194-24EC1D6B2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6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274130" rtl="0" eaLnBrk="1" latinLnBrk="0" hangingPunct="1">
        <a:spcBef>
          <a:spcPct val="0"/>
        </a:spcBef>
        <a:buNone/>
        <a:defRPr sz="2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5593" indent="-1705593" algn="l" defTabSz="2274130" rtl="0" eaLnBrk="1" latinLnBrk="0" hangingPunct="1">
        <a:spcBef>
          <a:spcPct val="20000"/>
        </a:spcBef>
        <a:buFont typeface="Arial"/>
        <a:buChar char="•"/>
        <a:defRPr sz="16100" kern="1200">
          <a:solidFill>
            <a:schemeClr val="tx1"/>
          </a:solidFill>
          <a:latin typeface="+mn-lt"/>
          <a:ea typeface="+mn-ea"/>
          <a:cs typeface="+mn-cs"/>
        </a:defRPr>
      </a:lvl1pPr>
      <a:lvl2pPr marL="3695457" indent="-1421331" algn="l" defTabSz="2274130" rtl="0" eaLnBrk="1" latinLnBrk="0" hangingPunct="1">
        <a:spcBef>
          <a:spcPct val="20000"/>
        </a:spcBef>
        <a:buFont typeface="Arial"/>
        <a:buChar char="–"/>
        <a:defRPr sz="13900" kern="1200">
          <a:solidFill>
            <a:schemeClr val="tx1"/>
          </a:solidFill>
          <a:latin typeface="+mn-lt"/>
          <a:ea typeface="+mn-ea"/>
          <a:cs typeface="+mn-cs"/>
        </a:defRPr>
      </a:lvl2pPr>
      <a:lvl3pPr marL="5685323" indent="-1137063" algn="l" defTabSz="2274130" rtl="0" eaLnBrk="1" latinLnBrk="0" hangingPunct="1">
        <a:spcBef>
          <a:spcPct val="20000"/>
        </a:spcBef>
        <a:buFont typeface="Arial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3pPr>
      <a:lvl4pPr marL="7959448" indent="-1137063" algn="l" defTabSz="2274130" rtl="0" eaLnBrk="1" latinLnBrk="0" hangingPunct="1">
        <a:spcBef>
          <a:spcPct val="20000"/>
        </a:spcBef>
        <a:buFont typeface="Arial"/>
        <a:buChar char="–"/>
        <a:defRPr sz="10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3579" indent="-1137063" algn="l" defTabSz="2274130" rtl="0" eaLnBrk="1" latinLnBrk="0" hangingPunct="1">
        <a:spcBef>
          <a:spcPct val="20000"/>
        </a:spcBef>
        <a:buFont typeface="Arial"/>
        <a:buChar char="»"/>
        <a:defRPr sz="10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07710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6pPr>
      <a:lvl7pPr marL="14781835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7pPr>
      <a:lvl8pPr marL="17055964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8pPr>
      <a:lvl9pPr marL="19330091" indent="-1137063" algn="l" defTabSz="2274130" rtl="0" eaLnBrk="1" latinLnBrk="0" hangingPunct="1">
        <a:spcBef>
          <a:spcPct val="20000"/>
        </a:spcBef>
        <a:buFont typeface="Arial"/>
        <a:buChar char="•"/>
        <a:defRPr sz="10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1pPr>
      <a:lvl2pPr marL="2274130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2pPr>
      <a:lvl3pPr marL="454825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3pPr>
      <a:lvl4pPr marL="682238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4pPr>
      <a:lvl5pPr marL="9096516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5pPr>
      <a:lvl6pPr marL="11370641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6pPr>
      <a:lvl7pPr marL="13644772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18897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8pPr>
      <a:lvl9pPr marL="18193027" algn="l" defTabSz="2274130" rtl="0" eaLnBrk="1" latinLnBrk="0" hangingPunct="1">
        <a:defRPr sz="8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tiff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gif"/><Relationship Id="rId15" Type="http://schemas.openxmlformats.org/officeDocument/2006/relationships/image" Target="../media/image13.jpe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jpeg"/><Relationship Id="rId19" Type="http://schemas.openxmlformats.org/officeDocument/2006/relationships/image" Target="../media/image17.tiff"/><Relationship Id="rId31" Type="http://schemas.openxmlformats.org/officeDocument/2006/relationships/image" Target="../media/image29.png"/><Relationship Id="rId4" Type="http://schemas.openxmlformats.org/officeDocument/2006/relationships/image" Target="../media/image2.tiff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Relationship Id="rId27" Type="http://schemas.openxmlformats.org/officeDocument/2006/relationships/image" Target="../media/image25.tiff"/><Relationship Id="rId30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6495" y="34388115"/>
            <a:ext cx="2017269" cy="2017269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127" y="34536048"/>
            <a:ext cx="2430550" cy="1822912"/>
          </a:xfrm>
          <a:prstGeom prst="rect">
            <a:avLst/>
          </a:prstGeom>
        </p:spPr>
      </p:pic>
      <p:sp>
        <p:nvSpPr>
          <p:cNvPr id="283" name="Rectangle 282"/>
          <p:cNvSpPr/>
          <p:nvPr/>
        </p:nvSpPr>
        <p:spPr>
          <a:xfrm>
            <a:off x="3" y="-12855"/>
            <a:ext cx="32003997" cy="35465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55" tIns="38278" rIns="76555" bIns="38278" spcCol="0" rtlCol="0" anchor="ctr"/>
          <a:lstStyle/>
          <a:p>
            <a:pPr algn="ctr"/>
            <a:r>
              <a:rPr lang="en-US" sz="3900" dirty="0">
                <a:solidFill>
                  <a:schemeClr val="tx1"/>
                </a:solidFill>
                <a:cs typeface="Times New Roman"/>
              </a:rPr>
              <a:t> 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27183317" y="15784519"/>
            <a:ext cx="297838" cy="1518494"/>
          </a:xfrm>
          <a:prstGeom prst="rect">
            <a:avLst/>
          </a:prstGeom>
          <a:noFill/>
        </p:spPr>
        <p:txBody>
          <a:bodyPr wrap="none" lIns="147447" tIns="73724" rIns="147447" bIns="73724" rtlCol="0">
            <a:spAutoFit/>
          </a:bodyPr>
          <a:lstStyle/>
          <a:p>
            <a:endParaRPr lang="en-US" dirty="0"/>
          </a:p>
        </p:txBody>
      </p:sp>
      <p:sp>
        <p:nvSpPr>
          <p:cNvPr id="285" name="Rectangle 284"/>
          <p:cNvSpPr/>
          <p:nvPr/>
        </p:nvSpPr>
        <p:spPr>
          <a:xfrm>
            <a:off x="457199" y="4914904"/>
            <a:ext cx="15290357" cy="10793415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286" name="TextBox 285"/>
          <p:cNvSpPr txBox="1"/>
          <p:nvPr/>
        </p:nvSpPr>
        <p:spPr>
          <a:xfrm>
            <a:off x="18269533" y="14263174"/>
            <a:ext cx="198581" cy="1468864"/>
          </a:xfrm>
          <a:prstGeom prst="rect">
            <a:avLst/>
          </a:prstGeom>
          <a:noFill/>
        </p:spPr>
        <p:txBody>
          <a:bodyPr wrap="none" lIns="98298" tIns="49149" rIns="98298" bIns="49149" rtlCol="0">
            <a:spAutoFit/>
          </a:bodyPr>
          <a:lstStyle/>
          <a:p>
            <a:endParaRPr lang="en-US" dirty="0"/>
          </a:p>
        </p:txBody>
      </p:sp>
      <p:sp>
        <p:nvSpPr>
          <p:cNvPr id="287" name="TextBox 286"/>
          <p:cNvSpPr txBox="1"/>
          <p:nvPr/>
        </p:nvSpPr>
        <p:spPr>
          <a:xfrm>
            <a:off x="1364148" y="1632525"/>
            <a:ext cx="29835249" cy="1330364"/>
          </a:xfrm>
          <a:prstGeom prst="rect">
            <a:avLst/>
          </a:prstGeom>
          <a:noFill/>
          <a:effectLst>
            <a:outerShdw blurRad="50800" dir="2700000" sx="50000" sy="50000" algn="tl" rotWithShape="0">
              <a:prstClr val="black"/>
            </a:outerShdw>
          </a:effectLst>
        </p:spPr>
        <p:txBody>
          <a:bodyPr wrap="square" lIns="98298" tIns="49149" rIns="98298" bIns="49149" rtlCol="0">
            <a:spAutoFit/>
          </a:bodyPr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Gustavo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Jorge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Goni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1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Francis Bringas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1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Ricardo Domingues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2,1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Jili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Dong 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2,1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Grant Rawson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2,1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Julio Morell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3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George Halliwell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1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Sang-Ki Lee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1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Hyun-Sook Kim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4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Luis Pomales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3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Becky Baltes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5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Richard Bouchard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6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,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Yamil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 Rodriguez</a:t>
            </a:r>
            <a:r>
              <a:rPr lang="en-US" sz="4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charset="0"/>
                <a:ea typeface="Cambria" charset="0"/>
                <a:cs typeface="Cambria" charset="0"/>
              </a:rPr>
              <a:t>7</a:t>
            </a:r>
            <a:endParaRPr lang="en-US" sz="40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288" name="Picture 2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5" y="34509338"/>
            <a:ext cx="1826547" cy="1786205"/>
          </a:xfrm>
          <a:prstGeom prst="rect">
            <a:avLst/>
          </a:prstGeom>
        </p:spPr>
      </p:pic>
      <p:sp>
        <p:nvSpPr>
          <p:cNvPr id="289" name="TextBox 288"/>
          <p:cNvSpPr txBox="1"/>
          <p:nvPr/>
        </p:nvSpPr>
        <p:spPr>
          <a:xfrm>
            <a:off x="3624376" y="3680788"/>
            <a:ext cx="10697073" cy="1084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8298" tIns="49149" rIns="98298" bIns="49149" rtlCol="0">
            <a:spAutoFit/>
          </a:bodyPr>
          <a:lstStyle/>
          <a:p>
            <a:r>
              <a:rPr lang="en-US" sz="3200" dirty="0" err="1"/>
              <a:t>Conferencia</a:t>
            </a:r>
            <a:r>
              <a:rPr lang="en-US" sz="3200" dirty="0"/>
              <a:t> </a:t>
            </a:r>
            <a:r>
              <a:rPr lang="en-US" sz="3200" dirty="0" err="1"/>
              <a:t>Internacional</a:t>
            </a:r>
            <a:r>
              <a:rPr lang="en-US" sz="3200" dirty="0"/>
              <a:t> </a:t>
            </a:r>
            <a:r>
              <a:rPr lang="en-US" sz="3200" dirty="0" err="1" smtClean="0"/>
              <a:t>Marítima</a:t>
            </a:r>
            <a:r>
              <a:rPr lang="en-US" sz="3200" dirty="0" smtClean="0"/>
              <a:t> </a:t>
            </a:r>
            <a:r>
              <a:rPr lang="en-US" sz="3200" dirty="0" err="1" smtClean="0"/>
              <a:t>Oceanográfica</a:t>
            </a:r>
            <a:endParaRPr lang="en-US" sz="3200" dirty="0" smtClean="0"/>
          </a:p>
          <a:p>
            <a:r>
              <a:rPr lang="en-US" sz="3200" dirty="0" smtClean="0"/>
              <a:t>Santo Domingo,  Dominican </a:t>
            </a:r>
            <a:r>
              <a:rPr lang="en-US" sz="3200" dirty="0"/>
              <a:t>Republic</a:t>
            </a:r>
            <a:r>
              <a:rPr lang="en-US" sz="3200" dirty="0" smtClean="0"/>
              <a:t>, September 13-14, 2016</a:t>
            </a:r>
            <a:endParaRPr lang="en-US" sz="3200" b="1" dirty="0"/>
          </a:p>
        </p:txBody>
      </p:sp>
      <p:sp>
        <p:nvSpPr>
          <p:cNvPr id="290" name="Rectangle 289"/>
          <p:cNvSpPr/>
          <p:nvPr/>
        </p:nvSpPr>
        <p:spPr>
          <a:xfrm>
            <a:off x="16315470" y="4009127"/>
            <a:ext cx="15193230" cy="3229172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endParaRPr lang="en-US"/>
          </a:p>
        </p:txBody>
      </p:sp>
      <p:pic>
        <p:nvPicPr>
          <p:cNvPr id="291" name="Picture 290" descr="logo_upr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43" y="34569817"/>
            <a:ext cx="1712066" cy="1712067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60" y="5306518"/>
            <a:ext cx="7174153" cy="6367063"/>
          </a:xfrm>
          <a:prstGeom prst="rect">
            <a:avLst/>
          </a:prstGeom>
        </p:spPr>
      </p:pic>
      <p:sp>
        <p:nvSpPr>
          <p:cNvPr id="295" name="TextBox 294"/>
          <p:cNvSpPr txBox="1"/>
          <p:nvPr/>
        </p:nvSpPr>
        <p:spPr>
          <a:xfrm>
            <a:off x="16382018" y="7467937"/>
            <a:ext cx="8306182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3. Underwater Gliders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96" name="Picture 295" descr="Fastwave-Becomes-Australian-Distributor-of-Kongsberg-Seaglider-System-523x37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040" y="8303191"/>
            <a:ext cx="5406429" cy="40253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7" name="Picture 4" descr="http://www.aoml.noaa.gov/phod/goos/gliders/website_pictures/DSCN0485_web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"/>
          <a:stretch/>
        </p:blipFill>
        <p:spPr bwMode="auto">
          <a:xfrm>
            <a:off x="22937186" y="11316928"/>
            <a:ext cx="5144644" cy="414382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298" descr="IMG_4624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20809" b="6952"/>
          <a:stretch/>
        </p:blipFill>
        <p:spPr>
          <a:xfrm>
            <a:off x="27324251" y="13146245"/>
            <a:ext cx="3695530" cy="23257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02" name="Straight Connector 301"/>
          <p:cNvCxnSpPr/>
          <p:nvPr/>
        </p:nvCxnSpPr>
        <p:spPr>
          <a:xfrm>
            <a:off x="0" y="33973135"/>
            <a:ext cx="32004000" cy="0"/>
          </a:xfrm>
          <a:prstGeom prst="line">
            <a:avLst/>
          </a:prstGeom>
          <a:ln w="114300" cmpd="thickThin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3" name="Picture 30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548" y="34845784"/>
            <a:ext cx="1731818" cy="1113311"/>
          </a:xfrm>
          <a:prstGeom prst="rect">
            <a:avLst/>
          </a:prstGeom>
        </p:spPr>
      </p:pic>
      <p:sp>
        <p:nvSpPr>
          <p:cNvPr id="304" name="TextBox 303"/>
          <p:cNvSpPr txBox="1"/>
          <p:nvPr/>
        </p:nvSpPr>
        <p:spPr>
          <a:xfrm>
            <a:off x="14050214" y="34045797"/>
            <a:ext cx="5699508" cy="2611100"/>
          </a:xfrm>
          <a:prstGeom prst="rect">
            <a:avLst/>
          </a:prstGeom>
          <a:noFill/>
        </p:spPr>
        <p:txBody>
          <a:bodyPr wrap="square" lIns="147447" tIns="73724" rIns="147447" bIns="73724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Acknowledgments</a:t>
            </a:r>
          </a:p>
          <a:p>
            <a:r>
              <a:rPr lang="en-US" sz="2000" dirty="0">
                <a:cs typeface="Times New Roman"/>
              </a:rPr>
              <a:t>This work was </a:t>
            </a:r>
            <a:r>
              <a:rPr lang="en-US" sz="2000" dirty="0" smtClean="0">
                <a:cs typeface="Times New Roman"/>
              </a:rPr>
              <a:t>originally funded by </a:t>
            </a:r>
            <a:r>
              <a:rPr lang="en-US" sz="2000" dirty="0">
                <a:cs typeface="Times New Roman"/>
              </a:rPr>
              <a:t>the Disaster Relief Appropriations Act of 2013 </a:t>
            </a:r>
            <a:r>
              <a:rPr lang="en-US" sz="2000" dirty="0" smtClean="0">
                <a:cs typeface="Times New Roman"/>
              </a:rPr>
              <a:t>known </a:t>
            </a:r>
            <a:r>
              <a:rPr lang="en-US" sz="2000" dirty="0">
                <a:cs typeface="Times New Roman"/>
              </a:rPr>
              <a:t>as the Sandy </a:t>
            </a:r>
            <a:r>
              <a:rPr lang="en-US" sz="2000" dirty="0" smtClean="0">
                <a:cs typeface="Times New Roman"/>
              </a:rPr>
              <a:t>Supplemental. This project is currently funded by NOAA/OAR, NOAA/AOML, and CARICOOS, and supported by UPRM, UM/CIMAS, NOAA/NDBC, NOAA/IOOS, NOAA/EMC, and ANAMAR.</a:t>
            </a:r>
            <a:endParaRPr lang="en-US" sz="2000" dirty="0">
              <a:cs typeface="Times New Roman"/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1101256" y="208848"/>
            <a:ext cx="29835944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200" b="1" dirty="0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NOAA/AOML – </a:t>
            </a:r>
            <a:r>
              <a:rPr lang="en-US" sz="8200" b="1" dirty="0" smtClean="0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CARICOOS </a:t>
            </a:r>
            <a:r>
              <a:rPr lang="en-US" sz="8200" b="1" dirty="0">
                <a:ln w="18415" cmpd="sng">
                  <a:noFill/>
                  <a:prstDash val="solid"/>
                </a:ln>
                <a:effectLst>
                  <a:outerShdw blurRad="292100" dist="63500" dir="5400000" algn="t" rotWithShape="0">
                    <a:schemeClr val="bg1">
                      <a:alpha val="51000"/>
                    </a:schemeClr>
                  </a:outerShdw>
                </a:effectLst>
                <a:latin typeface="Franklin Gothic Medium Cond" panose="020B0606030402020204" pitchFamily="34" charset="0"/>
                <a:cs typeface="Courier New" panose="02070309020205020404" pitchFamily="49" charset="0"/>
              </a:rPr>
              <a:t>Hurricane Underwater Glider Operations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19555317" y="34048390"/>
            <a:ext cx="7706185" cy="2611100"/>
          </a:xfrm>
          <a:prstGeom prst="rect">
            <a:avLst/>
          </a:prstGeom>
          <a:noFill/>
        </p:spPr>
        <p:txBody>
          <a:bodyPr wrap="square" lIns="147447" tIns="73724" rIns="147447" bIns="73724" rtlCol="0">
            <a:spAutoFit/>
          </a:bodyPr>
          <a:lstStyle/>
          <a:p>
            <a:r>
              <a:rPr lang="en-US" sz="2000" b="1" dirty="0" smtClean="0">
                <a:cs typeface="Times New Roman"/>
              </a:rPr>
              <a:t>Affiliations</a:t>
            </a:r>
          </a:p>
          <a:p>
            <a:r>
              <a:rPr lang="en-US" sz="2000" dirty="0">
                <a:cs typeface="Times New Roman"/>
              </a:rPr>
              <a:t>1 NOAA/AOML, Miami, Florida, USA</a:t>
            </a:r>
          </a:p>
          <a:p>
            <a:r>
              <a:rPr lang="en-US" sz="2000" dirty="0">
                <a:cs typeface="Times New Roman"/>
              </a:rPr>
              <a:t>2 University of Miami, CIMAS, Miami, Florida, USA</a:t>
            </a:r>
          </a:p>
          <a:p>
            <a:r>
              <a:rPr lang="en-US" sz="2000" dirty="0">
                <a:cs typeface="Times New Roman"/>
              </a:rPr>
              <a:t>3 University of Puerto Rico, </a:t>
            </a:r>
            <a:r>
              <a:rPr lang="en-US" sz="2000" dirty="0" err="1">
                <a:cs typeface="Times New Roman"/>
              </a:rPr>
              <a:t>Mayagues</a:t>
            </a:r>
            <a:r>
              <a:rPr lang="en-US" sz="2000" dirty="0">
                <a:cs typeface="Times New Roman"/>
              </a:rPr>
              <a:t>, Puerto Rico, </a:t>
            </a:r>
            <a:r>
              <a:rPr lang="en-US" sz="2000" dirty="0" smtClean="0">
                <a:cs typeface="Times New Roman"/>
              </a:rPr>
              <a:t>and CARICOOS</a:t>
            </a:r>
            <a:endParaRPr lang="en-US" sz="2000" dirty="0">
              <a:cs typeface="Times New Roman"/>
            </a:endParaRPr>
          </a:p>
          <a:p>
            <a:r>
              <a:rPr lang="en-US" sz="2000" dirty="0">
                <a:cs typeface="Times New Roman"/>
              </a:rPr>
              <a:t>4 NOAA/EMC, College Park, Maryland, USA</a:t>
            </a:r>
          </a:p>
          <a:p>
            <a:r>
              <a:rPr lang="en-US" sz="2000" dirty="0">
                <a:cs typeface="Times New Roman"/>
              </a:rPr>
              <a:t>5 IOOS Office, Silver Spring, MD, USA</a:t>
            </a:r>
          </a:p>
          <a:p>
            <a:r>
              <a:rPr lang="en-US" sz="2000" dirty="0">
                <a:cs typeface="Times New Roman"/>
              </a:rPr>
              <a:t>6 NOAA/NDBC, Stennis, Miss, USA</a:t>
            </a:r>
          </a:p>
          <a:p>
            <a:r>
              <a:rPr lang="en-US" sz="2000" dirty="0">
                <a:cs typeface="Times New Roman"/>
              </a:rPr>
              <a:t>7 ANAMAR, Santo Domingo, Dominican Republic</a:t>
            </a:r>
          </a:p>
        </p:txBody>
      </p:sp>
      <p:pic>
        <p:nvPicPr>
          <p:cNvPr id="307" name="Picture 3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8251" y="34756596"/>
            <a:ext cx="1574711" cy="139987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6"/>
          <a:stretch/>
        </p:blipFill>
        <p:spPr>
          <a:xfrm>
            <a:off x="8527815" y="34875794"/>
            <a:ext cx="2842268" cy="1087923"/>
          </a:xfrm>
          <a:prstGeom prst="rect">
            <a:avLst/>
          </a:prstGeom>
        </p:spPr>
      </p:pic>
      <p:sp>
        <p:nvSpPr>
          <p:cNvPr id="309" name="TextBox 308"/>
          <p:cNvSpPr txBox="1"/>
          <p:nvPr/>
        </p:nvSpPr>
        <p:spPr>
          <a:xfrm>
            <a:off x="478926" y="4850168"/>
            <a:ext cx="8306182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1. Motivation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10" name="Picture 3" descr="ALtkerrtrd_noT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46706" y="5669388"/>
            <a:ext cx="4249839" cy="35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" name="Picture 4" descr="ALinerrtrd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403856" y="9594651"/>
            <a:ext cx="4196862" cy="355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" name="Rectangle 311"/>
          <p:cNvSpPr/>
          <p:nvPr/>
        </p:nvSpPr>
        <p:spPr>
          <a:xfrm>
            <a:off x="11243905" y="7091512"/>
            <a:ext cx="1662551" cy="2353248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16315470" y="7467600"/>
            <a:ext cx="15206155" cy="8240718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16406463" y="4009127"/>
            <a:ext cx="14727618" cy="3232013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2. Goal and Objectives</a:t>
            </a:r>
          </a:p>
          <a:p>
            <a:pPr>
              <a:spcAft>
                <a:spcPts val="1200"/>
              </a:spcAft>
            </a:pPr>
            <a:r>
              <a:rPr lang="en-US" sz="2600" b="1" dirty="0" smtClean="0"/>
              <a:t>The goal of this work is to enhance </a:t>
            </a:r>
            <a:r>
              <a:rPr lang="en-US" sz="2600" b="1" dirty="0"/>
              <a:t>our understanding of air-sea interaction processes during hurricane force wind </a:t>
            </a:r>
            <a:r>
              <a:rPr lang="en-US" sz="2600" b="1" dirty="0" smtClean="0"/>
              <a:t>events.  In order to accomplish this goal, the network of hurricane underwater gliders was implemented to:</a:t>
            </a:r>
            <a:endParaRPr lang="en-US" sz="2600" b="1" dirty="0">
              <a:cs typeface="Arial" panose="020B0604020202020204" pitchFamily="34" charset="0"/>
            </a:endParaRPr>
          </a:p>
          <a:p>
            <a:pPr marL="1257300" indent="-5715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400050" algn="l"/>
                <a:tab pos="571500" algn="l"/>
                <a:tab pos="800100" algn="l"/>
                <a:tab pos="857250" algn="l"/>
                <a:tab pos="1885950" algn="l"/>
                <a:tab pos="2743200" algn="l"/>
              </a:tabLst>
            </a:pPr>
            <a:r>
              <a:rPr lang="en-US" sz="2600" b="1" dirty="0" smtClean="0">
                <a:cs typeface="Arial" panose="020B0604020202020204" pitchFamily="34" charset="0"/>
              </a:rPr>
              <a:t>Assess  the impact </a:t>
            </a:r>
            <a:r>
              <a:rPr lang="en-US" sz="2600" b="1" dirty="0">
                <a:cs typeface="Arial" panose="020B0604020202020204" pitchFamily="34" charset="0"/>
              </a:rPr>
              <a:t>of hurricane force winds on upper ocean density structure, and </a:t>
            </a:r>
          </a:p>
          <a:p>
            <a:pPr marL="1257300" indent="-571500">
              <a:spcAft>
                <a:spcPts val="1200"/>
              </a:spcAft>
              <a:buFont typeface="Wingdings" panose="05000000000000000000" pitchFamily="2" charset="2"/>
              <a:buChar char="§"/>
              <a:tabLst>
                <a:tab pos="400050" algn="l"/>
                <a:tab pos="571500" algn="l"/>
                <a:tab pos="800100" algn="l"/>
                <a:tab pos="857250" algn="l"/>
                <a:tab pos="1885950" algn="l"/>
                <a:tab pos="2743200" algn="l"/>
              </a:tabLst>
            </a:pPr>
            <a:r>
              <a:rPr lang="en-US" sz="2600" b="1" dirty="0" smtClean="0">
                <a:cs typeface="Arial" panose="020B0604020202020204" pitchFamily="34" charset="0"/>
              </a:rPr>
              <a:t>Assess the  </a:t>
            </a:r>
            <a:r>
              <a:rPr lang="en-US" sz="2600" b="1" dirty="0">
                <a:cs typeface="Arial" panose="020B0604020202020204" pitchFamily="34" charset="0"/>
              </a:rPr>
              <a:t>impact of ocean profile data from underwater gliders in hurricane intensity </a:t>
            </a:r>
            <a:r>
              <a:rPr lang="en-US" sz="2600" b="1" dirty="0" smtClean="0">
                <a:cs typeface="Arial" panose="020B0604020202020204" pitchFamily="34" charset="0"/>
              </a:rPr>
              <a:t>forecasts</a:t>
            </a:r>
            <a:endParaRPr lang="en-US" sz="2600" b="1" dirty="0">
              <a:cs typeface="Arial" panose="020B0604020202020204" pitchFamily="34" charset="0"/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457202" y="16132061"/>
            <a:ext cx="31051498" cy="7928445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endParaRPr lang="en-US"/>
          </a:p>
        </p:txBody>
      </p:sp>
      <p:sp>
        <p:nvSpPr>
          <p:cNvPr id="293" name="TextBox 292"/>
          <p:cNvSpPr txBox="1"/>
          <p:nvPr/>
        </p:nvSpPr>
        <p:spPr>
          <a:xfrm>
            <a:off x="524643" y="16220602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4. Operations timeline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00" name="Picture 29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7" t="38657" r="45891" b="29981"/>
          <a:stretch/>
        </p:blipFill>
        <p:spPr>
          <a:xfrm>
            <a:off x="12708228" y="19009079"/>
            <a:ext cx="2251180" cy="203132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319" name="Picture 31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4"/>
          <a:stretch/>
        </p:blipFill>
        <p:spPr>
          <a:xfrm>
            <a:off x="7712647" y="17052297"/>
            <a:ext cx="4712262" cy="4402657"/>
          </a:xfrm>
          <a:prstGeom prst="rect">
            <a:avLst/>
          </a:prstGeom>
        </p:spPr>
      </p:pic>
      <p:cxnSp>
        <p:nvCxnSpPr>
          <p:cNvPr id="320" name="Straight Connector 319"/>
          <p:cNvCxnSpPr>
            <a:cxnSpLocks/>
          </p:cNvCxnSpPr>
          <p:nvPr/>
        </p:nvCxnSpPr>
        <p:spPr>
          <a:xfrm>
            <a:off x="1438953" y="22232793"/>
            <a:ext cx="29753035" cy="0"/>
          </a:xfrm>
          <a:prstGeom prst="line">
            <a:avLst/>
          </a:prstGeom>
          <a:ln w="1143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>
            <a:cxnSpLocks/>
          </p:cNvCxnSpPr>
          <p:nvPr/>
        </p:nvCxnSpPr>
        <p:spPr>
          <a:xfrm flipV="1">
            <a:off x="1426253" y="21914562"/>
            <a:ext cx="0" cy="664252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321"/>
          <p:cNvSpPr txBox="1">
            <a:spLocks/>
          </p:cNvSpPr>
          <p:nvPr/>
        </p:nvSpPr>
        <p:spPr>
          <a:xfrm>
            <a:off x="387423" y="17939655"/>
            <a:ext cx="26509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Proposal </a:t>
            </a:r>
          </a:p>
          <a:p>
            <a:pPr algn="ctr"/>
            <a:r>
              <a:rPr lang="en-US" sz="2600" b="1" dirty="0" smtClean="0"/>
              <a:t>(October 2013)</a:t>
            </a:r>
          </a:p>
          <a:p>
            <a:pPr algn="ctr"/>
            <a:r>
              <a:rPr lang="en-US" sz="2600" b="1" dirty="0"/>
              <a:t>Disaster Relief Appropriations Act of </a:t>
            </a:r>
            <a:r>
              <a:rPr lang="en-US" sz="2600" b="1" dirty="0" smtClean="0"/>
              <a:t>2013,</a:t>
            </a:r>
          </a:p>
          <a:p>
            <a:pPr algn="ctr"/>
            <a:r>
              <a:rPr lang="en-US" sz="2600" b="1" dirty="0" smtClean="0"/>
              <a:t>“Sandy Supplemental” </a:t>
            </a:r>
          </a:p>
          <a:p>
            <a:pPr algn="ctr"/>
            <a:endParaRPr lang="en-US" sz="2600" b="1" dirty="0"/>
          </a:p>
        </p:txBody>
      </p:sp>
      <p:sp>
        <p:nvSpPr>
          <p:cNvPr id="323" name="TextBox 322"/>
          <p:cNvSpPr txBox="1">
            <a:spLocks/>
          </p:cNvSpPr>
          <p:nvPr/>
        </p:nvSpPr>
        <p:spPr>
          <a:xfrm>
            <a:off x="1785134" y="20748369"/>
            <a:ext cx="25651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Funded</a:t>
            </a:r>
          </a:p>
          <a:p>
            <a:pPr algn="ctr"/>
            <a:r>
              <a:rPr lang="en-US" sz="2600" b="1" dirty="0" smtClean="0"/>
              <a:t>(December 2013)</a:t>
            </a:r>
          </a:p>
        </p:txBody>
      </p:sp>
      <p:sp>
        <p:nvSpPr>
          <p:cNvPr id="324" name="TextBox 323"/>
          <p:cNvSpPr txBox="1">
            <a:spLocks/>
          </p:cNvSpPr>
          <p:nvPr/>
        </p:nvSpPr>
        <p:spPr>
          <a:xfrm>
            <a:off x="3141082" y="19331519"/>
            <a:ext cx="2849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Purchase of Gliders</a:t>
            </a:r>
          </a:p>
          <a:p>
            <a:pPr algn="ctr"/>
            <a:r>
              <a:rPr lang="en-US" sz="2600" b="1" dirty="0" smtClean="0"/>
              <a:t>(March 2014)</a:t>
            </a:r>
          </a:p>
        </p:txBody>
      </p:sp>
      <p:sp>
        <p:nvSpPr>
          <p:cNvPr id="325" name="TextBox 324"/>
          <p:cNvSpPr txBox="1">
            <a:spLocks/>
          </p:cNvSpPr>
          <p:nvPr/>
        </p:nvSpPr>
        <p:spPr>
          <a:xfrm>
            <a:off x="5667757" y="22578814"/>
            <a:ext cx="1527149" cy="769441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TS Bertha </a:t>
            </a:r>
          </a:p>
          <a:p>
            <a:pPr algn="ctr"/>
            <a:r>
              <a:rPr lang="en-US" sz="2200" b="1" dirty="0" smtClean="0"/>
              <a:t>(Aug, 2014)</a:t>
            </a:r>
          </a:p>
        </p:txBody>
      </p:sp>
      <p:sp>
        <p:nvSpPr>
          <p:cNvPr id="326" name="TextBox 325"/>
          <p:cNvSpPr txBox="1">
            <a:spLocks/>
          </p:cNvSpPr>
          <p:nvPr/>
        </p:nvSpPr>
        <p:spPr>
          <a:xfrm>
            <a:off x="12708228" y="21039988"/>
            <a:ext cx="2251180" cy="769441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H. Gonzalo</a:t>
            </a:r>
          </a:p>
          <a:p>
            <a:pPr algn="ctr"/>
            <a:r>
              <a:rPr lang="en-US" sz="2200" b="1" dirty="0" smtClean="0"/>
              <a:t>(Oct, 2014</a:t>
            </a:r>
            <a:r>
              <a:rPr lang="en-US" sz="2200" b="1" dirty="0"/>
              <a:t>)</a:t>
            </a:r>
            <a:endParaRPr lang="en-US" sz="2200" b="1" dirty="0" smtClean="0"/>
          </a:p>
        </p:txBody>
      </p:sp>
      <p:sp>
        <p:nvSpPr>
          <p:cNvPr id="327" name="Rectangle 326"/>
          <p:cNvSpPr>
            <a:spLocks/>
          </p:cNvSpPr>
          <p:nvPr/>
        </p:nvSpPr>
        <p:spPr>
          <a:xfrm>
            <a:off x="7943850" y="21936075"/>
            <a:ext cx="4486276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28" name="Straight Connector 327"/>
          <p:cNvCxnSpPr>
            <a:cxnSpLocks/>
          </p:cNvCxnSpPr>
          <p:nvPr/>
        </p:nvCxnSpPr>
        <p:spPr>
          <a:xfrm flipV="1">
            <a:off x="3074078" y="21900269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>
            <a:cxnSpLocks/>
          </p:cNvCxnSpPr>
          <p:nvPr/>
        </p:nvCxnSpPr>
        <p:spPr>
          <a:xfrm flipV="1">
            <a:off x="4548185" y="21897094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1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6" t="10937" r="6398" b="18229"/>
          <a:stretch/>
        </p:blipFill>
        <p:spPr bwMode="auto">
          <a:xfrm>
            <a:off x="22934881" y="8283677"/>
            <a:ext cx="5016010" cy="30332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3" name="Picture 332"/>
          <p:cNvPicPr>
            <a:picLocks noChangeAspect="1"/>
          </p:cNvPicPr>
          <p:nvPr/>
        </p:nvPicPr>
        <p:blipFill rotWithShape="1">
          <a:blip r:embed="rId19"/>
          <a:srcRect t="10773" r="17124" b="14331"/>
          <a:stretch/>
        </p:blipFill>
        <p:spPr>
          <a:xfrm>
            <a:off x="22932600" y="10931163"/>
            <a:ext cx="2109145" cy="14295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4" name="Picture 3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662716" y="8282087"/>
            <a:ext cx="3363168" cy="25223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35" name="Straight Connector 334"/>
          <p:cNvCxnSpPr>
            <a:cxnSpLocks/>
          </p:cNvCxnSpPr>
          <p:nvPr/>
        </p:nvCxnSpPr>
        <p:spPr>
          <a:xfrm flipV="1">
            <a:off x="5700710" y="21878044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>
            <a:cxnSpLocks/>
          </p:cNvCxnSpPr>
          <p:nvPr/>
        </p:nvCxnSpPr>
        <p:spPr>
          <a:xfrm flipV="1">
            <a:off x="7005635" y="21878044"/>
            <a:ext cx="0" cy="340866"/>
          </a:xfrm>
          <a:prstGeom prst="line">
            <a:avLst/>
          </a:prstGeom>
          <a:ln w="1143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/>
          <p:cNvSpPr txBox="1">
            <a:spLocks/>
          </p:cNvSpPr>
          <p:nvPr/>
        </p:nvSpPr>
        <p:spPr>
          <a:xfrm>
            <a:off x="4767648" y="20666203"/>
            <a:ext cx="17796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/>
              <a:t>Training</a:t>
            </a:r>
          </a:p>
          <a:p>
            <a:pPr algn="ctr"/>
            <a:r>
              <a:rPr lang="en-US" sz="2600" b="1" dirty="0" smtClean="0"/>
              <a:t>(June 2014)</a:t>
            </a:r>
          </a:p>
        </p:txBody>
      </p:sp>
      <p:sp>
        <p:nvSpPr>
          <p:cNvPr id="338" name="TextBox 337"/>
          <p:cNvSpPr txBox="1">
            <a:spLocks/>
          </p:cNvSpPr>
          <p:nvPr/>
        </p:nvSpPr>
        <p:spPr>
          <a:xfrm>
            <a:off x="6016227" y="19637503"/>
            <a:ext cx="19173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Gliders Delivered</a:t>
            </a:r>
          </a:p>
          <a:p>
            <a:pPr algn="ctr"/>
            <a:r>
              <a:rPr lang="en-US" sz="2600" b="1" dirty="0" smtClean="0"/>
              <a:t>(July 2014)</a:t>
            </a:r>
          </a:p>
        </p:txBody>
      </p:sp>
      <p:sp>
        <p:nvSpPr>
          <p:cNvPr id="339" name="TextBox 338"/>
          <p:cNvSpPr txBox="1">
            <a:spLocks/>
          </p:cNvSpPr>
          <p:nvPr/>
        </p:nvSpPr>
        <p:spPr>
          <a:xfrm>
            <a:off x="8621147" y="22664570"/>
            <a:ext cx="33830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01 </a:t>
            </a:r>
          </a:p>
          <a:p>
            <a:pPr algn="ctr"/>
            <a:r>
              <a:rPr lang="en-US" sz="2400" b="1" dirty="0" smtClean="0"/>
              <a:t>July – November 2014</a:t>
            </a:r>
          </a:p>
        </p:txBody>
      </p:sp>
      <p:pic>
        <p:nvPicPr>
          <p:cNvPr id="341" name="Picture 340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1878044"/>
            <a:ext cx="694146" cy="668486"/>
          </a:xfrm>
          <a:prstGeom prst="rect">
            <a:avLst/>
          </a:prstGeom>
        </p:spPr>
      </p:pic>
      <p:grpSp>
        <p:nvGrpSpPr>
          <p:cNvPr id="342" name="Group 341"/>
          <p:cNvGrpSpPr>
            <a:grpSpLocks/>
          </p:cNvGrpSpPr>
          <p:nvPr/>
        </p:nvGrpSpPr>
        <p:grpSpPr>
          <a:xfrm>
            <a:off x="10548345" y="21914562"/>
            <a:ext cx="627654" cy="658587"/>
            <a:chOff x="4359151" y="2639991"/>
            <a:chExt cx="306770" cy="365249"/>
          </a:xfrm>
        </p:grpSpPr>
        <p:pic>
          <p:nvPicPr>
            <p:cNvPr id="343" name="Picture 34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51" y="2639991"/>
              <a:ext cx="306770" cy="365249"/>
            </a:xfrm>
            <a:prstGeom prst="rect">
              <a:avLst/>
            </a:prstGeom>
          </p:spPr>
        </p:pic>
        <p:sp>
          <p:nvSpPr>
            <p:cNvPr id="344" name="Oval 343"/>
            <p:cNvSpPr/>
            <p:nvPr/>
          </p:nvSpPr>
          <p:spPr>
            <a:xfrm>
              <a:off x="4449825" y="2755900"/>
              <a:ext cx="152400" cy="123825"/>
            </a:xfrm>
            <a:prstGeom prst="ellipse">
              <a:avLst/>
            </a:prstGeom>
            <a:solidFill>
              <a:srgbClr val="E1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cxnSp>
        <p:nvCxnSpPr>
          <p:cNvPr id="345" name="Elbow Connector 344"/>
          <p:cNvCxnSpPr>
            <a:cxnSpLocks/>
            <a:stCxn id="326" idx="1"/>
            <a:endCxn id="343" idx="3"/>
          </p:cNvCxnSpPr>
          <p:nvPr/>
        </p:nvCxnSpPr>
        <p:spPr>
          <a:xfrm rot="10800000" flipV="1">
            <a:off x="11176000" y="21424708"/>
            <a:ext cx="1532229" cy="819147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6" name="Picture 345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9"/>
          <a:stretch/>
        </p:blipFill>
        <p:spPr>
          <a:xfrm>
            <a:off x="15116383" y="17180264"/>
            <a:ext cx="4366462" cy="4028164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8"/>
          <a:stretch/>
        </p:blipFill>
        <p:spPr>
          <a:xfrm>
            <a:off x="19999766" y="17109929"/>
            <a:ext cx="4512235" cy="4163160"/>
          </a:xfrm>
          <a:prstGeom prst="rect">
            <a:avLst/>
          </a:prstGeom>
        </p:spPr>
      </p:pic>
      <p:pic>
        <p:nvPicPr>
          <p:cNvPr id="348" name="Picture 34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2"/>
          <a:stretch/>
        </p:blipFill>
        <p:spPr>
          <a:xfrm>
            <a:off x="24983423" y="17217288"/>
            <a:ext cx="5145753" cy="4087372"/>
          </a:xfrm>
          <a:prstGeom prst="rect">
            <a:avLst/>
          </a:prstGeom>
        </p:spPr>
      </p:pic>
      <p:sp>
        <p:nvSpPr>
          <p:cNvPr id="349" name="Rectangle 348"/>
          <p:cNvSpPr>
            <a:spLocks/>
          </p:cNvSpPr>
          <p:nvPr/>
        </p:nvSpPr>
        <p:spPr>
          <a:xfrm>
            <a:off x="15713434" y="21951012"/>
            <a:ext cx="3425466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0" name="TextBox 349"/>
          <p:cNvSpPr txBox="1">
            <a:spLocks/>
          </p:cNvSpPr>
          <p:nvPr/>
        </p:nvSpPr>
        <p:spPr>
          <a:xfrm>
            <a:off x="15863273" y="22671121"/>
            <a:ext cx="320357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02 </a:t>
            </a:r>
          </a:p>
          <a:p>
            <a:pPr algn="ctr"/>
            <a:r>
              <a:rPr lang="en-US" sz="2400" b="1" dirty="0" smtClean="0"/>
              <a:t>February – April, 2015</a:t>
            </a:r>
          </a:p>
        </p:txBody>
      </p:sp>
      <p:sp>
        <p:nvSpPr>
          <p:cNvPr id="351" name="Rectangle 350"/>
          <p:cNvSpPr>
            <a:spLocks/>
          </p:cNvSpPr>
          <p:nvPr/>
        </p:nvSpPr>
        <p:spPr>
          <a:xfrm>
            <a:off x="20675184" y="21959884"/>
            <a:ext cx="3033414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2" name="Rectangle 351"/>
          <p:cNvSpPr>
            <a:spLocks/>
          </p:cNvSpPr>
          <p:nvPr/>
        </p:nvSpPr>
        <p:spPr>
          <a:xfrm>
            <a:off x="25643051" y="21957162"/>
            <a:ext cx="3670431" cy="469571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3" name="TextBox 352"/>
          <p:cNvSpPr txBox="1">
            <a:spLocks/>
          </p:cNvSpPr>
          <p:nvPr/>
        </p:nvSpPr>
        <p:spPr>
          <a:xfrm>
            <a:off x="24193536" y="22732640"/>
            <a:ext cx="1527149" cy="769441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TS Erika</a:t>
            </a:r>
          </a:p>
          <a:p>
            <a:pPr algn="ctr"/>
            <a:r>
              <a:rPr lang="en-US" sz="2200" b="1" dirty="0" smtClean="0"/>
              <a:t>(Aug, 2015)</a:t>
            </a:r>
          </a:p>
        </p:txBody>
      </p:sp>
      <p:pic>
        <p:nvPicPr>
          <p:cNvPr id="355" name="Picture 354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119" y="21848992"/>
            <a:ext cx="694146" cy="668486"/>
          </a:xfrm>
          <a:prstGeom prst="rect">
            <a:avLst/>
          </a:prstGeom>
        </p:spPr>
      </p:pic>
      <p:sp>
        <p:nvSpPr>
          <p:cNvPr id="356" name="TextBox 355"/>
          <p:cNvSpPr txBox="1">
            <a:spLocks/>
          </p:cNvSpPr>
          <p:nvPr/>
        </p:nvSpPr>
        <p:spPr>
          <a:xfrm>
            <a:off x="20656778" y="22675048"/>
            <a:ext cx="3203575" cy="830997"/>
          </a:xfrm>
          <a:prstGeom prst="rect">
            <a:avLst/>
          </a:prstGeom>
          <a:solidFill>
            <a:schemeClr val="accent1">
              <a:lumMod val="20000"/>
              <a:lumOff val="8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03 </a:t>
            </a:r>
          </a:p>
          <a:p>
            <a:pPr algn="ctr"/>
            <a:r>
              <a:rPr lang="en-US" sz="2400" b="1" dirty="0" smtClean="0"/>
              <a:t>July – November, 2015</a:t>
            </a:r>
          </a:p>
        </p:txBody>
      </p:sp>
      <p:sp>
        <p:nvSpPr>
          <p:cNvPr id="357" name="TextBox 356"/>
          <p:cNvSpPr txBox="1">
            <a:spLocks/>
          </p:cNvSpPr>
          <p:nvPr/>
        </p:nvSpPr>
        <p:spPr>
          <a:xfrm>
            <a:off x="25951935" y="22650229"/>
            <a:ext cx="320357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Mission 04 </a:t>
            </a:r>
          </a:p>
          <a:p>
            <a:pPr algn="ctr"/>
            <a:r>
              <a:rPr lang="en-US" sz="2400" b="1" dirty="0" smtClean="0"/>
              <a:t>March– June, 2016</a:t>
            </a:r>
          </a:p>
        </p:txBody>
      </p:sp>
      <p:sp>
        <p:nvSpPr>
          <p:cNvPr id="359" name="Rectangle 358"/>
          <p:cNvSpPr/>
          <p:nvPr/>
        </p:nvSpPr>
        <p:spPr>
          <a:xfrm>
            <a:off x="457199" y="24536405"/>
            <a:ext cx="15290357" cy="9248996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62" name="TextBox 361"/>
          <p:cNvSpPr txBox="1"/>
          <p:nvPr/>
        </p:nvSpPr>
        <p:spPr>
          <a:xfrm>
            <a:off x="2344761" y="3413041"/>
            <a:ext cx="594919" cy="335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PR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363" name="TextBox 362"/>
          <p:cNvSpPr txBox="1"/>
          <p:nvPr/>
        </p:nvSpPr>
        <p:spPr>
          <a:xfrm>
            <a:off x="493231" y="24557225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 Key results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040" name="Picture 10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5" y="25356750"/>
            <a:ext cx="3990361" cy="4164607"/>
          </a:xfrm>
          <a:prstGeom prst="rect">
            <a:avLst/>
          </a:prstGeom>
        </p:spPr>
      </p:pic>
      <p:sp>
        <p:nvSpPr>
          <p:cNvPr id="1041" name="TextBox 1040"/>
          <p:cNvSpPr txBox="1"/>
          <p:nvPr/>
        </p:nvSpPr>
        <p:spPr>
          <a:xfrm>
            <a:off x="4013969" y="27376255"/>
            <a:ext cx="1325438" cy="707886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Hurricane Gonzalo</a:t>
            </a:r>
            <a:endParaRPr lang="en-US" sz="2000" b="1" dirty="0">
              <a:latin typeface="+mj-lt"/>
            </a:endParaRPr>
          </a:p>
        </p:txBody>
      </p:sp>
      <p:sp>
        <p:nvSpPr>
          <p:cNvPr id="367" name="TextBox 366"/>
          <p:cNvSpPr txBox="1"/>
          <p:nvPr/>
        </p:nvSpPr>
        <p:spPr>
          <a:xfrm>
            <a:off x="3757034" y="28750475"/>
            <a:ext cx="1325438" cy="400110"/>
          </a:xfrm>
          <a:prstGeom prst="rect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TS Bertha</a:t>
            </a:r>
            <a:endParaRPr lang="en-US" sz="2000" b="1" dirty="0">
              <a:latin typeface="+mj-lt"/>
            </a:endParaRPr>
          </a:p>
        </p:txBody>
      </p:sp>
      <p:pic>
        <p:nvPicPr>
          <p:cNvPr id="1045" name="Picture 104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39" y="25172773"/>
            <a:ext cx="4802180" cy="5356553"/>
          </a:xfrm>
          <a:prstGeom prst="rect">
            <a:avLst/>
          </a:prstGeom>
        </p:spPr>
      </p:pic>
      <p:pic>
        <p:nvPicPr>
          <p:cNvPr id="373" name="Picture 372"/>
          <p:cNvPicPr>
            <a:picLocks noChangeAspect="1"/>
          </p:cNvPicPr>
          <p:nvPr/>
        </p:nvPicPr>
        <p:blipFill rotWithShape="1">
          <a:blip r:embed="rId27"/>
          <a:srcRect l="60230" b="6116"/>
          <a:stretch/>
        </p:blipFill>
        <p:spPr>
          <a:xfrm>
            <a:off x="10530542" y="25204695"/>
            <a:ext cx="4751829" cy="8343366"/>
          </a:xfrm>
          <a:prstGeom prst="rect">
            <a:avLst/>
          </a:prstGeom>
        </p:spPr>
      </p:pic>
      <p:sp>
        <p:nvSpPr>
          <p:cNvPr id="375" name="TextBox 374"/>
          <p:cNvSpPr txBox="1"/>
          <p:nvPr/>
        </p:nvSpPr>
        <p:spPr>
          <a:xfrm>
            <a:off x="11690740" y="24637423"/>
            <a:ext cx="3638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Coupled Hurricane Forecast</a:t>
            </a:r>
            <a:endParaRPr lang="en-US" sz="2400" u="sng" dirty="0"/>
          </a:p>
        </p:txBody>
      </p:sp>
      <p:sp>
        <p:nvSpPr>
          <p:cNvPr id="377" name="Rectangle 376"/>
          <p:cNvSpPr/>
          <p:nvPr/>
        </p:nvSpPr>
        <p:spPr>
          <a:xfrm>
            <a:off x="16240124" y="24545930"/>
            <a:ext cx="15290357" cy="3512007"/>
          </a:xfrm>
          <a:prstGeom prst="rect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78" name="TextBox 377"/>
          <p:cNvSpPr txBox="1"/>
          <p:nvPr/>
        </p:nvSpPr>
        <p:spPr>
          <a:xfrm>
            <a:off x="16276156" y="24566750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6. Data Distribution  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79" name="Rectangle 378"/>
          <p:cNvSpPr/>
          <p:nvPr/>
        </p:nvSpPr>
        <p:spPr>
          <a:xfrm>
            <a:off x="16249649" y="28327356"/>
            <a:ext cx="15290357" cy="388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80" name="TextBox 379"/>
          <p:cNvSpPr txBox="1"/>
          <p:nvPr/>
        </p:nvSpPr>
        <p:spPr>
          <a:xfrm>
            <a:off x="16285681" y="28348175"/>
            <a:ext cx="14512157" cy="769801"/>
          </a:xfrm>
          <a:prstGeom prst="rect">
            <a:avLst/>
          </a:prstGeom>
          <a:noFill/>
        </p:spPr>
        <p:txBody>
          <a:bodyPr wrap="square" lIns="76555" tIns="38278" rIns="76555" bIns="38278" rtlCol="0">
            <a:spAutoFit/>
          </a:bodyPr>
          <a:lstStyle/>
          <a:p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7. Operation Highlights</a:t>
            </a:r>
            <a:endParaRPr lang="en-US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8"/>
          <a:stretch/>
        </p:blipFill>
        <p:spPr>
          <a:xfrm>
            <a:off x="25267992" y="25133657"/>
            <a:ext cx="6167633" cy="2589735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29711796" y="26975080"/>
            <a:ext cx="1654299" cy="43088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Temperature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433012" y="24624261"/>
            <a:ext cx="2695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Ocean Observations</a:t>
            </a:r>
            <a:endParaRPr lang="en-US" sz="24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6214779" y="25300521"/>
            <a:ext cx="921192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b="1" dirty="0" smtClean="0"/>
              <a:t>Data  are transmitted in real-time into the Global Telecommunication Systems (GTS), </a:t>
            </a:r>
            <a:r>
              <a:rPr lang="en-US" sz="2600" b="1" smtClean="0"/>
              <a:t>and distributed through </a:t>
            </a:r>
            <a:r>
              <a:rPr lang="en-US" sz="2600" b="1" dirty="0" smtClean="0"/>
              <a:t>NOAA-AOML webpages, and through NOAA Integrated Ocean Observing </a:t>
            </a:r>
            <a:r>
              <a:rPr lang="en-US" sz="2600" b="1" dirty="0"/>
              <a:t>System (IOOS) Data Assembly </a:t>
            </a:r>
            <a:r>
              <a:rPr lang="en-US" sz="2600" b="1" dirty="0" smtClean="0"/>
              <a:t>Center (DAC)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b="1" dirty="0" smtClean="0"/>
              <a:t>These data are also used to initialize Tropical Cyclone forecast models </a:t>
            </a:r>
            <a:endParaRPr lang="en-US" sz="26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16916938" y="29167633"/>
            <a:ext cx="14343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smtClean="0"/>
              <a:t>Four underwater glider missions were successfully completed during 2014-2016. The fifth mission implemented during the 2016 North Atlantic Hurricane Season is currently underway with four gliders in the field.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smtClean="0"/>
              <a:t>Approximately 10,000 profiles of each measured parameter (temperature, salinity, and dissolved oxygen) were collected during the first two years of operations, including unique datasets under TC wind conditions.</a:t>
            </a:r>
          </a:p>
        </p:txBody>
      </p:sp>
      <p:pic>
        <p:nvPicPr>
          <p:cNvPr id="298" name="Picture 6" descr="http://www.aoml.noaa.gov/phod/goos/gliders/website_pictures/DSCF0527_web.pn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22201" r="1204" b="2922"/>
          <a:stretch/>
        </p:blipFill>
        <p:spPr bwMode="auto">
          <a:xfrm>
            <a:off x="27332236" y="10824659"/>
            <a:ext cx="3687545" cy="228228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0968" y="29657127"/>
            <a:ext cx="447742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1. </a:t>
            </a:r>
            <a:r>
              <a:rPr lang="en-US" sz="2800" b="1" dirty="0" smtClean="0"/>
              <a:t>During </a:t>
            </a:r>
            <a:r>
              <a:rPr lang="en-US" sz="2800" b="1" dirty="0"/>
              <a:t>Hurricane Gonzalo, </a:t>
            </a:r>
            <a:r>
              <a:rPr lang="en-US" sz="2800" b="1" dirty="0" smtClean="0"/>
              <a:t>glider observations revealed that upper-ocean </a:t>
            </a:r>
            <a:r>
              <a:rPr lang="en-US" sz="2800" b="1" dirty="0"/>
              <a:t>cooling was partially suppressed by </a:t>
            </a:r>
            <a:r>
              <a:rPr lang="en-US" sz="2800" b="1" dirty="0" smtClean="0"/>
              <a:t>a near-surface barrier layer, that was characterized by enhanced stratification </a:t>
            </a:r>
            <a:r>
              <a:rPr lang="en-US" sz="2800" b="1" dirty="0"/>
              <a:t>due to low salinity conditions.</a:t>
            </a:r>
          </a:p>
          <a:p>
            <a:endParaRPr lang="en-US" sz="26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5111048" y="30625177"/>
            <a:ext cx="56228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2. </a:t>
            </a:r>
            <a:r>
              <a:rPr lang="en-US" sz="2800" b="1" dirty="0" smtClean="0"/>
              <a:t>Assimilation </a:t>
            </a:r>
            <a:r>
              <a:rPr lang="en-US" sz="2800" b="1" dirty="0"/>
              <a:t>of </a:t>
            </a:r>
            <a:r>
              <a:rPr lang="en-US" sz="2800" b="1" dirty="0" smtClean="0"/>
              <a:t>underwater glider data along with other </a:t>
            </a:r>
            <a:r>
              <a:rPr lang="en-US" sz="2800" b="1" dirty="0"/>
              <a:t>ocean observations had a positive impact on </a:t>
            </a:r>
            <a:r>
              <a:rPr lang="en-US" sz="2800" b="1" dirty="0" smtClean="0"/>
              <a:t>Hurricane Gonzalo intensity forecast </a:t>
            </a:r>
            <a:r>
              <a:rPr lang="en-US" sz="2800" b="1" dirty="0"/>
              <a:t>using </a:t>
            </a:r>
            <a:r>
              <a:rPr lang="en-US" sz="2800" b="1" dirty="0" smtClean="0"/>
              <a:t>the next generation ocean-atmosphere </a:t>
            </a:r>
            <a:r>
              <a:rPr lang="en-US" sz="2800" b="1" dirty="0"/>
              <a:t>coupled HYCOM </a:t>
            </a:r>
            <a:r>
              <a:rPr lang="en-US" sz="2800" b="1" dirty="0" smtClean="0"/>
              <a:t>– HWRF model.</a:t>
            </a:r>
            <a:endParaRPr lang="en-US" sz="2800" b="1" dirty="0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7" y="245281"/>
            <a:ext cx="1826547" cy="1786205"/>
          </a:xfrm>
          <a:prstGeom prst="rect">
            <a:avLst/>
          </a:prstGeom>
        </p:spPr>
      </p:pic>
      <p:sp>
        <p:nvSpPr>
          <p:cNvPr id="108" name="5-Point Star 107"/>
          <p:cNvSpPr/>
          <p:nvPr/>
        </p:nvSpPr>
        <p:spPr>
          <a:xfrm>
            <a:off x="23818235" y="10238169"/>
            <a:ext cx="229655" cy="22419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TextBox 329"/>
          <p:cNvSpPr txBox="1"/>
          <p:nvPr/>
        </p:nvSpPr>
        <p:spPr>
          <a:xfrm>
            <a:off x="22886934" y="8274929"/>
            <a:ext cx="4267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Glider port at La </a:t>
            </a:r>
            <a:r>
              <a:rPr lang="en-US" sz="2600" b="1" dirty="0" err="1" smtClean="0">
                <a:solidFill>
                  <a:schemeClr val="bg1"/>
                </a:solidFill>
              </a:rPr>
              <a:t>Parguera</a:t>
            </a:r>
            <a:r>
              <a:rPr lang="en-US" sz="2600" b="1" dirty="0" smtClean="0">
                <a:solidFill>
                  <a:schemeClr val="bg1"/>
                </a:solidFill>
              </a:rPr>
              <a:t>, PR</a:t>
            </a:r>
            <a:endParaRPr lang="en-US" sz="2600" b="1" dirty="0">
              <a:solidFill>
                <a:schemeClr val="bg1"/>
              </a:solidFill>
            </a:endParaRPr>
          </a:p>
        </p:txBody>
      </p:sp>
      <p:cxnSp>
        <p:nvCxnSpPr>
          <p:cNvPr id="110" name="Elbow Connector 109"/>
          <p:cNvCxnSpPr>
            <a:cxnSpLocks/>
            <a:stCxn id="341" idx="2"/>
            <a:endCxn id="325" idx="3"/>
          </p:cNvCxnSpPr>
          <p:nvPr/>
        </p:nvCxnSpPr>
        <p:spPr>
          <a:xfrm rot="5400000">
            <a:off x="7829688" y="21911749"/>
            <a:ext cx="417005" cy="1686567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lbow Connector 125"/>
          <p:cNvCxnSpPr>
            <a:cxnSpLocks/>
            <a:stCxn id="355" idx="3"/>
            <a:endCxn id="353" idx="1"/>
          </p:cNvCxnSpPr>
          <p:nvPr/>
        </p:nvCxnSpPr>
        <p:spPr>
          <a:xfrm>
            <a:off x="22095265" y="22183235"/>
            <a:ext cx="2098271" cy="934126"/>
          </a:xfrm>
          <a:prstGeom prst="bentConnector3">
            <a:avLst>
              <a:gd name="adj1" fmla="val 91763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5-Point Star 129"/>
          <p:cNvSpPr/>
          <p:nvPr/>
        </p:nvSpPr>
        <p:spPr>
          <a:xfrm>
            <a:off x="20933022" y="21950159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5-Point Star 132"/>
          <p:cNvSpPr/>
          <p:nvPr/>
        </p:nvSpPr>
        <p:spPr>
          <a:xfrm>
            <a:off x="15890855" y="16343257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6337666" y="16359280"/>
            <a:ext cx="66383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First paper published, </a:t>
            </a:r>
            <a:r>
              <a:rPr lang="en-US" sz="2600" b="1" dirty="0" err="1" smtClean="0"/>
              <a:t>Domingues</a:t>
            </a:r>
            <a:r>
              <a:rPr lang="en-US" sz="2600" b="1" dirty="0" smtClean="0"/>
              <a:t> et al., (2015)</a:t>
            </a:r>
            <a:endParaRPr lang="en-US" sz="2600" b="1" dirty="0"/>
          </a:p>
        </p:txBody>
      </p:sp>
      <p:sp>
        <p:nvSpPr>
          <p:cNvPr id="136" name="5-Point Star 135"/>
          <p:cNvSpPr/>
          <p:nvPr/>
        </p:nvSpPr>
        <p:spPr>
          <a:xfrm>
            <a:off x="23672780" y="16352782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24119591" y="16368805"/>
            <a:ext cx="74305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Second paper submitted, Dong et al., (under review)</a:t>
            </a:r>
            <a:endParaRPr lang="en-US" sz="2600" b="1" dirty="0"/>
          </a:p>
        </p:txBody>
      </p:sp>
      <p:sp>
        <p:nvSpPr>
          <p:cNvPr id="138" name="5-Point Star 137"/>
          <p:cNvSpPr/>
          <p:nvPr/>
        </p:nvSpPr>
        <p:spPr>
          <a:xfrm>
            <a:off x="29825930" y="21963007"/>
            <a:ext cx="456531" cy="44126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" name="TextBox 255"/>
          <p:cNvSpPr txBox="1"/>
          <p:nvPr/>
        </p:nvSpPr>
        <p:spPr>
          <a:xfrm rot="16200000">
            <a:off x="29373834" y="18905506"/>
            <a:ext cx="2373535" cy="492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Mission 05 start</a:t>
            </a:r>
            <a:endParaRPr lang="en-US" sz="2600" b="1" dirty="0"/>
          </a:p>
        </p:txBody>
      </p:sp>
      <p:cxnSp>
        <p:nvCxnSpPr>
          <p:cNvPr id="258" name="Straight Arrow Connector 257"/>
          <p:cNvCxnSpPr>
            <a:stCxn id="256" idx="1"/>
          </p:cNvCxnSpPr>
          <p:nvPr/>
        </p:nvCxnSpPr>
        <p:spPr>
          <a:xfrm>
            <a:off x="30560602" y="20338495"/>
            <a:ext cx="0" cy="16245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9" name="TextBox 258"/>
          <p:cNvSpPr txBox="1"/>
          <p:nvPr/>
        </p:nvSpPr>
        <p:spPr>
          <a:xfrm>
            <a:off x="5990772" y="11887971"/>
            <a:ext cx="957836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b="1" dirty="0" smtClean="0"/>
              <a:t>In the tropical North Atlantic Ocean and Caribbean Sea, there is not a sustained ocean observing system in place in support of TC intensity forecasts.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b="1" dirty="0" smtClean="0"/>
              <a:t>These areas are characterized by large ocean heat content, which under appropriate atmospheric conditions, may play a role in TC intensification.  Therefore, a network of gliders was implemented to monitor in real time the upper ocean density (temperature, salinity) conditions.</a:t>
            </a:r>
            <a:endParaRPr lang="en-US" sz="2600" b="1" dirty="0"/>
          </a:p>
        </p:txBody>
      </p:sp>
      <p:sp>
        <p:nvSpPr>
          <p:cNvPr id="143" name="TextBox 142"/>
          <p:cNvSpPr txBox="1"/>
          <p:nvPr/>
        </p:nvSpPr>
        <p:spPr>
          <a:xfrm>
            <a:off x="585446" y="13272682"/>
            <a:ext cx="54524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b="1" dirty="0" smtClean="0"/>
              <a:t>Tropical Cyclone (TC) track </a:t>
            </a:r>
            <a:r>
              <a:rPr lang="en-US" sz="2600" b="1" dirty="0"/>
              <a:t>forecast </a:t>
            </a:r>
            <a:r>
              <a:rPr lang="en-US" sz="2600" b="1" dirty="0" smtClean="0"/>
              <a:t>error has decreased over the last two decades, while  the intensity forecast error has approximately remain the same.</a:t>
            </a:r>
            <a:endParaRPr lang="en-US" sz="2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90772" y="23713306"/>
            <a:ext cx="184731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>
            <a:grpSpLocks/>
          </p:cNvGrpSpPr>
          <p:nvPr/>
        </p:nvGrpSpPr>
        <p:grpSpPr>
          <a:xfrm>
            <a:off x="3809999" y="23512550"/>
            <a:ext cx="10252915" cy="430887"/>
            <a:chOff x="1476426" y="23598275"/>
            <a:chExt cx="11361522" cy="430887"/>
          </a:xfrm>
        </p:grpSpPr>
        <p:grpSp>
          <p:nvGrpSpPr>
            <p:cNvPr id="10" name="Group 9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6750976" y="23598275"/>
              <a:ext cx="825841" cy="43088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2014</a:t>
              </a:r>
              <a:endParaRPr lang="en-US" sz="2200" dirty="0"/>
            </a:p>
          </p:txBody>
        </p:sp>
      </p:grpSp>
      <p:grpSp>
        <p:nvGrpSpPr>
          <p:cNvPr id="124" name="Group 123"/>
          <p:cNvGrpSpPr>
            <a:grpSpLocks/>
          </p:cNvGrpSpPr>
          <p:nvPr/>
        </p:nvGrpSpPr>
        <p:grpSpPr>
          <a:xfrm>
            <a:off x="14125381" y="23534324"/>
            <a:ext cx="10562819" cy="430887"/>
            <a:chOff x="1476426" y="23598275"/>
            <a:chExt cx="11361522" cy="430887"/>
          </a:xfrm>
        </p:grpSpPr>
        <p:grpSp>
          <p:nvGrpSpPr>
            <p:cNvPr id="125" name="Group 124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/>
            <p:cNvSpPr txBox="1"/>
            <p:nvPr/>
          </p:nvSpPr>
          <p:spPr>
            <a:xfrm>
              <a:off x="6786229" y="23598275"/>
              <a:ext cx="861449" cy="43088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2015</a:t>
              </a:r>
              <a:endParaRPr lang="en-US" sz="2200" dirty="0"/>
            </a:p>
          </p:txBody>
        </p:sp>
      </p:grpSp>
      <p:grpSp>
        <p:nvGrpSpPr>
          <p:cNvPr id="132" name="Group 131"/>
          <p:cNvGrpSpPr>
            <a:grpSpLocks/>
          </p:cNvGrpSpPr>
          <p:nvPr/>
        </p:nvGrpSpPr>
        <p:grpSpPr>
          <a:xfrm>
            <a:off x="24747197" y="23547023"/>
            <a:ext cx="6059627" cy="430887"/>
            <a:chOff x="1476426" y="23598275"/>
            <a:chExt cx="11361522" cy="430887"/>
          </a:xfrm>
        </p:grpSpPr>
        <p:grpSp>
          <p:nvGrpSpPr>
            <p:cNvPr id="134" name="Group 133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TextBox 134"/>
            <p:cNvSpPr txBox="1"/>
            <p:nvPr/>
          </p:nvSpPr>
          <p:spPr>
            <a:xfrm>
              <a:off x="6717005" y="23598275"/>
              <a:ext cx="1522845" cy="43088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/>
                <a:t>2016</a:t>
              </a:r>
              <a:endParaRPr lang="en-US" sz="2200" dirty="0"/>
            </a:p>
          </p:txBody>
        </p:sp>
      </p:grpSp>
      <p:grpSp>
        <p:nvGrpSpPr>
          <p:cNvPr id="142" name="Group 141"/>
          <p:cNvGrpSpPr>
            <a:grpSpLocks/>
          </p:cNvGrpSpPr>
          <p:nvPr/>
        </p:nvGrpSpPr>
        <p:grpSpPr>
          <a:xfrm>
            <a:off x="1419380" y="23499850"/>
            <a:ext cx="2315494" cy="430887"/>
            <a:chOff x="1476426" y="23598275"/>
            <a:chExt cx="11361522" cy="430887"/>
          </a:xfrm>
        </p:grpSpPr>
        <p:grpSp>
          <p:nvGrpSpPr>
            <p:cNvPr id="144" name="Group 143"/>
            <p:cNvGrpSpPr/>
            <p:nvPr/>
          </p:nvGrpSpPr>
          <p:grpSpPr>
            <a:xfrm>
              <a:off x="1476426" y="23694256"/>
              <a:ext cx="11361522" cy="311493"/>
              <a:chOff x="1476426" y="23694256"/>
              <a:chExt cx="11361522" cy="311493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>
                <a:off x="1476426" y="23864060"/>
                <a:ext cx="1136152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1489581" y="2369425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V="1">
                <a:off x="12828693" y="23713306"/>
                <a:ext cx="0" cy="29244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5" name="TextBox 144"/>
            <p:cNvSpPr txBox="1"/>
            <p:nvPr/>
          </p:nvSpPr>
          <p:spPr>
            <a:xfrm>
              <a:off x="5310777" y="23598275"/>
              <a:ext cx="3706236" cy="43088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/>
                <a:t>2013</a:t>
              </a:r>
              <a:endParaRPr lang="en-US" sz="2200" dirty="0"/>
            </a:p>
          </p:txBody>
        </p:sp>
      </p:grpSp>
      <p:sp>
        <p:nvSpPr>
          <p:cNvPr id="149" name="Rectangle 148"/>
          <p:cNvSpPr/>
          <p:nvPr/>
        </p:nvSpPr>
        <p:spPr>
          <a:xfrm>
            <a:off x="16256909" y="32429394"/>
            <a:ext cx="15290357" cy="136988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 cmpd="sng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7447" tIns="73724" rIns="147447" bIns="73724"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314062" y="32392261"/>
            <a:ext cx="152727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Publications</a:t>
            </a:r>
          </a:p>
          <a:p>
            <a:pPr>
              <a:spcAft>
                <a:spcPts val="600"/>
              </a:spcAft>
            </a:pPr>
            <a:r>
              <a:rPr lang="en-US" sz="1800" b="1" dirty="0" err="1" smtClean="0">
                <a:solidFill>
                  <a:schemeClr val="bg1"/>
                </a:solidFill>
              </a:rPr>
              <a:t>Domingues</a:t>
            </a:r>
            <a:r>
              <a:rPr lang="en-US" sz="1800" b="1" dirty="0" smtClean="0">
                <a:solidFill>
                  <a:schemeClr val="bg1"/>
                </a:solidFill>
              </a:rPr>
              <a:t> et al., (2015</a:t>
            </a:r>
            <a:r>
              <a:rPr lang="en-US" sz="1800" b="1" dirty="0">
                <a:solidFill>
                  <a:schemeClr val="bg1"/>
                </a:solidFill>
              </a:rPr>
              <a:t>), Upper ocean response to Hurricane Gonzalo (2015): Salinity effects revealed by targeted and sustained underwater glider observations, </a:t>
            </a:r>
            <a:r>
              <a:rPr lang="en-US" sz="1800" b="1" dirty="0" err="1">
                <a:solidFill>
                  <a:schemeClr val="bg1"/>
                </a:solidFill>
              </a:rPr>
              <a:t>Geophys</a:t>
            </a:r>
            <a:r>
              <a:rPr lang="en-US" sz="1800" b="1" dirty="0">
                <a:solidFill>
                  <a:schemeClr val="bg1"/>
                </a:solidFill>
              </a:rPr>
              <a:t>. Res. Lett., </a:t>
            </a:r>
            <a:r>
              <a:rPr lang="en-US" sz="1800" b="1" dirty="0" smtClean="0">
                <a:solidFill>
                  <a:schemeClr val="bg1"/>
                </a:solidFill>
              </a:rPr>
              <a:t>42. </a:t>
            </a:r>
          </a:p>
          <a:p>
            <a:pPr>
              <a:spcAft>
                <a:spcPts val="600"/>
              </a:spcAft>
            </a:pPr>
            <a:r>
              <a:rPr lang="en-US" sz="1800" b="1" dirty="0" smtClean="0">
                <a:solidFill>
                  <a:schemeClr val="bg1"/>
                </a:solidFill>
              </a:rPr>
              <a:t>Dong et al., (under review</a:t>
            </a:r>
            <a:r>
              <a:rPr lang="en-US" sz="1800" b="1" dirty="0">
                <a:solidFill>
                  <a:schemeClr val="bg1"/>
                </a:solidFill>
              </a:rPr>
              <a:t>) Impact of underwater glider on Hurricane Gonzalo (2014</a:t>
            </a:r>
            <a:r>
              <a:rPr lang="en-US" sz="1800" b="1" dirty="0" smtClean="0">
                <a:solidFill>
                  <a:schemeClr val="bg1"/>
                </a:solidFill>
              </a:rPr>
              <a:t>) forecast. Manuscript currently under review at Weather Forecasting.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694213" y="12585757"/>
            <a:ext cx="614032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U</a:t>
            </a:r>
            <a:r>
              <a:rPr lang="en-US" sz="2600" b="1" dirty="0" smtClean="0"/>
              <a:t>nderwater gliders are </a:t>
            </a:r>
            <a:r>
              <a:rPr lang="en-US" sz="2600" b="1" dirty="0"/>
              <a:t>autonomous underwater </a:t>
            </a:r>
            <a:r>
              <a:rPr lang="en-US" sz="2600" b="1" dirty="0" smtClean="0"/>
              <a:t>vehicles </a:t>
            </a:r>
            <a:r>
              <a:rPr lang="en-US" sz="2600" b="1" dirty="0"/>
              <a:t>(</a:t>
            </a:r>
            <a:r>
              <a:rPr lang="en-US" sz="2600" b="1" dirty="0" smtClean="0"/>
              <a:t>AUVs) that  can be remotely operated under TC wind conditions. They can be configured with different oceanographic sensors, such as sensors to measure temperature, salinity, and dissolved oxygen.</a:t>
            </a:r>
            <a:endParaRPr lang="en-US" sz="26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149" y="34420438"/>
            <a:ext cx="1952625" cy="19526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409974" y="34118907"/>
            <a:ext cx="2667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Gliders Live Monitoring</a:t>
            </a:r>
            <a:endParaRPr lang="en-US" sz="2000" b="1" u="sng" dirty="0"/>
          </a:p>
        </p:txBody>
      </p:sp>
      <p:sp>
        <p:nvSpPr>
          <p:cNvPr id="150" name="TextBox 149"/>
          <p:cNvSpPr txBox="1"/>
          <p:nvPr/>
        </p:nvSpPr>
        <p:spPr>
          <a:xfrm>
            <a:off x="29521474" y="34118907"/>
            <a:ext cx="2065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PDF of this poster</a:t>
            </a:r>
            <a:endParaRPr lang="en-US" sz="2000" b="1" u="sng" dirty="0"/>
          </a:p>
        </p:txBody>
      </p:sp>
      <p:sp>
        <p:nvSpPr>
          <p:cNvPr id="3" name="Rectangle 2"/>
          <p:cNvSpPr/>
          <p:nvPr/>
        </p:nvSpPr>
        <p:spPr>
          <a:xfrm>
            <a:off x="11480800" y="29700669"/>
            <a:ext cx="446800" cy="613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13030096" y="31872517"/>
            <a:ext cx="1687389" cy="1089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11927599" y="29676078"/>
            <a:ext cx="2339944" cy="331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72584" y="29604377"/>
            <a:ext cx="24145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Maximum Wind</a:t>
            </a:r>
            <a:endParaRPr lang="en-US" sz="2600" b="1" dirty="0"/>
          </a:p>
        </p:txBody>
      </p:sp>
      <p:sp>
        <p:nvSpPr>
          <p:cNvPr id="153" name="Rectangle 152"/>
          <p:cNvSpPr/>
          <p:nvPr/>
        </p:nvSpPr>
        <p:spPr>
          <a:xfrm>
            <a:off x="11423798" y="25313208"/>
            <a:ext cx="446800" cy="6138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</a:rPr>
              <a:t>2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12272266" y="25356750"/>
            <a:ext cx="2339944" cy="331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/>
          <p:cNvSpPr txBox="1"/>
          <p:nvPr/>
        </p:nvSpPr>
        <p:spPr>
          <a:xfrm>
            <a:off x="11962134" y="25286465"/>
            <a:ext cx="28061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Minimum Pressure</a:t>
            </a:r>
            <a:endParaRPr lang="en-US" sz="26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885562" y="26060400"/>
            <a:ext cx="2177286" cy="1015663"/>
            <a:chOff x="12885562" y="26060400"/>
            <a:chExt cx="2177286" cy="1015663"/>
          </a:xfrm>
        </p:grpSpPr>
        <p:sp>
          <p:nvSpPr>
            <p:cNvPr id="156" name="Rectangle 155"/>
            <p:cNvSpPr/>
            <p:nvPr/>
          </p:nvSpPr>
          <p:spPr>
            <a:xfrm>
              <a:off x="12885562" y="26128192"/>
              <a:ext cx="2120788" cy="943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2963083" y="26281761"/>
              <a:ext cx="902223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12963993" y="26584292"/>
              <a:ext cx="902223" cy="0"/>
            </a:xfrm>
            <a:prstGeom prst="line">
              <a:avLst/>
            </a:prstGeom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12963993" y="26894987"/>
              <a:ext cx="902223" cy="0"/>
            </a:xfrm>
            <a:prstGeom prst="line">
              <a:avLst/>
            </a:prstGeom>
            <a:ln w="57150">
              <a:solidFill>
                <a:srgbClr val="99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3827125" y="26060400"/>
              <a:ext cx="123572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Best track</a:t>
              </a:r>
            </a:p>
            <a:p>
              <a:r>
                <a:rPr lang="en-US" sz="2000" b="1" dirty="0" smtClean="0"/>
                <a:t>NODA</a:t>
              </a:r>
            </a:p>
            <a:p>
              <a:r>
                <a:rPr lang="en-US" sz="2000" b="1" dirty="0" smtClean="0"/>
                <a:t>ALL</a:t>
              </a:r>
              <a:endParaRPr lang="en-US" sz="2000" b="1" dirty="0"/>
            </a:p>
          </p:txBody>
        </p:sp>
      </p:grpSp>
      <p:sp>
        <p:nvSpPr>
          <p:cNvPr id="159" name="Rectangle 158"/>
          <p:cNvSpPr/>
          <p:nvPr/>
        </p:nvSpPr>
        <p:spPr>
          <a:xfrm>
            <a:off x="5853787" y="25361320"/>
            <a:ext cx="446800" cy="6138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</a:rPr>
              <a:t>1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96691" y="26896350"/>
            <a:ext cx="670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</a:t>
            </a:r>
            <a:r>
              <a:rPr lang="en-US" sz="1400" b="1" dirty="0" smtClean="0">
                <a:solidFill>
                  <a:srgbClr val="0000FF"/>
                </a:solidFill>
              </a:rPr>
              <a:t>efore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after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\\PHODNET\share\domingues\GLIDERS_phod\DOCs\Dominican_Republic_Meet_2016_GG\LOGO_Page_1.png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6" b="5926"/>
          <a:stretch/>
        </p:blipFill>
        <p:spPr bwMode="auto">
          <a:xfrm>
            <a:off x="458270" y="3566316"/>
            <a:ext cx="3032486" cy="133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1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3713</TotalTime>
  <Words>824</Words>
  <Application>Microsoft Office PowerPoint</Application>
  <PresentationFormat>Custom</PresentationFormat>
  <Paragraphs>96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hosmay lopez</dc:creator>
  <cp:lastModifiedBy>Ricardo Domingues</cp:lastModifiedBy>
  <cp:revision>425</cp:revision>
  <cp:lastPrinted>2016-07-20T15:22:42Z</cp:lastPrinted>
  <dcterms:created xsi:type="dcterms:W3CDTF">2015-12-01T17:03:23Z</dcterms:created>
  <dcterms:modified xsi:type="dcterms:W3CDTF">2016-09-07T19:38:04Z</dcterms:modified>
</cp:coreProperties>
</file>