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99" r:id="rId2"/>
    <p:sldId id="293" r:id="rId3"/>
    <p:sldId id="276" r:id="rId4"/>
    <p:sldId id="286" r:id="rId5"/>
    <p:sldId id="266" r:id="rId6"/>
    <p:sldId id="267" r:id="rId7"/>
    <p:sldId id="296" r:id="rId8"/>
    <p:sldId id="297" r:id="rId9"/>
    <p:sldId id="298" r:id="rId10"/>
    <p:sldId id="270"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3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882"/>
    <p:restoredTop sz="86225"/>
  </p:normalViewPr>
  <p:slideViewPr>
    <p:cSldViewPr snapToGrid="0" snapToObjects="1">
      <p:cViewPr>
        <p:scale>
          <a:sx n="57" d="100"/>
          <a:sy n="57" d="100"/>
        </p:scale>
        <p:origin x="1088" y="600"/>
      </p:cViewPr>
      <p:guideLst>
        <p:guide orient="horz" pos="2136"/>
        <p:guide pos="3888"/>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D8AB5A-D3FD-1346-ACAF-6B2843A0AED3}" type="datetimeFigureOut">
              <a:rPr lang="en-US" smtClean="0"/>
              <a:t>10/13/16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3CCFE-344C-2F4E-A33D-049C79B05C52}" type="slidenum">
              <a:rPr lang="en-US" smtClean="0"/>
              <a:t>‹#›</a:t>
            </a:fld>
            <a:endParaRPr lang="en-US"/>
          </a:p>
        </p:txBody>
      </p:sp>
    </p:spTree>
    <p:extLst>
      <p:ext uri="{BB962C8B-B14F-4D97-AF65-F5344CB8AC3E}">
        <p14:creationId xmlns:p14="http://schemas.microsoft.com/office/powerpoint/2010/main" val="34755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A4603-C821-5641-BDCF-10CE0F512DDC}" type="datetimeFigureOut">
              <a:rPr lang="en-US" smtClean="0"/>
              <a:t>10/13/16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E84A4-0978-4D4A-9223-502AC8E8606E}" type="slidenum">
              <a:rPr lang="en-US" smtClean="0"/>
              <a:t>‹#›</a:t>
            </a:fld>
            <a:endParaRPr lang="en-US"/>
          </a:p>
        </p:txBody>
      </p:sp>
    </p:spTree>
    <p:extLst>
      <p:ext uri="{BB962C8B-B14F-4D97-AF65-F5344CB8AC3E}">
        <p14:creationId xmlns:p14="http://schemas.microsoft.com/office/powerpoint/2010/main" val="114125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a:t>
            </a:r>
            <a:r>
              <a:rPr lang="en-US" baseline="0" dirty="0" smtClean="0"/>
              <a:t> all, Gustavo </a:t>
            </a:r>
            <a:r>
              <a:rPr lang="en-US" baseline="0" dirty="0" err="1" smtClean="0"/>
              <a:t>Goni</a:t>
            </a:r>
            <a:r>
              <a:rPr lang="en-US" baseline="0" dirty="0" smtClean="0"/>
              <a:t> apologizes for not being able to come here to give you this presentation due to a conflict in schedule,</a:t>
            </a:r>
          </a:p>
          <a:p>
            <a:endParaRPr lang="en-US" baseline="0" dirty="0" smtClean="0"/>
          </a:p>
          <a:p>
            <a:r>
              <a:rPr lang="en-US" baseline="0" dirty="0" smtClean="0"/>
              <a:t>And we, once again, we’re very thankful for having the opportunity to talk to you about OUR NOAA/</a:t>
            </a:r>
          </a:p>
          <a:p>
            <a:endParaRPr lang="en-US" baseline="0" dirty="0" smtClean="0"/>
          </a:p>
          <a:p>
            <a:r>
              <a:rPr lang="en-US" baseline="0" dirty="0" smtClean="0"/>
              <a:t>This is a multi-institutional effort involving a large group dedicated towards carrying out underwater glider observations in support of hurricane studies and forecast.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D1E84A4-0978-4D4A-9223-502AC8E8606E}" type="slidenum">
              <a:rPr lang="en-US" smtClean="0"/>
              <a:t>1</a:t>
            </a:fld>
            <a:endParaRPr lang="en-US"/>
          </a:p>
        </p:txBody>
      </p:sp>
    </p:spTree>
    <p:extLst>
      <p:ext uri="{BB962C8B-B14F-4D97-AF65-F5344CB8AC3E}">
        <p14:creationId xmlns:p14="http://schemas.microsoft.com/office/powerpoint/2010/main" val="628310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as a Summary… </a:t>
            </a:r>
            <a:endParaRPr lang="en-US" dirty="0"/>
          </a:p>
        </p:txBody>
      </p:sp>
      <p:sp>
        <p:nvSpPr>
          <p:cNvPr id="4" name="Slide Number Placeholder 3"/>
          <p:cNvSpPr>
            <a:spLocks noGrp="1"/>
          </p:cNvSpPr>
          <p:nvPr>
            <p:ph type="sldNum" sz="quarter" idx="10"/>
          </p:nvPr>
        </p:nvSpPr>
        <p:spPr/>
        <p:txBody>
          <a:bodyPr/>
          <a:lstStyle/>
          <a:p>
            <a:fld id="{ED1E84A4-0978-4D4A-9223-502AC8E8606E}" type="slidenum">
              <a:rPr lang="en-US" smtClean="0"/>
              <a:t>10</a:t>
            </a:fld>
            <a:endParaRPr lang="en-US"/>
          </a:p>
        </p:txBody>
      </p:sp>
    </p:spTree>
    <p:extLst>
      <p:ext uri="{BB962C8B-B14F-4D97-AF65-F5344CB8AC3E}">
        <p14:creationId xmlns:p14="http://schemas.microsoft.com/office/powerpoint/2010/main" val="94729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a:t>
            </a:r>
            <a:r>
              <a:rPr lang="en-US" baseline="0" dirty="0" smtClean="0"/>
              <a:t> all, Gustavo </a:t>
            </a:r>
            <a:r>
              <a:rPr lang="en-US" baseline="0" dirty="0" err="1" smtClean="0"/>
              <a:t>Goni</a:t>
            </a:r>
            <a:r>
              <a:rPr lang="en-US" baseline="0" dirty="0" smtClean="0"/>
              <a:t> apologizes for not being able to come here to give you this presentation due to a conflict in schedule,</a:t>
            </a:r>
          </a:p>
          <a:p>
            <a:endParaRPr lang="en-US" baseline="0" dirty="0" smtClean="0"/>
          </a:p>
          <a:p>
            <a:r>
              <a:rPr lang="en-US" baseline="0" dirty="0" smtClean="0"/>
              <a:t>And we, once again, we’re very thankful for having the opportunity to talk to you about OUR NOAA/</a:t>
            </a:r>
          </a:p>
          <a:p>
            <a:endParaRPr lang="en-US" baseline="0" dirty="0" smtClean="0"/>
          </a:p>
          <a:p>
            <a:r>
              <a:rPr lang="en-US" baseline="0" dirty="0" smtClean="0"/>
              <a:t>This is a multi-institutional effort involving a large group dedicated towards carrying out underwater glider observations in support of hurricane studies and forecast.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D1E84A4-0978-4D4A-9223-502AC8E8606E}" type="slidenum">
              <a:rPr lang="en-US" smtClean="0"/>
              <a:t>11</a:t>
            </a:fld>
            <a:endParaRPr lang="en-US"/>
          </a:p>
        </p:txBody>
      </p:sp>
    </p:spTree>
    <p:extLst>
      <p:ext uri="{BB962C8B-B14F-4D97-AF65-F5344CB8AC3E}">
        <p14:creationId xmlns:p14="http://schemas.microsoft.com/office/powerpoint/2010/main" val="66028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past few decades,</a:t>
            </a:r>
            <a:r>
              <a:rPr lang="en-US" baseline="0" dirty="0" smtClean="0"/>
              <a:t> there has been a substantial improvement on the Hurricane Track Forecast, </a:t>
            </a:r>
          </a:p>
          <a:p>
            <a:r>
              <a:rPr lang="en-US" baseline="0" dirty="0" smtClean="0"/>
              <a:t>as it can be seen on this time-series shown on the left, which shows the hurricane forecast track error as reported by the NHC</a:t>
            </a:r>
          </a:p>
          <a:p>
            <a:endParaRPr lang="en-US" baseline="0" dirty="0" smtClean="0"/>
          </a:p>
          <a:p>
            <a:r>
              <a:rPr lang="en-US" baseline="0" dirty="0" smtClean="0"/>
              <a:t>And, while there been a significant improvement, in the track forecast, the hurricane intensity forecast has not shown any substantial improvement during the past two decades, as the trends in the hurricane forecast intensity error remained relatively flat during this time-frame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D1E84A4-0978-4D4A-9223-502AC8E8606E}" type="slidenum">
              <a:rPr lang="en-US" smtClean="0"/>
              <a:t>2</a:t>
            </a:fld>
            <a:endParaRPr lang="en-US"/>
          </a:p>
        </p:txBody>
      </p:sp>
    </p:spTree>
    <p:extLst>
      <p:ext uri="{BB962C8B-B14F-4D97-AF65-F5344CB8AC3E}">
        <p14:creationId xmlns:p14="http://schemas.microsoft.com/office/powerpoint/2010/main" val="122945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studies have shown</a:t>
            </a:r>
            <a:r>
              <a:rPr lang="en-US" baseline="0" dirty="0" smtClean="0"/>
              <a:t>, provided the </a:t>
            </a:r>
            <a:r>
              <a:rPr lang="en-US" baseline="0" dirty="0" err="1" smtClean="0"/>
              <a:t>appropriete</a:t>
            </a:r>
            <a:r>
              <a:rPr lang="en-US" baseline="0" dirty="0" smtClean="0"/>
              <a:t> atmospheric </a:t>
            </a:r>
            <a:r>
              <a:rPr lang="en-US" baseline="0" dirty="0" err="1" smtClean="0"/>
              <a:t>cnditions</a:t>
            </a:r>
            <a:r>
              <a:rPr lang="en-US" baseline="0" dirty="0" smtClean="0"/>
              <a:t>, upper-ocean conditions, such as high values of upper ocean heat content </a:t>
            </a:r>
          </a:p>
          <a:p>
            <a:r>
              <a:rPr lang="en-US" baseline="0" dirty="0" smtClean="0"/>
              <a:t>Can lead to the intensification of Tropical Cyclones</a:t>
            </a:r>
          </a:p>
          <a:p>
            <a:endParaRPr lang="en-US" baseline="0" dirty="0" smtClean="0"/>
          </a:p>
          <a:p>
            <a:r>
              <a:rPr lang="en-US" baseline="0" dirty="0" smtClean="0"/>
              <a:t>This Figure shows the track of the very famous Hurricane Katrina (2005), showing that, as Katrina travelled over a warm ocean feature in the Gulf of Mexico</a:t>
            </a:r>
          </a:p>
          <a:p>
            <a:r>
              <a:rPr lang="en-US" baseline="0" dirty="0" smtClean="0"/>
              <a:t>It experienced a rapid intensification, where it went from a category 3 hurricane into a category 5 in less than 12 hours.</a:t>
            </a:r>
          </a:p>
          <a:p>
            <a:endParaRPr lang="en-US" baseline="0" dirty="0" smtClean="0"/>
          </a:p>
          <a:p>
            <a:r>
              <a:rPr lang="en-US" baseline="0" dirty="0" smtClean="0"/>
              <a:t>Like Katrina, there are several other cases showing that upper ocean </a:t>
            </a:r>
            <a:r>
              <a:rPr lang="en-US" baseline="0" dirty="0" err="1" smtClean="0"/>
              <a:t>coonditions</a:t>
            </a:r>
            <a:r>
              <a:rPr lang="en-US" baseline="0" dirty="0" smtClean="0"/>
              <a:t> can indeed lead to Hurricane Intensification.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D1E84A4-0978-4D4A-9223-502AC8E8606E}" type="slidenum">
              <a:rPr lang="en-US" smtClean="0"/>
              <a:t>3</a:t>
            </a:fld>
            <a:endParaRPr lang="en-US"/>
          </a:p>
        </p:txBody>
      </p:sp>
    </p:spTree>
    <p:extLst>
      <p:ext uri="{BB962C8B-B14F-4D97-AF65-F5344CB8AC3E}">
        <p14:creationId xmlns:p14="http://schemas.microsoft.com/office/powerpoint/2010/main" val="193152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Areas off Puerto Rico in the Caribbean Sea and in the Tropical North Atlantic are generally characterized by large </a:t>
            </a:r>
          </a:p>
          <a:p>
            <a:r>
              <a:rPr lang="en-US" baseline="0" dirty="0" smtClean="0"/>
              <a:t>Values of UOHC during the hurricane season, as are also areas where hurricanes very often travel and intensity, as shown</a:t>
            </a:r>
          </a:p>
          <a:p>
            <a:r>
              <a:rPr lang="en-US" baseline="0" dirty="0" smtClean="0"/>
              <a:t>By these lines, which represent the historical tracks of tropical cyclones in this region.</a:t>
            </a:r>
          </a:p>
          <a:p>
            <a:endParaRPr lang="en-US" baseline="0" dirty="0" smtClean="0"/>
          </a:p>
          <a:p>
            <a:r>
              <a:rPr lang="en-US" baseline="0" dirty="0" smtClean="0"/>
              <a:t>And even though these areas are of importance for hurricanes development and intensification</a:t>
            </a:r>
          </a:p>
          <a:p>
            <a:r>
              <a:rPr lang="en-US" baseline="0" dirty="0" smtClean="0"/>
              <a:t>There was not a an ocean observing system in place providing sustained observations from this region </a:t>
            </a:r>
            <a:r>
              <a:rPr lang="en-US" baseline="0" dirty="0" err="1" smtClean="0"/>
              <a:t>dedictate</a:t>
            </a:r>
            <a:endParaRPr lang="en-US" baseline="0" dirty="0" smtClean="0"/>
          </a:p>
          <a:p>
            <a:endParaRPr lang="en-US" baseline="0" dirty="0" smtClean="0"/>
          </a:p>
          <a:p>
            <a:r>
              <a:rPr lang="en-US" baseline="0" dirty="0" smtClean="0"/>
              <a:t>In fact, data from the world ocean atlas 2013 shows that during the past decade there were less than 200 observations collected in the vicinity of Puerto Rico.</a:t>
            </a:r>
          </a:p>
          <a:p>
            <a:endParaRPr lang="en-US" baseline="0" dirty="0" smtClean="0"/>
          </a:p>
          <a:p>
            <a:endParaRPr lang="en-US" baseline="0" dirty="0" smtClean="0"/>
          </a:p>
          <a:p>
            <a:r>
              <a:rPr lang="en-US" baseline="0" dirty="0" smtClean="0"/>
              <a:t>We then proposed the a network of underwater gliders to carry ….</a:t>
            </a:r>
          </a:p>
        </p:txBody>
      </p:sp>
      <p:sp>
        <p:nvSpPr>
          <p:cNvPr id="4" name="Slide Number Placeholder 3"/>
          <p:cNvSpPr>
            <a:spLocks noGrp="1"/>
          </p:cNvSpPr>
          <p:nvPr>
            <p:ph type="sldNum" sz="quarter" idx="10"/>
          </p:nvPr>
        </p:nvSpPr>
        <p:spPr/>
        <p:txBody>
          <a:bodyPr/>
          <a:lstStyle/>
          <a:p>
            <a:fld id="{1E52BEB9-1B2F-4185-8697-6CECAE19EF2C}" type="slidenum">
              <a:rPr lang="en-US" smtClean="0"/>
              <a:pPr/>
              <a:t>4</a:t>
            </a:fld>
            <a:endParaRPr lang="en-US" dirty="0"/>
          </a:p>
        </p:txBody>
      </p:sp>
    </p:spTree>
    <p:extLst>
      <p:ext uri="{BB962C8B-B14F-4D97-AF65-F5344CB8AC3E}">
        <p14:creationId xmlns:p14="http://schemas.microsoft.com/office/powerpoint/2010/main" val="213522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a:t>
            </a:r>
            <a:r>
              <a:rPr lang="en-US" baseline="0" dirty="0" smtClean="0"/>
              <a:t> this network was to help enhance ….</a:t>
            </a:r>
          </a:p>
          <a:p>
            <a:endParaRPr lang="en-US" baseline="0" dirty="0" smtClean="0"/>
          </a:p>
          <a:p>
            <a:r>
              <a:rPr lang="en-US" baseline="0" dirty="0" smtClean="0"/>
              <a:t>By assessing </a:t>
            </a:r>
          </a:p>
          <a:p>
            <a:endParaRPr lang="en-US" baseline="0" dirty="0" smtClean="0"/>
          </a:p>
          <a:p>
            <a:endParaRPr lang="en-US" baseline="0" dirty="0" smtClean="0"/>
          </a:p>
          <a:p>
            <a:r>
              <a:rPr lang="en-US" baseline="0" dirty="0" smtClean="0"/>
              <a:t>And by assessing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D1E84A4-0978-4D4A-9223-502AC8E8606E}" type="slidenum">
              <a:rPr lang="en-US" smtClean="0"/>
              <a:t>5</a:t>
            </a:fld>
            <a:endParaRPr lang="en-US"/>
          </a:p>
        </p:txBody>
      </p:sp>
    </p:spTree>
    <p:extLst>
      <p:ext uri="{BB962C8B-B14F-4D97-AF65-F5344CB8AC3E}">
        <p14:creationId xmlns:p14="http://schemas.microsoft.com/office/powerpoint/2010/main" val="11735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funded, we implemented the network using </a:t>
            </a:r>
            <a:r>
              <a:rPr lang="en-US" baseline="0" dirty="0" err="1" smtClean="0"/>
              <a:t>Seagliders</a:t>
            </a:r>
            <a:endParaRPr lang="en-US" baseline="0" dirty="0" smtClean="0"/>
          </a:p>
          <a:p>
            <a:endParaRPr lang="en-US" baseline="0" dirty="0" smtClean="0"/>
          </a:p>
          <a:p>
            <a:r>
              <a:rPr lang="en-US" baseline="0" dirty="0" smtClean="0"/>
              <a:t>We currently have 4 vehicles</a:t>
            </a:r>
          </a:p>
          <a:p>
            <a:endParaRPr lang="en-US" baseline="0" dirty="0" smtClean="0"/>
          </a:p>
          <a:p>
            <a:r>
              <a:rPr lang="en-US" baseline="0" dirty="0" smtClean="0"/>
              <a:t>They are all </a:t>
            </a:r>
            <a:r>
              <a:rPr lang="en-US" baseline="0" dirty="0" err="1" smtClean="0"/>
              <a:t>equiped</a:t>
            </a:r>
            <a:r>
              <a:rPr lang="en-US" baseline="0" dirty="0" smtClean="0"/>
              <a:t> with these following sensors. </a:t>
            </a:r>
          </a:p>
          <a:p>
            <a:endParaRPr lang="en-US" baseline="0" dirty="0" smtClean="0"/>
          </a:p>
          <a:p>
            <a:r>
              <a:rPr lang="en-US" baseline="0" dirty="0" smtClean="0"/>
              <a:t>we started using CT sail sensors for temperature and salinity,</a:t>
            </a:r>
          </a:p>
          <a:p>
            <a:r>
              <a:rPr lang="en-US" baseline="0" dirty="0" smtClean="0"/>
              <a:t>And were slowly </a:t>
            </a:r>
            <a:r>
              <a:rPr lang="en-US" baseline="0" dirty="0" err="1" smtClean="0"/>
              <a:t>transitionint</a:t>
            </a:r>
            <a:r>
              <a:rPr lang="en-US" baseline="0" dirty="0" smtClean="0"/>
              <a:t> all gliders towards a pumped CTD system</a:t>
            </a:r>
          </a:p>
          <a:p>
            <a:endParaRPr lang="en-US" baseline="0" dirty="0" smtClean="0"/>
          </a:p>
          <a:p>
            <a:r>
              <a:rPr lang="en-US" baseline="0" dirty="0" smtClean="0"/>
              <a:t>And all gliders have an oxygen </a:t>
            </a:r>
            <a:r>
              <a:rPr lang="en-US" baseline="0" dirty="0" err="1" smtClean="0"/>
              <a:t>optode</a:t>
            </a:r>
            <a:r>
              <a:rPr lang="en-US" baseline="0" dirty="0" smtClean="0"/>
              <a:t>, and a </a:t>
            </a:r>
            <a:r>
              <a:rPr lang="en-US" baseline="0" dirty="0" err="1" smtClean="0"/>
              <a:t>fluorecence</a:t>
            </a:r>
            <a:r>
              <a:rPr lang="en-US" baseline="0" dirty="0" smtClean="0"/>
              <a:t> sensors</a:t>
            </a:r>
          </a:p>
        </p:txBody>
      </p:sp>
      <p:sp>
        <p:nvSpPr>
          <p:cNvPr id="4" name="Slide Number Placeholder 3"/>
          <p:cNvSpPr>
            <a:spLocks noGrp="1"/>
          </p:cNvSpPr>
          <p:nvPr>
            <p:ph type="sldNum" sz="quarter" idx="10"/>
          </p:nvPr>
        </p:nvSpPr>
        <p:spPr/>
        <p:txBody>
          <a:bodyPr/>
          <a:lstStyle/>
          <a:p>
            <a:fld id="{ED1E84A4-0978-4D4A-9223-502AC8E8606E}" type="slidenum">
              <a:rPr lang="en-US" smtClean="0"/>
              <a:t>6</a:t>
            </a:fld>
            <a:endParaRPr lang="en-US"/>
          </a:p>
        </p:txBody>
      </p:sp>
    </p:spTree>
    <p:extLst>
      <p:ext uri="{BB962C8B-B14F-4D97-AF65-F5344CB8AC3E}">
        <p14:creationId xmlns:p14="http://schemas.microsoft.com/office/powerpoint/2010/main" val="54363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shortly after we started our operations, we were lucky enough to have the hurricane </a:t>
            </a:r>
            <a:r>
              <a:rPr lang="en-US" baseline="0" dirty="0" err="1" smtClean="0"/>
              <a:t>gonzlo</a:t>
            </a:r>
            <a:r>
              <a:rPr lang="en-US" baseline="0" dirty="0" smtClean="0"/>
              <a:t> travelling over the location of our glider,</a:t>
            </a:r>
          </a:p>
          <a:p>
            <a:r>
              <a:rPr lang="en-US" baseline="0" dirty="0" smtClean="0"/>
              <a:t>Providing a unique opportunity to collect upper ocean obs. Under TC wind conditions.</a:t>
            </a:r>
          </a:p>
          <a:p>
            <a:endParaRPr lang="en-US" baseline="0" dirty="0" smtClean="0"/>
          </a:p>
          <a:p>
            <a:r>
              <a:rPr lang="en-US" baseline="0" dirty="0" smtClean="0"/>
              <a:t>Here is an snapshot of hurricane </a:t>
            </a:r>
            <a:r>
              <a:rPr lang="en-US" baseline="0" dirty="0" err="1" smtClean="0"/>
              <a:t>gonzalo</a:t>
            </a:r>
            <a:r>
              <a:rPr lang="en-US" baseline="0" dirty="0" smtClean="0"/>
              <a:t> on October 15, shortly after it travelled our the location of our glider.</a:t>
            </a:r>
          </a:p>
          <a:p>
            <a:endParaRPr lang="en-US" baseline="0" dirty="0" smtClean="0"/>
          </a:p>
          <a:p>
            <a:r>
              <a:rPr lang="en-US" baseline="0" dirty="0" smtClean="0"/>
              <a:t>Hurricane Gonzalo, was at the time, the strongest Atlantic Hurricane since Igor in 2010.</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48EC2B-1C25-1245-84F1-378CC278E21A}" type="slidenum">
              <a:rPr lang="en-US" smtClean="0"/>
              <a:t>7</a:t>
            </a:fld>
            <a:endParaRPr lang="en-US"/>
          </a:p>
        </p:txBody>
      </p:sp>
    </p:spTree>
    <p:extLst>
      <p:ext uri="{BB962C8B-B14F-4D97-AF65-F5344CB8AC3E}">
        <p14:creationId xmlns:p14="http://schemas.microsoft.com/office/powerpoint/2010/main" val="184129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sampling strategy during the passage of the hurricane consisted of sampling the section A-B before the passage of the hurricane. </a:t>
            </a:r>
          </a:p>
          <a:p>
            <a:endParaRPr lang="en-US" baseline="0" dirty="0" smtClean="0"/>
          </a:p>
          <a:p>
            <a:r>
              <a:rPr lang="en-US" baseline="0" dirty="0" smtClean="0"/>
              <a:t>We then parked the glider at site B for two days simulating a fixed mooring with high sampling resolution, waiting for the passage of the hurricane on a fixed point of reference</a:t>
            </a:r>
          </a:p>
          <a:p>
            <a:endParaRPr lang="en-US" baseline="0" dirty="0" smtClean="0"/>
          </a:p>
          <a:p>
            <a:r>
              <a:rPr lang="en-US" baseline="0" dirty="0" smtClean="0"/>
              <a:t>After the passage of the hurricane, we repeated the section A-B two times to assess changes in the upper ocean forced by the hurricane force winds, and then the ocean recovery after the hurricane.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48EC2B-1C25-1245-84F1-378CC278E21A}" type="slidenum">
              <a:rPr lang="en-US" smtClean="0"/>
              <a:t>8</a:t>
            </a:fld>
            <a:endParaRPr lang="en-US"/>
          </a:p>
        </p:txBody>
      </p:sp>
    </p:spTree>
    <p:extLst>
      <p:ext uri="{BB962C8B-B14F-4D97-AF65-F5344CB8AC3E}">
        <p14:creationId xmlns:p14="http://schemas.microsoft.com/office/powerpoint/2010/main" val="1536548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accomplish this, different numerical experiments were carried using the HWRF-HYCOM coupled hurricane forecast modeling system,</a:t>
            </a:r>
          </a:p>
          <a:p>
            <a:r>
              <a:rPr lang="en-US" baseline="0" dirty="0" smtClean="0"/>
              <a:t> which corresponds to one of NOAA’s next generation hurricane forecast model.</a:t>
            </a:r>
          </a:p>
          <a:p>
            <a:endParaRPr lang="en-US" baseline="0" dirty="0" smtClean="0"/>
          </a:p>
          <a:p>
            <a:r>
              <a:rPr lang="en-US" baseline="0" dirty="0" smtClean="0"/>
              <a:t>The skill of the different experiments were evaluated against the best track data from the NHC in terms of Minimum pressure and maximum wind intensity.</a:t>
            </a:r>
          </a:p>
          <a:p>
            <a:endParaRPr lang="en-US" baseline="0" dirty="0" smtClean="0"/>
          </a:p>
          <a:p>
            <a:r>
              <a:rPr lang="en-US" baseline="0" dirty="0" smtClean="0"/>
              <a:t>And here we’re showing results from one experiment that does not have assimilation of any ocean data, in blue and for one simulation that had the assimilation of all ocean observations available, including the underwater glider data.</a:t>
            </a:r>
          </a:p>
          <a:p>
            <a:endParaRPr lang="en-US" baseline="0" dirty="0" smtClean="0"/>
          </a:p>
          <a:p>
            <a:r>
              <a:rPr lang="en-US" baseline="0" dirty="0" smtClean="0"/>
              <a:t>The key results from this analysis is that without the assimilation of ocean data, the hurricane intensity forecast s largely underestimated.</a:t>
            </a:r>
          </a:p>
          <a:p>
            <a:endParaRPr lang="en-US" baseline="0" dirty="0" smtClean="0"/>
          </a:p>
          <a:p>
            <a:r>
              <a:rPr lang="en-US" baseline="0" dirty="0" smtClean="0"/>
              <a:t>And when ocean observations are assimilated, the model actually reproduced the minimum pressure associated with Gonzalo, </a:t>
            </a:r>
          </a:p>
          <a:p>
            <a:r>
              <a:rPr lang="en-US" baseline="0" dirty="0" smtClean="0"/>
              <a:t>And reduced about 50% of the error in terms of simulated maximum wind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148EC2B-1C25-1245-84F1-378CC278E21A}" type="slidenum">
              <a:rPr lang="en-US" smtClean="0"/>
              <a:t>9</a:t>
            </a:fld>
            <a:endParaRPr lang="en-US"/>
          </a:p>
        </p:txBody>
      </p:sp>
    </p:spTree>
    <p:extLst>
      <p:ext uri="{BB962C8B-B14F-4D97-AF65-F5344CB8AC3E}">
        <p14:creationId xmlns:p14="http://schemas.microsoft.com/office/powerpoint/2010/main" val="8172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D2C335-46E0-D447-8A81-309860482252}" type="datetimeFigureOut">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49771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2C335-46E0-D447-8A81-309860482252}" type="datetimeFigureOut">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174252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2C335-46E0-D447-8A81-309860482252}" type="datetimeFigureOut">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143052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2C335-46E0-D447-8A81-309860482252}" type="datetimeFigureOut">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20409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D2C335-46E0-D447-8A81-309860482252}" type="datetimeFigureOut">
              <a:rPr lang="en-US" smtClean="0"/>
              <a:t>10/13/16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30561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D2C335-46E0-D447-8A81-309860482252}" type="datetimeFigureOut">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181983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D2C335-46E0-D447-8A81-309860482252}" type="datetimeFigureOut">
              <a:rPr lang="en-US" smtClean="0"/>
              <a:t>10/13/16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154672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D2C335-46E0-D447-8A81-309860482252}" type="datetimeFigureOut">
              <a:rPr lang="en-US" smtClean="0"/>
              <a:t>10/13/16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57319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D2C335-46E0-D447-8A81-309860482252}" type="datetimeFigureOut">
              <a:rPr lang="en-US" smtClean="0"/>
              <a:t>10/13/16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405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D2C335-46E0-D447-8A81-309860482252}" type="datetimeFigureOut">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115306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D2C335-46E0-D447-8A81-309860482252}" type="datetimeFigureOut">
              <a:rPr lang="en-US" smtClean="0"/>
              <a:t>10/13/16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CBC6A-D0AD-3E43-B24F-182800BBB51E}" type="slidenum">
              <a:rPr lang="en-US" smtClean="0"/>
              <a:t>‹#›</a:t>
            </a:fld>
            <a:endParaRPr lang="en-US"/>
          </a:p>
        </p:txBody>
      </p:sp>
    </p:spTree>
    <p:extLst>
      <p:ext uri="{BB962C8B-B14F-4D97-AF65-F5344CB8AC3E}">
        <p14:creationId xmlns:p14="http://schemas.microsoft.com/office/powerpoint/2010/main" val="7484711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2C335-46E0-D447-8A81-309860482252}" type="datetimeFigureOut">
              <a:rPr lang="en-US" smtClean="0"/>
              <a:t>10/13/16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b="1">
                <a:solidFill>
                  <a:schemeClr val="tx1">
                    <a:tint val="75000"/>
                  </a:schemeClr>
                </a:solidFill>
              </a:defRPr>
            </a:lvl1pPr>
          </a:lstStyle>
          <a:p>
            <a:fld id="{8C9CBC6A-D0AD-3E43-B24F-182800BBB51E}"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342907" y="5855123"/>
            <a:ext cx="535181" cy="535181"/>
          </a:xfrm>
          <a:prstGeom prst="rect">
            <a:avLst/>
          </a:prstGeom>
        </p:spPr>
      </p:pic>
      <p:sp>
        <p:nvSpPr>
          <p:cNvPr id="8" name="TextBox 7"/>
          <p:cNvSpPr txBox="1"/>
          <p:nvPr userDrawn="1"/>
        </p:nvSpPr>
        <p:spPr>
          <a:xfrm>
            <a:off x="7250240" y="6453551"/>
            <a:ext cx="4252959"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smtClean="0"/>
              <a:t>DBCP-32 </a:t>
            </a:r>
            <a:r>
              <a:rPr lang="en-US" sz="1600" baseline="0" smtClean="0"/>
              <a:t>Meeting, October 2016, San Diego, USA</a:t>
            </a:r>
            <a:endParaRPr lang="en-US" sz="1600" dirty="0" smtClean="0"/>
          </a:p>
        </p:txBody>
      </p:sp>
    </p:spTree>
    <p:extLst>
      <p:ext uri="{BB962C8B-B14F-4D97-AF65-F5344CB8AC3E}">
        <p14:creationId xmlns:p14="http://schemas.microsoft.com/office/powerpoint/2010/main" val="604652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324492" y="5591908"/>
            <a:ext cx="580293" cy="89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4776" y="117400"/>
            <a:ext cx="11187953" cy="6678751"/>
          </a:xfrm>
          <a:prstGeom prst="rect">
            <a:avLst/>
          </a:prstGeom>
          <a:noFill/>
        </p:spPr>
        <p:txBody>
          <a:bodyPr wrap="square" rtlCol="0">
            <a:spAutoFit/>
          </a:bodyPr>
          <a:lstStyle/>
          <a:p>
            <a:pPr algn="ctr"/>
            <a:r>
              <a:rPr lang="en-US" sz="2800" b="1" dirty="0">
                <a:latin typeface="Avenir Book" charset="0"/>
                <a:ea typeface="Avenir Book" charset="0"/>
                <a:cs typeface="Avenir Book" charset="0"/>
              </a:rPr>
              <a:t>NOAA/AOML – </a:t>
            </a:r>
            <a:r>
              <a:rPr lang="en-US" sz="2800" b="1" dirty="0" smtClean="0">
                <a:latin typeface="Avenir Book" charset="0"/>
                <a:ea typeface="Avenir Book" charset="0"/>
                <a:cs typeface="Avenir Book" charset="0"/>
              </a:rPr>
              <a:t>CARICOOS </a:t>
            </a:r>
            <a:r>
              <a:rPr lang="en-US" sz="2800" b="1" dirty="0">
                <a:latin typeface="Avenir Book" charset="0"/>
                <a:ea typeface="Avenir Book" charset="0"/>
                <a:cs typeface="Avenir Book" charset="0"/>
              </a:rPr>
              <a:t>Hurricane Underwater Glider </a:t>
            </a:r>
            <a:r>
              <a:rPr lang="en-US" sz="2800" b="1" dirty="0" smtClean="0">
                <a:latin typeface="Avenir Book" charset="0"/>
                <a:ea typeface="Avenir Book" charset="0"/>
                <a:cs typeface="Avenir Book" charset="0"/>
              </a:rPr>
              <a:t>Operations</a:t>
            </a:r>
          </a:p>
          <a:p>
            <a:pPr algn="ctr"/>
            <a:endParaRPr lang="en-US" dirty="0" smtClean="0"/>
          </a:p>
          <a:p>
            <a:r>
              <a:rPr lang="en-US" dirty="0" smtClean="0"/>
              <a:t>Gustavo Jorge Goni</a:t>
            </a:r>
            <a:r>
              <a:rPr lang="en-US" baseline="30000" dirty="0"/>
              <a:t>1</a:t>
            </a:r>
            <a:r>
              <a:rPr lang="en-US" dirty="0" smtClean="0"/>
              <a:t>  </a:t>
            </a:r>
          </a:p>
          <a:p>
            <a:r>
              <a:rPr lang="en-US"/>
              <a:t>Francis </a:t>
            </a:r>
            <a:r>
              <a:rPr lang="en-US" smtClean="0"/>
              <a:t>Bringas</a:t>
            </a:r>
            <a:r>
              <a:rPr lang="en-US" baseline="30000" smtClean="0"/>
              <a:t>1</a:t>
            </a:r>
          </a:p>
          <a:p>
            <a:r>
              <a:rPr lang="en-US"/>
              <a:t>George </a:t>
            </a:r>
            <a:r>
              <a:rPr lang="en-US" smtClean="0"/>
              <a:t>Halliwell</a:t>
            </a:r>
            <a:r>
              <a:rPr lang="en-US" baseline="30000" smtClean="0"/>
              <a:t>1</a:t>
            </a:r>
            <a:endParaRPr lang="en-US" dirty="0" smtClean="0"/>
          </a:p>
          <a:p>
            <a:r>
              <a:rPr lang="en-US" u="sng" smtClean="0"/>
              <a:t>Ricardo </a:t>
            </a:r>
            <a:r>
              <a:rPr lang="en-US" u="sng" smtClean="0"/>
              <a:t>Domingues</a:t>
            </a:r>
            <a:r>
              <a:rPr lang="en-US" u="sng" baseline="30000" smtClean="0"/>
              <a:t>2,1</a:t>
            </a:r>
          </a:p>
          <a:p>
            <a:r>
              <a:rPr lang="en-US"/>
              <a:t>Jili </a:t>
            </a:r>
            <a:r>
              <a:rPr lang="en-US"/>
              <a:t>Dong </a:t>
            </a:r>
            <a:r>
              <a:rPr lang="en-US" baseline="30000" smtClean="0"/>
              <a:t>3</a:t>
            </a:r>
            <a:endParaRPr lang="en-US" u="sng" dirty="0"/>
          </a:p>
          <a:p>
            <a:r>
              <a:rPr lang="en-US" smtClean="0"/>
              <a:t>Grant </a:t>
            </a:r>
            <a:r>
              <a:rPr lang="en-US" dirty="0" smtClean="0"/>
              <a:t>Rawson</a:t>
            </a:r>
            <a:r>
              <a:rPr lang="en-US" baseline="30000" dirty="0" smtClean="0"/>
              <a:t>2,1</a:t>
            </a:r>
            <a:endParaRPr lang="en-US" dirty="0" smtClean="0"/>
          </a:p>
          <a:p>
            <a:r>
              <a:rPr lang="en-US" dirty="0" smtClean="0"/>
              <a:t>Ulises Rivero</a:t>
            </a:r>
            <a:r>
              <a:rPr lang="en-US" baseline="30000" dirty="0" smtClean="0"/>
              <a:t>1</a:t>
            </a:r>
            <a:endParaRPr lang="en-US" dirty="0" smtClean="0"/>
          </a:p>
          <a:p>
            <a:r>
              <a:rPr lang="en-US" dirty="0" smtClean="0"/>
              <a:t>Thomas Sevilla</a:t>
            </a:r>
            <a:r>
              <a:rPr lang="en-US" baseline="30000" dirty="0" smtClean="0"/>
              <a:t>2,1</a:t>
            </a:r>
            <a:endParaRPr lang="en-US" dirty="0" smtClean="0"/>
          </a:p>
          <a:p>
            <a:r>
              <a:rPr lang="en-US" smtClean="0"/>
              <a:t>Julio </a:t>
            </a:r>
            <a:r>
              <a:rPr lang="en-US" smtClean="0"/>
              <a:t>Morell</a:t>
            </a:r>
            <a:r>
              <a:rPr lang="en-US" baseline="30000"/>
              <a:t>4</a:t>
            </a:r>
            <a:endParaRPr lang="en-US" dirty="0"/>
          </a:p>
          <a:p>
            <a:r>
              <a:rPr lang="en-US" smtClean="0"/>
              <a:t>Sang-Ki </a:t>
            </a:r>
            <a:r>
              <a:rPr lang="en-US" dirty="0" smtClean="0"/>
              <a:t>Lee</a:t>
            </a:r>
            <a:r>
              <a:rPr lang="en-US" baseline="30000" dirty="0" smtClean="0"/>
              <a:t>1</a:t>
            </a:r>
            <a:endParaRPr lang="en-US" dirty="0"/>
          </a:p>
          <a:p>
            <a:r>
              <a:rPr lang="en-US" smtClean="0"/>
              <a:t>Hyun-Sook </a:t>
            </a:r>
            <a:r>
              <a:rPr lang="en-US" smtClean="0"/>
              <a:t>Kim</a:t>
            </a:r>
            <a:r>
              <a:rPr lang="en-US" baseline="30000" dirty="0"/>
              <a:t>3</a:t>
            </a:r>
            <a:endParaRPr lang="en-US" dirty="0"/>
          </a:p>
          <a:p>
            <a:r>
              <a:rPr lang="en-US" smtClean="0"/>
              <a:t>Luis </a:t>
            </a:r>
            <a:r>
              <a:rPr lang="en-US" smtClean="0"/>
              <a:t>Pomales</a:t>
            </a:r>
            <a:r>
              <a:rPr lang="en-US" baseline="30000" smtClean="0"/>
              <a:t>4</a:t>
            </a:r>
            <a:endParaRPr lang="en-US" dirty="0"/>
          </a:p>
          <a:p>
            <a:r>
              <a:rPr lang="en-US" dirty="0" smtClean="0"/>
              <a:t>Becky Baltles</a:t>
            </a:r>
            <a:r>
              <a:rPr lang="en-US" baseline="30000" dirty="0"/>
              <a:t>5</a:t>
            </a:r>
          </a:p>
          <a:p>
            <a:r>
              <a:rPr lang="en-US" dirty="0" smtClean="0"/>
              <a:t>Richard Bouchard</a:t>
            </a:r>
            <a:r>
              <a:rPr lang="en-US" baseline="30000" dirty="0" smtClean="0"/>
              <a:t>6</a:t>
            </a:r>
            <a:endParaRPr lang="en-US" baseline="30000" dirty="0"/>
          </a:p>
          <a:p>
            <a:r>
              <a:rPr lang="en-US" dirty="0" err="1" smtClean="0"/>
              <a:t>Yamil</a:t>
            </a:r>
            <a:r>
              <a:rPr lang="en-US" dirty="0" smtClean="0"/>
              <a:t> Rodriguez</a:t>
            </a:r>
            <a:r>
              <a:rPr lang="en-US" baseline="30000" dirty="0" smtClean="0"/>
              <a:t>7</a:t>
            </a:r>
          </a:p>
          <a:p>
            <a:endParaRPr lang="en-US" sz="1400" dirty="0" smtClean="0"/>
          </a:p>
          <a:p>
            <a:r>
              <a:rPr lang="en-US" sz="1400" dirty="0" smtClean="0"/>
              <a:t>1 NOAA Atlantic Oceanographic and Meteorological Laboratory - AOML, Miami, Florida, USA</a:t>
            </a:r>
          </a:p>
          <a:p>
            <a:r>
              <a:rPr lang="en-US" sz="1400" dirty="0" smtClean="0"/>
              <a:t>2 University of Miami, Cooperative Institute for Marine and Atmospheric Studies - CIMAS, Miami, Florida, USA</a:t>
            </a:r>
          </a:p>
          <a:p>
            <a:r>
              <a:rPr lang="en-US" sz="1400"/>
              <a:t>3</a:t>
            </a:r>
            <a:r>
              <a:rPr lang="en-US" sz="1400" smtClean="0"/>
              <a:t> </a:t>
            </a:r>
            <a:r>
              <a:rPr lang="en-US" sz="1400" dirty="0" smtClean="0"/>
              <a:t>NOAA Environmental Modeling Center , </a:t>
            </a:r>
            <a:r>
              <a:rPr lang="en-US" sz="1400" dirty="0"/>
              <a:t>College Park, Maryland</a:t>
            </a:r>
            <a:r>
              <a:rPr lang="en-US" sz="1400"/>
              <a:t>, </a:t>
            </a:r>
            <a:r>
              <a:rPr lang="en-US" sz="1400" smtClean="0"/>
              <a:t>USA</a:t>
            </a:r>
          </a:p>
          <a:p>
            <a:r>
              <a:rPr lang="en-US" sz="1400" smtClean="0"/>
              <a:t>4 </a:t>
            </a:r>
            <a:r>
              <a:rPr lang="en-US" sz="1400"/>
              <a:t>University of Puerto Rico, Mayagues, Puerto Rico, and Caribbean Coastal Ocean Observing System </a:t>
            </a:r>
            <a:r>
              <a:rPr lang="en-US" sz="1400"/>
              <a:t>- </a:t>
            </a:r>
            <a:r>
              <a:rPr lang="en-US" sz="1400" smtClean="0"/>
              <a:t>CARICOOS</a:t>
            </a:r>
            <a:endParaRPr lang="en-US" sz="1400" dirty="0" smtClean="0"/>
          </a:p>
          <a:p>
            <a:r>
              <a:rPr lang="en-US" sz="1400" dirty="0" smtClean="0"/>
              <a:t>5 NOAA Integrated Ocean Observing System – IOOS, Silver Spring, MD, USA</a:t>
            </a:r>
          </a:p>
          <a:p>
            <a:r>
              <a:rPr lang="en-US" sz="1400" dirty="0" smtClean="0"/>
              <a:t>6 NOAA National Data Buoy Center, Stennis, Miss, USA</a:t>
            </a:r>
          </a:p>
          <a:p>
            <a:r>
              <a:rPr lang="en-US" sz="1400" dirty="0" smtClean="0"/>
              <a:t>7 </a:t>
            </a:r>
            <a:r>
              <a:rPr lang="en-US" sz="1400" dirty="0" err="1" smtClean="0"/>
              <a:t>Autoridad</a:t>
            </a:r>
            <a:r>
              <a:rPr lang="en-US" sz="1400" dirty="0" smtClean="0"/>
              <a:t> Nacional de </a:t>
            </a:r>
            <a:r>
              <a:rPr lang="en-US" sz="1400" dirty="0" err="1" smtClean="0"/>
              <a:t>Asuntos</a:t>
            </a:r>
            <a:r>
              <a:rPr lang="en-US" sz="1400" dirty="0" smtClean="0"/>
              <a:t> </a:t>
            </a:r>
            <a:r>
              <a:rPr lang="en-US" sz="1400" dirty="0" err="1" smtClean="0"/>
              <a:t>Maritimos</a:t>
            </a:r>
            <a:r>
              <a:rPr lang="en-US" sz="1400" dirty="0" smtClean="0"/>
              <a:t> - ANAMAR, Dominican Republic</a:t>
            </a:r>
          </a:p>
        </p:txBody>
      </p:sp>
      <p:grpSp>
        <p:nvGrpSpPr>
          <p:cNvPr id="12" name="Group 11"/>
          <p:cNvGrpSpPr/>
          <p:nvPr/>
        </p:nvGrpSpPr>
        <p:grpSpPr>
          <a:xfrm>
            <a:off x="9951740" y="1277936"/>
            <a:ext cx="1374392" cy="4886083"/>
            <a:chOff x="9846230" y="1313106"/>
            <a:chExt cx="1374392" cy="488608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007" y="1313106"/>
              <a:ext cx="695749" cy="69574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6574" y="3853853"/>
              <a:ext cx="741142" cy="741142"/>
            </a:xfrm>
            <a:prstGeom prst="rect">
              <a:avLst/>
            </a:prstGeom>
          </p:spPr>
        </p:pic>
        <p:pic>
          <p:nvPicPr>
            <p:cNvPr id="15" name="Picture 14"/>
            <p:cNvPicPr>
              <a:picLocks noChangeAspect="1"/>
            </p:cNvPicPr>
            <p:nvPr/>
          </p:nvPicPr>
          <p:blipFill>
            <a:blip r:embed="rId5"/>
            <a:stretch>
              <a:fillRect/>
            </a:stretch>
          </p:blipFill>
          <p:spPr>
            <a:xfrm>
              <a:off x="10140847" y="3093965"/>
              <a:ext cx="657428" cy="530035"/>
            </a:xfrm>
            <a:prstGeom prst="rect">
              <a:avLst/>
            </a:prstGeom>
          </p:spPr>
        </p:pic>
        <p:pic>
          <p:nvPicPr>
            <p:cNvPr id="16" name="Picture 15"/>
            <p:cNvPicPr>
              <a:picLocks noChangeAspect="1"/>
            </p:cNvPicPr>
            <p:nvPr/>
          </p:nvPicPr>
          <p:blipFill>
            <a:blip r:embed="rId6"/>
            <a:stretch>
              <a:fillRect/>
            </a:stretch>
          </p:blipFill>
          <p:spPr>
            <a:xfrm>
              <a:off x="10066271" y="4611066"/>
              <a:ext cx="912091" cy="923636"/>
            </a:xfrm>
            <a:prstGeom prst="rect">
              <a:avLst/>
            </a:prstGeom>
          </p:spPr>
        </p:pic>
        <p:pic>
          <p:nvPicPr>
            <p:cNvPr id="17" name="Picture 16"/>
            <p:cNvPicPr>
              <a:picLocks noChangeAspect="1"/>
            </p:cNvPicPr>
            <p:nvPr/>
          </p:nvPicPr>
          <p:blipFill>
            <a:blip r:embed="rId7"/>
            <a:stretch>
              <a:fillRect/>
            </a:stretch>
          </p:blipFill>
          <p:spPr>
            <a:xfrm>
              <a:off x="9846230" y="2080021"/>
              <a:ext cx="1214897" cy="911173"/>
            </a:xfrm>
            <a:prstGeom prst="rect">
              <a:avLst/>
            </a:prstGeom>
          </p:spPr>
        </p:pic>
        <p:pic>
          <p:nvPicPr>
            <p:cNvPr id="18" name="Picture 17"/>
            <p:cNvPicPr>
              <a:picLocks noChangeAspect="1"/>
            </p:cNvPicPr>
            <p:nvPr/>
          </p:nvPicPr>
          <p:blipFill>
            <a:blip r:embed="rId8"/>
            <a:stretch>
              <a:fillRect/>
            </a:stretch>
          </p:blipFill>
          <p:spPr>
            <a:xfrm>
              <a:off x="9887900" y="5615515"/>
              <a:ext cx="1332722" cy="583674"/>
            </a:xfrm>
            <a:prstGeom prst="rect">
              <a:avLst/>
            </a:prstGeom>
          </p:spPr>
        </p:pic>
      </p:grpSp>
    </p:spTree>
    <p:extLst>
      <p:ext uri="{BB962C8B-B14F-4D97-AF65-F5344CB8AC3E}">
        <p14:creationId xmlns:p14="http://schemas.microsoft.com/office/powerpoint/2010/main" val="106630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151" y="303202"/>
            <a:ext cx="6814629" cy="3447098"/>
          </a:xfrm>
          <a:prstGeom prst="rect">
            <a:avLst/>
          </a:prstGeom>
          <a:noFill/>
        </p:spPr>
        <p:txBody>
          <a:bodyPr wrap="square" rtlCol="0">
            <a:spAutoFit/>
          </a:bodyPr>
          <a:lstStyle/>
          <a:p>
            <a:r>
              <a:rPr lang="en-US" sz="2400" b="1" dirty="0" smtClean="0">
                <a:latin typeface="Avenir Book" charset="0"/>
                <a:ea typeface="Avenir Book" charset="0"/>
                <a:cs typeface="Avenir Book" charset="0"/>
              </a:rPr>
              <a:t>Summary:</a:t>
            </a:r>
          </a:p>
          <a:p>
            <a:endParaRPr lang="en-US" dirty="0">
              <a:latin typeface="Avenir Book" charset="0"/>
              <a:ea typeface="Avenir Book" charset="0"/>
              <a:cs typeface="Avenir Book" charset="0"/>
            </a:endParaRPr>
          </a:p>
          <a:p>
            <a:pPr marL="285750" indent="-285750">
              <a:buFont typeface="Courier New" charset="0"/>
              <a:buChar char="o"/>
            </a:pPr>
            <a:r>
              <a:rPr lang="en-US" sz="1600" dirty="0" smtClean="0">
                <a:latin typeface="Avenir Book" charset="0"/>
                <a:ea typeface="Avenir Book" charset="0"/>
                <a:cs typeface="Avenir Book" charset="0"/>
              </a:rPr>
              <a:t>Underwater gliders can provide critical temperature and salinity profile data in real-time even during tropical cyclone wind conditions.</a:t>
            </a:r>
          </a:p>
          <a:p>
            <a:pPr marL="285750" indent="-285750">
              <a:buFont typeface="Courier New" charset="0"/>
              <a:buChar char="o"/>
            </a:pPr>
            <a:endParaRPr lang="en-US" sz="1600" dirty="0">
              <a:latin typeface="Avenir Book" charset="0"/>
              <a:ea typeface="Avenir Book" charset="0"/>
              <a:cs typeface="Avenir Book" charset="0"/>
            </a:endParaRPr>
          </a:p>
          <a:p>
            <a:pPr marL="285750" indent="-285750">
              <a:buFont typeface="Courier New" charset="0"/>
              <a:buChar char="o"/>
            </a:pPr>
            <a:r>
              <a:rPr lang="en-US" sz="1600" dirty="0" smtClean="0">
                <a:latin typeface="Avenir Book" charset="0"/>
                <a:ea typeface="Avenir Book" charset="0"/>
                <a:cs typeface="Avenir Book" charset="0"/>
              </a:rPr>
              <a:t>Over 10,000 profiles of each observed parameter, such as temperature, salinity, dissolved oxygen, and chlorophyll concentration have been collected during the first two years of the NOAA/AOML-CARICOOS Hurricane Underwater Glider Operations</a:t>
            </a:r>
          </a:p>
          <a:p>
            <a:pPr marL="285750" indent="-285750">
              <a:buFont typeface="Courier New" charset="0"/>
              <a:buChar char="o"/>
            </a:pPr>
            <a:endParaRPr lang="en-US" sz="1600" dirty="0">
              <a:latin typeface="Avenir Book" charset="0"/>
              <a:ea typeface="Avenir Book" charset="0"/>
              <a:cs typeface="Avenir Book" charset="0"/>
            </a:endParaRPr>
          </a:p>
          <a:p>
            <a:pPr marL="285750" indent="-285750">
              <a:buFont typeface="Courier New" charset="0"/>
              <a:buChar char="o"/>
            </a:pPr>
            <a:r>
              <a:rPr lang="en-US" sz="1600" dirty="0" smtClean="0">
                <a:latin typeface="Avenir Book" charset="0"/>
                <a:ea typeface="Avenir Book" charset="0"/>
                <a:cs typeface="Avenir Book" charset="0"/>
              </a:rPr>
              <a:t>One case study, with significant results during Hurricane Gonzalo (2014), indicates that glider data improves ocean initialization when assimilated within HYCOM-HWRF model.</a:t>
            </a:r>
          </a:p>
        </p:txBody>
      </p:sp>
      <p:sp>
        <p:nvSpPr>
          <p:cNvPr id="3" name="Rectangle 2"/>
          <p:cNvSpPr/>
          <p:nvPr/>
        </p:nvSpPr>
        <p:spPr>
          <a:xfrm>
            <a:off x="10739718" y="5629835"/>
            <a:ext cx="1452282" cy="573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97" y="6121433"/>
            <a:ext cx="12248535" cy="738664"/>
          </a:xfrm>
          <a:prstGeom prst="rect">
            <a:avLst/>
          </a:prstGeom>
          <a:solidFill>
            <a:schemeClr val="bg2">
              <a:lumMod val="90000"/>
            </a:schemeClr>
          </a:solidFill>
        </p:spPr>
        <p:txBody>
          <a:bodyPr wrap="square" rtlCol="0">
            <a:spAutoFit/>
          </a:bodyPr>
          <a:lstStyle/>
          <a:p>
            <a:pPr marL="285750" indent="-285750">
              <a:buFont typeface="Arial" charset="0"/>
              <a:buChar char="•"/>
            </a:pPr>
            <a:r>
              <a:rPr lang="en-US" sz="1400" b="1" dirty="0" err="1"/>
              <a:t>Domingues</a:t>
            </a:r>
            <a:r>
              <a:rPr lang="en-US" sz="1400" b="1" dirty="0"/>
              <a:t>, R., G. </a:t>
            </a:r>
            <a:r>
              <a:rPr lang="en-US" sz="1400" b="1" dirty="0" err="1"/>
              <a:t>Goni</a:t>
            </a:r>
            <a:r>
              <a:rPr lang="en-US" sz="1400" b="1" dirty="0"/>
              <a:t>, F. </a:t>
            </a:r>
            <a:r>
              <a:rPr lang="en-US" sz="1400" b="1" dirty="0" err="1"/>
              <a:t>Bringas</a:t>
            </a:r>
            <a:r>
              <a:rPr lang="en-US" sz="1400" b="1" dirty="0"/>
              <a:t>, S.-K. Lee, H.-S. Kim, G. </a:t>
            </a:r>
            <a:r>
              <a:rPr lang="en-US" sz="1400" b="1" dirty="0" err="1"/>
              <a:t>Halliwell</a:t>
            </a:r>
            <a:r>
              <a:rPr lang="en-US" sz="1400" b="1" dirty="0"/>
              <a:t>, J. Dong, J. Morell, and L. </a:t>
            </a:r>
            <a:r>
              <a:rPr lang="en-US" sz="1400" b="1" dirty="0" err="1"/>
              <a:t>Pomales</a:t>
            </a:r>
            <a:r>
              <a:rPr lang="en-US" sz="1400" b="1" dirty="0"/>
              <a:t> </a:t>
            </a:r>
            <a:r>
              <a:rPr lang="en-US" sz="1400" dirty="0"/>
              <a:t>(2015), Upper ocean response to Hurricane </a:t>
            </a:r>
            <a:r>
              <a:rPr lang="en-US" sz="1400" dirty="0" smtClean="0"/>
              <a:t>Gonzalo </a:t>
            </a:r>
            <a:r>
              <a:rPr lang="en-US" sz="1400" dirty="0"/>
              <a:t>(2014): Salinity effects revealed by targeted and sustained underwater glider observations, </a:t>
            </a:r>
            <a:r>
              <a:rPr lang="en-US" sz="1400" i="1" dirty="0" err="1"/>
              <a:t>Geophys</a:t>
            </a:r>
            <a:r>
              <a:rPr lang="en-US" sz="1400" i="1" dirty="0"/>
              <a:t>. Res. Lett</a:t>
            </a:r>
            <a:r>
              <a:rPr lang="en-US" sz="1400" dirty="0"/>
              <a:t>., 42, doi:10.1002/2015GL065378</a:t>
            </a:r>
            <a:r>
              <a:rPr lang="en-US" sz="1400" dirty="0" smtClean="0"/>
              <a:t>.</a:t>
            </a:r>
          </a:p>
          <a:p>
            <a:pPr marL="285750" indent="-285750">
              <a:buFont typeface="Arial" charset="0"/>
              <a:buChar char="•"/>
            </a:pPr>
            <a:r>
              <a:rPr lang="en-US" sz="1400" b="1" dirty="0" smtClean="0"/>
              <a:t>Dong et al,</a:t>
            </a:r>
            <a:r>
              <a:rPr lang="en-US" sz="1400" dirty="0" smtClean="0"/>
              <a:t> Impact of underwater glider data on Hurricane Gonzalo (2014) forecast, 2016</a:t>
            </a:r>
            <a:r>
              <a:rPr lang="en-US" sz="1400" i="1" dirty="0" smtClean="0"/>
              <a:t>, to be submitted.</a:t>
            </a:r>
            <a:endParaRPr lang="en-US" sz="1400" i="1" dirty="0"/>
          </a:p>
        </p:txBody>
      </p:sp>
      <p:grpSp>
        <p:nvGrpSpPr>
          <p:cNvPr id="11" name="Group 10"/>
          <p:cNvGrpSpPr/>
          <p:nvPr/>
        </p:nvGrpSpPr>
        <p:grpSpPr>
          <a:xfrm>
            <a:off x="7138788" y="698223"/>
            <a:ext cx="5059182" cy="3807229"/>
            <a:chOff x="8235987" y="1255792"/>
            <a:chExt cx="5059182" cy="380722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5987" y="1255792"/>
              <a:ext cx="3259614" cy="3807229"/>
            </a:xfrm>
            <a:prstGeom prst="rect">
              <a:avLst/>
            </a:prstGeom>
          </p:spPr>
        </p:pic>
        <p:sp>
          <p:nvSpPr>
            <p:cNvPr id="7" name="TextBox 6"/>
            <p:cNvSpPr txBox="1"/>
            <p:nvPr/>
          </p:nvSpPr>
          <p:spPr>
            <a:xfrm>
              <a:off x="11414205" y="4502551"/>
              <a:ext cx="1880964" cy="276999"/>
            </a:xfrm>
            <a:prstGeom prst="rect">
              <a:avLst/>
            </a:prstGeom>
            <a:noFill/>
          </p:spPr>
          <p:txBody>
            <a:bodyPr wrap="none" rtlCol="0">
              <a:spAutoFit/>
            </a:bodyPr>
            <a:lstStyle/>
            <a:p>
              <a:r>
                <a:rPr lang="en-US" sz="1200" b="1" dirty="0" smtClean="0"/>
                <a:t>Hurricane Matthew (2016)</a:t>
              </a:r>
              <a:endParaRPr lang="en-US" sz="1200" b="1" dirty="0"/>
            </a:p>
          </p:txBody>
        </p:sp>
        <p:sp>
          <p:nvSpPr>
            <p:cNvPr id="8" name="TextBox 7"/>
            <p:cNvSpPr txBox="1"/>
            <p:nvPr/>
          </p:nvSpPr>
          <p:spPr>
            <a:xfrm>
              <a:off x="11416464" y="4284562"/>
              <a:ext cx="1243610" cy="276999"/>
            </a:xfrm>
            <a:prstGeom prst="rect">
              <a:avLst/>
            </a:prstGeom>
            <a:noFill/>
          </p:spPr>
          <p:txBody>
            <a:bodyPr wrap="none" rtlCol="0">
              <a:spAutoFit/>
            </a:bodyPr>
            <a:lstStyle/>
            <a:p>
              <a:r>
                <a:rPr lang="en-US" sz="1200" b="1" dirty="0" smtClean="0"/>
                <a:t>TS Bertha </a:t>
              </a:r>
              <a:r>
                <a:rPr lang="en-US" sz="1200" b="1" smtClean="0"/>
                <a:t>(2014)</a:t>
              </a:r>
              <a:endParaRPr lang="en-US" sz="1200" b="1" dirty="0"/>
            </a:p>
          </p:txBody>
        </p:sp>
        <p:sp>
          <p:nvSpPr>
            <p:cNvPr id="9" name="TextBox 8"/>
            <p:cNvSpPr txBox="1"/>
            <p:nvPr/>
          </p:nvSpPr>
          <p:spPr>
            <a:xfrm>
              <a:off x="11441542" y="3499413"/>
              <a:ext cx="1129540" cy="276999"/>
            </a:xfrm>
            <a:prstGeom prst="rect">
              <a:avLst/>
            </a:prstGeom>
            <a:noFill/>
          </p:spPr>
          <p:txBody>
            <a:bodyPr wrap="none" rtlCol="0">
              <a:spAutoFit/>
            </a:bodyPr>
            <a:lstStyle/>
            <a:p>
              <a:r>
                <a:rPr lang="en-US" sz="1200" b="1" dirty="0" smtClean="0"/>
                <a:t>TS Erika (2015)</a:t>
              </a:r>
              <a:endParaRPr lang="en-US" sz="1200" b="1" dirty="0"/>
            </a:p>
          </p:txBody>
        </p:sp>
        <p:sp>
          <p:nvSpPr>
            <p:cNvPr id="10" name="TextBox 9"/>
            <p:cNvSpPr txBox="1"/>
            <p:nvPr/>
          </p:nvSpPr>
          <p:spPr>
            <a:xfrm>
              <a:off x="11439283" y="3705827"/>
              <a:ext cx="1813895" cy="276999"/>
            </a:xfrm>
            <a:prstGeom prst="rect">
              <a:avLst/>
            </a:prstGeom>
            <a:noFill/>
          </p:spPr>
          <p:txBody>
            <a:bodyPr wrap="none" rtlCol="0">
              <a:spAutoFit/>
            </a:bodyPr>
            <a:lstStyle/>
            <a:p>
              <a:r>
                <a:rPr lang="en-US" sz="1200" b="1" dirty="0" smtClean="0"/>
                <a:t>Hurricane Gonzalo (2014)</a:t>
              </a:r>
              <a:endParaRPr lang="en-US" sz="1200" b="1" dirty="0"/>
            </a:p>
          </p:txBody>
        </p:sp>
      </p:grpSp>
      <p:sp>
        <p:nvSpPr>
          <p:cNvPr id="12" name="TextBox 11"/>
          <p:cNvSpPr txBox="1"/>
          <p:nvPr/>
        </p:nvSpPr>
        <p:spPr>
          <a:xfrm>
            <a:off x="407643" y="3636222"/>
            <a:ext cx="11122718" cy="2646878"/>
          </a:xfrm>
          <a:prstGeom prst="rect">
            <a:avLst/>
          </a:prstGeom>
          <a:noFill/>
        </p:spPr>
        <p:txBody>
          <a:bodyPr wrap="square" rtlCol="0">
            <a:spAutoFit/>
          </a:bodyPr>
          <a:lstStyle/>
          <a:p>
            <a:pPr marL="285750" indent="-285750">
              <a:buFont typeface="Courier New" charset="0"/>
              <a:buChar char="o"/>
            </a:pPr>
            <a:endParaRPr lang="en-US" sz="2000" dirty="0" smtClean="0">
              <a:latin typeface="Avenir Book" charset="0"/>
              <a:ea typeface="Avenir Book" charset="0"/>
              <a:cs typeface="Avenir Book" charset="0"/>
            </a:endParaRPr>
          </a:p>
          <a:p>
            <a:pPr>
              <a:spcAft>
                <a:spcPts val="1200"/>
              </a:spcAft>
            </a:pPr>
            <a:r>
              <a:rPr lang="en-US" sz="2400" b="1" dirty="0" smtClean="0">
                <a:latin typeface="Avenir Book" charset="0"/>
                <a:ea typeface="Avenir Book" charset="0"/>
                <a:cs typeface="Avenir Book" charset="0"/>
              </a:rPr>
              <a:t>Future work:</a:t>
            </a:r>
            <a:endParaRPr lang="en-US" sz="2000" dirty="0" smtClean="0">
              <a:latin typeface="Avenir Book" charset="0"/>
              <a:ea typeface="Avenir Book" charset="0"/>
              <a:cs typeface="Avenir Book" charset="0"/>
            </a:endParaRPr>
          </a:p>
          <a:p>
            <a:pPr marL="285750" indent="-285750">
              <a:spcAft>
                <a:spcPts val="1200"/>
              </a:spcAft>
              <a:buFont typeface="Wingdings" charset="2"/>
              <a:buChar char="§"/>
            </a:pPr>
            <a:r>
              <a:rPr lang="en-US" sz="1600" dirty="0" smtClean="0">
                <a:latin typeface="Avenir Book" charset="0"/>
                <a:ea typeface="Avenir Book" charset="0"/>
                <a:cs typeface="Avenir Book" charset="0"/>
              </a:rPr>
              <a:t>Continue collecting ocean profile data, with enhanced glider network.</a:t>
            </a:r>
          </a:p>
          <a:p>
            <a:pPr marL="285750" indent="-285750">
              <a:spcAft>
                <a:spcPts val="1200"/>
              </a:spcAft>
              <a:buFont typeface="Wingdings" charset="2"/>
              <a:buChar char="§"/>
            </a:pPr>
            <a:r>
              <a:rPr lang="en-US" sz="1600" dirty="0" smtClean="0">
                <a:latin typeface="Avenir Book" charset="0"/>
                <a:ea typeface="Avenir Book" charset="0"/>
                <a:cs typeface="Avenir Book" charset="0"/>
              </a:rPr>
              <a:t>Assess optimal observational strategy to improve TC intensity forecast using a suite of ocean observations.</a:t>
            </a:r>
          </a:p>
          <a:p>
            <a:pPr marL="285750" indent="-285750">
              <a:spcAft>
                <a:spcPts val="1200"/>
              </a:spcAft>
              <a:buFont typeface="Wingdings" charset="2"/>
              <a:buChar char="§"/>
            </a:pPr>
            <a:r>
              <a:rPr lang="en-US" sz="1600" dirty="0" smtClean="0">
                <a:latin typeface="Avenir Book" charset="0"/>
                <a:ea typeface="Avenir Book" charset="0"/>
                <a:cs typeface="Avenir Book" charset="0"/>
              </a:rPr>
              <a:t>Further collaboration with other institutions interested in monitoring the UOHC in support of Tropical Cyclone intensification studies and forecasts</a:t>
            </a:r>
          </a:p>
          <a:p>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65293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324492" y="5591908"/>
            <a:ext cx="580293" cy="896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4776" y="117400"/>
            <a:ext cx="11187953" cy="6678751"/>
          </a:xfrm>
          <a:prstGeom prst="rect">
            <a:avLst/>
          </a:prstGeom>
          <a:noFill/>
        </p:spPr>
        <p:txBody>
          <a:bodyPr wrap="square" rtlCol="0">
            <a:spAutoFit/>
          </a:bodyPr>
          <a:lstStyle/>
          <a:p>
            <a:pPr algn="ctr"/>
            <a:r>
              <a:rPr lang="en-US" sz="2800" b="1" dirty="0">
                <a:latin typeface="Avenir Book" charset="0"/>
                <a:ea typeface="Avenir Book" charset="0"/>
                <a:cs typeface="Avenir Book" charset="0"/>
              </a:rPr>
              <a:t>NOAA/AOML – </a:t>
            </a:r>
            <a:r>
              <a:rPr lang="en-US" sz="2800" b="1" dirty="0" smtClean="0">
                <a:latin typeface="Avenir Book" charset="0"/>
                <a:ea typeface="Avenir Book" charset="0"/>
                <a:cs typeface="Avenir Book" charset="0"/>
              </a:rPr>
              <a:t>CARICOOS </a:t>
            </a:r>
            <a:r>
              <a:rPr lang="en-US" sz="2800" b="1" dirty="0">
                <a:latin typeface="Avenir Book" charset="0"/>
                <a:ea typeface="Avenir Book" charset="0"/>
                <a:cs typeface="Avenir Book" charset="0"/>
              </a:rPr>
              <a:t>Hurricane Underwater Glider </a:t>
            </a:r>
            <a:r>
              <a:rPr lang="en-US" sz="2800" b="1" dirty="0" smtClean="0">
                <a:latin typeface="Avenir Book" charset="0"/>
                <a:ea typeface="Avenir Book" charset="0"/>
                <a:cs typeface="Avenir Book" charset="0"/>
              </a:rPr>
              <a:t>Operations</a:t>
            </a:r>
          </a:p>
          <a:p>
            <a:pPr algn="ctr"/>
            <a:endParaRPr lang="en-US" dirty="0" smtClean="0"/>
          </a:p>
          <a:p>
            <a:r>
              <a:rPr lang="en-US"/>
              <a:t>Gustavo Jorge Goni</a:t>
            </a:r>
            <a:r>
              <a:rPr lang="en-US" baseline="30000"/>
              <a:t>1</a:t>
            </a:r>
            <a:r>
              <a:rPr lang="en-US"/>
              <a:t>  </a:t>
            </a:r>
          </a:p>
          <a:p>
            <a:r>
              <a:rPr lang="en-US"/>
              <a:t>Francis Bringas</a:t>
            </a:r>
            <a:r>
              <a:rPr lang="en-US" baseline="30000"/>
              <a:t>1</a:t>
            </a:r>
          </a:p>
          <a:p>
            <a:r>
              <a:rPr lang="en-US"/>
              <a:t>George Halliwell</a:t>
            </a:r>
            <a:r>
              <a:rPr lang="en-US" baseline="30000"/>
              <a:t>1</a:t>
            </a:r>
            <a:endParaRPr lang="en-US"/>
          </a:p>
          <a:p>
            <a:r>
              <a:rPr lang="en-US" u="sng"/>
              <a:t>Ricardo Domingues</a:t>
            </a:r>
            <a:r>
              <a:rPr lang="en-US" u="sng" baseline="30000"/>
              <a:t>2,1</a:t>
            </a:r>
          </a:p>
          <a:p>
            <a:r>
              <a:rPr lang="en-US"/>
              <a:t>Jili Dong </a:t>
            </a:r>
            <a:r>
              <a:rPr lang="en-US" baseline="30000"/>
              <a:t>3</a:t>
            </a:r>
            <a:endParaRPr lang="en-US" u="sng"/>
          </a:p>
          <a:p>
            <a:r>
              <a:rPr lang="en-US"/>
              <a:t>Grant Rawson</a:t>
            </a:r>
            <a:r>
              <a:rPr lang="en-US" baseline="30000"/>
              <a:t>2,1</a:t>
            </a:r>
            <a:endParaRPr lang="en-US"/>
          </a:p>
          <a:p>
            <a:r>
              <a:rPr lang="en-US"/>
              <a:t>Ulises Rivero</a:t>
            </a:r>
            <a:r>
              <a:rPr lang="en-US" baseline="30000"/>
              <a:t>1</a:t>
            </a:r>
            <a:endParaRPr lang="en-US"/>
          </a:p>
          <a:p>
            <a:r>
              <a:rPr lang="en-US"/>
              <a:t>Thomas Sevilla</a:t>
            </a:r>
            <a:r>
              <a:rPr lang="en-US" baseline="30000"/>
              <a:t>2,1</a:t>
            </a:r>
            <a:endParaRPr lang="en-US"/>
          </a:p>
          <a:p>
            <a:r>
              <a:rPr lang="en-US"/>
              <a:t>Julio Morell</a:t>
            </a:r>
            <a:r>
              <a:rPr lang="en-US" baseline="30000"/>
              <a:t>4</a:t>
            </a:r>
            <a:endParaRPr lang="en-US"/>
          </a:p>
          <a:p>
            <a:r>
              <a:rPr lang="en-US"/>
              <a:t>Sang-Ki Lee</a:t>
            </a:r>
            <a:r>
              <a:rPr lang="en-US" baseline="30000"/>
              <a:t>1</a:t>
            </a:r>
            <a:endParaRPr lang="en-US"/>
          </a:p>
          <a:p>
            <a:r>
              <a:rPr lang="en-US"/>
              <a:t>Hyun-Sook Kim</a:t>
            </a:r>
            <a:r>
              <a:rPr lang="en-US" baseline="30000"/>
              <a:t>3</a:t>
            </a:r>
            <a:endParaRPr lang="en-US"/>
          </a:p>
          <a:p>
            <a:r>
              <a:rPr lang="en-US"/>
              <a:t>Luis Pomales</a:t>
            </a:r>
            <a:r>
              <a:rPr lang="en-US" baseline="30000"/>
              <a:t>4</a:t>
            </a:r>
            <a:endParaRPr lang="en-US"/>
          </a:p>
          <a:p>
            <a:r>
              <a:rPr lang="en-US"/>
              <a:t>Becky Baltles</a:t>
            </a:r>
            <a:r>
              <a:rPr lang="en-US" baseline="30000"/>
              <a:t>5</a:t>
            </a:r>
          </a:p>
          <a:p>
            <a:r>
              <a:rPr lang="en-US"/>
              <a:t>Richard Bouchard</a:t>
            </a:r>
            <a:r>
              <a:rPr lang="en-US" baseline="30000"/>
              <a:t>6</a:t>
            </a:r>
          </a:p>
          <a:p>
            <a:r>
              <a:rPr lang="en-US"/>
              <a:t>Yamil Rodriguez</a:t>
            </a:r>
            <a:r>
              <a:rPr lang="en-US" baseline="30000"/>
              <a:t>7</a:t>
            </a:r>
          </a:p>
          <a:p>
            <a:endParaRPr lang="en-US" sz="1400"/>
          </a:p>
          <a:p>
            <a:r>
              <a:rPr lang="en-US" sz="1400"/>
              <a:t>1 NOAA Atlantic Oceanographic and Meteorological Laboratory - AOML, Miami, Florida, USA</a:t>
            </a:r>
          </a:p>
          <a:p>
            <a:r>
              <a:rPr lang="en-US" sz="1400"/>
              <a:t>2 University of Miami, Cooperative Institute for Marine and Atmospheric Studies - CIMAS, Miami, Florida, USA</a:t>
            </a:r>
          </a:p>
          <a:p>
            <a:r>
              <a:rPr lang="en-US" sz="1400"/>
              <a:t>3 NOAA Environmental Modeling Center , College Park, Maryland, USA</a:t>
            </a:r>
          </a:p>
          <a:p>
            <a:r>
              <a:rPr lang="en-US" sz="1400"/>
              <a:t>4 University of Puerto Rico, Mayagues, Puerto Rico, and Caribbean Coastal Ocean Observing System - CARICOOS</a:t>
            </a:r>
          </a:p>
          <a:p>
            <a:r>
              <a:rPr lang="en-US" sz="1400"/>
              <a:t>5 NOAA Integrated Ocean Observing System – IOOS, Silver Spring, MD, USA</a:t>
            </a:r>
          </a:p>
          <a:p>
            <a:r>
              <a:rPr lang="en-US" sz="1400"/>
              <a:t>6 NOAA National Data Buoy Center, Stennis, Miss, USA</a:t>
            </a:r>
          </a:p>
          <a:p>
            <a:r>
              <a:rPr lang="en-US" sz="1400"/>
              <a:t>7 Autoridad Nacional de Asuntos Maritimos - ANAMAR, Dominican Republic</a:t>
            </a:r>
            <a:endParaRPr lang="en-US" sz="1400" dirty="0"/>
          </a:p>
        </p:txBody>
      </p:sp>
      <p:grpSp>
        <p:nvGrpSpPr>
          <p:cNvPr id="12" name="Group 11"/>
          <p:cNvGrpSpPr/>
          <p:nvPr/>
        </p:nvGrpSpPr>
        <p:grpSpPr>
          <a:xfrm>
            <a:off x="9951740" y="1277936"/>
            <a:ext cx="1374392" cy="4886083"/>
            <a:chOff x="9846230" y="1313106"/>
            <a:chExt cx="1374392" cy="488608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007" y="1313106"/>
              <a:ext cx="695749" cy="69574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6574" y="3853853"/>
              <a:ext cx="741142" cy="741142"/>
            </a:xfrm>
            <a:prstGeom prst="rect">
              <a:avLst/>
            </a:prstGeom>
          </p:spPr>
        </p:pic>
        <p:pic>
          <p:nvPicPr>
            <p:cNvPr id="15" name="Picture 14"/>
            <p:cNvPicPr>
              <a:picLocks noChangeAspect="1"/>
            </p:cNvPicPr>
            <p:nvPr/>
          </p:nvPicPr>
          <p:blipFill>
            <a:blip r:embed="rId5"/>
            <a:stretch>
              <a:fillRect/>
            </a:stretch>
          </p:blipFill>
          <p:spPr>
            <a:xfrm>
              <a:off x="10140847" y="3093965"/>
              <a:ext cx="657428" cy="530035"/>
            </a:xfrm>
            <a:prstGeom prst="rect">
              <a:avLst/>
            </a:prstGeom>
          </p:spPr>
        </p:pic>
        <p:pic>
          <p:nvPicPr>
            <p:cNvPr id="16" name="Picture 15"/>
            <p:cNvPicPr>
              <a:picLocks noChangeAspect="1"/>
            </p:cNvPicPr>
            <p:nvPr/>
          </p:nvPicPr>
          <p:blipFill>
            <a:blip r:embed="rId6"/>
            <a:stretch>
              <a:fillRect/>
            </a:stretch>
          </p:blipFill>
          <p:spPr>
            <a:xfrm>
              <a:off x="10066271" y="4611066"/>
              <a:ext cx="912091" cy="923636"/>
            </a:xfrm>
            <a:prstGeom prst="rect">
              <a:avLst/>
            </a:prstGeom>
          </p:spPr>
        </p:pic>
        <p:pic>
          <p:nvPicPr>
            <p:cNvPr id="17" name="Picture 16"/>
            <p:cNvPicPr>
              <a:picLocks noChangeAspect="1"/>
            </p:cNvPicPr>
            <p:nvPr/>
          </p:nvPicPr>
          <p:blipFill>
            <a:blip r:embed="rId7"/>
            <a:stretch>
              <a:fillRect/>
            </a:stretch>
          </p:blipFill>
          <p:spPr>
            <a:xfrm>
              <a:off x="9846230" y="2080021"/>
              <a:ext cx="1214897" cy="911173"/>
            </a:xfrm>
            <a:prstGeom prst="rect">
              <a:avLst/>
            </a:prstGeom>
          </p:spPr>
        </p:pic>
        <p:pic>
          <p:nvPicPr>
            <p:cNvPr id="18" name="Picture 17"/>
            <p:cNvPicPr>
              <a:picLocks noChangeAspect="1"/>
            </p:cNvPicPr>
            <p:nvPr/>
          </p:nvPicPr>
          <p:blipFill>
            <a:blip r:embed="rId8"/>
            <a:stretch>
              <a:fillRect/>
            </a:stretch>
          </p:blipFill>
          <p:spPr>
            <a:xfrm>
              <a:off x="9887900" y="5615515"/>
              <a:ext cx="1332722" cy="583674"/>
            </a:xfrm>
            <a:prstGeom prst="rect">
              <a:avLst/>
            </a:prstGeom>
          </p:spPr>
        </p:pic>
      </p:grpSp>
      <p:sp>
        <p:nvSpPr>
          <p:cNvPr id="2" name="TextBox 1"/>
          <p:cNvSpPr txBox="1"/>
          <p:nvPr/>
        </p:nvSpPr>
        <p:spPr>
          <a:xfrm>
            <a:off x="5327815" y="2163336"/>
            <a:ext cx="1690719" cy="523220"/>
          </a:xfrm>
          <a:prstGeom prst="rect">
            <a:avLst/>
          </a:prstGeom>
          <a:noFill/>
        </p:spPr>
        <p:txBody>
          <a:bodyPr wrap="none" rtlCol="0">
            <a:spAutoFit/>
          </a:bodyPr>
          <a:lstStyle/>
          <a:p>
            <a:r>
              <a:rPr lang="en-US" sz="2800" dirty="0" smtClean="0"/>
              <a:t>Thank you</a:t>
            </a:r>
            <a:endParaRPr lang="en-US" sz="2800" dirty="0"/>
          </a:p>
        </p:txBody>
      </p:sp>
      <p:sp>
        <p:nvSpPr>
          <p:cNvPr id="4" name="TextBox 3"/>
          <p:cNvSpPr txBox="1"/>
          <p:nvPr/>
        </p:nvSpPr>
        <p:spPr>
          <a:xfrm>
            <a:off x="4763595" y="2810105"/>
            <a:ext cx="2828916" cy="400110"/>
          </a:xfrm>
          <a:prstGeom prst="rect">
            <a:avLst/>
          </a:prstGeom>
          <a:noFill/>
        </p:spPr>
        <p:txBody>
          <a:bodyPr wrap="none" rtlCol="0">
            <a:spAutoFit/>
          </a:bodyPr>
          <a:lstStyle/>
          <a:p>
            <a:r>
              <a:rPr lang="en-US" sz="2000" b="1" smtClean="0">
                <a:solidFill>
                  <a:schemeClr val="accent1">
                    <a:lumMod val="75000"/>
                  </a:schemeClr>
                </a:solidFill>
              </a:rPr>
              <a:t>Gustavo.Goni@noaa.gov</a:t>
            </a:r>
            <a:endParaRPr lang="en-US" sz="2000" b="1" dirty="0">
              <a:solidFill>
                <a:schemeClr val="accent1">
                  <a:lumMod val="75000"/>
                </a:schemeClr>
              </a:solidFill>
            </a:endParaRPr>
          </a:p>
        </p:txBody>
      </p:sp>
      <p:sp>
        <p:nvSpPr>
          <p:cNvPr id="20" name="TextBox 19"/>
          <p:cNvSpPr txBox="1"/>
          <p:nvPr/>
        </p:nvSpPr>
        <p:spPr>
          <a:xfrm>
            <a:off x="3890025" y="3596571"/>
            <a:ext cx="4608954" cy="400110"/>
          </a:xfrm>
          <a:prstGeom prst="rect">
            <a:avLst/>
          </a:prstGeom>
          <a:noFill/>
        </p:spPr>
        <p:txBody>
          <a:bodyPr wrap="none" rtlCol="0">
            <a:spAutoFit/>
          </a:bodyPr>
          <a:lstStyle/>
          <a:p>
            <a:r>
              <a:rPr lang="en-US" sz="2000" b="1" u="sng" dirty="0">
                <a:solidFill>
                  <a:schemeClr val="accent1">
                    <a:lumMod val="75000"/>
                  </a:schemeClr>
                </a:solidFill>
              </a:rPr>
              <a:t>http://</a:t>
            </a:r>
            <a:r>
              <a:rPr lang="en-US" sz="2000" b="1" u="sng" dirty="0" err="1" smtClean="0">
                <a:solidFill>
                  <a:schemeClr val="accent1">
                    <a:lumMod val="75000"/>
                  </a:schemeClr>
                </a:solidFill>
              </a:rPr>
              <a:t>www.aoml.noaa.gov</a:t>
            </a:r>
            <a:r>
              <a:rPr lang="en-US" sz="2000" b="1" u="sng" dirty="0" smtClean="0">
                <a:solidFill>
                  <a:schemeClr val="accent1">
                    <a:lumMod val="75000"/>
                  </a:schemeClr>
                </a:solidFill>
              </a:rPr>
              <a:t>/</a:t>
            </a:r>
            <a:r>
              <a:rPr lang="en-US" sz="2000" b="1" u="sng" dirty="0" err="1" smtClean="0">
                <a:solidFill>
                  <a:schemeClr val="accent1">
                    <a:lumMod val="75000"/>
                  </a:schemeClr>
                </a:solidFill>
              </a:rPr>
              <a:t>phod</a:t>
            </a:r>
            <a:r>
              <a:rPr lang="en-US" sz="2000" b="1" u="sng" dirty="0" smtClean="0">
                <a:solidFill>
                  <a:schemeClr val="accent1">
                    <a:lumMod val="75000"/>
                  </a:schemeClr>
                </a:solidFill>
              </a:rPr>
              <a:t>/gliders</a:t>
            </a:r>
            <a:endParaRPr lang="en-US" sz="2000" b="1" u="sng" dirty="0">
              <a:solidFill>
                <a:schemeClr val="accent1">
                  <a:lumMod val="75000"/>
                </a:schemeClr>
              </a:solidFill>
            </a:endParaRPr>
          </a:p>
        </p:txBody>
      </p:sp>
    </p:spTree>
    <p:extLst>
      <p:ext uri="{BB962C8B-B14F-4D97-AF65-F5344CB8AC3E}">
        <p14:creationId xmlns:p14="http://schemas.microsoft.com/office/powerpoint/2010/main" val="341449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80812" y="261791"/>
            <a:ext cx="7230377" cy="461665"/>
          </a:xfrm>
          <a:prstGeom prst="rect">
            <a:avLst/>
          </a:prstGeom>
          <a:noFill/>
        </p:spPr>
        <p:txBody>
          <a:bodyPr wrap="none" rtlCol="0">
            <a:spAutoFit/>
          </a:bodyPr>
          <a:lstStyle/>
          <a:p>
            <a:pPr algn="ctr"/>
            <a:r>
              <a:rPr lang="en-US" sz="2400" b="1" dirty="0" smtClean="0">
                <a:latin typeface="Avenir Book" charset="0"/>
                <a:ea typeface="Avenir Book" charset="0"/>
                <a:cs typeface="Avenir Book" charset="0"/>
              </a:rPr>
              <a:t>Tropical Cyclone </a:t>
            </a:r>
            <a:r>
              <a:rPr lang="en-US" sz="2400" b="1" u="sng" dirty="0" smtClean="0">
                <a:latin typeface="Avenir Book" charset="0"/>
                <a:ea typeface="Avenir Book" charset="0"/>
                <a:cs typeface="Avenir Book" charset="0"/>
              </a:rPr>
              <a:t>Intensity</a:t>
            </a:r>
            <a:r>
              <a:rPr lang="en-US" sz="2400" b="1" i="1" dirty="0" smtClean="0">
                <a:latin typeface="Avenir Book" charset="0"/>
                <a:ea typeface="Avenir Book" charset="0"/>
                <a:cs typeface="Avenir Book" charset="0"/>
              </a:rPr>
              <a:t> and </a:t>
            </a:r>
            <a:r>
              <a:rPr lang="en-US" sz="2400" b="1" dirty="0" smtClean="0">
                <a:latin typeface="Avenir Book" charset="0"/>
                <a:ea typeface="Avenir Book" charset="0"/>
                <a:cs typeface="Avenir Book" charset="0"/>
              </a:rPr>
              <a:t>Track</a:t>
            </a:r>
            <a:r>
              <a:rPr lang="en-US" sz="2400" b="1" i="1" dirty="0" smtClean="0">
                <a:latin typeface="Avenir Book" charset="0"/>
                <a:ea typeface="Avenir Book" charset="0"/>
                <a:cs typeface="Avenir Book" charset="0"/>
              </a:rPr>
              <a:t> </a:t>
            </a:r>
            <a:r>
              <a:rPr lang="en-US" sz="2400" b="1" dirty="0" smtClean="0">
                <a:latin typeface="Avenir Book" charset="0"/>
                <a:ea typeface="Avenir Book" charset="0"/>
                <a:cs typeface="Avenir Book" charset="0"/>
              </a:rPr>
              <a:t>Forecasts Error</a:t>
            </a:r>
            <a:endParaRPr lang="en-US" sz="2400" b="1" dirty="0">
              <a:latin typeface="Avenir Book" charset="0"/>
              <a:ea typeface="Avenir Book" charset="0"/>
              <a:cs typeface="Avenir Book" charset="0"/>
            </a:endParaRPr>
          </a:p>
        </p:txBody>
      </p:sp>
      <p:grpSp>
        <p:nvGrpSpPr>
          <p:cNvPr id="2" name="Group 1"/>
          <p:cNvGrpSpPr/>
          <p:nvPr/>
        </p:nvGrpSpPr>
        <p:grpSpPr>
          <a:xfrm>
            <a:off x="6614833" y="1292608"/>
            <a:ext cx="4956198" cy="4196584"/>
            <a:chOff x="1014296" y="1290917"/>
            <a:chExt cx="4956198" cy="4196584"/>
          </a:xfrm>
        </p:grpSpPr>
        <p:pic>
          <p:nvPicPr>
            <p:cNvPr id="16" name="Picture 4" descr="ALinerrtrd"/>
            <p:cNvPicPr>
              <a:picLocks noChangeAspect="1" noChangeArrowheads="1"/>
            </p:cNvPicPr>
            <p:nvPr/>
          </p:nvPicPr>
          <p:blipFill>
            <a:blip r:embed="rId3"/>
            <a:srcRect/>
            <a:stretch>
              <a:fillRect/>
            </a:stretch>
          </p:blipFill>
          <p:spPr bwMode="auto">
            <a:xfrm>
              <a:off x="1014296" y="1294299"/>
              <a:ext cx="4956198" cy="4193202"/>
            </a:xfrm>
            <a:prstGeom prst="rect">
              <a:avLst/>
            </a:prstGeom>
            <a:noFill/>
            <a:ln w="76200">
              <a:noFill/>
              <a:miter lim="800000"/>
              <a:headEnd/>
              <a:tailEnd/>
            </a:ln>
          </p:spPr>
        </p:pic>
        <p:sp>
          <p:nvSpPr>
            <p:cNvPr id="17" name="TextBox 16"/>
            <p:cNvSpPr txBox="1"/>
            <p:nvPr/>
          </p:nvSpPr>
          <p:spPr>
            <a:xfrm>
              <a:off x="1613646" y="1290917"/>
              <a:ext cx="4061496" cy="400110"/>
            </a:xfrm>
            <a:prstGeom prst="rect">
              <a:avLst/>
            </a:prstGeom>
            <a:solidFill>
              <a:schemeClr val="bg1">
                <a:lumMod val="85000"/>
              </a:schemeClr>
            </a:solidFill>
          </p:spPr>
          <p:txBody>
            <a:bodyPr wrap="none" rtlCol="0">
              <a:spAutoFit/>
            </a:bodyPr>
            <a:lstStyle/>
            <a:p>
              <a:r>
                <a:rPr lang="en-US" sz="2000" b="1" dirty="0" smtClean="0"/>
                <a:t>NHC Official </a:t>
              </a:r>
              <a:r>
                <a:rPr lang="en-US" sz="2000" b="1" u="sng" dirty="0" smtClean="0">
                  <a:solidFill>
                    <a:srgbClr val="FF0000"/>
                  </a:solidFill>
                </a:rPr>
                <a:t>Intensity</a:t>
              </a:r>
              <a:r>
                <a:rPr lang="en-US" sz="2000" b="1" dirty="0" smtClean="0"/>
                <a:t> Error - Atlantic</a:t>
              </a:r>
              <a:endParaRPr lang="en-US" sz="2000" b="1" dirty="0"/>
            </a:p>
          </p:txBody>
        </p:sp>
      </p:grpSp>
      <p:grpSp>
        <p:nvGrpSpPr>
          <p:cNvPr id="23" name="Group 22"/>
          <p:cNvGrpSpPr/>
          <p:nvPr/>
        </p:nvGrpSpPr>
        <p:grpSpPr>
          <a:xfrm>
            <a:off x="858453" y="1298779"/>
            <a:ext cx="4935460" cy="4184241"/>
            <a:chOff x="6839876" y="1050290"/>
            <a:chExt cx="4935460" cy="4184241"/>
          </a:xfrm>
        </p:grpSpPr>
        <p:pic>
          <p:nvPicPr>
            <p:cNvPr id="24" name="Picture 3" descr="ALtkerrtrd_noTD"/>
            <p:cNvPicPr>
              <a:picLocks noChangeAspect="1" noChangeArrowheads="1"/>
            </p:cNvPicPr>
            <p:nvPr/>
          </p:nvPicPr>
          <p:blipFill>
            <a:blip r:embed="rId4"/>
            <a:srcRect/>
            <a:stretch>
              <a:fillRect/>
            </a:stretch>
          </p:blipFill>
          <p:spPr bwMode="auto">
            <a:xfrm>
              <a:off x="6839876" y="1050290"/>
              <a:ext cx="4935460" cy="4184241"/>
            </a:xfrm>
            <a:prstGeom prst="rect">
              <a:avLst/>
            </a:prstGeom>
            <a:noFill/>
            <a:ln w="9525">
              <a:noFill/>
              <a:miter lim="800000"/>
              <a:headEnd/>
              <a:tailEnd/>
            </a:ln>
          </p:spPr>
        </p:pic>
        <p:sp>
          <p:nvSpPr>
            <p:cNvPr id="25" name="TextBox 24"/>
            <p:cNvSpPr txBox="1"/>
            <p:nvPr/>
          </p:nvSpPr>
          <p:spPr>
            <a:xfrm>
              <a:off x="7512423" y="1075764"/>
              <a:ext cx="3686137" cy="400110"/>
            </a:xfrm>
            <a:prstGeom prst="rect">
              <a:avLst/>
            </a:prstGeom>
            <a:solidFill>
              <a:schemeClr val="bg1">
                <a:lumMod val="85000"/>
              </a:schemeClr>
            </a:solidFill>
          </p:spPr>
          <p:txBody>
            <a:bodyPr wrap="none" rtlCol="0">
              <a:spAutoFit/>
            </a:bodyPr>
            <a:lstStyle/>
            <a:p>
              <a:r>
                <a:rPr lang="en-US" sz="2000" b="1" dirty="0" smtClean="0"/>
                <a:t>NHC Official </a:t>
              </a:r>
              <a:r>
                <a:rPr lang="en-US" sz="2000" b="1" u="sng" dirty="0" smtClean="0"/>
                <a:t>Track</a:t>
              </a:r>
              <a:r>
                <a:rPr lang="en-US" sz="2000" b="1" dirty="0" smtClean="0">
                  <a:solidFill>
                    <a:srgbClr val="00B050"/>
                  </a:solidFill>
                </a:rPr>
                <a:t> </a:t>
              </a:r>
              <a:r>
                <a:rPr lang="en-US" sz="2000" b="1" dirty="0" smtClean="0"/>
                <a:t>Error - Atlantic</a:t>
              </a:r>
              <a:endParaRPr lang="en-US" sz="2000" b="1" dirty="0"/>
            </a:p>
          </p:txBody>
        </p:sp>
      </p:grpSp>
    </p:spTree>
    <p:extLst>
      <p:ext uri="{BB962C8B-B14F-4D97-AF65-F5344CB8AC3E}">
        <p14:creationId xmlns:p14="http://schemas.microsoft.com/office/powerpoint/2010/main" val="883157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atrina_tchp.png"/>
          <p:cNvPicPr>
            <a:picLocks noChangeAspect="1"/>
          </p:cNvPicPr>
          <p:nvPr/>
        </p:nvPicPr>
        <p:blipFill>
          <a:blip r:embed="rId3"/>
          <a:stretch>
            <a:fillRect/>
          </a:stretch>
        </p:blipFill>
        <p:spPr>
          <a:xfrm>
            <a:off x="1097425" y="1489644"/>
            <a:ext cx="4899943" cy="3966619"/>
          </a:xfrm>
          <a:prstGeom prst="rect">
            <a:avLst/>
          </a:prstGeom>
        </p:spPr>
      </p:pic>
      <p:sp>
        <p:nvSpPr>
          <p:cNvPr id="7" name="TextBox 6"/>
          <p:cNvSpPr txBox="1"/>
          <p:nvPr/>
        </p:nvSpPr>
        <p:spPr>
          <a:xfrm>
            <a:off x="2416242" y="244123"/>
            <a:ext cx="7359515" cy="461665"/>
          </a:xfrm>
          <a:prstGeom prst="rect">
            <a:avLst/>
          </a:prstGeom>
          <a:noFill/>
        </p:spPr>
        <p:txBody>
          <a:bodyPr wrap="none" rtlCol="0">
            <a:spAutoFit/>
          </a:bodyPr>
          <a:lstStyle/>
          <a:p>
            <a:pPr algn="ctr"/>
            <a:r>
              <a:rPr lang="en-US" sz="2400" b="1" dirty="0" smtClean="0">
                <a:latin typeface="Avenir Book" charset="0"/>
                <a:ea typeface="Avenir Book" charset="0"/>
                <a:cs typeface="Avenir Book" charset="0"/>
              </a:rPr>
              <a:t>Role of the Ocean in Tropical Cyclone Intensification</a:t>
            </a:r>
            <a:endParaRPr lang="en-US" sz="2400" b="1" dirty="0">
              <a:latin typeface="Avenir Book" charset="0"/>
              <a:ea typeface="Avenir Book" charset="0"/>
              <a:cs typeface="Avenir Book" charset="0"/>
            </a:endParaRPr>
          </a:p>
        </p:txBody>
      </p:sp>
      <p:sp>
        <p:nvSpPr>
          <p:cNvPr id="2" name="TextBox 1"/>
          <p:cNvSpPr txBox="1"/>
          <p:nvPr/>
        </p:nvSpPr>
        <p:spPr>
          <a:xfrm>
            <a:off x="1052430" y="854765"/>
            <a:ext cx="5267724" cy="400110"/>
          </a:xfrm>
          <a:prstGeom prst="rect">
            <a:avLst/>
          </a:prstGeom>
          <a:noFill/>
        </p:spPr>
        <p:txBody>
          <a:bodyPr wrap="none" rtlCol="0">
            <a:spAutoFit/>
          </a:bodyPr>
          <a:lstStyle/>
          <a:p>
            <a:r>
              <a:rPr lang="en-US" sz="2000" u="sng" dirty="0" smtClean="0"/>
              <a:t>Rapid Intensification of </a:t>
            </a:r>
            <a:r>
              <a:rPr lang="en-US" sz="2000" u="sng" smtClean="0"/>
              <a:t>Hurricane Katrina (2005) </a:t>
            </a:r>
            <a:endParaRPr lang="en-US" sz="2000" u="sng"/>
          </a:p>
        </p:txBody>
      </p:sp>
      <p:sp>
        <p:nvSpPr>
          <p:cNvPr id="8" name="TextBox 7"/>
          <p:cNvSpPr txBox="1"/>
          <p:nvPr/>
        </p:nvSpPr>
        <p:spPr>
          <a:xfrm>
            <a:off x="14789426" y="-1212574"/>
            <a:ext cx="184731" cy="369332"/>
          </a:xfrm>
          <a:prstGeom prst="rect">
            <a:avLst/>
          </a:prstGeom>
          <a:solidFill>
            <a:schemeClr val="bg1"/>
          </a:solidFill>
        </p:spPr>
        <p:txBody>
          <a:bodyPr wrap="none" rtlCol="0">
            <a:spAutoFit/>
          </a:bodyPr>
          <a:lstStyle/>
          <a:p>
            <a:endParaRPr lang="en-US" dirty="0"/>
          </a:p>
        </p:txBody>
      </p:sp>
      <p:sp>
        <p:nvSpPr>
          <p:cNvPr id="10" name="TextBox 9"/>
          <p:cNvSpPr txBox="1"/>
          <p:nvPr/>
        </p:nvSpPr>
        <p:spPr>
          <a:xfrm>
            <a:off x="1165302" y="5616514"/>
            <a:ext cx="5029200" cy="923330"/>
          </a:xfrm>
          <a:prstGeom prst="rect">
            <a:avLst/>
          </a:prstGeom>
          <a:solidFill>
            <a:schemeClr val="accent2">
              <a:lumMod val="20000"/>
              <a:lumOff val="80000"/>
            </a:schemeClr>
          </a:solidFill>
        </p:spPr>
        <p:txBody>
          <a:bodyPr wrap="square" rtlCol="0">
            <a:spAutoFit/>
          </a:bodyPr>
          <a:lstStyle/>
          <a:p>
            <a:r>
              <a:rPr lang="en-US" dirty="0" smtClean="0">
                <a:latin typeface="Avenir Book" charset="0"/>
                <a:ea typeface="Avenir Book" charset="0"/>
                <a:cs typeface="Avenir Book" charset="0"/>
              </a:rPr>
              <a:t>Katrina (2005) intensified rapidly from category 3 into a category 5 hurricane in less than 12 hours as it travelled over a warm ocean eddy</a:t>
            </a:r>
            <a:endParaRPr lang="en-US" dirty="0">
              <a:latin typeface="Avenir Book" charset="0"/>
              <a:ea typeface="Avenir Book" charset="0"/>
              <a:cs typeface="Avenir Book" charset="0"/>
            </a:endParaRPr>
          </a:p>
        </p:txBody>
      </p:sp>
      <p:sp>
        <p:nvSpPr>
          <p:cNvPr id="9" name="TextBox 8"/>
          <p:cNvSpPr txBox="1"/>
          <p:nvPr/>
        </p:nvSpPr>
        <p:spPr>
          <a:xfrm>
            <a:off x="7046743" y="4799475"/>
            <a:ext cx="4899546" cy="1077218"/>
          </a:xfrm>
          <a:prstGeom prst="rect">
            <a:avLst/>
          </a:prstGeom>
          <a:noFill/>
        </p:spPr>
        <p:txBody>
          <a:bodyPr wrap="none" rtlCol="0">
            <a:spAutoFit/>
          </a:bodyPr>
          <a:lstStyle/>
          <a:p>
            <a:pPr>
              <a:spcAft>
                <a:spcPts val="600"/>
              </a:spcAft>
            </a:pPr>
            <a:r>
              <a:rPr lang="en-US" dirty="0" smtClean="0"/>
              <a:t>Other examples:</a:t>
            </a:r>
          </a:p>
          <a:p>
            <a:pPr marL="285750" indent="-285750">
              <a:spcAft>
                <a:spcPts val="600"/>
              </a:spcAft>
              <a:buFont typeface="Courier New" charset="0"/>
              <a:buChar char="o"/>
            </a:pPr>
            <a:r>
              <a:rPr lang="en-US" dirty="0" smtClean="0"/>
              <a:t>Opal (1995) [Shay et al., 2000]</a:t>
            </a:r>
          </a:p>
          <a:p>
            <a:pPr marL="285750" indent="-285750">
              <a:spcAft>
                <a:spcPts val="600"/>
              </a:spcAft>
              <a:buFont typeface="Courier New" charset="0"/>
              <a:buChar char="o"/>
            </a:pPr>
            <a:r>
              <a:rPr lang="en-US" dirty="0" smtClean="0"/>
              <a:t>Ivan(2004), Wilma (2005) [</a:t>
            </a:r>
            <a:r>
              <a:rPr lang="en-US" dirty="0" err="1" smtClean="0"/>
              <a:t>Mainelli</a:t>
            </a:r>
            <a:r>
              <a:rPr lang="en-US" dirty="0" smtClean="0"/>
              <a:t> et al., 2008]</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582" y="1337433"/>
            <a:ext cx="4016128" cy="3012096"/>
          </a:xfrm>
          <a:prstGeom prst="rect">
            <a:avLst/>
          </a:prstGeom>
          <a:ln>
            <a:solidFill>
              <a:schemeClr val="tx1"/>
            </a:solidFill>
          </a:ln>
        </p:spPr>
      </p:pic>
    </p:spTree>
    <p:extLst>
      <p:ext uri="{BB962C8B-B14F-4D97-AF65-F5344CB8AC3E}">
        <p14:creationId xmlns:p14="http://schemas.microsoft.com/office/powerpoint/2010/main" val="575972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5" name="Rectangle 4"/>
          <p:cNvSpPr/>
          <p:nvPr/>
        </p:nvSpPr>
        <p:spPr>
          <a:xfrm>
            <a:off x="10517505" y="76200"/>
            <a:ext cx="1634490" cy="16002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9" name="Group 2048"/>
          <p:cNvGrpSpPr/>
          <p:nvPr/>
        </p:nvGrpSpPr>
        <p:grpSpPr>
          <a:xfrm>
            <a:off x="245550" y="240795"/>
            <a:ext cx="6043052" cy="6357360"/>
            <a:chOff x="209550" y="762000"/>
            <a:chExt cx="4895851" cy="5467350"/>
          </a:xfrm>
        </p:grpSpPr>
        <p:sp>
          <p:nvSpPr>
            <p:cNvPr id="12" name="Rectangle 11"/>
            <p:cNvSpPr/>
            <p:nvPr/>
          </p:nvSpPr>
          <p:spPr>
            <a:xfrm>
              <a:off x="209550" y="762000"/>
              <a:ext cx="4895851" cy="546735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8449" t="69466" b="11375"/>
            <a:stretch/>
          </p:blipFill>
          <p:spPr>
            <a:xfrm>
              <a:off x="3048000" y="2266949"/>
              <a:ext cx="689150" cy="914401"/>
            </a:xfrm>
            <a:prstGeom prst="rect">
              <a:avLst/>
            </a:prstGeom>
          </p:spPr>
        </p:pic>
        <p:sp>
          <p:nvSpPr>
            <p:cNvPr id="13" name="TextBox 12"/>
            <p:cNvSpPr txBox="1"/>
            <p:nvPr/>
          </p:nvSpPr>
          <p:spPr>
            <a:xfrm>
              <a:off x="400550" y="880646"/>
              <a:ext cx="4552450" cy="296256"/>
            </a:xfrm>
            <a:prstGeom prst="rect">
              <a:avLst/>
            </a:prstGeom>
            <a:solidFill>
              <a:schemeClr val="bg1"/>
            </a:solidFill>
            <a:ln>
              <a:solidFill>
                <a:schemeClr val="tx1"/>
              </a:solidFill>
            </a:ln>
          </p:spPr>
          <p:txBody>
            <a:bodyPr wrap="square" rtlCol="0">
              <a:spAutoFit/>
            </a:bodyPr>
            <a:lstStyle/>
            <a:p>
              <a:pPr algn="ctr"/>
              <a:r>
                <a:rPr lang="en-US" b="1" dirty="0">
                  <a:latin typeface="Avenir Book" charset="0"/>
                  <a:ea typeface="Avenir Book" charset="0"/>
                  <a:cs typeface="Avenir Book" charset="0"/>
                </a:rPr>
                <a:t>World Ocean Atlas 2013: # of Temperature profiles</a:t>
              </a:r>
            </a:p>
          </p:txBody>
        </p:sp>
        <p:grpSp>
          <p:nvGrpSpPr>
            <p:cNvPr id="27" name="Group 26"/>
            <p:cNvGrpSpPr/>
            <p:nvPr/>
          </p:nvGrpSpPr>
          <p:grpSpPr>
            <a:xfrm>
              <a:off x="485774" y="1343796"/>
              <a:ext cx="2458157" cy="2466204"/>
              <a:chOff x="485774" y="1546027"/>
              <a:chExt cx="2458157" cy="2466204"/>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3828" t="5089" r="27398" b="33744"/>
              <a:stretch/>
            </p:blipFill>
            <p:spPr>
              <a:xfrm>
                <a:off x="485774" y="1546027"/>
                <a:ext cx="2458157" cy="2466204"/>
              </a:xfrm>
              <a:prstGeom prst="rect">
                <a:avLst/>
              </a:prstGeom>
              <a:ln w="22225">
                <a:solidFill>
                  <a:schemeClr val="tx1"/>
                </a:solidFill>
              </a:ln>
            </p:spPr>
          </p:pic>
          <p:sp>
            <p:nvSpPr>
              <p:cNvPr id="16" name="TextBox 15"/>
              <p:cNvSpPr txBox="1"/>
              <p:nvPr/>
            </p:nvSpPr>
            <p:spPr>
              <a:xfrm>
                <a:off x="504824" y="1597223"/>
                <a:ext cx="970137" cy="307777"/>
              </a:xfrm>
              <a:prstGeom prst="rect">
                <a:avLst/>
              </a:prstGeom>
              <a:noFill/>
            </p:spPr>
            <p:txBody>
              <a:bodyPr wrap="none" rtlCol="0">
                <a:spAutoFit/>
              </a:bodyPr>
              <a:lstStyle/>
              <a:p>
                <a:r>
                  <a:rPr lang="en-US" sz="1400" b="1">
                    <a:solidFill>
                      <a:schemeClr val="bg1"/>
                    </a:solidFill>
                  </a:rPr>
                  <a:t>1955-2012</a:t>
                </a:r>
              </a:p>
            </p:txBody>
          </p:sp>
        </p:grpSp>
        <p:sp>
          <p:nvSpPr>
            <p:cNvPr id="17" name="TextBox 16"/>
            <p:cNvSpPr txBox="1"/>
            <p:nvPr/>
          </p:nvSpPr>
          <p:spPr>
            <a:xfrm>
              <a:off x="633942" y="4171950"/>
              <a:ext cx="1320088" cy="518448"/>
            </a:xfrm>
            <a:prstGeom prst="rect">
              <a:avLst/>
            </a:prstGeom>
            <a:solidFill>
              <a:schemeClr val="bg1"/>
            </a:solidFill>
            <a:ln>
              <a:solidFill>
                <a:srgbClr val="C00000"/>
              </a:solidFill>
            </a:ln>
          </p:spPr>
          <p:txBody>
            <a:bodyPr wrap="none" rtlCol="0">
              <a:spAutoFit/>
            </a:bodyPr>
            <a:lstStyle/>
            <a:p>
              <a:pPr algn="ctr"/>
              <a:r>
                <a:rPr lang="en-US" dirty="0"/>
                <a:t>Number of obs.</a:t>
              </a:r>
            </a:p>
            <a:p>
              <a:pPr algn="ctr"/>
              <a:r>
                <a:rPr lang="en-US" dirty="0"/>
                <a:t>&lt; 200</a:t>
              </a:r>
            </a:p>
          </p:txBody>
        </p:sp>
        <p:grpSp>
          <p:nvGrpSpPr>
            <p:cNvPr id="28" name="Group 27"/>
            <p:cNvGrpSpPr/>
            <p:nvPr/>
          </p:nvGrpSpPr>
          <p:grpSpPr>
            <a:xfrm>
              <a:off x="2438400" y="3645370"/>
              <a:ext cx="2478273" cy="2450630"/>
              <a:chOff x="2551632" y="3761837"/>
              <a:chExt cx="2478273" cy="245063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3948" t="5077" r="26878" b="34141"/>
              <a:stretch/>
            </p:blipFill>
            <p:spPr>
              <a:xfrm>
                <a:off x="2551632" y="3761837"/>
                <a:ext cx="2478273" cy="2450630"/>
              </a:xfrm>
              <a:prstGeom prst="rect">
                <a:avLst/>
              </a:prstGeom>
              <a:ln w="22225">
                <a:solidFill>
                  <a:schemeClr val="tx1"/>
                </a:solidFill>
              </a:ln>
            </p:spPr>
          </p:pic>
          <p:sp>
            <p:nvSpPr>
              <p:cNvPr id="18" name="TextBox 17"/>
              <p:cNvSpPr txBox="1"/>
              <p:nvPr/>
            </p:nvSpPr>
            <p:spPr>
              <a:xfrm>
                <a:off x="2608782" y="3770477"/>
                <a:ext cx="970137" cy="307777"/>
              </a:xfrm>
              <a:prstGeom prst="rect">
                <a:avLst/>
              </a:prstGeom>
              <a:noFill/>
            </p:spPr>
            <p:txBody>
              <a:bodyPr wrap="none" rtlCol="0">
                <a:spAutoFit/>
              </a:bodyPr>
              <a:lstStyle/>
              <a:p>
                <a:r>
                  <a:rPr lang="en-US" sz="1400" b="1" dirty="0">
                    <a:solidFill>
                      <a:schemeClr val="bg1"/>
                    </a:solidFill>
                  </a:rPr>
                  <a:t>2005-2012</a:t>
                </a:r>
              </a:p>
            </p:txBody>
          </p:sp>
          <p:sp>
            <p:nvSpPr>
              <p:cNvPr id="19" name="Rectangle 18"/>
              <p:cNvSpPr/>
              <p:nvPr/>
            </p:nvSpPr>
            <p:spPr>
              <a:xfrm rot="931356">
                <a:off x="4261063" y="4669092"/>
                <a:ext cx="311377" cy="85875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Elbow Connector 20"/>
            <p:cNvCxnSpPr>
              <a:stCxn id="17" idx="3"/>
              <a:endCxn id="19" idx="1"/>
            </p:cNvCxnSpPr>
            <p:nvPr/>
          </p:nvCxnSpPr>
          <p:spPr>
            <a:xfrm>
              <a:off x="1954030" y="4431175"/>
              <a:ext cx="2199480" cy="509162"/>
            </a:xfrm>
            <a:prstGeom prst="bentConnector3">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9372600" y="3276600"/>
            <a:ext cx="521297" cy="461665"/>
          </a:xfrm>
          <a:prstGeom prst="rect">
            <a:avLst/>
          </a:prstGeom>
          <a:noFill/>
        </p:spPr>
        <p:txBody>
          <a:bodyPr wrap="none" rtlCol="0">
            <a:spAutoFit/>
          </a:bodyPr>
          <a:lstStyle/>
          <a:p>
            <a:r>
              <a:rPr lang="en-US" sz="2400" b="1" dirty="0"/>
              <a:t>PR</a:t>
            </a:r>
          </a:p>
        </p:txBody>
      </p:sp>
      <p:sp>
        <p:nvSpPr>
          <p:cNvPr id="2048" name="Rectangle 2047"/>
          <p:cNvSpPr/>
          <p:nvPr/>
        </p:nvSpPr>
        <p:spPr>
          <a:xfrm>
            <a:off x="6991560" y="2800350"/>
            <a:ext cx="587020" cy="461665"/>
          </a:xfrm>
          <a:prstGeom prst="rect">
            <a:avLst/>
          </a:prstGeom>
        </p:spPr>
        <p:txBody>
          <a:bodyPr wrap="none">
            <a:spAutoFit/>
          </a:bodyPr>
          <a:lstStyle/>
          <a:p>
            <a:r>
              <a:rPr lang="en-US" sz="2400" b="1" dirty="0"/>
              <a:t>DO</a:t>
            </a:r>
            <a:endParaRPr lang="en-US" sz="2400" dirty="0"/>
          </a:p>
        </p:txBody>
      </p:sp>
      <p:pic>
        <p:nvPicPr>
          <p:cNvPr id="2051" name="Picture 2050"/>
          <p:cNvPicPr>
            <a:picLocks noChangeAspect="1"/>
          </p:cNvPicPr>
          <p:nvPr/>
        </p:nvPicPr>
        <p:blipFill rotWithShape="1">
          <a:blip r:embed="rId6" cstate="print">
            <a:extLst>
              <a:ext uri="{28A0092B-C50C-407E-A947-70E740481C1C}">
                <a14:useLocalDpi xmlns:a14="http://schemas.microsoft.com/office/drawing/2010/main" val="0"/>
              </a:ext>
            </a:extLst>
          </a:blip>
          <a:srcRect l="23370" t="87885" r="17281"/>
          <a:stretch/>
        </p:blipFill>
        <p:spPr>
          <a:xfrm>
            <a:off x="7955895" y="5777057"/>
            <a:ext cx="4050318" cy="733680"/>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79678" t="380" r="346" b="77615"/>
          <a:stretch/>
        </p:blipFill>
        <p:spPr>
          <a:xfrm>
            <a:off x="10712258" y="270652"/>
            <a:ext cx="1289808" cy="1260805"/>
          </a:xfrm>
          <a:prstGeom prst="rect">
            <a:avLst/>
          </a:prstGeom>
        </p:spPr>
      </p:pic>
      <p:sp>
        <p:nvSpPr>
          <p:cNvPr id="3" name="TextBox 2"/>
          <p:cNvSpPr txBox="1"/>
          <p:nvPr/>
        </p:nvSpPr>
        <p:spPr>
          <a:xfrm>
            <a:off x="358188" y="5578815"/>
            <a:ext cx="2398349" cy="400110"/>
          </a:xfrm>
          <a:prstGeom prst="rect">
            <a:avLst/>
          </a:prstGeom>
          <a:solidFill>
            <a:schemeClr val="accent2">
              <a:lumMod val="40000"/>
              <a:lumOff val="60000"/>
            </a:schemeClr>
          </a:solidFill>
        </p:spPr>
        <p:txBody>
          <a:bodyPr wrap="none" rtlCol="0">
            <a:spAutoFit/>
          </a:bodyPr>
          <a:lstStyle/>
          <a:p>
            <a:r>
              <a:rPr lang="en-US" sz="2000" b="1" dirty="0"/>
              <a:t>Need for UOHC obs.!</a:t>
            </a:r>
          </a:p>
        </p:txBody>
      </p:sp>
      <p:sp>
        <p:nvSpPr>
          <p:cNvPr id="2" name="TextBox 1"/>
          <p:cNvSpPr txBox="1"/>
          <p:nvPr/>
        </p:nvSpPr>
        <p:spPr>
          <a:xfrm>
            <a:off x="6496205" y="824090"/>
            <a:ext cx="2641599" cy="2308324"/>
          </a:xfrm>
          <a:prstGeom prst="rect">
            <a:avLst/>
          </a:prstGeom>
          <a:solidFill>
            <a:schemeClr val="tx1">
              <a:lumMod val="85000"/>
              <a:lumOff val="15000"/>
              <a:alpha val="90000"/>
            </a:schemeClr>
          </a:solidFill>
        </p:spPr>
        <p:txBody>
          <a:bodyPr wrap="square" rtlCol="0">
            <a:spAutoFit/>
          </a:bodyPr>
          <a:lstStyle/>
          <a:p>
            <a:r>
              <a:rPr lang="en-US" smtClean="0">
                <a:solidFill>
                  <a:schemeClr val="bg1"/>
                </a:solidFill>
                <a:latin typeface="Avenir Book" charset="0"/>
                <a:ea typeface="Avenir Book" charset="0"/>
                <a:cs typeface="Avenir Book" charset="0"/>
              </a:rPr>
              <a:t>Network of gliders to carry out </a:t>
            </a:r>
            <a:r>
              <a:rPr lang="en-US" b="1" smtClean="0">
                <a:solidFill>
                  <a:srgbClr val="FFFF00"/>
                </a:solidFill>
                <a:latin typeface="Avenir Book" charset="0"/>
                <a:ea typeface="Avenir Book" charset="0"/>
                <a:cs typeface="Avenir Book" charset="0"/>
              </a:rPr>
              <a:t>sustained and targeted </a:t>
            </a:r>
            <a:r>
              <a:rPr lang="en-US" smtClean="0">
                <a:solidFill>
                  <a:schemeClr val="bg1"/>
                </a:solidFill>
                <a:latin typeface="Avenir Book" charset="0"/>
                <a:ea typeface="Avenir Book" charset="0"/>
                <a:cs typeface="Avenir Book" charset="0"/>
              </a:rPr>
              <a:t>ocean observations in the Caribbean Sea and Tropical North Atlantic in support of hurricane studies and forecasts</a:t>
            </a:r>
            <a:endParaRPr lang="en-US"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9145524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1" y="1046702"/>
            <a:ext cx="5526740" cy="4893647"/>
          </a:xfrm>
          <a:prstGeom prst="rect">
            <a:avLst/>
          </a:prstGeom>
          <a:noFill/>
        </p:spPr>
        <p:txBody>
          <a:bodyPr wrap="square" rtlCol="0">
            <a:spAutoFit/>
          </a:bodyPr>
          <a:lstStyle/>
          <a:p>
            <a:pPr>
              <a:spcAft>
                <a:spcPts val="600"/>
              </a:spcAft>
            </a:pPr>
            <a:r>
              <a:rPr lang="en-US" sz="2400" b="1" dirty="0" smtClean="0">
                <a:latin typeface="Avenir Book" charset="0"/>
                <a:ea typeface="Avenir Book" charset="0"/>
                <a:cs typeface="Avenir Book" charset="0"/>
              </a:rPr>
              <a:t>Goal</a:t>
            </a:r>
          </a:p>
          <a:p>
            <a:pPr>
              <a:spcAft>
                <a:spcPts val="600"/>
              </a:spcAft>
            </a:pPr>
            <a:r>
              <a:rPr lang="en-US" sz="2400" dirty="0" smtClean="0">
                <a:latin typeface="Avenir Book" charset="0"/>
                <a:ea typeface="Avenir Book" charset="0"/>
                <a:cs typeface="Avenir Book" charset="0"/>
              </a:rPr>
              <a:t>Enhance our understanding of air-sea interaction processes during hurricane force wind events.</a:t>
            </a:r>
          </a:p>
          <a:p>
            <a:pPr>
              <a:spcAft>
                <a:spcPts val="600"/>
              </a:spcAft>
            </a:pPr>
            <a:endParaRPr lang="en-US" sz="2400" b="1" dirty="0" smtClean="0">
              <a:latin typeface="Avenir Book" charset="0"/>
              <a:ea typeface="Avenir Book" charset="0"/>
              <a:cs typeface="Avenir Book" charset="0"/>
            </a:endParaRPr>
          </a:p>
          <a:p>
            <a:pPr>
              <a:spcAft>
                <a:spcPts val="600"/>
              </a:spcAft>
            </a:pPr>
            <a:r>
              <a:rPr lang="en-US" sz="2400" b="1" dirty="0" smtClean="0">
                <a:latin typeface="Avenir Book" charset="0"/>
                <a:ea typeface="Avenir Book" charset="0"/>
                <a:cs typeface="Avenir Book" charset="0"/>
              </a:rPr>
              <a:t>Objectives</a:t>
            </a:r>
          </a:p>
          <a:p>
            <a:pPr marL="342900" indent="-342900">
              <a:spcAft>
                <a:spcPts val="1200"/>
              </a:spcAft>
              <a:buFont typeface="Courier New" charset="0"/>
              <a:buChar char="o"/>
            </a:pPr>
            <a:r>
              <a:rPr lang="en-US" sz="2000" dirty="0" smtClean="0">
                <a:latin typeface="Avenir Book" charset="0"/>
                <a:ea typeface="Avenir Book" charset="0"/>
                <a:cs typeface="Avenir Book" charset="0"/>
              </a:rPr>
              <a:t>Assess </a:t>
            </a:r>
            <a:r>
              <a:rPr lang="en-US" sz="2000" dirty="0">
                <a:latin typeface="Avenir Book" charset="0"/>
                <a:ea typeface="Avenir Book" charset="0"/>
                <a:cs typeface="Avenir Book" charset="0"/>
              </a:rPr>
              <a:t>impact of hurricane force winds on upper ocean density </a:t>
            </a:r>
            <a:r>
              <a:rPr lang="en-US" sz="2000" dirty="0" smtClean="0">
                <a:latin typeface="Avenir Book" charset="0"/>
                <a:ea typeface="Avenir Book" charset="0"/>
                <a:cs typeface="Avenir Book" charset="0"/>
              </a:rPr>
              <a:t>structure, and </a:t>
            </a:r>
          </a:p>
          <a:p>
            <a:pPr marL="342900" indent="-342900">
              <a:spcAft>
                <a:spcPts val="1200"/>
              </a:spcAft>
              <a:buFont typeface="Courier New" charset="0"/>
              <a:buChar char="o"/>
            </a:pPr>
            <a:r>
              <a:rPr lang="en-US" sz="2000" dirty="0" smtClean="0">
                <a:latin typeface="Avenir Book" charset="0"/>
                <a:ea typeface="Avenir Book" charset="0"/>
                <a:cs typeface="Avenir Book" charset="0"/>
              </a:rPr>
              <a:t>Assess impact of </a:t>
            </a:r>
            <a:r>
              <a:rPr lang="en-US" sz="2000" dirty="0">
                <a:latin typeface="Avenir Book" charset="0"/>
                <a:ea typeface="Avenir Book" charset="0"/>
                <a:cs typeface="Avenir Book" charset="0"/>
              </a:rPr>
              <a:t>ocean profile data from underwater gliders in hurricane intensity </a:t>
            </a:r>
            <a:r>
              <a:rPr lang="en-US" sz="2000" dirty="0" smtClean="0">
                <a:latin typeface="Avenir Book" charset="0"/>
                <a:ea typeface="Avenir Book" charset="0"/>
                <a:cs typeface="Avenir Book" charset="0"/>
              </a:rPr>
              <a:t>forecasts.</a:t>
            </a:r>
          </a:p>
          <a:p>
            <a:pPr marL="342900" indent="-342900">
              <a:buFont typeface="Courier New" charset="0"/>
              <a:buChar char="o"/>
            </a:pPr>
            <a:endParaRPr lang="en-US" sz="2800" dirty="0" smtClean="0"/>
          </a:p>
        </p:txBody>
      </p:sp>
      <p:sp>
        <p:nvSpPr>
          <p:cNvPr id="3" name="TextBox 2"/>
          <p:cNvSpPr txBox="1"/>
          <p:nvPr/>
        </p:nvSpPr>
        <p:spPr>
          <a:xfrm>
            <a:off x="953006" y="221225"/>
            <a:ext cx="10279625" cy="461665"/>
          </a:xfrm>
          <a:prstGeom prst="rect">
            <a:avLst/>
          </a:prstGeom>
          <a:noFill/>
        </p:spPr>
        <p:txBody>
          <a:bodyPr wrap="square" rtlCol="0">
            <a:spAutoFit/>
          </a:bodyPr>
          <a:lstStyle/>
          <a:p>
            <a:pPr algn="ctr"/>
            <a:r>
              <a:rPr lang="en-US" sz="2400" b="1" dirty="0">
                <a:latin typeface="Avenir Book" charset="0"/>
                <a:ea typeface="Avenir Book" charset="0"/>
                <a:cs typeface="Avenir Book" charset="0"/>
              </a:rPr>
              <a:t>NOAA/AOML – </a:t>
            </a:r>
            <a:r>
              <a:rPr lang="en-US" sz="2400" b="1" dirty="0" smtClean="0">
                <a:latin typeface="Avenir Book" charset="0"/>
                <a:ea typeface="Avenir Book" charset="0"/>
                <a:cs typeface="Avenir Book" charset="0"/>
              </a:rPr>
              <a:t>CARICOOS </a:t>
            </a:r>
            <a:r>
              <a:rPr lang="en-US" sz="2400" b="1" dirty="0">
                <a:latin typeface="Avenir Book" charset="0"/>
                <a:ea typeface="Avenir Book" charset="0"/>
                <a:cs typeface="Avenir Book" charset="0"/>
              </a:rPr>
              <a:t>Hurricane Underwater Glider </a:t>
            </a:r>
            <a:r>
              <a:rPr lang="en-US" sz="2400" b="1" dirty="0" smtClean="0">
                <a:latin typeface="Avenir Book" charset="0"/>
                <a:ea typeface="Avenir Book" charset="0"/>
                <a:cs typeface="Avenir Book" charset="0"/>
              </a:rPr>
              <a:t>Operations</a:t>
            </a:r>
            <a:endParaRPr lang="en-US" sz="2400" b="1" dirty="0">
              <a:latin typeface="Avenir Book" charset="0"/>
              <a:ea typeface="Avenir Book" charset="0"/>
              <a:cs typeface="Avenir Book" charset="0"/>
            </a:endParaRPr>
          </a:p>
        </p:txBody>
      </p:sp>
      <p:grpSp>
        <p:nvGrpSpPr>
          <p:cNvPr id="7" name="Group 6"/>
          <p:cNvGrpSpPr/>
          <p:nvPr/>
        </p:nvGrpSpPr>
        <p:grpSpPr>
          <a:xfrm>
            <a:off x="5640934" y="972176"/>
            <a:ext cx="6225060" cy="5497977"/>
            <a:chOff x="6985457" y="1316796"/>
            <a:chExt cx="4189264" cy="371797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457" y="1316796"/>
              <a:ext cx="4189264" cy="3717973"/>
            </a:xfrm>
            <a:prstGeom prst="rect">
              <a:avLst/>
            </a:prstGeom>
          </p:spPr>
        </p:pic>
        <p:sp>
          <p:nvSpPr>
            <p:cNvPr id="6" name="Rectangle 5"/>
            <p:cNvSpPr/>
            <p:nvPr/>
          </p:nvSpPr>
          <p:spPr>
            <a:xfrm>
              <a:off x="9447354" y="2381858"/>
              <a:ext cx="865239" cy="148467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13232" y="5849112"/>
            <a:ext cx="4608954" cy="400110"/>
          </a:xfrm>
          <a:prstGeom prst="rect">
            <a:avLst/>
          </a:prstGeom>
          <a:noFill/>
        </p:spPr>
        <p:txBody>
          <a:bodyPr wrap="none" rtlCol="0">
            <a:spAutoFit/>
          </a:bodyPr>
          <a:lstStyle/>
          <a:p>
            <a:r>
              <a:rPr lang="en-US" sz="2000" b="1" dirty="0">
                <a:solidFill>
                  <a:schemeClr val="accent1">
                    <a:lumMod val="75000"/>
                  </a:schemeClr>
                </a:solidFill>
              </a:rPr>
              <a:t>http://</a:t>
            </a:r>
            <a:r>
              <a:rPr lang="en-US" sz="2000" b="1" dirty="0" err="1" smtClean="0">
                <a:solidFill>
                  <a:schemeClr val="accent1">
                    <a:lumMod val="75000"/>
                  </a:schemeClr>
                </a:solidFill>
              </a:rPr>
              <a:t>www.aoml.noaa.gov</a:t>
            </a:r>
            <a:r>
              <a:rPr lang="en-US" sz="2000" b="1" dirty="0" smtClean="0">
                <a:solidFill>
                  <a:schemeClr val="accent1">
                    <a:lumMod val="75000"/>
                  </a:schemeClr>
                </a:solidFill>
              </a:rPr>
              <a:t>/</a:t>
            </a:r>
            <a:r>
              <a:rPr lang="en-US" sz="2000" b="1" dirty="0" err="1" smtClean="0">
                <a:solidFill>
                  <a:schemeClr val="accent1">
                    <a:lumMod val="75000"/>
                  </a:schemeClr>
                </a:solidFill>
              </a:rPr>
              <a:t>phod</a:t>
            </a:r>
            <a:r>
              <a:rPr lang="en-US" sz="2000" b="1" dirty="0" smtClean="0">
                <a:solidFill>
                  <a:schemeClr val="accent1">
                    <a:lumMod val="75000"/>
                  </a:schemeClr>
                </a:solidFill>
              </a:rPr>
              <a:t>/gliders</a:t>
            </a:r>
            <a:endParaRPr lang="en-US" sz="2000" b="1" dirty="0">
              <a:solidFill>
                <a:schemeClr val="accent1">
                  <a:lumMod val="75000"/>
                </a:schemeClr>
              </a:solidFill>
            </a:endParaRPr>
          </a:p>
        </p:txBody>
      </p:sp>
    </p:spTree>
    <p:extLst>
      <p:ext uri="{BB962C8B-B14F-4D97-AF65-F5344CB8AC3E}">
        <p14:creationId xmlns:p14="http://schemas.microsoft.com/office/powerpoint/2010/main" val="1010326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071337" y="1584024"/>
            <a:ext cx="2499925" cy="1806876"/>
          </a:xfrm>
          <a:prstGeom prst="rect">
            <a:avLst/>
          </a:prstGeom>
        </p:spPr>
      </p:pic>
      <p:sp>
        <p:nvSpPr>
          <p:cNvPr id="3" name="TextBox 2"/>
          <p:cNvSpPr txBox="1"/>
          <p:nvPr/>
        </p:nvSpPr>
        <p:spPr>
          <a:xfrm>
            <a:off x="402301" y="1071311"/>
            <a:ext cx="4442503" cy="5878532"/>
          </a:xfrm>
          <a:prstGeom prst="rect">
            <a:avLst/>
          </a:prstGeom>
          <a:noFill/>
        </p:spPr>
        <p:txBody>
          <a:bodyPr wrap="square" rtlCol="0">
            <a:spAutoFit/>
          </a:bodyPr>
          <a:lstStyle/>
          <a:p>
            <a:pPr>
              <a:spcAft>
                <a:spcPts val="600"/>
              </a:spcAft>
            </a:pPr>
            <a:r>
              <a:rPr lang="en-US" sz="2000" dirty="0" smtClean="0">
                <a:latin typeface="Avenir Book" charset="0"/>
                <a:ea typeface="Avenir Book" charset="0"/>
                <a:cs typeface="Avenir Book" charset="0"/>
              </a:rPr>
              <a:t>Underwater gliders</a:t>
            </a:r>
          </a:p>
          <a:p>
            <a:pPr marL="800100" lvl="1" indent="-342900">
              <a:spcAft>
                <a:spcPts val="600"/>
              </a:spcAft>
              <a:buFont typeface="Courier New" charset="0"/>
              <a:buChar char="o"/>
            </a:pPr>
            <a:r>
              <a:rPr lang="en-US" sz="2000" dirty="0" smtClean="0">
                <a:latin typeface="Avenir Book" charset="0"/>
                <a:ea typeface="Avenir Book" charset="0"/>
                <a:cs typeface="Avenir Book" charset="0"/>
              </a:rPr>
              <a:t>Autonomous Underwater Vehicles</a:t>
            </a:r>
          </a:p>
          <a:p>
            <a:pPr marL="800100" lvl="1" indent="-342900">
              <a:spcAft>
                <a:spcPts val="600"/>
              </a:spcAft>
              <a:buFont typeface="Courier New" charset="0"/>
              <a:buChar char="o"/>
            </a:pPr>
            <a:r>
              <a:rPr lang="en-US" sz="2000" dirty="0" smtClean="0">
                <a:latin typeface="Avenir Book" charset="0"/>
                <a:ea typeface="Avenir Book" charset="0"/>
                <a:cs typeface="Avenir Book" charset="0"/>
              </a:rPr>
              <a:t>High-quality / high-resolution observations</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5 dives per day</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~3km hor. Resolution</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4-5 months </a:t>
            </a:r>
            <a:r>
              <a:rPr lang="en-US" sz="2000" dirty="0" err="1" smtClean="0">
                <a:latin typeface="Avenir Book" charset="0"/>
                <a:ea typeface="Avenir Book" charset="0"/>
                <a:cs typeface="Avenir Book" charset="0"/>
              </a:rPr>
              <a:t>endurence</a:t>
            </a:r>
            <a:endParaRPr lang="en-US" sz="2000" dirty="0" smtClean="0">
              <a:latin typeface="Avenir Book" charset="0"/>
              <a:ea typeface="Avenir Book" charset="0"/>
              <a:cs typeface="Avenir Book" charset="0"/>
            </a:endParaRPr>
          </a:p>
          <a:p>
            <a:pPr marL="800100" lvl="1" indent="-342900">
              <a:spcAft>
                <a:spcPts val="600"/>
              </a:spcAft>
              <a:buFont typeface="Wingdings" charset="2"/>
              <a:buChar char="§"/>
            </a:pPr>
            <a:endParaRPr lang="en-US" sz="2000" dirty="0" smtClean="0">
              <a:latin typeface="Avenir Book" charset="0"/>
              <a:ea typeface="Avenir Book" charset="0"/>
              <a:cs typeface="Avenir Book" charset="0"/>
            </a:endParaRPr>
          </a:p>
          <a:p>
            <a:pPr marL="342900" indent="-342900">
              <a:spcAft>
                <a:spcPts val="600"/>
              </a:spcAft>
              <a:buFont typeface="Wingdings" charset="2"/>
              <a:buChar char="q"/>
            </a:pPr>
            <a:r>
              <a:rPr lang="en-US" sz="2000" dirty="0" smtClean="0">
                <a:latin typeface="Avenir Book" charset="0"/>
                <a:ea typeface="Avenir Book" charset="0"/>
                <a:cs typeface="Avenir Book" charset="0"/>
              </a:rPr>
              <a:t>Large variety of sensors</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Temperature</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 Salinity</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Dissolved Oxygen</a:t>
            </a:r>
          </a:p>
          <a:p>
            <a:pPr marL="1257300" lvl="2" indent="-342900">
              <a:spcAft>
                <a:spcPts val="600"/>
              </a:spcAft>
              <a:buFont typeface="Wingdings" charset="2"/>
              <a:buChar char="§"/>
            </a:pPr>
            <a:r>
              <a:rPr lang="en-US" sz="2000" dirty="0" smtClean="0">
                <a:latin typeface="Avenir Book" charset="0"/>
                <a:ea typeface="Avenir Book" charset="0"/>
                <a:cs typeface="Avenir Book" charset="0"/>
              </a:rPr>
              <a:t>Chlorophyll-a</a:t>
            </a:r>
          </a:p>
          <a:p>
            <a:pPr marL="800100" lvl="1" indent="-342900">
              <a:buFont typeface="Courier New" charset="0"/>
              <a:buChar char="o"/>
            </a:pPr>
            <a:endParaRPr lang="en-US" dirty="0" smtClean="0">
              <a:latin typeface="Avenir Book" charset="0"/>
              <a:ea typeface="Avenir Book" charset="0"/>
              <a:cs typeface="Avenir Book" charset="0"/>
            </a:endParaRPr>
          </a:p>
          <a:p>
            <a:pPr marL="800100" lvl="1" indent="-342900">
              <a:buFont typeface="Courier New" charset="0"/>
              <a:buChar char="o"/>
            </a:pPr>
            <a:endParaRPr lang="en-US" dirty="0" smtClean="0">
              <a:latin typeface="Avenir Book" charset="0"/>
              <a:ea typeface="Avenir Book" charset="0"/>
              <a:cs typeface="Avenir Book" charset="0"/>
            </a:endParaRPr>
          </a:p>
        </p:txBody>
      </p:sp>
      <p:pic>
        <p:nvPicPr>
          <p:cNvPr id="11" name="Picture 10"/>
          <p:cNvPicPr>
            <a:picLocks noChangeAspect="1"/>
          </p:cNvPicPr>
          <p:nvPr/>
        </p:nvPicPr>
        <p:blipFill>
          <a:blip r:embed="rId4"/>
          <a:stretch>
            <a:fillRect/>
          </a:stretch>
        </p:blipFill>
        <p:spPr>
          <a:xfrm>
            <a:off x="6645380" y="1604542"/>
            <a:ext cx="5194685" cy="3896013"/>
          </a:xfrm>
          <a:prstGeom prst="rect">
            <a:avLst/>
          </a:prstGeom>
        </p:spPr>
      </p:pic>
      <p:sp>
        <p:nvSpPr>
          <p:cNvPr id="8" name="TextBox 7"/>
          <p:cNvSpPr txBox="1"/>
          <p:nvPr/>
        </p:nvSpPr>
        <p:spPr>
          <a:xfrm>
            <a:off x="953006" y="221225"/>
            <a:ext cx="10279625" cy="461665"/>
          </a:xfrm>
          <a:prstGeom prst="rect">
            <a:avLst/>
          </a:prstGeom>
          <a:noFill/>
        </p:spPr>
        <p:txBody>
          <a:bodyPr wrap="square" rtlCol="0">
            <a:spAutoFit/>
          </a:bodyPr>
          <a:lstStyle/>
          <a:p>
            <a:pPr algn="ctr"/>
            <a:r>
              <a:rPr lang="en-US" sz="2400" b="1" dirty="0">
                <a:latin typeface="Avenir Book" charset="0"/>
                <a:ea typeface="Avenir Book" charset="0"/>
                <a:cs typeface="Avenir Book" charset="0"/>
              </a:rPr>
              <a:t>NOAA/AOML – </a:t>
            </a:r>
            <a:r>
              <a:rPr lang="en-US" sz="2400" b="1" dirty="0" smtClean="0">
                <a:latin typeface="Avenir Book" charset="0"/>
                <a:ea typeface="Avenir Book" charset="0"/>
                <a:cs typeface="Avenir Book" charset="0"/>
              </a:rPr>
              <a:t>CARICOOS </a:t>
            </a:r>
            <a:r>
              <a:rPr lang="en-US" sz="2400" b="1" dirty="0">
                <a:latin typeface="Avenir Book" charset="0"/>
                <a:ea typeface="Avenir Book" charset="0"/>
                <a:cs typeface="Avenir Book" charset="0"/>
              </a:rPr>
              <a:t>Hurricane Underwater Glider </a:t>
            </a:r>
            <a:r>
              <a:rPr lang="en-US" sz="2400" b="1" dirty="0" smtClean="0">
                <a:latin typeface="Avenir Book" charset="0"/>
                <a:ea typeface="Avenir Book" charset="0"/>
                <a:cs typeface="Avenir Book" charset="0"/>
              </a:rPr>
              <a:t>Operations</a:t>
            </a:r>
            <a:endParaRPr lang="en-US" sz="2400" b="1" dirty="0">
              <a:latin typeface="Avenir Book" charset="0"/>
              <a:ea typeface="Avenir Book" charset="0"/>
              <a:cs typeface="Avenir Book" charset="0"/>
            </a:endParaRPr>
          </a:p>
        </p:txBody>
      </p:sp>
      <p:sp>
        <p:nvSpPr>
          <p:cNvPr id="7" name="TextBox 6"/>
          <p:cNvSpPr txBox="1"/>
          <p:nvPr/>
        </p:nvSpPr>
        <p:spPr>
          <a:xfrm>
            <a:off x="7378533" y="5892800"/>
            <a:ext cx="3746667" cy="369332"/>
          </a:xfrm>
          <a:prstGeom prst="rect">
            <a:avLst/>
          </a:prstGeom>
          <a:solidFill>
            <a:schemeClr val="accent6">
              <a:lumMod val="20000"/>
              <a:lumOff val="80000"/>
            </a:schemeClr>
          </a:solidFill>
        </p:spPr>
        <p:txBody>
          <a:bodyPr wrap="none" rtlCol="0">
            <a:spAutoFit/>
          </a:bodyPr>
          <a:lstStyle/>
          <a:p>
            <a:r>
              <a:rPr lang="en-US" b="1" dirty="0" smtClean="0"/>
              <a:t>Glider operations started in July 2014</a:t>
            </a:r>
            <a:endParaRPr lang="en-US" b="1" dirty="0"/>
          </a:p>
        </p:txBody>
      </p:sp>
    </p:spTree>
    <p:extLst>
      <p:ext uri="{BB962C8B-B14F-4D97-AF65-F5344CB8AC3E}">
        <p14:creationId xmlns:p14="http://schemas.microsoft.com/office/powerpoint/2010/main" val="4111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9181" b="21968"/>
          <a:stretch/>
        </p:blipFill>
        <p:spPr>
          <a:xfrm>
            <a:off x="0" y="1"/>
            <a:ext cx="12192000" cy="6858000"/>
          </a:xfrm>
        </p:spPr>
      </p:pic>
      <p:sp>
        <p:nvSpPr>
          <p:cNvPr id="14" name="TextBox 13"/>
          <p:cNvSpPr txBox="1"/>
          <p:nvPr/>
        </p:nvSpPr>
        <p:spPr>
          <a:xfrm flipH="1">
            <a:off x="76200" y="24825"/>
            <a:ext cx="5105400" cy="523220"/>
          </a:xfrm>
          <a:prstGeom prst="rect">
            <a:avLst/>
          </a:prstGeom>
          <a:noFill/>
        </p:spPr>
        <p:txBody>
          <a:bodyPr wrap="square" rtlCol="0">
            <a:spAutoFit/>
          </a:bodyPr>
          <a:lstStyle/>
          <a:p>
            <a:r>
              <a:rPr lang="en-US" sz="2800" b="1" dirty="0" smtClean="0">
                <a:solidFill>
                  <a:srgbClr val="FFFF00"/>
                </a:solidFill>
                <a:latin typeface="Eurostile" charset="0"/>
                <a:ea typeface="Eurostile" charset="0"/>
                <a:cs typeface="Eurostile" charset="0"/>
              </a:rPr>
              <a:t>Hurricane Gonzalo (2014)</a:t>
            </a:r>
            <a:endParaRPr lang="en-US" sz="2800" b="1" dirty="0">
              <a:solidFill>
                <a:srgbClr val="FFFF00"/>
              </a:solidFill>
              <a:latin typeface="Eurostile" charset="0"/>
              <a:ea typeface="Eurostile" charset="0"/>
              <a:cs typeface="Eurostile" charset="0"/>
            </a:endParaRPr>
          </a:p>
        </p:txBody>
      </p:sp>
      <p:sp>
        <p:nvSpPr>
          <p:cNvPr id="2" name="TextBox 1"/>
          <p:cNvSpPr txBox="1"/>
          <p:nvPr/>
        </p:nvSpPr>
        <p:spPr>
          <a:xfrm>
            <a:off x="1295400" y="5486400"/>
            <a:ext cx="280846" cy="369332"/>
          </a:xfrm>
          <a:prstGeom prst="rect">
            <a:avLst/>
          </a:prstGeom>
          <a:noFill/>
        </p:spPr>
        <p:txBody>
          <a:bodyPr wrap="none" rtlCol="0">
            <a:spAutoFit/>
          </a:bodyPr>
          <a:lstStyle/>
          <a:p>
            <a:r>
              <a:rPr lang="en-US" dirty="0" smtClean="0"/>
              <a:t>”</a:t>
            </a:r>
            <a:endParaRPr lang="en-US" dirty="0"/>
          </a:p>
        </p:txBody>
      </p:sp>
      <p:sp>
        <p:nvSpPr>
          <p:cNvPr id="3" name="TextBox 2"/>
          <p:cNvSpPr txBox="1"/>
          <p:nvPr/>
        </p:nvSpPr>
        <p:spPr>
          <a:xfrm>
            <a:off x="152400" y="5638800"/>
            <a:ext cx="3048000" cy="1015663"/>
          </a:xfrm>
          <a:prstGeom prst="rect">
            <a:avLst/>
          </a:prstGeom>
          <a:solidFill>
            <a:schemeClr val="bg1">
              <a:alpha val="30000"/>
            </a:schemeClr>
          </a:solidFill>
        </p:spPr>
        <p:txBody>
          <a:bodyPr wrap="square" rtlCol="0">
            <a:spAutoFit/>
          </a:bodyPr>
          <a:lstStyle/>
          <a:p>
            <a:r>
              <a:rPr lang="en-US" sz="2000" b="1" dirty="0" smtClean="0">
                <a:solidFill>
                  <a:schemeClr val="bg1"/>
                </a:solidFill>
              </a:rPr>
              <a:t>"At the time, the strongest Atlantic hurricane since Igor (2010)”</a:t>
            </a:r>
            <a:endParaRPr lang="en-US" sz="2000" b="1" dirty="0">
              <a:solidFill>
                <a:schemeClr val="bg1"/>
              </a:solidFill>
            </a:endParaRPr>
          </a:p>
        </p:txBody>
      </p:sp>
      <p:sp>
        <p:nvSpPr>
          <p:cNvPr id="7" name="TextBox 6"/>
          <p:cNvSpPr txBox="1"/>
          <p:nvPr/>
        </p:nvSpPr>
        <p:spPr>
          <a:xfrm>
            <a:off x="9829800" y="6396335"/>
            <a:ext cx="2332177" cy="461665"/>
          </a:xfrm>
          <a:prstGeom prst="rect">
            <a:avLst/>
          </a:prstGeom>
          <a:noFill/>
        </p:spPr>
        <p:txBody>
          <a:bodyPr wrap="none" rtlCol="0">
            <a:spAutoFit/>
          </a:bodyPr>
          <a:lstStyle/>
          <a:p>
            <a:r>
              <a:rPr lang="en-US" sz="2400" i="1" smtClean="0">
                <a:solidFill>
                  <a:schemeClr val="bg1"/>
                </a:solidFill>
              </a:rPr>
              <a:t>October 15, 2014</a:t>
            </a:r>
            <a:endParaRPr lang="en-US" sz="2400" i="1">
              <a:solidFill>
                <a:schemeClr val="bg1"/>
              </a:solidFill>
            </a:endParaRPr>
          </a:p>
        </p:txBody>
      </p:sp>
    </p:spTree>
    <p:extLst>
      <p:ext uri="{BB962C8B-B14F-4D97-AF65-F5344CB8AC3E}">
        <p14:creationId xmlns:p14="http://schemas.microsoft.com/office/powerpoint/2010/main" val="17127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247120" y="3859923"/>
            <a:ext cx="749808" cy="56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39408" y="1923414"/>
            <a:ext cx="5207000" cy="2463493"/>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a:bodyPr>
          <a:lstStyle/>
          <a:p>
            <a:r>
              <a:rPr lang="en-US" sz="2800" dirty="0" smtClean="0"/>
              <a:t>Hurricane Gonzalo (2014)</a:t>
            </a:r>
            <a:endParaRPr lang="en-US" sz="2800" dirty="0"/>
          </a:p>
        </p:txBody>
      </p:sp>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74" y="1352767"/>
            <a:ext cx="5528603" cy="4351013"/>
          </a:xfrm>
          <a:prstGeom prst="rect">
            <a:avLst/>
          </a:prstGeom>
        </p:spPr>
      </p:pic>
      <p:sp>
        <p:nvSpPr>
          <p:cNvPr id="24" name="TextBox 23"/>
          <p:cNvSpPr txBox="1"/>
          <p:nvPr/>
        </p:nvSpPr>
        <p:spPr>
          <a:xfrm>
            <a:off x="12855307" y="3962719"/>
            <a:ext cx="323985" cy="369332"/>
          </a:xfrm>
          <a:prstGeom prst="rect">
            <a:avLst/>
          </a:prstGeom>
          <a:noFill/>
        </p:spPr>
        <p:txBody>
          <a:bodyPr wrap="none" rtlCol="0">
            <a:spAutoFit/>
          </a:bodyPr>
          <a:lstStyle/>
          <a:p>
            <a:endParaRPr lang="en-US" dirty="0"/>
          </a:p>
        </p:txBody>
      </p:sp>
      <p:sp>
        <p:nvSpPr>
          <p:cNvPr id="6" name="TextBox 5"/>
          <p:cNvSpPr txBox="1"/>
          <p:nvPr/>
        </p:nvSpPr>
        <p:spPr>
          <a:xfrm>
            <a:off x="914400" y="5867400"/>
            <a:ext cx="1762277" cy="369332"/>
          </a:xfrm>
          <a:prstGeom prst="rect">
            <a:avLst/>
          </a:prstGeom>
          <a:noFill/>
        </p:spPr>
        <p:txBody>
          <a:bodyPr wrap="none" rtlCol="0">
            <a:spAutoFit/>
          </a:bodyPr>
          <a:lstStyle/>
          <a:p>
            <a:r>
              <a:rPr lang="en-US" b="1" dirty="0" smtClean="0"/>
              <a:t>PR</a:t>
            </a:r>
            <a:r>
              <a:rPr lang="en-US" dirty="0" smtClean="0"/>
              <a:t> – Puerto Rico</a:t>
            </a:r>
            <a:endParaRPr lang="en-US" dirty="0"/>
          </a:p>
        </p:txBody>
      </p:sp>
      <p:sp>
        <p:nvSpPr>
          <p:cNvPr id="7" name="TextBox 6"/>
          <p:cNvSpPr txBox="1"/>
          <p:nvPr/>
        </p:nvSpPr>
        <p:spPr>
          <a:xfrm>
            <a:off x="2305822" y="2038290"/>
            <a:ext cx="340158" cy="400110"/>
          </a:xfrm>
          <a:prstGeom prst="rect">
            <a:avLst/>
          </a:prstGeom>
          <a:solidFill>
            <a:schemeClr val="tx1"/>
          </a:solidFill>
        </p:spPr>
        <p:txBody>
          <a:bodyPr wrap="none" rtlCol="0">
            <a:spAutoFit/>
          </a:bodyPr>
          <a:lstStyle/>
          <a:p>
            <a:r>
              <a:rPr lang="en-US" sz="2000" b="1" smtClean="0">
                <a:solidFill>
                  <a:schemeClr val="bg1"/>
                </a:solidFill>
              </a:rPr>
              <a:t>A</a:t>
            </a:r>
            <a:endParaRPr lang="en-US" sz="2000" b="1">
              <a:solidFill>
                <a:schemeClr val="bg1"/>
              </a:solidFill>
            </a:endParaRPr>
          </a:p>
        </p:txBody>
      </p:sp>
      <p:sp>
        <p:nvSpPr>
          <p:cNvPr id="31" name="TextBox 30"/>
          <p:cNvSpPr txBox="1"/>
          <p:nvPr/>
        </p:nvSpPr>
        <p:spPr>
          <a:xfrm>
            <a:off x="1600200" y="2743200"/>
            <a:ext cx="328936" cy="400110"/>
          </a:xfrm>
          <a:prstGeom prst="rect">
            <a:avLst/>
          </a:prstGeom>
          <a:solidFill>
            <a:schemeClr val="tx1"/>
          </a:solidFill>
        </p:spPr>
        <p:txBody>
          <a:bodyPr wrap="none" rtlCol="0">
            <a:spAutoFit/>
          </a:bodyPr>
          <a:lstStyle/>
          <a:p>
            <a:r>
              <a:rPr lang="en-US" sz="2000" b="1" dirty="0">
                <a:solidFill>
                  <a:schemeClr val="bg1"/>
                </a:solidFill>
              </a:rPr>
              <a:t>B</a:t>
            </a:r>
          </a:p>
        </p:txBody>
      </p:sp>
      <p:sp>
        <p:nvSpPr>
          <p:cNvPr id="10" name="TextBox 9"/>
          <p:cNvSpPr txBox="1"/>
          <p:nvPr/>
        </p:nvSpPr>
        <p:spPr>
          <a:xfrm>
            <a:off x="8492744" y="1998814"/>
            <a:ext cx="1099981" cy="400110"/>
          </a:xfrm>
          <a:prstGeom prst="rect">
            <a:avLst/>
          </a:prstGeom>
          <a:noFill/>
        </p:spPr>
        <p:txBody>
          <a:bodyPr wrap="none" rtlCol="0">
            <a:spAutoFit/>
          </a:bodyPr>
          <a:lstStyle/>
          <a:p>
            <a:r>
              <a:rPr lang="en-US" sz="2000" b="1" u="sng" dirty="0" smtClean="0">
                <a:latin typeface="Avenir Book" charset="0"/>
                <a:ea typeface="Avenir Book" charset="0"/>
                <a:cs typeface="Avenir Book" charset="0"/>
              </a:rPr>
              <a:t>Analysis</a:t>
            </a:r>
            <a:endParaRPr lang="en-US" sz="2000" b="1" u="sng" dirty="0">
              <a:latin typeface="Avenir Book" charset="0"/>
              <a:ea typeface="Avenir Book" charset="0"/>
              <a:cs typeface="Avenir Book" charset="0"/>
            </a:endParaRPr>
          </a:p>
        </p:txBody>
      </p:sp>
      <p:sp>
        <p:nvSpPr>
          <p:cNvPr id="11" name="TextBox 10"/>
          <p:cNvSpPr txBox="1"/>
          <p:nvPr/>
        </p:nvSpPr>
        <p:spPr>
          <a:xfrm>
            <a:off x="6437376" y="2372702"/>
            <a:ext cx="5230368" cy="203132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1</a:t>
            </a:r>
            <a:r>
              <a:rPr lang="en-US" baseline="30000" dirty="0" smtClean="0"/>
              <a:t>st</a:t>
            </a:r>
            <a:r>
              <a:rPr lang="en-US" dirty="0" smtClean="0"/>
              <a:t> Stage: Assess the upper ocean response forced by winds of Hurricane Gonzalo: </a:t>
            </a:r>
            <a:r>
              <a:rPr lang="en-US" b="1" dirty="0" smtClean="0"/>
              <a:t>Domingues et al., (2015)</a:t>
            </a:r>
          </a:p>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US" b="1" dirty="0"/>
          </a:p>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2</a:t>
            </a:r>
            <a:r>
              <a:rPr lang="en-US" baseline="30000" dirty="0" smtClean="0"/>
              <a:t>nd</a:t>
            </a:r>
            <a:r>
              <a:rPr lang="en-US" dirty="0" smtClean="0"/>
              <a:t> Stage: Assess the impact of assimilating the glider data on the actual forecast of Hurricane Gonzalo: </a:t>
            </a:r>
            <a:r>
              <a:rPr lang="en-US" b="1" dirty="0" smtClean="0"/>
              <a:t>Dong et al., (under revision)</a:t>
            </a:r>
            <a:endParaRPr lang="en-US" b="1" dirty="0"/>
          </a:p>
        </p:txBody>
      </p:sp>
    </p:spTree>
    <p:extLst>
      <p:ext uri="{BB962C8B-B14F-4D97-AF65-F5344CB8AC3E}">
        <p14:creationId xmlns:p14="http://schemas.microsoft.com/office/powerpoint/2010/main" val="1398568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p:cNvSpPr>
          <p:nvPr/>
        </p:nvSpPr>
        <p:spPr>
          <a:xfrm>
            <a:off x="312420" y="89213"/>
            <a:ext cx="11567160" cy="825187"/>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b="1" kern="1200">
                <a:solidFill>
                  <a:schemeClr val="tx1"/>
                </a:solidFill>
                <a:latin typeface="Avenir Book" charset="0"/>
                <a:ea typeface="Avenir Book" charset="0"/>
                <a:cs typeface="Avenir Book" charset="0"/>
              </a:defRPr>
            </a:lvl1pPr>
          </a:lstStyle>
          <a:p>
            <a:pPr>
              <a:spcAft>
                <a:spcPts val="600"/>
              </a:spcAft>
            </a:pPr>
            <a:r>
              <a:rPr lang="en-US" sz="2800" dirty="0"/>
              <a:t>AOML Underwater Glider Observations: </a:t>
            </a:r>
          </a:p>
          <a:p>
            <a:pPr>
              <a:spcAft>
                <a:spcPts val="600"/>
              </a:spcAft>
            </a:pPr>
            <a:r>
              <a:rPr lang="en-US" sz="2800" dirty="0"/>
              <a:t>Impact of ocean data on </a:t>
            </a:r>
            <a:r>
              <a:rPr lang="en-US" sz="2800" dirty="0" smtClean="0"/>
              <a:t>Hurricane Gonzalo coupled Forecast</a:t>
            </a:r>
            <a:endParaRPr lang="en-US" sz="2800" dirty="0"/>
          </a:p>
        </p:txBody>
      </p:sp>
      <p:grpSp>
        <p:nvGrpSpPr>
          <p:cNvPr id="11" name="Group 10"/>
          <p:cNvGrpSpPr/>
          <p:nvPr/>
        </p:nvGrpSpPr>
        <p:grpSpPr>
          <a:xfrm>
            <a:off x="552545" y="1168652"/>
            <a:ext cx="7372255" cy="5085054"/>
            <a:chOff x="2282732" y="952822"/>
            <a:chExt cx="7372255" cy="5483344"/>
          </a:xfrm>
        </p:grpSpPr>
        <p:grpSp>
          <p:nvGrpSpPr>
            <p:cNvPr id="7" name="Group 6"/>
            <p:cNvGrpSpPr/>
            <p:nvPr/>
          </p:nvGrpSpPr>
          <p:grpSpPr>
            <a:xfrm>
              <a:off x="2282732" y="952822"/>
              <a:ext cx="7372255" cy="5483344"/>
              <a:chOff x="2282732" y="952822"/>
              <a:chExt cx="7372255" cy="5483344"/>
            </a:xfrm>
          </p:grpSpPr>
          <p:grpSp>
            <p:nvGrpSpPr>
              <p:cNvPr id="8" name="Group 7"/>
              <p:cNvGrpSpPr/>
              <p:nvPr/>
            </p:nvGrpSpPr>
            <p:grpSpPr>
              <a:xfrm>
                <a:off x="2282732" y="952822"/>
                <a:ext cx="7372255" cy="5483344"/>
                <a:chOff x="4662863" y="1183374"/>
                <a:chExt cx="6402702" cy="4762209"/>
              </a:xfrm>
            </p:grpSpPr>
            <p:pic>
              <p:nvPicPr>
                <p:cNvPr id="13" name="Picture 12"/>
                <p:cNvPicPr>
                  <a:picLocks noChangeAspect="1"/>
                </p:cNvPicPr>
                <p:nvPr/>
              </p:nvPicPr>
              <p:blipFill>
                <a:blip r:embed="rId3"/>
                <a:stretch>
                  <a:fillRect/>
                </a:stretch>
              </p:blipFill>
              <p:spPr>
                <a:xfrm>
                  <a:off x="4662863" y="1183374"/>
                  <a:ext cx="6402702" cy="4762209"/>
                </a:xfrm>
                <a:prstGeom prst="rect">
                  <a:avLst/>
                </a:prstGeom>
              </p:spPr>
            </p:pic>
            <p:sp>
              <p:nvSpPr>
                <p:cNvPr id="2" name="Oval 1"/>
                <p:cNvSpPr/>
                <p:nvPr/>
              </p:nvSpPr>
              <p:spPr>
                <a:xfrm>
                  <a:off x="7680195" y="4578671"/>
                  <a:ext cx="206477" cy="2064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966046" y="4785148"/>
                  <a:ext cx="740445" cy="7910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7924800" y="373380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7631867" y="3669268"/>
              <a:ext cx="1740733" cy="369332"/>
            </a:xfrm>
            <a:prstGeom prst="rect">
              <a:avLst/>
            </a:prstGeom>
            <a:noFill/>
          </p:spPr>
          <p:txBody>
            <a:bodyPr wrap="none" rtlCol="0">
              <a:spAutoFit/>
            </a:bodyPr>
            <a:lstStyle/>
            <a:p>
              <a:r>
                <a:rPr lang="en-US" b="1" smtClean="0"/>
                <a:t>Maximum Wind</a:t>
              </a:r>
              <a:endParaRPr lang="en-US" b="1"/>
            </a:p>
          </p:txBody>
        </p:sp>
        <p:sp>
          <p:nvSpPr>
            <p:cNvPr id="3" name="TextBox 2"/>
            <p:cNvSpPr txBox="1"/>
            <p:nvPr/>
          </p:nvSpPr>
          <p:spPr>
            <a:xfrm>
              <a:off x="7523356" y="1035721"/>
              <a:ext cx="2059859" cy="369332"/>
            </a:xfrm>
            <a:prstGeom prst="rect">
              <a:avLst/>
            </a:prstGeom>
            <a:solidFill>
              <a:schemeClr val="bg1"/>
            </a:solidFill>
          </p:spPr>
          <p:txBody>
            <a:bodyPr wrap="none" rtlCol="0">
              <a:spAutoFit/>
            </a:bodyPr>
            <a:lstStyle/>
            <a:p>
              <a:r>
                <a:rPr lang="en-US" b="1" smtClean="0"/>
                <a:t>Minimum </a:t>
              </a:r>
              <a:r>
                <a:rPr lang="en-US" b="1" dirty="0" smtClean="0"/>
                <a:t>Pressure</a:t>
              </a:r>
              <a:endParaRPr lang="en-US" b="1" dirty="0"/>
            </a:p>
          </p:txBody>
        </p:sp>
      </p:grpSp>
      <p:grpSp>
        <p:nvGrpSpPr>
          <p:cNvPr id="21" name="Group 20"/>
          <p:cNvGrpSpPr/>
          <p:nvPr/>
        </p:nvGrpSpPr>
        <p:grpSpPr>
          <a:xfrm>
            <a:off x="8382000" y="1341704"/>
            <a:ext cx="3212108" cy="1325296"/>
            <a:chOff x="8839200" y="1646504"/>
            <a:chExt cx="3212108" cy="1325296"/>
          </a:xfrm>
        </p:grpSpPr>
        <p:cxnSp>
          <p:nvCxnSpPr>
            <p:cNvPr id="15" name="Straight Connector 14"/>
            <p:cNvCxnSpPr/>
            <p:nvPr/>
          </p:nvCxnSpPr>
          <p:spPr>
            <a:xfrm>
              <a:off x="8839200" y="1828800"/>
              <a:ext cx="685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37735" y="1646504"/>
              <a:ext cx="2275623" cy="369332"/>
            </a:xfrm>
            <a:prstGeom prst="rect">
              <a:avLst/>
            </a:prstGeom>
            <a:noFill/>
          </p:spPr>
          <p:txBody>
            <a:bodyPr wrap="none" rtlCol="0">
              <a:spAutoFit/>
            </a:bodyPr>
            <a:lstStyle/>
            <a:p>
              <a:r>
                <a:rPr lang="en-US" b="1" dirty="0" smtClean="0"/>
                <a:t>NOAA-NHC Best Track</a:t>
              </a:r>
              <a:endParaRPr lang="en-US" b="1" dirty="0"/>
            </a:p>
          </p:txBody>
        </p:sp>
        <p:cxnSp>
          <p:nvCxnSpPr>
            <p:cNvPr id="17" name="Straight Connector 16"/>
            <p:cNvCxnSpPr/>
            <p:nvPr/>
          </p:nvCxnSpPr>
          <p:spPr>
            <a:xfrm>
              <a:off x="8839200" y="2327564"/>
              <a:ext cx="685800"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537735" y="2145268"/>
              <a:ext cx="2425408" cy="369332"/>
            </a:xfrm>
            <a:prstGeom prst="rect">
              <a:avLst/>
            </a:prstGeom>
            <a:noFill/>
          </p:spPr>
          <p:txBody>
            <a:bodyPr wrap="none" rtlCol="0">
              <a:spAutoFit/>
            </a:bodyPr>
            <a:lstStyle/>
            <a:p>
              <a:r>
                <a:rPr lang="en-US" b="1" smtClean="0">
                  <a:solidFill>
                    <a:schemeClr val="accent1">
                      <a:lumMod val="75000"/>
                    </a:schemeClr>
                  </a:solidFill>
                </a:rPr>
                <a:t>HYCOM-HWRF: no data</a:t>
              </a:r>
              <a:endParaRPr lang="en-US" b="1" dirty="0">
                <a:solidFill>
                  <a:schemeClr val="accent1">
                    <a:lumMod val="75000"/>
                  </a:schemeClr>
                </a:solidFill>
              </a:endParaRPr>
            </a:p>
          </p:txBody>
        </p:sp>
        <p:cxnSp>
          <p:nvCxnSpPr>
            <p:cNvPr id="19" name="Straight Connector 18"/>
            <p:cNvCxnSpPr/>
            <p:nvPr/>
          </p:nvCxnSpPr>
          <p:spPr>
            <a:xfrm>
              <a:off x="8839200" y="2784764"/>
              <a:ext cx="6858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537735" y="2602468"/>
              <a:ext cx="2513573" cy="369332"/>
            </a:xfrm>
            <a:prstGeom prst="rect">
              <a:avLst/>
            </a:prstGeom>
            <a:noFill/>
          </p:spPr>
          <p:txBody>
            <a:bodyPr wrap="none" rtlCol="0">
              <a:spAutoFit/>
            </a:bodyPr>
            <a:lstStyle/>
            <a:p>
              <a:r>
                <a:rPr lang="en-US" b="1" dirty="0" smtClean="0">
                  <a:solidFill>
                    <a:srgbClr val="7030A0"/>
                  </a:solidFill>
                </a:rPr>
                <a:t>HYCOM-HWRF: ALL data</a:t>
              </a:r>
              <a:endParaRPr lang="en-US" b="1" dirty="0">
                <a:solidFill>
                  <a:srgbClr val="7030A0"/>
                </a:solidFill>
              </a:endParaRPr>
            </a:p>
          </p:txBody>
        </p:sp>
      </p:grpSp>
      <p:sp>
        <p:nvSpPr>
          <p:cNvPr id="22" name="TextBox 21"/>
          <p:cNvSpPr txBox="1"/>
          <p:nvPr/>
        </p:nvSpPr>
        <p:spPr>
          <a:xfrm>
            <a:off x="8054898" y="3397413"/>
            <a:ext cx="4092497" cy="2862322"/>
          </a:xfrm>
          <a:prstGeom prst="rect">
            <a:avLst/>
          </a:prstGeom>
          <a:noFill/>
        </p:spPr>
        <p:txBody>
          <a:bodyPr wrap="square" rtlCol="0">
            <a:spAutoFit/>
          </a:bodyPr>
          <a:lstStyle/>
          <a:p>
            <a:pPr marL="285750" indent="-285750">
              <a:buFont typeface="Courier New" charset="0"/>
              <a:buChar char="o"/>
            </a:pPr>
            <a:r>
              <a:rPr lang="en-US" dirty="0" smtClean="0"/>
              <a:t>Experiment with no data assimilation largely underestimates the intensity of Hurricane Gonzalo</a:t>
            </a:r>
          </a:p>
          <a:p>
            <a:pPr marL="285750" indent="-285750">
              <a:buFont typeface="Courier New" charset="0"/>
              <a:buChar char="o"/>
            </a:pPr>
            <a:endParaRPr lang="en-US" dirty="0" smtClean="0"/>
          </a:p>
          <a:p>
            <a:pPr marL="285750" indent="-285750">
              <a:buFont typeface="Courier New" charset="0"/>
              <a:buChar char="o"/>
            </a:pPr>
            <a:r>
              <a:rPr lang="en-US" dirty="0" smtClean="0"/>
              <a:t>Pressure</a:t>
            </a:r>
            <a:r>
              <a:rPr lang="en-US" dirty="0" smtClean="0"/>
              <a:t>: assimilation of ocean obs. allowed for 100% error reduction</a:t>
            </a:r>
          </a:p>
          <a:p>
            <a:pPr marL="285750" indent="-285750">
              <a:buFont typeface="Courier New" charset="0"/>
              <a:buChar char="o"/>
            </a:pPr>
            <a:endParaRPr lang="en-US" dirty="0"/>
          </a:p>
          <a:p>
            <a:pPr marL="285750" indent="-285750">
              <a:buFont typeface="Courier New" charset="0"/>
              <a:buChar char="o"/>
            </a:pPr>
            <a:r>
              <a:rPr lang="en-US" dirty="0" smtClean="0"/>
              <a:t>Maximum wind: assimilation of ocean obs. reduced ~50% the error in terms of maximum wind</a:t>
            </a:r>
            <a:endParaRPr lang="en-US" dirty="0"/>
          </a:p>
        </p:txBody>
      </p:sp>
      <p:sp>
        <p:nvSpPr>
          <p:cNvPr id="6" name="Rectangle 5"/>
          <p:cNvSpPr/>
          <p:nvPr/>
        </p:nvSpPr>
        <p:spPr>
          <a:xfrm>
            <a:off x="249936" y="6049524"/>
            <a:ext cx="6096000" cy="646331"/>
          </a:xfrm>
          <a:prstGeom prst="rect">
            <a:avLst/>
          </a:prstGeom>
        </p:spPr>
        <p:txBody>
          <a:bodyPr>
            <a:spAutoFit/>
          </a:bodyPr>
          <a:lstStyle/>
          <a:p>
            <a:pPr>
              <a:lnSpc>
                <a:spcPct val="150000"/>
              </a:lnSpc>
            </a:pPr>
            <a:r>
              <a:rPr lang="en-US" sz="1200" dirty="0" smtClean="0">
                <a:latin typeface="Avenir Book" charset="0"/>
                <a:ea typeface="Avenir Book" charset="0"/>
                <a:cs typeface="Avenir Book" charset="0"/>
              </a:rPr>
              <a:t>HWRF - Hurricane </a:t>
            </a:r>
            <a:r>
              <a:rPr lang="en-US" sz="1200" dirty="0">
                <a:latin typeface="Avenir Book" charset="0"/>
                <a:ea typeface="Avenir Book" charset="0"/>
                <a:cs typeface="Avenir Book" charset="0"/>
              </a:rPr>
              <a:t>Weather and Research Forecast </a:t>
            </a:r>
            <a:r>
              <a:rPr lang="en-US" sz="1200" dirty="0" smtClean="0">
                <a:latin typeface="Avenir Book" charset="0"/>
                <a:ea typeface="Avenir Book" charset="0"/>
                <a:cs typeface="Avenir Book" charset="0"/>
              </a:rPr>
              <a:t>model </a:t>
            </a:r>
          </a:p>
          <a:p>
            <a:pPr>
              <a:lnSpc>
                <a:spcPct val="150000"/>
              </a:lnSpc>
            </a:pPr>
            <a:r>
              <a:rPr lang="en-US" sz="1200" dirty="0" smtClean="0">
                <a:latin typeface="Avenir Book" charset="0"/>
                <a:ea typeface="Avenir Book" charset="0"/>
                <a:cs typeface="Avenir Book" charset="0"/>
              </a:rPr>
              <a:t>HYCOM- Hybrid </a:t>
            </a:r>
            <a:r>
              <a:rPr lang="en-US" sz="1200" dirty="0">
                <a:latin typeface="Avenir Book" charset="0"/>
                <a:ea typeface="Avenir Book" charset="0"/>
                <a:cs typeface="Avenir Book" charset="0"/>
              </a:rPr>
              <a:t>Coordinate </a:t>
            </a:r>
            <a:r>
              <a:rPr lang="en-US" sz="1200" dirty="0" smtClean="0">
                <a:latin typeface="Avenir Book" charset="0"/>
                <a:ea typeface="Avenir Book" charset="0"/>
                <a:cs typeface="Avenir Book" charset="0"/>
              </a:rPr>
              <a:t>Ocean Model</a:t>
            </a:r>
            <a:endParaRPr lang="en-US" sz="1200" dirty="0">
              <a:latin typeface="Avenir Book" charset="0"/>
              <a:ea typeface="Avenir Book" charset="0"/>
              <a:cs typeface="Avenir Book" charset="0"/>
            </a:endParaRPr>
          </a:p>
        </p:txBody>
      </p:sp>
      <p:sp>
        <p:nvSpPr>
          <p:cNvPr id="23" name="TextBox 22"/>
          <p:cNvSpPr txBox="1"/>
          <p:nvPr/>
        </p:nvSpPr>
        <p:spPr>
          <a:xfrm>
            <a:off x="252984" y="5458968"/>
            <a:ext cx="4876800" cy="646331"/>
          </a:xfrm>
          <a:prstGeom prst="rect">
            <a:avLst/>
          </a:prstGeom>
          <a:noFill/>
        </p:spPr>
        <p:txBody>
          <a:bodyPr wrap="square" rtlCol="0">
            <a:spAutoFit/>
          </a:bodyPr>
          <a:lstStyle/>
          <a:p>
            <a:r>
              <a:rPr lang="en-US" b="1" dirty="0" smtClean="0">
                <a:latin typeface="Avenir Book" charset="0"/>
                <a:ea typeface="Avenir Book" charset="0"/>
                <a:cs typeface="Avenir Book" charset="0"/>
              </a:rPr>
              <a:t>HWRF-HYCOM: NOAA’s next generation hurricane forecast model</a:t>
            </a:r>
            <a:endParaRPr lang="en-US" b="1" dirty="0"/>
          </a:p>
        </p:txBody>
      </p:sp>
      <p:sp>
        <p:nvSpPr>
          <p:cNvPr id="14" name="Rectangle 13"/>
          <p:cNvSpPr/>
          <p:nvPr/>
        </p:nvSpPr>
        <p:spPr>
          <a:xfrm>
            <a:off x="8355513" y="2610325"/>
            <a:ext cx="3796232" cy="954107"/>
          </a:xfrm>
          <a:prstGeom prst="rect">
            <a:avLst/>
          </a:prstGeom>
        </p:spPr>
        <p:txBody>
          <a:bodyPr wrap="none">
            <a:spAutoFit/>
          </a:bodyPr>
          <a:lstStyle/>
          <a:p>
            <a:pPr>
              <a:lnSpc>
                <a:spcPct val="150000"/>
              </a:lnSpc>
            </a:pPr>
            <a:r>
              <a:rPr lang="en-US" sz="1600" b="1" dirty="0">
                <a:solidFill>
                  <a:srgbClr val="0070C0"/>
                </a:solidFill>
                <a:latin typeface="Avenir Book" charset="0"/>
                <a:ea typeface="Avenir Book" charset="0"/>
                <a:cs typeface="Avenir Book" charset="0"/>
              </a:rPr>
              <a:t>HYCOM with no data </a:t>
            </a:r>
            <a:r>
              <a:rPr lang="en-US" sz="1600" b="1" dirty="0" smtClean="0">
                <a:solidFill>
                  <a:srgbClr val="0070C0"/>
                </a:solidFill>
                <a:latin typeface="Avenir Book" charset="0"/>
                <a:ea typeface="Avenir Book" charset="0"/>
                <a:cs typeface="Avenir Book" charset="0"/>
              </a:rPr>
              <a:t>assimilated</a:t>
            </a:r>
          </a:p>
          <a:p>
            <a:r>
              <a:rPr lang="en-US" sz="1600" b="1" dirty="0">
                <a:solidFill>
                  <a:srgbClr val="7030A0"/>
                </a:solidFill>
                <a:latin typeface="Avenir Book" charset="0"/>
                <a:ea typeface="Avenir Book" charset="0"/>
                <a:cs typeface="Avenir Book" charset="0"/>
              </a:rPr>
              <a:t>HYCOM with all ocean data assimilated</a:t>
            </a:r>
          </a:p>
          <a:p>
            <a:endParaRPr lang="en-US" sz="1600" b="1" dirty="0">
              <a:solidFill>
                <a:srgbClr val="0070C0"/>
              </a:solidFill>
              <a:latin typeface="Avenir Book" charset="0"/>
              <a:ea typeface="Avenir Book" charset="0"/>
              <a:cs typeface="Avenir Book" charset="0"/>
            </a:endParaRPr>
          </a:p>
        </p:txBody>
      </p:sp>
    </p:spTree>
    <p:extLst>
      <p:ext uri="{BB962C8B-B14F-4D97-AF65-F5344CB8AC3E}">
        <p14:creationId xmlns:p14="http://schemas.microsoft.com/office/powerpoint/2010/main" val="267050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8936</TotalTime>
  <Words>1841</Words>
  <Application>Microsoft Macintosh PowerPoint</Application>
  <PresentationFormat>Widescreen</PresentationFormat>
  <Paragraphs>224</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Avenir Book</vt:lpstr>
      <vt:lpstr>Calibri</vt:lpstr>
      <vt:lpstr>Calibri Light</vt:lpstr>
      <vt:lpstr>Courier New</vt:lpstr>
      <vt:lpstr>Eurostile</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Gonzalo (2014)</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Ricardo Domingues</cp:lastModifiedBy>
  <cp:revision>309</cp:revision>
  <cp:lastPrinted>2016-10-13T20:11:39Z</cp:lastPrinted>
  <dcterms:created xsi:type="dcterms:W3CDTF">2016-04-11T17:15:49Z</dcterms:created>
  <dcterms:modified xsi:type="dcterms:W3CDTF">2016-10-14T19:04:48Z</dcterms:modified>
</cp:coreProperties>
</file>