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6" r:id="rId2"/>
    <p:sldId id="259" r:id="rId3"/>
    <p:sldId id="260" r:id="rId4"/>
    <p:sldId id="262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CC3399"/>
    <a:srgbClr val="FF00FF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146B58-5624-4AA3-8F5F-C0155015888E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0F3F29-4D05-4EFB-90C4-70DA548E8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723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 variability range</a:t>
            </a:r>
            <a:r>
              <a:rPr lang="en-US" baseline="0" dirty="0" smtClean="0"/>
              <a:t> of 0.5 m in the Florida side.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F3F29-4D05-4EFB-90C4-70DA548E8D1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936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F25A8-1A98-4E4A-966B-0E5AE268DAC9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0A94F-A132-4A93-B470-649C37DDC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523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F25A8-1A98-4E4A-966B-0E5AE268DAC9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0A94F-A132-4A93-B470-649C37DDC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935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F25A8-1A98-4E4A-966B-0E5AE268DAC9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0A94F-A132-4A93-B470-649C37DDC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282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F25A8-1A98-4E4A-966B-0E5AE268DAC9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0A94F-A132-4A93-B470-649C37DDC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141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F25A8-1A98-4E4A-966B-0E5AE268DAC9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0A94F-A132-4A93-B470-649C37DDC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651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F25A8-1A98-4E4A-966B-0E5AE268DAC9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0A94F-A132-4A93-B470-649C37DDC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844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F25A8-1A98-4E4A-966B-0E5AE268DAC9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0A94F-A132-4A93-B470-649C37DDC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65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F25A8-1A98-4E4A-966B-0E5AE268DAC9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0A94F-A132-4A93-B470-649C37DDC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271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F25A8-1A98-4E4A-966B-0E5AE268DAC9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0A94F-A132-4A93-B470-649C37DDC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230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F25A8-1A98-4E4A-966B-0E5AE268DAC9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0A94F-A132-4A93-B470-649C37DDC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237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F25A8-1A98-4E4A-966B-0E5AE268DAC9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0A94F-A132-4A93-B470-649C37DDC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900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1F25A8-1A98-4E4A-966B-0E5AE268DAC9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C0A94F-A132-4A93-B470-649C37DDC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21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76200" y="0"/>
            <a:ext cx="90678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300" b="1" dirty="0" smtClean="0">
                <a:solidFill>
                  <a:srgbClr val="0070C0"/>
                </a:solidFill>
              </a:rPr>
              <a:t>Assessing the Florida Current Baroclinic Variability at 27N using XBTs/CTDs sections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000" b="1" dirty="0" smtClean="0"/>
              <a:t>Preliminary results using data from AX_WBTS</a:t>
            </a:r>
            <a:br>
              <a:rPr lang="en-US" sz="2000" b="1" dirty="0" smtClean="0"/>
            </a:br>
            <a:endParaRPr lang="en-US" sz="2000" b="1" dirty="0"/>
          </a:p>
        </p:txBody>
      </p:sp>
      <p:grpSp>
        <p:nvGrpSpPr>
          <p:cNvPr id="20" name="Group 19"/>
          <p:cNvGrpSpPr/>
          <p:nvPr/>
        </p:nvGrpSpPr>
        <p:grpSpPr>
          <a:xfrm>
            <a:off x="4141055" y="824345"/>
            <a:ext cx="4331005" cy="2607586"/>
            <a:chOff x="4141055" y="824345"/>
            <a:chExt cx="4331005" cy="260758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250"/>
            <a:stretch/>
          </p:blipFill>
          <p:spPr>
            <a:xfrm>
              <a:off x="6533698" y="1101435"/>
              <a:ext cx="1938362" cy="233049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904515" y="824345"/>
              <a:ext cx="33249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u="sng" dirty="0" smtClean="0">
                  <a:latin typeface="Lucida Sans" panose="020B0602030504020204" pitchFamily="34" charset="0"/>
                </a:rPr>
                <a:t>Florida Current baroclinic velocity</a:t>
              </a:r>
              <a:endParaRPr lang="en-US" sz="1400" b="1" u="sng" dirty="0">
                <a:latin typeface="Lucida Sans" panose="020B0602030504020204" pitchFamily="34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70"/>
            <a:stretch/>
          </p:blipFill>
          <p:spPr>
            <a:xfrm>
              <a:off x="4141055" y="1101435"/>
              <a:ext cx="2273605" cy="2318962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4422745" y="2494776"/>
              <a:ext cx="94448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07/13/1995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0" y="1515999"/>
            <a:ext cx="3942695" cy="4656201"/>
            <a:chOff x="0" y="1363599"/>
            <a:chExt cx="3942695" cy="465620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0" y="1363599"/>
              <a:ext cx="3942695" cy="4656201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322941" y="4336475"/>
              <a:ext cx="3424714" cy="1138773"/>
            </a:xfrm>
            <a:prstGeom prst="rect">
              <a:avLst/>
            </a:prstGeom>
            <a:solidFill>
              <a:srgbClr val="FFFFCC">
                <a:alpha val="89804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AX_WBTS XBT deployments</a:t>
              </a:r>
            </a:p>
            <a:p>
              <a:r>
                <a:rPr lang="en-US" sz="1600" b="1" dirty="0" smtClean="0"/>
                <a:t>- Operations started in 1995</a:t>
              </a:r>
            </a:p>
            <a:p>
              <a:r>
                <a:rPr lang="en-US" sz="1600" b="1" dirty="0" smtClean="0"/>
                <a:t>- Total of 135 transects</a:t>
              </a:r>
            </a:p>
            <a:p>
              <a:r>
                <a:rPr lang="en-US" sz="1600" b="1" dirty="0" smtClean="0"/>
                <a:t>-  ~ 9 XBTs per transect</a:t>
              </a:r>
              <a:endParaRPr lang="en-US" sz="1600" b="1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273358" y="3449780"/>
            <a:ext cx="4562824" cy="3336228"/>
            <a:chOff x="4273358" y="3449780"/>
            <a:chExt cx="4562824" cy="33362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854"/>
            <a:stretch/>
          </p:blipFill>
          <p:spPr>
            <a:xfrm>
              <a:off x="4273358" y="3771212"/>
              <a:ext cx="4562824" cy="301479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709200" y="3449780"/>
              <a:ext cx="36728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u="sng" dirty="0" smtClean="0">
                  <a:latin typeface="Lucida Sans" panose="020B0602030504020204" pitchFamily="34" charset="0"/>
                </a:rPr>
                <a:t>Seasonal modes of velocity variability</a:t>
              </a:r>
              <a:endParaRPr lang="en-US" sz="1400" b="1" u="sng" dirty="0">
                <a:latin typeface="Lucida Sans" panose="020B0602030504020204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607091" y="4915386"/>
              <a:ext cx="222334" cy="199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607091" y="6430965"/>
              <a:ext cx="222334" cy="199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537249" y="4719935"/>
              <a:ext cx="15113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Principal component</a:t>
              </a:r>
            </a:p>
            <a:p>
              <a:r>
                <a:rPr lang="en-US" sz="1200" b="1" dirty="0" smtClean="0">
                  <a:solidFill>
                    <a:srgbClr val="FF0000"/>
                  </a:solidFill>
                </a:rPr>
                <a:t>Along-channel wind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627438" y="4837926"/>
              <a:ext cx="51523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/>
                <a:t>(a) 69%</a:t>
              </a:r>
              <a:endParaRPr lang="en-US" sz="1200" b="1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626345" y="6363030"/>
              <a:ext cx="53729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/>
                <a:t>(b) 20%</a:t>
              </a:r>
              <a:endParaRPr lang="en-US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75463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76200" y="0"/>
            <a:ext cx="90678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300" b="1" dirty="0" smtClean="0">
                <a:solidFill>
                  <a:srgbClr val="0070C0"/>
                </a:solidFill>
              </a:rPr>
              <a:t>Assessing the Florida Current Baroclinic Variability at 27N using XBTs/CTDs sections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000" b="1" dirty="0" smtClean="0"/>
              <a:t>Preliminary results using data from AX_WBTS</a:t>
            </a:r>
            <a:br>
              <a:rPr lang="en-US" sz="2000" b="1" dirty="0" smtClean="0"/>
            </a:br>
            <a:endParaRPr lang="en-US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66700" y="1000780"/>
            <a:ext cx="4610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 smtClean="0">
                <a:latin typeface="Lucida Sans" panose="020B0602030504020204" pitchFamily="34" charset="0"/>
              </a:rPr>
              <a:t>Relationship between location of Florida Current jet location and sea-level</a:t>
            </a:r>
            <a:endParaRPr lang="en-US" sz="1400" b="1" u="sng" dirty="0">
              <a:latin typeface="Lucida Sans" panose="020B0602030504020204" pitchFamily="34" charset="0"/>
            </a:endParaRPr>
          </a:p>
        </p:txBody>
      </p:sp>
      <p:sp>
        <p:nvSpPr>
          <p:cNvPr id="15" name="Content Placeholder 13"/>
          <p:cNvSpPr txBox="1">
            <a:spLocks/>
          </p:cNvSpPr>
          <p:nvPr/>
        </p:nvSpPr>
        <p:spPr>
          <a:xfrm>
            <a:off x="5486400" y="727537"/>
            <a:ext cx="3273270" cy="45302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1600" b="1" dirty="0" smtClean="0">
                <a:solidFill>
                  <a:srgbClr val="0070C0"/>
                </a:solidFill>
              </a:rPr>
              <a:t>Preliminary  Results</a:t>
            </a: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Font typeface="Wingdings" pitchFamily="2" charset="2"/>
              <a:buChar char="v"/>
              <a:defRPr/>
            </a:pPr>
            <a:r>
              <a:rPr lang="en-US" sz="1600" dirty="0" smtClean="0"/>
              <a:t>On seasonal time-scales, the variability is dominated by the presence of an intensity-mode, essentially forced by the wind, and by a meandering-mode</a:t>
            </a: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Font typeface="Wingdings" pitchFamily="2" charset="2"/>
              <a:buChar char="v"/>
              <a:defRPr/>
            </a:pPr>
            <a:r>
              <a:rPr lang="en-US" sz="1600" dirty="0" smtClean="0"/>
              <a:t>The Florida Current jet exhibits meandering variability on different time-scales at 27N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sz="1600" dirty="0" smtClean="0"/>
              <a:t>Offshore-meandering is associated with higher sea-level in the central Florida coast</a:t>
            </a:r>
          </a:p>
          <a:p>
            <a:pPr lvl="1">
              <a:spcBef>
                <a:spcPct val="20000"/>
              </a:spcBef>
              <a:spcAft>
                <a:spcPts val="600"/>
              </a:spcAft>
              <a:defRPr/>
            </a:pPr>
            <a:r>
              <a:rPr lang="en-US" sz="1600" b="1" dirty="0" smtClean="0">
                <a:solidFill>
                  <a:srgbClr val="C00000"/>
                </a:solidFill>
              </a:rPr>
              <a:t>Approximately 15 cm higher-than-usual sea-level associated with offshore FC meandering</a:t>
            </a:r>
            <a:endParaRPr lang="en-US" sz="1600" b="1" dirty="0">
              <a:solidFill>
                <a:srgbClr val="C00000"/>
              </a:solidFill>
            </a:endParaRP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v"/>
              <a:defRPr/>
            </a:pPr>
            <a:endParaRPr lang="en-US" sz="1600" b="1" dirty="0" smtClean="0"/>
          </a:p>
          <a:p>
            <a:pPr marL="800100" lvl="1" indent="-342900">
              <a:spcBef>
                <a:spcPct val="20000"/>
              </a:spcBef>
              <a:buFont typeface="Wingdings" pitchFamily="2" charset="2"/>
              <a:buChar char="v"/>
              <a:defRPr/>
            </a:pPr>
            <a:endParaRPr lang="en-US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9" y="1573311"/>
            <a:ext cx="2089289" cy="51229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098960" y="1529769"/>
            <a:ext cx="3038554" cy="52629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86400" y="5410200"/>
            <a:ext cx="3273270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References</a:t>
            </a:r>
          </a:p>
          <a:p>
            <a:r>
              <a:rPr lang="en-US" sz="1200" dirty="0" smtClean="0"/>
              <a:t>- </a:t>
            </a:r>
            <a:r>
              <a:rPr lang="en-US" sz="1200" dirty="0" err="1" smtClean="0"/>
              <a:t>Domingues</a:t>
            </a:r>
            <a:r>
              <a:rPr lang="en-US" sz="1200" dirty="0" smtClean="0"/>
              <a:t> et al. (</a:t>
            </a:r>
            <a:r>
              <a:rPr lang="en-US" sz="1200" dirty="0"/>
              <a:t>2016), Remote sources for </a:t>
            </a:r>
            <a:r>
              <a:rPr lang="en-US" sz="1200" dirty="0" smtClean="0"/>
              <a:t>year-to-year </a:t>
            </a:r>
            <a:r>
              <a:rPr lang="en-US" sz="1200" dirty="0"/>
              <a:t>changes in the seasonality of the Florida Current transport</a:t>
            </a:r>
            <a:r>
              <a:rPr lang="en-US" sz="1200" dirty="0" smtClean="0"/>
              <a:t>. JGR-Oceans.</a:t>
            </a:r>
          </a:p>
          <a:p>
            <a:endParaRPr lang="en-US" sz="1200" dirty="0" smtClean="0"/>
          </a:p>
          <a:p>
            <a:r>
              <a:rPr lang="en-US" sz="1200" dirty="0" smtClean="0"/>
              <a:t>- </a:t>
            </a:r>
            <a:r>
              <a:rPr lang="en-US" sz="1200" dirty="0" err="1" smtClean="0"/>
              <a:t>Domingues</a:t>
            </a:r>
            <a:r>
              <a:rPr lang="en-US" sz="1200" dirty="0" smtClean="0"/>
              <a:t> et al., Manuscript in preparation.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2744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40291"/>
          <a:stretch/>
        </p:blipFill>
        <p:spPr>
          <a:xfrm>
            <a:off x="426446" y="3901586"/>
            <a:ext cx="3143357" cy="279668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6200" y="0"/>
            <a:ext cx="90678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300" b="1" dirty="0" smtClean="0">
                <a:solidFill>
                  <a:srgbClr val="0070C0"/>
                </a:solidFill>
              </a:rPr>
              <a:t>Antarctica Circumpolar Current variability between South Africa and Antarctica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000" b="1" dirty="0" smtClean="0"/>
              <a:t/>
            </a:r>
            <a:br>
              <a:rPr lang="en-US" sz="2000" b="1" dirty="0" smtClean="0"/>
            </a:br>
            <a:endParaRPr lang="en-US" sz="2000" b="1" dirty="0"/>
          </a:p>
        </p:txBody>
      </p:sp>
      <p:pic>
        <p:nvPicPr>
          <p:cNvPr id="1027" name="Picture 3" descr="\\PHODNET\share\domingues\XBT_SCIENCE_phod\PLOTS\ACC_transect_vgeo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075" y="762000"/>
            <a:ext cx="5141220" cy="462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144495" y="1597445"/>
            <a:ext cx="1143000" cy="2667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201645" y="1606970"/>
            <a:ext cx="1032655" cy="307777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  <a:latin typeface="Lucida Sans" panose="020B0602030504020204" pitchFamily="34" charset="0"/>
              </a:rPr>
              <a:t>ACC flow</a:t>
            </a:r>
            <a:endParaRPr lang="en-US" sz="1400" b="1" dirty="0">
              <a:solidFill>
                <a:srgbClr val="C00000"/>
              </a:solidFill>
              <a:latin typeface="Lucida Sans" panose="020B0602030504020204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534895" y="2130845"/>
            <a:ext cx="1181100" cy="361950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668495" y="1157033"/>
            <a:ext cx="622548" cy="335756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C3399"/>
                </a:solidFill>
              </a:rPr>
              <a:t>AX25</a:t>
            </a:r>
            <a:endParaRPr lang="en-US" b="1" dirty="0">
              <a:solidFill>
                <a:srgbClr val="CC3399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13598" y="1902245"/>
            <a:ext cx="521297" cy="307777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Lucida Sans" panose="020B0602030504020204" pitchFamily="34" charset="0"/>
              </a:rPr>
              <a:t>SAF</a:t>
            </a:r>
            <a:endParaRPr lang="en-US" sz="1400" b="1" dirty="0">
              <a:latin typeface="Lucida Sans" panose="020B0602030504020204" pitchFamily="34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5756467" y="2969045"/>
            <a:ext cx="789218" cy="26039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227155" y="3075548"/>
            <a:ext cx="529312" cy="307777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Lucida Sans" panose="020B0602030504020204" pitchFamily="34" charset="0"/>
              </a:rPr>
              <a:t>APF</a:t>
            </a:r>
            <a:endParaRPr lang="en-US" sz="1400" b="1" dirty="0">
              <a:latin typeface="Lucida Sans" panose="020B0602030504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29200" y="5410200"/>
            <a:ext cx="3335664" cy="1005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ACC – Antarctica Circumpolar Current</a:t>
            </a:r>
            <a:br>
              <a:rPr lang="en-US" sz="1600" b="1" dirty="0" smtClean="0"/>
            </a:br>
            <a:r>
              <a:rPr lang="en-US" sz="1600" b="1" dirty="0" smtClean="0"/>
              <a:t>SAF – </a:t>
            </a:r>
            <a:r>
              <a:rPr lang="en-US" sz="1600" b="1" dirty="0" err="1" smtClean="0"/>
              <a:t>Subantarctic</a:t>
            </a:r>
            <a:r>
              <a:rPr lang="en-US" sz="1600" b="1" dirty="0" smtClean="0"/>
              <a:t> Front </a:t>
            </a:r>
          </a:p>
          <a:p>
            <a:r>
              <a:rPr lang="en-US" sz="1600" b="1" dirty="0"/>
              <a:t>APF – Antarctic Polar Front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8359" y="762000"/>
            <a:ext cx="3279241" cy="1138773"/>
          </a:xfrm>
          <a:prstGeom prst="rect">
            <a:avLst/>
          </a:prstGeom>
          <a:solidFill>
            <a:schemeClr val="bg1">
              <a:lumMod val="95000"/>
              <a:alpha val="89804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AX25 XBT deployments</a:t>
            </a:r>
          </a:p>
          <a:p>
            <a:r>
              <a:rPr lang="en-US" sz="1600" b="1" dirty="0" smtClean="0"/>
              <a:t>- </a:t>
            </a:r>
            <a:r>
              <a:rPr lang="en-US" sz="1600" dirty="0" smtClean="0"/>
              <a:t>Operations started in 2004</a:t>
            </a:r>
          </a:p>
          <a:p>
            <a:r>
              <a:rPr lang="en-US" sz="1600" dirty="0" smtClean="0"/>
              <a:t>- Total of 33 transects up to date</a:t>
            </a:r>
          </a:p>
          <a:p>
            <a:r>
              <a:rPr lang="en-US" sz="1600" dirty="0" smtClean="0"/>
              <a:t>-  ~200 XBTs per transect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3200400" y="6477000"/>
            <a:ext cx="5968426" cy="3140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In partnership with the University of Cape Town – </a:t>
            </a:r>
            <a:r>
              <a:rPr lang="en-US" sz="1600" b="1" dirty="0" err="1" smtClean="0"/>
              <a:t>Goodhope</a:t>
            </a:r>
            <a:r>
              <a:rPr lang="en-US" sz="1600" b="1" dirty="0" smtClean="0"/>
              <a:t> Project</a:t>
            </a:r>
            <a:endParaRPr lang="en-US" sz="1600" b="1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001352"/>
            <a:ext cx="4211384" cy="211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412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76200" y="0"/>
            <a:ext cx="90678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300" b="1" dirty="0" smtClean="0">
                <a:solidFill>
                  <a:srgbClr val="0070C0"/>
                </a:solidFill>
              </a:rPr>
              <a:t>Antarctica Circumpolar Current variability between South Africa and Antarctica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000" b="1" dirty="0" smtClean="0"/>
              <a:t>Results using data from AX25</a:t>
            </a:r>
            <a:br>
              <a:rPr lang="en-US" sz="2000" b="1" dirty="0" smtClean="0"/>
            </a:br>
            <a:endParaRPr lang="en-US" sz="2000" b="1" dirty="0"/>
          </a:p>
        </p:txBody>
      </p:sp>
      <p:pic>
        <p:nvPicPr>
          <p:cNvPr id="3074" name="Picture 2" descr="\\PHODNET\share\domingues\XBT_SCIENCE_phod\PLOTS\ACC_fronts_transport_domingues_etal_201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"/>
          <a:stretch/>
        </p:blipFill>
        <p:spPr bwMode="auto">
          <a:xfrm>
            <a:off x="102727" y="1230446"/>
            <a:ext cx="8599755" cy="2693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575498" y="932203"/>
            <a:ext cx="59683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u="sng" dirty="0" smtClean="0">
                <a:latin typeface="Lucida Sans" panose="020B0602030504020204" pitchFamily="34" charset="0"/>
              </a:rPr>
              <a:t>SAF and APF transports derived from AX25 and </a:t>
            </a:r>
            <a:r>
              <a:rPr lang="en-US" sz="1400" b="1" u="sng" dirty="0" err="1" smtClean="0">
                <a:latin typeface="Lucida Sans" panose="020B0602030504020204" pitchFamily="34" charset="0"/>
              </a:rPr>
              <a:t>atltimetry</a:t>
            </a:r>
            <a:r>
              <a:rPr lang="en-US" sz="1400" b="1" u="sng" dirty="0" smtClean="0">
                <a:latin typeface="Lucida Sans" panose="020B0602030504020204" pitchFamily="34" charset="0"/>
              </a:rPr>
              <a:t> data</a:t>
            </a:r>
            <a:endParaRPr lang="en-US" sz="1400" b="1" u="sng" dirty="0">
              <a:latin typeface="Lucida Sans" panose="020B0602030504020204" pitchFamily="34" charset="0"/>
            </a:endParaRPr>
          </a:p>
        </p:txBody>
      </p:sp>
      <p:sp>
        <p:nvSpPr>
          <p:cNvPr id="23" name="Content Placeholder 13"/>
          <p:cNvSpPr txBox="1">
            <a:spLocks/>
          </p:cNvSpPr>
          <p:nvPr/>
        </p:nvSpPr>
        <p:spPr>
          <a:xfrm>
            <a:off x="4349998" y="3877739"/>
            <a:ext cx="4295573" cy="22651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b="1" dirty="0" smtClean="0">
                <a:solidFill>
                  <a:srgbClr val="0070C0"/>
                </a:solidFill>
              </a:rPr>
              <a:t>Key Results</a:t>
            </a: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Font typeface="Wingdings" pitchFamily="2" charset="2"/>
              <a:buChar char="v"/>
              <a:defRPr/>
            </a:pPr>
            <a:r>
              <a:rPr lang="en-US" sz="1600" dirty="0" smtClean="0"/>
              <a:t>The individual  behavior of the SAF and APF account for most of the ACC variability.</a:t>
            </a: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Font typeface="Wingdings" pitchFamily="2" charset="2"/>
              <a:buChar char="v"/>
              <a:defRPr/>
            </a:pPr>
            <a:r>
              <a:rPr lang="en-US" sz="1600" dirty="0" smtClean="0"/>
              <a:t>Year-to-year changes in the SAF and APF transports associated with wind-driven variability due to the Southern Annular Mode – SAM.</a:t>
            </a:r>
            <a:endParaRPr lang="en-US" sz="1600" dirty="0"/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v"/>
              <a:defRPr/>
            </a:pPr>
            <a:endParaRPr lang="en-US" sz="1600" dirty="0" smtClean="0"/>
          </a:p>
          <a:p>
            <a:pPr marL="800100" lvl="1" indent="-342900">
              <a:spcBef>
                <a:spcPct val="20000"/>
              </a:spcBef>
              <a:buFont typeface="Wingdings" pitchFamily="2" charset="2"/>
              <a:buChar char="v"/>
              <a:defRPr/>
            </a:pPr>
            <a:endParaRPr lang="en-US" dirty="0"/>
          </a:p>
        </p:txBody>
      </p:sp>
      <p:sp>
        <p:nvSpPr>
          <p:cNvPr id="24" name="Content Placeholder 13"/>
          <p:cNvSpPr txBox="1">
            <a:spLocks/>
          </p:cNvSpPr>
          <p:nvPr/>
        </p:nvSpPr>
        <p:spPr>
          <a:xfrm>
            <a:off x="413987" y="6249524"/>
            <a:ext cx="8374455" cy="5481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1000" b="1" dirty="0" smtClean="0">
                <a:solidFill>
                  <a:srgbClr val="0070C0"/>
                </a:solidFill>
              </a:rPr>
              <a:t>References</a:t>
            </a:r>
          </a:p>
          <a:p>
            <a:pPr>
              <a:spcBef>
                <a:spcPct val="20000"/>
              </a:spcBef>
              <a:defRPr/>
            </a:pPr>
            <a:r>
              <a:rPr lang="en-US" sz="1000" dirty="0" smtClean="0"/>
              <a:t>- </a:t>
            </a:r>
            <a:r>
              <a:rPr lang="en-US" sz="1000" dirty="0" err="1" smtClean="0"/>
              <a:t>Domingues</a:t>
            </a:r>
            <a:r>
              <a:rPr lang="en-US" sz="1000" dirty="0" smtClean="0"/>
              <a:t> et al. (2014), </a:t>
            </a:r>
            <a:r>
              <a:rPr lang="en-US" sz="1000" dirty="0"/>
              <a:t>Wind forced variability of the Antarctic Circumpolar Current south of Africa between 1993 and 2010, J. </a:t>
            </a:r>
            <a:r>
              <a:rPr lang="en-US" sz="1000" dirty="0" err="1"/>
              <a:t>Geophys</a:t>
            </a:r>
            <a:r>
              <a:rPr lang="en-US" sz="1000" dirty="0"/>
              <a:t>. Res</a:t>
            </a:r>
            <a:r>
              <a:rPr lang="en-US" sz="1000" dirty="0" smtClean="0"/>
              <a:t>.</a:t>
            </a:r>
            <a:endParaRPr lang="en-US" sz="1000" dirty="0"/>
          </a:p>
          <a:p>
            <a:pPr>
              <a:spcBef>
                <a:spcPct val="20000"/>
              </a:spcBef>
              <a:defRPr/>
            </a:pPr>
            <a:r>
              <a:rPr lang="en-US" sz="1000" dirty="0" smtClean="0"/>
              <a:t>- Swart et al. (2008), Transport </a:t>
            </a:r>
            <a:r>
              <a:rPr lang="en-US" sz="1000" dirty="0"/>
              <a:t>and variability of the Antarctic Circumpolar Current south of Africa. </a:t>
            </a:r>
            <a:r>
              <a:rPr lang="en-US" sz="1000" i="1" dirty="0"/>
              <a:t>J. </a:t>
            </a:r>
            <a:r>
              <a:rPr lang="en-US" sz="1000" i="1" dirty="0" err="1"/>
              <a:t>Geophys</a:t>
            </a:r>
            <a:r>
              <a:rPr lang="en-US" sz="1000" i="1" dirty="0"/>
              <a:t>. Res.</a:t>
            </a:r>
            <a:endParaRPr lang="en-US" sz="1000" dirty="0" smtClean="0"/>
          </a:p>
          <a:p>
            <a:pPr marL="800100" lvl="1" indent="-342900">
              <a:spcBef>
                <a:spcPct val="20000"/>
              </a:spcBef>
              <a:buFont typeface="Wingdings" pitchFamily="2" charset="2"/>
              <a:buChar char="v"/>
              <a:defRPr/>
            </a:pPr>
            <a:endParaRPr lang="en-US" sz="1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44" y="3889327"/>
            <a:ext cx="4141360" cy="229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0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1529</TotalTime>
  <Words>348</Words>
  <Application>Microsoft Office PowerPoint</Application>
  <PresentationFormat>On-screen Show (4:3)</PresentationFormat>
  <Paragraphs>45</Paragraphs>
  <Slides>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Ricardo Domingues</dc:creator>
  <cp:lastModifiedBy>Ricardo Domingues</cp:lastModifiedBy>
  <cp:revision>62</cp:revision>
  <dcterms:created xsi:type="dcterms:W3CDTF">2017-01-25T21:02:51Z</dcterms:created>
  <dcterms:modified xsi:type="dcterms:W3CDTF">2017-01-30T15:47:51Z</dcterms:modified>
</cp:coreProperties>
</file>