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94" r:id="rId2"/>
    <p:sldId id="311" r:id="rId3"/>
    <p:sldId id="312" r:id="rId4"/>
    <p:sldId id="314" r:id="rId5"/>
    <p:sldId id="315" r:id="rId6"/>
    <p:sldId id="317" r:id="rId7"/>
    <p:sldId id="305" r:id="rId8"/>
    <p:sldId id="316" r:id="rId9"/>
    <p:sldId id="318" r:id="rId10"/>
    <p:sldId id="325" r:id="rId11"/>
    <p:sldId id="313" r:id="rId12"/>
    <p:sldId id="334" r:id="rId13"/>
    <p:sldId id="332" r:id="rId14"/>
    <p:sldId id="333" r:id="rId15"/>
    <p:sldId id="335" r:id="rId16"/>
    <p:sldId id="319" r:id="rId17"/>
    <p:sldId id="327" r:id="rId18"/>
    <p:sldId id="322" r:id="rId19"/>
    <p:sldId id="329" r:id="rId20"/>
    <p:sldId id="326" r:id="rId21"/>
    <p:sldId id="336" r:id="rId22"/>
    <p:sldId id="33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690"/>
    <a:srgbClr val="575757"/>
    <a:srgbClr val="F2F5F7"/>
    <a:srgbClr val="4298D3"/>
    <a:srgbClr val="DADDE0"/>
    <a:srgbClr val="ACACAC"/>
    <a:srgbClr val="666666"/>
    <a:srgbClr val="168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50"/>
    <p:restoredTop sz="82855"/>
  </p:normalViewPr>
  <p:slideViewPr>
    <p:cSldViewPr snapToObjects="1">
      <p:cViewPr varScale="1">
        <p:scale>
          <a:sx n="82" d="100"/>
          <a:sy n="82" d="100"/>
        </p:scale>
        <p:origin x="192" y="3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87" d="100"/>
          <a:sy n="87" d="100"/>
        </p:scale>
        <p:origin x="269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46B343-25FC-4040-8C1D-19C20F6E45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73B9B-CC70-874C-BF13-BEDD16B129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FFD94-0376-F94B-8829-32106F229FB7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A5E96-D065-BA40-9088-390449C75D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17056-518B-824D-992C-F5C7AD624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473C2-1A0A-6148-AB77-25A47CD8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AC35B-83D0-B04F-AA0A-7C54EB63E0C1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9663B-47F3-AE4A-92C7-367FE9E3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8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lmbeachpost.com/news/20191015/king-tides-south-floridarsquos-had-4-straight-days-of-record-high-tide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miaminewtimes.com/news/sea-level-rise-to-destroy-6000-florida-historic-sites-by-2100-9872871" TargetMode="External"/><Relationship Id="rId4" Type="http://schemas.openxmlformats.org/officeDocument/2006/relationships/hyperlink" Target="https://www.nytimes.com/2019/02/20/opinion/ban-ki-moon-miami-climate-change.html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7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Domingues, R.,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Baringer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&amp; Volkov, D. (2018). What caused the accelerated sea level changes along the US East Coast during 2010–2015?.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Geophysical Research Letters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(24), 13-367.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94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Domingues, R.,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Baringer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&amp; Volkov, D. (2018). What caused the accelerated sea level changes along the US East Coast during 2010–2015?.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Geophysical Research Letters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(24), 13-367.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24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Domingues, R.,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Baringer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&amp; Volkov, D. (2018). What caused the accelerated sea level changes along the US East Coast during 2010–2015?.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Geophysical Research Letters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(24), 13-367.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99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Domingues, R.,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Baringer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&amp; Volkov, D. (2018). What caused the accelerated sea level changes along the US East Coast during 2010–2015?.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Geophysical Research Letters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(24), 13-367.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8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Domingues, R.,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Baringer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&amp; Volkov, D. (2018). What caused the accelerated sea level changes along the US East Coast during 2010–2015?.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Geophysical Research Letters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(24), 13-367.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72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Domingues, R.,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Baringer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&amp; Volkov, D. (2018). What caused the accelerated sea level changes along the US East Coast during 2010–2015?.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Geophysical Research Letters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(24), 13-367.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38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Domingues, R.,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Baringer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&amp; Volkov, D. (2018). What caused the accelerated sea level changes along the US East Coast during 2010–2015?.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Geophysical Research Letters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(24), 13-367.</a:t>
            </a:r>
            <a:endParaRPr lang="en-US" dirty="0"/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Volkov, D. L., Lee, S. K., Domingues, R., Zhang, H., &amp; Goes, M. (2019). Interannual sea level variability along the southeastern seaboard of the United States in relation to the gyre‐scale heat divergence in the North Atlantic.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Geophysical Research Letters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37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4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47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18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54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21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Relevant science manuscript:</a:t>
            </a:r>
          </a:p>
          <a:p>
            <a:endParaRPr lang="en-US" dirty="0"/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 A., &amp; Strauss, B. H. (2019). New elevation data triple estimates of global vulnerability to sea-level rise and coastal flooding.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 communications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(1), 1-12.</a:t>
            </a:r>
            <a:r>
              <a:rPr lang="en-US" dirty="0"/>
              <a:t> (https://</a:t>
            </a:r>
            <a:r>
              <a:rPr lang="en-US" dirty="0" err="1"/>
              <a:t>www.nature.com</a:t>
            </a:r>
            <a:r>
              <a:rPr lang="en-US" dirty="0"/>
              <a:t>/articles/s41467-019-12808-z)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23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News articles: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https://www.palmbeachpost.com/news/20191015/king-tides-south-floridarsquos-had-4-straight-days-of-record-high-tides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https://www.nytimes.com/2019/02/20/opinion/ban-ki-moon-miami-climate-change.html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https://www.miaminewtimes.com/news/sea-level-rise-to-destroy-6000-florida-historic-sites-by-2100-9872871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87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Reference:</a:t>
            </a:r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Domingues, R.,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Baringer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&amp;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G. (2016). Remote sources for year‐to‐year changes in the seasonality of the 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lorida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urrent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transport.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 of Geophysical Research: Oceans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(10), 7547-7559.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80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48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68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63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Domingues, R.,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Baringer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&amp;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G. (2016). Remote sources for year‐to‐year changes in the seasonality of the 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lorida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urrent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transport.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 of Geophysical Research: Oceans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(10), 7547-7559.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Domingues, R.,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Baringer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&amp; Volkov, D. (2018). What caused the accelerated sea level changes along the US East Coast during 2010–2015?.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Geophysical Research Letters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(24), 13-367.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6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FEAB9-964F-934D-8A34-973E5BC0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1A5F8D-A1BB-D746-AF4F-EF1F57699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818930"/>
            <a:ext cx="38084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Table/ Columns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1ED3C4F7-3FDD-7D45-B182-A7CE6598DF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676400" y="2819400"/>
            <a:ext cx="89916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1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862222-3BBD-C44A-98A8-FAE8598491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53000"/>
            <a:ext cx="12192000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800" y="2895600"/>
            <a:ext cx="8534400" cy="190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4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18930"/>
            <a:ext cx="31988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594" y="3429000"/>
            <a:ext cx="19812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45K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A8807-C32A-024B-ADA0-B8DAD4296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8094" y="45720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F53FC-8162-864E-84C1-9372DFD785CD}"/>
              </a:ext>
            </a:extLst>
          </p:cNvPr>
          <p:cNvCxnSpPr>
            <a:cxnSpLocks/>
          </p:cNvCxnSpPr>
          <p:nvPr userDrawn="1"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7E487D-1EA9-6C48-96D3-AD292BB1E30B}"/>
              </a:ext>
            </a:extLst>
          </p:cNvPr>
          <p:cNvCxnSpPr>
            <a:cxnSpLocks/>
          </p:cNvCxnSpPr>
          <p:nvPr userDrawn="1"/>
        </p:nvCxnSpPr>
        <p:spPr>
          <a:xfrm>
            <a:off x="800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9E1E29-F4B1-FC4C-9C9F-21FD70B4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399" y="3429000"/>
            <a:ext cx="1981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F9951B-5640-9340-9338-E3F0BAF80E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900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A62A000-CEA5-624F-895C-D8034A444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0" y="3429000"/>
            <a:ext cx="3505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30ppm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505EBC-6A20-2C43-A176-54EB308A12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399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9DFAB9-1EA9-7048-99FE-D04F661672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9138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CC1FDC-8C7F-CC4F-A932-CD639BCA0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1412F38-15CF-FB4A-889C-42A2D21F9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5399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</p:spTree>
    <p:extLst>
      <p:ext uri="{BB962C8B-B14F-4D97-AF65-F5344CB8AC3E}">
        <p14:creationId xmlns:p14="http://schemas.microsoft.com/office/powerpoint/2010/main" val="41295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0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8B5C5-B200-204A-9595-9468ABBCCE9D}"/>
              </a:ext>
            </a:extLst>
          </p:cNvPr>
          <p:cNvGrpSpPr/>
          <p:nvPr userDrawn="1"/>
        </p:nvGrpSpPr>
        <p:grpSpPr>
          <a:xfrm>
            <a:off x="1734858" y="4640891"/>
            <a:ext cx="382489" cy="382489"/>
            <a:chOff x="6553198" y="2590804"/>
            <a:chExt cx="457200" cy="457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4E2B5AD-1154-B341-B2D2-758FE20764C0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193BC-9955-B040-B5EA-1BE13F6D8AEA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B84FA-3E54-B345-8F04-204CA26FEC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C082E47-7F5E-D641-90A2-AAE61AF0F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2611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9D01041-7402-B442-A8BA-C491C382E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2611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2894A4-33E2-7B41-8BDE-283283F1AEFD}"/>
              </a:ext>
            </a:extLst>
          </p:cNvPr>
          <p:cNvGrpSpPr/>
          <p:nvPr userDrawn="1"/>
        </p:nvGrpSpPr>
        <p:grpSpPr>
          <a:xfrm>
            <a:off x="1772210" y="2895599"/>
            <a:ext cx="382489" cy="382489"/>
            <a:chOff x="6553198" y="2590804"/>
            <a:chExt cx="457200" cy="45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C4C691-3D7A-6540-9FA7-F69F4E5D21BF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AABD34-8119-3140-A3B3-9DFC1E25E082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8BE42A-EB25-F54A-AC39-DF1EB4B56F59}"/>
              </a:ext>
            </a:extLst>
          </p:cNvPr>
          <p:cNvGrpSpPr/>
          <p:nvPr userDrawn="1"/>
        </p:nvGrpSpPr>
        <p:grpSpPr>
          <a:xfrm>
            <a:off x="6553200" y="4640885"/>
            <a:ext cx="382489" cy="382489"/>
            <a:chOff x="6553198" y="2590804"/>
            <a:chExt cx="457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C0EDDF-D34B-C44D-9E22-C087597DD77A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8DFC50-D275-1148-B252-47F32B20A657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50EA60-C3A0-394D-AC5A-418C89080998}"/>
              </a:ext>
            </a:extLst>
          </p:cNvPr>
          <p:cNvGrpSpPr/>
          <p:nvPr userDrawn="1"/>
        </p:nvGrpSpPr>
        <p:grpSpPr>
          <a:xfrm>
            <a:off x="6553199" y="2895599"/>
            <a:ext cx="382489" cy="382489"/>
            <a:chOff x="6553198" y="2590804"/>
            <a:chExt cx="457200" cy="4572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4BEE01-0B15-DD4F-A949-209C4D13BAB6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117C35-C681-5043-8C1F-228F3C30C848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7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End Presentation Hurrica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Hurrica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013259-AA9B-E341-A3C1-B0A32677BD7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Progress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8DDE3-99A5-7D4E-BC2F-B9133003B423}"/>
              </a:ext>
            </a:extLst>
          </p:cNvPr>
          <p:cNvGrpSpPr/>
          <p:nvPr userDrawn="1"/>
        </p:nvGrpSpPr>
        <p:grpSpPr>
          <a:xfrm>
            <a:off x="3352800" y="3352800"/>
            <a:ext cx="5576776" cy="1724799"/>
            <a:chOff x="3200400" y="3533001"/>
            <a:chExt cx="5576776" cy="17247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F1A6A-A334-4E47-9851-004B55F5D82A}"/>
                </a:ext>
              </a:extLst>
            </p:cNvPr>
            <p:cNvSpPr/>
            <p:nvPr userDrawn="1"/>
          </p:nvSpPr>
          <p:spPr>
            <a:xfrm>
              <a:off x="3740888" y="3603552"/>
              <a:ext cx="3886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9D8285-29B9-B240-BF9D-5D372C190418}"/>
                </a:ext>
              </a:extLst>
            </p:cNvPr>
            <p:cNvSpPr/>
            <p:nvPr userDrawn="1"/>
          </p:nvSpPr>
          <p:spPr>
            <a:xfrm>
              <a:off x="7627088" y="3603552"/>
              <a:ext cx="457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01E3D5-70C2-9D4E-AB54-81D1CD4917AA}"/>
                </a:ext>
              </a:extLst>
            </p:cNvPr>
            <p:cNvSpPr/>
            <p:nvPr userDrawn="1"/>
          </p:nvSpPr>
          <p:spPr>
            <a:xfrm>
              <a:off x="3740888" y="3995074"/>
              <a:ext cx="3124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4AA38E-D225-8247-8F1E-8C69C44094E3}"/>
                </a:ext>
              </a:extLst>
            </p:cNvPr>
            <p:cNvSpPr/>
            <p:nvPr userDrawn="1"/>
          </p:nvSpPr>
          <p:spPr>
            <a:xfrm>
              <a:off x="6865088" y="3995074"/>
              <a:ext cx="1219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8F6103-1CB3-3D4C-8544-44979CE31E1F}"/>
                </a:ext>
              </a:extLst>
            </p:cNvPr>
            <p:cNvSpPr/>
            <p:nvPr userDrawn="1"/>
          </p:nvSpPr>
          <p:spPr>
            <a:xfrm>
              <a:off x="3740888" y="4368651"/>
              <a:ext cx="2743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CBA042-5E6A-CB4D-AD1F-0173521AA879}"/>
                </a:ext>
              </a:extLst>
            </p:cNvPr>
            <p:cNvSpPr/>
            <p:nvPr userDrawn="1"/>
          </p:nvSpPr>
          <p:spPr>
            <a:xfrm>
              <a:off x="6484088" y="4368651"/>
              <a:ext cx="1600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6CA002-0EAA-9741-96AC-04C29E6DFFBD}"/>
                </a:ext>
              </a:extLst>
            </p:cNvPr>
            <p:cNvSpPr/>
            <p:nvPr userDrawn="1"/>
          </p:nvSpPr>
          <p:spPr>
            <a:xfrm>
              <a:off x="3740888" y="4729294"/>
              <a:ext cx="2286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400A02-15EA-BB41-B961-DCEC4401CD78}"/>
                </a:ext>
              </a:extLst>
            </p:cNvPr>
            <p:cNvSpPr/>
            <p:nvPr userDrawn="1"/>
          </p:nvSpPr>
          <p:spPr>
            <a:xfrm>
              <a:off x="6026888" y="4729294"/>
              <a:ext cx="2057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34293-65BC-304B-94F3-A09C5436B5A6}"/>
                </a:ext>
              </a:extLst>
            </p:cNvPr>
            <p:cNvSpPr/>
            <p:nvPr userDrawn="1"/>
          </p:nvSpPr>
          <p:spPr>
            <a:xfrm>
              <a:off x="3740888" y="5057550"/>
              <a:ext cx="1905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63315E-EF27-F342-83C6-B72E7F1CA9C0}"/>
                </a:ext>
              </a:extLst>
            </p:cNvPr>
            <p:cNvSpPr/>
            <p:nvPr userDrawn="1"/>
          </p:nvSpPr>
          <p:spPr>
            <a:xfrm>
              <a:off x="5645888" y="5057550"/>
              <a:ext cx="2438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0EAC0-5D3D-454B-85A9-AA9583379469}"/>
                </a:ext>
              </a:extLst>
            </p:cNvPr>
            <p:cNvSpPr txBox="1"/>
            <p:nvPr userDrawn="1"/>
          </p:nvSpPr>
          <p:spPr>
            <a:xfrm>
              <a:off x="3207488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566155-CF2D-4944-81EC-874CF840334D}"/>
                </a:ext>
              </a:extLst>
            </p:cNvPr>
            <p:cNvSpPr txBox="1"/>
            <p:nvPr userDrawn="1"/>
          </p:nvSpPr>
          <p:spPr>
            <a:xfrm>
              <a:off x="3200400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2FF26F-391B-CA45-B22F-65C7BB11C41B}"/>
                </a:ext>
              </a:extLst>
            </p:cNvPr>
            <p:cNvSpPr txBox="1"/>
            <p:nvPr userDrawn="1"/>
          </p:nvSpPr>
          <p:spPr>
            <a:xfrm>
              <a:off x="3207488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4C5AEC-20EB-B04A-BC55-5D42790000A3}"/>
                </a:ext>
              </a:extLst>
            </p:cNvPr>
            <p:cNvSpPr txBox="1"/>
            <p:nvPr userDrawn="1"/>
          </p:nvSpPr>
          <p:spPr>
            <a:xfrm>
              <a:off x="3207488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AC7A57-6C1C-2A40-AC29-B6B04EE5B1FE}"/>
                </a:ext>
              </a:extLst>
            </p:cNvPr>
            <p:cNvSpPr txBox="1"/>
            <p:nvPr userDrawn="1"/>
          </p:nvSpPr>
          <p:spPr>
            <a:xfrm>
              <a:off x="3206750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9555B3-A4C5-234F-87FE-DE635CD59160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21C118-AF90-BA4B-8D7F-C288A228DC31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FB2073-1455-2B48-9473-0A139DCB2040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BCEF2D-EF9D-7A46-8BEB-5F948CCCC943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F5E098-2E15-5741-A7AD-D8C26B027420}"/>
                </a:ext>
              </a:extLst>
            </p:cNvPr>
            <p:cNvSpPr txBox="1"/>
            <p:nvPr userDrawn="1"/>
          </p:nvSpPr>
          <p:spPr>
            <a:xfrm>
              <a:off x="8090638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3D9CC3-80C3-DB4E-83A1-C84A95B080E5}"/>
              </a:ext>
            </a:extLst>
          </p:cNvPr>
          <p:cNvSpPr txBox="1"/>
          <p:nvPr userDrawn="1"/>
        </p:nvSpPr>
        <p:spPr>
          <a:xfrm>
            <a:off x="381000" y="2667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Paragraph Text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1B1D1D-CC17-3B40-9E3F-C6DC4A5EB6E9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9441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urrican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7E39627-AE5C-0548-95FB-938473B11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63140A6-9F1C-EB4E-A096-1C4574928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Timeline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BC897C-744F-0F4F-A755-E39EABD0E45B}"/>
              </a:ext>
            </a:extLst>
          </p:cNvPr>
          <p:cNvGrpSpPr/>
          <p:nvPr userDrawn="1"/>
        </p:nvGrpSpPr>
        <p:grpSpPr>
          <a:xfrm rot="10800000">
            <a:off x="2656810" y="4343400"/>
            <a:ext cx="152400" cy="609600"/>
            <a:chOff x="762000" y="3197683"/>
            <a:chExt cx="152400" cy="6096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3BE699-0329-E44F-A015-B7BE876C558C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6C1D53-6DFB-1943-845F-7F217CAD2CA9}"/>
                </a:ext>
              </a:extLst>
            </p:cNvPr>
            <p:cNvCxnSpPr>
              <a:cxnSpLocks/>
              <a:stCxn id="33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FC1FF51F-5E1F-6B4A-99F4-54114433AD0E}"/>
              </a:ext>
            </a:extLst>
          </p:cNvPr>
          <p:cNvSpPr txBox="1">
            <a:spLocks/>
          </p:cNvSpPr>
          <p:nvPr userDrawn="1"/>
        </p:nvSpPr>
        <p:spPr>
          <a:xfrm>
            <a:off x="2256759" y="3948135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BC313E-6528-4D4D-8AC4-67F5F1838494}"/>
              </a:ext>
            </a:extLst>
          </p:cNvPr>
          <p:cNvGrpSpPr/>
          <p:nvPr userDrawn="1"/>
        </p:nvGrpSpPr>
        <p:grpSpPr>
          <a:xfrm rot="10800000">
            <a:off x="7321687" y="4335272"/>
            <a:ext cx="152400" cy="609600"/>
            <a:chOff x="762000" y="3197683"/>
            <a:chExt cx="152400" cy="6096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DB883B-E5F9-3C4B-919A-9D78AF6510C3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4D3C93-5D82-C540-8822-A08853643755}"/>
                </a:ext>
              </a:extLst>
            </p:cNvPr>
            <p:cNvCxnSpPr>
              <a:cxnSpLocks/>
              <a:stCxn id="3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377463BD-15D6-B446-8645-0707A91FF32D}"/>
              </a:ext>
            </a:extLst>
          </p:cNvPr>
          <p:cNvSpPr txBox="1">
            <a:spLocks/>
          </p:cNvSpPr>
          <p:nvPr userDrawn="1"/>
        </p:nvSpPr>
        <p:spPr>
          <a:xfrm>
            <a:off x="6921636" y="3940007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87716D-B95F-C843-B044-6EE69878CCF0}"/>
              </a:ext>
            </a:extLst>
          </p:cNvPr>
          <p:cNvGrpSpPr/>
          <p:nvPr userDrawn="1"/>
        </p:nvGrpSpPr>
        <p:grpSpPr>
          <a:xfrm>
            <a:off x="8748186" y="2861885"/>
            <a:ext cx="2806429" cy="2109568"/>
            <a:chOff x="8748186" y="2861885"/>
            <a:chExt cx="2806429" cy="210956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3E0B099-02BB-B04D-A86F-6129C3177CCD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8BDF862-B314-8947-BC03-FD1AB12303D5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E74584D-81FD-7646-837B-C1D708B9E6A6}"/>
                  </a:ext>
                </a:extLst>
              </p:cNvPr>
              <p:cNvCxnSpPr>
                <a:cxnSpLocks/>
                <a:stCxn id="46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 Placeholder 24">
              <a:extLst>
                <a:ext uri="{FF2B5EF4-FFF2-40B4-BE49-F238E27FC236}">
                  <a16:creationId xmlns:a16="http://schemas.microsoft.com/office/drawing/2014/main" id="{143021F4-4925-8F48-9D49-642442FBD769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503C6AC-46C1-6E42-A0AA-04576409E8D0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E83E972-ADA6-8443-8BDF-C90F1E9D53D2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F62BEC-36F7-7E48-808B-64B17E68D666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71C18D-C2CF-2243-9825-7C0206C8C50E}"/>
              </a:ext>
            </a:extLst>
          </p:cNvPr>
          <p:cNvGrpSpPr/>
          <p:nvPr userDrawn="1"/>
        </p:nvGrpSpPr>
        <p:grpSpPr>
          <a:xfrm>
            <a:off x="4375483" y="2861885"/>
            <a:ext cx="2806429" cy="2109568"/>
            <a:chOff x="8748186" y="2861885"/>
            <a:chExt cx="2806429" cy="210956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F1E379-0055-D348-B1C4-003C1BAAFA5B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F33B825-5C3B-0D4B-9AD9-17A657E132E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56AEA86-DC80-CA4F-98F5-172D821B874E}"/>
                  </a:ext>
                </a:extLst>
              </p:cNvPr>
              <p:cNvCxnSpPr>
                <a:cxnSpLocks/>
                <a:stCxn id="54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 Placeholder 24">
              <a:extLst>
                <a:ext uri="{FF2B5EF4-FFF2-40B4-BE49-F238E27FC236}">
                  <a16:creationId xmlns:a16="http://schemas.microsoft.com/office/drawing/2014/main" id="{581D0388-5C61-8C43-8229-23E016091174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CDD8BBB-B9E3-D24F-A31D-195F0A0E770E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50BFA84-6EE3-2740-AD1C-3D18748C64E5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039366-202E-774F-9E26-7242613BBBC0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22603A5-C6FB-164A-BC13-E6000BC7F94C}"/>
              </a:ext>
            </a:extLst>
          </p:cNvPr>
          <p:cNvGrpSpPr/>
          <p:nvPr userDrawn="1"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498D0D-CE6D-9346-972E-531A7E052ECD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C29BA69-A36D-3447-B5A4-E41F79CDB3B0}"/>
                </a:ext>
              </a:extLst>
            </p:cNvPr>
            <p:cNvCxnSpPr>
              <a:cxnSpLocks/>
              <a:stCxn id="5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24">
            <a:extLst>
              <a:ext uri="{FF2B5EF4-FFF2-40B4-BE49-F238E27FC236}">
                <a16:creationId xmlns:a16="http://schemas.microsoft.com/office/drawing/2014/main" id="{1B77E2A8-1F29-3649-9E2E-1C256974C429}"/>
              </a:ext>
            </a:extLst>
          </p:cNvPr>
          <p:cNvSpPr txBox="1">
            <a:spLocks/>
          </p:cNvSpPr>
          <p:nvPr userDrawn="1"/>
        </p:nvSpPr>
        <p:spPr>
          <a:xfrm>
            <a:off x="363289" y="4652039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EAEF48B-F62A-E648-BBBC-4C9403516BFF}"/>
              </a:ext>
            </a:extLst>
          </p:cNvPr>
          <p:cNvGrpSpPr/>
          <p:nvPr userDrawn="1"/>
        </p:nvGrpSpPr>
        <p:grpSpPr>
          <a:xfrm>
            <a:off x="655118" y="2861885"/>
            <a:ext cx="2514600" cy="954107"/>
            <a:chOff x="5029200" y="1430179"/>
            <a:chExt cx="2514600" cy="95410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4E75AD-42D1-DC44-ADB2-778DFA9D7022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A0C7BD5-2AC2-CC4D-B232-B8915CFED68E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DA1702-A0CD-454D-A211-8CBB3F3E7806}"/>
              </a:ext>
            </a:extLst>
          </p:cNvPr>
          <p:cNvGrpSpPr/>
          <p:nvPr userDrawn="1"/>
        </p:nvGrpSpPr>
        <p:grpSpPr>
          <a:xfrm>
            <a:off x="2656809" y="5107578"/>
            <a:ext cx="2514600" cy="954107"/>
            <a:chOff x="5029200" y="1430179"/>
            <a:chExt cx="2514600" cy="95410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47BA01-0769-194B-957C-86EB46EDD79B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305423-E0A9-164B-8257-A908E71C554D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E95EB52-4B69-9A4D-A8F8-13BBB1694659}"/>
              </a:ext>
            </a:extLst>
          </p:cNvPr>
          <p:cNvGrpSpPr/>
          <p:nvPr userDrawn="1"/>
        </p:nvGrpSpPr>
        <p:grpSpPr>
          <a:xfrm>
            <a:off x="7321686" y="5090063"/>
            <a:ext cx="2514600" cy="954107"/>
            <a:chOff x="5029200" y="1430179"/>
            <a:chExt cx="2514600" cy="95410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28CB95C-6B3D-B34D-AFD2-E40F8D3A3DB6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99A5DB-75AE-BB4A-B6F6-8AE4BCD790EC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112BBC-CC64-7647-B8B7-4742C958C69A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34375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249B-A571-704B-979E-ACE823BBB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91451-5628-364F-854C-A96D14BC8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90799"/>
            <a:ext cx="10515600" cy="3409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 with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826517-8186-534C-885C-7AAABD4F43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82" y="0"/>
            <a:ext cx="12203482" cy="70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7B3879-37F3-4E49-A4AE-D3BB2B2E7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EMPHASIS WITH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2565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i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C0358-63A2-0248-9D09-A39B9B5EF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38200"/>
            <a:ext cx="6096000" cy="60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F1B5D-3048-434B-B9FB-AFA2C41B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F3BC3B-1AC3-FD49-9CEA-D624F6885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2CEC02-7088-0A48-8DDC-79E3165DE53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81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066800"/>
            <a:ext cx="5259388" cy="4794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502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5FFF1A-0ACE-5B4D-8FBB-DEC7DFE8E7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0" y="1066800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8D67EB8-408E-9C41-9FB7-0D3FA46E5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2330" y="1078282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36B4A8D-6DBD-6148-AD41-5FA9FF4C6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078282"/>
            <a:ext cx="614193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7EEDB-3FA0-4245-9BCA-46B9B0CFE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21303"/>
            <a:ext cx="5157787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3201-4FAB-C343-AFCC-3110AFBB26C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420948"/>
            <a:ext cx="5157787" cy="276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E41A5-A449-BE4B-8AB1-65944CAE93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821610"/>
            <a:ext cx="5183188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3B432-6DD9-F544-A2F2-976DA5E2D74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3429000"/>
            <a:ext cx="5183188" cy="27606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613DF-3265-7C4D-8D91-BAE4C37F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A08937-EC18-A749-9300-1BE7D16B6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81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C080E3C-1529-B942-9C96-02B05F59EF16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sx="101000" sy="101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D08A-E4F7-CF46-9402-C0E037AF5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D66A73-0B11-4B41-8C10-3BE27AF974CC}"/>
              </a:ext>
            </a:extLst>
          </p:cNvPr>
          <p:cNvSpPr txBox="1"/>
          <p:nvPr userDrawn="1"/>
        </p:nvSpPr>
        <p:spPr>
          <a:xfrm>
            <a:off x="8229600" y="304800"/>
            <a:ext cx="3429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 Fall Meeting, San Francisco, December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96DA-3BE1-A744-A6F4-5FEC4D7DC58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5" y="80010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8" r:id="rId2"/>
    <p:sldLayoutId id="2147483650" r:id="rId3"/>
    <p:sldLayoutId id="2147483660" r:id="rId4"/>
    <p:sldLayoutId id="2147483657" r:id="rId5"/>
    <p:sldLayoutId id="2147483656" r:id="rId6"/>
    <p:sldLayoutId id="2147483661" r:id="rId7"/>
    <p:sldLayoutId id="2147483662" r:id="rId8"/>
    <p:sldLayoutId id="2147483653" r:id="rId9"/>
    <p:sldLayoutId id="2147483654" r:id="rId10"/>
    <p:sldLayoutId id="2147483655" r:id="rId11"/>
    <p:sldLayoutId id="2147483663" r:id="rId12"/>
    <p:sldLayoutId id="2147483659" r:id="rId13"/>
    <p:sldLayoutId id="2147483664" r:id="rId14"/>
    <p:sldLayoutId id="2147483672" r:id="rId15"/>
    <p:sldLayoutId id="2147483669" r:id="rId16"/>
    <p:sldLayoutId id="2147483665" r:id="rId17"/>
    <p:sldLayoutId id="2147483666" r:id="rId18"/>
    <p:sldLayoutId id="2147483667" r:id="rId19"/>
  </p:sldLayoutIdLst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666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gi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42C0EB-D832-0B4F-B452-5F26242FAE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" contrast="32000"/>
                    </a14:imgEffect>
                  </a14:imgLayer>
                </a14:imgProps>
              </a:ext>
            </a:extLst>
          </a:blip>
          <a:srcRect l="1777" t="1749" r="1567" b="2136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1BE259-B6F9-D34A-90C1-7F8C3901D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914400"/>
            <a:ext cx="10896600" cy="26575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i="1" dirty="0">
                <a:solidFill>
                  <a:srgbClr val="002060"/>
                </a:solidFill>
              </a:rPr>
              <a:t>Assessing Attributions of Coastal Sea Level Changes Along the U.S. East Coast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79E346-9F5E-7C4B-95ED-46A12E6F4188}"/>
              </a:ext>
            </a:extLst>
          </p:cNvPr>
          <p:cNvSpPr txBox="1"/>
          <p:nvPr/>
        </p:nvSpPr>
        <p:spPr>
          <a:xfrm>
            <a:off x="7162800" y="6477000"/>
            <a:ext cx="5020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AGU Fall Meeting, San Francisco, December 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5CC129-5B8A-1F49-882D-928CFDA09789}"/>
              </a:ext>
            </a:extLst>
          </p:cNvPr>
          <p:cNvSpPr txBox="1"/>
          <p:nvPr/>
        </p:nvSpPr>
        <p:spPr>
          <a:xfrm>
            <a:off x="564776" y="1752600"/>
            <a:ext cx="1132242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dirty="0"/>
          </a:p>
          <a:p>
            <a:pPr>
              <a:spcAft>
                <a:spcPts val="1200"/>
              </a:spcAft>
            </a:pPr>
            <a:r>
              <a:rPr lang="en-US" sz="2000" b="1" u="sng" dirty="0">
                <a:latin typeface="Avenir Book" charset="0"/>
                <a:ea typeface="Avenir Book" charset="0"/>
                <a:cs typeface="Avenir Book" charset="0"/>
              </a:rPr>
              <a:t>Ricardo Domingues</a:t>
            </a:r>
            <a:r>
              <a:rPr lang="en-US" sz="2000" b="1" u="sng" baseline="30000" dirty="0">
                <a:latin typeface="Avenir Book" charset="0"/>
                <a:ea typeface="Avenir Book" charset="0"/>
                <a:cs typeface="Avenir Book" charset="0"/>
              </a:rPr>
              <a:t>1,2</a:t>
            </a:r>
            <a:endParaRPr lang="en-US" sz="2000" b="1" u="sng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Gustavo Goni</a:t>
            </a:r>
            <a:r>
              <a:rPr lang="en-US" sz="2000" b="1" baseline="30000" dirty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sz="2000" b="1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Molly Baringer</a:t>
            </a:r>
            <a:r>
              <a:rPr lang="en-US" sz="2000" b="1" baseline="30000" dirty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sz="2000" b="1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Denis Volkov</a:t>
            </a:r>
            <a:r>
              <a:rPr lang="en-US" sz="2000" b="1" baseline="30000" dirty="0">
                <a:latin typeface="Avenir Book" charset="0"/>
                <a:ea typeface="Avenir Book" charset="0"/>
                <a:cs typeface="Avenir Book" charset="0"/>
              </a:rPr>
              <a:t>1,2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E252B3-3874-7043-90CC-349F8BBDC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4800600"/>
            <a:ext cx="1433477" cy="14018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876C46-F069-4643-B84F-2EBD42B3D443}"/>
              </a:ext>
            </a:extLst>
          </p:cNvPr>
          <p:cNvSpPr txBox="1"/>
          <p:nvPr/>
        </p:nvSpPr>
        <p:spPr>
          <a:xfrm>
            <a:off x="304800" y="4933652"/>
            <a:ext cx="5943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/>
            <a:r>
              <a:rPr lang="en-US" b="1" baseline="30000" dirty="0">
                <a:solidFill>
                  <a:srgbClr val="FFFF00"/>
                </a:solidFill>
                <a:latin typeface="Avenir Medium" panose="02000503020000020003" pitchFamily="2" charset="0"/>
                <a:ea typeface="Avenir Book" charset="0"/>
                <a:cs typeface="Avenir Book" charset="0"/>
              </a:rPr>
              <a:t>1</a:t>
            </a:r>
            <a:r>
              <a:rPr lang="en-US" b="1" dirty="0">
                <a:solidFill>
                  <a:srgbClr val="FFFF00"/>
                </a:solidFill>
                <a:latin typeface="Avenir Medium" panose="02000503020000020003" pitchFamily="2" charset="0"/>
                <a:ea typeface="Avenir Book" charset="0"/>
                <a:cs typeface="Avenir Book" charset="0"/>
              </a:rPr>
              <a:t> University of Miami, Cooperative Institute for Marine and Atmospheric Studies - CIMAS, Miami, Florida, USA</a:t>
            </a:r>
          </a:p>
          <a:p>
            <a:pPr marL="341313" indent="-341313"/>
            <a:endParaRPr lang="en-US" b="1" dirty="0">
              <a:solidFill>
                <a:srgbClr val="FFFF00"/>
              </a:solidFill>
              <a:latin typeface="Avenir Medium" panose="02000503020000020003" pitchFamily="2" charset="0"/>
              <a:ea typeface="Avenir Book" charset="0"/>
              <a:cs typeface="Avenir Book" charset="0"/>
            </a:endParaRPr>
          </a:p>
          <a:p>
            <a:pPr marL="341313" indent="-341313"/>
            <a:r>
              <a:rPr lang="en-US" b="1" baseline="30000" dirty="0">
                <a:solidFill>
                  <a:srgbClr val="FFFF00"/>
                </a:solidFill>
                <a:latin typeface="Avenir Medium" panose="02000503020000020003" pitchFamily="2" charset="0"/>
                <a:ea typeface="Avenir Book" charset="0"/>
                <a:cs typeface="Avenir Book" charset="0"/>
              </a:rPr>
              <a:t>2</a:t>
            </a:r>
            <a:r>
              <a:rPr lang="en-US" b="1" dirty="0">
                <a:solidFill>
                  <a:srgbClr val="FFFF00"/>
                </a:solidFill>
                <a:latin typeface="Avenir Medium" panose="02000503020000020003" pitchFamily="2" charset="0"/>
                <a:ea typeface="Avenir Book" charset="0"/>
                <a:cs typeface="Avenir Book" charset="0"/>
              </a:rPr>
              <a:t> NOAA Atlantic Oceanographic and Meteorological Laboratory - AOML, Miami, Florida, USA</a:t>
            </a:r>
          </a:p>
          <a:p>
            <a:endParaRPr lang="en-US" sz="1600" b="1" dirty="0">
              <a:solidFill>
                <a:srgbClr val="FFFF00"/>
              </a:solidFill>
              <a:latin typeface="Avenir Medium" panose="0200050302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8B6B1C-81FC-1244-98D2-82B1B705F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694" y="4191000"/>
            <a:ext cx="2022906" cy="261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5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96774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Florida Current Effect on </a:t>
            </a:r>
            <a:r>
              <a:rPr lang="en-US" sz="2800" u="sng" dirty="0">
                <a:solidFill>
                  <a:schemeClr val="bg2">
                    <a:lumMod val="25000"/>
                  </a:schemeClr>
                </a:solidFill>
              </a:rPr>
              <a:t>Interannual</a:t>
            </a:r>
            <a:r>
              <a:rPr lang="en-US" sz="2800" dirty="0"/>
              <a:t> Sea Level Changes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8E035C-053C-2046-837B-31C2A484DD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552"/>
          <a:stretch/>
        </p:blipFill>
        <p:spPr>
          <a:xfrm>
            <a:off x="5715000" y="3962400"/>
            <a:ext cx="6138972" cy="2643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84754-3D50-AE4B-8157-EB0B4F4891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728"/>
          <a:stretch/>
        </p:blipFill>
        <p:spPr>
          <a:xfrm>
            <a:off x="5715000" y="1368717"/>
            <a:ext cx="6096000" cy="26698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743C0A-AF74-6443-BF18-9ED96055C1F2}"/>
              </a:ext>
            </a:extLst>
          </p:cNvPr>
          <p:cNvSpPr/>
          <p:nvPr/>
        </p:nvSpPr>
        <p:spPr>
          <a:xfrm>
            <a:off x="8363693" y="1501240"/>
            <a:ext cx="2819400" cy="21336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07991-39E3-6242-9114-BC8DB68CBE2C}"/>
              </a:ext>
            </a:extLst>
          </p:cNvPr>
          <p:cNvSpPr/>
          <p:nvPr/>
        </p:nvSpPr>
        <p:spPr>
          <a:xfrm>
            <a:off x="8365465" y="4075596"/>
            <a:ext cx="2819400" cy="21336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77C9CC-D92A-914B-A9E8-C22A9DD649C8}"/>
              </a:ext>
            </a:extLst>
          </p:cNvPr>
          <p:cNvSpPr/>
          <p:nvPr/>
        </p:nvSpPr>
        <p:spPr>
          <a:xfrm>
            <a:off x="6368891" y="1500745"/>
            <a:ext cx="565310" cy="21336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8D6357-C932-E644-9C0D-A6F84746AA0E}"/>
              </a:ext>
            </a:extLst>
          </p:cNvPr>
          <p:cNvSpPr/>
          <p:nvPr/>
        </p:nvSpPr>
        <p:spPr>
          <a:xfrm>
            <a:off x="6368890" y="4091545"/>
            <a:ext cx="565310" cy="21336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27862B-62BF-A942-AD11-7D3299CDA9FF}"/>
              </a:ext>
            </a:extLst>
          </p:cNvPr>
          <p:cNvSpPr txBox="1"/>
          <p:nvPr/>
        </p:nvSpPr>
        <p:spPr>
          <a:xfrm>
            <a:off x="593187" y="1859340"/>
            <a:ext cx="4664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Strong oscillations in the Florida Current intensity played a major role for sea-level variations in Miami from 1997-2005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E1573A-326A-C648-9AE9-8F3850674BD8}"/>
              </a:ext>
            </a:extLst>
          </p:cNvPr>
          <p:cNvSpPr txBox="1"/>
          <p:nvPr/>
        </p:nvSpPr>
        <p:spPr>
          <a:xfrm>
            <a:off x="6712887" y="1517360"/>
            <a:ext cx="1973913" cy="2352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sz="1200" b="1" dirty="0"/>
              <a:t>Florida Current transport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DD9802-131A-FE47-8D8E-2C61D8C67EA9}"/>
              </a:ext>
            </a:extLst>
          </p:cNvPr>
          <p:cNvSpPr txBox="1"/>
          <p:nvPr/>
        </p:nvSpPr>
        <p:spPr>
          <a:xfrm>
            <a:off x="6934200" y="4114800"/>
            <a:ext cx="1510350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Sea-level in Miami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D563B7-5978-D045-B6BC-4FF9CA32DCE4}"/>
              </a:ext>
            </a:extLst>
          </p:cNvPr>
          <p:cNvSpPr txBox="1"/>
          <p:nvPr/>
        </p:nvSpPr>
        <p:spPr>
          <a:xfrm>
            <a:off x="152400" y="6248400"/>
            <a:ext cx="4378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Domingues et al., (2016), Domingues et al., (2018)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06B602-F1C4-3D4B-910F-9A926D04EA4B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C41C6FE-1C9D-B64E-B008-E3A797AFD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988" y="4179132"/>
            <a:ext cx="3636412" cy="191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8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5000"/>
    </mc:Choice>
    <mc:Fallback xmlns="">
      <p:transition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00" fill="hold"/>
                                        <p:tgtEl>
                                          <p:spTgt spid="18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100584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What Caused the Extensive King Tide Flooding in 2015?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9E7BC8-6028-974C-9581-A7ACBA174C65}"/>
              </a:ext>
            </a:extLst>
          </p:cNvPr>
          <p:cNvGrpSpPr>
            <a:grpSpLocks noChangeAspect="1"/>
          </p:cNvGrpSpPr>
          <p:nvPr/>
        </p:nvGrpSpPr>
        <p:grpSpPr>
          <a:xfrm>
            <a:off x="631269" y="2187741"/>
            <a:ext cx="5007531" cy="3261049"/>
            <a:chOff x="685800" y="1600200"/>
            <a:chExt cx="6171630" cy="412470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1C9C02B-CD07-484A-9C5E-1A9BE4C1E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600200"/>
              <a:ext cx="6171630" cy="41247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ED861DD-E657-7245-A214-7615E9E4F452}"/>
                </a:ext>
              </a:extLst>
            </p:cNvPr>
            <p:cNvSpPr txBox="1"/>
            <p:nvPr/>
          </p:nvSpPr>
          <p:spPr>
            <a:xfrm>
              <a:off x="706022" y="5276098"/>
              <a:ext cx="2137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source: The New York Times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DC0C25D-964B-7943-AF6D-6ED0CD04898E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A2E88A-4C99-9D41-9394-BCB51021F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203" y="2087595"/>
            <a:ext cx="5516797" cy="3398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070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22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100584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What Caused the Extensive King Tide Flooding in 2015?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478444-D5BE-4044-9CDD-E7BC1A6DE135}"/>
              </a:ext>
            </a:extLst>
          </p:cNvPr>
          <p:cNvGrpSpPr/>
          <p:nvPr/>
        </p:nvGrpSpPr>
        <p:grpSpPr>
          <a:xfrm>
            <a:off x="304800" y="1523774"/>
            <a:ext cx="6319986" cy="4877026"/>
            <a:chOff x="6181101" y="1233434"/>
            <a:chExt cx="6319986" cy="48770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3103D9-C118-E44C-979C-A34CFBA38C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0029" b="18397"/>
            <a:stretch/>
          </p:blipFill>
          <p:spPr>
            <a:xfrm>
              <a:off x="6181101" y="1233434"/>
              <a:ext cx="4575872" cy="45722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A3B8D1-8B30-E84A-9229-C11A317B2D6E}"/>
                </a:ext>
              </a:extLst>
            </p:cNvPr>
            <p:cNvSpPr txBox="1"/>
            <p:nvPr/>
          </p:nvSpPr>
          <p:spPr>
            <a:xfrm>
              <a:off x="9492252" y="1578114"/>
              <a:ext cx="679659" cy="33855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FA00"/>
                  </a:solidFill>
                </a:rPr>
                <a:t>2015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810651-BDF2-8B41-B019-A4C46D586AC2}"/>
                </a:ext>
              </a:extLst>
            </p:cNvPr>
            <p:cNvSpPr txBox="1"/>
            <p:nvPr/>
          </p:nvSpPr>
          <p:spPr>
            <a:xfrm>
              <a:off x="6833481" y="2561957"/>
              <a:ext cx="2199295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Astronomical tides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E3E3665-AEDC-0F42-905F-189FA16FFDD1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9032776" y="2731234"/>
              <a:ext cx="644624" cy="69776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A30AA9-4151-374E-B77C-049E30B46AE0}"/>
                </a:ext>
              </a:extLst>
            </p:cNvPr>
            <p:cNvSpPr txBox="1"/>
            <p:nvPr/>
          </p:nvSpPr>
          <p:spPr>
            <a:xfrm>
              <a:off x="9219034" y="5028415"/>
              <a:ext cx="130165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32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432FF"/>
                  </a:solidFill>
                </a:rPr>
                <a:t>1995-2005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9B529ED-9B7C-DB40-B47C-D9F6B763486B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>
              <a:off x="8915400" y="4724400"/>
              <a:ext cx="303634" cy="488681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9B05F3-A327-804F-B783-11F4768A64DD}"/>
                </a:ext>
              </a:extLst>
            </p:cNvPr>
            <p:cNvSpPr txBox="1"/>
            <p:nvPr/>
          </p:nvSpPr>
          <p:spPr>
            <a:xfrm>
              <a:off x="7938346" y="1946242"/>
              <a:ext cx="130138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2006-2017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BFA9FC6-E7CE-5649-8671-E7862A09A14B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9239735" y="2130908"/>
              <a:ext cx="635505" cy="85390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3B9F2C-27D5-7C4A-9336-CA31F4B284B6}"/>
                </a:ext>
              </a:extLst>
            </p:cNvPr>
            <p:cNvSpPr txBox="1"/>
            <p:nvPr/>
          </p:nvSpPr>
          <p:spPr>
            <a:xfrm>
              <a:off x="6783016" y="5741128"/>
              <a:ext cx="39739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J   F  M  A  M   J   J   A   S  O   N  D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E46971C-651D-5A4A-A024-D8E99BF5EA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8378" y="2304120"/>
              <a:ext cx="805533" cy="64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8042F1-11F4-BC49-B3B6-4EA6CA115EE3}"/>
                </a:ext>
              </a:extLst>
            </p:cNvPr>
            <p:cNvSpPr txBox="1"/>
            <p:nvPr/>
          </p:nvSpPr>
          <p:spPr>
            <a:xfrm>
              <a:off x="10996980" y="2107814"/>
              <a:ext cx="1504107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King Tides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30722B9-8A29-D34A-A307-3BD79F3520F4}"/>
              </a:ext>
            </a:extLst>
          </p:cNvPr>
          <p:cNvSpPr txBox="1"/>
          <p:nvPr/>
        </p:nvSpPr>
        <p:spPr>
          <a:xfrm>
            <a:off x="6305632" y="3295471"/>
            <a:ext cx="570996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2015 King Tides were the result of the combined effect of long-term sea level rise with </a:t>
            </a:r>
            <a:r>
              <a:rPr lang="en-US" sz="2400" u="sng" dirty="0">
                <a:latin typeface="Avenir Medium" panose="02000503020000020003" pitchFamily="2" charset="0"/>
              </a:rPr>
              <a:t>interannual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 sea level variability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7E8FD2-DE1E-BC49-8BD3-F123CC40D338}"/>
              </a:ext>
            </a:extLst>
          </p:cNvPr>
          <p:cNvSpPr/>
          <p:nvPr/>
        </p:nvSpPr>
        <p:spPr>
          <a:xfrm>
            <a:off x="0" y="6439381"/>
            <a:ext cx="27318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latin typeface="Avenir Medium" panose="02000503020000020003" pitchFamily="2" charset="0"/>
              </a:rPr>
              <a:t>Sea-level data from NOAA/NOS/CO-OPS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21394F-0840-844D-B0A1-2DB8B1B560BB}"/>
              </a:ext>
            </a:extLst>
          </p:cNvPr>
          <p:cNvSpPr txBox="1"/>
          <p:nvPr/>
        </p:nvSpPr>
        <p:spPr>
          <a:xfrm>
            <a:off x="1519386" y="1295400"/>
            <a:ext cx="2800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Monthly Sea-level in Miami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C0C25D-964B-7943-AF6D-6ED0CD04898E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6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0" fill="hold"/>
                                        <p:tgtEl>
                                          <p:spTgt spid="22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AD0255-463B-C04C-B205-8FC30C99C159}"/>
              </a:ext>
            </a:extLst>
          </p:cNvPr>
          <p:cNvSpPr txBox="1"/>
          <p:nvPr/>
        </p:nvSpPr>
        <p:spPr>
          <a:xfrm>
            <a:off x="2162702" y="1401749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1993-2016 Sea Level Rise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AB8F0B-08DC-3648-8B3D-9385A11ED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793240"/>
            <a:ext cx="3657600" cy="4683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EA8FB5-F041-554C-A0A0-D401F338F3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10400" y="1752600"/>
            <a:ext cx="3657600" cy="46837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D7D4F2-766F-004A-BD87-9AB90565124A}"/>
              </a:ext>
            </a:extLst>
          </p:cNvPr>
          <p:cNvSpPr txBox="1"/>
          <p:nvPr/>
        </p:nvSpPr>
        <p:spPr>
          <a:xfrm>
            <a:off x="7277328" y="1366837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2010-2015 Sea Level Change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B9E52B91-7809-DA4F-8434-7C78F549DF66}"/>
              </a:ext>
            </a:extLst>
          </p:cNvPr>
          <p:cNvSpPr txBox="1">
            <a:spLocks/>
          </p:cNvSpPr>
          <p:nvPr/>
        </p:nvSpPr>
        <p:spPr>
          <a:xfrm>
            <a:off x="152400" y="457200"/>
            <a:ext cx="10439400" cy="9096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Accelerated sea level changes along the US East Coast during 2010–2015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87511E-1C23-7142-820B-5B13AC5B26C9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4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14</a:t>
            </a:fld>
            <a:endParaRPr lang="en-US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B9E52B91-7809-DA4F-8434-7C78F549DF66}"/>
              </a:ext>
            </a:extLst>
          </p:cNvPr>
          <p:cNvSpPr txBox="1">
            <a:spLocks/>
          </p:cNvSpPr>
          <p:nvPr/>
        </p:nvSpPr>
        <p:spPr>
          <a:xfrm>
            <a:off x="152400" y="457200"/>
            <a:ext cx="10439400" cy="9096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Accelerated sea level changes along the US East Coast during 2010–2015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87511E-1C23-7142-820B-5B13AC5B26C9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4F271B-7197-A444-A258-0DC8AEEE0CF8}"/>
              </a:ext>
            </a:extLst>
          </p:cNvPr>
          <p:cNvGrpSpPr>
            <a:grpSpLocks noChangeAspect="1"/>
          </p:cNvGrpSpPr>
          <p:nvPr/>
        </p:nvGrpSpPr>
        <p:grpSpPr>
          <a:xfrm>
            <a:off x="1905000" y="1465475"/>
            <a:ext cx="8617915" cy="4964744"/>
            <a:chOff x="2743200" y="2030443"/>
            <a:chExt cx="7122244" cy="41030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DF8EF4-2781-9840-B4AE-030FC3A81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91"/>
            <a:stretch/>
          </p:blipFill>
          <p:spPr>
            <a:xfrm>
              <a:off x="2743200" y="2448289"/>
              <a:ext cx="6973075" cy="249176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0491FD-5923-8E45-B6D2-163927991A5F}"/>
                </a:ext>
              </a:extLst>
            </p:cNvPr>
            <p:cNvSpPr txBox="1"/>
            <p:nvPr/>
          </p:nvSpPr>
          <p:spPr>
            <a:xfrm>
              <a:off x="4758407" y="2030443"/>
              <a:ext cx="2996158" cy="381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/>
                <a:t>Florida Current Transport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7DCF4F1-B684-3149-8E1D-DD9139BBCE72}"/>
                </a:ext>
              </a:extLst>
            </p:cNvPr>
            <p:cNvCxnSpPr/>
            <p:nvPr/>
          </p:nvCxnSpPr>
          <p:spPr>
            <a:xfrm>
              <a:off x="3460248" y="5109331"/>
              <a:ext cx="629752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308813-C465-EA40-BF15-CA8C93D41140}"/>
                </a:ext>
              </a:extLst>
            </p:cNvPr>
            <p:cNvSpPr txBox="1"/>
            <p:nvPr/>
          </p:nvSpPr>
          <p:spPr>
            <a:xfrm>
              <a:off x="4072241" y="4964194"/>
              <a:ext cx="2217974" cy="279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Daily FC transport (cable)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3A662EA-AE5E-6041-B6C7-1049CA792BB5}"/>
                </a:ext>
              </a:extLst>
            </p:cNvPr>
            <p:cNvCxnSpPr/>
            <p:nvPr/>
          </p:nvCxnSpPr>
          <p:spPr>
            <a:xfrm>
              <a:off x="3438439" y="5533737"/>
              <a:ext cx="629752" cy="0"/>
            </a:xfrm>
            <a:prstGeom prst="line">
              <a:avLst/>
            </a:prstGeom>
            <a:ln w="635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073B1F-FF37-534A-8541-1450FDBD279A}"/>
                </a:ext>
              </a:extLst>
            </p:cNvPr>
            <p:cNvSpPr txBox="1"/>
            <p:nvPr/>
          </p:nvSpPr>
          <p:spPr>
            <a:xfrm>
              <a:off x="4080912" y="5388601"/>
              <a:ext cx="2237845" cy="279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90 days low-pass   (cable)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86E9AB0-545D-9C4B-BC09-30C59112B8F2}"/>
                </a:ext>
              </a:extLst>
            </p:cNvPr>
            <p:cNvCxnSpPr/>
            <p:nvPr/>
          </p:nvCxnSpPr>
          <p:spPr>
            <a:xfrm>
              <a:off x="6740381" y="5096482"/>
              <a:ext cx="838200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A59AD8-9023-224D-BCA0-467F46053F12}"/>
                </a:ext>
              </a:extLst>
            </p:cNvPr>
            <p:cNvSpPr txBox="1"/>
            <p:nvPr/>
          </p:nvSpPr>
          <p:spPr>
            <a:xfrm>
              <a:off x="7578581" y="4964194"/>
              <a:ext cx="2011306" cy="279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1 year low-pass (cable)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59C7180-5F74-2C4B-A44F-41378571E909}"/>
                </a:ext>
              </a:extLst>
            </p:cNvPr>
            <p:cNvCxnSpPr/>
            <p:nvPr/>
          </p:nvCxnSpPr>
          <p:spPr>
            <a:xfrm>
              <a:off x="6759550" y="5532100"/>
              <a:ext cx="762000" cy="0"/>
            </a:xfrm>
            <a:prstGeom prst="line">
              <a:avLst/>
            </a:prstGeom>
            <a:ln w="635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7A0BCD-660A-7148-A8AF-55085A6F193E}"/>
                </a:ext>
              </a:extLst>
            </p:cNvPr>
            <p:cNvSpPr txBox="1"/>
            <p:nvPr/>
          </p:nvSpPr>
          <p:spPr>
            <a:xfrm>
              <a:off x="7578581" y="5380707"/>
              <a:ext cx="2286863" cy="279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1 year low-pass (altimetry)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5895BF-782F-2B4E-B4A3-D2CCA0D471CB}"/>
                </a:ext>
              </a:extLst>
            </p:cNvPr>
            <p:cNvSpPr/>
            <p:nvPr/>
          </p:nvSpPr>
          <p:spPr>
            <a:xfrm>
              <a:off x="8229600" y="3742025"/>
              <a:ext cx="990600" cy="77864"/>
            </a:xfrm>
            <a:prstGeom prst="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B367E27-EDFA-DB4C-85F0-0F168DBF53CC}"/>
                </a:ext>
              </a:extLst>
            </p:cNvPr>
            <p:cNvSpPr/>
            <p:nvPr/>
          </p:nvSpPr>
          <p:spPr>
            <a:xfrm>
              <a:off x="3233034" y="2534459"/>
              <a:ext cx="4996566" cy="212645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3783B4-1159-F448-8D44-38AEE8AE4CA2}"/>
                </a:ext>
              </a:extLst>
            </p:cNvPr>
            <p:cNvSpPr/>
            <p:nvPr/>
          </p:nvSpPr>
          <p:spPr>
            <a:xfrm>
              <a:off x="9220200" y="2534459"/>
              <a:ext cx="468397" cy="212645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E509F16-4A1E-8D49-8D2B-2E91C1F30AA9}"/>
                </a:ext>
              </a:extLst>
            </p:cNvPr>
            <p:cNvSpPr txBox="1"/>
            <p:nvPr/>
          </p:nvSpPr>
          <p:spPr>
            <a:xfrm>
              <a:off x="3548023" y="5802868"/>
              <a:ext cx="5366747" cy="330669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Florida Current transport stable during 2010-2015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929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8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15</a:t>
            </a:fld>
            <a:endParaRPr lang="en-US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B9E52B91-7809-DA4F-8434-7C78F549DF66}"/>
              </a:ext>
            </a:extLst>
          </p:cNvPr>
          <p:cNvSpPr txBox="1">
            <a:spLocks/>
          </p:cNvSpPr>
          <p:nvPr/>
        </p:nvSpPr>
        <p:spPr>
          <a:xfrm>
            <a:off x="152400" y="457200"/>
            <a:ext cx="10439400" cy="9096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Accelerated sea level changes along the US East Coast during 2010–2015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87511E-1C23-7142-820B-5B13AC5B26C9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E5AAAE5-6854-E848-B0B2-5832A27628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6" t="50238" r="8677"/>
          <a:stretch/>
        </p:blipFill>
        <p:spPr>
          <a:xfrm>
            <a:off x="1160318" y="1784756"/>
            <a:ext cx="9677400" cy="385404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F730C8F-AE25-7B43-BC55-2A9014888FE2}"/>
              </a:ext>
            </a:extLst>
          </p:cNvPr>
          <p:cNvSpPr txBox="1"/>
          <p:nvPr/>
        </p:nvSpPr>
        <p:spPr>
          <a:xfrm>
            <a:off x="405007" y="5706070"/>
            <a:ext cx="11482193" cy="923330"/>
          </a:xfrm>
          <a:prstGeom prst="rect">
            <a:avLst/>
          </a:prstGeom>
          <a:solidFill>
            <a:schemeClr val="accent4">
              <a:lumMod val="20000"/>
              <a:lumOff val="8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D4690"/>
                </a:solidFill>
              </a:rPr>
              <a:t>Northeast U.S. coast: </a:t>
            </a:r>
            <a:r>
              <a:rPr lang="en-US" b="1" dirty="0"/>
              <a:t>Changes in wind atmospheric pressure account for most of temporary SL decline</a:t>
            </a:r>
          </a:p>
          <a:p>
            <a:r>
              <a:rPr lang="en-US" b="1" dirty="0"/>
              <a:t> </a:t>
            </a:r>
          </a:p>
          <a:p>
            <a:r>
              <a:rPr lang="en-US" b="1" dirty="0">
                <a:solidFill>
                  <a:srgbClr val="C00000"/>
                </a:solidFill>
              </a:rPr>
              <a:t>Southeast U.S. coast: </a:t>
            </a:r>
            <a:r>
              <a:rPr lang="en-US" b="1" dirty="0"/>
              <a:t>Changes in wind atmospheric pressure do not account for SL increase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AE041F-778C-1544-82D9-4945174F2D56}"/>
              </a:ext>
            </a:extLst>
          </p:cNvPr>
          <p:cNvSpPr txBox="1"/>
          <p:nvPr/>
        </p:nvSpPr>
        <p:spPr>
          <a:xfrm>
            <a:off x="2162702" y="1554149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Atmospheric Pressure Changes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3B4CAF-93A7-2E42-915C-8DAA6786E7F4}"/>
              </a:ext>
            </a:extLst>
          </p:cNvPr>
          <p:cNvSpPr txBox="1"/>
          <p:nvPr/>
        </p:nvSpPr>
        <p:spPr>
          <a:xfrm>
            <a:off x="7696200" y="1535668"/>
            <a:ext cx="1849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Wind Changes </a:t>
            </a:r>
          </a:p>
        </p:txBody>
      </p:sp>
    </p:spTree>
    <p:extLst>
      <p:ext uri="{BB962C8B-B14F-4D97-AF65-F5344CB8AC3E}">
        <p14:creationId xmlns:p14="http://schemas.microsoft.com/office/powerpoint/2010/main" val="326997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5000"/>
    </mc:Choice>
    <mc:Fallback xmlns="">
      <p:transition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16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385D8B-2071-C645-BD32-294BBA9693AA}"/>
              </a:ext>
            </a:extLst>
          </p:cNvPr>
          <p:cNvGrpSpPr/>
          <p:nvPr/>
        </p:nvGrpSpPr>
        <p:grpSpPr>
          <a:xfrm>
            <a:off x="615674" y="1635036"/>
            <a:ext cx="3609163" cy="4705879"/>
            <a:chOff x="251222" y="1049958"/>
            <a:chExt cx="3967541" cy="53323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861DB8-1321-E748-BBBC-6758EDAC6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33"/>
            <a:stretch/>
          </p:blipFill>
          <p:spPr>
            <a:xfrm>
              <a:off x="251222" y="1049958"/>
              <a:ext cx="3967541" cy="533232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FF6257-731E-4943-ABFC-703013F78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1084702"/>
              <a:ext cx="588699" cy="58869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484A866-8CB4-7348-8C1C-2DE74BDC29E5}"/>
              </a:ext>
            </a:extLst>
          </p:cNvPr>
          <p:cNvSpPr txBox="1"/>
          <p:nvPr/>
        </p:nvSpPr>
        <p:spPr>
          <a:xfrm>
            <a:off x="1676400" y="5285601"/>
            <a:ext cx="60691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1200" dirty="0"/>
              <a:t>Miami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B0A94BB-B501-2F4B-BCDD-911AA4AECA42}"/>
              </a:ext>
            </a:extLst>
          </p:cNvPr>
          <p:cNvSpPr/>
          <p:nvPr/>
        </p:nvSpPr>
        <p:spPr>
          <a:xfrm>
            <a:off x="1778899" y="1815459"/>
            <a:ext cx="200958" cy="20174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B3BCAC-5CED-6A42-A8A4-65B2FDB30B82}"/>
              </a:ext>
            </a:extLst>
          </p:cNvPr>
          <p:cNvSpPr txBox="1"/>
          <p:nvPr/>
        </p:nvSpPr>
        <p:spPr>
          <a:xfrm>
            <a:off x="3819152" y="4038600"/>
            <a:ext cx="84116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200" dirty="0"/>
              <a:t>Bahamas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ADA3D5-2C12-A94A-8E09-8DF469900A87}"/>
              </a:ext>
            </a:extLst>
          </p:cNvPr>
          <p:cNvSpPr txBox="1"/>
          <p:nvPr/>
        </p:nvSpPr>
        <p:spPr>
          <a:xfrm>
            <a:off x="2007540" y="1665698"/>
            <a:ext cx="1336529" cy="2294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1200" dirty="0"/>
              <a:t>Cape Canaveral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3CE872-7521-764C-A7EE-DC5274DEE1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2" t="1165" r="770" b="77867"/>
          <a:stretch/>
        </p:blipFill>
        <p:spPr>
          <a:xfrm>
            <a:off x="3581400" y="4703641"/>
            <a:ext cx="2461602" cy="15661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EAFDF91-5EB4-2647-8292-92E61D515366}"/>
              </a:ext>
            </a:extLst>
          </p:cNvPr>
          <p:cNvSpPr/>
          <p:nvPr/>
        </p:nvSpPr>
        <p:spPr>
          <a:xfrm>
            <a:off x="2270113" y="5457499"/>
            <a:ext cx="200958" cy="20174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85F314F-671E-484F-A4E0-6D669D08798A}"/>
              </a:ext>
            </a:extLst>
          </p:cNvPr>
          <p:cNvSpPr/>
          <p:nvPr/>
        </p:nvSpPr>
        <p:spPr>
          <a:xfrm>
            <a:off x="3657600" y="4326758"/>
            <a:ext cx="200958" cy="20174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BFDFAEE-565D-2247-AF6D-9DAA3EF5C0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142" t="7388"/>
          <a:stretch/>
        </p:blipFill>
        <p:spPr>
          <a:xfrm>
            <a:off x="7423566" y="1905000"/>
            <a:ext cx="3092034" cy="333760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90256B-E32F-D947-935C-C07D15A7C8E3}"/>
              </a:ext>
            </a:extLst>
          </p:cNvPr>
          <p:cNvSpPr txBox="1"/>
          <p:nvPr/>
        </p:nvSpPr>
        <p:spPr>
          <a:xfrm>
            <a:off x="6958207" y="1320225"/>
            <a:ext cx="4624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Avenir Medium" panose="02000503020000020003" pitchFamily="2" charset="0"/>
              </a:rPr>
              <a:t>Florida Current Temperature Anomalies</a:t>
            </a:r>
          </a:p>
          <a:p>
            <a:pPr algn="ctr"/>
            <a:r>
              <a:rPr lang="en-US" sz="1600" b="1" u="sng" dirty="0">
                <a:latin typeface="Avenir Medium" panose="02000503020000020003" pitchFamily="2" charset="0"/>
              </a:rPr>
              <a:t>(Fall 2015)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B9E14B-FA20-794C-9E26-78BE99017E39}"/>
              </a:ext>
            </a:extLst>
          </p:cNvPr>
          <p:cNvSpPr txBox="1"/>
          <p:nvPr/>
        </p:nvSpPr>
        <p:spPr>
          <a:xfrm>
            <a:off x="6477000" y="5300008"/>
            <a:ext cx="5538593" cy="11007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Warming of the Florida Current caused </a:t>
            </a:r>
          </a:p>
          <a:p>
            <a:r>
              <a:rPr lang="en-US" sz="2000" b="1" dirty="0">
                <a:latin typeface="Avenir Medium" panose="02000503020000020003" pitchFamily="2" charset="0"/>
              </a:rPr>
              <a:t>10 cm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 of anomalous sea level rise during 2010-2015, contributing to the 2015 flooding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FB6042-964B-5441-9753-A416D9C5256D}"/>
              </a:ext>
            </a:extLst>
          </p:cNvPr>
          <p:cNvSpPr txBox="1"/>
          <p:nvPr/>
        </p:nvSpPr>
        <p:spPr>
          <a:xfrm>
            <a:off x="9906000" y="6397823"/>
            <a:ext cx="2231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Domingues et al., (2018)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A2729BB-4B7B-044F-9683-A34F41B88F75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DAF133F1-CACD-0F44-8368-03B61D243104}"/>
              </a:ext>
            </a:extLst>
          </p:cNvPr>
          <p:cNvSpPr txBox="1">
            <a:spLocks/>
          </p:cNvSpPr>
          <p:nvPr/>
        </p:nvSpPr>
        <p:spPr>
          <a:xfrm>
            <a:off x="152400" y="457200"/>
            <a:ext cx="10439400" cy="9096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Accelerated sea level changes along the US East Coast during 2010–2015</a:t>
            </a:r>
          </a:p>
        </p:txBody>
      </p:sp>
    </p:spTree>
    <p:extLst>
      <p:ext uri="{BB962C8B-B14F-4D97-AF65-F5344CB8AC3E}">
        <p14:creationId xmlns:p14="http://schemas.microsoft.com/office/powerpoint/2010/main" val="155590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5000"/>
    </mc:Choice>
    <mc:Fallback xmlns="">
      <p:transition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00" fill="hold"/>
                                        <p:tgtEl>
                                          <p:spTgt spid="27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88392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Warming of the Florida Current during 2010-2015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B9E14B-FA20-794C-9E26-78BE99017E39}"/>
              </a:ext>
            </a:extLst>
          </p:cNvPr>
          <p:cNvSpPr txBox="1"/>
          <p:nvPr/>
        </p:nvSpPr>
        <p:spPr>
          <a:xfrm>
            <a:off x="7179188" y="2444368"/>
            <a:ext cx="4631812" cy="22800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Warming of the Florida Current associated with large-scale heat convergence in the North Atlantic's subtropical gyre heat content caused by changes in the Meridional Heat Transport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FB6042-964B-5441-9753-A416D9C5256D}"/>
              </a:ext>
            </a:extLst>
          </p:cNvPr>
          <p:cNvSpPr txBox="1"/>
          <p:nvPr/>
        </p:nvSpPr>
        <p:spPr>
          <a:xfrm>
            <a:off x="8229600" y="6245423"/>
            <a:ext cx="4026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Volkov et al., (2019), Domingues et al., (2018)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658FC5D-C1D9-4648-9644-B62F591E6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18" y="2514600"/>
            <a:ext cx="6518582" cy="3200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873D8AE-23D7-CD40-85C2-A28E89594620}"/>
              </a:ext>
            </a:extLst>
          </p:cNvPr>
          <p:cNvSpPr txBox="1"/>
          <p:nvPr/>
        </p:nvSpPr>
        <p:spPr>
          <a:xfrm>
            <a:off x="851627" y="2023646"/>
            <a:ext cx="5472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/>
              <a:t>AMOC and NAO driven Large-scale Heat Convergence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D8AFD7-F07C-C842-9E6E-9FDE361C107A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1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8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90678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Large-scale Effects on Sunny Day Flooding in Miami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D7A1DA-F6EB-4E45-AE56-41F306935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980"/>
          <a:stretch/>
        </p:blipFill>
        <p:spPr>
          <a:xfrm>
            <a:off x="7398327" y="1447800"/>
            <a:ext cx="3879273" cy="4611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44F3F8-AEB4-B94F-99CF-587E1365B5FB}"/>
              </a:ext>
            </a:extLst>
          </p:cNvPr>
          <p:cNvSpPr txBox="1"/>
          <p:nvPr/>
        </p:nvSpPr>
        <p:spPr>
          <a:xfrm>
            <a:off x="1549400" y="325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C7B3FF-325E-9643-B10B-72C83E9D4821}"/>
              </a:ext>
            </a:extLst>
          </p:cNvPr>
          <p:cNvSpPr txBox="1"/>
          <p:nvPr/>
        </p:nvSpPr>
        <p:spPr>
          <a:xfrm>
            <a:off x="1062990" y="2667000"/>
            <a:ext cx="4728210" cy="1905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Interannual heat convergence in the North Atlantic is playing a significant role to increase the number of flooding hours in Miami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000F74-1739-A842-BF22-95EEE304EC0C}"/>
              </a:ext>
            </a:extLst>
          </p:cNvPr>
          <p:cNvSpPr txBox="1"/>
          <p:nvPr/>
        </p:nvSpPr>
        <p:spPr>
          <a:xfrm>
            <a:off x="9372600" y="6245423"/>
            <a:ext cx="26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Volkov et al., (in preparation)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2673A-529E-444B-A0D3-F99906192F00}"/>
              </a:ext>
            </a:extLst>
          </p:cNvPr>
          <p:cNvSpPr/>
          <p:nvPr/>
        </p:nvSpPr>
        <p:spPr>
          <a:xfrm>
            <a:off x="1710843" y="6070684"/>
            <a:ext cx="30897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panose="02000503020000020003" pitchFamily="2" charset="0"/>
              </a:rPr>
              <a:t>Sea-level data from NOAA/NOS/CO-OPS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BEF0B9-ED98-5C4B-B66B-26198B6E80C9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6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96774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Florida Current Effect on </a:t>
            </a:r>
            <a:r>
              <a:rPr lang="en-US" sz="2800" u="sng" dirty="0">
                <a:solidFill>
                  <a:schemeClr val="bg2">
                    <a:lumMod val="25000"/>
                  </a:schemeClr>
                </a:solidFill>
              </a:rPr>
              <a:t>Synoptic</a:t>
            </a:r>
            <a:r>
              <a:rPr lang="en-US" sz="2800" dirty="0"/>
              <a:t> Sea Level Changes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27862B-62BF-A942-AD11-7D3299CDA9FF}"/>
              </a:ext>
            </a:extLst>
          </p:cNvPr>
          <p:cNvSpPr txBox="1"/>
          <p:nvPr/>
        </p:nvSpPr>
        <p:spPr>
          <a:xfrm>
            <a:off x="990600" y="167640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In September 2019, sea-level in Miami was 40 cm above predicted associated with offshore Hurricane Dorian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2E2A31-6F34-3646-A332-BE137DD50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1" y="3555623"/>
            <a:ext cx="4648200" cy="261377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50800" dir="5400000" sx="102000" sy="102000" algn="ctr" rotWithShape="0">
              <a:srgbClr val="000000">
                <a:alpha val="15000"/>
              </a:srgbClr>
            </a:outerShdw>
          </a:effec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173B6B7-CD5C-6348-A6E2-B6C1C16C2C1B}"/>
              </a:ext>
            </a:extLst>
          </p:cNvPr>
          <p:cNvGrpSpPr/>
          <p:nvPr/>
        </p:nvGrpSpPr>
        <p:grpSpPr>
          <a:xfrm>
            <a:off x="6477000" y="1371600"/>
            <a:ext cx="5125927" cy="5262347"/>
            <a:chOff x="6477000" y="1371600"/>
            <a:chExt cx="5125927" cy="526234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23E0951-F2D7-4640-B7EE-5791562B4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250" b="5543"/>
            <a:stretch/>
          </p:blipFill>
          <p:spPr>
            <a:xfrm>
              <a:off x="6477000" y="1371600"/>
              <a:ext cx="4724400" cy="5262347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E78ABF6-CC27-5648-9AEC-74F2D009CF43}"/>
                </a:ext>
              </a:extLst>
            </p:cNvPr>
            <p:cNvCxnSpPr>
              <a:cxnSpLocks/>
            </p:cNvCxnSpPr>
            <p:nvPr/>
          </p:nvCxnSpPr>
          <p:spPr>
            <a:xfrm>
              <a:off x="9029700" y="2667000"/>
              <a:ext cx="0" cy="977900"/>
            </a:xfrm>
            <a:prstGeom prst="line">
              <a:avLst/>
            </a:prstGeom>
            <a:ln w="57150">
              <a:solidFill>
                <a:schemeClr val="tx1">
                  <a:alpha val="38000"/>
                </a:schemeClr>
              </a:solidFill>
              <a:headEnd type="oval"/>
              <a:tailEnd type="oval"/>
            </a:ln>
            <a:effectLst>
              <a:outerShdw blurRad="50800" dist="50800" dir="5400000" algn="ctr" rotWithShape="0">
                <a:srgbClr val="000000">
                  <a:alpha val="5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27B2338-E7FC-BE48-A6E4-9458BF822E23}"/>
                </a:ext>
              </a:extLst>
            </p:cNvPr>
            <p:cNvSpPr txBox="1"/>
            <p:nvPr/>
          </p:nvSpPr>
          <p:spPr>
            <a:xfrm>
              <a:off x="9677400" y="2156430"/>
              <a:ext cx="1925527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~40 cm difference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EE4B70F-E211-BD45-9AA3-9EDEE55F2E52}"/>
                </a:ext>
              </a:extLst>
            </p:cNvPr>
            <p:cNvCxnSpPr>
              <a:endCxn id="30" idx="1"/>
            </p:cNvCxnSpPr>
            <p:nvPr/>
          </p:nvCxnSpPr>
          <p:spPr>
            <a:xfrm flipV="1">
              <a:off x="9029700" y="2325707"/>
              <a:ext cx="647700" cy="83024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958660C-9A9E-0E47-92D2-F258FF6E4B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10400802" y="4953000"/>
            <a:ext cx="1029198" cy="10406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91E16E3-6C5A-9442-B900-6A93166ACBE5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4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0"/>
    </mc:Choice>
    <mc:Fallback xmlns="">
      <p:transition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86868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Long-term Sea-level Rise Along the U.S. East Coast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782460-319D-1240-9EDB-7F2EAA026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64334"/>
            <a:ext cx="3657600" cy="468376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2BCCDB5-AF0B-694A-A13D-8CBC7BD97E7D}"/>
              </a:ext>
            </a:extLst>
          </p:cNvPr>
          <p:cNvGrpSpPr/>
          <p:nvPr/>
        </p:nvGrpSpPr>
        <p:grpSpPr>
          <a:xfrm>
            <a:off x="4800600" y="1822847"/>
            <a:ext cx="7315200" cy="3892153"/>
            <a:chOff x="4838622" y="2032597"/>
            <a:chExt cx="7315200" cy="389215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AD0255-463B-C04C-B205-8FC30C99C159}"/>
                </a:ext>
              </a:extLst>
            </p:cNvPr>
            <p:cNvSpPr txBox="1"/>
            <p:nvPr/>
          </p:nvSpPr>
          <p:spPr>
            <a:xfrm>
              <a:off x="6657767" y="2032597"/>
              <a:ext cx="386516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u="sng" dirty="0">
                  <a:latin typeface="Avenir Book" panose="02000503020000020003" pitchFamily="2" charset="0"/>
                </a:rPr>
                <a:t>Sea level Observations at Miami</a:t>
              </a:r>
            </a:p>
            <a:p>
              <a:pPr algn="ctr"/>
              <a:r>
                <a:rPr lang="en-US" sz="1400" b="1" u="sng" dirty="0">
                  <a:latin typeface="Avenir Book" panose="02000503020000020003" pitchFamily="2" charset="0"/>
                </a:rPr>
                <a:t>(Virginia Key)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F5DBA6-3BE7-2846-A864-6BD1D7709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8889"/>
            <a:stretch/>
          </p:blipFill>
          <p:spPr>
            <a:xfrm>
              <a:off x="4838622" y="2601301"/>
              <a:ext cx="7315200" cy="332344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2F839F1-1527-4042-AC41-ACCC59D8F395}"/>
                </a:ext>
              </a:extLst>
            </p:cNvPr>
            <p:cNvSpPr/>
            <p:nvPr/>
          </p:nvSpPr>
          <p:spPr>
            <a:xfrm>
              <a:off x="5600622" y="2876750"/>
              <a:ext cx="714167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38CF14D-074A-0940-B2E9-191D1B082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>
              <a:off x="5600147" y="2876750"/>
              <a:ext cx="762475" cy="77092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FF49FB0-DBD3-3246-95B6-AEDE9E877277}"/>
              </a:ext>
            </a:extLst>
          </p:cNvPr>
          <p:cNvSpPr txBox="1"/>
          <p:nvPr/>
        </p:nvSpPr>
        <p:spPr>
          <a:xfrm>
            <a:off x="6858000" y="2743200"/>
            <a:ext cx="3393878" cy="307777"/>
          </a:xfrm>
          <a:prstGeom prst="rect">
            <a:avLst/>
          </a:prstGeom>
          <a:solidFill>
            <a:schemeClr val="accent6">
              <a:lumMod val="40000"/>
              <a:lumOff val="6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Miami Sea Level Rise =  5.1 mm year</a:t>
            </a:r>
            <a:r>
              <a:rPr lang="en-US" sz="1400" b="1" baseline="30000" dirty="0"/>
              <a:t>-1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D44D89-E169-F64C-8440-ABF6E0D7F2B4}"/>
              </a:ext>
            </a:extLst>
          </p:cNvPr>
          <p:cNvSpPr txBox="1"/>
          <p:nvPr/>
        </p:nvSpPr>
        <p:spPr>
          <a:xfrm>
            <a:off x="7924800" y="5666601"/>
            <a:ext cx="3464410" cy="27699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Global Mean Sea Level Rise = 3.3 mm year</a:t>
            </a:r>
            <a:r>
              <a:rPr lang="en-US" sz="1200" b="1" baseline="30000" dirty="0"/>
              <a:t>-1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3D8AF4-6814-C14A-A64A-C59DD439A69E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9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96774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Florida Current Effect on </a:t>
            </a:r>
            <a:r>
              <a:rPr lang="en-US" sz="2800" u="sng" dirty="0">
                <a:solidFill>
                  <a:schemeClr val="bg2">
                    <a:lumMod val="25000"/>
                  </a:schemeClr>
                </a:solidFill>
              </a:rPr>
              <a:t>Synoptic</a:t>
            </a:r>
            <a:r>
              <a:rPr lang="en-US" sz="2800" dirty="0"/>
              <a:t> Sea Level Changes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4474FD1-2F7D-7B45-B52F-CDC3B703AC5A}"/>
              </a:ext>
            </a:extLst>
          </p:cNvPr>
          <p:cNvGrpSpPr/>
          <p:nvPr/>
        </p:nvGrpSpPr>
        <p:grpSpPr>
          <a:xfrm>
            <a:off x="5562600" y="1447800"/>
            <a:ext cx="6400800" cy="5300014"/>
            <a:chOff x="5562600" y="1384314"/>
            <a:chExt cx="6400800" cy="53000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F46AE9-E52B-5B44-82BD-8164B9E18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rcRect/>
            <a:stretch/>
          </p:blipFill>
          <p:spPr>
            <a:xfrm>
              <a:off x="5803612" y="1752600"/>
              <a:ext cx="6159788" cy="493172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0E77B8-3FB4-7A46-B4D4-6DB33B5F3BA9}"/>
                </a:ext>
              </a:extLst>
            </p:cNvPr>
            <p:cNvSpPr txBox="1"/>
            <p:nvPr/>
          </p:nvSpPr>
          <p:spPr>
            <a:xfrm rot="16200000">
              <a:off x="5206573" y="2692035"/>
              <a:ext cx="10198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Depth [m]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314BEE-ACE8-174F-A57D-345AA5277E95}"/>
                </a:ext>
              </a:extLst>
            </p:cNvPr>
            <p:cNvSpPr txBox="1"/>
            <p:nvPr/>
          </p:nvSpPr>
          <p:spPr>
            <a:xfrm rot="3673010">
              <a:off x="5774454" y="4263717"/>
              <a:ext cx="8787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Latitude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D0AE09-3FD5-4F47-9C23-5EDC33C964F2}"/>
                </a:ext>
              </a:extLst>
            </p:cNvPr>
            <p:cNvSpPr txBox="1"/>
            <p:nvPr/>
          </p:nvSpPr>
          <p:spPr>
            <a:xfrm rot="21261151">
              <a:off x="9017563" y="5432649"/>
              <a:ext cx="10470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Longitude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D7266E-4145-2A41-9D38-CACEE4F93118}"/>
                </a:ext>
              </a:extLst>
            </p:cNvPr>
            <p:cNvSpPr txBox="1"/>
            <p:nvPr/>
          </p:nvSpPr>
          <p:spPr>
            <a:xfrm>
              <a:off x="6477000" y="1384314"/>
              <a:ext cx="47543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/>
                <a:t>AOML 27N Florida Current Survey – 09/26/2019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230E8A2-88F1-CE40-9C26-770ECCB530C8}"/>
              </a:ext>
            </a:extLst>
          </p:cNvPr>
          <p:cNvSpPr txBox="1"/>
          <p:nvPr/>
        </p:nvSpPr>
        <p:spPr>
          <a:xfrm>
            <a:off x="381000" y="2380833"/>
            <a:ext cx="4648200" cy="28007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Hurricane Dorian caused the </a:t>
            </a:r>
            <a:r>
              <a:rPr lang="en-US" sz="2200" u="sng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disruption of the Florida Current flow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, causing a reduction by </a:t>
            </a:r>
            <a:r>
              <a:rPr lang="en-US" sz="2200" b="1" dirty="0">
                <a:latin typeface="Avenir Medium" panose="02000503020000020003" pitchFamily="2" charset="0"/>
              </a:rPr>
              <a:t>47%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 in the flow</a:t>
            </a:r>
          </a:p>
          <a:p>
            <a:endParaRPr lang="en-US" sz="2200" dirty="0">
              <a:solidFill>
                <a:schemeClr val="accent5">
                  <a:lumMod val="50000"/>
                </a:schemeClr>
              </a:solidFill>
              <a:latin typeface="Avenir Medium" panose="02000503020000020003" pitchFamily="2" charset="0"/>
            </a:endParaRPr>
          </a:p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The low Florida Current transport contributed to the above normal sea-level during Hurricane Dorian</a:t>
            </a:r>
            <a:endParaRPr lang="en-US" sz="2200" b="1" dirty="0">
              <a:latin typeface="Avenir Medium" panose="02000503020000020003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8D16E5-C89C-9645-9E3E-ACA73D1607FA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2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90678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4F3F8-AEB4-B94F-99CF-587E1365B5FB}"/>
              </a:ext>
            </a:extLst>
          </p:cNvPr>
          <p:cNvSpPr txBox="1"/>
          <p:nvPr/>
        </p:nvSpPr>
        <p:spPr>
          <a:xfrm>
            <a:off x="1549400" y="325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C7B3FF-325E-9643-B10B-72C83E9D4821}"/>
              </a:ext>
            </a:extLst>
          </p:cNvPr>
          <p:cNvSpPr txBox="1"/>
          <p:nvPr/>
        </p:nvSpPr>
        <p:spPr>
          <a:xfrm>
            <a:off x="533400" y="1766849"/>
            <a:ext cx="11464727" cy="35766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The U.S. East Coast is currently exposed to sea-level changes that are already affecting communities through recurrent nuisance flooding events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Ocean and Atmospheric Dynamics in the region can play a very important role in driving synoptic and interannual changes in baseline sea level, which can modulate occurrence of flooding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Sustained ocean observations provide a key resource for understanding the drivers of sea level changes</a:t>
            </a:r>
          </a:p>
        </p:txBody>
      </p:sp>
    </p:spTree>
    <p:extLst>
      <p:ext uri="{BB962C8B-B14F-4D97-AF65-F5344CB8AC3E}">
        <p14:creationId xmlns:p14="http://schemas.microsoft.com/office/powerpoint/2010/main" val="32147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42C0EB-D832-0B4F-B452-5F26242FAE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" contrast="32000"/>
                    </a14:imgEffect>
                  </a14:imgLayer>
                </a14:imgProps>
              </a:ext>
            </a:extLst>
          </a:blip>
          <a:srcRect l="1777" t="1749" r="1567" b="2136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1BE259-B6F9-D34A-90C1-7F8C3901D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0" y="0"/>
            <a:ext cx="10896600" cy="26575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b="1" i="1" dirty="0">
                <a:solidFill>
                  <a:srgbClr val="002060"/>
                </a:solidFill>
              </a:rPr>
              <a:t>Thank you!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79E346-9F5E-7C4B-95ED-46A12E6F4188}"/>
              </a:ext>
            </a:extLst>
          </p:cNvPr>
          <p:cNvSpPr txBox="1"/>
          <p:nvPr/>
        </p:nvSpPr>
        <p:spPr>
          <a:xfrm>
            <a:off x="7162800" y="6477000"/>
            <a:ext cx="5020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AGU Fall Meeting, San Francisco, December 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5CC129-5B8A-1F49-882D-928CFDA09789}"/>
              </a:ext>
            </a:extLst>
          </p:cNvPr>
          <p:cNvSpPr txBox="1"/>
          <p:nvPr/>
        </p:nvSpPr>
        <p:spPr>
          <a:xfrm>
            <a:off x="564776" y="1752600"/>
            <a:ext cx="1132242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dirty="0"/>
          </a:p>
          <a:p>
            <a:pPr>
              <a:spcAft>
                <a:spcPts val="1200"/>
              </a:spcAft>
            </a:pPr>
            <a:r>
              <a:rPr lang="en-US" sz="2000" b="1" u="sng" dirty="0">
                <a:latin typeface="Avenir Book" charset="0"/>
                <a:ea typeface="Avenir Book" charset="0"/>
                <a:cs typeface="Avenir Book" charset="0"/>
              </a:rPr>
              <a:t>Ricardo Domingues</a:t>
            </a:r>
            <a:r>
              <a:rPr lang="en-US" sz="2000" b="1" u="sng" baseline="30000" dirty="0">
                <a:latin typeface="Avenir Book" charset="0"/>
                <a:ea typeface="Avenir Book" charset="0"/>
                <a:cs typeface="Avenir Book" charset="0"/>
              </a:rPr>
              <a:t>1,2</a:t>
            </a:r>
            <a:endParaRPr lang="en-US" sz="2000" b="1" u="sng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Gustavo Goni</a:t>
            </a:r>
            <a:r>
              <a:rPr lang="en-US" sz="2000" b="1" baseline="30000" dirty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sz="2000" b="1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Molly Baringer</a:t>
            </a:r>
            <a:r>
              <a:rPr lang="en-US" sz="2000" b="1" baseline="30000" dirty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sz="2000" b="1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Denis Volkov</a:t>
            </a:r>
            <a:r>
              <a:rPr lang="en-US" sz="2000" b="1" baseline="30000" dirty="0">
                <a:latin typeface="Avenir Book" charset="0"/>
                <a:ea typeface="Avenir Book" charset="0"/>
                <a:cs typeface="Avenir Book" charset="0"/>
              </a:rPr>
              <a:t>1,2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E252B3-3874-7043-90CC-349F8BBDC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4800600"/>
            <a:ext cx="1433477" cy="14018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876C46-F069-4643-B84F-2EBD42B3D443}"/>
              </a:ext>
            </a:extLst>
          </p:cNvPr>
          <p:cNvSpPr txBox="1"/>
          <p:nvPr/>
        </p:nvSpPr>
        <p:spPr>
          <a:xfrm>
            <a:off x="304800" y="4933652"/>
            <a:ext cx="5943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/>
            <a:r>
              <a:rPr lang="en-US" b="1" baseline="30000" dirty="0">
                <a:solidFill>
                  <a:srgbClr val="FFFF00"/>
                </a:solidFill>
                <a:latin typeface="Avenir Medium" panose="02000503020000020003" pitchFamily="2" charset="0"/>
                <a:ea typeface="Avenir Book" charset="0"/>
                <a:cs typeface="Avenir Book" charset="0"/>
              </a:rPr>
              <a:t>1</a:t>
            </a:r>
            <a:r>
              <a:rPr lang="en-US" b="1" dirty="0">
                <a:solidFill>
                  <a:srgbClr val="FFFF00"/>
                </a:solidFill>
                <a:latin typeface="Avenir Medium" panose="02000503020000020003" pitchFamily="2" charset="0"/>
                <a:ea typeface="Avenir Book" charset="0"/>
                <a:cs typeface="Avenir Book" charset="0"/>
              </a:rPr>
              <a:t> University of Miami, Cooperative Institute for Marine and Atmospheric Studies - CIMAS, Miami, Florida, USA</a:t>
            </a:r>
          </a:p>
          <a:p>
            <a:pPr marL="341313" indent="-341313"/>
            <a:endParaRPr lang="en-US" b="1" dirty="0">
              <a:solidFill>
                <a:srgbClr val="FFFF00"/>
              </a:solidFill>
              <a:latin typeface="Avenir Medium" panose="02000503020000020003" pitchFamily="2" charset="0"/>
              <a:ea typeface="Avenir Book" charset="0"/>
              <a:cs typeface="Avenir Book" charset="0"/>
            </a:endParaRPr>
          </a:p>
          <a:p>
            <a:pPr marL="341313" indent="-341313"/>
            <a:r>
              <a:rPr lang="en-US" b="1" baseline="30000" dirty="0">
                <a:solidFill>
                  <a:srgbClr val="FFFF00"/>
                </a:solidFill>
                <a:latin typeface="Avenir Medium" panose="02000503020000020003" pitchFamily="2" charset="0"/>
                <a:ea typeface="Avenir Book" charset="0"/>
                <a:cs typeface="Avenir Book" charset="0"/>
              </a:rPr>
              <a:t>2</a:t>
            </a:r>
            <a:r>
              <a:rPr lang="en-US" b="1" dirty="0">
                <a:solidFill>
                  <a:srgbClr val="FFFF00"/>
                </a:solidFill>
                <a:latin typeface="Avenir Medium" panose="02000503020000020003" pitchFamily="2" charset="0"/>
                <a:ea typeface="Avenir Book" charset="0"/>
                <a:cs typeface="Avenir Book" charset="0"/>
              </a:rPr>
              <a:t> NOAA Atlantic Oceanographic and Meteorological Laboratory - AOML, Miami, Florida, USA</a:t>
            </a:r>
          </a:p>
          <a:p>
            <a:endParaRPr lang="en-US" sz="1600" b="1" dirty="0">
              <a:solidFill>
                <a:srgbClr val="FFFF00"/>
              </a:solidFill>
              <a:latin typeface="Avenir Medium" panose="0200050302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8B6B1C-81FC-1244-98D2-82B1B705F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694" y="4191000"/>
            <a:ext cx="2022906" cy="261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2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38163"/>
            <a:ext cx="83820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Southeast Florida Vulnerabilities to Sea Level Rise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273B2C-1267-A34A-8D94-2F08916961CD}"/>
              </a:ext>
            </a:extLst>
          </p:cNvPr>
          <p:cNvSpPr txBox="1"/>
          <p:nvPr/>
        </p:nvSpPr>
        <p:spPr>
          <a:xfrm>
            <a:off x="8001000" y="3200400"/>
            <a:ext cx="3688080" cy="1600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no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  <a:cs typeface="Calibri" panose="020F0502020204030204" pitchFamily="34" charset="0"/>
              </a:rPr>
              <a:t>Miami is one of the most vulnerable locations in the U.S. to the long-term effects of sea level rise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5EB96-3EDB-964D-AD6C-39CD681AAECA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3C9187-3695-004B-BB61-A29B8E413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853" y="2564681"/>
            <a:ext cx="3156947" cy="3871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777972-FEA7-7C43-A9B0-BC6CE0AD6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46" y="2564681"/>
            <a:ext cx="3042054" cy="3871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B5DCDD-66D1-2345-9573-94DC2B06D27E}"/>
              </a:ext>
            </a:extLst>
          </p:cNvPr>
          <p:cNvCxnSpPr>
            <a:cxnSpLocks/>
          </p:cNvCxnSpPr>
          <p:nvPr/>
        </p:nvCxnSpPr>
        <p:spPr>
          <a:xfrm>
            <a:off x="3733800" y="1905000"/>
            <a:ext cx="0" cy="4572000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68B26C3-B567-9E4E-A6B6-C52D16B4B37A}"/>
              </a:ext>
            </a:extLst>
          </p:cNvPr>
          <p:cNvSpPr txBox="1"/>
          <p:nvPr/>
        </p:nvSpPr>
        <p:spPr>
          <a:xfrm>
            <a:off x="838200" y="1828800"/>
            <a:ext cx="2406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Current Conditions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0E93C8-0BF6-9F42-85CB-B858D7EF9159}"/>
              </a:ext>
            </a:extLst>
          </p:cNvPr>
          <p:cNvSpPr txBox="1"/>
          <p:nvPr/>
        </p:nvSpPr>
        <p:spPr>
          <a:xfrm>
            <a:off x="4267200" y="1828800"/>
            <a:ext cx="26484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4 ft of SLR by 2100</a:t>
            </a:r>
          </a:p>
          <a:p>
            <a:pPr algn="ctr"/>
            <a:r>
              <a:rPr lang="en-US" sz="1400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(NOAA intermediate scenario)</a:t>
            </a:r>
          </a:p>
        </p:txBody>
      </p:sp>
    </p:spTree>
    <p:extLst>
      <p:ext uri="{BB962C8B-B14F-4D97-AF65-F5344CB8AC3E}">
        <p14:creationId xmlns:p14="http://schemas.microsoft.com/office/powerpoint/2010/main" val="103849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74676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Nuisance Flooding Frequency is Increasing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10236A-17EE-A64E-AEB9-F45EA6A6F9F0}"/>
              </a:ext>
            </a:extLst>
          </p:cNvPr>
          <p:cNvSpPr txBox="1"/>
          <p:nvPr/>
        </p:nvSpPr>
        <p:spPr>
          <a:xfrm>
            <a:off x="8894253" y="2590800"/>
            <a:ext cx="2916747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Extensive flooding events are being frequently observed throughout Miami, and Southeast Florida, causing several impacts to local communities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B71A18-2892-5445-A572-528035ED8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35" y="1676400"/>
            <a:ext cx="4623165" cy="3367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0DCBDA-FBEB-9F48-B524-9A5E36B68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571" y="2871455"/>
            <a:ext cx="5360229" cy="3529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1CA5D4-BCC7-F74C-AAB4-FCFF539D205B}"/>
              </a:ext>
            </a:extLst>
          </p:cNvPr>
          <p:cNvSpPr txBox="1"/>
          <p:nvPr/>
        </p:nvSpPr>
        <p:spPr>
          <a:xfrm>
            <a:off x="4458179" y="2150436"/>
            <a:ext cx="3847621" cy="440364"/>
          </a:xfrm>
          <a:prstGeom prst="rect">
            <a:avLst/>
          </a:prstGeom>
          <a:solidFill>
            <a:schemeClr val="accent4">
              <a:lumMod val="20000"/>
              <a:lumOff val="80000"/>
              <a:alpha val="78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sz="2000" b="1" dirty="0"/>
              <a:t>The 2019 King Tides Flooding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51E33D-3D31-4B49-AC2B-34C5ADE2BA5E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8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74676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Sources of Sea Level Changes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908635-0C82-A544-A550-0318333F28A0}"/>
              </a:ext>
            </a:extLst>
          </p:cNvPr>
          <p:cNvGrpSpPr/>
          <p:nvPr/>
        </p:nvGrpSpPr>
        <p:grpSpPr>
          <a:xfrm>
            <a:off x="506976" y="2045768"/>
            <a:ext cx="6732024" cy="3593032"/>
            <a:chOff x="354576" y="1588568"/>
            <a:chExt cx="6732024" cy="35930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8BF85D-0109-E14F-B364-E7042152E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0999" y="1588568"/>
              <a:ext cx="6705601" cy="35930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26E864-BE42-7F4D-8538-EBD027893F1A}"/>
                </a:ext>
              </a:extLst>
            </p:cNvPr>
            <p:cNvSpPr txBox="1"/>
            <p:nvPr/>
          </p:nvSpPr>
          <p:spPr>
            <a:xfrm>
              <a:off x="354576" y="4876800"/>
              <a:ext cx="143981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Source: IPCC 2013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EE86C6-4F75-5342-BD80-823BA9B6CA17}"/>
              </a:ext>
            </a:extLst>
          </p:cNvPr>
          <p:cNvSpPr txBox="1"/>
          <p:nvPr/>
        </p:nvSpPr>
        <p:spPr>
          <a:xfrm>
            <a:off x="7696200" y="1935540"/>
            <a:ext cx="411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Several global, regional, and local process contribute to sea level changes experienced at each location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22EFF0-8735-834C-84E9-6858A9563970}"/>
              </a:ext>
            </a:extLst>
          </p:cNvPr>
          <p:cNvSpPr txBox="1"/>
          <p:nvPr/>
        </p:nvSpPr>
        <p:spPr>
          <a:xfrm>
            <a:off x="7696200" y="4069140"/>
            <a:ext cx="411480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Medium" panose="02000503020000020003" pitchFamily="2" charset="0"/>
              </a:rPr>
              <a:t>Oceanic/Atmospheric Dynamics play a major role on interannual and synoptic time-scales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38468D-51BD-F541-AE26-228A0CA987E3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0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5000"/>
    </mc:Choice>
    <mc:Fallback xmlns="">
      <p:transition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00" fill="hold"/>
                                        <p:tgtEl>
                                          <p:spTgt spid="10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108966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Florida Current Effects on U.S. Coastal Sea-level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C095F0-F02F-264A-AB6D-D6241B252FF3}"/>
              </a:ext>
            </a:extLst>
          </p:cNvPr>
          <p:cNvGrpSpPr/>
          <p:nvPr/>
        </p:nvGrpSpPr>
        <p:grpSpPr>
          <a:xfrm>
            <a:off x="685800" y="1542153"/>
            <a:ext cx="4148225" cy="4858647"/>
            <a:chOff x="7527082" y="1464159"/>
            <a:chExt cx="4359827" cy="5344511"/>
          </a:xfrm>
        </p:grpSpPr>
        <p:pic>
          <p:nvPicPr>
            <p:cNvPr id="9" name="Picture 3" descr="\\PHODNET\share\domingues\MEETINGS\Gulf_Stream_Sea_Level_Conf_WESTPALM_May17\FCGS_map.png">
              <a:extLst>
                <a:ext uri="{FF2B5EF4-FFF2-40B4-BE49-F238E27FC236}">
                  <a16:creationId xmlns:a16="http://schemas.microsoft.com/office/drawing/2014/main" id="{97788AAC-1141-0A43-9F54-519C5FB556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9788"/>
            <a:stretch/>
          </p:blipFill>
          <p:spPr bwMode="auto">
            <a:xfrm>
              <a:off x="7527082" y="1464159"/>
              <a:ext cx="4359827" cy="5344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0CBBDE-3570-5049-8D93-C72BE5710BFF}"/>
                </a:ext>
              </a:extLst>
            </p:cNvPr>
            <p:cNvSpPr txBox="1"/>
            <p:nvPr/>
          </p:nvSpPr>
          <p:spPr>
            <a:xfrm>
              <a:off x="9886968" y="4461710"/>
              <a:ext cx="1564376" cy="33855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b="1" dirty="0"/>
                <a:t>Florida Current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733E82B-BD58-D14E-9BEF-A5AF818D3A1F}"/>
                </a:ext>
              </a:extLst>
            </p:cNvPr>
            <p:cNvCxnSpPr>
              <a:stCxn id="10" idx="1"/>
            </p:cNvCxnSpPr>
            <p:nvPr/>
          </p:nvCxnSpPr>
          <p:spPr>
            <a:xfrm flipH="1">
              <a:off x="9144745" y="4630988"/>
              <a:ext cx="742222" cy="53179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A240B8-AFCB-8C41-B0B6-877EC4938F53}"/>
                </a:ext>
              </a:extLst>
            </p:cNvPr>
            <p:cNvSpPr txBox="1"/>
            <p:nvPr/>
          </p:nvSpPr>
          <p:spPr>
            <a:xfrm>
              <a:off x="10193602" y="3452596"/>
              <a:ext cx="1292873" cy="33855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b="1" dirty="0"/>
                <a:t>Gulf Stream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069613C-1695-B74B-A386-8CE4C97BEA4C}"/>
                </a:ext>
              </a:extLst>
            </p:cNvPr>
            <p:cNvCxnSpPr/>
            <p:nvPr/>
          </p:nvCxnSpPr>
          <p:spPr>
            <a:xfrm>
              <a:off x="9423454" y="3540583"/>
              <a:ext cx="777817" cy="869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3C04D6F-24E4-2546-8304-405972CA59B3}"/>
              </a:ext>
            </a:extLst>
          </p:cNvPr>
          <p:cNvSpPr txBox="1"/>
          <p:nvPr/>
        </p:nvSpPr>
        <p:spPr>
          <a:xfrm>
            <a:off x="5638800" y="5410200"/>
            <a:ext cx="611009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A weak Florida Current flow can increase sea-level in Miami by up to </a:t>
            </a:r>
            <a:r>
              <a:rPr lang="en-US" sz="2400" b="1" dirty="0">
                <a:latin typeface="Avenir Medium" panose="02000503020000020003" pitchFamily="2" charset="0"/>
              </a:rPr>
              <a:t>20 cm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7EFD8A-3783-2C41-8AF9-249D2921E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252" y="1714500"/>
            <a:ext cx="6134100" cy="3238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3251BF4-F50F-9F47-88A8-6E883AD752BB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6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0" fill="hold"/>
                                        <p:tgtEl>
                                          <p:spTgt spid="14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B98096E-B3BB-F843-9F6C-0DB0684906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8333" r="25000"/>
          <a:stretch/>
        </p:blipFill>
        <p:spPr>
          <a:xfrm>
            <a:off x="7162800" y="1539007"/>
            <a:ext cx="4787648" cy="4785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74676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Are few centimeters relevant?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0A0A8B-A569-2A47-B07F-32D392E636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7200" y="2286000"/>
            <a:ext cx="6140894" cy="4092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AD0255-463B-C04C-B205-8FC30C99C159}"/>
              </a:ext>
            </a:extLst>
          </p:cNvPr>
          <p:cNvSpPr txBox="1"/>
          <p:nvPr/>
        </p:nvSpPr>
        <p:spPr>
          <a:xfrm>
            <a:off x="323056" y="1447800"/>
            <a:ext cx="3791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latin typeface="Avenir Book" panose="02000503020000020003" pitchFamily="2" charset="0"/>
              </a:rPr>
              <a:t>Miami Beach – 2017 King Tides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79377F-6AC6-F344-8CF9-182BFCC82CD8}"/>
              </a:ext>
            </a:extLst>
          </p:cNvPr>
          <p:cNvSpPr txBox="1"/>
          <p:nvPr/>
        </p:nvSpPr>
        <p:spPr>
          <a:xfrm>
            <a:off x="8915400" y="6477000"/>
            <a:ext cx="2940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Photos by Grant Rawson (UM/CIMAS)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9EF46A-19B2-444A-8D38-793BC6FD3A13}"/>
              </a:ext>
            </a:extLst>
          </p:cNvPr>
          <p:cNvSpPr txBox="1"/>
          <p:nvPr/>
        </p:nvSpPr>
        <p:spPr>
          <a:xfrm>
            <a:off x="7391400" y="4648200"/>
            <a:ext cx="3367771" cy="1477328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Medium" panose="02000503020000020003" pitchFamily="2" charset="0"/>
              </a:rPr>
              <a:t>Few centimeters of above normal sea level can provide the difference needed to drive water levels to overtop sea walls and initiate floods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49875B-EF20-964E-AC2B-2D96FA3C6B19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685800"/>
            <a:ext cx="7467600" cy="909637"/>
          </a:xfrm>
        </p:spPr>
        <p:txBody>
          <a:bodyPr>
            <a:normAutofit/>
          </a:bodyPr>
          <a:lstStyle/>
          <a:p>
            <a:r>
              <a:rPr lang="en-US" sz="2400" dirty="0"/>
              <a:t>Ocean Observations in Support of Sea Level Attributions Studies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3B2820-488B-DD4C-9CAD-16E8E58562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36" t="5382" r="2644" b="2783"/>
          <a:stretch/>
        </p:blipFill>
        <p:spPr>
          <a:xfrm>
            <a:off x="838200" y="914400"/>
            <a:ext cx="3643608" cy="54654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C9FFE-6909-4F44-A1C8-E0ACE51883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34200" y="1856509"/>
            <a:ext cx="3210889" cy="33250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2C93E5F-32F0-E34A-8999-3A293FDC3BD0}"/>
              </a:ext>
            </a:extLst>
          </p:cNvPr>
          <p:cNvSpPr txBox="1"/>
          <p:nvPr/>
        </p:nvSpPr>
        <p:spPr>
          <a:xfrm>
            <a:off x="5334000" y="5445204"/>
            <a:ext cx="6352786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NOAA maintains key components of the ocean observing system used in sea-level attributions studies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1A2E1D-96BF-3C41-876C-3B5ADF2D4597}"/>
              </a:ext>
            </a:extLst>
          </p:cNvPr>
          <p:cNvSpPr txBox="1"/>
          <p:nvPr/>
        </p:nvSpPr>
        <p:spPr>
          <a:xfrm>
            <a:off x="911164" y="6400800"/>
            <a:ext cx="3584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Ocean currents derived from satellite altimetry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9A6873-568A-AA4E-83B4-481FAFD6CDAA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6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5000"/>
    </mc:Choice>
    <mc:Fallback xmlns="">
      <p:transition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00" fill="hold"/>
                                        <p:tgtEl>
                                          <p:spTgt spid="9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BA803-7148-404D-9F0B-72581B68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0AF32-EFA8-9B40-ACBA-9F24D9B5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7467600" cy="909637"/>
          </a:xfrm>
        </p:spPr>
        <p:txBody>
          <a:bodyPr>
            <a:normAutofit/>
          </a:bodyPr>
          <a:lstStyle/>
          <a:p>
            <a:r>
              <a:rPr lang="en-US" sz="2800" dirty="0"/>
              <a:t>The Florida Current Transport Time-series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3DC6B-FB78-2944-95A8-11EE62898B38}"/>
              </a:ext>
            </a:extLst>
          </p:cNvPr>
          <p:cNvSpPr/>
          <p:nvPr/>
        </p:nvSpPr>
        <p:spPr>
          <a:xfrm>
            <a:off x="1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5F28E-4BF7-7946-90EA-C0D13D459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99" t="924" r="7327" b="49076"/>
          <a:stretch/>
        </p:blipFill>
        <p:spPr>
          <a:xfrm>
            <a:off x="3657600" y="2778104"/>
            <a:ext cx="7912416" cy="3698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02EAA5-6657-6446-994F-A86093284198}"/>
              </a:ext>
            </a:extLst>
          </p:cNvPr>
          <p:cNvGrpSpPr/>
          <p:nvPr/>
        </p:nvGrpSpPr>
        <p:grpSpPr>
          <a:xfrm>
            <a:off x="304800" y="1526090"/>
            <a:ext cx="3864383" cy="2512510"/>
            <a:chOff x="581947" y="1526090"/>
            <a:chExt cx="3864383" cy="251251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67CEAC-99C3-4248-884B-7B26CE33C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947" y="1548220"/>
              <a:ext cx="3864383" cy="24903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D6F7C2-9E6F-A447-A1B3-89C33F4C904F}"/>
                </a:ext>
              </a:extLst>
            </p:cNvPr>
            <p:cNvSpPr txBox="1"/>
            <p:nvPr/>
          </p:nvSpPr>
          <p:spPr>
            <a:xfrm rot="18479891">
              <a:off x="1028961" y="2068914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Florida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BCEC376-3D18-4840-9605-90A049636C2A}"/>
                </a:ext>
              </a:extLst>
            </p:cNvPr>
            <p:cNvSpPr txBox="1"/>
            <p:nvPr/>
          </p:nvSpPr>
          <p:spPr>
            <a:xfrm rot="17667735">
              <a:off x="3141834" y="1946718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Bahamas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0DDBBF7-DE89-0B43-A94F-45D2AF9D1A31}"/>
              </a:ext>
            </a:extLst>
          </p:cNvPr>
          <p:cNvSpPr txBox="1"/>
          <p:nvPr/>
        </p:nvSpPr>
        <p:spPr>
          <a:xfrm>
            <a:off x="5111236" y="1600200"/>
            <a:ext cx="6013964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Medium" panose="02000503020000020003" pitchFamily="2" charset="0"/>
              </a:rPr>
              <a:t>One of the longest continuous record of an ocean current based on submarine telephone cables between Florida and the Bahamas</a:t>
            </a:r>
          </a:p>
        </p:txBody>
      </p:sp>
    </p:spTree>
    <p:extLst>
      <p:ext uri="{BB962C8B-B14F-4D97-AF65-F5344CB8AC3E}">
        <p14:creationId xmlns:p14="http://schemas.microsoft.com/office/powerpoint/2010/main" val="266584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11344</TotalTime>
  <Words>1592</Words>
  <Application>Microsoft Macintosh PowerPoint</Application>
  <PresentationFormat>Widescreen</PresentationFormat>
  <Paragraphs>199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Avenir Book</vt:lpstr>
      <vt:lpstr>Avenir Medium</vt:lpstr>
      <vt:lpstr>Calibri</vt:lpstr>
      <vt:lpstr>Office Theme</vt:lpstr>
      <vt:lpstr>Assessing Attributions of Coastal Sea Level Changes Along the U.S. East Coast</vt:lpstr>
      <vt:lpstr>Long-term Sea-level Rise Along the U.S. East Coast</vt:lpstr>
      <vt:lpstr>Southeast Florida Vulnerabilities to Sea Level Rise</vt:lpstr>
      <vt:lpstr>Nuisance Flooding Frequency is Increasing</vt:lpstr>
      <vt:lpstr>Sources of Sea Level Changes</vt:lpstr>
      <vt:lpstr>Florida Current Effects on U.S. Coastal Sea-level</vt:lpstr>
      <vt:lpstr>Are few centimeters relevant? </vt:lpstr>
      <vt:lpstr>Ocean Observations in Support of Sea Level Attributions Studies</vt:lpstr>
      <vt:lpstr>The Florida Current Transport Time-series</vt:lpstr>
      <vt:lpstr>Florida Current Effect on Interannual Sea Level Changes</vt:lpstr>
      <vt:lpstr>What Caused the Extensive King Tide Flooding in 2015?</vt:lpstr>
      <vt:lpstr>What Caused the Extensive King Tide Flooding in 2015?</vt:lpstr>
      <vt:lpstr>PowerPoint Presentation</vt:lpstr>
      <vt:lpstr>PowerPoint Presentation</vt:lpstr>
      <vt:lpstr>PowerPoint Presentation</vt:lpstr>
      <vt:lpstr>PowerPoint Presentation</vt:lpstr>
      <vt:lpstr>Warming of the Florida Current during 2010-2015</vt:lpstr>
      <vt:lpstr>Large-scale Effects on Sunny Day Flooding in Miami </vt:lpstr>
      <vt:lpstr>Florida Current Effect on Synoptic Sea Level Changes</vt:lpstr>
      <vt:lpstr>Florida Current Effect on Synoptic Sea Level Changes</vt:lpstr>
      <vt:lpstr>Summary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297</cp:revision>
  <cp:lastPrinted>2019-10-17T15:14:46Z</cp:lastPrinted>
  <dcterms:created xsi:type="dcterms:W3CDTF">2019-08-06T19:42:43Z</dcterms:created>
  <dcterms:modified xsi:type="dcterms:W3CDTF">2019-11-14T17:05:41Z</dcterms:modified>
</cp:coreProperties>
</file>