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94" r:id="rId2"/>
    <p:sldId id="314" r:id="rId3"/>
    <p:sldId id="306" r:id="rId4"/>
    <p:sldId id="315" r:id="rId5"/>
    <p:sldId id="305" r:id="rId6"/>
    <p:sldId id="318" r:id="rId7"/>
    <p:sldId id="316" r:id="rId8"/>
    <p:sldId id="317" r:id="rId9"/>
    <p:sldId id="300" r:id="rId10"/>
    <p:sldId id="321" r:id="rId11"/>
    <p:sldId id="328" r:id="rId12"/>
    <p:sldId id="301" r:id="rId13"/>
    <p:sldId id="309" r:id="rId14"/>
    <p:sldId id="322" r:id="rId15"/>
    <p:sldId id="286" r:id="rId16"/>
    <p:sldId id="323" r:id="rId17"/>
    <p:sldId id="324" r:id="rId18"/>
    <p:sldId id="325" r:id="rId19"/>
    <p:sldId id="326" r:id="rId20"/>
    <p:sldId id="327" r:id="rId21"/>
    <p:sldId id="329" r:id="rId22"/>
    <p:sldId id="313" r:id="rId23"/>
    <p:sldId id="29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4690"/>
    <a:srgbClr val="575757"/>
    <a:srgbClr val="4298D3"/>
    <a:srgbClr val="F2F5F7"/>
    <a:srgbClr val="DADDE0"/>
    <a:srgbClr val="ACACAC"/>
    <a:srgbClr val="666666"/>
    <a:srgbClr val="168D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82"/>
    <p:restoredTop sz="75378"/>
  </p:normalViewPr>
  <p:slideViewPr>
    <p:cSldViewPr snapToObjects="1">
      <p:cViewPr varScale="1">
        <p:scale>
          <a:sx n="80" d="100"/>
          <a:sy n="80" d="100"/>
        </p:scale>
        <p:origin x="1608" y="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B46B343-25FC-4040-8C1D-19C20F6E458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F73B9B-CC70-874C-BF13-BEDD16B1298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9FFD94-0376-F94B-8829-32106F229FB7}" type="datetimeFigureOut">
              <a:rPr lang="en-US" smtClean="0"/>
              <a:t>11/15/19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7A5E96-D065-BA40-9088-390449C75D9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E17056-518B-824D-992C-F5C7AD62409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A473C2-1A0A-6148-AB77-25A47CD8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3656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8AC35B-83D0-B04F-AA0A-7C54EB63E0C1}" type="datetimeFigureOut">
              <a:rPr lang="en-US" smtClean="0"/>
              <a:t>11/15/19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79663B-47F3-AE4A-92C7-367FE9E30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2285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8992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0798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8262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3064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87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Bertha (2014)</a:t>
            </a:r>
          </a:p>
          <a:p>
            <a:endParaRPr lang="en-US" dirty="0"/>
          </a:p>
          <a:p>
            <a:r>
              <a:rPr lang="en-US" dirty="0"/>
              <a:t>Gonzalo (2014)</a:t>
            </a:r>
          </a:p>
          <a:p>
            <a:endParaRPr lang="en-US" dirty="0"/>
          </a:p>
          <a:p>
            <a:r>
              <a:rPr lang="en-US" dirty="0"/>
              <a:t>Erika (2015)</a:t>
            </a:r>
          </a:p>
          <a:p>
            <a:endParaRPr lang="en-US" dirty="0"/>
          </a:p>
          <a:p>
            <a:r>
              <a:rPr lang="en-US" dirty="0"/>
              <a:t>Mathew (2016)</a:t>
            </a:r>
          </a:p>
          <a:p>
            <a:endParaRPr lang="en-US" dirty="0"/>
          </a:p>
          <a:p>
            <a:r>
              <a:rPr lang="en-US" dirty="0"/>
              <a:t>Irma (2017)</a:t>
            </a:r>
          </a:p>
          <a:p>
            <a:endParaRPr lang="en-US" dirty="0"/>
          </a:p>
          <a:p>
            <a:r>
              <a:rPr lang="en-US" dirty="0"/>
              <a:t>Jose (2017)</a:t>
            </a:r>
          </a:p>
          <a:p>
            <a:endParaRPr lang="en-US" dirty="0"/>
          </a:p>
          <a:p>
            <a:r>
              <a:rPr lang="en-US" dirty="0"/>
              <a:t>Maria (2017)</a:t>
            </a:r>
          </a:p>
          <a:p>
            <a:endParaRPr lang="en-US" dirty="0"/>
          </a:p>
          <a:p>
            <a:r>
              <a:rPr lang="en-US" dirty="0"/>
              <a:t>Beryl (2018)</a:t>
            </a:r>
          </a:p>
          <a:p>
            <a:endParaRPr lang="en-US" dirty="0"/>
          </a:p>
          <a:p>
            <a:r>
              <a:rPr lang="en-US" dirty="0"/>
              <a:t>Isaac (2018)</a:t>
            </a:r>
          </a:p>
          <a:p>
            <a:endParaRPr lang="en-US" dirty="0"/>
          </a:p>
          <a:p>
            <a:r>
              <a:rPr lang="en-US" dirty="0"/>
              <a:t>Dorian (2019)</a:t>
            </a:r>
          </a:p>
          <a:p>
            <a:endParaRPr lang="en-US" dirty="0"/>
          </a:p>
          <a:p>
            <a:r>
              <a:rPr lang="en-US" dirty="0"/>
              <a:t>Karen (2019)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137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Bertha (2014)</a:t>
            </a:r>
          </a:p>
          <a:p>
            <a:endParaRPr lang="en-US" dirty="0"/>
          </a:p>
          <a:p>
            <a:r>
              <a:rPr lang="en-US" dirty="0"/>
              <a:t>Gonzalo (2014)</a:t>
            </a:r>
          </a:p>
          <a:p>
            <a:endParaRPr lang="en-US" dirty="0"/>
          </a:p>
          <a:p>
            <a:r>
              <a:rPr lang="en-US" dirty="0"/>
              <a:t>Erika (2015)</a:t>
            </a:r>
          </a:p>
          <a:p>
            <a:endParaRPr lang="en-US" dirty="0"/>
          </a:p>
          <a:p>
            <a:r>
              <a:rPr lang="en-US" dirty="0"/>
              <a:t>Mathew (2016)</a:t>
            </a:r>
          </a:p>
          <a:p>
            <a:endParaRPr lang="en-US" dirty="0"/>
          </a:p>
          <a:p>
            <a:r>
              <a:rPr lang="en-US" dirty="0"/>
              <a:t>Irma (2017)</a:t>
            </a:r>
          </a:p>
          <a:p>
            <a:endParaRPr lang="en-US" dirty="0"/>
          </a:p>
          <a:p>
            <a:r>
              <a:rPr lang="en-US" dirty="0"/>
              <a:t>Jose (2017)</a:t>
            </a:r>
          </a:p>
          <a:p>
            <a:endParaRPr lang="en-US" dirty="0"/>
          </a:p>
          <a:p>
            <a:r>
              <a:rPr lang="en-US" dirty="0"/>
              <a:t>Maria (2017)</a:t>
            </a:r>
          </a:p>
          <a:p>
            <a:endParaRPr lang="en-US" dirty="0"/>
          </a:p>
          <a:p>
            <a:r>
              <a:rPr lang="en-US" dirty="0"/>
              <a:t>Beryl (2018)</a:t>
            </a:r>
          </a:p>
          <a:p>
            <a:endParaRPr lang="en-US" dirty="0"/>
          </a:p>
          <a:p>
            <a:r>
              <a:rPr lang="en-US" dirty="0"/>
              <a:t>Isaac (2018)</a:t>
            </a:r>
          </a:p>
          <a:p>
            <a:endParaRPr lang="en-US" dirty="0"/>
          </a:p>
          <a:p>
            <a:r>
              <a:rPr lang="en-US" dirty="0"/>
              <a:t>Dorian (2019)</a:t>
            </a:r>
          </a:p>
          <a:p>
            <a:endParaRPr lang="en-US" dirty="0"/>
          </a:p>
          <a:p>
            <a:r>
              <a:rPr lang="en-US" dirty="0"/>
              <a:t>Karen (2019)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44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622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Areas off Puerto Rico in the Caribbean Sea and in the Tropical North Atlantic are generally characterized by large </a:t>
            </a:r>
          </a:p>
          <a:p>
            <a:r>
              <a:rPr lang="en-US" baseline="0" dirty="0"/>
              <a:t>Values of UOHC during the hurricane season, as are also areas where hurricanes very often travel and intensity, as shown</a:t>
            </a:r>
          </a:p>
          <a:p>
            <a:r>
              <a:rPr lang="en-US" baseline="0" dirty="0"/>
              <a:t>By these lines, which represent the historical tracks of tropical cyclones in this region.</a:t>
            </a:r>
          </a:p>
          <a:p>
            <a:endParaRPr lang="en-US" baseline="0" dirty="0"/>
          </a:p>
          <a:p>
            <a:r>
              <a:rPr lang="en-US" baseline="0" dirty="0"/>
              <a:t>And even though these areas are of importance for hurricanes development and intensification</a:t>
            </a:r>
          </a:p>
          <a:p>
            <a:r>
              <a:rPr lang="en-US" baseline="0" dirty="0"/>
              <a:t>There was not a an ocean observing system in place providing sustained observations from this region </a:t>
            </a:r>
            <a:r>
              <a:rPr lang="en-US" baseline="0" dirty="0" err="1"/>
              <a:t>dedictate</a:t>
            </a:r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In fact, data from the world ocean atlas 2013 shows that during the past decade there were less than 200 observations collected in the vicinity of Puerto Rico.</a:t>
            </a:r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We then proposed the a network of underwater gliders to carry 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2BEB9-1B2F-4185-8697-6CECAE19EF2C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886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Areas off Puerto Rico in the Caribbean Sea and in the Tropical North Atlantic are generally characterized by large </a:t>
            </a:r>
          </a:p>
          <a:p>
            <a:r>
              <a:rPr lang="en-US" baseline="0" dirty="0"/>
              <a:t>Values of UOHC during the hurricane season, as are also areas where hurricanes very often travel and intensity, as shown</a:t>
            </a:r>
          </a:p>
          <a:p>
            <a:r>
              <a:rPr lang="en-US" baseline="0" dirty="0"/>
              <a:t>By these lines, which represent the historical tracks of tropical cyclones in this region.</a:t>
            </a:r>
          </a:p>
          <a:p>
            <a:endParaRPr lang="en-US" baseline="0" dirty="0"/>
          </a:p>
          <a:p>
            <a:r>
              <a:rPr lang="en-US" baseline="0" dirty="0"/>
              <a:t>And even though these areas are of importance for hurricanes development and intensification</a:t>
            </a:r>
          </a:p>
          <a:p>
            <a:r>
              <a:rPr lang="en-US" baseline="0" dirty="0"/>
              <a:t>There was not a an ocean observing system in place providing sustained observations from this region </a:t>
            </a:r>
            <a:r>
              <a:rPr lang="en-US" baseline="0" dirty="0" err="1"/>
              <a:t>dedictate</a:t>
            </a:r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In fact, data from the world ocean atlas 2013 shows that during the past decade there were less than 200 observations collected in the vicinity of Puerto Rico.</a:t>
            </a:r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We then proposed the a network of underwater gliders to carry 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2BEB9-1B2F-4185-8697-6CECAE19EF2C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9330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65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6447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8633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586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MAIN TITLE OF PRESENTATION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OF PRESENTATION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35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36958-B55B-0C4C-B00D-600D3F8292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0603" y="4173536"/>
            <a:ext cx="4419600" cy="211772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47E4C0-F27F-6E48-BDF5-F4BCAE224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CE79E6-F9AA-CE46-BB68-3F08D6B93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1"/>
            <a:ext cx="4419600" cy="23622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9DE5BE0-B058-9A4C-9548-7DD76D6CD02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0603" y="3581400"/>
            <a:ext cx="441960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36B4A8D-6DBD-6148-AD41-5FA9FF4C671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1078282"/>
            <a:ext cx="6141930" cy="52244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13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57EEDB-3FA0-4245-9BCA-46B9B0CFE13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2821303"/>
            <a:ext cx="5157787" cy="52387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FA3201-4FAB-C343-AFCC-3110AFBB26C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3420948"/>
            <a:ext cx="5157787" cy="27687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1E41A5-A449-BE4B-8AB1-65944CAE93E9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2821610"/>
            <a:ext cx="5183188" cy="52387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83B432-6DD9-F544-A2F2-976DA5E2D748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3429000"/>
            <a:ext cx="5183188" cy="27606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E613DF-3265-7C4D-8D91-BAE4C37F9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2A08937-EC18-A749-9300-1BE7D16B68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18930"/>
            <a:ext cx="3198812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288183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2FEAB9-964F-934D-8A34-973E5BC0E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81A5F8D-A1BB-D746-AF4F-EF1F576996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1818930"/>
            <a:ext cx="3808412" cy="77187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Table/ Columns</a:t>
            </a:r>
          </a:p>
        </p:txBody>
      </p:sp>
      <p:sp>
        <p:nvSpPr>
          <p:cNvPr id="12" name="Table Placeholder 11">
            <a:extLst>
              <a:ext uri="{FF2B5EF4-FFF2-40B4-BE49-F238E27FC236}">
                <a16:creationId xmlns:a16="http://schemas.microsoft.com/office/drawing/2014/main" id="{1ED3C4F7-3FDD-7D45-B182-A7CE6598DFBE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1676400" y="2819400"/>
            <a:ext cx="8991600" cy="2667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17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ject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CB773-81E5-EB4E-982D-1904BA58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D862222-3BBD-C44A-98A8-FAE85984916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4953000"/>
            <a:ext cx="12192000" cy="1447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D0F6027-9356-304D-ADC2-20E1D583C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18930"/>
            <a:ext cx="3198812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Overview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BFA67FD-014B-F745-AA3F-DD91FFCBF1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09800" y="2895600"/>
            <a:ext cx="8534400" cy="1905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346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CB773-81E5-EB4E-982D-1904BA58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D0F6027-9356-304D-ADC2-20E1D583C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1818930"/>
            <a:ext cx="3198812" cy="77187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Numbers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BFA67FD-014B-F745-AA3F-DD91FFCBF1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48594" y="3429000"/>
            <a:ext cx="1981200" cy="1066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rgbClr val="4298D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45K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1A8807-C32A-024B-ADA0-B8DAD42963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58094" y="4572000"/>
            <a:ext cx="2362200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Explain Number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A4F53FC-8162-864E-84C1-9372DFD785CD}"/>
              </a:ext>
            </a:extLst>
          </p:cNvPr>
          <p:cNvCxnSpPr>
            <a:cxnSpLocks/>
          </p:cNvCxnSpPr>
          <p:nvPr userDrawn="1"/>
        </p:nvCxnSpPr>
        <p:spPr>
          <a:xfrm>
            <a:off x="4191000" y="2819400"/>
            <a:ext cx="0" cy="2705100"/>
          </a:xfrm>
          <a:prstGeom prst="line">
            <a:avLst/>
          </a:prstGeom>
          <a:ln w="25400" cap="rnd" cmpd="sng">
            <a:solidFill>
              <a:srgbClr val="575757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7E487D-1EA9-6C48-96D3-AD292BB1E30B}"/>
              </a:ext>
            </a:extLst>
          </p:cNvPr>
          <p:cNvCxnSpPr>
            <a:cxnSpLocks/>
          </p:cNvCxnSpPr>
          <p:nvPr userDrawn="1"/>
        </p:nvCxnSpPr>
        <p:spPr>
          <a:xfrm>
            <a:off x="8001000" y="2819400"/>
            <a:ext cx="0" cy="2705100"/>
          </a:xfrm>
          <a:prstGeom prst="line">
            <a:avLst/>
          </a:prstGeom>
          <a:ln w="25400" cap="rnd" cmpd="sng">
            <a:solidFill>
              <a:srgbClr val="575757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2E9E1E29-F4B1-FC4C-9C9F-21FD70B427B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05399" y="3429000"/>
            <a:ext cx="1981201" cy="1104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rgbClr val="4298D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40%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0F9951B-5640-9340-9338-E3F0BAF80ED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14900" y="4610100"/>
            <a:ext cx="2362200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Explain Number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A62A000-CEA5-624F-895C-D8034A444A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2000" y="3429000"/>
            <a:ext cx="3505201" cy="1104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rgbClr val="4298D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30ppm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99505EBC-6A20-2C43-A176-54EB308A128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15399" y="4610100"/>
            <a:ext cx="2362200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Explain Number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139DFAB9-1EA9-7048-99FE-D04F661672C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59138" y="3124200"/>
            <a:ext cx="23622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rgbClr val="4298D3"/>
                </a:solidFill>
              </a:defRPr>
            </a:lvl1pPr>
          </a:lstStyle>
          <a:p>
            <a:pPr lvl="0"/>
            <a:r>
              <a:rPr lang="en-US" dirty="0"/>
              <a:t>Explain Number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40CC1FDC-8C7F-CC4F-A932-CD639BCA0F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14900" y="3124200"/>
            <a:ext cx="23622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rgbClr val="4298D3"/>
                </a:solidFill>
              </a:defRPr>
            </a:lvl1pPr>
          </a:lstStyle>
          <a:p>
            <a:pPr lvl="0"/>
            <a:r>
              <a:rPr lang="en-US" dirty="0"/>
              <a:t>Explain Number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A1412F38-15CF-FB4A-889C-42A2D21F9B1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15399" y="3124200"/>
            <a:ext cx="23622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rgbClr val="4298D3"/>
                </a:solidFill>
              </a:defRPr>
            </a:lvl1pPr>
          </a:lstStyle>
          <a:p>
            <a:pPr lvl="0"/>
            <a:r>
              <a:rPr lang="en-US" dirty="0"/>
              <a:t>Explain Number</a:t>
            </a:r>
          </a:p>
        </p:txBody>
      </p:sp>
    </p:spTree>
    <p:extLst>
      <p:ext uri="{BB962C8B-B14F-4D97-AF65-F5344CB8AC3E}">
        <p14:creationId xmlns:p14="http://schemas.microsoft.com/office/powerpoint/2010/main" val="412957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CB773-81E5-EB4E-982D-1904BA58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D0F6027-9356-304D-ADC2-20E1D583C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818930"/>
            <a:ext cx="3657600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List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BFA67FD-014B-F745-AA3F-DD91FFCBF1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86000" y="2895600"/>
            <a:ext cx="3505200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Paragraph Text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3F8B5C5-B200-204A-9595-9468ABBCCE9D}"/>
              </a:ext>
            </a:extLst>
          </p:cNvPr>
          <p:cNvGrpSpPr/>
          <p:nvPr userDrawn="1"/>
        </p:nvGrpSpPr>
        <p:grpSpPr>
          <a:xfrm>
            <a:off x="1734858" y="4640891"/>
            <a:ext cx="382489" cy="382489"/>
            <a:chOff x="6553198" y="2590804"/>
            <a:chExt cx="457200" cy="45720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4E2B5AD-1154-B341-B2D2-758FE20764C0}"/>
                </a:ext>
              </a:extLst>
            </p:cNvPr>
            <p:cNvSpPr/>
            <p:nvPr userDrawn="1"/>
          </p:nvSpPr>
          <p:spPr>
            <a:xfrm>
              <a:off x="6553198" y="2590804"/>
              <a:ext cx="457200" cy="457200"/>
            </a:xfrm>
            <a:prstGeom prst="ellipse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1E193BC-9955-B040-B5EA-1BE13F6D8AEA}"/>
                </a:ext>
              </a:extLst>
            </p:cNvPr>
            <p:cNvSpPr txBox="1"/>
            <p:nvPr userDrawn="1"/>
          </p:nvSpPr>
          <p:spPr>
            <a:xfrm>
              <a:off x="6591299" y="2653846"/>
              <a:ext cx="381000" cy="3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E67B84FA-3E54-B345-8F04-204CA26FEC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86000" y="4640892"/>
            <a:ext cx="3505200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Paragraph Text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FC082E47-7F5E-D641-90A2-AAE61AF0F7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22611" y="2895600"/>
            <a:ext cx="3505200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Paragraph Text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29D01041-7402-B442-A8BA-C491C382EC9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22611" y="4640892"/>
            <a:ext cx="3505200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Paragraph Text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F2894A4-33E2-7B41-8BDE-283283F1AEFD}"/>
              </a:ext>
            </a:extLst>
          </p:cNvPr>
          <p:cNvGrpSpPr/>
          <p:nvPr userDrawn="1"/>
        </p:nvGrpSpPr>
        <p:grpSpPr>
          <a:xfrm>
            <a:off x="1772210" y="2895599"/>
            <a:ext cx="382489" cy="382489"/>
            <a:chOff x="6553198" y="2590804"/>
            <a:chExt cx="457200" cy="45720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8C4C691-3D7A-6540-9FA7-F69F4E5D21BF}"/>
                </a:ext>
              </a:extLst>
            </p:cNvPr>
            <p:cNvSpPr/>
            <p:nvPr userDrawn="1"/>
          </p:nvSpPr>
          <p:spPr>
            <a:xfrm>
              <a:off x="6553198" y="2590804"/>
              <a:ext cx="457200" cy="457200"/>
            </a:xfrm>
            <a:prstGeom prst="ellipse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AAABD34-8119-3140-A3B3-9DFC1E25E082}"/>
                </a:ext>
              </a:extLst>
            </p:cNvPr>
            <p:cNvSpPr txBox="1"/>
            <p:nvPr userDrawn="1"/>
          </p:nvSpPr>
          <p:spPr>
            <a:xfrm>
              <a:off x="6591299" y="2653846"/>
              <a:ext cx="381000" cy="3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78BE42A-EB25-F54A-AC39-DF1EB4B56F59}"/>
              </a:ext>
            </a:extLst>
          </p:cNvPr>
          <p:cNvGrpSpPr/>
          <p:nvPr userDrawn="1"/>
        </p:nvGrpSpPr>
        <p:grpSpPr>
          <a:xfrm>
            <a:off x="6553200" y="4640885"/>
            <a:ext cx="382489" cy="382489"/>
            <a:chOff x="6553198" y="2590804"/>
            <a:chExt cx="457200" cy="45720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2C0EDDF-D34B-C44D-9E22-C087597DD77A}"/>
                </a:ext>
              </a:extLst>
            </p:cNvPr>
            <p:cNvSpPr/>
            <p:nvPr userDrawn="1"/>
          </p:nvSpPr>
          <p:spPr>
            <a:xfrm>
              <a:off x="6553198" y="2590804"/>
              <a:ext cx="457200" cy="457200"/>
            </a:xfrm>
            <a:prstGeom prst="ellipse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38DFC50-D275-1148-B252-47F32B20A657}"/>
                </a:ext>
              </a:extLst>
            </p:cNvPr>
            <p:cNvSpPr txBox="1"/>
            <p:nvPr userDrawn="1"/>
          </p:nvSpPr>
          <p:spPr>
            <a:xfrm>
              <a:off x="6591299" y="2653846"/>
              <a:ext cx="381000" cy="3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D50EA60-C3A0-394D-AC5A-418C89080998}"/>
              </a:ext>
            </a:extLst>
          </p:cNvPr>
          <p:cNvGrpSpPr/>
          <p:nvPr userDrawn="1"/>
        </p:nvGrpSpPr>
        <p:grpSpPr>
          <a:xfrm>
            <a:off x="6553199" y="2895599"/>
            <a:ext cx="382489" cy="382489"/>
            <a:chOff x="6553198" y="2590804"/>
            <a:chExt cx="457200" cy="457200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A4BEE01-0B15-DD4F-A949-209C4D13BAB6}"/>
                </a:ext>
              </a:extLst>
            </p:cNvPr>
            <p:cNvSpPr/>
            <p:nvPr userDrawn="1"/>
          </p:nvSpPr>
          <p:spPr>
            <a:xfrm>
              <a:off x="6553198" y="2590804"/>
              <a:ext cx="457200" cy="457200"/>
            </a:xfrm>
            <a:prstGeom prst="ellipse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3117C35-C681-5043-8C1F-228F3C30C848}"/>
                </a:ext>
              </a:extLst>
            </p:cNvPr>
            <p:cNvSpPr txBox="1"/>
            <p:nvPr userDrawn="1"/>
          </p:nvSpPr>
          <p:spPr>
            <a:xfrm>
              <a:off x="6591299" y="2653846"/>
              <a:ext cx="381000" cy="3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575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d Presentation Wat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QUESTIONS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35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End Presentation Hurricane ">
    <p:bg>
      <p:bgPr>
        <a:blipFill dpi="0" rotWithShape="1">
          <a:blip r:embed="rId2" cstate="screen">
            <a:alphaModFix amt="8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QUESTIONS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2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3_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QUESTIONS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58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d Presentation Hurricane ">
    <p:bg>
      <p:bgPr>
        <a:blipFill dpi="0" rotWithShape="1">
          <a:blip r:embed="rId2" cstate="screen">
            <a:alphaModFix amt="8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QUESTIONS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62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2_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MAIN TITLE OF PRESENTATION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OF PRESENTATION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19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FBC65-4A3D-DF47-A5EB-8A684D58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F013259-AA9B-E341-A3C1-B0A32677BD7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81000" y="1818930"/>
            <a:ext cx="3657600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Progress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968DDE3-99A5-7D4E-BC2F-B9133003B423}"/>
              </a:ext>
            </a:extLst>
          </p:cNvPr>
          <p:cNvGrpSpPr/>
          <p:nvPr userDrawn="1"/>
        </p:nvGrpSpPr>
        <p:grpSpPr>
          <a:xfrm>
            <a:off x="3352800" y="3352800"/>
            <a:ext cx="5576776" cy="1724799"/>
            <a:chOff x="3200400" y="3533001"/>
            <a:chExt cx="5576776" cy="172479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59F1A6A-A334-4E47-9851-004B55F5D82A}"/>
                </a:ext>
              </a:extLst>
            </p:cNvPr>
            <p:cNvSpPr/>
            <p:nvPr userDrawn="1"/>
          </p:nvSpPr>
          <p:spPr>
            <a:xfrm>
              <a:off x="3740888" y="3603552"/>
              <a:ext cx="38862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09D8285-29B9-B240-BF9D-5D372C190418}"/>
                </a:ext>
              </a:extLst>
            </p:cNvPr>
            <p:cNvSpPr/>
            <p:nvPr userDrawn="1"/>
          </p:nvSpPr>
          <p:spPr>
            <a:xfrm>
              <a:off x="7627088" y="3603552"/>
              <a:ext cx="4572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A01E3D5-70C2-9D4E-AB54-81D1CD4917AA}"/>
                </a:ext>
              </a:extLst>
            </p:cNvPr>
            <p:cNvSpPr/>
            <p:nvPr userDrawn="1"/>
          </p:nvSpPr>
          <p:spPr>
            <a:xfrm>
              <a:off x="3740888" y="3995074"/>
              <a:ext cx="31242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E4AA38E-D225-8247-8F1E-8C69C44094E3}"/>
                </a:ext>
              </a:extLst>
            </p:cNvPr>
            <p:cNvSpPr/>
            <p:nvPr userDrawn="1"/>
          </p:nvSpPr>
          <p:spPr>
            <a:xfrm>
              <a:off x="6865088" y="3995074"/>
              <a:ext cx="12192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98F6103-1CB3-3D4C-8544-44979CE31E1F}"/>
                </a:ext>
              </a:extLst>
            </p:cNvPr>
            <p:cNvSpPr/>
            <p:nvPr userDrawn="1"/>
          </p:nvSpPr>
          <p:spPr>
            <a:xfrm>
              <a:off x="3740888" y="4368651"/>
              <a:ext cx="27432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2CBA042-5E6A-CB4D-AD1F-0173521AA879}"/>
                </a:ext>
              </a:extLst>
            </p:cNvPr>
            <p:cNvSpPr/>
            <p:nvPr userDrawn="1"/>
          </p:nvSpPr>
          <p:spPr>
            <a:xfrm>
              <a:off x="6484088" y="4368651"/>
              <a:ext cx="16002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16CA002-0EAA-9741-96AC-04C29E6DFFBD}"/>
                </a:ext>
              </a:extLst>
            </p:cNvPr>
            <p:cNvSpPr/>
            <p:nvPr userDrawn="1"/>
          </p:nvSpPr>
          <p:spPr>
            <a:xfrm>
              <a:off x="3740888" y="4729294"/>
              <a:ext cx="22860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3400A02-15EA-BB41-B961-DCEC4401CD78}"/>
                </a:ext>
              </a:extLst>
            </p:cNvPr>
            <p:cNvSpPr/>
            <p:nvPr userDrawn="1"/>
          </p:nvSpPr>
          <p:spPr>
            <a:xfrm>
              <a:off x="6026888" y="4729294"/>
              <a:ext cx="20574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AA34293-65BC-304B-94F3-A09C5436B5A6}"/>
                </a:ext>
              </a:extLst>
            </p:cNvPr>
            <p:cNvSpPr/>
            <p:nvPr userDrawn="1"/>
          </p:nvSpPr>
          <p:spPr>
            <a:xfrm>
              <a:off x="3740888" y="5057550"/>
              <a:ext cx="19050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263315E-EF27-F342-83C6-B72E7F1CA9C0}"/>
                </a:ext>
              </a:extLst>
            </p:cNvPr>
            <p:cNvSpPr/>
            <p:nvPr userDrawn="1"/>
          </p:nvSpPr>
          <p:spPr>
            <a:xfrm>
              <a:off x="5645888" y="5057550"/>
              <a:ext cx="24384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ED0EAC0-5D3D-454B-85A9-AA9583379469}"/>
                </a:ext>
              </a:extLst>
            </p:cNvPr>
            <p:cNvSpPr txBox="1"/>
            <p:nvPr userDrawn="1"/>
          </p:nvSpPr>
          <p:spPr>
            <a:xfrm>
              <a:off x="3207488" y="3533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B566155-CF2D-4944-81EC-874CF840334D}"/>
                </a:ext>
              </a:extLst>
            </p:cNvPr>
            <p:cNvSpPr txBox="1"/>
            <p:nvPr userDrawn="1"/>
          </p:nvSpPr>
          <p:spPr>
            <a:xfrm>
              <a:off x="3200400" y="3914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D2FF26F-391B-CA45-B22F-65C7BB11C41B}"/>
                </a:ext>
              </a:extLst>
            </p:cNvPr>
            <p:cNvSpPr txBox="1"/>
            <p:nvPr userDrawn="1"/>
          </p:nvSpPr>
          <p:spPr>
            <a:xfrm>
              <a:off x="3207488" y="4295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34C5AEC-20EB-B04A-BC55-5D42790000A3}"/>
                </a:ext>
              </a:extLst>
            </p:cNvPr>
            <p:cNvSpPr txBox="1"/>
            <p:nvPr userDrawn="1"/>
          </p:nvSpPr>
          <p:spPr>
            <a:xfrm>
              <a:off x="3207488" y="4648200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5AC7A57-6C1C-2A40-AC29-B6B04EE5B1FE}"/>
                </a:ext>
              </a:extLst>
            </p:cNvPr>
            <p:cNvSpPr txBox="1"/>
            <p:nvPr userDrawn="1"/>
          </p:nvSpPr>
          <p:spPr>
            <a:xfrm>
              <a:off x="3206750" y="49808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C9555B3-A4C5-234F-87FE-DE635CD59160}"/>
                </a:ext>
              </a:extLst>
            </p:cNvPr>
            <p:cNvSpPr txBox="1"/>
            <p:nvPr userDrawn="1"/>
          </p:nvSpPr>
          <p:spPr>
            <a:xfrm>
              <a:off x="8091376" y="3533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521C118-AF90-BA4B-8D7F-C288A228DC31}"/>
                </a:ext>
              </a:extLst>
            </p:cNvPr>
            <p:cNvSpPr txBox="1"/>
            <p:nvPr userDrawn="1"/>
          </p:nvSpPr>
          <p:spPr>
            <a:xfrm>
              <a:off x="8084288" y="3914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7FB2073-1455-2B48-9473-0A139DCB2040}"/>
                </a:ext>
              </a:extLst>
            </p:cNvPr>
            <p:cNvSpPr txBox="1"/>
            <p:nvPr userDrawn="1"/>
          </p:nvSpPr>
          <p:spPr>
            <a:xfrm>
              <a:off x="8091376" y="4295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CBCEF2D-EF9D-7A46-8BEB-5F948CCCC943}"/>
                </a:ext>
              </a:extLst>
            </p:cNvPr>
            <p:cNvSpPr txBox="1"/>
            <p:nvPr userDrawn="1"/>
          </p:nvSpPr>
          <p:spPr>
            <a:xfrm>
              <a:off x="8091376" y="4648200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CF5E098-2E15-5741-A7AD-D8C26B027420}"/>
                </a:ext>
              </a:extLst>
            </p:cNvPr>
            <p:cNvSpPr txBox="1"/>
            <p:nvPr userDrawn="1"/>
          </p:nvSpPr>
          <p:spPr>
            <a:xfrm>
              <a:off x="8090638" y="49808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93D9CC3-80C3-DB4E-83A1-C84A95B080E5}"/>
              </a:ext>
            </a:extLst>
          </p:cNvPr>
          <p:cNvSpPr txBox="1"/>
          <p:nvPr userDrawn="1"/>
        </p:nvSpPr>
        <p:spPr>
          <a:xfrm>
            <a:off x="381000" y="26670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Paragraph Text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D1B1D1D-CC17-3B40-9E3F-C6DC4A5EB6E9}"/>
              </a:ext>
            </a:extLst>
          </p:cNvPr>
          <p:cNvSpPr txBox="1"/>
          <p:nvPr userDrawn="1"/>
        </p:nvSpPr>
        <p:spPr>
          <a:xfrm rot="1278943">
            <a:off x="1291312" y="2832582"/>
            <a:ext cx="950452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This Slide Not for Editing</a:t>
            </a:r>
          </a:p>
        </p:txBody>
      </p:sp>
    </p:spTree>
    <p:extLst>
      <p:ext uri="{BB962C8B-B14F-4D97-AF65-F5344CB8AC3E}">
        <p14:creationId xmlns:p14="http://schemas.microsoft.com/office/powerpoint/2010/main" val="94412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rricane Time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17E39627-AE5C-0548-95FB-938473B119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4343400"/>
            <a:ext cx="11353800" cy="228602"/>
          </a:xfrm>
          <a:prstGeom prst="rect">
            <a:avLst/>
          </a:prstGeom>
          <a:effectLst>
            <a:outerShdw blurRad="292100" dist="63500" dir="2700000" sx="98000" sy="98000" algn="t" rotWithShape="0">
              <a:prstClr val="black">
                <a:alpha val="15000"/>
              </a:prst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CB773-81E5-EB4E-982D-1904BA58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E63140A6-9F1C-EB4E-A096-1C4574928B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18930"/>
            <a:ext cx="3198812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Timeline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4BC897C-744F-0F4F-A755-E39EABD0E45B}"/>
              </a:ext>
            </a:extLst>
          </p:cNvPr>
          <p:cNvGrpSpPr/>
          <p:nvPr userDrawn="1"/>
        </p:nvGrpSpPr>
        <p:grpSpPr>
          <a:xfrm rot="10800000">
            <a:off x="2656810" y="4343400"/>
            <a:ext cx="152400" cy="609600"/>
            <a:chOff x="762000" y="3197683"/>
            <a:chExt cx="152400" cy="60960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B33BE699-0329-E44F-A015-B7BE876C558C}"/>
                </a:ext>
              </a:extLst>
            </p:cNvPr>
            <p:cNvSpPr/>
            <p:nvPr userDrawn="1"/>
          </p:nvSpPr>
          <p:spPr>
            <a:xfrm>
              <a:off x="762000" y="3197683"/>
              <a:ext cx="152400" cy="152400"/>
            </a:xfrm>
            <a:prstGeom prst="ellipse">
              <a:avLst/>
            </a:prstGeom>
            <a:solidFill>
              <a:srgbClr val="1D46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66C1D53-6DFB-1943-845F-7F217CAD2CA9}"/>
                </a:ext>
              </a:extLst>
            </p:cNvPr>
            <p:cNvCxnSpPr>
              <a:cxnSpLocks/>
              <a:stCxn id="33" idx="4"/>
            </p:cNvCxnSpPr>
            <p:nvPr userDrawn="1"/>
          </p:nvCxnSpPr>
          <p:spPr>
            <a:xfrm>
              <a:off x="838200" y="3350083"/>
              <a:ext cx="0" cy="457200"/>
            </a:xfrm>
            <a:prstGeom prst="line">
              <a:avLst/>
            </a:prstGeom>
            <a:ln w="19050">
              <a:solidFill>
                <a:srgbClr val="1D46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 Placeholder 24">
            <a:extLst>
              <a:ext uri="{FF2B5EF4-FFF2-40B4-BE49-F238E27FC236}">
                <a16:creationId xmlns:a16="http://schemas.microsoft.com/office/drawing/2014/main" id="{FC1FF51F-5E1F-6B4A-99F4-54114433AD0E}"/>
              </a:ext>
            </a:extLst>
          </p:cNvPr>
          <p:cNvSpPr txBox="1">
            <a:spLocks/>
          </p:cNvSpPr>
          <p:nvPr userDrawn="1"/>
        </p:nvSpPr>
        <p:spPr>
          <a:xfrm>
            <a:off x="2256759" y="3948135"/>
            <a:ext cx="952500" cy="31941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Event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DBC313E-6528-4D4D-8AC4-67F5F1838494}"/>
              </a:ext>
            </a:extLst>
          </p:cNvPr>
          <p:cNvGrpSpPr/>
          <p:nvPr userDrawn="1"/>
        </p:nvGrpSpPr>
        <p:grpSpPr>
          <a:xfrm rot="10800000">
            <a:off x="7321687" y="4335272"/>
            <a:ext cx="152400" cy="609600"/>
            <a:chOff x="762000" y="3197683"/>
            <a:chExt cx="152400" cy="609600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28DB883B-E5F9-3C4B-919A-9D78AF6510C3}"/>
                </a:ext>
              </a:extLst>
            </p:cNvPr>
            <p:cNvSpPr/>
            <p:nvPr userDrawn="1"/>
          </p:nvSpPr>
          <p:spPr>
            <a:xfrm>
              <a:off x="762000" y="3197683"/>
              <a:ext cx="152400" cy="152400"/>
            </a:xfrm>
            <a:prstGeom prst="ellipse">
              <a:avLst/>
            </a:prstGeom>
            <a:solidFill>
              <a:srgbClr val="1D46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94D3C93-5D82-C540-8822-A08853643755}"/>
                </a:ext>
              </a:extLst>
            </p:cNvPr>
            <p:cNvCxnSpPr>
              <a:cxnSpLocks/>
              <a:stCxn id="37" idx="4"/>
            </p:cNvCxnSpPr>
            <p:nvPr userDrawn="1"/>
          </p:nvCxnSpPr>
          <p:spPr>
            <a:xfrm>
              <a:off x="838200" y="3350083"/>
              <a:ext cx="0" cy="457200"/>
            </a:xfrm>
            <a:prstGeom prst="line">
              <a:avLst/>
            </a:prstGeom>
            <a:ln w="19050">
              <a:solidFill>
                <a:srgbClr val="1D46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 Placeholder 24">
            <a:extLst>
              <a:ext uri="{FF2B5EF4-FFF2-40B4-BE49-F238E27FC236}">
                <a16:creationId xmlns:a16="http://schemas.microsoft.com/office/drawing/2014/main" id="{377463BD-15D6-B446-8645-0707A91FF32D}"/>
              </a:ext>
            </a:extLst>
          </p:cNvPr>
          <p:cNvSpPr txBox="1">
            <a:spLocks/>
          </p:cNvSpPr>
          <p:nvPr userDrawn="1"/>
        </p:nvSpPr>
        <p:spPr>
          <a:xfrm>
            <a:off x="6921636" y="3940007"/>
            <a:ext cx="952500" cy="31941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Event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687716D-B95F-C843-B044-6EE69878CCF0}"/>
              </a:ext>
            </a:extLst>
          </p:cNvPr>
          <p:cNvGrpSpPr/>
          <p:nvPr userDrawn="1"/>
        </p:nvGrpSpPr>
        <p:grpSpPr>
          <a:xfrm>
            <a:off x="8748186" y="2861885"/>
            <a:ext cx="2806429" cy="2109568"/>
            <a:chOff x="8748186" y="2861885"/>
            <a:chExt cx="2806429" cy="2109568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13E0B099-02BB-B04D-A86F-6129C3177CCD}"/>
                </a:ext>
              </a:extLst>
            </p:cNvPr>
            <p:cNvGrpSpPr/>
            <p:nvPr/>
          </p:nvGrpSpPr>
          <p:grpSpPr>
            <a:xfrm>
              <a:off x="9148236" y="3960102"/>
              <a:ext cx="152400" cy="609600"/>
              <a:chOff x="762000" y="3197683"/>
              <a:chExt cx="152400" cy="609600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D8BDF862-B314-8947-BC03-FD1AB12303D5}"/>
                  </a:ext>
                </a:extLst>
              </p:cNvPr>
              <p:cNvSpPr/>
              <p:nvPr userDrawn="1"/>
            </p:nvSpPr>
            <p:spPr>
              <a:xfrm>
                <a:off x="762000" y="3197683"/>
                <a:ext cx="152400" cy="152400"/>
              </a:xfrm>
              <a:prstGeom prst="ellipse">
                <a:avLst/>
              </a:prstGeom>
              <a:solidFill>
                <a:srgbClr val="1D469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5E74584D-81FD-7646-837B-C1D708B9E6A6}"/>
                  </a:ext>
                </a:extLst>
              </p:cNvPr>
              <p:cNvCxnSpPr>
                <a:cxnSpLocks/>
                <a:stCxn id="46" idx="4"/>
              </p:cNvCxnSpPr>
              <p:nvPr userDrawn="1"/>
            </p:nvCxnSpPr>
            <p:spPr>
              <a:xfrm>
                <a:off x="838200" y="3350083"/>
                <a:ext cx="0" cy="457200"/>
              </a:xfrm>
              <a:prstGeom prst="line">
                <a:avLst/>
              </a:prstGeom>
              <a:ln w="19050">
                <a:solidFill>
                  <a:srgbClr val="1D469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Text Placeholder 24">
              <a:extLst>
                <a:ext uri="{FF2B5EF4-FFF2-40B4-BE49-F238E27FC236}">
                  <a16:creationId xmlns:a16="http://schemas.microsoft.com/office/drawing/2014/main" id="{143021F4-4925-8F48-9D49-642442FBD769}"/>
                </a:ext>
              </a:extLst>
            </p:cNvPr>
            <p:cNvSpPr txBox="1">
              <a:spLocks/>
            </p:cNvSpPr>
            <p:nvPr/>
          </p:nvSpPr>
          <p:spPr>
            <a:xfrm>
              <a:off x="8748186" y="4652039"/>
              <a:ext cx="952500" cy="319414"/>
            </a:xfrm>
            <a:prstGeom prst="rect">
              <a:avLst/>
            </a:prstGeom>
          </p:spPr>
          <p:txBody>
            <a:bodyPr>
              <a:normAutofit fontScale="92500" lnSpcReduction="2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Event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E503C6AC-46C1-6E42-A0AA-04576409E8D0}"/>
                </a:ext>
              </a:extLst>
            </p:cNvPr>
            <p:cNvGrpSpPr/>
            <p:nvPr/>
          </p:nvGrpSpPr>
          <p:grpSpPr>
            <a:xfrm>
              <a:off x="9040015" y="2861885"/>
              <a:ext cx="2514600" cy="954107"/>
              <a:chOff x="5029200" y="1430179"/>
              <a:chExt cx="2514600" cy="954107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E83E972-ADA6-8443-8BDF-C90F1E9D53D2}"/>
                  </a:ext>
                </a:extLst>
              </p:cNvPr>
              <p:cNvSpPr txBox="1"/>
              <p:nvPr/>
            </p:nvSpPr>
            <p:spPr>
              <a:xfrm>
                <a:off x="5029200" y="1676400"/>
                <a:ext cx="25146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solidFill>
                      <a:srgbClr val="575757"/>
                    </a:solidFill>
                  </a:rPr>
                  <a:t>Lorem ipsum dolor sit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amet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consectetur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adipiscing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elit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sed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eiusmod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tempor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incididunt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labore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dolore magna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aliqua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dolor sit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amet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consectetur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adipiscing</a:t>
                </a:r>
                <a:r>
                  <a:rPr lang="en-US" sz="1000" dirty="0">
                    <a:solidFill>
                      <a:srgbClr val="575757"/>
                    </a:solidFill>
                  </a:rPr>
                  <a:t>.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5F62BEC-36F7-7E48-808B-64B17E68D666}"/>
                  </a:ext>
                </a:extLst>
              </p:cNvPr>
              <p:cNvSpPr txBox="1"/>
              <p:nvPr/>
            </p:nvSpPr>
            <p:spPr>
              <a:xfrm>
                <a:off x="5029200" y="1430179"/>
                <a:ext cx="251460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>
                    <a:solidFill>
                      <a:srgbClr val="575757"/>
                    </a:solidFill>
                  </a:rPr>
                  <a:t>Explain Heading</a:t>
                </a:r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C71C18D-C2CF-2243-9825-7C0206C8C50E}"/>
              </a:ext>
            </a:extLst>
          </p:cNvPr>
          <p:cNvGrpSpPr/>
          <p:nvPr userDrawn="1"/>
        </p:nvGrpSpPr>
        <p:grpSpPr>
          <a:xfrm>
            <a:off x="4375483" y="2861885"/>
            <a:ext cx="2806429" cy="2109568"/>
            <a:chOff x="8748186" y="2861885"/>
            <a:chExt cx="2806429" cy="210956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1F1E379-0055-D348-B1C4-003C1BAAFA5B}"/>
                </a:ext>
              </a:extLst>
            </p:cNvPr>
            <p:cNvGrpSpPr/>
            <p:nvPr/>
          </p:nvGrpSpPr>
          <p:grpSpPr>
            <a:xfrm>
              <a:off x="9148236" y="3960102"/>
              <a:ext cx="152400" cy="609600"/>
              <a:chOff x="762000" y="3197683"/>
              <a:chExt cx="152400" cy="609600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FF33B825-5C3B-0D4B-9AD9-17A657E132E0}"/>
                  </a:ext>
                </a:extLst>
              </p:cNvPr>
              <p:cNvSpPr/>
              <p:nvPr userDrawn="1"/>
            </p:nvSpPr>
            <p:spPr>
              <a:xfrm>
                <a:off x="762000" y="3197683"/>
                <a:ext cx="152400" cy="152400"/>
              </a:xfrm>
              <a:prstGeom prst="ellipse">
                <a:avLst/>
              </a:prstGeom>
              <a:solidFill>
                <a:srgbClr val="1D469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E56AEA86-DC80-CA4F-98F5-172D821B874E}"/>
                  </a:ext>
                </a:extLst>
              </p:cNvPr>
              <p:cNvCxnSpPr>
                <a:cxnSpLocks/>
                <a:stCxn id="54" idx="4"/>
              </p:cNvCxnSpPr>
              <p:nvPr userDrawn="1"/>
            </p:nvCxnSpPr>
            <p:spPr>
              <a:xfrm>
                <a:off x="838200" y="3350083"/>
                <a:ext cx="0" cy="457200"/>
              </a:xfrm>
              <a:prstGeom prst="line">
                <a:avLst/>
              </a:prstGeom>
              <a:ln w="19050">
                <a:solidFill>
                  <a:srgbClr val="1D469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Text Placeholder 24">
              <a:extLst>
                <a:ext uri="{FF2B5EF4-FFF2-40B4-BE49-F238E27FC236}">
                  <a16:creationId xmlns:a16="http://schemas.microsoft.com/office/drawing/2014/main" id="{581D0388-5C61-8C43-8229-23E016091174}"/>
                </a:ext>
              </a:extLst>
            </p:cNvPr>
            <p:cNvSpPr txBox="1">
              <a:spLocks/>
            </p:cNvSpPr>
            <p:nvPr/>
          </p:nvSpPr>
          <p:spPr>
            <a:xfrm>
              <a:off x="8748186" y="4652039"/>
              <a:ext cx="952500" cy="319414"/>
            </a:xfrm>
            <a:prstGeom prst="rect">
              <a:avLst/>
            </a:prstGeom>
          </p:spPr>
          <p:txBody>
            <a:bodyPr>
              <a:normAutofit fontScale="92500" lnSpcReduction="2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Event</a:t>
              </a: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6CDD8BBB-B9E3-D24F-A31D-195F0A0E770E}"/>
                </a:ext>
              </a:extLst>
            </p:cNvPr>
            <p:cNvGrpSpPr/>
            <p:nvPr/>
          </p:nvGrpSpPr>
          <p:grpSpPr>
            <a:xfrm>
              <a:off x="9040015" y="2861885"/>
              <a:ext cx="2514600" cy="954107"/>
              <a:chOff x="5029200" y="1430179"/>
              <a:chExt cx="2514600" cy="954107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650BFA84-6EE3-2740-AD1C-3D18748C64E5}"/>
                  </a:ext>
                </a:extLst>
              </p:cNvPr>
              <p:cNvSpPr txBox="1"/>
              <p:nvPr/>
            </p:nvSpPr>
            <p:spPr>
              <a:xfrm>
                <a:off x="5029200" y="1676400"/>
                <a:ext cx="25146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solidFill>
                      <a:srgbClr val="575757"/>
                    </a:solidFill>
                  </a:rPr>
                  <a:t>Lorem ipsum dolor sit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amet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consectetur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adipiscing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elit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sed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eiusmod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tempor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incididunt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labore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dolore magna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aliqua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dolor sit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amet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consectetur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adipiscing</a:t>
                </a:r>
                <a:r>
                  <a:rPr lang="en-US" sz="1000" dirty="0">
                    <a:solidFill>
                      <a:srgbClr val="575757"/>
                    </a:solidFill>
                  </a:rPr>
                  <a:t>.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F039366-202E-774F-9E26-7242613BBBC0}"/>
                  </a:ext>
                </a:extLst>
              </p:cNvPr>
              <p:cNvSpPr txBox="1"/>
              <p:nvPr/>
            </p:nvSpPr>
            <p:spPr>
              <a:xfrm>
                <a:off x="5029200" y="1430179"/>
                <a:ext cx="251460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>
                    <a:solidFill>
                      <a:srgbClr val="575757"/>
                    </a:solidFill>
                  </a:rPr>
                  <a:t>Explain Heading</a:t>
                </a:r>
              </a:p>
            </p:txBody>
          </p: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22603A5-C6FB-164A-BC13-E6000BC7F94C}"/>
              </a:ext>
            </a:extLst>
          </p:cNvPr>
          <p:cNvGrpSpPr/>
          <p:nvPr userDrawn="1"/>
        </p:nvGrpSpPr>
        <p:grpSpPr>
          <a:xfrm>
            <a:off x="763339" y="3960102"/>
            <a:ext cx="152400" cy="609600"/>
            <a:chOff x="762000" y="3197683"/>
            <a:chExt cx="152400" cy="609600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A498D0D-CE6D-9346-972E-531A7E052ECD}"/>
                </a:ext>
              </a:extLst>
            </p:cNvPr>
            <p:cNvSpPr/>
            <p:nvPr userDrawn="1"/>
          </p:nvSpPr>
          <p:spPr>
            <a:xfrm>
              <a:off x="762000" y="3197683"/>
              <a:ext cx="152400" cy="152400"/>
            </a:xfrm>
            <a:prstGeom prst="ellipse">
              <a:avLst/>
            </a:prstGeom>
            <a:solidFill>
              <a:srgbClr val="1D46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9C29BA69-A36D-3447-B5A4-E41F79CDB3B0}"/>
                </a:ext>
              </a:extLst>
            </p:cNvPr>
            <p:cNvCxnSpPr>
              <a:cxnSpLocks/>
              <a:stCxn id="57" idx="4"/>
            </p:cNvCxnSpPr>
            <p:nvPr userDrawn="1"/>
          </p:nvCxnSpPr>
          <p:spPr>
            <a:xfrm>
              <a:off x="838200" y="3350083"/>
              <a:ext cx="0" cy="457200"/>
            </a:xfrm>
            <a:prstGeom prst="line">
              <a:avLst/>
            </a:prstGeom>
            <a:ln w="19050">
              <a:solidFill>
                <a:srgbClr val="1D46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Text Placeholder 24">
            <a:extLst>
              <a:ext uri="{FF2B5EF4-FFF2-40B4-BE49-F238E27FC236}">
                <a16:creationId xmlns:a16="http://schemas.microsoft.com/office/drawing/2014/main" id="{1B77E2A8-1F29-3649-9E2E-1C256974C429}"/>
              </a:ext>
            </a:extLst>
          </p:cNvPr>
          <p:cNvSpPr txBox="1">
            <a:spLocks/>
          </p:cNvSpPr>
          <p:nvPr userDrawn="1"/>
        </p:nvSpPr>
        <p:spPr>
          <a:xfrm>
            <a:off x="363289" y="4652039"/>
            <a:ext cx="952500" cy="31941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Event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EAEF48B-F62A-E648-BBBC-4C9403516BFF}"/>
              </a:ext>
            </a:extLst>
          </p:cNvPr>
          <p:cNvGrpSpPr/>
          <p:nvPr userDrawn="1"/>
        </p:nvGrpSpPr>
        <p:grpSpPr>
          <a:xfrm>
            <a:off x="655118" y="2861885"/>
            <a:ext cx="2514600" cy="954107"/>
            <a:chOff x="5029200" y="1430179"/>
            <a:chExt cx="2514600" cy="954107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14E75AD-42D1-DC44-ADB2-778DFA9D7022}"/>
                </a:ext>
              </a:extLst>
            </p:cNvPr>
            <p:cNvSpPr txBox="1"/>
            <p:nvPr/>
          </p:nvSpPr>
          <p:spPr>
            <a:xfrm>
              <a:off x="5029200" y="1676400"/>
              <a:ext cx="2514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575757"/>
                  </a:solidFill>
                </a:rPr>
                <a:t>Lorem ipsum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elit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sed</a:t>
              </a:r>
              <a:r>
                <a:rPr lang="en-US" sz="1000" dirty="0">
                  <a:solidFill>
                    <a:srgbClr val="575757"/>
                  </a:solidFill>
                </a:rPr>
                <a:t> do </a:t>
              </a:r>
              <a:r>
                <a:rPr lang="en-US" sz="1000" dirty="0" err="1">
                  <a:solidFill>
                    <a:srgbClr val="575757"/>
                  </a:solidFill>
                </a:rPr>
                <a:t>eiusmod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tempor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incididunt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labore</a:t>
              </a:r>
              <a:r>
                <a:rPr lang="en-US" sz="1000" dirty="0">
                  <a:solidFill>
                    <a:srgbClr val="575757"/>
                  </a:solidFill>
                </a:rPr>
                <a:t> dolore magna </a:t>
              </a:r>
              <a:r>
                <a:rPr lang="en-US" sz="1000" dirty="0" err="1">
                  <a:solidFill>
                    <a:srgbClr val="575757"/>
                  </a:solidFill>
                </a:rPr>
                <a:t>aliqua</a:t>
              </a:r>
              <a:r>
                <a:rPr lang="en-US" sz="1000" dirty="0">
                  <a:solidFill>
                    <a:srgbClr val="575757"/>
                  </a:solidFill>
                </a:rPr>
                <a:t>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.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A0C7BD5-2AC2-CC4D-B232-B8915CFED68E}"/>
                </a:ext>
              </a:extLst>
            </p:cNvPr>
            <p:cNvSpPr txBox="1"/>
            <p:nvPr/>
          </p:nvSpPr>
          <p:spPr>
            <a:xfrm>
              <a:off x="5029200" y="1430179"/>
              <a:ext cx="25146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575757"/>
                  </a:solidFill>
                </a:rPr>
                <a:t>Explain Heading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FDA1702-A0CD-454D-A211-8CBB3F3E7806}"/>
              </a:ext>
            </a:extLst>
          </p:cNvPr>
          <p:cNvGrpSpPr/>
          <p:nvPr userDrawn="1"/>
        </p:nvGrpSpPr>
        <p:grpSpPr>
          <a:xfrm>
            <a:off x="2656809" y="5107578"/>
            <a:ext cx="2514600" cy="954107"/>
            <a:chOff x="5029200" y="1430179"/>
            <a:chExt cx="2514600" cy="954107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947BA01-0769-194B-957C-86EB46EDD79B}"/>
                </a:ext>
              </a:extLst>
            </p:cNvPr>
            <p:cNvSpPr txBox="1"/>
            <p:nvPr/>
          </p:nvSpPr>
          <p:spPr>
            <a:xfrm>
              <a:off x="5029200" y="1676400"/>
              <a:ext cx="2514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575757"/>
                  </a:solidFill>
                </a:rPr>
                <a:t>Lorem ipsum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elit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sed</a:t>
              </a:r>
              <a:r>
                <a:rPr lang="en-US" sz="1000" dirty="0">
                  <a:solidFill>
                    <a:srgbClr val="575757"/>
                  </a:solidFill>
                </a:rPr>
                <a:t> do </a:t>
              </a:r>
              <a:r>
                <a:rPr lang="en-US" sz="1000" dirty="0" err="1">
                  <a:solidFill>
                    <a:srgbClr val="575757"/>
                  </a:solidFill>
                </a:rPr>
                <a:t>eiusmod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tempor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incididunt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labore</a:t>
              </a:r>
              <a:r>
                <a:rPr lang="en-US" sz="1000" dirty="0">
                  <a:solidFill>
                    <a:srgbClr val="575757"/>
                  </a:solidFill>
                </a:rPr>
                <a:t> dolore magna </a:t>
              </a:r>
              <a:r>
                <a:rPr lang="en-US" sz="1000" dirty="0" err="1">
                  <a:solidFill>
                    <a:srgbClr val="575757"/>
                  </a:solidFill>
                </a:rPr>
                <a:t>aliqua</a:t>
              </a:r>
              <a:r>
                <a:rPr lang="en-US" sz="1000" dirty="0">
                  <a:solidFill>
                    <a:srgbClr val="575757"/>
                  </a:solidFill>
                </a:rPr>
                <a:t>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.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16305423-E0A9-164B-8257-A908E71C554D}"/>
                </a:ext>
              </a:extLst>
            </p:cNvPr>
            <p:cNvSpPr txBox="1"/>
            <p:nvPr/>
          </p:nvSpPr>
          <p:spPr>
            <a:xfrm>
              <a:off x="5029200" y="1430179"/>
              <a:ext cx="25146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575757"/>
                  </a:solidFill>
                </a:rPr>
                <a:t>Explain Heading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E95EB52-4B69-9A4D-A8F8-13BBB1694659}"/>
              </a:ext>
            </a:extLst>
          </p:cNvPr>
          <p:cNvGrpSpPr/>
          <p:nvPr userDrawn="1"/>
        </p:nvGrpSpPr>
        <p:grpSpPr>
          <a:xfrm>
            <a:off x="7321686" y="5090063"/>
            <a:ext cx="2514600" cy="954107"/>
            <a:chOff x="5029200" y="1430179"/>
            <a:chExt cx="2514600" cy="954107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528CB95C-6B3D-B34D-AFD2-E40F8D3A3DB6}"/>
                </a:ext>
              </a:extLst>
            </p:cNvPr>
            <p:cNvSpPr txBox="1"/>
            <p:nvPr/>
          </p:nvSpPr>
          <p:spPr>
            <a:xfrm>
              <a:off x="5029200" y="1676400"/>
              <a:ext cx="2514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575757"/>
                  </a:solidFill>
                </a:rPr>
                <a:t>Lorem ipsum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elit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sed</a:t>
              </a:r>
              <a:r>
                <a:rPr lang="en-US" sz="1000" dirty="0">
                  <a:solidFill>
                    <a:srgbClr val="575757"/>
                  </a:solidFill>
                </a:rPr>
                <a:t> do </a:t>
              </a:r>
              <a:r>
                <a:rPr lang="en-US" sz="1000" dirty="0" err="1">
                  <a:solidFill>
                    <a:srgbClr val="575757"/>
                  </a:solidFill>
                </a:rPr>
                <a:t>eiusmod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tempor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incididunt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labore</a:t>
              </a:r>
              <a:r>
                <a:rPr lang="en-US" sz="1000" dirty="0">
                  <a:solidFill>
                    <a:srgbClr val="575757"/>
                  </a:solidFill>
                </a:rPr>
                <a:t> dolore magna </a:t>
              </a:r>
              <a:r>
                <a:rPr lang="en-US" sz="1000" dirty="0" err="1">
                  <a:solidFill>
                    <a:srgbClr val="575757"/>
                  </a:solidFill>
                </a:rPr>
                <a:t>aliqua</a:t>
              </a:r>
              <a:r>
                <a:rPr lang="en-US" sz="1000" dirty="0">
                  <a:solidFill>
                    <a:srgbClr val="575757"/>
                  </a:solidFill>
                </a:rPr>
                <a:t>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.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D799A5DB-75AE-BB4A-B6F6-8AE4BCD790EC}"/>
                </a:ext>
              </a:extLst>
            </p:cNvPr>
            <p:cNvSpPr txBox="1"/>
            <p:nvPr/>
          </p:nvSpPr>
          <p:spPr>
            <a:xfrm>
              <a:off x="5029200" y="1430179"/>
              <a:ext cx="25146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575757"/>
                  </a:solidFill>
                </a:rPr>
                <a:t>Explain Heading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2112BBC-CC64-7647-B8B7-4742C958C69A}"/>
              </a:ext>
            </a:extLst>
          </p:cNvPr>
          <p:cNvSpPr txBox="1"/>
          <p:nvPr userDrawn="1"/>
        </p:nvSpPr>
        <p:spPr>
          <a:xfrm rot="1278943">
            <a:off x="1291312" y="2832582"/>
            <a:ext cx="950452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This Slide Not for Editing</a:t>
            </a:r>
          </a:p>
        </p:txBody>
      </p:sp>
    </p:spTree>
    <p:extLst>
      <p:ext uri="{BB962C8B-B14F-4D97-AF65-F5344CB8AC3E}">
        <p14:creationId xmlns:p14="http://schemas.microsoft.com/office/powerpoint/2010/main" val="343759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2C335-46E0-D447-8A81-309860482252}" type="datetimeFigureOut">
              <a:rPr lang="en-US" smtClean="0"/>
              <a:t>11/15/19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CBC6A-D0AD-3E43-B24F-182800BB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4_Section Header"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059"/>
                    </a14:imgEffect>
                    <a14:imgEffect>
                      <a14:saturation sat="141000"/>
                    </a14:imgEffect>
                    <a14:imgEffect>
                      <a14:brightnessContrast bright="-29000" contras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MAIN TITLE OF PRESENTATION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OF PRESENTATION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40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bg>
      <p:bgPr>
        <a:blipFill dpi="0" rotWithShape="1">
          <a:blip r:embed="rId2" cstate="screen">
            <a:alphaModFix amt="8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MAIN TITLE OF PRESENTATION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OF PRESENTATION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87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2249B-A571-704B-979E-ACE823BBB1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1283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91451-5628-364F-854C-A96D14BC8BE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590799"/>
            <a:ext cx="10515600" cy="3409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FBC65-4A3D-DF47-A5EB-8A684D58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90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hasis with Photo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C826517-8186-534C-885C-7AAABD4F43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1482" y="0"/>
            <a:ext cx="12203482" cy="701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FBC65-4A3D-DF47-A5EB-8A684D58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CA897ED-F933-F140-B965-41326E6414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C7B3879-37F3-4E49-A4AE-D3BB2B2E7A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BIG EMPHASIS WITH BACKGROUND PHOTO</a:t>
            </a:r>
          </a:p>
        </p:txBody>
      </p:sp>
    </p:spTree>
    <p:extLst>
      <p:ext uri="{BB962C8B-B14F-4D97-AF65-F5344CB8AC3E}">
        <p14:creationId xmlns:p14="http://schemas.microsoft.com/office/powerpoint/2010/main" val="256528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il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6C0358-63A2-0248-9D09-A39B9B5EF6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838200"/>
            <a:ext cx="6096000" cy="6019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1F1B5D-3048-434B-B9FB-AFA2C41B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EF3BC3B-1AC3-FD49-9CEA-D624F68859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4419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22CEC02-7088-0A48-8DDC-79E3165DE53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0603" y="4071937"/>
            <a:ext cx="441960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7815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36958-B55B-0C4C-B00D-600D3F8292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1066800"/>
            <a:ext cx="5259388" cy="47942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47E4C0-F27F-6E48-BDF5-F4BCAE224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CE79E6-F9AA-CE46-BB68-3F08D6B93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4419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9DE5BE0-B058-9A4C-9548-7DD76D6CD02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0603" y="4071937"/>
            <a:ext cx="441960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95023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36958-B55B-0C4C-B00D-600D3F8292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0603" y="4173536"/>
            <a:ext cx="4419600" cy="211772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47E4C0-F27F-6E48-BDF5-F4BCAE224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CE79E6-F9AA-CE46-BB68-3F08D6B93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1"/>
            <a:ext cx="4419600" cy="23622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9DE5BE0-B058-9A4C-9548-7DD76D6CD02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0603" y="3581400"/>
            <a:ext cx="441960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A5FFF1A-0ACE-5B4D-8FBB-DEC7DFE8E7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24600" y="1066800"/>
            <a:ext cx="2895600" cy="52244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08D67EB8-408E-9C41-9FB7-0D3FA46E5E6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342330" y="1078282"/>
            <a:ext cx="2895600" cy="52244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74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CC080E3C-1529-B942-9C96-02B05F59EF16}"/>
              </a:ext>
            </a:extLst>
          </p:cNvPr>
          <p:cNvSpPr/>
          <p:nvPr userDrawn="1"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r="5400000" sx="101000" sy="101000" algn="ctr" rotWithShape="0">
              <a:schemeClr val="bg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02D08A-E4F7-CF46-9402-C0E037AF57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4592" y="274574"/>
            <a:ext cx="381001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CA897ED-F933-F140-B965-41326E6414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A07171-9895-3944-8B1B-9BA839A604F3}"/>
              </a:ext>
            </a:extLst>
          </p:cNvPr>
          <p:cNvSpPr txBox="1"/>
          <p:nvPr userDrawn="1"/>
        </p:nvSpPr>
        <p:spPr>
          <a:xfrm>
            <a:off x="8305800" y="304800"/>
            <a:ext cx="3200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AGU Fall Meeting, San Francisco, December 2019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CD96DA-3BE1-A744-A6F4-5FEC4D7DC582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335" y="80010"/>
            <a:ext cx="2895600" cy="67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554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71" r:id="rId2"/>
    <p:sldLayoutId id="2147483670" r:id="rId3"/>
    <p:sldLayoutId id="2147483658" r:id="rId4"/>
    <p:sldLayoutId id="2147483650" r:id="rId5"/>
    <p:sldLayoutId id="2147483660" r:id="rId6"/>
    <p:sldLayoutId id="2147483657" r:id="rId7"/>
    <p:sldLayoutId id="2147483656" r:id="rId8"/>
    <p:sldLayoutId id="2147483661" r:id="rId9"/>
    <p:sldLayoutId id="2147483662" r:id="rId10"/>
    <p:sldLayoutId id="2147483653" r:id="rId11"/>
    <p:sldLayoutId id="2147483654" r:id="rId12"/>
    <p:sldLayoutId id="2147483655" r:id="rId13"/>
    <p:sldLayoutId id="2147483663" r:id="rId14"/>
    <p:sldLayoutId id="2147483659" r:id="rId15"/>
    <p:sldLayoutId id="2147483664" r:id="rId16"/>
    <p:sldLayoutId id="2147483672" r:id="rId17"/>
    <p:sldLayoutId id="2147483669" r:id="rId18"/>
    <p:sldLayoutId id="2147483665" r:id="rId19"/>
    <p:sldLayoutId id="2147483666" r:id="rId20"/>
    <p:sldLayoutId id="2147483667" r:id="rId21"/>
    <p:sldLayoutId id="2147483673" r:id="rId22"/>
  </p:sldLayoutIdLst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666666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jpg"/><Relationship Id="rId11" Type="http://schemas.openxmlformats.org/officeDocument/2006/relationships/image" Target="../media/image31.jp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911DF79-4470-544D-878A-AD3AAF517A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l="1649" r="1811" b="3365"/>
          <a:stretch/>
        </p:blipFill>
        <p:spPr>
          <a:xfrm>
            <a:off x="-32597" y="0"/>
            <a:ext cx="12192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12C8B29-E893-9043-B775-9735C0E9E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14600"/>
            <a:ext cx="10058400" cy="2667000"/>
          </a:xfrm>
          <a:solidFill>
            <a:schemeClr val="bg1">
              <a:alpha val="36000"/>
            </a:schemeClr>
          </a:solidFill>
        </p:spPr>
        <p:txBody>
          <a:bodyPr>
            <a:normAutofit fontScale="90000"/>
          </a:bodyPr>
          <a:lstStyle/>
          <a:p>
            <a:pPr marL="347663"/>
            <a:r>
              <a:rPr lang="en-US" dirty="0">
                <a:solidFill>
                  <a:schemeClr val="tx1"/>
                </a:solidFill>
              </a:rPr>
              <a:t>NOAA Hurricane Underwater Gliders Operations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sz="2200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>Funded by Appropriations Hurricane Supplemental Funds (Gustavo </a:t>
            </a:r>
            <a:r>
              <a:rPr lang="en-US" sz="2200" dirty="0" err="1">
                <a:solidFill>
                  <a:schemeClr val="tx1"/>
                </a:solidFill>
              </a:rPr>
              <a:t>Goni</a:t>
            </a:r>
            <a:r>
              <a:rPr lang="en-US" sz="2200" dirty="0">
                <a:solidFill>
                  <a:schemeClr val="tx1"/>
                </a:solidFill>
              </a:rPr>
              <a:t>, lead PI)</a:t>
            </a:r>
            <a:br>
              <a:rPr lang="en-US" sz="2200" dirty="0">
                <a:solidFill>
                  <a:schemeClr val="tx1"/>
                </a:solidFill>
              </a:rPr>
            </a:br>
            <a:br>
              <a:rPr lang="en-US" sz="22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Presented by </a:t>
            </a:r>
            <a:r>
              <a:rPr lang="en-US" sz="2000" i="1" u="sng" dirty="0">
                <a:solidFill>
                  <a:schemeClr val="tx1"/>
                </a:solidFill>
              </a:rPr>
              <a:t>Ricardo Domingues </a:t>
            </a:r>
            <a:br>
              <a:rPr lang="en-US" sz="2000" i="1" u="sng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NOAA-AOML | Cooperative Institute for Marina and Atmospheric Studies </a:t>
            </a:r>
            <a:br>
              <a:rPr lang="en-US" sz="2000" i="1" u="sng" dirty="0">
                <a:solidFill>
                  <a:schemeClr val="tx1"/>
                </a:solidFill>
              </a:rPr>
            </a:br>
            <a:endParaRPr lang="en-US" sz="2000" i="1" u="sng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0D9815-FDB8-4D4E-AE2B-ED046B90BD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263" y="304800"/>
            <a:ext cx="5160737" cy="12094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A6B1EEF-2FDA-3C44-BCDD-ED55ADA0BE82}"/>
              </a:ext>
            </a:extLst>
          </p:cNvPr>
          <p:cNvSpPr txBox="1"/>
          <p:nvPr/>
        </p:nvSpPr>
        <p:spPr>
          <a:xfrm>
            <a:off x="7162800" y="6290846"/>
            <a:ext cx="50209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AGU Fall Meeting, San Francisco, December 2019</a:t>
            </a:r>
          </a:p>
        </p:txBody>
      </p:sp>
    </p:spTree>
    <p:extLst>
      <p:ext uri="{BB962C8B-B14F-4D97-AF65-F5344CB8AC3E}">
        <p14:creationId xmlns:p14="http://schemas.microsoft.com/office/powerpoint/2010/main" val="197305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617F832-0920-074B-8199-A20798AB9E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0000"/>
          </a:blip>
          <a:srcRect l="53125" t="22203" b="7576"/>
          <a:stretch/>
        </p:blipFill>
        <p:spPr>
          <a:xfrm>
            <a:off x="6615547" y="990600"/>
            <a:ext cx="5195453" cy="5472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TextBox 29"/>
          <p:cNvSpPr txBox="1"/>
          <p:nvPr/>
        </p:nvSpPr>
        <p:spPr>
          <a:xfrm>
            <a:off x="9958237" y="3810000"/>
            <a:ext cx="1624163" cy="400110"/>
          </a:xfrm>
          <a:prstGeom prst="rect">
            <a:avLst/>
          </a:prstGeom>
          <a:solidFill>
            <a:schemeClr val="tx1">
              <a:alpha val="73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Puerto Rico</a:t>
            </a:r>
          </a:p>
        </p:txBody>
      </p:sp>
      <p:sp>
        <p:nvSpPr>
          <p:cNvPr id="2048" name="Rectangle 2047"/>
          <p:cNvSpPr/>
          <p:nvPr/>
        </p:nvSpPr>
        <p:spPr>
          <a:xfrm>
            <a:off x="6662916" y="2667000"/>
            <a:ext cx="126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Hispaniola</a:t>
            </a:r>
          </a:p>
        </p:txBody>
      </p:sp>
      <p:pic>
        <p:nvPicPr>
          <p:cNvPr id="2051" name="Picture 205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0" t="87885" r="17281"/>
          <a:stretch/>
        </p:blipFill>
        <p:spPr>
          <a:xfrm>
            <a:off x="6705600" y="5899686"/>
            <a:ext cx="2766422" cy="501114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1AD10BE-557B-EF4A-B123-F4CCD48F4366}"/>
              </a:ext>
            </a:extLst>
          </p:cNvPr>
          <p:cNvCxnSpPr/>
          <p:nvPr/>
        </p:nvCxnSpPr>
        <p:spPr>
          <a:xfrm flipH="1" flipV="1">
            <a:off x="9645159" y="3429000"/>
            <a:ext cx="337041" cy="419100"/>
          </a:xfrm>
          <a:prstGeom prst="straightConnector1">
            <a:avLst/>
          </a:prstGeom>
          <a:ln w="57150">
            <a:solidFill>
              <a:schemeClr val="dk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663DA91-F28A-AB40-861D-F1938E465C0A}"/>
              </a:ext>
            </a:extLst>
          </p:cNvPr>
          <p:cNvSpPr txBox="1"/>
          <p:nvPr/>
        </p:nvSpPr>
        <p:spPr>
          <a:xfrm>
            <a:off x="1024115" y="2438400"/>
            <a:ext cx="4690885" cy="2246769"/>
          </a:xfrm>
          <a:prstGeom prst="rect">
            <a:avLst/>
          </a:prstGeom>
          <a:solidFill>
            <a:schemeClr val="bg1">
              <a:alpha val="9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Areas in the Caribbean Sea and North Atlantic off Puerto Rico were identified as a hotspot for Hurricane Intensification </a:t>
            </a:r>
          </a:p>
        </p:txBody>
      </p:sp>
    </p:spTree>
    <p:extLst>
      <p:ext uri="{BB962C8B-B14F-4D97-AF65-F5344CB8AC3E}">
        <p14:creationId xmlns:p14="http://schemas.microsoft.com/office/powerpoint/2010/main" val="1769802679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617F832-0920-074B-8199-A20798AB9E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0000"/>
          </a:blip>
          <a:srcRect l="53125" t="22203" b="7576"/>
          <a:stretch/>
        </p:blipFill>
        <p:spPr>
          <a:xfrm>
            <a:off x="6615547" y="990600"/>
            <a:ext cx="5195453" cy="5472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TextBox 29"/>
          <p:cNvSpPr txBox="1"/>
          <p:nvPr/>
        </p:nvSpPr>
        <p:spPr>
          <a:xfrm>
            <a:off x="9958237" y="3810000"/>
            <a:ext cx="1624163" cy="400110"/>
          </a:xfrm>
          <a:prstGeom prst="rect">
            <a:avLst/>
          </a:prstGeom>
          <a:solidFill>
            <a:schemeClr val="tx1">
              <a:alpha val="73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Puerto Rico</a:t>
            </a:r>
          </a:p>
        </p:txBody>
      </p:sp>
      <p:sp>
        <p:nvSpPr>
          <p:cNvPr id="2048" name="Rectangle 2047"/>
          <p:cNvSpPr/>
          <p:nvPr/>
        </p:nvSpPr>
        <p:spPr>
          <a:xfrm>
            <a:off x="6662916" y="2667000"/>
            <a:ext cx="126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Hispaniola</a:t>
            </a:r>
          </a:p>
        </p:txBody>
      </p:sp>
      <p:pic>
        <p:nvPicPr>
          <p:cNvPr id="2051" name="Picture 205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0" t="87885" r="17281"/>
          <a:stretch/>
        </p:blipFill>
        <p:spPr>
          <a:xfrm>
            <a:off x="6705600" y="5899686"/>
            <a:ext cx="2766422" cy="501114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1AD10BE-557B-EF4A-B123-F4CCD48F4366}"/>
              </a:ext>
            </a:extLst>
          </p:cNvPr>
          <p:cNvCxnSpPr/>
          <p:nvPr/>
        </p:nvCxnSpPr>
        <p:spPr>
          <a:xfrm flipH="1" flipV="1">
            <a:off x="9645159" y="3429000"/>
            <a:ext cx="337041" cy="419100"/>
          </a:xfrm>
          <a:prstGeom prst="straightConnector1">
            <a:avLst/>
          </a:prstGeom>
          <a:ln w="57150">
            <a:solidFill>
              <a:schemeClr val="dk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E9335CF0-45D6-8142-90DF-5EFD449C27D7}"/>
              </a:ext>
            </a:extLst>
          </p:cNvPr>
          <p:cNvGrpSpPr/>
          <p:nvPr/>
        </p:nvGrpSpPr>
        <p:grpSpPr>
          <a:xfrm>
            <a:off x="245550" y="1313408"/>
            <a:ext cx="6143532" cy="4706392"/>
            <a:chOff x="209550" y="1821990"/>
            <a:chExt cx="4977257" cy="404751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F49C18E-9EAA-BE43-A474-6ED6A115A902}"/>
                </a:ext>
              </a:extLst>
            </p:cNvPr>
            <p:cNvSpPr/>
            <p:nvPr/>
          </p:nvSpPr>
          <p:spPr>
            <a:xfrm>
              <a:off x="209550" y="1821990"/>
              <a:ext cx="4977257" cy="4047512"/>
            </a:xfrm>
            <a:prstGeom prst="rect">
              <a:avLst/>
            </a:prstGeom>
            <a:solidFill>
              <a:schemeClr val="bg1">
                <a:alpha val="9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457A42C-4EE3-934A-B573-C91B194468CA}"/>
                </a:ext>
              </a:extLst>
            </p:cNvPr>
            <p:cNvSpPr txBox="1"/>
            <p:nvPr/>
          </p:nvSpPr>
          <p:spPr>
            <a:xfrm>
              <a:off x="381250" y="1958289"/>
              <a:ext cx="4552450" cy="296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Avenir Book" charset="0"/>
                  <a:ea typeface="Avenir Book" charset="0"/>
                  <a:cs typeface="Avenir Book" charset="0"/>
                </a:rPr>
                <a:t>World Ocean Atlas 2013: # of Temperature profiles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DD30CFA-AAC7-4040-B342-409374DA1BD8}"/>
                </a:ext>
              </a:extLst>
            </p:cNvPr>
            <p:cNvGrpSpPr/>
            <p:nvPr/>
          </p:nvGrpSpPr>
          <p:grpSpPr>
            <a:xfrm>
              <a:off x="998364" y="2418031"/>
              <a:ext cx="3227612" cy="3191611"/>
              <a:chOff x="1111596" y="2534498"/>
              <a:chExt cx="3227612" cy="3191611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A9C1CBF-D487-9147-BC92-FC1AAF8BFB4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948" t="5077" r="26878" b="34141"/>
              <a:stretch/>
            </p:blipFill>
            <p:spPr>
              <a:xfrm>
                <a:off x="1111596" y="2534498"/>
                <a:ext cx="3227612" cy="3191611"/>
              </a:xfrm>
              <a:prstGeom prst="rect">
                <a:avLst/>
              </a:prstGeom>
              <a:ln w="22225">
                <a:solidFill>
                  <a:schemeClr val="tx1"/>
                </a:solidFill>
              </a:ln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596D737-FC86-2148-BBCF-1CD6A5A885B5}"/>
                  </a:ext>
                </a:extLst>
              </p:cNvPr>
              <p:cNvSpPr/>
              <p:nvPr/>
            </p:nvSpPr>
            <p:spPr>
              <a:xfrm rot="931356">
                <a:off x="3374870" y="3862714"/>
                <a:ext cx="311377" cy="858754"/>
              </a:xfrm>
              <a:prstGeom prst="rect">
                <a:avLst/>
              </a:prstGeom>
              <a:noFill/>
              <a:ln w="4762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EAAE3A8-05FF-0D48-87AC-5677B1E71F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449" t="69466" b="11375"/>
            <a:stretch/>
          </p:blipFill>
          <p:spPr>
            <a:xfrm>
              <a:off x="2840322" y="2520883"/>
              <a:ext cx="689150" cy="914401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FB1AE8E-4F1E-B349-B2A8-F714817E6A58}"/>
              </a:ext>
            </a:extLst>
          </p:cNvPr>
          <p:cNvSpPr txBox="1"/>
          <p:nvPr/>
        </p:nvSpPr>
        <p:spPr>
          <a:xfrm>
            <a:off x="3735370" y="5334000"/>
            <a:ext cx="1446230" cy="338554"/>
          </a:xfrm>
          <a:prstGeom prst="rect">
            <a:avLst/>
          </a:prstGeom>
          <a:solidFill>
            <a:srgbClr val="C00000">
              <a:alpha val="61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&lt;200 profiles</a:t>
            </a:r>
          </a:p>
        </p:txBody>
      </p:sp>
    </p:spTree>
    <p:extLst>
      <p:ext uri="{BB962C8B-B14F-4D97-AF65-F5344CB8AC3E}">
        <p14:creationId xmlns:p14="http://schemas.microsoft.com/office/powerpoint/2010/main" val="2481151938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EBE436C6-E40B-3F4A-99A8-684893E097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4343400"/>
            <a:ext cx="11353800" cy="228602"/>
          </a:xfrm>
          <a:prstGeom prst="rect">
            <a:avLst/>
          </a:prstGeom>
          <a:effectLst>
            <a:outerShdw blurRad="292100" dist="63500" dir="2700000" sx="98000" sy="98000" algn="t" rotWithShape="0">
              <a:prstClr val="black">
                <a:alpha val="15000"/>
              </a:prstClr>
            </a:outerShdw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BA98D3-CC2F-ED43-96B8-6AFC97627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12</a:t>
            </a:fld>
            <a:endParaRPr lang="en-US"/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F3D16EE-2EE9-6F4E-9D06-BA0740FC0556}"/>
              </a:ext>
            </a:extLst>
          </p:cNvPr>
          <p:cNvCxnSpPr>
            <a:cxnSpLocks/>
          </p:cNvCxnSpPr>
          <p:nvPr userDrawn="1"/>
        </p:nvCxnSpPr>
        <p:spPr>
          <a:xfrm flipV="1">
            <a:off x="1676400" y="4343400"/>
            <a:ext cx="1" cy="815499"/>
          </a:xfrm>
          <a:prstGeom prst="line">
            <a:avLst/>
          </a:prstGeom>
          <a:ln w="19050">
            <a:solidFill>
              <a:srgbClr val="1D46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4" name="Group 83">
            <a:extLst>
              <a:ext uri="{FF2B5EF4-FFF2-40B4-BE49-F238E27FC236}">
                <a16:creationId xmlns:a16="http://schemas.microsoft.com/office/drawing/2014/main" id="{0749F8A6-1D4E-0D44-937C-AF4008CD06CA}"/>
              </a:ext>
            </a:extLst>
          </p:cNvPr>
          <p:cNvGrpSpPr/>
          <p:nvPr/>
        </p:nvGrpSpPr>
        <p:grpSpPr>
          <a:xfrm>
            <a:off x="2363431" y="2209800"/>
            <a:ext cx="2514600" cy="2344211"/>
            <a:chOff x="9040015" y="3132931"/>
            <a:chExt cx="2514600" cy="2344211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3A57391B-FABA-5949-A381-91AE09D5FA04}"/>
                </a:ext>
              </a:extLst>
            </p:cNvPr>
            <p:cNvGrpSpPr/>
            <p:nvPr/>
          </p:nvGrpSpPr>
          <p:grpSpPr>
            <a:xfrm>
              <a:off x="9148236" y="3960102"/>
              <a:ext cx="152400" cy="1517040"/>
              <a:chOff x="762000" y="3197683"/>
              <a:chExt cx="152400" cy="1517040"/>
            </a:xfrm>
          </p:grpSpPr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8E50B8DD-A370-5941-A4BE-8EE3B39DF5F2}"/>
                  </a:ext>
                </a:extLst>
              </p:cNvPr>
              <p:cNvSpPr/>
              <p:nvPr userDrawn="1"/>
            </p:nvSpPr>
            <p:spPr>
              <a:xfrm>
                <a:off x="762000" y="3197683"/>
                <a:ext cx="152400" cy="152400"/>
              </a:xfrm>
              <a:prstGeom prst="ellipse">
                <a:avLst/>
              </a:prstGeom>
              <a:solidFill>
                <a:srgbClr val="1D469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103EEE2C-5119-6D46-A8C6-B3F87B32947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838200" y="3273883"/>
                <a:ext cx="0" cy="1440840"/>
              </a:xfrm>
              <a:prstGeom prst="line">
                <a:avLst/>
              </a:prstGeom>
              <a:ln w="19050">
                <a:solidFill>
                  <a:srgbClr val="1D469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62532A7F-7E56-B44B-9CDE-233D1AD4E12C}"/>
                </a:ext>
              </a:extLst>
            </p:cNvPr>
            <p:cNvGrpSpPr/>
            <p:nvPr/>
          </p:nvGrpSpPr>
          <p:grpSpPr>
            <a:xfrm>
              <a:off x="9040015" y="3132931"/>
              <a:ext cx="2514600" cy="785574"/>
              <a:chOff x="5029200" y="1701225"/>
              <a:chExt cx="2514600" cy="785574"/>
            </a:xfrm>
          </p:grpSpPr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59040B40-EA37-8B42-A838-218E91ED8E07}"/>
                  </a:ext>
                </a:extLst>
              </p:cNvPr>
              <p:cNvSpPr txBox="1"/>
              <p:nvPr/>
            </p:nvSpPr>
            <p:spPr>
              <a:xfrm>
                <a:off x="5029200" y="1963579"/>
                <a:ext cx="220856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/>
                  <a:t>OSE-OSSE capability developed at AOML</a:t>
                </a: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9D34C4E2-5299-544B-8473-0E3FCDE94BA0}"/>
                  </a:ext>
                </a:extLst>
              </p:cNvPr>
              <p:cNvSpPr txBox="1"/>
              <p:nvPr/>
            </p:nvSpPr>
            <p:spPr>
              <a:xfrm>
                <a:off x="5029200" y="1701225"/>
                <a:ext cx="25146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/>
                  <a:t>2015</a:t>
                </a:r>
              </a:p>
            </p:txBody>
          </p:sp>
        </p:grp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C88ECD9C-110F-9642-9CAF-0D0A2212A2F2}"/>
              </a:ext>
            </a:extLst>
          </p:cNvPr>
          <p:cNvGrpSpPr/>
          <p:nvPr/>
        </p:nvGrpSpPr>
        <p:grpSpPr>
          <a:xfrm>
            <a:off x="763339" y="3960102"/>
            <a:ext cx="152400" cy="609600"/>
            <a:chOff x="762000" y="3197683"/>
            <a:chExt cx="152400" cy="609600"/>
          </a:xfrm>
        </p:grpSpPr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59CA62A8-6FD7-FF4E-BECB-265AB9B42B45}"/>
                </a:ext>
              </a:extLst>
            </p:cNvPr>
            <p:cNvSpPr/>
            <p:nvPr userDrawn="1"/>
          </p:nvSpPr>
          <p:spPr>
            <a:xfrm>
              <a:off x="762000" y="3197683"/>
              <a:ext cx="152400" cy="152400"/>
            </a:xfrm>
            <a:prstGeom prst="ellipse">
              <a:avLst/>
            </a:prstGeom>
            <a:solidFill>
              <a:srgbClr val="1D46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A626ECE7-F2F7-2140-B5CD-09BF01ABC24E}"/>
                </a:ext>
              </a:extLst>
            </p:cNvPr>
            <p:cNvCxnSpPr>
              <a:cxnSpLocks/>
              <a:stCxn id="100" idx="4"/>
            </p:cNvCxnSpPr>
            <p:nvPr userDrawn="1"/>
          </p:nvCxnSpPr>
          <p:spPr>
            <a:xfrm>
              <a:off x="838200" y="3350083"/>
              <a:ext cx="0" cy="457200"/>
            </a:xfrm>
            <a:prstGeom prst="line">
              <a:avLst/>
            </a:prstGeom>
            <a:ln w="19050">
              <a:solidFill>
                <a:srgbClr val="1D46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6" name="Text Placeholder 24">
            <a:extLst>
              <a:ext uri="{FF2B5EF4-FFF2-40B4-BE49-F238E27FC236}">
                <a16:creationId xmlns:a16="http://schemas.microsoft.com/office/drawing/2014/main" id="{1AA2D0C9-DDB5-C740-AB8C-270D6A184F0D}"/>
              </a:ext>
            </a:extLst>
          </p:cNvPr>
          <p:cNvSpPr txBox="1">
            <a:spLocks/>
          </p:cNvSpPr>
          <p:nvPr/>
        </p:nvSpPr>
        <p:spPr>
          <a:xfrm>
            <a:off x="363288" y="4652039"/>
            <a:ext cx="1091201" cy="4130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/>
              <a:t>December 2013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98CF0D2F-9BC2-D248-9860-103521683E84}"/>
              </a:ext>
            </a:extLst>
          </p:cNvPr>
          <p:cNvGrpSpPr/>
          <p:nvPr/>
        </p:nvGrpSpPr>
        <p:grpSpPr>
          <a:xfrm>
            <a:off x="684359" y="3038130"/>
            <a:ext cx="1787293" cy="771870"/>
            <a:chOff x="5029200" y="1430179"/>
            <a:chExt cx="2806076" cy="795715"/>
          </a:xfrm>
        </p:grpSpPr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508121FA-F26C-2C4B-A828-29EA85137551}"/>
                </a:ext>
              </a:extLst>
            </p:cNvPr>
            <p:cNvSpPr txBox="1"/>
            <p:nvPr/>
          </p:nvSpPr>
          <p:spPr>
            <a:xfrm>
              <a:off x="5029200" y="1825784"/>
              <a:ext cx="2514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575757"/>
                  </a:solidFill>
                </a:rPr>
                <a:t>Congress-approved Sandy supplemental funds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A0F303BD-57E7-F043-BFED-34B154662962}"/>
                </a:ext>
              </a:extLst>
            </p:cNvPr>
            <p:cNvSpPr txBox="1"/>
            <p:nvPr/>
          </p:nvSpPr>
          <p:spPr>
            <a:xfrm>
              <a:off x="5029200" y="1430179"/>
              <a:ext cx="2806076" cy="475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Hurricane Glider Pilot Network Funded</a:t>
              </a:r>
            </a:p>
          </p:txBody>
        </p:sp>
      </p:grpSp>
      <p:sp>
        <p:nvSpPr>
          <p:cNvPr id="107" name="TextBox 106">
            <a:extLst>
              <a:ext uri="{FF2B5EF4-FFF2-40B4-BE49-F238E27FC236}">
                <a16:creationId xmlns:a16="http://schemas.microsoft.com/office/drawing/2014/main" id="{5A0F1497-0A72-2B46-8CC0-39A9F458D2D9}"/>
              </a:ext>
            </a:extLst>
          </p:cNvPr>
          <p:cNvSpPr txBox="1"/>
          <p:nvPr/>
        </p:nvSpPr>
        <p:spPr>
          <a:xfrm>
            <a:off x="914400" y="5514201"/>
            <a:ext cx="1447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575757"/>
                </a:solidFill>
              </a:rPr>
              <a:t>2014 Hurricane Missions Start</a:t>
            </a:r>
          </a:p>
          <a:p>
            <a:pPr algn="ctr"/>
            <a:r>
              <a:rPr lang="en-US" sz="1200" b="1" dirty="0"/>
              <a:t>(2 gliders)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CE7A0194-647D-0F43-B3DC-68E6D6552772}"/>
              </a:ext>
            </a:extLst>
          </p:cNvPr>
          <p:cNvSpPr txBox="1">
            <a:spLocks/>
          </p:cNvSpPr>
          <p:nvPr/>
        </p:nvSpPr>
        <p:spPr>
          <a:xfrm>
            <a:off x="381000" y="1036637"/>
            <a:ext cx="10515600" cy="6397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6666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Timeline</a:t>
            </a:r>
            <a:endParaRPr lang="en-US" sz="2800" dirty="0">
              <a:solidFill>
                <a:schemeClr val="tx1"/>
              </a:solidFill>
              <a:latin typeface="Avenir Medium" panose="02000503020000020003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A111E3-DC01-3B4D-B0B7-9A9CDD3863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847" y="4602841"/>
            <a:ext cx="1225893" cy="998194"/>
          </a:xfrm>
          <a:prstGeom prst="rect">
            <a:avLst/>
          </a:prstGeom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A72C23CD-90D6-8F48-886C-51198A6E78A6}"/>
              </a:ext>
            </a:extLst>
          </p:cNvPr>
          <p:cNvCxnSpPr>
            <a:cxnSpLocks/>
          </p:cNvCxnSpPr>
          <p:nvPr/>
        </p:nvCxnSpPr>
        <p:spPr>
          <a:xfrm flipV="1">
            <a:off x="3124200" y="4358014"/>
            <a:ext cx="1" cy="815499"/>
          </a:xfrm>
          <a:prstGeom prst="line">
            <a:avLst/>
          </a:prstGeom>
          <a:ln w="19050">
            <a:solidFill>
              <a:srgbClr val="1D46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 Placeholder 24">
            <a:extLst>
              <a:ext uri="{FF2B5EF4-FFF2-40B4-BE49-F238E27FC236}">
                <a16:creationId xmlns:a16="http://schemas.microsoft.com/office/drawing/2014/main" id="{45D44705-70FE-DB4E-9246-9AE6E9E09F26}"/>
              </a:ext>
            </a:extLst>
          </p:cNvPr>
          <p:cNvSpPr txBox="1">
            <a:spLocks/>
          </p:cNvSpPr>
          <p:nvPr/>
        </p:nvSpPr>
        <p:spPr>
          <a:xfrm>
            <a:off x="2667000" y="4114800"/>
            <a:ext cx="952500" cy="3194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/>
              <a:t>July 2015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92D6308A-F1E4-B448-8F4A-1410BCDDBA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2647" y="4617455"/>
            <a:ext cx="1225893" cy="998194"/>
          </a:xfrm>
          <a:prstGeom prst="rect">
            <a:avLst/>
          </a:prstGeom>
        </p:spPr>
      </p:pic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3EB99E44-E984-4F40-8B1F-62C82D597C87}"/>
              </a:ext>
            </a:extLst>
          </p:cNvPr>
          <p:cNvCxnSpPr>
            <a:cxnSpLocks/>
          </p:cNvCxnSpPr>
          <p:nvPr/>
        </p:nvCxnSpPr>
        <p:spPr>
          <a:xfrm flipV="1">
            <a:off x="4648200" y="4358014"/>
            <a:ext cx="1" cy="815499"/>
          </a:xfrm>
          <a:prstGeom prst="line">
            <a:avLst/>
          </a:prstGeom>
          <a:ln w="19050">
            <a:solidFill>
              <a:srgbClr val="1D46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 Placeholder 24">
            <a:extLst>
              <a:ext uri="{FF2B5EF4-FFF2-40B4-BE49-F238E27FC236}">
                <a16:creationId xmlns:a16="http://schemas.microsoft.com/office/drawing/2014/main" id="{B8059463-EAE5-F54D-A03F-7D2339E653DF}"/>
              </a:ext>
            </a:extLst>
          </p:cNvPr>
          <p:cNvSpPr txBox="1">
            <a:spLocks/>
          </p:cNvSpPr>
          <p:nvPr/>
        </p:nvSpPr>
        <p:spPr>
          <a:xfrm>
            <a:off x="4191000" y="4114800"/>
            <a:ext cx="952500" cy="3194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/>
              <a:t>July 2016</a:t>
            </a:r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F3E69181-2E91-BD4C-8686-2511AD91F3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8107" y="4617455"/>
            <a:ext cx="1225893" cy="998194"/>
          </a:xfrm>
          <a:prstGeom prst="rect">
            <a:avLst/>
          </a:prstGeom>
        </p:spPr>
      </p:pic>
      <p:sp>
        <p:nvSpPr>
          <p:cNvPr id="108" name="TextBox 107">
            <a:extLst>
              <a:ext uri="{FF2B5EF4-FFF2-40B4-BE49-F238E27FC236}">
                <a16:creationId xmlns:a16="http://schemas.microsoft.com/office/drawing/2014/main" id="{25A61BDE-B080-E849-A740-1B59E9738710}"/>
              </a:ext>
            </a:extLst>
          </p:cNvPr>
          <p:cNvSpPr txBox="1"/>
          <p:nvPr/>
        </p:nvSpPr>
        <p:spPr>
          <a:xfrm>
            <a:off x="2388402" y="5558135"/>
            <a:ext cx="1447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575757"/>
                </a:solidFill>
              </a:rPr>
              <a:t>2015 Hurricane Missions Start</a:t>
            </a:r>
          </a:p>
          <a:p>
            <a:pPr algn="ctr"/>
            <a:r>
              <a:rPr lang="en-US" sz="1200" b="1" dirty="0"/>
              <a:t>(2 gliders)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199D3FD4-2622-2147-9FFC-2B29F8015F04}"/>
              </a:ext>
            </a:extLst>
          </p:cNvPr>
          <p:cNvSpPr txBox="1"/>
          <p:nvPr/>
        </p:nvSpPr>
        <p:spPr>
          <a:xfrm>
            <a:off x="3962400" y="5562600"/>
            <a:ext cx="1447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575757"/>
                </a:solidFill>
              </a:rPr>
              <a:t>2016 Hurricane Missions Start</a:t>
            </a:r>
          </a:p>
          <a:p>
            <a:pPr algn="ctr"/>
            <a:r>
              <a:rPr lang="en-US" sz="1200" b="1" dirty="0"/>
              <a:t>(4 gliders)</a:t>
            </a:r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DC540423-35EF-C64C-9B15-9840B2C82A00}"/>
              </a:ext>
            </a:extLst>
          </p:cNvPr>
          <p:cNvCxnSpPr>
            <a:cxnSpLocks/>
          </p:cNvCxnSpPr>
          <p:nvPr/>
        </p:nvCxnSpPr>
        <p:spPr>
          <a:xfrm flipV="1">
            <a:off x="6096000" y="4353549"/>
            <a:ext cx="1" cy="815499"/>
          </a:xfrm>
          <a:prstGeom prst="line">
            <a:avLst/>
          </a:prstGeom>
          <a:ln w="19050">
            <a:solidFill>
              <a:srgbClr val="1D46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 Placeholder 24">
            <a:extLst>
              <a:ext uri="{FF2B5EF4-FFF2-40B4-BE49-F238E27FC236}">
                <a16:creationId xmlns:a16="http://schemas.microsoft.com/office/drawing/2014/main" id="{C20BB36E-C8B4-054A-BB27-889457BC6277}"/>
              </a:ext>
            </a:extLst>
          </p:cNvPr>
          <p:cNvSpPr txBox="1">
            <a:spLocks/>
          </p:cNvSpPr>
          <p:nvPr/>
        </p:nvSpPr>
        <p:spPr>
          <a:xfrm>
            <a:off x="5715000" y="4110335"/>
            <a:ext cx="952500" cy="3194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/>
              <a:t>July 2017</a:t>
            </a:r>
          </a:p>
        </p:txBody>
      </p:sp>
      <p:pic>
        <p:nvPicPr>
          <p:cNvPr id="121" name="Picture 120">
            <a:extLst>
              <a:ext uri="{FF2B5EF4-FFF2-40B4-BE49-F238E27FC236}">
                <a16:creationId xmlns:a16="http://schemas.microsoft.com/office/drawing/2014/main" id="{676D3831-6473-7E46-9A43-063E5581EE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2107" y="4612990"/>
            <a:ext cx="1225893" cy="998194"/>
          </a:xfrm>
          <a:prstGeom prst="rect">
            <a:avLst/>
          </a:prstGeom>
        </p:spPr>
      </p:pic>
      <p:grpSp>
        <p:nvGrpSpPr>
          <p:cNvPr id="122" name="Group 121">
            <a:extLst>
              <a:ext uri="{FF2B5EF4-FFF2-40B4-BE49-F238E27FC236}">
                <a16:creationId xmlns:a16="http://schemas.microsoft.com/office/drawing/2014/main" id="{4E0FACFD-BEB6-9F45-959C-1B8B972D0788}"/>
              </a:ext>
            </a:extLst>
          </p:cNvPr>
          <p:cNvGrpSpPr/>
          <p:nvPr/>
        </p:nvGrpSpPr>
        <p:grpSpPr>
          <a:xfrm>
            <a:off x="6248400" y="4316155"/>
            <a:ext cx="332045" cy="332045"/>
            <a:chOff x="4359151" y="2639991"/>
            <a:chExt cx="365249" cy="365249"/>
          </a:xfrm>
        </p:grpSpPr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A21BC995-BA0F-1D44-B7D0-586C252B7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151" y="2639991"/>
              <a:ext cx="365249" cy="365249"/>
            </a:xfrm>
            <a:prstGeom prst="rect">
              <a:avLst/>
            </a:prstGeom>
          </p:spPr>
        </p:pic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1E44FA3A-9676-BE45-8302-176BD27C3C70}"/>
                </a:ext>
              </a:extLst>
            </p:cNvPr>
            <p:cNvSpPr/>
            <p:nvPr/>
          </p:nvSpPr>
          <p:spPr>
            <a:xfrm>
              <a:off x="4449825" y="2755900"/>
              <a:ext cx="152400" cy="123825"/>
            </a:xfrm>
            <a:prstGeom prst="ellipse">
              <a:avLst/>
            </a:prstGeom>
            <a:solidFill>
              <a:srgbClr val="E127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5" name="TextBox 124">
            <a:extLst>
              <a:ext uri="{FF2B5EF4-FFF2-40B4-BE49-F238E27FC236}">
                <a16:creationId xmlns:a16="http://schemas.microsoft.com/office/drawing/2014/main" id="{361F7369-D457-9E4B-B9EC-AF1B625B034C}"/>
              </a:ext>
            </a:extLst>
          </p:cNvPr>
          <p:cNvSpPr txBox="1"/>
          <p:nvPr/>
        </p:nvSpPr>
        <p:spPr>
          <a:xfrm>
            <a:off x="5486406" y="5558135"/>
            <a:ext cx="1447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575757"/>
                </a:solidFill>
              </a:rPr>
              <a:t>2017 Hurricane Missions Start</a:t>
            </a:r>
          </a:p>
          <a:p>
            <a:pPr algn="ctr"/>
            <a:r>
              <a:rPr lang="en-US" sz="1200" b="1" dirty="0"/>
              <a:t>(3 gliders)</a:t>
            </a:r>
          </a:p>
        </p:txBody>
      </p:sp>
      <p:pic>
        <p:nvPicPr>
          <p:cNvPr id="127" name="Picture 126">
            <a:extLst>
              <a:ext uri="{FF2B5EF4-FFF2-40B4-BE49-F238E27FC236}">
                <a16:creationId xmlns:a16="http://schemas.microsoft.com/office/drawing/2014/main" id="{1DEB1039-3993-DE47-82D4-273A67D39B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355" y="4316155"/>
            <a:ext cx="332045" cy="332045"/>
          </a:xfrm>
          <a:prstGeom prst="rect">
            <a:avLst/>
          </a:prstGeom>
        </p:spPr>
      </p:pic>
      <p:grpSp>
        <p:nvGrpSpPr>
          <p:cNvPr id="129" name="Group 128">
            <a:extLst>
              <a:ext uri="{FF2B5EF4-FFF2-40B4-BE49-F238E27FC236}">
                <a16:creationId xmlns:a16="http://schemas.microsoft.com/office/drawing/2014/main" id="{1B301FFE-18FE-DC49-ADB8-D9D77AF1BF6E}"/>
              </a:ext>
            </a:extLst>
          </p:cNvPr>
          <p:cNvGrpSpPr/>
          <p:nvPr/>
        </p:nvGrpSpPr>
        <p:grpSpPr>
          <a:xfrm>
            <a:off x="4876800" y="4316155"/>
            <a:ext cx="332045" cy="332045"/>
            <a:chOff x="4359151" y="2639991"/>
            <a:chExt cx="365249" cy="365249"/>
          </a:xfrm>
        </p:grpSpPr>
        <p:pic>
          <p:nvPicPr>
            <p:cNvPr id="130" name="Picture 129">
              <a:extLst>
                <a:ext uri="{FF2B5EF4-FFF2-40B4-BE49-F238E27FC236}">
                  <a16:creationId xmlns:a16="http://schemas.microsoft.com/office/drawing/2014/main" id="{647CD21B-8CD7-0A42-A020-A813E4D51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151" y="2639991"/>
              <a:ext cx="365249" cy="365249"/>
            </a:xfrm>
            <a:prstGeom prst="rect">
              <a:avLst/>
            </a:prstGeom>
          </p:spPr>
        </p:pic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704A1F52-88C1-6741-A794-259596592EA8}"/>
                </a:ext>
              </a:extLst>
            </p:cNvPr>
            <p:cNvSpPr/>
            <p:nvPr/>
          </p:nvSpPr>
          <p:spPr>
            <a:xfrm>
              <a:off x="4449825" y="2755900"/>
              <a:ext cx="152400" cy="123825"/>
            </a:xfrm>
            <a:prstGeom prst="ellipse">
              <a:avLst/>
            </a:prstGeom>
            <a:solidFill>
              <a:srgbClr val="E127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C0B1BD54-06A4-5E44-8511-DB548117EBF9}"/>
              </a:ext>
            </a:extLst>
          </p:cNvPr>
          <p:cNvGrpSpPr/>
          <p:nvPr/>
        </p:nvGrpSpPr>
        <p:grpSpPr>
          <a:xfrm>
            <a:off x="2082946" y="4316155"/>
            <a:ext cx="332045" cy="332045"/>
            <a:chOff x="4359151" y="2639991"/>
            <a:chExt cx="365249" cy="365249"/>
          </a:xfrm>
        </p:grpSpPr>
        <p:pic>
          <p:nvPicPr>
            <p:cNvPr id="133" name="Picture 132">
              <a:extLst>
                <a:ext uri="{FF2B5EF4-FFF2-40B4-BE49-F238E27FC236}">
                  <a16:creationId xmlns:a16="http://schemas.microsoft.com/office/drawing/2014/main" id="{D3FBD4B2-264A-3C4E-80D8-A2F3ACC13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151" y="2639991"/>
              <a:ext cx="365249" cy="365249"/>
            </a:xfrm>
            <a:prstGeom prst="rect">
              <a:avLst/>
            </a:prstGeom>
          </p:spPr>
        </p:pic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CAFD63F8-B748-D64C-94AA-933C7C8AFFE1}"/>
                </a:ext>
              </a:extLst>
            </p:cNvPr>
            <p:cNvSpPr/>
            <p:nvPr/>
          </p:nvSpPr>
          <p:spPr>
            <a:xfrm>
              <a:off x="4449825" y="2755900"/>
              <a:ext cx="152400" cy="123825"/>
            </a:xfrm>
            <a:prstGeom prst="ellipse">
              <a:avLst/>
            </a:prstGeom>
            <a:solidFill>
              <a:srgbClr val="E127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6" name="Picture 135">
            <a:extLst>
              <a:ext uri="{FF2B5EF4-FFF2-40B4-BE49-F238E27FC236}">
                <a16:creationId xmlns:a16="http://schemas.microsoft.com/office/drawing/2014/main" id="{7F1F5511-9F97-9548-9F77-54FBA909EC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4316155"/>
            <a:ext cx="332045" cy="332045"/>
          </a:xfrm>
          <a:prstGeom prst="rect">
            <a:avLst/>
          </a:prstGeom>
        </p:spPr>
      </p:pic>
      <p:sp>
        <p:nvSpPr>
          <p:cNvPr id="44" name="Text Placeholder 24">
            <a:extLst>
              <a:ext uri="{FF2B5EF4-FFF2-40B4-BE49-F238E27FC236}">
                <a16:creationId xmlns:a16="http://schemas.microsoft.com/office/drawing/2014/main" id="{E53B645E-E68E-3E44-8EA5-47CCF2D3138A}"/>
              </a:ext>
            </a:extLst>
          </p:cNvPr>
          <p:cNvSpPr txBox="1">
            <a:spLocks/>
          </p:cNvSpPr>
          <p:nvPr/>
        </p:nvSpPr>
        <p:spPr>
          <a:xfrm>
            <a:off x="1219200" y="4100186"/>
            <a:ext cx="952500" cy="3194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/>
              <a:t>July 2014</a:t>
            </a:r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A44B0665-A74B-2F4A-A62E-7024E9521DEE}"/>
              </a:ext>
            </a:extLst>
          </p:cNvPr>
          <p:cNvGrpSpPr/>
          <p:nvPr/>
        </p:nvGrpSpPr>
        <p:grpSpPr>
          <a:xfrm>
            <a:off x="6525955" y="4316155"/>
            <a:ext cx="332045" cy="332045"/>
            <a:chOff x="4359151" y="2639991"/>
            <a:chExt cx="365249" cy="365249"/>
          </a:xfrm>
        </p:grpSpPr>
        <p:pic>
          <p:nvPicPr>
            <p:cNvPr id="139" name="Picture 138">
              <a:extLst>
                <a:ext uri="{FF2B5EF4-FFF2-40B4-BE49-F238E27FC236}">
                  <a16:creationId xmlns:a16="http://schemas.microsoft.com/office/drawing/2014/main" id="{64FDE42B-9DB4-9E4F-ABFE-565A39BBC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151" y="2639991"/>
              <a:ext cx="365249" cy="365249"/>
            </a:xfrm>
            <a:prstGeom prst="rect">
              <a:avLst/>
            </a:prstGeom>
          </p:spPr>
        </p:pic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B77E9C02-3955-B042-B88C-56C547F96DCD}"/>
                </a:ext>
              </a:extLst>
            </p:cNvPr>
            <p:cNvSpPr/>
            <p:nvPr/>
          </p:nvSpPr>
          <p:spPr>
            <a:xfrm>
              <a:off x="4449825" y="2755900"/>
              <a:ext cx="152400" cy="123825"/>
            </a:xfrm>
            <a:prstGeom prst="ellipse">
              <a:avLst/>
            </a:prstGeom>
            <a:solidFill>
              <a:srgbClr val="E127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93608BC2-0D2C-9D40-9720-BE8114B022D1}"/>
              </a:ext>
            </a:extLst>
          </p:cNvPr>
          <p:cNvGrpSpPr/>
          <p:nvPr/>
        </p:nvGrpSpPr>
        <p:grpSpPr>
          <a:xfrm>
            <a:off x="6830755" y="4316155"/>
            <a:ext cx="332045" cy="332045"/>
            <a:chOff x="4359151" y="2639991"/>
            <a:chExt cx="365249" cy="365249"/>
          </a:xfrm>
        </p:grpSpPr>
        <p:pic>
          <p:nvPicPr>
            <p:cNvPr id="142" name="Picture 141">
              <a:extLst>
                <a:ext uri="{FF2B5EF4-FFF2-40B4-BE49-F238E27FC236}">
                  <a16:creationId xmlns:a16="http://schemas.microsoft.com/office/drawing/2014/main" id="{4D85D271-9C84-E549-9A9C-EF05D8229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151" y="2639991"/>
              <a:ext cx="365249" cy="365249"/>
            </a:xfrm>
            <a:prstGeom prst="rect">
              <a:avLst/>
            </a:prstGeom>
          </p:spPr>
        </p:pic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04FDB7A4-15C6-C748-9EF8-9E9F7C3E5C62}"/>
                </a:ext>
              </a:extLst>
            </p:cNvPr>
            <p:cNvSpPr/>
            <p:nvPr/>
          </p:nvSpPr>
          <p:spPr>
            <a:xfrm>
              <a:off x="4449825" y="2755900"/>
              <a:ext cx="152400" cy="123825"/>
            </a:xfrm>
            <a:prstGeom prst="ellipse">
              <a:avLst/>
            </a:prstGeom>
            <a:solidFill>
              <a:srgbClr val="E127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A647235B-995C-4F43-A430-0A3CFE70CE0B}"/>
              </a:ext>
            </a:extLst>
          </p:cNvPr>
          <p:cNvGrpSpPr/>
          <p:nvPr/>
        </p:nvGrpSpPr>
        <p:grpSpPr>
          <a:xfrm>
            <a:off x="7135555" y="4316155"/>
            <a:ext cx="332045" cy="332045"/>
            <a:chOff x="4359151" y="2639991"/>
            <a:chExt cx="365249" cy="365249"/>
          </a:xfrm>
        </p:grpSpPr>
        <p:pic>
          <p:nvPicPr>
            <p:cNvPr id="145" name="Picture 144">
              <a:extLst>
                <a:ext uri="{FF2B5EF4-FFF2-40B4-BE49-F238E27FC236}">
                  <a16:creationId xmlns:a16="http://schemas.microsoft.com/office/drawing/2014/main" id="{DD3BEAA4-6604-A545-BB51-A1CAE3740E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151" y="2639991"/>
              <a:ext cx="365249" cy="365249"/>
            </a:xfrm>
            <a:prstGeom prst="rect">
              <a:avLst/>
            </a:prstGeom>
          </p:spPr>
        </p:pic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4EA327FE-3DA9-D142-85D7-1158DE18A111}"/>
                </a:ext>
              </a:extLst>
            </p:cNvPr>
            <p:cNvSpPr/>
            <p:nvPr/>
          </p:nvSpPr>
          <p:spPr>
            <a:xfrm>
              <a:off x="4449825" y="2755900"/>
              <a:ext cx="152400" cy="123825"/>
            </a:xfrm>
            <a:prstGeom prst="ellipse">
              <a:avLst/>
            </a:prstGeom>
            <a:solidFill>
              <a:srgbClr val="E127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AF29E94D-35C8-CB4C-8072-C2A033A814F7}"/>
              </a:ext>
            </a:extLst>
          </p:cNvPr>
          <p:cNvCxnSpPr>
            <a:cxnSpLocks/>
          </p:cNvCxnSpPr>
          <p:nvPr/>
        </p:nvCxnSpPr>
        <p:spPr>
          <a:xfrm flipV="1">
            <a:off x="8312493" y="4397483"/>
            <a:ext cx="1" cy="815499"/>
          </a:xfrm>
          <a:prstGeom prst="line">
            <a:avLst/>
          </a:prstGeom>
          <a:ln w="19050">
            <a:solidFill>
              <a:srgbClr val="1D46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Text Placeholder 24">
            <a:extLst>
              <a:ext uri="{FF2B5EF4-FFF2-40B4-BE49-F238E27FC236}">
                <a16:creationId xmlns:a16="http://schemas.microsoft.com/office/drawing/2014/main" id="{1F32AE9E-C910-3F40-92CB-D64EF3F55507}"/>
              </a:ext>
            </a:extLst>
          </p:cNvPr>
          <p:cNvSpPr txBox="1">
            <a:spLocks/>
          </p:cNvSpPr>
          <p:nvPr/>
        </p:nvSpPr>
        <p:spPr>
          <a:xfrm>
            <a:off x="7962906" y="4139655"/>
            <a:ext cx="952500" cy="3194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/>
              <a:t>July 2018</a:t>
            </a:r>
          </a:p>
        </p:txBody>
      </p:sp>
      <p:pic>
        <p:nvPicPr>
          <p:cNvPr id="149" name="Picture 148">
            <a:extLst>
              <a:ext uri="{FF2B5EF4-FFF2-40B4-BE49-F238E27FC236}">
                <a16:creationId xmlns:a16="http://schemas.microsoft.com/office/drawing/2014/main" id="{D516363D-8F3C-7D4C-A294-6546E1074C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8600" y="4656924"/>
            <a:ext cx="1225893" cy="998194"/>
          </a:xfrm>
          <a:prstGeom prst="rect">
            <a:avLst/>
          </a:prstGeom>
        </p:spPr>
      </p:pic>
      <p:sp>
        <p:nvSpPr>
          <p:cNvPr id="162" name="TextBox 161">
            <a:extLst>
              <a:ext uri="{FF2B5EF4-FFF2-40B4-BE49-F238E27FC236}">
                <a16:creationId xmlns:a16="http://schemas.microsoft.com/office/drawing/2014/main" id="{9C386E8D-46DE-3E4C-A376-4E67F2F0011F}"/>
              </a:ext>
            </a:extLst>
          </p:cNvPr>
          <p:cNvSpPr txBox="1"/>
          <p:nvPr/>
        </p:nvSpPr>
        <p:spPr>
          <a:xfrm>
            <a:off x="7696206" y="5602069"/>
            <a:ext cx="1447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575757"/>
                </a:solidFill>
              </a:rPr>
              <a:t>2018 Hurricane Missions Start</a:t>
            </a:r>
          </a:p>
          <a:p>
            <a:pPr algn="ctr"/>
            <a:r>
              <a:rPr lang="en-US" sz="1200" b="1" dirty="0"/>
              <a:t>(9 gliders)</a:t>
            </a: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FD53C99C-D87F-7546-8C53-FF3454F103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955" y="4355624"/>
            <a:ext cx="332045" cy="332045"/>
          </a:xfrm>
          <a:prstGeom prst="rect">
            <a:avLst/>
          </a:prstGeom>
        </p:spPr>
      </p:pic>
      <p:pic>
        <p:nvPicPr>
          <p:cNvPr id="164" name="Picture 163">
            <a:extLst>
              <a:ext uri="{FF2B5EF4-FFF2-40B4-BE49-F238E27FC236}">
                <a16:creationId xmlns:a16="http://schemas.microsoft.com/office/drawing/2014/main" id="{9A50CD98-E5F3-954B-8F77-18EB0A3919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755" y="4355624"/>
            <a:ext cx="332045" cy="332045"/>
          </a:xfrm>
          <a:prstGeom prst="rect">
            <a:avLst/>
          </a:prstGeom>
        </p:spPr>
      </p:pic>
      <p:grpSp>
        <p:nvGrpSpPr>
          <p:cNvPr id="165" name="Group 164">
            <a:extLst>
              <a:ext uri="{FF2B5EF4-FFF2-40B4-BE49-F238E27FC236}">
                <a16:creationId xmlns:a16="http://schemas.microsoft.com/office/drawing/2014/main" id="{D940EE9A-0736-5A45-A0EA-658B25BFF6F5}"/>
              </a:ext>
            </a:extLst>
          </p:cNvPr>
          <p:cNvGrpSpPr/>
          <p:nvPr/>
        </p:nvGrpSpPr>
        <p:grpSpPr>
          <a:xfrm>
            <a:off x="5334000" y="2209800"/>
            <a:ext cx="2514600" cy="2344211"/>
            <a:chOff x="9040015" y="3132931"/>
            <a:chExt cx="2514600" cy="2344211"/>
          </a:xfrm>
        </p:grpSpPr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F389841E-E117-1548-A79E-96D76943D4E7}"/>
                </a:ext>
              </a:extLst>
            </p:cNvPr>
            <p:cNvGrpSpPr/>
            <p:nvPr/>
          </p:nvGrpSpPr>
          <p:grpSpPr>
            <a:xfrm>
              <a:off x="9148236" y="3960102"/>
              <a:ext cx="152400" cy="1517040"/>
              <a:chOff x="762000" y="3197683"/>
              <a:chExt cx="152400" cy="1517040"/>
            </a:xfrm>
          </p:grpSpPr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id="{0AD17C44-456E-A742-9086-C6796BCFB56D}"/>
                  </a:ext>
                </a:extLst>
              </p:cNvPr>
              <p:cNvSpPr/>
              <p:nvPr userDrawn="1"/>
            </p:nvSpPr>
            <p:spPr>
              <a:xfrm>
                <a:off x="762000" y="3197683"/>
                <a:ext cx="152400" cy="152400"/>
              </a:xfrm>
              <a:prstGeom prst="ellipse">
                <a:avLst/>
              </a:prstGeom>
              <a:solidFill>
                <a:srgbClr val="1D469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70F16CF6-2122-FD40-939C-8D5379DA38E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838200" y="3273883"/>
                <a:ext cx="0" cy="1440840"/>
              </a:xfrm>
              <a:prstGeom prst="line">
                <a:avLst/>
              </a:prstGeom>
              <a:ln w="19050">
                <a:solidFill>
                  <a:srgbClr val="1D469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A1121F93-7D98-4F49-B234-F78F7062067D}"/>
                </a:ext>
              </a:extLst>
            </p:cNvPr>
            <p:cNvGrpSpPr/>
            <p:nvPr/>
          </p:nvGrpSpPr>
          <p:grpSpPr>
            <a:xfrm>
              <a:off x="9040015" y="3132931"/>
              <a:ext cx="2514600" cy="785574"/>
              <a:chOff x="5029200" y="1701225"/>
              <a:chExt cx="2514600" cy="785574"/>
            </a:xfrm>
          </p:grpSpPr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10BB56BB-F6CA-874B-B7FD-4166860BF494}"/>
                  </a:ext>
                </a:extLst>
              </p:cNvPr>
              <p:cNvSpPr txBox="1"/>
              <p:nvPr/>
            </p:nvSpPr>
            <p:spPr>
              <a:xfrm>
                <a:off x="5029200" y="1963579"/>
                <a:ext cx="220856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/>
                  <a:t>HWRF-HYCOM OSE and OSSE implemented</a:t>
                </a:r>
              </a:p>
            </p:txBody>
          </p:sp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CF86F24A-5626-DF4A-BD32-1AD414CFBDC1}"/>
                  </a:ext>
                </a:extLst>
              </p:cNvPr>
              <p:cNvSpPr txBox="1"/>
              <p:nvPr/>
            </p:nvSpPr>
            <p:spPr>
              <a:xfrm>
                <a:off x="5029200" y="1701225"/>
                <a:ext cx="25146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/>
                  <a:t>2017</a:t>
                </a:r>
              </a:p>
            </p:txBody>
          </p:sp>
        </p:grpSp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6E075801-F2A2-1946-AF5B-F8BD6D1DD811}"/>
              </a:ext>
            </a:extLst>
          </p:cNvPr>
          <p:cNvGrpSpPr/>
          <p:nvPr/>
        </p:nvGrpSpPr>
        <p:grpSpPr>
          <a:xfrm>
            <a:off x="7772400" y="2249269"/>
            <a:ext cx="2514600" cy="2344211"/>
            <a:chOff x="9040015" y="3132931"/>
            <a:chExt cx="2514600" cy="2344211"/>
          </a:xfrm>
        </p:grpSpPr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C87DD09F-A653-764C-A363-285AACB6318B}"/>
                </a:ext>
              </a:extLst>
            </p:cNvPr>
            <p:cNvGrpSpPr/>
            <p:nvPr/>
          </p:nvGrpSpPr>
          <p:grpSpPr>
            <a:xfrm>
              <a:off x="9148236" y="3960102"/>
              <a:ext cx="152400" cy="1517040"/>
              <a:chOff x="762000" y="3197683"/>
              <a:chExt cx="152400" cy="1517040"/>
            </a:xfrm>
          </p:grpSpPr>
          <p:sp>
            <p:nvSpPr>
              <p:cNvPr id="177" name="Oval 176">
                <a:extLst>
                  <a:ext uri="{FF2B5EF4-FFF2-40B4-BE49-F238E27FC236}">
                    <a16:creationId xmlns:a16="http://schemas.microsoft.com/office/drawing/2014/main" id="{3EAB30D2-9A93-1745-840A-97A7943FAAEB}"/>
                  </a:ext>
                </a:extLst>
              </p:cNvPr>
              <p:cNvSpPr/>
              <p:nvPr userDrawn="1"/>
            </p:nvSpPr>
            <p:spPr>
              <a:xfrm>
                <a:off x="762000" y="3197683"/>
                <a:ext cx="152400" cy="152400"/>
              </a:xfrm>
              <a:prstGeom prst="ellipse">
                <a:avLst/>
              </a:prstGeom>
              <a:solidFill>
                <a:srgbClr val="1D469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0DB82CAC-F93F-E840-97AE-31C039DC494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838200" y="3273883"/>
                <a:ext cx="0" cy="1440840"/>
              </a:xfrm>
              <a:prstGeom prst="line">
                <a:avLst/>
              </a:prstGeom>
              <a:ln w="19050">
                <a:solidFill>
                  <a:srgbClr val="1D469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D94D8E17-A0CD-6E4E-A3FA-B3DA8D6AEED7}"/>
                </a:ext>
              </a:extLst>
            </p:cNvPr>
            <p:cNvGrpSpPr/>
            <p:nvPr/>
          </p:nvGrpSpPr>
          <p:grpSpPr>
            <a:xfrm>
              <a:off x="9040015" y="3132931"/>
              <a:ext cx="2514600" cy="828020"/>
              <a:chOff x="5029200" y="1701225"/>
              <a:chExt cx="2514600" cy="828020"/>
            </a:xfrm>
          </p:grpSpPr>
          <p:sp>
            <p:nvSpPr>
              <p:cNvPr id="175" name="TextBox 174">
                <a:extLst>
                  <a:ext uri="{FF2B5EF4-FFF2-40B4-BE49-F238E27FC236}">
                    <a16:creationId xmlns:a16="http://schemas.microsoft.com/office/drawing/2014/main" id="{1ADCCBD8-B6AB-AC4E-8B94-0C696969D0E1}"/>
                  </a:ext>
                </a:extLst>
              </p:cNvPr>
              <p:cNvSpPr txBox="1"/>
              <p:nvPr/>
            </p:nvSpPr>
            <p:spPr>
              <a:xfrm>
                <a:off x="5029200" y="2006025"/>
                <a:ext cx="220856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/>
                  <a:t>U.S. Navy </a:t>
                </a:r>
              </a:p>
              <a:p>
                <a:r>
                  <a:rPr lang="en-US" sz="1400" b="1" dirty="0"/>
                  <a:t>partnership</a:t>
                </a:r>
              </a:p>
            </p:txBody>
          </p:sp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20A6F187-1918-A645-AE92-D183B9F0E720}"/>
                  </a:ext>
                </a:extLst>
              </p:cNvPr>
              <p:cNvSpPr txBox="1"/>
              <p:nvPr/>
            </p:nvSpPr>
            <p:spPr>
              <a:xfrm>
                <a:off x="5029200" y="1701225"/>
                <a:ext cx="25146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/>
                  <a:t>2018</a:t>
                </a:r>
              </a:p>
            </p:txBody>
          </p:sp>
        </p:grp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B84E5FA0-3054-0543-BD47-17E786FE9FDD}"/>
              </a:ext>
            </a:extLst>
          </p:cNvPr>
          <p:cNvGrpSpPr/>
          <p:nvPr/>
        </p:nvGrpSpPr>
        <p:grpSpPr>
          <a:xfrm>
            <a:off x="9677400" y="1947446"/>
            <a:ext cx="2514600" cy="2624554"/>
            <a:chOff x="9040015" y="2852588"/>
            <a:chExt cx="2514600" cy="2624554"/>
          </a:xfrm>
        </p:grpSpPr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4F215261-BDE0-D040-8A7E-4325E2871BEC}"/>
                </a:ext>
              </a:extLst>
            </p:cNvPr>
            <p:cNvGrpSpPr/>
            <p:nvPr/>
          </p:nvGrpSpPr>
          <p:grpSpPr>
            <a:xfrm>
              <a:off x="9148236" y="3960102"/>
              <a:ext cx="152400" cy="1517040"/>
              <a:chOff x="762000" y="3197683"/>
              <a:chExt cx="152400" cy="1517040"/>
            </a:xfrm>
          </p:grpSpPr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3C9D51F9-F2A9-8A46-9CCC-66D02B9D57CD}"/>
                  </a:ext>
                </a:extLst>
              </p:cNvPr>
              <p:cNvSpPr/>
              <p:nvPr userDrawn="1"/>
            </p:nvSpPr>
            <p:spPr>
              <a:xfrm>
                <a:off x="762000" y="3197683"/>
                <a:ext cx="152400" cy="152400"/>
              </a:xfrm>
              <a:prstGeom prst="ellipse">
                <a:avLst/>
              </a:prstGeom>
              <a:solidFill>
                <a:srgbClr val="1D469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7F579627-53BC-E745-BB27-51313441BB4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838200" y="3273883"/>
                <a:ext cx="0" cy="1440840"/>
              </a:xfrm>
              <a:prstGeom prst="line">
                <a:avLst/>
              </a:prstGeom>
              <a:ln w="19050">
                <a:solidFill>
                  <a:srgbClr val="1D469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688C2DFA-7FCA-FD4D-8549-1FAB214AC5C7}"/>
                </a:ext>
              </a:extLst>
            </p:cNvPr>
            <p:cNvGrpSpPr/>
            <p:nvPr/>
          </p:nvGrpSpPr>
          <p:grpSpPr>
            <a:xfrm>
              <a:off x="9040015" y="2852588"/>
              <a:ext cx="2514600" cy="1024354"/>
              <a:chOff x="5029200" y="1420882"/>
              <a:chExt cx="2514600" cy="1024354"/>
            </a:xfrm>
          </p:grpSpPr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F7FC7FB2-0CF0-0743-B499-64C93D5CED8E}"/>
                  </a:ext>
                </a:extLst>
              </p:cNvPr>
              <p:cNvSpPr txBox="1"/>
              <p:nvPr/>
            </p:nvSpPr>
            <p:spPr>
              <a:xfrm>
                <a:off x="5029200" y="1706572"/>
                <a:ext cx="2208569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/>
                  <a:t>National and international partnerships</a:t>
                </a:r>
              </a:p>
            </p:txBody>
          </p:sp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7E006421-59D4-9F4F-AA36-B65AD2E1DE9E}"/>
                  </a:ext>
                </a:extLst>
              </p:cNvPr>
              <p:cNvSpPr txBox="1"/>
              <p:nvPr/>
            </p:nvSpPr>
            <p:spPr>
              <a:xfrm>
                <a:off x="5029200" y="1420882"/>
                <a:ext cx="25146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/>
                  <a:t>2019</a:t>
                </a:r>
              </a:p>
            </p:txBody>
          </p:sp>
        </p:grpSp>
      </p:grp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id="{14935395-7489-7546-A55E-F6E444C0302C}"/>
              </a:ext>
            </a:extLst>
          </p:cNvPr>
          <p:cNvCxnSpPr>
            <a:cxnSpLocks/>
          </p:cNvCxnSpPr>
          <p:nvPr/>
        </p:nvCxnSpPr>
        <p:spPr>
          <a:xfrm flipV="1">
            <a:off x="10293693" y="4366101"/>
            <a:ext cx="1" cy="815499"/>
          </a:xfrm>
          <a:prstGeom prst="line">
            <a:avLst/>
          </a:prstGeom>
          <a:ln w="19050">
            <a:solidFill>
              <a:srgbClr val="1D46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Text Placeholder 24">
            <a:extLst>
              <a:ext uri="{FF2B5EF4-FFF2-40B4-BE49-F238E27FC236}">
                <a16:creationId xmlns:a16="http://schemas.microsoft.com/office/drawing/2014/main" id="{3AC0FEB1-6D6F-0F44-AEE9-7E09CA2934D6}"/>
              </a:ext>
            </a:extLst>
          </p:cNvPr>
          <p:cNvSpPr txBox="1">
            <a:spLocks/>
          </p:cNvSpPr>
          <p:nvPr/>
        </p:nvSpPr>
        <p:spPr>
          <a:xfrm>
            <a:off x="9906000" y="4100186"/>
            <a:ext cx="952500" cy="3194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/>
              <a:t>July 2019</a:t>
            </a:r>
          </a:p>
        </p:txBody>
      </p:sp>
      <p:pic>
        <p:nvPicPr>
          <p:cNvPr id="188" name="Picture 187">
            <a:extLst>
              <a:ext uri="{FF2B5EF4-FFF2-40B4-BE49-F238E27FC236}">
                <a16:creationId xmlns:a16="http://schemas.microsoft.com/office/drawing/2014/main" id="{B7C4A106-2C21-294D-88D2-AAB306355B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6907" y="4617455"/>
            <a:ext cx="1225893" cy="998194"/>
          </a:xfrm>
          <a:prstGeom prst="rect">
            <a:avLst/>
          </a:prstGeom>
        </p:spPr>
      </p:pic>
      <p:pic>
        <p:nvPicPr>
          <p:cNvPr id="190" name="Picture 189">
            <a:extLst>
              <a:ext uri="{FF2B5EF4-FFF2-40B4-BE49-F238E27FC236}">
                <a16:creationId xmlns:a16="http://schemas.microsoft.com/office/drawing/2014/main" id="{9D373480-20DE-D947-B4C4-42F783C9CB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955" y="4324242"/>
            <a:ext cx="332045" cy="332045"/>
          </a:xfrm>
          <a:prstGeom prst="rect">
            <a:avLst/>
          </a:prstGeom>
        </p:spPr>
      </p:pic>
      <p:sp>
        <p:nvSpPr>
          <p:cNvPr id="191" name="TextBox 190">
            <a:extLst>
              <a:ext uri="{FF2B5EF4-FFF2-40B4-BE49-F238E27FC236}">
                <a16:creationId xmlns:a16="http://schemas.microsoft.com/office/drawing/2014/main" id="{C25776E8-A8DE-D24F-B202-1E94D1B42626}"/>
              </a:ext>
            </a:extLst>
          </p:cNvPr>
          <p:cNvSpPr txBox="1"/>
          <p:nvPr/>
        </p:nvSpPr>
        <p:spPr>
          <a:xfrm>
            <a:off x="9601200" y="5602069"/>
            <a:ext cx="1447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575757"/>
                </a:solidFill>
              </a:rPr>
              <a:t>2019 Hurricane Missions Start</a:t>
            </a:r>
          </a:p>
          <a:p>
            <a:pPr algn="ctr"/>
            <a:r>
              <a:rPr lang="en-US" sz="1200" b="1" dirty="0"/>
              <a:t>(32 gliders)</a:t>
            </a:r>
          </a:p>
        </p:txBody>
      </p: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595324B4-DEE9-CA47-AF29-3122DB88E619}"/>
              </a:ext>
            </a:extLst>
          </p:cNvPr>
          <p:cNvGrpSpPr/>
          <p:nvPr/>
        </p:nvGrpSpPr>
        <p:grpSpPr>
          <a:xfrm>
            <a:off x="10412155" y="4316155"/>
            <a:ext cx="332045" cy="332045"/>
            <a:chOff x="4359151" y="2639991"/>
            <a:chExt cx="365249" cy="365249"/>
          </a:xfrm>
        </p:grpSpPr>
        <p:pic>
          <p:nvPicPr>
            <p:cNvPr id="193" name="Picture 192">
              <a:extLst>
                <a:ext uri="{FF2B5EF4-FFF2-40B4-BE49-F238E27FC236}">
                  <a16:creationId xmlns:a16="http://schemas.microsoft.com/office/drawing/2014/main" id="{6604E2D9-B2A5-C340-8506-CC29C37EB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151" y="2639991"/>
              <a:ext cx="365249" cy="365249"/>
            </a:xfrm>
            <a:prstGeom prst="rect">
              <a:avLst/>
            </a:prstGeom>
          </p:spPr>
        </p:pic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C0732482-5B43-F444-A75F-91ABF439B15F}"/>
                </a:ext>
              </a:extLst>
            </p:cNvPr>
            <p:cNvSpPr/>
            <p:nvPr/>
          </p:nvSpPr>
          <p:spPr>
            <a:xfrm>
              <a:off x="4449825" y="2755900"/>
              <a:ext cx="152400" cy="123825"/>
            </a:xfrm>
            <a:prstGeom prst="ellipse">
              <a:avLst/>
            </a:prstGeom>
            <a:solidFill>
              <a:srgbClr val="E127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8332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84C3D-C69A-2E4A-A0FB-E2FF6772B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960437"/>
            <a:ext cx="10515600" cy="639763"/>
          </a:xfrm>
        </p:spPr>
        <p:txBody>
          <a:bodyPr/>
          <a:lstStyle/>
          <a:p>
            <a:pPr algn="l"/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2019 Hurricane Glider Operations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133E2-BEB9-1344-85B2-45F8459F4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4592" y="274574"/>
            <a:ext cx="381001" cy="365125"/>
          </a:xfrm>
        </p:spPr>
        <p:txBody>
          <a:bodyPr/>
          <a:lstStyle/>
          <a:p>
            <a:fld id="{1CA897ED-F933-F140-B965-41326E641414}" type="slidenum">
              <a:rPr lang="en-US" smtClean="0"/>
              <a:t>13</a:t>
            </a:fld>
            <a:endParaRPr lang="en-US"/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2722D055-27FE-E444-B2CB-C0D0EB49B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414" y="1524000"/>
            <a:ext cx="4608954" cy="480059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7" name="Google Shape;98;g5f219b815b_0_0">
            <a:extLst>
              <a:ext uri="{FF2B5EF4-FFF2-40B4-BE49-F238E27FC236}">
                <a16:creationId xmlns:a16="http://schemas.microsoft.com/office/drawing/2014/main" id="{539CE56F-F673-1B4B-90F6-49B0B8C0DE6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49950" y="1219200"/>
            <a:ext cx="1060650" cy="103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99;g5f219b815b_0_0">
            <a:extLst>
              <a:ext uri="{FF2B5EF4-FFF2-40B4-BE49-F238E27FC236}">
                <a16:creationId xmlns:a16="http://schemas.microsoft.com/office/drawing/2014/main" id="{B246A4C2-B02A-974B-B97F-9611DED6F61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53600" y="2019012"/>
            <a:ext cx="1943388" cy="1943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100;g5f219b815b_0_0">
            <a:extLst>
              <a:ext uri="{FF2B5EF4-FFF2-40B4-BE49-F238E27FC236}">
                <a16:creationId xmlns:a16="http://schemas.microsoft.com/office/drawing/2014/main" id="{59204191-62CB-D847-8425-8584C6C34F5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96200" y="3623401"/>
            <a:ext cx="2575005" cy="491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101;g5f219b815b_0_0">
            <a:extLst>
              <a:ext uri="{FF2B5EF4-FFF2-40B4-BE49-F238E27FC236}">
                <a16:creationId xmlns:a16="http://schemas.microsoft.com/office/drawing/2014/main" id="{FD7F6DFA-58BC-DD43-BE27-80CC1C7B326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753600" y="4031907"/>
            <a:ext cx="1813849" cy="616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102;g5f219b815b_0_0">
            <a:extLst>
              <a:ext uri="{FF2B5EF4-FFF2-40B4-BE49-F238E27FC236}">
                <a16:creationId xmlns:a16="http://schemas.microsoft.com/office/drawing/2014/main" id="{18CF527F-5EF1-3149-AF22-88C4DF97328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210800" y="1143000"/>
            <a:ext cx="1060650" cy="1030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103;g5f219b815b_0_0">
            <a:extLst>
              <a:ext uri="{FF2B5EF4-FFF2-40B4-BE49-F238E27FC236}">
                <a16:creationId xmlns:a16="http://schemas.microsoft.com/office/drawing/2014/main" id="{F150B650-575E-834E-B654-549DEB704F2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 t="29305" b="29143"/>
          <a:stretch/>
        </p:blipFill>
        <p:spPr>
          <a:xfrm>
            <a:off x="7629232" y="2457242"/>
            <a:ext cx="1971968" cy="819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04;g5f219b815b_0_0">
            <a:extLst>
              <a:ext uri="{FF2B5EF4-FFF2-40B4-BE49-F238E27FC236}">
                <a16:creationId xmlns:a16="http://schemas.microsoft.com/office/drawing/2014/main" id="{83697E99-E5A0-1E4C-87D7-483A98A5AD6F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674485" y="762000"/>
            <a:ext cx="1460115" cy="1835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105;g5f219b815b_0_0">
            <a:extLst>
              <a:ext uri="{FF2B5EF4-FFF2-40B4-BE49-F238E27FC236}">
                <a16:creationId xmlns:a16="http://schemas.microsoft.com/office/drawing/2014/main" id="{B7C8BA92-8501-6149-A72F-1428995C731D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0">
            <a:alphaModFix/>
          </a:blip>
          <a:srcRect l="8458" t="18424" b="16652"/>
          <a:stretch/>
        </p:blipFill>
        <p:spPr>
          <a:xfrm>
            <a:off x="10134600" y="4800927"/>
            <a:ext cx="1396338" cy="990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106;g5f219b815b_0_0">
            <a:extLst>
              <a:ext uri="{FF2B5EF4-FFF2-40B4-BE49-F238E27FC236}">
                <a16:creationId xmlns:a16="http://schemas.microsoft.com/office/drawing/2014/main" id="{511AD6AE-47E3-AD47-B862-D47952AE528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010693" y="5638800"/>
            <a:ext cx="1047707" cy="1036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107;g5f219b815b_0_0">
            <a:extLst>
              <a:ext uri="{FF2B5EF4-FFF2-40B4-BE49-F238E27FC236}">
                <a16:creationId xmlns:a16="http://schemas.microsoft.com/office/drawing/2014/main" id="{DB002050-6A25-A940-B368-1485FB744BE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772727" y="5639127"/>
            <a:ext cx="990273" cy="990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108;g5f219b815b_0_0">
            <a:extLst>
              <a:ext uri="{FF2B5EF4-FFF2-40B4-BE49-F238E27FC236}">
                <a16:creationId xmlns:a16="http://schemas.microsoft.com/office/drawing/2014/main" id="{6FE8B15B-3E25-2A47-A0BE-59D72D06BFA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467600" y="4043206"/>
            <a:ext cx="1971969" cy="985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109;g5f219b815b_0_0">
            <a:extLst>
              <a:ext uri="{FF2B5EF4-FFF2-40B4-BE49-F238E27FC236}">
                <a16:creationId xmlns:a16="http://schemas.microsoft.com/office/drawing/2014/main" id="{FBB5F572-B765-0543-A19F-075252095062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772400" y="4738118"/>
            <a:ext cx="1806851" cy="1129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110;g5f219b815b_0_0">
            <a:extLst>
              <a:ext uri="{FF2B5EF4-FFF2-40B4-BE49-F238E27FC236}">
                <a16:creationId xmlns:a16="http://schemas.microsoft.com/office/drawing/2014/main" id="{CD1FA970-EE04-BE47-A7AE-200043E2EFA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0160602" y="5745394"/>
            <a:ext cx="1269398" cy="846273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AE697D02-916A-C943-9AB6-5440D854CD78}"/>
              </a:ext>
            </a:extLst>
          </p:cNvPr>
          <p:cNvSpPr txBox="1"/>
          <p:nvPr/>
        </p:nvSpPr>
        <p:spPr>
          <a:xfrm>
            <a:off x="1295400" y="5540514"/>
            <a:ext cx="2895600" cy="707886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32 gliders deployed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100,000+ profile obs.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C7010E-7C3D-B149-8D03-E4DF13B860B5}"/>
              </a:ext>
            </a:extLst>
          </p:cNvPr>
          <p:cNvSpPr txBox="1"/>
          <p:nvPr/>
        </p:nvSpPr>
        <p:spPr>
          <a:xfrm>
            <a:off x="1600200" y="6412468"/>
            <a:ext cx="4608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IOOS glider DAC</a:t>
            </a:r>
            <a:r>
              <a:rPr lang="en-US" dirty="0"/>
              <a:t>: </a:t>
            </a:r>
            <a:r>
              <a:rPr lang="en-US" b="1" u="sng" dirty="0">
                <a:solidFill>
                  <a:srgbClr val="0070C0"/>
                </a:solidFill>
              </a:rPr>
              <a:t>https://</a:t>
            </a:r>
            <a:r>
              <a:rPr lang="en-US" b="1" u="sng" dirty="0" err="1">
                <a:solidFill>
                  <a:srgbClr val="0070C0"/>
                </a:solidFill>
              </a:rPr>
              <a:t>gliders.ioos.us</a:t>
            </a:r>
            <a:r>
              <a:rPr lang="en-US" b="1" u="sng" dirty="0">
                <a:solidFill>
                  <a:srgbClr val="0070C0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52702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84C3D-C69A-2E4A-A0FB-E2FF6772B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960437"/>
            <a:ext cx="10515600" cy="639763"/>
          </a:xfrm>
        </p:spPr>
        <p:txBody>
          <a:bodyPr/>
          <a:lstStyle/>
          <a:p>
            <a:pPr algn="l"/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Summary of AOML deployments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133E2-BEB9-1344-85B2-45F8459F4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4592" y="274574"/>
            <a:ext cx="381001" cy="365125"/>
          </a:xfrm>
        </p:spPr>
        <p:txBody>
          <a:bodyPr/>
          <a:lstStyle/>
          <a:p>
            <a:fld id="{1CA897ED-F933-F140-B965-41326E641414}" type="slidenum">
              <a:rPr lang="en-US" smtClean="0"/>
              <a:t>14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21E3E86-1151-344A-B1F0-75B849D7D6B7}"/>
              </a:ext>
            </a:extLst>
          </p:cNvPr>
          <p:cNvGrpSpPr/>
          <p:nvPr/>
        </p:nvGrpSpPr>
        <p:grpSpPr>
          <a:xfrm>
            <a:off x="973379" y="1758698"/>
            <a:ext cx="4665421" cy="4794502"/>
            <a:chOff x="1849582" y="2071255"/>
            <a:chExt cx="3186545" cy="360218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B856796-51D6-1E46-A295-4C8316CEEA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5125" t="8689" r="27778" b="14409"/>
            <a:stretch/>
          </p:blipFill>
          <p:spPr>
            <a:xfrm>
              <a:off x="1849582" y="2071255"/>
              <a:ext cx="3186545" cy="360218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B17D868-E0E9-1643-8C1D-FE6B283B5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1200" y="4343400"/>
              <a:ext cx="500229" cy="4073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6E12206-2B7C-FD46-AAF9-C8077C495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12640" y="4038600"/>
              <a:ext cx="500229" cy="4073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229A7B3-D124-384C-9C57-F8D950CBB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28619" y="4274299"/>
              <a:ext cx="500229" cy="4073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FCDE347-0FE3-F54A-98C5-B4452F87B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81400" y="3886200"/>
              <a:ext cx="500229" cy="4073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4041837-6A4B-3C48-8894-368F81ED8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71800" y="2762221"/>
              <a:ext cx="500229" cy="4073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8E55A15-27FE-5146-A489-B39CB5E4D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51811" y="2494481"/>
              <a:ext cx="500229" cy="4073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688DEEF-4E52-BB41-B4F5-DFCE006CAC2D}"/>
              </a:ext>
            </a:extLst>
          </p:cNvPr>
          <p:cNvSpPr txBox="1"/>
          <p:nvPr/>
        </p:nvSpPr>
        <p:spPr>
          <a:xfrm>
            <a:off x="5867400" y="1600200"/>
            <a:ext cx="6281271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noAutofit/>
          </a:bodyPr>
          <a:lstStyle/>
          <a:p>
            <a:r>
              <a:rPr lang="en-US" sz="2000" b="1" dirty="0">
                <a:latin typeface="Avenir Medium" panose="02000503020000020003" pitchFamily="2" charset="0"/>
              </a:rPr>
              <a:t>~35,000 temperature and salinity profiles since 2014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178892-02BF-D449-B36E-48EF52D3A8FD}"/>
              </a:ext>
            </a:extLst>
          </p:cNvPr>
          <p:cNvSpPr txBox="1"/>
          <p:nvPr/>
        </p:nvSpPr>
        <p:spPr>
          <a:xfrm>
            <a:off x="6502866" y="2398693"/>
            <a:ext cx="5434668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latin typeface="Avenir Medium" panose="02000503020000020003" pitchFamily="2" charset="0"/>
              </a:rPr>
              <a:t>Tropical Cyclones Sampled</a:t>
            </a:r>
          </a:p>
          <a:p>
            <a:pPr algn="ctr"/>
            <a:endParaRPr lang="en-US" b="1" u="sng" dirty="0">
              <a:latin typeface="Avenir Medium" panose="02000503020000020003" pitchFamily="2" charset="0"/>
            </a:endParaRPr>
          </a:p>
          <a:p>
            <a:endParaRPr lang="en-US" b="1" u="sng" dirty="0">
              <a:latin typeface="Avenir Medium" panose="02000503020000020003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D99A52-E1BD-FE45-887F-AC9F1D0697AA}"/>
              </a:ext>
            </a:extLst>
          </p:cNvPr>
          <p:cNvSpPr txBox="1"/>
          <p:nvPr/>
        </p:nvSpPr>
        <p:spPr>
          <a:xfrm>
            <a:off x="7057919" y="2895600"/>
            <a:ext cx="4219681" cy="39241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fontAlgn="base">
              <a:spcAft>
                <a:spcPts val="600"/>
              </a:spcAft>
              <a:buFont typeface="+mj-lt"/>
              <a:buAutoNum type="arabicPeriod"/>
            </a:pPr>
            <a:r>
              <a:rPr lang="en-US" sz="1600" b="1" dirty="0">
                <a:latin typeface="Avenir Medium" panose="02000503020000020003" pitchFamily="2" charset="0"/>
              </a:rPr>
              <a:t>Tropical Storm Bertha (August, 2014)</a:t>
            </a:r>
          </a:p>
          <a:p>
            <a:pPr marL="342900" indent="-342900" fontAlgn="base">
              <a:spcAft>
                <a:spcPts val="600"/>
              </a:spcAft>
              <a:buFont typeface="+mj-lt"/>
              <a:buAutoNum type="arabicPeriod"/>
            </a:pPr>
            <a:r>
              <a:rPr lang="en-US" sz="1600" b="1" dirty="0">
                <a:latin typeface="Avenir Medium" panose="02000503020000020003" pitchFamily="2" charset="0"/>
              </a:rPr>
              <a:t>Hurricane Gonzalo (October, 2014)</a:t>
            </a:r>
          </a:p>
          <a:p>
            <a:pPr marL="342900" indent="-342900" fontAlgn="base">
              <a:spcAft>
                <a:spcPts val="600"/>
              </a:spcAft>
              <a:buFont typeface="+mj-lt"/>
              <a:buAutoNum type="arabicPeriod"/>
            </a:pPr>
            <a:r>
              <a:rPr lang="en-US" sz="1600" b="1" dirty="0">
                <a:latin typeface="Avenir Medium" panose="02000503020000020003" pitchFamily="2" charset="0"/>
              </a:rPr>
              <a:t>Tropical Storm Erika (September, 2015)</a:t>
            </a:r>
          </a:p>
          <a:p>
            <a:pPr marL="342900" indent="-342900" fontAlgn="base">
              <a:spcAft>
                <a:spcPts val="600"/>
              </a:spcAft>
              <a:buFont typeface="+mj-lt"/>
              <a:buAutoNum type="arabicPeriod"/>
            </a:pPr>
            <a:r>
              <a:rPr lang="en-US" sz="1600" b="1" dirty="0">
                <a:latin typeface="Avenir Medium" panose="02000503020000020003" pitchFamily="2" charset="0"/>
              </a:rPr>
              <a:t>Hurricane Matthew (September, 2016)</a:t>
            </a:r>
          </a:p>
          <a:p>
            <a:pPr marL="342900" indent="-342900" fontAlgn="base">
              <a:spcAft>
                <a:spcPts val="600"/>
              </a:spcAft>
              <a:buFont typeface="+mj-lt"/>
              <a:buAutoNum type="arabicPeriod"/>
            </a:pPr>
            <a:r>
              <a:rPr lang="en-US" sz="1600" b="1" dirty="0">
                <a:latin typeface="Avenir Medium" panose="02000503020000020003" pitchFamily="2" charset="0"/>
              </a:rPr>
              <a:t>Hurricane Harvey (August, 2017)</a:t>
            </a:r>
          </a:p>
          <a:p>
            <a:pPr marL="342900" indent="-342900" fontAlgn="base">
              <a:spcAft>
                <a:spcPts val="600"/>
              </a:spcAft>
              <a:buFont typeface="+mj-lt"/>
              <a:buAutoNum type="arabicPeriod"/>
            </a:pPr>
            <a:r>
              <a:rPr lang="en-US" sz="1600" b="1" dirty="0">
                <a:latin typeface="Avenir Medium" panose="02000503020000020003" pitchFamily="2" charset="0"/>
              </a:rPr>
              <a:t>Hurricane Irma (September, 2017)</a:t>
            </a:r>
          </a:p>
          <a:p>
            <a:pPr marL="342900" indent="-342900" fontAlgn="base">
              <a:spcAft>
                <a:spcPts val="600"/>
              </a:spcAft>
              <a:buFont typeface="+mj-lt"/>
              <a:buAutoNum type="arabicPeriod"/>
            </a:pPr>
            <a:r>
              <a:rPr lang="en-US" sz="1600" b="1" dirty="0">
                <a:latin typeface="Avenir Medium" panose="02000503020000020003" pitchFamily="2" charset="0"/>
              </a:rPr>
              <a:t>Hurricane Jose (September, 2017)</a:t>
            </a:r>
          </a:p>
          <a:p>
            <a:pPr marL="342900" indent="-342900" fontAlgn="base">
              <a:spcAft>
                <a:spcPts val="600"/>
              </a:spcAft>
              <a:buFont typeface="+mj-lt"/>
              <a:buAutoNum type="arabicPeriod"/>
            </a:pPr>
            <a:r>
              <a:rPr lang="en-US" sz="1600" b="1" dirty="0">
                <a:latin typeface="Avenir Medium" panose="02000503020000020003" pitchFamily="2" charset="0"/>
              </a:rPr>
              <a:t>Hurricane Maria (September, 2017)</a:t>
            </a:r>
          </a:p>
          <a:p>
            <a:pPr marL="342900" indent="-342900" fontAlgn="base">
              <a:spcAft>
                <a:spcPts val="600"/>
              </a:spcAft>
              <a:buFont typeface="+mj-lt"/>
              <a:buAutoNum type="arabicPeriod"/>
            </a:pPr>
            <a:r>
              <a:rPr lang="en-US" sz="1600" b="1" dirty="0">
                <a:latin typeface="Avenir Medium" panose="02000503020000020003" pitchFamily="2" charset="0"/>
              </a:rPr>
              <a:t>Hurricane Isaac (September, 2018)</a:t>
            </a:r>
          </a:p>
          <a:p>
            <a:pPr marL="342900" indent="-342900" fontAlgn="base">
              <a:spcAft>
                <a:spcPts val="600"/>
              </a:spcAft>
              <a:buFont typeface="+mj-lt"/>
              <a:buAutoNum type="arabicPeriod"/>
            </a:pPr>
            <a:r>
              <a:rPr lang="en-US" sz="1600" b="1" dirty="0">
                <a:latin typeface="Avenir Medium" panose="02000503020000020003" pitchFamily="2" charset="0"/>
              </a:rPr>
              <a:t>Hurricane Dorian (September, 2019)</a:t>
            </a:r>
          </a:p>
          <a:p>
            <a:pPr marL="342900" indent="-342900" fontAlgn="base">
              <a:spcAft>
                <a:spcPts val="600"/>
              </a:spcAft>
              <a:buFont typeface="+mj-lt"/>
              <a:buAutoNum type="arabicPeriod"/>
            </a:pPr>
            <a:r>
              <a:rPr lang="en-US" sz="1600" b="1" dirty="0">
                <a:latin typeface="Avenir Medium" panose="02000503020000020003" pitchFamily="2" charset="0"/>
              </a:rPr>
              <a:t>Tropical Storm Karen (September, 2019)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endParaRPr lang="en-US" sz="1600" b="1" dirty="0">
              <a:latin typeface="Avenir Medium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74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3CBB08-EE7B-7444-B358-835D0A1B5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15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7D5E0A7-3E69-1D41-9888-84D4993EB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1798637"/>
            <a:ext cx="10515600" cy="639763"/>
          </a:xfrm>
        </p:spPr>
        <p:txBody>
          <a:bodyPr/>
          <a:lstStyle/>
          <a:p>
            <a:pPr algn="ctr">
              <a:lnSpc>
                <a:spcPts val="5400"/>
              </a:lnSpc>
              <a:spcBef>
                <a:spcPts val="0"/>
              </a:spcBef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What have we learned?</a:t>
            </a:r>
            <a:br>
              <a:rPr lang="en-US" b="1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</a:br>
            <a:br>
              <a:rPr lang="en-US" b="1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</a:br>
            <a:r>
              <a:rPr lang="en-US" b="1" dirty="0">
                <a:solidFill>
                  <a:schemeClr val="tx1"/>
                </a:solidFill>
                <a:latin typeface="Avenir Medium" panose="02000503020000020003" pitchFamily="2" charset="0"/>
              </a:rPr>
              <a:t>What is the impact of glider data within coupled hurricane forecasts?</a:t>
            </a:r>
          </a:p>
        </p:txBody>
      </p:sp>
    </p:spTree>
    <p:extLst>
      <p:ext uri="{BB962C8B-B14F-4D97-AF65-F5344CB8AC3E}">
        <p14:creationId xmlns:p14="http://schemas.microsoft.com/office/powerpoint/2010/main" val="112366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84C3D-C69A-2E4A-A0FB-E2FF6772B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960437"/>
            <a:ext cx="10515600" cy="639763"/>
          </a:xfrm>
        </p:spPr>
        <p:txBody>
          <a:bodyPr/>
          <a:lstStyle/>
          <a:p>
            <a:pPr algn="l"/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Improved Ocean Representation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133E2-BEB9-1344-85B2-45F8459F4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4592" y="274574"/>
            <a:ext cx="381001" cy="365125"/>
          </a:xfrm>
        </p:spPr>
        <p:txBody>
          <a:bodyPr/>
          <a:lstStyle/>
          <a:p>
            <a:fld id="{1CA897ED-F933-F140-B965-41326E641414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4B7814-C3C2-CC40-89F8-B14181CD5E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91000"/>
          </a:blip>
          <a:srcRect t="11313" b="8856"/>
          <a:stretch/>
        </p:blipFill>
        <p:spPr>
          <a:xfrm>
            <a:off x="1143000" y="1798637"/>
            <a:ext cx="3352800" cy="3763963"/>
          </a:xfrm>
          <a:prstGeom prst="rect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67A29D5-0F90-F54B-8587-315275E708DD}"/>
              </a:ext>
            </a:extLst>
          </p:cNvPr>
          <p:cNvGrpSpPr/>
          <p:nvPr/>
        </p:nvGrpSpPr>
        <p:grpSpPr>
          <a:xfrm>
            <a:off x="8001000" y="1281719"/>
            <a:ext cx="3821109" cy="5526670"/>
            <a:chOff x="8337265" y="1532932"/>
            <a:chExt cx="3473735" cy="502424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508ED8F-4F3B-FC40-A0D6-E8BE32477D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556" t="4130" b="78889"/>
            <a:stretch/>
          </p:blipFill>
          <p:spPr>
            <a:xfrm>
              <a:off x="8337265" y="1532932"/>
              <a:ext cx="3473735" cy="1896068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0FC3B27-E093-7D45-8630-7E8F4E551A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556" t="55830" b="27188"/>
            <a:stretch/>
          </p:blipFill>
          <p:spPr>
            <a:xfrm>
              <a:off x="8337265" y="3566540"/>
              <a:ext cx="3473735" cy="1896068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EACF878-9599-AC45-B99F-BA6DD95BB8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556" t="88219" b="143"/>
            <a:stretch/>
          </p:blipFill>
          <p:spPr>
            <a:xfrm>
              <a:off x="8337265" y="5257800"/>
              <a:ext cx="3473735" cy="1299377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98E2C89-66F4-4B46-8B1A-986111434230}"/>
              </a:ext>
            </a:extLst>
          </p:cNvPr>
          <p:cNvSpPr txBox="1"/>
          <p:nvPr/>
        </p:nvSpPr>
        <p:spPr>
          <a:xfrm>
            <a:off x="5257800" y="1909057"/>
            <a:ext cx="243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NO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 ocean obs. assimilated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BA8FB42-4B0C-4F4D-B48B-05ECEA4B6E2E}"/>
              </a:ext>
            </a:extLst>
          </p:cNvPr>
          <p:cNvSpPr txBox="1"/>
          <p:nvPr/>
        </p:nvSpPr>
        <p:spPr>
          <a:xfrm>
            <a:off x="5334000" y="4191000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venir Medium" panose="02000503020000020003" pitchFamily="2" charset="0"/>
              </a:rPr>
              <a:t>Glider data assimilated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765E4B4-65BF-4A48-AB99-DCAF41895393}"/>
              </a:ext>
            </a:extLst>
          </p:cNvPr>
          <p:cNvCxnSpPr/>
          <p:nvPr/>
        </p:nvCxnSpPr>
        <p:spPr>
          <a:xfrm>
            <a:off x="7315200" y="2362200"/>
            <a:ext cx="53340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4B74F97-E483-BB4A-A5F6-08C91A629C4A}"/>
              </a:ext>
            </a:extLst>
          </p:cNvPr>
          <p:cNvCxnSpPr/>
          <p:nvPr/>
        </p:nvCxnSpPr>
        <p:spPr>
          <a:xfrm>
            <a:off x="7315200" y="4572000"/>
            <a:ext cx="533400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D4079AC-AB42-8C4E-8AB9-F81FDC39259C}"/>
              </a:ext>
            </a:extLst>
          </p:cNvPr>
          <p:cNvSpPr txBox="1"/>
          <p:nvPr/>
        </p:nvSpPr>
        <p:spPr>
          <a:xfrm>
            <a:off x="457200" y="5906869"/>
            <a:ext cx="662940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Temperature biases can be reduced an order of magnitude with ocean data assimilation, from ~3ºC to 0.3ºC </a:t>
            </a:r>
          </a:p>
        </p:txBody>
      </p:sp>
    </p:spTree>
    <p:extLst>
      <p:ext uri="{BB962C8B-B14F-4D97-AF65-F5344CB8AC3E}">
        <p14:creationId xmlns:p14="http://schemas.microsoft.com/office/powerpoint/2010/main" val="244814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84C3D-C69A-2E4A-A0FB-E2FF6772B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960437"/>
            <a:ext cx="10515600" cy="639763"/>
          </a:xfrm>
        </p:spPr>
        <p:txBody>
          <a:bodyPr/>
          <a:lstStyle/>
          <a:p>
            <a:pPr algn="l"/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Improved Ocean Representation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133E2-BEB9-1344-85B2-45F8459F4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4592" y="274574"/>
            <a:ext cx="381001" cy="365125"/>
          </a:xfrm>
        </p:spPr>
        <p:txBody>
          <a:bodyPr/>
          <a:lstStyle/>
          <a:p>
            <a:fld id="{1CA897ED-F933-F140-B965-41326E641414}" type="slidenum">
              <a:rPr lang="en-US" smtClean="0"/>
              <a:t>17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8E2C89-66F4-4B46-8B1A-986111434230}"/>
              </a:ext>
            </a:extLst>
          </p:cNvPr>
          <p:cNvSpPr txBox="1"/>
          <p:nvPr/>
        </p:nvSpPr>
        <p:spPr>
          <a:xfrm>
            <a:off x="685800" y="1838980"/>
            <a:ext cx="4559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latin typeface="Avenir Medium" panose="02000503020000020003" pitchFamily="2" charset="0"/>
              </a:rPr>
              <a:t>NO ocean obs. assimilated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BA8FB42-4B0C-4F4D-B48B-05ECEA4B6E2E}"/>
              </a:ext>
            </a:extLst>
          </p:cNvPr>
          <p:cNvSpPr txBox="1"/>
          <p:nvPr/>
        </p:nvSpPr>
        <p:spPr>
          <a:xfrm>
            <a:off x="5562600" y="1905000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venir Medium" panose="02000503020000020003" pitchFamily="2" charset="0"/>
              </a:rPr>
              <a:t>Glider data assimilated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4B74F97-E483-BB4A-A5F6-08C91A629C4A}"/>
              </a:ext>
            </a:extLst>
          </p:cNvPr>
          <p:cNvCxnSpPr/>
          <p:nvPr/>
        </p:nvCxnSpPr>
        <p:spPr>
          <a:xfrm>
            <a:off x="7543800" y="2286000"/>
            <a:ext cx="533400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9E17CC8-CA8B-6E41-BD06-27F69024F2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123" r="30247" b="76667"/>
          <a:stretch/>
        </p:blipFill>
        <p:spPr>
          <a:xfrm>
            <a:off x="707991" y="2509542"/>
            <a:ext cx="4447152" cy="38912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1BA858E-5F90-5D45-87A8-1BC3B37143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15" t="57539" r="30455" b="25827"/>
          <a:stretch/>
        </p:blipFill>
        <p:spPr>
          <a:xfrm>
            <a:off x="8159194" y="1247207"/>
            <a:ext cx="3341211" cy="20841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25BAEE-309A-8B47-AB72-A6839B5D22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65" t="74593" r="31205" b="-260"/>
          <a:stretch/>
        </p:blipFill>
        <p:spPr>
          <a:xfrm>
            <a:off x="8058246" y="3572863"/>
            <a:ext cx="3341211" cy="321591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E6280AF-515C-9641-8FC0-9BA0E1425520}"/>
              </a:ext>
            </a:extLst>
          </p:cNvPr>
          <p:cNvSpPr txBox="1"/>
          <p:nvPr/>
        </p:nvSpPr>
        <p:spPr>
          <a:xfrm>
            <a:off x="5638800" y="4191000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C00000"/>
                </a:solidFill>
                <a:latin typeface="Avenir Medium" panose="02000503020000020003" pitchFamily="2" charset="0"/>
              </a:rPr>
              <a:t>ALL obs.</a:t>
            </a:r>
            <a:r>
              <a:rPr lang="en-US" sz="2400" b="1" dirty="0">
                <a:solidFill>
                  <a:srgbClr val="C00000"/>
                </a:solidFill>
                <a:latin typeface="Avenir Medium" panose="02000503020000020003" pitchFamily="2" charset="0"/>
              </a:rPr>
              <a:t> assimilated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E4514F0-86D2-7B47-8961-2D63733C22A2}"/>
              </a:ext>
            </a:extLst>
          </p:cNvPr>
          <p:cNvCxnSpPr/>
          <p:nvPr/>
        </p:nvCxnSpPr>
        <p:spPr>
          <a:xfrm>
            <a:off x="7543800" y="4572000"/>
            <a:ext cx="533400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70787CE-2002-E449-9EEF-DF839BF85D6B}"/>
              </a:ext>
            </a:extLst>
          </p:cNvPr>
          <p:cNvSpPr txBox="1"/>
          <p:nvPr/>
        </p:nvSpPr>
        <p:spPr>
          <a:xfrm>
            <a:off x="4800600" y="5421868"/>
            <a:ext cx="1928733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Hurricane Maria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786D9C0-89FE-B648-9A7A-BB6FF7F4288D}"/>
              </a:ext>
            </a:extLst>
          </p:cNvPr>
          <p:cNvCxnSpPr>
            <a:cxnSpLocks/>
          </p:cNvCxnSpPr>
          <p:nvPr/>
        </p:nvCxnSpPr>
        <p:spPr>
          <a:xfrm flipH="1" flipV="1">
            <a:off x="4953002" y="5021998"/>
            <a:ext cx="292130" cy="39987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284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84C3D-C69A-2E4A-A0FB-E2FF6772B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960437"/>
            <a:ext cx="10515600" cy="639763"/>
          </a:xfrm>
        </p:spPr>
        <p:txBody>
          <a:bodyPr/>
          <a:lstStyle/>
          <a:p>
            <a:pPr algn="l"/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Hurricane Gonzalo (2014)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133E2-BEB9-1344-85B2-45F8459F4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4592" y="274574"/>
            <a:ext cx="381001" cy="365125"/>
          </a:xfrm>
        </p:spPr>
        <p:txBody>
          <a:bodyPr/>
          <a:lstStyle/>
          <a:p>
            <a:fld id="{1CA897ED-F933-F140-B965-41326E641414}" type="slidenum">
              <a:rPr lang="en-US" smtClean="0"/>
              <a:t>18</a:t>
            </a:fld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00C68F7-6F0A-2540-8D06-A20EDDB5BC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792"/>
          <a:stretch/>
        </p:blipFill>
        <p:spPr>
          <a:xfrm>
            <a:off x="6905447" y="1371600"/>
            <a:ext cx="4018812" cy="38186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BB0FC7-62F4-614C-8A63-39D946A90A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2222" r="55518" b="4174"/>
          <a:stretch/>
        </p:blipFill>
        <p:spPr>
          <a:xfrm>
            <a:off x="1170280" y="1734845"/>
            <a:ext cx="4087520" cy="3980155"/>
          </a:xfrm>
          <a:prstGeom prst="rect">
            <a:avLst/>
          </a:prstGeom>
          <a:ln w="762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18A2255-7A04-9942-8CF3-3FB79459F8BC}"/>
              </a:ext>
            </a:extLst>
          </p:cNvPr>
          <p:cNvSpPr txBox="1"/>
          <p:nvPr/>
        </p:nvSpPr>
        <p:spPr>
          <a:xfrm>
            <a:off x="6781800" y="5435898"/>
            <a:ext cx="4648200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Assimilation of ocean observations led to a </a:t>
            </a:r>
            <a:r>
              <a:rPr lang="en-US" sz="2000" b="1" dirty="0">
                <a:solidFill>
                  <a:srgbClr val="0070C0"/>
                </a:solidFill>
              </a:rPr>
              <a:t>50%</a:t>
            </a:r>
            <a:r>
              <a:rPr lang="en-US" b="1" dirty="0"/>
              <a:t> improvement in the intensity forecast of Gonzalo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72E1F9-5367-8F48-946C-A82EFEE28805}"/>
              </a:ext>
            </a:extLst>
          </p:cNvPr>
          <p:cNvSpPr txBox="1"/>
          <p:nvPr/>
        </p:nvSpPr>
        <p:spPr>
          <a:xfrm>
            <a:off x="1056751" y="6214646"/>
            <a:ext cx="45058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Dong et al., (2017, Weather and Forecasting)</a:t>
            </a:r>
          </a:p>
        </p:txBody>
      </p:sp>
    </p:spTree>
    <p:extLst>
      <p:ext uri="{BB962C8B-B14F-4D97-AF65-F5344CB8AC3E}">
        <p14:creationId xmlns:p14="http://schemas.microsoft.com/office/powerpoint/2010/main" val="48070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84C3D-C69A-2E4A-A0FB-E2FF6772B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960437"/>
            <a:ext cx="10515600" cy="639763"/>
          </a:xfrm>
        </p:spPr>
        <p:txBody>
          <a:bodyPr/>
          <a:lstStyle/>
          <a:p>
            <a:pPr algn="l"/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Hurricane Maria (2017)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133E2-BEB9-1344-85B2-45F8459F4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4592" y="274574"/>
            <a:ext cx="381001" cy="365125"/>
          </a:xfrm>
        </p:spPr>
        <p:txBody>
          <a:bodyPr/>
          <a:lstStyle/>
          <a:p>
            <a:fld id="{1CA897ED-F933-F140-B965-41326E641414}" type="slidenum">
              <a:rPr lang="en-US" smtClean="0"/>
              <a:t>19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BB0FC7-62F4-614C-8A63-39D946A90A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59734" r="65247"/>
          <a:stretch/>
        </p:blipFill>
        <p:spPr>
          <a:xfrm>
            <a:off x="762000" y="1920367"/>
            <a:ext cx="4538816" cy="3642233"/>
          </a:xfrm>
          <a:prstGeom prst="rect">
            <a:avLst/>
          </a:prstGeom>
          <a:ln w="762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18A2255-7A04-9942-8CF3-3FB79459F8BC}"/>
              </a:ext>
            </a:extLst>
          </p:cNvPr>
          <p:cNvSpPr txBox="1"/>
          <p:nvPr/>
        </p:nvSpPr>
        <p:spPr>
          <a:xfrm>
            <a:off x="6781800" y="5435898"/>
            <a:ext cx="4648200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Assimilation of ocean observations led to a </a:t>
            </a:r>
            <a:r>
              <a:rPr lang="en-US" sz="2000" b="1" dirty="0">
                <a:solidFill>
                  <a:srgbClr val="0070C0"/>
                </a:solidFill>
              </a:rPr>
              <a:t>25%</a:t>
            </a:r>
            <a:r>
              <a:rPr lang="en-US" b="1" dirty="0"/>
              <a:t> improvement in the intensity forecast of Maria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47376B-2154-5046-B4E8-0073EE88A1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0000"/>
          <a:stretch/>
        </p:blipFill>
        <p:spPr>
          <a:xfrm>
            <a:off x="6324600" y="1295400"/>
            <a:ext cx="5143500" cy="4114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C4B74E-9C99-EC4B-BFCF-6D52CDD4DA4B}"/>
              </a:ext>
            </a:extLst>
          </p:cNvPr>
          <p:cNvSpPr txBox="1"/>
          <p:nvPr/>
        </p:nvSpPr>
        <p:spPr>
          <a:xfrm>
            <a:off x="1122017" y="6138446"/>
            <a:ext cx="34499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Domingues et al., (in preparation)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EC9BE7-0B89-5144-AD8C-F94D95431D34}"/>
              </a:ext>
            </a:extLst>
          </p:cNvPr>
          <p:cNvSpPr txBox="1"/>
          <p:nvPr/>
        </p:nvSpPr>
        <p:spPr>
          <a:xfrm>
            <a:off x="7205075" y="1752600"/>
            <a:ext cx="11769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Best track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BCD582-CDCC-C548-87B0-8490F6FD99FB}"/>
              </a:ext>
            </a:extLst>
          </p:cNvPr>
          <p:cNvSpPr txBox="1"/>
          <p:nvPr/>
        </p:nvSpPr>
        <p:spPr>
          <a:xfrm>
            <a:off x="8382000" y="3578423"/>
            <a:ext cx="25971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Forecast without ocean data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776F9F-317C-A044-8F28-E8FE3250676B}"/>
              </a:ext>
            </a:extLst>
          </p:cNvPr>
          <p:cNvSpPr txBox="1"/>
          <p:nvPr/>
        </p:nvSpPr>
        <p:spPr>
          <a:xfrm>
            <a:off x="8729134" y="1981200"/>
            <a:ext cx="23198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Forecast with ocean data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5BE52E1-7DD2-C24A-A7BC-9520C974D9F4}"/>
              </a:ext>
            </a:extLst>
          </p:cNvPr>
          <p:cNvCxnSpPr>
            <a:cxnSpLocks/>
          </p:cNvCxnSpPr>
          <p:nvPr/>
        </p:nvCxnSpPr>
        <p:spPr>
          <a:xfrm>
            <a:off x="8305800" y="1921877"/>
            <a:ext cx="304800" cy="20005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33D87BA-774C-DD40-ABC2-923DCF78D20A}"/>
              </a:ext>
            </a:extLst>
          </p:cNvPr>
          <p:cNvCxnSpPr>
            <a:cxnSpLocks/>
          </p:cNvCxnSpPr>
          <p:nvPr/>
        </p:nvCxnSpPr>
        <p:spPr>
          <a:xfrm flipH="1">
            <a:off x="8858250" y="2283022"/>
            <a:ext cx="76200" cy="34438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EF4A1B5-686E-FB4C-816A-82BBCEF72285}"/>
              </a:ext>
            </a:extLst>
          </p:cNvPr>
          <p:cNvCxnSpPr>
            <a:cxnSpLocks/>
          </p:cNvCxnSpPr>
          <p:nvPr/>
        </p:nvCxnSpPr>
        <p:spPr>
          <a:xfrm flipH="1" flipV="1">
            <a:off x="8686800" y="3145918"/>
            <a:ext cx="247650" cy="435482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389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7FED9EE-B472-CE4D-B82E-7E0F9C6273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l="5779" t="12813" r="7348" b="17240"/>
          <a:stretch/>
        </p:blipFill>
        <p:spPr>
          <a:xfrm>
            <a:off x="-1" y="838200"/>
            <a:ext cx="12192001" cy="60198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4FD793-B5F6-CC43-9CD6-CEE9DE925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2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A1275B-2B2C-BF4D-8C3A-D8EA59163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14130"/>
            <a:ext cx="4722812" cy="771870"/>
          </a:xfrm>
        </p:spPr>
        <p:txBody>
          <a:bodyPr/>
          <a:lstStyle/>
          <a:p>
            <a:r>
              <a:rPr lang="en-US" dirty="0"/>
              <a:t>Hurricane Numbers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82C31A-A0CE-2A4E-976A-D995B20076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71600" y="3505200"/>
            <a:ext cx="2259262" cy="1066800"/>
          </a:xfrm>
        </p:spPr>
        <p:txBody>
          <a:bodyPr>
            <a:normAutofit/>
          </a:bodyPr>
          <a:lstStyle/>
          <a:p>
            <a:r>
              <a:rPr lang="en-US" sz="6000" dirty="0"/>
              <a:t>~11 </a:t>
            </a:r>
            <a:endParaRPr lang="en-US" sz="6000" baseline="300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5E8819A-5B45-0541-9506-F39C1C12F9F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00600" y="3429000"/>
            <a:ext cx="2476500" cy="1104900"/>
          </a:xfrm>
        </p:spPr>
        <p:txBody>
          <a:bodyPr>
            <a:noAutofit/>
          </a:bodyPr>
          <a:lstStyle/>
          <a:p>
            <a:r>
              <a:rPr lang="en-US" sz="6000" dirty="0"/>
              <a:t>1,400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B9C93E8-3F6E-7648-8B17-E7C5E4B622F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876800" y="4610100"/>
            <a:ext cx="2514600" cy="533400"/>
          </a:xfrm>
        </p:spPr>
        <p:txBody>
          <a:bodyPr>
            <a:noAutofit/>
          </a:bodyPr>
          <a:lstStyle/>
          <a:p>
            <a:r>
              <a:rPr lang="en-US" sz="2000" dirty="0"/>
              <a:t>In the U.S. since 2005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4136200-536D-3A4A-9BA3-4D43EB8CEA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05800" y="3429000"/>
            <a:ext cx="3386764" cy="1104900"/>
          </a:xfrm>
        </p:spPr>
        <p:txBody>
          <a:bodyPr>
            <a:normAutofit/>
          </a:bodyPr>
          <a:lstStyle/>
          <a:p>
            <a:r>
              <a:rPr lang="en-US" sz="6000" dirty="0"/>
              <a:t>$1.5B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06DAF98-54CA-0B4F-BA4B-DC407F96CCF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839200" y="4610100"/>
            <a:ext cx="2514600" cy="533400"/>
          </a:xfrm>
        </p:spPr>
        <p:txBody>
          <a:bodyPr>
            <a:normAutofit/>
          </a:bodyPr>
          <a:lstStyle/>
          <a:p>
            <a:r>
              <a:rPr lang="en-US" sz="2000" dirty="0"/>
              <a:t>Per storm making landfall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5A3F656-DB87-094A-ADC1-F9722573D73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59137" y="2667000"/>
            <a:ext cx="2761717" cy="304800"/>
          </a:xfrm>
        </p:spPr>
        <p:txBody>
          <a:bodyPr>
            <a:noAutofit/>
          </a:bodyPr>
          <a:lstStyle/>
          <a:p>
            <a:r>
              <a:rPr lang="en-US" sz="2400" dirty="0"/>
              <a:t>Number of Storms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211954D-CCD0-4344-914F-7C2D3CBC437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914900" y="2667000"/>
            <a:ext cx="2476500" cy="304800"/>
          </a:xfrm>
        </p:spPr>
        <p:txBody>
          <a:bodyPr>
            <a:noAutofit/>
          </a:bodyPr>
          <a:lstStyle/>
          <a:p>
            <a:r>
              <a:rPr lang="en-US" sz="2400" dirty="0"/>
              <a:t>Casualties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B54EC66-32CD-5A41-A6EA-34F45300DCB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285445" y="2667000"/>
            <a:ext cx="3601756" cy="304800"/>
          </a:xfrm>
        </p:spPr>
        <p:txBody>
          <a:bodyPr>
            <a:noAutofit/>
          </a:bodyPr>
          <a:lstStyle/>
          <a:p>
            <a:r>
              <a:rPr lang="en-US" sz="2400" dirty="0"/>
              <a:t>Damage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2677C61-46E2-6443-9DAA-2097225A97A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19200" y="4572000"/>
            <a:ext cx="2514600" cy="533400"/>
          </a:xfrm>
        </p:spPr>
        <p:txBody>
          <a:bodyPr>
            <a:noAutofit/>
          </a:bodyPr>
          <a:lstStyle/>
          <a:p>
            <a:r>
              <a:rPr lang="en-US" sz="2000" dirty="0"/>
              <a:t>In the Atlantic Basin per year</a:t>
            </a:r>
          </a:p>
        </p:txBody>
      </p:sp>
    </p:spTree>
    <p:extLst>
      <p:ext uri="{BB962C8B-B14F-4D97-AF65-F5344CB8AC3E}">
        <p14:creationId xmlns:p14="http://schemas.microsoft.com/office/powerpoint/2010/main" val="379565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84C3D-C69A-2E4A-A0FB-E2FF6772B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960437"/>
            <a:ext cx="10515600" cy="639763"/>
          </a:xfrm>
        </p:spPr>
        <p:txBody>
          <a:bodyPr/>
          <a:lstStyle/>
          <a:p>
            <a:pPr algn="l"/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Hurricane Michael (2018)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133E2-BEB9-1344-85B2-45F8459F4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4592" y="274574"/>
            <a:ext cx="381001" cy="365125"/>
          </a:xfrm>
        </p:spPr>
        <p:txBody>
          <a:bodyPr/>
          <a:lstStyle/>
          <a:p>
            <a:fld id="{1CA897ED-F933-F140-B965-41326E641414}" type="slidenum">
              <a:rPr lang="en-US" smtClean="0"/>
              <a:t>20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BB0FC7-62F4-614C-8A63-39D946A90A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860" r="72316" b="18203"/>
          <a:stretch/>
        </p:blipFill>
        <p:spPr>
          <a:xfrm>
            <a:off x="838200" y="1704376"/>
            <a:ext cx="4343400" cy="4163024"/>
          </a:xfrm>
          <a:prstGeom prst="rect">
            <a:avLst/>
          </a:prstGeom>
          <a:ln w="762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18A2255-7A04-9942-8CF3-3FB79459F8BC}"/>
              </a:ext>
            </a:extLst>
          </p:cNvPr>
          <p:cNvSpPr txBox="1"/>
          <p:nvPr/>
        </p:nvSpPr>
        <p:spPr>
          <a:xfrm>
            <a:off x="6781800" y="5435898"/>
            <a:ext cx="4648200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Assimilation of ocean observations led to a </a:t>
            </a:r>
            <a:r>
              <a:rPr lang="en-US" sz="2000" b="1" dirty="0">
                <a:solidFill>
                  <a:srgbClr val="0070C0"/>
                </a:solidFill>
              </a:rPr>
              <a:t>80%</a:t>
            </a:r>
            <a:r>
              <a:rPr lang="en-US" b="1" dirty="0"/>
              <a:t> improvement in the intensity forecast of Maria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C4B74E-9C99-EC4B-BFCF-6D52CDD4DA4B}"/>
              </a:ext>
            </a:extLst>
          </p:cNvPr>
          <p:cNvSpPr txBox="1"/>
          <p:nvPr/>
        </p:nvSpPr>
        <p:spPr>
          <a:xfrm>
            <a:off x="1226956" y="6138446"/>
            <a:ext cx="32688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Le </a:t>
            </a:r>
            <a:r>
              <a:rPr lang="en-US" sz="1600" b="1" dirty="0" err="1"/>
              <a:t>Hénaff</a:t>
            </a:r>
            <a:r>
              <a:rPr lang="en-US" sz="1600" b="1" dirty="0"/>
              <a:t> et al., (in preparation)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D491A5-9792-7040-A95F-106C2798DB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1447800"/>
            <a:ext cx="4572000" cy="3657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554FF5E-5A6B-8549-BF99-80BC15F41E99}"/>
              </a:ext>
            </a:extLst>
          </p:cNvPr>
          <p:cNvSpPr txBox="1"/>
          <p:nvPr/>
        </p:nvSpPr>
        <p:spPr>
          <a:xfrm>
            <a:off x="8153400" y="2286000"/>
            <a:ext cx="11769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Best track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B4E857-892B-DC4A-995E-2E79BB388E54}"/>
              </a:ext>
            </a:extLst>
          </p:cNvPr>
          <p:cNvSpPr txBox="1"/>
          <p:nvPr/>
        </p:nvSpPr>
        <p:spPr>
          <a:xfrm>
            <a:off x="8458200" y="4416623"/>
            <a:ext cx="25971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Forecast without ocean data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E44951-824E-7548-B735-FB0DA6214826}"/>
              </a:ext>
            </a:extLst>
          </p:cNvPr>
          <p:cNvSpPr txBox="1"/>
          <p:nvPr/>
        </p:nvSpPr>
        <p:spPr>
          <a:xfrm>
            <a:off x="10294075" y="2680428"/>
            <a:ext cx="1440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Forecast with ocean data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F188F57-11F0-DE4D-B544-35DC225C63BE}"/>
              </a:ext>
            </a:extLst>
          </p:cNvPr>
          <p:cNvCxnSpPr>
            <a:cxnSpLocks/>
          </p:cNvCxnSpPr>
          <p:nvPr/>
        </p:nvCxnSpPr>
        <p:spPr>
          <a:xfrm>
            <a:off x="9254125" y="2455277"/>
            <a:ext cx="304800" cy="20005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76ECA3F-F33A-E244-A3F3-F99A8CC2F33D}"/>
              </a:ext>
            </a:extLst>
          </p:cNvPr>
          <p:cNvCxnSpPr>
            <a:cxnSpLocks/>
          </p:cNvCxnSpPr>
          <p:nvPr/>
        </p:nvCxnSpPr>
        <p:spPr>
          <a:xfrm flipH="1" flipV="1">
            <a:off x="9882775" y="2616498"/>
            <a:ext cx="404226" cy="21781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A20BBB9-4DE0-D149-A336-AE9235A50A22}"/>
              </a:ext>
            </a:extLst>
          </p:cNvPr>
          <p:cNvCxnSpPr>
            <a:cxnSpLocks/>
          </p:cNvCxnSpPr>
          <p:nvPr/>
        </p:nvCxnSpPr>
        <p:spPr>
          <a:xfrm flipH="1" flipV="1">
            <a:off x="9330325" y="4035623"/>
            <a:ext cx="76200" cy="511127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357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84C3D-C69A-2E4A-A0FB-E2FF6772B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960437"/>
            <a:ext cx="10515600" cy="639763"/>
          </a:xfrm>
        </p:spPr>
        <p:txBody>
          <a:bodyPr/>
          <a:lstStyle/>
          <a:p>
            <a:pPr algn="l"/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133E2-BEB9-1344-85B2-45F8459F4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4592" y="274574"/>
            <a:ext cx="381001" cy="365125"/>
          </a:xfrm>
        </p:spPr>
        <p:txBody>
          <a:bodyPr/>
          <a:lstStyle/>
          <a:p>
            <a:fld id="{1CA897ED-F933-F140-B965-41326E641414}" type="slidenum">
              <a:rPr lang="en-US" smtClean="0"/>
              <a:t>21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5B8981-AB5E-8542-A6EC-CBECA3EB435B}"/>
              </a:ext>
            </a:extLst>
          </p:cNvPr>
          <p:cNvSpPr txBox="1"/>
          <p:nvPr/>
        </p:nvSpPr>
        <p:spPr>
          <a:xfrm>
            <a:off x="703273" y="1752600"/>
            <a:ext cx="10650527" cy="3416320"/>
          </a:xfrm>
          <a:prstGeom prst="rect">
            <a:avLst/>
          </a:prstGeom>
          <a:solidFill>
            <a:schemeClr val="bg1">
              <a:alpha val="92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Having the correct ocean representation (temperature and salinity) is key for obtaining accurate hurricane intensity forecasts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accent5">
                  <a:lumMod val="50000"/>
                </a:schemeClr>
              </a:solidFill>
              <a:latin typeface="Avenir Medium" panose="02000503020000020003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Underwater gliders provide a cost-effective solution for collecting sustained ocean observations in support of hurricane studies and forecasts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accent5">
                  <a:lumMod val="50000"/>
                </a:schemeClr>
              </a:solidFill>
              <a:latin typeface="Avenir Medium" panose="02000503020000020003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The NOAA Hurricane Underwater Glider operations will continue in 2020</a:t>
            </a:r>
          </a:p>
        </p:txBody>
      </p:sp>
    </p:spTree>
    <p:extLst>
      <p:ext uri="{BB962C8B-B14F-4D97-AF65-F5344CB8AC3E}">
        <p14:creationId xmlns:p14="http://schemas.microsoft.com/office/powerpoint/2010/main" val="100743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911DF79-4470-544D-878A-AD3AAF517A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l="1649" r="1811" b="33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12C8B29-E893-9043-B775-9735C0E9E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371600"/>
            <a:ext cx="5410200" cy="4724400"/>
          </a:xfrm>
          <a:solidFill>
            <a:schemeClr val="bg1">
              <a:alpha val="56000"/>
            </a:schemeClr>
          </a:solidFill>
        </p:spPr>
        <p:txBody>
          <a:bodyPr>
            <a:normAutofit/>
          </a:bodyPr>
          <a:lstStyle/>
          <a:p>
            <a:pPr marL="15875" algn="ctr">
              <a:lnSpc>
                <a:spcPct val="150000"/>
              </a:lnSpc>
            </a:pPr>
            <a:r>
              <a:rPr lang="en-US" sz="2000" b="1" dirty="0">
                <a:solidFill>
                  <a:schemeClr val="tx1"/>
                </a:solidFill>
              </a:rPr>
              <a:t>For more information, please visit: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u="sng" dirty="0" err="1">
                <a:solidFill>
                  <a:schemeClr val="accent1"/>
                </a:solidFill>
              </a:rPr>
              <a:t>www.aoml.noaa.gov</a:t>
            </a:r>
            <a:r>
              <a:rPr lang="en-US" sz="2000" b="1" u="sng" dirty="0">
                <a:solidFill>
                  <a:schemeClr val="accent1"/>
                </a:solidFill>
              </a:rPr>
              <a:t>/</a:t>
            </a:r>
            <a:r>
              <a:rPr lang="en-US" sz="2000" b="1" u="sng" dirty="0" err="1">
                <a:solidFill>
                  <a:schemeClr val="accent1"/>
                </a:solidFill>
              </a:rPr>
              <a:t>phod</a:t>
            </a:r>
            <a:r>
              <a:rPr lang="en-US" sz="2000" b="1" u="sng" dirty="0">
                <a:solidFill>
                  <a:schemeClr val="accent1"/>
                </a:solidFill>
              </a:rPr>
              <a:t>/gliders</a:t>
            </a:r>
            <a:br>
              <a:rPr lang="en-US" sz="2000" b="1" u="sng" dirty="0">
                <a:solidFill>
                  <a:schemeClr val="accent1"/>
                </a:solidFill>
              </a:rPr>
            </a:br>
            <a:br>
              <a:rPr lang="en-US" sz="2000" b="1" dirty="0">
                <a:solidFill>
                  <a:schemeClr val="tx1"/>
                </a:solidFill>
              </a:rPr>
            </a:br>
            <a:br>
              <a:rPr lang="en-US" sz="2000" b="1" dirty="0">
                <a:solidFill>
                  <a:schemeClr val="tx1"/>
                </a:solidFill>
              </a:rPr>
            </a:br>
            <a:br>
              <a:rPr lang="en-US" sz="2000" b="1" dirty="0">
                <a:solidFill>
                  <a:schemeClr val="tx1"/>
                </a:solidFill>
              </a:rPr>
            </a:br>
            <a:br>
              <a:rPr lang="en-US" sz="2000" b="1" dirty="0">
                <a:solidFill>
                  <a:schemeClr val="tx1"/>
                </a:solidFill>
              </a:rPr>
            </a:br>
            <a:br>
              <a:rPr lang="en-US" sz="2000" b="1" dirty="0">
                <a:solidFill>
                  <a:schemeClr val="tx1"/>
                </a:solidFill>
              </a:rPr>
            </a:br>
            <a:br>
              <a:rPr lang="en-US" sz="2000" b="1" dirty="0">
                <a:solidFill>
                  <a:schemeClr val="tx1"/>
                </a:solidFill>
              </a:rPr>
            </a:br>
            <a:br>
              <a:rPr lang="en-US" sz="2000" i="1" u="sng" dirty="0">
                <a:solidFill>
                  <a:schemeClr val="accent5">
                    <a:lumMod val="50000"/>
                  </a:schemeClr>
                </a:solidFill>
              </a:rPr>
            </a:br>
            <a:endParaRPr lang="en-US" sz="2000" i="1" u="sng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0D9815-FDB8-4D4E-AE2B-ED046B90BD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758" y="152400"/>
            <a:ext cx="4295231" cy="10066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A6B1EEF-2FDA-3C44-BCDD-ED55ADA0BE82}"/>
              </a:ext>
            </a:extLst>
          </p:cNvPr>
          <p:cNvSpPr txBox="1"/>
          <p:nvPr/>
        </p:nvSpPr>
        <p:spPr>
          <a:xfrm>
            <a:off x="7162800" y="6290846"/>
            <a:ext cx="50209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AGU Fall Meeting, San Francisco, December 2019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01BF5D-C18B-FD48-AF3D-4610FD9AE7D6}"/>
              </a:ext>
            </a:extLst>
          </p:cNvPr>
          <p:cNvSpPr txBox="1"/>
          <p:nvPr/>
        </p:nvSpPr>
        <p:spPr>
          <a:xfrm>
            <a:off x="7267327" y="3657600"/>
            <a:ext cx="36086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Thank you!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DA0365-B59E-054C-B27A-89241DBE553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8000"/>
          </a:blip>
          <a:stretch>
            <a:fillRect/>
          </a:stretch>
        </p:blipFill>
        <p:spPr>
          <a:xfrm>
            <a:off x="1549400" y="2809875"/>
            <a:ext cx="2794000" cy="2724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9653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4FD793-B5F6-CC43-9CD6-CEE9DE925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23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A1275B-2B2C-BF4D-8C3A-D8EA59163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818930"/>
            <a:ext cx="3808412" cy="771870"/>
          </a:xfrm>
        </p:spPr>
        <p:txBody>
          <a:bodyPr/>
          <a:lstStyle/>
          <a:p>
            <a:r>
              <a:rPr lang="en-US" dirty="0"/>
              <a:t>Mission Metrics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82C31A-A0CE-2A4E-976A-D995B20076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48594" y="3505200"/>
            <a:ext cx="1981200" cy="1066800"/>
          </a:xfrm>
        </p:spPr>
        <p:txBody>
          <a:bodyPr/>
          <a:lstStyle/>
          <a:p>
            <a:r>
              <a:rPr lang="en-US" dirty="0"/>
              <a:t>29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5E8819A-5B45-0541-9506-F39C1C12F9F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05399" y="3429000"/>
            <a:ext cx="2171701" cy="1104900"/>
          </a:xfrm>
        </p:spPr>
        <p:txBody>
          <a:bodyPr/>
          <a:lstStyle/>
          <a:p>
            <a:r>
              <a:rPr lang="en-US" dirty="0"/>
              <a:t>~35K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B9C93E8-3F6E-7648-8B17-E7C5E4B622F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4136200-536D-3A4A-9BA3-4D43EB8CEA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11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06DAF98-54CA-0B4F-BA4B-DC407F96CCF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5A3F656-DB87-094A-ADC1-F9722573D73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59138" y="2667000"/>
            <a:ext cx="2362200" cy="304800"/>
          </a:xfrm>
        </p:spPr>
        <p:txBody>
          <a:bodyPr>
            <a:noAutofit/>
          </a:bodyPr>
          <a:lstStyle/>
          <a:p>
            <a:r>
              <a:rPr lang="en-US" sz="2400" dirty="0"/>
              <a:t>Successful Missions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211954D-CCD0-4344-914F-7C2D3CBC437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914900" y="2667000"/>
            <a:ext cx="2476500" cy="304800"/>
          </a:xfrm>
        </p:spPr>
        <p:txBody>
          <a:bodyPr>
            <a:noAutofit/>
          </a:bodyPr>
          <a:lstStyle/>
          <a:p>
            <a:r>
              <a:rPr lang="en-US" sz="2400" dirty="0"/>
              <a:t>Profiles Collected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B54EC66-32CD-5A41-A6EA-34F45300DCB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285445" y="2667000"/>
            <a:ext cx="3601756" cy="304800"/>
          </a:xfrm>
        </p:spPr>
        <p:txBody>
          <a:bodyPr>
            <a:noAutofit/>
          </a:bodyPr>
          <a:lstStyle/>
          <a:p>
            <a:r>
              <a:rPr lang="en-US" sz="2400" dirty="0"/>
              <a:t>Tropical Cyclones Sampled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2677C61-46E2-6443-9DAA-2097225A97A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35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84C3D-C69A-2E4A-A0FB-E2FF6772B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036637"/>
            <a:ext cx="10515600" cy="639763"/>
          </a:xfrm>
        </p:spPr>
        <p:txBody>
          <a:bodyPr/>
          <a:lstStyle/>
          <a:p>
            <a:pPr algn="l"/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Motivation</a:t>
            </a:r>
            <a:endParaRPr lang="en-US" sz="2800" dirty="0">
              <a:solidFill>
                <a:schemeClr val="tx1"/>
              </a:solidFill>
              <a:latin typeface="Avenir Medium" panose="02000503020000020003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133E2-BEB9-1344-85B2-45F8459F4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E0C6B1-8216-884B-AF1F-C8876FD3F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133600"/>
            <a:ext cx="5679868" cy="42582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999AAE-768E-1141-966D-799E8274A6F6}"/>
              </a:ext>
            </a:extLst>
          </p:cNvPr>
          <p:cNvSpPr txBox="1"/>
          <p:nvPr/>
        </p:nvSpPr>
        <p:spPr>
          <a:xfrm>
            <a:off x="7127668" y="2438400"/>
            <a:ext cx="46071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The skill of </a:t>
            </a:r>
            <a:r>
              <a:rPr lang="en-US" sz="2800" u="sng" dirty="0">
                <a:latin typeface="Avenir Medium" panose="02000503020000020003" pitchFamily="2" charset="0"/>
              </a:rPr>
              <a:t>hurricane track forecasts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 has improved substantially over the past decades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B0B5BB-0F2E-4840-B15E-09D460E8B3FC}"/>
              </a:ext>
            </a:extLst>
          </p:cNvPr>
          <p:cNvSpPr txBox="1"/>
          <p:nvPr/>
        </p:nvSpPr>
        <p:spPr>
          <a:xfrm>
            <a:off x="2017993" y="1600200"/>
            <a:ext cx="34726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/>
              <a:t>NHC – Official Track Errors</a:t>
            </a:r>
          </a:p>
        </p:txBody>
      </p:sp>
    </p:spTree>
    <p:extLst>
      <p:ext uri="{BB962C8B-B14F-4D97-AF65-F5344CB8AC3E}">
        <p14:creationId xmlns:p14="http://schemas.microsoft.com/office/powerpoint/2010/main" val="119145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84C3D-C69A-2E4A-A0FB-E2FF6772B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036637"/>
            <a:ext cx="10515600" cy="639763"/>
          </a:xfrm>
        </p:spPr>
        <p:txBody>
          <a:bodyPr/>
          <a:lstStyle/>
          <a:p>
            <a:pPr algn="l"/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Motivation</a:t>
            </a:r>
            <a:endParaRPr lang="en-US" sz="2800" dirty="0">
              <a:solidFill>
                <a:schemeClr val="tx1"/>
              </a:solidFill>
              <a:latin typeface="Avenir Medium" panose="02000503020000020003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133E2-BEB9-1344-85B2-45F8459F4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E0C6B1-8216-884B-AF1F-C8876FD3F7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14401" y="2133600"/>
            <a:ext cx="5679866" cy="42582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999AAE-768E-1141-966D-799E8274A6F6}"/>
              </a:ext>
            </a:extLst>
          </p:cNvPr>
          <p:cNvSpPr txBox="1"/>
          <p:nvPr/>
        </p:nvSpPr>
        <p:spPr>
          <a:xfrm>
            <a:off x="6934199" y="2362200"/>
            <a:ext cx="50813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In terms of </a:t>
            </a:r>
            <a:r>
              <a:rPr lang="en-US" sz="2800" u="sng" dirty="0">
                <a:latin typeface="Avenir Medium" panose="02000503020000020003" pitchFamily="2" charset="0"/>
              </a:rPr>
              <a:t>hurricane intensity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, improvements in skill have lagged over the past decades, remaining relatively unchanged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B0B5BB-0F2E-4840-B15E-09D460E8B3FC}"/>
              </a:ext>
            </a:extLst>
          </p:cNvPr>
          <p:cNvSpPr txBox="1"/>
          <p:nvPr/>
        </p:nvSpPr>
        <p:spPr>
          <a:xfrm>
            <a:off x="1826562" y="1600200"/>
            <a:ext cx="38555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/>
              <a:t>NHC – Official Intensity Errors</a:t>
            </a:r>
          </a:p>
        </p:txBody>
      </p:sp>
    </p:spTree>
    <p:extLst>
      <p:ext uri="{BB962C8B-B14F-4D97-AF65-F5344CB8AC3E}">
        <p14:creationId xmlns:p14="http://schemas.microsoft.com/office/powerpoint/2010/main" val="131455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133E2-BEB9-1344-85B2-45F8459F4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4E12AC-3300-D042-9323-040709BC9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947743"/>
            <a:ext cx="6553225" cy="453129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F0443EF-E02F-9540-85A1-8DB5E0F9A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036637"/>
            <a:ext cx="10515600" cy="639763"/>
          </a:xfrm>
        </p:spPr>
        <p:txBody>
          <a:bodyPr/>
          <a:lstStyle/>
          <a:p>
            <a:pPr algn="l"/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Hurricane Katrina (2005)</a:t>
            </a:r>
            <a:endParaRPr lang="en-US" sz="2800" dirty="0">
              <a:solidFill>
                <a:schemeClr val="tx1"/>
              </a:solidFill>
              <a:latin typeface="Avenir Medium" panose="02000503020000020003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F17411-CACD-FD48-B343-2C39CC1D8D7B}"/>
              </a:ext>
            </a:extLst>
          </p:cNvPr>
          <p:cNvSpPr txBox="1"/>
          <p:nvPr/>
        </p:nvSpPr>
        <p:spPr>
          <a:xfrm>
            <a:off x="7162825" y="2209800"/>
            <a:ext cx="50813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Upper ocean heat content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 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provides an energy reservoir that can help fuel and sustain hurricane intensity</a:t>
            </a:r>
          </a:p>
        </p:txBody>
      </p:sp>
    </p:spTree>
    <p:extLst>
      <p:ext uri="{BB962C8B-B14F-4D97-AF65-F5344CB8AC3E}">
        <p14:creationId xmlns:p14="http://schemas.microsoft.com/office/powerpoint/2010/main" val="101556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133E2-BEB9-1344-85B2-45F8459F4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6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F0443EF-E02F-9540-85A1-8DB5E0F9A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036637"/>
            <a:ext cx="10515600" cy="639763"/>
          </a:xfrm>
        </p:spPr>
        <p:txBody>
          <a:bodyPr/>
          <a:lstStyle/>
          <a:p>
            <a:pPr algn="l"/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The 2017 Major Hurricanes</a:t>
            </a:r>
            <a:endParaRPr lang="en-US" sz="2800" dirty="0">
              <a:solidFill>
                <a:schemeClr val="tx1"/>
              </a:solidFill>
              <a:latin typeface="Avenir Medium" panose="02000503020000020003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F17411-CACD-FD48-B343-2C39CC1D8D7B}"/>
              </a:ext>
            </a:extLst>
          </p:cNvPr>
          <p:cNvSpPr txBox="1"/>
          <p:nvPr/>
        </p:nvSpPr>
        <p:spPr>
          <a:xfrm>
            <a:off x="6577207" y="2832318"/>
            <a:ext cx="55385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Sea surface salinity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 is also know for favoring intensification by suppressing storm-induced cooling, keeping SSTs warm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FF1087-CDBF-8B4E-8CAF-5A0A11FA0B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110" b="18889"/>
          <a:stretch/>
        </p:blipFill>
        <p:spPr>
          <a:xfrm>
            <a:off x="609600" y="1798320"/>
            <a:ext cx="6035040" cy="452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51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133E2-BEB9-1344-85B2-45F8459F4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7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F0443EF-E02F-9540-85A1-8DB5E0F9A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036637"/>
            <a:ext cx="10515600" cy="639763"/>
          </a:xfrm>
        </p:spPr>
        <p:txBody>
          <a:bodyPr/>
          <a:lstStyle/>
          <a:p>
            <a:pPr algn="l"/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Importance of ocean observations</a:t>
            </a:r>
            <a:endParaRPr lang="en-US" sz="2800" dirty="0">
              <a:solidFill>
                <a:schemeClr val="tx1"/>
              </a:solidFill>
              <a:latin typeface="Avenir Medium" panose="02000503020000020003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F17411-CACD-FD48-B343-2C39CC1D8D7B}"/>
              </a:ext>
            </a:extLst>
          </p:cNvPr>
          <p:cNvSpPr txBox="1"/>
          <p:nvPr/>
        </p:nvSpPr>
        <p:spPr>
          <a:xfrm>
            <a:off x="6705600" y="2553831"/>
            <a:ext cx="50813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Ocean observations are key 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to correctly characterize the ocean within operational hurricane coupled forecast models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86A2633-ED97-884A-99F6-357872E62C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670"/>
          <a:stretch/>
        </p:blipFill>
        <p:spPr bwMode="auto">
          <a:xfrm>
            <a:off x="540912" y="2002753"/>
            <a:ext cx="5766087" cy="394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030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133E2-BEB9-1344-85B2-45F8459F4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8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F0443EF-E02F-9540-85A1-8DB5E0F9A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036637"/>
            <a:ext cx="10515600" cy="639763"/>
          </a:xfrm>
        </p:spPr>
        <p:txBody>
          <a:bodyPr/>
          <a:lstStyle/>
          <a:p>
            <a:pPr algn="l"/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Goal &amp; Objectives</a:t>
            </a:r>
            <a:endParaRPr lang="en-US" sz="2800" dirty="0">
              <a:solidFill>
                <a:schemeClr val="tx1"/>
              </a:solidFill>
              <a:latin typeface="Avenir Medium" panose="02000503020000020003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37A2D0-12F3-0D44-B0D4-FC7599B5CFD4}"/>
              </a:ext>
            </a:extLst>
          </p:cNvPr>
          <p:cNvSpPr txBox="1"/>
          <p:nvPr/>
        </p:nvSpPr>
        <p:spPr>
          <a:xfrm>
            <a:off x="762000" y="2133600"/>
            <a:ext cx="11253593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200" b="1" u="sng" dirty="0">
                <a:latin typeface="Avenir Medium" panose="02000503020000020003" pitchFamily="2" charset="0"/>
              </a:rPr>
              <a:t>Help improve the accuracy of hurricane intensity forecasts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Implement a network of underwater gliders to collect and transmit in real-time ocean observations from areas where hurricanes intensify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Assess the impact of such observations in helping improve hurricane intensity forecasts</a:t>
            </a:r>
          </a:p>
        </p:txBody>
      </p:sp>
    </p:spTree>
    <p:extLst>
      <p:ext uri="{BB962C8B-B14F-4D97-AF65-F5344CB8AC3E}">
        <p14:creationId xmlns:p14="http://schemas.microsoft.com/office/powerpoint/2010/main" val="384444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133E2-BEB9-1344-85B2-45F8459F4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9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1992DE4-9613-5243-A7EF-16ED3DEC9560}"/>
              </a:ext>
            </a:extLst>
          </p:cNvPr>
          <p:cNvSpPr txBox="1">
            <a:spLocks/>
          </p:cNvSpPr>
          <p:nvPr/>
        </p:nvSpPr>
        <p:spPr>
          <a:xfrm>
            <a:off x="381000" y="1036637"/>
            <a:ext cx="10515600" cy="6397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6666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Why underwater gliders?</a:t>
            </a:r>
            <a:endParaRPr lang="en-US" sz="2800" dirty="0">
              <a:solidFill>
                <a:schemeClr val="tx1"/>
              </a:solidFill>
              <a:latin typeface="Avenir Medium" panose="02000503020000020003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D45DE1-7E84-A14D-9196-67AE0BE89193}"/>
              </a:ext>
            </a:extLst>
          </p:cNvPr>
          <p:cNvSpPr txBox="1"/>
          <p:nvPr/>
        </p:nvSpPr>
        <p:spPr>
          <a:xfrm>
            <a:off x="6781800" y="1687354"/>
            <a:ext cx="502809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u="sng" dirty="0">
                <a:solidFill>
                  <a:schemeClr val="accent5">
                    <a:lumMod val="50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Underwater gliders</a:t>
            </a:r>
          </a:p>
          <a:p>
            <a:pPr marL="800100" lvl="1" indent="-342900">
              <a:lnSpc>
                <a:spcPct val="150000"/>
              </a:lnSpc>
              <a:spcAft>
                <a:spcPts val="600"/>
              </a:spcAft>
              <a:buFont typeface="Courier New" charset="0"/>
              <a:buChar char="o"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Autonomous Underwater Vehicles</a:t>
            </a:r>
          </a:p>
          <a:p>
            <a:pPr marL="800100" lvl="1" indent="-342900">
              <a:lnSpc>
                <a:spcPct val="150000"/>
              </a:lnSpc>
              <a:spcAft>
                <a:spcPts val="600"/>
              </a:spcAft>
              <a:buFont typeface="Courier New" charset="0"/>
              <a:buChar char="o"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Withstand hurricane winds</a:t>
            </a:r>
          </a:p>
          <a:p>
            <a:pPr marL="800100" lvl="1" indent="-342900">
              <a:lnSpc>
                <a:spcPct val="150000"/>
              </a:lnSpc>
              <a:spcAft>
                <a:spcPts val="600"/>
              </a:spcAft>
              <a:buFont typeface="Courier New" charset="0"/>
              <a:buChar char="o"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Target specific areas</a:t>
            </a:r>
          </a:p>
          <a:p>
            <a:pPr marL="800100" lvl="1" indent="-342900">
              <a:lnSpc>
                <a:spcPct val="150000"/>
              </a:lnSpc>
              <a:spcAft>
                <a:spcPts val="600"/>
              </a:spcAft>
              <a:buFont typeface="Courier New" charset="0"/>
              <a:buChar char="o"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Long endurance (&gt;4 months)</a:t>
            </a:r>
          </a:p>
          <a:p>
            <a:pPr marL="800100" lvl="1" indent="-342900">
              <a:lnSpc>
                <a:spcPct val="150000"/>
              </a:lnSpc>
              <a:spcAft>
                <a:spcPts val="600"/>
              </a:spcAft>
              <a:buFont typeface="Courier New" charset="0"/>
              <a:buChar char="o"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Multiple sensors available</a:t>
            </a:r>
          </a:p>
          <a:p>
            <a:pPr marL="800100" lvl="1" indent="-342900">
              <a:buFont typeface="Courier New" charset="0"/>
              <a:buChar char="o"/>
            </a:pPr>
            <a:endParaRPr lang="en-US" sz="2000" dirty="0">
              <a:solidFill>
                <a:schemeClr val="accent5">
                  <a:lumMod val="50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marL="800100" lvl="1" indent="-342900">
              <a:buFont typeface="Courier New" charset="0"/>
              <a:buChar char="o"/>
            </a:pPr>
            <a:endParaRPr lang="en-US" sz="2000" dirty="0">
              <a:solidFill>
                <a:schemeClr val="accent5">
                  <a:lumMod val="50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marL="800100" lvl="1" indent="-342900">
              <a:buFont typeface="Courier New" charset="0"/>
              <a:buChar char="o"/>
            </a:pPr>
            <a:endParaRPr lang="en-US" sz="2000" dirty="0">
              <a:solidFill>
                <a:schemeClr val="accent5">
                  <a:lumMod val="50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A5CEDF-C655-6740-9234-376ECA035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115" y="1891483"/>
            <a:ext cx="5651885" cy="423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86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5344</TotalTime>
  <Words>1154</Words>
  <Application>Microsoft Macintosh PowerPoint</Application>
  <PresentationFormat>Widescreen</PresentationFormat>
  <Paragraphs>230</Paragraphs>
  <Slides>23</Slides>
  <Notes>14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Avenir Book</vt:lpstr>
      <vt:lpstr>Avenir Medium</vt:lpstr>
      <vt:lpstr>Calibri</vt:lpstr>
      <vt:lpstr>Courier New</vt:lpstr>
      <vt:lpstr>Office Theme</vt:lpstr>
      <vt:lpstr>NOAA Hurricane Underwater Gliders Operations  Funded by Appropriations Hurricane Supplemental Funds (Gustavo Goni, lead PI)  Presented by Ricardo Domingues  NOAA-AOML | Cooperative Institute for Marina and Atmospheric Studies  </vt:lpstr>
      <vt:lpstr>Hurricane Numbers</vt:lpstr>
      <vt:lpstr>Motivation</vt:lpstr>
      <vt:lpstr>Motivation</vt:lpstr>
      <vt:lpstr>Hurricane Katrina (2005)</vt:lpstr>
      <vt:lpstr>The 2017 Major Hurricanes</vt:lpstr>
      <vt:lpstr>Importance of ocean observations</vt:lpstr>
      <vt:lpstr>Goal &amp; Objectives</vt:lpstr>
      <vt:lpstr>PowerPoint Presentation</vt:lpstr>
      <vt:lpstr>PowerPoint Presentation</vt:lpstr>
      <vt:lpstr>PowerPoint Presentation</vt:lpstr>
      <vt:lpstr>PowerPoint Presentation</vt:lpstr>
      <vt:lpstr>2019 Hurricane Glider Operations</vt:lpstr>
      <vt:lpstr>Summary of AOML deployments</vt:lpstr>
      <vt:lpstr>What have we learned?  What is the impact of glider data within coupled hurricane forecasts?</vt:lpstr>
      <vt:lpstr>Improved Ocean Representation</vt:lpstr>
      <vt:lpstr>Improved Ocean Representation</vt:lpstr>
      <vt:lpstr>Hurricane Gonzalo (2014)</vt:lpstr>
      <vt:lpstr>Hurricane Maria (2017)</vt:lpstr>
      <vt:lpstr>Hurricane Michael (2018)</vt:lpstr>
      <vt:lpstr>Summary</vt:lpstr>
      <vt:lpstr>For more information, please visit: www.aoml.noaa.gov/phod/gliders        </vt:lpstr>
      <vt:lpstr>Mission Metrics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154</cp:revision>
  <dcterms:created xsi:type="dcterms:W3CDTF">2019-08-06T19:42:43Z</dcterms:created>
  <dcterms:modified xsi:type="dcterms:W3CDTF">2019-11-15T21:24:12Z</dcterms:modified>
</cp:coreProperties>
</file>