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25"/>
  </p:notesMasterIdLst>
  <p:sldIdLst>
    <p:sldId id="262" r:id="rId4"/>
    <p:sldId id="301" r:id="rId5"/>
    <p:sldId id="302" r:id="rId6"/>
    <p:sldId id="303" r:id="rId7"/>
    <p:sldId id="304" r:id="rId8"/>
    <p:sldId id="291" r:id="rId9"/>
    <p:sldId id="292" r:id="rId10"/>
    <p:sldId id="293" r:id="rId11"/>
    <p:sldId id="294" r:id="rId12"/>
    <p:sldId id="310" r:id="rId13"/>
    <p:sldId id="309" r:id="rId14"/>
    <p:sldId id="313" r:id="rId15"/>
    <p:sldId id="312" r:id="rId16"/>
    <p:sldId id="297" r:id="rId17"/>
    <p:sldId id="306" r:id="rId18"/>
    <p:sldId id="307" r:id="rId19"/>
    <p:sldId id="295" r:id="rId20"/>
    <p:sldId id="299" r:id="rId21"/>
    <p:sldId id="300" r:id="rId22"/>
    <p:sldId id="314" r:id="rId23"/>
    <p:sldId id="30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000099"/>
    <a:srgbClr val="00FF00"/>
    <a:srgbClr val="FF6600"/>
    <a:srgbClr val="FCBEB2"/>
    <a:srgbClr val="9BE5FF"/>
    <a:srgbClr val="47CFFF"/>
    <a:srgbClr val="BDFFBD"/>
    <a:srgbClr val="CC00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72" autoAdjust="0"/>
    <p:restoredTop sz="88455" autoAdjust="0"/>
  </p:normalViewPr>
  <p:slideViewPr>
    <p:cSldViewPr>
      <p:cViewPr>
        <p:scale>
          <a:sx n="75" d="100"/>
          <a:sy n="75" d="100"/>
        </p:scale>
        <p:origin x="-13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1A056-9A1D-495E-A4A9-50435497E1AE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2BEB9-1B2F-4185-8697-6CECAE19EF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0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BEB9-1B2F-4185-8697-6CECAE19EF2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7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08751"/>
            <a:ext cx="9144000" cy="3492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gradFill>
            <a:gsLst>
              <a:gs pos="20000">
                <a:srgbClr val="AAAABF"/>
              </a:gs>
              <a:gs pos="0">
                <a:schemeClr val="bg1"/>
              </a:gs>
              <a:gs pos="97500">
                <a:schemeClr val="tx1"/>
              </a:gs>
              <a:gs pos="44000">
                <a:srgbClr val="00004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458200" cy="536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Wingdings" pitchFamily="2" charset="2"/>
              <a:buChar char="v"/>
              <a:defRPr sz="2400" baseline="0"/>
            </a:lvl1pPr>
            <a:lvl2pPr marL="800100" indent="-342900">
              <a:buFont typeface="Wingdings" pitchFamily="2" charset="2"/>
              <a:buChar char="q"/>
              <a:defRPr sz="2000" baseline="0"/>
            </a:lvl2pPr>
            <a:lvl3pPr marL="1143000" indent="-228600">
              <a:buFont typeface="Wingdings" pitchFamily="2" charset="2"/>
              <a:buChar char="Ø"/>
              <a:defRPr sz="2000" baseline="0"/>
            </a:lvl3pPr>
            <a:lvl4pPr>
              <a:defRPr sz="2000" baseline="0"/>
            </a:lvl4pPr>
            <a:lvl5pPr>
              <a:defRPr sz="20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39700" y="6502400"/>
            <a:ext cx="3560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AOML-SEFSC discussions, June</a:t>
            </a:r>
            <a:r>
              <a:rPr lang="en-US" sz="1400" b="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24</a:t>
            </a:r>
            <a:r>
              <a:rPr lang="en-US" sz="14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2016</a:t>
            </a:r>
            <a:endParaRPr lang="en-US" sz="14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8C5B3E-0593-40DB-B1C3-CEAB239E4923}" type="slidenum">
              <a:rPr lang="en-US" sz="1400" smtClean="0">
                <a:solidFill>
                  <a:schemeClr val="tx1"/>
                </a:solidFill>
              </a:rPr>
              <a:pPr/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5405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54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26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4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27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2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38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84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87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98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8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02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88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96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26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50000">
                <a:srgbClr val="285379"/>
              </a:gs>
              <a:gs pos="0">
                <a:schemeClr val="tx2">
                  <a:lumMod val="5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39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4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12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3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1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2000"/>
            <a:lum/>
          </a:blip>
          <a:srcRect/>
          <a:stretch>
            <a:fillRect l="65000" t="50000" r="2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E2DF0-4024-40F0-B211-23D3252B16AA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6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F0FD2-F11C-4C14-9693-DAFEA9FFE2D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6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0BE2DF0-4024-40F0-B211-23D3252B16AA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aoml.noaa.gov/phod/research/ecosystems/fisheries/bft_maps.php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http://www.aoml.noaa.gov/phod/research/ecosystems/fisheries/bft_maps.php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ml.noaa.gov/phod/indexes/index.php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10692"/>
            <a:ext cx="8229600" cy="1780108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FFC000"/>
                </a:solidFill>
              </a:rPr>
              <a:t>Bluefin tuna larvae in the Gulf of Mexico: an overview of available oceanographic conditions during the past 20 years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327401"/>
            <a:ext cx="7543800" cy="2387599"/>
          </a:xfrm>
        </p:spPr>
        <p:txBody>
          <a:bodyPr>
            <a:noAutofit/>
          </a:bodyPr>
          <a:lstStyle/>
          <a:p>
            <a:r>
              <a:rPr lang="en-US" b="1" dirty="0" smtClean="0"/>
              <a:t>Ricardo </a:t>
            </a:r>
            <a:r>
              <a:rPr lang="en-US" b="1" dirty="0" err="1" smtClean="0"/>
              <a:t>Domingues</a:t>
            </a:r>
            <a:endParaRPr lang="en-US" b="1" baseline="30000" dirty="0" smtClean="0"/>
          </a:p>
          <a:p>
            <a:endParaRPr lang="en-US" b="1" dirty="0"/>
          </a:p>
          <a:p>
            <a:r>
              <a:rPr lang="en-US" b="1" dirty="0" smtClean="0"/>
              <a:t>Collaborators: Gustavo </a:t>
            </a:r>
            <a:r>
              <a:rPr lang="en-US" b="1" dirty="0" err="1" smtClean="0"/>
              <a:t>Goni</a:t>
            </a:r>
            <a:r>
              <a:rPr lang="en-US" b="1" dirty="0" smtClean="0"/>
              <a:t>, Francis </a:t>
            </a:r>
            <a:r>
              <a:rPr lang="en-US" b="1" dirty="0" err="1" smtClean="0"/>
              <a:t>Bringas</a:t>
            </a:r>
            <a:r>
              <a:rPr lang="en-US" b="1" dirty="0" smtClean="0"/>
              <a:t>, John Walter, Barbara </a:t>
            </a:r>
            <a:r>
              <a:rPr lang="en-US" b="1" dirty="0" err="1" smtClean="0"/>
              <a:t>Muhling</a:t>
            </a:r>
            <a:r>
              <a:rPr lang="en-US" b="1" dirty="0" smtClean="0"/>
              <a:t>, and David Lindo</a:t>
            </a:r>
            <a:endParaRPr lang="en-US" b="1" baseline="30000" dirty="0" smtClean="0"/>
          </a:p>
          <a:p>
            <a:endParaRPr lang="en-US" b="1" baseline="30000" dirty="0" smtClean="0"/>
          </a:p>
          <a:p>
            <a:endParaRPr lang="en-US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</a:rPr>
              <a:t>Ricardo.Domingues@noaa.gov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43575"/>
            <a:ext cx="857250" cy="857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7122" y="6324600"/>
            <a:ext cx="3714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AOML-SEFSC discussions, June 24, 2016</a:t>
            </a:r>
            <a:endParaRPr lang="en-US" sz="14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762292"/>
            <a:ext cx="819149" cy="841287"/>
          </a:xfrm>
          <a:prstGeom prst="rect">
            <a:avLst/>
          </a:prstGeom>
        </p:spPr>
      </p:pic>
      <p:pic>
        <p:nvPicPr>
          <p:cNvPr id="8" name="Picture 7" descr="RSMAS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15674" y="5753100"/>
            <a:ext cx="870401" cy="8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8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BFT Index GOM – sources of variability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066800"/>
            <a:ext cx="5750115" cy="2748555"/>
          </a:xfrm>
        </p:spPr>
      </p:pic>
      <p:pic>
        <p:nvPicPr>
          <p:cNvPr id="17" name="Picture 3" descr="\\PHODNET\share\domingues\GOM_FISHphod\PAPER\PAPER_01\FO_review01_v8-3_resubmission_20151105\figure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4038600"/>
            <a:ext cx="539645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381000" y="914400"/>
            <a:ext cx="3225800" cy="536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v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1" dirty="0" smtClean="0"/>
              <a:t>SST</a:t>
            </a:r>
          </a:p>
          <a:p>
            <a:pPr marL="0" indent="0">
              <a:buNone/>
            </a:pPr>
            <a:endParaRPr lang="en-US" sz="1600" i="1" dirty="0"/>
          </a:p>
          <a:p>
            <a:r>
              <a:rPr lang="en-US" sz="1600" dirty="0" smtClean="0"/>
              <a:t>Positive relationship between </a:t>
            </a:r>
            <a:r>
              <a:rPr lang="en-US" sz="1600" dirty="0" err="1" smtClean="0"/>
              <a:t>BFT_GOMr</a:t>
            </a:r>
            <a:r>
              <a:rPr lang="en-US" sz="1600" dirty="0" smtClean="0"/>
              <a:t> and </a:t>
            </a:r>
            <a:r>
              <a:rPr lang="en-US" sz="1600" dirty="0" err="1" smtClean="0"/>
              <a:t>SSTr</a:t>
            </a:r>
            <a:endParaRPr lang="en-US" sz="1600" dirty="0" smtClean="0"/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1600" dirty="0" smtClean="0"/>
              <a:t>Y-to-Y variability dominated by SST variability</a:t>
            </a:r>
          </a:p>
          <a:p>
            <a:endParaRPr lang="en-US" sz="1600" dirty="0"/>
          </a:p>
          <a:p>
            <a:r>
              <a:rPr lang="en-US" sz="1600" dirty="0" smtClean="0"/>
              <a:t>Lower SST limit for spawning (</a:t>
            </a:r>
            <a:r>
              <a:rPr lang="en-US" sz="1600" dirty="0" err="1" smtClean="0"/>
              <a:t>Masuma</a:t>
            </a:r>
            <a:r>
              <a:rPr lang="en-US" sz="1600" dirty="0" smtClean="0"/>
              <a:t> et al. 2008) of 24˚C: </a:t>
            </a:r>
          </a:p>
          <a:p>
            <a:endParaRPr lang="en-US" sz="1600" dirty="0" smtClean="0"/>
          </a:p>
          <a:p>
            <a:pPr lvl="1"/>
            <a:r>
              <a:rPr lang="en-US" sz="1600" dirty="0" smtClean="0"/>
              <a:t>Unfavorable Years: April 28 ± 9 days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smtClean="0"/>
              <a:t>Favorable Years: April 14</a:t>
            </a:r>
            <a:r>
              <a:rPr lang="en-US" sz="1600" dirty="0"/>
              <a:t> ± 9 days</a:t>
            </a:r>
            <a:r>
              <a:rPr lang="en-US" sz="1600" dirty="0" smtClean="0"/>
              <a:t>  </a:t>
            </a:r>
          </a:p>
          <a:p>
            <a:pPr marL="571500" lvl="1" indent="0">
              <a:buNone/>
            </a:pPr>
            <a:endParaRPr lang="en-US" sz="1600" dirty="0" smtClean="0"/>
          </a:p>
          <a:p>
            <a:pPr lvl="1"/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i="1" dirty="0" smtClean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68229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BFT Index GOM variability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40" r="25376"/>
          <a:stretch/>
        </p:blipFill>
        <p:spPr>
          <a:xfrm>
            <a:off x="685800" y="838200"/>
            <a:ext cx="7560858" cy="2222500"/>
          </a:xfrm>
        </p:spPr>
      </p:pic>
      <p:sp>
        <p:nvSpPr>
          <p:cNvPr id="12" name="TextBox 11"/>
          <p:cNvSpPr txBox="1"/>
          <p:nvPr/>
        </p:nvSpPr>
        <p:spPr>
          <a:xfrm>
            <a:off x="762000" y="3568700"/>
            <a:ext cx="2819400" cy="1200329"/>
          </a:xfrm>
          <a:prstGeom prst="rect">
            <a:avLst/>
          </a:prstGeom>
          <a:noFill/>
          <a:ln w="19050">
            <a:solidFill>
              <a:srgbClr val="FF66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Loop Current Region</a:t>
            </a:r>
          </a:p>
          <a:p>
            <a:pPr algn="ctr"/>
            <a:endParaRPr lang="en-US" b="1" dirty="0"/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7 ± 2 % of favorable areas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962400" y="3263900"/>
            <a:ext cx="4648200" cy="2031325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Outside Loop Current Region</a:t>
            </a:r>
          </a:p>
          <a:p>
            <a:pPr algn="ctr"/>
            <a:endParaRPr lang="en-US" b="1" dirty="0"/>
          </a:p>
          <a:p>
            <a:pPr algn="ctr"/>
            <a:endParaRPr lang="en-US" b="1" dirty="0" smtClean="0"/>
          </a:p>
          <a:p>
            <a:r>
              <a:rPr lang="en-US" b="1" dirty="0" smtClean="0"/>
              <a:t>Favorable Years: 	23 ± 3 % of favorable areas</a:t>
            </a:r>
          </a:p>
          <a:p>
            <a:endParaRPr lang="en-US" b="1" dirty="0"/>
          </a:p>
          <a:p>
            <a:r>
              <a:rPr lang="en-US" b="1" dirty="0" smtClean="0"/>
              <a:t>Unfavorable Years: 	16 </a:t>
            </a:r>
            <a:r>
              <a:rPr lang="en-US" b="1" dirty="0"/>
              <a:t>± 3 % of favorable areas</a:t>
            </a:r>
          </a:p>
          <a:p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5417403"/>
            <a:ext cx="83820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This is important given that in some years a wide variety of spawning habitat may be available, where as in other years, spawning may be </a:t>
            </a:r>
            <a:r>
              <a:rPr lang="en-US" sz="1600" b="1" dirty="0" smtClean="0"/>
              <a:t>more restricted to the LC. </a:t>
            </a:r>
            <a:r>
              <a:rPr lang="en-US" sz="1600" dirty="0" smtClean="0"/>
              <a:t>Larvae entrained in the LC may be </a:t>
            </a:r>
            <a:r>
              <a:rPr lang="en-US" sz="1600" dirty="0" err="1" smtClean="0"/>
              <a:t>advected</a:t>
            </a:r>
            <a:r>
              <a:rPr lang="en-US" sz="1600" dirty="0" smtClean="0"/>
              <a:t> out of the GOM within days -&gt; possibly low survival rates</a:t>
            </a:r>
          </a:p>
        </p:txBody>
      </p:sp>
    </p:spTree>
    <p:extLst>
      <p:ext uri="{BB962C8B-B14F-4D97-AF65-F5344CB8AC3E}">
        <p14:creationId xmlns:p14="http://schemas.microsoft.com/office/powerpoint/2010/main" val="17230732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Recruitment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4648200" cy="5364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i="1" dirty="0" smtClean="0"/>
              <a:t>BFT Recruitment time-series (ICCAT 2014)</a:t>
            </a:r>
          </a:p>
          <a:p>
            <a:pPr marL="0" indent="0">
              <a:buNone/>
            </a:pPr>
            <a:endParaRPr lang="en-US" sz="1800" i="1" dirty="0"/>
          </a:p>
          <a:p>
            <a:r>
              <a:rPr lang="en-US" sz="1800" dirty="0" smtClean="0"/>
              <a:t>Correlations between:</a:t>
            </a:r>
          </a:p>
          <a:p>
            <a:pPr marL="457200" lvl="1" indent="0">
              <a:buNone/>
            </a:pPr>
            <a:r>
              <a:rPr lang="en-US" sz="1400" dirty="0" smtClean="0"/>
              <a:t>BFT_Index vs. BFT recruitment time-series</a:t>
            </a:r>
          </a:p>
          <a:p>
            <a:pPr marL="457200" lvl="1" indent="0">
              <a:buNone/>
            </a:pPr>
            <a:endParaRPr lang="en-US" sz="1400" dirty="0"/>
          </a:p>
          <a:p>
            <a:pPr lvl="1"/>
            <a:r>
              <a:rPr lang="en-US" sz="1400" dirty="0" smtClean="0"/>
              <a:t>Key areas in the Central/North GOM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 smtClean="0"/>
              <a:t>LC may act as a “trap” for larvae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 smtClean="0"/>
              <a:t>BFT_Index explain ~58% of the variance in the recruitment time-series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953000" y="1371600"/>
            <a:ext cx="38862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Estimates of recruitment </a:t>
            </a:r>
            <a:r>
              <a:rPr lang="en-US" sz="1600" dirty="0" smtClean="0"/>
              <a:t>are obtained </a:t>
            </a:r>
            <a:r>
              <a:rPr lang="en-US" sz="1600" dirty="0"/>
              <a:t>from a virtual </a:t>
            </a:r>
            <a:r>
              <a:rPr lang="en-US" sz="1600" dirty="0" smtClean="0"/>
              <a:t>population </a:t>
            </a:r>
            <a:r>
              <a:rPr lang="en-US" sz="1600" dirty="0"/>
              <a:t>analysis that </a:t>
            </a:r>
            <a:r>
              <a:rPr lang="en-US" sz="1600" dirty="0" smtClean="0"/>
              <a:t>estimated the </a:t>
            </a:r>
            <a:r>
              <a:rPr lang="en-US" sz="1600" dirty="0"/>
              <a:t>number of </a:t>
            </a:r>
            <a:r>
              <a:rPr lang="en-US" sz="1600" dirty="0" smtClean="0"/>
              <a:t>age-1 </a:t>
            </a:r>
            <a:r>
              <a:rPr lang="en-US" sz="1600" dirty="0"/>
              <a:t>fish required to </a:t>
            </a:r>
            <a:r>
              <a:rPr lang="en-US" sz="1600" dirty="0" smtClean="0"/>
              <a:t>produce the </a:t>
            </a:r>
            <a:r>
              <a:rPr lang="en-US" sz="1600" dirty="0"/>
              <a:t>observed catches </a:t>
            </a:r>
            <a:r>
              <a:rPr lang="en-US" sz="1600" dirty="0" smtClean="0"/>
              <a:t>of </a:t>
            </a:r>
            <a:r>
              <a:rPr lang="en-US" sz="1600" dirty="0"/>
              <a:t>adults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92" y="3962400"/>
            <a:ext cx="7136608" cy="2560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0" y="2514600"/>
            <a:ext cx="403860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Time-series of age-0 fish: age-1 </a:t>
            </a:r>
            <a:r>
              <a:rPr lang="en-US" sz="1600" dirty="0"/>
              <a:t>estimates </a:t>
            </a:r>
            <a:r>
              <a:rPr lang="en-US" sz="1600" dirty="0" smtClean="0"/>
              <a:t>were </a:t>
            </a:r>
            <a:r>
              <a:rPr lang="en-US" sz="1600" dirty="0"/>
              <a:t>back-calculated using </a:t>
            </a:r>
            <a:r>
              <a:rPr lang="en-US" sz="1600" dirty="0" smtClean="0"/>
              <a:t>an assumed </a:t>
            </a:r>
            <a:r>
              <a:rPr lang="en-US" sz="1600" dirty="0"/>
              <a:t>constant and density-independent </a:t>
            </a:r>
            <a:r>
              <a:rPr lang="en-US" sz="1600" dirty="0" smtClean="0"/>
              <a:t>natural mortality </a:t>
            </a:r>
            <a:r>
              <a:rPr lang="en-US" sz="1600" dirty="0"/>
              <a:t>rate of 0.14 </a:t>
            </a:r>
            <a:r>
              <a:rPr lang="en-US" sz="1600" dirty="0" smtClean="0"/>
              <a:t>yr-1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83657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This study introduced the BFT_Index for tracking favorable conditions for larvae in the GOM</a:t>
            </a:r>
          </a:p>
          <a:p>
            <a:endParaRPr lang="en-US" sz="1800" dirty="0"/>
          </a:p>
          <a:p>
            <a:r>
              <a:rPr lang="en-US" sz="1800" dirty="0" smtClean="0"/>
              <a:t>Availability of favorable conditions for BFT larvae during spring exhibits year-to-year variability, which is largely linked with the SST and mesoscale field -&gt; mostly linked to availability of areas outside the Loop-current</a:t>
            </a:r>
          </a:p>
          <a:p>
            <a:endParaRPr lang="en-US" sz="1800" dirty="0"/>
          </a:p>
          <a:p>
            <a:r>
              <a:rPr lang="en-US" sz="1800" dirty="0" smtClean="0"/>
              <a:t>Analysis indicate the existence of key areas in the central/north GOM, where favorable conditions may lead to increased recruitment, and also that the LC may act as “trap” for larvae.</a:t>
            </a:r>
          </a:p>
          <a:p>
            <a:endParaRPr lang="en-US" sz="1800" dirty="0" smtClean="0"/>
          </a:p>
          <a:p>
            <a:r>
              <a:rPr lang="en-US" sz="1800" dirty="0" smtClean="0"/>
              <a:t>Results suggest that environmental conditions during spawning season may drive a relevant component of the recruitment variability. </a:t>
            </a:r>
            <a:endParaRPr lang="en-US" sz="1800" dirty="0"/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6583657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BFT_Index distribution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hlinkClick r:id="rId2"/>
              </a:rPr>
              <a:t>http://</a:t>
            </a:r>
            <a:r>
              <a:rPr lang="en-US" sz="1800" dirty="0" smtClean="0">
                <a:hlinkClick r:id="rId2"/>
              </a:rPr>
              <a:t>www.aoml.noaa.gov/phod/research/ecosystems/fisheries/bft_maps.php</a:t>
            </a:r>
            <a:endParaRPr lang="en-US" sz="1800" dirty="0" smtClean="0"/>
          </a:p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3" t="15452" r="21987" b="6662"/>
          <a:stretch/>
        </p:blipFill>
        <p:spPr bwMode="auto">
          <a:xfrm>
            <a:off x="1295400" y="1346200"/>
            <a:ext cx="67691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7061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BFT_Index distribution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hlinkClick r:id="rId2"/>
              </a:rPr>
              <a:t>http://</a:t>
            </a:r>
            <a:r>
              <a:rPr lang="en-US" sz="1800" dirty="0" smtClean="0">
                <a:hlinkClick r:id="rId2"/>
              </a:rPr>
              <a:t>www.aoml.noaa.gov/phod/research/ecosystems/fisheries/bft_maps.php</a:t>
            </a:r>
            <a:endParaRPr lang="en-US" sz="1800" dirty="0" smtClean="0"/>
          </a:p>
          <a:p>
            <a:pPr marL="0" indent="0" algn="ctr">
              <a:buNone/>
            </a:pPr>
            <a:endParaRPr lang="en-US" sz="1800" dirty="0" smtClean="0"/>
          </a:p>
          <a:p>
            <a:r>
              <a:rPr lang="en-US" sz="1800" dirty="0" smtClean="0"/>
              <a:t>BFT_Index, spring of 2016:</a:t>
            </a:r>
          </a:p>
          <a:p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25" y="1981200"/>
            <a:ext cx="5299807" cy="4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040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/>
              <a:t>Expand the variability analysis to investigate potential sources of year-to-year variability of favorable conditions for larvae:</a:t>
            </a:r>
          </a:p>
          <a:p>
            <a:pPr lvl="2">
              <a:spcAft>
                <a:spcPts val="600"/>
              </a:spcAft>
            </a:pPr>
            <a:r>
              <a:rPr lang="en-US" sz="2200" dirty="0" smtClean="0"/>
              <a:t>Does El Niño plays a role in the BFT stock dynamics?</a:t>
            </a:r>
          </a:p>
          <a:p>
            <a:pPr lvl="2">
              <a:spcAft>
                <a:spcPts val="600"/>
              </a:spcAft>
            </a:pPr>
            <a:endParaRPr lang="en-US" sz="2200" dirty="0"/>
          </a:p>
          <a:p>
            <a:pPr lvl="2">
              <a:spcAft>
                <a:spcPts val="600"/>
              </a:spcAft>
            </a:pPr>
            <a:endParaRPr lang="en-US" sz="2200" dirty="0" smtClean="0"/>
          </a:p>
          <a:p>
            <a:pPr lvl="2">
              <a:spcAft>
                <a:spcPts val="600"/>
              </a:spcAft>
            </a:pPr>
            <a:endParaRPr lang="en-US" sz="2200" dirty="0"/>
          </a:p>
          <a:p>
            <a:pPr lvl="2">
              <a:spcAft>
                <a:spcPts val="600"/>
              </a:spcAft>
            </a:pPr>
            <a:endParaRPr lang="en-US" sz="2200" dirty="0" smtClean="0"/>
          </a:p>
          <a:p>
            <a:pPr lvl="2">
              <a:spcAft>
                <a:spcPts val="600"/>
              </a:spcAft>
            </a:pPr>
            <a:endParaRPr lang="en-US" sz="2200" dirty="0"/>
          </a:p>
          <a:p>
            <a:pPr lvl="2">
              <a:spcAft>
                <a:spcPts val="600"/>
              </a:spcAft>
            </a:pPr>
            <a:endParaRPr lang="en-US" sz="22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3"/>
          <a:stretch/>
        </p:blipFill>
        <p:spPr bwMode="auto">
          <a:xfrm>
            <a:off x="2209800" y="2438400"/>
            <a:ext cx="4791075" cy="231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33775" y="2173843"/>
            <a:ext cx="237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SHR for Nino 3.4 region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23758" y="4724400"/>
            <a:ext cx="3477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http://</a:t>
            </a:r>
            <a:r>
              <a:rPr lang="en-US" sz="1200" dirty="0" smtClean="0">
                <a:hlinkClick r:id="rId3"/>
              </a:rPr>
              <a:t>www.aoml.noaa.gov/phod/indexes/index.php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224834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Spring-trends during 1993-2011</a:t>
            </a:r>
            <a:endParaRPr lang="en-US" dirty="0"/>
          </a:p>
        </p:txBody>
      </p:sp>
      <p:pic>
        <p:nvPicPr>
          <p:cNvPr id="4" name="Content Placeholder 3" descr="BFT_GOM_trend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29200" y="1524000"/>
            <a:ext cx="4080023" cy="4038600"/>
          </a:xfrm>
        </p:spPr>
      </p:pic>
      <p:sp>
        <p:nvSpPr>
          <p:cNvPr id="5" name="Content Placeholder 13"/>
          <p:cNvSpPr txBox="1">
            <a:spLocks/>
          </p:cNvSpPr>
          <p:nvPr/>
        </p:nvSpPr>
        <p:spPr>
          <a:xfrm>
            <a:off x="381000" y="914400"/>
            <a:ext cx="4648200" cy="536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Weak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basin-wide trends</a:t>
            </a:r>
            <a:r>
              <a:rPr lang="en-US" dirty="0" smtClean="0"/>
              <a:t> (significant at the 60% confidence level only)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  <a:defRPr/>
            </a:pPr>
            <a:r>
              <a:rPr lang="en-US" dirty="0" smtClean="0"/>
              <a:t>Positive in northern GOM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  <a:defRPr/>
            </a:pPr>
            <a:r>
              <a:rPr lang="en-US" dirty="0" smtClean="0"/>
              <a:t>Negative in southern GOM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b="1" dirty="0" smtClean="0"/>
              <a:t>GOM warming (~0.3</a:t>
            </a:r>
            <a:r>
              <a:rPr lang="en-US" b="1" baseline="30000" dirty="0" smtClean="0"/>
              <a:t>o</a:t>
            </a:r>
            <a:r>
              <a:rPr lang="en-US" b="1" dirty="0" smtClean="0"/>
              <a:t>C decad</a:t>
            </a:r>
            <a:r>
              <a:rPr lang="en-US" b="1" baseline="30000" dirty="0" smtClean="0"/>
              <a:t>-1</a:t>
            </a:r>
            <a:r>
              <a:rPr lang="en-US" b="1" dirty="0" smtClean="0"/>
              <a:t>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dirty="0" smtClean="0"/>
              <a:t>(Good et al. 2007; </a:t>
            </a:r>
            <a:r>
              <a:rPr lang="en-US" sz="1400" dirty="0" err="1" smtClean="0"/>
              <a:t>Chollet</a:t>
            </a:r>
            <a:r>
              <a:rPr lang="en-US" sz="1400" dirty="0" smtClean="0"/>
              <a:t> et al. 2012)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2000" dirty="0" smtClean="0"/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en-US" sz="2000" dirty="0" smtClean="0"/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en-US" sz="2000" dirty="0" smtClean="0"/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dirty="0" smtClean="0"/>
              <a:t>Strong trends (significant at the 95% confidence level)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  <a:defRPr/>
            </a:pPr>
            <a:r>
              <a:rPr lang="en-US" dirty="0" smtClean="0"/>
              <a:t>Patchy distribution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b="1" dirty="0" smtClean="0"/>
              <a:t>Changes in the </a:t>
            </a:r>
            <a:r>
              <a:rPr lang="en-US" b="1" dirty="0" err="1" smtClean="0"/>
              <a:t>mesoscale</a:t>
            </a:r>
            <a:r>
              <a:rPr lang="en-US" b="1" dirty="0" smtClean="0"/>
              <a:t> dynamics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dirty="0" smtClean="0"/>
              <a:t>(</a:t>
            </a:r>
            <a:r>
              <a:rPr lang="en-US" sz="1400" dirty="0" err="1" smtClean="0"/>
              <a:t>Alvera-Azcarate</a:t>
            </a:r>
            <a:r>
              <a:rPr lang="en-US" sz="1400" dirty="0" smtClean="0"/>
              <a:t> et. al., 2008; </a:t>
            </a:r>
            <a:r>
              <a:rPr lang="en-US" sz="1400" dirty="0" err="1" smtClean="0"/>
              <a:t>Lindo</a:t>
            </a:r>
            <a:r>
              <a:rPr lang="en-US" sz="1400" dirty="0" smtClean="0"/>
              <a:t> et al., 2013)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2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381000" y="1209675"/>
            <a:ext cx="4495800" cy="2209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4114800"/>
            <a:ext cx="44958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061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Spring-trends during 1993-2011</a:t>
            </a:r>
            <a:endParaRPr lang="en-US" dirty="0"/>
          </a:p>
        </p:txBody>
      </p:sp>
      <p:pic>
        <p:nvPicPr>
          <p:cNvPr id="4" name="Content Placeholder 3" descr="BFT_GOM_trend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3636"/>
          <a:stretch>
            <a:fillRect/>
          </a:stretch>
        </p:blipFill>
        <p:spPr>
          <a:xfrm>
            <a:off x="5452011" y="762000"/>
            <a:ext cx="3387189" cy="2895600"/>
          </a:xfrm>
        </p:spPr>
      </p:pic>
      <p:sp>
        <p:nvSpPr>
          <p:cNvPr id="5" name="Content Placeholder 13"/>
          <p:cNvSpPr txBox="1">
            <a:spLocks/>
          </p:cNvSpPr>
          <p:nvPr/>
        </p:nvSpPr>
        <p:spPr>
          <a:xfrm>
            <a:off x="381000" y="914400"/>
            <a:ext cx="4648200" cy="536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Weak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trends</a:t>
            </a:r>
            <a:r>
              <a:rPr lang="en-US" sz="2000" dirty="0" smtClean="0"/>
              <a:t> (significant at the 60% confidence level only)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  <a:defRPr/>
            </a:pPr>
            <a:r>
              <a:rPr lang="en-US" sz="2000" dirty="0" smtClean="0"/>
              <a:t>Positive in northern GOM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  <a:defRPr/>
            </a:pPr>
            <a:r>
              <a:rPr lang="en-US" sz="2000" dirty="0" smtClean="0"/>
              <a:t>Negative in southern GOM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b="1" dirty="0" smtClean="0"/>
              <a:t>GOM warming (~0.3</a:t>
            </a:r>
            <a:r>
              <a:rPr lang="en-US" sz="2000" b="1" baseline="30000" dirty="0" smtClean="0"/>
              <a:t>o</a:t>
            </a:r>
            <a:r>
              <a:rPr lang="en-US" sz="2000" b="1" dirty="0" smtClean="0"/>
              <a:t>C decade</a:t>
            </a:r>
            <a:r>
              <a:rPr lang="en-US" sz="2000" b="1" baseline="30000" dirty="0" smtClean="0"/>
              <a:t>-1</a:t>
            </a:r>
            <a:r>
              <a:rPr lang="en-US" sz="2000" b="1" dirty="0" smtClean="0"/>
              <a:t>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dirty="0" smtClean="0"/>
              <a:t>(Good et al. 2007; </a:t>
            </a:r>
            <a:r>
              <a:rPr lang="en-US" sz="1400" dirty="0" err="1" smtClean="0"/>
              <a:t>Chollet</a:t>
            </a:r>
            <a:r>
              <a:rPr lang="en-US" sz="1400" dirty="0" smtClean="0"/>
              <a:t> et al. 2012)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2000" dirty="0" smtClean="0"/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en-US" sz="2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381000" y="1209675"/>
            <a:ext cx="4495800" cy="2209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ST_spr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581400"/>
            <a:ext cx="3000948" cy="2886913"/>
          </a:xfrm>
          <a:prstGeom prst="rect">
            <a:avLst/>
          </a:prstGeom>
        </p:spPr>
      </p:pic>
      <p:pic>
        <p:nvPicPr>
          <p:cNvPr id="10" name="Picture 9" descr="SST_fisheries_his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55942" y="3962400"/>
            <a:ext cx="3745058" cy="203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061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Spring-trends during 1993-2011</a:t>
            </a:r>
            <a:endParaRPr lang="en-US" dirty="0"/>
          </a:p>
        </p:txBody>
      </p:sp>
      <p:sp>
        <p:nvSpPr>
          <p:cNvPr id="5" name="Content Placeholder 13"/>
          <p:cNvSpPr txBox="1">
            <a:spLocks/>
          </p:cNvSpPr>
          <p:nvPr/>
        </p:nvSpPr>
        <p:spPr>
          <a:xfrm>
            <a:off x="381000" y="914400"/>
            <a:ext cx="4648200" cy="536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en-US" sz="2000" dirty="0" smtClean="0"/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dirty="0" smtClean="0"/>
              <a:t>Strong trends (significant at the 95% confidence level)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  <a:defRPr/>
            </a:pPr>
            <a:r>
              <a:rPr lang="en-US" dirty="0" smtClean="0"/>
              <a:t>Patchy distribution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b="1" dirty="0" smtClean="0"/>
              <a:t>Changes in the </a:t>
            </a:r>
            <a:r>
              <a:rPr lang="en-US" b="1" dirty="0" err="1" smtClean="0"/>
              <a:t>mesoscale</a:t>
            </a:r>
            <a:r>
              <a:rPr lang="en-US" b="1" dirty="0" smtClean="0"/>
              <a:t> dynamics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dirty="0" smtClean="0"/>
              <a:t>(</a:t>
            </a:r>
            <a:r>
              <a:rPr lang="en-US" sz="1400" dirty="0" err="1" smtClean="0"/>
              <a:t>Alvera-Azcarate</a:t>
            </a:r>
            <a:r>
              <a:rPr lang="en-US" sz="1400" dirty="0" smtClean="0"/>
              <a:t> et. al., 2008; </a:t>
            </a:r>
            <a:r>
              <a:rPr lang="en-US" sz="1400" dirty="0" err="1" smtClean="0"/>
              <a:t>Lindo</a:t>
            </a:r>
            <a:r>
              <a:rPr lang="en-US" sz="1400" dirty="0" smtClean="0"/>
              <a:t> et al., 2013)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en-US" sz="2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304800" y="1238250"/>
            <a:ext cx="44958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3" descr="BFT_GOM_trend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011" y="762000"/>
            <a:ext cx="3387189" cy="3352800"/>
          </a:xfrm>
          <a:prstGeom prst="rect">
            <a:avLst/>
          </a:prstGeom>
        </p:spPr>
      </p:pic>
      <p:pic>
        <p:nvPicPr>
          <p:cNvPr id="7" name="Picture 6" descr="AB_densit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523" y="3591790"/>
            <a:ext cx="7761977" cy="279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061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655637"/>
            <a:ext cx="8686800" cy="5364163"/>
          </a:xfrm>
          <a:ln>
            <a:noFill/>
          </a:ln>
        </p:spPr>
        <p:txBody>
          <a:bodyPr>
            <a:normAutofit/>
          </a:bodyPr>
          <a:lstStyle/>
          <a:p>
            <a:pPr lvl="0">
              <a:defRPr/>
            </a:pPr>
            <a:endParaRPr lang="en-US" sz="2000" dirty="0" smtClean="0"/>
          </a:p>
          <a:p>
            <a:pPr lvl="0">
              <a:defRPr/>
            </a:pPr>
            <a:r>
              <a:rPr lang="en-US" sz="1700" dirty="0" err="1" smtClean="0"/>
              <a:t>Bluefin</a:t>
            </a:r>
            <a:r>
              <a:rPr lang="en-US" sz="1700" dirty="0" smtClean="0"/>
              <a:t> tuna (</a:t>
            </a:r>
            <a:r>
              <a:rPr lang="en-US" sz="1700" i="1" dirty="0" err="1" smtClean="0"/>
              <a:t>Thunnus</a:t>
            </a:r>
            <a:r>
              <a:rPr lang="en-US" sz="1700" i="1" dirty="0" smtClean="0"/>
              <a:t> </a:t>
            </a:r>
            <a:r>
              <a:rPr lang="en-US" sz="1700" i="1" dirty="0" err="1" smtClean="0"/>
              <a:t>thynnus</a:t>
            </a:r>
            <a:r>
              <a:rPr lang="en-US" sz="1700" dirty="0" smtClean="0"/>
              <a:t>, BFT)  spawning in the western North Atlantic has been observed mostly within the Gulf of Mexico during the spring</a:t>
            </a:r>
          </a:p>
          <a:p>
            <a:pPr lvl="1">
              <a:defRPr/>
            </a:pPr>
            <a:endParaRPr lang="en-US" sz="1800" dirty="0" smtClean="0"/>
          </a:p>
        </p:txBody>
      </p:sp>
      <p:sp>
        <p:nvSpPr>
          <p:cNvPr id="30" name="Content Placeholder 13"/>
          <p:cNvSpPr txBox="1">
            <a:spLocks/>
          </p:cNvSpPr>
          <p:nvPr/>
        </p:nvSpPr>
        <p:spPr>
          <a:xfrm>
            <a:off x="228600" y="914400"/>
            <a:ext cx="5029200" cy="53641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9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Muhling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 (2010, 2011)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BFT larvae are found in the northern GOM mostly during on late-April to late May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  likely </a:t>
            </a:r>
            <a:r>
              <a:rPr kumimoji="0" 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colleted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the SST range 24-28</a:t>
            </a:r>
            <a:r>
              <a:rPr kumimoji="0" lang="en-US" sz="17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76" y="1600200"/>
            <a:ext cx="3722924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\\PHODNET\share\domingues\GOM_FISHphod\PAPER\PAPER_01\FO_review01_v8-3_resubmission_20151105\figure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4543425" cy="17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6408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Apply </a:t>
            </a:r>
            <a:r>
              <a:rPr lang="en-US" sz="2000" dirty="0" smtClean="0"/>
              <a:t>similar approach to other species: 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Which ones would be of primary interest</a:t>
            </a:r>
            <a:r>
              <a:rPr lang="en-US" dirty="0" smtClean="0"/>
              <a:t>?</a:t>
            </a:r>
          </a:p>
          <a:p>
            <a:pPr lvl="2"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sz="2000" dirty="0" smtClean="0"/>
              <a:t>Apply the BFT_Index to other areas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Mediterranean Sea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Slope Sea</a:t>
            </a:r>
            <a:endParaRPr lang="en-US" dirty="0" smtClean="0"/>
          </a:p>
          <a:p>
            <a:pPr lvl="2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012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799" y="1283732"/>
            <a:ext cx="3810001" cy="5117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089971"/>
            <a:ext cx="4783282" cy="3329781"/>
          </a:xfrm>
        </p:spPr>
      </p:pic>
      <p:sp>
        <p:nvSpPr>
          <p:cNvPr id="4" name="TextBox 3"/>
          <p:cNvSpPr txBox="1"/>
          <p:nvPr/>
        </p:nvSpPr>
        <p:spPr>
          <a:xfrm>
            <a:off x="2387600" y="914400"/>
            <a:ext cx="437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BFT_Index for “Slope-Sea Spawning Season”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7"/>
          <a:stretch/>
        </p:blipFill>
        <p:spPr bwMode="auto">
          <a:xfrm>
            <a:off x="585787" y="1808162"/>
            <a:ext cx="3300413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22216"/>
            <a:ext cx="3040471" cy="194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4963" y="1295400"/>
            <a:ext cx="2194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Richardson et al. (2016)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403970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5900871" y="3724275"/>
            <a:ext cx="2671629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Reproduced from </a:t>
            </a:r>
            <a:r>
              <a:rPr lang="en-US" sz="1200" b="1" dirty="0" err="1" smtClean="0"/>
              <a:t>Muhling</a:t>
            </a:r>
            <a:r>
              <a:rPr lang="en-US" sz="1200" b="1" dirty="0" smtClean="0"/>
              <a:t> et al. (2011)</a:t>
            </a:r>
            <a:endParaRPr lang="en-US" sz="1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655637"/>
            <a:ext cx="8686800" cy="5364163"/>
          </a:xfrm>
          <a:ln>
            <a:noFill/>
          </a:ln>
        </p:spPr>
        <p:txBody>
          <a:bodyPr>
            <a:normAutofit/>
          </a:bodyPr>
          <a:lstStyle/>
          <a:p>
            <a:pPr lvl="0">
              <a:defRPr/>
            </a:pPr>
            <a:endParaRPr lang="en-US" sz="2000" dirty="0" smtClean="0"/>
          </a:p>
          <a:p>
            <a:pPr lvl="0">
              <a:defRPr/>
            </a:pPr>
            <a:r>
              <a:rPr lang="en-US" sz="1700" dirty="0" err="1" smtClean="0"/>
              <a:t>Bluefin</a:t>
            </a:r>
            <a:r>
              <a:rPr lang="en-US" sz="1700" dirty="0" smtClean="0"/>
              <a:t> tuna (</a:t>
            </a:r>
            <a:r>
              <a:rPr lang="en-US" sz="1700" i="1" dirty="0" err="1" smtClean="0"/>
              <a:t>Thunnus</a:t>
            </a:r>
            <a:r>
              <a:rPr lang="en-US" sz="1700" i="1" dirty="0" smtClean="0"/>
              <a:t> </a:t>
            </a:r>
            <a:r>
              <a:rPr lang="en-US" sz="1700" i="1" dirty="0" err="1" smtClean="0"/>
              <a:t>thynnus</a:t>
            </a:r>
            <a:r>
              <a:rPr lang="en-US" sz="1700" dirty="0" smtClean="0"/>
              <a:t>, BFT)  spawning in the western North Atlantic has been observed mostly within the Gulf of Mexico during the spring</a:t>
            </a:r>
          </a:p>
          <a:p>
            <a:pPr lvl="1">
              <a:defRPr/>
            </a:pPr>
            <a:endParaRPr lang="en-US" sz="1800" dirty="0" smtClean="0"/>
          </a:p>
        </p:txBody>
      </p:sp>
      <p:pic>
        <p:nvPicPr>
          <p:cNvPr id="22" name="Picture 21" descr="SST_fisheries_his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1740199"/>
            <a:ext cx="3632165" cy="1974551"/>
          </a:xfrm>
          <a:prstGeom prst="rect">
            <a:avLst/>
          </a:prstGeom>
        </p:spPr>
      </p:pic>
      <p:sp>
        <p:nvSpPr>
          <p:cNvPr id="30" name="Content Placeholder 13"/>
          <p:cNvSpPr txBox="1">
            <a:spLocks/>
          </p:cNvSpPr>
          <p:nvPr/>
        </p:nvSpPr>
        <p:spPr>
          <a:xfrm>
            <a:off x="228600" y="914400"/>
            <a:ext cx="5029200" cy="53641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9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Muhling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 (2010, 2011)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BFT larvae are found in the northern GOM mostly during on late-April to late May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  likely </a:t>
            </a:r>
            <a:r>
              <a:rPr kumimoji="0" 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colleted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the SST range 24-28</a:t>
            </a:r>
            <a:r>
              <a:rPr kumimoji="0" lang="en-US" sz="17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Lindo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 (2012)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Identified a relationship between the type of </a:t>
            </a:r>
            <a:r>
              <a:rPr kumimoji="0" 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mesoscale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feature and the abundance of certain larvae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BFT larvae are more abundant in </a:t>
            </a:r>
            <a:r>
              <a:rPr kumimoji="0" 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Anticyclonic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boundaries (AB)</a:t>
            </a:r>
          </a:p>
        </p:txBody>
      </p:sp>
      <p:pic>
        <p:nvPicPr>
          <p:cNvPr id="31" name="Picture 30" descr="lindo20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4500" y="4068296"/>
            <a:ext cx="3429000" cy="215152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143625" y="6209526"/>
            <a:ext cx="2228431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Figure 4 from </a:t>
            </a:r>
            <a:r>
              <a:rPr lang="en-US" sz="1200" b="1" dirty="0" err="1" smtClean="0"/>
              <a:t>Lindo</a:t>
            </a:r>
            <a:r>
              <a:rPr lang="en-US" sz="1200" b="1" dirty="0" smtClean="0"/>
              <a:t> et al. (2011)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2239650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Interannual</a:t>
            </a:r>
            <a:r>
              <a:rPr lang="en-US" dirty="0" smtClean="0"/>
              <a:t> variability in the GOM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655637"/>
            <a:ext cx="8686800" cy="5364163"/>
          </a:xfrm>
          <a:ln>
            <a:noFill/>
          </a:ln>
        </p:spPr>
        <p:txBody>
          <a:bodyPr>
            <a:normAutofit fontScale="85000" lnSpcReduction="10000"/>
          </a:bodyPr>
          <a:lstStyle/>
          <a:p>
            <a:pPr lvl="0">
              <a:spcAft>
                <a:spcPts val="1200"/>
              </a:spcAft>
              <a:defRPr/>
            </a:pPr>
            <a:endParaRPr lang="en-US" sz="2000" dirty="0" smtClean="0"/>
          </a:p>
          <a:p>
            <a:pPr lvl="0">
              <a:spcAft>
                <a:spcPts val="1200"/>
              </a:spcAft>
              <a:defRPr/>
            </a:pPr>
            <a:r>
              <a:rPr lang="en-US" sz="2000" dirty="0" smtClean="0"/>
              <a:t>GOM SST: </a:t>
            </a:r>
          </a:p>
          <a:p>
            <a:pPr lvl="1">
              <a:lnSpc>
                <a:spcPct val="120000"/>
              </a:lnSpc>
              <a:spcAft>
                <a:spcPts val="1200"/>
              </a:spcAft>
              <a:defRPr/>
            </a:pPr>
            <a:r>
              <a:rPr lang="en-US" dirty="0"/>
              <a:t>GOM warming (~</a:t>
            </a:r>
            <a:r>
              <a:rPr lang="en-US" dirty="0" smtClean="0"/>
              <a:t>0.3ᵒC decade</a:t>
            </a:r>
            <a:r>
              <a:rPr lang="en-US" baseline="30000" dirty="0" smtClean="0"/>
              <a:t>-1</a:t>
            </a:r>
            <a:r>
              <a:rPr lang="en-US" dirty="0" smtClean="0"/>
              <a:t>) (</a:t>
            </a:r>
            <a:r>
              <a:rPr lang="en-US" dirty="0"/>
              <a:t>Good et al. </a:t>
            </a:r>
            <a:r>
              <a:rPr lang="en-US" dirty="0" smtClean="0"/>
              <a:t>2007)</a:t>
            </a:r>
            <a:endParaRPr lang="en-US" dirty="0" smtClean="0"/>
          </a:p>
          <a:p>
            <a:pPr lvl="1">
              <a:lnSpc>
                <a:spcPct val="120000"/>
              </a:lnSpc>
              <a:spcAft>
                <a:spcPts val="1200"/>
              </a:spcAft>
              <a:defRPr/>
            </a:pPr>
            <a:r>
              <a:rPr lang="en-US" dirty="0" smtClean="0"/>
              <a:t>Year-to-year variability in the GOM SST linked with El Nino (Enfield and Mayer, 1997)</a:t>
            </a:r>
          </a:p>
          <a:p>
            <a:pPr marL="977900" lvl="1" indent="-5080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dirty="0" smtClean="0"/>
              <a:t>	Modeling studies suggest </a:t>
            </a:r>
            <a:r>
              <a:rPr lang="en-US" dirty="0"/>
              <a:t>that cooler SSTs are observed in the </a:t>
            </a:r>
            <a:r>
              <a:rPr lang="en-US" dirty="0" smtClean="0"/>
              <a:t>northern GOM </a:t>
            </a:r>
            <a:r>
              <a:rPr lang="en-US" dirty="0"/>
              <a:t>during winter/spring after a peak of </a:t>
            </a:r>
            <a:r>
              <a:rPr lang="en-US" dirty="0" smtClean="0"/>
              <a:t>ENSO (Alexander </a:t>
            </a:r>
            <a:r>
              <a:rPr lang="en-US" dirty="0"/>
              <a:t>and Scott, 2002</a:t>
            </a:r>
            <a:r>
              <a:rPr lang="en-US" dirty="0" smtClean="0"/>
              <a:t>)</a:t>
            </a:r>
          </a:p>
          <a:p>
            <a:pPr marL="457200" lvl="1" indent="0">
              <a:lnSpc>
                <a:spcPct val="120000"/>
              </a:lnSpc>
              <a:spcAft>
                <a:spcPts val="1200"/>
              </a:spcAft>
              <a:buNone/>
            </a:pPr>
            <a:endParaRPr lang="en-US" dirty="0"/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Long-term </a:t>
            </a:r>
            <a:r>
              <a:rPr lang="en-US" dirty="0" smtClean="0"/>
              <a:t>variability also </a:t>
            </a:r>
            <a:r>
              <a:rPr lang="en-US" dirty="0"/>
              <a:t>linked with changes in </a:t>
            </a:r>
            <a:r>
              <a:rPr lang="en-US" dirty="0" smtClean="0"/>
              <a:t>the strength </a:t>
            </a:r>
            <a:r>
              <a:rPr lang="en-US" dirty="0"/>
              <a:t>of the </a:t>
            </a:r>
            <a:r>
              <a:rPr lang="en-US" dirty="0" smtClean="0"/>
              <a:t>AMOC (Liu </a:t>
            </a:r>
            <a:r>
              <a:rPr lang="en-US" dirty="0"/>
              <a:t>et al., 2012</a:t>
            </a:r>
            <a:r>
              <a:rPr lang="en-US" dirty="0" smtClean="0"/>
              <a:t>)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000" dirty="0" smtClean="0"/>
              <a:t>Mesoscale features: 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dirty="0" smtClean="0"/>
              <a:t>Changes in the Loop Current dynamics: the Loop Current </a:t>
            </a:r>
            <a:r>
              <a:rPr lang="en-US" dirty="0"/>
              <a:t>has been </a:t>
            </a:r>
            <a:r>
              <a:rPr lang="en-US" dirty="0" smtClean="0"/>
              <a:t>consistently </a:t>
            </a:r>
            <a:r>
              <a:rPr lang="en-US" dirty="0"/>
              <a:t>located more to </a:t>
            </a:r>
            <a:r>
              <a:rPr lang="en-US" dirty="0" smtClean="0"/>
              <a:t>the north </a:t>
            </a:r>
            <a:r>
              <a:rPr lang="en-US" dirty="0"/>
              <a:t>during the past 10 </a:t>
            </a:r>
            <a:r>
              <a:rPr lang="en-US" dirty="0" err="1" smtClean="0"/>
              <a:t>yr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it-IT" dirty="0"/>
              <a:t>Vukovich, 2012; Lindo-Atichati et al</a:t>
            </a:r>
            <a:r>
              <a:rPr lang="it-IT" dirty="0" smtClean="0"/>
              <a:t>., 2013</a:t>
            </a:r>
            <a:r>
              <a:rPr lang="it-IT" dirty="0"/>
              <a:t>)</a:t>
            </a:r>
            <a:endParaRPr lang="en-US" dirty="0" smtClean="0"/>
          </a:p>
          <a:p>
            <a:pPr lvl="1">
              <a:spcAft>
                <a:spcPts val="1200"/>
              </a:spcAft>
            </a:pPr>
            <a:endParaRPr lang="en-US" dirty="0"/>
          </a:p>
          <a:p>
            <a:pPr lvl="1">
              <a:spcAft>
                <a:spcPts val="1200"/>
              </a:spcAft>
            </a:pPr>
            <a:endParaRPr lang="en-US" dirty="0" smtClean="0"/>
          </a:p>
          <a:p>
            <a:pPr lvl="1">
              <a:spcAft>
                <a:spcPts val="120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73510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&amp; Objectives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655637"/>
            <a:ext cx="8686800" cy="5364163"/>
          </a:xfrm>
          <a:ln>
            <a:noFill/>
          </a:ln>
        </p:spPr>
        <p:txBody>
          <a:bodyPr>
            <a:normAutofit/>
          </a:bodyPr>
          <a:lstStyle/>
          <a:p>
            <a:pPr lvl="0">
              <a:defRPr/>
            </a:pPr>
            <a:endParaRPr lang="en-US" sz="2000" dirty="0" smtClean="0"/>
          </a:p>
          <a:p>
            <a:pPr marL="0" lvl="0" indent="0" algn="ctr">
              <a:buNone/>
              <a:defRPr/>
            </a:pPr>
            <a:r>
              <a:rPr lang="en-US" sz="2000" b="1" dirty="0" smtClean="0"/>
              <a:t>Help improve the understanding on the Bluefin Tuna Stock dynamics and variability</a:t>
            </a:r>
          </a:p>
          <a:p>
            <a:pPr lvl="0">
              <a:defRPr/>
            </a:pPr>
            <a:endParaRPr lang="en-US" sz="2000" dirty="0"/>
          </a:p>
          <a:p>
            <a:pPr lvl="0">
              <a:defRPr/>
            </a:pPr>
            <a:r>
              <a:rPr lang="en-US" sz="2000" dirty="0" smtClean="0"/>
              <a:t>Objectives:</a:t>
            </a:r>
          </a:p>
          <a:p>
            <a:pPr lvl="0">
              <a:defRPr/>
            </a:pPr>
            <a:endParaRPr lang="en-US" sz="2000" dirty="0"/>
          </a:p>
          <a:p>
            <a:pPr lvl="1">
              <a:defRPr/>
            </a:pPr>
            <a:r>
              <a:rPr lang="en-US" dirty="0" smtClean="0"/>
              <a:t>Implement a dimensionless index to monitor the availability of favorable conditions for occurrence of bluefin tuna larvae in the GOM during spring, </a:t>
            </a:r>
            <a:r>
              <a:rPr lang="en-US" b="1" dirty="0" smtClean="0"/>
              <a:t>the BFT_Index</a:t>
            </a:r>
          </a:p>
          <a:p>
            <a:pPr lvl="1">
              <a:defRPr/>
            </a:pPr>
            <a:endParaRPr lang="en-US" dirty="0"/>
          </a:p>
          <a:p>
            <a:pPr lvl="1"/>
            <a:r>
              <a:rPr lang="en-US" dirty="0" smtClean="0"/>
              <a:t>Assess, for the first time, the </a:t>
            </a:r>
            <a:r>
              <a:rPr lang="en-US" dirty="0"/>
              <a:t>temporal </a:t>
            </a:r>
            <a:r>
              <a:rPr lang="en-US" dirty="0" smtClean="0"/>
              <a:t>and spatial </a:t>
            </a:r>
            <a:r>
              <a:rPr lang="en-US" dirty="0"/>
              <a:t>variability of favorable environmental </a:t>
            </a:r>
            <a:r>
              <a:rPr lang="en-US" dirty="0" smtClean="0"/>
              <a:t>conditions for </a:t>
            </a:r>
            <a:r>
              <a:rPr lang="en-US" dirty="0"/>
              <a:t>bluefin larvae in the GOM </a:t>
            </a:r>
            <a:r>
              <a:rPr lang="en-US" dirty="0" smtClean="0"/>
              <a:t>during 1993-2011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3510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BFT Index</a:t>
            </a:r>
            <a:endParaRPr lang="en-US" dirty="0"/>
          </a:p>
        </p:txBody>
      </p:sp>
      <p:pic>
        <p:nvPicPr>
          <p:cNvPr id="5" name="Picture 4" descr="SST_fisheries_his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0880" y="1104900"/>
            <a:ext cx="3083720" cy="1676400"/>
          </a:xfrm>
          <a:prstGeom prst="rect">
            <a:avLst/>
          </a:prstGeom>
        </p:spPr>
      </p:pic>
      <p:pic>
        <p:nvPicPr>
          <p:cNvPr id="10" name="Content Placeholder 9" descr="SSH_exampl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150" y="941385"/>
            <a:ext cx="2514600" cy="2001728"/>
          </a:xfrm>
        </p:spPr>
      </p:pic>
      <p:pic>
        <p:nvPicPr>
          <p:cNvPr id="12" name="Content Placeholder 9" descr="SSH_examp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5" y="4268902"/>
            <a:ext cx="2514600" cy="2055698"/>
          </a:xfrm>
          <a:prstGeom prst="rect">
            <a:avLst/>
          </a:prstGeom>
        </p:spPr>
      </p:pic>
      <p:pic>
        <p:nvPicPr>
          <p:cNvPr id="15" name="Content Placeholder 9" descr="SSH_examp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33700" y="4271736"/>
            <a:ext cx="2590800" cy="2053270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10" idx="3"/>
            <a:endCxn id="5" idx="1"/>
          </p:cNvCxnSpPr>
          <p:nvPr/>
        </p:nvCxnSpPr>
        <p:spPr>
          <a:xfrm>
            <a:off x="2571750" y="1942249"/>
            <a:ext cx="669130" cy="85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3"/>
            <a:endCxn id="15" idx="1"/>
          </p:cNvCxnSpPr>
          <p:nvPr/>
        </p:nvCxnSpPr>
        <p:spPr>
          <a:xfrm>
            <a:off x="2543175" y="5296751"/>
            <a:ext cx="390525" cy="162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5" idx="0"/>
            <a:endCxn id="2050" idx="1"/>
          </p:cNvCxnSpPr>
          <p:nvPr/>
        </p:nvCxnSpPr>
        <p:spPr>
          <a:xfrm rot="5400000" flipH="1" flipV="1">
            <a:off x="5009995" y="3261931"/>
            <a:ext cx="228910" cy="1790700"/>
          </a:xfrm>
          <a:prstGeom prst="bentConnector2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4"/>
          <p:cNvCxnSpPr>
            <a:stCxn id="5" idx="3"/>
            <a:endCxn id="2050" idx="0"/>
          </p:cNvCxnSpPr>
          <p:nvPr/>
        </p:nvCxnSpPr>
        <p:spPr>
          <a:xfrm>
            <a:off x="6324600" y="1943100"/>
            <a:ext cx="1066800" cy="916284"/>
          </a:xfrm>
          <a:prstGeom prst="bentConnector2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214409" y="914400"/>
            <a:ext cx="14723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May 20, 1998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225225"/>
            <a:ext cx="5562600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BFT_Index(</a:t>
            </a:r>
            <a:r>
              <a:rPr lang="en-US" sz="1600" b="1" dirty="0" err="1" smtClean="0"/>
              <a:t>x,y</a:t>
            </a:r>
            <a:r>
              <a:rPr lang="en-US" sz="1600" b="1" dirty="0" smtClean="0"/>
              <a:t>) =     [A1 x </a:t>
            </a:r>
            <a:r>
              <a:rPr lang="en-US" sz="1600" b="1" dirty="0" err="1" smtClean="0"/>
              <a:t>Fsst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x,y</a:t>
            </a:r>
            <a:r>
              <a:rPr lang="en-US" sz="1600" b="1" dirty="0" smtClean="0"/>
              <a:t>)]    x   [A2 x </a:t>
            </a:r>
            <a:r>
              <a:rPr lang="en-US" sz="1600" b="1" dirty="0" err="1" smtClean="0"/>
              <a:t>Cmeso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x,y</a:t>
            </a:r>
            <a:r>
              <a:rPr lang="en-US" sz="1600" b="1" dirty="0" smtClean="0"/>
              <a:t>)]</a:t>
            </a:r>
          </a:p>
          <a:p>
            <a:pPr algn="ctr"/>
            <a:r>
              <a:rPr lang="en-US" sz="1600" b="1" dirty="0" smtClean="0"/>
              <a:t> </a:t>
            </a:r>
            <a:r>
              <a:rPr lang="en-US" sz="1400" b="1" dirty="0" smtClean="0"/>
              <a:t>A1=A2=1 (</a:t>
            </a:r>
            <a:r>
              <a:rPr lang="en-US" sz="1400" b="1" dirty="0" err="1" smtClean="0"/>
              <a:t>Domingues</a:t>
            </a:r>
            <a:r>
              <a:rPr lang="en-US" sz="1400" b="1" dirty="0" smtClean="0"/>
              <a:t> et al., 2016)</a:t>
            </a:r>
            <a:endParaRPr lang="en-US" sz="1400" b="1" dirty="0"/>
          </a:p>
        </p:txBody>
      </p:sp>
      <p:pic>
        <p:nvPicPr>
          <p:cNvPr id="2050" name="Picture 2" descr="\\PHODNET\share\domingues\GOM_FISHphod\PAPER\PAPER_01\FO_review01_v8-3_resubmission_20151105\figure0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8" r="2320" b="6880"/>
          <a:stretch/>
        </p:blipFill>
        <p:spPr bwMode="auto">
          <a:xfrm>
            <a:off x="6019800" y="2859384"/>
            <a:ext cx="2743200" cy="236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7061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BFT_Index 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\\PHODNET\share\domingues\GOM_FISHphod\PAPER\PAPER_01\FO_review01_v8-3_resubmission_20151105\figure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71" y="990600"/>
            <a:ext cx="6708429" cy="337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PHODNET\share\domingues\GOM_FISHphod\PAPER\PAPER_01\FO_review01_v8-3_resubmission_20151105\figure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19600"/>
            <a:ext cx="6446263" cy="199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7061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BFT_Index-derived Variability</a:t>
            </a:r>
            <a:endParaRPr lang="en-US" dirty="0"/>
          </a:p>
        </p:txBody>
      </p:sp>
      <p:pic>
        <p:nvPicPr>
          <p:cNvPr id="4098" name="Picture 2" descr="\\PHODNET\share\domingues\GOM_FISHphod\PAPER\PAPER_01\FO_review01_v8-3_resubmission_20151105\figure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6088"/>
            <a:ext cx="6858000" cy="364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7213600" y="5816600"/>
            <a:ext cx="0" cy="33807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990600"/>
            <a:ext cx="4086225" cy="9845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33400" y="10922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Time-series</a:t>
            </a:r>
            <a:r>
              <a:rPr lang="en-US" dirty="0" smtClean="0"/>
              <a:t> of overall availability of favorable conditions for larvae in the GOM </a:t>
            </a:r>
            <a:endParaRPr lang="en-US" dirty="0"/>
          </a:p>
        </p:txBody>
      </p:sp>
      <p:sp>
        <p:nvSpPr>
          <p:cNvPr id="4101" name="Left Brace 4100"/>
          <p:cNvSpPr/>
          <p:nvPr/>
        </p:nvSpPr>
        <p:spPr>
          <a:xfrm>
            <a:off x="4752975" y="1016000"/>
            <a:ext cx="152400" cy="107573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03" name="Straight Arrow Connector 4102"/>
          <p:cNvCxnSpPr>
            <a:stCxn id="31" idx="3"/>
            <a:endCxn id="4101" idx="1"/>
          </p:cNvCxnSpPr>
          <p:nvPr/>
        </p:nvCxnSpPr>
        <p:spPr>
          <a:xfrm>
            <a:off x="3962400" y="1553865"/>
            <a:ext cx="7905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844800" y="5821430"/>
            <a:ext cx="0" cy="33807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505200" y="5803900"/>
            <a:ext cx="0" cy="33807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419600" y="4229100"/>
            <a:ext cx="0" cy="37313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724400" y="4229100"/>
            <a:ext cx="0" cy="37313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5969000" y="4224270"/>
            <a:ext cx="0" cy="37313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7061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BFT_Index GOM – spring-time extremes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001" y="1177067"/>
            <a:ext cx="2765886" cy="2070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12" y="1190625"/>
            <a:ext cx="2765886" cy="2070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001" y="3733800"/>
            <a:ext cx="2765886" cy="20709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200" y="1095375"/>
            <a:ext cx="8991600" cy="222885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5725" y="3657600"/>
            <a:ext cx="8991600" cy="2209800"/>
          </a:xfrm>
          <a:prstGeom prst="rect">
            <a:avLst/>
          </a:prstGeom>
          <a:noFill/>
          <a:ln w="508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200" y="1114425"/>
            <a:ext cx="1556323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Favorable years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01" y="1190625"/>
            <a:ext cx="2765886" cy="207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12" y="3733800"/>
            <a:ext cx="2765886" cy="207095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01" y="3720242"/>
            <a:ext cx="2765886" cy="2070958"/>
          </a:xfrm>
        </p:spPr>
      </p:pic>
      <p:sp>
        <p:nvSpPr>
          <p:cNvPr id="16" name="TextBox 15"/>
          <p:cNvSpPr txBox="1"/>
          <p:nvPr/>
        </p:nvSpPr>
        <p:spPr>
          <a:xfrm>
            <a:off x="85724" y="3682425"/>
            <a:ext cx="1819276" cy="338554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9"/>
                </a:solidFill>
              </a:rPr>
              <a:t>Unfavorable years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5991880"/>
            <a:ext cx="9144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Maps of average spring-time BFT_Index provide information on the persistency of favorable conditions on a specific location within the GOM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257061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16820</TotalTime>
  <Words>970</Words>
  <Application>Microsoft Office PowerPoint</Application>
  <PresentationFormat>On-screen Show (4:3)</PresentationFormat>
  <Paragraphs>171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Custom Design</vt:lpstr>
      <vt:lpstr>Waveform</vt:lpstr>
      <vt:lpstr>Bluefin tuna larvae in the Gulf of Mexico: an overview of available oceanographic conditions during the past 20 years</vt:lpstr>
      <vt:lpstr>Background</vt:lpstr>
      <vt:lpstr>Background</vt:lpstr>
      <vt:lpstr>Interannual variability in the GOM</vt:lpstr>
      <vt:lpstr>Goals &amp; Objectives</vt:lpstr>
      <vt:lpstr>The BFT Index</vt:lpstr>
      <vt:lpstr>BFT_Index verification</vt:lpstr>
      <vt:lpstr>BFT_Index-derived Variability</vt:lpstr>
      <vt:lpstr>BFT_Index GOM – spring-time extremes</vt:lpstr>
      <vt:lpstr>BFT Index GOM – sources of variability</vt:lpstr>
      <vt:lpstr>BFT Index GOM variability</vt:lpstr>
      <vt:lpstr>Comparison with Recruitment</vt:lpstr>
      <vt:lpstr>Summary</vt:lpstr>
      <vt:lpstr>Real-Time BFT_Index distribution</vt:lpstr>
      <vt:lpstr>Real-Time BFT_Index distribution</vt:lpstr>
      <vt:lpstr>Future Plans</vt:lpstr>
      <vt:lpstr>Spring-trends during 1993-2011</vt:lpstr>
      <vt:lpstr>Spring-trends during 1993-2011</vt:lpstr>
      <vt:lpstr>Spring-trends during 1993-2011</vt:lpstr>
      <vt:lpstr>Future Plans</vt:lpstr>
      <vt:lpstr>Future Plans</vt:lpstr>
    </vt:vector>
  </TitlesOfParts>
  <Company>FIU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Jaime</dc:creator>
  <cp:lastModifiedBy>Ricardo Domingues</cp:lastModifiedBy>
  <cp:revision>916</cp:revision>
  <dcterms:created xsi:type="dcterms:W3CDTF">2012-03-16T20:28:35Z</dcterms:created>
  <dcterms:modified xsi:type="dcterms:W3CDTF">2016-06-23T17:32:57Z</dcterms:modified>
</cp:coreProperties>
</file>