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3"/>
  </p:notesMasterIdLst>
  <p:sldIdLst>
    <p:sldId id="262" r:id="rId4"/>
    <p:sldId id="288" r:id="rId5"/>
    <p:sldId id="292" r:id="rId6"/>
    <p:sldId id="289" r:id="rId7"/>
    <p:sldId id="290" r:id="rId8"/>
    <p:sldId id="291" r:id="rId9"/>
    <p:sldId id="293" r:id="rId10"/>
    <p:sldId id="294" r:id="rId11"/>
    <p:sldId id="29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CC"/>
    <a:srgbClr val="CC0066"/>
    <a:srgbClr val="00FF00"/>
    <a:srgbClr val="800000"/>
    <a:srgbClr val="FF66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4" autoAdjust="0"/>
    <p:restoredTop sz="88455" autoAdjust="0"/>
  </p:normalViewPr>
  <p:slideViewPr>
    <p:cSldViewPr>
      <p:cViewPr>
        <p:scale>
          <a:sx n="125" d="100"/>
          <a:sy n="125" d="100"/>
        </p:scale>
        <p:origin x="-8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1A056-9A1D-495E-A4A9-50435497E1AE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2BEB9-1B2F-4185-8697-6CECAE19E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90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2BEB9-1B2F-4185-8697-6CECAE19EF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87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814248" y="2811440"/>
            <a:ext cx="42672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08751"/>
            <a:ext cx="9144000" cy="349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20000">
                <a:srgbClr val="AAAABF"/>
              </a:gs>
              <a:gs pos="0">
                <a:schemeClr val="bg1"/>
              </a:gs>
              <a:gs pos="97500">
                <a:schemeClr val="tx1"/>
              </a:gs>
              <a:gs pos="44000">
                <a:srgbClr val="00004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0" y="0"/>
            <a:ext cx="596900" cy="696383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Wingdings" pitchFamily="2" charset="2"/>
              <a:buChar char="v"/>
              <a:defRPr sz="2400" baseline="0"/>
            </a:lvl1pPr>
            <a:lvl2pPr marL="800100" indent="-342900">
              <a:buFont typeface="Wingdings" pitchFamily="2" charset="2"/>
              <a:buChar char="q"/>
              <a:defRPr sz="2000" baseline="0"/>
            </a:lvl2pPr>
            <a:lvl3pPr marL="1143000" indent="-228600">
              <a:buFont typeface="Wingdings" pitchFamily="2" charset="2"/>
              <a:buChar char="Ø"/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8C5B3E-0593-40DB-B1C3-CEAB239E4923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9540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15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12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864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1227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72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63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784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687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598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248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8702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1088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296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726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50000">
                <a:srgbClr val="285379"/>
              </a:gs>
              <a:gs pos="0">
                <a:schemeClr val="tx2">
                  <a:lumMod val="5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039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154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01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6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03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11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68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2000"/>
            <a:lum/>
          </a:blip>
          <a:srcRect/>
          <a:stretch>
            <a:fillRect l="65000" t="50000" r="2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E2DF0-4024-40F0-B211-23D3252B16A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C5B3E-0593-40DB-B1C3-CEAB239E4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96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0FD2-F11C-4C14-9693-DAFEA9FFE2D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F3CB2-589C-4ADB-98F2-D56EC15C9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96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0BE2DF0-4024-40F0-B211-23D3252B16A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8C5B3E-0593-40DB-B1C3-CEAB239E4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A GRAVEST EMPIRICAL MODE SHORT RANGE FORECAST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08401"/>
            <a:ext cx="6400800" cy="1015999"/>
          </a:xfrm>
        </p:spPr>
        <p:txBody>
          <a:bodyPr>
            <a:noAutofit/>
          </a:bodyPr>
          <a:lstStyle/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167" y="5670699"/>
            <a:ext cx="910054" cy="91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11" y="5546920"/>
            <a:ext cx="859156" cy="1002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6324600"/>
            <a:ext cx="2941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PHOD retreat, March 28-29, 2012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9666" y="5706045"/>
            <a:ext cx="855922" cy="87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86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“Synoptic </a:t>
            </a:r>
            <a:r>
              <a:rPr lang="en-US" dirty="0" smtClean="0"/>
              <a:t>ocean prediction and simulation require the best possible </a:t>
            </a:r>
            <a:r>
              <a:rPr lang="en-US" dirty="0" err="1" smtClean="0"/>
              <a:t>speciﬁcation</a:t>
            </a:r>
            <a:r>
              <a:rPr lang="en-US" dirty="0" smtClean="0"/>
              <a:t> of </a:t>
            </a:r>
            <a:r>
              <a:rPr lang="en-US" dirty="0" smtClean="0"/>
              <a:t>the initial conditions”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just"/>
            <a:r>
              <a:rPr lang="en-US" dirty="0" smtClean="0"/>
              <a:t> The lack of real-time data has led to the application of techniques such as the Feature-Oriented Models.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calado20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200400"/>
            <a:ext cx="8081962" cy="28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3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en-US" dirty="0" smtClean="0"/>
              <a:t> The Feature-Modeling technique consist of building a synoptic mass structure for a specific oceanographic feature using parametric equations and past observations.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Disadvantage: </a:t>
            </a:r>
            <a:r>
              <a:rPr lang="en-US" dirty="0" smtClean="0"/>
              <a:t> produces spatially discontinuous fields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FM_B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7722" y="1905000"/>
            <a:ext cx="53426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3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en-US" dirty="0" smtClean="0"/>
              <a:t> Investigate the feasibility of the Gravest Empirical Mode technique to produce an realistic density/momentum structure for the ocean.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 How well can we perform a short forecast with this technique?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/>
            <a:endParaRPr lang="en-US" dirty="0" smtClean="0"/>
          </a:p>
        </p:txBody>
      </p:sp>
      <p:pic>
        <p:nvPicPr>
          <p:cNvPr id="6" name="Picture 5" descr="specific_corr_D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200400"/>
            <a:ext cx="2514600" cy="321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3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EM_sche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70220"/>
            <a:ext cx="8534400" cy="30779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86400" y="1524000"/>
            <a:ext cx="1600200" cy="312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9000" y="1524000"/>
            <a:ext cx="1600200" cy="312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3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APS_datas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1066800"/>
            <a:ext cx="9753603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334000"/>
            <a:ext cx="3647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ADT : 04/20/2007</a:t>
            </a:r>
          </a:p>
          <a:p>
            <a:r>
              <a:rPr lang="en-US" b="1" dirty="0" smtClean="0"/>
              <a:t>Short-Range forecast: 04/20 – 05/01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0243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- </a:t>
            </a:r>
            <a:r>
              <a:rPr lang="en-US" dirty="0" err="1" smtClean="0"/>
              <a:t>Nowcast</a:t>
            </a:r>
            <a:endParaRPr lang="en-US" dirty="0"/>
          </a:p>
        </p:txBody>
      </p:sp>
      <p:pic>
        <p:nvPicPr>
          <p:cNvPr id="8" name="Picture 7" descr="Nowc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85800"/>
            <a:ext cx="7924800" cy="3912209"/>
          </a:xfrm>
          <a:prstGeom prst="rect">
            <a:avLst/>
          </a:prstGeom>
        </p:spPr>
      </p:pic>
      <p:pic>
        <p:nvPicPr>
          <p:cNvPr id="9" name="Content Placeholder 8" descr="silveira200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1800" y="3505200"/>
            <a:ext cx="3762375" cy="3048000"/>
          </a:xfrm>
        </p:spPr>
      </p:pic>
      <p:sp>
        <p:nvSpPr>
          <p:cNvPr id="10" name="TextBox 9"/>
          <p:cNvSpPr txBox="1"/>
          <p:nvPr/>
        </p:nvSpPr>
        <p:spPr>
          <a:xfrm>
            <a:off x="3505200" y="5867400"/>
            <a:ext cx="19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Silveira</a:t>
            </a:r>
            <a:r>
              <a:rPr lang="en-US" b="1" dirty="0" smtClean="0"/>
              <a:t> et al. 2004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0243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- Forecast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AX97 APR04 – 04/21/2007 – 04/23/2007</a:t>
            </a:r>
            <a:endParaRPr lang="en-US" dirty="0"/>
          </a:p>
        </p:txBody>
      </p:sp>
      <p:pic>
        <p:nvPicPr>
          <p:cNvPr id="7" name="Picture 6" descr="Vgeo_AX97.png"/>
          <p:cNvPicPr>
            <a:picLocks noChangeAspect="1"/>
          </p:cNvPicPr>
          <p:nvPr/>
        </p:nvPicPr>
        <p:blipFill>
          <a:blip r:embed="rId2" cstate="print"/>
          <a:srcRect b="54621"/>
          <a:stretch>
            <a:fillRect/>
          </a:stretch>
        </p:blipFill>
        <p:spPr>
          <a:xfrm>
            <a:off x="0" y="1828800"/>
            <a:ext cx="4507816" cy="3276600"/>
          </a:xfrm>
          <a:prstGeom prst="rect">
            <a:avLst/>
          </a:prstGeom>
        </p:spPr>
      </p:pic>
      <p:pic>
        <p:nvPicPr>
          <p:cNvPr id="11" name="Picture 10" descr="Vgeo_AX97.png"/>
          <p:cNvPicPr>
            <a:picLocks noChangeAspect="1"/>
          </p:cNvPicPr>
          <p:nvPr/>
        </p:nvPicPr>
        <p:blipFill>
          <a:blip r:embed="rId2" cstate="print"/>
          <a:srcRect t="44995"/>
          <a:stretch>
            <a:fillRect/>
          </a:stretch>
        </p:blipFill>
        <p:spPr>
          <a:xfrm>
            <a:off x="4495800" y="1770974"/>
            <a:ext cx="4572000" cy="40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3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ifters_cluster_dens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066800"/>
            <a:ext cx="6324600" cy="4743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- Forecast</a:t>
            </a:r>
            <a:endParaRPr lang="en-US" dirty="0"/>
          </a:p>
        </p:txBody>
      </p:sp>
      <p:pic>
        <p:nvPicPr>
          <p:cNvPr id="7" name="Content Placeholder 6" descr="drifters_trac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6763" y="1371600"/>
            <a:ext cx="4401437" cy="4069768"/>
          </a:xfrm>
        </p:spPr>
      </p:pic>
    </p:spTree>
    <p:extLst>
      <p:ext uri="{BB962C8B-B14F-4D97-AF65-F5344CB8AC3E}">
        <p14:creationId xmlns:p14="http://schemas.microsoft.com/office/powerpoint/2010/main" xmlns="" val="40243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9403</TotalTime>
  <Words>151</Words>
  <Application>Microsoft Office PowerPoint</Application>
  <PresentationFormat>On-screen Show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Custom Design</vt:lpstr>
      <vt:lpstr>Waveform</vt:lpstr>
      <vt:lpstr>A GRAVEST EMPIRICAL MODE SHORT RANGE FORECAST SYSTEM</vt:lpstr>
      <vt:lpstr>Introduction</vt:lpstr>
      <vt:lpstr>Introduction</vt:lpstr>
      <vt:lpstr>Objective</vt:lpstr>
      <vt:lpstr>Method</vt:lpstr>
      <vt:lpstr>Data</vt:lpstr>
      <vt:lpstr>Preliminary Results - Nowcast</vt:lpstr>
      <vt:lpstr>Preliminary Results - Forecast</vt:lpstr>
      <vt:lpstr>Preliminary Results - Forecast</vt:lpstr>
    </vt:vector>
  </TitlesOfParts>
  <Company>FIU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</dc:creator>
  <cp:lastModifiedBy>Ricardo Domingues</cp:lastModifiedBy>
  <cp:revision>355</cp:revision>
  <dcterms:created xsi:type="dcterms:W3CDTF">2012-03-16T20:28:35Z</dcterms:created>
  <dcterms:modified xsi:type="dcterms:W3CDTF">2012-11-27T14:26:11Z</dcterms:modified>
</cp:coreProperties>
</file>