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334" r:id="rId3"/>
    <p:sldId id="319" r:id="rId4"/>
    <p:sldId id="320" r:id="rId5"/>
    <p:sldId id="321" r:id="rId6"/>
    <p:sldId id="322" r:id="rId7"/>
    <p:sldId id="323" r:id="rId8"/>
    <p:sldId id="324" r:id="rId9"/>
    <p:sldId id="325" r:id="rId10"/>
    <p:sldId id="336" r:id="rId11"/>
    <p:sldId id="346" r:id="rId12"/>
    <p:sldId id="327" r:id="rId13"/>
    <p:sldId id="328" r:id="rId14"/>
    <p:sldId id="337" r:id="rId15"/>
    <p:sldId id="296" r:id="rId16"/>
    <p:sldId id="330" r:id="rId17"/>
    <p:sldId id="302" r:id="rId18"/>
    <p:sldId id="307" r:id="rId19"/>
    <p:sldId id="308" r:id="rId20"/>
    <p:sldId id="345" r:id="rId21"/>
    <p:sldId id="339" r:id="rId22"/>
    <p:sldId id="332" r:id="rId23"/>
    <p:sldId id="347" r:id="rId24"/>
    <p:sldId id="340" r:id="rId25"/>
    <p:sldId id="342" r:id="rId26"/>
    <p:sldId id="31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D655D5"/>
    <a:srgbClr val="000000"/>
    <a:srgbClr val="FFCC00"/>
    <a:srgbClr val="00D5D0"/>
    <a:srgbClr val="EEB500"/>
    <a:srgbClr val="FF6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90" autoAdjust="0"/>
    <p:restoredTop sz="95770" autoAdjust="0"/>
  </p:normalViewPr>
  <p:slideViewPr>
    <p:cSldViewPr snapToObjects="1">
      <p:cViewPr varScale="1">
        <p:scale>
          <a:sx n="105" d="100"/>
          <a:sy n="105" d="100"/>
        </p:scale>
        <p:origin x="81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8AB5A-D3FD-1346-ACAF-6B2843A0AED3}" type="datetimeFigureOut">
              <a:rPr lang="en-US" smtClean="0"/>
              <a:t>8/2/18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3CCFE-344C-2F4E-A33D-049C79B05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41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0DDE5-FB75-9849-9BC5-3EA20E7FDA57}" type="datetimeFigureOut">
              <a:rPr lang="en-US" smtClean="0"/>
              <a:t>8/2/18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48EC2B-1C25-1245-84F1-378CC278E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1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8EC2B-1C25-1245-84F1-378CC278E2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25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8EC2B-1C25-1245-84F1-378CC278E21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010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8/2/18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14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8/2/18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27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8/2/18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26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" y="89213"/>
            <a:ext cx="11567160" cy="65685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" y="811136"/>
            <a:ext cx="11567160" cy="5791631"/>
          </a:xfrm>
        </p:spPr>
        <p:txBody>
          <a:bodyPr/>
          <a:lstStyle>
            <a:lvl1pPr marL="228600" indent="-228600">
              <a:buFont typeface="Wingdings" charset="2"/>
              <a:buChar char="Ø"/>
              <a:defRPr sz="2400"/>
            </a:lvl1pPr>
            <a:lvl2pPr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8/2/18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39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8/2/18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3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8/2/18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837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8/2/18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28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8/2/18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92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8/2/18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8/2/18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69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8/2/18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71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2420" y="123079"/>
            <a:ext cx="11567160" cy="656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2420" y="607940"/>
            <a:ext cx="11567160" cy="5791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12420" y="6450935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9CBC6A-D0AD-3E43-B24F-182800BBB51E}" type="slidenum">
              <a:rPr lang="en-US" smtClean="0"/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1" y="5713617"/>
            <a:ext cx="676688" cy="67668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705600" y="6491841"/>
            <a:ext cx="5256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/>
              <a:t>Presentation to the City of Fort Lauderdale,</a:t>
            </a:r>
            <a:r>
              <a:rPr lang="en-US" sz="1600" baseline="0" dirty="0"/>
              <a:t> </a:t>
            </a:r>
            <a:r>
              <a:rPr lang="en-US" sz="1600" dirty="0"/>
              <a:t>August 14th</a:t>
            </a:r>
            <a:r>
              <a:rPr lang="en-US" sz="1600" baseline="0" dirty="0"/>
              <a:t> 2018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04652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charset="2"/>
        <a:buChar char="q"/>
        <a:defRPr sz="28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charset="0"/>
        <a:buChar char="o"/>
        <a:defRPr sz="24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1624" y="328302"/>
            <a:ext cx="1044094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NOAA/AOML Ocean Observing Systems and Efforts Towards Understanding Attributions to Sea Level Changes Along the U.S. East Coast</a:t>
            </a:r>
          </a:p>
          <a:p>
            <a:endParaRPr lang="en-US" b="1" u="sng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b="1" u="sng" dirty="0">
                <a:latin typeface="Avenir Book" charset="0"/>
                <a:ea typeface="Avenir Book" charset="0"/>
                <a:cs typeface="Avenir Book" charset="0"/>
              </a:rPr>
              <a:t>Molly Baringer</a:t>
            </a:r>
            <a:r>
              <a:rPr lang="en-US" b="1" u="sng" baseline="30000" dirty="0">
                <a:latin typeface="Avenir Book" charset="0"/>
                <a:ea typeface="Avenir Book" charset="0"/>
                <a:cs typeface="Avenir Book" charset="0"/>
              </a:rPr>
              <a:t>1</a:t>
            </a:r>
          </a:p>
          <a:p>
            <a:endParaRPr lang="en-US" b="1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b="1" dirty="0">
                <a:latin typeface="Avenir Book" charset="0"/>
                <a:ea typeface="Avenir Book" charset="0"/>
                <a:cs typeface="Avenir Book" charset="0"/>
              </a:rPr>
              <a:t>Gustavo Goni</a:t>
            </a:r>
            <a:r>
              <a:rPr lang="en-US" b="1" baseline="30000" dirty="0">
                <a:latin typeface="Avenir Book" charset="0"/>
                <a:ea typeface="Avenir Book" charset="0"/>
                <a:cs typeface="Avenir Book" charset="0"/>
              </a:rPr>
              <a:t>1</a:t>
            </a:r>
          </a:p>
          <a:p>
            <a:endParaRPr lang="en-US" b="1" baseline="300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b="1" dirty="0">
                <a:latin typeface="Avenir Book" charset="0"/>
                <a:ea typeface="Avenir Book" charset="0"/>
                <a:cs typeface="Avenir Book" charset="0"/>
              </a:rPr>
              <a:t>Ricardo Domingues</a:t>
            </a:r>
            <a:r>
              <a:rPr lang="en-US" b="1" baseline="30000" dirty="0">
                <a:latin typeface="Avenir Book" charset="0"/>
                <a:ea typeface="Avenir Book" charset="0"/>
                <a:cs typeface="Avenir Book" charset="0"/>
              </a:rPr>
              <a:t>2,1</a:t>
            </a:r>
          </a:p>
          <a:p>
            <a:endParaRPr lang="en-US" b="1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2" name="Rectangle 1"/>
          <p:cNvSpPr/>
          <p:nvPr/>
        </p:nvSpPr>
        <p:spPr>
          <a:xfrm>
            <a:off x="11125200" y="5644662"/>
            <a:ext cx="773723" cy="756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7914" y="6041986"/>
            <a:ext cx="773723" cy="756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473" y="3583026"/>
            <a:ext cx="2061675" cy="2055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885" y="3674008"/>
            <a:ext cx="1980029" cy="19362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4083176"/>
            <a:ext cx="444201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/>
            <a:r>
              <a:rPr lang="en-US" sz="1600" baseline="30000" dirty="0">
                <a:ea typeface="Avenir Book" charset="0"/>
                <a:cs typeface="Avenir Book" charset="0"/>
              </a:rPr>
              <a:t>1</a:t>
            </a:r>
            <a:r>
              <a:rPr lang="en-US" sz="1600" dirty="0">
                <a:ea typeface="Avenir Book" charset="0"/>
                <a:cs typeface="Avenir Book" charset="0"/>
              </a:rPr>
              <a:t> NOAA Atlantic Oceanographic and Meteorological Laboratory - AOML, Miami, Florida, USA</a:t>
            </a:r>
          </a:p>
          <a:p>
            <a:pPr marL="341313" indent="-341313"/>
            <a:r>
              <a:rPr lang="en-US" sz="1600" baseline="30000" dirty="0">
                <a:ea typeface="Avenir Book" charset="0"/>
                <a:cs typeface="Avenir Book" charset="0"/>
              </a:rPr>
              <a:t>2</a:t>
            </a:r>
            <a:r>
              <a:rPr lang="en-US" sz="1600" dirty="0">
                <a:ea typeface="Avenir Book" charset="0"/>
                <a:cs typeface="Avenir Book" charset="0"/>
              </a:rPr>
              <a:t> University of Miami, Cooperative Institute for Marine and Atmospheric Studies - CIMAS, Miami, Florida, USA</a:t>
            </a:r>
          </a:p>
          <a:p>
            <a:pPr marL="341313" indent="-341313"/>
            <a:endParaRPr lang="en-US" sz="1600" dirty="0">
              <a:ea typeface="Avenir Book" charset="0"/>
              <a:cs typeface="Avenir Book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334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Florida Current and Gulf Stream Effect on Sea Level along east U.S. coast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66299" y="1025857"/>
                <a:ext cx="279801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smtClean="0">
                          <a:solidFill>
                            <a:srgbClr val="0070C0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sz="2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b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𝐒𝐋</m:t>
                          </m:r>
                        </m:e>
                        <m:sub>
                          <m:r>
                            <a:rPr lang="en-US" sz="2800" b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𝐎𝐜𝐞𝐚𝐧</m:t>
                          </m:r>
                          <m:r>
                            <a:rPr lang="en-US" sz="2800" b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sz="2800" b="1" i="0" smtClean="0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𝐂𝐮𝐫𝐫𝐞𝐧𝐭𝐬</m:t>
                          </m:r>
                        </m:sub>
                      </m:sSub>
                    </m:oMath>
                  </m:oMathPara>
                </a14:m>
                <a:endParaRPr lang="en-US" sz="28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99" y="1025857"/>
                <a:ext cx="2798010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7013935" y="609600"/>
            <a:ext cx="4933545" cy="6189858"/>
            <a:chOff x="7451063" y="681461"/>
            <a:chExt cx="4485041" cy="6189857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74" r="44379" b="5735"/>
            <a:stretch/>
          </p:blipFill>
          <p:spPr bwMode="auto">
            <a:xfrm>
              <a:off x="7451063" y="681461"/>
              <a:ext cx="4485041" cy="61898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8014648" y="770192"/>
              <a:ext cx="782587" cy="461665"/>
            </a:xfrm>
            <a:prstGeom prst="rect">
              <a:avLst/>
            </a:prstGeom>
            <a:solidFill>
              <a:srgbClr val="000000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0 lag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33400" y="1979980"/>
            <a:ext cx="6553200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u="sng" dirty="0"/>
              <a:t>For every 1 </a:t>
            </a:r>
            <a:r>
              <a:rPr lang="en-US" sz="2400" b="1" u="sng" dirty="0" err="1"/>
              <a:t>Sv</a:t>
            </a:r>
            <a:r>
              <a:rPr lang="en-US" sz="2400" b="1" u="sng" dirty="0"/>
              <a:t> decrease in FC transport on seasonal time-scales: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rgbClr val="FF0000"/>
                </a:solidFill>
              </a:rPr>
              <a:t>~5 cm increase</a:t>
            </a:r>
            <a:r>
              <a:rPr lang="en-US" sz="2200" dirty="0"/>
              <a:t> in coastal sea-level in most locations between 25N-42N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rgbClr val="FF0000"/>
                </a:solidFill>
              </a:rPr>
              <a:t>~10 cm increase</a:t>
            </a:r>
            <a:r>
              <a:rPr lang="en-US" sz="2200" dirty="0"/>
              <a:t> in coastal sea-level in locations at the mid-Atlantic bight (SLR hot spot, </a:t>
            </a:r>
            <a:r>
              <a:rPr lang="en-US" sz="2200" dirty="0" err="1"/>
              <a:t>Ezer</a:t>
            </a:r>
            <a:r>
              <a:rPr lang="en-US" sz="2200" dirty="0"/>
              <a:t> et al., 2012)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rgbClr val="0070C0"/>
                </a:solidFill>
              </a:rPr>
              <a:t>5 cm decrease</a:t>
            </a:r>
            <a:r>
              <a:rPr lang="en-US" sz="2200" dirty="0"/>
              <a:t> in coastal sea-level at the Bahamas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09890" y="5991255"/>
            <a:ext cx="1855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 </a:t>
            </a:r>
            <a:r>
              <a:rPr lang="en-US" sz="2000" b="1" dirty="0" err="1"/>
              <a:t>Sv</a:t>
            </a:r>
            <a:r>
              <a:rPr lang="en-US" sz="2000" b="1" dirty="0"/>
              <a:t> = 10</a:t>
            </a:r>
            <a:r>
              <a:rPr lang="en-US" sz="2000" b="1" baseline="30000" dirty="0"/>
              <a:t>6</a:t>
            </a:r>
            <a:r>
              <a:rPr lang="en-US" sz="2000" b="1" dirty="0"/>
              <a:t> m</a:t>
            </a:r>
            <a:r>
              <a:rPr lang="en-US" sz="2000" b="1" baseline="30000" dirty="0"/>
              <a:t>3</a:t>
            </a:r>
            <a:r>
              <a:rPr lang="en-US" sz="2000" b="1" dirty="0"/>
              <a:t> s</a:t>
            </a:r>
            <a:r>
              <a:rPr lang="en-US" sz="2000" b="1" baseline="30000" dirty="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77728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>
          <a:xfrm>
            <a:off x="457200" y="761216"/>
            <a:ext cx="5257800" cy="60094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Current efforts by NOAA/AOML to monitor the Florida Current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13013" y="5339834"/>
            <a:ext cx="78258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Miami</a:t>
            </a:r>
          </a:p>
        </p:txBody>
      </p:sp>
      <p:sp>
        <p:nvSpPr>
          <p:cNvPr id="9" name="Oval 8"/>
          <p:cNvSpPr/>
          <p:nvPr/>
        </p:nvSpPr>
        <p:spPr>
          <a:xfrm>
            <a:off x="2895600" y="5594866"/>
            <a:ext cx="228600" cy="2286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48300" y="4598297"/>
            <a:ext cx="103746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Bahamas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334000" y="4343400"/>
            <a:ext cx="228600" cy="2286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62597" y="1321697"/>
            <a:ext cx="162820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Cape Canaveral</a:t>
            </a:r>
          </a:p>
        </p:txBody>
      </p:sp>
      <p:sp>
        <p:nvSpPr>
          <p:cNvPr id="15" name="Oval 14"/>
          <p:cNvSpPr/>
          <p:nvPr/>
        </p:nvSpPr>
        <p:spPr>
          <a:xfrm>
            <a:off x="2243436" y="1066800"/>
            <a:ext cx="228600" cy="2286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72" t="1165" r="770" b="77867"/>
          <a:stretch/>
        </p:blipFill>
        <p:spPr>
          <a:xfrm>
            <a:off x="6847811" y="1793983"/>
            <a:ext cx="4201189" cy="267286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13941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Continuous measurements of the Florida Current flow using telephone cables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428" y="1504376"/>
            <a:ext cx="5109144" cy="329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18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Continuous measurements of the Florida Current flow using telephone cables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19" y="1691790"/>
            <a:ext cx="10199760" cy="38708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68884" y="5791200"/>
            <a:ext cx="1855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 </a:t>
            </a:r>
            <a:r>
              <a:rPr lang="en-US" sz="2000" b="1" dirty="0" err="1"/>
              <a:t>Sv</a:t>
            </a:r>
            <a:r>
              <a:rPr lang="en-US" sz="2000" b="1" dirty="0"/>
              <a:t> = 10</a:t>
            </a:r>
            <a:r>
              <a:rPr lang="en-US" sz="2000" b="1" baseline="30000" dirty="0"/>
              <a:t>6</a:t>
            </a:r>
            <a:r>
              <a:rPr lang="en-US" sz="2000" b="1" dirty="0"/>
              <a:t> m</a:t>
            </a:r>
            <a:r>
              <a:rPr lang="en-US" sz="2000" b="1" baseline="30000" dirty="0"/>
              <a:t>3</a:t>
            </a:r>
            <a:r>
              <a:rPr lang="en-US" sz="2000" b="1" dirty="0"/>
              <a:t> s</a:t>
            </a:r>
            <a:r>
              <a:rPr lang="en-US" sz="2000" b="1" baseline="30000" dirty="0"/>
              <a:t>-1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91568" y="1203572"/>
            <a:ext cx="6581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Daily record of the Florida Current flow since 1982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8742848" y="5791200"/>
            <a:ext cx="629752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372600" y="5605046"/>
            <a:ext cx="17528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Daily FC transport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8747234" y="6085494"/>
            <a:ext cx="629752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372600" y="5899340"/>
            <a:ext cx="1621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90 days low-pass</a:t>
            </a:r>
          </a:p>
        </p:txBody>
      </p:sp>
    </p:spTree>
    <p:extLst>
      <p:ext uri="{BB962C8B-B14F-4D97-AF65-F5344CB8AC3E}">
        <p14:creationId xmlns:p14="http://schemas.microsoft.com/office/powerpoint/2010/main" val="930629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Observed Florida Current changes and potential links with coastal sea-level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49"/>
          <a:stretch/>
        </p:blipFill>
        <p:spPr>
          <a:xfrm>
            <a:off x="685800" y="968163"/>
            <a:ext cx="7106554" cy="4921673"/>
          </a:xfrm>
        </p:spPr>
      </p:pic>
      <p:cxnSp>
        <p:nvCxnSpPr>
          <p:cNvPr id="5" name="Straight Connector 4"/>
          <p:cNvCxnSpPr/>
          <p:nvPr/>
        </p:nvCxnSpPr>
        <p:spPr>
          <a:xfrm>
            <a:off x="8276898" y="1656536"/>
            <a:ext cx="629752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938182" y="1459468"/>
            <a:ext cx="194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Daily FC transport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63766" y="4746734"/>
            <a:ext cx="2362201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8281284" y="2145268"/>
            <a:ext cx="629752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971997" y="2634000"/>
            <a:ext cx="2124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2016 FC transport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53959" y="1908839"/>
            <a:ext cx="2932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Observed – Predicted sea level 2016</a:t>
            </a:r>
            <a:r>
              <a:rPr lang="en-US" sz="2000" b="1" dirty="0"/>
              <a:t> </a:t>
            </a:r>
            <a:r>
              <a:rPr lang="en-US" sz="2000" dirty="0"/>
              <a:t>(Lake Worth)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8292664" y="2802166"/>
            <a:ext cx="629752" cy="0"/>
          </a:xfrm>
          <a:prstGeom prst="line">
            <a:avLst/>
          </a:prstGeom>
          <a:ln w="762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own Arrow 18"/>
          <p:cNvSpPr/>
          <p:nvPr/>
        </p:nvSpPr>
        <p:spPr>
          <a:xfrm rot="10800000">
            <a:off x="5713935" y="5074733"/>
            <a:ext cx="276285" cy="332634"/>
          </a:xfrm>
          <a:prstGeom prst="down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251161" y="4258270"/>
            <a:ext cx="3178839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Low FC transport coincided with observed king tide events in October 2016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5943600"/>
            <a:ext cx="10479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Baringer</a:t>
            </a:r>
            <a:r>
              <a:rPr lang="en-US" sz="1400" dirty="0"/>
              <a:t> et al. (2017), Meridional overturning and oceanic heat transport circulation observations in the North Atlantic Ocean, State of the Climate in 2016, Bulletin of the American Meteorological Society, in press</a:t>
            </a:r>
          </a:p>
        </p:txBody>
      </p:sp>
    </p:spTree>
    <p:extLst>
      <p:ext uri="{BB962C8B-B14F-4D97-AF65-F5344CB8AC3E}">
        <p14:creationId xmlns:p14="http://schemas.microsoft.com/office/powerpoint/2010/main" val="2978554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5334000" y="1381780"/>
            <a:ext cx="6545580" cy="5019020"/>
            <a:chOff x="5334000" y="1381780"/>
            <a:chExt cx="6545580" cy="50190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1897425"/>
              <a:ext cx="5399731" cy="4503375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518750" y="1381780"/>
              <a:ext cx="38444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u="sng" dirty="0"/>
                <a:t>The FC annual variability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10722151" y="2943898"/>
              <a:ext cx="16286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10733155" y="3867841"/>
              <a:ext cx="16286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0726520" y="4817497"/>
              <a:ext cx="16286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0719101" y="2010460"/>
              <a:ext cx="16286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0726907" y="5735472"/>
              <a:ext cx="16286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 rot="16200000">
              <a:off x="10257021" y="3751696"/>
              <a:ext cx="27834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sea level change [m]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820400" y="2743200"/>
              <a:ext cx="5725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+15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806752" y="1815152"/>
              <a:ext cx="5725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+30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830111" y="3638490"/>
              <a:ext cx="4876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  0 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820400" y="4612944"/>
              <a:ext cx="5229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-15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838860" y="5502546"/>
              <a:ext cx="5229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-30</a:t>
              </a: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10726907" y="2010460"/>
              <a:ext cx="6824" cy="372501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Seasonal changes in Florida Current flow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75926" y="37087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7466" y="2209800"/>
            <a:ext cx="45255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High during late spring to summer</a:t>
            </a:r>
          </a:p>
          <a:p>
            <a:endParaRPr lang="en-US" sz="2400" b="1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Low during fall to winter </a:t>
            </a:r>
          </a:p>
          <a:p>
            <a:endParaRPr lang="en-US" sz="2400" b="1" dirty="0">
              <a:solidFill>
                <a:schemeClr val="tx1">
                  <a:lumMod val="75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953000" y="2590800"/>
            <a:ext cx="2819400" cy="728147"/>
          </a:xfrm>
          <a:prstGeom prst="straightConnector1">
            <a:avLst/>
          </a:prstGeom>
          <a:ln w="412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660657" y="3318947"/>
            <a:ext cx="2206743" cy="725517"/>
          </a:xfrm>
          <a:prstGeom prst="straightConnector1">
            <a:avLst/>
          </a:prstGeom>
          <a:ln w="41275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7696200" y="3274894"/>
            <a:ext cx="1555203" cy="4599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389342" y="3848956"/>
            <a:ext cx="1344389" cy="57507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867400" y="3893433"/>
            <a:ext cx="1446200" cy="46194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072659" y="3581400"/>
            <a:ext cx="2965941" cy="1477328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Niiler</a:t>
            </a:r>
            <a:r>
              <a:rPr lang="en-US" dirty="0"/>
              <a:t> and Richardson (1973); </a:t>
            </a:r>
          </a:p>
          <a:p>
            <a:pPr algn="ctr"/>
            <a:r>
              <a:rPr lang="en-US" dirty="0" err="1"/>
              <a:t>Leaman</a:t>
            </a:r>
            <a:r>
              <a:rPr lang="en-US" dirty="0"/>
              <a:t> et al. (1987)</a:t>
            </a:r>
          </a:p>
          <a:p>
            <a:pPr algn="ctr"/>
            <a:r>
              <a:rPr lang="en-US" dirty="0"/>
              <a:t>Schott et al., (1988)</a:t>
            </a:r>
          </a:p>
          <a:p>
            <a:pPr algn="ctr"/>
            <a:r>
              <a:rPr lang="en-US" dirty="0"/>
              <a:t>Baringer and Larsen (2001); </a:t>
            </a:r>
          </a:p>
          <a:p>
            <a:pPr algn="ctr"/>
            <a:r>
              <a:rPr lang="en-US" dirty="0" err="1"/>
              <a:t>Meinen</a:t>
            </a:r>
            <a:r>
              <a:rPr lang="en-US" dirty="0"/>
              <a:t> et al., (2010)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14400" y="5422373"/>
            <a:ext cx="3657600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± 5 cm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/>
              <a:t>expected sea level change associated with the mean FC annual cycle</a:t>
            </a:r>
          </a:p>
        </p:txBody>
      </p:sp>
    </p:spTree>
    <p:extLst>
      <p:ext uri="{BB962C8B-B14F-4D97-AF65-F5344CB8AC3E}">
        <p14:creationId xmlns:p14="http://schemas.microsoft.com/office/powerpoint/2010/main" val="282990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 animBg="1"/>
      <p:bldP spid="12" grpId="0" animBg="1"/>
      <p:bldP spid="13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5334000" y="1381780"/>
            <a:ext cx="6545580" cy="5019020"/>
            <a:chOff x="5334000" y="1381780"/>
            <a:chExt cx="6545580" cy="50190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0" y="1897425"/>
              <a:ext cx="5399731" cy="4503375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518750" y="1381780"/>
              <a:ext cx="38444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u="sng" dirty="0"/>
                <a:t>The FC annual variability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10722151" y="2943898"/>
              <a:ext cx="16286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10733155" y="3867841"/>
              <a:ext cx="16286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0726520" y="4817497"/>
              <a:ext cx="16286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0719101" y="2010460"/>
              <a:ext cx="16286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0726907" y="5735472"/>
              <a:ext cx="16286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 rot="16200000">
              <a:off x="10257021" y="3751696"/>
              <a:ext cx="27834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sea level change [m]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820400" y="2743200"/>
              <a:ext cx="5725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+15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806752" y="1815152"/>
              <a:ext cx="5725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+30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830111" y="3638490"/>
              <a:ext cx="4876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  0 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820400" y="4612944"/>
              <a:ext cx="5229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-15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838860" y="5502546"/>
              <a:ext cx="5229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-30</a:t>
              </a: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10726907" y="2010460"/>
              <a:ext cx="6824" cy="372501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Seasonal changes in Florida Current flow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14400" y="5422373"/>
            <a:ext cx="3657600" cy="6771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± 20 cm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/>
              <a:t>sea level changes usually associated with the seasonal FC flow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3" r="20812"/>
          <a:stretch/>
        </p:blipFill>
        <p:spPr>
          <a:xfrm>
            <a:off x="6049320" y="1883346"/>
            <a:ext cx="4631955" cy="4522297"/>
          </a:xfrm>
          <a:prstGeom prst="rect">
            <a:avLst/>
          </a:prstGeom>
        </p:spPr>
      </p:pic>
      <p:sp>
        <p:nvSpPr>
          <p:cNvPr id="57" name="Freeform 56"/>
          <p:cNvSpPr>
            <a:spLocks noChangeAspect="1"/>
          </p:cNvSpPr>
          <p:nvPr/>
        </p:nvSpPr>
        <p:spPr>
          <a:xfrm>
            <a:off x="6306766" y="2053134"/>
            <a:ext cx="4195371" cy="3112632"/>
          </a:xfrm>
          <a:custGeom>
            <a:avLst/>
            <a:gdLst>
              <a:gd name="connsiteX0" fmla="*/ 0 w 2447925"/>
              <a:gd name="connsiteY0" fmla="*/ 1352888 h 1755396"/>
              <a:gd name="connsiteX1" fmla="*/ 104775 w 2447925"/>
              <a:gd name="connsiteY1" fmla="*/ 1357651 h 1755396"/>
              <a:gd name="connsiteX2" fmla="*/ 119063 w 2447925"/>
              <a:gd name="connsiteY2" fmla="*/ 1371938 h 1755396"/>
              <a:gd name="connsiteX3" fmla="*/ 290513 w 2447925"/>
              <a:gd name="connsiteY3" fmla="*/ 1638638 h 1755396"/>
              <a:gd name="connsiteX4" fmla="*/ 600075 w 2447925"/>
              <a:gd name="connsiteY4" fmla="*/ 1433851 h 1755396"/>
              <a:gd name="connsiteX5" fmla="*/ 852488 w 2447925"/>
              <a:gd name="connsiteY5" fmla="*/ 652801 h 1755396"/>
              <a:gd name="connsiteX6" fmla="*/ 1152525 w 2447925"/>
              <a:gd name="connsiteY6" fmla="*/ 128926 h 1755396"/>
              <a:gd name="connsiteX7" fmla="*/ 1257300 w 2447925"/>
              <a:gd name="connsiteY7" fmla="*/ 338 h 1755396"/>
              <a:gd name="connsiteX8" fmla="*/ 1357313 w 2447925"/>
              <a:gd name="connsiteY8" fmla="*/ 100351 h 1755396"/>
              <a:gd name="connsiteX9" fmla="*/ 1423988 w 2447925"/>
              <a:gd name="connsiteY9" fmla="*/ 352763 h 1755396"/>
              <a:gd name="connsiteX10" fmla="*/ 1533525 w 2447925"/>
              <a:gd name="connsiteY10" fmla="*/ 519451 h 1755396"/>
              <a:gd name="connsiteX11" fmla="*/ 1676400 w 2447925"/>
              <a:gd name="connsiteY11" fmla="*/ 929026 h 1755396"/>
              <a:gd name="connsiteX12" fmla="*/ 1819275 w 2447925"/>
              <a:gd name="connsiteY12" fmla="*/ 1286213 h 1755396"/>
              <a:gd name="connsiteX13" fmla="*/ 1895475 w 2447925"/>
              <a:gd name="connsiteY13" fmla="*/ 1486238 h 1755396"/>
              <a:gd name="connsiteX14" fmla="*/ 1933575 w 2447925"/>
              <a:gd name="connsiteY14" fmla="*/ 1529101 h 1755396"/>
              <a:gd name="connsiteX15" fmla="*/ 1995488 w 2447925"/>
              <a:gd name="connsiteY15" fmla="*/ 1657688 h 1755396"/>
              <a:gd name="connsiteX16" fmla="*/ 2043113 w 2447925"/>
              <a:gd name="connsiteY16" fmla="*/ 1724363 h 1755396"/>
              <a:gd name="connsiteX17" fmla="*/ 2085975 w 2447925"/>
              <a:gd name="connsiteY17" fmla="*/ 1733888 h 1755396"/>
              <a:gd name="connsiteX18" fmla="*/ 2124075 w 2447925"/>
              <a:gd name="connsiteY18" fmla="*/ 1729126 h 1755396"/>
              <a:gd name="connsiteX19" fmla="*/ 2214563 w 2447925"/>
              <a:gd name="connsiteY19" fmla="*/ 1752938 h 1755396"/>
              <a:gd name="connsiteX20" fmla="*/ 2276475 w 2447925"/>
              <a:gd name="connsiteY20" fmla="*/ 1748176 h 1755396"/>
              <a:gd name="connsiteX21" fmla="*/ 2328863 w 2447925"/>
              <a:gd name="connsiteY21" fmla="*/ 1695788 h 1755396"/>
              <a:gd name="connsiteX22" fmla="*/ 2376488 w 2447925"/>
              <a:gd name="connsiteY22" fmla="*/ 1543388 h 1755396"/>
              <a:gd name="connsiteX23" fmla="*/ 2419350 w 2447925"/>
              <a:gd name="connsiteY23" fmla="*/ 1429088 h 1755396"/>
              <a:gd name="connsiteX24" fmla="*/ 2438400 w 2447925"/>
              <a:gd name="connsiteY24" fmla="*/ 1333838 h 1755396"/>
              <a:gd name="connsiteX25" fmla="*/ 2447925 w 2447925"/>
              <a:gd name="connsiteY25" fmla="*/ 1295738 h 1755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447925" h="1755396">
                <a:moveTo>
                  <a:pt x="0" y="1352888"/>
                </a:moveTo>
                <a:cubicBezTo>
                  <a:pt x="42465" y="1353682"/>
                  <a:pt x="84931" y="1354476"/>
                  <a:pt x="104775" y="1357651"/>
                </a:cubicBezTo>
                <a:cubicBezTo>
                  <a:pt x="124619" y="1360826"/>
                  <a:pt x="88107" y="1325107"/>
                  <a:pt x="119063" y="1371938"/>
                </a:cubicBezTo>
                <a:cubicBezTo>
                  <a:pt x="150019" y="1418769"/>
                  <a:pt x="210344" y="1628319"/>
                  <a:pt x="290513" y="1638638"/>
                </a:cubicBezTo>
                <a:cubicBezTo>
                  <a:pt x="370682" y="1648957"/>
                  <a:pt x="506413" y="1598157"/>
                  <a:pt x="600075" y="1433851"/>
                </a:cubicBezTo>
                <a:cubicBezTo>
                  <a:pt x="693737" y="1269545"/>
                  <a:pt x="760413" y="870288"/>
                  <a:pt x="852488" y="652801"/>
                </a:cubicBezTo>
                <a:cubicBezTo>
                  <a:pt x="944563" y="435313"/>
                  <a:pt x="1085056" y="237670"/>
                  <a:pt x="1152525" y="128926"/>
                </a:cubicBezTo>
                <a:cubicBezTo>
                  <a:pt x="1219994" y="20182"/>
                  <a:pt x="1223169" y="5100"/>
                  <a:pt x="1257300" y="338"/>
                </a:cubicBezTo>
                <a:cubicBezTo>
                  <a:pt x="1291431" y="-4424"/>
                  <a:pt x="1329532" y="41614"/>
                  <a:pt x="1357313" y="100351"/>
                </a:cubicBezTo>
                <a:cubicBezTo>
                  <a:pt x="1385094" y="159088"/>
                  <a:pt x="1394619" y="282913"/>
                  <a:pt x="1423988" y="352763"/>
                </a:cubicBezTo>
                <a:cubicBezTo>
                  <a:pt x="1453357" y="422613"/>
                  <a:pt x="1491456" y="423407"/>
                  <a:pt x="1533525" y="519451"/>
                </a:cubicBezTo>
                <a:cubicBezTo>
                  <a:pt x="1575594" y="615495"/>
                  <a:pt x="1628775" y="801232"/>
                  <a:pt x="1676400" y="929026"/>
                </a:cubicBezTo>
                <a:cubicBezTo>
                  <a:pt x="1724025" y="1056820"/>
                  <a:pt x="1782762" y="1193344"/>
                  <a:pt x="1819275" y="1286213"/>
                </a:cubicBezTo>
                <a:cubicBezTo>
                  <a:pt x="1855788" y="1379082"/>
                  <a:pt x="1876425" y="1445757"/>
                  <a:pt x="1895475" y="1486238"/>
                </a:cubicBezTo>
                <a:cubicBezTo>
                  <a:pt x="1914525" y="1526719"/>
                  <a:pt x="1916906" y="1500526"/>
                  <a:pt x="1933575" y="1529101"/>
                </a:cubicBezTo>
                <a:cubicBezTo>
                  <a:pt x="1950244" y="1557676"/>
                  <a:pt x="1977232" y="1625144"/>
                  <a:pt x="1995488" y="1657688"/>
                </a:cubicBezTo>
                <a:cubicBezTo>
                  <a:pt x="2013744" y="1690232"/>
                  <a:pt x="2028032" y="1711663"/>
                  <a:pt x="2043113" y="1724363"/>
                </a:cubicBezTo>
                <a:cubicBezTo>
                  <a:pt x="2058194" y="1737063"/>
                  <a:pt x="2072481" y="1733094"/>
                  <a:pt x="2085975" y="1733888"/>
                </a:cubicBezTo>
                <a:cubicBezTo>
                  <a:pt x="2099469" y="1734682"/>
                  <a:pt x="2102644" y="1725951"/>
                  <a:pt x="2124075" y="1729126"/>
                </a:cubicBezTo>
                <a:cubicBezTo>
                  <a:pt x="2145506" y="1732301"/>
                  <a:pt x="2189163" y="1749763"/>
                  <a:pt x="2214563" y="1752938"/>
                </a:cubicBezTo>
                <a:cubicBezTo>
                  <a:pt x="2239963" y="1756113"/>
                  <a:pt x="2257425" y="1757701"/>
                  <a:pt x="2276475" y="1748176"/>
                </a:cubicBezTo>
                <a:cubicBezTo>
                  <a:pt x="2295525" y="1738651"/>
                  <a:pt x="2312194" y="1729919"/>
                  <a:pt x="2328863" y="1695788"/>
                </a:cubicBezTo>
                <a:cubicBezTo>
                  <a:pt x="2345532" y="1661657"/>
                  <a:pt x="2361407" y="1587838"/>
                  <a:pt x="2376488" y="1543388"/>
                </a:cubicBezTo>
                <a:cubicBezTo>
                  <a:pt x="2391569" y="1498938"/>
                  <a:pt x="2409031" y="1464013"/>
                  <a:pt x="2419350" y="1429088"/>
                </a:cubicBezTo>
                <a:cubicBezTo>
                  <a:pt x="2429669" y="1394163"/>
                  <a:pt x="2433638" y="1356063"/>
                  <a:pt x="2438400" y="1333838"/>
                </a:cubicBezTo>
                <a:cubicBezTo>
                  <a:pt x="2443163" y="1311613"/>
                  <a:pt x="2445544" y="1303675"/>
                  <a:pt x="2447925" y="1295738"/>
                </a:cubicBezTo>
              </a:path>
            </a:pathLst>
          </a:custGeom>
          <a:noFill/>
          <a:ln w="1016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 57"/>
          <p:cNvSpPr>
            <a:spLocks noChangeAspect="1"/>
          </p:cNvSpPr>
          <p:nvPr/>
        </p:nvSpPr>
        <p:spPr>
          <a:xfrm>
            <a:off x="6308096" y="2590800"/>
            <a:ext cx="4187207" cy="2706939"/>
          </a:xfrm>
          <a:custGeom>
            <a:avLst/>
            <a:gdLst>
              <a:gd name="connsiteX0" fmla="*/ 0 w 2443163"/>
              <a:gd name="connsiteY0" fmla="*/ 1231473 h 1504751"/>
              <a:gd name="connsiteX1" fmla="*/ 33338 w 2443163"/>
              <a:gd name="connsiteY1" fmla="*/ 1421973 h 1504751"/>
              <a:gd name="connsiteX2" fmla="*/ 57150 w 2443163"/>
              <a:gd name="connsiteY2" fmla="*/ 1488648 h 1504751"/>
              <a:gd name="connsiteX3" fmla="*/ 95250 w 2443163"/>
              <a:gd name="connsiteY3" fmla="*/ 1474361 h 1504751"/>
              <a:gd name="connsiteX4" fmla="*/ 200025 w 2443163"/>
              <a:gd name="connsiteY4" fmla="*/ 1174323 h 1504751"/>
              <a:gd name="connsiteX5" fmla="*/ 319088 w 2443163"/>
              <a:gd name="connsiteY5" fmla="*/ 755223 h 1504751"/>
              <a:gd name="connsiteX6" fmla="*/ 390525 w 2443163"/>
              <a:gd name="connsiteY6" fmla="*/ 469473 h 1504751"/>
              <a:gd name="connsiteX7" fmla="*/ 457200 w 2443163"/>
              <a:gd name="connsiteY7" fmla="*/ 255161 h 1504751"/>
              <a:gd name="connsiteX8" fmla="*/ 519113 w 2443163"/>
              <a:gd name="connsiteY8" fmla="*/ 50373 h 1504751"/>
              <a:gd name="connsiteX9" fmla="*/ 571500 w 2443163"/>
              <a:gd name="connsiteY9" fmla="*/ 2748 h 1504751"/>
              <a:gd name="connsiteX10" fmla="*/ 619125 w 2443163"/>
              <a:gd name="connsiteY10" fmla="*/ 107523 h 1504751"/>
              <a:gd name="connsiteX11" fmla="*/ 642938 w 2443163"/>
              <a:gd name="connsiteY11" fmla="*/ 245636 h 1504751"/>
              <a:gd name="connsiteX12" fmla="*/ 704850 w 2443163"/>
              <a:gd name="connsiteY12" fmla="*/ 350411 h 1504751"/>
              <a:gd name="connsiteX13" fmla="*/ 771525 w 2443163"/>
              <a:gd name="connsiteY13" fmla="*/ 464711 h 1504751"/>
              <a:gd name="connsiteX14" fmla="*/ 838200 w 2443163"/>
              <a:gd name="connsiteY14" fmla="*/ 636161 h 1504751"/>
              <a:gd name="connsiteX15" fmla="*/ 909638 w 2443163"/>
              <a:gd name="connsiteY15" fmla="*/ 788561 h 1504751"/>
              <a:gd name="connsiteX16" fmla="*/ 1014413 w 2443163"/>
              <a:gd name="connsiteY16" fmla="*/ 931436 h 1504751"/>
              <a:gd name="connsiteX17" fmla="*/ 1062038 w 2443163"/>
              <a:gd name="connsiteY17" fmla="*/ 1026686 h 1504751"/>
              <a:gd name="connsiteX18" fmla="*/ 1085850 w 2443163"/>
              <a:gd name="connsiteY18" fmla="*/ 1074311 h 1504751"/>
              <a:gd name="connsiteX19" fmla="*/ 1138238 w 2443163"/>
              <a:gd name="connsiteY19" fmla="*/ 993348 h 1504751"/>
              <a:gd name="connsiteX20" fmla="*/ 1200150 w 2443163"/>
              <a:gd name="connsiteY20" fmla="*/ 902861 h 1504751"/>
              <a:gd name="connsiteX21" fmla="*/ 1266825 w 2443163"/>
              <a:gd name="connsiteY21" fmla="*/ 931436 h 1504751"/>
              <a:gd name="connsiteX22" fmla="*/ 1376363 w 2443163"/>
              <a:gd name="connsiteY22" fmla="*/ 836186 h 1504751"/>
              <a:gd name="connsiteX23" fmla="*/ 1414463 w 2443163"/>
              <a:gd name="connsiteY23" fmla="*/ 798086 h 1504751"/>
              <a:gd name="connsiteX24" fmla="*/ 1462088 w 2443163"/>
              <a:gd name="connsiteY24" fmla="*/ 840948 h 1504751"/>
              <a:gd name="connsiteX25" fmla="*/ 1490663 w 2443163"/>
              <a:gd name="connsiteY25" fmla="*/ 736173 h 1504751"/>
              <a:gd name="connsiteX26" fmla="*/ 1566863 w 2443163"/>
              <a:gd name="connsiteY26" fmla="*/ 679023 h 1504751"/>
              <a:gd name="connsiteX27" fmla="*/ 1633538 w 2443163"/>
              <a:gd name="connsiteY27" fmla="*/ 569486 h 1504751"/>
              <a:gd name="connsiteX28" fmla="*/ 1657350 w 2443163"/>
              <a:gd name="connsiteY28" fmla="*/ 398036 h 1504751"/>
              <a:gd name="connsiteX29" fmla="*/ 1714500 w 2443163"/>
              <a:gd name="connsiteY29" fmla="*/ 383748 h 1504751"/>
              <a:gd name="connsiteX30" fmla="*/ 1762125 w 2443163"/>
              <a:gd name="connsiteY30" fmla="*/ 407561 h 1504751"/>
              <a:gd name="connsiteX31" fmla="*/ 1824038 w 2443163"/>
              <a:gd name="connsiteY31" fmla="*/ 340886 h 1504751"/>
              <a:gd name="connsiteX32" fmla="*/ 1876425 w 2443163"/>
              <a:gd name="connsiteY32" fmla="*/ 312311 h 1504751"/>
              <a:gd name="connsiteX33" fmla="*/ 1933575 w 2443163"/>
              <a:gd name="connsiteY33" fmla="*/ 326598 h 1504751"/>
              <a:gd name="connsiteX34" fmla="*/ 2005013 w 2443163"/>
              <a:gd name="connsiteY34" fmla="*/ 326598 h 1504751"/>
              <a:gd name="connsiteX35" fmla="*/ 2071688 w 2443163"/>
              <a:gd name="connsiteY35" fmla="*/ 302786 h 1504751"/>
              <a:gd name="connsiteX36" fmla="*/ 2143125 w 2443163"/>
              <a:gd name="connsiteY36" fmla="*/ 478998 h 1504751"/>
              <a:gd name="connsiteX37" fmla="*/ 2162175 w 2443163"/>
              <a:gd name="connsiteY37" fmla="*/ 526623 h 1504751"/>
              <a:gd name="connsiteX38" fmla="*/ 2238375 w 2443163"/>
              <a:gd name="connsiteY38" fmla="*/ 650448 h 1504751"/>
              <a:gd name="connsiteX39" fmla="*/ 2295525 w 2443163"/>
              <a:gd name="connsiteY39" fmla="*/ 774273 h 1504751"/>
              <a:gd name="connsiteX40" fmla="*/ 2357438 w 2443163"/>
              <a:gd name="connsiteY40" fmla="*/ 1050498 h 1504751"/>
              <a:gd name="connsiteX41" fmla="*/ 2395538 w 2443163"/>
              <a:gd name="connsiteY41" fmla="*/ 1179086 h 1504751"/>
              <a:gd name="connsiteX42" fmla="*/ 2409825 w 2443163"/>
              <a:gd name="connsiteY42" fmla="*/ 1212423 h 1504751"/>
              <a:gd name="connsiteX43" fmla="*/ 2424113 w 2443163"/>
              <a:gd name="connsiteY43" fmla="*/ 1255286 h 1504751"/>
              <a:gd name="connsiteX44" fmla="*/ 2438400 w 2443163"/>
              <a:gd name="connsiteY44" fmla="*/ 1298148 h 1504751"/>
              <a:gd name="connsiteX45" fmla="*/ 2443163 w 2443163"/>
              <a:gd name="connsiteY45" fmla="*/ 1302911 h 1504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443163" h="1504751">
                <a:moveTo>
                  <a:pt x="0" y="1231473"/>
                </a:moveTo>
                <a:cubicBezTo>
                  <a:pt x="11906" y="1305292"/>
                  <a:pt x="23813" y="1379111"/>
                  <a:pt x="33338" y="1421973"/>
                </a:cubicBezTo>
                <a:cubicBezTo>
                  <a:pt x="42863" y="1464835"/>
                  <a:pt x="46831" y="1479917"/>
                  <a:pt x="57150" y="1488648"/>
                </a:cubicBezTo>
                <a:cubicBezTo>
                  <a:pt x="67469" y="1497379"/>
                  <a:pt x="71438" y="1526748"/>
                  <a:pt x="95250" y="1474361"/>
                </a:cubicBezTo>
                <a:cubicBezTo>
                  <a:pt x="119062" y="1421974"/>
                  <a:pt x="162719" y="1294179"/>
                  <a:pt x="200025" y="1174323"/>
                </a:cubicBezTo>
                <a:cubicBezTo>
                  <a:pt x="237331" y="1054467"/>
                  <a:pt x="287338" y="872698"/>
                  <a:pt x="319088" y="755223"/>
                </a:cubicBezTo>
                <a:cubicBezTo>
                  <a:pt x="350838" y="637748"/>
                  <a:pt x="367506" y="552817"/>
                  <a:pt x="390525" y="469473"/>
                </a:cubicBezTo>
                <a:cubicBezTo>
                  <a:pt x="413544" y="386129"/>
                  <a:pt x="435769" y="325011"/>
                  <a:pt x="457200" y="255161"/>
                </a:cubicBezTo>
                <a:cubicBezTo>
                  <a:pt x="478631" y="185311"/>
                  <a:pt x="500063" y="92442"/>
                  <a:pt x="519113" y="50373"/>
                </a:cubicBezTo>
                <a:cubicBezTo>
                  <a:pt x="538163" y="8304"/>
                  <a:pt x="554831" y="-6777"/>
                  <a:pt x="571500" y="2748"/>
                </a:cubicBezTo>
                <a:cubicBezTo>
                  <a:pt x="588169" y="12273"/>
                  <a:pt x="607219" y="67042"/>
                  <a:pt x="619125" y="107523"/>
                </a:cubicBezTo>
                <a:cubicBezTo>
                  <a:pt x="631031" y="148004"/>
                  <a:pt x="628651" y="205155"/>
                  <a:pt x="642938" y="245636"/>
                </a:cubicBezTo>
                <a:cubicBezTo>
                  <a:pt x="657225" y="286117"/>
                  <a:pt x="683419" y="313899"/>
                  <a:pt x="704850" y="350411"/>
                </a:cubicBezTo>
                <a:cubicBezTo>
                  <a:pt x="726281" y="386923"/>
                  <a:pt x="749300" y="417086"/>
                  <a:pt x="771525" y="464711"/>
                </a:cubicBezTo>
                <a:cubicBezTo>
                  <a:pt x="793750" y="512336"/>
                  <a:pt x="815181" y="582186"/>
                  <a:pt x="838200" y="636161"/>
                </a:cubicBezTo>
                <a:cubicBezTo>
                  <a:pt x="861219" y="690136"/>
                  <a:pt x="880269" y="739349"/>
                  <a:pt x="909638" y="788561"/>
                </a:cubicBezTo>
                <a:cubicBezTo>
                  <a:pt x="939007" y="837773"/>
                  <a:pt x="989013" y="891748"/>
                  <a:pt x="1014413" y="931436"/>
                </a:cubicBezTo>
                <a:cubicBezTo>
                  <a:pt x="1039813" y="971123"/>
                  <a:pt x="1062038" y="1026686"/>
                  <a:pt x="1062038" y="1026686"/>
                </a:cubicBezTo>
                <a:cubicBezTo>
                  <a:pt x="1073944" y="1050498"/>
                  <a:pt x="1073150" y="1079867"/>
                  <a:pt x="1085850" y="1074311"/>
                </a:cubicBezTo>
                <a:cubicBezTo>
                  <a:pt x="1098550" y="1068755"/>
                  <a:pt x="1119188" y="1021923"/>
                  <a:pt x="1138238" y="993348"/>
                </a:cubicBezTo>
                <a:cubicBezTo>
                  <a:pt x="1157288" y="964773"/>
                  <a:pt x="1178719" y="913180"/>
                  <a:pt x="1200150" y="902861"/>
                </a:cubicBezTo>
                <a:cubicBezTo>
                  <a:pt x="1221581" y="892542"/>
                  <a:pt x="1237456" y="942548"/>
                  <a:pt x="1266825" y="931436"/>
                </a:cubicBezTo>
                <a:cubicBezTo>
                  <a:pt x="1296194" y="920324"/>
                  <a:pt x="1351757" y="858411"/>
                  <a:pt x="1376363" y="836186"/>
                </a:cubicBezTo>
                <a:cubicBezTo>
                  <a:pt x="1400969" y="813961"/>
                  <a:pt x="1400176" y="797292"/>
                  <a:pt x="1414463" y="798086"/>
                </a:cubicBezTo>
                <a:cubicBezTo>
                  <a:pt x="1428750" y="798880"/>
                  <a:pt x="1449388" y="851267"/>
                  <a:pt x="1462088" y="840948"/>
                </a:cubicBezTo>
                <a:cubicBezTo>
                  <a:pt x="1474788" y="830629"/>
                  <a:pt x="1473200" y="763161"/>
                  <a:pt x="1490663" y="736173"/>
                </a:cubicBezTo>
                <a:cubicBezTo>
                  <a:pt x="1508126" y="709185"/>
                  <a:pt x="1543050" y="706804"/>
                  <a:pt x="1566863" y="679023"/>
                </a:cubicBezTo>
                <a:cubicBezTo>
                  <a:pt x="1590676" y="651242"/>
                  <a:pt x="1618457" y="616317"/>
                  <a:pt x="1633538" y="569486"/>
                </a:cubicBezTo>
                <a:cubicBezTo>
                  <a:pt x="1648619" y="522655"/>
                  <a:pt x="1643856" y="428992"/>
                  <a:pt x="1657350" y="398036"/>
                </a:cubicBezTo>
                <a:cubicBezTo>
                  <a:pt x="1670844" y="367080"/>
                  <a:pt x="1697038" y="382161"/>
                  <a:pt x="1714500" y="383748"/>
                </a:cubicBezTo>
                <a:cubicBezTo>
                  <a:pt x="1731962" y="385335"/>
                  <a:pt x="1743869" y="414705"/>
                  <a:pt x="1762125" y="407561"/>
                </a:cubicBezTo>
                <a:cubicBezTo>
                  <a:pt x="1780381" y="400417"/>
                  <a:pt x="1804988" y="356761"/>
                  <a:pt x="1824038" y="340886"/>
                </a:cubicBezTo>
                <a:cubicBezTo>
                  <a:pt x="1843088" y="325011"/>
                  <a:pt x="1858169" y="314692"/>
                  <a:pt x="1876425" y="312311"/>
                </a:cubicBezTo>
                <a:cubicBezTo>
                  <a:pt x="1894681" y="309930"/>
                  <a:pt x="1912144" y="324217"/>
                  <a:pt x="1933575" y="326598"/>
                </a:cubicBezTo>
                <a:cubicBezTo>
                  <a:pt x="1955006" y="328979"/>
                  <a:pt x="1981994" y="330567"/>
                  <a:pt x="2005013" y="326598"/>
                </a:cubicBezTo>
                <a:cubicBezTo>
                  <a:pt x="2028032" y="322629"/>
                  <a:pt x="2048669" y="277386"/>
                  <a:pt x="2071688" y="302786"/>
                </a:cubicBezTo>
                <a:cubicBezTo>
                  <a:pt x="2094707" y="328186"/>
                  <a:pt x="2128044" y="441692"/>
                  <a:pt x="2143125" y="478998"/>
                </a:cubicBezTo>
                <a:cubicBezTo>
                  <a:pt x="2158206" y="516304"/>
                  <a:pt x="2146300" y="498048"/>
                  <a:pt x="2162175" y="526623"/>
                </a:cubicBezTo>
                <a:cubicBezTo>
                  <a:pt x="2178050" y="555198"/>
                  <a:pt x="2216150" y="609173"/>
                  <a:pt x="2238375" y="650448"/>
                </a:cubicBezTo>
                <a:cubicBezTo>
                  <a:pt x="2260600" y="691723"/>
                  <a:pt x="2275681" y="707598"/>
                  <a:pt x="2295525" y="774273"/>
                </a:cubicBezTo>
                <a:cubicBezTo>
                  <a:pt x="2315369" y="840948"/>
                  <a:pt x="2340769" y="983029"/>
                  <a:pt x="2357438" y="1050498"/>
                </a:cubicBezTo>
                <a:cubicBezTo>
                  <a:pt x="2374107" y="1117967"/>
                  <a:pt x="2386807" y="1152098"/>
                  <a:pt x="2395538" y="1179086"/>
                </a:cubicBezTo>
                <a:cubicBezTo>
                  <a:pt x="2404269" y="1206073"/>
                  <a:pt x="2405062" y="1199723"/>
                  <a:pt x="2409825" y="1212423"/>
                </a:cubicBezTo>
                <a:cubicBezTo>
                  <a:pt x="2414588" y="1225123"/>
                  <a:pt x="2424113" y="1255286"/>
                  <a:pt x="2424113" y="1255286"/>
                </a:cubicBezTo>
                <a:cubicBezTo>
                  <a:pt x="2428876" y="1269574"/>
                  <a:pt x="2435225" y="1290210"/>
                  <a:pt x="2438400" y="1298148"/>
                </a:cubicBezTo>
                <a:cubicBezTo>
                  <a:pt x="2441575" y="1306086"/>
                  <a:pt x="2442369" y="1304498"/>
                  <a:pt x="2443163" y="1302911"/>
                </a:cubicBezTo>
              </a:path>
            </a:pathLst>
          </a:custGeom>
          <a:noFill/>
          <a:ln w="1016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reeform 58"/>
          <p:cNvSpPr>
            <a:spLocks noChangeAspect="1"/>
          </p:cNvSpPr>
          <p:nvPr/>
        </p:nvSpPr>
        <p:spPr>
          <a:xfrm>
            <a:off x="6369016" y="2649365"/>
            <a:ext cx="4070886" cy="2553505"/>
          </a:xfrm>
          <a:custGeom>
            <a:avLst/>
            <a:gdLst>
              <a:gd name="connsiteX0" fmla="*/ 0 w 2471738"/>
              <a:gd name="connsiteY0" fmla="*/ 564657 h 1417563"/>
              <a:gd name="connsiteX1" fmla="*/ 80963 w 2471738"/>
              <a:gd name="connsiteY1" fmla="*/ 640857 h 1417563"/>
              <a:gd name="connsiteX2" fmla="*/ 185738 w 2471738"/>
              <a:gd name="connsiteY2" fmla="*/ 683719 h 1417563"/>
              <a:gd name="connsiteX3" fmla="*/ 233363 w 2471738"/>
              <a:gd name="connsiteY3" fmla="*/ 678957 h 1417563"/>
              <a:gd name="connsiteX4" fmla="*/ 376238 w 2471738"/>
              <a:gd name="connsiteY4" fmla="*/ 626569 h 1417563"/>
              <a:gd name="connsiteX5" fmla="*/ 442913 w 2471738"/>
              <a:gd name="connsiteY5" fmla="*/ 578944 h 1417563"/>
              <a:gd name="connsiteX6" fmla="*/ 500063 w 2471738"/>
              <a:gd name="connsiteY6" fmla="*/ 574182 h 1417563"/>
              <a:gd name="connsiteX7" fmla="*/ 547688 w 2471738"/>
              <a:gd name="connsiteY7" fmla="*/ 650382 h 1417563"/>
              <a:gd name="connsiteX8" fmla="*/ 619125 w 2471738"/>
              <a:gd name="connsiteY8" fmla="*/ 726582 h 1417563"/>
              <a:gd name="connsiteX9" fmla="*/ 647700 w 2471738"/>
              <a:gd name="connsiteY9" fmla="*/ 764682 h 1417563"/>
              <a:gd name="connsiteX10" fmla="*/ 661988 w 2471738"/>
              <a:gd name="connsiteY10" fmla="*/ 831357 h 1417563"/>
              <a:gd name="connsiteX11" fmla="*/ 704850 w 2471738"/>
              <a:gd name="connsiteY11" fmla="*/ 898032 h 1417563"/>
              <a:gd name="connsiteX12" fmla="*/ 704850 w 2471738"/>
              <a:gd name="connsiteY12" fmla="*/ 974232 h 1417563"/>
              <a:gd name="connsiteX13" fmla="*/ 733425 w 2471738"/>
              <a:gd name="connsiteY13" fmla="*/ 1098057 h 1417563"/>
              <a:gd name="connsiteX14" fmla="*/ 752475 w 2471738"/>
              <a:gd name="connsiteY14" fmla="*/ 1207594 h 1417563"/>
              <a:gd name="connsiteX15" fmla="*/ 776288 w 2471738"/>
              <a:gd name="connsiteY15" fmla="*/ 1269507 h 1417563"/>
              <a:gd name="connsiteX16" fmla="*/ 823913 w 2471738"/>
              <a:gd name="connsiteY16" fmla="*/ 1298082 h 1417563"/>
              <a:gd name="connsiteX17" fmla="*/ 871538 w 2471738"/>
              <a:gd name="connsiteY17" fmla="*/ 1336182 h 1417563"/>
              <a:gd name="connsiteX18" fmla="*/ 928688 w 2471738"/>
              <a:gd name="connsiteY18" fmla="*/ 1336182 h 1417563"/>
              <a:gd name="connsiteX19" fmla="*/ 952500 w 2471738"/>
              <a:gd name="connsiteY19" fmla="*/ 1398094 h 1417563"/>
              <a:gd name="connsiteX20" fmla="*/ 1009650 w 2471738"/>
              <a:gd name="connsiteY20" fmla="*/ 1417144 h 1417563"/>
              <a:gd name="connsiteX21" fmla="*/ 1066800 w 2471738"/>
              <a:gd name="connsiteY21" fmla="*/ 1383807 h 1417563"/>
              <a:gd name="connsiteX22" fmla="*/ 1114425 w 2471738"/>
              <a:gd name="connsiteY22" fmla="*/ 1274269 h 1417563"/>
              <a:gd name="connsiteX23" fmla="*/ 1176338 w 2471738"/>
              <a:gd name="connsiteY23" fmla="*/ 1193307 h 1417563"/>
              <a:gd name="connsiteX24" fmla="*/ 1204913 w 2471738"/>
              <a:gd name="connsiteY24" fmla="*/ 1145682 h 1417563"/>
              <a:gd name="connsiteX25" fmla="*/ 1228725 w 2471738"/>
              <a:gd name="connsiteY25" fmla="*/ 1102819 h 1417563"/>
              <a:gd name="connsiteX26" fmla="*/ 1262063 w 2471738"/>
              <a:gd name="connsiteY26" fmla="*/ 1040907 h 1417563"/>
              <a:gd name="connsiteX27" fmla="*/ 1290638 w 2471738"/>
              <a:gd name="connsiteY27" fmla="*/ 898032 h 1417563"/>
              <a:gd name="connsiteX28" fmla="*/ 1319213 w 2471738"/>
              <a:gd name="connsiteY28" fmla="*/ 812307 h 1417563"/>
              <a:gd name="connsiteX29" fmla="*/ 1343025 w 2471738"/>
              <a:gd name="connsiteY29" fmla="*/ 726582 h 1417563"/>
              <a:gd name="connsiteX30" fmla="*/ 1385888 w 2471738"/>
              <a:gd name="connsiteY30" fmla="*/ 631332 h 1417563"/>
              <a:gd name="connsiteX31" fmla="*/ 1423988 w 2471738"/>
              <a:gd name="connsiteY31" fmla="*/ 574182 h 1417563"/>
              <a:gd name="connsiteX32" fmla="*/ 1476375 w 2471738"/>
              <a:gd name="connsiteY32" fmla="*/ 436069 h 1417563"/>
              <a:gd name="connsiteX33" fmla="*/ 1500188 w 2471738"/>
              <a:gd name="connsiteY33" fmla="*/ 374157 h 1417563"/>
              <a:gd name="connsiteX34" fmla="*/ 1543050 w 2471738"/>
              <a:gd name="connsiteY34" fmla="*/ 297957 h 1417563"/>
              <a:gd name="connsiteX35" fmla="*/ 1595438 w 2471738"/>
              <a:gd name="connsiteY35" fmla="*/ 221757 h 1417563"/>
              <a:gd name="connsiteX36" fmla="*/ 1619250 w 2471738"/>
              <a:gd name="connsiteY36" fmla="*/ 150319 h 1417563"/>
              <a:gd name="connsiteX37" fmla="*/ 1666875 w 2471738"/>
              <a:gd name="connsiteY37" fmla="*/ 69357 h 1417563"/>
              <a:gd name="connsiteX38" fmla="*/ 1719263 w 2471738"/>
              <a:gd name="connsiteY38" fmla="*/ 7444 h 1417563"/>
              <a:gd name="connsiteX39" fmla="*/ 1781175 w 2471738"/>
              <a:gd name="connsiteY39" fmla="*/ 7444 h 1417563"/>
              <a:gd name="connsiteX40" fmla="*/ 1871663 w 2471738"/>
              <a:gd name="connsiteY40" fmla="*/ 64594 h 1417563"/>
              <a:gd name="connsiteX41" fmla="*/ 1962150 w 2471738"/>
              <a:gd name="connsiteY41" fmla="*/ 145557 h 1417563"/>
              <a:gd name="connsiteX42" fmla="*/ 2047875 w 2471738"/>
              <a:gd name="connsiteY42" fmla="*/ 212232 h 1417563"/>
              <a:gd name="connsiteX43" fmla="*/ 2109788 w 2471738"/>
              <a:gd name="connsiteY43" fmla="*/ 326532 h 1417563"/>
              <a:gd name="connsiteX44" fmla="*/ 2162175 w 2471738"/>
              <a:gd name="connsiteY44" fmla="*/ 393207 h 1417563"/>
              <a:gd name="connsiteX45" fmla="*/ 2209800 w 2471738"/>
              <a:gd name="connsiteY45" fmla="*/ 445594 h 1417563"/>
              <a:gd name="connsiteX46" fmla="*/ 2271713 w 2471738"/>
              <a:gd name="connsiteY46" fmla="*/ 502744 h 1417563"/>
              <a:gd name="connsiteX47" fmla="*/ 2328863 w 2471738"/>
              <a:gd name="connsiteY47" fmla="*/ 545607 h 1417563"/>
              <a:gd name="connsiteX48" fmla="*/ 2419350 w 2471738"/>
              <a:gd name="connsiteY48" fmla="*/ 583707 h 1417563"/>
              <a:gd name="connsiteX49" fmla="*/ 2452688 w 2471738"/>
              <a:gd name="connsiteY49" fmla="*/ 597994 h 1417563"/>
              <a:gd name="connsiteX50" fmla="*/ 2471738 w 2471738"/>
              <a:gd name="connsiteY50" fmla="*/ 612282 h 1417563"/>
              <a:gd name="connsiteX51" fmla="*/ 2471738 w 2471738"/>
              <a:gd name="connsiteY51" fmla="*/ 612282 h 1417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2471738" h="1417563">
                <a:moveTo>
                  <a:pt x="0" y="564657"/>
                </a:moveTo>
                <a:cubicBezTo>
                  <a:pt x="25003" y="592835"/>
                  <a:pt x="50007" y="621013"/>
                  <a:pt x="80963" y="640857"/>
                </a:cubicBezTo>
                <a:cubicBezTo>
                  <a:pt x="111919" y="660701"/>
                  <a:pt x="160338" y="677369"/>
                  <a:pt x="185738" y="683719"/>
                </a:cubicBezTo>
                <a:cubicBezTo>
                  <a:pt x="211138" y="690069"/>
                  <a:pt x="201613" y="688482"/>
                  <a:pt x="233363" y="678957"/>
                </a:cubicBezTo>
                <a:cubicBezTo>
                  <a:pt x="265113" y="669432"/>
                  <a:pt x="341313" y="643238"/>
                  <a:pt x="376238" y="626569"/>
                </a:cubicBezTo>
                <a:cubicBezTo>
                  <a:pt x="411163" y="609900"/>
                  <a:pt x="422276" y="587675"/>
                  <a:pt x="442913" y="578944"/>
                </a:cubicBezTo>
                <a:cubicBezTo>
                  <a:pt x="463550" y="570213"/>
                  <a:pt x="482601" y="562276"/>
                  <a:pt x="500063" y="574182"/>
                </a:cubicBezTo>
                <a:cubicBezTo>
                  <a:pt x="517526" y="586088"/>
                  <a:pt x="527844" y="624982"/>
                  <a:pt x="547688" y="650382"/>
                </a:cubicBezTo>
                <a:cubicBezTo>
                  <a:pt x="567532" y="675782"/>
                  <a:pt x="602456" y="707532"/>
                  <a:pt x="619125" y="726582"/>
                </a:cubicBezTo>
                <a:cubicBezTo>
                  <a:pt x="635794" y="745632"/>
                  <a:pt x="640556" y="747220"/>
                  <a:pt x="647700" y="764682"/>
                </a:cubicBezTo>
                <a:cubicBezTo>
                  <a:pt x="654844" y="782144"/>
                  <a:pt x="652463" y="809132"/>
                  <a:pt x="661988" y="831357"/>
                </a:cubicBezTo>
                <a:cubicBezTo>
                  <a:pt x="671513" y="853582"/>
                  <a:pt x="697706" y="874220"/>
                  <a:pt x="704850" y="898032"/>
                </a:cubicBezTo>
                <a:cubicBezTo>
                  <a:pt x="711994" y="921844"/>
                  <a:pt x="700088" y="940895"/>
                  <a:pt x="704850" y="974232"/>
                </a:cubicBezTo>
                <a:cubicBezTo>
                  <a:pt x="709612" y="1007569"/>
                  <a:pt x="725488" y="1059163"/>
                  <a:pt x="733425" y="1098057"/>
                </a:cubicBezTo>
                <a:cubicBezTo>
                  <a:pt x="741362" y="1136951"/>
                  <a:pt x="745331" y="1179019"/>
                  <a:pt x="752475" y="1207594"/>
                </a:cubicBezTo>
                <a:cubicBezTo>
                  <a:pt x="759619" y="1236169"/>
                  <a:pt x="764382" y="1254426"/>
                  <a:pt x="776288" y="1269507"/>
                </a:cubicBezTo>
                <a:cubicBezTo>
                  <a:pt x="788194" y="1284588"/>
                  <a:pt x="808038" y="1286970"/>
                  <a:pt x="823913" y="1298082"/>
                </a:cubicBezTo>
                <a:cubicBezTo>
                  <a:pt x="839788" y="1309195"/>
                  <a:pt x="854076" y="1329832"/>
                  <a:pt x="871538" y="1336182"/>
                </a:cubicBezTo>
                <a:cubicBezTo>
                  <a:pt x="889000" y="1342532"/>
                  <a:pt x="915194" y="1325863"/>
                  <a:pt x="928688" y="1336182"/>
                </a:cubicBezTo>
                <a:cubicBezTo>
                  <a:pt x="942182" y="1346501"/>
                  <a:pt x="939006" y="1384600"/>
                  <a:pt x="952500" y="1398094"/>
                </a:cubicBezTo>
                <a:cubicBezTo>
                  <a:pt x="965994" y="1411588"/>
                  <a:pt x="990600" y="1419525"/>
                  <a:pt x="1009650" y="1417144"/>
                </a:cubicBezTo>
                <a:cubicBezTo>
                  <a:pt x="1028700" y="1414763"/>
                  <a:pt x="1049338" y="1407619"/>
                  <a:pt x="1066800" y="1383807"/>
                </a:cubicBezTo>
                <a:cubicBezTo>
                  <a:pt x="1084262" y="1359995"/>
                  <a:pt x="1096169" y="1306019"/>
                  <a:pt x="1114425" y="1274269"/>
                </a:cubicBezTo>
                <a:cubicBezTo>
                  <a:pt x="1132681" y="1242519"/>
                  <a:pt x="1161257" y="1214738"/>
                  <a:pt x="1176338" y="1193307"/>
                </a:cubicBezTo>
                <a:cubicBezTo>
                  <a:pt x="1191419" y="1171876"/>
                  <a:pt x="1196182" y="1160763"/>
                  <a:pt x="1204913" y="1145682"/>
                </a:cubicBezTo>
                <a:cubicBezTo>
                  <a:pt x="1213644" y="1130601"/>
                  <a:pt x="1219200" y="1120282"/>
                  <a:pt x="1228725" y="1102819"/>
                </a:cubicBezTo>
                <a:cubicBezTo>
                  <a:pt x="1238250" y="1085357"/>
                  <a:pt x="1251744" y="1075038"/>
                  <a:pt x="1262063" y="1040907"/>
                </a:cubicBezTo>
                <a:cubicBezTo>
                  <a:pt x="1272382" y="1006776"/>
                  <a:pt x="1281113" y="936132"/>
                  <a:pt x="1290638" y="898032"/>
                </a:cubicBezTo>
                <a:cubicBezTo>
                  <a:pt x="1300163" y="859932"/>
                  <a:pt x="1310482" y="840882"/>
                  <a:pt x="1319213" y="812307"/>
                </a:cubicBezTo>
                <a:cubicBezTo>
                  <a:pt x="1327944" y="783732"/>
                  <a:pt x="1331913" y="756744"/>
                  <a:pt x="1343025" y="726582"/>
                </a:cubicBezTo>
                <a:cubicBezTo>
                  <a:pt x="1354137" y="696420"/>
                  <a:pt x="1372394" y="656732"/>
                  <a:pt x="1385888" y="631332"/>
                </a:cubicBezTo>
                <a:cubicBezTo>
                  <a:pt x="1399382" y="605932"/>
                  <a:pt x="1408907" y="606726"/>
                  <a:pt x="1423988" y="574182"/>
                </a:cubicBezTo>
                <a:cubicBezTo>
                  <a:pt x="1439069" y="541638"/>
                  <a:pt x="1463675" y="469406"/>
                  <a:pt x="1476375" y="436069"/>
                </a:cubicBezTo>
                <a:cubicBezTo>
                  <a:pt x="1489075" y="402731"/>
                  <a:pt x="1489075" y="397176"/>
                  <a:pt x="1500188" y="374157"/>
                </a:cubicBezTo>
                <a:cubicBezTo>
                  <a:pt x="1511301" y="351138"/>
                  <a:pt x="1527175" y="323357"/>
                  <a:pt x="1543050" y="297957"/>
                </a:cubicBezTo>
                <a:cubicBezTo>
                  <a:pt x="1558925" y="272557"/>
                  <a:pt x="1582738" y="246363"/>
                  <a:pt x="1595438" y="221757"/>
                </a:cubicBezTo>
                <a:cubicBezTo>
                  <a:pt x="1608138" y="197151"/>
                  <a:pt x="1607344" y="175719"/>
                  <a:pt x="1619250" y="150319"/>
                </a:cubicBezTo>
                <a:cubicBezTo>
                  <a:pt x="1631156" y="124919"/>
                  <a:pt x="1650206" y="93169"/>
                  <a:pt x="1666875" y="69357"/>
                </a:cubicBezTo>
                <a:cubicBezTo>
                  <a:pt x="1683544" y="45544"/>
                  <a:pt x="1700213" y="17763"/>
                  <a:pt x="1719263" y="7444"/>
                </a:cubicBezTo>
                <a:cubicBezTo>
                  <a:pt x="1738313" y="-2875"/>
                  <a:pt x="1755775" y="-2081"/>
                  <a:pt x="1781175" y="7444"/>
                </a:cubicBezTo>
                <a:cubicBezTo>
                  <a:pt x="1806575" y="16969"/>
                  <a:pt x="1841501" y="41575"/>
                  <a:pt x="1871663" y="64594"/>
                </a:cubicBezTo>
                <a:cubicBezTo>
                  <a:pt x="1901825" y="87613"/>
                  <a:pt x="1932781" y="120951"/>
                  <a:pt x="1962150" y="145557"/>
                </a:cubicBezTo>
                <a:cubicBezTo>
                  <a:pt x="1991519" y="170163"/>
                  <a:pt x="2023269" y="182070"/>
                  <a:pt x="2047875" y="212232"/>
                </a:cubicBezTo>
                <a:cubicBezTo>
                  <a:pt x="2072481" y="242394"/>
                  <a:pt x="2090738" y="296369"/>
                  <a:pt x="2109788" y="326532"/>
                </a:cubicBezTo>
                <a:cubicBezTo>
                  <a:pt x="2128838" y="356694"/>
                  <a:pt x="2145506" y="373363"/>
                  <a:pt x="2162175" y="393207"/>
                </a:cubicBezTo>
                <a:cubicBezTo>
                  <a:pt x="2178844" y="413051"/>
                  <a:pt x="2191544" y="427338"/>
                  <a:pt x="2209800" y="445594"/>
                </a:cubicBezTo>
                <a:cubicBezTo>
                  <a:pt x="2228056" y="463850"/>
                  <a:pt x="2251869" y="486075"/>
                  <a:pt x="2271713" y="502744"/>
                </a:cubicBezTo>
                <a:cubicBezTo>
                  <a:pt x="2291557" y="519413"/>
                  <a:pt x="2304257" y="532113"/>
                  <a:pt x="2328863" y="545607"/>
                </a:cubicBezTo>
                <a:cubicBezTo>
                  <a:pt x="2353469" y="559101"/>
                  <a:pt x="2419350" y="583707"/>
                  <a:pt x="2419350" y="583707"/>
                </a:cubicBezTo>
                <a:cubicBezTo>
                  <a:pt x="2439987" y="592438"/>
                  <a:pt x="2443957" y="593232"/>
                  <a:pt x="2452688" y="597994"/>
                </a:cubicBezTo>
                <a:cubicBezTo>
                  <a:pt x="2461419" y="602756"/>
                  <a:pt x="2471738" y="612282"/>
                  <a:pt x="2471738" y="612282"/>
                </a:cubicBezTo>
                <a:lnTo>
                  <a:pt x="2471738" y="612282"/>
                </a:lnTo>
              </a:path>
            </a:pathLst>
          </a:cu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3950" y="2402908"/>
            <a:ext cx="4702302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Significant changes in the Florida Current annual variability from one year to the next</a:t>
            </a:r>
          </a:p>
        </p:txBody>
      </p:sp>
      <p:sp>
        <p:nvSpPr>
          <p:cNvPr id="6" name="Down Arrow 5"/>
          <p:cNvSpPr/>
          <p:nvPr/>
        </p:nvSpPr>
        <p:spPr>
          <a:xfrm>
            <a:off x="2462150" y="3880415"/>
            <a:ext cx="533400" cy="984820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1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Seasonal changes in Florida Current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" y="811136"/>
            <a:ext cx="11041380" cy="5791631"/>
          </a:xfrm>
        </p:spPr>
        <p:txBody>
          <a:bodyPr/>
          <a:lstStyle/>
          <a:p>
            <a:pPr marL="0" indent="0">
              <a:buNone/>
            </a:pPr>
            <a:r>
              <a:rPr lang="en-US" sz="2000" i="1" dirty="0"/>
              <a:t>Satellite Altimetry – Westward propagating signals 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</p:txBody>
      </p:sp>
      <p:pic>
        <p:nvPicPr>
          <p:cNvPr id="15" name="Content Placeholder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15" y="1708117"/>
            <a:ext cx="11029951" cy="40259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4733" y="5715000"/>
            <a:ext cx="8750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 – sea height anomaly  measured by satellite altimetry</a:t>
            </a:r>
          </a:p>
          <a:p>
            <a:r>
              <a:rPr lang="en-US" dirty="0"/>
              <a:t>*displayed data is filtered for the 73-525 days band, after removal of average annual cycle</a:t>
            </a:r>
          </a:p>
        </p:txBody>
      </p:sp>
    </p:spTree>
    <p:extLst>
      <p:ext uri="{BB962C8B-B14F-4D97-AF65-F5344CB8AC3E}">
        <p14:creationId xmlns:p14="http://schemas.microsoft.com/office/powerpoint/2010/main" val="2609312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Year-to-year changes in the Florida Current seasonality: links with coastal sea-level changes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" y="811136"/>
            <a:ext cx="11041380" cy="5791631"/>
          </a:xfrm>
        </p:spPr>
        <p:txBody>
          <a:bodyPr/>
          <a:lstStyle/>
          <a:p>
            <a:pPr marL="0" indent="0">
              <a:buNone/>
            </a:pPr>
            <a:r>
              <a:rPr lang="en-US" sz="2000" i="1" dirty="0"/>
              <a:t>Satellite Altimetry vs. Florida Current transport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10"/>
          <a:stretch/>
        </p:blipFill>
        <p:spPr>
          <a:xfrm>
            <a:off x="1849198" y="3774003"/>
            <a:ext cx="8004451" cy="17752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61"/>
          <a:stretch/>
        </p:blipFill>
        <p:spPr>
          <a:xfrm>
            <a:off x="1849795" y="5444190"/>
            <a:ext cx="8004451" cy="10500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20"/>
          <a:stretch/>
        </p:blipFill>
        <p:spPr>
          <a:xfrm>
            <a:off x="1816831" y="1257813"/>
            <a:ext cx="8763762" cy="2263366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4765344" y="2963840"/>
            <a:ext cx="457200" cy="54937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782972" y="3684410"/>
            <a:ext cx="2626056" cy="2030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356144" y="3684410"/>
            <a:ext cx="2626056" cy="2030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83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Year-to-year changes in the Florida Current seasonality: links with coastal sea-level changes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" y="811136"/>
            <a:ext cx="11041380" cy="5791631"/>
          </a:xfrm>
        </p:spPr>
        <p:txBody>
          <a:bodyPr/>
          <a:lstStyle/>
          <a:p>
            <a:pPr marL="0" indent="0">
              <a:buNone/>
            </a:pPr>
            <a:r>
              <a:rPr lang="en-US" sz="2000" i="1" dirty="0"/>
              <a:t>Satellite Altimetry vs. Florida Current transport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49" b="1"/>
          <a:stretch/>
        </p:blipFill>
        <p:spPr>
          <a:xfrm>
            <a:off x="1849795" y="3684410"/>
            <a:ext cx="8004451" cy="28098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20"/>
          <a:stretch/>
        </p:blipFill>
        <p:spPr>
          <a:xfrm>
            <a:off x="1816831" y="1257813"/>
            <a:ext cx="8763762" cy="2263366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8354704" y="1115704"/>
            <a:ext cx="457200" cy="54937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782972" y="3684410"/>
            <a:ext cx="2626056" cy="2030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356144" y="3684410"/>
            <a:ext cx="2626056" cy="2030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7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" y="10383"/>
            <a:ext cx="11567160" cy="656851"/>
          </a:xfrm>
        </p:spPr>
        <p:txBody>
          <a:bodyPr>
            <a:normAutofit/>
          </a:bodyPr>
          <a:lstStyle/>
          <a:p>
            <a:r>
              <a:rPr lang="en-US" sz="2400" dirty="0"/>
              <a:t>AOML contribution to the Global Ocean Observing System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6"/>
          <a:stretch/>
        </p:blipFill>
        <p:spPr>
          <a:xfrm>
            <a:off x="4633441" y="705383"/>
            <a:ext cx="2895151" cy="245085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6"/>
          <a:stretch/>
        </p:blipFill>
        <p:spPr>
          <a:xfrm>
            <a:off x="457200" y="693174"/>
            <a:ext cx="3615416" cy="2399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6" t="4898" r="13372"/>
          <a:stretch/>
        </p:blipFill>
        <p:spPr>
          <a:xfrm>
            <a:off x="8181470" y="3460532"/>
            <a:ext cx="3296441" cy="2149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240" y="3453631"/>
            <a:ext cx="2913560" cy="21851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94"/>
          <a:stretch/>
        </p:blipFill>
        <p:spPr>
          <a:xfrm>
            <a:off x="8166014" y="727180"/>
            <a:ext cx="3240187" cy="24234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" r="2840"/>
          <a:stretch/>
        </p:blipFill>
        <p:spPr>
          <a:xfrm>
            <a:off x="486247" y="3452642"/>
            <a:ext cx="3615417" cy="21813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137634" y="714688"/>
            <a:ext cx="2467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XBT Network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07559" y="746220"/>
            <a:ext cx="1756443" cy="461665"/>
          </a:xfrm>
          <a:prstGeom prst="rect">
            <a:avLst/>
          </a:prstGeom>
          <a:noFill/>
          <a:effectLst>
            <a:outerShdw blurRad="63500" dist="25400" dir="10800000" algn="r" rotWithShape="0">
              <a:schemeClr val="bg1">
                <a:alpha val="40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Argo Project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" y="714688"/>
            <a:ext cx="3621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Global Drifter Program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6248" y="3452642"/>
            <a:ext cx="1899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WBTS Project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61771" y="3455544"/>
            <a:ext cx="1079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PIRATA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58355" y="3465810"/>
            <a:ext cx="2689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Underwater Gliders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84463" y="5782250"/>
            <a:ext cx="9215069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Improve the understanding on the role that the ocean plays on climate, extreme weather events, ecosystems, and </a:t>
            </a:r>
            <a:r>
              <a:rPr lang="en-US" sz="2000" b="1" u="sng" dirty="0">
                <a:solidFill>
                  <a:schemeClr val="accent2">
                    <a:lumMod val="75000"/>
                  </a:schemeClr>
                </a:solidFill>
              </a:rPr>
              <a:t>sea-level changes </a:t>
            </a:r>
          </a:p>
        </p:txBody>
      </p:sp>
    </p:spTree>
    <p:extLst>
      <p:ext uri="{BB962C8B-B14F-4D97-AF65-F5344CB8AC3E}">
        <p14:creationId xmlns:p14="http://schemas.microsoft.com/office/powerpoint/2010/main" val="4130093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ectangle 77"/>
          <p:cNvSpPr/>
          <p:nvPr/>
        </p:nvSpPr>
        <p:spPr>
          <a:xfrm>
            <a:off x="5748532" y="6477000"/>
            <a:ext cx="6291068" cy="357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644352" y="712113"/>
            <a:ext cx="16228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u="sng"/>
              <a:t>Tide Gauges</a:t>
            </a:r>
            <a:endParaRPr lang="en-US" sz="2200" b="1" u="sng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12420" y="10383"/>
            <a:ext cx="11567160" cy="656851"/>
          </a:xfrm>
        </p:spPr>
        <p:txBody>
          <a:bodyPr>
            <a:normAutofit/>
          </a:bodyPr>
          <a:lstStyle/>
          <a:p>
            <a:r>
              <a:rPr lang="en-US" sz="2400" dirty="0"/>
              <a:t>Sea level changes along the Southeast U.S. Coast during 2010-2015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839074" y="-2711116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3" t="35757" b="4965"/>
          <a:stretch/>
        </p:blipFill>
        <p:spPr>
          <a:xfrm>
            <a:off x="456145" y="1246564"/>
            <a:ext cx="3362221" cy="503697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847688" y="2103082"/>
            <a:ext cx="781712" cy="3537929"/>
            <a:chOff x="10134600" y="2611680"/>
            <a:chExt cx="646043" cy="292390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221" t="40596" r="-1546" b="14947"/>
            <a:stretch/>
          </p:blipFill>
          <p:spPr>
            <a:xfrm>
              <a:off x="10134600" y="2611680"/>
              <a:ext cx="646043" cy="2923908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10134600" y="2753086"/>
              <a:ext cx="2883" cy="265423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2" t="43786" r="53431" b="7616"/>
          <a:stretch/>
        </p:blipFill>
        <p:spPr>
          <a:xfrm>
            <a:off x="2443138" y="1727200"/>
            <a:ext cx="357170" cy="4556335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 rot="16200000">
            <a:off x="1775942" y="3866870"/>
            <a:ext cx="884450" cy="335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Latitude</a:t>
            </a:r>
          </a:p>
        </p:txBody>
      </p:sp>
      <p:sp>
        <p:nvSpPr>
          <p:cNvPr id="17" name="Freeform 16"/>
          <p:cNvSpPr/>
          <p:nvPr/>
        </p:nvSpPr>
        <p:spPr>
          <a:xfrm>
            <a:off x="582766" y="1729917"/>
            <a:ext cx="1631082" cy="4596714"/>
          </a:xfrm>
          <a:custGeom>
            <a:avLst/>
            <a:gdLst>
              <a:gd name="connsiteX0" fmla="*/ 1591830 w 1646018"/>
              <a:gd name="connsiteY0" fmla="*/ 0 h 4893276"/>
              <a:gd name="connsiteX1" fmla="*/ 1455906 w 1646018"/>
              <a:gd name="connsiteY1" fmla="*/ 1099751 h 4893276"/>
              <a:gd name="connsiteX2" fmla="*/ 34879 w 1646018"/>
              <a:gd name="connsiteY2" fmla="*/ 2211859 h 4893276"/>
              <a:gd name="connsiteX3" fmla="*/ 417938 w 1646018"/>
              <a:gd name="connsiteY3" fmla="*/ 4436076 h 4893276"/>
              <a:gd name="connsiteX4" fmla="*/ 220230 w 1646018"/>
              <a:gd name="connsiteY4" fmla="*/ 4893276 h 4893276"/>
              <a:gd name="connsiteX0" fmla="*/ 1573625 w 1581350"/>
              <a:gd name="connsiteY0" fmla="*/ 0 h 4893276"/>
              <a:gd name="connsiteX1" fmla="*/ 1054641 w 1581350"/>
              <a:gd name="connsiteY1" fmla="*/ 889687 h 4893276"/>
              <a:gd name="connsiteX2" fmla="*/ 16674 w 1581350"/>
              <a:gd name="connsiteY2" fmla="*/ 2211859 h 4893276"/>
              <a:gd name="connsiteX3" fmla="*/ 399733 w 1581350"/>
              <a:gd name="connsiteY3" fmla="*/ 4436076 h 4893276"/>
              <a:gd name="connsiteX4" fmla="*/ 202025 w 1581350"/>
              <a:gd name="connsiteY4" fmla="*/ 4893276 h 4893276"/>
              <a:gd name="connsiteX0" fmla="*/ 1524198 w 1532868"/>
              <a:gd name="connsiteY0" fmla="*/ 0 h 4955060"/>
              <a:gd name="connsiteX1" fmla="*/ 1054641 w 1532868"/>
              <a:gd name="connsiteY1" fmla="*/ 951471 h 4955060"/>
              <a:gd name="connsiteX2" fmla="*/ 16674 w 1532868"/>
              <a:gd name="connsiteY2" fmla="*/ 2273643 h 4955060"/>
              <a:gd name="connsiteX3" fmla="*/ 399733 w 1532868"/>
              <a:gd name="connsiteY3" fmla="*/ 4497860 h 4955060"/>
              <a:gd name="connsiteX4" fmla="*/ 202025 w 1532868"/>
              <a:gd name="connsiteY4" fmla="*/ 4955060 h 4955060"/>
              <a:gd name="connsiteX0" fmla="*/ 1524198 w 1558412"/>
              <a:gd name="connsiteY0" fmla="*/ 0 h 4955060"/>
              <a:gd name="connsiteX1" fmla="*/ 1054641 w 1558412"/>
              <a:gd name="connsiteY1" fmla="*/ 951471 h 4955060"/>
              <a:gd name="connsiteX2" fmla="*/ 16674 w 1558412"/>
              <a:gd name="connsiteY2" fmla="*/ 2273643 h 4955060"/>
              <a:gd name="connsiteX3" fmla="*/ 399733 w 1558412"/>
              <a:gd name="connsiteY3" fmla="*/ 4497860 h 4955060"/>
              <a:gd name="connsiteX4" fmla="*/ 202025 w 1558412"/>
              <a:gd name="connsiteY4" fmla="*/ 4955060 h 4955060"/>
              <a:gd name="connsiteX0" fmla="*/ 1584515 w 1619402"/>
              <a:gd name="connsiteY0" fmla="*/ 0 h 4955060"/>
              <a:gd name="connsiteX1" fmla="*/ 1114958 w 1619402"/>
              <a:gd name="connsiteY1" fmla="*/ 951471 h 4955060"/>
              <a:gd name="connsiteX2" fmla="*/ 15207 w 1619402"/>
              <a:gd name="connsiteY2" fmla="*/ 2310713 h 4955060"/>
              <a:gd name="connsiteX3" fmla="*/ 460050 w 1619402"/>
              <a:gd name="connsiteY3" fmla="*/ 4497860 h 4955060"/>
              <a:gd name="connsiteX4" fmla="*/ 262342 w 1619402"/>
              <a:gd name="connsiteY4" fmla="*/ 4955060 h 4955060"/>
              <a:gd name="connsiteX0" fmla="*/ 1592202 w 1627089"/>
              <a:gd name="connsiteY0" fmla="*/ 0 h 4955060"/>
              <a:gd name="connsiteX1" fmla="*/ 1122645 w 1627089"/>
              <a:gd name="connsiteY1" fmla="*/ 951471 h 4955060"/>
              <a:gd name="connsiteX2" fmla="*/ 22894 w 1627089"/>
              <a:gd name="connsiteY2" fmla="*/ 2310713 h 4955060"/>
              <a:gd name="connsiteX3" fmla="*/ 368883 w 1627089"/>
              <a:gd name="connsiteY3" fmla="*/ 4114800 h 4955060"/>
              <a:gd name="connsiteX4" fmla="*/ 270029 w 1627089"/>
              <a:gd name="connsiteY4" fmla="*/ 4955060 h 4955060"/>
              <a:gd name="connsiteX0" fmla="*/ 1594622 w 1633373"/>
              <a:gd name="connsiteY0" fmla="*/ 0 h 4955060"/>
              <a:gd name="connsiteX1" fmla="*/ 1174492 w 1633373"/>
              <a:gd name="connsiteY1" fmla="*/ 976185 h 4955060"/>
              <a:gd name="connsiteX2" fmla="*/ 25314 w 1633373"/>
              <a:gd name="connsiteY2" fmla="*/ 2310713 h 4955060"/>
              <a:gd name="connsiteX3" fmla="*/ 371303 w 1633373"/>
              <a:gd name="connsiteY3" fmla="*/ 4114800 h 4955060"/>
              <a:gd name="connsiteX4" fmla="*/ 272449 w 1633373"/>
              <a:gd name="connsiteY4" fmla="*/ 4955060 h 4955060"/>
              <a:gd name="connsiteX0" fmla="*/ 1594622 w 1628120"/>
              <a:gd name="connsiteY0" fmla="*/ 0 h 4955060"/>
              <a:gd name="connsiteX1" fmla="*/ 1174492 w 1628120"/>
              <a:gd name="connsiteY1" fmla="*/ 976185 h 4955060"/>
              <a:gd name="connsiteX2" fmla="*/ 25314 w 1628120"/>
              <a:gd name="connsiteY2" fmla="*/ 2310713 h 4955060"/>
              <a:gd name="connsiteX3" fmla="*/ 371303 w 1628120"/>
              <a:gd name="connsiteY3" fmla="*/ 4114800 h 4955060"/>
              <a:gd name="connsiteX4" fmla="*/ 272449 w 1628120"/>
              <a:gd name="connsiteY4" fmla="*/ 4955060 h 4955060"/>
              <a:gd name="connsiteX0" fmla="*/ 1594622 w 1638937"/>
              <a:gd name="connsiteY0" fmla="*/ 0 h 4955060"/>
              <a:gd name="connsiteX1" fmla="*/ 1174492 w 1638937"/>
              <a:gd name="connsiteY1" fmla="*/ 976185 h 4955060"/>
              <a:gd name="connsiteX2" fmla="*/ 25314 w 1638937"/>
              <a:gd name="connsiteY2" fmla="*/ 2310713 h 4955060"/>
              <a:gd name="connsiteX3" fmla="*/ 371303 w 1638937"/>
              <a:gd name="connsiteY3" fmla="*/ 4114800 h 4955060"/>
              <a:gd name="connsiteX4" fmla="*/ 272449 w 1638937"/>
              <a:gd name="connsiteY4" fmla="*/ 4955060 h 4955060"/>
              <a:gd name="connsiteX0" fmla="*/ 1594012 w 1637013"/>
              <a:gd name="connsiteY0" fmla="*/ 0 h 4955060"/>
              <a:gd name="connsiteX1" fmla="*/ 1161525 w 1637013"/>
              <a:gd name="connsiteY1" fmla="*/ 914401 h 4955060"/>
              <a:gd name="connsiteX2" fmla="*/ 24704 w 1637013"/>
              <a:gd name="connsiteY2" fmla="*/ 2310713 h 4955060"/>
              <a:gd name="connsiteX3" fmla="*/ 370693 w 1637013"/>
              <a:gd name="connsiteY3" fmla="*/ 4114800 h 4955060"/>
              <a:gd name="connsiteX4" fmla="*/ 271839 w 1637013"/>
              <a:gd name="connsiteY4" fmla="*/ 4955060 h 4955060"/>
              <a:gd name="connsiteX0" fmla="*/ 1631082 w 1666384"/>
              <a:gd name="connsiteY0" fmla="*/ 0 h 4596714"/>
              <a:gd name="connsiteX1" fmla="*/ 1161525 w 1666384"/>
              <a:gd name="connsiteY1" fmla="*/ 556055 h 4596714"/>
              <a:gd name="connsiteX2" fmla="*/ 24704 w 1666384"/>
              <a:gd name="connsiteY2" fmla="*/ 1952367 h 4596714"/>
              <a:gd name="connsiteX3" fmla="*/ 370693 w 1666384"/>
              <a:gd name="connsiteY3" fmla="*/ 3756454 h 4596714"/>
              <a:gd name="connsiteX4" fmla="*/ 271839 w 1666384"/>
              <a:gd name="connsiteY4" fmla="*/ 4596714 h 4596714"/>
              <a:gd name="connsiteX0" fmla="*/ 1631082 w 1631082"/>
              <a:gd name="connsiteY0" fmla="*/ 0 h 4596714"/>
              <a:gd name="connsiteX1" fmla="*/ 1161525 w 1631082"/>
              <a:gd name="connsiteY1" fmla="*/ 556055 h 4596714"/>
              <a:gd name="connsiteX2" fmla="*/ 24704 w 1631082"/>
              <a:gd name="connsiteY2" fmla="*/ 1952367 h 4596714"/>
              <a:gd name="connsiteX3" fmla="*/ 370693 w 1631082"/>
              <a:gd name="connsiteY3" fmla="*/ 3756454 h 4596714"/>
              <a:gd name="connsiteX4" fmla="*/ 271839 w 1631082"/>
              <a:gd name="connsiteY4" fmla="*/ 4596714 h 4596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1082" h="4596714">
                <a:moveTo>
                  <a:pt x="1631082" y="0"/>
                </a:moveTo>
                <a:cubicBezTo>
                  <a:pt x="1309806" y="489122"/>
                  <a:pt x="1429255" y="230661"/>
                  <a:pt x="1161525" y="556055"/>
                </a:cubicBezTo>
                <a:cubicBezTo>
                  <a:pt x="893795" y="881449"/>
                  <a:pt x="156509" y="1418967"/>
                  <a:pt x="24704" y="1952367"/>
                </a:cubicBezTo>
                <a:cubicBezTo>
                  <a:pt x="-107101" y="2485767"/>
                  <a:pt x="329504" y="3315730"/>
                  <a:pt x="370693" y="3756454"/>
                </a:cubicBezTo>
                <a:cubicBezTo>
                  <a:pt x="411882" y="4197179"/>
                  <a:pt x="271839" y="4596714"/>
                  <a:pt x="271839" y="4596714"/>
                </a:cubicBezTo>
              </a:path>
            </a:pathLst>
          </a:custGeom>
          <a:noFill/>
          <a:ln w="76200">
            <a:solidFill>
              <a:srgbClr val="FF0000">
                <a:alpha val="3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/>
          <p:cNvGrpSpPr/>
          <p:nvPr/>
        </p:nvGrpSpPr>
        <p:grpSpPr>
          <a:xfrm>
            <a:off x="4607234" y="1143000"/>
            <a:ext cx="1412566" cy="5224708"/>
            <a:chOff x="9669034" y="1093113"/>
            <a:chExt cx="1412566" cy="5224708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69" t="43786" r="20945" b="7616"/>
            <a:stretch/>
          </p:blipFill>
          <p:spPr>
            <a:xfrm>
              <a:off x="10106526" y="1727200"/>
              <a:ext cx="561474" cy="455633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9669034" y="1093113"/>
              <a:ext cx="141256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rgbClr val="C00000"/>
                  </a:solidFill>
                </a:rPr>
                <a:t>2010-2015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0109085" y="5555594"/>
              <a:ext cx="52931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>
                  <a:solidFill>
                    <a:schemeClr val="bg1"/>
                  </a:solidFill>
                </a:rPr>
                <a:t>17.4</a:t>
              </a:r>
              <a:endParaRPr 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0107432" y="4462046"/>
              <a:ext cx="52931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>
                  <a:solidFill>
                    <a:schemeClr val="bg1"/>
                  </a:solidFill>
                </a:rPr>
                <a:t>25.5</a:t>
              </a:r>
              <a:endParaRPr 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0115651" y="3491596"/>
              <a:ext cx="52931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</a:rPr>
                <a:t>22.4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0103603" y="3045561"/>
              <a:ext cx="52931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</a:rPr>
                <a:t>20.7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0103603" y="2783354"/>
              <a:ext cx="52931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>
                  <a:solidFill>
                    <a:schemeClr val="bg1"/>
                  </a:solidFill>
                </a:rPr>
                <a:t>20.1</a:t>
              </a:r>
              <a:endParaRPr 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0110581" y="2416795"/>
              <a:ext cx="52931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>
                  <a:solidFill>
                    <a:schemeClr val="bg1"/>
                  </a:solidFill>
                </a:rPr>
                <a:t>18.6</a:t>
              </a:r>
              <a:endParaRPr 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106526" y="2204681"/>
              <a:ext cx="52931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>
                  <a:solidFill>
                    <a:schemeClr val="bg1"/>
                  </a:solidFill>
                </a:rPr>
                <a:t>19.6</a:t>
              </a:r>
              <a:endParaRPr 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0118953" y="5994656"/>
              <a:ext cx="52931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</a:rPr>
                <a:t>15.1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0108348" y="1766220"/>
              <a:ext cx="52931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>
                  <a:solidFill>
                    <a:schemeClr val="bg1"/>
                  </a:solidFill>
                </a:rPr>
                <a:t>17.7</a:t>
              </a:r>
              <a:endParaRPr lang="en-U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0099069" y="1981200"/>
              <a:ext cx="52931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</a:rPr>
                <a:t>10.0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2733099" y="1143000"/>
            <a:ext cx="1838901" cy="5183631"/>
            <a:chOff x="7982533" y="1143000"/>
            <a:chExt cx="1838901" cy="5183631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25" t="43786" r="8637" b="7616"/>
            <a:stretch/>
          </p:blipFill>
          <p:spPr>
            <a:xfrm>
              <a:off x="8610600" y="1727199"/>
              <a:ext cx="537029" cy="4556336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7982533" y="1143000"/>
              <a:ext cx="18389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entire record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667588" y="5562600"/>
              <a:ext cx="4475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4.9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696442" y="4462046"/>
              <a:ext cx="4475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5.0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668917" y="3502908"/>
              <a:ext cx="4475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2.5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676892" y="3045561"/>
              <a:ext cx="4475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4.2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676892" y="2783354"/>
              <a:ext cx="4475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4.0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689396" y="2409360"/>
              <a:ext cx="4475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3.5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689718" y="2196987"/>
              <a:ext cx="4475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3.9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661999" y="5988077"/>
              <a:ext cx="4475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4.6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637298" y="1760514"/>
              <a:ext cx="5517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16.8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689635" y="1981200"/>
              <a:ext cx="4475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3.9</a:t>
              </a: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456145" y="1140416"/>
            <a:ext cx="5716055" cy="25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314172" y="2701203"/>
            <a:ext cx="724428" cy="118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3339361" y="1810835"/>
            <a:ext cx="724428" cy="267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7239000" y="712113"/>
            <a:ext cx="39904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u="sng" dirty="0"/>
              <a:t>Satellite-Altimetry: 2010-2015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705" y="1190232"/>
            <a:ext cx="4340895" cy="5667768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34798" y="5559314"/>
            <a:ext cx="800219" cy="36933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/>
              <a:t>Miami</a:t>
            </a:r>
          </a:p>
        </p:txBody>
      </p:sp>
      <p:sp>
        <p:nvSpPr>
          <p:cNvPr id="80" name="Oval 79"/>
          <p:cNvSpPr/>
          <p:nvPr/>
        </p:nvSpPr>
        <p:spPr>
          <a:xfrm>
            <a:off x="838200" y="5833620"/>
            <a:ext cx="156136" cy="156136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7955862" y="5055958"/>
            <a:ext cx="800219" cy="36933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/>
              <a:t>Miami</a:t>
            </a:r>
          </a:p>
        </p:txBody>
      </p:sp>
      <p:sp>
        <p:nvSpPr>
          <p:cNvPr id="82" name="Oval 81"/>
          <p:cNvSpPr/>
          <p:nvPr/>
        </p:nvSpPr>
        <p:spPr>
          <a:xfrm>
            <a:off x="8759264" y="5330264"/>
            <a:ext cx="156136" cy="156136"/>
          </a:xfrm>
          <a:prstGeom prst="ellipse">
            <a:avLst/>
          </a:prstGeom>
          <a:solidFill>
            <a:srgbClr val="FFFF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7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81" grpId="0" animBg="1"/>
      <p:bldP spid="8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72000" y="5410200"/>
            <a:ext cx="76200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" y="811136"/>
            <a:ext cx="11041380" cy="5791631"/>
          </a:xfrm>
        </p:spPr>
        <p:txBody>
          <a:bodyPr/>
          <a:lstStyle/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762000"/>
            <a:ext cx="6977874" cy="56171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33800" y="1295400"/>
            <a:ext cx="3528723" cy="400110"/>
          </a:xfrm>
          <a:prstGeom prst="rect">
            <a:avLst/>
          </a:prstGeom>
          <a:solidFill>
            <a:schemeClr val="accent6">
              <a:lumMod val="60000"/>
              <a:lumOff val="40000"/>
              <a:alpha val="6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Observed Sea Level </a:t>
            </a:r>
            <a:r>
              <a:rPr lang="mr-IN" sz="2000" b="1" dirty="0">
                <a:solidFill>
                  <a:schemeClr val="accent6">
                    <a:lumMod val="75000"/>
                  </a:schemeClr>
                </a:solidFill>
              </a:rPr>
              <a:t>–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Miami, FL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11668" y="4933890"/>
            <a:ext cx="1490344" cy="400110"/>
          </a:xfrm>
          <a:prstGeom prst="rect">
            <a:avLst/>
          </a:prstGeom>
          <a:solidFill>
            <a:schemeClr val="accent1">
              <a:lumMod val="20000"/>
              <a:lumOff val="80000"/>
              <a:alpha val="6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</a:rPr>
              <a:t>FC transport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28600" y="89213"/>
            <a:ext cx="11887200" cy="6568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sz="2400" dirty="0"/>
              <a:t>The Florida Current flow and sea level changes during 2010-2015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10934" y="6222531"/>
            <a:ext cx="605165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1995          2000          2005          </a:t>
            </a:r>
            <a:r>
              <a:rPr lang="en-US" sz="2400" b="1"/>
              <a:t>2010         </a:t>
            </a:r>
            <a:r>
              <a:rPr lang="en-US" sz="2400" b="1" dirty="0"/>
              <a:t>2015 </a:t>
            </a:r>
          </a:p>
        </p:txBody>
      </p:sp>
    </p:spTree>
    <p:extLst>
      <p:ext uri="{BB962C8B-B14F-4D97-AF65-F5344CB8AC3E}">
        <p14:creationId xmlns:p14="http://schemas.microsoft.com/office/powerpoint/2010/main" val="1983337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Recent Florida Current warming during 2010-2015</a:t>
            </a:r>
          </a:p>
        </p:txBody>
      </p:sp>
      <p:pic>
        <p:nvPicPr>
          <p:cNvPr id="16" name="Picture 2" descr="\\PHODNET\share\domingues\FLC_analysis\PAPER_FC_WARMING\figure0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63413" y="715614"/>
            <a:ext cx="4796997" cy="599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69268" y="1143000"/>
            <a:ext cx="462511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lvl="1"/>
            <a:r>
              <a:rPr lang="en-US" sz="2400" b="1" dirty="0"/>
              <a:t>Over 250 in situ surveys since 1995</a:t>
            </a:r>
          </a:p>
        </p:txBody>
      </p:sp>
      <p:pic>
        <p:nvPicPr>
          <p:cNvPr id="7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0"/>
          <a:stretch/>
        </p:blipFill>
        <p:spPr>
          <a:xfrm>
            <a:off x="5966524" y="1752600"/>
            <a:ext cx="5407680" cy="4455452"/>
          </a:xfrm>
        </p:spPr>
      </p:pic>
    </p:spTree>
    <p:extLst>
      <p:ext uri="{BB962C8B-B14F-4D97-AF65-F5344CB8AC3E}">
        <p14:creationId xmlns:p14="http://schemas.microsoft.com/office/powerpoint/2010/main" val="67185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5180" y="6550223"/>
            <a:ext cx="12217801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Domingues et al., (in preparation). Accelerated sea level changes in the United States east coast: links with recent warming of the Florida Current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6089" y="4264223"/>
            <a:ext cx="15475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November, 2011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5638800" y="1295400"/>
            <a:ext cx="6472398" cy="5258231"/>
          </a:xfrm>
        </p:spPr>
        <p:txBody>
          <a:bodyPr>
            <a:no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US" dirty="0"/>
              <a:t>   Temperature anomalies associated with:</a:t>
            </a:r>
          </a:p>
          <a:p>
            <a:pPr lvl="1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b="1" dirty="0"/>
              <a:t>Thermosteric height anomalies ranging between:</a:t>
            </a:r>
          </a:p>
          <a:p>
            <a:pPr lvl="2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dirty="0"/>
              <a:t>-10 and 10 cm</a:t>
            </a:r>
          </a:p>
          <a:p>
            <a:pPr lvl="2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dirty="0"/>
              <a:t>Trend of 2 cm / decade </a:t>
            </a:r>
          </a:p>
          <a:p>
            <a:pPr lvl="1"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en-US" b="1" dirty="0"/>
          </a:p>
          <a:p>
            <a:pPr lvl="1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b="1" dirty="0"/>
              <a:t>The 2010-2015 event:</a:t>
            </a:r>
          </a:p>
          <a:p>
            <a:pPr lvl="2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dirty="0"/>
              <a:t>Florida Current temperature shifted from a cold regime during 2010-2013 to a warm regime during 2014-2015</a:t>
            </a:r>
          </a:p>
          <a:p>
            <a:pPr lvl="2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dirty="0"/>
              <a:t>The observed peak in late 2015 coincided with observed flooding events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US" sz="1800" dirty="0"/>
          </a:p>
          <a:p>
            <a:pPr lvl="2">
              <a:buFont typeface="Wingdings" panose="05000000000000000000" pitchFamily="2" charset="2"/>
              <a:buChar char="§"/>
            </a:pP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18"/>
          <a:stretch/>
        </p:blipFill>
        <p:spPr>
          <a:xfrm>
            <a:off x="101259" y="671614"/>
            <a:ext cx="5565091" cy="51957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" t="91653" r="-1080" b="-465"/>
          <a:stretch/>
        </p:blipFill>
        <p:spPr>
          <a:xfrm>
            <a:off x="381000" y="5898756"/>
            <a:ext cx="4961971" cy="65444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12420" y="89213"/>
            <a:ext cx="11567160" cy="656851"/>
          </a:xfrm>
        </p:spPr>
        <p:txBody>
          <a:bodyPr>
            <a:noAutofit/>
          </a:bodyPr>
          <a:lstStyle/>
          <a:p>
            <a:r>
              <a:rPr lang="en-US" sz="2400" dirty="0"/>
              <a:t>Recent Florida Current warming during 2010-2015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76254" y="5867400"/>
            <a:ext cx="646091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Temperature anomalies with respect to the annual cycle, and averaged for the Florida Straits 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542509" y="5562600"/>
            <a:ext cx="123841" cy="6279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8010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5938" y="76200"/>
            <a:ext cx="12723876" cy="656851"/>
          </a:xfrm>
        </p:spPr>
        <p:txBody>
          <a:bodyPr>
            <a:noAutofit/>
          </a:bodyPr>
          <a:lstStyle/>
          <a:p>
            <a:r>
              <a:rPr lang="en-US" sz="2400" dirty="0"/>
              <a:t>The Florida Current temperature and sea level changes during 2010-2015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" y="811136"/>
            <a:ext cx="11041380" cy="5791631"/>
          </a:xfrm>
        </p:spPr>
        <p:txBody>
          <a:bodyPr/>
          <a:lstStyle/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762000"/>
            <a:ext cx="6977873" cy="56171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82975" y="3105090"/>
            <a:ext cx="2703625" cy="400110"/>
          </a:xfrm>
          <a:prstGeom prst="rect">
            <a:avLst/>
          </a:prstGeom>
          <a:solidFill>
            <a:schemeClr val="accent2">
              <a:lumMod val="20000"/>
              <a:lumOff val="80000"/>
              <a:alpha val="6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FC temperature 0-300m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4419600"/>
            <a:ext cx="2842766" cy="400110"/>
          </a:xfrm>
          <a:prstGeom prst="rect">
            <a:avLst/>
          </a:prstGeom>
          <a:solidFill>
            <a:srgbClr val="FF65FF">
              <a:alpha val="12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D655D5"/>
                </a:solidFill>
              </a:rPr>
              <a:t>FC thermosteric anomaly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8373" y="2518827"/>
            <a:ext cx="2421027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FC temperature and transport changes likely contribute independently to coastal sea-level variability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5180" y="6550223"/>
            <a:ext cx="12217801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Domingues et al., (in preparation). Accelerated sea level changes in the United States east coast: links with recent warming of the Florida Current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10934" y="6206345"/>
            <a:ext cx="6051657" cy="34685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1995          2000          2005          </a:t>
            </a:r>
            <a:r>
              <a:rPr lang="en-US" sz="2400" b="1"/>
              <a:t>2010         </a:t>
            </a:r>
            <a:r>
              <a:rPr lang="en-US" sz="2400" b="1" dirty="0"/>
              <a:t>2015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33800" y="1295400"/>
            <a:ext cx="3528723" cy="400110"/>
          </a:xfrm>
          <a:prstGeom prst="rect">
            <a:avLst/>
          </a:prstGeom>
          <a:solidFill>
            <a:schemeClr val="accent6">
              <a:lumMod val="60000"/>
              <a:lumOff val="40000"/>
              <a:alpha val="6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Observed Sea Level </a:t>
            </a:r>
            <a:r>
              <a:rPr lang="mr-IN" sz="2000" b="1" dirty="0">
                <a:solidFill>
                  <a:schemeClr val="accent6">
                    <a:lumMod val="75000"/>
                  </a:schemeClr>
                </a:solidFill>
              </a:rPr>
              <a:t>–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Miami, FL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11668" y="4933890"/>
            <a:ext cx="1490344" cy="400110"/>
          </a:xfrm>
          <a:prstGeom prst="rect">
            <a:avLst/>
          </a:prstGeom>
          <a:solidFill>
            <a:schemeClr val="accent1">
              <a:lumMod val="20000"/>
              <a:lumOff val="80000"/>
              <a:alpha val="6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</a:rPr>
              <a:t>FC transport</a:t>
            </a:r>
          </a:p>
        </p:txBody>
      </p:sp>
    </p:spTree>
    <p:extLst>
      <p:ext uri="{BB962C8B-B14F-4D97-AF65-F5344CB8AC3E}">
        <p14:creationId xmlns:p14="http://schemas.microsoft.com/office/powerpoint/2010/main" val="207944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5938" y="181349"/>
            <a:ext cx="12723876" cy="656851"/>
          </a:xfrm>
        </p:spPr>
        <p:txBody>
          <a:bodyPr>
            <a:noAutofit/>
          </a:bodyPr>
          <a:lstStyle/>
          <a:p>
            <a:r>
              <a:rPr lang="en-US" sz="3600" dirty="0"/>
              <a:t>Summary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12420" y="456769"/>
            <a:ext cx="11567160" cy="6377944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200" i="1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sz="2100" b="1" dirty="0"/>
              <a:t>The NOAA Atlantic Oceanographic and Meteorological Laboratory maintains a network of ocean observing platforms that provide real-time information of key ocean currents that cause coastal sea level changes.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sz="2100" b="1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sz="2100" b="1" dirty="0"/>
              <a:t>Changes in the Florida Current flow can cause sea level changes of ±10 cm along the Southeast U.S. coast 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sz="2100" b="1" dirty="0"/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</a:pPr>
            <a:r>
              <a:rPr lang="en-US" sz="2100" b="1" dirty="0"/>
              <a:t>Changes in the Florida Current temperature can account for an additional ±10 cm in coastal sea-level due to thermal expansion (contraction) of the water column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</a:pPr>
            <a:endParaRPr lang="en-US" sz="2100" b="1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</a:pPr>
            <a:r>
              <a:rPr lang="en-US" sz="2100" b="1" dirty="0"/>
              <a:t>Accelerated sea-level changes observed during 2010-2015 along the Southeast U.S. east coast were mostly caused by warming of the Florida Current during the time period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</a:pPr>
            <a:endParaRPr lang="en-US" sz="2100" b="1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charset="2"/>
              <a:buChar char="§"/>
            </a:pPr>
            <a:r>
              <a:rPr lang="en-US" sz="2100" b="1" dirty="0"/>
              <a:t>Flooding events in Miami during the very large King Tide from September-October 2015 coincided with:</a:t>
            </a:r>
          </a:p>
          <a:p>
            <a:pPr marL="1597025" lvl="1" indent="-342900">
              <a:lnSpc>
                <a:spcPct val="100000"/>
              </a:lnSpc>
              <a:spcBef>
                <a:spcPts val="0"/>
              </a:spcBef>
            </a:pPr>
            <a:r>
              <a:rPr lang="en-US" sz="2100" b="1" dirty="0"/>
              <a:t>Lower than average Florida Current transport  -&gt; ~5cm increase in sea-level</a:t>
            </a:r>
          </a:p>
          <a:p>
            <a:pPr marL="1597025" lvl="1" indent="-342900">
              <a:lnSpc>
                <a:spcPct val="100000"/>
              </a:lnSpc>
              <a:spcBef>
                <a:spcPts val="0"/>
              </a:spcBef>
            </a:pPr>
            <a:r>
              <a:rPr lang="en-US" sz="2100" b="1" dirty="0"/>
              <a:t>Warmer than average Florida Current - &gt; ~10 cm increase in sea-level</a:t>
            </a:r>
            <a:endParaRPr lang="en-US" sz="2100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charset="0"/>
              <a:buChar char="o"/>
              <a:tabLst/>
              <a:defRPr/>
            </a:pPr>
            <a:endParaRPr lang="en-US" i="1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</p:txBody>
      </p:sp>
      <p:sp>
        <p:nvSpPr>
          <p:cNvPr id="6" name="Rectangle 5"/>
          <p:cNvSpPr/>
          <p:nvPr/>
        </p:nvSpPr>
        <p:spPr>
          <a:xfrm>
            <a:off x="5715000" y="6495121"/>
            <a:ext cx="6291068" cy="357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748532" y="6477000"/>
            <a:ext cx="6291068" cy="357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788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" y="105149"/>
            <a:ext cx="11567160" cy="656851"/>
          </a:xfrm>
        </p:spPr>
        <p:txBody>
          <a:bodyPr>
            <a:noAutofit/>
          </a:bodyPr>
          <a:lstStyle/>
          <a:p>
            <a:r>
              <a:rPr lang="en-US" sz="2400" dirty="0"/>
              <a:t>NOAA/AOML Ocean Indicators Webpage</a:t>
            </a:r>
            <a:endParaRPr lang="en-US" sz="2400" dirty="0"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444" y="1095826"/>
            <a:ext cx="7511110" cy="51525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94496" y="609600"/>
            <a:ext cx="3582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0070C0"/>
                </a:solidFill>
              </a:rPr>
              <a:t>www.aoml.noaa.gov/phod/indexes</a:t>
            </a:r>
          </a:p>
        </p:txBody>
      </p:sp>
    </p:spTree>
    <p:extLst>
      <p:ext uri="{BB962C8B-B14F-4D97-AF65-F5344CB8AC3E}">
        <p14:creationId xmlns:p14="http://schemas.microsoft.com/office/powerpoint/2010/main" val="3197106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South Florida vs. Sea Level changes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92"/>
          <a:stretch/>
        </p:blipFill>
        <p:spPr>
          <a:xfrm>
            <a:off x="506593" y="776542"/>
            <a:ext cx="5318742" cy="5427237"/>
          </a:xfr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403" y="1729598"/>
            <a:ext cx="5516797" cy="33988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24600" y="5483423"/>
            <a:ext cx="54733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>
                <a:solidFill>
                  <a:schemeClr val="accent5">
                    <a:lumMod val="75000"/>
                  </a:schemeClr>
                </a:solidFill>
              </a:rPr>
              <a:t>www.miamiherald.com/news/local/environment/article146511584.html</a:t>
            </a:r>
          </a:p>
        </p:txBody>
      </p:sp>
    </p:spTree>
    <p:extLst>
      <p:ext uri="{BB962C8B-B14F-4D97-AF65-F5344CB8AC3E}">
        <p14:creationId xmlns:p14="http://schemas.microsoft.com/office/powerpoint/2010/main" val="5212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Sources of Sea Level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17332" y="1828800"/>
                <a:ext cx="8830110" cy="4316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1" i="0" smtClean="0">
                        <a:latin typeface="Cambria Math"/>
                      </a:rPr>
                      <m:t>𝐎𝐛𝐬</m:t>
                    </m:r>
                    <m:r>
                      <a:rPr lang="en-US" sz="2200" b="1" i="0" smtClean="0">
                        <a:latin typeface="Cambria Math"/>
                      </a:rPr>
                      <m:t>. </m:t>
                    </m:r>
                    <m:r>
                      <a:rPr lang="en-US" sz="2200" b="1" i="0" smtClean="0">
                        <a:latin typeface="Cambria Math"/>
                      </a:rPr>
                      <m:t>𝐒𝐋</m:t>
                    </m:r>
                    <m:r>
                      <a:rPr lang="en-US" sz="2200" b="1" i="0" smtClean="0">
                        <a:latin typeface="Cambria Math"/>
                      </a:rPr>
                      <m:t>= </m:t>
                    </m:r>
                    <m:acc>
                      <m:accPr>
                        <m:chr m:val="̅"/>
                        <m:ctrlPr>
                          <a:rPr lang="en-US" sz="22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1" i="0" smtClean="0">
                            <a:latin typeface="Cambria Math"/>
                          </a:rPr>
                          <m:t>𝐒𝐋</m:t>
                        </m:r>
                      </m:e>
                    </m:acc>
                    <m:r>
                      <a:rPr lang="en-US" sz="2200" b="1" i="0" smtClean="0">
                        <a:latin typeface="Cambria Math"/>
                      </a:rPr>
                      <m:t>+ </m:t>
                    </m:r>
                    <m:r>
                      <a:rPr lang="en-US" sz="2200" b="1" i="0" smtClean="0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sz="2200" b="1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200" b="1" i="0" smtClean="0">
                            <a:latin typeface="Cambria Math"/>
                            <a:ea typeface="Cambria Math"/>
                          </a:rPr>
                          <m:t>𝐒𝐋</m:t>
                        </m:r>
                      </m:e>
                      <m:sub>
                        <m:r>
                          <a:rPr lang="en-US" sz="2200" b="1" i="0" smtClean="0">
                            <a:latin typeface="Cambria Math"/>
                            <a:ea typeface="Cambria Math"/>
                          </a:rPr>
                          <m:t>𝐭𝐢𝐝𝐞𝐬</m:t>
                        </m:r>
                      </m:sub>
                    </m:sSub>
                    <m:r>
                      <a:rPr lang="en-US" sz="2200" b="1" i="0" smtClean="0">
                        <a:latin typeface="Cambria Math"/>
                        <a:ea typeface="Cambria Math"/>
                      </a:rPr>
                      <m:t>+</m:t>
                    </m:r>
                    <m:r>
                      <a:rPr lang="en-US" sz="2200" b="1" i="0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sz="2200" b="1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200" b="1" i="0">
                            <a:latin typeface="Cambria Math"/>
                            <a:ea typeface="Cambria Math"/>
                          </a:rPr>
                          <m:t>𝐒𝐋</m:t>
                        </m:r>
                      </m:e>
                      <m:sub>
                        <m:r>
                          <a:rPr lang="en-US" sz="2200" b="1" i="0">
                            <a:latin typeface="Cambria Math"/>
                            <a:ea typeface="Cambria Math"/>
                          </a:rPr>
                          <m:t>𝐰𝐚𝐯𝐞𝐬</m:t>
                        </m:r>
                      </m:sub>
                    </m:sSub>
                    <m:r>
                      <a:rPr lang="en-US" sz="2200" b="1" i="0" smtClean="0">
                        <a:latin typeface="Cambria Math"/>
                        <a:ea typeface="Cambria Math"/>
                      </a:rPr>
                      <m:t>+ </m:t>
                    </m:r>
                    <m:r>
                      <a:rPr lang="en-US" sz="2200" b="1" i="0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sz="2200" b="1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200" b="1" i="0" smtClean="0">
                            <a:latin typeface="Cambria Math"/>
                            <a:ea typeface="Cambria Math"/>
                          </a:rPr>
                          <m:t>𝐒𝐋</m:t>
                        </m:r>
                      </m:e>
                      <m:sub>
                        <m:r>
                          <a:rPr lang="en-US" sz="2200" b="1" i="0" smtClean="0">
                            <a:latin typeface="Cambria Math"/>
                            <a:ea typeface="Cambria Math"/>
                          </a:rPr>
                          <m:t>𝐰𝐞𝐚𝐭𝐡𝐞𝐫</m:t>
                        </m:r>
                      </m:sub>
                    </m:sSub>
                  </m:oMath>
                </a14:m>
                <a:r>
                  <a:rPr lang="en-US" sz="2200" b="1" dirty="0"/>
                  <a:t> + </a:t>
                </a:r>
                <a14:m>
                  <m:oMath xmlns:m="http://schemas.openxmlformats.org/officeDocument/2006/math">
                    <m:r>
                      <a:rPr lang="en-US" sz="2200" b="1" i="0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sz="2200" b="1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200" b="1" i="0" smtClean="0">
                            <a:latin typeface="Cambria Math"/>
                            <a:ea typeface="Cambria Math"/>
                          </a:rPr>
                          <m:t>𝐒𝐋</m:t>
                        </m:r>
                      </m:e>
                      <m:sub>
                        <m:r>
                          <a:rPr lang="en-US" sz="2200" b="1" i="0" smtClean="0">
                            <a:latin typeface="Cambria Math"/>
                            <a:ea typeface="Cambria Math"/>
                          </a:rPr>
                          <m:t>𝐥𝐚𝐧𝐝</m:t>
                        </m:r>
                      </m:sub>
                    </m:sSub>
                  </m:oMath>
                </a14:m>
                <a:r>
                  <a:rPr lang="en-US" sz="2200" b="1" dirty="0"/>
                  <a:t> </a:t>
                </a:r>
                <a14:m>
                  <m:oMath xmlns:m="http://schemas.openxmlformats.org/officeDocument/2006/math">
                    <m:r>
                      <a:rPr lang="en-US" sz="2200" b="1" i="0" smtClean="0">
                        <a:latin typeface="Cambria Math"/>
                        <a:ea typeface="Cambria Math"/>
                      </a:rPr>
                      <m:t>+ </m:t>
                    </m:r>
                    <m:r>
                      <a:rPr lang="en-US" sz="2200" b="1" i="0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sz="2200" b="1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200" b="1" i="0" smtClean="0">
                            <a:latin typeface="Cambria Math"/>
                            <a:ea typeface="Cambria Math"/>
                          </a:rPr>
                          <m:t>𝐒𝐋</m:t>
                        </m:r>
                      </m:e>
                      <m:sub>
                        <m:r>
                          <a:rPr lang="en-US" sz="2200" b="1" i="0" smtClean="0">
                            <a:latin typeface="Cambria Math"/>
                            <a:ea typeface="Cambria Math"/>
                          </a:rPr>
                          <m:t>𝐆𝐋</m:t>
                        </m:r>
                      </m:sub>
                    </m:sSub>
                  </m:oMath>
                </a14:m>
                <a:endParaRPr lang="en-US" sz="2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332" y="1828800"/>
                <a:ext cx="8830110" cy="431657"/>
              </a:xfrm>
              <a:prstGeom prst="rect">
                <a:avLst/>
              </a:prstGeom>
              <a:blipFill rotWithShape="1">
                <a:blip r:embed="rId2"/>
                <a:stretch>
                  <a:fillRect l="-138" t="-8451" b="-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65530" y="2667000"/>
                <a:ext cx="6925870" cy="4094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>
                            <a:latin typeface="Cambria Math"/>
                          </a:rPr>
                          <m:t>𝐒𝐋</m:t>
                        </m:r>
                      </m:e>
                    </m:acc>
                  </m:oMath>
                </a14:m>
                <a:r>
                  <a:rPr lang="en-US" sz="2000" b="1" i="1" dirty="0">
                    <a:latin typeface="Cambria Math"/>
                  </a:rPr>
                  <a:t>                      </a:t>
                </a:r>
                <a:r>
                  <a:rPr lang="en-US" sz="2000" dirty="0"/>
                  <a:t>mean sea level</a:t>
                </a:r>
                <a:r>
                  <a:rPr lang="en-US" sz="2000" b="1" i="1" dirty="0">
                    <a:latin typeface="Cambria Math"/>
                  </a:rPr>
                  <a:t>  </a:t>
                </a:r>
              </a:p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000" b="1" smtClean="0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b="1">
                            <a:latin typeface="Cambria Math"/>
                            <a:ea typeface="Cambria Math"/>
                          </a:rPr>
                          <m:t>𝐒𝐋</m:t>
                        </m:r>
                      </m:e>
                      <m:sub>
                        <m:r>
                          <a:rPr lang="en-US" sz="2000" b="1">
                            <a:latin typeface="Cambria Math"/>
                            <a:ea typeface="Cambria Math"/>
                          </a:rPr>
                          <m:t>𝐭𝐢𝐝𝐞𝐬</m:t>
                        </m:r>
                      </m:sub>
                    </m:sSub>
                  </m:oMath>
                </a14:m>
                <a:r>
                  <a:rPr lang="en-US" sz="2000" dirty="0"/>
                  <a:t>           effect of astronomical tides</a:t>
                </a:r>
              </a:p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000" b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b="1">
                            <a:latin typeface="Cambria Math"/>
                            <a:ea typeface="Cambria Math"/>
                          </a:rPr>
                          <m:t>𝐒𝐋</m:t>
                        </m:r>
                      </m:e>
                      <m:sub>
                        <m:r>
                          <a:rPr lang="en-US" sz="2000" b="1" i="0" smtClean="0">
                            <a:latin typeface="Cambria Math"/>
                            <a:ea typeface="Cambria Math"/>
                          </a:rPr>
                          <m:t>𝐰𝐚𝐯𝐞</m:t>
                        </m:r>
                        <m:r>
                          <a:rPr lang="en-US" sz="2000" b="1" i="1" smtClean="0">
                            <a:latin typeface="Cambria Math"/>
                            <a:ea typeface="Cambria Math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sz="2000" dirty="0"/>
                  <a:t>         local effect of waves</a:t>
                </a:r>
              </a:p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000" b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b="1">
                            <a:latin typeface="Cambria Math"/>
                            <a:ea typeface="Cambria Math"/>
                          </a:rPr>
                          <m:t>𝐒𝐋</m:t>
                        </m:r>
                      </m:e>
                      <m:sub>
                        <m:r>
                          <a:rPr lang="en-US" sz="2000" b="1" i="1" smtClean="0">
                            <a:latin typeface="Cambria Math"/>
                            <a:ea typeface="Cambria Math"/>
                          </a:rPr>
                          <m:t>𝒘𝒆𝒂𝒕𝒉𝒆𝒓</m:t>
                        </m:r>
                      </m:sub>
                    </m:sSub>
                  </m:oMath>
                </a14:m>
                <a:r>
                  <a:rPr lang="en-US" sz="2000" dirty="0"/>
                  <a:t>     effect of local winds and atm. pressure changes</a:t>
                </a:r>
              </a:p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000" b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b="1">
                            <a:latin typeface="Cambria Math"/>
                            <a:ea typeface="Cambria Math"/>
                          </a:rPr>
                          <m:t>𝐒𝐋</m:t>
                        </m:r>
                      </m:e>
                      <m:sub>
                        <m:r>
                          <a:rPr lang="en-US" sz="2000" b="1" i="1" smtClean="0">
                            <a:latin typeface="Cambria Math"/>
                            <a:ea typeface="Cambria Math"/>
                          </a:rPr>
                          <m:t>𝒍𝒂𝒏𝒅</m:t>
                        </m:r>
                      </m:sub>
                    </m:sSub>
                  </m:oMath>
                </a14:m>
                <a:r>
                  <a:rPr lang="en-US" sz="2000" dirty="0"/>
                  <a:t>           effect of land subsidence</a:t>
                </a:r>
              </a:p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000" b="1"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sz="2000" b="1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b="1">
                            <a:latin typeface="Cambria Math"/>
                            <a:ea typeface="Cambria Math"/>
                          </a:rPr>
                          <m:t>𝐒𝐋</m:t>
                        </m:r>
                      </m:e>
                      <m:sub>
                        <m:r>
                          <a:rPr lang="en-US" sz="2000" b="1" i="1" smtClean="0">
                            <a:latin typeface="Cambria Math"/>
                            <a:ea typeface="Cambria Math"/>
                          </a:rPr>
                          <m:t>𝑮𝑳</m:t>
                        </m:r>
                      </m:sub>
                    </m:sSub>
                  </m:oMath>
                </a14:m>
                <a:r>
                  <a:rPr lang="en-US" sz="2000" dirty="0"/>
                  <a:t>              effect of global changes in ocean mass and density</a:t>
                </a:r>
              </a:p>
              <a:p>
                <a:pPr>
                  <a:spcAft>
                    <a:spcPts val="1200"/>
                  </a:spcAft>
                </a:pPr>
                <a:endParaRPr lang="en-US" sz="2000" dirty="0"/>
              </a:p>
              <a:p>
                <a:pPr>
                  <a:spcAft>
                    <a:spcPts val="1200"/>
                  </a:spcAft>
                </a:pPr>
                <a:endParaRPr lang="en-US" sz="2000" dirty="0"/>
              </a:p>
              <a:p>
                <a:pPr>
                  <a:spcAft>
                    <a:spcPts val="1200"/>
                  </a:spcAft>
                </a:pPr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530" y="2667000"/>
                <a:ext cx="6925870" cy="4094134"/>
              </a:xfrm>
              <a:prstGeom prst="rect">
                <a:avLst/>
              </a:prstGeom>
              <a:blipFill rotWithShape="1">
                <a:blip r:embed="rId3"/>
                <a:stretch>
                  <a:fillRect t="-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9144686" y="1828800"/>
                <a:ext cx="272215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solidFill>
                            <a:srgbClr val="0070C0"/>
                          </a:solidFill>
                          <a:latin typeface="Cambria Math"/>
                          <a:ea typeface="Cambria Math"/>
                        </a:rPr>
                        <m:t>+ </m:t>
                      </m:r>
                      <m:r>
                        <a:rPr lang="en-US" sz="2400" b="1" smtClean="0">
                          <a:solidFill>
                            <a:srgbClr val="0070C0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𝐒𝐋</m:t>
                          </m:r>
                        </m:e>
                        <m:sub>
                          <m:r>
                            <a:rPr lang="en-US" sz="2400" b="1" i="0" smtClean="0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𝐎𝐜𝐞𝐚𝐧</m:t>
                          </m:r>
                          <m:r>
                            <a:rPr lang="en-US" sz="2400" b="1" i="0" smtClean="0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sz="2400" b="1" i="0" smtClean="0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𝐂𝐮𝐫𝐫𝐞𝐧𝐭𝐬</m:t>
                          </m:r>
                        </m:sub>
                      </m:sSub>
                    </m:oMath>
                  </m:oMathPara>
                </a14:m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686" y="1828800"/>
                <a:ext cx="2722155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7061" y="5481935"/>
                <a:ext cx="896893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smtClean="0">
                        <a:solidFill>
                          <a:srgbClr val="0070C0"/>
                        </a:solidFill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en-US" sz="24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400" b="1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𝐒𝐋</m:t>
                        </m:r>
                      </m:e>
                      <m:sub>
                        <m:r>
                          <a:rPr lang="en-US" sz="2400" b="1" i="0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𝐎𝐜𝐞𝐚𝐧</m:t>
                        </m:r>
                        <m:r>
                          <a:rPr lang="en-US" sz="2400" b="1" i="0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en-US" sz="2400" b="1" i="0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𝐂𝐮𝐫𝐫𝐞𝐧𝐭𝐬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rgbClr val="0070C0"/>
                    </a:solidFill>
                  </a:rPr>
                  <a:t>               </a:t>
                </a:r>
                <a:r>
                  <a:rPr lang="en-US" sz="2400" dirty="0">
                    <a:solidFill>
                      <a:srgbClr val="0070C0"/>
                    </a:solidFill>
                  </a:rPr>
                  <a:t>effect of Ocean Currents in sea level changes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061" y="5481935"/>
                <a:ext cx="8968930" cy="461665"/>
              </a:xfrm>
              <a:prstGeom prst="rect">
                <a:avLst/>
              </a:prstGeom>
              <a:blipFill rotWithShape="1">
                <a:blip r:embed="rId5"/>
                <a:stretch>
                  <a:fillRect l="-204" t="-10526" r="-13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12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Florida Current and Gulf Stream Effect on Sea Level along east U.S. coast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66299" y="1025857"/>
                <a:ext cx="279801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smtClean="0">
                          <a:solidFill>
                            <a:srgbClr val="0070C0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sz="2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b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𝐒𝐋</m:t>
                          </m:r>
                        </m:e>
                        <m:sub>
                          <m:r>
                            <a:rPr lang="en-US" sz="2800" b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𝐎𝐜𝐞𝐚𝐧</m:t>
                          </m:r>
                          <m:r>
                            <a:rPr lang="en-US" sz="2800" b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sz="2800" b="1" i="0" smtClean="0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𝐂𝐮𝐫𝐫𝐞𝐧𝐭𝐬</m:t>
                          </m:r>
                        </m:sub>
                      </m:sSub>
                    </m:oMath>
                  </m:oMathPara>
                </a14:m>
                <a:endParaRPr lang="en-US" sz="28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99" y="1025857"/>
                <a:ext cx="2798010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 flipH="1">
            <a:off x="1066800" y="2438400"/>
            <a:ext cx="419100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Intense Ocean Current Flowing very close to U.S. east coast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0" y="5410200"/>
            <a:ext cx="76200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 descr="\\PHODNET\share\domingues\MEETINGS\Gulf_Stream_Sea_Level_Conf_WESTPALM_May17\FCGS_map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934200" y="685800"/>
            <a:ext cx="4552275" cy="618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30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Florida Current and Gulf Stream Effect on Sea Level along east U.S. coast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66299" y="1025857"/>
                <a:ext cx="279801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smtClean="0">
                          <a:solidFill>
                            <a:srgbClr val="0070C0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sz="2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b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𝐒𝐋</m:t>
                          </m:r>
                        </m:e>
                        <m:sub>
                          <m:r>
                            <a:rPr lang="en-US" sz="2800" b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𝐎𝐜𝐞𝐚𝐧</m:t>
                          </m:r>
                          <m:r>
                            <a:rPr lang="en-US" sz="2800" b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sz="2800" b="1" i="0" smtClean="0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𝐂𝐮𝐫𝐫𝐞𝐧𝐭𝐬</m:t>
                          </m:r>
                        </m:sub>
                      </m:sSub>
                    </m:oMath>
                  </m:oMathPara>
                </a14:m>
                <a:endParaRPr lang="en-US" sz="28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99" y="1025857"/>
                <a:ext cx="2798010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 flipH="1">
            <a:off x="1066800" y="2438400"/>
            <a:ext cx="4191000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Florida Current sustain a sea level difference between south Florida and the Bahamas of almost </a:t>
            </a:r>
            <a:r>
              <a:rPr lang="en-US" sz="2400" b="1" dirty="0">
                <a:solidFill>
                  <a:srgbClr val="FF0000"/>
                </a:solidFill>
              </a:rPr>
              <a:t>1m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0" y="5410200"/>
            <a:ext cx="76200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 descr="\\PHODNET\share\domingues\MEETINGS\Gulf_Stream_Sea_Level_Conf_WESTPALM_May17\FCGS_map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2" r="50000" b="122"/>
          <a:stretch/>
        </p:blipFill>
        <p:spPr bwMode="auto">
          <a:xfrm>
            <a:off x="6934200" y="685800"/>
            <a:ext cx="4552275" cy="618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Freeform 2047"/>
          <p:cNvSpPr/>
          <p:nvPr/>
        </p:nvSpPr>
        <p:spPr>
          <a:xfrm>
            <a:off x="7243344" y="1542197"/>
            <a:ext cx="3487412" cy="1310185"/>
          </a:xfrm>
          <a:custGeom>
            <a:avLst/>
            <a:gdLst>
              <a:gd name="connsiteX0" fmla="*/ 0 w 3452883"/>
              <a:gd name="connsiteY0" fmla="*/ 982638 h 1310185"/>
              <a:gd name="connsiteX1" fmla="*/ 0 w 3452883"/>
              <a:gd name="connsiteY1" fmla="*/ 1310185 h 1310185"/>
              <a:gd name="connsiteX2" fmla="*/ 3452883 w 3452883"/>
              <a:gd name="connsiteY2" fmla="*/ 1296537 h 1310185"/>
              <a:gd name="connsiteX3" fmla="*/ 3452883 w 3452883"/>
              <a:gd name="connsiteY3" fmla="*/ 0 h 1310185"/>
              <a:gd name="connsiteX4" fmla="*/ 0 w 3452883"/>
              <a:gd name="connsiteY4" fmla="*/ 982638 h 1310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2883" h="1310185">
                <a:moveTo>
                  <a:pt x="0" y="982638"/>
                </a:moveTo>
                <a:lnTo>
                  <a:pt x="0" y="1310185"/>
                </a:lnTo>
                <a:lnTo>
                  <a:pt x="3452883" y="1296537"/>
                </a:lnTo>
                <a:lnTo>
                  <a:pt x="3452883" y="0"/>
                </a:lnTo>
                <a:lnTo>
                  <a:pt x="0" y="982638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Florida Current and Gulf Stream Effect on Sea Level along east U.S. coast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66299" y="1025857"/>
                <a:ext cx="279801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smtClean="0">
                          <a:solidFill>
                            <a:srgbClr val="0070C0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sz="2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b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𝐒𝐋</m:t>
                          </m:r>
                        </m:e>
                        <m:sub>
                          <m:r>
                            <a:rPr lang="en-US" sz="2800" b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𝐎𝐜𝐞𝐚𝐧</m:t>
                          </m:r>
                          <m:r>
                            <a:rPr lang="en-US" sz="2800" b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sz="2800" b="1" i="0" smtClean="0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𝐂𝐮𝐫𝐫𝐞𝐧𝐭𝐬</m:t>
                          </m:r>
                        </m:sub>
                      </m:sSub>
                    </m:oMath>
                  </m:oMathPara>
                </a14:m>
                <a:endParaRPr lang="en-US" sz="28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99" y="1025857"/>
                <a:ext cx="2798010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 flipH="1">
            <a:off x="1066800" y="2438400"/>
            <a:ext cx="4191000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Changes in the intensity of the Florida Current and Gulf Stream are, therefore, associated with sea level changes along the east coast of U.S.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39000" y="1349822"/>
            <a:ext cx="3505200" cy="149135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143000" y="5486400"/>
            <a:ext cx="1837362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FL     - Florida</a:t>
            </a:r>
          </a:p>
          <a:p>
            <a:r>
              <a:rPr lang="en-US" sz="2000" b="1" dirty="0"/>
              <a:t>BHS  - Bahamas</a:t>
            </a:r>
          </a:p>
        </p:txBody>
      </p:sp>
      <p:cxnSp>
        <p:nvCxnSpPr>
          <p:cNvPr id="18" name="Straight Connector 17"/>
          <p:cNvCxnSpPr/>
          <p:nvPr/>
        </p:nvCxnSpPr>
        <p:spPr>
          <a:xfrm rot="21300000" flipV="1">
            <a:off x="7185894" y="1670712"/>
            <a:ext cx="3611412" cy="685800"/>
          </a:xfrm>
          <a:prstGeom prst="line">
            <a:avLst/>
          </a:prstGeom>
          <a:ln w="38100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158552" y="1334834"/>
            <a:ext cx="1066800" cy="15213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FL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744200" y="1339201"/>
            <a:ext cx="1066800" cy="15125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BHS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10187577" y="2313217"/>
            <a:ext cx="899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sea level</a:t>
            </a:r>
          </a:p>
        </p:txBody>
      </p:sp>
      <p:sp>
        <p:nvSpPr>
          <p:cNvPr id="2049" name="Down Arrow 2048"/>
          <p:cNvSpPr/>
          <p:nvPr/>
        </p:nvSpPr>
        <p:spPr>
          <a:xfrm rot="10800000">
            <a:off x="8839200" y="3575712"/>
            <a:ext cx="533400" cy="99060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TextBox 2049"/>
          <p:cNvSpPr txBox="1"/>
          <p:nvPr/>
        </p:nvSpPr>
        <p:spPr>
          <a:xfrm>
            <a:off x="7564368" y="4953000"/>
            <a:ext cx="2992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Mean Florida Current flow</a:t>
            </a:r>
          </a:p>
        </p:txBody>
      </p:sp>
      <p:cxnSp>
        <p:nvCxnSpPr>
          <p:cNvPr id="2053" name="Straight Connector 2052"/>
          <p:cNvCxnSpPr/>
          <p:nvPr/>
        </p:nvCxnSpPr>
        <p:spPr>
          <a:xfrm>
            <a:off x="6158552" y="1143000"/>
            <a:ext cx="699448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4" name="TextBox 2053"/>
          <p:cNvSpPr txBox="1"/>
          <p:nvPr/>
        </p:nvSpPr>
        <p:spPr>
          <a:xfrm>
            <a:off x="6945695" y="974972"/>
            <a:ext cx="158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Mean sea level</a:t>
            </a:r>
          </a:p>
        </p:txBody>
      </p:sp>
    </p:spTree>
    <p:extLst>
      <p:ext uri="{BB962C8B-B14F-4D97-AF65-F5344CB8AC3E}">
        <p14:creationId xmlns:p14="http://schemas.microsoft.com/office/powerpoint/2010/main" val="164251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Freeform 2047"/>
          <p:cNvSpPr/>
          <p:nvPr/>
        </p:nvSpPr>
        <p:spPr>
          <a:xfrm>
            <a:off x="7243344" y="1364776"/>
            <a:ext cx="3501060" cy="1487606"/>
          </a:xfrm>
          <a:custGeom>
            <a:avLst/>
            <a:gdLst>
              <a:gd name="connsiteX0" fmla="*/ 0 w 3452883"/>
              <a:gd name="connsiteY0" fmla="*/ 982638 h 1310185"/>
              <a:gd name="connsiteX1" fmla="*/ 0 w 3452883"/>
              <a:gd name="connsiteY1" fmla="*/ 1310185 h 1310185"/>
              <a:gd name="connsiteX2" fmla="*/ 3452883 w 3452883"/>
              <a:gd name="connsiteY2" fmla="*/ 1296537 h 1310185"/>
              <a:gd name="connsiteX3" fmla="*/ 3452883 w 3452883"/>
              <a:gd name="connsiteY3" fmla="*/ 0 h 1310185"/>
              <a:gd name="connsiteX4" fmla="*/ 0 w 3452883"/>
              <a:gd name="connsiteY4" fmla="*/ 982638 h 1310185"/>
              <a:gd name="connsiteX0" fmla="*/ 0 w 3466396"/>
              <a:gd name="connsiteY0" fmla="*/ 1160059 h 1487606"/>
              <a:gd name="connsiteX1" fmla="*/ 0 w 3466396"/>
              <a:gd name="connsiteY1" fmla="*/ 1487606 h 1487606"/>
              <a:gd name="connsiteX2" fmla="*/ 3452883 w 3466396"/>
              <a:gd name="connsiteY2" fmla="*/ 1473958 h 1487606"/>
              <a:gd name="connsiteX3" fmla="*/ 3466396 w 3466396"/>
              <a:gd name="connsiteY3" fmla="*/ 0 h 1487606"/>
              <a:gd name="connsiteX4" fmla="*/ 0 w 3466396"/>
              <a:gd name="connsiteY4" fmla="*/ 1160059 h 1487606"/>
              <a:gd name="connsiteX0" fmla="*/ 0 w 3466396"/>
              <a:gd name="connsiteY0" fmla="*/ 1364776 h 1487606"/>
              <a:gd name="connsiteX1" fmla="*/ 0 w 3466396"/>
              <a:gd name="connsiteY1" fmla="*/ 1487606 h 1487606"/>
              <a:gd name="connsiteX2" fmla="*/ 3452883 w 3466396"/>
              <a:gd name="connsiteY2" fmla="*/ 1473958 h 1487606"/>
              <a:gd name="connsiteX3" fmla="*/ 3466396 w 3466396"/>
              <a:gd name="connsiteY3" fmla="*/ 0 h 1487606"/>
              <a:gd name="connsiteX4" fmla="*/ 0 w 3466396"/>
              <a:gd name="connsiteY4" fmla="*/ 1364776 h 1487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6396" h="1487606">
                <a:moveTo>
                  <a:pt x="0" y="1364776"/>
                </a:moveTo>
                <a:lnTo>
                  <a:pt x="0" y="1487606"/>
                </a:lnTo>
                <a:lnTo>
                  <a:pt x="3452883" y="1473958"/>
                </a:lnTo>
                <a:lnTo>
                  <a:pt x="3466396" y="0"/>
                </a:lnTo>
                <a:lnTo>
                  <a:pt x="0" y="1364776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Florida Current and Gulf Stream Effect on Sea Level along east U.S. coast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66299" y="1025857"/>
                <a:ext cx="279801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smtClean="0">
                          <a:solidFill>
                            <a:srgbClr val="0070C0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sz="2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b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𝐒𝐋</m:t>
                          </m:r>
                        </m:e>
                        <m:sub>
                          <m:r>
                            <a:rPr lang="en-US" sz="2800" b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𝐎𝐜𝐞𝐚𝐧</m:t>
                          </m:r>
                          <m:r>
                            <a:rPr lang="en-US" sz="2800" b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sz="2800" b="1" i="0" smtClean="0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𝐂𝐮𝐫𝐫𝐞𝐧𝐭𝐬</m:t>
                          </m:r>
                        </m:sub>
                      </m:sSub>
                    </m:oMath>
                  </m:oMathPara>
                </a14:m>
                <a:endParaRPr lang="en-US" sz="28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99" y="1025857"/>
                <a:ext cx="2798010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 flipH="1">
            <a:off x="1066800" y="2438400"/>
            <a:ext cx="4191000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Changes in the intensity of the Florida Current and Gulf Stream are, therefore, associated with sea level changes along the east coast of U.S.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39000" y="1349822"/>
            <a:ext cx="3505200" cy="149135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143000" y="5486400"/>
            <a:ext cx="1837362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FL     - Florida</a:t>
            </a:r>
          </a:p>
          <a:p>
            <a:r>
              <a:rPr lang="en-US" sz="2000" b="1" dirty="0"/>
              <a:t>BHS  - Bahamas</a:t>
            </a:r>
          </a:p>
        </p:txBody>
      </p:sp>
      <p:cxnSp>
        <p:nvCxnSpPr>
          <p:cNvPr id="18" name="Straight Connector 17"/>
          <p:cNvCxnSpPr/>
          <p:nvPr/>
        </p:nvCxnSpPr>
        <p:spPr>
          <a:xfrm rot="21300000" flipV="1">
            <a:off x="7185894" y="1670712"/>
            <a:ext cx="3611412" cy="685800"/>
          </a:xfrm>
          <a:prstGeom prst="line">
            <a:avLst/>
          </a:prstGeom>
          <a:ln w="38100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158552" y="1334834"/>
            <a:ext cx="1066800" cy="15213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FL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744200" y="1339201"/>
            <a:ext cx="1066800" cy="15125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BHS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10187577" y="2313217"/>
            <a:ext cx="899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sea level</a:t>
            </a:r>
          </a:p>
        </p:txBody>
      </p:sp>
      <p:sp>
        <p:nvSpPr>
          <p:cNvPr id="2049" name="Down Arrow 2048"/>
          <p:cNvSpPr/>
          <p:nvPr/>
        </p:nvSpPr>
        <p:spPr>
          <a:xfrm rot="10800000">
            <a:off x="8715425" y="3411768"/>
            <a:ext cx="780951" cy="1318489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TextBox 2049"/>
          <p:cNvSpPr txBox="1"/>
          <p:nvPr/>
        </p:nvSpPr>
        <p:spPr>
          <a:xfrm>
            <a:off x="7545952" y="4953000"/>
            <a:ext cx="3198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Intense</a:t>
            </a:r>
            <a:r>
              <a:rPr lang="en-US" sz="2000" b="1" dirty="0"/>
              <a:t> Florida Current flow</a:t>
            </a:r>
          </a:p>
        </p:txBody>
      </p:sp>
      <p:cxnSp>
        <p:nvCxnSpPr>
          <p:cNvPr id="2053" name="Straight Connector 2052"/>
          <p:cNvCxnSpPr/>
          <p:nvPr/>
        </p:nvCxnSpPr>
        <p:spPr>
          <a:xfrm>
            <a:off x="6158552" y="1143000"/>
            <a:ext cx="699448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4" name="TextBox 2053"/>
          <p:cNvSpPr txBox="1"/>
          <p:nvPr/>
        </p:nvSpPr>
        <p:spPr>
          <a:xfrm>
            <a:off x="6945695" y="974972"/>
            <a:ext cx="158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Mean sea level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0" y="5561603"/>
            <a:ext cx="3768083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Decrease in sea level at Florida</a:t>
            </a:r>
          </a:p>
          <a:p>
            <a:r>
              <a:rPr lang="en-US" sz="2000" b="1" dirty="0"/>
              <a:t>Increase sea level at the Bahamas</a:t>
            </a:r>
          </a:p>
        </p:txBody>
      </p:sp>
    </p:spTree>
    <p:extLst>
      <p:ext uri="{BB962C8B-B14F-4D97-AF65-F5344CB8AC3E}">
        <p14:creationId xmlns:p14="http://schemas.microsoft.com/office/powerpoint/2010/main" val="176029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Freeform 2047"/>
          <p:cNvSpPr/>
          <p:nvPr/>
        </p:nvSpPr>
        <p:spPr>
          <a:xfrm>
            <a:off x="7229696" y="1815152"/>
            <a:ext cx="3542004" cy="1037230"/>
          </a:xfrm>
          <a:custGeom>
            <a:avLst/>
            <a:gdLst>
              <a:gd name="connsiteX0" fmla="*/ 0 w 3452883"/>
              <a:gd name="connsiteY0" fmla="*/ 982638 h 1310185"/>
              <a:gd name="connsiteX1" fmla="*/ 0 w 3452883"/>
              <a:gd name="connsiteY1" fmla="*/ 1310185 h 1310185"/>
              <a:gd name="connsiteX2" fmla="*/ 3452883 w 3452883"/>
              <a:gd name="connsiteY2" fmla="*/ 1296537 h 1310185"/>
              <a:gd name="connsiteX3" fmla="*/ 3452883 w 3452883"/>
              <a:gd name="connsiteY3" fmla="*/ 0 h 1310185"/>
              <a:gd name="connsiteX4" fmla="*/ 0 w 3452883"/>
              <a:gd name="connsiteY4" fmla="*/ 982638 h 1310185"/>
              <a:gd name="connsiteX0" fmla="*/ 0 w 3466396"/>
              <a:gd name="connsiteY0" fmla="*/ 1160059 h 1487606"/>
              <a:gd name="connsiteX1" fmla="*/ 0 w 3466396"/>
              <a:gd name="connsiteY1" fmla="*/ 1487606 h 1487606"/>
              <a:gd name="connsiteX2" fmla="*/ 3452883 w 3466396"/>
              <a:gd name="connsiteY2" fmla="*/ 1473958 h 1487606"/>
              <a:gd name="connsiteX3" fmla="*/ 3466396 w 3466396"/>
              <a:gd name="connsiteY3" fmla="*/ 0 h 1487606"/>
              <a:gd name="connsiteX4" fmla="*/ 0 w 3466396"/>
              <a:gd name="connsiteY4" fmla="*/ 1160059 h 1487606"/>
              <a:gd name="connsiteX0" fmla="*/ 0 w 3466396"/>
              <a:gd name="connsiteY0" fmla="*/ 1364776 h 1487606"/>
              <a:gd name="connsiteX1" fmla="*/ 0 w 3466396"/>
              <a:gd name="connsiteY1" fmla="*/ 1487606 h 1487606"/>
              <a:gd name="connsiteX2" fmla="*/ 3452883 w 3466396"/>
              <a:gd name="connsiteY2" fmla="*/ 1473958 h 1487606"/>
              <a:gd name="connsiteX3" fmla="*/ 3466396 w 3466396"/>
              <a:gd name="connsiteY3" fmla="*/ 0 h 1487606"/>
              <a:gd name="connsiteX4" fmla="*/ 0 w 3466396"/>
              <a:gd name="connsiteY4" fmla="*/ 1364776 h 1487606"/>
              <a:gd name="connsiteX0" fmla="*/ 0 w 3479909"/>
              <a:gd name="connsiteY0" fmla="*/ 887104 h 1487606"/>
              <a:gd name="connsiteX1" fmla="*/ 13513 w 3479909"/>
              <a:gd name="connsiteY1" fmla="*/ 1487606 h 1487606"/>
              <a:gd name="connsiteX2" fmla="*/ 3466396 w 3479909"/>
              <a:gd name="connsiteY2" fmla="*/ 1473958 h 1487606"/>
              <a:gd name="connsiteX3" fmla="*/ 3479909 w 3479909"/>
              <a:gd name="connsiteY3" fmla="*/ 0 h 1487606"/>
              <a:gd name="connsiteX4" fmla="*/ 0 w 3479909"/>
              <a:gd name="connsiteY4" fmla="*/ 887104 h 1487606"/>
              <a:gd name="connsiteX0" fmla="*/ 0 w 3506935"/>
              <a:gd name="connsiteY0" fmla="*/ 436728 h 1037230"/>
              <a:gd name="connsiteX1" fmla="*/ 13513 w 3506935"/>
              <a:gd name="connsiteY1" fmla="*/ 1037230 h 1037230"/>
              <a:gd name="connsiteX2" fmla="*/ 3466396 w 3506935"/>
              <a:gd name="connsiteY2" fmla="*/ 1023582 h 1037230"/>
              <a:gd name="connsiteX3" fmla="*/ 3506935 w 3506935"/>
              <a:gd name="connsiteY3" fmla="*/ 0 h 1037230"/>
              <a:gd name="connsiteX4" fmla="*/ 0 w 3506935"/>
              <a:gd name="connsiteY4" fmla="*/ 436728 h 1037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6935" h="1037230">
                <a:moveTo>
                  <a:pt x="0" y="436728"/>
                </a:moveTo>
                <a:lnTo>
                  <a:pt x="13513" y="1037230"/>
                </a:lnTo>
                <a:lnTo>
                  <a:pt x="3466396" y="1023582"/>
                </a:lnTo>
                <a:lnTo>
                  <a:pt x="3506935" y="0"/>
                </a:lnTo>
                <a:lnTo>
                  <a:pt x="0" y="436728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Florida Current and Gulf Stream Effect on Sea Level along east U.S. coast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66299" y="1025857"/>
                <a:ext cx="279801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smtClean="0">
                          <a:solidFill>
                            <a:srgbClr val="0070C0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sSub>
                        <m:sSubPr>
                          <m:ctrlPr>
                            <a:rPr lang="en-US" sz="2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b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𝐒𝐋</m:t>
                          </m:r>
                        </m:e>
                        <m:sub>
                          <m:r>
                            <a:rPr lang="en-US" sz="2800" b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𝐎𝐜𝐞𝐚𝐧</m:t>
                          </m:r>
                          <m:r>
                            <a:rPr lang="en-US" sz="2800" b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sz="2800" b="1" i="0" smtClean="0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𝐂𝐮𝐫𝐫𝐞𝐧𝐭𝐬</m:t>
                          </m:r>
                        </m:sub>
                      </m:sSub>
                    </m:oMath>
                  </m:oMathPara>
                </a14:m>
                <a:endParaRPr lang="en-US" sz="28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299" y="1025857"/>
                <a:ext cx="2798010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 flipH="1">
            <a:off x="1066800" y="2438400"/>
            <a:ext cx="4191000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Changes in the intensity of the Florida Current and Gulf Stream are, therefore, associated with sea level changes along the east coast of U.S.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39000" y="1349822"/>
            <a:ext cx="3505200" cy="149135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143000" y="5486400"/>
            <a:ext cx="1837362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FL     - Florida</a:t>
            </a:r>
          </a:p>
          <a:p>
            <a:r>
              <a:rPr lang="en-US" sz="2000" b="1" dirty="0"/>
              <a:t>BHS  - Bahamas</a:t>
            </a:r>
          </a:p>
        </p:txBody>
      </p:sp>
      <p:cxnSp>
        <p:nvCxnSpPr>
          <p:cNvPr id="18" name="Straight Connector 17"/>
          <p:cNvCxnSpPr/>
          <p:nvPr/>
        </p:nvCxnSpPr>
        <p:spPr>
          <a:xfrm rot="21300000" flipV="1">
            <a:off x="7185894" y="1670712"/>
            <a:ext cx="3611412" cy="685800"/>
          </a:xfrm>
          <a:prstGeom prst="line">
            <a:avLst/>
          </a:prstGeom>
          <a:ln w="38100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158552" y="1334834"/>
            <a:ext cx="1066800" cy="152133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FL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744200" y="1339201"/>
            <a:ext cx="1066800" cy="15125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BHS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10187577" y="2313217"/>
            <a:ext cx="899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sea level</a:t>
            </a:r>
          </a:p>
        </p:txBody>
      </p:sp>
      <p:sp>
        <p:nvSpPr>
          <p:cNvPr id="2049" name="Down Arrow 2048"/>
          <p:cNvSpPr/>
          <p:nvPr/>
        </p:nvSpPr>
        <p:spPr>
          <a:xfrm rot="10800000">
            <a:off x="8885487" y="3661674"/>
            <a:ext cx="440826" cy="818677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TextBox 2049"/>
          <p:cNvSpPr txBox="1"/>
          <p:nvPr/>
        </p:nvSpPr>
        <p:spPr>
          <a:xfrm>
            <a:off x="7545952" y="4953000"/>
            <a:ext cx="2976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Weak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Florida Current flow</a:t>
            </a:r>
          </a:p>
        </p:txBody>
      </p:sp>
      <p:cxnSp>
        <p:nvCxnSpPr>
          <p:cNvPr id="2053" name="Straight Connector 2052"/>
          <p:cNvCxnSpPr/>
          <p:nvPr/>
        </p:nvCxnSpPr>
        <p:spPr>
          <a:xfrm>
            <a:off x="6158552" y="1143000"/>
            <a:ext cx="699448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4" name="TextBox 2053"/>
          <p:cNvSpPr txBox="1"/>
          <p:nvPr/>
        </p:nvSpPr>
        <p:spPr>
          <a:xfrm>
            <a:off x="6945695" y="974972"/>
            <a:ext cx="1588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Mean sea level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90649" y="5561603"/>
            <a:ext cx="3910751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Increase in sea level at Florida</a:t>
            </a:r>
          </a:p>
          <a:p>
            <a:r>
              <a:rPr lang="en-US" sz="2000" b="1" dirty="0"/>
              <a:t>Decrease  sea level at the Bahamas</a:t>
            </a:r>
          </a:p>
        </p:txBody>
      </p:sp>
    </p:spTree>
    <p:extLst>
      <p:ext uri="{BB962C8B-B14F-4D97-AF65-F5344CB8AC3E}">
        <p14:creationId xmlns:p14="http://schemas.microsoft.com/office/powerpoint/2010/main" val="377328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11829</TotalTime>
  <Words>1347</Words>
  <Application>Microsoft Macintosh PowerPoint</Application>
  <PresentationFormat>Widescreen</PresentationFormat>
  <Paragraphs>214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Avenir Book</vt:lpstr>
      <vt:lpstr>Calibri</vt:lpstr>
      <vt:lpstr>Cambria Math</vt:lpstr>
      <vt:lpstr>Courier New</vt:lpstr>
      <vt:lpstr>Mangal</vt:lpstr>
      <vt:lpstr>Wingdings</vt:lpstr>
      <vt:lpstr>Office Theme</vt:lpstr>
      <vt:lpstr>PowerPoint Presentation</vt:lpstr>
      <vt:lpstr>AOML contribution to the Global Ocean Observing System</vt:lpstr>
      <vt:lpstr>South Florida vs. Sea Level changes</vt:lpstr>
      <vt:lpstr>Sources of Sea Level Changes</vt:lpstr>
      <vt:lpstr>Florida Current and Gulf Stream Effect on Sea Level along east U.S. coast</vt:lpstr>
      <vt:lpstr>Florida Current and Gulf Stream Effect on Sea Level along east U.S. coast</vt:lpstr>
      <vt:lpstr>Florida Current and Gulf Stream Effect on Sea Level along east U.S. coast</vt:lpstr>
      <vt:lpstr>Florida Current and Gulf Stream Effect on Sea Level along east U.S. coast</vt:lpstr>
      <vt:lpstr>Florida Current and Gulf Stream Effect on Sea Level along east U.S. coast</vt:lpstr>
      <vt:lpstr>Florida Current and Gulf Stream Effect on Sea Level along east U.S. coast</vt:lpstr>
      <vt:lpstr>Current efforts by NOAA/AOML to monitor the Florida Current</vt:lpstr>
      <vt:lpstr>Continuous measurements of the Florida Current flow using telephone cables</vt:lpstr>
      <vt:lpstr>Continuous measurements of the Florida Current flow using telephone cables</vt:lpstr>
      <vt:lpstr>Observed Florida Current changes and potential links with coastal sea-level</vt:lpstr>
      <vt:lpstr>Seasonal changes in Florida Current flow</vt:lpstr>
      <vt:lpstr>Seasonal changes in Florida Current flow</vt:lpstr>
      <vt:lpstr>Seasonal changes in Florida Current flow</vt:lpstr>
      <vt:lpstr>Year-to-year changes in the Florida Current seasonality: links with coastal sea-level changes</vt:lpstr>
      <vt:lpstr>Year-to-year changes in the Florida Current seasonality: links with coastal sea-level changes</vt:lpstr>
      <vt:lpstr>Sea level changes along the Southeast U.S. Coast during 2010-2015</vt:lpstr>
      <vt:lpstr>PowerPoint Presentation</vt:lpstr>
      <vt:lpstr>Recent Florida Current warming during 2010-2015</vt:lpstr>
      <vt:lpstr>Recent Florida Current warming during 2010-2015</vt:lpstr>
      <vt:lpstr>The Florida Current temperature and sea level changes during 2010-2015</vt:lpstr>
      <vt:lpstr>Summary</vt:lpstr>
      <vt:lpstr>NOAA/AOML Ocean Indicators Webpage</vt:lpstr>
    </vt:vector>
  </TitlesOfParts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669</cp:revision>
  <cp:lastPrinted>2016-09-20T14:20:59Z</cp:lastPrinted>
  <dcterms:created xsi:type="dcterms:W3CDTF">2016-04-11T17:15:49Z</dcterms:created>
  <dcterms:modified xsi:type="dcterms:W3CDTF">2018-08-02T14:12:00Z</dcterms:modified>
</cp:coreProperties>
</file>