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2" r:id="rId4"/>
    <p:sldId id="263" r:id="rId5"/>
    <p:sldId id="264" r:id="rId6"/>
    <p:sldId id="265" r:id="rId7"/>
    <p:sldId id="276" r:id="rId8"/>
    <p:sldId id="266" r:id="rId9"/>
    <p:sldId id="267" r:id="rId10"/>
    <p:sldId id="268" r:id="rId11"/>
    <p:sldId id="269" r:id="rId12"/>
    <p:sldId id="271" r:id="rId13"/>
    <p:sldId id="275" r:id="rId14"/>
    <p:sldId id="272" r:id="rId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Book Antiqua" pitchFamily="18" charset="0"/>
        <a:ea typeface="+mn-ea"/>
        <a:cs typeface="+mn-cs"/>
      </a:defRPr>
    </a:lvl1pPr>
    <a:lvl2pPr marL="457200" algn="l" rtl="0" fontAlgn="base">
      <a:spcBef>
        <a:spcPct val="0"/>
      </a:spcBef>
      <a:spcAft>
        <a:spcPct val="0"/>
      </a:spcAft>
      <a:defRPr sz="2400" kern="1200">
        <a:solidFill>
          <a:schemeClr val="tx1"/>
        </a:solidFill>
        <a:latin typeface="Book Antiqua" pitchFamily="18" charset="0"/>
        <a:ea typeface="+mn-ea"/>
        <a:cs typeface="+mn-cs"/>
      </a:defRPr>
    </a:lvl2pPr>
    <a:lvl3pPr marL="914400" algn="l" rtl="0" fontAlgn="base">
      <a:spcBef>
        <a:spcPct val="0"/>
      </a:spcBef>
      <a:spcAft>
        <a:spcPct val="0"/>
      </a:spcAft>
      <a:defRPr sz="2400" kern="1200">
        <a:solidFill>
          <a:schemeClr val="tx1"/>
        </a:solidFill>
        <a:latin typeface="Book Antiqua" pitchFamily="18" charset="0"/>
        <a:ea typeface="+mn-ea"/>
        <a:cs typeface="+mn-cs"/>
      </a:defRPr>
    </a:lvl3pPr>
    <a:lvl4pPr marL="1371600" algn="l" rtl="0" fontAlgn="base">
      <a:spcBef>
        <a:spcPct val="0"/>
      </a:spcBef>
      <a:spcAft>
        <a:spcPct val="0"/>
      </a:spcAft>
      <a:defRPr sz="2400" kern="1200">
        <a:solidFill>
          <a:schemeClr val="tx1"/>
        </a:solidFill>
        <a:latin typeface="Book Antiqua" pitchFamily="18" charset="0"/>
        <a:ea typeface="+mn-ea"/>
        <a:cs typeface="+mn-cs"/>
      </a:defRPr>
    </a:lvl4pPr>
    <a:lvl5pPr marL="1828800" algn="l" rtl="0" fontAlgn="base">
      <a:spcBef>
        <a:spcPct val="0"/>
      </a:spcBef>
      <a:spcAft>
        <a:spcPct val="0"/>
      </a:spcAft>
      <a:defRPr sz="2400" kern="1200">
        <a:solidFill>
          <a:schemeClr val="tx1"/>
        </a:solidFill>
        <a:latin typeface="Book Antiqua" pitchFamily="18" charset="0"/>
        <a:ea typeface="+mn-ea"/>
        <a:cs typeface="+mn-cs"/>
      </a:defRPr>
    </a:lvl5pPr>
    <a:lvl6pPr marL="2286000" algn="l" defTabSz="914400" rtl="0" eaLnBrk="1" latinLnBrk="0" hangingPunct="1">
      <a:defRPr sz="2400" kern="1200">
        <a:solidFill>
          <a:schemeClr val="tx1"/>
        </a:solidFill>
        <a:latin typeface="Book Antiqua" pitchFamily="18" charset="0"/>
        <a:ea typeface="+mn-ea"/>
        <a:cs typeface="+mn-cs"/>
      </a:defRPr>
    </a:lvl6pPr>
    <a:lvl7pPr marL="2743200" algn="l" defTabSz="914400" rtl="0" eaLnBrk="1" latinLnBrk="0" hangingPunct="1">
      <a:defRPr sz="2400" kern="1200">
        <a:solidFill>
          <a:schemeClr val="tx1"/>
        </a:solidFill>
        <a:latin typeface="Book Antiqua" pitchFamily="18" charset="0"/>
        <a:ea typeface="+mn-ea"/>
        <a:cs typeface="+mn-cs"/>
      </a:defRPr>
    </a:lvl7pPr>
    <a:lvl8pPr marL="3200400" algn="l" defTabSz="914400" rtl="0" eaLnBrk="1" latinLnBrk="0" hangingPunct="1">
      <a:defRPr sz="2400" kern="1200">
        <a:solidFill>
          <a:schemeClr val="tx1"/>
        </a:solidFill>
        <a:latin typeface="Book Antiqua" pitchFamily="18" charset="0"/>
        <a:ea typeface="+mn-ea"/>
        <a:cs typeface="+mn-cs"/>
      </a:defRPr>
    </a:lvl8pPr>
    <a:lvl9pPr marL="3657600" algn="l" defTabSz="914400" rtl="0" eaLnBrk="1" latinLnBrk="0" hangingPunct="1">
      <a:defRPr sz="24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4"/>
    <a:srgbClr val="BAE1FC"/>
    <a:srgbClr val="F5FAFF"/>
    <a:srgbClr val="0084FF"/>
    <a:srgbClr val="0042E2"/>
    <a:srgbClr val="DCF0FF"/>
    <a:srgbClr val="BCE5F2"/>
    <a:srgbClr val="D0D0F4"/>
    <a:srgbClr val="E7E7F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6092" autoAdjust="0"/>
  </p:normalViewPr>
  <p:slideViewPr>
    <p:cSldViewPr>
      <p:cViewPr varScale="1">
        <p:scale>
          <a:sx n="67" d="100"/>
          <a:sy n="67" d="100"/>
        </p:scale>
        <p:origin x="-1398" y="-96"/>
      </p:cViewPr>
      <p:guideLst>
        <p:guide orient="horz" pos="4080"/>
        <p:guide pos="2880"/>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ltLang="en-US"/>
          </a:p>
        </p:txBody>
      </p:sp>
      <p:sp>
        <p:nvSpPr>
          <p:cNvPr id="153603"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ltLang="en-US"/>
          </a:p>
        </p:txBody>
      </p:sp>
      <p:sp>
        <p:nvSpPr>
          <p:cNvPr id="153604"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ltLang="en-US"/>
          </a:p>
        </p:txBody>
      </p:sp>
      <p:sp>
        <p:nvSpPr>
          <p:cNvPr id="153605"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2E3BEC1-1BF1-4901-9D59-21272606E677}" type="slidenum">
              <a:rPr lang="en-US" altLang="en-US"/>
              <a:pPr>
                <a:defRPr/>
              </a:pPr>
              <a:t>‹#›</a:t>
            </a:fld>
            <a:endParaRPr lang="en-US" altLang="en-US"/>
          </a:p>
        </p:txBody>
      </p:sp>
    </p:spTree>
    <p:extLst>
      <p:ext uri="{BB962C8B-B14F-4D97-AF65-F5344CB8AC3E}">
        <p14:creationId xmlns:p14="http://schemas.microsoft.com/office/powerpoint/2010/main" val="1739224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ltLang="en-US"/>
          </a:p>
        </p:txBody>
      </p:sp>
      <p:sp>
        <p:nvSpPr>
          <p:cNvPr id="37891"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7894"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ltLang="en-US"/>
          </a:p>
        </p:txBody>
      </p:sp>
      <p:sp>
        <p:nvSpPr>
          <p:cNvPr id="37895"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3C2A432-D57B-4AFC-8474-3886850E5F81}" type="slidenum">
              <a:rPr lang="en-US" altLang="en-US"/>
              <a:pPr>
                <a:defRPr/>
              </a:pPr>
              <a:t>‹#›</a:t>
            </a:fld>
            <a:endParaRPr lang="en-US" altLang="en-US"/>
          </a:p>
        </p:txBody>
      </p:sp>
    </p:spTree>
    <p:extLst>
      <p:ext uri="{BB962C8B-B14F-4D97-AF65-F5344CB8AC3E}">
        <p14:creationId xmlns:p14="http://schemas.microsoft.com/office/powerpoint/2010/main" val="112080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 saves money for using a</a:t>
            </a:r>
            <a:r>
              <a:rPr lang="en-US" baseline="0" dirty="0" smtClean="0"/>
              <a:t> single rider working 24h a day operations. Can install multiple ALs</a:t>
            </a:r>
            <a:endParaRPr lang="en-US" dirty="0"/>
          </a:p>
        </p:txBody>
      </p:sp>
      <p:sp>
        <p:nvSpPr>
          <p:cNvPr id="4" name="Slide Number Placeholder 3"/>
          <p:cNvSpPr>
            <a:spLocks noGrp="1"/>
          </p:cNvSpPr>
          <p:nvPr>
            <p:ph type="sldNum" sz="quarter" idx="10"/>
          </p:nvPr>
        </p:nvSpPr>
        <p:spPr/>
        <p:txBody>
          <a:bodyPr/>
          <a:lstStyle/>
          <a:p>
            <a:pPr>
              <a:defRPr/>
            </a:pPr>
            <a:fld id="{13C2A432-D57B-4AFC-8474-3886850E5F81}" type="slidenum">
              <a:rPr lang="en-US" altLang="en-US" smtClean="0"/>
              <a:pPr>
                <a:defRPr/>
              </a:pPr>
              <a:t>8</a:t>
            </a:fld>
            <a:endParaRPr lang="en-US" altLang="en-US"/>
          </a:p>
        </p:txBody>
      </p:sp>
    </p:spTree>
    <p:extLst>
      <p:ext uri="{BB962C8B-B14F-4D97-AF65-F5344CB8AC3E}">
        <p14:creationId xmlns:p14="http://schemas.microsoft.com/office/powerpoint/2010/main" val="21158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Participation on these international panels provides an important mechanism for integrating and coordinating with other national or regional programs which, in the long run, improves our national climate mission by making more efficient and effective use of available resources. </a:t>
            </a:r>
            <a:endParaRPr lang="en-US" dirty="0"/>
          </a:p>
        </p:txBody>
      </p:sp>
      <p:sp>
        <p:nvSpPr>
          <p:cNvPr id="4" name="Slide Number Placeholder 3"/>
          <p:cNvSpPr>
            <a:spLocks noGrp="1"/>
          </p:cNvSpPr>
          <p:nvPr>
            <p:ph type="sldNum" sz="quarter" idx="10"/>
          </p:nvPr>
        </p:nvSpPr>
        <p:spPr/>
        <p:txBody>
          <a:bodyPr/>
          <a:lstStyle/>
          <a:p>
            <a:pPr>
              <a:defRPr/>
            </a:pPr>
            <a:fld id="{13C2A432-D57B-4AFC-8474-3886850E5F81}" type="slidenum">
              <a:rPr lang="en-US" altLang="en-US" smtClean="0"/>
              <a:pPr>
                <a:defRPr/>
              </a:pPr>
              <a:t>13</a:t>
            </a:fld>
            <a:endParaRPr lang="en-US" altLang="en-US"/>
          </a:p>
        </p:txBody>
      </p:sp>
    </p:spTree>
    <p:extLst>
      <p:ext uri="{BB962C8B-B14F-4D97-AF65-F5344CB8AC3E}">
        <p14:creationId xmlns:p14="http://schemas.microsoft.com/office/powerpoint/2010/main" val="145759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E91D5E-2619-489D-A0A6-4727F4F9B04A}" type="slidenum">
              <a:rPr lang="en-US" altLang="en-US"/>
              <a:pPr>
                <a:defRPr/>
              </a:pPr>
              <a:t>‹#›</a:t>
            </a:fld>
            <a:endParaRPr lang="en-US" altLang="en-US"/>
          </a:p>
        </p:txBody>
      </p:sp>
    </p:spTree>
    <p:extLst>
      <p:ext uri="{BB962C8B-B14F-4D97-AF65-F5344CB8AC3E}">
        <p14:creationId xmlns:p14="http://schemas.microsoft.com/office/powerpoint/2010/main" val="50652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02BAE3E-3116-4BEA-9E6C-6D4F4D6BFFB7}" type="slidenum">
              <a:rPr lang="en-US" altLang="en-US"/>
              <a:pPr>
                <a:defRPr/>
              </a:pPr>
              <a:t>‹#›</a:t>
            </a:fld>
            <a:endParaRPr lang="en-US" altLang="en-US"/>
          </a:p>
        </p:txBody>
      </p:sp>
    </p:spTree>
    <p:extLst>
      <p:ext uri="{BB962C8B-B14F-4D97-AF65-F5344CB8AC3E}">
        <p14:creationId xmlns:p14="http://schemas.microsoft.com/office/powerpoint/2010/main" val="204167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12906BD-96AD-488A-BFD1-DDD44B3F66D1}" type="slidenum">
              <a:rPr lang="en-US" altLang="en-US"/>
              <a:pPr>
                <a:defRPr/>
              </a:pPr>
              <a:t>‹#›</a:t>
            </a:fld>
            <a:endParaRPr lang="en-US" altLang="en-US"/>
          </a:p>
        </p:txBody>
      </p:sp>
    </p:spTree>
    <p:extLst>
      <p:ext uri="{BB962C8B-B14F-4D97-AF65-F5344CB8AC3E}">
        <p14:creationId xmlns:p14="http://schemas.microsoft.com/office/powerpoint/2010/main" val="414048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9A4DC9-612E-4BD4-9071-8BA4177A560D}" type="slidenum">
              <a:rPr lang="en-US" altLang="en-US"/>
              <a:pPr>
                <a:defRPr/>
              </a:pPr>
              <a:t>‹#›</a:t>
            </a:fld>
            <a:endParaRPr lang="en-US" altLang="en-US"/>
          </a:p>
        </p:txBody>
      </p:sp>
    </p:spTree>
    <p:extLst>
      <p:ext uri="{BB962C8B-B14F-4D97-AF65-F5344CB8AC3E}">
        <p14:creationId xmlns:p14="http://schemas.microsoft.com/office/powerpoint/2010/main" val="41438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F78FE47-614D-4D68-A71A-30A77268285E}" type="slidenum">
              <a:rPr lang="en-US" altLang="en-US"/>
              <a:pPr>
                <a:defRPr/>
              </a:pPr>
              <a:t>‹#›</a:t>
            </a:fld>
            <a:endParaRPr lang="en-US" altLang="en-US"/>
          </a:p>
        </p:txBody>
      </p:sp>
    </p:spTree>
    <p:extLst>
      <p:ext uri="{BB962C8B-B14F-4D97-AF65-F5344CB8AC3E}">
        <p14:creationId xmlns:p14="http://schemas.microsoft.com/office/powerpoint/2010/main" val="58631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1A596B4-E1B3-4A0C-9BB3-CF74288DAD53}" type="slidenum">
              <a:rPr lang="en-US" altLang="en-US"/>
              <a:pPr>
                <a:defRPr/>
              </a:pPr>
              <a:t>‹#›</a:t>
            </a:fld>
            <a:endParaRPr lang="en-US" altLang="en-US"/>
          </a:p>
        </p:txBody>
      </p:sp>
    </p:spTree>
    <p:extLst>
      <p:ext uri="{BB962C8B-B14F-4D97-AF65-F5344CB8AC3E}">
        <p14:creationId xmlns:p14="http://schemas.microsoft.com/office/powerpoint/2010/main" val="9914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65ACDF7-2B61-4864-B148-FECED79BAB7F}" type="slidenum">
              <a:rPr lang="en-US" altLang="en-US"/>
              <a:pPr>
                <a:defRPr/>
              </a:pPr>
              <a:t>‹#›</a:t>
            </a:fld>
            <a:endParaRPr lang="en-US" altLang="en-US"/>
          </a:p>
        </p:txBody>
      </p:sp>
    </p:spTree>
    <p:extLst>
      <p:ext uri="{BB962C8B-B14F-4D97-AF65-F5344CB8AC3E}">
        <p14:creationId xmlns:p14="http://schemas.microsoft.com/office/powerpoint/2010/main" val="225631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042D13B-CBD6-4A2F-BD80-16EEF620F42D}" type="slidenum">
              <a:rPr lang="en-US" altLang="en-US"/>
              <a:pPr>
                <a:defRPr/>
              </a:pPr>
              <a:t>‹#›</a:t>
            </a:fld>
            <a:endParaRPr lang="en-US" altLang="en-US"/>
          </a:p>
        </p:txBody>
      </p:sp>
    </p:spTree>
    <p:extLst>
      <p:ext uri="{BB962C8B-B14F-4D97-AF65-F5344CB8AC3E}">
        <p14:creationId xmlns:p14="http://schemas.microsoft.com/office/powerpoint/2010/main" val="373351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B3E148F-B133-4BEA-90C4-706ED9FCA333}" type="slidenum">
              <a:rPr lang="en-US" altLang="en-US"/>
              <a:pPr>
                <a:defRPr/>
              </a:pPr>
              <a:t>‹#›</a:t>
            </a:fld>
            <a:endParaRPr lang="en-US" altLang="en-US"/>
          </a:p>
        </p:txBody>
      </p:sp>
    </p:spTree>
    <p:extLst>
      <p:ext uri="{BB962C8B-B14F-4D97-AF65-F5344CB8AC3E}">
        <p14:creationId xmlns:p14="http://schemas.microsoft.com/office/powerpoint/2010/main" val="334875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A25A6AA-B2C2-4AE0-96DD-2A7D54C435C0}" type="slidenum">
              <a:rPr lang="en-US" altLang="en-US"/>
              <a:pPr>
                <a:defRPr/>
              </a:pPr>
              <a:t>‹#›</a:t>
            </a:fld>
            <a:endParaRPr lang="en-US" altLang="en-US"/>
          </a:p>
        </p:txBody>
      </p:sp>
    </p:spTree>
    <p:extLst>
      <p:ext uri="{BB962C8B-B14F-4D97-AF65-F5344CB8AC3E}">
        <p14:creationId xmlns:p14="http://schemas.microsoft.com/office/powerpoint/2010/main" val="40148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833CDAE-8748-49FE-B767-18D8F498BCD1}" type="slidenum">
              <a:rPr lang="en-US" altLang="en-US"/>
              <a:pPr>
                <a:defRPr/>
              </a:pPr>
              <a:t>‹#›</a:t>
            </a:fld>
            <a:endParaRPr lang="en-US" altLang="en-US"/>
          </a:p>
        </p:txBody>
      </p:sp>
    </p:spTree>
    <p:extLst>
      <p:ext uri="{BB962C8B-B14F-4D97-AF65-F5344CB8AC3E}">
        <p14:creationId xmlns:p14="http://schemas.microsoft.com/office/powerpoint/2010/main" val="305303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FA2012B-6B3A-466E-93CD-61584D38E68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gif"/></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5257800"/>
            <a:chOff x="0" y="0"/>
            <a:chExt cx="9144000" cy="5257800"/>
          </a:xfrm>
        </p:grpSpPr>
        <p:sp>
          <p:nvSpPr>
            <p:cNvPr id="5" name="Rectangle 4"/>
            <p:cNvSpPr/>
            <p:nvPr/>
          </p:nvSpPr>
          <p:spPr>
            <a:xfrm>
              <a:off x="0" y="1600200"/>
              <a:ext cx="9144000" cy="3657600"/>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http://s3.amazonaws.com/libapps/accounts/3572/images/no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5269" y="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931608" y="1905000"/>
            <a:ext cx="7907592" cy="830997"/>
          </a:xfrm>
          <a:prstGeom prst="rect">
            <a:avLst/>
          </a:prstGeom>
          <a:noFill/>
        </p:spPr>
        <p:txBody>
          <a:bodyPr wrap="square" rtlCol="0">
            <a:spAutoFit/>
          </a:bodyPr>
          <a:lstStyle/>
          <a:p>
            <a:r>
              <a:rPr lang="en-US" sz="4800" b="1" dirty="0" smtClean="0">
                <a:solidFill>
                  <a:schemeClr val="bg1"/>
                </a:solidFill>
                <a:latin typeface="Calibri" panose="020F0502020204030204" pitchFamily="34" charset="0"/>
              </a:rPr>
              <a:t>NOAA/AOML XBT Operations</a:t>
            </a:r>
            <a:endParaRPr lang="en-US" sz="4800" b="1" dirty="0">
              <a:solidFill>
                <a:schemeClr val="bg1"/>
              </a:solidFill>
              <a:latin typeface="Calibri" panose="020F0502020204030204" pitchFamily="34" charset="0"/>
            </a:endParaRPr>
          </a:p>
        </p:txBody>
      </p:sp>
      <p:sp>
        <p:nvSpPr>
          <p:cNvPr id="8" name="TextBox 7"/>
          <p:cNvSpPr txBox="1"/>
          <p:nvPr/>
        </p:nvSpPr>
        <p:spPr>
          <a:xfrm>
            <a:off x="2711726" y="6396335"/>
            <a:ext cx="6432274" cy="461665"/>
          </a:xfrm>
          <a:prstGeom prst="rect">
            <a:avLst/>
          </a:prstGeom>
          <a:noFill/>
        </p:spPr>
        <p:txBody>
          <a:bodyPr wrap="none" rtlCol="0">
            <a:spAutoFit/>
          </a:bodyPr>
          <a:lstStyle/>
          <a:p>
            <a:r>
              <a:rPr lang="en-US" b="1" dirty="0" smtClean="0">
                <a:solidFill>
                  <a:srgbClr val="000064"/>
                </a:solidFill>
                <a:latin typeface="Calibri" panose="020F0502020204030204" pitchFamily="34" charset="0"/>
              </a:rPr>
              <a:t>XBT Network Review. AOML, Miami. Feb. 7, 2017</a:t>
            </a:r>
            <a:endParaRPr lang="en-US" b="1" dirty="0">
              <a:solidFill>
                <a:srgbClr val="000064"/>
              </a:solidFill>
              <a:latin typeface="Calibri" panose="020F0502020204030204" pitchFamily="34" charset="0"/>
            </a:endParaRPr>
          </a:p>
        </p:txBody>
      </p:sp>
      <p:sp>
        <p:nvSpPr>
          <p:cNvPr id="10" name="TextBox 9"/>
          <p:cNvSpPr txBox="1"/>
          <p:nvPr/>
        </p:nvSpPr>
        <p:spPr>
          <a:xfrm>
            <a:off x="931607" y="2946737"/>
            <a:ext cx="6840793" cy="1015663"/>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Francis </a:t>
            </a:r>
            <a:r>
              <a:rPr lang="en-US" sz="3000" dirty="0" err="1" smtClean="0">
                <a:solidFill>
                  <a:schemeClr val="bg1"/>
                </a:solidFill>
                <a:latin typeface="Calibri" panose="020F0502020204030204" pitchFamily="34" charset="0"/>
              </a:rPr>
              <a:t>Bringas</a:t>
            </a:r>
            <a:r>
              <a:rPr lang="en-US" sz="3000" dirty="0" smtClean="0">
                <a:solidFill>
                  <a:schemeClr val="bg1"/>
                </a:solidFill>
                <a:latin typeface="Calibri" panose="020F0502020204030204" pitchFamily="34" charset="0"/>
              </a:rPr>
              <a:t>, on behalf of the AOML XBT Network team</a:t>
            </a:r>
            <a:endParaRPr lang="en-US" sz="3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512705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52948"/>
            <a:ext cx="8364451" cy="4488242"/>
          </a:xfrm>
          <a:prstGeom prst="rect">
            <a:avLst/>
          </a:prstGeom>
        </p:spPr>
      </p:pic>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Software Developments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3" name="TextBox 2"/>
          <p:cNvSpPr txBox="1"/>
          <p:nvPr/>
        </p:nvSpPr>
        <p:spPr>
          <a:xfrm>
            <a:off x="533400" y="5454444"/>
            <a:ext cx="8077200" cy="1107996"/>
          </a:xfrm>
          <a:prstGeom prst="rect">
            <a:avLst/>
          </a:prstGeom>
          <a:noFill/>
        </p:spPr>
        <p:txBody>
          <a:bodyPr wrap="square" rtlCol="0">
            <a:spAutoFit/>
          </a:bodyPr>
          <a:lstStyle/>
          <a:p>
            <a:r>
              <a:rPr lang="en-US" sz="2200" dirty="0">
                <a:solidFill>
                  <a:srgbClr val="000064"/>
                </a:solidFill>
                <a:latin typeface="Calibri" panose="020F0502020204030204" pitchFamily="34" charset="0"/>
              </a:rPr>
              <a:t>Locations of the approximately 500,000 marine weather </a:t>
            </a:r>
            <a:r>
              <a:rPr lang="en-US" sz="2200" dirty="0" smtClean="0">
                <a:solidFill>
                  <a:srgbClr val="000064"/>
                </a:solidFill>
                <a:latin typeface="Calibri" panose="020F0502020204030204" pitchFamily="34" charset="0"/>
              </a:rPr>
              <a:t>reports </a:t>
            </a:r>
            <a:r>
              <a:rPr lang="en-US" sz="2200" dirty="0">
                <a:solidFill>
                  <a:srgbClr val="000064"/>
                </a:solidFill>
                <a:latin typeface="Calibri" panose="020F0502020204030204" pitchFamily="34" charset="0"/>
              </a:rPr>
              <a:t>obtained from 800 ships of the VOS distributed through the </a:t>
            </a:r>
            <a:r>
              <a:rPr lang="en-US" sz="2200" dirty="0" smtClean="0">
                <a:solidFill>
                  <a:srgbClr val="000064"/>
                </a:solidFill>
                <a:latin typeface="Calibri" panose="020F0502020204030204" pitchFamily="34" charset="0"/>
              </a:rPr>
              <a:t>GTS using </a:t>
            </a:r>
            <a:r>
              <a:rPr lang="en-US" sz="2200" dirty="0">
                <a:solidFill>
                  <a:srgbClr val="000064"/>
                </a:solidFill>
                <a:latin typeface="Calibri" panose="020F0502020204030204" pitchFamily="34" charset="0"/>
              </a:rPr>
              <a:t>SEAS software during FY2016.</a:t>
            </a:r>
          </a:p>
        </p:txBody>
      </p:sp>
      <p:sp>
        <p:nvSpPr>
          <p:cNvPr id="13" name="TextBox 12"/>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72301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6 Imagen" descr="scheme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1066800"/>
            <a:ext cx="2924352" cy="2019046"/>
          </a:xfrm>
          <a:prstGeom prst="rect">
            <a:avLst/>
          </a:prstGeom>
          <a:noFill/>
          <a:ln w="317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Data Flow and Data Management</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2" name="TextBox 1"/>
          <p:cNvSpPr txBox="1"/>
          <p:nvPr/>
        </p:nvSpPr>
        <p:spPr>
          <a:xfrm>
            <a:off x="152400" y="762000"/>
            <a:ext cx="5734622" cy="5847755"/>
          </a:xfrm>
          <a:prstGeom prst="rect">
            <a:avLst/>
          </a:prstGeom>
          <a:noFill/>
        </p:spPr>
        <p:txBody>
          <a:bodyPr wrap="square" rtlCol="0">
            <a:spAutoFit/>
          </a:bodyPr>
          <a:lstStyle/>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Almost 100% of XBT profiles are transmitted in real-time using Iridium Transmitters.</a:t>
            </a:r>
          </a:p>
          <a:p>
            <a:pPr marL="236538" indent="-236538">
              <a:spcBef>
                <a:spcPts val="600"/>
              </a:spcBef>
              <a:spcAft>
                <a:spcPts val="600"/>
              </a:spcAft>
              <a:buSzPct val="150000"/>
              <a:buFont typeface="Arial" panose="020B0604020202020204" pitchFamily="34" charset="0"/>
              <a:buChar char="•"/>
            </a:pPr>
            <a:r>
              <a:rPr lang="en-US" sz="1800" dirty="0">
                <a:solidFill>
                  <a:srgbClr val="000064"/>
                </a:solidFill>
                <a:latin typeface="Calibri" panose="020F0502020204030204" pitchFamily="34" charset="0"/>
              </a:rPr>
              <a:t>AOML and </a:t>
            </a:r>
            <a:r>
              <a:rPr lang="en-US" sz="1800" dirty="0" smtClean="0">
                <a:solidFill>
                  <a:srgbClr val="000064"/>
                </a:solidFill>
                <a:latin typeface="Calibri" panose="020F0502020204030204" pitchFamily="34" charset="0"/>
              </a:rPr>
              <a:t>SIO XBT </a:t>
            </a:r>
            <a:r>
              <a:rPr lang="en-US" sz="1800" dirty="0">
                <a:solidFill>
                  <a:srgbClr val="000064"/>
                </a:solidFill>
                <a:latin typeface="Calibri" panose="020F0502020204030204" pitchFamily="34" charset="0"/>
              </a:rPr>
              <a:t>profiles undergo near-real time automatic quality </a:t>
            </a:r>
            <a:r>
              <a:rPr lang="en-US" sz="1800" dirty="0" smtClean="0">
                <a:solidFill>
                  <a:srgbClr val="000064"/>
                </a:solidFill>
                <a:latin typeface="Calibri" panose="020F0502020204030204" pitchFamily="34" charset="0"/>
              </a:rPr>
              <a:t>control (AQC</a:t>
            </a:r>
            <a:r>
              <a:rPr lang="en-US" sz="1800" dirty="0">
                <a:solidFill>
                  <a:srgbClr val="000064"/>
                </a:solidFill>
                <a:latin typeface="Calibri" panose="020F0502020204030204" pitchFamily="34" charset="0"/>
              </a:rPr>
              <a:t>) procedures at </a:t>
            </a:r>
            <a:r>
              <a:rPr lang="en-US" sz="1800" dirty="0" smtClean="0">
                <a:solidFill>
                  <a:srgbClr val="000064"/>
                </a:solidFill>
                <a:latin typeface="Calibri" panose="020F0502020204030204" pitchFamily="34" charset="0"/>
              </a:rPr>
              <a:t>AOML + Visual QC for profiles that fail the AQC.</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Good profiles (95%) are transmitted to the GTS in near real-time and distributed / archived at NCEI (WOD and GTSPP).</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AOML XBT profiles collected in HD cruises also undergo a science quality delayed time QC</a:t>
            </a:r>
            <a:r>
              <a:rPr lang="en-US" sz="1800" dirty="0">
                <a:solidFill>
                  <a:srgbClr val="000064"/>
                </a:solidFill>
                <a:latin typeface="Calibri" panose="020F0502020204030204" pitchFamily="34" charset="0"/>
              </a:rPr>
              <a:t>. Final </a:t>
            </a:r>
            <a:r>
              <a:rPr lang="en-US" sz="1800" dirty="0" err="1" smtClean="0">
                <a:solidFill>
                  <a:srgbClr val="000064"/>
                </a:solidFill>
                <a:latin typeface="Calibri" panose="020F0502020204030204" pitchFamily="34" charset="0"/>
              </a:rPr>
              <a:t>QCed</a:t>
            </a:r>
            <a:r>
              <a:rPr lang="en-US" sz="1800" dirty="0" smtClean="0">
                <a:solidFill>
                  <a:srgbClr val="000064"/>
                </a:solidFill>
                <a:latin typeface="Calibri" panose="020F0502020204030204" pitchFamily="34" charset="0"/>
              </a:rPr>
              <a:t> profiles </a:t>
            </a:r>
            <a:r>
              <a:rPr lang="en-US" sz="1800" dirty="0">
                <a:solidFill>
                  <a:srgbClr val="000064"/>
                </a:solidFill>
                <a:latin typeface="Calibri" panose="020F0502020204030204" pitchFamily="34" charset="0"/>
              </a:rPr>
              <a:t>are delivered to NOAA/NCEI for archival and replacement into the “Best Quality” GTSPP data </a:t>
            </a:r>
            <a:r>
              <a:rPr lang="en-US" sz="1800" dirty="0" smtClean="0">
                <a:solidFill>
                  <a:srgbClr val="000064"/>
                </a:solidFill>
                <a:latin typeface="Calibri" panose="020F0502020204030204" pitchFamily="34" charset="0"/>
              </a:rPr>
              <a:t>set.</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Transmission into the GTS are done according to all data format requirements, including data in BUFR format and additional meta-data.</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Data management procedures ensure that the XBT data reaches the operational and scientific community in a timely manner and with the highest possible quality.</a:t>
            </a:r>
            <a:endParaRPr lang="en-US" sz="1800" dirty="0">
              <a:solidFill>
                <a:srgbClr val="000064"/>
              </a:solidFill>
              <a:latin typeface="Calibri" panose="020F0502020204030204" pitchFamily="34" charset="0"/>
            </a:endParaRPr>
          </a:p>
        </p:txBody>
      </p:sp>
      <p:sp>
        <p:nvSpPr>
          <p:cNvPr id="11" name="TextBox 10"/>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0433" y="3134833"/>
            <a:ext cx="2940848" cy="1653420"/>
          </a:xfrm>
          <a:prstGeom prst="rect">
            <a:avLst/>
          </a:prstGeom>
        </p:spPr>
      </p:pic>
      <p:pic>
        <p:nvPicPr>
          <p:cNvPr id="13" name="Picture 8" descr="VQC_goo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799" y="4852051"/>
            <a:ext cx="2970705" cy="1667481"/>
          </a:xfrm>
          <a:prstGeom prst="rect">
            <a:avLst/>
          </a:prstGeom>
          <a:noFill/>
          <a:ln w="317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01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Ho3m_Drop1_anim.gif"/>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6904" y="1295400"/>
            <a:ext cx="3356902" cy="2435543"/>
          </a:xfrm>
          <a:prstGeom prst="rect">
            <a:avLst/>
          </a:prstGeom>
          <a:noFill/>
          <a:ln w="3175">
            <a:solidFill>
              <a:srgbClr val="000064"/>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Data Quality Improvements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11" name="TextBox 10"/>
          <p:cNvSpPr txBox="1"/>
          <p:nvPr/>
        </p:nvSpPr>
        <p:spPr>
          <a:xfrm>
            <a:off x="152400" y="1045726"/>
            <a:ext cx="5257800" cy="5093702"/>
          </a:xfrm>
          <a:prstGeom prst="rect">
            <a:avLst/>
          </a:prstGeom>
          <a:noFill/>
        </p:spPr>
        <p:txBody>
          <a:bodyPr wrap="square" rtlCol="0">
            <a:spAutoFit/>
          </a:bodyPr>
          <a:lstStyle/>
          <a:p>
            <a:pPr marL="236538" indent="-236538">
              <a:spcBef>
                <a:spcPts val="600"/>
              </a:spcBef>
              <a:spcAft>
                <a:spcPts val="600"/>
              </a:spcAft>
              <a:buSzPct val="150000"/>
              <a:buFont typeface="Arial" panose="020B0604020202020204" pitchFamily="34" charset="0"/>
              <a:buChar char="•"/>
            </a:pPr>
            <a:r>
              <a:rPr lang="en-US" sz="1900" dirty="0">
                <a:solidFill>
                  <a:srgbClr val="000064"/>
                </a:solidFill>
                <a:latin typeface="Calibri" panose="020F0502020204030204" pitchFamily="34" charset="0"/>
              </a:rPr>
              <a:t>AOML conducts experiments in order to improve XBT data </a:t>
            </a:r>
            <a:r>
              <a:rPr lang="en-US" sz="1900" dirty="0" smtClean="0">
                <a:solidFill>
                  <a:srgbClr val="000064"/>
                </a:solidFill>
                <a:latin typeface="Calibri" panose="020F0502020204030204" pitchFamily="34" charset="0"/>
              </a:rPr>
              <a:t>quality.</a:t>
            </a:r>
            <a:endParaRPr lang="en-US" sz="1900" dirty="0">
              <a:solidFill>
                <a:srgbClr val="000064"/>
              </a:solidFill>
              <a:latin typeface="Calibri" panose="020F0502020204030204" pitchFamily="34" charset="0"/>
            </a:endParaRPr>
          </a:p>
          <a:p>
            <a:pPr marL="236538" indent="-236538">
              <a:spcBef>
                <a:spcPts val="600"/>
              </a:spcBef>
              <a:spcAft>
                <a:spcPts val="600"/>
              </a:spcAft>
              <a:buSzPct val="150000"/>
              <a:buFont typeface="Arial" panose="020B0604020202020204" pitchFamily="34" charset="0"/>
              <a:buChar char="•"/>
            </a:pPr>
            <a:r>
              <a:rPr lang="en-US" sz="1900" dirty="0">
                <a:solidFill>
                  <a:srgbClr val="000064"/>
                </a:solidFill>
                <a:latin typeface="Calibri" panose="020F0502020204030204" pitchFamily="34" charset="0"/>
              </a:rPr>
              <a:t>AOML maintains a strong collaboration with </a:t>
            </a:r>
            <a:r>
              <a:rPr lang="en-US" sz="1900" dirty="0" err="1">
                <a:solidFill>
                  <a:srgbClr val="000064"/>
                </a:solidFill>
                <a:latin typeface="Calibri" panose="020F0502020204030204" pitchFamily="34" charset="0"/>
              </a:rPr>
              <a:t>Sippican</a:t>
            </a:r>
            <a:r>
              <a:rPr lang="en-US" sz="1900" dirty="0">
                <a:solidFill>
                  <a:srgbClr val="000064"/>
                </a:solidFill>
                <a:latin typeface="Calibri" panose="020F0502020204030204" pitchFamily="34" charset="0"/>
              </a:rPr>
              <a:t> </a:t>
            </a:r>
            <a:r>
              <a:rPr lang="en-US" sz="1900" dirty="0" smtClean="0">
                <a:solidFill>
                  <a:srgbClr val="000064"/>
                </a:solidFill>
                <a:latin typeface="Calibri" panose="020F0502020204030204" pitchFamily="34" charset="0"/>
              </a:rPr>
              <a:t>for the improvement </a:t>
            </a:r>
            <a:r>
              <a:rPr lang="en-US" sz="1900" dirty="0">
                <a:solidFill>
                  <a:srgbClr val="000064"/>
                </a:solidFill>
                <a:latin typeface="Calibri" panose="020F0502020204030204" pitchFamily="34" charset="0"/>
              </a:rPr>
              <a:t>and development of new, more accurate, XBT probes.</a:t>
            </a:r>
          </a:p>
          <a:p>
            <a:pPr marL="236538" indent="-236538">
              <a:spcBef>
                <a:spcPts val="600"/>
              </a:spcBef>
              <a:spcAft>
                <a:spcPts val="600"/>
              </a:spcAft>
              <a:buSzPct val="150000"/>
              <a:buFont typeface="Arial" panose="020B0604020202020204" pitchFamily="34" charset="0"/>
              <a:buChar char="•"/>
            </a:pPr>
            <a:r>
              <a:rPr lang="en-US" sz="1900" dirty="0">
                <a:solidFill>
                  <a:srgbClr val="000064"/>
                </a:solidFill>
                <a:latin typeface="Calibri" panose="020F0502020204030204" pitchFamily="34" charset="0"/>
              </a:rPr>
              <a:t>AOML is </a:t>
            </a:r>
            <a:r>
              <a:rPr lang="en-US" sz="1900" dirty="0" smtClean="0">
                <a:solidFill>
                  <a:srgbClr val="000064"/>
                </a:solidFill>
                <a:latin typeface="Calibri" panose="020F0502020204030204" pitchFamily="34" charset="0"/>
              </a:rPr>
              <a:t>actively </a:t>
            </a:r>
            <a:r>
              <a:rPr lang="en-US" sz="1900" dirty="0">
                <a:solidFill>
                  <a:srgbClr val="000064"/>
                </a:solidFill>
                <a:latin typeface="Calibri" panose="020F0502020204030204" pitchFamily="34" charset="0"/>
              </a:rPr>
              <a:t>involved in the use of new </a:t>
            </a:r>
            <a:r>
              <a:rPr lang="en-US" sz="1900" dirty="0" smtClean="0">
                <a:solidFill>
                  <a:srgbClr val="000064"/>
                </a:solidFill>
                <a:latin typeface="Calibri" panose="020F0502020204030204" pitchFamily="34" charset="0"/>
              </a:rPr>
              <a:t>technologies </a:t>
            </a:r>
            <a:r>
              <a:rPr lang="en-US" sz="1900" dirty="0">
                <a:solidFill>
                  <a:srgbClr val="000064"/>
                </a:solidFill>
                <a:latin typeface="Calibri" panose="020F0502020204030204" pitchFamily="34" charset="0"/>
              </a:rPr>
              <a:t>for data collection and transmission, including </a:t>
            </a:r>
            <a:r>
              <a:rPr lang="en-US" sz="1900" dirty="0" smtClean="0">
                <a:solidFill>
                  <a:srgbClr val="000064"/>
                </a:solidFill>
                <a:latin typeface="Calibri" panose="020F0502020204030204" pitchFamily="34" charset="0"/>
              </a:rPr>
              <a:t>the development of a </a:t>
            </a:r>
            <a:r>
              <a:rPr lang="en-US" sz="1900" dirty="0">
                <a:solidFill>
                  <a:srgbClr val="000064"/>
                </a:solidFill>
                <a:latin typeface="Calibri" panose="020F0502020204030204" pitchFamily="34" charset="0"/>
              </a:rPr>
              <a:t>new XBT data recorder.</a:t>
            </a:r>
          </a:p>
          <a:p>
            <a:pPr marL="236538" indent="-236538">
              <a:spcBef>
                <a:spcPts val="600"/>
              </a:spcBef>
              <a:spcAft>
                <a:spcPts val="600"/>
              </a:spcAft>
              <a:buSzPct val="150000"/>
              <a:buFont typeface="Arial" panose="020B0604020202020204" pitchFamily="34" charset="0"/>
              <a:buChar char="•"/>
            </a:pPr>
            <a:r>
              <a:rPr lang="en-US" sz="1900" dirty="0">
                <a:solidFill>
                  <a:srgbClr val="000064"/>
                </a:solidFill>
                <a:latin typeface="Calibri" panose="020F0502020204030204" pitchFamily="34" charset="0"/>
              </a:rPr>
              <a:t>New file </a:t>
            </a:r>
            <a:r>
              <a:rPr lang="en-US" sz="1900" dirty="0" smtClean="0">
                <a:solidFill>
                  <a:srgbClr val="000064"/>
                </a:solidFill>
                <a:latin typeface="Calibri" panose="020F0502020204030204" pitchFamily="34" charset="0"/>
              </a:rPr>
              <a:t>formats (i.e. BUFR) </a:t>
            </a:r>
            <a:r>
              <a:rPr lang="en-US" sz="1900" dirty="0">
                <a:solidFill>
                  <a:srgbClr val="000064"/>
                </a:solidFill>
                <a:latin typeface="Calibri" panose="020F0502020204030204" pitchFamily="34" charset="0"/>
              </a:rPr>
              <a:t>are constantly used in order to include additional metadata needed for data corrections.</a:t>
            </a:r>
          </a:p>
          <a:p>
            <a:pPr marL="236538" indent="-236538">
              <a:spcBef>
                <a:spcPts val="600"/>
              </a:spcBef>
              <a:spcAft>
                <a:spcPts val="600"/>
              </a:spcAft>
              <a:buSzPct val="150000"/>
              <a:buFont typeface="Arial" panose="020B0604020202020204" pitchFamily="34" charset="0"/>
              <a:buChar char="•"/>
            </a:pPr>
            <a:r>
              <a:rPr lang="en-US" sz="1900" dirty="0">
                <a:solidFill>
                  <a:srgbClr val="000064"/>
                </a:solidFill>
                <a:latin typeface="Calibri" panose="020F0502020204030204" pitchFamily="34" charset="0"/>
              </a:rPr>
              <a:t>The integration of meteorological sensors in some cruises will increase the value of the XBT data collected.</a:t>
            </a:r>
          </a:p>
        </p:txBody>
      </p:sp>
      <p:sp>
        <p:nvSpPr>
          <p:cNvPr id="13" name="TextBox 12"/>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pic>
        <p:nvPicPr>
          <p:cNvPr id="18" name="Picture 3" descr="diff_wt52.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591176" y="3848104"/>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5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Meetings and International Panels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11" name="TextBox 10"/>
          <p:cNvSpPr txBox="1"/>
          <p:nvPr/>
        </p:nvSpPr>
        <p:spPr>
          <a:xfrm>
            <a:off x="152400" y="752472"/>
            <a:ext cx="8989836" cy="4739759"/>
          </a:xfrm>
          <a:prstGeom prst="rect">
            <a:avLst/>
          </a:prstGeom>
          <a:noFill/>
        </p:spPr>
        <p:txBody>
          <a:bodyPr wrap="square" rtlCol="0">
            <a:spAutoFit/>
          </a:bodyPr>
          <a:lstStyle/>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AOML XBT Network is implemented through the Ship Of Opportunity Program, a </a:t>
            </a:r>
            <a:r>
              <a:rPr lang="en-US" sz="1800" dirty="0">
                <a:solidFill>
                  <a:srgbClr val="000064"/>
                </a:solidFill>
                <a:latin typeface="Calibri" panose="020F0502020204030204" pitchFamily="34" charset="0"/>
              </a:rPr>
              <a:t>participating member of JCOMM and </a:t>
            </a:r>
            <a:r>
              <a:rPr lang="en-US" sz="1800" dirty="0" smtClean="0">
                <a:solidFill>
                  <a:srgbClr val="000064"/>
                </a:solidFill>
                <a:latin typeface="Calibri" panose="020F0502020204030204" pitchFamily="34" charset="0"/>
              </a:rPr>
              <a:t>JCOMMOPS.</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AOML XBT Network is represented during bi-annual WMO/IOC </a:t>
            </a:r>
            <a:r>
              <a:rPr lang="en-US" sz="1800" dirty="0">
                <a:solidFill>
                  <a:srgbClr val="000064"/>
                </a:solidFill>
                <a:latin typeface="Calibri" panose="020F0502020204030204" pitchFamily="34" charset="0"/>
              </a:rPr>
              <a:t>Ship Observations Team (SOT) meeting. </a:t>
            </a:r>
            <a:r>
              <a:rPr lang="en-US" sz="1800" dirty="0" smtClean="0">
                <a:solidFill>
                  <a:srgbClr val="000064"/>
                </a:solidFill>
                <a:latin typeface="Calibri" panose="020F0502020204030204" pitchFamily="34" charset="0"/>
              </a:rPr>
              <a:t>Dr</a:t>
            </a:r>
            <a:r>
              <a:rPr lang="en-US" sz="1800" dirty="0">
                <a:solidFill>
                  <a:srgbClr val="000064"/>
                </a:solidFill>
                <a:latin typeface="Calibri" panose="020F0502020204030204" pitchFamily="34" charset="0"/>
              </a:rPr>
              <a:t>. Gustavo </a:t>
            </a:r>
            <a:r>
              <a:rPr lang="en-US" sz="1800" dirty="0" err="1">
                <a:solidFill>
                  <a:srgbClr val="000064"/>
                </a:solidFill>
                <a:latin typeface="Calibri" panose="020F0502020204030204" pitchFamily="34" charset="0"/>
              </a:rPr>
              <a:t>Goni</a:t>
            </a:r>
            <a:r>
              <a:rPr lang="en-US" sz="1800" dirty="0">
                <a:solidFill>
                  <a:srgbClr val="000064"/>
                </a:solidFill>
                <a:latin typeface="Calibri" panose="020F0502020204030204" pitchFamily="34" charset="0"/>
              </a:rPr>
              <a:t> is the </a:t>
            </a:r>
            <a:r>
              <a:rPr lang="en-US" sz="1800" dirty="0" smtClean="0">
                <a:solidFill>
                  <a:srgbClr val="000064"/>
                </a:solidFill>
                <a:latin typeface="Calibri" panose="020F0502020204030204" pitchFamily="34" charset="0"/>
              </a:rPr>
              <a:t>vice-chair </a:t>
            </a:r>
            <a:r>
              <a:rPr lang="en-US" sz="1800" dirty="0">
                <a:solidFill>
                  <a:srgbClr val="000064"/>
                </a:solidFill>
                <a:latin typeface="Calibri" panose="020F0502020204030204" pitchFamily="34" charset="0"/>
              </a:rPr>
              <a:t>of the WMO/IOC Ship Of Opportunity Program Implementation Panel (SOOPIP</a:t>
            </a:r>
            <a:r>
              <a:rPr lang="en-US" sz="1800" dirty="0" smtClean="0">
                <a:solidFill>
                  <a:srgbClr val="000064"/>
                </a:solidFill>
                <a:latin typeface="Calibri" panose="020F0502020204030204" pitchFamily="34" charset="0"/>
              </a:rPr>
              <a:t>).</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Other members of the AOML XBT group are part of Meta-T </a:t>
            </a:r>
            <a:r>
              <a:rPr lang="en-US" sz="1800" dirty="0">
                <a:solidFill>
                  <a:srgbClr val="000064"/>
                </a:solidFill>
                <a:latin typeface="Calibri" panose="020F0502020204030204" pitchFamily="34" charset="0"/>
              </a:rPr>
              <a:t>panel and the JCOMM Data Management </a:t>
            </a:r>
            <a:r>
              <a:rPr lang="en-US" sz="1800" dirty="0" err="1">
                <a:solidFill>
                  <a:srgbClr val="000064"/>
                </a:solidFill>
                <a:latin typeface="Calibri" panose="020F0502020204030204" pitchFamily="34" charset="0"/>
              </a:rPr>
              <a:t>Programme</a:t>
            </a:r>
            <a:r>
              <a:rPr lang="en-US" sz="1800" dirty="0">
                <a:solidFill>
                  <a:srgbClr val="000064"/>
                </a:solidFill>
                <a:latin typeface="Calibri" panose="020F0502020204030204" pitchFamily="34" charset="0"/>
              </a:rPr>
              <a:t> Area (DMPA) Task Team on Table Driven Code Forms, </a:t>
            </a:r>
            <a:r>
              <a:rPr lang="en-US" sz="1800" dirty="0" smtClean="0">
                <a:solidFill>
                  <a:srgbClr val="000064"/>
                </a:solidFill>
                <a:latin typeface="Calibri" panose="020F0502020204030204" pitchFamily="34" charset="0"/>
              </a:rPr>
              <a:t>JCOMM </a:t>
            </a:r>
            <a:r>
              <a:rPr lang="en-US" sz="1800" dirty="0">
                <a:solidFill>
                  <a:srgbClr val="000064"/>
                </a:solidFill>
                <a:latin typeface="Calibri" panose="020F0502020204030204" pitchFamily="34" charset="0"/>
              </a:rPr>
              <a:t>DMPA Task Team on Table Driven Code </a:t>
            </a:r>
            <a:r>
              <a:rPr lang="en-US" sz="1800" dirty="0" smtClean="0">
                <a:solidFill>
                  <a:srgbClr val="000064"/>
                </a:solidFill>
                <a:latin typeface="Calibri" panose="020F0502020204030204" pitchFamily="34" charset="0"/>
              </a:rPr>
              <a:t>Forms, the </a:t>
            </a:r>
            <a:r>
              <a:rPr lang="en-US" sz="1800" dirty="0">
                <a:solidFill>
                  <a:srgbClr val="000064"/>
                </a:solidFill>
                <a:latin typeface="Calibri" panose="020F0502020204030204" pitchFamily="34" charset="0"/>
              </a:rPr>
              <a:t>SOT Task Team on Instrument </a:t>
            </a:r>
            <a:r>
              <a:rPr lang="en-US" sz="1800" dirty="0" smtClean="0">
                <a:solidFill>
                  <a:srgbClr val="000064"/>
                </a:solidFill>
                <a:latin typeface="Calibri" panose="020F0502020204030204" pitchFamily="34" charset="0"/>
              </a:rPr>
              <a:t>Standards and the SOT Task Team on Training.</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Dr</a:t>
            </a:r>
            <a:r>
              <a:rPr lang="en-US" sz="1800" dirty="0">
                <a:solidFill>
                  <a:srgbClr val="000064"/>
                </a:solidFill>
                <a:latin typeface="Calibri" panose="020F0502020204030204" pitchFamily="34" charset="0"/>
              </a:rPr>
              <a:t>. </a:t>
            </a:r>
            <a:r>
              <a:rPr lang="en-US" sz="1800" dirty="0" smtClean="0">
                <a:solidFill>
                  <a:srgbClr val="000064"/>
                </a:solidFill>
                <a:latin typeface="Calibri" panose="020F0502020204030204" pitchFamily="34" charset="0"/>
              </a:rPr>
              <a:t>Gustavo </a:t>
            </a:r>
            <a:r>
              <a:rPr lang="en-US" sz="1800" dirty="0" err="1" smtClean="0">
                <a:solidFill>
                  <a:srgbClr val="000064"/>
                </a:solidFill>
                <a:latin typeface="Calibri" panose="020F0502020204030204" pitchFamily="34" charset="0"/>
              </a:rPr>
              <a:t>Goni</a:t>
            </a:r>
            <a:r>
              <a:rPr lang="en-US" sz="1800" dirty="0" smtClean="0">
                <a:solidFill>
                  <a:srgbClr val="000064"/>
                </a:solidFill>
                <a:latin typeface="Calibri" panose="020F0502020204030204" pitchFamily="34" charset="0"/>
              </a:rPr>
              <a:t> </a:t>
            </a:r>
            <a:r>
              <a:rPr lang="en-US" sz="1800" dirty="0">
                <a:solidFill>
                  <a:srgbClr val="000064"/>
                </a:solidFill>
                <a:latin typeface="Calibri" panose="020F0502020204030204" pitchFamily="34" charset="0"/>
              </a:rPr>
              <a:t>is the co-chair for operations of </a:t>
            </a:r>
            <a:r>
              <a:rPr lang="en-US" sz="1800" dirty="0" smtClean="0">
                <a:solidFill>
                  <a:srgbClr val="000064"/>
                </a:solidFill>
                <a:latin typeface="Calibri" panose="020F0502020204030204" pitchFamily="34" charset="0"/>
              </a:rPr>
              <a:t>the XBT Science Team, </a:t>
            </a:r>
            <a:r>
              <a:rPr lang="en-US" sz="1800" dirty="0">
                <a:solidFill>
                  <a:srgbClr val="000064"/>
                </a:solidFill>
                <a:latin typeface="Calibri" panose="020F0502020204030204" pitchFamily="34" charset="0"/>
              </a:rPr>
              <a:t>together with Dr. Janet </a:t>
            </a:r>
            <a:r>
              <a:rPr lang="en-US" sz="1800" dirty="0" err="1">
                <a:solidFill>
                  <a:srgbClr val="000064"/>
                </a:solidFill>
                <a:latin typeface="Calibri" panose="020F0502020204030204" pitchFamily="34" charset="0"/>
              </a:rPr>
              <a:t>Sprintall</a:t>
            </a:r>
            <a:r>
              <a:rPr lang="en-US" sz="1800" dirty="0">
                <a:solidFill>
                  <a:srgbClr val="000064"/>
                </a:solidFill>
                <a:latin typeface="Calibri" panose="020F0502020204030204" pitchFamily="34" charset="0"/>
              </a:rPr>
              <a:t> (SIO, for science) and </a:t>
            </a:r>
            <a:r>
              <a:rPr lang="en-US" sz="1800" dirty="0" smtClean="0">
                <a:solidFill>
                  <a:srgbClr val="000064"/>
                </a:solidFill>
                <a:latin typeface="Calibri" panose="020F0502020204030204" pitchFamily="34" charset="0"/>
              </a:rPr>
              <a:t>Ms. Rebecca Cowley </a:t>
            </a:r>
            <a:r>
              <a:rPr lang="en-US" sz="1800" dirty="0">
                <a:solidFill>
                  <a:srgbClr val="000064"/>
                </a:solidFill>
                <a:latin typeface="Calibri" panose="020F0502020204030204" pitchFamily="34" charset="0"/>
              </a:rPr>
              <a:t>(CSIRO, for data management</a:t>
            </a:r>
            <a:r>
              <a:rPr lang="en-US" sz="1800" dirty="0" smtClean="0">
                <a:solidFill>
                  <a:srgbClr val="000064"/>
                </a:solidFill>
                <a:latin typeface="Calibri" panose="020F0502020204030204" pitchFamily="34" charset="0"/>
              </a:rPr>
              <a:t>).  Other members of the AOML XBT group are also part of the XBT Science Team.</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AOML conducts an annual XBT Operations meeting.</a:t>
            </a:r>
          </a:p>
          <a:p>
            <a:pPr marL="236538" indent="-236538">
              <a:spcBef>
                <a:spcPts val="600"/>
              </a:spcBef>
              <a:spcAft>
                <a:spcPts val="600"/>
              </a:spcAft>
              <a:buSzPct val="150000"/>
              <a:buFont typeface="Arial" panose="020B0604020202020204" pitchFamily="34" charset="0"/>
              <a:buChar char="•"/>
            </a:pPr>
            <a:r>
              <a:rPr lang="en-US" sz="1800" dirty="0" smtClean="0">
                <a:solidFill>
                  <a:srgbClr val="000064"/>
                </a:solidFill>
                <a:latin typeface="Calibri" panose="020F0502020204030204" pitchFamily="34" charset="0"/>
              </a:rPr>
              <a:t>AOML participate in other data management groups including GTSPP and </a:t>
            </a:r>
            <a:r>
              <a:rPr lang="en-US" sz="1800" dirty="0" err="1" smtClean="0">
                <a:solidFill>
                  <a:srgbClr val="000064"/>
                </a:solidFill>
                <a:latin typeface="Calibri" panose="020F0502020204030204" pitchFamily="34" charset="0"/>
              </a:rPr>
              <a:t>IQuOD</a:t>
            </a:r>
            <a:r>
              <a:rPr lang="en-US" sz="1800" dirty="0" smtClean="0">
                <a:solidFill>
                  <a:srgbClr val="000064"/>
                </a:solidFill>
                <a:latin typeface="Calibri" panose="020F0502020204030204" pitchFamily="34" charset="0"/>
              </a:rPr>
              <a:t>.</a:t>
            </a:r>
            <a:endParaRPr lang="en-US" sz="1800" dirty="0">
              <a:solidFill>
                <a:srgbClr val="000064"/>
              </a:solidFill>
              <a:latin typeface="Calibri" panose="020F0502020204030204" pitchFamily="34" charset="0"/>
            </a:endParaRPr>
          </a:p>
        </p:txBody>
      </p:sp>
      <p:sp>
        <p:nvSpPr>
          <p:cNvPr id="13" name="TextBox 12"/>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
        <p:nvSpPr>
          <p:cNvPr id="2" name="AutoShape 2" descr="data:image/jpeg;base64,/9j/4AAQSkZJRgABAQAAAQABAAD/2wCEAAkGBxITEhUTExMWFRUXGRsaGBcYFxgaHhgWGBcYGhofHR0bHSggGBslGxoYIjIhJSktMC4uFyAzODMtNygtLisBCgoKDg0OGxAQGy0lICYvLy0vLS8vLS0rLi8tLy0tLy0vLy4tLS8tLS0tLS0tLTcxLystLSstLS0tLS0tLS8tLf/AABEIAOEA4QMBIgACEQEDEQH/xAAcAAEAAgMBAQEAAAAAAAAAAAAABgcEBQgDAgH/xABHEAACAQMCAwUECAMEBwkBAAABAgMABBESIQUGMQcTQVFhIjJxgRQjQlJikaGxcoKSFTPB0UNTorLD4fAWJFRjc8LS4vE0/8QAGgEBAAMBAQEAAAAAAAAAAAAAAAIDBAUBBv/EAC8RAAICAQMBBgUEAwEAAAAAAAABAgMRBBIhMQUiQVGBsWFxkaHwEzLR8RTB4RX/2gAMAwEAAhEDEQA/ALxpSlAKUpQClKUApSlAKUpQClKUArQc9cdNlZSzr74AVP43OAfl1+Vb+q07d5iLOBR0acZ+UbkfrXknhE6o7ppGD2Pc4zzTSWtzI0pZTJG7HJBBAZfhuCPLBq2a5w7LZynFLbH2i6n4GN/8hXR9Rg+CzURSnwKUpUygUpSgFKUoBSlKAUpSgFKUoBSlKAUpSgFKUoBSlKAUpSgFKUoBSviWVVBZmCgdSSAB8zUV4r2kcNgyDOJGHhEC+/xHs/rXmcElFy6IltVN278TiKQW25lDd76BNLpv6kk/ka9L7tphGe6tZG9XdU/bVUF505yXiOlmtUjdRhZFkJOnOcHYBh+2ajKSwaKaZKSbRg8jcTitr6CebOhGOSPDUpXPwGcmunAc7iuUuFXaQyrJJCJQpz3bEqCRuM46j0qz7Ttq6a7Pb8Ev7Ar/AI1GEkieoqlJppFv0qA8O7W+HSYD97CfxpkfmhP64qYcM4xb3C6oJo5B+FgfzHUfOrE0zJKEo9UZ1KUr0iKUpQClKUApSlAKUpQClKUApSlAKUpQFFdovGr+14lIUnkRTpaMZ9nRjpjod81LeQO0xbkrBdYSY7K/RXP/ALWrddovKAv4PZwJ48mM+fmp9DXPN1bvE5R1KOpwQdiCKreYs2wULYY8TrSlUzyd2qyL3NvcR95uE70N7WCQFJGN8VN+eOfYLAaBiW4I2iB93yLn7I9Op/WpbkZ3TNSwSbiPEIoEMk0ixoOrMQB/zPpVV8z9sWNSWUfp30n7qn/y/KoqlhxLjLGeR1EanSryN3cSsfsoN8n4A+prI7OkS24m1tcLE0jZjST2ZBHON1KnpvuPPOBtuKi5Nl8aYxTb5a8DR8wvxKaNbm874xu2EMnsqTgn2U2wMDrjBxW9l5f4bawWs05u7k3KB0SEIo6LqXPXILAYzX5znDEpeO7vZ72/91UjXEULk5xg+8cbYUePTxrZ8M5kuLfgymJ1jntbgxsrqpYxsSdOltxgsM439g1EtbeFj+DRc3cNi4bfQPACyFY5u6lwzKCTqRgfMAjfcZPlmpSOXYzxu3uIwv0WWM3YIACjQvtDy95kb+aonzjxWxvY1uk1Q3rHE0WGZHxgag3Rdun5EeNZHCefe64a9kY2aXTJHFLkexFJjIPjsc9PJfKveMnjUnFefRnryoqXN5d8TuFzbwa5iCPedie6THjgY28wvnXn2iQxR3dveRxIYbiKOYR9FLLjUp0+BGnPxNY/D+eXtbOK3sgYXDl5pCEbvCRjABBwOnr7I9a+uZubVvrCJJyfpcUjEMEAVo2BHhsCPZ2x9mvOMHuJb8+HT0NxxOw4R9Etrqe3ltWudWFt31hQv2tL7YO2wHjUNseETmOe7tyVit2AMmvQ+GPs4xjLY05AP2hjrW17ROLQStbRW7h4be3VAwzjUfe679FWt1xbh7R2XD+FJtNduJpvTUfZB/h/4VAm0l8fb+jF5c7Vb23IWYi5j8n2cfBwN/mD8atzlbnO0vh9U+mTGTE+A4+X2h6jNVdzBx+z4fKbK3sLedIsLPJMMvK+PaAbG2PPffIAGK0fPfB47O4hktiyJNGs8a5OqIt1APX4fHFeptFcq4z8MZ6HR9KqHkrtSdGFtxHIIOnviMFT5Srjb+L8x41Lecu0GCwaNCjTNIusaCuNBOAcnrnHhU9yM7pmpYwbjmjmW3sYu9nbrsiD3nbyA/x8KpXjvahxCdz3T9wmfZRACfTLEEk/Co7zLx6a9naaY7nZV8EXwUf5+NTXsl5KM8i3k64hQ5jUj+8cdD/CD+ZqDbk8I0xrjXHdIuXhJk7iLvd5NC6/D2tIz+tZdKVaYRSlKAUpSgFKUoBSlKAVW/bBys9xHHLbwa5VbDlR7RQjb44NWRUR7R+cBYQexg3EmREp3x5uR5D9Tj1ryXTksqclJbSgJ7ee1mAdTHKhDAHBKnqMjfB9DW1tOUuIXUT3ixNIpyxdmGqTHvMoY5f4+PhmtTZ36fSVluV78a9cqFsGTJycn9fXp0q3OJXUUeeNRyyXUWgRW1ug0rCWGllk0+6oO2MZycb7VUlk3zk44/PQivLvGbS5tYLSexnuXt9bxpCTpcMdRLgMNx5nPXb3sVlcyRwtw36X9BXh06ToLbSNLSKCCSVKgnG5yR9nPx8Oc5RaLZTwRrYXroxmih2CocaSy9AT5H1znFaWKzvOIMJrmV2HQM/ivX2F2AHqBj41ZXXOyWyKyyttLvt4X57m34l2iySPrtLSOK5dVEk+gPIxC6To2wo29a0H9gXMzmSZsMxyzMdTEnGScf5+FTLh3CkiXSigDx8z8T41kSRV26OyYLm15fkuF+fQyS1WOK1j3IxZ8qxADWWc/HA/Tf8AWs9eBWyj+6X55J/MmtusXrX2Yh410Y6XTw6QX0M7usfVsx+HcCs2O8EZ+K1mtyHYPj6tk36rI3/uJFY9mxDbVKbJywFZdVpq+u1HsbZ+bIHxPssYDNvcBvwyrp8vtLkef2fKo3xAcQtLmK4uBIZIymh5G1ghDsusEgjcjGc7mrzSPbJqB8y8wMOIJCE7yHuXWROuogqxwp2YqMbeRNcielg/28GmOpkv3cmonveB3M5vJ2uI3Y65LUIWV38cOFxpJ6gkZ9K3tgVubmPil6mlHeOGwtj1Y6sK5HkCS3l4+C5jPGeUY5R3tmR7W/d59k9PdP2T12P6Vhcu8Yf+0bNr+VgtuQv1gI7sBTpBGNva0+0fADJ2rNbTOp4kvXwZfFxnHMX/ACbvm7gUl9xK/l1pDBbgB5nzp1JEuF23JJ6+X5A19JcuyorMSEGFB+ypOcDyGc7etT7nrjL3utLVCvD45wJZQPZeaV8l28SoJyPkfFazON8k2JllsrZZo7uGETI7tqS4XHtDyU52yAN/hiqWs9CyEtqSl/RoOzzlZ7i8iE1u5gALMWVgpAHs79CCcbeNdERRhQFUAADAAGAAOgA8KpHsj53MLrZzt9S5+qZv9G5+z6I36H41eFThjBm1Llu5FKUqZnFKUoBSlKAUpSgFKUoDG4lfRwRPNIdKRqWY+gH71zq10/FuKR96xUTSBQM+5EMnSPXSDv5nNTfty5h/u7JG6/WS48vsKfnlsegqpYJmRldGKspDKw6hgcgj4GqpvnBu09eI7vFlhcR59NtcS2osrf6HE7RGAp7TKh0lix21HGdx4j41+cX4k3B7vVYn/u91CswhkyVUvqA28CpGR6beAxjTc62NzpkvuHCW4UAGSN9CyY6axkbeh1VC+dOZZLmZpnwGYBURekca+6B6D9yfhQ9wkstcePxJnyTy2nFHmnuL1e/17RnSzMwwSXU4yngFXy8OlSnjdre2qkyWpmUf6SAgqB5lWOpB8jXOsUrKwZWKsNwQSCD8RU/5W7X+I2uFkf6TGPsynLY9H6/nmtVF06f2mKyX6j5JMnNZwSUiAChtPfe0dRIxjTgMMdDW8sbyOdQVJBwCVYYYA9NvEeopZcw8C4x7MqC1uHGCTiNm8hrHsyD0b8q8eNci3lr3bRs11BGDjQdMqAjAx11AeXQ+QrfTr3nvFTiba2gFeslh6VHOXOYwSwl2VG0mQjTjYf3i9Y+uM9NvCp+kGoAjcHx9K2S1HOUyOCKtbENt51v+GtXrc8PxvXlaRYNLLVZEJYPTmLi3c27yYzpGwG+SdgNvUiqk4rxGL6RHKjM7QAg4R9TSPhmOMZ9piV9KsnnS3LWcozj3d/51/Ko9AhKWsp985kYkdS08S/s1c+bw8L5/csUe7u9DG4JNN36SmMRRT5xHnJLadQc42UkA7CtrzTy3Hdrq92ZVOhx9rY4V/Nc/MfnXzKgiZYz1hnXH/pShgvyBYr/LW6jmHStexWwalyRjJxeUV5y7dRG2uOFXjm21yB0lIyElXHsyD7pwMHON+vSs7nbmYRm1S0uu9mht2hmuEG0isFGnxz0Jz4EjxzWTz5wYTJ3qD62MeH206kdNyPD51WyjOANyegG5J9POuLqKZUy2v0Z0qnGzvfY+dq6D7KOavplt3chzPBhWJ6un2W+PgfUetQbkLk+VO8kvo44baaMxfXFVk1PjQUB3Q588E+VR3gN7LwriWH27pzHKPvRNjJ+GNLj5VSuD2xKxOK6o6TpXyjggEHIIyCPEGvqrTnilKUApSlAKUpQCvmRwoLE4ABJPkB1r6qK9qHEjBw2dgcM4Ea/GQhT/ALJY/KvGexW5pFNWUR4txUlyQkjs7kH3YIx4eXshV+LVsePW/Dbjh813aW7W5gmWIe0SJgxXwJO+k6vMYrW8iWfEsyXHDly0eEf+73Db4w/UbDpUp4jzGXj+j8W4XKiatZkgVk+sxjUR7pOPxH4VUuh0JZUuPD4/6KujQkgDqTgfE1HeIlu8YMMEEjHljap9y1YrLcuyA92mornc4JITPmcfqK1HaLwQwyLMB7Mmx/jH+Y/Y1tr0udM7vj9vP6mbU2d7YQ+lKVQZxU35O7UL+wwgfvoR/o5MnA/C3Vf29KhFKA6JtOL8G44MEm1uyMZyEfPofdlGfA/lXu8fEOFszOqzWoGfq1ONs5JXcwnGOmV28K5wBqx+RO126ssRXGq5g8mb20H4WPUeh/SvVJoF38L41b3iaoXyR7yHGpT6j/EbUlGk1oYuFWHE1F3wy4FvcDJ9jbDHr3kWR12yfH1qLc5c08StUEEtvonLALON4pF81J2VvQ1qqvSXeItEj52nDWkqltOrSufVnUD96xuLOq7EgBIJCMnG6NCw/wB2qm4hxC9mBE13EFyCVMw2I3Hsr4itbKIicyX5J/BFIx/NtOfzr2zUxaaSCRcHN1wAqXAIKkqrEbjAdXQ/JgR/PW11YNVZyzxCyESxTXKmPv8AMgkEwY2+legQlQ+oMep8K3fG+doYZNNrOLmIjIaRdDIfuncavjitFOtgm93B44smdw1QW5u5eG3hngVPbVtOpdQUtjVgbYIIBHxrzi551eMY+JUf8SsvmB/pFmsuBkYcY32Ozb+Ixv8AKrdTKvU0tQ6x5LKJbZ4fR8GimmveIS6j31zJ+EM2n4BRpT9K2PNvAOIoq3d8DmRgmWZS2QpwCF2AwDUv/wC2FxBZ8LniZVgLd1cKEXd4yAd8ZGUDHbyrXccv4h/a1pLcB1ZlntmLl9TghtCnJ3wQuPDBrgYR0FKWen5nBYPZJxk3HD0Vjl4SYm88KAUz/KR+VTSqQ7C+JaLqaAnaWMMB+KM//Fj+VXfVkXlGO6O2bFKUqRUKUpQClRrmTnqysjolk1Sf6tBqYfHwHzqJS9tFuD7NrKR5llH6V45IsjVOXKRaVVd283ZFvbxD7chY/BFx+7isDi/bKWjxbQFJM+9IQwA9ADuaiHO/N54hHbFwFkjDhwOhJK4I8sgdKjKSwXVUyUk2ffKfLgnRHj4nDbTsxUQlir5DYX3XBOrYgY8ald9Bxqzhlb+0oJkjVtaM4dgAMEDUmrV6aqj/ACdw7hqtbXMvEViljZXeFozjKPkDVt1AG+/WvLnDl63JuL2PiFtMWcv3S++db7Ae0c4B8vCo+Bc+ZYfsZHZ9a6YWfHvtgfwoMdfjqrb82cG+lWskYHt41J/Gu4/Pp868+TECWsWTnOW/NicVIw3Q19HTBLTxjjqvc510s2N/E5lIr8qU9pPCPo98+BhJfrF/m94f1Z/OotXDnHbJpnopSlRApSlAZfDOJTW8glgkaNx0ZTg/8x6Grh5U7XILmMWvF41dW277Tt6FwPdP4l/SqTpQHQHGezezVhcxRrNbsM6l1NpXzZUI1p+JfaHkawILGzgldp+FWyWxRjBcK8kqyvt3YBzjffOQKrjkjn274a/1Ta4ifahcnSfUfdb1H61d3LPHbW/VpbAqsrDNxYy40SZ94gdA34xsfEUBEuC3MskBkj4Haa0Ys8jIBF3KrkgFskyE56AjFWByfw+yu4GaXh9qkqMUkVYkI1AA+ySucYPjX1/Yi3MLw29zNajpJbnB7s+WG3Vc/dOkjpWNy3ftYyywXcbh5CHVo0Z0kPtayukHG2n2TvQFa8T4HwuW6Pc2s0B0sXt5VZNJVlCsm5yrAnx8PCt5FZqU7pQAmnSBjYDGMY8q1PbBz6s0qJbFke2kYFvvo6IehAIwwIIPlWx5ev1uII5l2yMMPJxsw/6867nZltbg68d73RXPOcmp5MjtriP+zrqa4jZ5gYQmNGsrpOoEHByD+dZcnZt3julle29w0ZIaJiY3UqcEEDPj47VgcspbpfzT3TyILeQyosaFmkcSnSOhwOh9QeorK5j7SJW1paRrZRuzMxUASyMxySzfZJJPTf1r5+SSbTOp32+7/wANd2eXBh4pb52PeGNv5gyEf1YrpOuUeF3vdXEU3vaJEk69dLBjv6461Y3CO2OYSObmFWjOdAj2ZfIEk4YY8a8jJIhfVKTyi6KVVY7aYf8Awsn9a1veC9qNhOwRmaFj07wYGf4gSPzqzcjM6ZrwJvSvH6XH99f6hSvSvBWXOnZU08z3FtKA0hLMkmcaj5MOnwNQqfsv4op/uVb1WRf8cV0RSouCL46iaWDmni/InELaLvZYPYzg6SHI9SF6D1rWcT4LNBHDJKpTvgzICMHSpAyR4ZzXVJFVN2+W/sWknk0if1KrD/dNRlDCLq73KSTIzwzlG2deGxs0hnvHMjEbKtsgYso8mIC7+eelZHMVjw+4tr1rS2+jyWMiqWDEiVGcoc+uVY+fTfc1q+B8/wA9tAkSxQyPGHEMzr7cKv1A+8Py8M5rVy8zTGyFkAixli8jge3KxbUNZ8cH9h8KjlFu2efz86cE05Tj1WsJG/skfAhiCPjUjtUxWi7N5Fey0jGUdwd/M6xt4bN+hqUra+VfR03bqY/JHLtjix/MgHbVwvXax3AG8T6T/A//ANgPzql66Y5nsO+tJoT9tCB/EN1/UCuaCK5mrhiefMRPylKVlJClKUApSlAKyOH30sEiywu0cinKspwQf+vCselAW1yr2hvNNrnkZZj9oEZG2CY/BlwMmFtjjK7mrB4nxKW5WORW1Mu/drkLMqMdTwMd47lD1Q7+yV6HNcyg1PeXO0KcRR2s7hokOULbbnGAzj2lIO6uOhJzkUBNO1rlueYPcG3BHd6xMq6WCZGFlH3xkDPiCemmon2VysFmRiFTUukkgZcgggZ6nAX9Kt/g/M0swRZAJINJWcldyrFVVmxsCucMOjBtS7AiqY7TOW2seItFGAIpcSQE9EBOSATsMMD8sVfp7f0rFM8ayiZcgrNJf3fdXkdq2rSQyK5lAdlwoYjppyevvCpjxvm0WGRcxXVwfvG3iSP+sVUvBOPQxNK09jDdmVtX1hxoOWJ0+ycZLfoKmXCu1WGIaRYMqnbSLhnXHorjA/Kssp5bfmzdOt56Z+n9leXOZ7lii7zSkqvkZXJVflqArYcI5PvbiR444G1JnVr9kAjbGTtmvrkuHveJWw851b4BSX/wrpoCoxjklda6+Ec7L2ZcUJx3AHr3iY/et7wXsduWYG5lSNPEIdTH0zjAq7aVLYih6mbIr/2CtP8AzP6zSpVSpYRVvl5ilKV6QFQftksO84a7AbxOknyzpb9GJ+VTisXilks8MkLe7IjKfgwIrxrKJQltkmcoV+V7Xds0UjxOMMjFWHqpwf2rxqg6pNezLiGmSWEnZ1Dj4psfDxBH9NWALk52qk+G3hhlSVeqHPxBBBHzBI+dW9wqYOocHKsAQfQ9K7nZs1KpxfVezObq4Ynu8zZzkkZrnPm6x7m8nj8A5I+De0P0NdIxQlhtVLdsvDu7u45PCSMfmhIP6EU1iTr+TM8epAKUpXLJilKUApSlAKUpQClKUBOez/n2Wybu2CvG2F9vwTO6H8Byf4c58wZd2lRpLGshl72JyslrIPawUwjxt5AppPxiPnVMVJuG8Rma2WBmzErlkXyJGCc9T/yqMnhFtMd00fdfor8r9qk6RPexaw7ziHeY2hjZv5m9lf3b8qvyq27DuE93aSXBG8z4G3+jjyB/tF/0qyauguDnaiWZilKVIpFKUoBSlKAUpSgKI7aOA9zdi5UexcDf0lUAH81wfkaryunuc+X1vrSSA4DY1RsfsyD3T8PA+hNczXNu8btG6lXQlWU+DA4NUzWGdDTz3Rx5HlU67O+NgH6NIfWI/qV/cj4n0qC1+qxBBBwQQQfIjcGp03Oqe5FllanHazoGTicca5d1QebED96qftjvY7gQtHklGZc4OGDKrZU/aAOxx0rL5a5guJrkO/0cmNfYEgOzMrBnVRszDxz4N4V78b47cSFElnjnVZSylAgMfsuBq09dQY7eGkdetdC+xyqc4LunGrtq/wAuOlm8SbS6Px6c9Cmq/QKuGxt+/cr7CKqmSSRl1BEXA6D3mJIAHiTWNf8AALdVyneR77SSpEr5J30JHksSMjcjGawUb7VlR4NnaUdPoZbJ2Zl5Y5+XVt+hXtryzdyRNMkLMinBK4JGfwA6v0rVOpBIIwR4Grm4fdwtgfR4mj0bMuBISpIO2ACQBnCk1H+LcHsGJuYpVZWOCjhmDN+E9QfjkVqlp+7mLT+3ucWrtLNihdXKGej/AHL125afoVvSrD/se30+1bou2cd4hOD5ANkn0615HgdntmNhq93JYBv4Sdj8qwu3HVM+kr7P/U/ZZF+r/ggNKnp5Ztfut/Ua/Dyza46MPXVUf8mBd/4mp+H1/wCEDpUyk5Ri+zIw+IBrCuuVdILd8Meqn/A1JXwfiUz7K1UFlx+6NDZ25dseHifIVIVUAYHQV5WluEXA+Z8zXtSUsimvYueorK4XYPPNHBH70jBR8zufgBk/AVi1b/YnyvgG/kXrlIQfLo7/AD90fPzrxLLJ2T2RyWjwqwSCGOFBhY1Cj4AYrKpSrzlilKUApSlAKUpQClKUAqqO2Pk0uPp0C5ZR9eo6lR0ceoGx9MHwq16h/aXzW/D4EaNFd5H0jX7oABJyAQT5fOvJYxyWVOSmtpzrSve+uBJIzhFjDHOhc6QT1053Az4eFeFUHTPwjNby2vDOqW6iCEhlIZj3akjbc9B18a0lKshZKCaXR8Mpt09dkozkuYvKfk0Ty04foEiJMSroI5JB9sq2omLYaEDDZjucZ8qypOHxO6vIO9ZVAXXvjzIHTJ8TUJsOMzRDSpyv3W3x8PEV72fMk4PtlXHkF0kfDBOa7Wj1OihBRaw/HPQ+S7V7M7Svula5bvLHDx5efz5J45QrpKgr5EbflWtv7m61d3Akar/rGOQB6IN81rbTjokUkaVI+yxYE/MKVHzNZdtxRHAKsPhkZ/KuvCVN/EJf6917Hz0tBfpu9ZDj48rPo+vzM+DJUg/WaR9bGdJcfjRcDvIz5DJU172HEECSRxpBNDJ78T50q46MNO6nz6dBWg4lxBQyIUDsxwMkDTnxOxIHyrYRcAvEUlUtol6t7RG3nkqB+dZLa64Zrte5fJ7l6nS09N88X6eO2Xjytr9PA84eHRI2p7dZlJx3avJHpz0IYscgeOaxJ+Aanysncr9xSX/2nr4vbmEZWSd+pBCujMMbEARDTv5s3yNaiKz+kyLFYwTF8eMrMxAO5IzpUbjcnxrmWS0KeVDPwz/f3O7TT2u4837fj+Y9j24rbrE6Hv2dDnUEKasjpjbYeZrSSylupJHhk5xX1dWzRO8brpdGKsPJgcEfnXlXMtlCUswioo+g06vhWo22ub83/ApSlVlpI+ReVX4hcCMZES4Mr+S+Q/E3QfM+FdJWtukaLGihUQBVUdAoGAKpHsk5rkjuI7QiNYX1b4AbXjYlvtHbGKvOrYYwYdS5bsMUpSpmYUpSgFKUoBSlKAUpSgNNzZzFFY27TSb+CIOruegH+J8BXOXMXHp72YzTNkn3VHuovko8v3qSdr3F3n4g8OTogwir+IgMxx4kkgfKtnyF2YyTFZ7xTHEN1iOzSfxfdX06mqm3J4RurjGuO6RpeT+Rb24aCdYwIS6trdgMorDPs9SCM423qSdoHZeyFrixXUnV4B1XzMfmPw9fLPSrjjjCgKoAAGABsAB0Ar6qWxYKXqJbsnIxHgdiNj6H1r8NdFc4dntrfZfHcz/6xB738a9G+PX1qmeZeSL2yJMkReP/AFsYLLj18U/mqDi0aq7oz+Zr15duTNBA0ZR7jSYs43R+jbE7AZO/lU149wKO84l9Dg0QwWUIWabSNggGon7zdFGT4MfOtVwztFlijjDW8Es0KFIbhgdaIRgDb3sD1FfnIPEoyb63nmEbXsJRZnOAJTr94+GouTn09RRYEt3V+H5n6H5Jy1YTwzyWF1M8luuto50Ve8QZyYyAPLYHfp0zWq5f5SnvEeYGKOFDhpp30ID5A4JJ6fmN6zONcnfRLYyz3MPfFgI4Y27zWni2RjT59MbeZrbXVtJPwC2FsrP3M79+iAswJLkEqNyPaU/zA+FBnjh+JH+PctXNgiyF0aF/dmt5CyMQCcZGDnAP5HetnzpyPPawwzvcfSQ5C5w31eoZT3mOx38t8edZhtXt+X5UuFKGa5UwRuCGwNBYhTuvuuf/ANqYcNvI54eHwz/3V5bBM/duLUqyfM+18SoqXXqQcnHDXmzT8V5NsOH3FiXDTxSSmGbvSCA5UaDhQBgHw8q3tny8sHFDc2ihEZZYJY1H9zLoEiHHgjhVI9SPOo7z/wARjntb+NpF7yG+Vo11AMV7tEOkZycZc7Vgt2ktHLDcQqWlNuIrpH2SSRPccEb5GW3wNjj4OER2zkjX9plsHlgvkGEvIlc/hmQBZFPr7vzBqGVureS9vFW2iV5UV2dYkUEI0hJJzj2R7R9443qx+UOyIDEl+wY9e4Q+z/Ow974Db1NRxl8Frmq44kyB8ncmXPEHGgaIQfbmYeyPML99vQdPGp1zX2TMRCLIoAi6XDkhnbOdRONyelWvbwJGoRFCqowFUAAD0A6V6VNQRllqJN5Rybe2kkMjRyKUkQ4I6EEf9dauPsr59M+LS5b6wD6tz9sDwP4v3re8/chxX694uI7hRs/gw8m/z8Ko/iHB7uxmGuN0dGBVgCQSDsQw2NR5iy/Mbo48TqKlYnCLkyQRSMCCyKSD4EgZrLq0wClKUApSlAKUpQClKUBjGwi1953ad59/SNW3rjNZNKUApSlAK/CK/aUBE+PdnfD7olmi7tz9uI6DnzI91vmKgvFOxiUZNvco48FkUqf6lyD+Qq5qVFxTLY3Tj0Zzld9mnE4jtbax5xuh/cg/pWEsHE+HfWAT2urYt0DY8N9mrpqqe7d+FPqguteY8d1oJ91/abIHTcDB/hFRcccovrvc5bZYK6nvby9lAd5biUjCjqcdSFUbD5CtrFyVxaRVT6NNoXOlXYKq5OTgMwxknwFazlThb3N3DDG/duzZD5I06faJGPtYBx611GowAOteRjkndb+nhIonhvY9fP8A3jwwj4lz+QAH61M+C9kNlFhp2e4YeBOhP6V3PzJqxKVNRRmlfN+JjWFhFCgSKNI1H2UUKP0rJpSpFIpSlAK+XjB6gH4jNfVKAUpSgFKUoBSlKAUpSgFKUoBSlKAUpSgFKUoBSlKAVWPb0P8Auluf/P8A+FJVnVEO1bhDXHDpAgy8ZEgHiQnvY9dJNeS6FlTxNMpzsxUnilrjwZifh3T5rpKqK7EOFNJeNcY+rhQjPnI+AAP5dR+Y86vWow6FmpeZilKVMzilKUApSlAKUpQClKUApSlAKUpQClKUApSlAKUpQClKUApSlAKUpQCvl+hpSgIr2bf/AMz/APrSf71SylK8XQnP9zFKUr0gKUpQClKUApSlAKUpQClKUApSl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ITEhUTExMWFRUXGRsaGBcYFxgaHhgWGBcYGhofHR0bHSggGBslGxoYIjIhJSktMC4uFyAzODMtNygtLisBCgoKDg0OGxAQGy0lICYvLy0vLS8vLS0rLi8tLy0tLy0vLy4tLS8tLS0tLS0tLTcxLystLSstLS0tLS0tLS8tLf/AABEIAOEA4QMBIgACEQEDEQH/xAAcAAEAAgMBAQEAAAAAAAAAAAAABgcEBQgDAgH/xABHEAACAQMCAwUECAMEBwkBAAABAgMABBESIQUGMQcTQVFhIjJxgRQjQlJikaGxcoKSFTPB0UNTorLD4fAWJFRjc8LS4vE0/8QAGgEBAAMBAQEAAAAAAAAAAAAAAAIDBAUBBv/EAC8RAAICAQMBBgUEAwEAAAAAAAABAgMRBBIhMQUiQVGBsWFxkaHwEzLR8RTB4RX/2gAMAwEAAhEDEQA/ALxpSlAKUpQClKUApSlAKUpQClKUArQc9cdNlZSzr74AVP43OAfl1+Vb+q07d5iLOBR0acZ+UbkfrXknhE6o7ppGD2Pc4zzTSWtzI0pZTJG7HJBBAZfhuCPLBq2a5w7LZynFLbH2i6n4GN/8hXR9Rg+CzURSnwKUpUygUpSgFKUoBSlKAUpSgFKUoBSlKAUpSgFKUoBSlKAUpSgFKUoBSviWVVBZmCgdSSAB8zUV4r2kcNgyDOJGHhEC+/xHs/rXmcElFy6IltVN278TiKQW25lDd76BNLpv6kk/ka9L7tphGe6tZG9XdU/bVUF505yXiOlmtUjdRhZFkJOnOcHYBh+2ajKSwaKaZKSbRg8jcTitr6CebOhGOSPDUpXPwGcmunAc7iuUuFXaQyrJJCJQpz3bEqCRuM46j0qz7Ttq6a7Pb8Ev7Ar/AI1GEkieoqlJppFv0qA8O7W+HSYD97CfxpkfmhP64qYcM4xb3C6oJo5B+FgfzHUfOrE0zJKEo9UZ1KUr0iKUpQClKUApSlAKUpQClKUApSlAKUpQFFdovGr+14lIUnkRTpaMZ9nRjpjod81LeQO0xbkrBdYSY7K/RXP/ALWrddovKAv4PZwJ48mM+fmp9DXPN1bvE5R1KOpwQdiCKreYs2wULYY8TrSlUzyd2qyL3NvcR95uE70N7WCQFJGN8VN+eOfYLAaBiW4I2iB93yLn7I9Op/WpbkZ3TNSwSbiPEIoEMk0ixoOrMQB/zPpVV8z9sWNSWUfp30n7qn/y/KoqlhxLjLGeR1EanSryN3cSsfsoN8n4A+prI7OkS24m1tcLE0jZjST2ZBHON1KnpvuPPOBtuKi5Nl8aYxTb5a8DR8wvxKaNbm874xu2EMnsqTgn2U2wMDrjBxW9l5f4bawWs05u7k3KB0SEIo6LqXPXILAYzX5znDEpeO7vZ72/91UjXEULk5xg+8cbYUePTxrZ8M5kuLfgymJ1jntbgxsrqpYxsSdOltxgsM439g1EtbeFj+DRc3cNi4bfQPACyFY5u6lwzKCTqRgfMAjfcZPlmpSOXYzxu3uIwv0WWM3YIACjQvtDy95kb+aonzjxWxvY1uk1Q3rHE0WGZHxgag3Rdun5EeNZHCefe64a9kY2aXTJHFLkexFJjIPjsc9PJfKveMnjUnFefRnryoqXN5d8TuFzbwa5iCPedie6THjgY28wvnXn2iQxR3dveRxIYbiKOYR9FLLjUp0+BGnPxNY/D+eXtbOK3sgYXDl5pCEbvCRjABBwOnr7I9a+uZubVvrCJJyfpcUjEMEAVo2BHhsCPZ2x9mvOMHuJb8+HT0NxxOw4R9Etrqe3ltWudWFt31hQv2tL7YO2wHjUNseETmOe7tyVit2AMmvQ+GPs4xjLY05AP2hjrW17ROLQStbRW7h4be3VAwzjUfe679FWt1xbh7R2XD+FJtNduJpvTUfZB/h/4VAm0l8fb+jF5c7Vb23IWYi5j8n2cfBwN/mD8atzlbnO0vh9U+mTGTE+A4+X2h6jNVdzBx+z4fKbK3sLedIsLPJMMvK+PaAbG2PPffIAGK0fPfB47O4hktiyJNGs8a5OqIt1APX4fHFeptFcq4z8MZ6HR9KqHkrtSdGFtxHIIOnviMFT5Srjb+L8x41Lecu0GCwaNCjTNIusaCuNBOAcnrnHhU9yM7pmpYwbjmjmW3sYu9nbrsiD3nbyA/x8KpXjvahxCdz3T9wmfZRACfTLEEk/Co7zLx6a9naaY7nZV8EXwUf5+NTXsl5KM8i3k64hQ5jUj+8cdD/CD+ZqDbk8I0xrjXHdIuXhJk7iLvd5NC6/D2tIz+tZdKVaYRSlKAUpSgFKUoBSlKAVW/bBys9xHHLbwa5VbDlR7RQjb44NWRUR7R+cBYQexg3EmREp3x5uR5D9Tj1ryXTksqclJbSgJ7ee1mAdTHKhDAHBKnqMjfB9DW1tOUuIXUT3ixNIpyxdmGqTHvMoY5f4+PhmtTZ36fSVluV78a9cqFsGTJycn9fXp0q3OJXUUeeNRyyXUWgRW1ug0rCWGllk0+6oO2MZycb7VUlk3zk44/PQivLvGbS5tYLSexnuXt9bxpCTpcMdRLgMNx5nPXb3sVlcyRwtw36X9BXh06ToLbSNLSKCCSVKgnG5yR9nPx8Oc5RaLZTwRrYXroxmih2CocaSy9AT5H1znFaWKzvOIMJrmV2HQM/ivX2F2AHqBj41ZXXOyWyKyyttLvt4X57m34l2iySPrtLSOK5dVEk+gPIxC6To2wo29a0H9gXMzmSZsMxyzMdTEnGScf5+FTLh3CkiXSigDx8z8T41kSRV26OyYLm15fkuF+fQyS1WOK1j3IxZ8qxADWWc/HA/Tf8AWs9eBWyj+6X55J/MmtusXrX2Yh410Y6XTw6QX0M7usfVsx+HcCs2O8EZ+K1mtyHYPj6tk36rI3/uJFY9mxDbVKbJywFZdVpq+u1HsbZ+bIHxPssYDNvcBvwyrp8vtLkef2fKo3xAcQtLmK4uBIZIymh5G1ghDsusEgjcjGc7mrzSPbJqB8y8wMOIJCE7yHuXWROuogqxwp2YqMbeRNcielg/28GmOpkv3cmonveB3M5vJ2uI3Y65LUIWV38cOFxpJ6gkZ9K3tgVubmPil6mlHeOGwtj1Y6sK5HkCS3l4+C5jPGeUY5R3tmR7W/d59k9PdP2T12P6Vhcu8Yf+0bNr+VgtuQv1gI7sBTpBGNva0+0fADJ2rNbTOp4kvXwZfFxnHMX/ACbvm7gUl9xK/l1pDBbgB5nzp1JEuF23JJ6+X5A19JcuyorMSEGFB+ypOcDyGc7etT7nrjL3utLVCvD45wJZQPZeaV8l28SoJyPkfFazON8k2JllsrZZo7uGETI7tqS4XHtDyU52yAN/hiqWs9CyEtqSl/RoOzzlZ7i8iE1u5gALMWVgpAHs79CCcbeNdERRhQFUAADAAGAAOgA8KpHsj53MLrZzt9S5+qZv9G5+z6I36H41eFThjBm1Llu5FKUqZnFKUoBSlKAUpSgFKUoDG4lfRwRPNIdKRqWY+gH71zq10/FuKR96xUTSBQM+5EMnSPXSDv5nNTfty5h/u7JG6/WS48vsKfnlsegqpYJmRldGKspDKw6hgcgj4GqpvnBu09eI7vFlhcR59NtcS2osrf6HE7RGAp7TKh0lix21HGdx4j41+cX4k3B7vVYn/u91CswhkyVUvqA28CpGR6beAxjTc62NzpkvuHCW4UAGSN9CyY6axkbeh1VC+dOZZLmZpnwGYBURekca+6B6D9yfhQ9wkstcePxJnyTy2nFHmnuL1e/17RnSzMwwSXU4yngFXy8OlSnjdre2qkyWpmUf6SAgqB5lWOpB8jXOsUrKwZWKsNwQSCD8RU/5W7X+I2uFkf6TGPsynLY9H6/nmtVF06f2mKyX6j5JMnNZwSUiAChtPfe0dRIxjTgMMdDW8sbyOdQVJBwCVYYYA9NvEeopZcw8C4x7MqC1uHGCTiNm8hrHsyD0b8q8eNci3lr3bRs11BGDjQdMqAjAx11AeXQ+QrfTr3nvFTiba2gFeslh6VHOXOYwSwl2VG0mQjTjYf3i9Y+uM9NvCp+kGoAjcHx9K2S1HOUyOCKtbENt51v+GtXrc8PxvXlaRYNLLVZEJYPTmLi3c27yYzpGwG+SdgNvUiqk4rxGL6RHKjM7QAg4R9TSPhmOMZ9piV9KsnnS3LWcozj3d/51/Ko9AhKWsp985kYkdS08S/s1c+bw8L5/csUe7u9DG4JNN36SmMRRT5xHnJLadQc42UkA7CtrzTy3Hdrq92ZVOhx9rY4V/Nc/MfnXzKgiZYz1hnXH/pShgvyBYr/LW6jmHStexWwalyRjJxeUV5y7dRG2uOFXjm21yB0lIyElXHsyD7pwMHON+vSs7nbmYRm1S0uu9mht2hmuEG0isFGnxz0Jz4EjxzWTz5wYTJ3qD62MeH206kdNyPD51WyjOANyegG5J9POuLqKZUy2v0Z0qnGzvfY+dq6D7KOavplt3chzPBhWJ6un2W+PgfUetQbkLk+VO8kvo44baaMxfXFVk1PjQUB3Q588E+VR3gN7LwriWH27pzHKPvRNjJ+GNLj5VSuD2xKxOK6o6TpXyjggEHIIyCPEGvqrTnilKUApSlAKUpQCvmRwoLE4ABJPkB1r6qK9qHEjBw2dgcM4Ea/GQhT/ALJY/KvGexW5pFNWUR4txUlyQkjs7kH3YIx4eXshV+LVsePW/Dbjh813aW7W5gmWIe0SJgxXwJO+k6vMYrW8iWfEsyXHDly0eEf+73Db4w/UbDpUp4jzGXj+j8W4XKiatZkgVk+sxjUR7pOPxH4VUuh0JZUuPD4/6KujQkgDqTgfE1HeIlu8YMMEEjHljap9y1YrLcuyA92mornc4JITPmcfqK1HaLwQwyLMB7Mmx/jH+Y/Y1tr0udM7vj9vP6mbU2d7YQ+lKVQZxU35O7UL+wwgfvoR/o5MnA/C3Vf29KhFKA6JtOL8G44MEm1uyMZyEfPofdlGfA/lXu8fEOFszOqzWoGfq1ONs5JXcwnGOmV28K5wBqx+RO126ssRXGq5g8mb20H4WPUeh/SvVJoF38L41b3iaoXyR7yHGpT6j/EbUlGk1oYuFWHE1F3wy4FvcDJ9jbDHr3kWR12yfH1qLc5c08StUEEtvonLALON4pF81J2VvQ1qqvSXeItEj52nDWkqltOrSufVnUD96xuLOq7EgBIJCMnG6NCw/wB2qm4hxC9mBE13EFyCVMw2I3Hsr4itbKIicyX5J/BFIx/NtOfzr2zUxaaSCRcHN1wAqXAIKkqrEbjAdXQ/JgR/PW11YNVZyzxCyESxTXKmPv8AMgkEwY2+legQlQ+oMep8K3fG+doYZNNrOLmIjIaRdDIfuncavjitFOtgm93B44smdw1QW5u5eG3hngVPbVtOpdQUtjVgbYIIBHxrzi551eMY+JUf8SsvmB/pFmsuBkYcY32Ozb+Ixv8AKrdTKvU0tQ6x5LKJbZ4fR8GimmveIS6j31zJ+EM2n4BRpT9K2PNvAOIoq3d8DmRgmWZS2QpwCF2AwDUv/wC2FxBZ8LniZVgLd1cKEXd4yAd8ZGUDHbyrXccv4h/a1pLcB1ZlntmLl9TghtCnJ3wQuPDBrgYR0FKWen5nBYPZJxk3HD0Vjl4SYm88KAUz/KR+VTSqQ7C+JaLqaAnaWMMB+KM//Fj+VXfVkXlGO6O2bFKUqRUKUpQClRrmTnqysjolk1Sf6tBqYfHwHzqJS9tFuD7NrKR5llH6V45IsjVOXKRaVVd283ZFvbxD7chY/BFx+7isDi/bKWjxbQFJM+9IQwA9ADuaiHO/N54hHbFwFkjDhwOhJK4I8sgdKjKSwXVUyUk2ffKfLgnRHj4nDbTsxUQlir5DYX3XBOrYgY8ald9Bxqzhlb+0oJkjVtaM4dgAMEDUmrV6aqj/ACdw7hqtbXMvEViljZXeFozjKPkDVt1AG+/WvLnDl63JuL2PiFtMWcv3S++db7Ae0c4B8vCo+Bc+ZYfsZHZ9a6YWfHvtgfwoMdfjqrb82cG+lWskYHt41J/Gu4/Pp868+TECWsWTnOW/NicVIw3Q19HTBLTxjjqvc510s2N/E5lIr8qU9pPCPo98+BhJfrF/m94f1Z/OotXDnHbJpnopSlRApSlAZfDOJTW8glgkaNx0ZTg/8x6Grh5U7XILmMWvF41dW277Tt6FwPdP4l/SqTpQHQHGezezVhcxRrNbsM6l1NpXzZUI1p+JfaHkawILGzgldp+FWyWxRjBcK8kqyvt3YBzjffOQKrjkjn274a/1Ta4ifahcnSfUfdb1H61d3LPHbW/VpbAqsrDNxYy40SZ94gdA34xsfEUBEuC3MskBkj4Haa0Ys8jIBF3KrkgFskyE56AjFWByfw+yu4GaXh9qkqMUkVYkI1AA+ySucYPjX1/Yi3MLw29zNajpJbnB7s+WG3Vc/dOkjpWNy3ftYyywXcbh5CHVo0Z0kPtayukHG2n2TvQFa8T4HwuW6Pc2s0B0sXt5VZNJVlCsm5yrAnx8PCt5FZqU7pQAmnSBjYDGMY8q1PbBz6s0qJbFke2kYFvvo6IehAIwwIIPlWx5ev1uII5l2yMMPJxsw/6867nZltbg68d73RXPOcmp5MjtriP+zrqa4jZ5gYQmNGsrpOoEHByD+dZcnZt3julle29w0ZIaJiY3UqcEEDPj47VgcspbpfzT3TyILeQyosaFmkcSnSOhwOh9QeorK5j7SJW1paRrZRuzMxUASyMxySzfZJJPTf1r5+SSbTOp32+7/wANd2eXBh4pb52PeGNv5gyEf1YrpOuUeF3vdXEU3vaJEk69dLBjv6461Y3CO2OYSObmFWjOdAj2ZfIEk4YY8a8jJIhfVKTyi6KVVY7aYf8Awsn9a1veC9qNhOwRmaFj07wYGf4gSPzqzcjM6ZrwJvSvH6XH99f6hSvSvBWXOnZU08z3FtKA0hLMkmcaj5MOnwNQqfsv4op/uVb1WRf8cV0RSouCL46iaWDmni/InELaLvZYPYzg6SHI9SF6D1rWcT4LNBHDJKpTvgzICMHSpAyR4ZzXVJFVN2+W/sWknk0if1KrD/dNRlDCLq73KSTIzwzlG2deGxs0hnvHMjEbKtsgYso8mIC7+eelZHMVjw+4tr1rS2+jyWMiqWDEiVGcoc+uVY+fTfc1q+B8/wA9tAkSxQyPGHEMzr7cKv1A+8Py8M5rVy8zTGyFkAixli8jge3KxbUNZ8cH9h8KjlFu2efz86cE05Tj1WsJG/skfAhiCPjUjtUxWi7N5Fey0jGUdwd/M6xt4bN+hqUra+VfR03bqY/JHLtjix/MgHbVwvXax3AG8T6T/A//ANgPzql66Y5nsO+tJoT9tCB/EN1/UCuaCK5mrhiefMRPylKVlJClKUApSlAKyOH30sEiywu0cinKspwQf+vCselAW1yr2hvNNrnkZZj9oEZG2CY/BlwMmFtjjK7mrB4nxKW5WORW1Mu/drkLMqMdTwMd47lD1Q7+yV6HNcyg1PeXO0KcRR2s7hokOULbbnGAzj2lIO6uOhJzkUBNO1rlueYPcG3BHd6xMq6WCZGFlH3xkDPiCemmon2VysFmRiFTUukkgZcgggZ6nAX9Kt/g/M0swRZAJINJWcldyrFVVmxsCucMOjBtS7AiqY7TOW2seItFGAIpcSQE9EBOSATsMMD8sVfp7f0rFM8ayiZcgrNJf3fdXkdq2rSQyK5lAdlwoYjppyevvCpjxvm0WGRcxXVwfvG3iSP+sVUvBOPQxNK09jDdmVtX1hxoOWJ0+ycZLfoKmXCu1WGIaRYMqnbSLhnXHorjA/Kssp5bfmzdOt56Z+n9leXOZ7lii7zSkqvkZXJVflqArYcI5PvbiR444G1JnVr9kAjbGTtmvrkuHveJWw851b4BSX/wrpoCoxjklda6+Ec7L2ZcUJx3AHr3iY/et7wXsduWYG5lSNPEIdTH0zjAq7aVLYih6mbIr/2CtP8AzP6zSpVSpYRVvl5ilKV6QFQftksO84a7AbxOknyzpb9GJ+VTisXilks8MkLe7IjKfgwIrxrKJQltkmcoV+V7Xds0UjxOMMjFWHqpwf2rxqg6pNezLiGmSWEnZ1Dj4psfDxBH9NWALk52qk+G3hhlSVeqHPxBBBHzBI+dW9wqYOocHKsAQfQ9K7nZs1KpxfVezObq4Ynu8zZzkkZrnPm6x7m8nj8A5I+De0P0NdIxQlhtVLdsvDu7u45PCSMfmhIP6EU1iTr+TM8epAKUpXLJilKUApSlAKUpQClKUBOez/n2Wybu2CvG2F9vwTO6H8Byf4c58wZd2lRpLGshl72JyslrIPawUwjxt5AppPxiPnVMVJuG8Rma2WBmzErlkXyJGCc9T/yqMnhFtMd00fdfor8r9qk6RPexaw7ziHeY2hjZv5m9lf3b8qvyq27DuE93aSXBG8z4G3+jjyB/tF/0qyauguDnaiWZilKVIpFKUoBSlKAUpSgKI7aOA9zdi5UexcDf0lUAH81wfkaryunuc+X1vrSSA4DY1RsfsyD3T8PA+hNczXNu8btG6lXQlWU+DA4NUzWGdDTz3Rx5HlU67O+NgH6NIfWI/qV/cj4n0qC1+qxBBBwQQQfIjcGp03Oqe5FllanHazoGTicca5d1QebED96qftjvY7gQtHklGZc4OGDKrZU/aAOxx0rL5a5guJrkO/0cmNfYEgOzMrBnVRszDxz4N4V78b47cSFElnjnVZSylAgMfsuBq09dQY7eGkdetdC+xyqc4LunGrtq/wAuOlm8SbS6Px6c9Cmq/QKuGxt+/cr7CKqmSSRl1BEXA6D3mJIAHiTWNf8AALdVyneR77SSpEr5J30JHksSMjcjGawUb7VlR4NnaUdPoZbJ2Zl5Y5+XVt+hXtryzdyRNMkLMinBK4JGfwA6v0rVOpBIIwR4Grm4fdwtgfR4mj0bMuBISpIO2ACQBnCk1H+LcHsGJuYpVZWOCjhmDN+E9QfjkVqlp+7mLT+3ucWrtLNihdXKGej/AHL125afoVvSrD/se30+1bou2cd4hOD5ANkn0615HgdntmNhq93JYBv4Sdj8qwu3HVM+kr7P/U/ZZF+r/ggNKnp5Ztfut/Ua/Dyza46MPXVUf8mBd/4mp+H1/wCEDpUyk5Ri+zIw+IBrCuuVdILd8Meqn/A1JXwfiUz7K1UFlx+6NDZ25dseHifIVIVUAYHQV5WluEXA+Z8zXtSUsimvYueorK4XYPPNHBH70jBR8zufgBk/AVi1b/YnyvgG/kXrlIQfLo7/AD90fPzrxLLJ2T2RyWjwqwSCGOFBhY1Cj4AYrKpSrzlilKUApSlAKUpQClKUAqqO2Pk0uPp0C5ZR9eo6lR0ceoGx9MHwq16h/aXzW/D4EaNFd5H0jX7oABJyAQT5fOvJYxyWVOSmtpzrSve+uBJIzhFjDHOhc6QT1053Az4eFeFUHTPwjNby2vDOqW6iCEhlIZj3akjbc9B18a0lKshZKCaXR8Mpt09dkozkuYvKfk0Ty04foEiJMSroI5JB9sq2omLYaEDDZjucZ8qypOHxO6vIO9ZVAXXvjzIHTJ8TUJsOMzRDSpyv3W3x8PEV72fMk4PtlXHkF0kfDBOa7Wj1OihBRaw/HPQ+S7V7M7Svula5bvLHDx5efz5J45QrpKgr5EbflWtv7m61d3Akar/rGOQB6IN81rbTjokUkaVI+yxYE/MKVHzNZdtxRHAKsPhkZ/KuvCVN/EJf6917Hz0tBfpu9ZDj48rPo+vzM+DJUg/WaR9bGdJcfjRcDvIz5DJU172HEECSRxpBNDJ78T50q46MNO6nz6dBWg4lxBQyIUDsxwMkDTnxOxIHyrYRcAvEUlUtol6t7RG3nkqB+dZLa64Zrte5fJ7l6nS09N88X6eO2Xjytr9PA84eHRI2p7dZlJx3avJHpz0IYscgeOaxJ+Aanysncr9xSX/2nr4vbmEZWSd+pBCujMMbEARDTv5s3yNaiKz+kyLFYwTF8eMrMxAO5IzpUbjcnxrmWS0KeVDPwz/f3O7TT2u4837fj+Y9j24rbrE6Hv2dDnUEKasjpjbYeZrSSylupJHhk5xX1dWzRO8brpdGKsPJgcEfnXlXMtlCUswioo+g06vhWo22ub83/ApSlVlpI+ReVX4hcCMZES4Mr+S+Q/E3QfM+FdJWtukaLGihUQBVUdAoGAKpHsk5rkjuI7QiNYX1b4AbXjYlvtHbGKvOrYYwYdS5bsMUpSpmYUpSgFKUoBSlKAUpSgNNzZzFFY27TSb+CIOruegH+J8BXOXMXHp72YzTNkn3VHuovko8v3qSdr3F3n4g8OTogwir+IgMxx4kkgfKtnyF2YyTFZ7xTHEN1iOzSfxfdX06mqm3J4RurjGuO6RpeT+Rb24aCdYwIS6trdgMorDPs9SCM423qSdoHZeyFrixXUnV4B1XzMfmPw9fLPSrjjjCgKoAAGABsAB0Ar6qWxYKXqJbsnIxHgdiNj6H1r8NdFc4dntrfZfHcz/6xB738a9G+PX1qmeZeSL2yJMkReP/AFsYLLj18U/mqDi0aq7oz+Zr15duTNBA0ZR7jSYs43R+jbE7AZO/lU149wKO84l9Dg0QwWUIWabSNggGon7zdFGT4MfOtVwztFlijjDW8Es0KFIbhgdaIRgDb3sD1FfnIPEoyb63nmEbXsJRZnOAJTr94+GouTn09RRYEt3V+H5n6H5Jy1YTwzyWF1M8luuto50Ve8QZyYyAPLYHfp0zWq5f5SnvEeYGKOFDhpp30ID5A4JJ6fmN6zONcnfRLYyz3MPfFgI4Y27zWni2RjT59MbeZrbXVtJPwC2FsrP3M79+iAswJLkEqNyPaU/zA+FBnjh+JH+PctXNgiyF0aF/dmt5CyMQCcZGDnAP5HetnzpyPPawwzvcfSQ5C5w31eoZT3mOx38t8edZhtXt+X5UuFKGa5UwRuCGwNBYhTuvuuf/ANqYcNvI54eHwz/3V5bBM/duLUqyfM+18SoqXXqQcnHDXmzT8V5NsOH3FiXDTxSSmGbvSCA5UaDhQBgHw8q3tny8sHFDc2ihEZZYJY1H9zLoEiHHgjhVI9SPOo7z/wARjntb+NpF7yG+Vo11AMV7tEOkZycZc7Vgt2ktHLDcQqWlNuIrpH2SSRPccEb5GW3wNjj4OER2zkjX9plsHlgvkGEvIlc/hmQBZFPr7vzBqGVureS9vFW2iV5UV2dYkUEI0hJJzj2R7R9443qx+UOyIDEl+wY9e4Q+z/Ow974Db1NRxl8Frmq44kyB8ncmXPEHGgaIQfbmYeyPML99vQdPGp1zX2TMRCLIoAi6XDkhnbOdRONyelWvbwJGoRFCqowFUAAD0A6V6VNQRllqJN5Rybe2kkMjRyKUkQ4I6EEf9dauPsr59M+LS5b6wD6tz9sDwP4v3re8/chxX694uI7hRs/gw8m/z8Ko/iHB7uxmGuN0dGBVgCQSDsQw2NR5iy/Mbo48TqKlYnCLkyQRSMCCyKSD4EgZrLq0wClKUApSlAKUpQClKUBjGwi1953ad59/SNW3rjNZNKUApSlAK/CK/aUBE+PdnfD7olmi7tz9uI6DnzI91vmKgvFOxiUZNvco48FkUqf6lyD+Qq5qVFxTLY3Tj0Zzld9mnE4jtbax5xuh/cg/pWEsHE+HfWAT2urYt0DY8N9mrpqqe7d+FPqguteY8d1oJ91/abIHTcDB/hFRcccovrvc5bZYK6nvby9lAd5biUjCjqcdSFUbD5CtrFyVxaRVT6NNoXOlXYKq5OTgMwxknwFazlThb3N3DDG/duzZD5I06faJGPtYBx611GowAOteRjkndb+nhIonhvY9fP8A3jwwj4lz+QAH61M+C9kNlFhp2e4YeBOhP6V3PzJqxKVNRRmlfN+JjWFhFCgSKNI1H2UUKP0rJpSpFIpSlAK+XjB6gH4jNfVKAUpSgFKUoBSlKAUpSgFKUoBSlKAUpSgFKUoBSlKAVWPb0P8Auluf/P8A+FJVnVEO1bhDXHDpAgy8ZEgHiQnvY9dJNeS6FlTxNMpzsxUnilrjwZifh3T5rpKqK7EOFNJeNcY+rhQjPnI+AAP5dR+Y86vWow6FmpeZilKVMzilKUApSlAKUpQClKUApSlAKUpQClKUApSlAKUpQClKUApSlAKUpQCvl+hpSgIr2bf/AMz/APrSf71SylK8XQnP9zFKUr0gKUpQClKUApSlAKUpQClKUApSlA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ITEhUTExMWFRUXGRsaGBcYFxgaHhgWGBcYGhofHR0bHSggGBslGxoYIjIhJSktMC4uFyAzODMtNygtLisBCgoKDg0OGxAQGy0lICYvLy0vLS8vLS0rLi8tLy0tLy0vLy4tLS8tLS0tLS0tLTcxLystLSstLS0tLS0tLS8tLf/AABEIAOEA4QMBIgACEQEDEQH/xAAcAAEAAgMBAQEAAAAAAAAAAAAABgcEBQgDAgH/xABHEAACAQMCAwUECAMEBwkBAAABAgMABBESIQUGMQcTQVFhIjJxgRQjQlJikaGxcoKSFTPB0UNTorLD4fAWJFRjc8LS4vE0/8QAGgEBAAMBAQEAAAAAAAAAAAAAAAIDBAUBBv/EAC8RAAICAQMBBgUEAwEAAAAAAAABAgMRBBIhMQUiQVGBsWFxkaHwEzLR8RTB4RX/2gAMAwEAAhEDEQA/ALxpSlAKUpQClKUApSlAKUpQClKUArQc9cdNlZSzr74AVP43OAfl1+Vb+q07d5iLOBR0acZ+UbkfrXknhE6o7ppGD2Pc4zzTSWtzI0pZTJG7HJBBAZfhuCPLBq2a5w7LZynFLbH2i6n4GN/8hXR9Rg+CzURSnwKUpUygUpSgFKUoBSlKAUpSgFKUoBSlKAUpSgFKUoBSlKAUpSgFKUoBSviWVVBZmCgdSSAB8zUV4r2kcNgyDOJGHhEC+/xHs/rXmcElFy6IltVN278TiKQW25lDd76BNLpv6kk/ka9L7tphGe6tZG9XdU/bVUF505yXiOlmtUjdRhZFkJOnOcHYBh+2ajKSwaKaZKSbRg8jcTitr6CebOhGOSPDUpXPwGcmunAc7iuUuFXaQyrJJCJQpz3bEqCRuM46j0qz7Ttq6a7Pb8Ev7Ar/AI1GEkieoqlJppFv0qA8O7W+HSYD97CfxpkfmhP64qYcM4xb3C6oJo5B+FgfzHUfOrE0zJKEo9UZ1KUr0iKUpQClKUApSlAKUpQClKUApSlAKUpQFFdovGr+14lIUnkRTpaMZ9nRjpjod81LeQO0xbkrBdYSY7K/RXP/ALWrddovKAv4PZwJ48mM+fmp9DXPN1bvE5R1KOpwQdiCKreYs2wULYY8TrSlUzyd2qyL3NvcR95uE70N7WCQFJGN8VN+eOfYLAaBiW4I2iB93yLn7I9Op/WpbkZ3TNSwSbiPEIoEMk0ixoOrMQB/zPpVV8z9sWNSWUfp30n7qn/y/KoqlhxLjLGeR1EanSryN3cSsfsoN8n4A+prI7OkS24m1tcLE0jZjST2ZBHON1KnpvuPPOBtuKi5Nl8aYxTb5a8DR8wvxKaNbm874xu2EMnsqTgn2U2wMDrjBxW9l5f4bawWs05u7k3KB0SEIo6LqXPXILAYzX5znDEpeO7vZ72/91UjXEULk5xg+8cbYUePTxrZ8M5kuLfgymJ1jntbgxsrqpYxsSdOltxgsM439g1EtbeFj+DRc3cNi4bfQPACyFY5u6lwzKCTqRgfMAjfcZPlmpSOXYzxu3uIwv0WWM3YIACjQvtDy95kb+aonzjxWxvY1uk1Q3rHE0WGZHxgag3Rdun5EeNZHCefe64a9kY2aXTJHFLkexFJjIPjsc9PJfKveMnjUnFefRnryoqXN5d8TuFzbwa5iCPedie6THjgY28wvnXn2iQxR3dveRxIYbiKOYR9FLLjUp0+BGnPxNY/D+eXtbOK3sgYXDl5pCEbvCRjABBwOnr7I9a+uZubVvrCJJyfpcUjEMEAVo2BHhsCPZ2x9mvOMHuJb8+HT0NxxOw4R9Etrqe3ltWudWFt31hQv2tL7YO2wHjUNseETmOe7tyVit2AMmvQ+GPs4xjLY05AP2hjrW17ROLQStbRW7h4be3VAwzjUfe679FWt1xbh7R2XD+FJtNduJpvTUfZB/h/4VAm0l8fb+jF5c7Vb23IWYi5j8n2cfBwN/mD8atzlbnO0vh9U+mTGTE+A4+X2h6jNVdzBx+z4fKbK3sLedIsLPJMMvK+PaAbG2PPffIAGK0fPfB47O4hktiyJNGs8a5OqIt1APX4fHFeptFcq4z8MZ6HR9KqHkrtSdGFtxHIIOnviMFT5Srjb+L8x41Lecu0GCwaNCjTNIusaCuNBOAcnrnHhU9yM7pmpYwbjmjmW3sYu9nbrsiD3nbyA/x8KpXjvahxCdz3T9wmfZRACfTLEEk/Co7zLx6a9naaY7nZV8EXwUf5+NTXsl5KM8i3k64hQ5jUj+8cdD/CD+ZqDbk8I0xrjXHdIuXhJk7iLvd5NC6/D2tIz+tZdKVaYRSlKAUpSgFKUoBSlKAVW/bBys9xHHLbwa5VbDlR7RQjb44NWRUR7R+cBYQexg3EmREp3x5uR5D9Tj1ryXTksqclJbSgJ7ee1mAdTHKhDAHBKnqMjfB9DW1tOUuIXUT3ixNIpyxdmGqTHvMoY5f4+PhmtTZ36fSVluV78a9cqFsGTJycn9fXp0q3OJXUUeeNRyyXUWgRW1ug0rCWGllk0+6oO2MZycb7VUlk3zk44/PQivLvGbS5tYLSexnuXt9bxpCTpcMdRLgMNx5nPXb3sVlcyRwtw36X9BXh06ToLbSNLSKCCSVKgnG5yR9nPx8Oc5RaLZTwRrYXroxmih2CocaSy9AT5H1znFaWKzvOIMJrmV2HQM/ivX2F2AHqBj41ZXXOyWyKyyttLvt4X57m34l2iySPrtLSOK5dVEk+gPIxC6To2wo29a0H9gXMzmSZsMxyzMdTEnGScf5+FTLh3CkiXSigDx8z8T41kSRV26OyYLm15fkuF+fQyS1WOK1j3IxZ8qxADWWc/HA/Tf8AWs9eBWyj+6X55J/MmtusXrX2Yh410Y6XTw6QX0M7usfVsx+HcCs2O8EZ+K1mtyHYPj6tk36rI3/uJFY9mxDbVKbJywFZdVpq+u1HsbZ+bIHxPssYDNvcBvwyrp8vtLkef2fKo3xAcQtLmK4uBIZIymh5G1ghDsusEgjcjGc7mrzSPbJqB8y8wMOIJCE7yHuXWROuogqxwp2YqMbeRNcielg/28GmOpkv3cmonveB3M5vJ2uI3Y65LUIWV38cOFxpJ6gkZ9K3tgVubmPil6mlHeOGwtj1Y6sK5HkCS3l4+C5jPGeUY5R3tmR7W/d59k9PdP2T12P6Vhcu8Yf+0bNr+VgtuQv1gI7sBTpBGNva0+0fADJ2rNbTOp4kvXwZfFxnHMX/ACbvm7gUl9xK/l1pDBbgB5nzp1JEuF23JJ6+X5A19JcuyorMSEGFB+ypOcDyGc7etT7nrjL3utLVCvD45wJZQPZeaV8l28SoJyPkfFazON8k2JllsrZZo7uGETI7tqS4XHtDyU52yAN/hiqWs9CyEtqSl/RoOzzlZ7i8iE1u5gALMWVgpAHs79CCcbeNdERRhQFUAADAAGAAOgA8KpHsj53MLrZzt9S5+qZv9G5+z6I36H41eFThjBm1Llu5FKUqZnFKUoBSlKAUpSgFKUoDG4lfRwRPNIdKRqWY+gH71zq10/FuKR96xUTSBQM+5EMnSPXSDv5nNTfty5h/u7JG6/WS48vsKfnlsegqpYJmRldGKspDKw6hgcgj4GqpvnBu09eI7vFlhcR59NtcS2osrf6HE7RGAp7TKh0lix21HGdx4j41+cX4k3B7vVYn/u91CswhkyVUvqA28CpGR6beAxjTc62NzpkvuHCW4UAGSN9CyY6axkbeh1VC+dOZZLmZpnwGYBURekca+6B6D9yfhQ9wkstcePxJnyTy2nFHmnuL1e/17RnSzMwwSXU4yngFXy8OlSnjdre2qkyWpmUf6SAgqB5lWOpB8jXOsUrKwZWKsNwQSCD8RU/5W7X+I2uFkf6TGPsynLY9H6/nmtVF06f2mKyX6j5JMnNZwSUiAChtPfe0dRIxjTgMMdDW8sbyOdQVJBwCVYYYA9NvEeopZcw8C4x7MqC1uHGCTiNm8hrHsyD0b8q8eNci3lr3bRs11BGDjQdMqAjAx11AeXQ+QrfTr3nvFTiba2gFeslh6VHOXOYwSwl2VG0mQjTjYf3i9Y+uM9NvCp+kGoAjcHx9K2S1HOUyOCKtbENt51v+GtXrc8PxvXlaRYNLLVZEJYPTmLi3c27yYzpGwG+SdgNvUiqk4rxGL6RHKjM7QAg4R9TSPhmOMZ9piV9KsnnS3LWcozj3d/51/Ko9AhKWsp985kYkdS08S/s1c+bw8L5/csUe7u9DG4JNN36SmMRRT5xHnJLadQc42UkA7CtrzTy3Hdrq92ZVOhx9rY4V/Nc/MfnXzKgiZYz1hnXH/pShgvyBYr/LW6jmHStexWwalyRjJxeUV5y7dRG2uOFXjm21yB0lIyElXHsyD7pwMHON+vSs7nbmYRm1S0uu9mht2hmuEG0isFGnxz0Jz4EjxzWTz5wYTJ3qD62MeH206kdNyPD51WyjOANyegG5J9POuLqKZUy2v0Z0qnGzvfY+dq6D7KOavplt3chzPBhWJ6un2W+PgfUetQbkLk+VO8kvo44baaMxfXFVk1PjQUB3Q588E+VR3gN7LwriWH27pzHKPvRNjJ+GNLj5VSuD2xKxOK6o6TpXyjggEHIIyCPEGvqrTnilKUApSlAKUpQCvmRwoLE4ABJPkB1r6qK9qHEjBw2dgcM4Ea/GQhT/ALJY/KvGexW5pFNWUR4txUlyQkjs7kH3YIx4eXshV+LVsePW/Dbjh813aW7W5gmWIe0SJgxXwJO+k6vMYrW8iWfEsyXHDly0eEf+73Db4w/UbDpUp4jzGXj+j8W4XKiatZkgVk+sxjUR7pOPxH4VUuh0JZUuPD4/6KujQkgDqTgfE1HeIlu8YMMEEjHljap9y1YrLcuyA92mornc4JITPmcfqK1HaLwQwyLMB7Mmx/jH+Y/Y1tr0udM7vj9vP6mbU2d7YQ+lKVQZxU35O7UL+wwgfvoR/o5MnA/C3Vf29KhFKA6JtOL8G44MEm1uyMZyEfPofdlGfA/lXu8fEOFszOqzWoGfq1ONs5JXcwnGOmV28K5wBqx+RO126ssRXGq5g8mb20H4WPUeh/SvVJoF38L41b3iaoXyR7yHGpT6j/EbUlGk1oYuFWHE1F3wy4FvcDJ9jbDHr3kWR12yfH1qLc5c08StUEEtvonLALON4pF81J2VvQ1qqvSXeItEj52nDWkqltOrSufVnUD96xuLOq7EgBIJCMnG6NCw/wB2qm4hxC9mBE13EFyCVMw2I3Hsr4itbKIicyX5J/BFIx/NtOfzr2zUxaaSCRcHN1wAqXAIKkqrEbjAdXQ/JgR/PW11YNVZyzxCyESxTXKmPv8AMgkEwY2+legQlQ+oMep8K3fG+doYZNNrOLmIjIaRdDIfuncavjitFOtgm93B44smdw1QW5u5eG3hngVPbVtOpdQUtjVgbYIIBHxrzi551eMY+JUf8SsvmB/pFmsuBkYcY32Ozb+Ixv8AKrdTKvU0tQ6x5LKJbZ4fR8GimmveIS6j31zJ+EM2n4BRpT9K2PNvAOIoq3d8DmRgmWZS2QpwCF2AwDUv/wC2FxBZ8LniZVgLd1cKEXd4yAd8ZGUDHbyrXccv4h/a1pLcB1ZlntmLl9TghtCnJ3wQuPDBrgYR0FKWen5nBYPZJxk3HD0Vjl4SYm88KAUz/KR+VTSqQ7C+JaLqaAnaWMMB+KM//Fj+VXfVkXlGO6O2bFKUqRUKUpQClRrmTnqysjolk1Sf6tBqYfHwHzqJS9tFuD7NrKR5llH6V45IsjVOXKRaVVd283ZFvbxD7chY/BFx+7isDi/bKWjxbQFJM+9IQwA9ADuaiHO/N54hHbFwFkjDhwOhJK4I8sgdKjKSwXVUyUk2ffKfLgnRHj4nDbTsxUQlir5DYX3XBOrYgY8ald9Bxqzhlb+0oJkjVtaM4dgAMEDUmrV6aqj/ACdw7hqtbXMvEViljZXeFozjKPkDVt1AG+/WvLnDl63JuL2PiFtMWcv3S++db7Ae0c4B8vCo+Bc+ZYfsZHZ9a6YWfHvtgfwoMdfjqrb82cG+lWskYHt41J/Gu4/Pp868+TECWsWTnOW/NicVIw3Q19HTBLTxjjqvc510s2N/E5lIr8qU9pPCPo98+BhJfrF/m94f1Z/OotXDnHbJpnopSlRApSlAZfDOJTW8glgkaNx0ZTg/8x6Grh5U7XILmMWvF41dW277Tt6FwPdP4l/SqTpQHQHGezezVhcxRrNbsM6l1NpXzZUI1p+JfaHkawILGzgldp+FWyWxRjBcK8kqyvt3YBzjffOQKrjkjn274a/1Ta4ifahcnSfUfdb1H61d3LPHbW/VpbAqsrDNxYy40SZ94gdA34xsfEUBEuC3MskBkj4Haa0Ys8jIBF3KrkgFskyE56AjFWByfw+yu4GaXh9qkqMUkVYkI1AA+ySucYPjX1/Yi3MLw29zNajpJbnB7s+WG3Vc/dOkjpWNy3ftYyywXcbh5CHVo0Z0kPtayukHG2n2TvQFa8T4HwuW6Pc2s0B0sXt5VZNJVlCsm5yrAnx8PCt5FZqU7pQAmnSBjYDGMY8q1PbBz6s0qJbFke2kYFvvo6IehAIwwIIPlWx5ev1uII5l2yMMPJxsw/6867nZltbg68d73RXPOcmp5MjtriP+zrqa4jZ5gYQmNGsrpOoEHByD+dZcnZt3julle29w0ZIaJiY3UqcEEDPj47VgcspbpfzT3TyILeQyosaFmkcSnSOhwOh9QeorK5j7SJW1paRrZRuzMxUASyMxySzfZJJPTf1r5+SSbTOp32+7/wANd2eXBh4pb52PeGNv5gyEf1YrpOuUeF3vdXEU3vaJEk69dLBjv6461Y3CO2OYSObmFWjOdAj2ZfIEk4YY8a8jJIhfVKTyi6KVVY7aYf8Awsn9a1veC9qNhOwRmaFj07wYGf4gSPzqzcjM6ZrwJvSvH6XH99f6hSvSvBWXOnZU08z3FtKA0hLMkmcaj5MOnwNQqfsv4op/uVb1WRf8cV0RSouCL46iaWDmni/InELaLvZYPYzg6SHI9SF6D1rWcT4LNBHDJKpTvgzICMHSpAyR4ZzXVJFVN2+W/sWknk0if1KrD/dNRlDCLq73KSTIzwzlG2deGxs0hnvHMjEbKtsgYso8mIC7+eelZHMVjw+4tr1rS2+jyWMiqWDEiVGcoc+uVY+fTfc1q+B8/wA9tAkSxQyPGHEMzr7cKv1A+8Py8M5rVy8zTGyFkAixli8jge3KxbUNZ8cH9h8KjlFu2efz86cE05Tj1WsJG/skfAhiCPjUjtUxWi7N5Fey0jGUdwd/M6xt4bN+hqUra+VfR03bqY/JHLtjix/MgHbVwvXax3AG8T6T/A//ANgPzql66Y5nsO+tJoT9tCB/EN1/UCuaCK5mrhiefMRPylKVlJClKUApSlAKyOH30sEiywu0cinKspwQf+vCselAW1yr2hvNNrnkZZj9oEZG2CY/BlwMmFtjjK7mrB4nxKW5WORW1Mu/drkLMqMdTwMd47lD1Q7+yV6HNcyg1PeXO0KcRR2s7hokOULbbnGAzj2lIO6uOhJzkUBNO1rlueYPcG3BHd6xMq6WCZGFlH3xkDPiCemmon2VysFmRiFTUukkgZcgggZ6nAX9Kt/g/M0swRZAJINJWcldyrFVVmxsCucMOjBtS7AiqY7TOW2seItFGAIpcSQE9EBOSATsMMD8sVfp7f0rFM8ayiZcgrNJf3fdXkdq2rSQyK5lAdlwoYjppyevvCpjxvm0WGRcxXVwfvG3iSP+sVUvBOPQxNK09jDdmVtX1hxoOWJ0+ycZLfoKmXCu1WGIaRYMqnbSLhnXHorjA/Kssp5bfmzdOt56Z+n9leXOZ7lii7zSkqvkZXJVflqArYcI5PvbiR444G1JnVr9kAjbGTtmvrkuHveJWw851b4BSX/wrpoCoxjklda6+Ec7L2ZcUJx3AHr3iY/et7wXsduWYG5lSNPEIdTH0zjAq7aVLYih6mbIr/2CtP8AzP6zSpVSpYRVvl5ilKV6QFQftksO84a7AbxOknyzpb9GJ+VTisXilks8MkLe7IjKfgwIrxrKJQltkmcoV+V7Xds0UjxOMMjFWHqpwf2rxqg6pNezLiGmSWEnZ1Dj4psfDxBH9NWALk52qk+G3hhlSVeqHPxBBBHzBI+dW9wqYOocHKsAQfQ9K7nZs1KpxfVezObq4Ynu8zZzkkZrnPm6x7m8nj8A5I+De0P0NdIxQlhtVLdsvDu7u45PCSMfmhIP6EU1iTr+TM8epAKUpXLJilKUApSlAKUpQClKUBOez/n2Wybu2CvG2F9vwTO6H8Byf4c58wZd2lRpLGshl72JyslrIPawUwjxt5AppPxiPnVMVJuG8Rma2WBmzErlkXyJGCc9T/yqMnhFtMd00fdfor8r9qk6RPexaw7ziHeY2hjZv5m9lf3b8qvyq27DuE93aSXBG8z4G3+jjyB/tF/0qyauguDnaiWZilKVIpFKUoBSlKAUpSgKI7aOA9zdi5UexcDf0lUAH81wfkaryunuc+X1vrSSA4DY1RsfsyD3T8PA+hNczXNu8btG6lXQlWU+DA4NUzWGdDTz3Rx5HlU67O+NgH6NIfWI/qV/cj4n0qC1+qxBBBwQQQfIjcGp03Oqe5FllanHazoGTicca5d1QebED96qftjvY7gQtHklGZc4OGDKrZU/aAOxx0rL5a5guJrkO/0cmNfYEgOzMrBnVRszDxz4N4V78b47cSFElnjnVZSylAgMfsuBq09dQY7eGkdetdC+xyqc4LunGrtq/wAuOlm8SbS6Px6c9Cmq/QKuGxt+/cr7CKqmSSRl1BEXA6D3mJIAHiTWNf8AALdVyneR77SSpEr5J30JHksSMjcjGawUb7VlR4NnaUdPoZbJ2Zl5Y5+XVt+hXtryzdyRNMkLMinBK4JGfwA6v0rVOpBIIwR4Grm4fdwtgfR4mj0bMuBISpIO2ACQBnCk1H+LcHsGJuYpVZWOCjhmDN+E9QfjkVqlp+7mLT+3ucWrtLNihdXKGej/AHL125afoVvSrD/se30+1bou2cd4hOD5ANkn0615HgdntmNhq93JYBv4Sdj8qwu3HVM+kr7P/U/ZZF+r/ggNKnp5Ztfut/Ua/Dyza46MPXVUf8mBd/4mp+H1/wCEDpUyk5Ri+zIw+IBrCuuVdILd8Meqn/A1JXwfiUz7K1UFlx+6NDZ25dseHifIVIVUAYHQV5WluEXA+Z8zXtSUsimvYueorK4XYPPNHBH70jBR8zufgBk/AVi1b/YnyvgG/kXrlIQfLo7/AD90fPzrxLLJ2T2RyWjwqwSCGOFBhY1Cj4AYrKpSrzlilKUApSlAKUpQClKUAqqO2Pk0uPp0C5ZR9eo6lR0ceoGx9MHwq16h/aXzW/D4EaNFd5H0jX7oABJyAQT5fOvJYxyWVOSmtpzrSve+uBJIzhFjDHOhc6QT1053Az4eFeFUHTPwjNby2vDOqW6iCEhlIZj3akjbc9B18a0lKshZKCaXR8Mpt09dkozkuYvKfk0Ty04foEiJMSroI5JB9sq2omLYaEDDZjucZ8qypOHxO6vIO9ZVAXXvjzIHTJ8TUJsOMzRDSpyv3W3x8PEV72fMk4PtlXHkF0kfDBOa7Wj1OihBRaw/HPQ+S7V7M7Svula5bvLHDx5efz5J45QrpKgr5EbflWtv7m61d3Akar/rGOQB6IN81rbTjokUkaVI+yxYE/MKVHzNZdtxRHAKsPhkZ/KuvCVN/EJf6917Hz0tBfpu9ZDj48rPo+vzM+DJUg/WaR9bGdJcfjRcDvIz5DJU172HEECSRxpBNDJ78T50q46MNO6nz6dBWg4lxBQyIUDsxwMkDTnxOxIHyrYRcAvEUlUtol6t7RG3nkqB+dZLa64Zrte5fJ7l6nS09N88X6eO2Xjytr9PA84eHRI2p7dZlJx3avJHpz0IYscgeOaxJ+Aanysncr9xSX/2nr4vbmEZWSd+pBCujMMbEARDTv5s3yNaiKz+kyLFYwTF8eMrMxAO5IzpUbjcnxrmWS0KeVDPwz/f3O7TT2u4837fj+Y9j24rbrE6Hv2dDnUEKasjpjbYeZrSSylupJHhk5xX1dWzRO8brpdGKsPJgcEfnXlXMtlCUswioo+g06vhWo22ub83/ApSlVlpI+ReVX4hcCMZES4Mr+S+Q/E3QfM+FdJWtukaLGihUQBVUdAoGAKpHsk5rkjuI7QiNYX1b4AbXjYlvtHbGKvOrYYwYdS5bsMUpSpmYUpSgFKUoBSlKAUpSgNNzZzFFY27TSb+CIOruegH+J8BXOXMXHp72YzTNkn3VHuovko8v3qSdr3F3n4g8OTogwir+IgMxx4kkgfKtnyF2YyTFZ7xTHEN1iOzSfxfdX06mqm3J4RurjGuO6RpeT+Rb24aCdYwIS6trdgMorDPs9SCM423qSdoHZeyFrixXUnV4B1XzMfmPw9fLPSrjjjCgKoAAGABsAB0Ar6qWxYKXqJbsnIxHgdiNj6H1r8NdFc4dntrfZfHcz/6xB738a9G+PX1qmeZeSL2yJMkReP/AFsYLLj18U/mqDi0aq7oz+Zr15duTNBA0ZR7jSYs43R+jbE7AZO/lU149wKO84l9Dg0QwWUIWabSNggGon7zdFGT4MfOtVwztFlijjDW8Es0KFIbhgdaIRgDb3sD1FfnIPEoyb63nmEbXsJRZnOAJTr94+GouTn09RRYEt3V+H5n6H5Jy1YTwzyWF1M8luuto50Ve8QZyYyAPLYHfp0zWq5f5SnvEeYGKOFDhpp30ID5A4JJ6fmN6zONcnfRLYyz3MPfFgI4Y27zWni2RjT59MbeZrbXVtJPwC2FsrP3M79+iAswJLkEqNyPaU/zA+FBnjh+JH+PctXNgiyF0aF/dmt5CyMQCcZGDnAP5HetnzpyPPawwzvcfSQ5C5w31eoZT3mOx38t8edZhtXt+X5UuFKGa5UwRuCGwNBYhTuvuuf/ANqYcNvI54eHwz/3V5bBM/duLUqyfM+18SoqXXqQcnHDXmzT8V5NsOH3FiXDTxSSmGbvSCA5UaDhQBgHw8q3tny8sHFDc2ihEZZYJY1H9zLoEiHHgjhVI9SPOo7z/wARjntb+NpF7yG+Vo11AMV7tEOkZycZc7Vgt2ktHLDcQqWlNuIrpH2SSRPccEb5GW3wNjj4OER2zkjX9plsHlgvkGEvIlc/hmQBZFPr7vzBqGVureS9vFW2iV5UV2dYkUEI0hJJzj2R7R9443qx+UOyIDEl+wY9e4Q+z/Ow974Db1NRxl8Frmq44kyB8ncmXPEHGgaIQfbmYeyPML99vQdPGp1zX2TMRCLIoAi6XDkhnbOdRONyelWvbwJGoRFCqowFUAAD0A6V6VNQRllqJN5Rybe2kkMjRyKUkQ4I6EEf9dauPsr59M+LS5b6wD6tz9sDwP4v3re8/chxX694uI7hRs/gw8m/z8Ko/iHB7uxmGuN0dGBVgCQSDsQw2NR5iy/Mbo48TqKlYnCLkyQRSMCCyKSD4EgZrLq0wClKUApSlAKUpQClKUBjGwi1953ad59/SNW3rjNZNKUApSlAK/CK/aUBE+PdnfD7olmi7tz9uI6DnzI91vmKgvFOxiUZNvco48FkUqf6lyD+Qq5qVFxTLY3Tj0Zzld9mnE4jtbax5xuh/cg/pWEsHE+HfWAT2urYt0DY8N9mrpqqe7d+FPqguteY8d1oJ91/abIHTcDB/hFRcccovrvc5bZYK6nvby9lAd5biUjCjqcdSFUbD5CtrFyVxaRVT6NNoXOlXYKq5OTgMwxknwFazlThb3N3DDG/duzZD5I06faJGPtYBx611GowAOteRjkndb+nhIonhvY9fP8A3jwwj4lz+QAH61M+C9kNlFhp2e4YeBOhP6V3PzJqxKVNRRmlfN+JjWFhFCgSKNI1H2UUKP0rJpSpFIpSlAK+XjB6gH4jNfVKAUpSgFKUoBSlKAUpSgFKUoBSlKAUpSgFKUoBSlKAVWPb0P8Auluf/P8A+FJVnVEO1bhDXHDpAgy8ZEgHiQnvY9dJNeS6FlTxNMpzsxUnilrjwZifh3T5rpKqK7EOFNJeNcY+rhQjPnI+AAP5dR+Y86vWow6FmpeZilKVMzilKUApSlAKUpQClKUApSlAKUpQClKUApSlAKUpQClKUApSlAKUpQCvl+hpSgIr2bf/AMz/APrSf71SylK8XQnP9zFKUr0gKUpQClKUApSlAKUpQClKUApSlA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257176" y="5619752"/>
            <a:ext cx="8601075" cy="1014235"/>
            <a:chOff x="228600" y="5562600"/>
            <a:chExt cx="8601075" cy="1014235"/>
          </a:xfrm>
        </p:grpSpPr>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5638800"/>
              <a:ext cx="832340" cy="83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descr="http://files.gandi.ws/gandi71097/image/jcommops_logo_ne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1055" y="5686532"/>
              <a:ext cx="3010745" cy="77618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cimss.ssec.wisc.edu/meetings/vol_ash15/images/WMO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5562600"/>
              <a:ext cx="782700" cy="90854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photolibrary.ioc-unesco.org/index.php?view=image&amp;format=raw&amp;type=orig&amp;id=186&amp;option=com_joomgallery&amp;Itemid=5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3860"/>
            <a:stretch/>
          </p:blipFill>
          <p:spPr bwMode="auto">
            <a:xfrm>
              <a:off x="228600" y="5643872"/>
              <a:ext cx="1828800" cy="93296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iquod.org//images/iquod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1" y="5638801"/>
              <a:ext cx="742950" cy="81153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www.nodc.noaa.gov/GTSPP/images/nGTSPP6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5724528"/>
              <a:ext cx="904875" cy="5715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80489" y="6251293"/>
              <a:ext cx="593496" cy="276999"/>
            </a:xfrm>
            <a:prstGeom prst="rect">
              <a:avLst/>
            </a:prstGeom>
            <a:noFill/>
          </p:spPr>
          <p:txBody>
            <a:bodyPr wrap="none" rtlCol="0">
              <a:spAutoFit/>
            </a:bodyPr>
            <a:lstStyle/>
            <a:p>
              <a:r>
                <a:rPr lang="en-US" sz="1200" b="1" dirty="0" smtClean="0">
                  <a:solidFill>
                    <a:srgbClr val="000064"/>
                  </a:solidFill>
                  <a:latin typeface="Calibri" panose="020F0502020204030204" pitchFamily="34" charset="0"/>
                </a:rPr>
                <a:t>GTSPP</a:t>
              </a:r>
              <a:endParaRPr lang="en-US" sz="1200" b="1" dirty="0">
                <a:solidFill>
                  <a:srgbClr val="000064"/>
                </a:solidFill>
                <a:latin typeface="Calibri" panose="020F0502020204030204" pitchFamily="34" charset="0"/>
              </a:endParaRPr>
            </a:p>
          </p:txBody>
        </p:sp>
      </p:grpSp>
    </p:spTree>
    <p:extLst>
      <p:ext uri="{BB962C8B-B14F-4D97-AF65-F5344CB8AC3E}">
        <p14:creationId xmlns:p14="http://schemas.microsoft.com/office/powerpoint/2010/main" val="2009448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Future Work</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11" name="TextBox 10"/>
          <p:cNvSpPr txBox="1"/>
          <p:nvPr/>
        </p:nvSpPr>
        <p:spPr>
          <a:xfrm>
            <a:off x="152400" y="1063109"/>
            <a:ext cx="8989836" cy="5109091"/>
          </a:xfrm>
          <a:prstGeom prst="rect">
            <a:avLst/>
          </a:prstGeom>
          <a:noFill/>
        </p:spPr>
        <p:txBody>
          <a:bodyPr wrap="square" rtlCol="0">
            <a:spAutoFit/>
          </a:bodyPr>
          <a:lstStyle/>
          <a:p>
            <a:pPr marL="236538" indent="-236538">
              <a:spcBef>
                <a:spcPts val="600"/>
              </a:spcBef>
              <a:spcAft>
                <a:spcPts val="600"/>
              </a:spcAft>
              <a:buSzPct val="150000"/>
              <a:buFont typeface="Arial" panose="020B0604020202020204" pitchFamily="34" charset="0"/>
              <a:buChar char="•"/>
            </a:pPr>
            <a:r>
              <a:rPr lang="en-US" sz="2200" dirty="0" smtClean="0">
                <a:solidFill>
                  <a:srgbClr val="000064"/>
                </a:solidFill>
                <a:latin typeface="Calibri" panose="020F0502020204030204" pitchFamily="34" charset="0"/>
              </a:rPr>
              <a:t>Continue the application/development of new technologies for data acquisition and transmission (</a:t>
            </a:r>
            <a:r>
              <a:rPr lang="en-US" sz="2200" dirty="0" err="1" smtClean="0">
                <a:solidFill>
                  <a:srgbClr val="000064"/>
                </a:solidFill>
                <a:latin typeface="Calibri" panose="020F0502020204030204" pitchFamily="34" charset="0"/>
              </a:rPr>
              <a:t>Amverseas</a:t>
            </a:r>
            <a:r>
              <a:rPr lang="en-US" sz="2200" dirty="0" smtClean="0">
                <a:solidFill>
                  <a:srgbClr val="000064"/>
                </a:solidFill>
                <a:latin typeface="Calibri" panose="020F0502020204030204" pitchFamily="34" charset="0"/>
              </a:rPr>
              <a:t>, Iridium Transmitter, AOML XBT recorder).</a:t>
            </a:r>
          </a:p>
          <a:p>
            <a:pPr marL="236538" indent="-236538">
              <a:spcBef>
                <a:spcPts val="600"/>
              </a:spcBef>
              <a:spcAft>
                <a:spcPts val="600"/>
              </a:spcAft>
              <a:buSzPct val="150000"/>
              <a:buFont typeface="Arial" panose="020B0604020202020204" pitchFamily="34" charset="0"/>
              <a:buChar char="•"/>
            </a:pPr>
            <a:r>
              <a:rPr lang="en-US" sz="2200" dirty="0" smtClean="0">
                <a:solidFill>
                  <a:srgbClr val="000064"/>
                </a:solidFill>
                <a:latin typeface="Calibri" panose="020F0502020204030204" pitchFamily="34" charset="0"/>
              </a:rPr>
              <a:t>Continue the development and maintenance of a flexible XBT data management system that meets all the community requirements for data dissemination and applications.</a:t>
            </a:r>
          </a:p>
          <a:p>
            <a:pPr marL="236538" indent="-236538">
              <a:spcBef>
                <a:spcPts val="600"/>
              </a:spcBef>
              <a:spcAft>
                <a:spcPts val="600"/>
              </a:spcAft>
              <a:buSzPct val="150000"/>
              <a:buFont typeface="Arial" panose="020B0604020202020204" pitchFamily="34" charset="0"/>
              <a:buChar char="•"/>
            </a:pPr>
            <a:r>
              <a:rPr lang="en-US" sz="2200" dirty="0" smtClean="0">
                <a:solidFill>
                  <a:srgbClr val="000064"/>
                </a:solidFill>
                <a:latin typeface="Calibri" panose="020F0502020204030204" pitchFamily="34" charset="0"/>
              </a:rPr>
              <a:t> Add atmospheric sensors in some cruises to increase the value and applications of XBT data.</a:t>
            </a:r>
          </a:p>
          <a:p>
            <a:pPr marL="236538" indent="-236538">
              <a:spcBef>
                <a:spcPts val="600"/>
              </a:spcBef>
              <a:spcAft>
                <a:spcPts val="600"/>
              </a:spcAft>
              <a:buSzPct val="150000"/>
              <a:buFont typeface="Arial" panose="020B0604020202020204" pitchFamily="34" charset="0"/>
              <a:buChar char="•"/>
            </a:pPr>
            <a:r>
              <a:rPr lang="en-US" sz="2200" dirty="0" smtClean="0">
                <a:solidFill>
                  <a:srgbClr val="000064"/>
                </a:solidFill>
                <a:latin typeface="Calibri" panose="020F0502020204030204" pitchFamily="34" charset="0"/>
              </a:rPr>
              <a:t>Take advantage of the BUFR format capabilities for the dissemination of XBT data in near real time in full resolution and with a complete set of meta-data and quality control (QC) flags.</a:t>
            </a:r>
          </a:p>
          <a:p>
            <a:pPr marL="236538" indent="-236538">
              <a:spcBef>
                <a:spcPts val="600"/>
              </a:spcBef>
              <a:spcAft>
                <a:spcPts val="600"/>
              </a:spcAft>
              <a:buSzPct val="150000"/>
              <a:buFont typeface="Arial" panose="020B0604020202020204" pitchFamily="34" charset="0"/>
              <a:buChar char="•"/>
            </a:pPr>
            <a:r>
              <a:rPr lang="en-US" sz="2200" dirty="0" smtClean="0">
                <a:solidFill>
                  <a:srgbClr val="000064"/>
                </a:solidFill>
                <a:latin typeface="Calibri" panose="020F0502020204030204" pitchFamily="34" charset="0"/>
              </a:rPr>
              <a:t>Apply </a:t>
            </a:r>
            <a:r>
              <a:rPr lang="en-US" sz="2200" dirty="0">
                <a:solidFill>
                  <a:srgbClr val="000064"/>
                </a:solidFill>
                <a:latin typeface="Calibri" panose="020F0502020204030204" pitchFamily="34" charset="0"/>
              </a:rPr>
              <a:t>to the XBT profiles the </a:t>
            </a:r>
            <a:r>
              <a:rPr lang="en-US" sz="2200" dirty="0" smtClean="0">
                <a:solidFill>
                  <a:srgbClr val="000064"/>
                </a:solidFill>
                <a:latin typeface="Calibri" panose="020F0502020204030204" pitchFamily="34" charset="0"/>
              </a:rPr>
              <a:t>QC experience and software development currently underway at AOML for glider observations.</a:t>
            </a:r>
            <a:endParaRPr lang="en-US" sz="2200" dirty="0">
              <a:solidFill>
                <a:srgbClr val="000064"/>
              </a:solidFill>
              <a:latin typeface="Calibri" panose="020F0502020204030204" pitchFamily="34" charset="0"/>
            </a:endParaRPr>
          </a:p>
        </p:txBody>
      </p:sp>
      <p:sp>
        <p:nvSpPr>
          <p:cNvPr id="13" name="TextBox 12"/>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30782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50 Years of XBT Operations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9" name="TextBox 8"/>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
        <p:nvSpPr>
          <p:cNvPr id="13" name="TextBox 12"/>
          <p:cNvSpPr txBox="1"/>
          <p:nvPr/>
        </p:nvSpPr>
        <p:spPr>
          <a:xfrm>
            <a:off x="152400" y="914400"/>
            <a:ext cx="8989836" cy="5755422"/>
          </a:xfrm>
          <a:prstGeom prst="rect">
            <a:avLst/>
          </a:prstGeom>
          <a:noFill/>
        </p:spPr>
        <p:txBody>
          <a:bodyPr wrap="square" rtlCol="0">
            <a:spAutoFit/>
          </a:bodyPr>
          <a:lstStyle/>
          <a:p>
            <a:pPr marL="236538" indent="-236538">
              <a:spcBef>
                <a:spcPts val="600"/>
              </a:spcBef>
              <a:spcAft>
                <a:spcPts val="600"/>
              </a:spcAft>
              <a:buSzPct val="150000"/>
              <a:buFont typeface="Arial" panose="020B0604020202020204" pitchFamily="34" charset="0"/>
              <a:buChar char="•"/>
            </a:pPr>
            <a:r>
              <a:rPr lang="en-US" sz="2200" dirty="0" smtClean="0">
                <a:solidFill>
                  <a:srgbClr val="000064"/>
                </a:solidFill>
                <a:latin typeface="Calibri" panose="020F0502020204030204" pitchFamily="34" charset="0"/>
              </a:rPr>
              <a:t>AOML started XBT operations in 1967 </a:t>
            </a:r>
            <a:r>
              <a:rPr lang="en-US" sz="2200" dirty="0">
                <a:solidFill>
                  <a:srgbClr val="000064"/>
                </a:solidFill>
                <a:latin typeface="Calibri" panose="020F0502020204030204" pitchFamily="34" charset="0"/>
              </a:rPr>
              <a:t>with deployments along </a:t>
            </a:r>
            <a:r>
              <a:rPr lang="en-US" sz="2200" dirty="0" smtClean="0">
                <a:solidFill>
                  <a:srgbClr val="000064"/>
                </a:solidFill>
                <a:latin typeface="Calibri" panose="020F0502020204030204" pitchFamily="34" charset="0"/>
              </a:rPr>
              <a:t>AX10 (Newark to San Juan).</a:t>
            </a:r>
          </a:p>
          <a:p>
            <a:pPr marL="236538" indent="-236538">
              <a:spcBef>
                <a:spcPts val="600"/>
              </a:spcBef>
              <a:spcAft>
                <a:spcPts val="600"/>
              </a:spcAft>
              <a:buSzPct val="150000"/>
              <a:buFont typeface="Arial" panose="020B0604020202020204" pitchFamily="34" charset="0"/>
              <a:buChar char="•"/>
            </a:pPr>
            <a:r>
              <a:rPr lang="en-US" sz="2200" dirty="0" smtClean="0">
                <a:solidFill>
                  <a:srgbClr val="000064"/>
                </a:solidFill>
                <a:latin typeface="Calibri" panose="020F0502020204030204" pitchFamily="34" charset="0"/>
              </a:rPr>
              <a:t>XBT operations </a:t>
            </a:r>
            <a:r>
              <a:rPr lang="en-US" sz="2200" dirty="0">
                <a:solidFill>
                  <a:srgbClr val="000064"/>
                </a:solidFill>
                <a:latin typeface="Calibri" panose="020F0502020204030204" pitchFamily="34" charset="0"/>
              </a:rPr>
              <a:t>have since been conducted in different modes (low density, frequently repeated, high density) </a:t>
            </a:r>
            <a:r>
              <a:rPr lang="en-US" sz="2200" dirty="0" smtClean="0">
                <a:solidFill>
                  <a:srgbClr val="000064"/>
                </a:solidFill>
                <a:latin typeface="Calibri" panose="020F0502020204030204" pitchFamily="34" charset="0"/>
              </a:rPr>
              <a:t>according to scientific and operational needs, and </a:t>
            </a:r>
            <a:r>
              <a:rPr lang="en-US" sz="2200" dirty="0">
                <a:solidFill>
                  <a:srgbClr val="000064"/>
                </a:solidFill>
                <a:latin typeface="Calibri" panose="020F0502020204030204" pitchFamily="34" charset="0"/>
              </a:rPr>
              <a:t>have expanded to global coverage</a:t>
            </a:r>
            <a:r>
              <a:rPr lang="en-US" sz="2200" dirty="0" smtClean="0">
                <a:solidFill>
                  <a:srgbClr val="000064"/>
                </a:solidFill>
                <a:latin typeface="Calibri" panose="020F0502020204030204" pitchFamily="34" charset="0"/>
              </a:rPr>
              <a:t>.</a:t>
            </a:r>
            <a:endParaRPr lang="en-US" sz="2200" dirty="0">
              <a:solidFill>
                <a:srgbClr val="000064"/>
              </a:solidFill>
              <a:latin typeface="Calibri" panose="020F0502020204030204" pitchFamily="34" charset="0"/>
            </a:endParaRPr>
          </a:p>
          <a:p>
            <a:pPr marL="236538" indent="-236538">
              <a:spcBef>
                <a:spcPts val="600"/>
              </a:spcBef>
              <a:spcAft>
                <a:spcPts val="600"/>
              </a:spcAft>
              <a:buSzPct val="150000"/>
              <a:buFont typeface="Arial" panose="020B0604020202020204" pitchFamily="34" charset="0"/>
              <a:buChar char="•"/>
            </a:pPr>
            <a:r>
              <a:rPr lang="en-US" sz="2200" dirty="0">
                <a:solidFill>
                  <a:srgbClr val="000064"/>
                </a:solidFill>
                <a:latin typeface="Calibri" panose="020F0502020204030204" pitchFamily="34" charset="0"/>
              </a:rPr>
              <a:t>XBT-derived temperature profiles represent </a:t>
            </a:r>
            <a:r>
              <a:rPr lang="en-US" sz="2200" dirty="0" smtClean="0">
                <a:solidFill>
                  <a:srgbClr val="000064"/>
                </a:solidFill>
                <a:latin typeface="Calibri" panose="020F0502020204030204" pitchFamily="34" charset="0"/>
              </a:rPr>
              <a:t>now between </a:t>
            </a:r>
            <a:r>
              <a:rPr lang="en-US" sz="2200" dirty="0">
                <a:solidFill>
                  <a:srgbClr val="000064"/>
                </a:solidFill>
                <a:latin typeface="Calibri" panose="020F0502020204030204" pitchFamily="34" charset="0"/>
              </a:rPr>
              <a:t>10% and 15% of all global, non-mooring, temperature profiles.  The main contribution of the XBT network is to provide temperature measurements to:</a:t>
            </a:r>
          </a:p>
          <a:p>
            <a:pPr>
              <a:spcBef>
                <a:spcPts val="600"/>
              </a:spcBef>
              <a:spcAft>
                <a:spcPts val="600"/>
              </a:spcAft>
            </a:pPr>
            <a:r>
              <a:rPr lang="en-US" sz="2200" dirty="0">
                <a:solidFill>
                  <a:srgbClr val="000064"/>
                </a:solidFill>
                <a:latin typeface="Calibri" panose="020F0502020204030204" pitchFamily="34" charset="0"/>
              </a:rPr>
              <a:t> </a:t>
            </a:r>
            <a:r>
              <a:rPr lang="en-US" sz="2200" dirty="0" smtClean="0">
                <a:solidFill>
                  <a:srgbClr val="000064"/>
                </a:solidFill>
                <a:latin typeface="Calibri" panose="020F0502020204030204" pitchFamily="34" charset="0"/>
              </a:rPr>
              <a:t>      </a:t>
            </a:r>
            <a:r>
              <a:rPr lang="en-US" sz="2200" b="1" dirty="0" smtClean="0">
                <a:solidFill>
                  <a:srgbClr val="000064"/>
                </a:solidFill>
                <a:latin typeface="Calibri" panose="020F0502020204030204" pitchFamily="34" charset="0"/>
                <a:sym typeface="Symbol"/>
              </a:rPr>
              <a:t></a:t>
            </a:r>
            <a:r>
              <a:rPr lang="en-US" sz="2200" dirty="0" smtClean="0">
                <a:solidFill>
                  <a:srgbClr val="000064"/>
                </a:solidFill>
                <a:latin typeface="Calibri" panose="020F0502020204030204" pitchFamily="34" charset="0"/>
              </a:rPr>
              <a:t> Monitor </a:t>
            </a:r>
            <a:r>
              <a:rPr lang="en-US" sz="2200" dirty="0">
                <a:solidFill>
                  <a:srgbClr val="000064"/>
                </a:solidFill>
                <a:latin typeface="Calibri" panose="020F0502020204030204" pitchFamily="34" charset="0"/>
              </a:rPr>
              <a:t>changes of key surface and subsurface currents, </a:t>
            </a:r>
          </a:p>
          <a:p>
            <a:pPr>
              <a:spcBef>
                <a:spcPts val="600"/>
              </a:spcBef>
              <a:spcAft>
                <a:spcPts val="600"/>
              </a:spcAft>
            </a:pPr>
            <a:r>
              <a:rPr lang="en-US" sz="2200" dirty="0">
                <a:solidFill>
                  <a:srgbClr val="000064"/>
                </a:solidFill>
                <a:latin typeface="Calibri" panose="020F0502020204030204" pitchFamily="34" charset="0"/>
              </a:rPr>
              <a:t> </a:t>
            </a:r>
            <a:r>
              <a:rPr lang="en-US" sz="2200" dirty="0" smtClean="0">
                <a:solidFill>
                  <a:srgbClr val="000064"/>
                </a:solidFill>
                <a:latin typeface="Calibri" panose="020F0502020204030204" pitchFamily="34" charset="0"/>
              </a:rPr>
              <a:t>      </a:t>
            </a:r>
            <a:r>
              <a:rPr lang="en-US" sz="2200" b="1" dirty="0" smtClean="0">
                <a:solidFill>
                  <a:srgbClr val="000064"/>
                </a:solidFill>
                <a:latin typeface="Calibri" panose="020F0502020204030204" pitchFamily="34" charset="0"/>
                <a:sym typeface="Symbol"/>
              </a:rPr>
              <a:t></a:t>
            </a:r>
            <a:r>
              <a:rPr lang="en-US" sz="2200" dirty="0" smtClean="0">
                <a:solidFill>
                  <a:srgbClr val="000064"/>
                </a:solidFill>
                <a:latin typeface="Calibri" panose="020F0502020204030204" pitchFamily="34" charset="0"/>
              </a:rPr>
              <a:t> Assess </a:t>
            </a:r>
            <a:r>
              <a:rPr lang="en-US" sz="2200" dirty="0">
                <a:solidFill>
                  <a:srgbClr val="000064"/>
                </a:solidFill>
                <a:latin typeface="Calibri" panose="020F0502020204030204" pitchFamily="34" charset="0"/>
              </a:rPr>
              <a:t>meridional heat transport in all ocean basins, </a:t>
            </a:r>
          </a:p>
          <a:p>
            <a:pPr marL="914400" indent="-914400">
              <a:spcBef>
                <a:spcPts val="600"/>
              </a:spcBef>
              <a:spcAft>
                <a:spcPts val="600"/>
              </a:spcAft>
            </a:pPr>
            <a:r>
              <a:rPr lang="en-US" sz="2200" dirty="0">
                <a:solidFill>
                  <a:srgbClr val="000064"/>
                </a:solidFill>
                <a:latin typeface="Calibri" panose="020F0502020204030204" pitchFamily="34" charset="0"/>
              </a:rPr>
              <a:t> </a:t>
            </a:r>
            <a:r>
              <a:rPr lang="en-US" sz="2200" dirty="0" smtClean="0">
                <a:solidFill>
                  <a:srgbClr val="000064"/>
                </a:solidFill>
                <a:latin typeface="Calibri" panose="020F0502020204030204" pitchFamily="34" charset="0"/>
              </a:rPr>
              <a:t>      </a:t>
            </a:r>
            <a:r>
              <a:rPr lang="en-US" sz="2200" b="1" dirty="0" smtClean="0">
                <a:solidFill>
                  <a:srgbClr val="000064"/>
                </a:solidFill>
                <a:latin typeface="Calibri" panose="020F0502020204030204" pitchFamily="34" charset="0"/>
                <a:sym typeface="Symbol"/>
              </a:rPr>
              <a:t></a:t>
            </a:r>
            <a:r>
              <a:rPr lang="en-US" sz="2200" dirty="0" smtClean="0">
                <a:solidFill>
                  <a:srgbClr val="000064"/>
                </a:solidFill>
                <a:latin typeface="Calibri" panose="020F0502020204030204" pitchFamily="34" charset="0"/>
              </a:rPr>
              <a:t> Help </a:t>
            </a:r>
            <a:r>
              <a:rPr lang="en-US" sz="2200" dirty="0">
                <a:solidFill>
                  <a:srgbClr val="000064"/>
                </a:solidFill>
                <a:latin typeface="Calibri" panose="020F0502020204030204" pitchFamily="34" charset="0"/>
              </a:rPr>
              <a:t>initialize and validate climate and weather numerical forecast models, and </a:t>
            </a:r>
          </a:p>
          <a:p>
            <a:pPr marL="914400" indent="-914400">
              <a:spcBef>
                <a:spcPts val="600"/>
              </a:spcBef>
              <a:spcAft>
                <a:spcPts val="600"/>
              </a:spcAft>
            </a:pPr>
            <a:r>
              <a:rPr lang="en-US" sz="2200" dirty="0">
                <a:solidFill>
                  <a:srgbClr val="000064"/>
                </a:solidFill>
                <a:latin typeface="Calibri" panose="020F0502020204030204" pitchFamily="34" charset="0"/>
              </a:rPr>
              <a:t> </a:t>
            </a:r>
            <a:r>
              <a:rPr lang="en-US" sz="2200" dirty="0" smtClean="0">
                <a:solidFill>
                  <a:srgbClr val="000064"/>
                </a:solidFill>
                <a:latin typeface="Calibri" panose="020F0502020204030204" pitchFamily="34" charset="0"/>
              </a:rPr>
              <a:t>      </a:t>
            </a:r>
            <a:r>
              <a:rPr lang="en-US" sz="2200" b="1" dirty="0" smtClean="0">
                <a:solidFill>
                  <a:srgbClr val="000064"/>
                </a:solidFill>
                <a:latin typeface="Calibri" panose="020F0502020204030204" pitchFamily="34" charset="0"/>
                <a:sym typeface="Symbol"/>
              </a:rPr>
              <a:t></a:t>
            </a:r>
            <a:r>
              <a:rPr lang="en-US" sz="2200" dirty="0" smtClean="0">
                <a:solidFill>
                  <a:srgbClr val="000064"/>
                </a:solidFill>
                <a:latin typeface="Calibri" panose="020F0502020204030204" pitchFamily="34" charset="0"/>
              </a:rPr>
              <a:t> Supplement </a:t>
            </a:r>
            <a:r>
              <a:rPr lang="en-US" sz="2200" dirty="0">
                <a:solidFill>
                  <a:srgbClr val="000064"/>
                </a:solidFill>
                <a:latin typeface="Calibri" panose="020F0502020204030204" pitchFamily="34" charset="0"/>
              </a:rPr>
              <a:t>other observational platforms to assess the variability of the global upper ocean heat content. </a:t>
            </a:r>
          </a:p>
        </p:txBody>
      </p:sp>
    </p:spTree>
    <p:extLst>
      <p:ext uri="{BB962C8B-B14F-4D97-AF65-F5344CB8AC3E}">
        <p14:creationId xmlns:p14="http://schemas.microsoft.com/office/powerpoint/2010/main" val="385753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995360"/>
            <a:ext cx="7356165" cy="4171233"/>
            <a:chOff x="533400" y="1315167"/>
            <a:chExt cx="7356165" cy="417123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15167"/>
              <a:ext cx="7356165" cy="4171233"/>
            </a:xfrm>
            <a:prstGeom prst="rect">
              <a:avLst/>
            </a:prstGeom>
          </p:spPr>
        </p:pic>
        <p:sp>
          <p:nvSpPr>
            <p:cNvPr id="2" name="TextBox 1"/>
            <p:cNvSpPr txBox="1"/>
            <p:nvPr/>
          </p:nvSpPr>
          <p:spPr>
            <a:xfrm>
              <a:off x="6324600" y="2101334"/>
              <a:ext cx="1379352" cy="369332"/>
            </a:xfrm>
            <a:prstGeom prst="rect">
              <a:avLst/>
            </a:prstGeom>
            <a:solidFill>
              <a:schemeClr val="bg1"/>
            </a:solidFill>
          </p:spPr>
          <p:txBody>
            <a:bodyPr wrap="none" rtlCol="0">
              <a:spAutoFit/>
            </a:bodyPr>
            <a:lstStyle/>
            <a:p>
              <a:r>
                <a:rPr lang="en-US" sz="1800" b="1" dirty="0" smtClean="0">
                  <a:solidFill>
                    <a:schemeClr val="tx1">
                      <a:lumMod val="75000"/>
                      <a:lumOff val="25000"/>
                    </a:schemeClr>
                  </a:solidFill>
                  <a:latin typeface="Calibri" panose="020F0502020204030204" pitchFamily="34" charset="0"/>
                </a:rPr>
                <a:t>OceanObs09</a:t>
              </a:r>
              <a:endParaRPr lang="en-US" sz="1800" b="1" dirty="0">
                <a:solidFill>
                  <a:schemeClr val="tx1">
                    <a:lumMod val="75000"/>
                    <a:lumOff val="25000"/>
                  </a:schemeClr>
                </a:solidFill>
                <a:latin typeface="Calibri" panose="020F0502020204030204" pitchFamily="34" charset="0"/>
              </a:endParaRPr>
            </a:p>
          </p:txBody>
        </p:sp>
        <p:cxnSp>
          <p:nvCxnSpPr>
            <p:cNvPr id="10" name="Curved Connector 9"/>
            <p:cNvCxnSpPr/>
            <p:nvPr/>
          </p:nvCxnSpPr>
          <p:spPr>
            <a:xfrm rot="5400000">
              <a:off x="6226433" y="3102233"/>
              <a:ext cx="1567934" cy="304800"/>
            </a:xfrm>
            <a:prstGeom prst="curvedConnector3">
              <a:avLst>
                <a:gd name="adj1" fmla="val 50000"/>
              </a:avLst>
            </a:prstGeom>
            <a:ln w="22225" cap="flat" cmpd="sng">
              <a:solidFill>
                <a:schemeClr val="tx1">
                  <a:lumMod val="85000"/>
                  <a:lumOff val="15000"/>
                </a:schemeClr>
              </a:solidFill>
              <a:tailEnd type="stealth" w="med" len="lg"/>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50 Years of XBT Operations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13" name="TextBox 12"/>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
        <p:nvSpPr>
          <p:cNvPr id="15" name="TextBox 14"/>
          <p:cNvSpPr txBox="1"/>
          <p:nvPr/>
        </p:nvSpPr>
        <p:spPr>
          <a:xfrm>
            <a:off x="368712" y="5181600"/>
            <a:ext cx="8414914" cy="1015663"/>
          </a:xfrm>
          <a:prstGeom prst="rect">
            <a:avLst/>
          </a:prstGeom>
          <a:noFill/>
        </p:spPr>
        <p:txBody>
          <a:bodyPr wrap="square" rtlCol="0">
            <a:spAutoFit/>
          </a:bodyPr>
          <a:lstStyle/>
          <a:p>
            <a:r>
              <a:rPr lang="en-US" sz="2000" dirty="0" smtClean="0">
                <a:solidFill>
                  <a:srgbClr val="000064"/>
                </a:solidFill>
                <a:latin typeface="Calibri" panose="020F0502020204030204" pitchFamily="34" charset="0"/>
              </a:rPr>
              <a:t>Number of global XBT deployments since 1965. US XBT operations have been consistently responsible for at least 50% of these global deployments (68% in average).</a:t>
            </a:r>
            <a:endParaRPr lang="en-US" sz="2000" dirty="0">
              <a:solidFill>
                <a:srgbClr val="000064"/>
              </a:solidFill>
              <a:latin typeface="Calibri" panose="020F0502020204030204" pitchFamily="34" charset="0"/>
            </a:endParaRPr>
          </a:p>
        </p:txBody>
      </p:sp>
    </p:spTree>
    <p:extLst>
      <p:ext uri="{BB962C8B-B14F-4D97-AF65-F5344CB8AC3E}">
        <p14:creationId xmlns:p14="http://schemas.microsoft.com/office/powerpoint/2010/main" val="3773171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77764" y="992607"/>
            <a:ext cx="8568341" cy="4502145"/>
            <a:chOff x="277764" y="992607"/>
            <a:chExt cx="8568341" cy="4502145"/>
          </a:xfrm>
        </p:grpSpPr>
        <p:grpSp>
          <p:nvGrpSpPr>
            <p:cNvPr id="4" name="Group 3"/>
            <p:cNvGrpSpPr/>
            <p:nvPr/>
          </p:nvGrpSpPr>
          <p:grpSpPr>
            <a:xfrm>
              <a:off x="277764" y="992607"/>
              <a:ext cx="8568341" cy="4502145"/>
              <a:chOff x="277764" y="992607"/>
              <a:chExt cx="8568341" cy="4502145"/>
            </a:xfrm>
          </p:grpSpPr>
          <p:grpSp>
            <p:nvGrpSpPr>
              <p:cNvPr id="3" name="Group 2"/>
              <p:cNvGrpSpPr/>
              <p:nvPr/>
            </p:nvGrpSpPr>
            <p:grpSpPr>
              <a:xfrm>
                <a:off x="277764" y="992607"/>
                <a:ext cx="8568341" cy="4502145"/>
                <a:chOff x="277764" y="992607"/>
                <a:chExt cx="8568341" cy="4502145"/>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b="25685"/>
                <a:stretch/>
              </p:blipFill>
              <p:spPr>
                <a:xfrm>
                  <a:off x="277764" y="992607"/>
                  <a:ext cx="8568341" cy="4502145"/>
                </a:xfrm>
                <a:prstGeom prst="rect">
                  <a:avLst/>
                </a:prstGeom>
              </p:spPr>
            </p:pic>
            <p:sp>
              <p:nvSpPr>
                <p:cNvPr id="20" name="TextBox 19"/>
                <p:cNvSpPr txBox="1"/>
                <p:nvPr/>
              </p:nvSpPr>
              <p:spPr>
                <a:xfrm>
                  <a:off x="7235268" y="3118633"/>
                  <a:ext cx="335028"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AX08</a:t>
                  </a:r>
                  <a:endParaRPr lang="en-US" sz="1200" b="1" dirty="0">
                    <a:solidFill>
                      <a:srgbClr val="000064"/>
                    </a:solidFill>
                    <a:latin typeface="Calibri" panose="020F0502020204030204" pitchFamily="34" charset="0"/>
                  </a:endParaRPr>
                </a:p>
              </p:txBody>
            </p:sp>
            <p:sp>
              <p:nvSpPr>
                <p:cNvPr id="21" name="TextBox 20"/>
                <p:cNvSpPr txBox="1"/>
                <p:nvPr/>
              </p:nvSpPr>
              <p:spPr>
                <a:xfrm>
                  <a:off x="7294260" y="1694190"/>
                  <a:ext cx="335028"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AX01</a:t>
                  </a:r>
                  <a:endParaRPr lang="en-US" sz="1200" b="1" dirty="0">
                    <a:solidFill>
                      <a:srgbClr val="000064"/>
                    </a:solidFill>
                    <a:latin typeface="Calibri" panose="020F0502020204030204" pitchFamily="34" charset="0"/>
                  </a:endParaRPr>
                </a:p>
              </p:txBody>
            </p:sp>
            <p:sp>
              <p:nvSpPr>
                <p:cNvPr id="22" name="TextBox 21"/>
                <p:cNvSpPr txBox="1"/>
                <p:nvPr/>
              </p:nvSpPr>
              <p:spPr>
                <a:xfrm rot="4172278">
                  <a:off x="2285137" y="3475704"/>
                  <a:ext cx="283732"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IX01</a:t>
                  </a:r>
                  <a:endParaRPr lang="en-US" sz="1200" b="1" dirty="0">
                    <a:solidFill>
                      <a:srgbClr val="000064"/>
                    </a:solidFill>
                    <a:latin typeface="Calibri" panose="020F0502020204030204" pitchFamily="34" charset="0"/>
                  </a:endParaRPr>
                </a:p>
              </p:txBody>
            </p:sp>
            <p:sp>
              <p:nvSpPr>
                <p:cNvPr id="23" name="TextBox 22"/>
                <p:cNvSpPr txBox="1"/>
                <p:nvPr/>
              </p:nvSpPr>
              <p:spPr>
                <a:xfrm rot="4455799">
                  <a:off x="6304091" y="2595845"/>
                  <a:ext cx="335028" cy="184666"/>
                </a:xfrm>
                <a:prstGeom prst="rect">
                  <a:avLst/>
                </a:prstGeom>
                <a:solidFill>
                  <a:srgbClr val="FFFFFF">
                    <a:alpha val="98824"/>
                  </a:srgbClr>
                </a:solidFill>
              </p:spPr>
              <p:txBody>
                <a:bodyPr wrap="none" lIns="0" tIns="0" rIns="0" bIns="0" rtlCol="0">
                  <a:spAutoFit/>
                </a:bodyPr>
                <a:lstStyle/>
                <a:p>
                  <a:r>
                    <a:rPr lang="en-US" sz="1200" b="1" dirty="0" smtClean="0">
                      <a:solidFill>
                        <a:srgbClr val="000064"/>
                      </a:solidFill>
                      <a:latin typeface="Calibri" panose="020F0502020204030204" pitchFamily="34" charset="0"/>
                    </a:rPr>
                    <a:t>AX10</a:t>
                  </a:r>
                  <a:endParaRPr lang="en-US" sz="1200" b="1" dirty="0">
                    <a:solidFill>
                      <a:srgbClr val="000064"/>
                    </a:solidFill>
                    <a:latin typeface="Calibri" panose="020F0502020204030204" pitchFamily="34" charset="0"/>
                  </a:endParaRPr>
                </a:p>
              </p:txBody>
            </p:sp>
            <p:sp>
              <p:nvSpPr>
                <p:cNvPr id="24" name="TextBox 23"/>
                <p:cNvSpPr txBox="1"/>
                <p:nvPr/>
              </p:nvSpPr>
              <p:spPr>
                <a:xfrm>
                  <a:off x="6830552" y="2424440"/>
                  <a:ext cx="335028"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AX07</a:t>
                  </a:r>
                  <a:endParaRPr lang="en-US" sz="1200" b="1" dirty="0">
                    <a:solidFill>
                      <a:srgbClr val="000064"/>
                    </a:solidFill>
                    <a:latin typeface="Calibri" panose="020F0502020204030204" pitchFamily="34" charset="0"/>
                  </a:endParaRPr>
                </a:p>
              </p:txBody>
            </p:sp>
            <p:sp>
              <p:nvSpPr>
                <p:cNvPr id="25" name="TextBox 24"/>
                <p:cNvSpPr txBox="1"/>
                <p:nvPr/>
              </p:nvSpPr>
              <p:spPr>
                <a:xfrm rot="20837278">
                  <a:off x="6899566" y="3556788"/>
                  <a:ext cx="335028" cy="184666"/>
                </a:xfrm>
                <a:prstGeom prst="rect">
                  <a:avLst/>
                </a:prstGeom>
                <a:solidFill>
                  <a:srgbClr val="FFFFFF">
                    <a:alpha val="98039"/>
                  </a:srgbClr>
                </a:solidFill>
                <a:scene3d>
                  <a:camera prst="orthographicFront">
                    <a:rot lat="0" lon="0" rev="0"/>
                  </a:camera>
                  <a:lightRig rig="threePt" dir="t"/>
                </a:scene3d>
              </p:spPr>
              <p:txBody>
                <a:bodyPr wrap="none" lIns="0" tIns="0" rIns="0" bIns="0" rtlCol="0">
                  <a:spAutoFit/>
                </a:bodyPr>
                <a:lstStyle/>
                <a:p>
                  <a:r>
                    <a:rPr lang="en-US" sz="1200" b="1" dirty="0" smtClean="0">
                      <a:solidFill>
                        <a:srgbClr val="000064"/>
                      </a:solidFill>
                      <a:latin typeface="Calibri" panose="020F0502020204030204" pitchFamily="34" charset="0"/>
                    </a:rPr>
                    <a:t>AX97</a:t>
                  </a:r>
                  <a:endParaRPr lang="en-US" sz="1200" b="1" dirty="0">
                    <a:solidFill>
                      <a:srgbClr val="000064"/>
                    </a:solidFill>
                    <a:latin typeface="Calibri" panose="020F0502020204030204" pitchFamily="34" charset="0"/>
                  </a:endParaRPr>
                </a:p>
              </p:txBody>
            </p:sp>
            <p:sp>
              <p:nvSpPr>
                <p:cNvPr id="26" name="TextBox 25"/>
                <p:cNvSpPr txBox="1"/>
                <p:nvPr/>
              </p:nvSpPr>
              <p:spPr>
                <a:xfrm>
                  <a:off x="7297672" y="3829050"/>
                  <a:ext cx="335028"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AX18</a:t>
                  </a:r>
                  <a:endParaRPr lang="en-US" sz="1200" b="1" dirty="0">
                    <a:solidFill>
                      <a:srgbClr val="000064"/>
                    </a:solidFill>
                    <a:latin typeface="Calibri" panose="020F0502020204030204" pitchFamily="34" charset="0"/>
                  </a:endParaRPr>
                </a:p>
              </p:txBody>
            </p:sp>
            <p:sp>
              <p:nvSpPr>
                <p:cNvPr id="27" name="TextBox 26"/>
                <p:cNvSpPr txBox="1"/>
                <p:nvPr/>
              </p:nvSpPr>
              <p:spPr>
                <a:xfrm rot="18706840">
                  <a:off x="7729221" y="4132590"/>
                  <a:ext cx="335028"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AX25</a:t>
                  </a:r>
                  <a:endParaRPr lang="en-US" sz="1200" b="1" dirty="0">
                    <a:solidFill>
                      <a:srgbClr val="000064"/>
                    </a:solidFill>
                    <a:latin typeface="Calibri" panose="020F0502020204030204" pitchFamily="34" charset="0"/>
                  </a:endParaRPr>
                </a:p>
              </p:txBody>
            </p:sp>
            <p:sp>
              <p:nvSpPr>
                <p:cNvPr id="28" name="TextBox 27"/>
                <p:cNvSpPr txBox="1"/>
                <p:nvPr/>
              </p:nvSpPr>
              <p:spPr>
                <a:xfrm rot="2357932">
                  <a:off x="6191250" y="2214890"/>
                  <a:ext cx="335028" cy="184666"/>
                </a:xfrm>
                <a:prstGeom prst="rect">
                  <a:avLst/>
                </a:prstGeom>
                <a:solidFill>
                  <a:srgbClr val="FFFFFF">
                    <a:alpha val="98824"/>
                  </a:srgbClr>
                </a:solidFill>
              </p:spPr>
              <p:txBody>
                <a:bodyPr wrap="none" lIns="0" tIns="0" rIns="0" bIns="0" rtlCol="0">
                  <a:spAutoFit/>
                </a:bodyPr>
                <a:lstStyle/>
                <a:p>
                  <a:r>
                    <a:rPr lang="en-US" sz="1200" b="1" dirty="0" smtClean="0">
                      <a:solidFill>
                        <a:srgbClr val="000064"/>
                      </a:solidFill>
                      <a:latin typeface="Calibri" panose="020F0502020204030204" pitchFamily="34" charset="0"/>
                    </a:rPr>
                    <a:t>AX32</a:t>
                  </a:r>
                  <a:endParaRPr lang="en-US" sz="1200" b="1" dirty="0">
                    <a:solidFill>
                      <a:srgbClr val="000064"/>
                    </a:solidFill>
                    <a:latin typeface="Calibri" panose="020F0502020204030204" pitchFamily="34" charset="0"/>
                  </a:endParaRPr>
                </a:p>
              </p:txBody>
            </p:sp>
            <p:sp>
              <p:nvSpPr>
                <p:cNvPr id="29" name="TextBox 28"/>
                <p:cNvSpPr txBox="1"/>
                <p:nvPr/>
              </p:nvSpPr>
              <p:spPr>
                <a:xfrm rot="20630861">
                  <a:off x="6913260" y="1720169"/>
                  <a:ext cx="335028"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AX02</a:t>
                  </a:r>
                  <a:endParaRPr lang="en-US" sz="1200" b="1" dirty="0">
                    <a:solidFill>
                      <a:srgbClr val="000064"/>
                    </a:solidFill>
                    <a:latin typeface="Calibri" panose="020F0502020204030204" pitchFamily="34" charset="0"/>
                  </a:endParaRPr>
                </a:p>
              </p:txBody>
            </p:sp>
            <p:sp>
              <p:nvSpPr>
                <p:cNvPr id="30" name="TextBox 29"/>
                <p:cNvSpPr txBox="1"/>
                <p:nvPr/>
              </p:nvSpPr>
              <p:spPr>
                <a:xfrm rot="943712">
                  <a:off x="7664450" y="1676400"/>
                  <a:ext cx="335028" cy="184666"/>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AX90</a:t>
                  </a:r>
                  <a:endParaRPr lang="en-US" sz="1200" b="1" dirty="0">
                    <a:solidFill>
                      <a:srgbClr val="000064"/>
                    </a:solidFill>
                    <a:latin typeface="Calibri" panose="020F0502020204030204" pitchFamily="34" charset="0"/>
                  </a:endParaRPr>
                </a:p>
              </p:txBody>
            </p:sp>
            <p:sp>
              <p:nvSpPr>
                <p:cNvPr id="31" name="TextBox 30"/>
                <p:cNvSpPr txBox="1"/>
                <p:nvPr/>
              </p:nvSpPr>
              <p:spPr>
                <a:xfrm rot="3616506">
                  <a:off x="8056073" y="2246312"/>
                  <a:ext cx="376706" cy="167878"/>
                </a:xfrm>
                <a:prstGeom prst="rect">
                  <a:avLst/>
                </a:prstGeom>
                <a:solidFill>
                  <a:schemeClr val="bg1"/>
                </a:solidFill>
              </p:spPr>
              <p:txBody>
                <a:bodyPr wrap="none" lIns="0" tIns="0" rIns="0" bIns="0" rtlCol="0">
                  <a:spAutoFit/>
                </a:bodyPr>
                <a:lstStyle/>
                <a:p>
                  <a:r>
                    <a:rPr lang="en-US" sz="1200" b="1" dirty="0" smtClean="0">
                      <a:solidFill>
                        <a:srgbClr val="000064"/>
                      </a:solidFill>
                      <a:latin typeface="Calibri" panose="020F0502020204030204" pitchFamily="34" charset="0"/>
                    </a:rPr>
                    <a:t>MX04</a:t>
                  </a:r>
                  <a:endParaRPr lang="en-US" sz="1200" b="1" dirty="0">
                    <a:solidFill>
                      <a:srgbClr val="000064"/>
                    </a:solidFill>
                    <a:latin typeface="Calibri" panose="020F0502020204030204" pitchFamily="34" charset="0"/>
                  </a:endParaRPr>
                </a:p>
              </p:txBody>
            </p:sp>
          </p:grpSp>
          <p:grpSp>
            <p:nvGrpSpPr>
              <p:cNvPr id="32" name="Group 31"/>
              <p:cNvGrpSpPr/>
              <p:nvPr/>
            </p:nvGrpSpPr>
            <p:grpSpPr>
              <a:xfrm>
                <a:off x="596926" y="1303351"/>
                <a:ext cx="3571592" cy="710698"/>
                <a:chOff x="4350191" y="5522614"/>
                <a:chExt cx="3571592" cy="710698"/>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29184" t="80260" r="24996" b="6844"/>
                <a:stretch/>
              </p:blipFill>
              <p:spPr>
                <a:xfrm>
                  <a:off x="4350191" y="5522614"/>
                  <a:ext cx="3571592" cy="710698"/>
                </a:xfrm>
                <a:prstGeom prst="rect">
                  <a:avLst/>
                </a:prstGeom>
              </p:spPr>
            </p:pic>
            <p:cxnSp>
              <p:nvCxnSpPr>
                <p:cNvPr id="34" name="Straight Connector 33"/>
                <p:cNvCxnSpPr/>
                <p:nvPr/>
              </p:nvCxnSpPr>
              <p:spPr>
                <a:xfrm>
                  <a:off x="4381037" y="5948156"/>
                  <a:ext cx="250653" cy="0"/>
                </a:xfrm>
                <a:prstGeom prst="line">
                  <a:avLst/>
                </a:prstGeom>
                <a:ln w="22225">
                  <a:solidFill>
                    <a:srgbClr val="D8910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81036" y="5770099"/>
                  <a:ext cx="250653" cy="0"/>
                </a:xfrm>
                <a:prstGeom prst="line">
                  <a:avLst/>
                </a:prstGeom>
                <a:ln w="22225">
                  <a:solidFill>
                    <a:srgbClr val="0050D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81035" y="5598077"/>
                  <a:ext cx="250653" cy="0"/>
                </a:xfrm>
                <a:prstGeom prst="line">
                  <a:avLst/>
                </a:prstGeom>
                <a:ln w="22225">
                  <a:solidFill>
                    <a:srgbClr val="456B2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81034" y="6123193"/>
                  <a:ext cx="250653" cy="0"/>
                </a:xfrm>
                <a:prstGeom prst="line">
                  <a:avLst/>
                </a:prstGeom>
                <a:ln w="222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38" name="Group 37"/>
            <p:cNvGrpSpPr>
              <a:grpSpLocks noChangeAspect="1"/>
            </p:cNvGrpSpPr>
            <p:nvPr/>
          </p:nvGrpSpPr>
          <p:grpSpPr>
            <a:xfrm>
              <a:off x="585786" y="4856307"/>
              <a:ext cx="879741" cy="397355"/>
              <a:chOff x="8489997" y="5984193"/>
              <a:chExt cx="1141212" cy="515453"/>
            </a:xfrm>
          </p:grpSpPr>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82294" t="88635" r="3065" b="2011"/>
              <a:stretch/>
            </p:blipFill>
            <p:spPr>
              <a:xfrm>
                <a:off x="8489997" y="5984193"/>
                <a:ext cx="1141212" cy="515453"/>
              </a:xfrm>
              <a:prstGeom prst="rect">
                <a:avLst/>
              </a:prstGeom>
            </p:spPr>
          </p:pic>
          <p:pic>
            <p:nvPicPr>
              <p:cNvPr id="40" name="Picture 39"/>
              <p:cNvPicPr>
                <a:picLocks noChangeAspect="1"/>
              </p:cNvPicPr>
              <p:nvPr/>
            </p:nvPicPr>
            <p:blipFill rotWithShape="1">
              <a:blip r:embed="rId5" cstate="print">
                <a:extLst>
                  <a:ext uri="{28A0092B-C50C-407E-A947-70E740481C1C}">
                    <a14:useLocalDpi xmlns:a14="http://schemas.microsoft.com/office/drawing/2010/main" val="0"/>
                  </a:ext>
                </a:extLst>
              </a:blip>
              <a:srcRect l="3621" t="87162" r="90654" b="4612"/>
              <a:stretch/>
            </p:blipFill>
            <p:spPr>
              <a:xfrm>
                <a:off x="8544527" y="5998429"/>
                <a:ext cx="397152" cy="403471"/>
              </a:xfrm>
              <a:prstGeom prst="rect">
                <a:avLst/>
              </a:prstGeom>
            </p:spPr>
          </p:pic>
        </p:grpSp>
      </p:grpSp>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Status of AOML XBT Operations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16" name="Text Box 6"/>
          <p:cNvSpPr txBox="1">
            <a:spLocks noChangeArrowheads="1"/>
          </p:cNvSpPr>
          <p:nvPr/>
        </p:nvSpPr>
        <p:spPr bwMode="auto">
          <a:xfrm>
            <a:off x="1123950" y="5377323"/>
            <a:ext cx="2609850" cy="1190625"/>
          </a:xfrm>
          <a:prstGeom prst="rect">
            <a:avLst/>
          </a:prstGeom>
          <a:noFill/>
          <a:ln w="9525">
            <a:noFill/>
            <a:miter lim="800000"/>
            <a:headEnd/>
            <a:tailEnd/>
          </a:ln>
        </p:spPr>
        <p:txBody>
          <a:bodyPr wrap="none">
            <a:spAutoFit/>
          </a:bodyPr>
          <a:lstStyle/>
          <a:p>
            <a:pPr defTabSz="457200">
              <a:defRPr/>
            </a:pPr>
            <a:r>
              <a:rPr lang="en-US" sz="1800" b="1" dirty="0">
                <a:solidFill>
                  <a:schemeClr val="accent6">
                    <a:lumMod val="50000"/>
                  </a:schemeClr>
                </a:solidFill>
                <a:latin typeface="Calibri" pitchFamily="34" charset="0"/>
              </a:rPr>
              <a:t>Frequently Repeated:</a:t>
            </a:r>
          </a:p>
          <a:p>
            <a:pPr defTabSz="457200">
              <a:defRPr/>
            </a:pPr>
            <a:r>
              <a:rPr lang="en-US" sz="1800" dirty="0">
                <a:solidFill>
                  <a:schemeClr val="accent6">
                    <a:lumMod val="50000"/>
                  </a:schemeClr>
                </a:solidFill>
                <a:latin typeface="Calibri" pitchFamily="34" charset="0"/>
              </a:rPr>
              <a:t>6 - 8 deployments per day</a:t>
            </a:r>
          </a:p>
          <a:p>
            <a:pPr defTabSz="457200">
              <a:defRPr/>
            </a:pPr>
            <a:r>
              <a:rPr lang="en-US" sz="1800" dirty="0">
                <a:solidFill>
                  <a:schemeClr val="accent6">
                    <a:lumMod val="50000"/>
                  </a:schemeClr>
                </a:solidFill>
                <a:latin typeface="Calibri" pitchFamily="34" charset="0"/>
              </a:rPr>
              <a:t>1/100 km – 1/150 km</a:t>
            </a:r>
          </a:p>
          <a:p>
            <a:pPr defTabSz="457200">
              <a:defRPr/>
            </a:pPr>
            <a:r>
              <a:rPr lang="en-US" sz="1800" dirty="0">
                <a:solidFill>
                  <a:schemeClr val="accent6">
                    <a:lumMod val="50000"/>
                  </a:schemeClr>
                </a:solidFill>
                <a:latin typeface="Calibri" pitchFamily="34" charset="0"/>
              </a:rPr>
              <a:t>12 - 18 transects per year</a:t>
            </a:r>
          </a:p>
        </p:txBody>
      </p:sp>
      <p:sp>
        <p:nvSpPr>
          <p:cNvPr id="17" name="Text Box 7"/>
          <p:cNvSpPr txBox="1">
            <a:spLocks noChangeArrowheads="1"/>
          </p:cNvSpPr>
          <p:nvPr/>
        </p:nvSpPr>
        <p:spPr bwMode="auto">
          <a:xfrm>
            <a:off x="5181600" y="5379783"/>
            <a:ext cx="3124200" cy="1190625"/>
          </a:xfrm>
          <a:prstGeom prst="rect">
            <a:avLst/>
          </a:prstGeom>
          <a:noFill/>
          <a:ln w="9525">
            <a:noFill/>
            <a:miter lim="800000"/>
            <a:headEnd/>
            <a:tailEnd/>
          </a:ln>
        </p:spPr>
        <p:txBody>
          <a:bodyPr>
            <a:spAutoFit/>
          </a:bodyPr>
          <a:lstStyle/>
          <a:p>
            <a:pPr defTabSz="457200">
              <a:defRPr/>
            </a:pPr>
            <a:r>
              <a:rPr lang="en-US" sz="1800" b="1" dirty="0">
                <a:solidFill>
                  <a:schemeClr val="accent6">
                    <a:lumMod val="50000"/>
                  </a:schemeClr>
                </a:solidFill>
                <a:latin typeface="Calibri" pitchFamily="34" charset="0"/>
              </a:rPr>
              <a:t>High Density:</a:t>
            </a:r>
          </a:p>
          <a:p>
            <a:pPr defTabSz="457200">
              <a:defRPr/>
            </a:pPr>
            <a:r>
              <a:rPr lang="en-US" sz="1800" dirty="0">
                <a:solidFill>
                  <a:schemeClr val="accent6">
                    <a:lumMod val="50000"/>
                  </a:schemeClr>
                </a:solidFill>
                <a:latin typeface="Calibri" pitchFamily="34" charset="0"/>
              </a:rPr>
              <a:t>1 deployment every 25 - 50 km</a:t>
            </a:r>
          </a:p>
          <a:p>
            <a:pPr defTabSz="457200">
              <a:defRPr/>
            </a:pPr>
            <a:r>
              <a:rPr lang="en-US" sz="1800" dirty="0">
                <a:solidFill>
                  <a:schemeClr val="accent6">
                    <a:lumMod val="50000"/>
                  </a:schemeClr>
                </a:solidFill>
                <a:latin typeface="Calibri" pitchFamily="34" charset="0"/>
              </a:rPr>
              <a:t>18 - 35 deployments per day</a:t>
            </a:r>
          </a:p>
          <a:p>
            <a:pPr defTabSz="457200">
              <a:defRPr/>
            </a:pPr>
            <a:r>
              <a:rPr lang="en-US" sz="1800" dirty="0">
                <a:solidFill>
                  <a:schemeClr val="accent6">
                    <a:lumMod val="50000"/>
                  </a:schemeClr>
                </a:solidFill>
                <a:latin typeface="Calibri" pitchFamily="34" charset="0"/>
              </a:rPr>
              <a:t>4 transects per year</a:t>
            </a:r>
          </a:p>
        </p:txBody>
      </p:sp>
      <p:sp>
        <p:nvSpPr>
          <p:cNvPr id="18" name="TextBox 17"/>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
        <p:nvSpPr>
          <p:cNvPr id="2" name="TextBox 1"/>
          <p:cNvSpPr txBox="1"/>
          <p:nvPr/>
        </p:nvSpPr>
        <p:spPr>
          <a:xfrm>
            <a:off x="685800" y="762000"/>
            <a:ext cx="7772400" cy="461665"/>
          </a:xfrm>
          <a:prstGeom prst="rect">
            <a:avLst/>
          </a:prstGeom>
          <a:noFill/>
        </p:spPr>
        <p:txBody>
          <a:bodyPr wrap="square" rtlCol="0">
            <a:spAutoFit/>
          </a:bodyPr>
          <a:lstStyle/>
          <a:p>
            <a:pPr algn="ctr"/>
            <a:r>
              <a:rPr lang="en-US" dirty="0" smtClean="0">
                <a:solidFill>
                  <a:srgbClr val="000064"/>
                </a:solidFill>
                <a:latin typeface="Calibri" panose="020F0502020204030204" pitchFamily="34" charset="0"/>
              </a:rPr>
              <a:t>The Global XBT Network</a:t>
            </a:r>
            <a:endParaRPr lang="en-US" dirty="0">
              <a:solidFill>
                <a:srgbClr val="000064"/>
              </a:solidFill>
              <a:latin typeface="Calibri" panose="020F0502020204030204" pitchFamily="34" charset="0"/>
            </a:endParaRPr>
          </a:p>
        </p:txBody>
      </p:sp>
    </p:spTree>
    <p:extLst>
      <p:ext uri="{BB962C8B-B14F-4D97-AF65-F5344CB8AC3E}">
        <p14:creationId xmlns:p14="http://schemas.microsoft.com/office/powerpoint/2010/main" val="25499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Status of AOML XBT Operations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pic>
        <p:nvPicPr>
          <p:cNvPr id="18" name="image18.png" descr="Figure_2b.png"/>
          <p:cNvPicPr>
            <a:picLocks noChangeAspect="1"/>
          </p:cNvPicPr>
          <p:nvPr/>
        </p:nvPicPr>
        <p:blipFill>
          <a:blip r:embed="rId3"/>
          <a:srcRect/>
          <a:stretch>
            <a:fillRect/>
          </a:stretch>
        </p:blipFill>
        <p:spPr>
          <a:xfrm>
            <a:off x="457200" y="1344564"/>
            <a:ext cx="8201025" cy="3657600"/>
          </a:xfrm>
          <a:prstGeom prst="rect">
            <a:avLst/>
          </a:prstGeom>
          <a:ln/>
        </p:spPr>
      </p:pic>
      <p:sp>
        <p:nvSpPr>
          <p:cNvPr id="3" name="TextBox 2"/>
          <p:cNvSpPr txBox="1"/>
          <p:nvPr/>
        </p:nvSpPr>
        <p:spPr>
          <a:xfrm>
            <a:off x="368712" y="5181600"/>
            <a:ext cx="8414914" cy="1015663"/>
          </a:xfrm>
          <a:prstGeom prst="rect">
            <a:avLst/>
          </a:prstGeom>
          <a:noFill/>
        </p:spPr>
        <p:txBody>
          <a:bodyPr wrap="square" rtlCol="0">
            <a:spAutoFit/>
          </a:bodyPr>
          <a:lstStyle/>
          <a:p>
            <a:r>
              <a:rPr lang="en-US" sz="2000" dirty="0">
                <a:solidFill>
                  <a:srgbClr val="000064"/>
                </a:solidFill>
                <a:latin typeface="Calibri" panose="020F0502020204030204" pitchFamily="34" charset="0"/>
              </a:rPr>
              <a:t>Location of the AOML XBT deployments and AOML-supported XBT </a:t>
            </a:r>
            <a:r>
              <a:rPr lang="en-US" sz="2000" dirty="0" smtClean="0">
                <a:solidFill>
                  <a:srgbClr val="000064"/>
                </a:solidFill>
                <a:latin typeface="Calibri" panose="020F0502020204030204" pitchFamily="34" charset="0"/>
              </a:rPr>
              <a:t>deployments and/or transmissions </a:t>
            </a:r>
            <a:r>
              <a:rPr lang="en-US" sz="2000" dirty="0">
                <a:solidFill>
                  <a:srgbClr val="000064"/>
                </a:solidFill>
                <a:latin typeface="Calibri" panose="020F0502020204030204" pitchFamily="34" charset="0"/>
              </a:rPr>
              <a:t>during FY2016 carried out by AOML or in partnership with national and international collaborators</a:t>
            </a:r>
            <a:r>
              <a:rPr lang="en-US" sz="2000" dirty="0" smtClean="0">
                <a:solidFill>
                  <a:srgbClr val="000064"/>
                </a:solidFill>
                <a:latin typeface="Calibri" panose="020F0502020204030204" pitchFamily="34" charset="0"/>
              </a:rPr>
              <a:t>.</a:t>
            </a:r>
            <a:endParaRPr lang="en-US" sz="2000" dirty="0">
              <a:solidFill>
                <a:srgbClr val="000064"/>
              </a:solidFill>
              <a:latin typeface="Calibri" panose="020F0502020204030204" pitchFamily="34" charset="0"/>
            </a:endParaRPr>
          </a:p>
        </p:txBody>
      </p:sp>
      <p:sp>
        <p:nvSpPr>
          <p:cNvPr id="13" name="TextBox 12"/>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12339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18.png" descr="Figure_2b.png"/>
          <p:cNvPicPr>
            <a:picLocks noChangeAspect="1"/>
          </p:cNvPicPr>
          <p:nvPr/>
        </p:nvPicPr>
        <p:blipFill rotWithShape="1">
          <a:blip r:embed="rId2"/>
          <a:srcRect l="4880" b="4474"/>
          <a:stretch/>
        </p:blipFill>
        <p:spPr>
          <a:xfrm>
            <a:off x="4566752" y="720304"/>
            <a:ext cx="4419194" cy="1979334"/>
          </a:xfrm>
          <a:prstGeom prst="rect">
            <a:avLst/>
          </a:prstGeom>
          <a:ln/>
        </p:spPr>
      </p:pic>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Status of AOML XBT Operations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4162301833"/>
              </p:ext>
            </p:extLst>
          </p:nvPr>
        </p:nvGraphicFramePr>
        <p:xfrm>
          <a:off x="152400" y="737424"/>
          <a:ext cx="4267200" cy="5633720"/>
        </p:xfrm>
        <a:graphic>
          <a:graphicData uri="http://schemas.openxmlformats.org/drawingml/2006/table">
            <a:tbl>
              <a:tblPr firstRow="1" bandRow="1">
                <a:tableStyleId>{5C22544A-7EE6-4342-B048-85BDC9FD1C3A}</a:tableStyleId>
              </a:tblPr>
              <a:tblGrid>
                <a:gridCol w="1066800"/>
                <a:gridCol w="1066800"/>
                <a:gridCol w="1066800"/>
                <a:gridCol w="1066800"/>
              </a:tblGrid>
              <a:tr h="370840">
                <a:tc>
                  <a:txBody>
                    <a:bodyPr/>
                    <a:lstStyle/>
                    <a:p>
                      <a:pPr algn="ctr"/>
                      <a:r>
                        <a:rPr lang="en-US" b="1" dirty="0" smtClean="0">
                          <a:latin typeface="Calibri" panose="020F0502020204030204" pitchFamily="34" charset="0"/>
                        </a:rPr>
                        <a:t>Name</a:t>
                      </a:r>
                      <a:endParaRPr lang="en-US" b="1" dirty="0">
                        <a:latin typeface="Calibri" panose="020F0502020204030204" pitchFamily="34" charset="0"/>
                      </a:endParaRPr>
                    </a:p>
                  </a:txBody>
                  <a:tcPr>
                    <a:solidFill>
                      <a:srgbClr val="0084FF"/>
                    </a:solidFill>
                  </a:tcPr>
                </a:tc>
                <a:tc>
                  <a:txBody>
                    <a:bodyPr/>
                    <a:lstStyle/>
                    <a:p>
                      <a:pPr algn="ctr"/>
                      <a:r>
                        <a:rPr lang="en-US" b="1" dirty="0" smtClean="0">
                          <a:latin typeface="Calibri" panose="020F0502020204030204" pitchFamily="34" charset="0"/>
                        </a:rPr>
                        <a:t>Since…</a:t>
                      </a:r>
                      <a:endParaRPr lang="en-US" b="1" dirty="0">
                        <a:latin typeface="Calibri" panose="020F0502020204030204" pitchFamily="34" charset="0"/>
                      </a:endParaRPr>
                    </a:p>
                  </a:txBody>
                  <a:tcPr>
                    <a:solidFill>
                      <a:srgbClr val="0084FF"/>
                    </a:solidFill>
                  </a:tcPr>
                </a:tc>
                <a:tc>
                  <a:txBody>
                    <a:bodyPr/>
                    <a:lstStyle/>
                    <a:p>
                      <a:pPr algn="ctr"/>
                      <a:r>
                        <a:rPr lang="en-US" b="1" dirty="0" smtClean="0">
                          <a:latin typeface="Calibri" panose="020F0502020204030204" pitchFamily="34" charset="0"/>
                        </a:rPr>
                        <a:t>No. of Cruises*</a:t>
                      </a:r>
                      <a:endParaRPr lang="en-US" b="1" dirty="0">
                        <a:latin typeface="Calibri" panose="020F0502020204030204" pitchFamily="34" charset="0"/>
                      </a:endParaRPr>
                    </a:p>
                  </a:txBody>
                  <a:tcPr>
                    <a:solidFill>
                      <a:srgbClr val="0084FF"/>
                    </a:solidFill>
                  </a:tcPr>
                </a:tc>
                <a:tc>
                  <a:txBody>
                    <a:bodyPr/>
                    <a:lstStyle/>
                    <a:p>
                      <a:pPr algn="ctr"/>
                      <a:r>
                        <a:rPr lang="en-US" b="1" dirty="0" smtClean="0">
                          <a:latin typeface="Calibri" panose="020F0502020204030204" pitchFamily="34" charset="0"/>
                        </a:rPr>
                        <a:t>No. of </a:t>
                      </a:r>
                      <a:r>
                        <a:rPr lang="en-US" b="1" baseline="0" dirty="0" smtClean="0">
                          <a:latin typeface="Calibri" panose="020F0502020204030204" pitchFamily="34" charset="0"/>
                        </a:rPr>
                        <a:t> XBTs*</a:t>
                      </a:r>
                      <a:endParaRPr lang="en-US" b="1" dirty="0">
                        <a:latin typeface="Calibri" panose="020F0502020204030204" pitchFamily="34" charset="0"/>
                      </a:endParaRPr>
                    </a:p>
                  </a:txBody>
                  <a:tcPr>
                    <a:solidFill>
                      <a:srgbClr val="0084FF"/>
                    </a:solidFill>
                  </a:tcPr>
                </a:tc>
              </a:tr>
              <a:tr h="370840">
                <a:tc>
                  <a:txBody>
                    <a:bodyPr/>
                    <a:lstStyle/>
                    <a:p>
                      <a:pPr algn="ctr"/>
                      <a:r>
                        <a:rPr lang="en-US" b="0" dirty="0" smtClean="0">
                          <a:solidFill>
                            <a:srgbClr val="000064"/>
                          </a:solidFill>
                          <a:latin typeface="Calibri" panose="020F0502020204030204" pitchFamily="34" charset="0"/>
                        </a:rPr>
                        <a:t>AX01</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1997</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90</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2,438</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AX02</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2008</a:t>
                      </a:r>
                      <a:endParaRPr lang="en-US" b="0" dirty="0">
                        <a:solidFill>
                          <a:srgbClr val="000064"/>
                        </a:solidFill>
                        <a:latin typeface="Calibri" panose="020F0502020204030204" pitchFamily="34" charset="0"/>
                      </a:endParaRPr>
                    </a:p>
                  </a:txBody>
                  <a:tcPr/>
                </a:tc>
                <a:tc>
                  <a:txBody>
                    <a:bodyPr/>
                    <a:lstStyle/>
                    <a:p>
                      <a:pPr algn="ctr">
                        <a:tabLst/>
                      </a:pPr>
                      <a:r>
                        <a:rPr lang="en-US" b="0" dirty="0" smtClean="0">
                          <a:solidFill>
                            <a:srgbClr val="000064"/>
                          </a:solidFill>
                          <a:latin typeface="Calibri" panose="020F0502020204030204" pitchFamily="34" charset="0"/>
                        </a:rPr>
                        <a:t>24</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1,181</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AX07</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1994</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89</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20,437</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AX08</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2000</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65</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22,777</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AX10</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1996</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78</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7,894</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AX18</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2002</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48</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10,013</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AX20</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1995</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9</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1,463</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AX25</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2004</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33</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4,267</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AX32</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1975</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149</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3,277</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AX97</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2004</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65</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2,771</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MX01</a:t>
                      </a:r>
                    </a:p>
                    <a:p>
                      <a:pPr algn="ctr"/>
                      <a:r>
                        <a:rPr lang="en-US" b="0" dirty="0" smtClean="0">
                          <a:solidFill>
                            <a:srgbClr val="000064"/>
                          </a:solidFill>
                          <a:latin typeface="Calibri" panose="020F0502020204030204" pitchFamily="34" charset="0"/>
                        </a:rPr>
                        <a:t>MX02</a:t>
                      </a:r>
                    </a:p>
                    <a:p>
                      <a:pPr algn="ctr"/>
                      <a:r>
                        <a:rPr lang="en-US" b="0" dirty="0" smtClean="0">
                          <a:solidFill>
                            <a:srgbClr val="000064"/>
                          </a:solidFill>
                          <a:latin typeface="Calibri" panose="020F0502020204030204" pitchFamily="34" charset="0"/>
                        </a:rPr>
                        <a:t>MX04</a:t>
                      </a:r>
                      <a:endParaRPr lang="en-US" b="0" dirty="0">
                        <a:solidFill>
                          <a:srgbClr val="000064"/>
                        </a:solidFill>
                        <a:latin typeface="Calibri" panose="020F0502020204030204" pitchFamily="34" charset="0"/>
                      </a:endParaRPr>
                    </a:p>
                  </a:txBody>
                  <a:tcPr/>
                </a:tc>
                <a:tc>
                  <a:txBody>
                    <a:bodyPr/>
                    <a:lstStyle/>
                    <a:p>
                      <a:pPr algn="ctr"/>
                      <a:endParaRPr lang="en-US" b="0" dirty="0" smtClean="0">
                        <a:solidFill>
                          <a:srgbClr val="000064"/>
                        </a:solidFill>
                        <a:latin typeface="Calibri" panose="020F0502020204030204" pitchFamily="34" charset="0"/>
                      </a:endParaRPr>
                    </a:p>
                    <a:p>
                      <a:pPr algn="ctr"/>
                      <a:r>
                        <a:rPr lang="en-US" b="0" dirty="0" smtClean="0">
                          <a:solidFill>
                            <a:srgbClr val="000064"/>
                          </a:solidFill>
                          <a:latin typeface="Calibri" panose="020F0502020204030204" pitchFamily="34" charset="0"/>
                        </a:rPr>
                        <a:t>1999</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223</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11,135</a:t>
                      </a:r>
                      <a:endParaRPr lang="en-US" b="0" dirty="0">
                        <a:solidFill>
                          <a:srgbClr val="000064"/>
                        </a:solidFill>
                        <a:latin typeface="Calibri" panose="020F0502020204030204" pitchFamily="34" charset="0"/>
                      </a:endParaRPr>
                    </a:p>
                  </a:txBody>
                  <a:tcPr anchor="ctr"/>
                </a:tc>
              </a:tr>
              <a:tr h="370840">
                <a:tc>
                  <a:txBody>
                    <a:bodyPr/>
                    <a:lstStyle/>
                    <a:p>
                      <a:pPr algn="ctr"/>
                      <a:r>
                        <a:rPr lang="en-US" b="0" dirty="0" smtClean="0">
                          <a:solidFill>
                            <a:srgbClr val="000064"/>
                          </a:solidFill>
                          <a:latin typeface="Calibri" panose="020F0502020204030204" pitchFamily="34" charset="0"/>
                        </a:rPr>
                        <a:t>IX01</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1983</a:t>
                      </a:r>
                      <a:endParaRPr lang="en-US" b="0" dirty="0">
                        <a:solidFill>
                          <a:srgbClr val="000064"/>
                        </a:solidFill>
                        <a:latin typeface="Calibri" panose="020F0502020204030204" pitchFamily="34" charset="0"/>
                      </a:endParaRPr>
                    </a:p>
                  </a:txBody>
                  <a:tcPr/>
                </a:tc>
                <a:tc>
                  <a:txBody>
                    <a:bodyPr/>
                    <a:lstStyle/>
                    <a:p>
                      <a:pPr algn="ctr"/>
                      <a:r>
                        <a:rPr lang="en-US" b="0" dirty="0" smtClean="0">
                          <a:solidFill>
                            <a:srgbClr val="000064"/>
                          </a:solidFill>
                          <a:latin typeface="Calibri" panose="020F0502020204030204" pitchFamily="34" charset="0"/>
                        </a:rPr>
                        <a:t>203</a:t>
                      </a:r>
                      <a:endParaRPr lang="en-US" b="0" dirty="0">
                        <a:solidFill>
                          <a:srgbClr val="000064"/>
                        </a:solidFill>
                        <a:latin typeface="Calibri" panose="020F0502020204030204" pitchFamily="34" charset="0"/>
                      </a:endParaRPr>
                    </a:p>
                  </a:txBody>
                  <a:tcPr anchor="ctr"/>
                </a:tc>
                <a:tc>
                  <a:txBody>
                    <a:bodyPr/>
                    <a:lstStyle/>
                    <a:p>
                      <a:pPr algn="r"/>
                      <a:r>
                        <a:rPr lang="en-US" b="0" dirty="0" smtClean="0">
                          <a:solidFill>
                            <a:srgbClr val="000064"/>
                          </a:solidFill>
                          <a:latin typeface="Calibri" panose="020F0502020204030204" pitchFamily="34" charset="0"/>
                        </a:rPr>
                        <a:t>13,722</a:t>
                      </a:r>
                      <a:endParaRPr lang="en-US" b="0" dirty="0">
                        <a:solidFill>
                          <a:srgbClr val="000064"/>
                        </a:solidFill>
                        <a:latin typeface="Calibri" panose="020F0502020204030204" pitchFamily="34" charset="0"/>
                      </a:endParaRPr>
                    </a:p>
                  </a:txBody>
                  <a:tcPr anchor="ctr"/>
                </a:tc>
              </a:tr>
            </a:tbl>
          </a:graphicData>
        </a:graphic>
      </p:graphicFrame>
      <p:sp>
        <p:nvSpPr>
          <p:cNvPr id="11" name="TextBox 10"/>
          <p:cNvSpPr txBox="1"/>
          <p:nvPr/>
        </p:nvSpPr>
        <p:spPr>
          <a:xfrm>
            <a:off x="4572000" y="6324600"/>
            <a:ext cx="4572000" cy="369332"/>
          </a:xfrm>
          <a:prstGeom prst="rect">
            <a:avLst/>
          </a:prstGeom>
          <a:noFill/>
        </p:spPr>
        <p:txBody>
          <a:bodyPr wrap="square" rtlCol="0">
            <a:spAutoFit/>
          </a:bodyPr>
          <a:lstStyle/>
          <a:p>
            <a:pPr algn="r"/>
            <a:r>
              <a:rPr lang="en-US" sz="1800" dirty="0" smtClean="0">
                <a:solidFill>
                  <a:srgbClr val="000064"/>
                </a:solidFill>
                <a:latin typeface="Calibri" panose="020F0502020204030204" pitchFamily="34" charset="0"/>
              </a:rPr>
              <a:t>* </a:t>
            </a:r>
            <a:r>
              <a:rPr lang="en-US" sz="1600" dirty="0" smtClean="0">
                <a:solidFill>
                  <a:srgbClr val="000064"/>
                </a:solidFill>
                <a:latin typeface="Calibri" panose="020F0502020204030204" pitchFamily="34" charset="0"/>
              </a:rPr>
              <a:t>Since 2000; AX01 in FR, all other in HD mode.</a:t>
            </a:r>
            <a:endParaRPr lang="en-US" sz="1600" dirty="0">
              <a:solidFill>
                <a:srgbClr val="000064"/>
              </a:solidFill>
              <a:latin typeface="Calibri" panose="020F0502020204030204" pitchFamily="34" charset="0"/>
            </a:endParaRPr>
          </a:p>
        </p:txBody>
      </p:sp>
      <p:cxnSp>
        <p:nvCxnSpPr>
          <p:cNvPr id="16" name="Straight Connector 15"/>
          <p:cNvCxnSpPr/>
          <p:nvPr/>
        </p:nvCxnSpPr>
        <p:spPr>
          <a:xfrm>
            <a:off x="5181600" y="6352956"/>
            <a:ext cx="3899309" cy="0"/>
          </a:xfrm>
          <a:prstGeom prst="line">
            <a:avLst/>
          </a:prstGeom>
          <a:ln>
            <a:solidFill>
              <a:srgbClr val="00006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00600" y="2895600"/>
            <a:ext cx="4341636" cy="3323987"/>
          </a:xfrm>
          <a:prstGeom prst="rect">
            <a:avLst/>
          </a:prstGeom>
          <a:noFill/>
        </p:spPr>
        <p:txBody>
          <a:bodyPr wrap="square" rtlCol="0">
            <a:spAutoFit/>
          </a:bodyPr>
          <a:lstStyle/>
          <a:p>
            <a:pPr>
              <a:spcBef>
                <a:spcPts val="600"/>
              </a:spcBef>
              <a:spcAft>
                <a:spcPts val="600"/>
              </a:spcAft>
            </a:pPr>
            <a:r>
              <a:rPr lang="en-US" sz="2000" dirty="0" smtClean="0">
                <a:solidFill>
                  <a:srgbClr val="000064"/>
                </a:solidFill>
                <a:latin typeface="Calibri" panose="020F0502020204030204" pitchFamily="34" charset="0"/>
              </a:rPr>
              <a:t>1. More than 100,000 XBTs deployed during ~1100 cruises since 2000.</a:t>
            </a:r>
          </a:p>
          <a:p>
            <a:pPr>
              <a:spcBef>
                <a:spcPts val="600"/>
              </a:spcBef>
              <a:spcAft>
                <a:spcPts val="600"/>
              </a:spcAft>
            </a:pPr>
            <a:r>
              <a:rPr lang="en-US" sz="2000" dirty="0" smtClean="0">
                <a:solidFill>
                  <a:srgbClr val="000064"/>
                </a:solidFill>
                <a:latin typeface="Calibri" panose="020F0502020204030204" pitchFamily="34" charset="0"/>
              </a:rPr>
              <a:t>2. Operations in partnership with 8 countries during recent years.</a:t>
            </a:r>
          </a:p>
          <a:p>
            <a:pPr>
              <a:spcBef>
                <a:spcPts val="600"/>
              </a:spcBef>
              <a:spcAft>
                <a:spcPts val="600"/>
              </a:spcAft>
            </a:pPr>
            <a:r>
              <a:rPr lang="en-US" sz="2000" dirty="0" smtClean="0">
                <a:solidFill>
                  <a:srgbClr val="000064"/>
                </a:solidFill>
                <a:latin typeface="Calibri" panose="020F0502020204030204" pitchFamily="34" charset="0"/>
              </a:rPr>
              <a:t>3. All data distributed in near real-time (GTS) in delayed mode (NCEI).</a:t>
            </a:r>
          </a:p>
          <a:p>
            <a:pPr>
              <a:spcBef>
                <a:spcPts val="600"/>
              </a:spcBef>
              <a:spcAft>
                <a:spcPts val="600"/>
              </a:spcAft>
            </a:pPr>
            <a:r>
              <a:rPr lang="en-US" sz="2000" dirty="0" smtClean="0">
                <a:solidFill>
                  <a:srgbClr val="000064"/>
                </a:solidFill>
                <a:latin typeface="Calibri" panose="020F0502020204030204" pitchFamily="34" charset="0"/>
              </a:rPr>
              <a:t>4. XBT data has been used in more than </a:t>
            </a:r>
            <a:r>
              <a:rPr lang="en-US" sz="2000" dirty="0">
                <a:solidFill>
                  <a:srgbClr val="000064"/>
                </a:solidFill>
                <a:latin typeface="Calibri" panose="020F0502020204030204" pitchFamily="34" charset="0"/>
              </a:rPr>
              <a:t>1500 scientific and technical </a:t>
            </a:r>
            <a:r>
              <a:rPr lang="en-US" sz="2000" dirty="0" smtClean="0">
                <a:solidFill>
                  <a:srgbClr val="000064"/>
                </a:solidFill>
                <a:latin typeface="Calibri" panose="020F0502020204030204" pitchFamily="34" charset="0"/>
              </a:rPr>
              <a:t>publications since 2000.</a:t>
            </a:r>
          </a:p>
        </p:txBody>
      </p:sp>
      <p:sp>
        <p:nvSpPr>
          <p:cNvPr id="15" name="TextBox 14"/>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16957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Ship Recruitment, Logistics, Ship Riders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pic>
        <p:nvPicPr>
          <p:cNvPr id="1030" name="Picture 6" descr="http://www.aoml.noaa.gov/phod/hdenxbt/website_pictures/JFAcePics015_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909" y="799644"/>
            <a:ext cx="2800691" cy="1867128"/>
          </a:xfrm>
          <a:prstGeom prst="rect">
            <a:avLst/>
          </a:prstGeom>
          <a:noFill/>
          <a:ln w="6350">
            <a:solidFill>
              <a:srgbClr val="000064"/>
            </a:solidFill>
          </a:ln>
          <a:extLst>
            <a:ext uri="{909E8E84-426E-40DD-AFC4-6F175D3DCCD1}">
              <a14:hiddenFill xmlns:a14="http://schemas.microsoft.com/office/drawing/2010/main">
                <a:solidFill>
                  <a:srgbClr val="FFFFFF"/>
                </a:solidFill>
              </a14:hiddenFill>
            </a:ext>
          </a:extLst>
        </p:spPr>
      </p:pic>
      <p:pic>
        <p:nvPicPr>
          <p:cNvPr id="1032" name="Picture 8" descr="http://www.aoml.noaa.gov/phod/hdenxbt/website_pictures/PIC_0846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80" y="799643"/>
            <a:ext cx="2899320" cy="1903887"/>
          </a:xfrm>
          <a:prstGeom prst="rect">
            <a:avLst/>
          </a:prstGeom>
          <a:noFill/>
          <a:ln w="6350">
            <a:solidFill>
              <a:srgbClr val="000064"/>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019800" y="1284744"/>
            <a:ext cx="3124200" cy="4616648"/>
          </a:xfrm>
          <a:prstGeom prst="rect">
            <a:avLst/>
          </a:prstGeom>
          <a:noFill/>
        </p:spPr>
        <p:txBody>
          <a:bodyPr wrap="square" rtlCol="0">
            <a:spAutoFit/>
          </a:bodyPr>
          <a:lstStyle/>
          <a:p>
            <a:pPr marL="236538" indent="-236538">
              <a:buFont typeface="Arial" panose="020B0604020202020204" pitchFamily="34" charset="0"/>
              <a:buChar char="•"/>
            </a:pPr>
            <a:r>
              <a:rPr lang="en-US" sz="2100" dirty="0" smtClean="0">
                <a:solidFill>
                  <a:srgbClr val="000064"/>
                </a:solidFill>
                <a:latin typeface="Calibri" panose="020F0502020204030204" pitchFamily="34" charset="0"/>
              </a:rPr>
              <a:t>More than 15 shipping companies</a:t>
            </a:r>
          </a:p>
          <a:p>
            <a:pPr marL="236538" indent="-236538">
              <a:buFont typeface="Arial" panose="020B0604020202020204" pitchFamily="34" charset="0"/>
              <a:buChar char="•"/>
            </a:pPr>
            <a:r>
              <a:rPr lang="en-US" sz="2100" dirty="0" smtClean="0">
                <a:solidFill>
                  <a:srgbClr val="000064"/>
                </a:solidFill>
                <a:latin typeface="Calibri" panose="020F0502020204030204" pitchFamily="34" charset="0"/>
              </a:rPr>
              <a:t>Between 30 and 40 ships per year</a:t>
            </a:r>
          </a:p>
          <a:p>
            <a:pPr marL="236538" indent="-236538">
              <a:buFont typeface="Arial" panose="020B0604020202020204" pitchFamily="34" charset="0"/>
              <a:buChar char="•"/>
            </a:pPr>
            <a:r>
              <a:rPr lang="en-US" sz="2100" dirty="0" smtClean="0">
                <a:solidFill>
                  <a:srgbClr val="000064"/>
                </a:solidFill>
                <a:latin typeface="Calibri" panose="020F0502020204030204" pitchFamily="34" charset="0"/>
              </a:rPr>
              <a:t>More than 45 cruises per year in high density mode</a:t>
            </a:r>
          </a:p>
          <a:p>
            <a:pPr marL="236538" indent="-236538">
              <a:buFont typeface="Arial" panose="020B0604020202020204" pitchFamily="34" charset="0"/>
              <a:buChar char="•"/>
            </a:pPr>
            <a:r>
              <a:rPr lang="en-US" sz="2100" dirty="0" smtClean="0">
                <a:solidFill>
                  <a:srgbClr val="000064"/>
                </a:solidFill>
                <a:latin typeface="Calibri" panose="020F0502020204030204" pitchFamily="34" charset="0"/>
              </a:rPr>
              <a:t>Operations in partnership with 10 institutions from 8 countries</a:t>
            </a:r>
          </a:p>
          <a:p>
            <a:pPr marL="236538" indent="-236538">
              <a:buFont typeface="Arial" panose="020B0604020202020204" pitchFamily="34" charset="0"/>
              <a:buChar char="•"/>
            </a:pPr>
            <a:r>
              <a:rPr lang="en-US" sz="2100" dirty="0" smtClean="0">
                <a:solidFill>
                  <a:srgbClr val="000064"/>
                </a:solidFill>
                <a:latin typeface="Calibri" panose="020F0502020204030204" pitchFamily="34" charset="0"/>
              </a:rPr>
              <a:t>Approximately 20 riders from US and our partners</a:t>
            </a:r>
            <a:endParaRPr lang="en-US" sz="2100" dirty="0">
              <a:solidFill>
                <a:srgbClr val="000064"/>
              </a:solidFill>
              <a:latin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4596" y="2743200"/>
            <a:ext cx="2782379" cy="1565088"/>
          </a:xfrm>
          <a:prstGeom prst="rect">
            <a:avLst/>
          </a:prstGeom>
          <a:ln w="3175">
            <a:solidFill>
              <a:srgbClr val="000064"/>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7640" y="4466416"/>
            <a:ext cx="2782379" cy="2086784"/>
          </a:xfrm>
          <a:prstGeom prst="rect">
            <a:avLst/>
          </a:prstGeom>
          <a:ln w="3175">
            <a:solidFill>
              <a:srgbClr val="000064"/>
            </a:solidFill>
          </a:ln>
        </p:spPr>
      </p:pic>
      <p:sp>
        <p:nvSpPr>
          <p:cNvPr id="11" name="TextBox 10"/>
          <p:cNvSpPr txBox="1"/>
          <p:nvPr/>
        </p:nvSpPr>
        <p:spPr>
          <a:xfrm>
            <a:off x="153821" y="800751"/>
            <a:ext cx="2884999" cy="400110"/>
          </a:xfrm>
          <a:prstGeom prst="rect">
            <a:avLst/>
          </a:prstGeom>
          <a:solidFill>
            <a:schemeClr val="bg1">
              <a:alpha val="55000"/>
            </a:schemeClr>
          </a:solidFill>
        </p:spPr>
        <p:txBody>
          <a:bodyPr wrap="square" rtlCol="0">
            <a:spAutoFit/>
          </a:bodyPr>
          <a:lstStyle/>
          <a:p>
            <a:r>
              <a:rPr lang="en-US" sz="1000" b="1" dirty="0" smtClean="0">
                <a:solidFill>
                  <a:srgbClr val="000064"/>
                </a:solidFill>
                <a:latin typeface="Calibri" panose="020F0502020204030204" pitchFamily="34" charset="0"/>
              </a:rPr>
              <a:t>Luis </a:t>
            </a:r>
            <a:r>
              <a:rPr lang="en-US" sz="1000" b="1" dirty="0" err="1" smtClean="0">
                <a:solidFill>
                  <a:srgbClr val="000064"/>
                </a:solidFill>
                <a:latin typeface="Calibri" panose="020F0502020204030204" pitchFamily="34" charset="0"/>
              </a:rPr>
              <a:t>Yurquina</a:t>
            </a:r>
            <a:r>
              <a:rPr lang="en-US" sz="1000" b="1" dirty="0" smtClean="0">
                <a:solidFill>
                  <a:srgbClr val="000064"/>
                </a:solidFill>
                <a:latin typeface="Calibri" panose="020F0502020204030204" pitchFamily="34" charset="0"/>
              </a:rPr>
              <a:t> from the Argentine Hydrographic Service during an AX18 Cruise on MOL </a:t>
            </a:r>
            <a:r>
              <a:rPr lang="en-US" sz="1000" b="1" i="1" dirty="0" smtClean="0">
                <a:solidFill>
                  <a:srgbClr val="000064"/>
                </a:solidFill>
                <a:latin typeface="Calibri" panose="020F0502020204030204" pitchFamily="34" charset="0"/>
              </a:rPr>
              <a:t>Triton Ace</a:t>
            </a:r>
            <a:endParaRPr lang="en-US" sz="1000" b="1" i="1" dirty="0">
              <a:solidFill>
                <a:srgbClr val="000064"/>
              </a:solidFill>
              <a:latin typeface="Calibri" panose="020F0502020204030204" pitchFamily="34" charset="0"/>
            </a:endParaRPr>
          </a:p>
        </p:txBody>
      </p:sp>
      <p:sp>
        <p:nvSpPr>
          <p:cNvPr id="18" name="TextBox 17"/>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637" y="2779414"/>
            <a:ext cx="2894854" cy="1755445"/>
          </a:xfrm>
          <a:prstGeom prst="rect">
            <a:avLst/>
          </a:prstGeom>
          <a:ln w="3175">
            <a:solidFill>
              <a:srgbClr val="000064"/>
            </a:solidFill>
          </a:ln>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8679" y="4534746"/>
            <a:ext cx="2906865" cy="2013604"/>
          </a:xfrm>
          <a:prstGeom prst="rect">
            <a:avLst/>
          </a:prstGeom>
          <a:ln>
            <a:noFill/>
          </a:ln>
        </p:spPr>
      </p:pic>
      <p:sp>
        <p:nvSpPr>
          <p:cNvPr id="4" name="TextBox 3"/>
          <p:cNvSpPr txBox="1"/>
          <p:nvPr/>
        </p:nvSpPr>
        <p:spPr>
          <a:xfrm>
            <a:off x="371822" y="4324290"/>
            <a:ext cx="2666999" cy="400110"/>
          </a:xfrm>
          <a:prstGeom prst="rect">
            <a:avLst/>
          </a:prstGeom>
          <a:solidFill>
            <a:schemeClr val="bg1">
              <a:alpha val="55000"/>
            </a:schemeClr>
          </a:solidFill>
        </p:spPr>
        <p:txBody>
          <a:bodyPr wrap="square" rtlCol="0">
            <a:spAutoFit/>
          </a:bodyPr>
          <a:lstStyle/>
          <a:p>
            <a:r>
              <a:rPr lang="en-US" sz="1000" b="1" dirty="0" smtClean="0">
                <a:solidFill>
                  <a:srgbClr val="000064"/>
                </a:solidFill>
                <a:latin typeface="Calibri" panose="020F0502020204030204" pitchFamily="34" charset="0"/>
              </a:rPr>
              <a:t>CMA CGM </a:t>
            </a:r>
            <a:r>
              <a:rPr lang="en-US" sz="1000" b="1" i="1" dirty="0" smtClean="0">
                <a:solidFill>
                  <a:srgbClr val="000064"/>
                </a:solidFill>
                <a:latin typeface="Calibri" panose="020F0502020204030204" pitchFamily="34" charset="0"/>
              </a:rPr>
              <a:t>Rabelais</a:t>
            </a:r>
            <a:r>
              <a:rPr lang="en-US" sz="1000" b="1" dirty="0" smtClean="0">
                <a:solidFill>
                  <a:srgbClr val="000064"/>
                </a:solidFill>
                <a:latin typeface="Calibri" panose="020F0502020204030204" pitchFamily="34" charset="0"/>
              </a:rPr>
              <a:t> and NYK </a:t>
            </a:r>
            <a:r>
              <a:rPr lang="en-US" sz="1000" b="1" i="1" dirty="0" err="1" smtClean="0">
                <a:solidFill>
                  <a:srgbClr val="000064"/>
                </a:solidFill>
                <a:latin typeface="Calibri" panose="020F0502020204030204" pitchFamily="34" charset="0"/>
              </a:rPr>
              <a:t>Prometeus</a:t>
            </a:r>
            <a:r>
              <a:rPr lang="en-US" sz="1000" b="1" i="1" dirty="0" smtClean="0">
                <a:solidFill>
                  <a:srgbClr val="000064"/>
                </a:solidFill>
                <a:latin typeface="Calibri" panose="020F0502020204030204" pitchFamily="34" charset="0"/>
              </a:rPr>
              <a:t> Leader</a:t>
            </a:r>
            <a:r>
              <a:rPr lang="en-US" sz="1000" b="1" dirty="0" smtClean="0">
                <a:solidFill>
                  <a:srgbClr val="000064"/>
                </a:solidFill>
                <a:latin typeface="Calibri" panose="020F0502020204030204" pitchFamily="34" charset="0"/>
              </a:rPr>
              <a:t> ships used during AX07 and AX10 cruises</a:t>
            </a:r>
            <a:endParaRPr lang="en-US" sz="1000" b="1" dirty="0">
              <a:solidFill>
                <a:srgbClr val="000064"/>
              </a:solidFill>
              <a:latin typeface="Calibri" panose="020F0502020204030204" pitchFamily="34" charset="0"/>
            </a:endParaRPr>
          </a:p>
        </p:txBody>
      </p:sp>
      <p:sp>
        <p:nvSpPr>
          <p:cNvPr id="15" name="TextBox 14"/>
          <p:cNvSpPr txBox="1"/>
          <p:nvPr/>
        </p:nvSpPr>
        <p:spPr>
          <a:xfrm>
            <a:off x="3155888" y="2751982"/>
            <a:ext cx="2590801" cy="246221"/>
          </a:xfrm>
          <a:prstGeom prst="rect">
            <a:avLst/>
          </a:prstGeom>
          <a:solidFill>
            <a:schemeClr val="bg1">
              <a:alpha val="55000"/>
            </a:schemeClr>
          </a:solidFill>
        </p:spPr>
        <p:txBody>
          <a:bodyPr wrap="square" rtlCol="0">
            <a:spAutoFit/>
          </a:bodyPr>
          <a:lstStyle/>
          <a:p>
            <a:r>
              <a:rPr lang="en-US" sz="1000" b="1" dirty="0" smtClean="0">
                <a:solidFill>
                  <a:srgbClr val="000064"/>
                </a:solidFill>
                <a:latin typeface="Calibri" panose="020F0502020204030204" pitchFamily="34" charset="0"/>
              </a:rPr>
              <a:t>AX07 cruise starting at </a:t>
            </a:r>
            <a:r>
              <a:rPr lang="en-US" sz="1000" b="1" dirty="0">
                <a:solidFill>
                  <a:srgbClr val="000064"/>
                </a:solidFill>
                <a:latin typeface="Calibri" panose="020F0502020204030204" pitchFamily="34" charset="0"/>
              </a:rPr>
              <a:t>the Strait of Gibraltar</a:t>
            </a:r>
          </a:p>
        </p:txBody>
      </p:sp>
      <p:sp>
        <p:nvSpPr>
          <p:cNvPr id="16" name="TextBox 15"/>
          <p:cNvSpPr txBox="1"/>
          <p:nvPr/>
        </p:nvSpPr>
        <p:spPr>
          <a:xfrm>
            <a:off x="3157536" y="820579"/>
            <a:ext cx="2680542" cy="246221"/>
          </a:xfrm>
          <a:prstGeom prst="rect">
            <a:avLst/>
          </a:prstGeom>
          <a:solidFill>
            <a:schemeClr val="bg1">
              <a:alpha val="55000"/>
            </a:schemeClr>
          </a:solidFill>
        </p:spPr>
        <p:txBody>
          <a:bodyPr wrap="none" rtlCol="0">
            <a:spAutoFit/>
          </a:bodyPr>
          <a:lstStyle/>
          <a:p>
            <a:r>
              <a:rPr lang="en-US" sz="1000" b="1" dirty="0" smtClean="0">
                <a:solidFill>
                  <a:srgbClr val="000064"/>
                </a:solidFill>
                <a:latin typeface="Calibri" panose="020F0502020204030204" pitchFamily="34" charset="0"/>
              </a:rPr>
              <a:t>High Density XBT cruise equipment installation</a:t>
            </a:r>
            <a:endParaRPr lang="en-US" sz="1000" b="1" dirty="0">
              <a:solidFill>
                <a:srgbClr val="000064"/>
              </a:solidFill>
              <a:latin typeface="Calibri" panose="020F0502020204030204" pitchFamily="34" charset="0"/>
            </a:endParaRPr>
          </a:p>
        </p:txBody>
      </p:sp>
    </p:spTree>
    <p:extLst>
      <p:ext uri="{BB962C8B-B14F-4D97-AF65-F5344CB8AC3E}">
        <p14:creationId xmlns:p14="http://schemas.microsoft.com/office/powerpoint/2010/main" val="757678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Engineering Developments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sp>
        <p:nvSpPr>
          <p:cNvPr id="15" name="TextBox 14"/>
          <p:cNvSpPr txBox="1"/>
          <p:nvPr/>
        </p:nvSpPr>
        <p:spPr>
          <a:xfrm>
            <a:off x="2590800" y="671052"/>
            <a:ext cx="6551436" cy="1923604"/>
          </a:xfrm>
          <a:prstGeom prst="rect">
            <a:avLst/>
          </a:prstGeom>
          <a:noFill/>
        </p:spPr>
        <p:txBody>
          <a:bodyPr wrap="square" rtlCol="0">
            <a:spAutoFit/>
          </a:bodyPr>
          <a:lstStyle/>
          <a:p>
            <a:r>
              <a:rPr lang="en-US" sz="2000" b="1" dirty="0" smtClean="0">
                <a:solidFill>
                  <a:srgbClr val="000064"/>
                </a:solidFill>
                <a:latin typeface="Calibri" panose="020F0502020204030204" pitchFamily="34" charset="0"/>
              </a:rPr>
              <a:t>AOML XBT </a:t>
            </a:r>
            <a:r>
              <a:rPr lang="en-US" sz="2000" b="1" dirty="0" err="1" smtClean="0">
                <a:solidFill>
                  <a:srgbClr val="000064"/>
                </a:solidFill>
                <a:latin typeface="Calibri" panose="020F0502020204030204" pitchFamily="34" charset="0"/>
              </a:rPr>
              <a:t>Autolauncher</a:t>
            </a:r>
            <a:endParaRPr lang="en-US" sz="2000" b="1" dirty="0" smtClean="0">
              <a:solidFill>
                <a:srgbClr val="000064"/>
              </a:solidFill>
              <a:latin typeface="Calibri" panose="020F0502020204030204" pitchFamily="34" charset="0"/>
            </a:endParaRPr>
          </a:p>
          <a:p>
            <a:endParaRPr lang="en-US" sz="400" b="1" dirty="0" smtClean="0">
              <a:solidFill>
                <a:srgbClr val="000064"/>
              </a:solidFill>
              <a:latin typeface="Calibri" panose="020F0502020204030204" pitchFamily="34" charset="0"/>
            </a:endParaRP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Deployments at fix time or distance intervals, or at fixed locations.</a:t>
            </a: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Allows 24h operations with a single rider doing frequent deployments for weeks.</a:t>
            </a: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Portable. Easy installation and removal.</a:t>
            </a:r>
            <a:endParaRPr lang="en-US" sz="1900" dirty="0">
              <a:solidFill>
                <a:srgbClr val="000064"/>
              </a:solidFill>
              <a:latin typeface="Calibri" panose="020F0502020204030204" pitchFamily="34" charset="0"/>
            </a:endParaRPr>
          </a:p>
        </p:txBody>
      </p:sp>
      <p:sp>
        <p:nvSpPr>
          <p:cNvPr id="18" name="TextBox 17"/>
          <p:cNvSpPr txBox="1"/>
          <p:nvPr/>
        </p:nvSpPr>
        <p:spPr>
          <a:xfrm>
            <a:off x="2590800" y="2703864"/>
            <a:ext cx="6551436" cy="2800767"/>
          </a:xfrm>
          <a:prstGeom prst="rect">
            <a:avLst/>
          </a:prstGeom>
          <a:noFill/>
        </p:spPr>
        <p:txBody>
          <a:bodyPr wrap="square" rtlCol="0">
            <a:spAutoFit/>
          </a:bodyPr>
          <a:lstStyle/>
          <a:p>
            <a:r>
              <a:rPr lang="en-US" sz="2000" b="1" dirty="0" smtClean="0">
                <a:solidFill>
                  <a:srgbClr val="000064"/>
                </a:solidFill>
                <a:latin typeface="Calibri" panose="020F0502020204030204" pitchFamily="34" charset="0"/>
              </a:rPr>
              <a:t>AOML Iridium Transmitter</a:t>
            </a:r>
          </a:p>
          <a:p>
            <a:endParaRPr lang="en-US" sz="400" b="1" dirty="0" smtClean="0">
              <a:solidFill>
                <a:srgbClr val="000064"/>
              </a:solidFill>
              <a:latin typeface="Calibri" panose="020F0502020204030204" pitchFamily="34" charset="0"/>
            </a:endParaRP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Developed at AOML in 2010-2012, fully transitioned into operations since 2015.</a:t>
            </a: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Reliable and efficient transmissions of arbitrary types and amounts of data.</a:t>
            </a: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Reduced costs from $15 to $0.95 per profile (saving of over $200,000 a year).</a:t>
            </a: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Development team received a </a:t>
            </a:r>
            <a:r>
              <a:rPr lang="en-US" sz="1900" i="1" u="sng" dirty="0" smtClean="0">
                <a:solidFill>
                  <a:srgbClr val="000064"/>
                </a:solidFill>
                <a:latin typeface="Calibri" panose="020F0502020204030204" pitchFamily="34" charset="0"/>
              </a:rPr>
              <a:t>NOAA Team Member of the Month</a:t>
            </a:r>
            <a:r>
              <a:rPr lang="en-US" sz="1900" dirty="0" smtClean="0">
                <a:solidFill>
                  <a:srgbClr val="000064"/>
                </a:solidFill>
                <a:latin typeface="Calibri" panose="020F0502020204030204" pitchFamily="34" charset="0"/>
              </a:rPr>
              <a:t> award and a </a:t>
            </a:r>
            <a:r>
              <a:rPr lang="en-US" sz="1900" i="1" u="sng" dirty="0" smtClean="0">
                <a:solidFill>
                  <a:srgbClr val="000064"/>
                </a:solidFill>
                <a:latin typeface="Calibri" panose="020F0502020204030204" pitchFamily="34" charset="0"/>
              </a:rPr>
              <a:t>NOAA Administrator’s Award</a:t>
            </a:r>
            <a:r>
              <a:rPr lang="en-US" sz="1900" dirty="0" smtClean="0">
                <a:solidFill>
                  <a:srgbClr val="000064"/>
                </a:solidFill>
                <a:latin typeface="Calibri" panose="020F0502020204030204" pitchFamily="34" charset="0"/>
              </a:rPr>
              <a:t> during 2016.</a:t>
            </a:r>
            <a:endParaRPr lang="en-US" sz="1900" dirty="0">
              <a:solidFill>
                <a:srgbClr val="000064"/>
              </a:solidFill>
              <a:latin typeface="Calibri" panose="020F0502020204030204" pitchFamily="34" charset="0"/>
            </a:endParaRPr>
          </a:p>
        </p:txBody>
      </p:sp>
      <p:grpSp>
        <p:nvGrpSpPr>
          <p:cNvPr id="17" name="Group 16"/>
          <p:cNvGrpSpPr/>
          <p:nvPr/>
        </p:nvGrpSpPr>
        <p:grpSpPr>
          <a:xfrm>
            <a:off x="121112" y="703008"/>
            <a:ext cx="2355388" cy="5896896"/>
            <a:chOff x="121112" y="685800"/>
            <a:chExt cx="2355388" cy="5896896"/>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9727" r="9181"/>
            <a:stretch/>
          </p:blipFill>
          <p:spPr>
            <a:xfrm rot="5400000">
              <a:off x="186711" y="2520000"/>
              <a:ext cx="2228710" cy="2350868"/>
            </a:xfrm>
            <a:prstGeom prst="rect">
              <a:avLst/>
            </a:prstGeom>
            <a:ln>
              <a:solidFill>
                <a:srgbClr val="000064"/>
              </a:solid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12" y="4621271"/>
              <a:ext cx="2355387" cy="1961425"/>
            </a:xfrm>
            <a:prstGeom prst="rect">
              <a:avLst/>
            </a:prstGeom>
            <a:ln>
              <a:solidFill>
                <a:srgbClr val="000064"/>
              </a:solidFill>
            </a:ln>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8824" r="5147"/>
            <a:stretch/>
          </p:blipFill>
          <p:spPr>
            <a:xfrm>
              <a:off x="125712" y="685800"/>
              <a:ext cx="2350788" cy="2049104"/>
            </a:xfrm>
            <a:prstGeom prst="rect">
              <a:avLst/>
            </a:prstGeom>
            <a:ln>
              <a:solidFill>
                <a:srgbClr val="000064"/>
              </a:solidFill>
            </a:ln>
          </p:spPr>
        </p:pic>
      </p:grpSp>
      <p:sp>
        <p:nvSpPr>
          <p:cNvPr id="22" name="TextBox 21"/>
          <p:cNvSpPr txBox="1"/>
          <p:nvPr/>
        </p:nvSpPr>
        <p:spPr>
          <a:xfrm>
            <a:off x="2590800" y="5587176"/>
            <a:ext cx="6553200" cy="1077218"/>
          </a:xfrm>
          <a:prstGeom prst="rect">
            <a:avLst/>
          </a:prstGeom>
          <a:noFill/>
        </p:spPr>
        <p:txBody>
          <a:bodyPr wrap="square" rtlCol="0">
            <a:spAutoFit/>
          </a:bodyPr>
          <a:lstStyle/>
          <a:p>
            <a:r>
              <a:rPr lang="en-US" sz="2000" b="1" dirty="0" smtClean="0">
                <a:solidFill>
                  <a:srgbClr val="000064"/>
                </a:solidFill>
                <a:latin typeface="Calibri" panose="020F0502020204030204" pitchFamily="34" charset="0"/>
              </a:rPr>
              <a:t>AOML XBT Data Recorder (AXR)</a:t>
            </a:r>
          </a:p>
          <a:p>
            <a:endParaRPr lang="en-US" sz="400" b="1" dirty="0" smtClean="0">
              <a:solidFill>
                <a:srgbClr val="000064"/>
              </a:solidFill>
              <a:latin typeface="Calibri" panose="020F0502020204030204" pitchFamily="34" charset="0"/>
            </a:endParaRP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Under development, prototype already tested on the field.</a:t>
            </a:r>
          </a:p>
          <a:p>
            <a:pPr marL="236538" indent="-236538">
              <a:buSzPct val="150000"/>
              <a:buFont typeface="Arial" panose="020B0604020202020204" pitchFamily="34" charset="0"/>
              <a:buChar char="•"/>
            </a:pPr>
            <a:r>
              <a:rPr lang="en-US" sz="1900" dirty="0" smtClean="0">
                <a:solidFill>
                  <a:srgbClr val="000064"/>
                </a:solidFill>
                <a:latin typeface="Calibri" panose="020F0502020204030204" pitchFamily="34" charset="0"/>
              </a:rPr>
              <a:t>Will replace current recording units ($9,000 per unit).</a:t>
            </a:r>
            <a:endParaRPr lang="en-US" sz="1900" dirty="0">
              <a:solidFill>
                <a:srgbClr val="000064"/>
              </a:solidFill>
              <a:latin typeface="Calibri" panose="020F0502020204030204" pitchFamily="34" charset="0"/>
            </a:endParaRPr>
          </a:p>
        </p:txBody>
      </p:sp>
      <p:sp>
        <p:nvSpPr>
          <p:cNvPr id="19" name="TextBox 18"/>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
        <p:nvSpPr>
          <p:cNvPr id="21" name="TextBox 20"/>
          <p:cNvSpPr txBox="1"/>
          <p:nvPr/>
        </p:nvSpPr>
        <p:spPr>
          <a:xfrm>
            <a:off x="151563" y="733424"/>
            <a:ext cx="1586749" cy="248436"/>
          </a:xfrm>
          <a:prstGeom prst="rect">
            <a:avLst/>
          </a:prstGeom>
          <a:solidFill>
            <a:schemeClr val="bg1">
              <a:alpha val="65000"/>
            </a:schemeClr>
          </a:solidFill>
        </p:spPr>
        <p:txBody>
          <a:bodyPr wrap="square" rtlCol="0">
            <a:spAutoFit/>
          </a:bodyPr>
          <a:lstStyle/>
          <a:p>
            <a:r>
              <a:rPr lang="en-US" sz="1000" b="1" dirty="0" smtClean="0">
                <a:solidFill>
                  <a:srgbClr val="000064"/>
                </a:solidFill>
                <a:latin typeface="Calibri" panose="020F0502020204030204" pitchFamily="34" charset="0"/>
              </a:rPr>
              <a:t>AOML XBT </a:t>
            </a:r>
            <a:r>
              <a:rPr lang="en-US" sz="1000" b="1" dirty="0" err="1" smtClean="0">
                <a:solidFill>
                  <a:srgbClr val="000064"/>
                </a:solidFill>
                <a:latin typeface="Calibri" panose="020F0502020204030204" pitchFamily="34" charset="0"/>
              </a:rPr>
              <a:t>Autolauncher</a:t>
            </a:r>
            <a:endParaRPr lang="en-US" sz="1000" b="1" i="1" dirty="0">
              <a:solidFill>
                <a:srgbClr val="000064"/>
              </a:solidFill>
              <a:latin typeface="Calibri" panose="020F0502020204030204" pitchFamily="34" charset="0"/>
            </a:endParaRPr>
          </a:p>
        </p:txBody>
      </p:sp>
      <p:sp>
        <p:nvSpPr>
          <p:cNvPr id="23" name="TextBox 22"/>
          <p:cNvSpPr txBox="1"/>
          <p:nvPr/>
        </p:nvSpPr>
        <p:spPr>
          <a:xfrm>
            <a:off x="832603" y="4343400"/>
            <a:ext cx="1586749" cy="246221"/>
          </a:xfrm>
          <a:prstGeom prst="rect">
            <a:avLst/>
          </a:prstGeom>
          <a:solidFill>
            <a:schemeClr val="bg1">
              <a:alpha val="65000"/>
            </a:schemeClr>
          </a:solidFill>
        </p:spPr>
        <p:txBody>
          <a:bodyPr wrap="square" rtlCol="0">
            <a:spAutoFit/>
          </a:bodyPr>
          <a:lstStyle/>
          <a:p>
            <a:r>
              <a:rPr lang="en-US" sz="1000" b="1" dirty="0" smtClean="0">
                <a:solidFill>
                  <a:srgbClr val="000064"/>
                </a:solidFill>
                <a:latin typeface="Calibri" panose="020F0502020204030204" pitchFamily="34" charset="0"/>
              </a:rPr>
              <a:t>AOML Iridium Transmitter</a:t>
            </a:r>
            <a:endParaRPr lang="en-US" sz="1000" b="1" i="1" dirty="0">
              <a:solidFill>
                <a:srgbClr val="000064"/>
              </a:solidFill>
              <a:latin typeface="Calibri" panose="020F0502020204030204" pitchFamily="34" charset="0"/>
            </a:endParaRPr>
          </a:p>
        </p:txBody>
      </p:sp>
      <p:sp>
        <p:nvSpPr>
          <p:cNvPr id="24" name="TextBox 23"/>
          <p:cNvSpPr txBox="1"/>
          <p:nvPr/>
        </p:nvSpPr>
        <p:spPr>
          <a:xfrm>
            <a:off x="838200" y="6321267"/>
            <a:ext cx="1586749" cy="246221"/>
          </a:xfrm>
          <a:prstGeom prst="rect">
            <a:avLst/>
          </a:prstGeom>
          <a:solidFill>
            <a:schemeClr val="bg1">
              <a:alpha val="65000"/>
            </a:schemeClr>
          </a:solidFill>
        </p:spPr>
        <p:txBody>
          <a:bodyPr wrap="square" rtlCol="0">
            <a:spAutoFit/>
          </a:bodyPr>
          <a:lstStyle/>
          <a:p>
            <a:r>
              <a:rPr lang="en-US" sz="1000" b="1" dirty="0" smtClean="0">
                <a:solidFill>
                  <a:srgbClr val="000064"/>
                </a:solidFill>
                <a:latin typeface="Calibri" panose="020F0502020204030204" pitchFamily="34" charset="0"/>
              </a:rPr>
              <a:t>AOML XBT Data Recorder</a:t>
            </a:r>
            <a:endParaRPr lang="en-US" sz="1000" b="1" i="1" dirty="0">
              <a:solidFill>
                <a:srgbClr val="000064"/>
              </a:solidFill>
              <a:latin typeface="Calibri" panose="020F0502020204030204" pitchFamily="34" charset="0"/>
            </a:endParaRPr>
          </a:p>
        </p:txBody>
      </p:sp>
    </p:spTree>
    <p:extLst>
      <p:ext uri="{BB962C8B-B14F-4D97-AF65-F5344CB8AC3E}">
        <p14:creationId xmlns:p14="http://schemas.microsoft.com/office/powerpoint/2010/main" val="886990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4920"/>
            <a:ext cx="4953000" cy="553998"/>
          </a:xfrm>
          <a:prstGeom prst="rect">
            <a:avLst/>
          </a:prstGeom>
          <a:noFill/>
        </p:spPr>
        <p:txBody>
          <a:bodyPr wrap="square" rtlCol="0">
            <a:spAutoFit/>
          </a:bodyPr>
          <a:lstStyle/>
          <a:p>
            <a:r>
              <a:rPr lang="en-US" sz="3000" dirty="0" smtClean="0">
                <a:solidFill>
                  <a:srgbClr val="F5FAFF"/>
                </a:solidFill>
                <a:latin typeface="Calibri" panose="020F0502020204030204" pitchFamily="34" charset="0"/>
              </a:rPr>
              <a:t>50 Years of XBT Operations</a:t>
            </a:r>
            <a:endParaRPr lang="en-US" sz="3000" dirty="0">
              <a:solidFill>
                <a:srgbClr val="F5FAFF"/>
              </a:solidFill>
              <a:latin typeface="Calibri" panose="020F0502020204030204" pitchFamily="34" charset="0"/>
            </a:endParaRPr>
          </a:p>
        </p:txBody>
      </p:sp>
      <p:grpSp>
        <p:nvGrpSpPr>
          <p:cNvPr id="12" name="Group 11"/>
          <p:cNvGrpSpPr/>
          <p:nvPr/>
        </p:nvGrpSpPr>
        <p:grpSpPr>
          <a:xfrm>
            <a:off x="0" y="0"/>
            <a:ext cx="9144000" cy="6857999"/>
            <a:chOff x="0" y="0"/>
            <a:chExt cx="9144000" cy="6857999"/>
          </a:xfrm>
        </p:grpSpPr>
        <p:sp>
          <p:nvSpPr>
            <p:cNvPr id="7" name="Rectangle 6"/>
            <p:cNvSpPr/>
            <p:nvPr/>
          </p:nvSpPr>
          <p:spPr>
            <a:xfrm>
              <a:off x="0" y="6690536"/>
              <a:ext cx="9144000" cy="167463"/>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607939"/>
            </a:xfrm>
            <a:prstGeom prst="rect">
              <a:avLst/>
            </a:prstGeom>
            <a:solidFill>
              <a:srgbClr val="00006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3.amazonaws.com/libapps/accounts/3572/images/noa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3505" y="608200"/>
              <a:ext cx="628731" cy="6287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0" y="24920"/>
            <a:ext cx="6400800" cy="553998"/>
          </a:xfrm>
          <a:prstGeom prst="rect">
            <a:avLst/>
          </a:prstGeom>
          <a:noFill/>
        </p:spPr>
        <p:txBody>
          <a:bodyPr wrap="square" rtlCol="0">
            <a:spAutoFit/>
          </a:bodyPr>
          <a:lstStyle/>
          <a:p>
            <a:r>
              <a:rPr lang="en-US" sz="3000" dirty="0" smtClean="0">
                <a:solidFill>
                  <a:schemeClr val="bg1"/>
                </a:solidFill>
                <a:latin typeface="Calibri" panose="020F0502020204030204" pitchFamily="34" charset="0"/>
              </a:rPr>
              <a:t>Software Developments</a:t>
            </a:r>
            <a:endParaRPr lang="en-US" sz="3000" dirty="0">
              <a:solidFill>
                <a:schemeClr val="bg1"/>
              </a:solidFill>
              <a:latin typeface="Calibri" panose="020F0502020204030204" pitchFamily="34" charset="0"/>
            </a:endParaRPr>
          </a:p>
        </p:txBody>
      </p:sp>
      <p:sp>
        <p:nvSpPr>
          <p:cNvPr id="8" name="TextBox 7"/>
          <p:cNvSpPr txBox="1"/>
          <p:nvPr/>
        </p:nvSpPr>
        <p:spPr>
          <a:xfrm>
            <a:off x="5105400" y="6650398"/>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XBT Network Review. AOML, Feb. 2017</a:t>
            </a:r>
            <a:endParaRPr lang="en-US" sz="1000" b="1" dirty="0">
              <a:solidFill>
                <a:schemeClr val="bg1"/>
              </a:solidFill>
              <a:latin typeface="Calibri" panose="020F050202020403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12" y="762275"/>
            <a:ext cx="3150887" cy="2590525"/>
          </a:xfrm>
          <a:prstGeom prst="rect">
            <a:avLst/>
          </a:prstGeom>
          <a:ln>
            <a:solidFill>
              <a:srgbClr val="000064"/>
            </a:solidFill>
          </a:ln>
        </p:spPr>
      </p:pic>
      <p:sp>
        <p:nvSpPr>
          <p:cNvPr id="15" name="TextBox 14"/>
          <p:cNvSpPr txBox="1"/>
          <p:nvPr/>
        </p:nvSpPr>
        <p:spPr>
          <a:xfrm>
            <a:off x="3429000" y="762000"/>
            <a:ext cx="5562600" cy="4031873"/>
          </a:xfrm>
          <a:prstGeom prst="rect">
            <a:avLst/>
          </a:prstGeom>
          <a:noFill/>
        </p:spPr>
        <p:txBody>
          <a:bodyPr wrap="square" rtlCol="0">
            <a:spAutoFit/>
          </a:bodyPr>
          <a:lstStyle/>
          <a:p>
            <a:r>
              <a:rPr lang="en-US" sz="2100" b="1" dirty="0" smtClean="0">
                <a:solidFill>
                  <a:srgbClr val="000064"/>
                </a:solidFill>
                <a:latin typeface="Calibri" panose="020F0502020204030204" pitchFamily="34" charset="0"/>
              </a:rPr>
              <a:t>AMVERSEAS and SEAS Server</a:t>
            </a:r>
          </a:p>
          <a:p>
            <a:endParaRPr lang="en-US" sz="400" dirty="0" smtClean="0">
              <a:solidFill>
                <a:srgbClr val="000064"/>
              </a:solidFill>
              <a:latin typeface="Calibri" panose="020F0502020204030204" pitchFamily="34" charset="0"/>
            </a:endParaRPr>
          </a:p>
          <a:p>
            <a:pPr marL="236538" indent="-236538">
              <a:buSzPct val="150000"/>
              <a:buFont typeface="Arial" panose="020B0604020202020204" pitchFamily="34" charset="0"/>
              <a:buChar char="•"/>
            </a:pPr>
            <a:r>
              <a:rPr lang="en-US" sz="2100" dirty="0" smtClean="0">
                <a:solidFill>
                  <a:srgbClr val="000064"/>
                </a:solidFill>
                <a:latin typeface="Calibri" panose="020F0502020204030204" pitchFamily="34" charset="0"/>
              </a:rPr>
              <a:t>AMVERSEAS software developed at AOML to collect and transmit XBT, TSG and MET observations</a:t>
            </a:r>
          </a:p>
          <a:p>
            <a:pPr marL="236538" indent="-236538">
              <a:buSzPct val="150000"/>
              <a:buFont typeface="Arial" panose="020B0604020202020204" pitchFamily="34" charset="0"/>
              <a:buChar char="•"/>
            </a:pPr>
            <a:r>
              <a:rPr lang="en-US" sz="2100" dirty="0" smtClean="0">
                <a:solidFill>
                  <a:srgbClr val="000064"/>
                </a:solidFill>
                <a:latin typeface="Calibri" panose="020F0502020204030204" pitchFamily="34" charset="0"/>
              </a:rPr>
              <a:t>Installed in more than 50 ships of the XBT Network (14,000 XBT profiles per year)</a:t>
            </a:r>
          </a:p>
          <a:p>
            <a:pPr marL="236538" indent="-236538">
              <a:buSzPct val="150000"/>
              <a:buFont typeface="Arial" panose="020B0604020202020204" pitchFamily="34" charset="0"/>
              <a:buChar char="•"/>
            </a:pPr>
            <a:r>
              <a:rPr lang="en-US" sz="2100" dirty="0" smtClean="0">
                <a:solidFill>
                  <a:srgbClr val="000064"/>
                </a:solidFill>
                <a:latin typeface="Calibri" panose="020F0502020204030204" pitchFamily="34" charset="0"/>
              </a:rPr>
              <a:t>Also used to send </a:t>
            </a:r>
            <a:r>
              <a:rPr lang="en-US" sz="2100" dirty="0" err="1" smtClean="0">
                <a:solidFill>
                  <a:srgbClr val="000064"/>
                </a:solidFill>
                <a:latin typeface="Calibri" panose="020F0502020204030204" pitchFamily="34" charset="0"/>
              </a:rPr>
              <a:t>Amver</a:t>
            </a:r>
            <a:r>
              <a:rPr lang="en-US" sz="2100" dirty="0" smtClean="0">
                <a:solidFill>
                  <a:srgbClr val="000064"/>
                </a:solidFill>
                <a:latin typeface="Calibri" panose="020F0502020204030204" pitchFamily="34" charset="0"/>
              </a:rPr>
              <a:t> bulletins to the US Coast Guard for search and rescue</a:t>
            </a:r>
          </a:p>
          <a:p>
            <a:pPr marL="236538" indent="-236538">
              <a:buSzPct val="150000"/>
              <a:buFont typeface="Arial" panose="020B0604020202020204" pitchFamily="34" charset="0"/>
              <a:buChar char="•"/>
            </a:pPr>
            <a:r>
              <a:rPr lang="en-US" sz="2100" dirty="0">
                <a:solidFill>
                  <a:srgbClr val="000064"/>
                </a:solidFill>
                <a:latin typeface="Calibri" panose="020F0502020204030204" pitchFamily="34" charset="0"/>
              </a:rPr>
              <a:t>AMVERSEAS and the SEAS server also distributes 500,000 marine weather </a:t>
            </a:r>
            <a:r>
              <a:rPr lang="en-US" sz="2100" dirty="0" smtClean="0">
                <a:solidFill>
                  <a:srgbClr val="000064"/>
                </a:solidFill>
                <a:latin typeface="Calibri" panose="020F0502020204030204" pitchFamily="34" charset="0"/>
              </a:rPr>
              <a:t>reports </a:t>
            </a:r>
            <a:r>
              <a:rPr lang="en-US" sz="2100" dirty="0">
                <a:solidFill>
                  <a:srgbClr val="000064"/>
                </a:solidFill>
                <a:latin typeface="Calibri" panose="020F0502020204030204" pitchFamily="34" charset="0"/>
              </a:rPr>
              <a:t>obtained from 800 ships of the Voluntary Observing Ship </a:t>
            </a:r>
            <a:r>
              <a:rPr lang="en-US" sz="2100" dirty="0" smtClean="0">
                <a:solidFill>
                  <a:srgbClr val="000064"/>
                </a:solidFill>
                <a:latin typeface="Calibri" panose="020F0502020204030204" pitchFamily="34" charset="0"/>
              </a:rPr>
              <a:t>program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12" y="3437884"/>
            <a:ext cx="2674637" cy="3150494"/>
          </a:xfrm>
          <a:prstGeom prst="rect">
            <a:avLst/>
          </a:prstGeom>
          <a:ln>
            <a:solidFill>
              <a:srgbClr val="000064"/>
            </a:solidFill>
          </a:ln>
        </p:spPr>
      </p:pic>
      <p:sp>
        <p:nvSpPr>
          <p:cNvPr id="11" name="TextBox 10"/>
          <p:cNvSpPr txBox="1"/>
          <p:nvPr/>
        </p:nvSpPr>
        <p:spPr>
          <a:xfrm>
            <a:off x="2895600" y="5522171"/>
            <a:ext cx="5181600" cy="1077218"/>
          </a:xfrm>
          <a:prstGeom prst="rect">
            <a:avLst/>
          </a:prstGeom>
          <a:noFill/>
        </p:spPr>
        <p:txBody>
          <a:bodyPr wrap="square" rtlCol="0">
            <a:spAutoFit/>
          </a:bodyPr>
          <a:lstStyle/>
          <a:p>
            <a:r>
              <a:rPr lang="en-US" sz="1600" b="1" dirty="0">
                <a:solidFill>
                  <a:srgbClr val="000064"/>
                </a:solidFill>
                <a:latin typeface="Calibri" panose="020F0502020204030204" pitchFamily="34" charset="0"/>
              </a:rPr>
              <a:t>Crew of the M/V Cape Nelson and survivors </a:t>
            </a:r>
            <a:r>
              <a:rPr lang="en-US" sz="1600" b="1" dirty="0" smtClean="0">
                <a:solidFill>
                  <a:srgbClr val="000064"/>
                </a:solidFill>
                <a:latin typeface="Calibri" panose="020F0502020204030204" pitchFamily="34" charset="0"/>
              </a:rPr>
              <a:t>from the </a:t>
            </a:r>
            <a:r>
              <a:rPr lang="en-US" sz="1600" b="1" dirty="0">
                <a:solidFill>
                  <a:srgbClr val="000064"/>
                </a:solidFill>
                <a:latin typeface="Calibri" panose="020F0502020204030204" pitchFamily="34" charset="0"/>
              </a:rPr>
              <a:t>fishing vessel Abound that sank 625 miles </a:t>
            </a:r>
            <a:r>
              <a:rPr lang="en-US" sz="1600" b="1" dirty="0" smtClean="0">
                <a:solidFill>
                  <a:srgbClr val="000064"/>
                </a:solidFill>
                <a:latin typeface="Calibri" panose="020F0502020204030204" pitchFamily="34" charset="0"/>
              </a:rPr>
              <a:t>off the </a:t>
            </a:r>
            <a:r>
              <a:rPr lang="en-US" sz="1600" b="1" dirty="0">
                <a:solidFill>
                  <a:srgbClr val="000064"/>
                </a:solidFill>
                <a:latin typeface="Calibri" panose="020F0502020204030204" pitchFamily="34" charset="0"/>
              </a:rPr>
              <a:t>coast of San Francisco, whose rescue was </a:t>
            </a:r>
            <a:r>
              <a:rPr lang="en-US" sz="1600" b="1" dirty="0" smtClean="0">
                <a:solidFill>
                  <a:srgbClr val="000064"/>
                </a:solidFill>
                <a:latin typeface="Calibri" panose="020F0502020204030204" pitchFamily="34" charset="0"/>
              </a:rPr>
              <a:t>facilitated </a:t>
            </a:r>
            <a:r>
              <a:rPr lang="en-US" sz="1600" b="1" dirty="0">
                <a:solidFill>
                  <a:srgbClr val="000064"/>
                </a:solidFill>
                <a:latin typeface="Calibri" panose="020F0502020204030204" pitchFamily="34" charset="0"/>
              </a:rPr>
              <a:t>through </a:t>
            </a:r>
            <a:r>
              <a:rPr lang="en-US" sz="1600" b="1" dirty="0" smtClean="0">
                <a:solidFill>
                  <a:srgbClr val="000064"/>
                </a:solidFill>
                <a:latin typeface="Calibri" panose="020F0502020204030204" pitchFamily="34" charset="0"/>
              </a:rPr>
              <a:t>AMVERSEAS </a:t>
            </a:r>
            <a:r>
              <a:rPr lang="en-US" sz="1600" b="1" dirty="0">
                <a:solidFill>
                  <a:srgbClr val="000064"/>
                </a:solidFill>
                <a:latin typeface="Calibri" panose="020F0502020204030204" pitchFamily="34" charset="0"/>
              </a:rPr>
              <a:t>on October 26, </a:t>
            </a:r>
            <a:r>
              <a:rPr lang="en-US" sz="1600" b="1" dirty="0" smtClean="0">
                <a:solidFill>
                  <a:srgbClr val="000064"/>
                </a:solidFill>
                <a:latin typeface="Calibri" panose="020F0502020204030204" pitchFamily="34" charset="0"/>
              </a:rPr>
              <a:t>2005</a:t>
            </a:r>
            <a:endParaRPr lang="en-US" sz="1600" b="1" dirty="0">
              <a:solidFill>
                <a:srgbClr val="000064"/>
              </a:solidFill>
              <a:latin typeface="Calibri" panose="020F0502020204030204" pitchFamily="34" charset="0"/>
            </a:endParaRPr>
          </a:p>
        </p:txBody>
      </p:sp>
      <p:sp>
        <p:nvSpPr>
          <p:cNvPr id="16" name="TextBox 15"/>
          <p:cNvSpPr txBox="1"/>
          <p:nvPr/>
        </p:nvSpPr>
        <p:spPr>
          <a:xfrm>
            <a:off x="5105400" y="-50727"/>
            <a:ext cx="4038600" cy="246221"/>
          </a:xfrm>
          <a:prstGeom prst="rect">
            <a:avLst/>
          </a:prstGeom>
          <a:noFill/>
        </p:spPr>
        <p:txBody>
          <a:bodyPr wrap="square" rtlCol="0">
            <a:spAutoFit/>
          </a:bodyPr>
          <a:lstStyle/>
          <a:p>
            <a:pPr algn="r"/>
            <a:r>
              <a:rPr lang="en-US" sz="1000" b="1" dirty="0" smtClean="0">
                <a:solidFill>
                  <a:schemeClr val="bg1"/>
                </a:solidFill>
                <a:latin typeface="Calibri" panose="020F0502020204030204" pitchFamily="34" charset="0"/>
              </a:rPr>
              <a:t>NOAA/AOML XBT Operations</a:t>
            </a:r>
            <a:endParaRPr lang="en-US" sz="10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272301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8912</TotalTime>
  <Words>1506</Words>
  <Application>Microsoft Office PowerPoint</Application>
  <PresentationFormat>On-screen Show (4:3)</PresentationFormat>
  <Paragraphs>208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bringas</dc:creator>
  <cp:lastModifiedBy>Francis Bringas</cp:lastModifiedBy>
  <cp:revision>1000</cp:revision>
  <dcterms:created xsi:type="dcterms:W3CDTF">2007-06-18T16:25:37Z</dcterms:created>
  <dcterms:modified xsi:type="dcterms:W3CDTF">2017-02-06T15:50:19Z</dcterms:modified>
</cp:coreProperties>
</file>