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7"/>
  </p:notesMasterIdLst>
  <p:handoutMasterIdLst>
    <p:handoutMasterId r:id="rId38"/>
  </p:handoutMasterIdLst>
  <p:sldIdLst>
    <p:sldId id="256" r:id="rId2"/>
    <p:sldId id="421" r:id="rId3"/>
    <p:sldId id="422" r:id="rId4"/>
    <p:sldId id="405" r:id="rId5"/>
    <p:sldId id="415" r:id="rId6"/>
    <p:sldId id="423" r:id="rId7"/>
    <p:sldId id="397" r:id="rId8"/>
    <p:sldId id="377" r:id="rId9"/>
    <p:sldId id="419" r:id="rId10"/>
    <p:sldId id="411" r:id="rId11"/>
    <p:sldId id="376" r:id="rId12"/>
    <p:sldId id="381" r:id="rId13"/>
    <p:sldId id="406" r:id="rId14"/>
    <p:sldId id="367" r:id="rId15"/>
    <p:sldId id="407" r:id="rId16"/>
    <p:sldId id="369" r:id="rId17"/>
    <p:sldId id="416" r:id="rId18"/>
    <p:sldId id="417" r:id="rId19"/>
    <p:sldId id="404" r:id="rId20"/>
    <p:sldId id="378" r:id="rId21"/>
    <p:sldId id="398" r:id="rId22"/>
    <p:sldId id="410" r:id="rId23"/>
    <p:sldId id="389" r:id="rId24"/>
    <p:sldId id="379" r:id="rId25"/>
    <p:sldId id="400" r:id="rId26"/>
    <p:sldId id="396" r:id="rId27"/>
    <p:sldId id="401" r:id="rId28"/>
    <p:sldId id="386" r:id="rId29"/>
    <p:sldId id="420" r:id="rId30"/>
    <p:sldId id="371" r:id="rId31"/>
    <p:sldId id="372" r:id="rId32"/>
    <p:sldId id="374" r:id="rId33"/>
    <p:sldId id="375" r:id="rId34"/>
    <p:sldId id="385" r:id="rId35"/>
    <p:sldId id="373" r:id="rId36"/>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TradeGothic" pitchFamily="2" charset="0"/>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139605"/>
    <a:srgbClr val="B60000"/>
    <a:srgbClr val="C10000"/>
    <a:srgbClr val="1BC108"/>
    <a:srgbClr val="FFA6A5"/>
    <a:srgbClr val="FF8D80"/>
    <a:srgbClr val="E10000"/>
    <a:srgbClr val="9FBDFF"/>
    <a:srgbClr val="1C2ED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84" autoAdjust="0"/>
    <p:restoredTop sz="75474" autoAdjust="0"/>
  </p:normalViewPr>
  <p:slideViewPr>
    <p:cSldViewPr>
      <p:cViewPr varScale="1">
        <p:scale>
          <a:sx n="140" d="100"/>
          <a:sy n="140" d="100"/>
        </p:scale>
        <p:origin x="-208" y="-96"/>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notesViewPr>
    <p:cSldViewPr>
      <p:cViewPr varScale="1">
        <p:scale>
          <a:sx n="147" d="100"/>
          <a:sy n="147" d="100"/>
        </p:scale>
        <p:origin x="-3432"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emf"/><Relationship Id="rId2" Type="http://schemas.openxmlformats.org/officeDocument/2006/relationships/image" Target="../media/image9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lvl1pPr defTabSz="947738">
              <a:defRPr sz="1200"/>
            </a:lvl1pPr>
          </a:lstStyle>
          <a:p>
            <a:endParaRPr lang="en-US"/>
          </a:p>
        </p:txBody>
      </p:sp>
      <p:sp>
        <p:nvSpPr>
          <p:cNvPr id="307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lvl1pPr algn="r" defTabSz="947738">
              <a:defRPr sz="1200"/>
            </a:lvl1pPr>
          </a:lstStyle>
          <a:p>
            <a:fld id="{9F2024B3-1781-9B41-A9E3-4A0B49D46C2E}" type="datetime1">
              <a:rPr lang="en-US" smtClean="0"/>
              <a:t>1/28/14</a:t>
            </a:fld>
            <a:endParaRPr lang="en-US"/>
          </a:p>
        </p:txBody>
      </p:sp>
      <p:sp>
        <p:nvSpPr>
          <p:cNvPr id="307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4841" tIns="47420" rIns="94841" bIns="47420" numCol="1" anchor="b" anchorCtr="0" compatLnSpc="1">
            <a:prstTxWarp prst="textNoShape">
              <a:avLst/>
            </a:prstTxWarp>
          </a:bodyPr>
          <a:lstStyle>
            <a:lvl1pPr defTabSz="947738">
              <a:defRPr sz="1200"/>
            </a:lvl1pPr>
          </a:lstStyle>
          <a:p>
            <a:endParaRPr lang="en-US"/>
          </a:p>
        </p:txBody>
      </p:sp>
      <p:sp>
        <p:nvSpPr>
          <p:cNvPr id="307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4841" tIns="47420" rIns="94841" bIns="47420" numCol="1" anchor="b" anchorCtr="0" compatLnSpc="1">
            <a:prstTxWarp prst="textNoShape">
              <a:avLst/>
            </a:prstTxWarp>
          </a:bodyPr>
          <a:lstStyle>
            <a:lvl1pPr algn="r" defTabSz="947738">
              <a:defRPr sz="1200"/>
            </a:lvl1pPr>
          </a:lstStyle>
          <a:p>
            <a:fld id="{72FF9689-30EF-5E43-9CB8-2100C15AD5D3}" type="slidenum">
              <a:rPr lang="en-US"/>
              <a:pPr/>
              <a:t>‹#›</a:t>
            </a:fld>
            <a:endParaRPr lang="en-US"/>
          </a:p>
        </p:txBody>
      </p:sp>
    </p:spTree>
    <p:extLst>
      <p:ext uri="{BB962C8B-B14F-4D97-AF65-F5344CB8AC3E}">
        <p14:creationId xmlns:p14="http://schemas.microsoft.com/office/powerpoint/2010/main" val="83343974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lvl1pPr defTabSz="947738">
              <a:defRPr sz="1200">
                <a:latin typeface="Arial" pitchFamily="-65" charset="0"/>
              </a:defRPr>
            </a:lvl1pPr>
          </a:lstStyle>
          <a:p>
            <a:endParaRPr lang="en-US"/>
          </a:p>
        </p:txBody>
      </p:sp>
      <p:sp>
        <p:nvSpPr>
          <p:cNvPr id="4099"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lvl1pPr algn="r" defTabSz="947738">
              <a:defRPr sz="1200">
                <a:latin typeface="Arial" pitchFamily="-65" charset="0"/>
              </a:defRPr>
            </a:lvl1pPr>
          </a:lstStyle>
          <a:p>
            <a:fld id="{026FDB7D-551E-B644-B4EA-94BE23EDE7A6}" type="datetime1">
              <a:rPr lang="en-US" smtClean="0"/>
              <a:t>1/28/14</a:t>
            </a:fld>
            <a:endParaRPr lang="en-US"/>
          </a:p>
        </p:txBody>
      </p:sp>
      <p:sp>
        <p:nvSpPr>
          <p:cNvPr id="410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4841" tIns="47420" rIns="94841" bIns="47420" numCol="1" anchor="b" anchorCtr="0" compatLnSpc="1">
            <a:prstTxWarp prst="textNoShape">
              <a:avLst/>
            </a:prstTxWarp>
          </a:bodyPr>
          <a:lstStyle>
            <a:lvl1pPr defTabSz="947738">
              <a:defRPr sz="1200">
                <a:latin typeface="Arial" pitchFamily="-65" charset="0"/>
              </a:defRPr>
            </a:lvl1pPr>
          </a:lstStyle>
          <a:p>
            <a:endParaRPr lang="en-US"/>
          </a:p>
        </p:txBody>
      </p:sp>
      <p:sp>
        <p:nvSpPr>
          <p:cNvPr id="4103"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4841" tIns="47420" rIns="94841" bIns="47420" numCol="1" anchor="b" anchorCtr="0" compatLnSpc="1">
            <a:prstTxWarp prst="textNoShape">
              <a:avLst/>
            </a:prstTxWarp>
          </a:bodyPr>
          <a:lstStyle>
            <a:lvl1pPr algn="r" defTabSz="947738">
              <a:defRPr sz="1200">
                <a:latin typeface="Arial" pitchFamily="-65" charset="0"/>
              </a:defRPr>
            </a:lvl1pPr>
          </a:lstStyle>
          <a:p>
            <a:fld id="{2F058E4C-5CED-9445-A89B-CF1652116972}" type="slidenum">
              <a:rPr lang="en-US"/>
              <a:pPr/>
              <a:t>‹#›</a:t>
            </a:fld>
            <a:endParaRPr lang="en-US"/>
          </a:p>
        </p:txBody>
      </p:sp>
    </p:spTree>
    <p:extLst>
      <p:ext uri="{BB962C8B-B14F-4D97-AF65-F5344CB8AC3E}">
        <p14:creationId xmlns:p14="http://schemas.microsoft.com/office/powerpoint/2010/main" val="3789270692"/>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Arial" pitchFamily="-65" charset="0"/>
        <a:ea typeface="+mn-ea"/>
        <a:cs typeface="+mn-cs"/>
      </a:defRPr>
    </a:lvl1pPr>
    <a:lvl2pPr marL="4572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6432EF-DE8D-5448-A5F1-9717BD90BCEC}" type="slidenum">
              <a:rPr lang="en-US"/>
              <a:pPr/>
              <a:t>1</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sz="1400" dirty="0"/>
          </a:p>
        </p:txBody>
      </p:sp>
      <p:sp>
        <p:nvSpPr>
          <p:cNvPr id="2" name="Date Placeholder 1"/>
          <p:cNvSpPr>
            <a:spLocks noGrp="1"/>
          </p:cNvSpPr>
          <p:nvPr>
            <p:ph type="dt" idx="10"/>
          </p:nvPr>
        </p:nvSpPr>
        <p:spPr/>
        <p:txBody>
          <a:bodyPr/>
          <a:lstStyle/>
          <a:p>
            <a:fld id="{116705BB-9715-8F44-9C56-0090948187A5}" type="datetime1">
              <a:rPr lang="en-US" smtClean="0"/>
              <a:t>2/4/14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Pilot</a:t>
            </a:r>
            <a:r>
              <a:rPr lang="en-US" baseline="0" dirty="0" smtClean="0"/>
              <a:t> array for 1.5 </a:t>
            </a:r>
            <a:r>
              <a:rPr lang="en-US" baseline="0" dirty="0" err="1" smtClean="0"/>
              <a:t>yrs</a:t>
            </a:r>
            <a:endParaRPr lang="en-US" baseline="0" dirty="0" smtClean="0"/>
          </a:p>
          <a:p>
            <a:r>
              <a:rPr lang="en-US" baseline="0" dirty="0" smtClean="0"/>
              <a:t>Array has since tripled in size (10 instruments on east and 9 instruments on the west)  Additional 4 tall and 7 short moorings to be deployed in the first half of 2014. </a:t>
            </a:r>
          </a:p>
          <a:p>
            <a:endParaRPr lang="en-US" baseline="0" dirty="0" smtClean="0"/>
          </a:p>
          <a:p>
            <a:r>
              <a:rPr lang="en-US" baseline="0" dirty="0" smtClean="0"/>
              <a:t>10 East mooring were deployed in Sep 2013.  </a:t>
            </a:r>
          </a:p>
          <a:p>
            <a:endParaRPr lang="en-US" baseline="0" dirty="0" smtClean="0"/>
          </a:p>
          <a:p>
            <a:r>
              <a:rPr lang="en-US" baseline="0" dirty="0" smtClean="0"/>
              <a:t>West moorings completed in included two new moorings in Dec 2013.</a:t>
            </a:r>
          </a:p>
          <a:p>
            <a:endParaRPr lang="en-US" baseline="0" dirty="0" smtClean="0"/>
          </a:p>
          <a:p>
            <a:r>
              <a:rPr lang="en-US" baseline="0" dirty="0" smtClean="0"/>
              <a:t>Data void in center of basin – working on data pod development to get data back from remote regions where its difficult to get ships to</a:t>
            </a:r>
          </a:p>
          <a:p>
            <a:endParaRPr lang="en-US" dirty="0" smtClean="0"/>
          </a:p>
          <a:p>
            <a:endParaRPr lang="en-US" dirty="0" smtClean="0"/>
          </a:p>
          <a:p>
            <a:r>
              <a:rPr lang="en-US" dirty="0" smtClean="0"/>
              <a:t>EAST</a:t>
            </a:r>
          </a:p>
          <a:p>
            <a:r>
              <a:rPr lang="en-US" dirty="0" smtClean="0"/>
              <a:t>Sep 2013 8 French CPIES were deployed (and I think two ADCP moorings).</a:t>
            </a:r>
            <a:br>
              <a:rPr lang="en-US" dirty="0" smtClean="0"/>
            </a:br>
            <a:r>
              <a:rPr lang="en-US" dirty="0" smtClean="0"/>
              <a:t>To be</a:t>
            </a:r>
            <a:r>
              <a:rPr lang="en-US" baseline="0" dirty="0" smtClean="0"/>
              <a:t> deployed early 2014</a:t>
            </a:r>
          </a:p>
          <a:p>
            <a:r>
              <a:rPr lang="en-US" dirty="0" smtClean="0"/>
              <a:t>6 moorings for SHARP IEP/</a:t>
            </a:r>
            <a:r>
              <a:rPr lang="en-US" dirty="0" err="1" smtClean="0"/>
              <a:t>Benguela</a:t>
            </a:r>
            <a:r>
              <a:rPr lang="en-US" dirty="0" smtClean="0"/>
              <a:t> Jet Study (from 200-800m isobaths) - these are ADCP moorings</a:t>
            </a:r>
            <a:br>
              <a:rPr lang="en-US" dirty="0" smtClean="0"/>
            </a:br>
            <a:r>
              <a:rPr lang="en-US" dirty="0" smtClean="0"/>
              <a:t>1 thermistor string (450 m </a:t>
            </a:r>
            <a:r>
              <a:rPr lang="en-US" dirty="0" err="1" smtClean="0"/>
              <a:t>isobath</a:t>
            </a:r>
            <a:r>
              <a:rPr lang="en-US" dirty="0" smtClean="0"/>
              <a:t>)</a:t>
            </a:r>
            <a:br>
              <a:rPr lang="en-US" dirty="0" smtClean="0"/>
            </a:br>
            <a:endParaRPr lang="en-US" dirty="0" smtClean="0"/>
          </a:p>
          <a:p>
            <a:r>
              <a:rPr lang="en-US" dirty="0" smtClean="0"/>
              <a:t>4 "SAMBA" tall moorings at 1000m, 2000m, 3000m, 4500m isobaths - these are have SMP's and ADCP's.</a:t>
            </a:r>
            <a:br>
              <a:rPr lang="en-US" dirty="0" smtClean="0"/>
            </a:br>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11</a:t>
            </a:fld>
            <a:endParaRPr lang="en-US"/>
          </a:p>
        </p:txBody>
      </p:sp>
      <p:sp>
        <p:nvSpPr>
          <p:cNvPr id="5" name="Date Placeholder 4"/>
          <p:cNvSpPr>
            <a:spLocks noGrp="1"/>
          </p:cNvSpPr>
          <p:nvPr>
            <p:ph type="dt" idx="11"/>
          </p:nvPr>
        </p:nvSpPr>
        <p:spPr/>
        <p:txBody>
          <a:bodyPr/>
          <a:lstStyle/>
          <a:p>
            <a:fld id="{4EC7293C-6A25-8E4C-9126-BFCC50FD0378}" type="datetime1">
              <a:rPr lang="en-US" smtClean="0"/>
              <a:t>2/5/14</a:t>
            </a:fld>
            <a:endParaRPr lang="en-US"/>
          </a:p>
        </p:txBody>
      </p:sp>
    </p:spTree>
    <p:extLst>
      <p:ext uri="{BB962C8B-B14F-4D97-AF65-F5344CB8AC3E}">
        <p14:creationId xmlns:p14="http://schemas.microsoft.com/office/powerpoint/2010/main" val="409562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12</a:t>
            </a:fld>
            <a:endParaRPr lang="en-US"/>
          </a:p>
        </p:txBody>
      </p:sp>
      <p:sp>
        <p:nvSpPr>
          <p:cNvPr id="5" name="Date Placeholder 4"/>
          <p:cNvSpPr>
            <a:spLocks noGrp="1"/>
          </p:cNvSpPr>
          <p:nvPr>
            <p:ph type="dt" idx="11"/>
          </p:nvPr>
        </p:nvSpPr>
        <p:spPr/>
        <p:txBody>
          <a:bodyPr/>
          <a:lstStyle/>
          <a:p>
            <a:fld id="{0E0D02F1-DDC6-C845-892D-3BA508A0C6FB}" type="datetime1">
              <a:rPr lang="en-US" smtClean="0"/>
              <a:t>2/5/14</a:t>
            </a:fld>
            <a:endParaRPr lang="en-US"/>
          </a:p>
        </p:txBody>
      </p:sp>
    </p:spTree>
    <p:extLst>
      <p:ext uri="{BB962C8B-B14F-4D97-AF65-F5344CB8AC3E}">
        <p14:creationId xmlns:p14="http://schemas.microsoft.com/office/powerpoint/2010/main" val="2840908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13</a:t>
            </a:fld>
            <a:endParaRPr lang="en-US"/>
          </a:p>
        </p:txBody>
      </p:sp>
      <p:sp>
        <p:nvSpPr>
          <p:cNvPr id="5" name="Date Placeholder 4"/>
          <p:cNvSpPr>
            <a:spLocks noGrp="1"/>
          </p:cNvSpPr>
          <p:nvPr>
            <p:ph type="dt" idx="11"/>
          </p:nvPr>
        </p:nvSpPr>
        <p:spPr/>
        <p:txBody>
          <a:bodyPr/>
          <a:lstStyle/>
          <a:p>
            <a:fld id="{DEFE4136-2C0F-0E49-A5C1-7BC624C59A18}" type="datetime1">
              <a:rPr lang="en-US" smtClean="0"/>
              <a:t>2/4/14</a:t>
            </a:fld>
            <a:endParaRPr lang="en-US"/>
          </a:p>
        </p:txBody>
      </p:sp>
    </p:spTree>
    <p:extLst>
      <p:ext uri="{BB962C8B-B14F-4D97-AF65-F5344CB8AC3E}">
        <p14:creationId xmlns:p14="http://schemas.microsoft.com/office/powerpoint/2010/main" val="1705915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26FDB7D-551E-B644-B4EA-94BE23EDE7A6}" type="datetime1">
              <a:rPr lang="en-US" smtClean="0"/>
              <a:t>1/28/14</a:t>
            </a:fld>
            <a:endParaRPr lang="en-US"/>
          </a:p>
        </p:txBody>
      </p:sp>
      <p:sp>
        <p:nvSpPr>
          <p:cNvPr id="5" name="Slide Number Placeholder 4"/>
          <p:cNvSpPr>
            <a:spLocks noGrp="1"/>
          </p:cNvSpPr>
          <p:nvPr>
            <p:ph type="sldNum" sz="quarter" idx="11"/>
          </p:nvPr>
        </p:nvSpPr>
        <p:spPr/>
        <p:txBody>
          <a:bodyPr/>
          <a:lstStyle/>
          <a:p>
            <a:fld id="{2F058E4C-5CED-9445-A89B-CF1652116972}" type="slidenum">
              <a:rPr lang="en-US" smtClean="0"/>
              <a:pPr/>
              <a:t>14</a:t>
            </a:fld>
            <a:endParaRPr lang="en-US"/>
          </a:p>
        </p:txBody>
      </p:sp>
    </p:spTree>
    <p:extLst>
      <p:ext uri="{BB962C8B-B14F-4D97-AF65-F5344CB8AC3E}">
        <p14:creationId xmlns:p14="http://schemas.microsoft.com/office/powerpoint/2010/main" val="1041535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8610" name="Notes Placeholder 2"/>
          <p:cNvSpPr>
            <a:spLocks noGrp="1"/>
          </p:cNvSpPr>
          <p:nvPr>
            <p:ph type="body" idx="1"/>
          </p:nvPr>
        </p:nvSpPr>
        <p:spPr>
          <a:noFill/>
        </p:spPr>
        <p:txBody>
          <a:bodyPr/>
          <a:lstStyle/>
          <a:p>
            <a:r>
              <a:rPr lang="en-US" dirty="0">
                <a:latin typeface="Times New Roman" charset="0"/>
              </a:rPr>
              <a:t>O sys </a:t>
            </a:r>
            <a:r>
              <a:rPr lang="en-US" dirty="0" err="1">
                <a:latin typeface="Times New Roman" charset="0"/>
              </a:rPr>
              <a:t>sim</a:t>
            </a:r>
            <a:r>
              <a:rPr lang="en-US" dirty="0">
                <a:latin typeface="Times New Roman" charset="0"/>
              </a:rPr>
              <a:t> experiments – </a:t>
            </a:r>
            <a:r>
              <a:rPr lang="en-US" dirty="0" err="1">
                <a:latin typeface="Times New Roman" charset="0"/>
              </a:rPr>
              <a:t>ossie</a:t>
            </a:r>
            <a:r>
              <a:rPr lang="en-US" dirty="0">
                <a:latin typeface="Times New Roman" charset="0"/>
              </a:rPr>
              <a:t> – simulated data</a:t>
            </a:r>
          </a:p>
          <a:p>
            <a:r>
              <a:rPr lang="en-US" dirty="0" err="1">
                <a:latin typeface="Times New Roman" charset="0"/>
              </a:rPr>
              <a:t>Obs</a:t>
            </a:r>
            <a:r>
              <a:rPr lang="en-US" dirty="0">
                <a:latin typeface="Times New Roman" charset="0"/>
              </a:rPr>
              <a:t> sys </a:t>
            </a:r>
            <a:r>
              <a:rPr lang="en-US" dirty="0" err="1">
                <a:latin typeface="Times New Roman" charset="0"/>
              </a:rPr>
              <a:t>experimets</a:t>
            </a:r>
            <a:r>
              <a:rPr lang="en-US" dirty="0">
                <a:latin typeface="Times New Roman" charset="0"/>
              </a:rPr>
              <a:t> </a:t>
            </a:r>
            <a:r>
              <a:rPr lang="en-US" dirty="0" err="1">
                <a:latin typeface="Times New Roman" charset="0"/>
              </a:rPr>
              <a:t>Ozzy</a:t>
            </a:r>
            <a:r>
              <a:rPr lang="en-US" dirty="0">
                <a:latin typeface="Times New Roman" charset="0"/>
              </a:rPr>
              <a:t> – real data</a:t>
            </a:r>
          </a:p>
          <a:p>
            <a:endParaRPr lang="en-US" dirty="0">
              <a:latin typeface="Times New Roman" charset="0"/>
            </a:endParaRPr>
          </a:p>
        </p:txBody>
      </p:sp>
      <p:sp>
        <p:nvSpPr>
          <p:cNvPr id="68611" name="Slide Number Placeholder 3"/>
          <p:cNvSpPr>
            <a:spLocks noGrp="1"/>
          </p:cNvSpPr>
          <p:nvPr>
            <p:ph type="sldNum" sz="quarter" idx="5"/>
          </p:nvPr>
        </p:nvSpPr>
        <p:spPr>
          <a:noFill/>
        </p:spPr>
        <p:txBody>
          <a:bodyPr/>
          <a:lstStyle>
            <a:lvl1pPr eaLnBrk="0" hangingPunct="0">
              <a:defRPr sz="2500">
                <a:solidFill>
                  <a:schemeClr val="tx1"/>
                </a:solidFill>
                <a:latin typeface="Times New Roman" charset="0"/>
                <a:ea typeface="ＭＳ Ｐゴシック" charset="0"/>
                <a:cs typeface="ＭＳ Ｐゴシック" charset="0"/>
              </a:defRPr>
            </a:lvl1pPr>
            <a:lvl2pPr marL="771925" indent="-296894" eaLnBrk="0" hangingPunct="0">
              <a:defRPr sz="2500">
                <a:solidFill>
                  <a:schemeClr val="tx1"/>
                </a:solidFill>
                <a:latin typeface="Times New Roman" charset="0"/>
                <a:ea typeface="ＭＳ Ｐゴシック" charset="0"/>
              </a:defRPr>
            </a:lvl2pPr>
            <a:lvl3pPr marL="1187577" indent="-237515" eaLnBrk="0" hangingPunct="0">
              <a:defRPr sz="2500">
                <a:solidFill>
                  <a:schemeClr val="tx1"/>
                </a:solidFill>
                <a:latin typeface="Times New Roman" charset="0"/>
                <a:ea typeface="ＭＳ Ｐゴシック" charset="0"/>
              </a:defRPr>
            </a:lvl3pPr>
            <a:lvl4pPr marL="1662608" indent="-237515" eaLnBrk="0" hangingPunct="0">
              <a:defRPr sz="2500">
                <a:solidFill>
                  <a:schemeClr val="tx1"/>
                </a:solidFill>
                <a:latin typeface="Times New Roman" charset="0"/>
                <a:ea typeface="ＭＳ Ｐゴシック" charset="0"/>
              </a:defRPr>
            </a:lvl4pPr>
            <a:lvl5pPr marL="2137639" indent="-237515" eaLnBrk="0" hangingPunct="0">
              <a:defRPr sz="2500">
                <a:solidFill>
                  <a:schemeClr val="tx1"/>
                </a:solidFill>
                <a:latin typeface="Times New Roman" charset="0"/>
                <a:ea typeface="ＭＳ Ｐゴシック" charset="0"/>
              </a:defRPr>
            </a:lvl5pPr>
            <a:lvl6pPr marL="2612669" indent="-237515" algn="ctr" eaLnBrk="0" fontAlgn="base" hangingPunct="0">
              <a:spcBef>
                <a:spcPct val="0"/>
              </a:spcBef>
              <a:spcAft>
                <a:spcPct val="0"/>
              </a:spcAft>
              <a:defRPr sz="2500">
                <a:solidFill>
                  <a:schemeClr val="tx1"/>
                </a:solidFill>
                <a:latin typeface="Times New Roman" charset="0"/>
                <a:ea typeface="ＭＳ Ｐゴシック" charset="0"/>
              </a:defRPr>
            </a:lvl6pPr>
            <a:lvl7pPr marL="3087700" indent="-237515" algn="ctr" eaLnBrk="0" fontAlgn="base" hangingPunct="0">
              <a:spcBef>
                <a:spcPct val="0"/>
              </a:spcBef>
              <a:spcAft>
                <a:spcPct val="0"/>
              </a:spcAft>
              <a:defRPr sz="2500">
                <a:solidFill>
                  <a:schemeClr val="tx1"/>
                </a:solidFill>
                <a:latin typeface="Times New Roman" charset="0"/>
                <a:ea typeface="ＭＳ Ｐゴシック" charset="0"/>
              </a:defRPr>
            </a:lvl7pPr>
            <a:lvl8pPr marL="3562731" indent="-237515" algn="ctr" eaLnBrk="0" fontAlgn="base" hangingPunct="0">
              <a:spcBef>
                <a:spcPct val="0"/>
              </a:spcBef>
              <a:spcAft>
                <a:spcPct val="0"/>
              </a:spcAft>
              <a:defRPr sz="2500">
                <a:solidFill>
                  <a:schemeClr val="tx1"/>
                </a:solidFill>
                <a:latin typeface="Times New Roman" charset="0"/>
                <a:ea typeface="ＭＳ Ｐゴシック" charset="0"/>
              </a:defRPr>
            </a:lvl8pPr>
            <a:lvl9pPr marL="4037762" indent="-237515"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1B6172CA-8C30-6A47-998A-C0F732F49467}" type="slidenum">
              <a:rPr lang="en-US" sz="1200"/>
              <a:pPr eaLnBrk="1" hangingPunct="1"/>
              <a:t>15</a:t>
            </a:fld>
            <a:endParaRPr lang="en-US" sz="1200"/>
          </a:p>
        </p:txBody>
      </p:sp>
      <p:sp>
        <p:nvSpPr>
          <p:cNvPr id="3" name="Date Placeholder 2"/>
          <p:cNvSpPr>
            <a:spLocks noGrp="1"/>
          </p:cNvSpPr>
          <p:nvPr>
            <p:ph type="dt" idx="10"/>
          </p:nvPr>
        </p:nvSpPr>
        <p:spPr/>
        <p:txBody>
          <a:bodyPr/>
          <a:lstStyle/>
          <a:p>
            <a:fld id="{0049022E-1811-0E4C-AEEA-A40F8DCFD67A}" type="datetime1">
              <a:rPr lang="en-US" smtClean="0"/>
              <a:t>2/4/14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16</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dirty="0"/>
          </a:p>
        </p:txBody>
      </p:sp>
      <p:sp>
        <p:nvSpPr>
          <p:cNvPr id="2" name="Date Placeholder 1"/>
          <p:cNvSpPr>
            <a:spLocks noGrp="1"/>
          </p:cNvSpPr>
          <p:nvPr>
            <p:ph type="dt" idx="10"/>
          </p:nvPr>
        </p:nvSpPr>
        <p:spPr/>
        <p:txBody>
          <a:bodyPr/>
          <a:lstStyle/>
          <a:p>
            <a:fld id="{98B415C7-2E9D-754F-89EF-9F5DCC3AF1A6}" type="datetime1">
              <a:rPr lang="en-US" smtClean="0"/>
              <a:t>2/5/14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026FDB7D-551E-B644-B4EA-94BE23EDE7A6}" type="datetime1">
              <a:rPr lang="en-US" smtClean="0"/>
              <a:t>2/5/14</a:t>
            </a:fld>
            <a:endParaRPr lang="en-US"/>
          </a:p>
        </p:txBody>
      </p:sp>
      <p:sp>
        <p:nvSpPr>
          <p:cNvPr id="5" name="Slide Number Placeholder 4"/>
          <p:cNvSpPr>
            <a:spLocks noGrp="1"/>
          </p:cNvSpPr>
          <p:nvPr>
            <p:ph type="sldNum" sz="quarter" idx="11"/>
          </p:nvPr>
        </p:nvSpPr>
        <p:spPr/>
        <p:txBody>
          <a:bodyPr/>
          <a:lstStyle/>
          <a:p>
            <a:fld id="{2F058E4C-5CED-9445-A89B-CF1652116972}" type="slidenum">
              <a:rPr lang="en-US" smtClean="0"/>
              <a:pPr/>
              <a:t>18</a:t>
            </a:fld>
            <a:endParaRPr lang="en-US"/>
          </a:p>
        </p:txBody>
      </p:sp>
    </p:spTree>
    <p:extLst>
      <p:ext uri="{BB962C8B-B14F-4D97-AF65-F5344CB8AC3E}">
        <p14:creationId xmlns:p14="http://schemas.microsoft.com/office/powerpoint/2010/main" val="156587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0418" name="Notes Placeholder 2"/>
          <p:cNvSpPr>
            <a:spLocks noGrp="1"/>
          </p:cNvSpPr>
          <p:nvPr>
            <p:ph type="body" idx="1"/>
          </p:nvPr>
        </p:nvSpPr>
        <p:spPr>
          <a:noFill/>
        </p:spPr>
        <p:txBody>
          <a:bodyPr/>
          <a:lstStyle/>
          <a:p>
            <a:r>
              <a:rPr lang="en-US" dirty="0">
                <a:latin typeface="Times New Roman" charset="0"/>
              </a:rPr>
              <a:t>50% of the signal at Abaco – 9 years after LS</a:t>
            </a:r>
          </a:p>
          <a:p>
            <a:r>
              <a:rPr lang="en-US" dirty="0">
                <a:latin typeface="Times New Roman" charset="0"/>
              </a:rPr>
              <a:t>Two pathways in models – minimal influence of MOW</a:t>
            </a:r>
          </a:p>
          <a:p>
            <a:endParaRPr lang="en-US" dirty="0">
              <a:latin typeface="Times New Roman" charset="0"/>
            </a:endParaRPr>
          </a:p>
          <a:p>
            <a:r>
              <a:rPr lang="en-US" dirty="0">
                <a:latin typeface="Times New Roman" charset="0"/>
              </a:rPr>
              <a:t>The first model is the 0.5° SODA model [Carton et al., 2000; Carton, 2008], which has 40 levels in the vertical</a:t>
            </a:r>
          </a:p>
          <a:p>
            <a:r>
              <a:rPr lang="en-US" dirty="0">
                <a:latin typeface="Times New Roman" charset="0"/>
              </a:rPr>
              <a:t>and is based on the POP code. The second model is the </a:t>
            </a:r>
            <a:r>
              <a:rPr lang="en-US" dirty="0" err="1">
                <a:latin typeface="Times New Roman" charset="0"/>
              </a:rPr>
              <a:t>DePreSys</a:t>
            </a:r>
            <a:r>
              <a:rPr lang="en-US" dirty="0">
                <a:latin typeface="Times New Roman" charset="0"/>
              </a:rPr>
              <a:t> model [Smith and Murphy, 2007], which has much lower resolution at 1.25° and 20 depth levels. The third model is the Cube84 run of ECCO2 [Marshall et al., 1997; </a:t>
            </a:r>
            <a:r>
              <a:rPr lang="en-US" dirty="0" err="1">
                <a:latin typeface="Times New Roman" charset="0"/>
              </a:rPr>
              <a:t>Menemenlis</a:t>
            </a:r>
            <a:r>
              <a:rPr lang="en-US" dirty="0">
                <a:latin typeface="Times New Roman" charset="0"/>
              </a:rPr>
              <a:t> et al., 2005], at a horizontal resolution of 0.25° and 50 depth levels.</a:t>
            </a:r>
          </a:p>
          <a:p>
            <a:endParaRPr lang="en-US" dirty="0">
              <a:latin typeface="Times New Roman" charset="0"/>
            </a:endParaRPr>
          </a:p>
          <a:p>
            <a:r>
              <a:rPr lang="en-US" dirty="0">
                <a:latin typeface="Times New Roman" charset="0"/>
              </a:rPr>
              <a:t>The fourth and last model used is the OFES model [Sasaki et al., 2008]. At a horizontal resolution of 0.1° and 54 vertical levels the OFES model has the highest resolution used here. The OFES model is forced with NCEP winds and fluxes, but does not assimilate other data.</a:t>
            </a:r>
          </a:p>
          <a:p>
            <a:endParaRPr lang="en-US" dirty="0">
              <a:latin typeface="Times New Roman" charset="0"/>
            </a:endParaRPr>
          </a:p>
        </p:txBody>
      </p:sp>
      <p:sp>
        <p:nvSpPr>
          <p:cNvPr id="60419" name="Slide Number Placeholder 3"/>
          <p:cNvSpPr>
            <a:spLocks noGrp="1"/>
          </p:cNvSpPr>
          <p:nvPr>
            <p:ph type="sldNum" sz="quarter" idx="5"/>
          </p:nvPr>
        </p:nvSpPr>
        <p:spPr>
          <a:noFill/>
        </p:spPr>
        <p:txBody>
          <a:bodyPr/>
          <a:lstStyle>
            <a:lvl1pPr eaLnBrk="0" hangingPunct="0">
              <a:defRPr sz="2500">
                <a:solidFill>
                  <a:schemeClr val="tx1"/>
                </a:solidFill>
                <a:latin typeface="Times New Roman" charset="0"/>
                <a:ea typeface="ＭＳ Ｐゴシック" charset="0"/>
                <a:cs typeface="ＭＳ Ｐゴシック" charset="0"/>
              </a:defRPr>
            </a:lvl1pPr>
            <a:lvl2pPr marL="771925" indent="-296894" eaLnBrk="0" hangingPunct="0">
              <a:defRPr sz="2500">
                <a:solidFill>
                  <a:schemeClr val="tx1"/>
                </a:solidFill>
                <a:latin typeface="Times New Roman" charset="0"/>
                <a:ea typeface="ＭＳ Ｐゴシック" charset="0"/>
              </a:defRPr>
            </a:lvl2pPr>
            <a:lvl3pPr marL="1187577" indent="-237515" eaLnBrk="0" hangingPunct="0">
              <a:defRPr sz="2500">
                <a:solidFill>
                  <a:schemeClr val="tx1"/>
                </a:solidFill>
                <a:latin typeface="Times New Roman" charset="0"/>
                <a:ea typeface="ＭＳ Ｐゴシック" charset="0"/>
              </a:defRPr>
            </a:lvl3pPr>
            <a:lvl4pPr marL="1662608" indent="-237515" eaLnBrk="0" hangingPunct="0">
              <a:defRPr sz="2500">
                <a:solidFill>
                  <a:schemeClr val="tx1"/>
                </a:solidFill>
                <a:latin typeface="Times New Roman" charset="0"/>
                <a:ea typeface="ＭＳ Ｐゴシック" charset="0"/>
              </a:defRPr>
            </a:lvl4pPr>
            <a:lvl5pPr marL="2137639" indent="-237515" eaLnBrk="0" hangingPunct="0">
              <a:defRPr sz="2500">
                <a:solidFill>
                  <a:schemeClr val="tx1"/>
                </a:solidFill>
                <a:latin typeface="Times New Roman" charset="0"/>
                <a:ea typeface="ＭＳ Ｐゴシック" charset="0"/>
              </a:defRPr>
            </a:lvl5pPr>
            <a:lvl6pPr marL="2612669" indent="-237515" algn="ctr" eaLnBrk="0" fontAlgn="base" hangingPunct="0">
              <a:spcBef>
                <a:spcPct val="0"/>
              </a:spcBef>
              <a:spcAft>
                <a:spcPct val="0"/>
              </a:spcAft>
              <a:defRPr sz="2500">
                <a:solidFill>
                  <a:schemeClr val="tx1"/>
                </a:solidFill>
                <a:latin typeface="Times New Roman" charset="0"/>
                <a:ea typeface="ＭＳ Ｐゴシック" charset="0"/>
              </a:defRPr>
            </a:lvl6pPr>
            <a:lvl7pPr marL="3087700" indent="-237515" algn="ctr" eaLnBrk="0" fontAlgn="base" hangingPunct="0">
              <a:spcBef>
                <a:spcPct val="0"/>
              </a:spcBef>
              <a:spcAft>
                <a:spcPct val="0"/>
              </a:spcAft>
              <a:defRPr sz="2500">
                <a:solidFill>
                  <a:schemeClr val="tx1"/>
                </a:solidFill>
                <a:latin typeface="Times New Roman" charset="0"/>
                <a:ea typeface="ＭＳ Ｐゴシック" charset="0"/>
              </a:defRPr>
            </a:lvl7pPr>
            <a:lvl8pPr marL="3562731" indent="-237515" algn="ctr" eaLnBrk="0" fontAlgn="base" hangingPunct="0">
              <a:spcBef>
                <a:spcPct val="0"/>
              </a:spcBef>
              <a:spcAft>
                <a:spcPct val="0"/>
              </a:spcAft>
              <a:defRPr sz="2500">
                <a:solidFill>
                  <a:schemeClr val="tx1"/>
                </a:solidFill>
                <a:latin typeface="Times New Roman" charset="0"/>
                <a:ea typeface="ＭＳ Ｐゴシック" charset="0"/>
              </a:defRPr>
            </a:lvl8pPr>
            <a:lvl9pPr marL="4037762" indent="-237515"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5DF69F6B-C1F6-8C41-ABD2-B55AD96E5EB1}" type="slidenum">
              <a:rPr lang="en-US" sz="1200"/>
              <a:pPr eaLnBrk="1" hangingPunct="1"/>
              <a:t>19</a:t>
            </a:fld>
            <a:endParaRPr lang="en-US" sz="1200"/>
          </a:p>
        </p:txBody>
      </p:sp>
      <p:sp>
        <p:nvSpPr>
          <p:cNvPr id="3" name="Date Placeholder 2"/>
          <p:cNvSpPr>
            <a:spLocks noGrp="1"/>
          </p:cNvSpPr>
          <p:nvPr>
            <p:ph type="dt" idx="10"/>
          </p:nvPr>
        </p:nvSpPr>
        <p:spPr/>
        <p:txBody>
          <a:bodyPr/>
          <a:lstStyle/>
          <a:p>
            <a:fld id="{1B20A847-A174-FE46-A1FD-7CE35651E710}" type="datetime1">
              <a:rPr lang="en-US" smtClean="0"/>
              <a:t>1/28/14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fate of the lower limb of the AMOC after it crosses the Atlantic is poorly known. For years based on results from observations and models, it was assumed that at around 18°S the DWBC breaks into ring and some non-steady flow crosses the Atlantic toward South Africa.</a:t>
            </a:r>
          </a:p>
          <a:p>
            <a:r>
              <a:rPr lang="en-US" dirty="0" smtClean="0"/>
              <a:t> </a:t>
            </a:r>
          </a:p>
          <a:p>
            <a:r>
              <a:rPr lang="en-US" dirty="0" smtClean="0"/>
              <a:t>A recent study from Garzoli et al based on: observations, analysis of the OFES product and a </a:t>
            </a:r>
            <a:r>
              <a:rPr lang="en-US" dirty="0" err="1" smtClean="0"/>
              <a:t>Lagrangian</a:t>
            </a:r>
            <a:r>
              <a:rPr lang="en-US" dirty="0" smtClean="0"/>
              <a:t> experiment conducted with the OFES model indicate that </a:t>
            </a:r>
          </a:p>
          <a:p>
            <a:r>
              <a:rPr lang="en-US" dirty="0" smtClean="0"/>
              <a:t>Of the ~14 Sv entering the SA at 5°S, 90% is concentrated at the western boundary. At the </a:t>
            </a:r>
            <a:r>
              <a:rPr lang="en-US" dirty="0" err="1" smtClean="0"/>
              <a:t>Trindade</a:t>
            </a:r>
            <a:r>
              <a:rPr lang="en-US" dirty="0" smtClean="0"/>
              <a:t> ridge (~18°S) the flow bifurcates. Most of the flow (~70%) is a steady flow along the South American Continent and constitute the main pathway of the DWBC, 20 % of the flow (eddy like flow) crosses the Atlantic.</a:t>
            </a:r>
          </a:p>
          <a:p>
            <a:r>
              <a:rPr lang="en-US" dirty="0" smtClean="0"/>
              <a:t> </a:t>
            </a:r>
          </a:p>
          <a:p>
            <a:r>
              <a:rPr lang="en-US" dirty="0" smtClean="0"/>
              <a:t>The upper panel shows an schematic of the DWBC pathways overlap to the </a:t>
            </a:r>
            <a:r>
              <a:rPr lang="en-US" dirty="0" err="1" smtClean="0"/>
              <a:t>CFcs</a:t>
            </a:r>
            <a:r>
              <a:rPr lang="en-US" dirty="0" smtClean="0"/>
              <a:t> evidence.</a:t>
            </a:r>
          </a:p>
          <a:p>
            <a:r>
              <a:rPr lang="en-US" dirty="0" smtClean="0"/>
              <a:t>Lower panel: From Argo data: flow at the upper bound of the NADW (2000m) from a product created by </a:t>
            </a:r>
            <a:r>
              <a:rPr lang="en-US" dirty="0" err="1" smtClean="0"/>
              <a:t>Schmid</a:t>
            </a:r>
            <a:r>
              <a:rPr lang="en-US" dirty="0" smtClean="0"/>
              <a:t> using the data.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20</a:t>
            </a:fld>
            <a:endParaRPr lang="en-US"/>
          </a:p>
        </p:txBody>
      </p:sp>
      <p:sp>
        <p:nvSpPr>
          <p:cNvPr id="5" name="Date Placeholder 4"/>
          <p:cNvSpPr>
            <a:spLocks noGrp="1"/>
          </p:cNvSpPr>
          <p:nvPr>
            <p:ph type="dt" idx="11"/>
          </p:nvPr>
        </p:nvSpPr>
        <p:spPr/>
        <p:txBody>
          <a:bodyPr/>
          <a:lstStyle/>
          <a:p>
            <a:fld id="{BE2DE655-46D2-5943-B000-BC0F0C83854B}" type="datetime1">
              <a:rPr lang="en-US" smtClean="0"/>
              <a:t>2/4/14</a:t>
            </a:fld>
            <a:endParaRPr lang="en-US"/>
          </a:p>
        </p:txBody>
      </p:sp>
    </p:spTree>
    <p:extLst>
      <p:ext uri="{BB962C8B-B14F-4D97-AF65-F5344CB8AC3E}">
        <p14:creationId xmlns:p14="http://schemas.microsoft.com/office/powerpoint/2010/main" val="3389061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674" name="Notes Placeholder 2"/>
          <p:cNvSpPr>
            <a:spLocks noGrp="1"/>
          </p:cNvSpPr>
          <p:nvPr>
            <p:ph type="body" idx="1"/>
          </p:nvPr>
        </p:nvSpPr>
        <p:spPr>
          <a:noFill/>
        </p:spPr>
        <p:txBody>
          <a:bodyPr/>
          <a:lstStyle/>
          <a:p>
            <a:r>
              <a:rPr lang="en-US" dirty="0">
                <a:latin typeface="Times New Roman" charset="0"/>
                <a:cs typeface="Times New Roman" charset="0"/>
              </a:rPr>
              <a:t>The observed annual cycles of the MHT and the MOC are almost non-existent. Models, in contrast, show a strong annual cycle for the MHT and MOC, which is dominated by the Ekman component.</a:t>
            </a:r>
          </a:p>
          <a:p>
            <a:endParaRPr lang="en-US" dirty="0">
              <a:latin typeface="Times New Roman" charset="0"/>
            </a:endParaRPr>
          </a:p>
          <a:p>
            <a:endParaRPr lang="en-US" dirty="0">
              <a:latin typeface="Times New Roman" charset="0"/>
            </a:endParaRPr>
          </a:p>
          <a:p>
            <a:r>
              <a:rPr lang="en-US" dirty="0">
                <a:latin typeface="Times New Roman" charset="0"/>
              </a:rPr>
              <a:t>GFDL collaboration - new</a:t>
            </a:r>
          </a:p>
        </p:txBody>
      </p:sp>
      <p:sp>
        <p:nvSpPr>
          <p:cNvPr id="28675" name="Slide Number Placeholder 3"/>
          <p:cNvSpPr>
            <a:spLocks noGrp="1"/>
          </p:cNvSpPr>
          <p:nvPr>
            <p:ph type="sldNum" sz="quarter" idx="5"/>
          </p:nvPr>
        </p:nvSpPr>
        <p:spPr>
          <a:noFill/>
        </p:spPr>
        <p:txBody>
          <a:bodyPr/>
          <a:lstStyle>
            <a:lvl1pPr eaLnBrk="0" hangingPunct="0">
              <a:defRPr sz="2500">
                <a:solidFill>
                  <a:schemeClr val="tx1"/>
                </a:solidFill>
                <a:latin typeface="Times New Roman" charset="0"/>
                <a:ea typeface="ＭＳ Ｐゴシック" charset="0"/>
                <a:cs typeface="ＭＳ Ｐゴシック" charset="0"/>
              </a:defRPr>
            </a:lvl1pPr>
            <a:lvl2pPr marL="771925" indent="-296894" eaLnBrk="0" hangingPunct="0">
              <a:defRPr sz="2500">
                <a:solidFill>
                  <a:schemeClr val="tx1"/>
                </a:solidFill>
                <a:latin typeface="Times New Roman" charset="0"/>
                <a:ea typeface="ＭＳ Ｐゴシック" charset="0"/>
              </a:defRPr>
            </a:lvl2pPr>
            <a:lvl3pPr marL="1187577" indent="-237515" eaLnBrk="0" hangingPunct="0">
              <a:defRPr sz="2500">
                <a:solidFill>
                  <a:schemeClr val="tx1"/>
                </a:solidFill>
                <a:latin typeface="Times New Roman" charset="0"/>
                <a:ea typeface="ＭＳ Ｐゴシック" charset="0"/>
              </a:defRPr>
            </a:lvl3pPr>
            <a:lvl4pPr marL="1662608" indent="-237515" eaLnBrk="0" hangingPunct="0">
              <a:defRPr sz="2500">
                <a:solidFill>
                  <a:schemeClr val="tx1"/>
                </a:solidFill>
                <a:latin typeface="Times New Roman" charset="0"/>
                <a:ea typeface="ＭＳ Ｐゴシック" charset="0"/>
              </a:defRPr>
            </a:lvl4pPr>
            <a:lvl5pPr marL="2137639" indent="-237515" eaLnBrk="0" hangingPunct="0">
              <a:defRPr sz="2500">
                <a:solidFill>
                  <a:schemeClr val="tx1"/>
                </a:solidFill>
                <a:latin typeface="Times New Roman" charset="0"/>
                <a:ea typeface="ＭＳ Ｐゴシック" charset="0"/>
              </a:defRPr>
            </a:lvl5pPr>
            <a:lvl6pPr marL="2612669" indent="-237515" algn="ctr" eaLnBrk="0" fontAlgn="base" hangingPunct="0">
              <a:spcBef>
                <a:spcPct val="0"/>
              </a:spcBef>
              <a:spcAft>
                <a:spcPct val="0"/>
              </a:spcAft>
              <a:defRPr sz="2500">
                <a:solidFill>
                  <a:schemeClr val="tx1"/>
                </a:solidFill>
                <a:latin typeface="Times New Roman" charset="0"/>
                <a:ea typeface="ＭＳ Ｐゴシック" charset="0"/>
              </a:defRPr>
            </a:lvl6pPr>
            <a:lvl7pPr marL="3087700" indent="-237515" algn="ctr" eaLnBrk="0" fontAlgn="base" hangingPunct="0">
              <a:spcBef>
                <a:spcPct val="0"/>
              </a:spcBef>
              <a:spcAft>
                <a:spcPct val="0"/>
              </a:spcAft>
              <a:defRPr sz="2500">
                <a:solidFill>
                  <a:schemeClr val="tx1"/>
                </a:solidFill>
                <a:latin typeface="Times New Roman" charset="0"/>
                <a:ea typeface="ＭＳ Ｐゴシック" charset="0"/>
              </a:defRPr>
            </a:lvl7pPr>
            <a:lvl8pPr marL="3562731" indent="-237515" algn="ctr" eaLnBrk="0" fontAlgn="base" hangingPunct="0">
              <a:spcBef>
                <a:spcPct val="0"/>
              </a:spcBef>
              <a:spcAft>
                <a:spcPct val="0"/>
              </a:spcAft>
              <a:defRPr sz="2500">
                <a:solidFill>
                  <a:schemeClr val="tx1"/>
                </a:solidFill>
                <a:latin typeface="Times New Roman" charset="0"/>
                <a:ea typeface="ＭＳ Ｐゴシック" charset="0"/>
              </a:defRPr>
            </a:lvl8pPr>
            <a:lvl9pPr marL="4037762" indent="-237515"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65FC2F37-75EB-584E-B17A-05D5CD457798}" type="slidenum">
              <a:rPr lang="en-US" sz="1200"/>
              <a:pPr eaLnBrk="1" hangingPunct="1"/>
              <a:t>21</a:t>
            </a:fld>
            <a:endParaRPr lang="en-US" sz="1200"/>
          </a:p>
        </p:txBody>
      </p:sp>
      <p:sp>
        <p:nvSpPr>
          <p:cNvPr id="3" name="Date Placeholder 2"/>
          <p:cNvSpPr>
            <a:spLocks noGrp="1"/>
          </p:cNvSpPr>
          <p:nvPr>
            <p:ph type="dt" idx="10"/>
          </p:nvPr>
        </p:nvSpPr>
        <p:spPr/>
        <p:txBody>
          <a:bodyPr/>
          <a:lstStyle/>
          <a:p>
            <a:fld id="{8260BC4A-4377-DF41-BCBD-F778E789963C}" type="datetime1">
              <a:rPr lang="en-US" smtClean="0"/>
              <a:t>2/4/14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The Meridional</a:t>
            </a:r>
            <a:r>
              <a:rPr lang="en-US" baseline="0" dirty="0" smtClean="0"/>
              <a:t> Overturning Circulation (MOC) is the large scale global ocean conveyor belt that transports surface water towards the regions of deep water formation and deep water away from sinking regions to upwell in remote ocean basins.  Complicated pathways and processes underlie this simple description.</a:t>
            </a:r>
          </a:p>
          <a:p>
            <a:endParaRPr lang="en-US" baseline="0" dirty="0" smtClean="0"/>
          </a:p>
          <a:p>
            <a:r>
              <a:rPr lang="en-US" baseline="0" dirty="0" smtClean="0"/>
              <a:t>The MOC is often described at the maximum of the meridional </a:t>
            </a:r>
            <a:r>
              <a:rPr lang="en-US" baseline="0" dirty="0" err="1" smtClean="0"/>
              <a:t>streamfunction</a:t>
            </a:r>
            <a:r>
              <a:rPr lang="en-US" baseline="0" dirty="0" smtClean="0"/>
              <a:t> (or integrated ocean velocity).  </a:t>
            </a:r>
          </a:p>
          <a:p>
            <a:endParaRPr lang="en-US"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44964" y="9121776"/>
            <a:ext cx="3170237" cy="479425"/>
          </a:xfrm>
          <a:prstGeom prst="rect">
            <a:avLst/>
          </a:prstGeom>
          <a:noFill/>
          <a:ln w="9525">
            <a:noFill/>
            <a:miter lim="800000"/>
            <a:headEnd/>
            <a:tailEnd/>
          </a:ln>
        </p:spPr>
        <p:txBody>
          <a:bodyPr lIns="96653" tIns="48326" rIns="96653" bIns="48326" anchor="b"/>
          <a:lstStyle/>
          <a:p>
            <a:pPr algn="r" defTabSz="966702"/>
            <a:fld id="{2219C8AD-0DCB-4A14-9793-9F79B31C92A5}" type="slidenum">
              <a:rPr lang="en-US" sz="1300"/>
              <a:pPr algn="r" defTabSz="966702"/>
              <a:t>22</a:t>
            </a:fld>
            <a:endParaRPr lang="en-US" sz="1300"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p>
        </p:txBody>
      </p:sp>
      <p:sp>
        <p:nvSpPr>
          <p:cNvPr id="2" name="Date Placeholder 1"/>
          <p:cNvSpPr>
            <a:spLocks noGrp="1"/>
          </p:cNvSpPr>
          <p:nvPr>
            <p:ph type="dt" idx="10"/>
          </p:nvPr>
        </p:nvSpPr>
        <p:spPr/>
        <p:txBody>
          <a:bodyPr/>
          <a:lstStyle/>
          <a:p>
            <a:fld id="{8F761EB9-FA72-6E4C-9934-F4340FA3A7F3}" type="datetime1">
              <a:rPr lang="en-US" smtClean="0"/>
              <a:t>1/28/14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RMS errors</a:t>
            </a:r>
            <a:r>
              <a:rPr lang="en-US" baseline="0" dirty="0" smtClean="0"/>
              <a:t> (</a:t>
            </a:r>
            <a:r>
              <a:rPr lang="en-US" baseline="0" dirty="0" err="1" smtClean="0"/>
              <a:t>Sv</a:t>
            </a:r>
            <a:r>
              <a:rPr lang="en-US" baseline="0" dirty="0" smtClean="0"/>
              <a:t>) for the monthly climatology SAMOC estimation associated with the number of samples per year and the number of years. The star represents a rough location of the present day AX18 state, only account for the nearly zonal sections at 34.5S.  We have already increased the number of cruises to 5 a year, and need a few more years of data in order to </a:t>
            </a:r>
            <a:r>
              <a:rPr lang="en-US" baseline="0" smtClean="0"/>
              <a:t>improve estimates.</a:t>
            </a:r>
            <a:endParaRPr lang="en-US" baseline="0" dirty="0" smtClean="0"/>
          </a:p>
          <a:p>
            <a:r>
              <a:rPr lang="en-US" baseline="0" dirty="0" smtClean="0"/>
              <a:t> Top right: Sections of the AX18 transect.</a:t>
            </a:r>
          </a:p>
          <a:p>
            <a:r>
              <a:rPr lang="en-US" baseline="0" dirty="0" smtClean="0"/>
              <a:t>Bottom right: RMS error (</a:t>
            </a:r>
            <a:r>
              <a:rPr lang="en-US" baseline="0" dirty="0" err="1" smtClean="0"/>
              <a:t>Sv</a:t>
            </a:r>
            <a:r>
              <a:rPr lang="en-US" baseline="0" dirty="0" smtClean="0"/>
              <a:t>) of the total AMOC </a:t>
            </a:r>
            <a:r>
              <a:rPr lang="en-US" baseline="0" dirty="0" err="1" smtClean="0"/>
              <a:t>timeseries</a:t>
            </a:r>
            <a:r>
              <a:rPr lang="en-US" baseline="0" dirty="0" smtClean="0"/>
              <a:t> with respect to the distance between stations (in log scale). The star represents the current sampling (approximately 0.25 degrees). The lines are for western (red), eastern (black) and interior (blue) sampling. The current sampling shows to be a good strategy, or maybe reducing the sampling in the western boundary to 0.2 deg.</a:t>
            </a:r>
            <a:endParaRPr lang="en-US" dirty="0"/>
          </a:p>
        </p:txBody>
      </p:sp>
      <p:sp>
        <p:nvSpPr>
          <p:cNvPr id="4" name="Slide Number Placeholder 3"/>
          <p:cNvSpPr>
            <a:spLocks noGrp="1"/>
          </p:cNvSpPr>
          <p:nvPr>
            <p:ph type="sldNum" sz="quarter" idx="10"/>
          </p:nvPr>
        </p:nvSpPr>
        <p:spPr/>
        <p:txBody>
          <a:bodyPr/>
          <a:lstStyle/>
          <a:p>
            <a:fld id="{A27D8B95-E940-4204-A245-4FA31F175D3C}" type="slidenum">
              <a:rPr lang="en-US" smtClean="0"/>
              <a:t>23</a:t>
            </a:fld>
            <a:endParaRPr lang="en-US"/>
          </a:p>
        </p:txBody>
      </p:sp>
      <p:sp>
        <p:nvSpPr>
          <p:cNvPr id="5" name="Date Placeholder 4"/>
          <p:cNvSpPr>
            <a:spLocks noGrp="1"/>
          </p:cNvSpPr>
          <p:nvPr>
            <p:ph type="dt" idx="11"/>
          </p:nvPr>
        </p:nvSpPr>
        <p:spPr/>
        <p:txBody>
          <a:bodyPr/>
          <a:lstStyle/>
          <a:p>
            <a:fld id="{800A3178-A0F3-DE4A-B04C-3E035B42F885}" type="datetime1">
              <a:rPr lang="en-US" smtClean="0"/>
              <a:t>1/28/14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40097626" indent="-39614320"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83306" eaLnBrk="0" fontAlgn="base" hangingPunct="0">
              <a:spcBef>
                <a:spcPct val="0"/>
              </a:spcBef>
              <a:spcAft>
                <a:spcPct val="0"/>
              </a:spcAft>
              <a:defRPr sz="2500">
                <a:solidFill>
                  <a:schemeClr val="tx1"/>
                </a:solidFill>
                <a:latin typeface="Arial" charset="0"/>
                <a:ea typeface="ＭＳ Ｐゴシック" charset="0"/>
              </a:defRPr>
            </a:lvl6pPr>
            <a:lvl7pPr marL="966612" eaLnBrk="0" fontAlgn="base" hangingPunct="0">
              <a:spcBef>
                <a:spcPct val="0"/>
              </a:spcBef>
              <a:spcAft>
                <a:spcPct val="0"/>
              </a:spcAft>
              <a:defRPr sz="2500">
                <a:solidFill>
                  <a:schemeClr val="tx1"/>
                </a:solidFill>
                <a:latin typeface="Arial" charset="0"/>
                <a:ea typeface="ＭＳ Ｐゴシック" charset="0"/>
              </a:defRPr>
            </a:lvl7pPr>
            <a:lvl8pPr marL="1449918" eaLnBrk="0" fontAlgn="base" hangingPunct="0">
              <a:spcBef>
                <a:spcPct val="0"/>
              </a:spcBef>
              <a:spcAft>
                <a:spcPct val="0"/>
              </a:spcAft>
              <a:defRPr sz="2500">
                <a:solidFill>
                  <a:schemeClr val="tx1"/>
                </a:solidFill>
                <a:latin typeface="Arial" charset="0"/>
                <a:ea typeface="ＭＳ Ｐゴシック" charset="0"/>
              </a:defRPr>
            </a:lvl8pPr>
            <a:lvl9pPr marL="19332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2548B9C6-F32F-7849-B4EC-DBA97AF60F07}" type="slidenum">
              <a:rPr lang="en-US" sz="1300"/>
              <a:pPr eaLnBrk="1" hangingPunct="1"/>
              <a:t>24</a:t>
            </a:fld>
            <a:endParaRPr lang="en-US" sz="1300"/>
          </a:p>
        </p:txBody>
      </p:sp>
      <p:sp>
        <p:nvSpPr>
          <p:cNvPr id="15364" name="Notes Placeholder 4"/>
          <p:cNvSpPr>
            <a:spLocks noGrp="1"/>
          </p:cNvSpPr>
          <p:nvPr/>
        </p:nvSpPr>
        <p:spPr bwMode="auto">
          <a:xfrm>
            <a:off x="731520" y="4560570"/>
            <a:ext cx="5852160" cy="432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pPr eaLnBrk="0" hangingPunct="0">
              <a:spcBef>
                <a:spcPct val="30000"/>
              </a:spcBef>
            </a:pPr>
            <a:endParaRPr lang="en-US" sz="1300">
              <a:latin typeface="Calibri" charset="0"/>
            </a:endParaRPr>
          </a:p>
        </p:txBody>
      </p:sp>
      <p:sp>
        <p:nvSpPr>
          <p:cNvPr id="15365" name="Notes Placeholder 1"/>
          <p:cNvSpPr>
            <a:spLocks noGrp="1"/>
          </p:cNvSpPr>
          <p:nvPr/>
        </p:nvSpPr>
        <p:spPr bwMode="auto">
          <a:xfrm>
            <a:off x="731520" y="4560570"/>
            <a:ext cx="5852160" cy="432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pPr eaLnBrk="0" hangingPunct="0">
              <a:spcBef>
                <a:spcPct val="30000"/>
              </a:spcBef>
            </a:pPr>
            <a:endParaRPr lang="en-US" sz="1300">
              <a:latin typeface="Calibri" charset="0"/>
            </a:endParaRPr>
          </a:p>
        </p:txBody>
      </p:sp>
      <p:sp>
        <p:nvSpPr>
          <p:cNvPr id="15366" name="Notes Placeholder 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Numerical models were used to determine that 34.5S would be a suitable latitude for a South Atlantic MOC Basin-wide Array (SAMBA).  Many moorings have already been deployed on the western (7) and eastern boundary (8) by NOAA and international partners – and more are planned. The locations of recently deployed moorings were determined through analysis of historical observations in the region and these model-based observing system experiments.</a:t>
            </a:r>
          </a:p>
        </p:txBody>
      </p:sp>
      <p:sp>
        <p:nvSpPr>
          <p:cNvPr id="2" name="Date Placeholder 1"/>
          <p:cNvSpPr>
            <a:spLocks noGrp="1"/>
          </p:cNvSpPr>
          <p:nvPr>
            <p:ph type="dt" idx="10"/>
          </p:nvPr>
        </p:nvSpPr>
        <p:spPr/>
        <p:txBody>
          <a:bodyPr/>
          <a:lstStyle/>
          <a:p>
            <a:fld id="{DD66C7E0-480F-5446-A816-091B0EEFF394}" type="datetime1">
              <a:rPr lang="en-US" smtClean="0"/>
              <a:t>1/28/14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2770" name="Notes Placeholder 2"/>
          <p:cNvSpPr>
            <a:spLocks noGrp="1"/>
          </p:cNvSpPr>
          <p:nvPr>
            <p:ph type="body" idx="1"/>
          </p:nvPr>
        </p:nvSpPr>
        <p:spPr>
          <a:noFill/>
        </p:spPr>
        <p:txBody>
          <a:bodyPr/>
          <a:lstStyle/>
          <a:p>
            <a:r>
              <a:rPr lang="en-US" sz="800" b="1" dirty="0">
                <a:latin typeface="Times New Roman" charset="0"/>
                <a:cs typeface="Comic Sans MS" charset="0"/>
              </a:rPr>
              <a:t>The South Atlantic is not just a passive conduit for NADW and other deep water-masses formed in the North Atlantic and Southern Ocean. </a:t>
            </a:r>
            <a:r>
              <a:rPr lang="en-US" sz="800" dirty="0">
                <a:latin typeface="Times New Roman" charset="0"/>
                <a:cs typeface="Comic Sans MS" charset="0"/>
              </a:rPr>
              <a:t>There is an active water mass transformation within the South Atlantic basin, and that a large portion of this transformation occurs in the highly energetic boundary regions. </a:t>
            </a:r>
            <a:endParaRPr lang="en-US" dirty="0">
              <a:latin typeface="Times New Roman" charset="0"/>
            </a:endParaRPr>
          </a:p>
        </p:txBody>
      </p:sp>
      <p:sp>
        <p:nvSpPr>
          <p:cNvPr id="32771" name="Slide Number Placeholder 3"/>
          <p:cNvSpPr>
            <a:spLocks noGrp="1"/>
          </p:cNvSpPr>
          <p:nvPr>
            <p:ph type="sldNum" sz="quarter" idx="5"/>
          </p:nvPr>
        </p:nvSpPr>
        <p:spPr>
          <a:noFill/>
        </p:spPr>
        <p:txBody>
          <a:bodyPr/>
          <a:lstStyle>
            <a:lvl1pPr eaLnBrk="0" hangingPunct="0">
              <a:defRPr sz="2500">
                <a:solidFill>
                  <a:schemeClr val="tx1"/>
                </a:solidFill>
                <a:latin typeface="Times New Roman" charset="0"/>
                <a:ea typeface="ＭＳ Ｐゴシック" charset="0"/>
                <a:cs typeface="ＭＳ Ｐゴシック" charset="0"/>
              </a:defRPr>
            </a:lvl1pPr>
            <a:lvl2pPr marL="771925" indent="-296894" eaLnBrk="0" hangingPunct="0">
              <a:defRPr sz="2500">
                <a:solidFill>
                  <a:schemeClr val="tx1"/>
                </a:solidFill>
                <a:latin typeface="Times New Roman" charset="0"/>
                <a:ea typeface="ＭＳ Ｐゴシック" charset="0"/>
              </a:defRPr>
            </a:lvl2pPr>
            <a:lvl3pPr marL="1187577" indent="-237515" eaLnBrk="0" hangingPunct="0">
              <a:defRPr sz="2500">
                <a:solidFill>
                  <a:schemeClr val="tx1"/>
                </a:solidFill>
                <a:latin typeface="Times New Roman" charset="0"/>
                <a:ea typeface="ＭＳ Ｐゴシック" charset="0"/>
              </a:defRPr>
            </a:lvl3pPr>
            <a:lvl4pPr marL="1662608" indent="-237515" eaLnBrk="0" hangingPunct="0">
              <a:defRPr sz="2500">
                <a:solidFill>
                  <a:schemeClr val="tx1"/>
                </a:solidFill>
                <a:latin typeface="Times New Roman" charset="0"/>
                <a:ea typeface="ＭＳ Ｐゴシック" charset="0"/>
              </a:defRPr>
            </a:lvl4pPr>
            <a:lvl5pPr marL="2137639" indent="-237515" eaLnBrk="0" hangingPunct="0">
              <a:defRPr sz="2500">
                <a:solidFill>
                  <a:schemeClr val="tx1"/>
                </a:solidFill>
                <a:latin typeface="Times New Roman" charset="0"/>
                <a:ea typeface="ＭＳ Ｐゴシック" charset="0"/>
              </a:defRPr>
            </a:lvl5pPr>
            <a:lvl6pPr marL="2612669" indent="-237515" algn="ctr" eaLnBrk="0" fontAlgn="base" hangingPunct="0">
              <a:spcBef>
                <a:spcPct val="0"/>
              </a:spcBef>
              <a:spcAft>
                <a:spcPct val="0"/>
              </a:spcAft>
              <a:defRPr sz="2500">
                <a:solidFill>
                  <a:schemeClr val="tx1"/>
                </a:solidFill>
                <a:latin typeface="Times New Roman" charset="0"/>
                <a:ea typeface="ＭＳ Ｐゴシック" charset="0"/>
              </a:defRPr>
            </a:lvl6pPr>
            <a:lvl7pPr marL="3087700" indent="-237515" algn="ctr" eaLnBrk="0" fontAlgn="base" hangingPunct="0">
              <a:spcBef>
                <a:spcPct val="0"/>
              </a:spcBef>
              <a:spcAft>
                <a:spcPct val="0"/>
              </a:spcAft>
              <a:defRPr sz="2500">
                <a:solidFill>
                  <a:schemeClr val="tx1"/>
                </a:solidFill>
                <a:latin typeface="Times New Roman" charset="0"/>
                <a:ea typeface="ＭＳ Ｐゴシック" charset="0"/>
              </a:defRPr>
            </a:lvl7pPr>
            <a:lvl8pPr marL="3562731" indent="-237515" algn="ctr" eaLnBrk="0" fontAlgn="base" hangingPunct="0">
              <a:spcBef>
                <a:spcPct val="0"/>
              </a:spcBef>
              <a:spcAft>
                <a:spcPct val="0"/>
              </a:spcAft>
              <a:defRPr sz="2500">
                <a:solidFill>
                  <a:schemeClr val="tx1"/>
                </a:solidFill>
                <a:latin typeface="Times New Roman" charset="0"/>
                <a:ea typeface="ＭＳ Ｐゴシック" charset="0"/>
              </a:defRPr>
            </a:lvl8pPr>
            <a:lvl9pPr marL="4037762" indent="-237515"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E903E32F-0A50-144F-80FA-F3E7003F5FD7}" type="slidenum">
              <a:rPr lang="en-US" sz="1200"/>
              <a:pPr eaLnBrk="1" hangingPunct="1"/>
              <a:t>25</a:t>
            </a:fld>
            <a:endParaRPr lang="en-US" sz="1200"/>
          </a:p>
        </p:txBody>
      </p:sp>
      <p:sp>
        <p:nvSpPr>
          <p:cNvPr id="3" name="Date Placeholder 2"/>
          <p:cNvSpPr>
            <a:spLocks noGrp="1"/>
          </p:cNvSpPr>
          <p:nvPr>
            <p:ph type="dt" idx="10"/>
          </p:nvPr>
        </p:nvSpPr>
        <p:spPr/>
        <p:txBody>
          <a:bodyPr/>
          <a:lstStyle/>
          <a:p>
            <a:fld id="{68BDF472-F4DB-1B4C-B79A-F645A11FAF2E}" type="datetime1">
              <a:rPr lang="en-US" smtClean="0"/>
              <a:t>1/28/14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4578" name="Notes Placeholder 2"/>
          <p:cNvSpPr>
            <a:spLocks noGrp="1"/>
          </p:cNvSpPr>
          <p:nvPr>
            <p:ph type="body" idx="1"/>
          </p:nvPr>
        </p:nvSpPr>
        <p:spPr>
          <a:noFill/>
        </p:spPr>
        <p:txBody>
          <a:bodyPr/>
          <a:lstStyle/>
          <a:p>
            <a:r>
              <a:rPr lang="en-US" dirty="0">
                <a:latin typeface="Times New Roman" charset="0"/>
              </a:rPr>
              <a:t>Validate/scatter</a:t>
            </a:r>
          </a:p>
          <a:p>
            <a:endParaRPr lang="en-US" dirty="0">
              <a:latin typeface="Times New Roman" charset="0"/>
            </a:endParaRPr>
          </a:p>
          <a:p>
            <a:r>
              <a:rPr lang="en-US" dirty="0">
                <a:latin typeface="Times New Roman" charset="0"/>
              </a:rPr>
              <a:t>Scientists at PHOD/AOML analyze the performance of IPCC-AR5 (or CMIP5) climate models in simulating the AMO, AMO and Atlantic warm pool.  This slide (Zhang and Wang 2012, </a:t>
            </a:r>
            <a:r>
              <a:rPr lang="en-US" i="1" dirty="0">
                <a:latin typeface="Times New Roman" charset="0"/>
              </a:rPr>
              <a:t>Climate Dynamics</a:t>
            </a:r>
            <a:r>
              <a:rPr lang="en-US" dirty="0">
                <a:latin typeface="Times New Roman" charset="0"/>
              </a:rPr>
              <a:t>) shows the simulated variability of the AMO – a fluctuating climate mode wherein the North Atlantic SST varies on </a:t>
            </a:r>
            <a:r>
              <a:rPr lang="en-US" dirty="0" err="1">
                <a:latin typeface="Times New Roman" charset="0"/>
              </a:rPr>
              <a:t>multidecadal</a:t>
            </a:r>
            <a:r>
              <a:rPr lang="en-US" dirty="0">
                <a:latin typeface="Times New Roman" charset="0"/>
              </a:rPr>
              <a:t> timescales.  </a:t>
            </a:r>
          </a:p>
          <a:p>
            <a:r>
              <a:rPr lang="en-US" dirty="0">
                <a:latin typeface="Times New Roman" charset="0"/>
              </a:rPr>
              <a:t>The simulated AMO in IPCC-AR5 is generally better than that in IPCC-AR4.</a:t>
            </a:r>
          </a:p>
          <a:p>
            <a:r>
              <a:rPr lang="en-US" dirty="0">
                <a:latin typeface="Times New Roman" charset="0"/>
              </a:rPr>
              <a:t>The individual models show highly varying amplitudes and various phases, with a large spread of uncertainty.</a:t>
            </a:r>
          </a:p>
          <a:p>
            <a:r>
              <a:rPr lang="en-US" dirty="0">
                <a:latin typeface="Times New Roman" charset="0"/>
              </a:rPr>
              <a:t>All models display a warming in the last two decades.</a:t>
            </a:r>
          </a:p>
          <a:p>
            <a:r>
              <a:rPr lang="en-US" dirty="0">
                <a:latin typeface="Times New Roman" charset="0"/>
              </a:rPr>
              <a:t>Models underestimate the cooling (1900-25) and the subsequent warming (1926-65).</a:t>
            </a:r>
          </a:p>
          <a:p>
            <a:endParaRPr lang="en-US" dirty="0">
              <a:latin typeface="Times New Roman" charset="0"/>
            </a:endParaRPr>
          </a:p>
        </p:txBody>
      </p:sp>
      <p:sp>
        <p:nvSpPr>
          <p:cNvPr id="24579" name="Slide Number Placeholder 3"/>
          <p:cNvSpPr>
            <a:spLocks noGrp="1"/>
          </p:cNvSpPr>
          <p:nvPr>
            <p:ph type="sldNum" sz="quarter" idx="5"/>
          </p:nvPr>
        </p:nvSpPr>
        <p:spPr>
          <a:noFill/>
        </p:spPr>
        <p:txBody>
          <a:bodyPr/>
          <a:lstStyle>
            <a:lvl1pPr eaLnBrk="0" hangingPunct="0">
              <a:defRPr sz="2500">
                <a:solidFill>
                  <a:schemeClr val="tx1"/>
                </a:solidFill>
                <a:latin typeface="Times New Roman" charset="0"/>
                <a:ea typeface="ＭＳ Ｐゴシック" charset="0"/>
                <a:cs typeface="ＭＳ Ｐゴシック" charset="0"/>
              </a:defRPr>
            </a:lvl1pPr>
            <a:lvl2pPr marL="771925" indent="-296894" eaLnBrk="0" hangingPunct="0">
              <a:defRPr sz="2500">
                <a:solidFill>
                  <a:schemeClr val="tx1"/>
                </a:solidFill>
                <a:latin typeface="Times New Roman" charset="0"/>
                <a:ea typeface="ＭＳ Ｐゴシック" charset="0"/>
              </a:defRPr>
            </a:lvl2pPr>
            <a:lvl3pPr marL="1187577" indent="-237515" eaLnBrk="0" hangingPunct="0">
              <a:defRPr sz="2500">
                <a:solidFill>
                  <a:schemeClr val="tx1"/>
                </a:solidFill>
                <a:latin typeface="Times New Roman" charset="0"/>
                <a:ea typeface="ＭＳ Ｐゴシック" charset="0"/>
              </a:defRPr>
            </a:lvl3pPr>
            <a:lvl4pPr marL="1662608" indent="-237515" eaLnBrk="0" hangingPunct="0">
              <a:defRPr sz="2500">
                <a:solidFill>
                  <a:schemeClr val="tx1"/>
                </a:solidFill>
                <a:latin typeface="Times New Roman" charset="0"/>
                <a:ea typeface="ＭＳ Ｐゴシック" charset="0"/>
              </a:defRPr>
            </a:lvl4pPr>
            <a:lvl5pPr marL="2137639" indent="-237515" eaLnBrk="0" hangingPunct="0">
              <a:defRPr sz="2500">
                <a:solidFill>
                  <a:schemeClr val="tx1"/>
                </a:solidFill>
                <a:latin typeface="Times New Roman" charset="0"/>
                <a:ea typeface="ＭＳ Ｐゴシック" charset="0"/>
              </a:defRPr>
            </a:lvl5pPr>
            <a:lvl6pPr marL="2612669" indent="-237515" algn="ctr" eaLnBrk="0" fontAlgn="base" hangingPunct="0">
              <a:spcBef>
                <a:spcPct val="0"/>
              </a:spcBef>
              <a:spcAft>
                <a:spcPct val="0"/>
              </a:spcAft>
              <a:defRPr sz="2500">
                <a:solidFill>
                  <a:schemeClr val="tx1"/>
                </a:solidFill>
                <a:latin typeface="Times New Roman" charset="0"/>
                <a:ea typeface="ＭＳ Ｐゴシック" charset="0"/>
              </a:defRPr>
            </a:lvl6pPr>
            <a:lvl7pPr marL="3087700" indent="-237515" algn="ctr" eaLnBrk="0" fontAlgn="base" hangingPunct="0">
              <a:spcBef>
                <a:spcPct val="0"/>
              </a:spcBef>
              <a:spcAft>
                <a:spcPct val="0"/>
              </a:spcAft>
              <a:defRPr sz="2500">
                <a:solidFill>
                  <a:schemeClr val="tx1"/>
                </a:solidFill>
                <a:latin typeface="Times New Roman" charset="0"/>
                <a:ea typeface="ＭＳ Ｐゴシック" charset="0"/>
              </a:defRPr>
            </a:lvl7pPr>
            <a:lvl8pPr marL="3562731" indent="-237515" algn="ctr" eaLnBrk="0" fontAlgn="base" hangingPunct="0">
              <a:spcBef>
                <a:spcPct val="0"/>
              </a:spcBef>
              <a:spcAft>
                <a:spcPct val="0"/>
              </a:spcAft>
              <a:defRPr sz="2500">
                <a:solidFill>
                  <a:schemeClr val="tx1"/>
                </a:solidFill>
                <a:latin typeface="Times New Roman" charset="0"/>
                <a:ea typeface="ＭＳ Ｐゴシック" charset="0"/>
              </a:defRPr>
            </a:lvl8pPr>
            <a:lvl9pPr marL="4037762" indent="-237515"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46C64D77-6F75-A349-B356-EBB3EEA05FCF}" type="slidenum">
              <a:rPr lang="en-US" sz="1200"/>
              <a:pPr eaLnBrk="1" hangingPunct="1"/>
              <a:t>26</a:t>
            </a:fld>
            <a:endParaRPr lang="en-US" sz="1200"/>
          </a:p>
        </p:txBody>
      </p:sp>
      <p:sp>
        <p:nvSpPr>
          <p:cNvPr id="3" name="Date Placeholder 2"/>
          <p:cNvSpPr>
            <a:spLocks noGrp="1"/>
          </p:cNvSpPr>
          <p:nvPr>
            <p:ph type="dt" idx="10"/>
          </p:nvPr>
        </p:nvSpPr>
        <p:spPr/>
        <p:txBody>
          <a:bodyPr/>
          <a:lstStyle/>
          <a:p>
            <a:fld id="{948CF82D-030D-944A-AAF4-1E46C69B771E}" type="datetime1">
              <a:rPr lang="en-US" smtClean="0"/>
              <a:t>1/28/14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894" indent="-296894">
              <a:lnSpc>
                <a:spcPct val="120000"/>
              </a:lnSpc>
              <a:buFont typeface="Arial" charset="0"/>
              <a:buChar char="•"/>
              <a:defRPr/>
            </a:pPr>
            <a:r>
              <a:rPr lang="en-US" dirty="0" smtClean="0">
                <a:cs typeface="Comic Sans MS" charset="0"/>
              </a:rPr>
              <a:t>The first direct estimates of the temporal variability of the absolute transport in the DWBC at 34.5</a:t>
            </a:r>
            <a:r>
              <a:rPr lang="en-US" dirty="0" smtClean="0">
                <a:cs typeface="Comic Sans MS" charset="0"/>
                <a:sym typeface="Symbol" charset="0"/>
              </a:rPr>
              <a:t></a:t>
            </a:r>
            <a:r>
              <a:rPr lang="en-US" dirty="0" smtClean="0">
                <a:cs typeface="Comic Sans MS" charset="0"/>
              </a:rPr>
              <a:t>S in the South Atlantic Ocean are obtained from a line of four pressure-equipped inverted echo sounders. </a:t>
            </a:r>
          </a:p>
          <a:p>
            <a:pPr marL="296894" indent="-296894">
              <a:lnSpc>
                <a:spcPct val="120000"/>
              </a:lnSpc>
              <a:buFont typeface="Arial" charset="0"/>
              <a:buChar char="•"/>
              <a:defRPr/>
            </a:pPr>
            <a:r>
              <a:rPr lang="en-US" dirty="0" smtClean="0">
                <a:cs typeface="Comic Sans MS" charset="0"/>
              </a:rPr>
              <a:t>Hydrographic sections collected in 2009 and 2010 confirm , based on neutral density, temperature, salinity, and oxygen values, the presence of the DWBC, one of the main deep pathways of the MOC.  </a:t>
            </a:r>
          </a:p>
          <a:p>
            <a:pPr marL="296894" indent="-296894">
              <a:lnSpc>
                <a:spcPct val="120000"/>
              </a:lnSpc>
              <a:buFont typeface="Arial" charset="0"/>
              <a:buChar char="•"/>
              <a:defRPr/>
            </a:pPr>
            <a:r>
              <a:rPr lang="en-US" dirty="0" smtClean="0">
                <a:cs typeface="Comic Sans MS" charset="0"/>
              </a:rPr>
              <a:t>Both sets of observations reaffirm  that the DWBC reconstitutes itself after breaking into eddies in the western sub-tropical Atlantic near 8</a:t>
            </a:r>
            <a:r>
              <a:rPr lang="en-US" dirty="0" smtClean="0">
                <a:cs typeface="Comic Sans MS" charset="0"/>
                <a:sym typeface="Symbol" charset="0"/>
              </a:rPr>
              <a:t></a:t>
            </a:r>
            <a:r>
              <a:rPr lang="en-US" dirty="0" smtClean="0">
                <a:cs typeface="Comic Sans MS" charset="0"/>
              </a:rPr>
              <a:t>S. </a:t>
            </a:r>
          </a:p>
          <a:p>
            <a:pPr marL="296894" indent="-296894">
              <a:lnSpc>
                <a:spcPct val="120000"/>
              </a:lnSpc>
              <a:buFont typeface="Arial" charset="0"/>
              <a:buChar char="•"/>
              <a:defRPr/>
            </a:pPr>
            <a:r>
              <a:rPr lang="en-US" dirty="0" smtClean="0">
                <a:cs typeface="Comic Sans MS" charset="0"/>
              </a:rPr>
              <a:t>DWBC at 34.5</a:t>
            </a:r>
            <a:r>
              <a:rPr lang="en-US" dirty="0" smtClean="0">
                <a:cs typeface="Comic Sans MS" charset="0"/>
                <a:sym typeface="Symbol" charset="0"/>
              </a:rPr>
              <a:t></a:t>
            </a:r>
            <a:r>
              <a:rPr lang="en-US" dirty="0" smtClean="0">
                <a:cs typeface="Comic Sans MS" charset="0"/>
              </a:rPr>
              <a:t>S exhibiting a transport standard deviation of 25 </a:t>
            </a:r>
            <a:r>
              <a:rPr lang="en-US" dirty="0" err="1" smtClean="0">
                <a:cs typeface="Comic Sans MS" charset="0"/>
              </a:rPr>
              <a:t>Sv</a:t>
            </a:r>
            <a:r>
              <a:rPr lang="en-US" dirty="0" smtClean="0">
                <a:cs typeface="Comic Sans MS" charset="0"/>
              </a:rPr>
              <a:t> and variations of ~40 </a:t>
            </a:r>
            <a:r>
              <a:rPr lang="en-US" dirty="0" err="1" smtClean="0">
                <a:cs typeface="Comic Sans MS" charset="0"/>
              </a:rPr>
              <a:t>Sv</a:t>
            </a:r>
            <a:r>
              <a:rPr lang="en-US" dirty="0" smtClean="0">
                <a:cs typeface="Comic Sans MS" charset="0"/>
              </a:rPr>
              <a:t> occurring within periods as short as a few days. </a:t>
            </a:r>
            <a:r>
              <a:rPr lang="en-US" dirty="0" smtClean="0">
                <a:cs typeface="+mn-cs"/>
              </a:rPr>
              <a:t> 		</a:t>
            </a:r>
            <a:r>
              <a:rPr lang="en-US" b="1" dirty="0" err="1" smtClean="0">
                <a:solidFill>
                  <a:srgbClr val="FF0000"/>
                </a:solidFill>
                <a:cs typeface="+mn-cs"/>
              </a:rPr>
              <a:t>Meinen</a:t>
            </a:r>
            <a:r>
              <a:rPr lang="en-US" b="1" dirty="0" smtClean="0">
                <a:solidFill>
                  <a:srgbClr val="FF0000"/>
                </a:solidFill>
                <a:cs typeface="+mn-cs"/>
              </a:rPr>
              <a:t> et al., 2012</a:t>
            </a:r>
          </a:p>
          <a:p>
            <a:pPr marL="296894" indent="-296894">
              <a:lnSpc>
                <a:spcPct val="120000"/>
              </a:lnSpc>
              <a:buFont typeface="Arial" charset="0"/>
              <a:buChar char="•"/>
              <a:defRPr/>
            </a:pPr>
            <a:endParaRPr lang="en-US" b="1" dirty="0" smtClean="0">
              <a:solidFill>
                <a:srgbClr val="FF0000"/>
              </a:solidFill>
              <a:cs typeface="+mn-cs"/>
            </a:endParaRPr>
          </a:p>
          <a:p>
            <a:pPr marL="296894" indent="-296894">
              <a:lnSpc>
                <a:spcPct val="120000"/>
              </a:lnSpc>
              <a:buFont typeface="Arial" charset="0"/>
              <a:buChar char="•"/>
              <a:defRPr/>
            </a:pPr>
            <a:endParaRPr lang="en-US" b="1" dirty="0" smtClean="0">
              <a:solidFill>
                <a:srgbClr val="FF0000"/>
              </a:solidFill>
              <a:cs typeface="+mn-cs"/>
            </a:endParaRPr>
          </a:p>
          <a:p>
            <a:pPr marL="296894" indent="-296894">
              <a:lnSpc>
                <a:spcPct val="120000"/>
              </a:lnSpc>
              <a:buFont typeface="Arial" charset="0"/>
              <a:buChar char="•"/>
              <a:defRPr/>
            </a:pPr>
            <a:endParaRPr lang="en-US" b="1" dirty="0" smtClean="0">
              <a:solidFill>
                <a:srgbClr val="FF0000"/>
              </a:solidFill>
              <a:cs typeface="+mn-cs"/>
            </a:endParaRPr>
          </a:p>
          <a:p>
            <a:pPr>
              <a:defRPr/>
            </a:pPr>
            <a:r>
              <a:rPr lang="en-US" dirty="0" smtClean="0">
                <a:cs typeface="+mn-cs"/>
              </a:rPr>
              <a:t>Future work on AMOC studies includes the monitoring of MHT using satellite derived methodologies. Satellite methods are particular important because</a:t>
            </a:r>
          </a:p>
          <a:p>
            <a:pPr marL="237515" indent="-237515">
              <a:buFontTx/>
              <a:buAutoNum type="alphaUcParenR"/>
              <a:defRPr/>
            </a:pPr>
            <a:r>
              <a:rPr lang="en-US" dirty="0" smtClean="0">
                <a:cs typeface="+mn-cs"/>
              </a:rPr>
              <a:t>Their observations extend to areas where there are no in situ observations, and B) extend in situ estimates back in time when the in situ observations are recent. </a:t>
            </a:r>
          </a:p>
          <a:p>
            <a:pPr marL="237515" indent="-237515">
              <a:buFontTx/>
              <a:buAutoNum type="alphaUcParenR"/>
              <a:defRPr/>
            </a:pPr>
            <a:r>
              <a:rPr lang="en-US" dirty="0" smtClean="0">
                <a:cs typeface="+mn-cs"/>
              </a:rPr>
              <a:t>For example, we show here preliminary Results of MHT at 25S in the Atlantic Ocean.  These results indicate that there is large year to year variability, with a large decrease in 2010, similar to what has been found in the NA for 2009.</a:t>
            </a:r>
          </a:p>
          <a:p>
            <a:pPr marL="296894" indent="-296894">
              <a:lnSpc>
                <a:spcPct val="120000"/>
              </a:lnSpc>
              <a:buFont typeface="Arial" charset="0"/>
              <a:buChar char="•"/>
              <a:defRPr/>
            </a:pPr>
            <a:endParaRPr lang="en-US" b="1" dirty="0" smtClean="0">
              <a:cs typeface="+mn-cs"/>
            </a:endParaRPr>
          </a:p>
          <a:p>
            <a:pPr>
              <a:defRPr/>
            </a:pPr>
            <a:endParaRPr lang="en-US" dirty="0">
              <a:cs typeface="+mn-cs"/>
            </a:endParaRPr>
          </a:p>
        </p:txBody>
      </p:sp>
      <p:sp>
        <p:nvSpPr>
          <p:cNvPr id="34819" name="Slide Number Placeholder 3"/>
          <p:cNvSpPr>
            <a:spLocks noGrp="1"/>
          </p:cNvSpPr>
          <p:nvPr>
            <p:ph type="sldNum" sz="quarter" idx="5"/>
          </p:nvPr>
        </p:nvSpPr>
        <p:spPr>
          <a:noFill/>
        </p:spPr>
        <p:txBody>
          <a:bodyPr/>
          <a:lstStyle>
            <a:lvl1pPr eaLnBrk="0" hangingPunct="0">
              <a:defRPr sz="2500">
                <a:solidFill>
                  <a:schemeClr val="tx1"/>
                </a:solidFill>
                <a:latin typeface="Times New Roman" charset="0"/>
                <a:ea typeface="ＭＳ Ｐゴシック" charset="0"/>
                <a:cs typeface="ＭＳ Ｐゴシック" charset="0"/>
              </a:defRPr>
            </a:lvl1pPr>
            <a:lvl2pPr marL="771925" indent="-296894" eaLnBrk="0" hangingPunct="0">
              <a:defRPr sz="2500">
                <a:solidFill>
                  <a:schemeClr val="tx1"/>
                </a:solidFill>
                <a:latin typeface="Times New Roman" charset="0"/>
                <a:ea typeface="ＭＳ Ｐゴシック" charset="0"/>
              </a:defRPr>
            </a:lvl2pPr>
            <a:lvl3pPr marL="1187577" indent="-237515" eaLnBrk="0" hangingPunct="0">
              <a:defRPr sz="2500">
                <a:solidFill>
                  <a:schemeClr val="tx1"/>
                </a:solidFill>
                <a:latin typeface="Times New Roman" charset="0"/>
                <a:ea typeface="ＭＳ Ｐゴシック" charset="0"/>
              </a:defRPr>
            </a:lvl3pPr>
            <a:lvl4pPr marL="1662608" indent="-237515" eaLnBrk="0" hangingPunct="0">
              <a:defRPr sz="2500">
                <a:solidFill>
                  <a:schemeClr val="tx1"/>
                </a:solidFill>
                <a:latin typeface="Times New Roman" charset="0"/>
                <a:ea typeface="ＭＳ Ｐゴシック" charset="0"/>
              </a:defRPr>
            </a:lvl4pPr>
            <a:lvl5pPr marL="2137639" indent="-237515" eaLnBrk="0" hangingPunct="0">
              <a:defRPr sz="2500">
                <a:solidFill>
                  <a:schemeClr val="tx1"/>
                </a:solidFill>
                <a:latin typeface="Times New Roman" charset="0"/>
                <a:ea typeface="ＭＳ Ｐゴシック" charset="0"/>
              </a:defRPr>
            </a:lvl5pPr>
            <a:lvl6pPr marL="2612669" indent="-237515" algn="ctr" eaLnBrk="0" fontAlgn="base" hangingPunct="0">
              <a:spcBef>
                <a:spcPct val="0"/>
              </a:spcBef>
              <a:spcAft>
                <a:spcPct val="0"/>
              </a:spcAft>
              <a:defRPr sz="2500">
                <a:solidFill>
                  <a:schemeClr val="tx1"/>
                </a:solidFill>
                <a:latin typeface="Times New Roman" charset="0"/>
                <a:ea typeface="ＭＳ Ｐゴシック" charset="0"/>
              </a:defRPr>
            </a:lvl6pPr>
            <a:lvl7pPr marL="3087700" indent="-237515" algn="ctr" eaLnBrk="0" fontAlgn="base" hangingPunct="0">
              <a:spcBef>
                <a:spcPct val="0"/>
              </a:spcBef>
              <a:spcAft>
                <a:spcPct val="0"/>
              </a:spcAft>
              <a:defRPr sz="2500">
                <a:solidFill>
                  <a:schemeClr val="tx1"/>
                </a:solidFill>
                <a:latin typeface="Times New Roman" charset="0"/>
                <a:ea typeface="ＭＳ Ｐゴシック" charset="0"/>
              </a:defRPr>
            </a:lvl7pPr>
            <a:lvl8pPr marL="3562731" indent="-237515" algn="ctr" eaLnBrk="0" fontAlgn="base" hangingPunct="0">
              <a:spcBef>
                <a:spcPct val="0"/>
              </a:spcBef>
              <a:spcAft>
                <a:spcPct val="0"/>
              </a:spcAft>
              <a:defRPr sz="2500">
                <a:solidFill>
                  <a:schemeClr val="tx1"/>
                </a:solidFill>
                <a:latin typeface="Times New Roman" charset="0"/>
                <a:ea typeface="ＭＳ Ｐゴシック" charset="0"/>
              </a:defRPr>
            </a:lvl8pPr>
            <a:lvl9pPr marL="4037762" indent="-237515"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8AEBC1AC-4329-464F-ABD4-81D257FC1D65}" type="slidenum">
              <a:rPr lang="en-US" sz="1200"/>
              <a:pPr eaLnBrk="1" hangingPunct="1"/>
              <a:t>27</a:t>
            </a:fld>
            <a:endParaRPr lang="en-US" sz="1200"/>
          </a:p>
        </p:txBody>
      </p:sp>
      <p:sp>
        <p:nvSpPr>
          <p:cNvPr id="4" name="Date Placeholder 3"/>
          <p:cNvSpPr>
            <a:spLocks noGrp="1"/>
          </p:cNvSpPr>
          <p:nvPr>
            <p:ph type="dt" idx="10"/>
          </p:nvPr>
        </p:nvSpPr>
        <p:spPr/>
        <p:txBody>
          <a:bodyPr/>
          <a:lstStyle/>
          <a:p>
            <a:fld id="{136FB898-C543-D44E-A53E-2E4D25BC5D9D}" type="datetime1">
              <a:rPr lang="en-US" smtClean="0"/>
              <a:t>1/28/14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Arial" pitchFamily="-65" charset="0"/>
                <a:ea typeface="+mn-ea"/>
                <a:cs typeface="+mn-cs"/>
              </a:rPr>
              <a:t>In this paper, simulated variability of the Atlantic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Oscillation (AMO) and the Atlantic Meridional Overturning Circulation (AMOC) and their relationship have been investigated. For the first time, climate models</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of the Coupled Model </a:t>
            </a:r>
            <a:r>
              <a:rPr lang="en-US" sz="1200" kern="1200" dirty="0" err="1" smtClean="0">
                <a:solidFill>
                  <a:schemeClr val="tx1"/>
                </a:solidFill>
                <a:effectLst/>
                <a:latin typeface="Arial" pitchFamily="-65" charset="0"/>
                <a:ea typeface="+mn-ea"/>
                <a:cs typeface="+mn-cs"/>
              </a:rPr>
              <a:t>Intercomparison</a:t>
            </a:r>
            <a:r>
              <a:rPr lang="en-US" sz="1200" kern="1200" dirty="0" smtClean="0">
                <a:solidFill>
                  <a:schemeClr val="tx1"/>
                </a:solidFill>
                <a:effectLst/>
                <a:latin typeface="Arial" pitchFamily="-65" charset="0"/>
                <a:ea typeface="+mn-ea"/>
                <a:cs typeface="+mn-cs"/>
              </a:rPr>
              <a:t> Project phase 5 (CMIP5) provided to the </a:t>
            </a:r>
            <a:r>
              <a:rPr lang="en-US" sz="1200" kern="1200" dirty="0" err="1" smtClean="0">
                <a:solidFill>
                  <a:schemeClr val="tx1"/>
                </a:solidFill>
                <a:effectLst/>
                <a:latin typeface="Arial" pitchFamily="-65" charset="0"/>
                <a:ea typeface="+mn-ea"/>
                <a:cs typeface="+mn-cs"/>
              </a:rPr>
              <a:t>Intergovernment</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al Panel on Climate Change Fifth Assessment Report (IPCC-AR5) in historical simulations have</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been used for this purpose. The models show the most energetic variability on the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timescale band both with respect to the AMO and AMOC, but with a large model spread</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in both amplitude and frequency. The relationship between the AMO and AMOC in most of the models resembles the delayed </a:t>
            </a:r>
            <a:r>
              <a:rPr lang="en-US" sz="1200" kern="1200" dirty="0" err="1" smtClean="0">
                <a:solidFill>
                  <a:schemeClr val="tx1"/>
                </a:solidFill>
                <a:effectLst/>
                <a:latin typeface="Arial" pitchFamily="-65" charset="0"/>
                <a:ea typeface="+mn-ea"/>
                <a:cs typeface="+mn-cs"/>
              </a:rPr>
              <a:t>advective</a:t>
            </a:r>
            <a:r>
              <a:rPr lang="en-US" sz="1200" kern="1200" dirty="0" smtClean="0">
                <a:solidFill>
                  <a:schemeClr val="tx1"/>
                </a:solidFill>
                <a:effectLst/>
                <a:latin typeface="Arial" pitchFamily="-65" charset="0"/>
                <a:ea typeface="+mn-ea"/>
                <a:cs typeface="+mn-cs"/>
              </a:rPr>
              <a:t> oscillation proposed for the AMOC on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timescales. A speed up (slow down) of the AMOC is in favor of generating a warm (cold) phase of the AMO by the anomalous northward (southward) heat transport in the upper ocean, which</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reversely leads to a weakening (strengthening) of the AMOC through changes in the meridional density gradient after a delayed time of ocean adjustment. This suggests that on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timescales the AMO and AMOC are related and interact with each other. </a:t>
            </a:r>
          </a:p>
          <a:p>
            <a:endParaRPr lang="en-US" b="1" dirty="0" smtClean="0"/>
          </a:p>
          <a:p>
            <a:r>
              <a:rPr lang="en-US" b="1" dirty="0" smtClean="0"/>
              <a:t>27 coupled GCMs provided to IPCC-AR5</a:t>
            </a:r>
          </a:p>
          <a:p>
            <a:endParaRPr lang="en-US" b="1" dirty="0" smtClean="0"/>
          </a:p>
          <a:p>
            <a:r>
              <a:rPr lang="en-US" b="1" dirty="0" smtClean="0"/>
              <a:t>AMO used = area weighted </a:t>
            </a:r>
            <a:r>
              <a:rPr lang="en-US" b="1" dirty="0" err="1" smtClean="0"/>
              <a:t>detrended</a:t>
            </a:r>
            <a:r>
              <a:rPr lang="en-US" b="1" dirty="0" smtClean="0"/>
              <a:t> SST from 0-60N</a:t>
            </a:r>
          </a:p>
          <a:p>
            <a:r>
              <a:rPr lang="en-US" b="1" dirty="0" smtClean="0"/>
              <a:t>Data</a:t>
            </a:r>
            <a:r>
              <a:rPr lang="en-US" b="1" baseline="0" dirty="0" smtClean="0"/>
              <a:t> from Smith et al monthly ERSST/NOAA (</a:t>
            </a:r>
            <a:r>
              <a:rPr lang="en-US" b="1" baseline="0" dirty="0" err="1" smtClean="0"/>
              <a:t>ncdc</a:t>
            </a:r>
            <a:r>
              <a:rPr lang="en-US" b="1" baseline="0" dirty="0" smtClean="0"/>
              <a:t>)</a:t>
            </a:r>
          </a:p>
          <a:p>
            <a:endParaRPr lang="en-US" b="1" baseline="0" dirty="0" smtClean="0"/>
          </a:p>
          <a:p>
            <a:r>
              <a:rPr lang="en-US" b="1" baseline="0" dirty="0" smtClean="0"/>
              <a:t>MOC max stream function as long as its below 500m</a:t>
            </a:r>
          </a:p>
          <a:p>
            <a:endParaRPr lang="en-US" b="1" baseline="0" dirty="0" smtClean="0"/>
          </a:p>
          <a:p>
            <a:r>
              <a:rPr lang="en-US" b="1" baseline="0" dirty="0" smtClean="0"/>
              <a:t>Seasonal cycle and linear trends removed, 15 </a:t>
            </a:r>
            <a:r>
              <a:rPr lang="en-US" b="1" baseline="0" dirty="0" err="1" smtClean="0"/>
              <a:t>yr</a:t>
            </a:r>
            <a:r>
              <a:rPr lang="en-US" b="1" baseline="0" dirty="0" smtClean="0"/>
              <a:t> </a:t>
            </a:r>
            <a:r>
              <a:rPr lang="en-US" b="1" baseline="0" dirty="0" err="1" smtClean="0"/>
              <a:t>lowpass</a:t>
            </a:r>
            <a:r>
              <a:rPr lang="en-US" b="1" baseline="0" dirty="0" smtClean="0"/>
              <a:t> filtered not </a:t>
            </a:r>
            <a:r>
              <a:rPr lang="en-US" b="1" baseline="0" dirty="0" err="1" smtClean="0"/>
              <a:t>sensitve</a:t>
            </a:r>
            <a:r>
              <a:rPr lang="en-US" b="1" baseline="0" dirty="0" smtClean="0"/>
              <a:t> in 8-15 filtering band)</a:t>
            </a:r>
          </a:p>
          <a:p>
            <a:endParaRPr lang="en-US" b="1" baseline="0" dirty="0" smtClean="0"/>
          </a:p>
          <a:p>
            <a:endParaRPr lang="en-US" b="1" baseline="0" dirty="0" smtClean="0"/>
          </a:p>
          <a:p>
            <a:endParaRPr lang="en-US" b="1" baseline="0" dirty="0" smtClean="0"/>
          </a:p>
          <a:p>
            <a:endParaRPr lang="en-US" b="1" baseline="0" dirty="0" smtClean="0"/>
          </a:p>
          <a:p>
            <a:endParaRPr lang="en-US" b="1" baseline="0" dirty="0" smtClean="0"/>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53B05F6B-7FA6-FB4F-87A3-09B8E843AA7C}" type="slidenum">
              <a:rPr lang="en-US" smtClean="0"/>
              <a:t>28</a:t>
            </a:fld>
            <a:endParaRPr lang="en-US"/>
          </a:p>
        </p:txBody>
      </p:sp>
      <p:sp>
        <p:nvSpPr>
          <p:cNvPr id="5" name="Date Placeholder 4"/>
          <p:cNvSpPr>
            <a:spLocks noGrp="1"/>
          </p:cNvSpPr>
          <p:nvPr>
            <p:ph type="dt" idx="11"/>
          </p:nvPr>
        </p:nvSpPr>
        <p:spPr/>
        <p:txBody>
          <a:bodyPr/>
          <a:lstStyle/>
          <a:p>
            <a:fld id="{C6C15BF8-0EB0-1E4C-980D-312251EF25A0}" type="datetime1">
              <a:rPr lang="en-US" smtClean="0"/>
              <a:t>1/28/14</a:t>
            </a:fld>
            <a:endParaRPr lang="en-US"/>
          </a:p>
        </p:txBody>
      </p:sp>
    </p:spTree>
    <p:extLst>
      <p:ext uri="{BB962C8B-B14F-4D97-AF65-F5344CB8AC3E}">
        <p14:creationId xmlns:p14="http://schemas.microsoft.com/office/powerpoint/2010/main" val="671513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Arial" pitchFamily="-65" charset="0"/>
                <a:ea typeface="+mn-ea"/>
                <a:cs typeface="+mn-cs"/>
              </a:rPr>
              <a:t>We are also looking at the mechanisms associated with this large scale relationship between SST and the MOC.</a:t>
            </a:r>
          </a:p>
          <a:p>
            <a:pPr rtl="0"/>
            <a:endParaRPr lang="en-US" sz="1200" kern="1200" dirty="0" smtClean="0">
              <a:solidFill>
                <a:schemeClr val="tx1"/>
              </a:solidFill>
              <a:effectLst/>
              <a:latin typeface="Arial" pitchFamily="-65" charset="0"/>
              <a:ea typeface="+mn-ea"/>
              <a:cs typeface="+mn-cs"/>
            </a:endParaRPr>
          </a:p>
          <a:p>
            <a:pPr rtl="0"/>
            <a:r>
              <a:rPr lang="en-US" sz="1200" kern="1200" dirty="0" smtClean="0">
                <a:solidFill>
                  <a:schemeClr val="tx1"/>
                </a:solidFill>
                <a:effectLst/>
                <a:latin typeface="Arial" pitchFamily="-65" charset="0"/>
                <a:ea typeface="+mn-ea"/>
                <a:cs typeface="+mn-cs"/>
              </a:rPr>
              <a:t>In this paper  27 couple GCMS used in the IPPC-AR5</a:t>
            </a:r>
            <a:r>
              <a:rPr lang="en-US" sz="1200" kern="1200" baseline="0" dirty="0" smtClean="0">
                <a:solidFill>
                  <a:schemeClr val="tx1"/>
                </a:solidFill>
                <a:effectLst/>
                <a:latin typeface="Arial" pitchFamily="-65" charset="0"/>
                <a:ea typeface="+mn-ea"/>
                <a:cs typeface="+mn-cs"/>
              </a:rPr>
              <a:t> report were examined to describe the lead/lag relationship between SST and the MOC. In this analysis the free runs of the models from about the 1850’s-2005 and again the NCDC SST product.</a:t>
            </a:r>
          </a:p>
          <a:p>
            <a:pPr rtl="0"/>
            <a:endParaRPr lang="en-US" sz="1200" kern="1200" dirty="0" smtClean="0">
              <a:solidFill>
                <a:schemeClr val="tx1"/>
              </a:solidFill>
              <a:effectLst/>
              <a:latin typeface="Arial" pitchFamily="-65" charset="0"/>
              <a:ea typeface="+mn-ea"/>
              <a:cs typeface="+mn-cs"/>
            </a:endParaRPr>
          </a:p>
          <a:p>
            <a:pPr rtl="0"/>
            <a:r>
              <a:rPr lang="en-US" sz="1200" kern="1200" dirty="0" smtClean="0">
                <a:solidFill>
                  <a:schemeClr val="tx1"/>
                </a:solidFill>
                <a:effectLst/>
                <a:latin typeface="Arial" pitchFamily="-65" charset="0"/>
                <a:ea typeface="+mn-ea"/>
                <a:cs typeface="+mn-cs"/>
              </a:rPr>
              <a:t>The relationship between the AMO and AMOC in most of the models resembles the delayed </a:t>
            </a:r>
            <a:r>
              <a:rPr lang="en-US" sz="1200" kern="1200" dirty="0" err="1" smtClean="0">
                <a:solidFill>
                  <a:schemeClr val="tx1"/>
                </a:solidFill>
                <a:effectLst/>
                <a:latin typeface="Arial" pitchFamily="-65" charset="0"/>
                <a:ea typeface="+mn-ea"/>
                <a:cs typeface="+mn-cs"/>
              </a:rPr>
              <a:t>advective</a:t>
            </a:r>
            <a:r>
              <a:rPr lang="en-US" sz="1200" kern="1200" dirty="0" smtClean="0">
                <a:solidFill>
                  <a:schemeClr val="tx1"/>
                </a:solidFill>
                <a:effectLst/>
                <a:latin typeface="Arial" pitchFamily="-65" charset="0"/>
                <a:ea typeface="+mn-ea"/>
                <a:cs typeface="+mn-cs"/>
              </a:rPr>
              <a:t> oscillation proposed for the AMOC on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timescales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65" charset="0"/>
                <a:ea typeface="+mn-ea"/>
                <a:cs typeface="+mn-cs"/>
              </a:rPr>
              <a:t>A speed up (slow down) of the AMOC is in favor of generating a warm (cold) phase of the AMO by the anomalous northward (southward) heat transport in the upper ocean, which</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reversely leads to a weakening (strengthening) of the AMOC through changes in the meridional density gradient after a delayed time of ocean adjustment. This suggests that on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timescales the AMO and AMOC are related and interact with each other. </a:t>
            </a:r>
          </a:p>
          <a:p>
            <a:pPr rtl="0"/>
            <a:endParaRPr lang="en-US" sz="1200" kern="1200" dirty="0" smtClean="0">
              <a:solidFill>
                <a:schemeClr val="tx1"/>
              </a:solidFill>
              <a:effectLst/>
              <a:latin typeface="Arial" pitchFamily="-65" charset="0"/>
              <a:ea typeface="+mn-ea"/>
              <a:cs typeface="+mn-cs"/>
            </a:endParaRPr>
          </a:p>
          <a:p>
            <a:pPr rtl="0"/>
            <a:endParaRPr lang="en-US" sz="1200" kern="1200" dirty="0" smtClean="0">
              <a:solidFill>
                <a:schemeClr val="tx1"/>
              </a:solidFill>
              <a:effectLst/>
              <a:latin typeface="Arial" pitchFamily="-65" charset="0"/>
              <a:ea typeface="+mn-ea"/>
              <a:cs typeface="+mn-cs"/>
            </a:endParaRPr>
          </a:p>
          <a:p>
            <a:pPr rtl="0"/>
            <a:r>
              <a:rPr lang="en-US" sz="1200" kern="1200" dirty="0" smtClean="0">
                <a:solidFill>
                  <a:schemeClr val="tx1"/>
                </a:solidFill>
                <a:effectLst/>
                <a:latin typeface="Arial" pitchFamily="-65" charset="0"/>
                <a:ea typeface="+mn-ea"/>
                <a:cs typeface="+mn-cs"/>
              </a:rPr>
              <a:t>In this paper, simulated variability of the Atlantic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Oscillation (AMO) and the Atlantic Meridional Overturning Circulation (AMOC) and their relationship have been investigated. For the first time, climate models</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of the Coupled Model </a:t>
            </a:r>
            <a:r>
              <a:rPr lang="en-US" sz="1200" kern="1200" dirty="0" err="1" smtClean="0">
                <a:solidFill>
                  <a:schemeClr val="tx1"/>
                </a:solidFill>
                <a:effectLst/>
                <a:latin typeface="Arial" pitchFamily="-65" charset="0"/>
                <a:ea typeface="+mn-ea"/>
                <a:cs typeface="+mn-cs"/>
              </a:rPr>
              <a:t>Intercomparison</a:t>
            </a:r>
            <a:r>
              <a:rPr lang="en-US" sz="1200" kern="1200" dirty="0" smtClean="0">
                <a:solidFill>
                  <a:schemeClr val="tx1"/>
                </a:solidFill>
                <a:effectLst/>
                <a:latin typeface="Arial" pitchFamily="-65" charset="0"/>
                <a:ea typeface="+mn-ea"/>
                <a:cs typeface="+mn-cs"/>
              </a:rPr>
              <a:t> Project phase 5 (CMIP5) provided to the </a:t>
            </a:r>
            <a:r>
              <a:rPr lang="en-US" sz="1200" kern="1200" dirty="0" err="1" smtClean="0">
                <a:solidFill>
                  <a:schemeClr val="tx1"/>
                </a:solidFill>
                <a:effectLst/>
                <a:latin typeface="Arial" pitchFamily="-65" charset="0"/>
                <a:ea typeface="+mn-ea"/>
                <a:cs typeface="+mn-cs"/>
              </a:rPr>
              <a:t>Intergovernment</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al Panel on Climate Change Fifth Assessment Report (IPCC-AR5) in historical simulations have</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been used for this purpose. The models show the most energetic variability on the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timescale band both with respect to the AMO and AMOC, but with a large model spread</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in both amplitude and frequency. The relationship between the AMO and AMOC in most of the models resembles the delayed </a:t>
            </a:r>
            <a:r>
              <a:rPr lang="en-US" sz="1200" kern="1200" dirty="0" err="1" smtClean="0">
                <a:solidFill>
                  <a:schemeClr val="tx1"/>
                </a:solidFill>
                <a:effectLst/>
                <a:latin typeface="Arial" pitchFamily="-65" charset="0"/>
                <a:ea typeface="+mn-ea"/>
                <a:cs typeface="+mn-cs"/>
              </a:rPr>
              <a:t>advective</a:t>
            </a:r>
            <a:r>
              <a:rPr lang="en-US" sz="1200" kern="1200" dirty="0" smtClean="0">
                <a:solidFill>
                  <a:schemeClr val="tx1"/>
                </a:solidFill>
                <a:effectLst/>
                <a:latin typeface="Arial" pitchFamily="-65" charset="0"/>
                <a:ea typeface="+mn-ea"/>
                <a:cs typeface="+mn-cs"/>
              </a:rPr>
              <a:t> oscillation proposed for the AMOC on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timescales. A speed up (slow down) of the AMOC is in favor of generating a warm (cold) phase of the AMO by the anomalous northward (southward) heat transport in the upper ocean, which</a:t>
            </a:r>
            <a:r>
              <a:rPr lang="en-US" sz="1200" kern="1200" baseline="0" dirty="0" smtClean="0">
                <a:solidFill>
                  <a:schemeClr val="tx1"/>
                </a:solidFill>
                <a:effectLst/>
                <a:latin typeface="Arial" pitchFamily="-65" charset="0"/>
                <a:ea typeface="+mn-ea"/>
                <a:cs typeface="+mn-cs"/>
              </a:rPr>
              <a:t> </a:t>
            </a:r>
            <a:r>
              <a:rPr lang="en-US" sz="1200" kern="1200" dirty="0" smtClean="0">
                <a:solidFill>
                  <a:schemeClr val="tx1"/>
                </a:solidFill>
                <a:effectLst/>
                <a:latin typeface="Arial" pitchFamily="-65" charset="0"/>
                <a:ea typeface="+mn-ea"/>
                <a:cs typeface="+mn-cs"/>
              </a:rPr>
              <a:t>reversely leads to a weakening (strengthening) of the AMOC through changes in the meridional density gradient after a delayed time of ocean adjustment. This suggests that on </a:t>
            </a:r>
            <a:r>
              <a:rPr lang="en-US" sz="1200" kern="1200" dirty="0" err="1" smtClean="0">
                <a:solidFill>
                  <a:schemeClr val="tx1"/>
                </a:solidFill>
                <a:effectLst/>
                <a:latin typeface="Arial" pitchFamily="-65" charset="0"/>
                <a:ea typeface="+mn-ea"/>
                <a:cs typeface="+mn-cs"/>
              </a:rPr>
              <a:t>multidecadal</a:t>
            </a:r>
            <a:r>
              <a:rPr lang="en-US" sz="1200" kern="1200" dirty="0" smtClean="0">
                <a:solidFill>
                  <a:schemeClr val="tx1"/>
                </a:solidFill>
                <a:effectLst/>
                <a:latin typeface="Arial" pitchFamily="-65" charset="0"/>
                <a:ea typeface="+mn-ea"/>
                <a:cs typeface="+mn-cs"/>
              </a:rPr>
              <a:t> timescales the AMO and AMOC are related and interact with each other. </a:t>
            </a:r>
          </a:p>
          <a:p>
            <a:endParaRPr lang="en-US" b="1" dirty="0" smtClean="0"/>
          </a:p>
          <a:p>
            <a:r>
              <a:rPr lang="en-US" b="1" dirty="0" smtClean="0"/>
              <a:t>27 coupled GCMs provided to IPCC-AR5</a:t>
            </a:r>
          </a:p>
          <a:p>
            <a:r>
              <a:rPr lang="en-US" b="1" dirty="0" smtClean="0"/>
              <a:t>11 of models drive this delayed </a:t>
            </a:r>
            <a:r>
              <a:rPr lang="en-US" b="1" dirty="0" err="1" smtClean="0"/>
              <a:t>advective</a:t>
            </a:r>
            <a:r>
              <a:rPr lang="en-US" b="1" dirty="0" smtClean="0"/>
              <a:t> oscillator</a:t>
            </a:r>
          </a:p>
          <a:p>
            <a:r>
              <a:rPr lang="en-US" b="1" dirty="0" smtClean="0"/>
              <a:t>3 models show negative</a:t>
            </a:r>
            <a:r>
              <a:rPr lang="en-US" b="1" baseline="0" dirty="0" smtClean="0"/>
              <a:t> </a:t>
            </a:r>
            <a:r>
              <a:rPr lang="en-US" b="1" baseline="0" dirty="0" err="1" smtClean="0"/>
              <a:t>corr</a:t>
            </a:r>
            <a:r>
              <a:rPr lang="en-US" b="1" baseline="0" dirty="0" smtClean="0"/>
              <a:t> at all lead/lags</a:t>
            </a:r>
          </a:p>
          <a:p>
            <a:r>
              <a:rPr lang="en-US" b="1" baseline="0" dirty="0" smtClean="0"/>
              <a:t>2 models show positive </a:t>
            </a:r>
            <a:r>
              <a:rPr lang="en-US" b="1" baseline="0" dirty="0" err="1" smtClean="0"/>
              <a:t>corr</a:t>
            </a:r>
            <a:r>
              <a:rPr lang="en-US" b="1" baseline="0" dirty="0" smtClean="0"/>
              <a:t> at all lead/lags</a:t>
            </a:r>
            <a:endParaRPr lang="en-US" b="1" dirty="0" smtClean="0"/>
          </a:p>
          <a:p>
            <a:endParaRPr lang="en-US" b="1" dirty="0" smtClean="0"/>
          </a:p>
          <a:p>
            <a:r>
              <a:rPr lang="en-US" b="1" dirty="0" smtClean="0"/>
              <a:t>Spectral peaks of AMOC variation</a:t>
            </a:r>
            <a:r>
              <a:rPr lang="en-US" b="1" baseline="0" dirty="0" smtClean="0"/>
              <a:t> at 20-30 </a:t>
            </a:r>
            <a:r>
              <a:rPr lang="en-US" b="1" baseline="0" dirty="0" err="1" smtClean="0"/>
              <a:t>yrs</a:t>
            </a:r>
            <a:r>
              <a:rPr lang="en-US" b="1" baseline="0" dirty="0" smtClean="0"/>
              <a:t> and 50-70 </a:t>
            </a:r>
            <a:r>
              <a:rPr lang="en-US" b="1" baseline="0" dirty="0" err="1" smtClean="0"/>
              <a:t>yrs</a:t>
            </a:r>
            <a:r>
              <a:rPr lang="en-US" b="1" baseline="0" dirty="0" smtClean="0"/>
              <a:t> (but series is filtered at 15 </a:t>
            </a:r>
            <a:r>
              <a:rPr lang="en-US" b="1" baseline="0" dirty="0" err="1" smtClean="0"/>
              <a:t>yrs</a:t>
            </a:r>
            <a:r>
              <a:rPr lang="en-US" b="1" baseline="0" dirty="0" smtClean="0"/>
              <a:t>)</a:t>
            </a:r>
          </a:p>
          <a:p>
            <a:endParaRPr lang="en-US" b="1" dirty="0" smtClean="0"/>
          </a:p>
          <a:p>
            <a:r>
              <a:rPr lang="en-US" b="1" dirty="0" smtClean="0"/>
              <a:t>AMO used = area weighted </a:t>
            </a:r>
            <a:r>
              <a:rPr lang="en-US" b="1" dirty="0" err="1" smtClean="0"/>
              <a:t>detrended</a:t>
            </a:r>
            <a:r>
              <a:rPr lang="en-US" b="1" dirty="0" smtClean="0"/>
              <a:t> SST from 0-60N</a:t>
            </a:r>
          </a:p>
          <a:p>
            <a:r>
              <a:rPr lang="en-US" b="1" dirty="0" smtClean="0"/>
              <a:t>Data</a:t>
            </a:r>
            <a:r>
              <a:rPr lang="en-US" b="1" baseline="0" dirty="0" smtClean="0"/>
              <a:t> from Smith et al monthly ERSST/NOAA (</a:t>
            </a:r>
            <a:r>
              <a:rPr lang="en-US" b="1" baseline="0" dirty="0" err="1" smtClean="0"/>
              <a:t>ncdc</a:t>
            </a:r>
            <a:r>
              <a:rPr lang="en-US" b="1" baseline="0" dirty="0" smtClean="0"/>
              <a:t>)</a:t>
            </a:r>
          </a:p>
          <a:p>
            <a:endParaRPr lang="en-US" b="1" baseline="0" dirty="0" smtClean="0"/>
          </a:p>
          <a:p>
            <a:r>
              <a:rPr lang="en-US" b="1" baseline="0" dirty="0" smtClean="0"/>
              <a:t>MOC max stream function as long as its below 500m</a:t>
            </a:r>
          </a:p>
          <a:p>
            <a:endParaRPr lang="en-US" b="1" baseline="0" dirty="0" smtClean="0"/>
          </a:p>
          <a:p>
            <a:r>
              <a:rPr lang="en-US" b="1" baseline="0" dirty="0" smtClean="0"/>
              <a:t>Seasonal cycle and linear trends removed, 15 </a:t>
            </a:r>
            <a:r>
              <a:rPr lang="en-US" b="1" baseline="0" dirty="0" err="1" smtClean="0"/>
              <a:t>yr</a:t>
            </a:r>
            <a:r>
              <a:rPr lang="en-US" b="1" baseline="0" dirty="0" smtClean="0"/>
              <a:t> </a:t>
            </a:r>
            <a:r>
              <a:rPr lang="en-US" b="1" baseline="0" dirty="0" err="1" smtClean="0"/>
              <a:t>lowpass</a:t>
            </a:r>
            <a:r>
              <a:rPr lang="en-US" b="1" baseline="0" dirty="0" smtClean="0"/>
              <a:t> filtered not </a:t>
            </a:r>
            <a:r>
              <a:rPr lang="en-US" b="1" baseline="0" dirty="0" err="1" smtClean="0"/>
              <a:t>sensitve</a:t>
            </a:r>
            <a:r>
              <a:rPr lang="en-US" b="1" baseline="0" dirty="0" smtClean="0"/>
              <a:t> in 8-15 filtering band)</a:t>
            </a:r>
          </a:p>
          <a:p>
            <a:pPr marL="169863" indent="-169863" eaLnBrk="0" hangingPunct="0">
              <a:lnSpc>
                <a:spcPct val="80000"/>
              </a:lnSpc>
              <a:buFontTx/>
              <a:buChar char="•"/>
            </a:pPr>
            <a:r>
              <a:rPr lang="en-US" sz="1200" dirty="0" smtClean="0">
                <a:solidFill>
                  <a:srgbClr val="000000"/>
                </a:solidFill>
              </a:rPr>
              <a:t>When the AMOC leads or is in phase with the AMO, the strengthened AMOC is associated with the warm phase of the AMO. </a:t>
            </a:r>
          </a:p>
          <a:p>
            <a:pPr marL="169863" indent="-169863" eaLnBrk="0" hangingPunct="0">
              <a:lnSpc>
                <a:spcPct val="80000"/>
              </a:lnSpc>
              <a:buFontTx/>
              <a:buChar char="•"/>
            </a:pPr>
            <a:r>
              <a:rPr lang="en-US" sz="1200" dirty="0" smtClean="0">
                <a:solidFill>
                  <a:srgbClr val="000000"/>
                </a:solidFill>
              </a:rPr>
              <a:t>However, when the AMO leads, the warm phase of the AMO corresponds to the weakened AMOC.</a:t>
            </a:r>
          </a:p>
          <a:p>
            <a:pPr marL="169863" indent="-169863" eaLnBrk="0" hangingPunct="0">
              <a:lnSpc>
                <a:spcPct val="80000"/>
              </a:lnSpc>
              <a:buFontTx/>
              <a:buChar char="•"/>
            </a:pPr>
            <a:r>
              <a:rPr lang="en-US" sz="1200" dirty="0" smtClean="0">
                <a:solidFill>
                  <a:srgbClr val="000000"/>
                </a:solidFill>
              </a:rPr>
              <a:t>This indicates that the AMO is not only passively responded to the AMOC, but also can drive the AMOC variations.</a:t>
            </a:r>
          </a:p>
          <a:p>
            <a:pPr marL="169863" indent="-169863" eaLnBrk="0" hangingPunct="0">
              <a:lnSpc>
                <a:spcPct val="80000"/>
              </a:lnSpc>
              <a:buFontTx/>
              <a:buChar char="•"/>
            </a:pPr>
            <a:r>
              <a:rPr lang="en-US" sz="1200" dirty="0" smtClean="0">
                <a:solidFill>
                  <a:srgbClr val="000000"/>
                </a:solidFill>
              </a:rPr>
              <a:t>The warm AMO phase with a warmer SST in high latitude and a relatively colder SST in low latitude is favorable for generating a decreased meridional density gradient, which lead to a weakened AMOC. </a:t>
            </a:r>
          </a:p>
          <a:p>
            <a:pPr marL="169863" indent="-169863" eaLnBrk="0" hangingPunct="0">
              <a:lnSpc>
                <a:spcPct val="80000"/>
              </a:lnSpc>
              <a:buFontTx/>
              <a:buChar char="•"/>
            </a:pPr>
            <a:r>
              <a:rPr lang="en-US" sz="1200" dirty="0" smtClean="0">
                <a:solidFill>
                  <a:srgbClr val="000000"/>
                </a:solidFill>
              </a:rPr>
              <a:t>This is consistent with the theoretical work of the delayed </a:t>
            </a:r>
            <a:r>
              <a:rPr lang="en-US" sz="1200" dirty="0" err="1" smtClean="0">
                <a:solidFill>
                  <a:srgbClr val="000000"/>
                </a:solidFill>
              </a:rPr>
              <a:t>advective</a:t>
            </a:r>
            <a:r>
              <a:rPr lang="en-US" sz="1200" dirty="0" smtClean="0">
                <a:solidFill>
                  <a:srgbClr val="000000"/>
                </a:solidFill>
              </a:rPr>
              <a:t> oscillation for the AMOC by Lee and Wang (2010, JC).</a:t>
            </a:r>
          </a:p>
          <a:p>
            <a:pPr marL="169863" indent="-169863" eaLnBrk="0" hangingPunct="0">
              <a:lnSpc>
                <a:spcPct val="80000"/>
              </a:lnSpc>
              <a:buFontTx/>
              <a:buChar char="•"/>
            </a:pPr>
            <a:r>
              <a:rPr lang="en-US" sz="1200" dirty="0" smtClean="0">
                <a:solidFill>
                  <a:srgbClr val="000000"/>
                </a:solidFill>
              </a:rPr>
              <a:t>Models used in study generally run from 1850’s to 2005</a:t>
            </a:r>
          </a:p>
          <a:p>
            <a:pPr marL="169863" indent="-169863" eaLnBrk="0" hangingPunct="0">
              <a:lnSpc>
                <a:spcPct val="80000"/>
              </a:lnSpc>
              <a:buFontTx/>
              <a:buChar char="•"/>
            </a:pPr>
            <a:endParaRPr lang="en-US" sz="1200" dirty="0" smtClean="0">
              <a:solidFill>
                <a:srgbClr val="000000"/>
              </a:solidFill>
            </a:endParaRPr>
          </a:p>
          <a:p>
            <a:pPr marL="0" indent="0" eaLnBrk="0" hangingPunct="0">
              <a:lnSpc>
                <a:spcPct val="80000"/>
              </a:lnSpc>
              <a:buFontTx/>
              <a:buNone/>
            </a:pPr>
            <a:endParaRPr lang="en-US" sz="1200" dirty="0" smtClean="0">
              <a:solidFill>
                <a:srgbClr val="000000"/>
              </a:solidFill>
            </a:endParaRPr>
          </a:p>
          <a:p>
            <a:endParaRPr lang="en-US" b="1" baseline="0" dirty="0" smtClean="0"/>
          </a:p>
          <a:p>
            <a:endParaRPr lang="en-US" b="1" baseline="0" dirty="0" smtClean="0"/>
          </a:p>
          <a:p>
            <a:endParaRPr lang="en-US" b="1" baseline="0" dirty="0" smtClean="0"/>
          </a:p>
          <a:p>
            <a:endParaRPr lang="en-US" b="1" baseline="0" dirty="0" smtClean="0"/>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53B05F6B-7FA6-FB4F-87A3-09B8E843AA7C}" type="slidenum">
              <a:rPr lang="en-US" smtClean="0"/>
              <a:t>29</a:t>
            </a:fld>
            <a:endParaRPr lang="en-US"/>
          </a:p>
        </p:txBody>
      </p:sp>
      <p:sp>
        <p:nvSpPr>
          <p:cNvPr id="5" name="Date Placeholder 4"/>
          <p:cNvSpPr>
            <a:spLocks noGrp="1"/>
          </p:cNvSpPr>
          <p:nvPr>
            <p:ph type="dt" idx="11"/>
          </p:nvPr>
        </p:nvSpPr>
        <p:spPr/>
        <p:txBody>
          <a:bodyPr/>
          <a:lstStyle/>
          <a:p>
            <a:fld id="{EFAAAAE0-B15B-3A4F-9837-1244A880EDD6}" type="datetime1">
              <a:rPr lang="en-US" smtClean="0"/>
              <a:t>1/28/14</a:t>
            </a:fld>
            <a:endParaRPr lang="en-US"/>
          </a:p>
        </p:txBody>
      </p:sp>
    </p:spTree>
    <p:extLst>
      <p:ext uri="{BB962C8B-B14F-4D97-AF65-F5344CB8AC3E}">
        <p14:creationId xmlns:p14="http://schemas.microsoft.com/office/powerpoint/2010/main" val="671513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 is at sea on a</a:t>
            </a:r>
            <a:r>
              <a:rPr lang="en-US" baseline="0" dirty="0" smtClean="0"/>
              <a:t> joint research program aimed at measuring the meridional overturning circulation (which I’ll explain in a minute).</a:t>
            </a:r>
          </a:p>
          <a:p>
            <a:r>
              <a:rPr lang="en-US" baseline="0" dirty="0" smtClean="0"/>
              <a:t>This is our first time on the Atlantic explorer – class III - UNOLS vessel operated by the Bermuda Biological station (used to be the Seward Johnson II owned by </a:t>
            </a:r>
            <a:r>
              <a:rPr lang="en-US" baseline="0" dirty="0" err="1" smtClean="0"/>
              <a:t>Harbour</a:t>
            </a:r>
            <a:r>
              <a:rPr lang="en-US" baseline="0" dirty="0" smtClean="0"/>
              <a:t> Branch) – purchased in 2005</a:t>
            </a:r>
          </a:p>
          <a:p>
            <a:endParaRPr lang="en-US" baseline="0" dirty="0" smtClean="0"/>
          </a:p>
          <a:p>
            <a:r>
              <a:rPr lang="en-US" baseline="0" dirty="0" smtClean="0"/>
              <a:t>Atlantic Explorer specs:</a:t>
            </a:r>
          </a:p>
          <a:p>
            <a:r>
              <a:rPr lang="en-US" baseline="0" dirty="0" smtClean="0"/>
              <a:t>12 crew, 22 science berths</a:t>
            </a:r>
          </a:p>
          <a:p>
            <a:r>
              <a:rPr lang="en-US" baseline="0" dirty="0" smtClean="0"/>
              <a:t>Lab space about 800 </a:t>
            </a:r>
            <a:r>
              <a:rPr lang="en-US" baseline="0" dirty="0" err="1" smtClean="0"/>
              <a:t>sqft</a:t>
            </a:r>
            <a:r>
              <a:rPr lang="en-US" baseline="0" dirty="0" smtClean="0"/>
              <a:t> broken into 3 areas</a:t>
            </a:r>
          </a:p>
          <a:p>
            <a:r>
              <a:rPr lang="en-US" baseline="0" dirty="0" smtClean="0"/>
              <a:t>171 </a:t>
            </a:r>
            <a:r>
              <a:rPr lang="en-US" baseline="0" dirty="0" err="1" smtClean="0"/>
              <a:t>ft</a:t>
            </a:r>
            <a:r>
              <a:rPr lang="en-US" baseline="0" dirty="0" smtClean="0"/>
              <a:t> long, 38 </a:t>
            </a:r>
            <a:r>
              <a:rPr lang="en-US" baseline="0" dirty="0" err="1" smtClean="0"/>
              <a:t>ft</a:t>
            </a:r>
            <a:r>
              <a:rPr lang="en-US" baseline="0" dirty="0" smtClean="0"/>
              <a:t> beam, 11.5 </a:t>
            </a:r>
            <a:r>
              <a:rPr lang="en-US" baseline="0" dirty="0" err="1" smtClean="0"/>
              <a:t>ft</a:t>
            </a:r>
            <a:r>
              <a:rPr lang="en-US" baseline="0" dirty="0" smtClean="0"/>
              <a:t> draft</a:t>
            </a:r>
          </a:p>
          <a:p>
            <a:r>
              <a:rPr lang="en-US" baseline="0" dirty="0" smtClean="0"/>
              <a:t>11 knots</a:t>
            </a:r>
          </a:p>
          <a:p>
            <a:endParaRPr lang="en-US" baseline="0" dirty="0" smtClean="0"/>
          </a:p>
          <a:p>
            <a:r>
              <a:rPr lang="en-US" baseline="0" dirty="0" err="1" smtClean="0"/>
              <a:t>Vs</a:t>
            </a:r>
            <a:r>
              <a:rPr lang="en-US" baseline="0" dirty="0" smtClean="0"/>
              <a:t> </a:t>
            </a:r>
            <a:r>
              <a:rPr lang="en-US" baseline="0" dirty="0" err="1" smtClean="0"/>
              <a:t>seward</a:t>
            </a:r>
            <a:r>
              <a:rPr lang="en-US" baseline="0" dirty="0" smtClean="0"/>
              <a:t> </a:t>
            </a:r>
            <a:r>
              <a:rPr lang="en-US" baseline="0" dirty="0" err="1" smtClean="0"/>
              <a:t>johnson</a:t>
            </a:r>
            <a:r>
              <a:rPr lang="en-US" baseline="0" dirty="0" smtClean="0"/>
              <a:t> at 204 </a:t>
            </a:r>
            <a:r>
              <a:rPr lang="en-US" baseline="0" dirty="0" err="1" smtClean="0"/>
              <a:t>ft</a:t>
            </a:r>
            <a:r>
              <a:rPr lang="en-US" baseline="0" dirty="0" smtClean="0"/>
              <a:t> length</a:t>
            </a:r>
          </a:p>
          <a:p>
            <a:r>
              <a:rPr lang="en-US" baseline="0" dirty="0" smtClean="0"/>
              <a:t>13 knots</a:t>
            </a:r>
          </a:p>
          <a:p>
            <a:endParaRPr lang="en-US" baseline="0" dirty="0" smtClean="0"/>
          </a:p>
          <a:p>
            <a:r>
              <a:rPr lang="en-US" baseline="0" dirty="0" err="1" smtClean="0"/>
              <a:t>Vs</a:t>
            </a:r>
            <a:r>
              <a:rPr lang="en-US" baseline="0" dirty="0" smtClean="0"/>
              <a:t> </a:t>
            </a:r>
            <a:r>
              <a:rPr lang="en-US" baseline="0" dirty="0" err="1" smtClean="0"/>
              <a:t>oceanus</a:t>
            </a:r>
            <a:endParaRPr lang="en-US" baseline="0" dirty="0" smtClean="0"/>
          </a:p>
          <a:p>
            <a:r>
              <a:rPr lang="en-US" baseline="0" dirty="0" smtClean="0"/>
              <a:t>177 feet, 33 feet beam, 17.5 draft</a:t>
            </a:r>
          </a:p>
          <a:p>
            <a:r>
              <a:rPr lang="en-US" baseline="0" dirty="0" smtClean="0"/>
              <a:t>11 knots</a:t>
            </a:r>
          </a:p>
          <a:p>
            <a:r>
              <a:rPr lang="en-US" baseline="0" dirty="0" smtClean="0"/>
              <a:t>12 crew, 19 scientists</a:t>
            </a:r>
          </a:p>
          <a:p>
            <a:endParaRPr lang="en-US" baseline="0" dirty="0" smtClean="0"/>
          </a:p>
          <a:p>
            <a:r>
              <a:rPr lang="en-US" baseline="0" dirty="0" smtClean="0"/>
              <a:t>VS Brown Class 1</a:t>
            </a:r>
          </a:p>
          <a:p>
            <a:r>
              <a:rPr lang="en-US" baseline="0" dirty="0" smtClean="0"/>
              <a:t>with 1745 </a:t>
            </a:r>
            <a:r>
              <a:rPr lang="en-US" baseline="0" dirty="0" err="1" smtClean="0"/>
              <a:t>sq</a:t>
            </a:r>
            <a:r>
              <a:rPr lang="en-US" baseline="0" dirty="0" smtClean="0"/>
              <a:t> </a:t>
            </a:r>
            <a:r>
              <a:rPr lang="en-US" baseline="0" dirty="0" err="1" smtClean="0"/>
              <a:t>ft</a:t>
            </a:r>
            <a:r>
              <a:rPr lang="en-US" baseline="0" dirty="0" smtClean="0"/>
              <a:t> in the largest lab, but have more than 1200 </a:t>
            </a:r>
            <a:r>
              <a:rPr lang="en-US" baseline="0" dirty="0" err="1" smtClean="0"/>
              <a:t>sq</a:t>
            </a:r>
            <a:r>
              <a:rPr lang="en-US" baseline="0" dirty="0" smtClean="0"/>
              <a:t> </a:t>
            </a:r>
            <a:r>
              <a:rPr lang="en-US" baseline="0" dirty="0" err="1" smtClean="0"/>
              <a:t>ft</a:t>
            </a:r>
            <a:r>
              <a:rPr lang="en-US" baseline="0" dirty="0" smtClean="0"/>
              <a:t> of additional space in 4 other labs.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30</a:t>
            </a:fld>
            <a:endParaRPr lang="en-US"/>
          </a:p>
        </p:txBody>
      </p:sp>
      <p:sp>
        <p:nvSpPr>
          <p:cNvPr id="5" name="Date Placeholder 4"/>
          <p:cNvSpPr>
            <a:spLocks noGrp="1"/>
          </p:cNvSpPr>
          <p:nvPr>
            <p:ph type="dt" idx="11"/>
          </p:nvPr>
        </p:nvSpPr>
        <p:spPr/>
        <p:txBody>
          <a:bodyPr/>
          <a:lstStyle/>
          <a:p>
            <a:fld id="{0EE253A7-EFB0-0146-8F58-6FAD5D7A4268}" type="datetime1">
              <a:rPr lang="en-US" smtClean="0"/>
              <a:t>1/28/14</a:t>
            </a:fld>
            <a:endParaRPr lang="en-US"/>
          </a:p>
        </p:txBody>
      </p:sp>
    </p:spTree>
    <p:extLst>
      <p:ext uri="{BB962C8B-B14F-4D97-AF65-F5344CB8AC3E}">
        <p14:creationId xmlns:p14="http://schemas.microsoft.com/office/powerpoint/2010/main" val="34552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smtClean="0">
                <a:solidFill>
                  <a:schemeClr val="tx1"/>
                </a:solidFill>
                <a:latin typeface="Arial" pitchFamily="-65" charset="0"/>
                <a:ea typeface="+mn-ea"/>
                <a:cs typeface="Times New Roman"/>
              </a:rPr>
              <a:t>These arrays allow us to quantify changes in ocean currents – including flows that are hard to get at in other ways, like the DWBC.  (Figure at right illustrates DWBC transport changes over 2004-2009; modified from Meinen et al., 2013.)</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charset="0"/>
              </a:rPr>
              <a:t>DWBC in North Atlantic – Analysis combining the measurements from the NOAA long-term WBTS program with the international MOCHA/RAPID-MOC projects at 26N demonstrates that the DWBC is much more variable than had previously been believed and that the deep flows west and east of the Mid-Atlantic Ridge must be compensating one another since the DWBC variability west of the Ridge significantly exceeds the variability of the total basin-wide MOC.       </a:t>
            </a:r>
          </a:p>
          <a:p>
            <a:endParaRPr lang="en-US" dirty="0" smtClean="0"/>
          </a:p>
          <a:p>
            <a:pPr eaLnBrk="1" hangingPunct="1"/>
            <a:r>
              <a:rPr lang="en-US" dirty="0" smtClean="0"/>
              <a:t>Mean transport </a:t>
            </a:r>
          </a:p>
          <a:p>
            <a:pPr eaLnBrk="1" hangingPunct="1"/>
            <a:r>
              <a:rPr lang="en-US" dirty="0" smtClean="0"/>
              <a:t>32 ±16 Sv</a:t>
            </a:r>
          </a:p>
          <a:p>
            <a:pPr eaLnBrk="1" hangingPunct="1"/>
            <a:endParaRPr lang="en-US" dirty="0" smtClean="0"/>
          </a:p>
          <a:p>
            <a:pPr eaLnBrk="1" hangingPunct="1"/>
            <a:r>
              <a:rPr lang="en-US" dirty="0" smtClean="0"/>
              <a:t>Vs. Mean MOC</a:t>
            </a:r>
          </a:p>
          <a:p>
            <a:pPr eaLnBrk="1" hangingPunct="1"/>
            <a:r>
              <a:rPr lang="en-US" dirty="0" smtClean="0"/>
              <a:t>18 ± 5 Sv</a:t>
            </a:r>
          </a:p>
          <a:p>
            <a:endParaRPr lang="en-US" dirty="0" smtClean="0"/>
          </a:p>
          <a:p>
            <a:pPr algn="l" eaLnBrk="1" hangingPunct="1">
              <a:lnSpc>
                <a:spcPct val="120000"/>
              </a:lnSpc>
            </a:pPr>
            <a:r>
              <a:rPr lang="en-US" sz="1200" dirty="0" smtClean="0"/>
              <a:t> % Variance</a:t>
            </a:r>
          </a:p>
          <a:p>
            <a:pPr algn="l" eaLnBrk="1" hangingPunct="1">
              <a:lnSpc>
                <a:spcPct val="120000"/>
              </a:lnSpc>
            </a:pPr>
            <a:r>
              <a:rPr lang="en-US" sz="1200" dirty="0" smtClean="0"/>
              <a:t>37%	T&lt;2mos</a:t>
            </a:r>
          </a:p>
          <a:p>
            <a:pPr algn="l" eaLnBrk="1" hangingPunct="1">
              <a:lnSpc>
                <a:spcPct val="120000"/>
              </a:lnSpc>
            </a:pPr>
            <a:r>
              <a:rPr lang="en-US" sz="1200" dirty="0" smtClean="0"/>
              <a:t>36%	2&lt;T&lt;11 </a:t>
            </a:r>
            <a:r>
              <a:rPr lang="en-US" sz="1200" dirty="0" err="1" smtClean="0"/>
              <a:t>mos</a:t>
            </a:r>
            <a:endParaRPr lang="en-US" sz="1200" dirty="0" smtClean="0"/>
          </a:p>
          <a:p>
            <a:pPr algn="l" eaLnBrk="1" hangingPunct="1">
              <a:lnSpc>
                <a:spcPct val="120000"/>
              </a:lnSpc>
            </a:pPr>
            <a:r>
              <a:rPr lang="en-US" sz="1200" dirty="0" smtClean="0"/>
              <a:t>1% 	11&lt;T&lt;13 </a:t>
            </a:r>
            <a:r>
              <a:rPr lang="en-US" sz="1200" dirty="0" err="1" smtClean="0"/>
              <a:t>mos</a:t>
            </a:r>
            <a:endParaRPr lang="en-US" sz="1200" dirty="0" smtClean="0"/>
          </a:p>
          <a:p>
            <a:pPr algn="l" eaLnBrk="1" hangingPunct="1">
              <a:lnSpc>
                <a:spcPct val="120000"/>
              </a:lnSpc>
            </a:pPr>
            <a:r>
              <a:rPr lang="en-US" sz="1200" dirty="0" smtClean="0"/>
              <a:t>26% 	T&gt;13 </a:t>
            </a:r>
            <a:r>
              <a:rPr lang="en-US" sz="1200" dirty="0" err="1" smtClean="0"/>
              <a:t>mos</a:t>
            </a:r>
            <a:endParaRPr lang="en-US" sz="1200" dirty="0" smtClean="0"/>
          </a:p>
          <a:p>
            <a:pPr algn="l" eaLnBrk="1" hangingPunct="1">
              <a:lnSpc>
                <a:spcPct val="120000"/>
              </a:lnSpc>
            </a:pPr>
            <a:endParaRPr lang="en-US" sz="1200" dirty="0" smtClean="0"/>
          </a:p>
          <a:p>
            <a:pPr marL="0" marR="0" indent="0" algn="l" defTabSz="914400" rtl="0" eaLnBrk="1" fontAlgn="base" latinLnBrk="0" hangingPunct="1">
              <a:lnSpc>
                <a:spcPct val="120000"/>
              </a:lnSpc>
              <a:spcBef>
                <a:spcPct val="30000"/>
              </a:spcBef>
              <a:spcAft>
                <a:spcPct val="0"/>
              </a:spcAft>
              <a:buClrTx/>
              <a:buSzTx/>
              <a:buFontTx/>
              <a:buNone/>
              <a:tabLst/>
              <a:defRPr/>
            </a:pPr>
            <a:r>
              <a:rPr lang="en-US" dirty="0" smtClean="0"/>
              <a:t>No annual cycle</a:t>
            </a:r>
          </a:p>
          <a:p>
            <a:pPr algn="l" eaLnBrk="1" hangingPunct="1">
              <a:lnSpc>
                <a:spcPct val="120000"/>
              </a:lnSpc>
            </a:pPr>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31</a:t>
            </a:fld>
            <a:endParaRPr lang="en-US"/>
          </a:p>
        </p:txBody>
      </p:sp>
      <p:sp>
        <p:nvSpPr>
          <p:cNvPr id="5" name="Date Placeholder 4"/>
          <p:cNvSpPr>
            <a:spLocks noGrp="1"/>
          </p:cNvSpPr>
          <p:nvPr>
            <p:ph type="dt" idx="11"/>
          </p:nvPr>
        </p:nvSpPr>
        <p:spPr/>
        <p:txBody>
          <a:bodyPr/>
          <a:lstStyle/>
          <a:p>
            <a:fld id="{3D22786C-1E67-FC40-8A53-6BBBF374191A}" type="datetime1">
              <a:rPr lang="en-US" smtClean="0"/>
              <a:t>1/28/14</a:t>
            </a:fld>
            <a:endParaRPr lang="en-US"/>
          </a:p>
        </p:txBody>
      </p:sp>
    </p:spTree>
    <p:extLst>
      <p:ext uri="{BB962C8B-B14F-4D97-AF65-F5344CB8AC3E}">
        <p14:creationId xmlns:p14="http://schemas.microsoft.com/office/powerpoint/2010/main" val="26646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3</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a:defRPr/>
            </a:pPr>
            <a:r>
              <a:rPr lang="en-US" baseline="0" dirty="0" smtClean="0">
                <a:latin typeface="Times New Roman" charset="0"/>
                <a:cs typeface="+mn-cs"/>
              </a:rPr>
              <a:t>The 26N array is the first of its kind trans basin array that directly measures the </a:t>
            </a:r>
            <a:r>
              <a:rPr lang="en-US" i="1" baseline="0" dirty="0" err="1" smtClean="0">
                <a:latin typeface="Times New Roman" charset="0"/>
                <a:cs typeface="+mn-cs"/>
              </a:rPr>
              <a:t>insitu</a:t>
            </a:r>
            <a:r>
              <a:rPr lang="en-US" baseline="0" dirty="0" smtClean="0">
                <a:latin typeface="Times New Roman" charset="0"/>
                <a:cs typeface="+mn-cs"/>
              </a:rPr>
              <a:t> ocean components of the circulation that make up the MOC.  It is built upon the long standing NOAA program to measure the Florida Current with a submarine telephone cable in the straits of Florida since 1982. </a:t>
            </a:r>
            <a:r>
              <a:rPr lang="en-US" dirty="0" smtClean="0">
                <a:latin typeface="Times New Roman" charset="0"/>
                <a:cs typeface="+mn-cs"/>
              </a:rPr>
              <a:t>The Florida Current transport has been a standard benchmark used by numerical and inverse modelers to improve ocean circulation estimates, and as well as fisherman and fishery research efforts.</a:t>
            </a:r>
          </a:p>
          <a:p>
            <a:pPr>
              <a:defRPr/>
            </a:pPr>
            <a:endParaRPr lang="en-US" dirty="0" smtClean="0">
              <a:latin typeface="Times New Roman" charset="0"/>
              <a:cs typeface="+mn-cs"/>
            </a:endParaRPr>
          </a:p>
          <a:p>
            <a:pPr>
              <a:defRPr/>
            </a:pPr>
            <a:r>
              <a:rPr lang="en-US" dirty="0" smtClean="0">
                <a:latin typeface="Times New Roman" charset="0"/>
                <a:cs typeface="+mn-cs"/>
              </a:rPr>
              <a:t>Shown here is a diagram of the mooring array components that form a picket fence across the North</a:t>
            </a:r>
            <a:r>
              <a:rPr lang="en-US" baseline="0" dirty="0" smtClean="0">
                <a:latin typeface="Times New Roman" charset="0"/>
                <a:cs typeface="+mn-cs"/>
              </a:rPr>
              <a:t> A</a:t>
            </a:r>
            <a:r>
              <a:rPr lang="en-US" dirty="0" smtClean="0">
                <a:latin typeface="Times New Roman" charset="0"/>
                <a:cs typeface="+mn-cs"/>
              </a:rPr>
              <a:t>tlantic</a:t>
            </a:r>
            <a:r>
              <a:rPr lang="en-US" baseline="0" dirty="0" smtClean="0">
                <a:latin typeface="Times New Roman" charset="0"/>
                <a:cs typeface="+mn-cs"/>
              </a:rPr>
              <a:t> Ocean (left).</a:t>
            </a:r>
          </a:p>
          <a:p>
            <a:pPr>
              <a:defRPr/>
            </a:pPr>
            <a:r>
              <a:rPr lang="en-US" baseline="0" dirty="0" smtClean="0">
                <a:latin typeface="Times New Roman" charset="0"/>
                <a:cs typeface="+mn-cs"/>
              </a:rPr>
              <a:t>On the right is the resulting MOC time series at 26N (red).  On this slide the MOC transport is compared to two other time series of the MOC in the North Atlantic that are incomplete:  the 41N  data derived from Argo data (down to 2000m) and the 16N time series derived for the flow below 1000m – representing the lower limb of the MOC.</a:t>
            </a:r>
          </a:p>
          <a:p>
            <a:pPr>
              <a:defRPr/>
            </a:pPr>
            <a:endParaRPr lang="en-US" dirty="0" smtClean="0">
              <a:latin typeface="Times New Roman" charset="0"/>
              <a:cs typeface="+mn-cs"/>
            </a:endParaRPr>
          </a:p>
          <a:p>
            <a:pPr>
              <a:defRPr/>
            </a:pPr>
            <a:r>
              <a:rPr lang="en-US" dirty="0" smtClean="0">
                <a:latin typeface="Times New Roman" charset="0"/>
                <a:cs typeface="+mn-cs"/>
              </a:rPr>
              <a:t>This time series has been widely successful, generating</a:t>
            </a:r>
            <a:r>
              <a:rPr lang="en-US" baseline="0" dirty="0" smtClean="0">
                <a:latin typeface="Times New Roman" charset="0"/>
                <a:cs typeface="+mn-cs"/>
              </a:rPr>
              <a:t> a lot of new interest in the MOC, its variability and predictability – as well as looking at its meridional coherence (as shown here).  So far we’ve learned that the MOC is much more variable than previously thought, there is a strong seasonal cycle with all components of the circulation influencing its phasing (you can see the seasonal cycle in this time series).  The seasonal cycle appears to be driven predominantly by the wind stress curl in the far eastern Atlantic.  We’ve also looked at long term trends for the MOC time series.  </a:t>
            </a:r>
          </a:p>
          <a:p>
            <a:pPr>
              <a:defRPr/>
            </a:pPr>
            <a:endParaRPr lang="en-US" baseline="0" dirty="0" smtClean="0">
              <a:latin typeface="Times New Roman"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The questions that we are trying to answer</a:t>
            </a:r>
            <a:r>
              <a:rPr lang="en-US" sz="1600" b="1" baseline="0" dirty="0" smtClean="0"/>
              <a:t> about the MOC directly feed into NOAA’s goals of climate adaptation and mitigation – through assessments of the the state of the MOC for example), weather ready nations goals that focus on the impacts of climate on shorter term events as well as cross cutting issues such as the design of the optimal observing system and improved technologies to meet </a:t>
            </a:r>
            <a:r>
              <a:rPr lang="en-US" sz="1600" b="1" baseline="0" dirty="0" err="1" smtClean="0"/>
              <a:t>noaa</a:t>
            </a:r>
            <a:r>
              <a:rPr lang="en-US" sz="1600" b="1" baseline="0" dirty="0" smtClean="0"/>
              <a:t> needs</a:t>
            </a:r>
          </a:p>
          <a:p>
            <a:endParaRPr lang="en-US" b="1" dirty="0" smtClean="0"/>
          </a:p>
          <a:p>
            <a:r>
              <a:rPr lang="en-US" b="1" dirty="0" smtClean="0"/>
              <a:t>Climate Adaptation and Mitigation: An informed society anticipating and responding to climate and its impacts.</a:t>
            </a:r>
          </a:p>
          <a:p>
            <a:pPr lvl="1"/>
            <a:r>
              <a:rPr lang="en-US" i="1" dirty="0" smtClean="0"/>
              <a:t>What is the state of the climate system and how is it evolving?</a:t>
            </a:r>
            <a:endParaRPr lang="en-US" dirty="0" smtClean="0"/>
          </a:p>
          <a:p>
            <a:pPr lvl="1"/>
            <a:r>
              <a:rPr lang="en-US" i="1" dirty="0" smtClean="0"/>
              <a:t>What causes climate variability and change on global to regional scales?</a:t>
            </a:r>
          </a:p>
          <a:p>
            <a:pPr lvl="1"/>
            <a:r>
              <a:rPr lang="en-US" i="1" dirty="0" smtClean="0"/>
              <a:t>What improvements in global and regional climate predictions are possible?</a:t>
            </a:r>
          </a:p>
          <a:p>
            <a:r>
              <a:rPr lang="en-US" b="1" dirty="0" smtClean="0"/>
              <a:t>Weather-Ready Nation: Society is prepared for and responds to weather-related events.</a:t>
            </a:r>
          </a:p>
          <a:p>
            <a:pPr lvl="1"/>
            <a:r>
              <a:rPr lang="en-US" i="1" dirty="0" smtClean="0"/>
              <a:t>How does climate affect seasonal weather and extreme weather events?</a:t>
            </a:r>
          </a:p>
          <a:p>
            <a:pPr lvl="1"/>
            <a:r>
              <a:rPr lang="en-US" i="1" dirty="0" smtClean="0"/>
              <a:t>How do environmental changes affect marine and coastal ecosystems?</a:t>
            </a:r>
          </a:p>
          <a:p>
            <a:r>
              <a:rPr lang="en-US" b="1" dirty="0" smtClean="0"/>
              <a:t>Healthy Oceans: Marine fisheries, habitats, and biodiversity are sustained within healthy and productive ecosystems.</a:t>
            </a:r>
          </a:p>
          <a:p>
            <a:pPr lvl="1"/>
            <a:r>
              <a:rPr lang="en-US" i="1" dirty="0" smtClean="0"/>
              <a:t>How can emerging technologies improve ecosystem-based management?</a:t>
            </a:r>
          </a:p>
          <a:p>
            <a:r>
              <a:rPr lang="en-US" b="1" dirty="0" smtClean="0"/>
              <a:t>Cross-Cuts: Observing, Modeling, and Engaging.</a:t>
            </a:r>
          </a:p>
          <a:p>
            <a:pPr lvl="1"/>
            <a:r>
              <a:rPr lang="en-US" i="1" dirty="0" smtClean="0"/>
              <a:t>What is the best observing system to meet NOAA’s mission?</a:t>
            </a:r>
          </a:p>
          <a:p>
            <a:endParaRPr lang="en-US" i="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32</a:t>
            </a:fld>
            <a:endParaRPr lang="en-US"/>
          </a:p>
        </p:txBody>
      </p:sp>
      <p:sp>
        <p:nvSpPr>
          <p:cNvPr id="5" name="Date Placeholder 4"/>
          <p:cNvSpPr>
            <a:spLocks noGrp="1"/>
          </p:cNvSpPr>
          <p:nvPr>
            <p:ph type="dt" idx="11"/>
          </p:nvPr>
        </p:nvSpPr>
        <p:spPr/>
        <p:txBody>
          <a:bodyPr/>
          <a:lstStyle/>
          <a:p>
            <a:fld id="{5A570799-206C-B54B-AD93-31AF44343CA1}" type="datetime1">
              <a:rPr lang="en-US" smtClean="0"/>
              <a:t>1/28/14</a:t>
            </a:fld>
            <a:endParaRPr lang="en-US"/>
          </a:p>
        </p:txBody>
      </p:sp>
    </p:spTree>
    <p:extLst>
      <p:ext uri="{BB962C8B-B14F-4D97-AF65-F5344CB8AC3E}">
        <p14:creationId xmlns:p14="http://schemas.microsoft.com/office/powerpoint/2010/main" val="3295101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research</a:t>
            </a:r>
            <a:r>
              <a:rPr lang="en-US" sz="1400" baseline="0" dirty="0" smtClean="0"/>
              <a:t> I’m going to show you was heavily leveraged by our partners.  For example the observing systems we’ve developed are too large for one country to take on in isolation and hence have resulted from years of negotiations and planning with national and international partners.</a:t>
            </a:r>
          </a:p>
          <a:p>
            <a:r>
              <a:rPr lang="en-US" sz="1400" baseline="0" dirty="0" smtClean="0"/>
              <a:t>The data we collect is dependent on private industries who make instruments, provide data collection platforms and in the end use NOAA products. Also much of this work is tightly involved with other NOAA labs, of particular note is PMEL for data collection, GFDL and ESRL for </a:t>
            </a:r>
            <a:r>
              <a:rPr lang="en-US" sz="1400" baseline="0" dirty="0" err="1" smtClean="0"/>
              <a:t>modelling</a:t>
            </a:r>
            <a:r>
              <a:rPr lang="en-US" sz="1400" baseline="0" dirty="0" smtClean="0"/>
              <a:t> studies and NCDC with whom we collaborate to produce the annual state of the climate report.</a:t>
            </a:r>
          </a:p>
          <a:p>
            <a:endParaRPr lang="en-US" dirty="0" smtClean="0"/>
          </a:p>
          <a:p>
            <a:endParaRPr lang="en-US" dirty="0" smtClean="0"/>
          </a:p>
          <a:p>
            <a:r>
              <a:rPr lang="en-US" dirty="0" smtClean="0"/>
              <a:t>NOAA:  PMEL, GFDL, NODC, NESDIS, NCDC</a:t>
            </a:r>
          </a:p>
          <a:p>
            <a:r>
              <a:rPr lang="en-US" dirty="0" smtClean="0"/>
              <a:t>Outside NOAA: University of Miami, WHOI, SOI, UW,</a:t>
            </a:r>
          </a:p>
          <a:p>
            <a:endParaRPr lang="en-US" dirty="0" smtClean="0"/>
          </a:p>
          <a:p>
            <a:r>
              <a:rPr lang="en-US" dirty="0" smtClean="0"/>
              <a:t>Private partners – e.g. ships, equipment suppliers</a:t>
            </a:r>
            <a:r>
              <a:rPr lang="en-US" baseline="0" dirty="0" smtClean="0"/>
              <a:t> </a:t>
            </a:r>
            <a:r>
              <a:rPr lang="en-US" baseline="0" dirty="0" err="1" smtClean="0"/>
              <a:t>etc</a:t>
            </a:r>
            <a:endParaRPr lang="en-US" dirty="0" smtClean="0"/>
          </a:p>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33</a:t>
            </a:fld>
            <a:endParaRPr lang="en-US"/>
          </a:p>
        </p:txBody>
      </p:sp>
      <p:sp>
        <p:nvSpPr>
          <p:cNvPr id="5" name="Date Placeholder 4"/>
          <p:cNvSpPr>
            <a:spLocks noGrp="1"/>
          </p:cNvSpPr>
          <p:nvPr>
            <p:ph type="dt" idx="11"/>
          </p:nvPr>
        </p:nvSpPr>
        <p:spPr/>
        <p:txBody>
          <a:bodyPr/>
          <a:lstStyle/>
          <a:p>
            <a:fld id="{CC09DD6B-DC9C-B549-9A8C-3343344C10EE}" type="datetime1">
              <a:rPr lang="en-US" smtClean="0"/>
              <a:t>1/28/14</a:t>
            </a:fld>
            <a:endParaRPr lang="en-US"/>
          </a:p>
        </p:txBody>
      </p:sp>
    </p:spTree>
    <p:extLst>
      <p:ext uri="{BB962C8B-B14F-4D97-AF65-F5344CB8AC3E}">
        <p14:creationId xmlns:p14="http://schemas.microsoft.com/office/powerpoint/2010/main" val="1621979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b="1" i="0" u="none" strike="noStrike" kern="1200" baseline="0" dirty="0" smtClean="0">
                <a:solidFill>
                  <a:schemeClr val="tx1"/>
                </a:solidFill>
                <a:latin typeface="Arial" pitchFamily="-65" charset="0"/>
                <a:ea typeface="+mn-ea"/>
                <a:cs typeface="+mn-cs"/>
              </a:rPr>
              <a:t>For example we use NOAA SST and and NOAA model data to examine the sensitivity of climate predictions on the reproduction of the MOC</a:t>
            </a:r>
          </a:p>
          <a:p>
            <a:pPr marL="228600" indent="-228600">
              <a:buFont typeface="+mj-lt"/>
              <a:buAutoNum type="arabicPeriod"/>
            </a:pPr>
            <a:r>
              <a:rPr lang="en-US" sz="1200" b="1" i="0" u="none" strike="noStrike" kern="1200" baseline="0" dirty="0" smtClean="0">
                <a:solidFill>
                  <a:schemeClr val="tx1"/>
                </a:solidFill>
                <a:latin typeface="Arial" pitchFamily="-65" charset="0"/>
                <a:ea typeface="+mn-ea"/>
                <a:cs typeface="+mn-cs"/>
              </a:rPr>
              <a:t>The Intergovernmental Panel on Climate Change assessments depend upon simulations, predictions, and projections by climate models. However, most models have deficiencies and biases that raise large uncertainties in their products. Top figure shows the average model bias relative to the Smith et al SST data. </a:t>
            </a:r>
          </a:p>
          <a:p>
            <a:pPr marL="228600" indent="-228600">
              <a:buFont typeface="+mj-lt"/>
              <a:buAutoNum type="arabicPeriod"/>
            </a:pPr>
            <a:r>
              <a:rPr lang="en-US" sz="1200" b="1" i="0" u="none" strike="noStrike" kern="1200" baseline="0" dirty="0" smtClean="0">
                <a:solidFill>
                  <a:schemeClr val="tx1"/>
                </a:solidFill>
                <a:latin typeface="Arial" pitchFamily="-65" charset="0"/>
                <a:ea typeface="+mn-ea"/>
                <a:cs typeface="+mn-cs"/>
              </a:rPr>
              <a:t>Over the last several decades, a tremendous effort has been made to improve model performance in the simulation of special regions and aspects of the climate system (for example those highlighted boxes). </a:t>
            </a:r>
          </a:p>
          <a:p>
            <a:pPr marL="228600" indent="-228600">
              <a:buFont typeface="+mj-lt"/>
              <a:buAutoNum type="arabicPeriod"/>
            </a:pPr>
            <a:r>
              <a:rPr lang="en-US" sz="1200" b="1" i="0" u="none" strike="noStrike" kern="1200" baseline="0" dirty="0" smtClean="0">
                <a:solidFill>
                  <a:schemeClr val="tx1"/>
                </a:solidFill>
                <a:latin typeface="Arial" pitchFamily="-65" charset="0"/>
                <a:ea typeface="+mn-ea"/>
                <a:cs typeface="+mn-cs"/>
              </a:rPr>
              <a:t>In this recent Nature paper by Wang and coauthors they use 22 climate models and find regional sea surface temperature (SST) biases that are linked with the north </a:t>
            </a:r>
            <a:r>
              <a:rPr lang="en-US" sz="1200" b="1" i="0" u="none" strike="noStrike" kern="1200" baseline="0" dirty="0" err="1" smtClean="0">
                <a:solidFill>
                  <a:schemeClr val="tx1"/>
                </a:solidFill>
                <a:latin typeface="Arial" pitchFamily="-65" charset="0"/>
                <a:ea typeface="+mn-ea"/>
                <a:cs typeface="+mn-cs"/>
              </a:rPr>
              <a:t>atlantic</a:t>
            </a:r>
            <a:r>
              <a:rPr lang="en-US" sz="1200" b="1" i="0" u="none" strike="noStrike" kern="1200" baseline="0" dirty="0" smtClean="0">
                <a:solidFill>
                  <a:schemeClr val="tx1"/>
                </a:solidFill>
                <a:latin typeface="Arial" pitchFamily="-65" charset="0"/>
                <a:ea typeface="+mn-ea"/>
                <a:cs typeface="+mn-cs"/>
              </a:rPr>
              <a:t>  MOC are in fact global.</a:t>
            </a:r>
          </a:p>
          <a:p>
            <a:pPr marL="0" indent="0">
              <a:buFont typeface="+mj-lt"/>
              <a:buNone/>
            </a:pPr>
            <a:r>
              <a:rPr lang="en-US" sz="1200" b="1" i="0" u="none" strike="noStrike" kern="1200" baseline="0" dirty="0" smtClean="0">
                <a:solidFill>
                  <a:schemeClr val="tx1"/>
                </a:solidFill>
                <a:latin typeface="Arial" pitchFamily="-65" charset="0"/>
                <a:ea typeface="+mn-ea"/>
                <a:cs typeface="+mn-cs"/>
              </a:rPr>
              <a:t>Middle figure is the first EOF of the model SST biases. Lower right of the first EOF on the MOC strength.  These EOFs are positively correlated with R=0.7 (lower left)</a:t>
            </a:r>
          </a:p>
          <a:p>
            <a:pPr marL="228600" indent="-228600">
              <a:buFont typeface="+mj-lt"/>
              <a:buAutoNum type="arabicPeriod"/>
            </a:pPr>
            <a:r>
              <a:rPr lang="en-US" sz="1200" b="1" i="0" u="none" strike="noStrike" kern="1200" baseline="0" dirty="0" smtClean="0">
                <a:solidFill>
                  <a:schemeClr val="tx1"/>
                </a:solidFill>
                <a:latin typeface="Arial" pitchFamily="-65" charset="0"/>
                <a:ea typeface="+mn-ea"/>
                <a:cs typeface="+mn-cs"/>
              </a:rPr>
              <a:t>This shows that a simulated weak MOC is associated with cold biases in the entire Northern Hemisphere. The MOC weakening is also associated with a strengthening of Antarctic bottom water formation and warm SST biases in the Southern Ocean. It is also shown that cold biases in the tropical North Atlantic and West African/Indian monsoon regions during the warm season in the Northern Hemisphere have </a:t>
            </a:r>
            <a:r>
              <a:rPr lang="en-US" sz="1200" b="1" i="0" u="none" strike="noStrike" kern="1200" baseline="0" dirty="0" err="1" smtClean="0">
                <a:solidFill>
                  <a:schemeClr val="tx1"/>
                </a:solidFill>
                <a:latin typeface="Arial" pitchFamily="-65" charset="0"/>
                <a:ea typeface="+mn-ea"/>
                <a:cs typeface="+mn-cs"/>
              </a:rPr>
              <a:t>interhemispheric</a:t>
            </a:r>
            <a:r>
              <a:rPr lang="en-US" sz="1200" b="1" i="0" u="none" strike="noStrike" kern="1200" baseline="0" dirty="0" smtClean="0">
                <a:solidFill>
                  <a:schemeClr val="tx1"/>
                </a:solidFill>
                <a:latin typeface="Arial" pitchFamily="-65" charset="0"/>
                <a:ea typeface="+mn-ea"/>
                <a:cs typeface="+mn-cs"/>
              </a:rPr>
              <a:t> links with warm SST biases in the tropical southeastern Pacific and Atlantic, respectively. </a:t>
            </a:r>
          </a:p>
          <a:p>
            <a:pPr marL="228600" indent="-228600">
              <a:buFont typeface="+mj-lt"/>
              <a:buAutoNum type="arabicPeriod"/>
            </a:pPr>
            <a:r>
              <a:rPr lang="en-US" sz="1200" b="1" i="0" u="none" strike="noStrike" kern="1200" baseline="0" dirty="0" smtClean="0">
                <a:solidFill>
                  <a:schemeClr val="tx1"/>
                </a:solidFill>
                <a:latin typeface="Arial" pitchFamily="-65" charset="0"/>
                <a:ea typeface="+mn-ea"/>
                <a:cs typeface="+mn-cs"/>
              </a:rPr>
              <a:t>The results suggest that improving the simulation of regional processes may not suffice for overall better model performance, as the effects of remote biases may override them.</a:t>
            </a:r>
          </a:p>
          <a:p>
            <a:endParaRPr lang="en-US" sz="1200" b="1" i="0" u="none" strike="noStrike" kern="1200" baseline="0" dirty="0" smtClean="0">
              <a:solidFill>
                <a:schemeClr val="tx1"/>
              </a:solidFill>
              <a:latin typeface="Arial" pitchFamily="-65" charset="0"/>
              <a:ea typeface="+mn-ea"/>
              <a:cs typeface="+mn-cs"/>
            </a:endParaRPr>
          </a:p>
          <a:p>
            <a:endParaRPr lang="en-US" sz="1200" b="1" i="0" u="none" strike="noStrike" kern="1200" baseline="0" dirty="0" smtClean="0">
              <a:solidFill>
                <a:schemeClr val="tx1"/>
              </a:solidFill>
              <a:latin typeface="Arial" pitchFamily="-65"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000000"/>
                </a:solidFill>
              </a:rPr>
              <a:t>Common patterns of global SST biases are found in in 22 climate models.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solidFill>
                <a:srgbClr val="00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000000"/>
                </a:solidFill>
              </a:rPr>
              <a:t>This indicates that the AMOC is very important for global climate.</a:t>
            </a:r>
          </a:p>
          <a:p>
            <a:endParaRPr lang="en-US" b="0" dirty="0" smtClean="0"/>
          </a:p>
          <a:p>
            <a:r>
              <a:rPr lang="en-US" b="0" dirty="0" smtClean="0"/>
              <a:t>Model period 1900-2005</a:t>
            </a:r>
          </a:p>
          <a:p>
            <a:r>
              <a:rPr lang="en-US" b="0" dirty="0" smtClean="0"/>
              <a:t>No trend in bias – its quite stable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SST Data</a:t>
            </a:r>
            <a:r>
              <a:rPr lang="en-US" b="1" baseline="0" dirty="0" smtClean="0"/>
              <a:t> from Smith et al monthly ERSST/NOAA (</a:t>
            </a:r>
            <a:r>
              <a:rPr lang="en-US" b="1" baseline="0" dirty="0" err="1" smtClean="0"/>
              <a:t>ncdc</a:t>
            </a:r>
            <a:r>
              <a:rPr lang="en-US" b="1" baseline="0" dirty="0" smtClean="0"/>
              <a:t>)</a:t>
            </a:r>
          </a:p>
          <a:p>
            <a:endParaRPr lang="en-US" b="0"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34</a:t>
            </a:fld>
            <a:endParaRPr lang="en-US"/>
          </a:p>
        </p:txBody>
      </p:sp>
      <p:sp>
        <p:nvSpPr>
          <p:cNvPr id="5" name="Date Placeholder 4"/>
          <p:cNvSpPr>
            <a:spLocks noGrp="1"/>
          </p:cNvSpPr>
          <p:nvPr>
            <p:ph type="dt" idx="11"/>
          </p:nvPr>
        </p:nvSpPr>
        <p:spPr/>
        <p:txBody>
          <a:bodyPr/>
          <a:lstStyle/>
          <a:p>
            <a:fld id="{93BF02D2-ED6B-2A41-8777-5D6F47990E6D}" type="datetime1">
              <a:rPr lang="en-US" smtClean="0"/>
              <a:t>1/28/14</a:t>
            </a:fld>
            <a:endParaRPr lang="en-US"/>
          </a:p>
        </p:txBody>
      </p:sp>
    </p:spTree>
    <p:extLst>
      <p:ext uri="{BB962C8B-B14F-4D97-AF65-F5344CB8AC3E}">
        <p14:creationId xmlns:p14="http://schemas.microsoft.com/office/powerpoint/2010/main" val="3366275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meridional overturning circulation has</a:t>
            </a:r>
            <a:r>
              <a:rPr lang="en-US" baseline="0" dirty="0" smtClean="0"/>
              <a:t> been narrowly defined as the maximum of the integrated basin-wide velocity (or </a:t>
            </a:r>
            <a:r>
              <a:rPr lang="en-US" baseline="0" dirty="0" err="1" smtClean="0"/>
              <a:t>streamfunction</a:t>
            </a:r>
            <a:r>
              <a:rPr lang="en-US" baseline="0" dirty="0" smtClean="0"/>
              <a:t>).  We prefer to think of it as all those active circulation components in the ocean that produce mean north/south transport of warm/cold water.  So for example in the north Atlantic that typically takes the form of near surface waters moving northward in the </a:t>
            </a:r>
            <a:r>
              <a:rPr lang="en-US" baseline="0" dirty="0" err="1" smtClean="0"/>
              <a:t>florida</a:t>
            </a:r>
            <a:r>
              <a:rPr lang="en-US" baseline="0" dirty="0" smtClean="0"/>
              <a:t> current/gulf stream system (red arrows) , cooling, sinking and returning south as the deep western boundary current (blue arrows).  What is fundamental is that is is the slow climate time scale mechanism that the oceans redistribute heat, fresh water, carbon and nutrients (as well impacting fisheries….as entire life cycles of marine species take advantage of the “ride” through the subtropical gyre (e.g. the eel))</a:t>
            </a:r>
          </a:p>
          <a:p>
            <a:endParaRPr lang="en-US" baseline="0" dirty="0" smtClean="0"/>
          </a:p>
          <a:p>
            <a:r>
              <a:rPr lang="en-US" baseline="0" dirty="0" smtClean="0"/>
              <a:t>This heat transport plays an important role for setting climate (as shown in the left).  Changes in the MOC strength – for example a rapid decrease in the MOC strength - have been linked to changes in SST (cooling), SSS (freshening of surface waters), an increase in surface winds and a decrease in rainfall.  </a:t>
            </a:r>
          </a:p>
          <a:p>
            <a:endParaRPr lang="en-US" baseline="0" dirty="0" smtClean="0"/>
          </a:p>
          <a:p>
            <a:r>
              <a:rPr lang="en-US" baseline="0" dirty="0" smtClean="0"/>
              <a:t>The paper by </a:t>
            </a:r>
            <a:r>
              <a:rPr lang="en-US" baseline="0" dirty="0" err="1" smtClean="0"/>
              <a:t>Srokosz</a:t>
            </a:r>
            <a:r>
              <a:rPr lang="en-US" baseline="0" dirty="0" smtClean="0"/>
              <a:t> provides a nice summary of what is currently know about the MOC as well as the next directions in research.</a:t>
            </a:r>
          </a:p>
          <a:p>
            <a:endParaRPr lang="en-US" baseline="0" dirty="0" smtClean="0"/>
          </a:p>
          <a:p>
            <a:r>
              <a:rPr lang="en-US" baseline="0" dirty="0" smtClean="0"/>
              <a:t>If I didn’t say this before note that all the figures shown here were from papers with AOML/CIMAS authors and coauthors.</a:t>
            </a:r>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35</a:t>
            </a:fld>
            <a:endParaRPr lang="en-US"/>
          </a:p>
        </p:txBody>
      </p:sp>
      <p:sp>
        <p:nvSpPr>
          <p:cNvPr id="5" name="Date Placeholder 4"/>
          <p:cNvSpPr>
            <a:spLocks noGrp="1"/>
          </p:cNvSpPr>
          <p:nvPr>
            <p:ph type="dt" idx="11"/>
          </p:nvPr>
        </p:nvSpPr>
        <p:spPr/>
        <p:txBody>
          <a:bodyPr/>
          <a:lstStyle/>
          <a:p>
            <a:fld id="{360F0015-38F7-BC44-916A-A4DA4210FA82}" type="datetime1">
              <a:rPr lang="en-US" smtClean="0"/>
              <a:t>1/28/14</a:t>
            </a:fld>
            <a:endParaRPr lang="en-US"/>
          </a:p>
        </p:txBody>
      </p:sp>
    </p:spTree>
    <p:extLst>
      <p:ext uri="{BB962C8B-B14F-4D97-AF65-F5344CB8AC3E}">
        <p14:creationId xmlns:p14="http://schemas.microsoft.com/office/powerpoint/2010/main" val="333833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2466"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r>
              <a:rPr lang="en-US" dirty="0" smtClean="0">
                <a:latin typeface="Times New Roman" charset="0"/>
              </a:rPr>
              <a:t>One example of understanding the forcing of MOC variability – we examined the Slow down of the MOC seem in the winter of 2009/2010</a:t>
            </a:r>
          </a:p>
          <a:p>
            <a:endParaRPr lang="en-US" dirty="0" smtClean="0">
              <a:latin typeface="Times New Roman" charset="0"/>
            </a:endParaRPr>
          </a:p>
          <a:p>
            <a:r>
              <a:rPr lang="en-US" sz="2000" dirty="0" smtClean="0"/>
              <a:t>Interannual Meridional Overturning variability</a:t>
            </a:r>
          </a:p>
          <a:p>
            <a:r>
              <a:rPr lang="en-US" dirty="0" smtClean="0"/>
              <a:t>(Ekman transport response and mean seasonal cycle removed)</a:t>
            </a:r>
          </a:p>
          <a:p>
            <a:endParaRPr lang="en-US" dirty="0" smtClean="0">
              <a:latin typeface="Times New Roman" charset="0"/>
            </a:endParaRPr>
          </a:p>
          <a:p>
            <a:endParaRPr lang="en-US" dirty="0">
              <a:latin typeface="Times New Roman" charset="0"/>
            </a:endParaRPr>
          </a:p>
        </p:txBody>
      </p:sp>
      <p:sp>
        <p:nvSpPr>
          <p:cNvPr id="62467" name="Slide Number Placeholder 3"/>
          <p:cNvSpPr>
            <a:spLocks noGrp="1"/>
          </p:cNvSpPr>
          <p:nvPr>
            <p:ph type="sldNum" sz="quarter" idx="5"/>
          </p:nvPr>
        </p:nvSpPr>
        <p:spPr>
          <a:noFill/>
        </p:spPr>
        <p:txBody>
          <a:bodyPr/>
          <a:lstStyle>
            <a:lvl1pPr eaLnBrk="0" hangingPunct="0">
              <a:defRPr sz="2500">
                <a:solidFill>
                  <a:schemeClr val="tx1"/>
                </a:solidFill>
                <a:latin typeface="Times New Roman" charset="0"/>
                <a:ea typeface="ＭＳ Ｐゴシック" charset="0"/>
                <a:cs typeface="ＭＳ Ｐゴシック" charset="0"/>
              </a:defRPr>
            </a:lvl1pPr>
            <a:lvl2pPr marL="771925" indent="-296894" eaLnBrk="0" hangingPunct="0">
              <a:defRPr sz="2500">
                <a:solidFill>
                  <a:schemeClr val="tx1"/>
                </a:solidFill>
                <a:latin typeface="Times New Roman" charset="0"/>
                <a:ea typeface="ＭＳ Ｐゴシック" charset="0"/>
              </a:defRPr>
            </a:lvl2pPr>
            <a:lvl3pPr marL="1187577" indent="-237515" eaLnBrk="0" hangingPunct="0">
              <a:defRPr sz="2500">
                <a:solidFill>
                  <a:schemeClr val="tx1"/>
                </a:solidFill>
                <a:latin typeface="Times New Roman" charset="0"/>
                <a:ea typeface="ＭＳ Ｐゴシック" charset="0"/>
              </a:defRPr>
            </a:lvl3pPr>
            <a:lvl4pPr marL="1662608" indent="-237515" eaLnBrk="0" hangingPunct="0">
              <a:defRPr sz="2500">
                <a:solidFill>
                  <a:schemeClr val="tx1"/>
                </a:solidFill>
                <a:latin typeface="Times New Roman" charset="0"/>
                <a:ea typeface="ＭＳ Ｐゴシック" charset="0"/>
              </a:defRPr>
            </a:lvl4pPr>
            <a:lvl5pPr marL="2137639" indent="-237515" eaLnBrk="0" hangingPunct="0">
              <a:defRPr sz="2500">
                <a:solidFill>
                  <a:schemeClr val="tx1"/>
                </a:solidFill>
                <a:latin typeface="Times New Roman" charset="0"/>
                <a:ea typeface="ＭＳ Ｐゴシック" charset="0"/>
              </a:defRPr>
            </a:lvl5pPr>
            <a:lvl6pPr marL="2612669" indent="-237515" algn="ctr" eaLnBrk="0" fontAlgn="base" hangingPunct="0">
              <a:spcBef>
                <a:spcPct val="0"/>
              </a:spcBef>
              <a:spcAft>
                <a:spcPct val="0"/>
              </a:spcAft>
              <a:defRPr sz="2500">
                <a:solidFill>
                  <a:schemeClr val="tx1"/>
                </a:solidFill>
                <a:latin typeface="Times New Roman" charset="0"/>
                <a:ea typeface="ＭＳ Ｐゴシック" charset="0"/>
              </a:defRPr>
            </a:lvl6pPr>
            <a:lvl7pPr marL="3087700" indent="-237515" algn="ctr" eaLnBrk="0" fontAlgn="base" hangingPunct="0">
              <a:spcBef>
                <a:spcPct val="0"/>
              </a:spcBef>
              <a:spcAft>
                <a:spcPct val="0"/>
              </a:spcAft>
              <a:defRPr sz="2500">
                <a:solidFill>
                  <a:schemeClr val="tx1"/>
                </a:solidFill>
                <a:latin typeface="Times New Roman" charset="0"/>
                <a:ea typeface="ＭＳ Ｐゴシック" charset="0"/>
              </a:defRPr>
            </a:lvl7pPr>
            <a:lvl8pPr marL="3562731" indent="-237515" algn="ctr" eaLnBrk="0" fontAlgn="base" hangingPunct="0">
              <a:spcBef>
                <a:spcPct val="0"/>
              </a:spcBef>
              <a:spcAft>
                <a:spcPct val="0"/>
              </a:spcAft>
              <a:defRPr sz="2500">
                <a:solidFill>
                  <a:schemeClr val="tx1"/>
                </a:solidFill>
                <a:latin typeface="Times New Roman" charset="0"/>
                <a:ea typeface="ＭＳ Ｐゴシック" charset="0"/>
              </a:defRPr>
            </a:lvl8pPr>
            <a:lvl9pPr marL="4037762" indent="-237515"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B67C2F29-6BDA-FF41-833D-3816BB86AFFA}" type="slidenum">
              <a:rPr lang="en-US" sz="1200"/>
              <a:pPr eaLnBrk="1" hangingPunct="1"/>
              <a:t>4</a:t>
            </a:fld>
            <a:endParaRPr lang="en-US" sz="1200"/>
          </a:p>
        </p:txBody>
      </p:sp>
      <p:sp>
        <p:nvSpPr>
          <p:cNvPr id="3" name="Date Placeholder 2"/>
          <p:cNvSpPr>
            <a:spLocks noGrp="1"/>
          </p:cNvSpPr>
          <p:nvPr>
            <p:ph type="dt" idx="10"/>
          </p:nvPr>
        </p:nvSpPr>
        <p:spPr/>
        <p:txBody>
          <a:bodyPr/>
          <a:lstStyle/>
          <a:p>
            <a:fld id="{EF576E28-8E31-7F48-9AE2-D01BC3FB195D}" type="datetime1">
              <a:rPr lang="en-US" smtClean="0"/>
              <a:t>2/4/14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65" charset="0"/>
                <a:ea typeface="+mn-ea"/>
                <a:cs typeface="+mn-cs"/>
              </a:rPr>
              <a:t>The mean heat transport over the 2004-2012 period is smaller than the earlier estimate of 1.33 PW in (Johns et al. (2011)) based on the first four years of the record (2004-2008), This is due to the very low heat transports that occurred in 2009 and 2010, associated with the large downturn in the AMOC during those years.</a:t>
            </a:r>
            <a:r>
              <a:rPr lang="en-US" dirty="0" smtClean="0">
                <a:effectLst/>
              </a:rPr>
              <a:t> </a:t>
            </a:r>
            <a:r>
              <a:rPr lang="en-US" sz="1200" kern="1200" dirty="0" smtClean="0">
                <a:solidFill>
                  <a:schemeClr val="tx1"/>
                </a:solidFill>
                <a:effectLst/>
                <a:latin typeface="Arial" pitchFamily="-65" charset="0"/>
                <a:ea typeface="+mn-ea"/>
                <a:cs typeface="+mn-cs"/>
              </a:rPr>
              <a:t>The annual mean MHT values recorded in those years were 1.07 and 1.08 PW, respectively.</a:t>
            </a:r>
          </a:p>
          <a:p>
            <a:endParaRPr lang="en-US" dirty="0" smtClean="0">
              <a:effectLs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65" charset="0"/>
                <a:ea typeface="+mn-ea"/>
                <a:cs typeface="+mn-cs"/>
              </a:rPr>
              <a:t>The breakdown into the overturning and gyre MHT components is shown in Figure 5.2, where it is clear that most of the heat transport (~90%)—and essentially all of the interannual variability observed thus far—is contained in the overturning component.  The gyre component on the other hand shows a fairly regular seasonal cycle which is mainly dominated by the annual cycle of the Florida Current.</a:t>
            </a: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5</a:t>
            </a:fld>
            <a:endParaRPr lang="en-US"/>
          </a:p>
        </p:txBody>
      </p:sp>
      <p:sp>
        <p:nvSpPr>
          <p:cNvPr id="5" name="Date Placeholder 4"/>
          <p:cNvSpPr>
            <a:spLocks noGrp="1"/>
          </p:cNvSpPr>
          <p:nvPr>
            <p:ph type="dt" idx="11"/>
          </p:nvPr>
        </p:nvSpPr>
        <p:spPr/>
        <p:txBody>
          <a:bodyPr/>
          <a:lstStyle/>
          <a:p>
            <a:fld id="{77076F36-9958-6142-808C-7D9B48782454}" type="datetime1">
              <a:rPr lang="en-US" smtClean="0"/>
              <a:t>2/4/14</a:t>
            </a:fld>
            <a:endParaRPr lang="en-US"/>
          </a:p>
        </p:txBody>
      </p:sp>
    </p:spTree>
    <p:extLst>
      <p:ext uri="{BB962C8B-B14F-4D97-AF65-F5344CB8AC3E}">
        <p14:creationId xmlns:p14="http://schemas.microsoft.com/office/powerpoint/2010/main" val="175280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6626" name="Notes Placeholder 2"/>
          <p:cNvSpPr>
            <a:spLocks noGrp="1"/>
          </p:cNvSpPr>
          <p:nvPr>
            <p:ph type="body" idx="1"/>
          </p:nvPr>
        </p:nvSpPr>
        <p:spPr>
          <a:noFill/>
        </p:spPr>
        <p:txBody>
          <a:bodyPr/>
          <a:lstStyle/>
          <a:p>
            <a:pPr eaLnBrk="1" hangingPunct="1">
              <a:spcBef>
                <a:spcPct val="50000"/>
              </a:spcBef>
              <a:buClr>
                <a:srgbClr val="0099FF"/>
              </a:buClr>
              <a:buSzPct val="150000"/>
              <a:buFontTx/>
              <a:buNone/>
            </a:pPr>
            <a:endParaRPr lang="en-US" dirty="0">
              <a:latin typeface="Times New Roman" charset="0"/>
            </a:endParaRPr>
          </a:p>
          <a:p>
            <a:r>
              <a:rPr lang="en-US" dirty="0">
                <a:latin typeface="Times New Roman" charset="0"/>
              </a:rPr>
              <a:t>Numerical models were also used to show that </a:t>
            </a:r>
            <a:r>
              <a:rPr lang="en-US" dirty="0" err="1">
                <a:latin typeface="Times New Roman" charset="0"/>
              </a:rPr>
              <a:t>interocean</a:t>
            </a:r>
            <a:r>
              <a:rPr lang="en-US" dirty="0">
                <a:latin typeface="Times New Roman" charset="0"/>
              </a:rPr>
              <a:t> exchanges in the South Atlantic are needed to explain the model-observed </a:t>
            </a:r>
            <a:r>
              <a:rPr lang="en-US" dirty="0" err="1">
                <a:latin typeface="Times New Roman" charset="0"/>
              </a:rPr>
              <a:t>multidecadal</a:t>
            </a:r>
            <a:r>
              <a:rPr lang="en-US" dirty="0">
                <a:latin typeface="Times New Roman" charset="0"/>
              </a:rPr>
              <a:t> variability of the MOC and heat transport in the Atlantic; local air-sea forcing is insufficient to explain the variability (Lee et al., 2011).  Figure 6 from Lee et al (2011)</a:t>
            </a:r>
          </a:p>
          <a:p>
            <a:r>
              <a:rPr lang="en-US" dirty="0">
                <a:latin typeface="Times New Roman" charset="0"/>
              </a:rPr>
              <a:t>shows the net heat content in the Atlantic and the MHT along 35S simulated in three models:  one forced by the globally variable surface heat fluxes (EXP_CTR), one forced with variable heat fluxes only in the North Atlantic north of 30</a:t>
            </a:r>
            <a:r>
              <a:rPr lang="en-US" dirty="0">
                <a:latin typeface="Times New Roman" charset="0"/>
                <a:sym typeface="Symbol" charset="0"/>
              </a:rPr>
              <a:t></a:t>
            </a:r>
            <a:r>
              <a:rPr lang="en-US" dirty="0">
                <a:latin typeface="Times New Roman" charset="0"/>
              </a:rPr>
              <a:t>S (EXP_ATL) and one model forced with variable heat fluxes outside the region of the North Atlantic (EXP_REM).  These model results fully support the hypothesis that the enhanced warming of the Atlantic Ocean during the later half of the 20th century is largely due to the increased ocean heat transport into the Atlantic basin across 30</a:t>
            </a:r>
            <a:r>
              <a:rPr lang="en-US" dirty="0">
                <a:latin typeface="Times New Roman" charset="0"/>
                <a:sym typeface="Symbol" charset="0"/>
              </a:rPr>
              <a:t></a:t>
            </a:r>
            <a:r>
              <a:rPr lang="en-US" dirty="0">
                <a:latin typeface="Times New Roman" charset="0"/>
              </a:rPr>
              <a:t>S.</a:t>
            </a:r>
          </a:p>
          <a:p>
            <a:endParaRPr lang="en-US" dirty="0">
              <a:latin typeface="Times New Roman" charset="0"/>
            </a:endParaRPr>
          </a:p>
          <a:p>
            <a:r>
              <a:rPr lang="en-US" dirty="0">
                <a:latin typeface="Times New Roman" charset="0"/>
                <a:ea typeface="MS PGothic" charset="0"/>
              </a:rPr>
              <a:t>This is a recent study that combined in situ observations of the global ocean heat content and ocean model simulations to understand why the Atlantic Ocean has been warmed much more than other ocean basins since the 1950s. </a:t>
            </a:r>
          </a:p>
          <a:p>
            <a:endParaRPr lang="en-US" dirty="0">
              <a:latin typeface="Times New Roman" charset="0"/>
              <a:ea typeface="MS PGothic" charset="0"/>
            </a:endParaRPr>
          </a:p>
          <a:p>
            <a:r>
              <a:rPr lang="en-US" dirty="0">
                <a:latin typeface="Times New Roman" charset="0"/>
                <a:ea typeface="MS PGothic" charset="0"/>
              </a:rPr>
              <a:t>The left panel shows the changes in the simulated ocean heat transport from the 1950s onwards. You can see a sharp increase in heat transport from the Indian Ocean to South Atlantic Ocean. The right panel shows that the ocean model simulation successfully reproduced the large increase in the Atlantic Ocean heat content since the 1950s. Here, the black line is from observations (i.e., World Ocean Atlas 2009) and the green line is from the ocean simulation. </a:t>
            </a:r>
          </a:p>
          <a:p>
            <a:endParaRPr lang="en-US" dirty="0">
              <a:latin typeface="Times New Roman" charset="0"/>
              <a:ea typeface="MS PGothic" charset="0"/>
            </a:endParaRPr>
          </a:p>
          <a:p>
            <a:r>
              <a:rPr lang="en-US" dirty="0">
                <a:latin typeface="Times New Roman" charset="0"/>
                <a:ea typeface="MS PGothic" charset="0"/>
              </a:rPr>
              <a:t>We think that the strengthening of rotating currents in the Indian and South Atlantic oceans is contributing to this trend. Previous studies have suggested that the degradation of Antarctic ozone may be contributing indirectly to this ocean-current strengthening. But, we don</a:t>
            </a:r>
            <a:r>
              <a:rPr lang="ja-JP" altLang="en-US" dirty="0">
                <a:latin typeface="Times New Roman" charset="0"/>
                <a:ea typeface="MS PGothic" charset="0"/>
              </a:rPr>
              <a:t>’</a:t>
            </a:r>
            <a:r>
              <a:rPr lang="en-US" altLang="ja-JP" dirty="0">
                <a:latin typeface="Times New Roman" charset="0"/>
                <a:ea typeface="Times New Roman" charset="0"/>
                <a:cs typeface="Times New Roman" charset="0"/>
              </a:rPr>
              <a:t>t know if g</a:t>
            </a:r>
            <a:r>
              <a:rPr lang="en-US" altLang="ja-JP" dirty="0">
                <a:latin typeface="Times New Roman" charset="0"/>
                <a:ea typeface="MS PGothic" charset="0"/>
                <a:cs typeface="MS PGothic" charset="0"/>
              </a:rPr>
              <a:t>lobal warming contributes to this. </a:t>
            </a:r>
          </a:p>
          <a:p>
            <a:endParaRPr lang="en-US" dirty="0">
              <a:latin typeface="Times New Roman" charset="0"/>
              <a:ea typeface="MS PGothic" charset="0"/>
              <a:cs typeface="MS PGothic" charset="0"/>
            </a:endParaRPr>
          </a:p>
          <a:p>
            <a:endParaRPr lang="en-US" dirty="0">
              <a:latin typeface="Times New Roman" charset="0"/>
            </a:endParaRPr>
          </a:p>
          <a:p>
            <a:pPr eaLnBrk="1" hangingPunct="1">
              <a:spcBef>
                <a:spcPct val="50000"/>
              </a:spcBef>
              <a:buClr>
                <a:srgbClr val="0099FF"/>
              </a:buClr>
              <a:buSzPct val="150000"/>
            </a:pPr>
            <a:r>
              <a:rPr lang="en-US" dirty="0">
                <a:latin typeface="Times New Roman" charset="0"/>
              </a:rPr>
              <a:t> </a:t>
            </a:r>
            <a:endParaRPr lang="en-US" b="1" dirty="0">
              <a:latin typeface="Textile" charset="0"/>
              <a:cs typeface="Times New Roman" charset="0"/>
            </a:endParaRPr>
          </a:p>
          <a:p>
            <a:endParaRPr lang="en-US" dirty="0">
              <a:latin typeface="Times New Roman" charset="0"/>
            </a:endParaRPr>
          </a:p>
          <a:p>
            <a:endParaRPr lang="en-US" dirty="0">
              <a:latin typeface="Times New Roman" charset="0"/>
            </a:endParaRPr>
          </a:p>
        </p:txBody>
      </p:sp>
      <p:sp>
        <p:nvSpPr>
          <p:cNvPr id="26627" name="Slide Number Placeholder 3"/>
          <p:cNvSpPr>
            <a:spLocks noGrp="1"/>
          </p:cNvSpPr>
          <p:nvPr>
            <p:ph type="sldNum" sz="quarter" idx="5"/>
          </p:nvPr>
        </p:nvSpPr>
        <p:spPr>
          <a:noFill/>
        </p:spPr>
        <p:txBody>
          <a:bodyPr/>
          <a:lstStyle>
            <a:lvl1pPr eaLnBrk="0" hangingPunct="0">
              <a:defRPr sz="2500">
                <a:solidFill>
                  <a:schemeClr val="tx1"/>
                </a:solidFill>
                <a:latin typeface="Times New Roman" charset="0"/>
                <a:ea typeface="ＭＳ Ｐゴシック" charset="0"/>
                <a:cs typeface="ＭＳ Ｐゴシック" charset="0"/>
              </a:defRPr>
            </a:lvl1pPr>
            <a:lvl2pPr marL="771925" indent="-296894" eaLnBrk="0" hangingPunct="0">
              <a:defRPr sz="2500">
                <a:solidFill>
                  <a:schemeClr val="tx1"/>
                </a:solidFill>
                <a:latin typeface="Times New Roman" charset="0"/>
                <a:ea typeface="ＭＳ Ｐゴシック" charset="0"/>
              </a:defRPr>
            </a:lvl2pPr>
            <a:lvl3pPr marL="1187577" indent="-237515" eaLnBrk="0" hangingPunct="0">
              <a:defRPr sz="2500">
                <a:solidFill>
                  <a:schemeClr val="tx1"/>
                </a:solidFill>
                <a:latin typeface="Times New Roman" charset="0"/>
                <a:ea typeface="ＭＳ Ｐゴシック" charset="0"/>
              </a:defRPr>
            </a:lvl3pPr>
            <a:lvl4pPr marL="1662608" indent="-237515" eaLnBrk="0" hangingPunct="0">
              <a:defRPr sz="2500">
                <a:solidFill>
                  <a:schemeClr val="tx1"/>
                </a:solidFill>
                <a:latin typeface="Times New Roman" charset="0"/>
                <a:ea typeface="ＭＳ Ｐゴシック" charset="0"/>
              </a:defRPr>
            </a:lvl4pPr>
            <a:lvl5pPr marL="2137639" indent="-237515" eaLnBrk="0" hangingPunct="0">
              <a:defRPr sz="2500">
                <a:solidFill>
                  <a:schemeClr val="tx1"/>
                </a:solidFill>
                <a:latin typeface="Times New Roman" charset="0"/>
                <a:ea typeface="ＭＳ Ｐゴシック" charset="0"/>
              </a:defRPr>
            </a:lvl5pPr>
            <a:lvl6pPr marL="2612669" indent="-237515" algn="ctr" eaLnBrk="0" fontAlgn="base" hangingPunct="0">
              <a:spcBef>
                <a:spcPct val="0"/>
              </a:spcBef>
              <a:spcAft>
                <a:spcPct val="0"/>
              </a:spcAft>
              <a:defRPr sz="2500">
                <a:solidFill>
                  <a:schemeClr val="tx1"/>
                </a:solidFill>
                <a:latin typeface="Times New Roman" charset="0"/>
                <a:ea typeface="ＭＳ Ｐゴシック" charset="0"/>
              </a:defRPr>
            </a:lvl6pPr>
            <a:lvl7pPr marL="3087700" indent="-237515" algn="ctr" eaLnBrk="0" fontAlgn="base" hangingPunct="0">
              <a:spcBef>
                <a:spcPct val="0"/>
              </a:spcBef>
              <a:spcAft>
                <a:spcPct val="0"/>
              </a:spcAft>
              <a:defRPr sz="2500">
                <a:solidFill>
                  <a:schemeClr val="tx1"/>
                </a:solidFill>
                <a:latin typeface="Times New Roman" charset="0"/>
                <a:ea typeface="ＭＳ Ｐゴシック" charset="0"/>
              </a:defRPr>
            </a:lvl7pPr>
            <a:lvl8pPr marL="3562731" indent="-237515" algn="ctr" eaLnBrk="0" fontAlgn="base" hangingPunct="0">
              <a:spcBef>
                <a:spcPct val="0"/>
              </a:spcBef>
              <a:spcAft>
                <a:spcPct val="0"/>
              </a:spcAft>
              <a:defRPr sz="2500">
                <a:solidFill>
                  <a:schemeClr val="tx1"/>
                </a:solidFill>
                <a:latin typeface="Times New Roman" charset="0"/>
                <a:ea typeface="ＭＳ Ｐゴシック" charset="0"/>
              </a:defRPr>
            </a:lvl8pPr>
            <a:lvl9pPr marL="4037762" indent="-237515"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0FEBA7F3-0CCD-C04C-BFEC-8D9A595CBB02}" type="slidenum">
              <a:rPr lang="en-US" sz="1200"/>
              <a:pPr eaLnBrk="1" hangingPunct="1"/>
              <a:t>7</a:t>
            </a:fld>
            <a:endParaRPr lang="en-US" sz="1200"/>
          </a:p>
        </p:txBody>
      </p:sp>
      <p:sp>
        <p:nvSpPr>
          <p:cNvPr id="3" name="Date Placeholder 2"/>
          <p:cNvSpPr>
            <a:spLocks noGrp="1"/>
          </p:cNvSpPr>
          <p:nvPr>
            <p:ph type="dt" idx="10"/>
          </p:nvPr>
        </p:nvSpPr>
        <p:spPr/>
        <p:txBody>
          <a:bodyPr/>
          <a:lstStyle/>
          <a:p>
            <a:fld id="{EB35AA4D-BE54-1D43-BBF6-0CB388E1AC10}" type="datetime1">
              <a:rPr lang="en-US" smtClean="0"/>
              <a:t>2/4/14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Repeated </a:t>
            </a:r>
            <a:r>
              <a:rPr lang="en-US" dirty="0" smtClean="0"/>
              <a:t>occupations along nominally 35°S has been conducted as part of the high density XBT program, AX18.</a:t>
            </a:r>
          </a:p>
          <a:p>
            <a:endParaRPr lang="en-US" dirty="0" smtClean="0"/>
          </a:p>
          <a:p>
            <a:r>
              <a:rPr lang="en-US" dirty="0" smtClean="0"/>
              <a:t>In conjunction with other hydrographic data and we estimate MHT, AMOC, and </a:t>
            </a:r>
            <a:r>
              <a:rPr lang="en-US" dirty="0" err="1" smtClean="0"/>
              <a:t>Mov</a:t>
            </a:r>
            <a:endParaRPr lang="en-US" dirty="0" smtClean="0"/>
          </a:p>
          <a:p>
            <a:endParaRPr lang="en-US" dirty="0" smtClean="0"/>
          </a:p>
          <a:p>
            <a:r>
              <a:rPr lang="en-US" sz="1200" b="0" i="0" u="none" strike="noStrike" kern="1200" baseline="0" dirty="0" smtClean="0">
                <a:solidFill>
                  <a:schemeClr val="tx1"/>
                </a:solidFill>
                <a:latin typeface="Arial" pitchFamily="-65" charset="0"/>
                <a:ea typeface="+mn-ea"/>
                <a:cs typeface="+mn-cs"/>
              </a:rPr>
              <a:t>Estimates of the </a:t>
            </a:r>
            <a:r>
              <a:rPr lang="en-US" sz="1200" b="0" i="0" u="none" strike="noStrike" kern="1200" baseline="0" dirty="0" err="1" smtClean="0">
                <a:solidFill>
                  <a:schemeClr val="tx1"/>
                </a:solidFill>
                <a:latin typeface="Arial" pitchFamily="-65" charset="0"/>
                <a:ea typeface="+mn-ea"/>
                <a:cs typeface="+mn-cs"/>
              </a:rPr>
              <a:t>Mov</a:t>
            </a:r>
            <a:r>
              <a:rPr lang="en-US" sz="1200" b="0" i="0" u="none" strike="noStrike" kern="1200" baseline="0" dirty="0" smtClean="0">
                <a:solidFill>
                  <a:schemeClr val="tx1"/>
                </a:solidFill>
                <a:latin typeface="Arial" pitchFamily="-65" charset="0"/>
                <a:ea typeface="+mn-ea"/>
                <a:cs typeface="+mn-cs"/>
              </a:rPr>
              <a:t> from data collected from three different kinds of observations, contrary to those</a:t>
            </a:r>
          </a:p>
          <a:p>
            <a:r>
              <a:rPr lang="en-US" sz="1200" b="0" i="0" u="none" strike="noStrike" kern="1200" baseline="0" dirty="0" smtClean="0">
                <a:solidFill>
                  <a:schemeClr val="tx1"/>
                </a:solidFill>
                <a:latin typeface="Arial" pitchFamily="-65" charset="0"/>
                <a:ea typeface="+mn-ea"/>
                <a:cs typeface="+mn-cs"/>
              </a:rPr>
              <a:t>obtained from models, feature a positive salt advection feedback (Movo0) suggesting that freshwater</a:t>
            </a:r>
          </a:p>
          <a:p>
            <a:r>
              <a:rPr lang="en-US" sz="1200" b="0" i="0" u="none" strike="noStrike" kern="1200" baseline="0" dirty="0" smtClean="0">
                <a:solidFill>
                  <a:schemeClr val="tx1"/>
                </a:solidFill>
                <a:latin typeface="Arial" pitchFamily="-65" charset="0"/>
                <a:ea typeface="+mn-ea"/>
                <a:cs typeface="+mn-cs"/>
              </a:rPr>
              <a:t>perturbations will be amplified and that the MOC is </a:t>
            </a:r>
            <a:r>
              <a:rPr lang="en-US" sz="1200" b="0" i="0" u="none" strike="noStrike" kern="1200" baseline="0" dirty="0" err="1" smtClean="0">
                <a:solidFill>
                  <a:schemeClr val="tx1"/>
                </a:solidFill>
                <a:latin typeface="Arial" pitchFamily="-65" charset="0"/>
                <a:ea typeface="+mn-ea"/>
                <a:cs typeface="+mn-cs"/>
              </a:rPr>
              <a:t>bistable</a:t>
            </a:r>
            <a:r>
              <a:rPr lang="en-US" sz="1200" b="0" i="0" u="none" strike="noStrike" kern="1200" baseline="0" dirty="0" smtClean="0">
                <a:solidFill>
                  <a:schemeClr val="tx1"/>
                </a:solidFill>
                <a:latin typeface="Arial" pitchFamily="-65" charset="0"/>
                <a:ea typeface="+mn-ea"/>
                <a:cs typeface="+mn-cs"/>
              </a:rPr>
              <a:t>. In other words, the MOC might collapse</a:t>
            </a:r>
          </a:p>
          <a:p>
            <a:r>
              <a:rPr lang="en-US" sz="1200" b="0" i="0" u="none" strike="noStrike" kern="1200" baseline="0" dirty="0" smtClean="0">
                <a:solidFill>
                  <a:schemeClr val="tx1"/>
                </a:solidFill>
                <a:latin typeface="Arial" pitchFamily="-65" charset="0"/>
                <a:ea typeface="+mn-ea"/>
                <a:cs typeface="+mn-cs"/>
              </a:rPr>
              <a:t>with a large enough freshwater perturbation.</a:t>
            </a:r>
          </a:p>
          <a:p>
            <a:endParaRPr lang="en-US" sz="1200" b="0" i="0" u="none" strike="noStrike" kern="1200" baseline="0" dirty="0" smtClean="0">
              <a:solidFill>
                <a:schemeClr val="tx1"/>
              </a:solidFill>
              <a:latin typeface="Arial" pitchFamily="-65" charset="0"/>
              <a:ea typeface="+mn-ea"/>
              <a:cs typeface="+mn-cs"/>
            </a:endParaRPr>
          </a:p>
          <a:p>
            <a:r>
              <a:rPr lang="en-US" sz="2100" dirty="0" smtClean="0">
                <a:latin typeface="Times New Roman" charset="0"/>
                <a:cs typeface="Times New Roman" charset="0"/>
              </a:rPr>
              <a:t>The direction of the freshwater flux within the  South Atlantic sector, which is an indicator for the stability of the overturning circulation.</a:t>
            </a:r>
          </a:p>
          <a:p>
            <a:pPr marL="771925" lvl="1" indent="-296894" algn="just">
              <a:buFont typeface="Wingdings" charset="0"/>
              <a:buChar char="Ø"/>
            </a:pPr>
            <a:r>
              <a:rPr lang="en-US" sz="1900" i="1" dirty="0" smtClean="0">
                <a:latin typeface="Times New Roman" charset="0"/>
                <a:cs typeface="Times New Roman" charset="0"/>
              </a:rPr>
              <a:t>Observations:  </a:t>
            </a:r>
            <a:r>
              <a:rPr lang="en-US" sz="1900" i="1" dirty="0" err="1" smtClean="0">
                <a:latin typeface="Times New Roman" charset="0"/>
                <a:cs typeface="Times New Roman" charset="0"/>
              </a:rPr>
              <a:t>M</a:t>
            </a:r>
            <a:r>
              <a:rPr lang="en-US" sz="1900" i="1" baseline="-25000" dirty="0" err="1" smtClean="0">
                <a:latin typeface="Times New Roman" charset="0"/>
                <a:cs typeface="Times New Roman" charset="0"/>
              </a:rPr>
              <a:t>ov</a:t>
            </a:r>
            <a:r>
              <a:rPr lang="en-US" sz="1900" i="1" dirty="0" smtClean="0">
                <a:latin typeface="Times New Roman" charset="0"/>
                <a:cs typeface="Times New Roman" charset="0"/>
              </a:rPr>
              <a:t>&lt; 0 (positive freshwater flux feedback), MOC is </a:t>
            </a:r>
            <a:r>
              <a:rPr lang="en-US" sz="1900" b="1" i="1" dirty="0" err="1" smtClean="0">
                <a:latin typeface="Times New Roman" charset="0"/>
                <a:cs typeface="Times New Roman" charset="0"/>
              </a:rPr>
              <a:t>bistable</a:t>
            </a:r>
            <a:r>
              <a:rPr lang="en-US" sz="1900" i="1" dirty="0" smtClean="0">
                <a:latin typeface="Times New Roman" charset="0"/>
                <a:cs typeface="Times New Roman" charset="0"/>
              </a:rPr>
              <a:t>.</a:t>
            </a:r>
          </a:p>
          <a:p>
            <a:pPr marL="771925" lvl="1" indent="-296894" algn="just">
              <a:buFont typeface="Wingdings" charset="0"/>
              <a:buChar char="Ø"/>
            </a:pPr>
            <a:r>
              <a:rPr lang="en-US" sz="1900" i="1" dirty="0" smtClean="0">
                <a:latin typeface="Times New Roman" charset="0"/>
                <a:cs typeface="Times New Roman" charset="0"/>
              </a:rPr>
              <a:t>Models: </a:t>
            </a:r>
            <a:r>
              <a:rPr lang="en-US" sz="1900" i="1" dirty="0" err="1" smtClean="0">
                <a:latin typeface="Times New Roman" charset="0"/>
                <a:cs typeface="Times New Roman" charset="0"/>
              </a:rPr>
              <a:t>M</a:t>
            </a:r>
            <a:r>
              <a:rPr lang="en-US" sz="1900" i="1" baseline="-25000" dirty="0" err="1" smtClean="0">
                <a:latin typeface="Times New Roman" charset="0"/>
                <a:cs typeface="Times New Roman" charset="0"/>
              </a:rPr>
              <a:t>ov</a:t>
            </a:r>
            <a:r>
              <a:rPr lang="en-US" sz="1900" i="1" dirty="0" smtClean="0">
                <a:latin typeface="Times New Roman" charset="0"/>
                <a:cs typeface="Times New Roman" charset="0"/>
              </a:rPr>
              <a:t>&gt; 0 (negative freshwater flux feedback), MOC is </a:t>
            </a:r>
            <a:r>
              <a:rPr lang="en-US" sz="1900" b="1" i="1" dirty="0" smtClean="0">
                <a:latin typeface="Times New Roman" charset="0"/>
                <a:cs typeface="Times New Roman" charset="0"/>
              </a:rPr>
              <a:t>stable</a:t>
            </a:r>
            <a:r>
              <a:rPr lang="en-US" sz="1900" i="1" dirty="0" smtClean="0">
                <a:latin typeface="Times New Roman" charset="0"/>
                <a:cs typeface="Times New Roman" charset="0"/>
              </a:rPr>
              <a:t>.</a:t>
            </a:r>
          </a:p>
          <a:p>
            <a:endParaRPr lang="en-US" sz="1200" b="0" i="0" u="none" strike="noStrike" kern="1200" baseline="0" dirty="0" smtClean="0">
              <a:solidFill>
                <a:schemeClr val="tx1"/>
              </a:solidFill>
              <a:latin typeface="Arial" pitchFamily="-65"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8</a:t>
            </a:fld>
            <a:endParaRPr lang="en-US"/>
          </a:p>
        </p:txBody>
      </p:sp>
      <p:sp>
        <p:nvSpPr>
          <p:cNvPr id="5" name="Date Placeholder 4"/>
          <p:cNvSpPr>
            <a:spLocks noGrp="1"/>
          </p:cNvSpPr>
          <p:nvPr>
            <p:ph type="dt" idx="11"/>
          </p:nvPr>
        </p:nvSpPr>
        <p:spPr/>
        <p:txBody>
          <a:bodyPr/>
          <a:lstStyle/>
          <a:p>
            <a:fld id="{FA7424EB-DE61-8848-A88A-D11F18DC6918}" type="datetime1">
              <a:rPr lang="en-US" smtClean="0"/>
              <a:t>2/4/14</a:t>
            </a:fld>
            <a:endParaRPr lang="en-US"/>
          </a:p>
        </p:txBody>
      </p:sp>
    </p:spTree>
    <p:extLst>
      <p:ext uri="{BB962C8B-B14F-4D97-AF65-F5344CB8AC3E}">
        <p14:creationId xmlns:p14="http://schemas.microsoft.com/office/powerpoint/2010/main" val="386860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9</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a:rPr>
              <a:t>Figure Caption: Seasonal cycle of MOC along 34.5S for (a) </a:t>
            </a:r>
            <a:r>
              <a:rPr lang="en-US" sz="1200" baseline="0" dirty="0" smtClean="0">
                <a:latin typeface="Times New Roman"/>
              </a:rPr>
              <a:t>XBT observations 2002-2008 </a:t>
            </a:r>
            <a:r>
              <a:rPr lang="en-US" sz="1200" dirty="0" smtClean="0">
                <a:latin typeface="Times New Roman"/>
              </a:rPr>
              <a:t>and three GFDL simulations: (</a:t>
            </a:r>
            <a:r>
              <a:rPr lang="en-US" sz="1200" dirty="0" err="1" smtClean="0">
                <a:latin typeface="Times New Roman"/>
              </a:rPr>
              <a:t>b</a:t>
            </a:r>
            <a:r>
              <a:rPr lang="en-US" sz="1200" dirty="0" smtClean="0">
                <a:latin typeface="Times New Roman"/>
              </a:rPr>
              <a:t>) CM2.1, (</a:t>
            </a:r>
            <a:r>
              <a:rPr lang="en-US" sz="1200" dirty="0" err="1" smtClean="0">
                <a:latin typeface="Times New Roman"/>
              </a:rPr>
              <a:t>c</a:t>
            </a:r>
            <a:r>
              <a:rPr lang="en-US" sz="1200" dirty="0" smtClean="0">
                <a:latin typeface="Times New Roman"/>
              </a:rPr>
              <a:t>) CM2.5, and (</a:t>
            </a:r>
            <a:r>
              <a:rPr lang="en-US" sz="1200" dirty="0" err="1" smtClean="0">
                <a:latin typeface="Times New Roman"/>
              </a:rPr>
              <a:t>d</a:t>
            </a:r>
            <a:r>
              <a:rPr lang="en-US" sz="1200" dirty="0" smtClean="0">
                <a:latin typeface="Times New Roman"/>
              </a:rPr>
              <a:t>) CM2.5 CORE. Shading corresponds to standard errors of total MOC and components.  Note, XBT standard errors computed as the standard deviation of the seasonal cycle residuals computed over a sliding 3-month window divided the square root of the (N</a:t>
            </a:r>
            <a:r>
              <a:rPr lang="en-US" sz="1200" baseline="-25000" dirty="0" smtClean="0">
                <a:latin typeface="Times New Roman"/>
              </a:rPr>
              <a:t>3months</a:t>
            </a:r>
            <a:r>
              <a:rPr lang="en-US" sz="1200" dirty="0" smtClean="0">
                <a:latin typeface="Times New Roman"/>
              </a:rPr>
              <a:t>-1) sampled.  Model standard errors computed as the standard deviation of monthly values divided by the square root of the (N</a:t>
            </a:r>
            <a:r>
              <a:rPr lang="en-US" sz="1200" baseline="-25000" dirty="0" smtClean="0">
                <a:latin typeface="Times New Roman"/>
              </a:rPr>
              <a:t>years</a:t>
            </a:r>
            <a:r>
              <a:rPr lang="en-US" sz="1200" dirty="0" smtClean="0">
                <a:latin typeface="Times New Roman"/>
              </a:rPr>
              <a:t>-1) sampled.</a:t>
            </a:r>
          </a:p>
          <a:p>
            <a:endParaRPr lang="en-US" dirty="0" smtClean="0"/>
          </a:p>
          <a:p>
            <a:r>
              <a:rPr lang="en-US" dirty="0" smtClean="0"/>
              <a:t>Take home</a:t>
            </a:r>
            <a:r>
              <a:rPr lang="en-US" baseline="0" dirty="0" smtClean="0"/>
              <a:t> message:</a:t>
            </a:r>
            <a:endParaRPr lang="en-US" dirty="0" smtClean="0"/>
          </a:p>
          <a:p>
            <a:r>
              <a:rPr lang="en-US" dirty="0" smtClean="0"/>
              <a:t>The amplitude of the </a:t>
            </a:r>
            <a:r>
              <a:rPr lang="en-US" dirty="0" err="1" smtClean="0"/>
              <a:t>geostrophic</a:t>
            </a:r>
            <a:r>
              <a:rPr lang="en-US" dirty="0" smtClean="0"/>
              <a:t> component of</a:t>
            </a:r>
            <a:r>
              <a:rPr lang="en-US" baseline="0" dirty="0" smtClean="0"/>
              <a:t> the </a:t>
            </a:r>
            <a:r>
              <a:rPr lang="en-US" dirty="0" smtClean="0"/>
              <a:t>seasonal</a:t>
            </a:r>
            <a:r>
              <a:rPr lang="en-US" baseline="0" dirty="0" smtClean="0"/>
              <a:t> cycle at 34.5S is still weak in the ¼ degree NOAA/GFDL coupled climate model (CM2.5) and CORE-forced ocean only simulation (CM2.5 CORE).</a:t>
            </a:r>
          </a:p>
          <a:p>
            <a:endParaRPr lang="en-US" baseline="0" dirty="0" smtClean="0"/>
          </a:p>
          <a:p>
            <a:r>
              <a:rPr lang="en-US" baseline="0" dirty="0" smtClean="0"/>
              <a:t>This work is being done by researchers at AOML in collaboration with </a:t>
            </a:r>
            <a:r>
              <a:rPr lang="en-US" baseline="0" dirty="0" err="1" smtClean="0"/>
              <a:t>Rym</a:t>
            </a:r>
            <a:r>
              <a:rPr lang="en-US" baseline="0" dirty="0" smtClean="0"/>
              <a:t> </a:t>
            </a:r>
            <a:r>
              <a:rPr lang="en-US" baseline="0" dirty="0" err="1" smtClean="0"/>
              <a:t>Msadek</a:t>
            </a:r>
            <a:r>
              <a:rPr lang="en-US" baseline="0" dirty="0" smtClean="0"/>
              <a:t> at NOAA/GFDL and Bill Johns and </a:t>
            </a:r>
            <a:r>
              <a:rPr lang="en-US" baseline="0" dirty="0" err="1" smtClean="0"/>
              <a:t>Jian</a:t>
            </a:r>
            <a:r>
              <a:rPr lang="en-US" baseline="0" dirty="0" smtClean="0"/>
              <a:t> </a:t>
            </a:r>
            <a:r>
              <a:rPr lang="en-US" baseline="0" dirty="0" err="1" smtClean="0"/>
              <a:t>Zha</a:t>
            </a:r>
            <a:r>
              <a:rPr lang="en-US" baseline="0" dirty="0" smtClean="0"/>
              <a:t> at UM/RSMAS</a:t>
            </a:r>
            <a:endParaRPr lang="en-US" dirty="0"/>
          </a:p>
        </p:txBody>
      </p:sp>
      <p:sp>
        <p:nvSpPr>
          <p:cNvPr id="2" name="Date Placeholder 1"/>
          <p:cNvSpPr>
            <a:spLocks noGrp="1"/>
          </p:cNvSpPr>
          <p:nvPr>
            <p:ph type="dt" idx="10"/>
          </p:nvPr>
        </p:nvSpPr>
        <p:spPr/>
        <p:txBody>
          <a:bodyPr/>
          <a:lstStyle/>
          <a:p>
            <a:fld id="{D86B4C0A-DFAB-B949-952D-109A4FA12C26}" type="datetime1">
              <a:rPr lang="en-US" smtClean="0"/>
              <a:t>2/4/14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44964" y="9121776"/>
            <a:ext cx="3170237" cy="479425"/>
          </a:xfrm>
          <a:prstGeom prst="rect">
            <a:avLst/>
          </a:prstGeom>
          <a:noFill/>
          <a:ln w="9525">
            <a:noFill/>
            <a:miter lim="800000"/>
            <a:headEnd/>
            <a:tailEnd/>
          </a:ln>
        </p:spPr>
        <p:txBody>
          <a:bodyPr lIns="96653" tIns="48326" rIns="96653" bIns="48326" anchor="b"/>
          <a:lstStyle/>
          <a:p>
            <a:pPr algn="r" defTabSz="966702"/>
            <a:fld id="{2219C8AD-0DCB-4A14-9793-9F79B31C92A5}" type="slidenum">
              <a:rPr lang="en-US" sz="1300"/>
              <a:pPr algn="r" defTabSz="966702"/>
              <a:t>10</a:t>
            </a:fld>
            <a:endParaRPr lang="en-US" sz="1300"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p>
        </p:txBody>
      </p:sp>
      <p:sp>
        <p:nvSpPr>
          <p:cNvPr id="2" name="Date Placeholder 1"/>
          <p:cNvSpPr>
            <a:spLocks noGrp="1"/>
          </p:cNvSpPr>
          <p:nvPr>
            <p:ph type="dt" idx="10"/>
          </p:nvPr>
        </p:nvSpPr>
        <p:spPr/>
        <p:txBody>
          <a:bodyPr/>
          <a:lstStyle/>
          <a:p>
            <a:fld id="{19580655-0615-DD4F-9C84-88032DCFD4B7}" type="datetime1">
              <a:rPr lang="en-US" smtClean="0"/>
              <a:t>2/4/14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subTitle" idx="1"/>
          </p:nvPr>
        </p:nvSpPr>
        <p:spPr>
          <a:xfrm>
            <a:off x="0" y="5791200"/>
            <a:ext cx="8153400" cy="1066800"/>
          </a:xfrm>
        </p:spPr>
        <p:txBody>
          <a:bodyPr rIns="91440" anchor="ctr"/>
          <a:lstStyle>
            <a:lvl1pPr>
              <a:spcBef>
                <a:spcPct val="20000"/>
              </a:spcBef>
              <a:defRPr sz="1600">
                <a:solidFill>
                  <a:schemeClr val="bg1"/>
                </a:solidFill>
                <a:latin typeface="TradeGothicBoldCondTwenty" pitchFamily="2" charset="0"/>
              </a:defRPr>
            </a:lvl1pPr>
          </a:lstStyle>
          <a:p>
            <a:r>
              <a:rPr lang="en-US" smtClean="0"/>
              <a:t>Click to edit Master subtitle style</a:t>
            </a:r>
            <a:endParaRPr lang="en-US"/>
          </a:p>
        </p:txBody>
      </p:sp>
      <p:sp>
        <p:nvSpPr>
          <p:cNvPr id="2052" name="Rectangle 4"/>
          <p:cNvSpPr>
            <a:spLocks noGrp="1" noChangeArrowheads="1"/>
          </p:cNvSpPr>
          <p:nvPr>
            <p:ph type="ctrTitle" sz="quarter"/>
          </p:nvPr>
        </p:nvSpPr>
        <p:spPr>
          <a:xfrm>
            <a:off x="685800" y="990600"/>
            <a:ext cx="7772400" cy="2895600"/>
          </a:xfrm>
          <a:effectLst/>
        </p:spPr>
        <p:txBody>
          <a:bodyPr rIns="91440"/>
          <a:lstStyle>
            <a:lvl1pPr>
              <a:defRPr sz="8800">
                <a:solidFill>
                  <a:schemeClr val="tx1"/>
                </a:solidFill>
              </a:defRPr>
            </a:lvl1p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E9DED2A2-E9DA-F34F-88FC-B432E34FCA5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A14BE135-6E6C-1D44-9D92-9DBC113E4E0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AB1FD0B6-8E5E-BC46-9BAD-30C21BE3CAF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56BD24EA-E031-3C4F-A2A6-6EBD81CA0B0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A9651582-A18F-B24E-9E00-E1A6A0521AC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endParaRPr lang="en-US"/>
          </a:p>
        </p:txBody>
      </p:sp>
      <p:sp>
        <p:nvSpPr>
          <p:cNvPr id="8" name="Slide Number Placeholder 7"/>
          <p:cNvSpPr>
            <a:spLocks noGrp="1"/>
          </p:cNvSpPr>
          <p:nvPr>
            <p:ph type="sldNum" sz="quarter" idx="11"/>
          </p:nvPr>
        </p:nvSpPr>
        <p:spPr/>
        <p:txBody>
          <a:bodyPr/>
          <a:lstStyle>
            <a:lvl1pPr>
              <a:defRPr smtClean="0"/>
            </a:lvl1pPr>
          </a:lstStyle>
          <a:p>
            <a:fld id="{8892F054-9CEB-7E4C-A08A-7804F5D82B3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endParaRPr lang="en-US"/>
          </a:p>
        </p:txBody>
      </p:sp>
      <p:sp>
        <p:nvSpPr>
          <p:cNvPr id="4" name="Slide Number Placeholder 3"/>
          <p:cNvSpPr>
            <a:spLocks noGrp="1"/>
          </p:cNvSpPr>
          <p:nvPr>
            <p:ph type="sldNum" sz="quarter" idx="11"/>
          </p:nvPr>
        </p:nvSpPr>
        <p:spPr/>
        <p:txBody>
          <a:bodyPr/>
          <a:lstStyle>
            <a:lvl1pPr>
              <a:defRPr smtClean="0"/>
            </a:lvl1pPr>
          </a:lstStyle>
          <a:p>
            <a:fld id="{A1125F33-B5BE-0146-8AA1-6F0A45A5E8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endParaRPr lang="en-US"/>
          </a:p>
        </p:txBody>
      </p:sp>
      <p:sp>
        <p:nvSpPr>
          <p:cNvPr id="3" name="Slide Number Placeholder 2"/>
          <p:cNvSpPr>
            <a:spLocks noGrp="1"/>
          </p:cNvSpPr>
          <p:nvPr>
            <p:ph type="sldNum" sz="quarter" idx="11"/>
          </p:nvPr>
        </p:nvSpPr>
        <p:spPr/>
        <p:txBody>
          <a:bodyPr/>
          <a:lstStyle>
            <a:lvl1pPr>
              <a:defRPr smtClean="0"/>
            </a:lvl1pPr>
          </a:lstStyle>
          <a:p>
            <a:fld id="{C96EBABF-AC08-7A4B-8A24-5DF45D8D5A3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B2F2589A-B144-ED47-A310-25887C258FC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BABD79F0-B7C6-914D-BEBB-65446CF9C01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066800"/>
          </a:xfrm>
          <a:prstGeom prst="rect">
            <a:avLst/>
          </a:prstGeom>
          <a:noFill/>
          <a:ln w="9525">
            <a:noFill/>
            <a:miter lim="800000"/>
            <a:headEnd/>
            <a:tailEnd/>
          </a:ln>
          <a:effectLst>
            <a:outerShdw blurRad="63500" dist="17961" dir="2700000" algn="ctr" rotWithShape="0">
              <a:schemeClr val="bg1">
                <a:alpha val="74998"/>
              </a:schemeClr>
            </a:outerShdw>
          </a:effectLst>
        </p:spPr>
        <p:txBody>
          <a:bodyPr vert="horz" wrap="square" lIns="91440" tIns="45720" rIns="18288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381000" y="1219200"/>
            <a:ext cx="8763000" cy="4953000"/>
          </a:xfrm>
          <a:prstGeom prst="rect">
            <a:avLst/>
          </a:prstGeom>
          <a:noFill/>
          <a:ln w="9525">
            <a:noFill/>
            <a:miter lim="800000"/>
            <a:headEnd/>
            <a:tailEnd/>
          </a:ln>
          <a:effectLst/>
        </p:spPr>
        <p:txBody>
          <a:bodyPr vert="horz" wrap="square" lIns="91440" tIns="45720" rIns="18288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9" name="Rectangle 5"/>
          <p:cNvSpPr>
            <a:spLocks noGrp="1" noChangeArrowheads="1"/>
          </p:cNvSpPr>
          <p:nvPr>
            <p:ph type="sldNum" sz="quarter" idx="4"/>
          </p:nvPr>
        </p:nvSpPr>
        <p:spPr bwMode="auto">
          <a:xfrm>
            <a:off x="0" y="6381750"/>
            <a:ext cx="533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a:solidFill>
                  <a:schemeClr val="bg1"/>
                </a:solidFill>
                <a:latin typeface="+mn-lt"/>
              </a:defRPr>
            </a:lvl1pPr>
          </a:lstStyle>
          <a:p>
            <a:fld id="{24F001BD-A523-C745-B923-10B4FEBFB7A3}" type="slidenum">
              <a:rPr lang="en-US" smtClean="0"/>
              <a:pPr/>
              <a:t>‹#›</a:t>
            </a:fld>
            <a:endParaRPr lang="en-US"/>
          </a:p>
        </p:txBody>
      </p:sp>
      <p:pic>
        <p:nvPicPr>
          <p:cNvPr id="6" name="Picture 9" descr="Dept of Commerce Seal"/>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248400" y="6556375"/>
            <a:ext cx="2270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96050" y="6551612"/>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ftr" sz="quarter" idx="3"/>
          </p:nvPr>
        </p:nvSpPr>
        <p:spPr bwMode="auto">
          <a:xfrm>
            <a:off x="5410200" y="6381750"/>
            <a:ext cx="37338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600">
                <a:solidFill>
                  <a:srgbClr val="FFFFFF"/>
                </a:solidFill>
                <a:latin typeface="+mn-lt"/>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rtl="0" eaLnBrk="1" fontAlgn="base" hangingPunct="1">
        <a:lnSpc>
          <a:spcPct val="90000"/>
        </a:lnSpc>
        <a:spcBef>
          <a:spcPct val="0"/>
        </a:spcBef>
        <a:spcAft>
          <a:spcPct val="0"/>
        </a:spcAft>
        <a:defRPr sz="4800" b="1">
          <a:solidFill>
            <a:srgbClr val="003366"/>
          </a:solidFill>
          <a:latin typeface="+mn-lt"/>
          <a:ea typeface="+mj-ea"/>
          <a:cs typeface="+mj-cs"/>
        </a:defRPr>
      </a:lvl1pPr>
      <a:lvl2pPr algn="r" rtl="0" eaLnBrk="1" fontAlgn="base" hangingPunct="1">
        <a:lnSpc>
          <a:spcPct val="90000"/>
        </a:lnSpc>
        <a:spcBef>
          <a:spcPct val="0"/>
        </a:spcBef>
        <a:spcAft>
          <a:spcPct val="0"/>
        </a:spcAft>
        <a:defRPr sz="4800" b="1">
          <a:solidFill>
            <a:srgbClr val="003366"/>
          </a:solidFill>
          <a:latin typeface="Arial" pitchFamily="-65" charset="0"/>
        </a:defRPr>
      </a:lvl2pPr>
      <a:lvl3pPr algn="r" rtl="0" eaLnBrk="1" fontAlgn="base" hangingPunct="1">
        <a:lnSpc>
          <a:spcPct val="90000"/>
        </a:lnSpc>
        <a:spcBef>
          <a:spcPct val="0"/>
        </a:spcBef>
        <a:spcAft>
          <a:spcPct val="0"/>
        </a:spcAft>
        <a:defRPr sz="4800" b="1">
          <a:solidFill>
            <a:srgbClr val="003366"/>
          </a:solidFill>
          <a:latin typeface="Arial" pitchFamily="-65" charset="0"/>
        </a:defRPr>
      </a:lvl3pPr>
      <a:lvl4pPr algn="r" rtl="0" eaLnBrk="1" fontAlgn="base" hangingPunct="1">
        <a:lnSpc>
          <a:spcPct val="90000"/>
        </a:lnSpc>
        <a:spcBef>
          <a:spcPct val="0"/>
        </a:spcBef>
        <a:spcAft>
          <a:spcPct val="0"/>
        </a:spcAft>
        <a:defRPr sz="4800" b="1">
          <a:solidFill>
            <a:srgbClr val="003366"/>
          </a:solidFill>
          <a:latin typeface="Arial" pitchFamily="-65" charset="0"/>
        </a:defRPr>
      </a:lvl4pPr>
      <a:lvl5pPr algn="r" rtl="0" eaLnBrk="1" fontAlgn="base" hangingPunct="1">
        <a:lnSpc>
          <a:spcPct val="90000"/>
        </a:lnSpc>
        <a:spcBef>
          <a:spcPct val="0"/>
        </a:spcBef>
        <a:spcAft>
          <a:spcPct val="0"/>
        </a:spcAft>
        <a:defRPr sz="4800" b="1">
          <a:solidFill>
            <a:srgbClr val="003366"/>
          </a:solidFill>
          <a:latin typeface="Arial" pitchFamily="-65" charset="0"/>
        </a:defRPr>
      </a:lvl5pPr>
      <a:lvl6pPr marL="457200" algn="r" rtl="0" eaLnBrk="1" fontAlgn="base" hangingPunct="1">
        <a:lnSpc>
          <a:spcPct val="90000"/>
        </a:lnSpc>
        <a:spcBef>
          <a:spcPct val="0"/>
        </a:spcBef>
        <a:spcAft>
          <a:spcPct val="0"/>
        </a:spcAft>
        <a:defRPr sz="4800" b="1">
          <a:solidFill>
            <a:srgbClr val="003366"/>
          </a:solidFill>
          <a:latin typeface="Arial" pitchFamily="-65" charset="0"/>
        </a:defRPr>
      </a:lvl6pPr>
      <a:lvl7pPr marL="914400" algn="r" rtl="0" eaLnBrk="1" fontAlgn="base" hangingPunct="1">
        <a:lnSpc>
          <a:spcPct val="90000"/>
        </a:lnSpc>
        <a:spcBef>
          <a:spcPct val="0"/>
        </a:spcBef>
        <a:spcAft>
          <a:spcPct val="0"/>
        </a:spcAft>
        <a:defRPr sz="4800" b="1">
          <a:solidFill>
            <a:srgbClr val="003366"/>
          </a:solidFill>
          <a:latin typeface="Arial" pitchFamily="-65" charset="0"/>
        </a:defRPr>
      </a:lvl7pPr>
      <a:lvl8pPr marL="1371600" algn="r" rtl="0" eaLnBrk="1" fontAlgn="base" hangingPunct="1">
        <a:lnSpc>
          <a:spcPct val="90000"/>
        </a:lnSpc>
        <a:spcBef>
          <a:spcPct val="0"/>
        </a:spcBef>
        <a:spcAft>
          <a:spcPct val="0"/>
        </a:spcAft>
        <a:defRPr sz="4800" b="1">
          <a:solidFill>
            <a:srgbClr val="003366"/>
          </a:solidFill>
          <a:latin typeface="Arial" pitchFamily="-65" charset="0"/>
        </a:defRPr>
      </a:lvl8pPr>
      <a:lvl9pPr marL="1828800" algn="r" rtl="0" eaLnBrk="1" fontAlgn="base" hangingPunct="1">
        <a:lnSpc>
          <a:spcPct val="90000"/>
        </a:lnSpc>
        <a:spcBef>
          <a:spcPct val="0"/>
        </a:spcBef>
        <a:spcAft>
          <a:spcPct val="0"/>
        </a:spcAft>
        <a:defRPr sz="4800" b="1">
          <a:solidFill>
            <a:srgbClr val="003366"/>
          </a:solidFill>
          <a:latin typeface="Arial" pitchFamily="-65" charset="0"/>
        </a:defRPr>
      </a:lvl9pPr>
    </p:titleStyle>
    <p:bodyStyle>
      <a:lvl1pPr algn="l" rtl="0" eaLnBrk="1" fontAlgn="base" hangingPunct="1">
        <a:spcBef>
          <a:spcPct val="50000"/>
        </a:spcBef>
        <a:spcAft>
          <a:spcPct val="0"/>
        </a:spcAft>
        <a:defRPr sz="2400">
          <a:solidFill>
            <a:schemeClr val="tx1"/>
          </a:solidFill>
          <a:latin typeface="+mn-lt"/>
          <a:ea typeface="+mn-ea"/>
          <a:cs typeface="+mn-cs"/>
        </a:defRPr>
      </a:lvl1pPr>
      <a:lvl2pPr marL="795338" indent="-338138" algn="l" rtl="0" eaLnBrk="1" fontAlgn="base" hangingPunct="1">
        <a:spcBef>
          <a:spcPct val="20000"/>
        </a:spcBef>
        <a:spcAft>
          <a:spcPct val="0"/>
        </a:spcAft>
        <a:buClr>
          <a:srgbClr val="000066"/>
        </a:buClr>
        <a:buSzPct val="115000"/>
        <a:buChar char="•"/>
        <a:defRPr sz="2000">
          <a:solidFill>
            <a:schemeClr val="tx1"/>
          </a:solidFill>
          <a:latin typeface="+mn-lt"/>
          <a:ea typeface="ＭＳ Ｐゴシック" pitchFamily="-65" charset="-128"/>
        </a:defRPr>
      </a:lvl2pPr>
      <a:lvl3pPr marL="1258888" indent="-225425" algn="l" rtl="0" eaLnBrk="1" fontAlgn="base" hangingPunct="1">
        <a:spcBef>
          <a:spcPct val="20000"/>
        </a:spcBef>
        <a:spcAft>
          <a:spcPct val="0"/>
        </a:spcAft>
        <a:buClr>
          <a:schemeClr val="accent2"/>
        </a:buClr>
        <a:buSzPct val="120000"/>
        <a:buChar char="–"/>
        <a:defRPr>
          <a:solidFill>
            <a:schemeClr val="tx1"/>
          </a:solidFill>
          <a:latin typeface="+mn-lt"/>
          <a:ea typeface="ＭＳ Ｐゴシック" pitchFamily="-65" charset="-128"/>
        </a:defRPr>
      </a:lvl3pPr>
      <a:lvl4pPr marL="1828800" indent="-284163" algn="l" rtl="0" eaLnBrk="1" fontAlgn="base" hangingPunct="1">
        <a:spcBef>
          <a:spcPct val="20000"/>
        </a:spcBef>
        <a:spcAft>
          <a:spcPct val="0"/>
        </a:spcAft>
        <a:buFont typeface="Arial" pitchFamily="-65" charset="0"/>
        <a:buChar char="ü"/>
        <a:defRPr>
          <a:solidFill>
            <a:schemeClr val="tx1"/>
          </a:solidFill>
          <a:latin typeface="+mn-lt"/>
          <a:ea typeface="ＭＳ Ｐゴシック" pitchFamily="-65" charset="-128"/>
        </a:defRPr>
      </a:lvl4pPr>
      <a:lvl5pPr marL="2286000" indent="-222250" algn="l" rtl="0" eaLnBrk="1" fontAlgn="base" hangingPunct="1">
        <a:spcBef>
          <a:spcPct val="20000"/>
        </a:spcBef>
        <a:spcAft>
          <a:spcPct val="0"/>
        </a:spcAft>
        <a:buChar char="»"/>
        <a:defRPr>
          <a:solidFill>
            <a:schemeClr val="tx1"/>
          </a:solidFill>
          <a:latin typeface="+mn-lt"/>
          <a:ea typeface="ＭＳ Ｐゴシック" pitchFamily="-65" charset="-128"/>
        </a:defRPr>
      </a:lvl5pPr>
      <a:lvl6pPr marL="2743200" indent="-222250" algn="l" rtl="0" eaLnBrk="1" fontAlgn="base" hangingPunct="1">
        <a:spcBef>
          <a:spcPct val="20000"/>
        </a:spcBef>
        <a:spcAft>
          <a:spcPct val="0"/>
        </a:spcAft>
        <a:buChar char="»"/>
        <a:defRPr>
          <a:solidFill>
            <a:schemeClr val="tx1"/>
          </a:solidFill>
          <a:latin typeface="+mn-lt"/>
          <a:ea typeface="ＭＳ Ｐゴシック" pitchFamily="-65" charset="-128"/>
        </a:defRPr>
      </a:lvl6pPr>
      <a:lvl7pPr marL="3200400" indent="-222250" algn="l" rtl="0" eaLnBrk="1" fontAlgn="base" hangingPunct="1">
        <a:spcBef>
          <a:spcPct val="20000"/>
        </a:spcBef>
        <a:spcAft>
          <a:spcPct val="0"/>
        </a:spcAft>
        <a:buChar char="»"/>
        <a:defRPr>
          <a:solidFill>
            <a:schemeClr val="tx1"/>
          </a:solidFill>
          <a:latin typeface="+mn-lt"/>
          <a:ea typeface="ＭＳ Ｐゴシック" pitchFamily="-65" charset="-128"/>
        </a:defRPr>
      </a:lvl7pPr>
      <a:lvl8pPr marL="3657600" indent="-222250" algn="l" rtl="0" eaLnBrk="1" fontAlgn="base" hangingPunct="1">
        <a:spcBef>
          <a:spcPct val="20000"/>
        </a:spcBef>
        <a:spcAft>
          <a:spcPct val="0"/>
        </a:spcAft>
        <a:buChar char="»"/>
        <a:defRPr>
          <a:solidFill>
            <a:schemeClr val="tx1"/>
          </a:solidFill>
          <a:latin typeface="+mn-lt"/>
          <a:ea typeface="ＭＳ Ｐゴシック" pitchFamily="-65" charset="-128"/>
        </a:defRPr>
      </a:lvl8pPr>
      <a:lvl9pPr marL="4114800" indent="-222250" algn="l" rtl="0" eaLnBrk="1" fontAlgn="base" hangingPunct="1">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dx.doi.org/10.1016/j.dsr.2012.09.00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package" Target="../embeddings/Microsoft_Word_Document1.docx"/><Relationship Id="rId7" Type="http://schemas.openxmlformats.org/officeDocument/2006/relationships/image" Target="../media/image13.emf"/><Relationship Id="rId8" Type="http://schemas.openxmlformats.org/officeDocument/2006/relationships/package" Target="../embeddings/Microsoft_Word_Document2.docx"/><Relationship Id="rId9"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24.g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4.jpeg"/><Relationship Id="rId5" Type="http://schemas.openxmlformats.org/officeDocument/2006/relationships/image" Target="../media/image55.emf"/><Relationship Id="rId6" Type="http://schemas.openxmlformats.org/officeDocument/2006/relationships/image" Target="../media/image56.png"/><Relationship Id="rId7" Type="http://schemas.openxmlformats.org/officeDocument/2006/relationships/oleObject" Target="%5C!OLE_LINK1" TargetMode="External"/><Relationship Id="rId8" Type="http://schemas.openxmlformats.org/officeDocument/2006/relationships/image" Target="../media/image5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20" Type="http://schemas.openxmlformats.org/officeDocument/2006/relationships/image" Target="../media/image83.png"/><Relationship Id="rId21" Type="http://schemas.openxmlformats.org/officeDocument/2006/relationships/image" Target="../media/image84.png"/><Relationship Id="rId22" Type="http://schemas.openxmlformats.org/officeDocument/2006/relationships/image" Target="../media/image85.png"/><Relationship Id="rId23" Type="http://schemas.openxmlformats.org/officeDocument/2006/relationships/image" Target="../media/image86.png"/><Relationship Id="rId24" Type="http://schemas.openxmlformats.org/officeDocument/2006/relationships/image" Target="../media/image87.png"/><Relationship Id="rId25" Type="http://schemas.openxmlformats.org/officeDocument/2006/relationships/image" Target="../media/image88.png"/><Relationship Id="rId26" Type="http://schemas.openxmlformats.org/officeDocument/2006/relationships/image" Target="../media/image89.png"/><Relationship Id="rId27" Type="http://schemas.openxmlformats.org/officeDocument/2006/relationships/image" Target="../media/image90.png"/><Relationship Id="rId28" Type="http://schemas.openxmlformats.org/officeDocument/2006/relationships/image" Target="../media/image91.gif"/><Relationship Id="rId29" Type="http://schemas.openxmlformats.org/officeDocument/2006/relationships/image" Target="../media/image92.gif"/><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30" Type="http://schemas.openxmlformats.org/officeDocument/2006/relationships/image" Target="../media/image93.png"/><Relationship Id="rId31" Type="http://schemas.openxmlformats.org/officeDocument/2006/relationships/image" Target="../media/image94.jpg"/><Relationship Id="rId32" Type="http://schemas.openxmlformats.org/officeDocument/2006/relationships/image" Target="../media/image95.jpg"/><Relationship Id="rId9" Type="http://schemas.openxmlformats.org/officeDocument/2006/relationships/image" Target="../media/image72.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33" Type="http://schemas.openxmlformats.org/officeDocument/2006/relationships/image" Target="../media/image96.jpg"/><Relationship Id="rId10" Type="http://schemas.openxmlformats.org/officeDocument/2006/relationships/image" Target="../media/image73.png"/><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77.png"/><Relationship Id="rId15" Type="http://schemas.openxmlformats.org/officeDocument/2006/relationships/image" Target="../media/image78.png"/><Relationship Id="rId16" Type="http://schemas.openxmlformats.org/officeDocument/2006/relationships/image" Target="../media/image79.png"/><Relationship Id="rId17" Type="http://schemas.openxmlformats.org/officeDocument/2006/relationships/image" Target="../media/image80.png"/><Relationship Id="rId18" Type="http://schemas.openxmlformats.org/officeDocument/2006/relationships/image" Target="../media/image81.png"/><Relationship Id="rId19"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package" Target="../embeddings/Microsoft_Word_Document3.docx"/><Relationship Id="rId7" Type="http://schemas.openxmlformats.org/officeDocument/2006/relationships/image" Target="../media/image98.emf"/><Relationship Id="rId8" Type="http://schemas.openxmlformats.org/officeDocument/2006/relationships/package" Target="../embeddings/Microsoft_Word_Document4.docx"/><Relationship Id="rId9" Type="http://schemas.openxmlformats.org/officeDocument/2006/relationships/image" Target="../media/image9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emf"/><Relationship Id="rId5"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ueOcean.jpg"/>
          <p:cNvPicPr>
            <a:picLocks noChangeAspect="1"/>
          </p:cNvPicPr>
          <p:nvPr/>
        </p:nvPicPr>
        <p:blipFill>
          <a:blip r:embed="rId3">
            <a:alphaModFix amt="85000"/>
          </a:blip>
          <a:stretch>
            <a:fillRect/>
          </a:stretch>
        </p:blipFill>
        <p:spPr>
          <a:xfrm>
            <a:off x="0" y="0"/>
            <a:ext cx="9144000" cy="5943600"/>
          </a:xfrm>
          <a:prstGeom prst="rect">
            <a:avLst/>
          </a:prstGeom>
        </p:spPr>
      </p:pic>
      <p:sp>
        <p:nvSpPr>
          <p:cNvPr id="11" name="Rectangle 14"/>
          <p:cNvSpPr>
            <a:spLocks noChangeArrowheads="1"/>
          </p:cNvSpPr>
          <p:nvPr/>
        </p:nvSpPr>
        <p:spPr bwMode="auto">
          <a:xfrm>
            <a:off x="0" y="5943600"/>
            <a:ext cx="9144000" cy="914400"/>
          </a:xfrm>
          <a:prstGeom prst="rect">
            <a:avLst/>
          </a:prstGeom>
          <a:solidFill>
            <a:schemeClr val="accent2">
              <a:lumMod val="75000"/>
            </a:schemeClr>
          </a:solidFill>
          <a:ln w="9525">
            <a:noFill/>
            <a:miter lim="800000"/>
            <a:headEnd/>
            <a:tailEnd/>
          </a:ln>
          <a:effectLst/>
        </p:spPr>
        <p:txBody>
          <a:bodyPr wrap="none" anchor="ctr">
            <a:prstTxWarp prst="textNoShape">
              <a:avLst/>
            </a:prstTxWarp>
          </a:bodyPr>
          <a:lstStyle/>
          <a:p>
            <a:endParaRPr lang="en-US">
              <a:latin typeface="+mj-lt"/>
            </a:endParaRPr>
          </a:p>
        </p:txBody>
      </p:sp>
      <p:pic>
        <p:nvPicPr>
          <p:cNvPr id="12" name="Picture 9" descr="Dept of Commerce Se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3800" y="6019800"/>
            <a:ext cx="825500" cy="820737"/>
          </a:xfrm>
          <a:prstGeom prst="rect">
            <a:avLst/>
          </a:prstGeom>
          <a:noFill/>
          <a:effectLst>
            <a:outerShdw blurRad="63500" dist="37026" dir="7998880" algn="ctr" rotWithShape="0">
              <a:schemeClr val="bg2">
                <a:alpha val="50000"/>
              </a:schemeClr>
            </a:outerShdw>
          </a:effectLst>
        </p:spPr>
      </p:pic>
      <p:pic>
        <p:nvPicPr>
          <p:cNvPr id="13" name="Picture 10" descr="NOA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0" y="6048375"/>
            <a:ext cx="762000" cy="762000"/>
          </a:xfrm>
          <a:prstGeom prst="rect">
            <a:avLst/>
          </a:prstGeom>
          <a:noFill/>
          <a:effectLst>
            <a:outerShdw blurRad="63500" dist="37026" dir="7998880" algn="ctr" rotWithShape="0">
              <a:schemeClr val="bg2">
                <a:alpha val="50000"/>
              </a:schemeClr>
            </a:outerShdw>
          </a:effectLst>
        </p:spPr>
      </p:pic>
      <p:sp>
        <p:nvSpPr>
          <p:cNvPr id="5141" name="Rectangle 21"/>
          <p:cNvSpPr>
            <a:spLocks noGrp="1" noChangeArrowheads="1"/>
          </p:cNvSpPr>
          <p:nvPr>
            <p:ph type="ctrTitle"/>
          </p:nvPr>
        </p:nvSpPr>
        <p:spPr>
          <a:xfrm>
            <a:off x="228600" y="76200"/>
            <a:ext cx="8534400" cy="2895600"/>
          </a:xfrm>
          <a:noFill/>
          <a:ln>
            <a:noFill/>
          </a:ln>
        </p:spPr>
        <p:txBody>
          <a:bodyPr/>
          <a:lstStyle/>
          <a:p>
            <a:r>
              <a:rPr lang="en-US" sz="4400" dirty="0">
                <a:solidFill>
                  <a:srgbClr val="FFFFFF"/>
                </a:solidFill>
                <a:latin typeface="Calibri" pitchFamily="34" charset="0"/>
              </a:rPr>
              <a:t>Using observations and models to better understand </a:t>
            </a:r>
            <a:r>
              <a:rPr lang="en-US" sz="4400" dirty="0" smtClean="0">
                <a:solidFill>
                  <a:srgbClr val="FFFFFF"/>
                </a:solidFill>
                <a:latin typeface="Calibri" pitchFamily="34" charset="0"/>
              </a:rPr>
              <a:t>the meridional overturning circulation (MOC)</a:t>
            </a:r>
            <a:endParaRPr lang="en-US" sz="4400" dirty="0">
              <a:solidFill>
                <a:srgbClr val="FFFFFF"/>
              </a:solidFill>
              <a:latin typeface="Calibri" pitchFamily="34" charset="0"/>
            </a:endParaRPr>
          </a:p>
        </p:txBody>
      </p:sp>
      <p:sp>
        <p:nvSpPr>
          <p:cNvPr id="5142" name="Rectangle 22"/>
          <p:cNvSpPr>
            <a:spLocks noGrp="1" noChangeArrowheads="1"/>
          </p:cNvSpPr>
          <p:nvPr>
            <p:ph type="subTitle" idx="1"/>
          </p:nvPr>
        </p:nvSpPr>
        <p:spPr>
          <a:xfrm>
            <a:off x="0" y="5943600"/>
            <a:ext cx="8001000" cy="914400"/>
          </a:xfrm>
        </p:spPr>
        <p:txBody>
          <a:bodyPr/>
          <a:lstStyle/>
          <a:p>
            <a:r>
              <a:rPr lang="en-US" dirty="0" smtClean="0">
                <a:latin typeface="+mj-lt"/>
              </a:rPr>
              <a:t>Presenter: Molly Baringer and Chris Meinen</a:t>
            </a:r>
            <a:endParaRPr lang="en-US" dirty="0">
              <a:latin typeface="+mj-lt"/>
            </a:endParaRPr>
          </a:p>
          <a:p>
            <a:r>
              <a:rPr lang="en-US" dirty="0">
                <a:latin typeface="+mj-lt"/>
              </a:rPr>
              <a:t>AOML Program Review</a:t>
            </a:r>
          </a:p>
          <a:p>
            <a:r>
              <a:rPr lang="en-US" dirty="0" smtClean="0">
                <a:latin typeface="+mj-lt"/>
              </a:rPr>
              <a:t>4-6 March 2014</a:t>
            </a:r>
            <a:endParaRPr lang="en-US" dirty="0">
              <a:latin typeface="+mj-lt"/>
            </a:endParaRPr>
          </a:p>
        </p:txBody>
      </p:sp>
      <p:grpSp>
        <p:nvGrpSpPr>
          <p:cNvPr id="23" name="Group 22"/>
          <p:cNvGrpSpPr/>
          <p:nvPr/>
        </p:nvGrpSpPr>
        <p:grpSpPr>
          <a:xfrm>
            <a:off x="0" y="3810000"/>
            <a:ext cx="8915400" cy="2057400"/>
            <a:chOff x="0" y="3810000"/>
            <a:chExt cx="8915400" cy="2057400"/>
          </a:xfrm>
        </p:grpSpPr>
        <p:pic>
          <p:nvPicPr>
            <p:cNvPr id="17" name="Picture 16" descr="PHOD_2.jpg"/>
            <p:cNvPicPr>
              <a:picLocks noChangeAspect="1"/>
            </p:cNvPicPr>
            <p:nvPr/>
          </p:nvPicPr>
          <p:blipFill>
            <a:blip r:embed="rId6"/>
            <a:stretch>
              <a:fillRect/>
            </a:stretch>
          </p:blipFill>
          <p:spPr>
            <a:xfrm>
              <a:off x="0" y="3886200"/>
              <a:ext cx="1638300" cy="1228725"/>
            </a:xfrm>
            <a:prstGeom prst="rect">
              <a:avLst/>
            </a:prstGeom>
          </p:spPr>
        </p:pic>
        <p:pic>
          <p:nvPicPr>
            <p:cNvPr id="19" name="Picture 18" descr="PHOD_4.jpg"/>
            <p:cNvPicPr>
              <a:picLocks noChangeAspect="1"/>
            </p:cNvPicPr>
            <p:nvPr/>
          </p:nvPicPr>
          <p:blipFill>
            <a:blip r:embed="rId7"/>
            <a:stretch>
              <a:fillRect/>
            </a:stretch>
          </p:blipFill>
          <p:spPr>
            <a:xfrm>
              <a:off x="6248400" y="3810000"/>
              <a:ext cx="1212850" cy="1682750"/>
            </a:xfrm>
            <a:prstGeom prst="rect">
              <a:avLst/>
            </a:prstGeom>
          </p:spPr>
        </p:pic>
        <p:pic>
          <p:nvPicPr>
            <p:cNvPr id="16" name="Picture 15" descr="PHOD_1.jpg"/>
            <p:cNvPicPr>
              <a:picLocks noChangeAspect="1"/>
            </p:cNvPicPr>
            <p:nvPr/>
          </p:nvPicPr>
          <p:blipFill>
            <a:blip r:embed="rId8"/>
            <a:stretch>
              <a:fillRect/>
            </a:stretch>
          </p:blipFill>
          <p:spPr>
            <a:xfrm>
              <a:off x="4724400" y="4800600"/>
              <a:ext cx="1621536" cy="1066800"/>
            </a:xfrm>
            <a:prstGeom prst="rect">
              <a:avLst/>
            </a:prstGeom>
          </p:spPr>
        </p:pic>
        <p:pic>
          <p:nvPicPr>
            <p:cNvPr id="21" name="Picture 20" descr="PHOD_6.png"/>
            <p:cNvPicPr>
              <a:picLocks noChangeAspect="1"/>
            </p:cNvPicPr>
            <p:nvPr/>
          </p:nvPicPr>
          <p:blipFill>
            <a:blip r:embed="rId9"/>
            <a:stretch>
              <a:fillRect/>
            </a:stretch>
          </p:blipFill>
          <p:spPr>
            <a:xfrm>
              <a:off x="2590800" y="3886200"/>
              <a:ext cx="2608385" cy="1130300"/>
            </a:xfrm>
            <a:prstGeom prst="rect">
              <a:avLst/>
            </a:prstGeom>
          </p:spPr>
        </p:pic>
        <p:pic>
          <p:nvPicPr>
            <p:cNvPr id="18" name="Picture 17" descr="PHOD_3.png"/>
            <p:cNvPicPr>
              <a:picLocks noChangeAspect="1"/>
            </p:cNvPicPr>
            <p:nvPr/>
          </p:nvPicPr>
          <p:blipFill>
            <a:blip r:embed="rId10"/>
            <a:stretch>
              <a:fillRect/>
            </a:stretch>
          </p:blipFill>
          <p:spPr>
            <a:xfrm>
              <a:off x="7467600" y="4724400"/>
              <a:ext cx="1447800" cy="1082954"/>
            </a:xfrm>
            <a:prstGeom prst="rect">
              <a:avLst/>
            </a:prstGeom>
          </p:spPr>
        </p:pic>
        <p:pic>
          <p:nvPicPr>
            <p:cNvPr id="22" name="Picture 21" descr="PHOD_7.png"/>
            <p:cNvPicPr>
              <a:picLocks noChangeAspect="1"/>
            </p:cNvPicPr>
            <p:nvPr/>
          </p:nvPicPr>
          <p:blipFill>
            <a:blip r:embed="rId11"/>
            <a:stretch>
              <a:fillRect/>
            </a:stretch>
          </p:blipFill>
          <p:spPr>
            <a:xfrm>
              <a:off x="1143000" y="4648200"/>
              <a:ext cx="1632364" cy="1092200"/>
            </a:xfrm>
            <a:prstGeom prst="rect">
              <a:avLst/>
            </a:prstGeom>
          </p:spPr>
        </p:pic>
      </p:grpSp>
      <p:sp>
        <p:nvSpPr>
          <p:cNvPr id="2" name="TextBox 1"/>
          <p:cNvSpPr txBox="1"/>
          <p:nvPr/>
        </p:nvSpPr>
        <p:spPr>
          <a:xfrm>
            <a:off x="23283" y="2743200"/>
            <a:ext cx="9127067" cy="461665"/>
          </a:xfrm>
          <a:prstGeom prst="rect">
            <a:avLst/>
          </a:prstGeom>
          <a:noFill/>
        </p:spPr>
        <p:txBody>
          <a:bodyPr wrap="square" rtlCol="0">
            <a:spAutoFit/>
          </a:bodyPr>
          <a:lstStyle/>
          <a:p>
            <a:pPr algn="ctr"/>
            <a:r>
              <a:rPr lang="en-US" sz="2400" dirty="0" smtClean="0">
                <a:solidFill>
                  <a:schemeClr val="bg1"/>
                </a:solidFill>
              </a:rPr>
              <a:t>What is the state the MOC and do models get this right?</a:t>
            </a:r>
            <a:endParaRPr lang="en-US" sz="2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304800" y="0"/>
            <a:ext cx="8839200" cy="990600"/>
          </a:xfrm>
        </p:spPr>
        <p:txBody>
          <a:bodyPr>
            <a:noAutofit/>
          </a:bodyPr>
          <a:lstStyle/>
          <a:p>
            <a:pPr algn="l" eaLnBrk="1" hangingPunct="1"/>
            <a:r>
              <a:rPr lang="en-US" sz="3200" b="1" dirty="0" smtClean="0">
                <a:latin typeface="Calibri"/>
                <a:cs typeface="Calibri"/>
              </a:rPr>
              <a:t>Models contain too much </a:t>
            </a:r>
            <a:r>
              <a:rPr lang="en-US" sz="3200" b="1" dirty="0" err="1" smtClean="0">
                <a:latin typeface="Calibri"/>
                <a:cs typeface="Calibri"/>
              </a:rPr>
              <a:t>baroclinicity</a:t>
            </a:r>
            <a:r>
              <a:rPr lang="en-US" sz="3200" b="1" dirty="0" smtClean="0">
                <a:latin typeface="Calibri"/>
                <a:cs typeface="Calibri"/>
              </a:rPr>
              <a:t>, reducing vertically coherent motions</a:t>
            </a:r>
            <a:endParaRPr lang="en-US" sz="3200" b="1" dirty="0" smtClean="0">
              <a:latin typeface="Calibri"/>
              <a:cs typeface="Calibri"/>
            </a:endParaRPr>
          </a:p>
        </p:txBody>
      </p:sp>
      <p:sp>
        <p:nvSpPr>
          <p:cNvPr id="4103" name="TextBox 5"/>
          <p:cNvSpPr txBox="1">
            <a:spLocks noChangeArrowheads="1"/>
          </p:cNvSpPr>
          <p:nvPr/>
        </p:nvSpPr>
        <p:spPr bwMode="auto">
          <a:xfrm>
            <a:off x="304800" y="5181600"/>
            <a:ext cx="8610600" cy="1077218"/>
          </a:xfrm>
          <a:prstGeom prst="rect">
            <a:avLst/>
          </a:prstGeom>
          <a:noFill/>
          <a:ln w="19050" cmpd="sng">
            <a:solidFill>
              <a:srgbClr val="B60000"/>
            </a:solidFill>
            <a:miter lim="800000"/>
            <a:headEnd/>
            <a:tailEnd/>
          </a:ln>
        </p:spPr>
        <p:txBody>
          <a:bodyPr wrap="square">
            <a:spAutoFit/>
          </a:bodyPr>
          <a:lstStyle/>
          <a:p>
            <a:pPr marL="117475" indent="-117475">
              <a:buFont typeface="Arial"/>
              <a:buChar char="•"/>
            </a:pPr>
            <a:r>
              <a:rPr lang="en-US" sz="1600" dirty="0">
                <a:solidFill>
                  <a:srgbClr val="B60000"/>
                </a:solidFill>
                <a:latin typeface="Calibri"/>
                <a:cs typeface="Calibri"/>
              </a:rPr>
              <a:t>Zonally-averaged Meridional Velocity Estimated from Observed and Modeled T/S </a:t>
            </a:r>
            <a:r>
              <a:rPr lang="en-US" sz="1600" dirty="0" smtClean="0">
                <a:solidFill>
                  <a:srgbClr val="B60000"/>
                </a:solidFill>
                <a:latin typeface="Calibri"/>
                <a:cs typeface="Calibri"/>
              </a:rPr>
              <a:t>Fields averaged by month (x axis).</a:t>
            </a:r>
            <a:endParaRPr lang="en-US" sz="1600" dirty="0">
              <a:solidFill>
                <a:srgbClr val="B60000"/>
              </a:solidFill>
              <a:latin typeface="Calibri"/>
              <a:cs typeface="Calibri"/>
            </a:endParaRPr>
          </a:p>
          <a:p>
            <a:pPr marL="117475" indent="-117475">
              <a:buFont typeface="Arial"/>
              <a:buChar char="•"/>
            </a:pPr>
            <a:r>
              <a:rPr lang="en-US" sz="1600" dirty="0" smtClean="0">
                <a:solidFill>
                  <a:srgbClr val="B60000"/>
                </a:solidFill>
                <a:latin typeface="Calibri"/>
                <a:cs typeface="Calibri"/>
              </a:rPr>
              <a:t>Observations (Argo) show vertically coherent seasonal changes in the meridional velocity, but not in the models. Both models show strong </a:t>
            </a:r>
            <a:r>
              <a:rPr lang="en-US" sz="1600" dirty="0" err="1" smtClean="0">
                <a:solidFill>
                  <a:srgbClr val="B60000"/>
                </a:solidFill>
                <a:latin typeface="Calibri"/>
                <a:cs typeface="Calibri"/>
              </a:rPr>
              <a:t>baroclinicity</a:t>
            </a:r>
            <a:r>
              <a:rPr lang="en-US" sz="1600" dirty="0" smtClean="0">
                <a:solidFill>
                  <a:srgbClr val="B60000"/>
                </a:solidFill>
                <a:latin typeface="Calibri"/>
                <a:cs typeface="Calibri"/>
              </a:rPr>
              <a:t>.</a:t>
            </a:r>
            <a:endParaRPr lang="en-US" sz="1600" dirty="0" smtClean="0">
              <a:solidFill>
                <a:srgbClr val="B60000"/>
              </a:solidFill>
              <a:latin typeface="Calibri"/>
              <a:cs typeface="Calibri"/>
            </a:endParaRPr>
          </a:p>
        </p:txBody>
      </p:sp>
      <p:pic>
        <p:nvPicPr>
          <p:cNvPr id="8" name="Picture 7" descr="fig02.jpg"/>
          <p:cNvPicPr>
            <a:picLocks noChangeAspect="1"/>
          </p:cNvPicPr>
          <p:nvPr/>
        </p:nvPicPr>
        <p:blipFill>
          <a:blip r:embed="rId3"/>
          <a:srcRect l="2400" r="4000"/>
          <a:stretch>
            <a:fillRect/>
          </a:stretch>
        </p:blipFill>
        <p:spPr>
          <a:xfrm>
            <a:off x="0" y="1524000"/>
            <a:ext cx="9144000" cy="3429000"/>
          </a:xfrm>
          <a:prstGeom prst="rect">
            <a:avLst/>
          </a:prstGeom>
        </p:spPr>
      </p:pic>
      <p:sp>
        <p:nvSpPr>
          <p:cNvPr id="2" name="TextBox 1"/>
          <p:cNvSpPr txBox="1"/>
          <p:nvPr/>
        </p:nvSpPr>
        <p:spPr>
          <a:xfrm>
            <a:off x="609600" y="6400800"/>
            <a:ext cx="1693693" cy="338554"/>
          </a:xfrm>
          <a:prstGeom prst="rect">
            <a:avLst/>
          </a:prstGeom>
          <a:noFill/>
        </p:spPr>
        <p:txBody>
          <a:bodyPr wrap="none" rtlCol="0">
            <a:spAutoFit/>
          </a:bodyPr>
          <a:lstStyle/>
          <a:p>
            <a:r>
              <a:rPr lang="en-US" sz="1600" dirty="0" smtClean="0">
                <a:solidFill>
                  <a:schemeClr val="bg1"/>
                </a:solidFill>
                <a:latin typeface="Calibri"/>
                <a:cs typeface="Calibri"/>
              </a:rPr>
              <a:t>Dong et al, (2014)</a:t>
            </a:r>
            <a:endParaRPr lang="en-US" sz="1600" dirty="0">
              <a:solidFill>
                <a:schemeClr val="bg1"/>
              </a:solidFill>
              <a:latin typeface="Calibri"/>
              <a:cs typeface="Calibri"/>
            </a:endParaRPr>
          </a:p>
        </p:txBody>
      </p:sp>
      <p:sp>
        <p:nvSpPr>
          <p:cNvPr id="3" name="Slide Number Placeholder 2"/>
          <p:cNvSpPr>
            <a:spLocks noGrp="1"/>
          </p:cNvSpPr>
          <p:nvPr>
            <p:ph type="sldNum" sz="quarter" idx="11"/>
          </p:nvPr>
        </p:nvSpPr>
        <p:spPr/>
        <p:txBody>
          <a:bodyPr/>
          <a:lstStyle/>
          <a:p>
            <a:fld id="{C96EBABF-AC08-7A4B-8A24-5DF45D8D5A35}" type="slidenum">
              <a:rPr lang="en-US" smtClean="0"/>
              <a:pPr/>
              <a:t>10</a:t>
            </a:fld>
            <a:endParaRPr lang="en-US" dirty="0"/>
          </a:p>
        </p:txBody>
      </p:sp>
      <p:sp>
        <p:nvSpPr>
          <p:cNvPr id="7"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9" name="TextBox 8"/>
          <p:cNvSpPr txBox="1"/>
          <p:nvPr/>
        </p:nvSpPr>
        <p:spPr>
          <a:xfrm>
            <a:off x="0" y="990600"/>
            <a:ext cx="9133840" cy="400110"/>
          </a:xfrm>
          <a:prstGeom prst="rect">
            <a:avLst/>
          </a:prstGeom>
          <a:noFill/>
        </p:spPr>
        <p:txBody>
          <a:bodyPr wrap="square" rtlCol="0">
            <a:spAutoFit/>
          </a:bodyPr>
          <a:lstStyle/>
          <a:p>
            <a:pPr algn="ctr"/>
            <a:r>
              <a:rPr lang="en-US" sz="2000" u="sng" dirty="0">
                <a:latin typeface="Calibri"/>
                <a:cs typeface="Calibri"/>
              </a:rPr>
              <a:t>South Atlantic </a:t>
            </a:r>
            <a:r>
              <a:rPr lang="en-US" sz="2000" u="sng" dirty="0" smtClean="0">
                <a:latin typeface="Calibri"/>
                <a:cs typeface="Calibri"/>
              </a:rPr>
              <a:t>XBT observations compared to models identifies deficiencies</a:t>
            </a:r>
            <a:endParaRPr lang="en-US" sz="2000" u="sng" dirty="0">
              <a:latin typeface="Calibri"/>
              <a:cs typeface="Calibri"/>
            </a:endParaRPr>
          </a:p>
        </p:txBody>
      </p:sp>
    </p:spTree>
    <p:extLst>
      <p:ext uri="{BB962C8B-B14F-4D97-AF65-F5344CB8AC3E}">
        <p14:creationId xmlns:p14="http://schemas.microsoft.com/office/powerpoint/2010/main" val="39606648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ot_MOC_time_series.jpg"/>
          <p:cNvPicPr>
            <a:picLocks noChangeAspect="1"/>
          </p:cNvPicPr>
          <p:nvPr/>
        </p:nvPicPr>
        <p:blipFill rotWithShape="1">
          <a:blip r:embed="rId3">
            <a:extLst>
              <a:ext uri="{28A0092B-C50C-407E-A947-70E740481C1C}">
                <a14:useLocalDpi xmlns:a14="http://schemas.microsoft.com/office/drawing/2010/main" val="0"/>
              </a:ext>
            </a:extLst>
          </a:blip>
          <a:srcRect l="2025" t="5438" r="8358" b="53960"/>
          <a:stretch/>
        </p:blipFill>
        <p:spPr>
          <a:xfrm>
            <a:off x="32209" y="3581400"/>
            <a:ext cx="6145918" cy="2784474"/>
          </a:xfrm>
          <a:prstGeom prst="rect">
            <a:avLst/>
          </a:prstGeom>
        </p:spPr>
      </p:pic>
      <p:sp>
        <p:nvSpPr>
          <p:cNvPr id="8" name="Title 1"/>
          <p:cNvSpPr>
            <a:spLocks noGrp="1"/>
          </p:cNvSpPr>
          <p:nvPr>
            <p:ph type="title"/>
          </p:nvPr>
        </p:nvSpPr>
        <p:spPr>
          <a:xfrm>
            <a:off x="228600" y="0"/>
            <a:ext cx="9144000" cy="1066800"/>
          </a:xfrm>
        </p:spPr>
        <p:txBody>
          <a:bodyPr/>
          <a:lstStyle/>
          <a:p>
            <a:pPr algn="l"/>
            <a:r>
              <a:rPr lang="en-US" sz="3200" dirty="0" smtClean="0">
                <a:latin typeface="Calibri"/>
                <a:cs typeface="Calibri"/>
              </a:rPr>
              <a:t>Pilot Array to </a:t>
            </a:r>
            <a:r>
              <a:rPr lang="en-US" sz="3200" dirty="0" smtClean="0">
                <a:latin typeface="Calibri"/>
                <a:cs typeface="Calibri"/>
              </a:rPr>
              <a:t>C</a:t>
            </a:r>
            <a:r>
              <a:rPr lang="en-US" sz="3200" dirty="0" smtClean="0">
                <a:latin typeface="Calibri"/>
                <a:cs typeface="Calibri"/>
              </a:rPr>
              <a:t>ontinuously Measure The </a:t>
            </a:r>
            <a:r>
              <a:rPr lang="en-US" sz="3200" dirty="0" smtClean="0">
                <a:latin typeface="Calibri"/>
                <a:cs typeface="Calibri"/>
              </a:rPr>
              <a:t>South Atlantic </a:t>
            </a:r>
            <a:r>
              <a:rPr lang="en-US" sz="3200" dirty="0" smtClean="0">
                <a:latin typeface="Calibri"/>
                <a:cs typeface="Calibri"/>
              </a:rPr>
              <a:t>MOC (</a:t>
            </a:r>
            <a:r>
              <a:rPr lang="en-US" sz="3200" dirty="0" smtClean="0">
                <a:latin typeface="Calibri"/>
                <a:cs typeface="Calibri"/>
              </a:rPr>
              <a:t>SAMOC)</a:t>
            </a:r>
            <a:endParaRPr lang="en-US" sz="3200" dirty="0">
              <a:latin typeface="Calibri"/>
              <a:cs typeface="Calibri"/>
            </a:endParaRPr>
          </a:p>
        </p:txBody>
      </p:sp>
      <p:sp>
        <p:nvSpPr>
          <p:cNvPr id="2" name="Slide Number Placeholder 1"/>
          <p:cNvSpPr>
            <a:spLocks noGrp="1"/>
          </p:cNvSpPr>
          <p:nvPr>
            <p:ph type="sldNum" sz="quarter" idx="11"/>
          </p:nvPr>
        </p:nvSpPr>
        <p:spPr/>
        <p:txBody>
          <a:bodyPr/>
          <a:lstStyle/>
          <a:p>
            <a:fld id="{AB1FD0B6-8E5E-BC46-9BAD-30C21BE3CAFE}" type="slidenum">
              <a:rPr lang="en-US" smtClean="0"/>
              <a:pPr/>
              <a:t>11</a:t>
            </a:fld>
            <a:endParaRPr lang="en-US" dirty="0"/>
          </a:p>
        </p:txBody>
      </p:sp>
      <p:sp>
        <p:nvSpPr>
          <p:cNvPr id="10"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11" name="TextBox 10"/>
          <p:cNvSpPr txBox="1"/>
          <p:nvPr/>
        </p:nvSpPr>
        <p:spPr>
          <a:xfrm>
            <a:off x="609600" y="6477000"/>
            <a:ext cx="1873930" cy="338554"/>
          </a:xfrm>
          <a:prstGeom prst="rect">
            <a:avLst/>
          </a:prstGeom>
          <a:noFill/>
        </p:spPr>
        <p:txBody>
          <a:bodyPr wrap="none" rtlCol="0">
            <a:spAutoFit/>
          </a:bodyPr>
          <a:lstStyle/>
          <a:p>
            <a:r>
              <a:rPr lang="en-US" sz="1600" dirty="0" smtClean="0">
                <a:solidFill>
                  <a:schemeClr val="bg1"/>
                </a:solidFill>
                <a:latin typeface="Calibri"/>
                <a:cs typeface="Calibri"/>
              </a:rPr>
              <a:t>Meinen</a:t>
            </a:r>
            <a:r>
              <a:rPr lang="en-US" sz="1600" dirty="0" smtClean="0">
                <a:solidFill>
                  <a:schemeClr val="bg1"/>
                </a:solidFill>
                <a:latin typeface="Calibri"/>
                <a:cs typeface="Calibri"/>
              </a:rPr>
              <a:t> </a:t>
            </a:r>
            <a:r>
              <a:rPr lang="en-US" sz="1600" dirty="0" smtClean="0">
                <a:solidFill>
                  <a:schemeClr val="bg1"/>
                </a:solidFill>
                <a:latin typeface="Calibri"/>
                <a:cs typeface="Calibri"/>
              </a:rPr>
              <a:t>et al, (</a:t>
            </a:r>
            <a:r>
              <a:rPr lang="en-US" sz="1600" dirty="0" smtClean="0">
                <a:solidFill>
                  <a:schemeClr val="bg1"/>
                </a:solidFill>
                <a:latin typeface="Calibri"/>
                <a:cs typeface="Calibri"/>
              </a:rPr>
              <a:t>2013)</a:t>
            </a:r>
            <a:endParaRPr lang="en-US" sz="1600" dirty="0">
              <a:solidFill>
                <a:schemeClr val="bg1"/>
              </a:solidFill>
              <a:latin typeface="Calibri"/>
              <a:cs typeface="Calibri"/>
            </a:endParaRPr>
          </a:p>
        </p:txBody>
      </p:sp>
      <p:sp>
        <p:nvSpPr>
          <p:cNvPr id="12" name="TextBox 11"/>
          <p:cNvSpPr txBox="1"/>
          <p:nvPr/>
        </p:nvSpPr>
        <p:spPr>
          <a:xfrm>
            <a:off x="76200" y="990600"/>
            <a:ext cx="8915400" cy="707886"/>
          </a:xfrm>
          <a:prstGeom prst="rect">
            <a:avLst/>
          </a:prstGeom>
          <a:noFill/>
        </p:spPr>
        <p:txBody>
          <a:bodyPr wrap="square" rtlCol="0">
            <a:spAutoFit/>
          </a:bodyPr>
          <a:lstStyle/>
          <a:p>
            <a:pPr algn="ctr"/>
            <a:r>
              <a:rPr lang="en-US" sz="2000" u="sng" dirty="0">
                <a:latin typeface="Calibri"/>
                <a:cs typeface="Calibri"/>
              </a:rPr>
              <a:t>South </a:t>
            </a:r>
            <a:r>
              <a:rPr lang="en-US" sz="2000" u="sng" dirty="0" smtClean="0">
                <a:latin typeface="Calibri"/>
                <a:cs typeface="Calibri"/>
              </a:rPr>
              <a:t>Atlantic MOC estimated from a daily time series of dynamic height from inverted </a:t>
            </a:r>
            <a:r>
              <a:rPr lang="en-US" sz="2000" u="sng" dirty="0" err="1" smtClean="0">
                <a:latin typeface="Calibri"/>
                <a:cs typeface="Calibri"/>
              </a:rPr>
              <a:t>echosounder</a:t>
            </a:r>
            <a:r>
              <a:rPr lang="en-US" sz="2000" u="sng" dirty="0" err="1">
                <a:latin typeface="Calibri"/>
                <a:cs typeface="Calibri"/>
              </a:rPr>
              <a:t>s</a:t>
            </a:r>
            <a:endParaRPr lang="en-US" sz="2000" u="sng" dirty="0">
              <a:latin typeface="Calibri"/>
              <a:cs typeface="Calibri"/>
            </a:endParaRPr>
          </a:p>
        </p:txBody>
      </p:sp>
      <p:sp>
        <p:nvSpPr>
          <p:cNvPr id="13" name="TextBox 12"/>
          <p:cNvSpPr txBox="1"/>
          <p:nvPr/>
        </p:nvSpPr>
        <p:spPr>
          <a:xfrm>
            <a:off x="6172200" y="1524000"/>
            <a:ext cx="2819400" cy="4770537"/>
          </a:xfrm>
          <a:prstGeom prst="rect">
            <a:avLst/>
          </a:prstGeom>
          <a:noFill/>
          <a:ln w="19050" cmpd="sng">
            <a:solidFill>
              <a:srgbClr val="B60000"/>
            </a:solidFill>
          </a:ln>
        </p:spPr>
        <p:txBody>
          <a:bodyPr wrap="square" rtlCol="0">
            <a:spAutoFit/>
          </a:bodyPr>
          <a:lstStyle/>
          <a:p>
            <a:pPr marL="117475" indent="-117475">
              <a:buFont typeface="Arial"/>
              <a:buChar char="•"/>
            </a:pPr>
            <a:r>
              <a:rPr lang="en-US" sz="1600" dirty="0" smtClean="0">
                <a:solidFill>
                  <a:srgbClr val="B60000"/>
                </a:solidFill>
                <a:latin typeface="Calibri"/>
                <a:cs typeface="Calibri"/>
              </a:rPr>
              <a:t>An 18 month long pilot array and a novel technique using model output and Argo data helps determine the daily MOC strength at 35°S.</a:t>
            </a:r>
          </a:p>
          <a:p>
            <a:pPr marL="117475" indent="-117475">
              <a:buFont typeface="Arial"/>
              <a:buChar char="•"/>
            </a:pPr>
            <a:r>
              <a:rPr lang="en-US" sz="1600" dirty="0" smtClean="0">
                <a:solidFill>
                  <a:srgbClr val="B60000"/>
                </a:solidFill>
                <a:latin typeface="Calibri"/>
                <a:cs typeface="Calibri"/>
              </a:rPr>
              <a:t>Eighteen-month long MOC time series compares favorably with XBT derived time series.</a:t>
            </a:r>
          </a:p>
          <a:p>
            <a:pPr marL="117475" indent="-117475">
              <a:buFont typeface="Arial"/>
              <a:buChar char="•"/>
            </a:pPr>
            <a:r>
              <a:rPr lang="en-US" sz="1600" dirty="0" smtClean="0">
                <a:solidFill>
                  <a:srgbClr val="B60000"/>
                </a:solidFill>
                <a:latin typeface="Calibri"/>
                <a:cs typeface="Calibri"/>
              </a:rPr>
              <a:t>MOC variability is as large at that at 26N, with both eastern and western boundary flows contributing equally to the variance.</a:t>
            </a:r>
          </a:p>
          <a:p>
            <a:pPr marL="117475" indent="-117475">
              <a:buFont typeface="Arial"/>
              <a:buChar char="•"/>
            </a:pPr>
            <a:r>
              <a:rPr lang="en-US" sz="1600" dirty="0" smtClean="0">
                <a:solidFill>
                  <a:srgbClr val="B60000"/>
                </a:solidFill>
                <a:latin typeface="Calibri"/>
                <a:cs typeface="Calibri"/>
              </a:rPr>
              <a:t>The full array was reestablished in the fall of 2013 in collaboration with France, Brazil, Argentina and South Africa.</a:t>
            </a:r>
          </a:p>
        </p:txBody>
      </p:sp>
      <p:pic>
        <p:nvPicPr>
          <p:cNvPr id="4" name="Picture 3" descr="MapFigure.jpg"/>
          <p:cNvPicPr>
            <a:picLocks noChangeAspect="1"/>
          </p:cNvPicPr>
          <p:nvPr/>
        </p:nvPicPr>
        <p:blipFill rotWithShape="1">
          <a:blip r:embed="rId4">
            <a:extLst>
              <a:ext uri="{28A0092B-C50C-407E-A947-70E740481C1C}">
                <a14:useLocalDpi xmlns:a14="http://schemas.microsoft.com/office/drawing/2010/main" val="0"/>
              </a:ext>
            </a:extLst>
          </a:blip>
          <a:srcRect l="6288" r="6714"/>
          <a:stretch/>
        </p:blipFill>
        <p:spPr>
          <a:xfrm>
            <a:off x="152400" y="1676400"/>
            <a:ext cx="6019800" cy="1988659"/>
          </a:xfrm>
          <a:prstGeom prst="rect">
            <a:avLst/>
          </a:prstGeom>
        </p:spPr>
      </p:pic>
    </p:spTree>
    <p:extLst>
      <p:ext uri="{BB962C8B-B14F-4D97-AF65-F5344CB8AC3E}">
        <p14:creationId xmlns:p14="http://schemas.microsoft.com/office/powerpoint/2010/main" val="2990754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0"/>
            <a:ext cx="8686800" cy="1077218"/>
          </a:xfrm>
          <a:prstGeom prst="rect">
            <a:avLst/>
          </a:prstGeom>
          <a:noFill/>
        </p:spPr>
        <p:txBody>
          <a:bodyPr wrap="square" rtlCol="0">
            <a:spAutoFit/>
          </a:bodyPr>
          <a:lstStyle/>
          <a:p>
            <a:r>
              <a:rPr lang="en-US" sz="3200" b="1" dirty="0" smtClean="0">
                <a:latin typeface="Calibri"/>
                <a:cs typeface="Calibri"/>
              </a:rPr>
              <a:t>South Atlantic Altimetry-derived </a:t>
            </a:r>
            <a:r>
              <a:rPr lang="en-US" sz="3200" b="1" dirty="0" smtClean="0">
                <a:latin typeface="Calibri"/>
                <a:cs typeface="Calibri"/>
              </a:rPr>
              <a:t>MOC Temporal </a:t>
            </a:r>
            <a:r>
              <a:rPr lang="en-US" sz="3200" b="1" dirty="0" smtClean="0">
                <a:latin typeface="Calibri"/>
                <a:cs typeface="Calibri"/>
              </a:rPr>
              <a:t>and Spatial Variability</a:t>
            </a:r>
            <a:endParaRPr lang="en-US" sz="3200" b="1" dirty="0">
              <a:latin typeface="Calibri"/>
              <a:cs typeface="Calibri"/>
            </a:endParaRPr>
          </a:p>
        </p:txBody>
      </p:sp>
      <p:pic>
        <p:nvPicPr>
          <p:cNvPr id="6" name="Picture 5" descr="moc_mht_yearly_smooth.jpg"/>
          <p:cNvPicPr>
            <a:picLocks noChangeAspect="1"/>
          </p:cNvPicPr>
          <p:nvPr/>
        </p:nvPicPr>
        <p:blipFill rotWithShape="1">
          <a:blip r:embed="rId3"/>
          <a:srcRect l="6737" t="7264" r="56362"/>
          <a:stretch/>
        </p:blipFill>
        <p:spPr>
          <a:xfrm>
            <a:off x="5181600" y="1676400"/>
            <a:ext cx="3727790" cy="4683981"/>
          </a:xfrm>
          <a:prstGeom prst="rect">
            <a:avLst/>
          </a:prstGeom>
        </p:spPr>
      </p:pic>
      <p:sp>
        <p:nvSpPr>
          <p:cNvPr id="7" name="TextBox 6"/>
          <p:cNvSpPr txBox="1"/>
          <p:nvPr/>
        </p:nvSpPr>
        <p:spPr>
          <a:xfrm>
            <a:off x="152400" y="4572000"/>
            <a:ext cx="4800600" cy="1569660"/>
          </a:xfrm>
          <a:prstGeom prst="rect">
            <a:avLst/>
          </a:prstGeom>
          <a:noFill/>
          <a:ln w="19050" cmpd="sng">
            <a:solidFill>
              <a:srgbClr val="B60000"/>
            </a:solidFill>
          </a:ln>
        </p:spPr>
        <p:txBody>
          <a:bodyPr wrap="square" rtlCol="0">
            <a:spAutoFit/>
          </a:bodyPr>
          <a:lstStyle/>
          <a:p>
            <a:pPr marL="112713" indent="-112713">
              <a:buFont typeface="Arial"/>
              <a:buChar char="•"/>
            </a:pPr>
            <a:r>
              <a:rPr lang="en-US" sz="1600" dirty="0" smtClean="0">
                <a:solidFill>
                  <a:srgbClr val="B60000"/>
                </a:solidFill>
                <a:latin typeface="Calibri"/>
                <a:cs typeface="Calibri"/>
              </a:rPr>
              <a:t>Largely dominated by geostrophic component before 2006</a:t>
            </a:r>
            <a:r>
              <a:rPr lang="en-US" sz="1600" dirty="0" smtClean="0">
                <a:solidFill>
                  <a:srgbClr val="B60000"/>
                </a:solidFill>
                <a:latin typeface="Calibri"/>
                <a:cs typeface="Calibri"/>
              </a:rPr>
              <a:t>.</a:t>
            </a:r>
            <a:endParaRPr lang="en-US" sz="1600" dirty="0" smtClean="0">
              <a:solidFill>
                <a:srgbClr val="B60000"/>
              </a:solidFill>
              <a:latin typeface="Calibri"/>
              <a:cs typeface="Calibri"/>
            </a:endParaRPr>
          </a:p>
          <a:p>
            <a:pPr marL="112713" indent="-112713">
              <a:buFont typeface="Arial"/>
              <a:buChar char="•"/>
            </a:pPr>
            <a:r>
              <a:rPr lang="en-US" sz="1600" dirty="0" smtClean="0">
                <a:solidFill>
                  <a:srgbClr val="B60000"/>
                </a:solidFill>
                <a:latin typeface="Calibri"/>
                <a:cs typeface="Calibri"/>
              </a:rPr>
              <a:t>Largely dominated by Ekman component after 2006 (except 25S)</a:t>
            </a:r>
            <a:r>
              <a:rPr lang="en-US" sz="1600" dirty="0" smtClean="0">
                <a:solidFill>
                  <a:srgbClr val="B60000"/>
                </a:solidFill>
                <a:latin typeface="Calibri"/>
                <a:cs typeface="Calibri"/>
              </a:rPr>
              <a:t>.</a:t>
            </a:r>
            <a:endParaRPr lang="en-US" sz="1600" dirty="0" smtClean="0">
              <a:solidFill>
                <a:srgbClr val="B60000"/>
              </a:solidFill>
              <a:latin typeface="Calibri"/>
              <a:cs typeface="Calibri"/>
            </a:endParaRPr>
          </a:p>
          <a:p>
            <a:pPr marL="112713" indent="-112713">
              <a:buFont typeface="Arial"/>
              <a:buChar char="•"/>
            </a:pPr>
            <a:r>
              <a:rPr lang="en-US" sz="1600" dirty="0" smtClean="0">
                <a:solidFill>
                  <a:srgbClr val="B60000"/>
                </a:solidFill>
                <a:latin typeface="Calibri"/>
                <a:cs typeface="Calibri"/>
              </a:rPr>
              <a:t>At 34.5S, long period variability with high in mid 2000’s and low in mid 1990s.</a:t>
            </a:r>
          </a:p>
        </p:txBody>
      </p:sp>
      <p:grpSp>
        <p:nvGrpSpPr>
          <p:cNvPr id="8" name="Group 7"/>
          <p:cNvGrpSpPr/>
          <p:nvPr/>
        </p:nvGrpSpPr>
        <p:grpSpPr>
          <a:xfrm>
            <a:off x="152400" y="1752600"/>
            <a:ext cx="4749772" cy="2458457"/>
            <a:chOff x="296749" y="1050485"/>
            <a:chExt cx="6755882" cy="4000968"/>
          </a:xfrm>
        </p:grpSpPr>
        <p:pic>
          <p:nvPicPr>
            <p:cNvPr id="9" name="Picture 8" descr="moc_alt_xbt_ax18_full.png"/>
            <p:cNvPicPr>
              <a:picLocks noChangeAspect="1"/>
            </p:cNvPicPr>
            <p:nvPr/>
          </p:nvPicPr>
          <p:blipFill>
            <a:blip r:embed="rId4"/>
            <a:stretch>
              <a:fillRect/>
            </a:stretch>
          </p:blipFill>
          <p:spPr>
            <a:xfrm>
              <a:off x="296749" y="1050485"/>
              <a:ext cx="6755882" cy="2125288"/>
            </a:xfrm>
            <a:prstGeom prst="rect">
              <a:avLst/>
            </a:prstGeom>
          </p:spPr>
        </p:pic>
        <p:pic>
          <p:nvPicPr>
            <p:cNvPr id="10" name="Picture 9" descr="mht_alt_xbt_ax18_full.png"/>
            <p:cNvPicPr>
              <a:picLocks noChangeAspect="1"/>
            </p:cNvPicPr>
            <p:nvPr/>
          </p:nvPicPr>
          <p:blipFill>
            <a:blip r:embed="rId5"/>
            <a:stretch>
              <a:fillRect/>
            </a:stretch>
          </p:blipFill>
          <p:spPr>
            <a:xfrm>
              <a:off x="300880" y="2986074"/>
              <a:ext cx="6751751" cy="2065379"/>
            </a:xfrm>
            <a:prstGeom prst="rect">
              <a:avLst/>
            </a:prstGeom>
          </p:spPr>
        </p:pic>
      </p:grpSp>
      <p:sp>
        <p:nvSpPr>
          <p:cNvPr id="11" name="Footer Placeholder 3"/>
          <p:cNvSpPr txBox="1">
            <a:spLocks/>
          </p:cNvSpPr>
          <p:nvPr/>
        </p:nvSpPr>
        <p:spPr>
          <a:xfrm>
            <a:off x="5410200" y="6381750"/>
            <a:ext cx="3733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TradeGothic" pitchFamily="2" charset="0"/>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a:lstStyle>
          <a:p>
            <a:endParaRPr lang="en-US" sz="1600" dirty="0">
              <a:solidFill>
                <a:srgbClr val="FFFFFF"/>
              </a:solidFill>
              <a:latin typeface="+mj-lt"/>
            </a:endParaRPr>
          </a:p>
        </p:txBody>
      </p:sp>
      <p:sp>
        <p:nvSpPr>
          <p:cNvPr id="14" name="Footer Placeholder 3"/>
          <p:cNvSpPr txBox="1">
            <a:spLocks/>
          </p:cNvSpPr>
          <p:nvPr/>
        </p:nvSpPr>
        <p:spPr>
          <a:xfrm>
            <a:off x="5389033" y="6477000"/>
            <a:ext cx="3733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TradeGothic" pitchFamily="2" charset="0"/>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a:lstStyle>
          <a:p>
            <a:pPr algn="r"/>
            <a:r>
              <a:rPr lang="en-US" sz="1600" dirty="0" smtClean="0">
                <a:solidFill>
                  <a:srgbClr val="FFFFFF"/>
                </a:solidFill>
                <a:latin typeface="+mj-lt"/>
              </a:rPr>
              <a:t>AOML Program Review</a:t>
            </a:r>
            <a:endParaRPr lang="en-US" sz="1600" dirty="0">
              <a:solidFill>
                <a:srgbClr val="FFFFFF"/>
              </a:solidFill>
              <a:latin typeface="+mj-lt"/>
            </a:endParaRPr>
          </a:p>
        </p:txBody>
      </p:sp>
      <p:sp>
        <p:nvSpPr>
          <p:cNvPr id="15" name="TextBox 14"/>
          <p:cNvSpPr txBox="1"/>
          <p:nvPr/>
        </p:nvSpPr>
        <p:spPr>
          <a:xfrm>
            <a:off x="609600" y="6477000"/>
            <a:ext cx="1693693" cy="338554"/>
          </a:xfrm>
          <a:prstGeom prst="rect">
            <a:avLst/>
          </a:prstGeom>
          <a:noFill/>
        </p:spPr>
        <p:txBody>
          <a:bodyPr wrap="none" rtlCol="0">
            <a:spAutoFit/>
          </a:bodyPr>
          <a:lstStyle/>
          <a:p>
            <a:r>
              <a:rPr lang="en-US" sz="1600" dirty="0" smtClean="0">
                <a:solidFill>
                  <a:schemeClr val="bg1"/>
                </a:solidFill>
                <a:latin typeface="Calibri"/>
                <a:cs typeface="Calibri"/>
              </a:rPr>
              <a:t>Dong et al, (2014)</a:t>
            </a:r>
            <a:endParaRPr lang="en-US" sz="1600" dirty="0">
              <a:solidFill>
                <a:schemeClr val="bg1"/>
              </a:solidFill>
              <a:latin typeface="Calibri"/>
              <a:cs typeface="Calibri"/>
            </a:endParaRPr>
          </a:p>
        </p:txBody>
      </p:sp>
      <p:sp>
        <p:nvSpPr>
          <p:cNvPr id="16" name="Slide Number Placeholder 1"/>
          <p:cNvSpPr txBox="1">
            <a:spLocks/>
          </p:cNvSpPr>
          <p:nvPr/>
        </p:nvSpPr>
        <p:spPr>
          <a:xfrm>
            <a:off x="38100" y="6477000"/>
            <a:ext cx="533400" cy="323850"/>
          </a:xfrm>
          <a:prstGeom prst="rect">
            <a:avLst/>
          </a:prstGeom>
        </p:spPr>
        <p:txBody>
          <a:bodyPr/>
          <a:lstStyle>
            <a:defPPr>
              <a:defRPr lang="en-US"/>
            </a:defPPr>
            <a:lvl1pPr algn="l" rtl="0" fontAlgn="base">
              <a:spcBef>
                <a:spcPct val="0"/>
              </a:spcBef>
              <a:spcAft>
                <a:spcPct val="0"/>
              </a:spcAft>
              <a:defRPr kern="1200">
                <a:solidFill>
                  <a:schemeClr val="tx1"/>
                </a:solidFill>
                <a:latin typeface="TradeGothic" pitchFamily="2" charset="0"/>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a:lstStyle>
          <a:p>
            <a:fld id="{AB1FD0B6-8E5E-BC46-9BAD-30C21BE3CAFE}" type="slidenum">
              <a:rPr lang="en-US" sz="1400" smtClean="0">
                <a:solidFill>
                  <a:srgbClr val="FFFFFF"/>
                </a:solidFill>
              </a:rPr>
              <a:pPr/>
              <a:t>12</a:t>
            </a:fld>
            <a:endParaRPr lang="en-US" sz="1400" dirty="0">
              <a:solidFill>
                <a:srgbClr val="FFFFFF"/>
              </a:solidFill>
            </a:endParaRPr>
          </a:p>
        </p:txBody>
      </p:sp>
      <p:sp>
        <p:nvSpPr>
          <p:cNvPr id="17" name="TextBox 16"/>
          <p:cNvSpPr txBox="1"/>
          <p:nvPr/>
        </p:nvSpPr>
        <p:spPr>
          <a:xfrm>
            <a:off x="76200" y="990600"/>
            <a:ext cx="8915400" cy="707886"/>
          </a:xfrm>
          <a:prstGeom prst="rect">
            <a:avLst/>
          </a:prstGeom>
          <a:noFill/>
        </p:spPr>
        <p:txBody>
          <a:bodyPr wrap="square" rtlCol="0">
            <a:spAutoFit/>
          </a:bodyPr>
          <a:lstStyle/>
          <a:p>
            <a:pPr algn="ctr"/>
            <a:r>
              <a:rPr lang="en-US" sz="2000" u="sng" dirty="0">
                <a:latin typeface="Calibri"/>
                <a:cs typeface="Calibri"/>
              </a:rPr>
              <a:t>South </a:t>
            </a:r>
            <a:r>
              <a:rPr lang="en-US" sz="2000" u="sng" dirty="0" smtClean="0">
                <a:latin typeface="Calibri"/>
                <a:cs typeface="Calibri"/>
              </a:rPr>
              <a:t>Atlantic MOC and heat transport (MHT) estimates based on altimetry shows different leading contributors at different times.</a:t>
            </a:r>
            <a:endParaRPr lang="en-US" sz="2000" u="sng" dirty="0">
              <a:latin typeface="Calibri"/>
              <a:cs typeface="Calibri"/>
            </a:endParaRPr>
          </a:p>
        </p:txBody>
      </p:sp>
      <p:cxnSp>
        <p:nvCxnSpPr>
          <p:cNvPr id="5" name="Straight Arrow Connector 4"/>
          <p:cNvCxnSpPr/>
          <p:nvPr/>
        </p:nvCxnSpPr>
        <p:spPr>
          <a:xfrm>
            <a:off x="6477000" y="2819400"/>
            <a:ext cx="685800" cy="7620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019800" y="2438400"/>
            <a:ext cx="1257300" cy="400110"/>
          </a:xfrm>
          <a:prstGeom prst="rect">
            <a:avLst/>
          </a:prstGeom>
          <a:noFill/>
        </p:spPr>
        <p:txBody>
          <a:bodyPr wrap="none" rtlCol="0">
            <a:spAutoFit/>
          </a:bodyPr>
          <a:lstStyle/>
          <a:p>
            <a:r>
              <a:rPr lang="en-US" sz="2000" dirty="0" smtClean="0">
                <a:latin typeface="Calibri"/>
                <a:cs typeface="Calibri"/>
              </a:rPr>
              <a:t>MOC total</a:t>
            </a:r>
            <a:endParaRPr lang="en-US" sz="2000" dirty="0">
              <a:latin typeface="Calibri"/>
              <a:cs typeface="Calibri"/>
            </a:endParaRPr>
          </a:p>
        </p:txBody>
      </p:sp>
      <p:sp>
        <p:nvSpPr>
          <p:cNvPr id="20" name="TextBox 19"/>
          <p:cNvSpPr txBox="1"/>
          <p:nvPr/>
        </p:nvSpPr>
        <p:spPr>
          <a:xfrm>
            <a:off x="6400800" y="4419600"/>
            <a:ext cx="888985" cy="400110"/>
          </a:xfrm>
          <a:prstGeom prst="rect">
            <a:avLst/>
          </a:prstGeom>
          <a:noFill/>
        </p:spPr>
        <p:txBody>
          <a:bodyPr wrap="none" rtlCol="0">
            <a:spAutoFit/>
          </a:bodyPr>
          <a:lstStyle/>
          <a:p>
            <a:r>
              <a:rPr lang="en-US" sz="2000" dirty="0" smtClean="0">
                <a:solidFill>
                  <a:srgbClr val="139605"/>
                </a:solidFill>
                <a:latin typeface="Calibri"/>
                <a:cs typeface="Calibri"/>
              </a:rPr>
              <a:t>Ekman</a:t>
            </a:r>
            <a:endParaRPr lang="en-US" sz="2000" dirty="0">
              <a:solidFill>
                <a:srgbClr val="139605"/>
              </a:solidFill>
              <a:latin typeface="Calibri"/>
              <a:cs typeface="Calibri"/>
            </a:endParaRPr>
          </a:p>
        </p:txBody>
      </p:sp>
      <p:cxnSp>
        <p:nvCxnSpPr>
          <p:cNvPr id="21" name="Straight Arrow Connector 20"/>
          <p:cNvCxnSpPr/>
          <p:nvPr/>
        </p:nvCxnSpPr>
        <p:spPr>
          <a:xfrm flipH="1">
            <a:off x="6096000" y="4800600"/>
            <a:ext cx="685800" cy="381000"/>
          </a:xfrm>
          <a:prstGeom prst="straightConnector1">
            <a:avLst/>
          </a:prstGeom>
          <a:ln w="28575" cmpd="sng">
            <a:solidFill>
              <a:srgbClr val="139605"/>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24600" y="3505200"/>
            <a:ext cx="1457050" cy="400110"/>
          </a:xfrm>
          <a:prstGeom prst="rect">
            <a:avLst/>
          </a:prstGeom>
          <a:noFill/>
        </p:spPr>
        <p:txBody>
          <a:bodyPr wrap="none" rtlCol="0">
            <a:spAutoFit/>
          </a:bodyPr>
          <a:lstStyle/>
          <a:p>
            <a:r>
              <a:rPr lang="en-US" sz="2000" dirty="0" smtClean="0">
                <a:solidFill>
                  <a:srgbClr val="B60000"/>
                </a:solidFill>
                <a:latin typeface="Calibri"/>
                <a:cs typeface="Calibri"/>
              </a:rPr>
              <a:t>Geostrophic</a:t>
            </a:r>
            <a:endParaRPr lang="en-US" sz="2000" dirty="0">
              <a:solidFill>
                <a:srgbClr val="B60000"/>
              </a:solidFill>
              <a:latin typeface="Calibri"/>
              <a:cs typeface="Calibri"/>
            </a:endParaRPr>
          </a:p>
        </p:txBody>
      </p:sp>
      <p:cxnSp>
        <p:nvCxnSpPr>
          <p:cNvPr id="24" name="Straight Arrow Connector 23"/>
          <p:cNvCxnSpPr/>
          <p:nvPr/>
        </p:nvCxnSpPr>
        <p:spPr>
          <a:xfrm flipH="1">
            <a:off x="6324600" y="3886200"/>
            <a:ext cx="685800" cy="228600"/>
          </a:xfrm>
          <a:prstGeom prst="straightConnector1">
            <a:avLst/>
          </a:prstGeom>
          <a:ln w="28575" cmpd="sng">
            <a:solidFill>
              <a:srgbClr val="B6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715000" y="1752600"/>
            <a:ext cx="556563" cy="338554"/>
          </a:xfrm>
          <a:prstGeom prst="rect">
            <a:avLst/>
          </a:prstGeom>
          <a:noFill/>
        </p:spPr>
        <p:txBody>
          <a:bodyPr wrap="none" rtlCol="0">
            <a:spAutoFit/>
          </a:bodyPr>
          <a:lstStyle/>
          <a:p>
            <a:r>
              <a:rPr lang="en-US" sz="1600" dirty="0" smtClean="0">
                <a:latin typeface="Calibri"/>
                <a:cs typeface="Calibri"/>
              </a:rPr>
              <a:t>20°S</a:t>
            </a:r>
            <a:endParaRPr lang="en-US" sz="1600" dirty="0">
              <a:latin typeface="Calibri"/>
              <a:cs typeface="Calibri"/>
            </a:endParaRPr>
          </a:p>
        </p:txBody>
      </p:sp>
      <p:sp>
        <p:nvSpPr>
          <p:cNvPr id="27" name="TextBox 26"/>
          <p:cNvSpPr txBox="1"/>
          <p:nvPr/>
        </p:nvSpPr>
        <p:spPr>
          <a:xfrm>
            <a:off x="5562600" y="2590800"/>
            <a:ext cx="556563" cy="338554"/>
          </a:xfrm>
          <a:prstGeom prst="rect">
            <a:avLst/>
          </a:prstGeom>
          <a:noFill/>
        </p:spPr>
        <p:txBody>
          <a:bodyPr wrap="none" rtlCol="0">
            <a:spAutoFit/>
          </a:bodyPr>
          <a:lstStyle/>
          <a:p>
            <a:r>
              <a:rPr lang="en-US" sz="1600" dirty="0" smtClean="0">
                <a:latin typeface="Calibri"/>
                <a:cs typeface="Calibri"/>
              </a:rPr>
              <a:t>25°S</a:t>
            </a:r>
            <a:endParaRPr lang="en-US" sz="1600" dirty="0">
              <a:latin typeface="Calibri"/>
              <a:cs typeface="Calibri"/>
            </a:endParaRPr>
          </a:p>
        </p:txBody>
      </p:sp>
      <p:sp>
        <p:nvSpPr>
          <p:cNvPr id="28" name="TextBox 27"/>
          <p:cNvSpPr txBox="1"/>
          <p:nvPr/>
        </p:nvSpPr>
        <p:spPr>
          <a:xfrm>
            <a:off x="5562600" y="3657600"/>
            <a:ext cx="556563" cy="338554"/>
          </a:xfrm>
          <a:prstGeom prst="rect">
            <a:avLst/>
          </a:prstGeom>
          <a:noFill/>
        </p:spPr>
        <p:txBody>
          <a:bodyPr wrap="none" rtlCol="0">
            <a:spAutoFit/>
          </a:bodyPr>
          <a:lstStyle/>
          <a:p>
            <a:r>
              <a:rPr lang="en-US" sz="1600" dirty="0">
                <a:latin typeface="Calibri"/>
                <a:cs typeface="Calibri"/>
              </a:rPr>
              <a:t>3</a:t>
            </a:r>
            <a:r>
              <a:rPr lang="en-US" sz="1600" dirty="0" smtClean="0">
                <a:latin typeface="Calibri"/>
                <a:cs typeface="Calibri"/>
              </a:rPr>
              <a:t>0°S</a:t>
            </a:r>
            <a:endParaRPr lang="en-US" sz="1600" dirty="0">
              <a:latin typeface="Calibri"/>
              <a:cs typeface="Calibri"/>
            </a:endParaRPr>
          </a:p>
        </p:txBody>
      </p:sp>
      <p:sp>
        <p:nvSpPr>
          <p:cNvPr id="29" name="TextBox 28"/>
          <p:cNvSpPr txBox="1"/>
          <p:nvPr/>
        </p:nvSpPr>
        <p:spPr>
          <a:xfrm>
            <a:off x="5562600" y="4648200"/>
            <a:ext cx="712254" cy="338554"/>
          </a:xfrm>
          <a:prstGeom prst="rect">
            <a:avLst/>
          </a:prstGeom>
          <a:noFill/>
        </p:spPr>
        <p:txBody>
          <a:bodyPr wrap="none" rtlCol="0">
            <a:spAutoFit/>
          </a:bodyPr>
          <a:lstStyle/>
          <a:p>
            <a:r>
              <a:rPr lang="en-US" sz="1600" dirty="0" smtClean="0">
                <a:latin typeface="Calibri"/>
                <a:cs typeface="Calibri"/>
              </a:rPr>
              <a:t>34.5°S</a:t>
            </a:r>
            <a:endParaRPr lang="en-US" sz="1600" dirty="0">
              <a:latin typeface="Calibri"/>
              <a:cs typeface="Calibri"/>
            </a:endParaRPr>
          </a:p>
        </p:txBody>
      </p:sp>
      <p:cxnSp>
        <p:nvCxnSpPr>
          <p:cNvPr id="41" name="Straight Connector 40"/>
          <p:cNvCxnSpPr/>
          <p:nvPr/>
        </p:nvCxnSpPr>
        <p:spPr>
          <a:xfrm>
            <a:off x="7924800" y="1752600"/>
            <a:ext cx="0" cy="4038600"/>
          </a:xfrm>
          <a:prstGeom prst="line">
            <a:avLst/>
          </a:prstGeom>
          <a:ln w="76200"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43022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
          <p:cNvSpPr txBox="1">
            <a:spLocks noChangeArrowheads="1"/>
          </p:cNvSpPr>
          <p:nvPr/>
        </p:nvSpPr>
        <p:spPr bwMode="auto">
          <a:xfrm>
            <a:off x="523875" y="152400"/>
            <a:ext cx="192252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smtClean="0">
                <a:latin typeface="Calibri"/>
                <a:cs typeface="Calibri"/>
              </a:rPr>
              <a:t>Summary:</a:t>
            </a:r>
            <a:endParaRPr lang="en-US" sz="3200" b="1" dirty="0">
              <a:latin typeface="Calibri"/>
              <a:cs typeface="Calibri"/>
            </a:endParaRPr>
          </a:p>
        </p:txBody>
      </p:sp>
      <p:sp>
        <p:nvSpPr>
          <p:cNvPr id="66562" name="TextBox 2"/>
          <p:cNvSpPr txBox="1">
            <a:spLocks noChangeArrowheads="1"/>
          </p:cNvSpPr>
          <p:nvPr/>
        </p:nvSpPr>
        <p:spPr bwMode="auto">
          <a:xfrm>
            <a:off x="304800" y="1905000"/>
            <a:ext cx="855821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dirty="0">
                <a:latin typeface="Calibri"/>
                <a:cs typeface="Calibri"/>
              </a:rPr>
              <a:t>PHOD houses a great number of critical observational platforms that are being used to evaluate models and determine physical processes of climate variability</a:t>
            </a:r>
            <a:r>
              <a:rPr lang="en-US" sz="2000" dirty="0" smtClean="0">
                <a:latin typeface="Calibri"/>
                <a:cs typeface="Calibri"/>
              </a:rPr>
              <a:t>.</a:t>
            </a:r>
          </a:p>
          <a:p>
            <a:pPr marL="1085850" lvl="1" indent="-342900" eaLnBrk="1" hangingPunct="1">
              <a:buFont typeface="Arial"/>
              <a:buChar char="•"/>
            </a:pPr>
            <a:r>
              <a:rPr lang="en-US" sz="2000" b="1" dirty="0" smtClean="0">
                <a:latin typeface="Calibri"/>
                <a:cs typeface="Calibri"/>
              </a:rPr>
              <a:t>26N MOC array</a:t>
            </a:r>
          </a:p>
          <a:p>
            <a:pPr marL="1085850" lvl="1" indent="-342900" eaLnBrk="1" hangingPunct="1">
              <a:buFont typeface="Arial"/>
              <a:buChar char="•"/>
            </a:pPr>
            <a:r>
              <a:rPr lang="en-US" sz="2000" b="1" dirty="0" smtClean="0">
                <a:latin typeface="Calibri"/>
                <a:cs typeface="Calibri"/>
              </a:rPr>
              <a:t>Expanding 35S MOC array</a:t>
            </a:r>
          </a:p>
          <a:p>
            <a:pPr marL="1085850" lvl="1" indent="-342900" eaLnBrk="1" hangingPunct="1">
              <a:buFont typeface="Arial"/>
              <a:buChar char="•"/>
            </a:pPr>
            <a:r>
              <a:rPr lang="en-US" sz="2000" b="1" dirty="0" smtClean="0">
                <a:latin typeface="Calibri"/>
                <a:cs typeface="Calibri"/>
              </a:rPr>
              <a:t>XBT, CTD/O2, Argo</a:t>
            </a:r>
            <a:endParaRPr lang="en-US" sz="2000" dirty="0">
              <a:latin typeface="Calibri"/>
              <a:cs typeface="Calibri"/>
            </a:endParaRPr>
          </a:p>
          <a:p>
            <a:pPr marL="457200" indent="-457200" algn="l" eaLnBrk="1" hangingPunct="1">
              <a:spcBef>
                <a:spcPts val="1200"/>
              </a:spcBef>
              <a:buFont typeface="+mj-lt"/>
              <a:buAutoNum type="arabicPeriod"/>
            </a:pPr>
            <a:r>
              <a:rPr lang="en-US" sz="2000" dirty="0">
                <a:latin typeface="Calibri"/>
                <a:cs typeface="Calibri"/>
              </a:rPr>
              <a:t>Analysis done using </a:t>
            </a:r>
            <a:r>
              <a:rPr lang="en-US" sz="2000" dirty="0" smtClean="0">
                <a:latin typeface="Calibri"/>
                <a:cs typeface="Calibri"/>
              </a:rPr>
              <a:t>observations and models shows the importance of the MOC on SST.</a:t>
            </a:r>
          </a:p>
          <a:p>
            <a:pPr marL="457200" indent="-457200" algn="l" eaLnBrk="1" hangingPunct="1">
              <a:buFont typeface="+mj-lt"/>
              <a:buAutoNum type="arabicPeriod"/>
            </a:pPr>
            <a:r>
              <a:rPr lang="en-US" sz="2000" dirty="0">
                <a:latin typeface="Calibri"/>
                <a:cs typeface="Calibri"/>
              </a:rPr>
              <a:t>T</a:t>
            </a:r>
            <a:r>
              <a:rPr lang="en-US" sz="2000" dirty="0" smtClean="0">
                <a:latin typeface="Calibri"/>
                <a:cs typeface="Calibri"/>
              </a:rPr>
              <a:t>he large variability of the MOC/MHT including </a:t>
            </a:r>
            <a:r>
              <a:rPr lang="en-US" sz="2000" dirty="0" err="1" smtClean="0">
                <a:latin typeface="Calibri"/>
                <a:cs typeface="Calibri"/>
              </a:rPr>
              <a:t>mesoscale</a:t>
            </a:r>
            <a:r>
              <a:rPr lang="en-US" sz="2000" dirty="0" smtClean="0">
                <a:latin typeface="Calibri"/>
                <a:cs typeface="Calibri"/>
              </a:rPr>
              <a:t>, seasonal and longer variability.</a:t>
            </a:r>
          </a:p>
          <a:p>
            <a:pPr marL="457200" indent="-457200" algn="l" eaLnBrk="1" hangingPunct="1">
              <a:buFont typeface="+mj-lt"/>
              <a:buAutoNum type="arabicPeriod"/>
            </a:pPr>
            <a:r>
              <a:rPr lang="en-US" sz="2000" dirty="0">
                <a:latin typeface="Calibri"/>
                <a:cs typeface="Calibri"/>
              </a:rPr>
              <a:t>T</a:t>
            </a:r>
            <a:r>
              <a:rPr lang="en-US" sz="2000" dirty="0" smtClean="0">
                <a:latin typeface="Calibri"/>
                <a:cs typeface="Calibri"/>
              </a:rPr>
              <a:t>he MOC on seasonal and longer time scales and models </a:t>
            </a:r>
            <a:r>
              <a:rPr lang="en-US" sz="2000" dirty="0">
                <a:latin typeface="Calibri"/>
                <a:cs typeface="Calibri"/>
              </a:rPr>
              <a:t>don’t reproduce the observations particularly well (e.g. seasonal cycle in heat transport, fresh water transport in the SA, changes in deep water properties, </a:t>
            </a:r>
            <a:r>
              <a:rPr lang="en-US" sz="2000" dirty="0" smtClean="0">
                <a:latin typeface="Calibri"/>
                <a:cs typeface="Calibri"/>
              </a:rPr>
              <a:t>and phasing </a:t>
            </a:r>
            <a:r>
              <a:rPr lang="en-US" sz="2000" dirty="0">
                <a:latin typeface="Calibri"/>
                <a:cs typeface="Calibri"/>
              </a:rPr>
              <a:t>of </a:t>
            </a:r>
            <a:r>
              <a:rPr lang="en-US" sz="2000" dirty="0" smtClean="0">
                <a:latin typeface="Calibri"/>
                <a:cs typeface="Calibri"/>
              </a:rPr>
              <a:t>AMO)</a:t>
            </a:r>
            <a:r>
              <a:rPr lang="en-US" sz="2000" dirty="0" smtClean="0">
                <a:latin typeface="Calibri"/>
                <a:cs typeface="Calibri"/>
              </a:rPr>
              <a:t>.</a:t>
            </a:r>
            <a:endParaRPr lang="en-US" sz="2000" dirty="0">
              <a:latin typeface="Calibri"/>
              <a:cs typeface="Calibri"/>
            </a:endParaRPr>
          </a:p>
        </p:txBody>
      </p:sp>
      <p:sp>
        <p:nvSpPr>
          <p:cNvPr id="2" name="Slide Number Placeholder 1"/>
          <p:cNvSpPr>
            <a:spLocks noGrp="1"/>
          </p:cNvSpPr>
          <p:nvPr>
            <p:ph type="sldNum" sz="quarter" idx="11"/>
          </p:nvPr>
        </p:nvSpPr>
        <p:spPr/>
        <p:txBody>
          <a:bodyPr/>
          <a:lstStyle/>
          <a:p>
            <a:fld id="{C96EBABF-AC08-7A4B-8A24-5DF45D8D5A35}" type="slidenum">
              <a:rPr lang="en-US" smtClean="0"/>
              <a:pPr/>
              <a:t>13</a:t>
            </a:fld>
            <a:endParaRPr lang="en-US"/>
          </a:p>
        </p:txBody>
      </p:sp>
      <p:sp>
        <p:nvSpPr>
          <p:cNvPr id="5"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3" name="TextBox 2"/>
          <p:cNvSpPr txBox="1"/>
          <p:nvPr/>
        </p:nvSpPr>
        <p:spPr>
          <a:xfrm>
            <a:off x="304800" y="1066800"/>
            <a:ext cx="8763000" cy="707886"/>
          </a:xfrm>
          <a:prstGeom prst="rect">
            <a:avLst/>
          </a:prstGeom>
          <a:noFill/>
        </p:spPr>
        <p:txBody>
          <a:bodyPr wrap="square" rtlCol="0">
            <a:spAutoFit/>
          </a:bodyPr>
          <a:lstStyle/>
          <a:p>
            <a:r>
              <a:rPr lang="en-US" sz="2000" u="sng" dirty="0" smtClean="0">
                <a:latin typeface="Calibri"/>
                <a:cs typeface="Calibri"/>
              </a:rPr>
              <a:t>PHOD is striving to characterize the three dimensional state of the MOC and improve our understanding of this important ocean-climate process.</a:t>
            </a:r>
            <a:endParaRPr lang="en-US" sz="2000" u="sng" dirty="0">
              <a:latin typeface="Calibri"/>
              <a:cs typeface="Calibri"/>
            </a:endParaRPr>
          </a:p>
        </p:txBody>
      </p:sp>
    </p:spTree>
    <p:extLst>
      <p:ext uri="{BB962C8B-B14F-4D97-AF65-F5344CB8AC3E}">
        <p14:creationId xmlns:p14="http://schemas.microsoft.com/office/powerpoint/2010/main" val="591908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4"/>
          <p:cNvSpPr>
            <a:spLocks noChangeArrowheads="1"/>
          </p:cNvSpPr>
          <p:nvPr/>
        </p:nvSpPr>
        <p:spPr bwMode="auto">
          <a:xfrm>
            <a:off x="0" y="5943600"/>
            <a:ext cx="9144000" cy="914400"/>
          </a:xfrm>
          <a:prstGeom prst="rect">
            <a:avLst/>
          </a:prstGeom>
          <a:solidFill>
            <a:schemeClr val="accent2">
              <a:lumMod val="75000"/>
            </a:schemeClr>
          </a:solidFill>
          <a:ln w="9525">
            <a:noFill/>
            <a:miter lim="800000"/>
            <a:headEnd/>
            <a:tailEnd/>
          </a:ln>
          <a:effectLst/>
        </p:spPr>
        <p:txBody>
          <a:bodyPr wrap="none" anchor="ctr">
            <a:prstTxWarp prst="textNoShape">
              <a:avLst/>
            </a:prstTxWarp>
          </a:bodyPr>
          <a:lstStyle/>
          <a:p>
            <a:endParaRPr lang="en-US">
              <a:latin typeface="+mj-lt"/>
            </a:endParaRPr>
          </a:p>
        </p:txBody>
      </p:sp>
      <p:pic>
        <p:nvPicPr>
          <p:cNvPr id="11" name="Picture 10" descr="BlueOcean.jpg"/>
          <p:cNvPicPr>
            <a:picLocks noChangeAspect="1"/>
          </p:cNvPicPr>
          <p:nvPr/>
        </p:nvPicPr>
        <p:blipFill>
          <a:blip r:embed="rId3">
            <a:alphaModFix amt="85000"/>
          </a:blip>
          <a:stretch>
            <a:fillRect/>
          </a:stretch>
        </p:blipFill>
        <p:spPr>
          <a:xfrm>
            <a:off x="0" y="0"/>
            <a:ext cx="9144000" cy="5943600"/>
          </a:xfrm>
          <a:prstGeom prst="rect">
            <a:avLst/>
          </a:prstGeom>
        </p:spPr>
      </p:pic>
      <p:sp>
        <p:nvSpPr>
          <p:cNvPr id="93191" name="Text Box 7"/>
          <p:cNvSpPr txBox="1">
            <a:spLocks noChangeArrowheads="1"/>
          </p:cNvSpPr>
          <p:nvPr/>
        </p:nvSpPr>
        <p:spPr bwMode="auto">
          <a:xfrm>
            <a:off x="1600200" y="304800"/>
            <a:ext cx="6513021" cy="2308324"/>
          </a:xfrm>
          <a:prstGeom prst="rect">
            <a:avLst/>
          </a:prstGeom>
          <a:noFill/>
          <a:ln w="9525">
            <a:noFill/>
            <a:miter lim="800000"/>
            <a:headEnd/>
            <a:tailEnd/>
          </a:ln>
          <a:effectLst/>
        </p:spPr>
        <p:txBody>
          <a:bodyPr wrap="none">
            <a:prstTxWarp prst="textNoShape">
              <a:avLst/>
            </a:prstTxWarp>
            <a:spAutoFit/>
          </a:bodyPr>
          <a:lstStyle/>
          <a:p>
            <a:pPr algn="ctr"/>
            <a:r>
              <a:rPr lang="en-US" sz="4800" b="1" dirty="0" smtClean="0">
                <a:latin typeface="+mj-lt"/>
              </a:rPr>
              <a:t>Thank you very much</a:t>
            </a:r>
          </a:p>
          <a:p>
            <a:pPr algn="ctr"/>
            <a:endParaRPr lang="en-US" sz="4800" b="1" dirty="0" smtClean="0">
              <a:latin typeface="+mj-lt"/>
            </a:endParaRPr>
          </a:p>
          <a:p>
            <a:pPr algn="ctr"/>
            <a:r>
              <a:rPr lang="en-US" sz="4800" b="1" dirty="0" smtClean="0">
                <a:latin typeface="+mj-lt"/>
              </a:rPr>
              <a:t>Questions?</a:t>
            </a:r>
            <a:endParaRPr lang="en-US" sz="4800" b="1" dirty="0">
              <a:latin typeface="+mj-lt"/>
            </a:endParaRPr>
          </a:p>
        </p:txBody>
      </p:sp>
      <p:sp>
        <p:nvSpPr>
          <p:cNvPr id="7" name="Rectangle 3"/>
          <p:cNvSpPr>
            <a:spLocks noGrp="1" noChangeArrowheads="1"/>
          </p:cNvSpPr>
          <p:nvPr>
            <p:ph type="subTitle" idx="1"/>
          </p:nvPr>
        </p:nvSpPr>
        <p:spPr>
          <a:xfrm>
            <a:off x="0" y="5943600"/>
            <a:ext cx="8153400" cy="914400"/>
          </a:xfrm>
        </p:spPr>
        <p:txBody>
          <a:bodyPr/>
          <a:lstStyle/>
          <a:p>
            <a:r>
              <a:rPr lang="en-US" dirty="0" smtClean="0">
                <a:latin typeface="+mj-lt"/>
              </a:rPr>
              <a:t>.</a:t>
            </a:r>
            <a:endParaRPr lang="en-US" dirty="0">
              <a:latin typeface="+mj-lt"/>
            </a:endParaRPr>
          </a:p>
        </p:txBody>
      </p:sp>
      <p:pic>
        <p:nvPicPr>
          <p:cNvPr id="9" name="Picture 9" descr="Dept of Commerce Se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3800" y="6019800"/>
            <a:ext cx="825500" cy="820737"/>
          </a:xfrm>
          <a:prstGeom prst="rect">
            <a:avLst/>
          </a:prstGeom>
          <a:noFill/>
          <a:effectLst>
            <a:outerShdw blurRad="63500" dist="37026" dir="7998880" algn="ctr" rotWithShape="0">
              <a:schemeClr val="bg2">
                <a:alpha val="50000"/>
              </a:schemeClr>
            </a:outerShdw>
          </a:effectLst>
        </p:spPr>
      </p:pic>
      <p:pic>
        <p:nvPicPr>
          <p:cNvPr id="10" name="Picture 10" descr="NOA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0" y="6048375"/>
            <a:ext cx="762000" cy="762000"/>
          </a:xfrm>
          <a:prstGeom prst="rect">
            <a:avLst/>
          </a:prstGeom>
          <a:noFill/>
          <a:effectLst>
            <a:outerShdw blurRad="63500" dist="37026" dir="7998880" algn="ctr" rotWithShape="0">
              <a:schemeClr val="bg2">
                <a:alpha val="50000"/>
              </a:schemeClr>
            </a:outerShdw>
          </a:effectLst>
        </p:spPr>
      </p:pic>
      <p:grpSp>
        <p:nvGrpSpPr>
          <p:cNvPr id="14" name="Group 13"/>
          <p:cNvGrpSpPr/>
          <p:nvPr/>
        </p:nvGrpSpPr>
        <p:grpSpPr>
          <a:xfrm>
            <a:off x="0" y="3810000"/>
            <a:ext cx="8915400" cy="2057400"/>
            <a:chOff x="0" y="3810000"/>
            <a:chExt cx="8915400" cy="2057400"/>
          </a:xfrm>
        </p:grpSpPr>
        <p:pic>
          <p:nvPicPr>
            <p:cNvPr id="15" name="Picture 14" descr="PHOD_2.jpg"/>
            <p:cNvPicPr>
              <a:picLocks noChangeAspect="1"/>
            </p:cNvPicPr>
            <p:nvPr/>
          </p:nvPicPr>
          <p:blipFill>
            <a:blip r:embed="rId6"/>
            <a:stretch>
              <a:fillRect/>
            </a:stretch>
          </p:blipFill>
          <p:spPr>
            <a:xfrm>
              <a:off x="0" y="3886200"/>
              <a:ext cx="1638300" cy="1228725"/>
            </a:xfrm>
            <a:prstGeom prst="rect">
              <a:avLst/>
            </a:prstGeom>
          </p:spPr>
        </p:pic>
        <p:pic>
          <p:nvPicPr>
            <p:cNvPr id="16" name="Picture 15" descr="PHOD_4.jpg"/>
            <p:cNvPicPr>
              <a:picLocks noChangeAspect="1"/>
            </p:cNvPicPr>
            <p:nvPr/>
          </p:nvPicPr>
          <p:blipFill>
            <a:blip r:embed="rId7"/>
            <a:stretch>
              <a:fillRect/>
            </a:stretch>
          </p:blipFill>
          <p:spPr>
            <a:xfrm>
              <a:off x="6248400" y="3810000"/>
              <a:ext cx="1212850" cy="1682750"/>
            </a:xfrm>
            <a:prstGeom prst="rect">
              <a:avLst/>
            </a:prstGeom>
          </p:spPr>
        </p:pic>
        <p:pic>
          <p:nvPicPr>
            <p:cNvPr id="17" name="Picture 16" descr="PHOD_1.jpg"/>
            <p:cNvPicPr>
              <a:picLocks noChangeAspect="1"/>
            </p:cNvPicPr>
            <p:nvPr/>
          </p:nvPicPr>
          <p:blipFill>
            <a:blip r:embed="rId8"/>
            <a:stretch>
              <a:fillRect/>
            </a:stretch>
          </p:blipFill>
          <p:spPr>
            <a:xfrm>
              <a:off x="4724400" y="4800600"/>
              <a:ext cx="1621536" cy="1066800"/>
            </a:xfrm>
            <a:prstGeom prst="rect">
              <a:avLst/>
            </a:prstGeom>
          </p:spPr>
        </p:pic>
        <p:pic>
          <p:nvPicPr>
            <p:cNvPr id="18" name="Picture 17" descr="PHOD_6.png"/>
            <p:cNvPicPr>
              <a:picLocks noChangeAspect="1"/>
            </p:cNvPicPr>
            <p:nvPr/>
          </p:nvPicPr>
          <p:blipFill>
            <a:blip r:embed="rId9"/>
            <a:stretch>
              <a:fillRect/>
            </a:stretch>
          </p:blipFill>
          <p:spPr>
            <a:xfrm>
              <a:off x="2590800" y="3886200"/>
              <a:ext cx="2608385" cy="1130300"/>
            </a:xfrm>
            <a:prstGeom prst="rect">
              <a:avLst/>
            </a:prstGeom>
          </p:spPr>
        </p:pic>
        <p:pic>
          <p:nvPicPr>
            <p:cNvPr id="19" name="Picture 18" descr="PHOD_3.png"/>
            <p:cNvPicPr>
              <a:picLocks noChangeAspect="1"/>
            </p:cNvPicPr>
            <p:nvPr/>
          </p:nvPicPr>
          <p:blipFill>
            <a:blip r:embed="rId10"/>
            <a:stretch>
              <a:fillRect/>
            </a:stretch>
          </p:blipFill>
          <p:spPr>
            <a:xfrm>
              <a:off x="7467600" y="4724400"/>
              <a:ext cx="1447800" cy="1082954"/>
            </a:xfrm>
            <a:prstGeom prst="rect">
              <a:avLst/>
            </a:prstGeom>
          </p:spPr>
        </p:pic>
        <p:pic>
          <p:nvPicPr>
            <p:cNvPr id="20" name="Picture 19" descr="PHOD_7.png"/>
            <p:cNvPicPr>
              <a:picLocks noChangeAspect="1"/>
            </p:cNvPicPr>
            <p:nvPr/>
          </p:nvPicPr>
          <p:blipFill>
            <a:blip r:embed="rId11"/>
            <a:stretch>
              <a:fillRect/>
            </a:stretch>
          </p:blipFill>
          <p:spPr>
            <a:xfrm>
              <a:off x="1143000" y="4648200"/>
              <a:ext cx="1632364" cy="10922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228600" y="1600200"/>
            <a:ext cx="8424863"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ts val="0"/>
              </a:spcBef>
            </a:pPr>
            <a:r>
              <a:rPr lang="en-US" sz="2000" dirty="0" smtClean="0">
                <a:latin typeface="Calibri"/>
                <a:cs typeface="Calibri"/>
              </a:rPr>
              <a:t>Observations</a:t>
            </a:r>
            <a:r>
              <a:rPr lang="en-US" sz="2000" dirty="0">
                <a:latin typeface="Calibri"/>
                <a:cs typeface="Calibri"/>
              </a:rPr>
              <a:t>:  </a:t>
            </a:r>
            <a:endParaRPr lang="en-US" sz="2000" dirty="0" smtClean="0">
              <a:latin typeface="Calibri"/>
              <a:cs typeface="Calibri"/>
            </a:endParaRPr>
          </a:p>
          <a:p>
            <a:pPr marL="342900" indent="-342900" algn="l" eaLnBrk="1" hangingPunct="1">
              <a:spcBef>
                <a:spcPts val="0"/>
              </a:spcBef>
              <a:buFont typeface="Arial"/>
              <a:buChar char="•"/>
            </a:pPr>
            <a:r>
              <a:rPr lang="en-US" sz="2000" dirty="0" smtClean="0">
                <a:latin typeface="Calibri"/>
                <a:cs typeface="Calibri"/>
              </a:rPr>
              <a:t>Improving observations including Deep </a:t>
            </a:r>
            <a:r>
              <a:rPr lang="en-US" sz="2000" dirty="0">
                <a:latin typeface="Calibri"/>
                <a:cs typeface="Calibri"/>
              </a:rPr>
              <a:t>Argo, climate quality XBTs, data retrieval systems from moorings, </a:t>
            </a:r>
            <a:r>
              <a:rPr lang="en-US" sz="2000" dirty="0" smtClean="0">
                <a:latin typeface="Calibri"/>
                <a:cs typeface="Calibri"/>
              </a:rPr>
              <a:t>South </a:t>
            </a:r>
            <a:r>
              <a:rPr lang="en-US" sz="2000" dirty="0">
                <a:latin typeface="Calibri"/>
                <a:cs typeface="Calibri"/>
              </a:rPr>
              <a:t>Atlantic </a:t>
            </a:r>
            <a:r>
              <a:rPr lang="en-US" sz="2000" dirty="0" smtClean="0">
                <a:latin typeface="Calibri"/>
                <a:cs typeface="Calibri"/>
              </a:rPr>
              <a:t>MOC</a:t>
            </a:r>
          </a:p>
          <a:p>
            <a:pPr marL="342900" indent="-342900" eaLnBrk="1" hangingPunct="1">
              <a:spcBef>
                <a:spcPts val="0"/>
              </a:spcBef>
              <a:buFont typeface="Arial"/>
              <a:buChar char="•"/>
            </a:pPr>
            <a:r>
              <a:rPr lang="en-US" sz="2000" dirty="0">
                <a:latin typeface="Calibri"/>
                <a:cs typeface="Calibri"/>
              </a:rPr>
              <a:t>Evaluating observing systems to make more cost effective (OSE, OSSE, </a:t>
            </a:r>
            <a:r>
              <a:rPr lang="en-US" sz="2000" dirty="0" err="1">
                <a:latin typeface="Calibri"/>
                <a:cs typeface="Calibri"/>
              </a:rPr>
              <a:t>etc</a:t>
            </a:r>
            <a:r>
              <a:rPr lang="en-US" sz="2000" dirty="0" smtClean="0">
                <a:latin typeface="Calibri"/>
                <a:cs typeface="Calibri"/>
              </a:rPr>
              <a:t>)</a:t>
            </a:r>
            <a:endParaRPr lang="en-US" sz="2000" dirty="0">
              <a:latin typeface="Calibri"/>
              <a:cs typeface="Calibri"/>
            </a:endParaRPr>
          </a:p>
          <a:p>
            <a:pPr algn="l" eaLnBrk="1" hangingPunct="1">
              <a:spcBef>
                <a:spcPts val="600"/>
              </a:spcBef>
            </a:pPr>
            <a:r>
              <a:rPr lang="en-US" sz="2000" dirty="0" smtClean="0">
                <a:latin typeface="Calibri"/>
                <a:cs typeface="Calibri"/>
              </a:rPr>
              <a:t>Models</a:t>
            </a:r>
            <a:r>
              <a:rPr lang="en-US" sz="2000" dirty="0">
                <a:latin typeface="Calibri"/>
                <a:cs typeface="Calibri"/>
              </a:rPr>
              <a:t>: </a:t>
            </a:r>
            <a:endParaRPr lang="en-US" sz="2000" dirty="0" smtClean="0">
              <a:latin typeface="Calibri"/>
              <a:cs typeface="Calibri"/>
            </a:endParaRPr>
          </a:p>
          <a:p>
            <a:pPr marL="342900" indent="-342900" algn="l" eaLnBrk="1" hangingPunct="1">
              <a:spcBef>
                <a:spcPts val="0"/>
              </a:spcBef>
              <a:buFont typeface="Arial"/>
              <a:buChar char="•"/>
            </a:pPr>
            <a:r>
              <a:rPr lang="en-US" sz="2000" dirty="0" smtClean="0">
                <a:latin typeface="Calibri"/>
                <a:cs typeface="Calibri"/>
              </a:rPr>
              <a:t>Confronting models with observations on different time scales </a:t>
            </a:r>
            <a:r>
              <a:rPr lang="en-US" sz="2000" dirty="0" smtClean="0">
                <a:latin typeface="Calibri"/>
                <a:cs typeface="Calibri"/>
              </a:rPr>
              <a:t>(</a:t>
            </a:r>
            <a:r>
              <a:rPr lang="en-US" sz="2000" dirty="0">
                <a:latin typeface="Calibri"/>
                <a:cs typeface="Calibri"/>
              </a:rPr>
              <a:t>seasonal to decadal and longer</a:t>
            </a:r>
            <a:r>
              <a:rPr lang="en-US" sz="2000" dirty="0" smtClean="0">
                <a:latin typeface="Calibri"/>
                <a:cs typeface="Calibri"/>
              </a:rPr>
              <a:t>)</a:t>
            </a:r>
            <a:endParaRPr lang="en-US" sz="2000" dirty="0">
              <a:latin typeface="Calibri"/>
              <a:cs typeface="Calibri"/>
            </a:endParaRPr>
          </a:p>
          <a:p>
            <a:pPr marL="342900" indent="-342900" algn="l" eaLnBrk="1" hangingPunct="1">
              <a:spcBef>
                <a:spcPts val="0"/>
              </a:spcBef>
              <a:buFont typeface="Arial"/>
              <a:buChar char="•"/>
            </a:pPr>
            <a:r>
              <a:rPr lang="en-US" sz="2000" dirty="0" smtClean="0">
                <a:latin typeface="Calibri"/>
                <a:cs typeface="Calibri"/>
              </a:rPr>
              <a:t>Testing a hierarchy </a:t>
            </a:r>
            <a:r>
              <a:rPr lang="en-US" sz="2000" dirty="0">
                <a:latin typeface="Calibri"/>
                <a:cs typeface="Calibri"/>
              </a:rPr>
              <a:t>of models to </a:t>
            </a:r>
            <a:r>
              <a:rPr lang="en-US" sz="2000" dirty="0" smtClean="0">
                <a:latin typeface="Calibri"/>
                <a:cs typeface="Calibri"/>
              </a:rPr>
              <a:t>develop</a:t>
            </a:r>
            <a:r>
              <a:rPr lang="en-US" sz="2000" dirty="0" smtClean="0">
                <a:latin typeface="Calibri"/>
                <a:cs typeface="Calibri"/>
              </a:rPr>
              <a:t> </a:t>
            </a:r>
            <a:r>
              <a:rPr lang="en-US" sz="2000" dirty="0">
                <a:latin typeface="Calibri"/>
                <a:cs typeface="Calibri"/>
              </a:rPr>
              <a:t>hypotheses of physical </a:t>
            </a:r>
            <a:r>
              <a:rPr lang="en-US" sz="2000" dirty="0" smtClean="0">
                <a:latin typeface="Calibri"/>
                <a:cs typeface="Calibri"/>
              </a:rPr>
              <a:t>processes</a:t>
            </a:r>
            <a:endParaRPr lang="en-US" sz="2000" dirty="0">
              <a:latin typeface="Calibri"/>
              <a:cs typeface="Calibri"/>
            </a:endParaRPr>
          </a:p>
          <a:p>
            <a:pPr algn="l" eaLnBrk="1" hangingPunct="1">
              <a:spcBef>
                <a:spcPts val="600"/>
              </a:spcBef>
            </a:pPr>
            <a:r>
              <a:rPr lang="en-US" sz="2000" dirty="0" smtClean="0">
                <a:latin typeface="Calibri"/>
                <a:cs typeface="Calibri"/>
              </a:rPr>
              <a:t>Partnerships:</a:t>
            </a:r>
          </a:p>
          <a:p>
            <a:pPr marL="342900" indent="-342900" algn="l" eaLnBrk="1" hangingPunct="1">
              <a:spcBef>
                <a:spcPts val="0"/>
              </a:spcBef>
              <a:buFont typeface="Arial"/>
              <a:buChar char="•"/>
            </a:pPr>
            <a:r>
              <a:rPr lang="en-US" sz="2000" dirty="0" smtClean="0">
                <a:latin typeface="Calibri"/>
                <a:cs typeface="Calibri"/>
              </a:rPr>
              <a:t>Expanding partnerships</a:t>
            </a:r>
            <a:r>
              <a:rPr lang="en-US" sz="2000" dirty="0" smtClean="0">
                <a:latin typeface="Calibri"/>
                <a:cs typeface="Calibri"/>
              </a:rPr>
              <a:t>: </a:t>
            </a:r>
            <a:endParaRPr lang="en-US" sz="2000" dirty="0" smtClean="0">
              <a:latin typeface="Calibri"/>
              <a:cs typeface="Calibri"/>
            </a:endParaRPr>
          </a:p>
          <a:p>
            <a:pPr marL="1085850" lvl="1" indent="-342900" eaLnBrk="1" hangingPunct="1">
              <a:spcBef>
                <a:spcPts val="0"/>
              </a:spcBef>
              <a:buFont typeface="Arial"/>
              <a:buChar char="•"/>
            </a:pPr>
            <a:r>
              <a:rPr lang="en-US" sz="2000" dirty="0" smtClean="0">
                <a:latin typeface="Calibri"/>
                <a:cs typeface="Calibri"/>
              </a:rPr>
              <a:t>e.g</a:t>
            </a:r>
            <a:r>
              <a:rPr lang="en-US" sz="2000" dirty="0" smtClean="0">
                <a:latin typeface="Calibri"/>
                <a:cs typeface="Calibri"/>
              </a:rPr>
              <a:t>. </a:t>
            </a:r>
            <a:r>
              <a:rPr lang="en-US" sz="2000" dirty="0" smtClean="0">
                <a:latin typeface="Calibri"/>
                <a:cs typeface="Calibri"/>
              </a:rPr>
              <a:t>South Atlantic Meridional Overturning Circulation (SAMOC) community and the expansion of </a:t>
            </a:r>
            <a:r>
              <a:rPr lang="en-US" sz="2000" dirty="0">
                <a:latin typeface="Calibri"/>
                <a:cs typeface="Calibri"/>
              </a:rPr>
              <a:t>the 35°S </a:t>
            </a:r>
            <a:r>
              <a:rPr lang="en-US" sz="2000" dirty="0" smtClean="0">
                <a:latin typeface="Calibri"/>
                <a:cs typeface="Calibri"/>
              </a:rPr>
              <a:t>array</a:t>
            </a:r>
          </a:p>
          <a:p>
            <a:pPr marL="1085850" lvl="1" indent="-342900" eaLnBrk="1" hangingPunct="1">
              <a:spcBef>
                <a:spcPts val="0"/>
              </a:spcBef>
              <a:buFont typeface="Arial"/>
              <a:buChar char="•"/>
            </a:pPr>
            <a:r>
              <a:rPr lang="en-US" sz="2000" dirty="0" smtClean="0">
                <a:latin typeface="Calibri"/>
                <a:cs typeface="Calibri"/>
              </a:rPr>
              <a:t>UK Rapid community and the expansion of the 26°N array to include oxygen, nutrients and eventually carbon.</a:t>
            </a:r>
            <a:endParaRPr lang="en-US" sz="2000" dirty="0">
              <a:latin typeface="Calibri"/>
              <a:cs typeface="Calibri"/>
            </a:endParaRPr>
          </a:p>
        </p:txBody>
      </p:sp>
      <p:sp>
        <p:nvSpPr>
          <p:cNvPr id="67586" name="TextBox 1"/>
          <p:cNvSpPr txBox="1">
            <a:spLocks noChangeArrowheads="1"/>
          </p:cNvSpPr>
          <p:nvPr/>
        </p:nvSpPr>
        <p:spPr bwMode="auto">
          <a:xfrm>
            <a:off x="228600" y="304800"/>
            <a:ext cx="861059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latin typeface="Calibri"/>
                <a:cs typeface="Calibri"/>
              </a:rPr>
              <a:t>The </a:t>
            </a:r>
            <a:r>
              <a:rPr lang="en-US" sz="3200" b="1" dirty="0" smtClean="0">
                <a:latin typeface="Calibri"/>
                <a:cs typeface="Calibri"/>
              </a:rPr>
              <a:t>Future</a:t>
            </a:r>
            <a:endParaRPr lang="en-US" sz="3200" b="1" dirty="0">
              <a:latin typeface="Calibri"/>
              <a:cs typeface="Calibri"/>
            </a:endParaRPr>
          </a:p>
        </p:txBody>
      </p:sp>
      <p:sp>
        <p:nvSpPr>
          <p:cNvPr id="2" name="Slide Number Placeholder 1"/>
          <p:cNvSpPr>
            <a:spLocks noGrp="1"/>
          </p:cNvSpPr>
          <p:nvPr>
            <p:ph type="sldNum" sz="quarter" idx="11"/>
          </p:nvPr>
        </p:nvSpPr>
        <p:spPr/>
        <p:txBody>
          <a:bodyPr/>
          <a:lstStyle/>
          <a:p>
            <a:fld id="{A1125F33-B5BE-0146-8AA1-6F0A45A5E8B4}" type="slidenum">
              <a:rPr lang="en-US" smtClean="0"/>
              <a:pPr/>
              <a:t>15</a:t>
            </a:fld>
            <a:endParaRPr lang="en-US" dirty="0"/>
          </a:p>
        </p:txBody>
      </p:sp>
      <p:sp>
        <p:nvSpPr>
          <p:cNvPr id="6"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3" name="TextBox 2"/>
          <p:cNvSpPr txBox="1"/>
          <p:nvPr/>
        </p:nvSpPr>
        <p:spPr>
          <a:xfrm>
            <a:off x="914400" y="1066800"/>
            <a:ext cx="7001812" cy="400110"/>
          </a:xfrm>
          <a:prstGeom prst="rect">
            <a:avLst/>
          </a:prstGeom>
          <a:noFill/>
        </p:spPr>
        <p:txBody>
          <a:bodyPr wrap="none" rtlCol="0">
            <a:spAutoFit/>
          </a:bodyPr>
          <a:lstStyle/>
          <a:p>
            <a:r>
              <a:rPr lang="en-US" sz="2000" u="sng" dirty="0">
                <a:latin typeface="Calibri"/>
                <a:cs typeface="Calibri"/>
              </a:rPr>
              <a:t>PHOD will continue to show critical value of the observing </a:t>
            </a:r>
            <a:r>
              <a:rPr lang="en-US" sz="2000" u="sng" dirty="0" smtClean="0">
                <a:latin typeface="Calibri"/>
                <a:cs typeface="Calibri"/>
              </a:rPr>
              <a:t>system</a:t>
            </a:r>
            <a:endParaRPr lang="en-US" sz="2000" u="sng" dirty="0">
              <a:latin typeface="Calibri"/>
              <a:cs typeface="Calibri"/>
            </a:endParaRPr>
          </a:p>
        </p:txBody>
      </p:sp>
    </p:spTree>
    <p:extLst>
      <p:ext uri="{BB962C8B-B14F-4D97-AF65-F5344CB8AC3E}">
        <p14:creationId xmlns:p14="http://schemas.microsoft.com/office/powerpoint/2010/main" val="1643326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1CCD630D-598A-2A49-9033-BFA2AE0D02D8}" type="slidenum">
              <a:rPr lang="en-US">
                <a:latin typeface="+mj-lt"/>
              </a:rPr>
              <a:pPr/>
              <a:t>16</a:t>
            </a:fld>
            <a:endParaRPr lang="en-US" dirty="0">
              <a:latin typeface="+mj-lt"/>
            </a:endParaRPr>
          </a:p>
        </p:txBody>
      </p:sp>
      <p:sp>
        <p:nvSpPr>
          <p:cNvPr id="91138" name="Rectangle 2"/>
          <p:cNvSpPr>
            <a:spLocks noGrp="1" noChangeArrowheads="1"/>
          </p:cNvSpPr>
          <p:nvPr>
            <p:ph type="title"/>
          </p:nvPr>
        </p:nvSpPr>
        <p:spPr>
          <a:xfrm>
            <a:off x="0" y="0"/>
            <a:ext cx="9144000" cy="914400"/>
          </a:xfrm>
        </p:spPr>
        <p:txBody>
          <a:bodyPr/>
          <a:lstStyle/>
          <a:p>
            <a:r>
              <a:rPr lang="en-US" dirty="0" smtClean="0"/>
              <a:t>References</a:t>
            </a:r>
            <a:endParaRPr lang="en-US" b="0" dirty="0"/>
          </a:p>
        </p:txBody>
      </p:sp>
      <p:sp>
        <p:nvSpPr>
          <p:cNvPr id="91139" name="Rectangle 3"/>
          <p:cNvSpPr>
            <a:spLocks noGrp="1" noChangeArrowheads="1"/>
          </p:cNvSpPr>
          <p:nvPr>
            <p:ph type="body" idx="1"/>
          </p:nvPr>
        </p:nvSpPr>
        <p:spPr>
          <a:xfrm>
            <a:off x="304800" y="1066800"/>
            <a:ext cx="8610600" cy="4953000"/>
          </a:xfrm>
        </p:spPr>
        <p:txBody>
          <a:bodyPr/>
          <a:lstStyle/>
          <a:p>
            <a:r>
              <a:rPr lang="en-US" sz="1400" dirty="0" smtClean="0">
                <a:ln w="1905"/>
                <a:effectLst>
                  <a:innerShdw blurRad="69850" dist="43180" dir="5400000">
                    <a:srgbClr val="000000">
                      <a:alpha val="65000"/>
                    </a:srgbClr>
                  </a:innerShdw>
                </a:effectLst>
                <a:latin typeface="Calibri"/>
                <a:cs typeface="Calibri"/>
              </a:rPr>
              <a:t>Zhang</a:t>
            </a:r>
            <a:r>
              <a:rPr lang="en-US" sz="1400" dirty="0">
                <a:ln w="1905"/>
                <a:effectLst>
                  <a:innerShdw blurRad="69850" dist="43180" dir="5400000">
                    <a:srgbClr val="000000">
                      <a:alpha val="65000"/>
                    </a:srgbClr>
                  </a:innerShdw>
                </a:effectLst>
                <a:latin typeface="Calibri"/>
                <a:cs typeface="Calibri"/>
              </a:rPr>
              <a:t>, L., and C. Wang, 2013: </a:t>
            </a:r>
            <a:r>
              <a:rPr lang="en-US" sz="1400" dirty="0" err="1">
                <a:ln w="1905"/>
                <a:effectLst>
                  <a:innerShdw blurRad="69850" dist="43180" dir="5400000">
                    <a:srgbClr val="000000">
                      <a:alpha val="65000"/>
                    </a:srgbClr>
                  </a:innerShdw>
                </a:effectLst>
                <a:latin typeface="Calibri"/>
                <a:cs typeface="Calibri"/>
              </a:rPr>
              <a:t>Multidecadal</a:t>
            </a:r>
            <a:r>
              <a:rPr lang="en-US" sz="1400" dirty="0">
                <a:ln w="1905"/>
                <a:effectLst>
                  <a:innerShdw blurRad="69850" dist="43180" dir="5400000">
                    <a:srgbClr val="000000">
                      <a:alpha val="65000"/>
                    </a:srgbClr>
                  </a:innerShdw>
                </a:effectLst>
                <a:latin typeface="Calibri"/>
                <a:cs typeface="Calibri"/>
              </a:rPr>
              <a:t> North Atlantic sea surface temperature and Atlantic meridional overturning circulation variability in CMIP5 historical simulations. </a:t>
            </a:r>
            <a:r>
              <a:rPr lang="en-US" sz="1400" i="1" dirty="0">
                <a:ln w="1905"/>
                <a:effectLst>
                  <a:innerShdw blurRad="69850" dist="43180" dir="5400000">
                    <a:srgbClr val="000000">
                      <a:alpha val="65000"/>
                    </a:srgbClr>
                  </a:innerShdw>
                </a:effectLst>
                <a:latin typeface="Calibri"/>
                <a:cs typeface="Calibri"/>
              </a:rPr>
              <a:t>J. </a:t>
            </a:r>
            <a:r>
              <a:rPr lang="en-US" sz="1400" i="1" dirty="0" err="1">
                <a:ln w="1905"/>
                <a:effectLst>
                  <a:innerShdw blurRad="69850" dist="43180" dir="5400000">
                    <a:srgbClr val="000000">
                      <a:alpha val="65000"/>
                    </a:srgbClr>
                  </a:innerShdw>
                </a:effectLst>
                <a:latin typeface="Calibri"/>
                <a:cs typeface="Calibri"/>
              </a:rPr>
              <a:t>Geophys</a:t>
            </a:r>
            <a:r>
              <a:rPr lang="en-US" sz="1400" i="1" dirty="0">
                <a:ln w="1905"/>
                <a:effectLst>
                  <a:innerShdw blurRad="69850" dist="43180" dir="5400000">
                    <a:srgbClr val="000000">
                      <a:alpha val="65000"/>
                    </a:srgbClr>
                  </a:innerShdw>
                </a:effectLst>
                <a:latin typeface="Calibri"/>
                <a:cs typeface="Calibri"/>
              </a:rPr>
              <a:t>. Res. </a:t>
            </a:r>
            <a:r>
              <a:rPr lang="en-US" sz="1400" dirty="0">
                <a:ln w="1905"/>
                <a:effectLst>
                  <a:innerShdw blurRad="69850" dist="43180" dir="5400000">
                    <a:srgbClr val="000000">
                      <a:alpha val="65000"/>
                    </a:srgbClr>
                  </a:innerShdw>
                </a:effectLst>
                <a:latin typeface="Calibri"/>
                <a:cs typeface="Calibri"/>
              </a:rPr>
              <a:t>, in press</a:t>
            </a:r>
            <a:r>
              <a:rPr lang="en-US" sz="1400" dirty="0" smtClean="0">
                <a:ln w="1905"/>
                <a:effectLst>
                  <a:innerShdw blurRad="69850" dist="43180" dir="5400000">
                    <a:srgbClr val="000000">
                      <a:alpha val="65000"/>
                    </a:srgbClr>
                  </a:innerShdw>
                </a:effectLst>
                <a:latin typeface="Calibri"/>
                <a:cs typeface="Calibri"/>
              </a:rPr>
              <a:t>.</a:t>
            </a:r>
          </a:p>
          <a:p>
            <a:r>
              <a:rPr lang="en-US" sz="1400" dirty="0">
                <a:latin typeface="Calibri"/>
                <a:cs typeface="Calibri"/>
              </a:rPr>
              <a:t>Baringer, M. O., S. A. Cunningham, C. S. Meinen, S. Garzoli1, J. Willis, M. </a:t>
            </a:r>
            <a:r>
              <a:rPr lang="en-US" sz="1400" dirty="0" err="1">
                <a:latin typeface="Calibri"/>
                <a:cs typeface="Calibri"/>
              </a:rPr>
              <a:t>Lankhorst</a:t>
            </a:r>
            <a:r>
              <a:rPr lang="en-US" sz="1400" dirty="0">
                <a:latin typeface="Calibri"/>
                <a:cs typeface="Calibri"/>
              </a:rPr>
              <a:t>, A. Macdonald, U. Send, W. R. Hobbs, E. </a:t>
            </a:r>
            <a:r>
              <a:rPr lang="en-US" sz="1400" dirty="0" err="1">
                <a:latin typeface="Calibri"/>
                <a:cs typeface="Calibri"/>
              </a:rPr>
              <a:t>Frajka</a:t>
            </a:r>
            <a:r>
              <a:rPr lang="en-US" sz="1400" dirty="0">
                <a:latin typeface="Calibri"/>
                <a:cs typeface="Calibri"/>
              </a:rPr>
              <a:t>-Williams, T. O. Kanzow, D. Rayner, W. E. Johns, and J. Marotzke, 2012.  [Global Oceans] Meridional Overturning Circulation and Heat Transport Observations in the Atlantic Ocean [in “State of the Climate in 2011”], Bull. Am. Met. Soc., 93 (7), S78-81.</a:t>
            </a:r>
          </a:p>
          <a:p>
            <a:r>
              <a:rPr lang="en-US" sz="1400" dirty="0">
                <a:latin typeface="Calibri"/>
                <a:cs typeface="Calibri"/>
              </a:rPr>
              <a:t>McCarthy, G., E. </a:t>
            </a:r>
            <a:r>
              <a:rPr lang="en-US" sz="1400" dirty="0" err="1">
                <a:latin typeface="Calibri"/>
                <a:cs typeface="Calibri"/>
              </a:rPr>
              <a:t>Frajka</a:t>
            </a:r>
            <a:r>
              <a:rPr lang="en-US" sz="1400" dirty="0">
                <a:latin typeface="Calibri"/>
                <a:cs typeface="Calibri"/>
              </a:rPr>
              <a:t>-Williams, W. E. Johns, M. O. Baringer, C. S. Meinen, H. L. </a:t>
            </a:r>
            <a:r>
              <a:rPr lang="en-US" sz="1400" dirty="0" err="1">
                <a:latin typeface="Calibri"/>
                <a:cs typeface="Calibri"/>
              </a:rPr>
              <a:t>Bryden</a:t>
            </a:r>
            <a:r>
              <a:rPr lang="en-US" sz="1400" dirty="0">
                <a:latin typeface="Calibri"/>
                <a:cs typeface="Calibri"/>
              </a:rPr>
              <a:t>, D. Rayner, A. </a:t>
            </a:r>
            <a:r>
              <a:rPr lang="en-US" sz="1400" dirty="0" err="1">
                <a:latin typeface="Calibri"/>
                <a:cs typeface="Calibri"/>
              </a:rPr>
              <a:t>Duchez</a:t>
            </a:r>
            <a:r>
              <a:rPr lang="en-US" sz="1400" dirty="0">
                <a:latin typeface="Calibri"/>
                <a:cs typeface="Calibri"/>
              </a:rPr>
              <a:t>, C. Roberts, and S. A. Cunningham, 2012. Observed Interannual Variability of the Atlantic Meridional Overturning Circulation at 26.5°N. Geophysical Research Letters, 39, L19609, </a:t>
            </a:r>
            <a:br>
              <a:rPr lang="en-US" sz="1400" dirty="0">
                <a:latin typeface="Calibri"/>
                <a:cs typeface="Calibri"/>
              </a:rPr>
            </a:br>
            <a:r>
              <a:rPr lang="en-US" sz="1400" dirty="0">
                <a:latin typeface="Calibri"/>
                <a:cs typeface="Calibri"/>
              </a:rPr>
              <a:t>doi:10.1029/2012GL052933, 2012.</a:t>
            </a:r>
          </a:p>
          <a:p>
            <a:r>
              <a:rPr lang="en-US" sz="1400" dirty="0">
                <a:latin typeface="Calibri"/>
                <a:cs typeface="Calibri"/>
              </a:rPr>
              <a:t>Johns, W. E., M. O. Baringer, L. M. Beal, S. A. Cunningham, T. Kanzow, H. L. </a:t>
            </a:r>
            <a:r>
              <a:rPr lang="en-US" sz="1400" dirty="0" err="1">
                <a:latin typeface="Calibri"/>
                <a:cs typeface="Calibri"/>
              </a:rPr>
              <a:t>Bryden</a:t>
            </a:r>
            <a:r>
              <a:rPr lang="en-US" sz="1400" dirty="0">
                <a:latin typeface="Calibri"/>
                <a:cs typeface="Calibri"/>
              </a:rPr>
              <a:t>, J. </a:t>
            </a:r>
            <a:r>
              <a:rPr lang="en-US" sz="1400" dirty="0" err="1">
                <a:latin typeface="Calibri"/>
                <a:cs typeface="Calibri"/>
              </a:rPr>
              <a:t>Hirschi</a:t>
            </a:r>
            <a:r>
              <a:rPr lang="en-US" sz="1400" dirty="0">
                <a:latin typeface="Calibri"/>
                <a:cs typeface="Calibri"/>
              </a:rPr>
              <a:t>, J. Marotzke, C. Meinen, B. Shaw, and R. Curry, 2011.  Continuous, array-based estimates of Atlantic Ocean heat transport at 26.5 ºN.  J. </a:t>
            </a:r>
            <a:r>
              <a:rPr lang="en-US" sz="1400" dirty="0" err="1">
                <a:latin typeface="Calibri"/>
                <a:cs typeface="Calibri"/>
              </a:rPr>
              <a:t>Clim</a:t>
            </a:r>
            <a:r>
              <a:rPr lang="en-US" sz="1400" dirty="0">
                <a:latin typeface="Calibri"/>
                <a:cs typeface="Calibri"/>
              </a:rPr>
              <a:t>., 24(10):2429-2449.</a:t>
            </a:r>
          </a:p>
          <a:p>
            <a:r>
              <a:rPr lang="en-US" sz="1400" dirty="0" smtClean="0">
                <a:latin typeface="Calibri"/>
                <a:cs typeface="Calibri"/>
              </a:rPr>
              <a:t>McCarthy et al 2014</a:t>
            </a:r>
          </a:p>
          <a:p>
            <a:r>
              <a:rPr lang="en-US" sz="1400" dirty="0" smtClean="0">
                <a:latin typeface="Calibri"/>
                <a:cs typeface="Calibri"/>
              </a:rPr>
              <a:t>Lee </a:t>
            </a:r>
            <a:r>
              <a:rPr lang="en-US" sz="1400" dirty="0">
                <a:latin typeface="Calibri"/>
                <a:cs typeface="Calibri"/>
              </a:rPr>
              <a:t>S.-K., W. Park, E. van </a:t>
            </a:r>
            <a:r>
              <a:rPr lang="en-US" sz="1400" dirty="0" err="1">
                <a:latin typeface="Calibri"/>
                <a:cs typeface="Calibri"/>
              </a:rPr>
              <a:t>Sebille</a:t>
            </a:r>
            <a:r>
              <a:rPr lang="en-US" sz="1400" dirty="0">
                <a:latin typeface="Calibri"/>
                <a:cs typeface="Calibri"/>
              </a:rPr>
              <a:t>, M. O. Baringer, C. Wang, D. B. Enfield, S. Yeager, and B. P. </a:t>
            </a:r>
            <a:r>
              <a:rPr lang="en-US" sz="1400" dirty="0" err="1">
                <a:latin typeface="Calibri"/>
                <a:cs typeface="Calibri"/>
              </a:rPr>
              <a:t>Kirtman</a:t>
            </a:r>
            <a:r>
              <a:rPr lang="en-US" sz="1400" dirty="0">
                <a:latin typeface="Calibri"/>
                <a:cs typeface="Calibri"/>
              </a:rPr>
              <a:t>, 2011. What Caused the Significant Increase in Atlantic Ocean Heat Content Since the mid-20th Century? Geophysical Research Letters, doi:10.1029/2011GL048856. </a:t>
            </a:r>
          </a:p>
          <a:p>
            <a:r>
              <a:rPr lang="en-US" sz="1400" dirty="0">
                <a:latin typeface="Calibri"/>
                <a:cs typeface="Calibri"/>
              </a:rPr>
              <a:t>Garzoli, S.L., M.O. Baringer, S. Dong, R.C. Perez, and Q. Yao (2013).  South Atlantic meridional fluxes.  Deep-Sea Res. II, doi:</a:t>
            </a:r>
            <a:r>
              <a:rPr lang="en-US" sz="1400" dirty="0">
                <a:latin typeface="Calibri"/>
                <a:cs typeface="Calibri"/>
                <a:hlinkClick r:id="rId3"/>
              </a:rPr>
              <a:t>10.1016/j.dsr.2012.09.003</a:t>
            </a:r>
            <a:r>
              <a:rPr lang="en-US" sz="1400" dirty="0">
                <a:latin typeface="Calibri"/>
                <a:cs typeface="Calibri"/>
              </a:rPr>
              <a:t>.</a:t>
            </a:r>
          </a:p>
          <a:p>
            <a:endParaRPr lang="en-US" sz="1400" dirty="0" smtClean="0">
              <a:latin typeface="Calibri"/>
              <a:cs typeface="Calibri"/>
            </a:endParaRPr>
          </a:p>
          <a:p>
            <a:endParaRPr lang="en-US" sz="1400" dirty="0"/>
          </a:p>
          <a:p>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Tree>
    <p:extLst>
      <p:ext uri="{BB962C8B-B14F-4D97-AF65-F5344CB8AC3E}">
        <p14:creationId xmlns:p14="http://schemas.microsoft.com/office/powerpoint/2010/main" val="29878556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z="1400" dirty="0">
                <a:latin typeface="Calibri"/>
                <a:cs typeface="Calibri"/>
              </a:rPr>
              <a:t>Dong, S. S. L. Garzoli, M. O. Baringer, C. S. Meinen, and G. J. </a:t>
            </a:r>
            <a:r>
              <a:rPr lang="en-US" sz="1400" dirty="0" err="1">
                <a:latin typeface="Calibri"/>
                <a:cs typeface="Calibri"/>
              </a:rPr>
              <a:t>Goni</a:t>
            </a:r>
            <a:r>
              <a:rPr lang="en-US" sz="1400" dirty="0">
                <a:latin typeface="Calibri"/>
                <a:cs typeface="Calibri"/>
              </a:rPr>
              <a:t>, 2009: The Atlantic Meridional Overturning Circulation and its Northward Heat Transport in the South Atlantic. </a:t>
            </a:r>
            <a:r>
              <a:rPr lang="en-US" sz="1400" i="1" dirty="0" err="1">
                <a:latin typeface="Calibri"/>
                <a:cs typeface="Calibri"/>
              </a:rPr>
              <a:t>Geophys</a:t>
            </a:r>
            <a:r>
              <a:rPr lang="en-US" sz="1400" i="1" dirty="0">
                <a:latin typeface="Calibri"/>
                <a:cs typeface="Calibri"/>
              </a:rPr>
              <a:t>. Res. </a:t>
            </a:r>
            <a:r>
              <a:rPr lang="en-US" sz="1400" i="1" dirty="0" err="1">
                <a:latin typeface="Calibri"/>
                <a:cs typeface="Calibri"/>
              </a:rPr>
              <a:t>Lett</a:t>
            </a:r>
            <a:r>
              <a:rPr lang="en-US" sz="1400" i="1" dirty="0">
                <a:latin typeface="Calibri"/>
                <a:cs typeface="Calibri"/>
              </a:rPr>
              <a:t>.</a:t>
            </a:r>
            <a:r>
              <a:rPr lang="en-US" sz="1400" dirty="0">
                <a:latin typeface="Calibri"/>
                <a:cs typeface="Calibri"/>
              </a:rPr>
              <a:t>, 36, L20606, doi:10.1029/2009GL039356.</a:t>
            </a:r>
          </a:p>
          <a:p>
            <a:pPr lvl="0"/>
            <a:r>
              <a:rPr lang="en-US" sz="1400" dirty="0">
                <a:latin typeface="Calibri"/>
                <a:cs typeface="Calibri"/>
              </a:rPr>
              <a:t>Perez, R. C., R. </a:t>
            </a:r>
            <a:r>
              <a:rPr lang="en-US" sz="1400" dirty="0" err="1">
                <a:latin typeface="Calibri"/>
                <a:cs typeface="Calibri"/>
              </a:rPr>
              <a:t>Msadek</a:t>
            </a:r>
            <a:r>
              <a:rPr lang="en-US" sz="1400" dirty="0">
                <a:latin typeface="Calibri"/>
                <a:cs typeface="Calibri"/>
              </a:rPr>
              <a:t>, S. Dong, J. Zhao, W. E. Johns, C. S. Meinen, 2014: Sensitivity of the Atlantic meridional overturning circulation seasonal cycle to wind forcing.  In preparation for </a:t>
            </a:r>
            <a:r>
              <a:rPr lang="en-US" sz="1400" i="1" dirty="0">
                <a:latin typeface="Calibri"/>
                <a:cs typeface="Calibri"/>
              </a:rPr>
              <a:t>J. </a:t>
            </a:r>
            <a:r>
              <a:rPr lang="en-US" sz="1400" i="1" dirty="0" err="1">
                <a:latin typeface="Calibri"/>
                <a:cs typeface="Calibri"/>
              </a:rPr>
              <a:t>Geophys</a:t>
            </a:r>
            <a:r>
              <a:rPr lang="en-US" sz="1400" i="1" dirty="0">
                <a:latin typeface="Calibri"/>
                <a:cs typeface="Calibri"/>
              </a:rPr>
              <a:t>. Res</a:t>
            </a:r>
            <a:r>
              <a:rPr lang="en-US" sz="1400" i="1" dirty="0" smtClean="0">
                <a:latin typeface="Calibri"/>
                <a:cs typeface="Calibri"/>
              </a:rPr>
              <a:t>.</a:t>
            </a:r>
            <a:endParaRPr lang="en-US" sz="1400" dirty="0">
              <a:latin typeface="Calibri"/>
              <a:cs typeface="Calibri"/>
            </a:endParaRPr>
          </a:p>
          <a:p>
            <a:r>
              <a:rPr lang="en-US" sz="1400" dirty="0">
                <a:latin typeface="Calibri"/>
                <a:cs typeface="Calibri"/>
              </a:rPr>
              <a:t>Dong et al, 2014 What causes the MHT seasonal variability difference between models and observations</a:t>
            </a:r>
            <a:r>
              <a:rPr lang="en-US" sz="1400" dirty="0" smtClean="0">
                <a:latin typeface="Calibri"/>
                <a:cs typeface="Calibri"/>
              </a:rPr>
              <a:t>?</a:t>
            </a:r>
            <a:endParaRPr lang="en-US" sz="1400" dirty="0">
              <a:latin typeface="Calibri"/>
              <a:cs typeface="Calibri"/>
            </a:endParaRPr>
          </a:p>
          <a:p>
            <a:pPr lvl="0"/>
            <a:r>
              <a:rPr lang="en-US" sz="1400" dirty="0" smtClean="0">
                <a:latin typeface="Calibri"/>
                <a:cs typeface="Calibri"/>
              </a:rPr>
              <a:t>Meinen</a:t>
            </a:r>
            <a:r>
              <a:rPr lang="en-US" sz="1400" dirty="0">
                <a:latin typeface="Calibri"/>
                <a:cs typeface="Calibri"/>
              </a:rPr>
              <a:t>, C. S., S. </a:t>
            </a:r>
            <a:r>
              <a:rPr lang="en-US" sz="1400" dirty="0" err="1">
                <a:latin typeface="Calibri"/>
                <a:cs typeface="Calibri"/>
              </a:rPr>
              <a:t>Speich</a:t>
            </a:r>
            <a:r>
              <a:rPr lang="en-US" sz="1400" dirty="0">
                <a:latin typeface="Calibri"/>
                <a:cs typeface="Calibri"/>
              </a:rPr>
              <a:t>, R. C. Perez, S. Dong, A. R. </a:t>
            </a:r>
            <a:r>
              <a:rPr lang="en-US" sz="1400" dirty="0" err="1">
                <a:latin typeface="Calibri"/>
                <a:cs typeface="Calibri"/>
              </a:rPr>
              <a:t>Piola</a:t>
            </a:r>
            <a:r>
              <a:rPr lang="en-US" sz="1400" dirty="0">
                <a:latin typeface="Calibri"/>
                <a:cs typeface="Calibri"/>
              </a:rPr>
              <a:t>, S. L. Garzoli, M. Baringer, S. </a:t>
            </a:r>
            <a:r>
              <a:rPr lang="en-US" sz="1400" dirty="0" err="1">
                <a:latin typeface="Calibri"/>
                <a:cs typeface="Calibri"/>
              </a:rPr>
              <a:t>Gladyshev</a:t>
            </a:r>
            <a:r>
              <a:rPr lang="en-US" sz="1400" dirty="0">
                <a:latin typeface="Calibri"/>
                <a:cs typeface="Calibri"/>
              </a:rPr>
              <a:t>, and E. Campos, 2013: Temporal variability of the meridional overturning circulation at 34.5°S: Results from two pilot boundary arrays in the South Atlantic. </a:t>
            </a:r>
            <a:r>
              <a:rPr lang="en-US" sz="1400" i="1" dirty="0">
                <a:latin typeface="Calibri"/>
                <a:cs typeface="Calibri"/>
              </a:rPr>
              <a:t>J. </a:t>
            </a:r>
            <a:r>
              <a:rPr lang="en-US" sz="1400" i="1" dirty="0" err="1">
                <a:latin typeface="Calibri"/>
                <a:cs typeface="Calibri"/>
              </a:rPr>
              <a:t>Geophys</a:t>
            </a:r>
            <a:r>
              <a:rPr lang="en-US" sz="1400" i="1" dirty="0">
                <a:latin typeface="Calibri"/>
                <a:cs typeface="Calibri"/>
              </a:rPr>
              <a:t>. Res.</a:t>
            </a:r>
            <a:r>
              <a:rPr lang="en-US" sz="1400" dirty="0">
                <a:latin typeface="Calibri"/>
                <a:cs typeface="Calibri"/>
              </a:rPr>
              <a:t>, 118, 1-18, doi:10.1002/2013JC009228</a:t>
            </a:r>
            <a:r>
              <a:rPr lang="en-US" sz="1400" dirty="0" smtClean="0">
                <a:latin typeface="Calibri"/>
                <a:cs typeface="Calibri"/>
              </a:rPr>
              <a:t>.</a:t>
            </a:r>
          </a:p>
          <a:p>
            <a:pPr lvl="0"/>
            <a:r>
              <a:rPr lang="en-US" sz="1400" dirty="0" smtClean="0">
                <a:latin typeface="Calibri"/>
                <a:cs typeface="Calibri"/>
              </a:rPr>
              <a:t>Dong, </a:t>
            </a:r>
            <a:r>
              <a:rPr lang="en-US" sz="1400" dirty="0" err="1" smtClean="0">
                <a:latin typeface="Calibri"/>
                <a:cs typeface="Calibri"/>
              </a:rPr>
              <a:t>Goni</a:t>
            </a:r>
            <a:r>
              <a:rPr lang="en-US" sz="1400" dirty="0" smtClean="0">
                <a:latin typeface="Calibri"/>
                <a:cs typeface="Calibri"/>
              </a:rPr>
              <a:t> et al 2014 </a:t>
            </a:r>
            <a:r>
              <a:rPr lang="en-US" sz="1400" dirty="0" err="1" smtClean="0">
                <a:latin typeface="Calibri"/>
                <a:cs typeface="Calibri"/>
              </a:rPr>
              <a:t>Altimetric</a:t>
            </a:r>
            <a:r>
              <a:rPr lang="en-US" sz="1400" dirty="0" smtClean="0">
                <a:latin typeface="Calibri"/>
                <a:cs typeface="Calibri"/>
              </a:rPr>
              <a:t> estimates of MHT/MOC</a:t>
            </a:r>
            <a:endParaRPr lang="en-US" sz="1400" dirty="0">
              <a:latin typeface="Calibri"/>
              <a:cs typeface="Calibri"/>
            </a:endParaRPr>
          </a:p>
          <a:p>
            <a:endParaRPr lang="en-US" sz="1400" dirty="0">
              <a:latin typeface="Calibri"/>
              <a:cs typeface="Calibri"/>
            </a:endParaRPr>
          </a:p>
          <a:p>
            <a:endParaRPr lang="en-US" sz="1400" dirty="0">
              <a:latin typeface="Calibri"/>
              <a:cs typeface="Calibri"/>
            </a:endParaRPr>
          </a:p>
          <a:p>
            <a:endParaRPr lang="en-US" sz="1400" dirty="0">
              <a:latin typeface="Calibri"/>
              <a:cs typeface="Calibri"/>
            </a:endParaRPr>
          </a:p>
          <a:p>
            <a:endParaRPr lang="en-US" sz="1400" dirty="0"/>
          </a:p>
        </p:txBody>
      </p:sp>
      <p:sp>
        <p:nvSpPr>
          <p:cNvPr id="5" name="Slide Number Placeholder 4"/>
          <p:cNvSpPr>
            <a:spLocks noGrp="1"/>
          </p:cNvSpPr>
          <p:nvPr>
            <p:ph type="sldNum" sz="quarter" idx="11"/>
          </p:nvPr>
        </p:nvSpPr>
        <p:spPr/>
        <p:txBody>
          <a:bodyPr/>
          <a:lstStyle/>
          <a:p>
            <a:fld id="{AB1FD0B6-8E5E-BC46-9BAD-30C21BE3CAFE}" type="slidenum">
              <a:rPr lang="en-US" smtClean="0"/>
              <a:pPr/>
              <a:t>17</a:t>
            </a:fld>
            <a:endParaRPr lang="en-US"/>
          </a:p>
        </p:txBody>
      </p:sp>
      <p:sp>
        <p:nvSpPr>
          <p:cNvPr id="6" name="Footer Placeholder 3"/>
          <p:cNvSpPr>
            <a:spLocks noGrp="1"/>
          </p:cNvSpPr>
          <p:nvPr>
            <p:ph type="title"/>
          </p:nvPr>
        </p:nvSpPr>
        <p:spPr/>
        <p:txBody>
          <a:bodyPr/>
          <a:lstStyle/>
          <a:p>
            <a:r>
              <a:rPr lang="en-US" sz="1600" dirty="0">
                <a:solidFill>
                  <a:srgbClr val="FFFFFF"/>
                </a:solidFill>
                <a:latin typeface="+mj-lt"/>
              </a:rPr>
              <a:t>AOML Program Review</a:t>
            </a:r>
          </a:p>
        </p:txBody>
      </p:sp>
      <p:sp>
        <p:nvSpPr>
          <p:cNvPr id="7"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Tree>
    <p:extLst>
      <p:ext uri="{BB962C8B-B14F-4D97-AF65-F5344CB8AC3E}">
        <p14:creationId xmlns:p14="http://schemas.microsoft.com/office/powerpoint/2010/main" val="283763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AB1FD0B6-8E5E-BC46-9BAD-30C21BE3CAFE}" type="slidenum">
              <a:rPr lang="en-US" smtClean="0"/>
              <a:pPr/>
              <a:t>18</a:t>
            </a:fld>
            <a:endParaRPr lang="en-US"/>
          </a:p>
        </p:txBody>
      </p:sp>
      <p:sp>
        <p:nvSpPr>
          <p:cNvPr id="6" name="Content Placeholder 2"/>
          <p:cNvSpPr txBox="1">
            <a:spLocks/>
          </p:cNvSpPr>
          <p:nvPr/>
        </p:nvSpPr>
        <p:spPr bwMode="auto">
          <a:xfrm>
            <a:off x="228600" y="1143000"/>
            <a:ext cx="8763000" cy="4953000"/>
          </a:xfrm>
          <a:prstGeom prst="rect">
            <a:avLst/>
          </a:prstGeom>
          <a:noFill/>
          <a:ln w="9525">
            <a:noFill/>
            <a:miter lim="800000"/>
            <a:headEnd/>
            <a:tailEnd/>
          </a:ln>
          <a:effectLst/>
        </p:spPr>
        <p:txBody>
          <a:bodyPr vert="horz" wrap="square" lIns="91440" tIns="45720" rIns="182880" bIns="45720" numCol="1" anchor="t" anchorCtr="0" compatLnSpc="1">
            <a:prstTxWarp prst="textNoShape">
              <a:avLst/>
            </a:prstTxWarp>
          </a:bodyPr>
          <a:lstStyle>
            <a:lvl1pPr algn="l" rtl="0" eaLnBrk="1" fontAlgn="base" hangingPunct="1">
              <a:spcBef>
                <a:spcPct val="50000"/>
              </a:spcBef>
              <a:spcAft>
                <a:spcPct val="0"/>
              </a:spcAft>
              <a:defRPr sz="2400">
                <a:solidFill>
                  <a:schemeClr val="tx1"/>
                </a:solidFill>
                <a:latin typeface="+mn-lt"/>
                <a:ea typeface="+mn-ea"/>
                <a:cs typeface="+mn-cs"/>
              </a:defRPr>
            </a:lvl1pPr>
            <a:lvl2pPr marL="795338" indent="-338138" algn="l" rtl="0" eaLnBrk="1" fontAlgn="base" hangingPunct="1">
              <a:spcBef>
                <a:spcPct val="20000"/>
              </a:spcBef>
              <a:spcAft>
                <a:spcPct val="0"/>
              </a:spcAft>
              <a:buClr>
                <a:srgbClr val="000066"/>
              </a:buClr>
              <a:buSzPct val="115000"/>
              <a:buChar char="•"/>
              <a:defRPr sz="2000">
                <a:solidFill>
                  <a:schemeClr val="tx1"/>
                </a:solidFill>
                <a:latin typeface="+mn-lt"/>
                <a:ea typeface="ＭＳ Ｐゴシック" pitchFamily="-65" charset="-128"/>
              </a:defRPr>
            </a:lvl2pPr>
            <a:lvl3pPr marL="1258888" indent="-225425" algn="l" rtl="0" eaLnBrk="1" fontAlgn="base" hangingPunct="1">
              <a:spcBef>
                <a:spcPct val="20000"/>
              </a:spcBef>
              <a:spcAft>
                <a:spcPct val="0"/>
              </a:spcAft>
              <a:buClr>
                <a:schemeClr val="accent2"/>
              </a:buClr>
              <a:buSzPct val="120000"/>
              <a:buChar char="–"/>
              <a:defRPr>
                <a:solidFill>
                  <a:schemeClr val="tx1"/>
                </a:solidFill>
                <a:latin typeface="+mn-lt"/>
                <a:ea typeface="ＭＳ Ｐゴシック" pitchFamily="-65" charset="-128"/>
              </a:defRPr>
            </a:lvl3pPr>
            <a:lvl4pPr marL="1828800" indent="-284163" algn="l" rtl="0" eaLnBrk="1" fontAlgn="base" hangingPunct="1">
              <a:spcBef>
                <a:spcPct val="20000"/>
              </a:spcBef>
              <a:spcAft>
                <a:spcPct val="0"/>
              </a:spcAft>
              <a:buFont typeface="Arial" pitchFamily="-65" charset="0"/>
              <a:buChar char="ü"/>
              <a:defRPr>
                <a:solidFill>
                  <a:schemeClr val="tx1"/>
                </a:solidFill>
                <a:latin typeface="+mn-lt"/>
                <a:ea typeface="ＭＳ Ｐゴシック" pitchFamily="-65" charset="-128"/>
              </a:defRPr>
            </a:lvl4pPr>
            <a:lvl5pPr marL="2286000" indent="-222250" algn="l" rtl="0" eaLnBrk="1" fontAlgn="base" hangingPunct="1">
              <a:spcBef>
                <a:spcPct val="20000"/>
              </a:spcBef>
              <a:spcAft>
                <a:spcPct val="0"/>
              </a:spcAft>
              <a:buChar char="»"/>
              <a:defRPr>
                <a:solidFill>
                  <a:schemeClr val="tx1"/>
                </a:solidFill>
                <a:latin typeface="+mn-lt"/>
                <a:ea typeface="ＭＳ Ｐゴシック" pitchFamily="-65" charset="-128"/>
              </a:defRPr>
            </a:lvl5pPr>
            <a:lvl6pPr marL="2743200" indent="-222250" algn="l" rtl="0" eaLnBrk="1" fontAlgn="base" hangingPunct="1">
              <a:spcBef>
                <a:spcPct val="20000"/>
              </a:spcBef>
              <a:spcAft>
                <a:spcPct val="0"/>
              </a:spcAft>
              <a:buChar char="»"/>
              <a:defRPr>
                <a:solidFill>
                  <a:schemeClr val="tx1"/>
                </a:solidFill>
                <a:latin typeface="+mn-lt"/>
                <a:ea typeface="ＭＳ Ｐゴシック" pitchFamily="-65" charset="-128"/>
              </a:defRPr>
            </a:lvl6pPr>
            <a:lvl7pPr marL="3200400" indent="-222250" algn="l" rtl="0" eaLnBrk="1" fontAlgn="base" hangingPunct="1">
              <a:spcBef>
                <a:spcPct val="20000"/>
              </a:spcBef>
              <a:spcAft>
                <a:spcPct val="0"/>
              </a:spcAft>
              <a:buChar char="»"/>
              <a:defRPr>
                <a:solidFill>
                  <a:schemeClr val="tx1"/>
                </a:solidFill>
                <a:latin typeface="+mn-lt"/>
                <a:ea typeface="ＭＳ Ｐゴシック" pitchFamily="-65" charset="-128"/>
              </a:defRPr>
            </a:lvl7pPr>
            <a:lvl8pPr marL="3657600" indent="-222250" algn="l" rtl="0" eaLnBrk="1" fontAlgn="base" hangingPunct="1">
              <a:spcBef>
                <a:spcPct val="20000"/>
              </a:spcBef>
              <a:spcAft>
                <a:spcPct val="0"/>
              </a:spcAft>
              <a:buChar char="»"/>
              <a:defRPr>
                <a:solidFill>
                  <a:schemeClr val="tx1"/>
                </a:solidFill>
                <a:latin typeface="+mn-lt"/>
                <a:ea typeface="ＭＳ Ｐゴシック" pitchFamily="-65" charset="-128"/>
              </a:defRPr>
            </a:lvl8pPr>
            <a:lvl9pPr marL="4114800" indent="-222250" algn="l" rtl="0" eaLnBrk="1" fontAlgn="base" hangingPunct="1">
              <a:spcBef>
                <a:spcPct val="20000"/>
              </a:spcBef>
              <a:spcAft>
                <a:spcPct val="0"/>
              </a:spcAft>
              <a:buChar char="»"/>
              <a:defRPr>
                <a:solidFill>
                  <a:schemeClr val="tx1"/>
                </a:solidFill>
                <a:latin typeface="+mn-lt"/>
                <a:ea typeface="ＭＳ Ｐゴシック" pitchFamily="-65" charset="-128"/>
              </a:defRPr>
            </a:lvl9pPr>
          </a:lstStyle>
          <a:p>
            <a:r>
              <a:rPr lang="en-US" sz="1400" dirty="0" smtClean="0">
                <a:latin typeface="Calibri"/>
                <a:cs typeface="Calibri"/>
              </a:rPr>
              <a:t>Perez </a:t>
            </a:r>
            <a:r>
              <a:rPr lang="en-US" sz="1400" dirty="0">
                <a:latin typeface="Calibri"/>
                <a:cs typeface="Calibri"/>
              </a:rPr>
              <a:t>et al 2014.  </a:t>
            </a:r>
            <a:r>
              <a:rPr lang="en-US" sz="1400" dirty="0">
                <a:latin typeface="Calibri"/>
                <a:cs typeface="Calibri"/>
              </a:rPr>
              <a:t>MOC/MHT from high resolution models in the South Atlantic</a:t>
            </a:r>
          </a:p>
          <a:p>
            <a:r>
              <a:rPr lang="en-US" sz="1400" dirty="0">
                <a:latin typeface="Calibri"/>
                <a:cs typeface="Calibri"/>
              </a:rPr>
              <a:t>Meinen, C.S., W.E. Johns, S.L. Garzoli, E. Van </a:t>
            </a:r>
            <a:r>
              <a:rPr lang="en-US" sz="1400" dirty="0" err="1">
                <a:latin typeface="Calibri"/>
                <a:cs typeface="Calibri"/>
              </a:rPr>
              <a:t>Sebille</a:t>
            </a:r>
            <a:r>
              <a:rPr lang="en-US" sz="1400" dirty="0">
                <a:latin typeface="Calibri"/>
                <a:cs typeface="Calibri"/>
              </a:rPr>
              <a:t>, D. Rayner, T. Kanzow, and M.O. Baringer, 2012: Variability of the Deep Western Boundary Current at 26.5°N during 2004-2009. Deep-Sea Res. Part II, 85:154-168, doi:10.1016/j.dsr2.2012.07.036.</a:t>
            </a:r>
          </a:p>
          <a:p>
            <a:r>
              <a:rPr lang="en-US" sz="1400" dirty="0" err="1">
                <a:latin typeface="Calibri"/>
                <a:cs typeface="Calibri"/>
              </a:rPr>
              <a:t>Srokosz</a:t>
            </a:r>
            <a:r>
              <a:rPr lang="en-US" sz="1400" dirty="0">
                <a:latin typeface="Calibri"/>
                <a:cs typeface="Calibri"/>
              </a:rPr>
              <a:t>, M., M. Baringer, H. </a:t>
            </a:r>
            <a:r>
              <a:rPr lang="en-US" sz="1400" dirty="0" err="1">
                <a:latin typeface="Calibri"/>
                <a:cs typeface="Calibri"/>
              </a:rPr>
              <a:t>Bryden</a:t>
            </a:r>
            <a:r>
              <a:rPr lang="en-US" sz="1400" dirty="0">
                <a:latin typeface="Calibri"/>
                <a:cs typeface="Calibri"/>
              </a:rPr>
              <a:t>, S. Cunningham, T. </a:t>
            </a:r>
            <a:r>
              <a:rPr lang="en-US" sz="1400" dirty="0" err="1">
                <a:latin typeface="Calibri"/>
                <a:cs typeface="Calibri"/>
              </a:rPr>
              <a:t>Delworth</a:t>
            </a:r>
            <a:r>
              <a:rPr lang="en-US" sz="1400" dirty="0">
                <a:latin typeface="Calibri"/>
                <a:cs typeface="Calibri"/>
              </a:rPr>
              <a:t>, S. Lozier, J. Marotzke, and R. Sutton, 2012: Past, present, and future change in the Atlantic meridional overturning circulation. </a:t>
            </a:r>
            <a:r>
              <a:rPr lang="en-US" sz="1400" i="1" dirty="0">
                <a:latin typeface="Calibri"/>
                <a:cs typeface="Calibri"/>
              </a:rPr>
              <a:t>Bull. Am. Met. Soc.</a:t>
            </a:r>
            <a:r>
              <a:rPr lang="en-US" sz="1400" dirty="0">
                <a:latin typeface="Calibri"/>
                <a:cs typeface="Calibri"/>
              </a:rPr>
              <a:t>, doi:10.1175/BAMS-D-11-00151.1</a:t>
            </a:r>
            <a:r>
              <a:rPr lang="en-US" sz="1400" dirty="0" smtClean="0">
                <a:latin typeface="Calibri"/>
                <a:cs typeface="Calibri"/>
              </a:rPr>
              <a:t>.</a:t>
            </a:r>
          </a:p>
          <a:p>
            <a:r>
              <a:rPr lang="en-US" sz="1400" dirty="0">
                <a:ln w="1905"/>
                <a:effectLst>
                  <a:innerShdw blurRad="69850" dist="43180" dir="5400000">
                    <a:srgbClr val="000000">
                      <a:alpha val="65000"/>
                    </a:srgbClr>
                  </a:innerShdw>
                </a:effectLst>
                <a:latin typeface="Calibri"/>
                <a:cs typeface="Calibri"/>
              </a:rPr>
              <a:t>Wang, C., L. Zhang, S.-K. Lee., L. Wu, and C. R. </a:t>
            </a:r>
            <a:r>
              <a:rPr lang="en-US" sz="1400" dirty="0" err="1">
                <a:ln w="1905"/>
                <a:effectLst>
                  <a:innerShdw blurRad="69850" dist="43180" dir="5400000">
                    <a:srgbClr val="000000">
                      <a:alpha val="65000"/>
                    </a:srgbClr>
                  </a:innerShdw>
                </a:effectLst>
                <a:latin typeface="Calibri"/>
                <a:cs typeface="Calibri"/>
              </a:rPr>
              <a:t>Mechoso</a:t>
            </a:r>
            <a:r>
              <a:rPr lang="en-US" sz="1400" dirty="0">
                <a:ln w="1905"/>
                <a:effectLst>
                  <a:innerShdw blurRad="69850" dist="43180" dir="5400000">
                    <a:srgbClr val="000000">
                      <a:alpha val="65000"/>
                    </a:srgbClr>
                  </a:innerShdw>
                </a:effectLst>
                <a:latin typeface="Calibri"/>
                <a:cs typeface="Calibri"/>
              </a:rPr>
              <a:t>, 2014: A global perspective on CMIP5 climate model biases.  Nature Climate Change, in press. </a:t>
            </a:r>
          </a:p>
          <a:p>
            <a:r>
              <a:rPr lang="en-US" sz="1400" dirty="0">
                <a:latin typeface="Calibri"/>
                <a:cs typeface="Calibri"/>
              </a:rPr>
              <a:t>Meinen, C. S., W. E. Johns, S. L. Garzoli, E. van </a:t>
            </a:r>
            <a:r>
              <a:rPr lang="en-US" sz="1400" dirty="0" err="1">
                <a:latin typeface="Calibri"/>
                <a:cs typeface="Calibri"/>
              </a:rPr>
              <a:t>Sebille</a:t>
            </a:r>
            <a:r>
              <a:rPr lang="en-US" sz="1400" dirty="0">
                <a:latin typeface="Calibri"/>
                <a:cs typeface="Calibri"/>
              </a:rPr>
              <a:t>, D. Rayner, T. Kanzow, and M. O. Baringer, 2012.  Variability of the Deep Western Boundary Current at 26.5</a:t>
            </a:r>
            <a:r>
              <a:rPr lang="en-US" sz="1400" dirty="0">
                <a:latin typeface="Calibri"/>
                <a:cs typeface="Calibri"/>
                <a:sym typeface="Symbol"/>
              </a:rPr>
              <a:t></a:t>
            </a:r>
            <a:r>
              <a:rPr lang="en-US" sz="1400" dirty="0">
                <a:latin typeface="Calibri"/>
                <a:cs typeface="Calibri"/>
              </a:rPr>
              <a:t>N during 2004-2009.  Deep-Sea Res. II, 10.1016/j.dsr2.2012.07.036</a:t>
            </a:r>
          </a:p>
          <a:p>
            <a:r>
              <a:rPr lang="en-US" sz="1400" dirty="0">
                <a:latin typeface="Calibri"/>
                <a:cs typeface="Calibri"/>
              </a:rPr>
              <a:t>Garzoli and </a:t>
            </a:r>
            <a:r>
              <a:rPr lang="en-US" sz="1400" dirty="0" err="1">
                <a:latin typeface="Calibri"/>
                <a:cs typeface="Calibri"/>
              </a:rPr>
              <a:t>Schmid</a:t>
            </a:r>
            <a:r>
              <a:rPr lang="en-US" sz="1400" dirty="0">
                <a:latin typeface="Calibri"/>
                <a:cs typeface="Calibri"/>
              </a:rPr>
              <a:t>, 2014.  Deep Western Boundary Current Pathways in the South Atlantic</a:t>
            </a:r>
          </a:p>
          <a:p>
            <a:r>
              <a:rPr lang="en-US" sz="1400" dirty="0"/>
              <a:t>Dong, S., M. Baringer, G. </a:t>
            </a:r>
            <a:r>
              <a:rPr lang="en-US" sz="1400" dirty="0" err="1"/>
              <a:t>Goni</a:t>
            </a:r>
            <a:r>
              <a:rPr lang="en-US" sz="1400" dirty="0"/>
              <a:t> and S. Garzoli, 2011.  Importance of the assimilation of Argo Float Measurements on the Meridional Overturning Circulation in the South Atlantic. Geophysical Research Letters, 38, L18603, doi:10.1029/2011GL048982. (Sep 17, 2011)</a:t>
            </a:r>
          </a:p>
          <a:p>
            <a:r>
              <a:rPr lang="en-US" sz="1400" dirty="0"/>
              <a:t>Macdonald, A., and M. Baringer 2013. Observed Ocean Transport of Heat. Chapter 6.3 of "Ocean Circulation and Climate (Second edition)", ed. G. </a:t>
            </a:r>
            <a:r>
              <a:rPr lang="en-US" sz="1400" dirty="0" err="1"/>
              <a:t>Siedler</a:t>
            </a:r>
            <a:r>
              <a:rPr lang="en-US" sz="1400" dirty="0"/>
              <a:t>, J. Church, J. Gould and S. </a:t>
            </a:r>
            <a:r>
              <a:rPr lang="en-US" sz="1400" dirty="0" err="1"/>
              <a:t>Griffies</a:t>
            </a:r>
            <a:r>
              <a:rPr lang="en-US" sz="1400" dirty="0"/>
              <a:t>, Academic Press (Elsevier), in press.</a:t>
            </a:r>
          </a:p>
          <a:p>
            <a:endParaRPr lang="en-US" sz="1400" dirty="0">
              <a:latin typeface="Calibri"/>
              <a:cs typeface="Calibri"/>
            </a:endParaRPr>
          </a:p>
          <a:p>
            <a:endParaRPr lang="en-US" sz="1400" dirty="0"/>
          </a:p>
        </p:txBody>
      </p:sp>
      <p:sp>
        <p:nvSpPr>
          <p:cNvPr id="7" name="Footer Placeholder 3"/>
          <p:cNvSpPr>
            <a:spLocks noGrp="1"/>
          </p:cNvSpPr>
          <p:nvPr>
            <p:ph type="title"/>
          </p:nvPr>
        </p:nvSpPr>
        <p:spPr/>
        <p:txBody>
          <a:bodyPr/>
          <a:lstStyle/>
          <a:p>
            <a:r>
              <a:rPr lang="en-US" sz="1600" dirty="0">
                <a:solidFill>
                  <a:srgbClr val="FFFFFF"/>
                </a:solidFill>
                <a:latin typeface="+mj-lt"/>
              </a:rPr>
              <a:t>AOML Program Review</a:t>
            </a:r>
          </a:p>
        </p:txBody>
      </p:sp>
      <p:sp>
        <p:nvSpPr>
          <p:cNvPr id="8"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Tree>
    <p:extLst>
      <p:ext uri="{BB962C8B-B14F-4D97-AF65-F5344CB8AC3E}">
        <p14:creationId xmlns:p14="http://schemas.microsoft.com/office/powerpoint/2010/main" val="2282201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3"/>
          <p:cNvSpPr txBox="1">
            <a:spLocks noChangeArrowheads="1"/>
          </p:cNvSpPr>
          <p:nvPr/>
        </p:nvSpPr>
        <p:spPr bwMode="auto">
          <a:xfrm>
            <a:off x="76200" y="152400"/>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t>Deep Ocean Water Mass Transformations and Pathways</a:t>
            </a:r>
          </a:p>
        </p:txBody>
      </p:sp>
      <p:sp>
        <p:nvSpPr>
          <p:cNvPr id="59394" name="TextBox 4"/>
          <p:cNvSpPr txBox="1">
            <a:spLocks noChangeArrowheads="1"/>
          </p:cNvSpPr>
          <p:nvPr/>
        </p:nvSpPr>
        <p:spPr bwMode="auto">
          <a:xfrm>
            <a:off x="5791200" y="5867400"/>
            <a:ext cx="2951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Van Sebille et al 2011</a:t>
            </a:r>
          </a:p>
        </p:txBody>
      </p:sp>
      <p:pic>
        <p:nvPicPr>
          <p:cNvPr id="59395" name="Picture 7" descr="2011_van_sebille_etal_2011JC007171_11.eps"/>
          <p:cNvPicPr>
            <a:picLocks noChangeAspect="1"/>
          </p:cNvPicPr>
          <p:nvPr/>
        </p:nvPicPr>
        <p:blipFill>
          <a:blip r:embed="rId3">
            <a:extLst>
              <a:ext uri="{28A0092B-C50C-407E-A947-70E740481C1C}">
                <a14:useLocalDpi xmlns:a14="http://schemas.microsoft.com/office/drawing/2010/main" val="0"/>
              </a:ext>
            </a:extLst>
          </a:blip>
          <a:srcRect l="19405" t="5728" r="18333" b="41112"/>
          <a:stretch>
            <a:fillRect/>
          </a:stretch>
        </p:blipFill>
        <p:spPr bwMode="auto">
          <a:xfrm>
            <a:off x="0" y="685800"/>
            <a:ext cx="4648200" cy="5137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396" name="Picture 9" descr="2011_van_sebille_etal_2011JC007171_ 6.eps"/>
          <p:cNvPicPr>
            <a:picLocks noChangeAspect="1"/>
          </p:cNvPicPr>
          <p:nvPr/>
        </p:nvPicPr>
        <p:blipFill>
          <a:blip r:embed="rId4">
            <a:extLst>
              <a:ext uri="{28A0092B-C50C-407E-A947-70E740481C1C}">
                <a14:useLocalDpi xmlns:a14="http://schemas.microsoft.com/office/drawing/2010/main" val="0"/>
              </a:ext>
            </a:extLst>
          </a:blip>
          <a:srcRect l="21381" t="6299" r="19324" b="70348"/>
          <a:stretch>
            <a:fillRect/>
          </a:stretch>
        </p:blipFill>
        <p:spPr bwMode="auto">
          <a:xfrm>
            <a:off x="4440238" y="3200400"/>
            <a:ext cx="4703762" cy="2397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397" name="TextBox 11"/>
          <p:cNvSpPr txBox="1">
            <a:spLocks noChangeArrowheads="1"/>
          </p:cNvSpPr>
          <p:nvPr/>
        </p:nvSpPr>
        <p:spPr bwMode="auto">
          <a:xfrm>
            <a:off x="1690688" y="4953000"/>
            <a:ext cx="2770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Labrador Sea (58°N)</a:t>
            </a:r>
          </a:p>
        </p:txBody>
      </p:sp>
      <p:sp>
        <p:nvSpPr>
          <p:cNvPr id="59398" name="TextBox 12"/>
          <p:cNvSpPr txBox="1">
            <a:spLocks noChangeArrowheads="1"/>
          </p:cNvSpPr>
          <p:nvPr/>
        </p:nvSpPr>
        <p:spPr bwMode="auto">
          <a:xfrm>
            <a:off x="1752600" y="2438400"/>
            <a:ext cx="1935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Abaco (26°N)</a:t>
            </a:r>
          </a:p>
        </p:txBody>
      </p:sp>
      <p:sp>
        <p:nvSpPr>
          <p:cNvPr id="59399" name="Picture 8" descr="2011_van_sebille_etal_2011JC007171_ 2.eps"/>
          <p:cNvSpPr>
            <a:spLocks noChangeAspect="1"/>
          </p:cNvSpPr>
          <p:nvPr/>
        </p:nvSpPr>
        <p:spPr bwMode="auto">
          <a:xfrm>
            <a:off x="4419600" y="914400"/>
            <a:ext cx="445293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9400" name="Picture 8" descr="2011_van_sebille_etal_2011JC007171_ 2.eps"/>
          <p:cNvPicPr>
            <a:picLocks noChangeAspect="1"/>
          </p:cNvPicPr>
          <p:nvPr/>
        </p:nvPicPr>
        <p:blipFill>
          <a:blip r:embed="rId5">
            <a:extLst>
              <a:ext uri="{28A0092B-C50C-407E-A947-70E740481C1C}">
                <a14:useLocalDpi xmlns:a14="http://schemas.microsoft.com/office/drawing/2010/main" val="0"/>
              </a:ext>
            </a:extLst>
          </a:blip>
          <a:srcRect l="18910" t="6493" r="19322" b="67923"/>
          <a:stretch>
            <a:fillRect/>
          </a:stretch>
        </p:blipFill>
        <p:spPr bwMode="auto">
          <a:xfrm>
            <a:off x="4451350" y="685800"/>
            <a:ext cx="469265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401" name="TextBox 1"/>
          <p:cNvSpPr txBox="1">
            <a:spLocks noChangeArrowheads="1"/>
          </p:cNvSpPr>
          <p:nvPr/>
        </p:nvSpPr>
        <p:spPr bwMode="auto">
          <a:xfrm>
            <a:off x="1042988" y="1219200"/>
            <a:ext cx="1146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Salinity</a:t>
            </a:r>
          </a:p>
        </p:txBody>
      </p:sp>
      <p:sp>
        <p:nvSpPr>
          <p:cNvPr id="59402" name="TextBox 10"/>
          <p:cNvSpPr txBox="1">
            <a:spLocks noChangeArrowheads="1"/>
          </p:cNvSpPr>
          <p:nvPr/>
        </p:nvSpPr>
        <p:spPr bwMode="auto">
          <a:xfrm>
            <a:off x="2590800" y="3729038"/>
            <a:ext cx="1146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Salinity</a:t>
            </a:r>
          </a:p>
        </p:txBody>
      </p:sp>
      <p:sp>
        <p:nvSpPr>
          <p:cNvPr id="59403" name="TextBox 11"/>
          <p:cNvSpPr txBox="1">
            <a:spLocks noChangeArrowheads="1"/>
          </p:cNvSpPr>
          <p:nvPr/>
        </p:nvSpPr>
        <p:spPr bwMode="auto">
          <a:xfrm>
            <a:off x="4991100" y="2971800"/>
            <a:ext cx="3509963"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Salinity Anomaly at Abaco</a:t>
            </a:r>
          </a:p>
        </p:txBody>
      </p:sp>
      <p:sp>
        <p:nvSpPr>
          <p:cNvPr id="59404" name="TextBox 2"/>
          <p:cNvSpPr txBox="1">
            <a:spLocks noChangeArrowheads="1"/>
          </p:cNvSpPr>
          <p:nvPr/>
        </p:nvSpPr>
        <p:spPr bwMode="auto">
          <a:xfrm>
            <a:off x="152400" y="5562600"/>
            <a:ext cx="5349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Anomalies in the Labrador Sea decrease 50% and appear at Abaco 9 years later</a:t>
            </a:r>
          </a:p>
        </p:txBody>
      </p:sp>
      <p:sp>
        <p:nvSpPr>
          <p:cNvPr id="2" name="Slide Number Placeholder 1"/>
          <p:cNvSpPr>
            <a:spLocks noGrp="1"/>
          </p:cNvSpPr>
          <p:nvPr>
            <p:ph type="sldNum" sz="quarter" idx="11"/>
          </p:nvPr>
        </p:nvSpPr>
        <p:spPr/>
        <p:txBody>
          <a:bodyPr/>
          <a:lstStyle/>
          <a:p>
            <a:fld id="{AB1FD0B6-8E5E-BC46-9BAD-30C21BE3CAFE}" type="slidenum">
              <a:rPr lang="en-US" smtClean="0"/>
              <a:pPr/>
              <a:t>19</a:t>
            </a:fld>
            <a:endParaRPr lang="en-US"/>
          </a:p>
        </p:txBody>
      </p:sp>
    </p:spTree>
    <p:extLst>
      <p:ext uri="{BB962C8B-B14F-4D97-AF65-F5344CB8AC3E}">
        <p14:creationId xmlns:p14="http://schemas.microsoft.com/office/powerpoint/2010/main" val="1636951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4800" y="1905000"/>
            <a:ext cx="4965203" cy="1752600"/>
            <a:chOff x="4178797" y="1600200"/>
            <a:chExt cx="4965203" cy="1752600"/>
          </a:xfrm>
        </p:grpSpPr>
        <p:pic>
          <p:nvPicPr>
            <p:cNvPr id="38" name="Picture 1"/>
            <p:cNvPicPr>
              <a:picLocks noChangeAspect="1"/>
            </p:cNvPicPr>
            <p:nvPr/>
          </p:nvPicPr>
          <p:blipFill rotWithShape="1">
            <a:blip r:embed="rId4">
              <a:extLst>
                <a:ext uri="{28A0092B-C50C-407E-A947-70E740481C1C}">
                  <a14:useLocalDpi xmlns:a14="http://schemas.microsoft.com/office/drawing/2010/main" val="0"/>
                </a:ext>
              </a:extLst>
            </a:blip>
            <a:srcRect l="33872" t="94456" r="421" b="18"/>
            <a:stretch/>
          </p:blipFill>
          <p:spPr bwMode="auto">
            <a:xfrm>
              <a:off x="4178797" y="2971800"/>
              <a:ext cx="493133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rotWithShape="1">
            <a:blip r:embed="rId4">
              <a:extLst>
                <a:ext uri="{28A0092B-C50C-407E-A947-70E740481C1C}">
                  <a14:useLocalDpi xmlns:a14="http://schemas.microsoft.com/office/drawing/2010/main" val="0"/>
                </a:ext>
              </a:extLst>
            </a:blip>
            <a:srcRect l="34295" t="40364" b="43606"/>
            <a:stretch/>
          </p:blipFill>
          <p:spPr bwMode="auto">
            <a:xfrm>
              <a:off x="4212664" y="1600200"/>
              <a:ext cx="4931336" cy="13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Footer Placeholder 3"/>
          <p:cNvSpPr>
            <a:spLocks noGrp="1"/>
          </p:cNvSpPr>
          <p:nvPr>
            <p:ph type="ftr" sz="quarter" idx="10"/>
          </p:nvPr>
        </p:nvSpPr>
        <p:spPr/>
        <p:txBody>
          <a:bodyPr/>
          <a:lstStyle/>
          <a:p>
            <a:r>
              <a:rPr lang="en-US" sz="1600" dirty="0">
                <a:solidFill>
                  <a:srgbClr val="FFFFFF"/>
                </a:solidFill>
                <a:latin typeface="+mj-lt"/>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latin typeface="+mj-lt"/>
              </a:rPr>
              <a:pPr/>
              <a:t>2</a:t>
            </a:fld>
            <a:endParaRPr lang="en-US" dirty="0">
              <a:latin typeface="+mj-lt"/>
            </a:endParaRPr>
          </a:p>
        </p:txBody>
      </p:sp>
      <p:sp>
        <p:nvSpPr>
          <p:cNvPr id="26" name="Title 1"/>
          <p:cNvSpPr>
            <a:spLocks noGrp="1"/>
          </p:cNvSpPr>
          <p:nvPr>
            <p:ph type="title"/>
          </p:nvPr>
        </p:nvSpPr>
        <p:spPr>
          <a:xfrm>
            <a:off x="0" y="0"/>
            <a:ext cx="9144000" cy="1066800"/>
          </a:xfrm>
        </p:spPr>
        <p:txBody>
          <a:bodyPr/>
          <a:lstStyle/>
          <a:p>
            <a:pPr algn="ctr"/>
            <a:r>
              <a:rPr lang="en-US" sz="4000" dirty="0" smtClean="0">
                <a:latin typeface="Calibri"/>
                <a:cs typeface="Calibri"/>
              </a:rPr>
              <a:t>Overview</a:t>
            </a:r>
            <a:endParaRPr lang="en-US" sz="4000" dirty="0">
              <a:latin typeface="Calibri"/>
              <a:cs typeface="Calibri"/>
            </a:endParaRPr>
          </a:p>
        </p:txBody>
      </p:sp>
      <p:pic>
        <p:nvPicPr>
          <p:cNvPr id="25" name="Picture 5" descr="THC_SAB4"/>
          <p:cNvPicPr>
            <a:picLocks noChangeAspect="1" noChangeArrowheads="1"/>
          </p:cNvPicPr>
          <p:nvPr/>
        </p:nvPicPr>
        <p:blipFill rotWithShape="1">
          <a:blip r:embed="rId5">
            <a:extLst>
              <a:ext uri="{28A0092B-C50C-407E-A947-70E740481C1C}">
                <a14:useLocalDpi xmlns:a14="http://schemas.microsoft.com/office/drawing/2010/main" val="0"/>
              </a:ext>
            </a:extLst>
          </a:blip>
          <a:srcRect l="66272" t="13517" r="5183" b="18606"/>
          <a:stretch/>
        </p:blipFill>
        <p:spPr bwMode="auto">
          <a:xfrm>
            <a:off x="457200" y="1600200"/>
            <a:ext cx="3703637" cy="41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267200" y="1447800"/>
            <a:ext cx="228600" cy="369332"/>
          </a:xfrm>
          <a:prstGeom prst="rect">
            <a:avLst/>
          </a:prstGeom>
          <a:solidFill>
            <a:schemeClr val="bg1"/>
          </a:solidFill>
        </p:spPr>
        <p:txBody>
          <a:bodyPr wrap="square" rtlCol="0">
            <a:spAutoFit/>
          </a:bodyPr>
          <a:lstStyle/>
          <a:p>
            <a:endParaRPr lang="en-US" dirty="0"/>
          </a:p>
        </p:txBody>
      </p:sp>
      <p:sp>
        <p:nvSpPr>
          <p:cNvPr id="30" name="TextBox 29"/>
          <p:cNvSpPr txBox="1"/>
          <p:nvPr/>
        </p:nvSpPr>
        <p:spPr>
          <a:xfrm>
            <a:off x="5562600" y="1295400"/>
            <a:ext cx="609600" cy="369332"/>
          </a:xfrm>
          <a:prstGeom prst="rect">
            <a:avLst/>
          </a:prstGeom>
          <a:solidFill>
            <a:schemeClr val="bg1"/>
          </a:solidFill>
        </p:spPr>
        <p:txBody>
          <a:bodyPr wrap="square" rtlCol="0">
            <a:spAutoFit/>
          </a:bodyPr>
          <a:lstStyle/>
          <a:p>
            <a:endParaRPr lang="en-US" dirty="0"/>
          </a:p>
        </p:txBody>
      </p:sp>
      <p:sp>
        <p:nvSpPr>
          <p:cNvPr id="31" name="TextBox 30"/>
          <p:cNvSpPr txBox="1"/>
          <p:nvPr/>
        </p:nvSpPr>
        <p:spPr>
          <a:xfrm>
            <a:off x="6629400" y="1295400"/>
            <a:ext cx="381000" cy="369332"/>
          </a:xfrm>
          <a:prstGeom prst="rect">
            <a:avLst/>
          </a:prstGeom>
          <a:solidFill>
            <a:schemeClr val="bg1"/>
          </a:solidFill>
        </p:spPr>
        <p:txBody>
          <a:bodyPr wrap="square" rtlCol="0">
            <a:spAutoFit/>
          </a:bodyPr>
          <a:lstStyle/>
          <a:p>
            <a:endParaRPr lang="en-US" dirty="0"/>
          </a:p>
        </p:txBody>
      </p:sp>
      <p:sp>
        <p:nvSpPr>
          <p:cNvPr id="37" name="TextBox 36"/>
          <p:cNvSpPr txBox="1"/>
          <p:nvPr/>
        </p:nvSpPr>
        <p:spPr>
          <a:xfrm>
            <a:off x="7239000" y="1295400"/>
            <a:ext cx="381000" cy="369332"/>
          </a:xfrm>
          <a:prstGeom prst="rect">
            <a:avLst/>
          </a:prstGeom>
          <a:solidFill>
            <a:schemeClr val="bg1"/>
          </a:solidFill>
        </p:spPr>
        <p:txBody>
          <a:bodyPr wrap="square" rtlCol="0">
            <a:spAutoFit/>
          </a:bodyPr>
          <a:lstStyle/>
          <a:p>
            <a:endParaRPr lang="en-US" dirty="0"/>
          </a:p>
        </p:txBody>
      </p:sp>
      <p:grpSp>
        <p:nvGrpSpPr>
          <p:cNvPr id="9" name="Group 8"/>
          <p:cNvGrpSpPr/>
          <p:nvPr/>
        </p:nvGrpSpPr>
        <p:grpSpPr>
          <a:xfrm>
            <a:off x="4267200" y="1371600"/>
            <a:ext cx="6019800" cy="546100"/>
            <a:chOff x="4191000" y="1441450"/>
            <a:chExt cx="6248400" cy="546100"/>
          </a:xfrm>
          <a:solidFill>
            <a:schemeClr val="bg1"/>
          </a:solidFill>
        </p:grpSpPr>
        <p:graphicFrame>
          <p:nvGraphicFramePr>
            <p:cNvPr id="19" name="Object 7"/>
            <p:cNvGraphicFramePr>
              <a:graphicFrameLocks noChangeAspect="1"/>
            </p:cNvGraphicFramePr>
            <p:nvPr>
              <p:extLst>
                <p:ext uri="{D42A27DB-BD31-4B8C-83A1-F6EECF244321}">
                  <p14:modId xmlns:p14="http://schemas.microsoft.com/office/powerpoint/2010/main" val="26980214"/>
                </p:ext>
              </p:extLst>
            </p:nvPr>
          </p:nvGraphicFramePr>
          <p:xfrm>
            <a:off x="5078413" y="1441450"/>
            <a:ext cx="5360987" cy="546100"/>
          </p:xfrm>
          <a:graphic>
            <a:graphicData uri="http://schemas.openxmlformats.org/presentationml/2006/ole">
              <mc:AlternateContent xmlns:mc="http://schemas.openxmlformats.org/markup-compatibility/2006">
                <mc:Choice xmlns:v="urn:schemas-microsoft-com:vml" Requires="v">
                  <p:oleObj spid="_x0000_s16545" name="Document" r:id="rId6" imgW="5486400" imgH="546100" progId="Word.Document.12">
                    <p:embed/>
                  </p:oleObj>
                </mc:Choice>
                <mc:Fallback>
                  <p:oleObj name="Document" r:id="rId6" imgW="5486400" imgH="546100" progId="Word.Document.12">
                    <p:embed/>
                    <p:pic>
                      <p:nvPicPr>
                        <p:cNvPr id="0" name=""/>
                        <p:cNvPicPr>
                          <a:picLocks noChangeAspect="1" noChangeArrowheads="1"/>
                        </p:cNvPicPr>
                        <p:nvPr/>
                      </p:nvPicPr>
                      <p:blipFill>
                        <a:blip r:embed="rId7"/>
                        <a:srcRect/>
                        <a:stretch>
                          <a:fillRect/>
                        </a:stretch>
                      </p:blipFill>
                      <p:spPr bwMode="auto">
                        <a:xfrm>
                          <a:off x="5078413" y="1441450"/>
                          <a:ext cx="536098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 name="Group 19"/>
            <p:cNvGrpSpPr/>
            <p:nvPr/>
          </p:nvGrpSpPr>
          <p:grpSpPr>
            <a:xfrm>
              <a:off x="4191000" y="1460500"/>
              <a:ext cx="5360988" cy="520700"/>
              <a:chOff x="-990600" y="450850"/>
              <a:chExt cx="5485662" cy="520700"/>
            </a:xfrm>
            <a:grpFill/>
          </p:grpSpPr>
          <p:graphicFrame>
            <p:nvGraphicFramePr>
              <p:cNvPr id="22" name="Object 2"/>
              <p:cNvGraphicFramePr>
                <a:graphicFrameLocks noChangeAspect="1"/>
              </p:cNvGraphicFramePr>
              <p:nvPr>
                <p:extLst>
                  <p:ext uri="{D42A27DB-BD31-4B8C-83A1-F6EECF244321}">
                    <p14:modId xmlns:p14="http://schemas.microsoft.com/office/powerpoint/2010/main" val="4096002306"/>
                  </p:ext>
                </p:extLst>
              </p:nvPr>
            </p:nvGraphicFramePr>
            <p:xfrm>
              <a:off x="-990600" y="450850"/>
              <a:ext cx="5485662" cy="520700"/>
            </p:xfrm>
            <a:graphic>
              <a:graphicData uri="http://schemas.openxmlformats.org/presentationml/2006/ole">
                <mc:AlternateContent xmlns:mc="http://schemas.openxmlformats.org/markup-compatibility/2006">
                  <mc:Choice xmlns:v="urn:schemas-microsoft-com:vml" Requires="v">
                    <p:oleObj spid="_x0000_s16546" name="Document" r:id="rId8" imgW="5486400" imgH="520700" progId="Word.Document.12">
                      <p:embed/>
                    </p:oleObj>
                  </mc:Choice>
                  <mc:Fallback>
                    <p:oleObj name="Document" r:id="rId8" imgW="5486400" imgH="520700" progId="Word.Document.12">
                      <p:embed/>
                      <p:pic>
                        <p:nvPicPr>
                          <p:cNvPr id="0" name=""/>
                          <p:cNvPicPr>
                            <a:picLocks noChangeAspect="1" noChangeArrowheads="1"/>
                          </p:cNvPicPr>
                          <p:nvPr/>
                        </p:nvPicPr>
                        <p:blipFill>
                          <a:blip r:embed="rId9"/>
                          <a:srcRect/>
                          <a:stretch>
                            <a:fillRect/>
                          </a:stretch>
                        </p:blipFill>
                        <p:spPr bwMode="auto">
                          <a:xfrm>
                            <a:off x="-990600" y="450850"/>
                            <a:ext cx="54856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6"/>
              <p:cNvSpPr txBox="1">
                <a:spLocks noChangeArrowheads="1"/>
              </p:cNvSpPr>
              <p:nvPr/>
            </p:nvSpPr>
            <p:spPr bwMode="auto">
              <a:xfrm>
                <a:off x="334926" y="533400"/>
                <a:ext cx="890694" cy="338554"/>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smtClean="0"/>
                  <a:t>MOC  </a:t>
                </a:r>
                <a:r>
                  <a:rPr lang="en-US" sz="1600" dirty="0"/>
                  <a:t>=</a:t>
                </a:r>
              </a:p>
            </p:txBody>
          </p:sp>
        </p:grpSp>
      </p:grpSp>
      <p:grpSp>
        <p:nvGrpSpPr>
          <p:cNvPr id="7" name="Group 6"/>
          <p:cNvGrpSpPr/>
          <p:nvPr/>
        </p:nvGrpSpPr>
        <p:grpSpPr>
          <a:xfrm>
            <a:off x="4343400" y="3810000"/>
            <a:ext cx="2819400" cy="1981200"/>
            <a:chOff x="5181600" y="3581400"/>
            <a:chExt cx="3051112" cy="2146300"/>
          </a:xfrm>
        </p:grpSpPr>
        <p:pic>
          <p:nvPicPr>
            <p:cNvPr id="17" name="Picture 1"/>
            <p:cNvPicPr>
              <a:picLocks noChangeAspect="1"/>
            </p:cNvPicPr>
            <p:nvPr/>
          </p:nvPicPr>
          <p:blipFill rotWithShape="1">
            <a:blip r:embed="rId4">
              <a:extLst>
                <a:ext uri="{28A0092B-C50C-407E-A947-70E740481C1C}">
                  <a14:useLocalDpi xmlns:a14="http://schemas.microsoft.com/office/drawing/2010/main" val="0"/>
                </a:ext>
              </a:extLst>
            </a:blip>
            <a:srcRect t="40364" r="66804" b="42998"/>
            <a:stretch/>
          </p:blipFill>
          <p:spPr bwMode="auto">
            <a:xfrm>
              <a:off x="5181600" y="3581400"/>
              <a:ext cx="3051112"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
            <p:cNvPicPr>
              <a:picLocks noChangeAspect="1"/>
            </p:cNvPicPr>
            <p:nvPr/>
          </p:nvPicPr>
          <p:blipFill rotWithShape="1">
            <a:blip r:embed="rId4">
              <a:extLst>
                <a:ext uri="{28A0092B-C50C-407E-A947-70E740481C1C}">
                  <a14:useLocalDpi xmlns:a14="http://schemas.microsoft.com/office/drawing/2010/main" val="0"/>
                </a:ext>
              </a:extLst>
            </a:blip>
            <a:srcRect l="1082" t="93774" r="67137" b="-107"/>
            <a:stretch/>
          </p:blipFill>
          <p:spPr bwMode="auto">
            <a:xfrm>
              <a:off x="5257800" y="4836584"/>
              <a:ext cx="2921000" cy="81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181600" y="4572000"/>
              <a:ext cx="457200" cy="369332"/>
            </a:xfrm>
            <a:prstGeom prst="rect">
              <a:avLst/>
            </a:prstGeom>
            <a:solidFill>
              <a:schemeClr val="bg1"/>
            </a:solidFill>
          </p:spPr>
          <p:txBody>
            <a:bodyPr wrap="square" rtlCol="0">
              <a:spAutoFit/>
            </a:bodyPr>
            <a:lstStyle/>
            <a:p>
              <a:endParaRPr lang="en-US" dirty="0"/>
            </a:p>
          </p:txBody>
        </p:sp>
      </p:grpSp>
      <p:sp>
        <p:nvSpPr>
          <p:cNvPr id="40" name="TextBox 6"/>
          <p:cNvSpPr txBox="1">
            <a:spLocks noChangeArrowheads="1"/>
          </p:cNvSpPr>
          <p:nvPr/>
        </p:nvSpPr>
        <p:spPr bwMode="auto">
          <a:xfrm>
            <a:off x="457200" y="6477000"/>
            <a:ext cx="2310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Calibri"/>
                <a:cs typeface="Calibri"/>
              </a:rPr>
              <a:t>Zhang and Wang (2013, </a:t>
            </a:r>
            <a:r>
              <a:rPr lang="en-US" sz="1400" i="1" dirty="0">
                <a:solidFill>
                  <a:srgbClr val="FFFFFF"/>
                </a:solidFill>
                <a:latin typeface="Calibri"/>
                <a:cs typeface="Calibri"/>
              </a:rPr>
              <a:t>JGR</a:t>
            </a:r>
            <a:r>
              <a:rPr lang="en-US" sz="1400" dirty="0">
                <a:solidFill>
                  <a:srgbClr val="FFFFFF"/>
                </a:solidFill>
                <a:latin typeface="Calibri"/>
                <a:cs typeface="Calibri"/>
              </a:rPr>
              <a:t>)</a:t>
            </a:r>
          </a:p>
        </p:txBody>
      </p:sp>
      <p:sp>
        <p:nvSpPr>
          <p:cNvPr id="41" name="TextBox 40"/>
          <p:cNvSpPr txBox="1"/>
          <p:nvPr/>
        </p:nvSpPr>
        <p:spPr>
          <a:xfrm>
            <a:off x="381000" y="990600"/>
            <a:ext cx="9525000" cy="461665"/>
          </a:xfrm>
          <a:prstGeom prst="rect">
            <a:avLst/>
          </a:prstGeom>
          <a:noFill/>
        </p:spPr>
        <p:txBody>
          <a:bodyPr wrap="square" rtlCol="0">
            <a:spAutoFit/>
          </a:bodyPr>
          <a:lstStyle/>
          <a:p>
            <a:r>
              <a:rPr lang="en-US" sz="2400" u="sng" dirty="0" smtClean="0">
                <a:latin typeface="Calibri"/>
                <a:cs typeface="Calibri"/>
              </a:rPr>
              <a:t>The MOC impacts temperature, salinity, sea-level and ecosystems</a:t>
            </a:r>
            <a:endParaRPr lang="en-US" sz="2400" u="sng" dirty="0">
              <a:latin typeface="Calibri"/>
              <a:cs typeface="Calibri"/>
            </a:endParaRPr>
          </a:p>
        </p:txBody>
      </p:sp>
      <p:sp>
        <p:nvSpPr>
          <p:cNvPr id="21" name="Rectangle 20"/>
          <p:cNvSpPr/>
          <p:nvPr/>
        </p:nvSpPr>
        <p:spPr>
          <a:xfrm>
            <a:off x="-47298" y="5631359"/>
            <a:ext cx="9220200" cy="769441"/>
          </a:xfrm>
          <a:prstGeom prst="rect">
            <a:avLst/>
          </a:prstGeom>
        </p:spPr>
        <p:txBody>
          <a:bodyPr wrap="square">
            <a:spAutoFit/>
          </a:bodyPr>
          <a:lstStyle/>
          <a:p>
            <a:pPr algn="ctr">
              <a:spcBef>
                <a:spcPct val="20000"/>
              </a:spcBef>
              <a:defRPr/>
            </a:pPr>
            <a:r>
              <a:rPr lang="en-US" sz="2200" b="1" i="1" dirty="0" smtClean="0">
                <a:solidFill>
                  <a:srgbClr val="C00000"/>
                </a:solidFill>
                <a:latin typeface="Calibri" pitchFamily="34" charset="0"/>
              </a:rPr>
              <a:t>PHOD</a:t>
            </a:r>
            <a:r>
              <a:rPr lang="en-US" sz="2200" b="1" i="1" dirty="0" smtClean="0">
                <a:solidFill>
                  <a:srgbClr val="C00000"/>
                </a:solidFill>
                <a:latin typeface="Calibri" pitchFamily="34" charset="0"/>
              </a:rPr>
              <a:t> </a:t>
            </a:r>
            <a:r>
              <a:rPr lang="en-US" sz="2200" b="1" i="1" dirty="0">
                <a:solidFill>
                  <a:srgbClr val="C00000"/>
                </a:solidFill>
                <a:latin typeface="Calibri" pitchFamily="34" charset="0"/>
              </a:rPr>
              <a:t>is uniquely positioned to contribute to this </a:t>
            </a:r>
            <a:r>
              <a:rPr lang="en-US" sz="2200" b="1" i="1" dirty="0" smtClean="0">
                <a:solidFill>
                  <a:srgbClr val="C00000"/>
                </a:solidFill>
                <a:latin typeface="Calibri" pitchFamily="34" charset="0"/>
              </a:rPr>
              <a:t>effort through </a:t>
            </a:r>
            <a:r>
              <a:rPr lang="en-US" sz="2200" b="1" i="1" dirty="0">
                <a:solidFill>
                  <a:srgbClr val="C00000"/>
                </a:solidFill>
                <a:latin typeface="Calibri" pitchFamily="34" charset="0"/>
              </a:rPr>
              <a:t>a combination of data collection and analysis and numerical model experiments</a:t>
            </a:r>
          </a:p>
        </p:txBody>
      </p:sp>
      <p:sp>
        <p:nvSpPr>
          <p:cNvPr id="10" name="TextBox 9"/>
          <p:cNvSpPr txBox="1"/>
          <p:nvPr/>
        </p:nvSpPr>
        <p:spPr>
          <a:xfrm>
            <a:off x="7239000" y="3886200"/>
            <a:ext cx="1600200" cy="1323439"/>
          </a:xfrm>
          <a:prstGeom prst="rect">
            <a:avLst/>
          </a:prstGeom>
          <a:noFill/>
          <a:ln w="19050" cmpd="sng">
            <a:solidFill>
              <a:srgbClr val="B60000"/>
            </a:solidFill>
          </a:ln>
        </p:spPr>
        <p:txBody>
          <a:bodyPr wrap="square" rtlCol="0">
            <a:spAutoFit/>
          </a:bodyPr>
          <a:lstStyle/>
          <a:p>
            <a:pPr marL="114300" indent="-114300">
              <a:buFont typeface="Arial"/>
              <a:buChar char="•"/>
            </a:pPr>
            <a:r>
              <a:rPr lang="en-US" sz="1600" dirty="0">
                <a:solidFill>
                  <a:srgbClr val="C00000"/>
                </a:solidFill>
                <a:latin typeface="Calibri" pitchFamily="34" charset="0"/>
              </a:rPr>
              <a:t>A strong MOC is associated with warm SST in the North Atlantic.</a:t>
            </a:r>
            <a:endParaRPr lang="en-US" sz="1600" dirty="0">
              <a:solidFill>
                <a:srgbClr val="C00000"/>
              </a:solidFill>
              <a:latin typeface="Calibri" pitchFamily="34" charset="0"/>
            </a:endParaRPr>
          </a:p>
        </p:txBody>
      </p:sp>
    </p:spTree>
    <p:extLst>
      <p:ext uri="{BB962C8B-B14F-4D97-AF65-F5344CB8AC3E}">
        <p14:creationId xmlns:p14="http://schemas.microsoft.com/office/powerpoint/2010/main" val="1036531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The DWBC, lower limb of AMOC</a:t>
            </a:r>
            <a:endParaRPr lang="en-US" sz="4400" dirty="0"/>
          </a:p>
        </p:txBody>
      </p:sp>
      <p:sp>
        <p:nvSpPr>
          <p:cNvPr id="6" name="TextBox 5"/>
          <p:cNvSpPr txBox="1"/>
          <p:nvPr/>
        </p:nvSpPr>
        <p:spPr>
          <a:xfrm>
            <a:off x="5406571" y="1219200"/>
            <a:ext cx="3737429" cy="1938992"/>
          </a:xfrm>
          <a:prstGeom prst="rect">
            <a:avLst/>
          </a:prstGeom>
          <a:noFill/>
        </p:spPr>
        <p:txBody>
          <a:bodyPr wrap="square" rtlCol="0">
            <a:spAutoFit/>
          </a:bodyPr>
          <a:lstStyle/>
          <a:p>
            <a:r>
              <a:rPr lang="en-US" sz="2400" b="1" dirty="0" smtClean="0"/>
              <a:t>Data: </a:t>
            </a:r>
            <a:r>
              <a:rPr lang="en-US" sz="2400" dirty="0" smtClean="0"/>
              <a:t>Lagrangian and </a:t>
            </a:r>
            <a:r>
              <a:rPr lang="en-US" sz="2400" dirty="0" err="1" smtClean="0"/>
              <a:t>eulerian</a:t>
            </a:r>
            <a:r>
              <a:rPr lang="en-US" sz="2400" dirty="0" smtClean="0"/>
              <a:t> analysis of OFES.</a:t>
            </a:r>
          </a:p>
          <a:p>
            <a:r>
              <a:rPr lang="en-US" sz="2400" dirty="0" smtClean="0"/>
              <a:t>Hydrographic sections, Argo data, CFCs</a:t>
            </a:r>
            <a:endParaRPr lang="en-US" sz="2400" dirty="0"/>
          </a:p>
        </p:txBody>
      </p:sp>
      <p:sp>
        <p:nvSpPr>
          <p:cNvPr id="7" name="TextBox 6"/>
          <p:cNvSpPr txBox="1"/>
          <p:nvPr/>
        </p:nvSpPr>
        <p:spPr>
          <a:xfrm>
            <a:off x="5486400" y="3276600"/>
            <a:ext cx="3505200" cy="3046988"/>
          </a:xfrm>
          <a:prstGeom prst="rect">
            <a:avLst/>
          </a:prstGeom>
          <a:noFill/>
        </p:spPr>
        <p:txBody>
          <a:bodyPr wrap="square" rtlCol="0">
            <a:spAutoFit/>
          </a:bodyPr>
          <a:lstStyle/>
          <a:p>
            <a:r>
              <a:rPr lang="en-US" sz="2400" b="1" dirty="0" smtClean="0"/>
              <a:t>Conclusion:</a:t>
            </a:r>
          </a:p>
          <a:p>
            <a:r>
              <a:rPr lang="en-US" sz="2400" dirty="0"/>
              <a:t>~71% of the </a:t>
            </a:r>
            <a:r>
              <a:rPr lang="en-US" sz="2400" dirty="0" smtClean="0"/>
              <a:t>flow</a:t>
            </a:r>
            <a:endParaRPr lang="en-US" sz="2400" dirty="0"/>
          </a:p>
          <a:p>
            <a:r>
              <a:rPr lang="en-US" sz="2400" dirty="0" smtClean="0"/>
              <a:t>Main branch of the DWBC flows along the continental shelf of SA.</a:t>
            </a:r>
          </a:p>
          <a:p>
            <a:endParaRPr lang="en-US" sz="2400" dirty="0"/>
          </a:p>
          <a:p>
            <a:r>
              <a:rPr lang="en-US" sz="2400" dirty="0" smtClean="0"/>
              <a:t> ~20% of the flow crosses the Atlantic. </a:t>
            </a:r>
            <a:endParaRPr lang="en-US" sz="2400" dirty="0"/>
          </a:p>
        </p:txBody>
      </p:sp>
      <p:pic>
        <p:nvPicPr>
          <p:cNvPr id="8" name="Picture 7" descr="Mac OS X:Users:garzoli:Desktop:vel_2000dbar_merid_line3.png"/>
          <p:cNvPicPr/>
          <p:nvPr/>
        </p:nvPicPr>
        <p:blipFill rotWithShape="1">
          <a:blip r:embed="rId3">
            <a:extLst>
              <a:ext uri="{28A0092B-C50C-407E-A947-70E740481C1C}">
                <a14:useLocalDpi xmlns:a14="http://schemas.microsoft.com/office/drawing/2010/main" val="0"/>
              </a:ext>
            </a:extLst>
          </a:blip>
          <a:srcRect l="4653" t="1484" r="675" b="1121"/>
          <a:stretch/>
        </p:blipFill>
        <p:spPr bwMode="auto">
          <a:xfrm>
            <a:off x="76200" y="3733800"/>
            <a:ext cx="5102485" cy="2667000"/>
          </a:xfrm>
          <a:prstGeom prst="rect">
            <a:avLst/>
          </a:prstGeom>
          <a:noFill/>
          <a:ln>
            <a:noFill/>
          </a:ln>
        </p:spPr>
      </p:pic>
      <p:pic>
        <p:nvPicPr>
          <p:cNvPr id="3" name="Picture 2" descr="para molly.jpg"/>
          <p:cNvPicPr>
            <a:picLocks noChangeAspect="1"/>
          </p:cNvPicPr>
          <p:nvPr/>
        </p:nvPicPr>
        <p:blipFill rotWithShape="1">
          <a:blip r:embed="rId4">
            <a:extLst>
              <a:ext uri="{28A0092B-C50C-407E-A947-70E740481C1C}">
                <a14:useLocalDpi xmlns:a14="http://schemas.microsoft.com/office/drawing/2010/main" val="0"/>
              </a:ext>
            </a:extLst>
          </a:blip>
          <a:srcRect l="4561" t="17041" r="3606" b="39747"/>
          <a:stretch/>
        </p:blipFill>
        <p:spPr>
          <a:xfrm>
            <a:off x="152400" y="1066800"/>
            <a:ext cx="5152854" cy="2590800"/>
          </a:xfrm>
          <a:prstGeom prst="rect">
            <a:avLst/>
          </a:prstGeom>
        </p:spPr>
      </p:pic>
      <p:sp>
        <p:nvSpPr>
          <p:cNvPr id="11" name="TextBox 10"/>
          <p:cNvSpPr txBox="1"/>
          <p:nvPr/>
        </p:nvSpPr>
        <p:spPr>
          <a:xfrm>
            <a:off x="304800" y="6400800"/>
            <a:ext cx="3391549" cy="400110"/>
          </a:xfrm>
          <a:prstGeom prst="rect">
            <a:avLst/>
          </a:prstGeom>
          <a:noFill/>
        </p:spPr>
        <p:txBody>
          <a:bodyPr wrap="none" rtlCol="0">
            <a:spAutoFit/>
          </a:bodyPr>
          <a:lstStyle/>
          <a:p>
            <a:r>
              <a:rPr lang="en-US" sz="2000" b="1" dirty="0" smtClean="0"/>
              <a:t>Garzoli and </a:t>
            </a:r>
            <a:r>
              <a:rPr lang="en-US" sz="2000" b="1" dirty="0" err="1" smtClean="0"/>
              <a:t>Schmid</a:t>
            </a:r>
            <a:r>
              <a:rPr lang="en-US" sz="2000" b="1" dirty="0" smtClean="0"/>
              <a:t> (2014)</a:t>
            </a:r>
            <a:endParaRPr lang="en-US" sz="2000" b="1" dirty="0"/>
          </a:p>
        </p:txBody>
      </p:sp>
      <p:sp>
        <p:nvSpPr>
          <p:cNvPr id="12" name="TextBox 11"/>
          <p:cNvSpPr txBox="1"/>
          <p:nvPr/>
        </p:nvSpPr>
        <p:spPr>
          <a:xfrm>
            <a:off x="2286000" y="1066800"/>
            <a:ext cx="787395" cy="369332"/>
          </a:xfrm>
          <a:prstGeom prst="rect">
            <a:avLst/>
          </a:prstGeom>
          <a:solidFill>
            <a:schemeClr val="bg1">
              <a:alpha val="99000"/>
            </a:schemeClr>
          </a:solidFill>
        </p:spPr>
        <p:txBody>
          <a:bodyPr wrap="none" rtlCol="0">
            <a:spAutoFit/>
          </a:bodyPr>
          <a:lstStyle/>
          <a:p>
            <a:r>
              <a:rPr lang="en-US" dirty="0" smtClean="0"/>
              <a:t>16 Sv</a:t>
            </a:r>
            <a:endParaRPr lang="en-US" dirty="0"/>
          </a:p>
        </p:txBody>
      </p:sp>
      <p:sp>
        <p:nvSpPr>
          <p:cNvPr id="13" name="TextBox 12"/>
          <p:cNvSpPr txBox="1"/>
          <p:nvPr/>
        </p:nvSpPr>
        <p:spPr>
          <a:xfrm>
            <a:off x="4293845" y="2286000"/>
            <a:ext cx="659155" cy="369332"/>
          </a:xfrm>
          <a:prstGeom prst="rect">
            <a:avLst/>
          </a:prstGeom>
          <a:solidFill>
            <a:schemeClr val="bg1"/>
          </a:solidFill>
        </p:spPr>
        <p:txBody>
          <a:bodyPr wrap="none" rtlCol="0">
            <a:spAutoFit/>
          </a:bodyPr>
          <a:lstStyle/>
          <a:p>
            <a:r>
              <a:rPr lang="en-US" dirty="0" smtClean="0"/>
              <a:t>3 Sv</a:t>
            </a:r>
            <a:endParaRPr lang="en-US" dirty="0"/>
          </a:p>
        </p:txBody>
      </p:sp>
      <p:sp>
        <p:nvSpPr>
          <p:cNvPr id="14" name="TextBox 13"/>
          <p:cNvSpPr txBox="1"/>
          <p:nvPr/>
        </p:nvSpPr>
        <p:spPr>
          <a:xfrm>
            <a:off x="533400" y="1905000"/>
            <a:ext cx="787395" cy="369332"/>
          </a:xfrm>
          <a:prstGeom prst="rect">
            <a:avLst/>
          </a:prstGeom>
          <a:solidFill>
            <a:schemeClr val="bg1"/>
          </a:solidFill>
        </p:spPr>
        <p:txBody>
          <a:bodyPr wrap="none" rtlCol="0">
            <a:spAutoFit/>
          </a:bodyPr>
          <a:lstStyle/>
          <a:p>
            <a:r>
              <a:rPr lang="en-US" dirty="0" smtClean="0"/>
              <a:t>14 Sv</a:t>
            </a:r>
            <a:endParaRPr lang="en-US" dirty="0"/>
          </a:p>
        </p:txBody>
      </p:sp>
      <p:sp>
        <p:nvSpPr>
          <p:cNvPr id="4" name="Slide Number Placeholder 3"/>
          <p:cNvSpPr>
            <a:spLocks noGrp="1"/>
          </p:cNvSpPr>
          <p:nvPr>
            <p:ph type="sldNum" sz="quarter" idx="11"/>
          </p:nvPr>
        </p:nvSpPr>
        <p:spPr/>
        <p:txBody>
          <a:bodyPr/>
          <a:lstStyle/>
          <a:p>
            <a:fld id="{AB1FD0B6-8E5E-BC46-9BAD-30C21BE3CAFE}" type="slidenum">
              <a:rPr lang="en-US" smtClean="0"/>
              <a:pPr/>
              <a:t>20</a:t>
            </a:fld>
            <a:endParaRPr lang="en-US"/>
          </a:p>
        </p:txBody>
      </p:sp>
      <p:sp>
        <p:nvSpPr>
          <p:cNvPr id="15"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Tree>
    <p:extLst>
      <p:ext uri="{BB962C8B-B14F-4D97-AF65-F5344CB8AC3E}">
        <p14:creationId xmlns:p14="http://schemas.microsoft.com/office/powerpoint/2010/main" val="22351856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76313"/>
            <a:ext cx="4433888"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990600"/>
            <a:ext cx="449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10418"/>
            <a:ext cx="7192962" cy="10772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3200" b="1" dirty="0">
                <a:solidFill>
                  <a:schemeClr val="tx1"/>
                </a:solidFill>
                <a:cs typeface="Times New Roman" pitchFamily="18" charset="0"/>
              </a:rPr>
              <a:t>South Atlantic:  Disagreements between models and observations</a:t>
            </a:r>
            <a:r>
              <a:rPr lang="en-US" sz="3200" b="1" dirty="0" smtClean="0">
                <a:solidFill>
                  <a:schemeClr val="tx1"/>
                </a:solidFill>
                <a:cs typeface="Times New Roman" pitchFamily="18" charset="0"/>
              </a:rPr>
              <a:t>:</a:t>
            </a:r>
            <a:endParaRPr lang="en-US" sz="3200" b="1" dirty="0">
              <a:solidFill>
                <a:schemeClr val="tx1"/>
              </a:solidFill>
              <a:cs typeface="Times New Roman" pitchFamily="18" charset="0"/>
            </a:endParaRPr>
          </a:p>
        </p:txBody>
      </p:sp>
      <p:sp>
        <p:nvSpPr>
          <p:cNvPr id="6" name="TextBox 5"/>
          <p:cNvSpPr txBox="1"/>
          <p:nvPr/>
        </p:nvSpPr>
        <p:spPr>
          <a:xfrm>
            <a:off x="228600" y="6519446"/>
            <a:ext cx="5867400" cy="338554"/>
          </a:xfrm>
          <a:prstGeom prst="rect">
            <a:avLst/>
          </a:prstGeom>
          <a:noFill/>
        </p:spPr>
        <p:txBody>
          <a:bodyPr wrap="square">
            <a:spAutoFit/>
          </a:bodyPr>
          <a:lstStyle/>
          <a:p>
            <a:pPr>
              <a:defRPr/>
            </a:pPr>
            <a:r>
              <a:rPr lang="en-US" sz="1600" b="1" i="1" dirty="0">
                <a:solidFill>
                  <a:srgbClr val="000000"/>
                </a:solidFill>
                <a:cs typeface="Comic Sans MS"/>
              </a:rPr>
              <a:t>Garzoli et al.,  </a:t>
            </a:r>
            <a:r>
              <a:rPr lang="en-US" sz="1600" b="1" i="1" dirty="0" smtClean="0">
                <a:solidFill>
                  <a:srgbClr val="000000"/>
                </a:solidFill>
                <a:cs typeface="Comic Sans MS"/>
              </a:rPr>
              <a:t>2013; </a:t>
            </a:r>
            <a:r>
              <a:rPr lang="en-US" sz="1600" b="1" i="1" dirty="0">
                <a:solidFill>
                  <a:srgbClr val="000000"/>
                </a:solidFill>
                <a:cs typeface="Comic Sans MS"/>
              </a:rPr>
              <a:t>; Dong et al., 2011; Dong et al., </a:t>
            </a:r>
            <a:r>
              <a:rPr lang="en-US" sz="1600" b="1" i="1" dirty="0" smtClean="0">
                <a:solidFill>
                  <a:srgbClr val="000000"/>
                </a:solidFill>
                <a:cs typeface="Comic Sans MS"/>
              </a:rPr>
              <a:t>2009</a:t>
            </a:r>
            <a:endParaRPr lang="en-US" sz="1600" b="1" i="1" dirty="0">
              <a:solidFill>
                <a:srgbClr val="FF0000"/>
              </a:solidFill>
              <a:latin typeface="+mj-lt"/>
              <a:cs typeface="Comic Sans MS"/>
            </a:endParaRPr>
          </a:p>
        </p:txBody>
      </p:sp>
      <p:grpSp>
        <p:nvGrpSpPr>
          <p:cNvPr id="12" name="Group 11"/>
          <p:cNvGrpSpPr/>
          <p:nvPr/>
        </p:nvGrpSpPr>
        <p:grpSpPr>
          <a:xfrm>
            <a:off x="7696200" y="0"/>
            <a:ext cx="1486874" cy="1752600"/>
            <a:chOff x="7696200" y="0"/>
            <a:chExt cx="1486874" cy="1752600"/>
          </a:xfrm>
        </p:grpSpPr>
        <p:pic>
          <p:nvPicPr>
            <p:cNvPr id="13" name="Picture 12" descr="high_density_map.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0"/>
              <a:ext cx="1486874" cy="1752600"/>
            </a:xfrm>
            <a:prstGeom prst="rect">
              <a:avLst/>
            </a:prstGeom>
          </p:spPr>
        </p:pic>
        <p:cxnSp>
          <p:nvCxnSpPr>
            <p:cNvPr id="14" name="Straight Connector 13"/>
            <p:cNvCxnSpPr/>
            <p:nvPr/>
          </p:nvCxnSpPr>
          <p:spPr>
            <a:xfrm>
              <a:off x="8153400" y="1295400"/>
              <a:ext cx="694943" cy="0"/>
            </a:xfrm>
            <a:prstGeom prst="line">
              <a:avLst/>
            </a:prstGeom>
            <a:ln>
              <a:solidFill>
                <a:srgbClr val="FF0000"/>
              </a:solidFill>
            </a:ln>
            <a:effectLst>
              <a:glow rad="228600">
                <a:schemeClr val="accent4">
                  <a:satMod val="175000"/>
                  <a:alpha val="40000"/>
                </a:schemeClr>
              </a:glow>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a:schemeClr val="tx1"/>
            </a:fontRef>
          </p:style>
        </p:cxnSp>
      </p:grpSp>
      <p:sp>
        <p:nvSpPr>
          <p:cNvPr id="2" name="Slide Number Placeholder 1"/>
          <p:cNvSpPr>
            <a:spLocks noGrp="1"/>
          </p:cNvSpPr>
          <p:nvPr>
            <p:ph type="sldNum" sz="quarter" idx="11"/>
          </p:nvPr>
        </p:nvSpPr>
        <p:spPr/>
        <p:txBody>
          <a:bodyPr/>
          <a:lstStyle/>
          <a:p>
            <a:fld id="{AB1FD0B6-8E5E-BC46-9BAD-30C21BE3CAFE}" type="slidenum">
              <a:rPr lang="en-US" smtClean="0"/>
              <a:pPr/>
              <a:t>21</a:t>
            </a:fld>
            <a:endParaRPr lang="en-US"/>
          </a:p>
        </p:txBody>
      </p:sp>
      <p:sp>
        <p:nvSpPr>
          <p:cNvPr id="15"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Tree>
    <p:extLst>
      <p:ext uri="{BB962C8B-B14F-4D97-AF65-F5344CB8AC3E}">
        <p14:creationId xmlns:p14="http://schemas.microsoft.com/office/powerpoint/2010/main" val="197177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0"/>
            <a:ext cx="9144000" cy="457200"/>
          </a:xfrm>
        </p:spPr>
        <p:txBody>
          <a:bodyPr/>
          <a:lstStyle/>
          <a:p>
            <a:pPr eaLnBrk="1" hangingPunct="1"/>
            <a:r>
              <a:rPr lang="en-US" sz="2400" b="1" dirty="0" err="1" smtClean="0">
                <a:latin typeface="Times New Roman" pitchFamily="18" charset="0"/>
                <a:cs typeface="Times New Roman" pitchFamily="18" charset="0"/>
              </a:rPr>
              <a:t>Meridional</a:t>
            </a:r>
            <a:r>
              <a:rPr lang="en-US" sz="2400" b="1" dirty="0" smtClean="0">
                <a:latin typeface="Times New Roman" pitchFamily="18" charset="0"/>
                <a:cs typeface="Times New Roman" pitchFamily="18" charset="0"/>
              </a:rPr>
              <a:t> Velocity from GFDL CDA</a:t>
            </a:r>
          </a:p>
        </p:txBody>
      </p:sp>
      <p:pic>
        <p:nvPicPr>
          <p:cNvPr id="4099" name="Picture 2" descr="Y:\papers\aoml\samoc_gfdl\figures\fig02.jpg"/>
          <p:cNvPicPr>
            <a:picLocks noChangeAspect="1" noChangeArrowheads="1"/>
          </p:cNvPicPr>
          <p:nvPr/>
        </p:nvPicPr>
        <p:blipFill>
          <a:blip r:embed="rId3"/>
          <a:srcRect l="3555" t="4800" r="6400" b="3200"/>
          <a:stretch>
            <a:fillRect/>
          </a:stretch>
        </p:blipFill>
        <p:spPr bwMode="auto">
          <a:xfrm>
            <a:off x="505537" y="990600"/>
            <a:ext cx="8105063" cy="3680460"/>
          </a:xfrm>
          <a:prstGeom prst="rect">
            <a:avLst/>
          </a:prstGeom>
          <a:noFill/>
          <a:ln w="9525">
            <a:noFill/>
            <a:miter lim="800000"/>
            <a:headEnd/>
            <a:tailEnd/>
          </a:ln>
        </p:spPr>
      </p:pic>
      <p:sp>
        <p:nvSpPr>
          <p:cNvPr id="4100" name="TextBox 3"/>
          <p:cNvSpPr txBox="1">
            <a:spLocks noChangeArrowheads="1"/>
          </p:cNvSpPr>
          <p:nvPr/>
        </p:nvSpPr>
        <p:spPr bwMode="auto">
          <a:xfrm>
            <a:off x="1219200" y="566738"/>
            <a:ext cx="1600200" cy="336550"/>
          </a:xfrm>
          <a:prstGeom prst="rect">
            <a:avLst/>
          </a:prstGeom>
          <a:noFill/>
          <a:ln w="9525">
            <a:noFill/>
            <a:miter lim="800000"/>
            <a:headEnd/>
            <a:tailEnd/>
          </a:ln>
        </p:spPr>
        <p:txBody>
          <a:bodyPr>
            <a:spAutoFit/>
          </a:bodyPr>
          <a:lstStyle/>
          <a:p>
            <a:r>
              <a:rPr lang="en-US" sz="1600" dirty="0">
                <a:solidFill>
                  <a:srgbClr val="0000CC"/>
                </a:solidFill>
              </a:rPr>
              <a:t>Pre-Argo period</a:t>
            </a:r>
          </a:p>
        </p:txBody>
      </p:sp>
      <p:sp>
        <p:nvSpPr>
          <p:cNvPr id="4101" name="TextBox 4"/>
          <p:cNvSpPr txBox="1">
            <a:spLocks noChangeArrowheads="1"/>
          </p:cNvSpPr>
          <p:nvPr/>
        </p:nvSpPr>
        <p:spPr bwMode="auto">
          <a:xfrm>
            <a:off x="4191000" y="533400"/>
            <a:ext cx="1219200" cy="338138"/>
          </a:xfrm>
          <a:prstGeom prst="rect">
            <a:avLst/>
          </a:prstGeom>
          <a:noFill/>
          <a:ln w="9525">
            <a:noFill/>
            <a:miter lim="800000"/>
            <a:headEnd/>
            <a:tailEnd/>
          </a:ln>
        </p:spPr>
        <p:txBody>
          <a:bodyPr>
            <a:spAutoFit/>
          </a:bodyPr>
          <a:lstStyle/>
          <a:p>
            <a:r>
              <a:rPr lang="en-US" sz="1600" dirty="0">
                <a:solidFill>
                  <a:srgbClr val="0000CC"/>
                </a:solidFill>
              </a:rPr>
              <a:t>Argo period</a:t>
            </a:r>
          </a:p>
        </p:txBody>
      </p:sp>
      <p:sp>
        <p:nvSpPr>
          <p:cNvPr id="4102" name="TextBox 5"/>
          <p:cNvSpPr txBox="1">
            <a:spLocks noChangeArrowheads="1"/>
          </p:cNvSpPr>
          <p:nvPr/>
        </p:nvSpPr>
        <p:spPr bwMode="auto">
          <a:xfrm>
            <a:off x="6477000" y="533400"/>
            <a:ext cx="1981200" cy="338138"/>
          </a:xfrm>
          <a:prstGeom prst="rect">
            <a:avLst/>
          </a:prstGeom>
          <a:noFill/>
          <a:ln w="9525">
            <a:noFill/>
            <a:miter lim="800000"/>
            <a:headEnd/>
            <a:tailEnd/>
          </a:ln>
        </p:spPr>
        <p:txBody>
          <a:bodyPr>
            <a:spAutoFit/>
          </a:bodyPr>
          <a:lstStyle/>
          <a:p>
            <a:r>
              <a:rPr lang="en-US" sz="1600" dirty="0">
                <a:solidFill>
                  <a:srgbClr val="0000CC"/>
                </a:solidFill>
              </a:rPr>
              <a:t>Argo minus Pre-Argo</a:t>
            </a:r>
          </a:p>
        </p:txBody>
      </p:sp>
      <p:sp>
        <p:nvSpPr>
          <p:cNvPr id="4103" name="TextBox 5"/>
          <p:cNvSpPr txBox="1">
            <a:spLocks noChangeArrowheads="1"/>
          </p:cNvSpPr>
          <p:nvPr/>
        </p:nvSpPr>
        <p:spPr bwMode="auto">
          <a:xfrm>
            <a:off x="533400" y="5257800"/>
            <a:ext cx="8001000" cy="923330"/>
          </a:xfrm>
          <a:prstGeom prst="rect">
            <a:avLst/>
          </a:prstGeom>
          <a:noFill/>
          <a:ln w="9525">
            <a:noFill/>
            <a:miter lim="800000"/>
            <a:headEnd/>
            <a:tailEnd/>
          </a:ln>
        </p:spPr>
        <p:txBody>
          <a:bodyPr>
            <a:spAutoFit/>
          </a:bodyPr>
          <a:lstStyle/>
          <a:p>
            <a:pPr>
              <a:buFont typeface="Wingdings" pitchFamily="2" charset="2"/>
              <a:buNone/>
            </a:pPr>
            <a:r>
              <a:rPr lang="en-US" dirty="0" smtClean="0"/>
              <a:t>This shows the improvement of data-assimilation model in representation of boundary currents during Argo period.</a:t>
            </a:r>
          </a:p>
          <a:p>
            <a:pPr>
              <a:buFont typeface="Wingdings" pitchFamily="2" charset="2"/>
              <a:buNone/>
            </a:pPr>
            <a:r>
              <a:rPr lang="en-US" sz="1800" dirty="0" smtClean="0"/>
              <a:t>CDA: coupled data assimilation</a:t>
            </a:r>
            <a:endParaRPr lang="en-US" sz="1800" dirty="0"/>
          </a:p>
        </p:txBody>
      </p:sp>
      <p:sp>
        <p:nvSpPr>
          <p:cNvPr id="8" name="TextBox 7"/>
          <p:cNvSpPr txBox="1"/>
          <p:nvPr/>
        </p:nvSpPr>
        <p:spPr>
          <a:xfrm>
            <a:off x="2839342" y="5775158"/>
            <a:ext cx="2031325" cy="830997"/>
          </a:xfrm>
          <a:prstGeom prst="rect">
            <a:avLst/>
          </a:prstGeom>
          <a:noFill/>
        </p:spPr>
        <p:txBody>
          <a:bodyPr wrap="none" rtlCol="0">
            <a:spAutoFit/>
          </a:bodyPr>
          <a:lstStyle/>
          <a:p>
            <a:r>
              <a:rPr lang="en-US" sz="4800" dirty="0" smtClean="0"/>
              <a:t>DONG</a:t>
            </a:r>
          </a:p>
        </p:txBody>
      </p:sp>
      <p:sp>
        <p:nvSpPr>
          <p:cNvPr id="2" name="Slide Number Placeholder 1"/>
          <p:cNvSpPr>
            <a:spLocks noGrp="1"/>
          </p:cNvSpPr>
          <p:nvPr>
            <p:ph type="sldNum" sz="quarter" idx="11"/>
          </p:nvPr>
        </p:nvSpPr>
        <p:spPr/>
        <p:txBody>
          <a:bodyPr/>
          <a:lstStyle/>
          <a:p>
            <a:fld id="{C96EBABF-AC08-7A4B-8A24-5DF45D8D5A35}" type="slidenum">
              <a:rPr lang="en-US" smtClean="0"/>
              <a:pPr/>
              <a:t>22</a:t>
            </a:fld>
            <a:endParaRPr lang="en-US"/>
          </a:p>
        </p:txBody>
      </p:sp>
    </p:spTree>
    <p:extLst>
      <p:ext uri="{BB962C8B-B14F-4D97-AF65-F5344CB8AC3E}">
        <p14:creationId xmlns:p14="http://schemas.microsoft.com/office/powerpoint/2010/main" val="42618748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65838"/>
            <a:ext cx="3429000" cy="563562"/>
          </a:xfrm>
        </p:spPr>
        <p:txBody>
          <a:bodyPr>
            <a:noAutofit/>
          </a:bodyPr>
          <a:lstStyle/>
          <a:p>
            <a:r>
              <a:rPr lang="en-US" sz="2400" dirty="0" smtClean="0">
                <a:latin typeface="Times New Roman" pitchFamily="18" charset="0"/>
                <a:cs typeface="Times New Roman" pitchFamily="18" charset="0"/>
              </a:rPr>
              <a:t>Time Sampling</a:t>
            </a:r>
            <a:endParaRPr lang="en-US" sz="2400" dirty="0">
              <a:latin typeface="Times New Roman" pitchFamily="18" charset="0"/>
              <a:cs typeface="Times New Roman" pitchFamily="18" charset="0"/>
            </a:endParaRPr>
          </a:p>
        </p:txBody>
      </p:sp>
      <p:pic>
        <p:nvPicPr>
          <p:cNvPr id="4" name="Content Placeholder 3" descr="TimeSampling_contour_MHT.eps"/>
          <p:cNvPicPr>
            <a:picLocks noGrp="1" noChangeAspect="1"/>
          </p:cNvPicPr>
          <p:nvPr>
            <p:ph idx="1"/>
          </p:nvPr>
        </p:nvPicPr>
        <p:blipFill>
          <a:blip r:embed="rId3" cstate="print"/>
          <a:srcRect r="49655"/>
          <a:stretch>
            <a:fillRect/>
          </a:stretch>
        </p:blipFill>
        <p:spPr>
          <a:xfrm>
            <a:off x="166688" y="2438398"/>
            <a:ext cx="4252912" cy="3474720"/>
          </a:xfrm>
        </p:spPr>
      </p:pic>
      <p:sp>
        <p:nvSpPr>
          <p:cNvPr id="6" name="Title 1"/>
          <p:cNvSpPr txBox="1">
            <a:spLocks/>
          </p:cNvSpPr>
          <p:nvPr/>
        </p:nvSpPr>
        <p:spPr>
          <a:xfrm>
            <a:off x="5029200" y="6065838"/>
            <a:ext cx="3810000" cy="5635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Spatial Sampling</a:t>
            </a:r>
          </a:p>
        </p:txBody>
      </p:sp>
      <p:sp>
        <p:nvSpPr>
          <p:cNvPr id="9" name="TextBox 8"/>
          <p:cNvSpPr txBox="1"/>
          <p:nvPr/>
        </p:nvSpPr>
        <p:spPr>
          <a:xfrm>
            <a:off x="381000" y="228600"/>
            <a:ext cx="8458200" cy="954107"/>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Ocean Experiment to determine the optimal sampling for SAMOC estimates at 35S using XBT observations</a:t>
            </a:r>
            <a:endParaRPr lang="en-US" sz="2800" dirty="0">
              <a:latin typeface="Times New Roman" pitchFamily="18" charset="0"/>
              <a:cs typeface="Times New Roman" pitchFamily="18" charset="0"/>
            </a:endParaRPr>
          </a:p>
        </p:txBody>
      </p:sp>
      <p:grpSp>
        <p:nvGrpSpPr>
          <p:cNvPr id="10" name="Group 9"/>
          <p:cNvGrpSpPr>
            <a:grpSpLocks noChangeAspect="1"/>
          </p:cNvGrpSpPr>
          <p:nvPr/>
        </p:nvGrpSpPr>
        <p:grpSpPr>
          <a:xfrm>
            <a:off x="4267200" y="3261360"/>
            <a:ext cx="4480560" cy="2737214"/>
            <a:chOff x="4495800" y="1357952"/>
            <a:chExt cx="4191000" cy="2604448"/>
          </a:xfrm>
        </p:grpSpPr>
        <p:pic>
          <p:nvPicPr>
            <p:cNvPr id="5" name="Picture 4" descr="RMSE_CORR_amoc_mht_pp.eps"/>
            <p:cNvPicPr>
              <a:picLocks noChangeAspect="1"/>
            </p:cNvPicPr>
            <p:nvPr/>
          </p:nvPicPr>
          <p:blipFill>
            <a:blip r:embed="rId4" cstate="print"/>
            <a:srcRect l="17709" t="96401" r="60046"/>
            <a:stretch>
              <a:fillRect/>
            </a:stretch>
          </p:blipFill>
          <p:spPr>
            <a:xfrm>
              <a:off x="5715000" y="3675716"/>
              <a:ext cx="2362200" cy="286684"/>
            </a:xfrm>
            <a:prstGeom prst="rect">
              <a:avLst/>
            </a:prstGeom>
          </p:spPr>
        </p:pic>
        <p:pic>
          <p:nvPicPr>
            <p:cNvPr id="12" name="Picture 11" descr="RMSE_CORR_amoc_mht_pp.eps"/>
            <p:cNvPicPr>
              <a:picLocks noChangeAspect="1"/>
            </p:cNvPicPr>
            <p:nvPr/>
          </p:nvPicPr>
          <p:blipFill>
            <a:blip r:embed="rId4" cstate="print"/>
            <a:srcRect l="3334" t="2" r="50834" b="65554"/>
            <a:stretch>
              <a:fillRect/>
            </a:stretch>
          </p:blipFill>
          <p:spPr>
            <a:xfrm>
              <a:off x="4495800" y="1357952"/>
              <a:ext cx="4191000" cy="2362200"/>
            </a:xfrm>
            <a:prstGeom prst="rect">
              <a:avLst/>
            </a:prstGeom>
          </p:spPr>
        </p:pic>
      </p:grpSp>
      <p:pic>
        <p:nvPicPr>
          <p:cNvPr id="13" name="Picture 12" descr="index2.jpeg"/>
          <p:cNvPicPr>
            <a:picLocks noChangeAspect="1"/>
          </p:cNvPicPr>
          <p:nvPr/>
        </p:nvPicPr>
        <p:blipFill>
          <a:blip r:embed="rId5" cstate="print"/>
          <a:stretch>
            <a:fillRect/>
          </a:stretch>
        </p:blipFill>
        <p:spPr>
          <a:xfrm>
            <a:off x="4572000" y="1447800"/>
            <a:ext cx="4038600" cy="1610902"/>
          </a:xfrm>
          <a:prstGeom prst="rect">
            <a:avLst/>
          </a:prstGeom>
        </p:spPr>
      </p:pic>
      <p:sp>
        <p:nvSpPr>
          <p:cNvPr id="11" name="5-Point Star 10"/>
          <p:cNvSpPr/>
          <p:nvPr/>
        </p:nvSpPr>
        <p:spPr>
          <a:xfrm>
            <a:off x="5943600" y="5486400"/>
            <a:ext cx="228600" cy="228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657600" y="5988903"/>
            <a:ext cx="1563950" cy="830997"/>
          </a:xfrm>
          <a:prstGeom prst="rect">
            <a:avLst/>
          </a:prstGeom>
          <a:noFill/>
        </p:spPr>
        <p:txBody>
          <a:bodyPr wrap="none" rtlCol="0">
            <a:spAutoFit/>
          </a:bodyPr>
          <a:lstStyle/>
          <a:p>
            <a:r>
              <a:rPr lang="en-US" sz="4800" dirty="0" smtClean="0"/>
              <a:t>GOES</a:t>
            </a:r>
          </a:p>
        </p:txBody>
      </p:sp>
      <p:sp>
        <p:nvSpPr>
          <p:cNvPr id="3" name="Slide Number Placeholder 2"/>
          <p:cNvSpPr>
            <a:spLocks noGrp="1"/>
          </p:cNvSpPr>
          <p:nvPr>
            <p:ph type="sldNum" sz="quarter" idx="11"/>
          </p:nvPr>
        </p:nvSpPr>
        <p:spPr/>
        <p:txBody>
          <a:bodyPr/>
          <a:lstStyle/>
          <a:p>
            <a:fld id="{AB1FD0B6-8E5E-BC46-9BAD-30C21BE3CAFE}" type="slidenum">
              <a:rPr lang="en-US" smtClean="0"/>
              <a:pPr/>
              <a:t>23</a:t>
            </a:fld>
            <a:endParaRPr lang="en-US"/>
          </a:p>
        </p:txBody>
      </p:sp>
    </p:spTree>
    <p:extLst>
      <p:ext uri="{BB962C8B-B14F-4D97-AF65-F5344CB8AC3E}">
        <p14:creationId xmlns:p14="http://schemas.microsoft.com/office/powerpoint/2010/main" val="30959162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3406" y="0"/>
            <a:ext cx="8604504" cy="1128889"/>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defTabSz="914400" fontAlgn="auto">
              <a:spcAft>
                <a:spcPts val="0"/>
              </a:spcAft>
              <a:defRPr/>
            </a:pPr>
            <a:r>
              <a:rPr lang="en-US" sz="2800" b="1" dirty="0">
                <a:solidFill>
                  <a:schemeClr val="tx2"/>
                </a:solidFill>
                <a:latin typeface="Times New Roman"/>
                <a:ea typeface="+mj-ea"/>
                <a:cs typeface="+mj-cs"/>
              </a:rPr>
              <a:t>The Use of Numerical Models for Ocean Observing System Design: South Atlantic MOC</a:t>
            </a:r>
          </a:p>
        </p:txBody>
      </p:sp>
      <p:sp>
        <p:nvSpPr>
          <p:cNvPr id="14339" name="TextBox 6"/>
          <p:cNvSpPr txBox="1">
            <a:spLocks noChangeArrowheads="1"/>
          </p:cNvSpPr>
          <p:nvPr/>
        </p:nvSpPr>
        <p:spPr bwMode="auto">
          <a:xfrm>
            <a:off x="0" y="6481763"/>
            <a:ext cx="91440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Times New Roman" charset="0"/>
              </a:rPr>
              <a:t>* Based on work in Perez, Garzoli, Meinen, Matano (JTECH, 2011)</a:t>
            </a:r>
            <a:endParaRPr lang="en-US" sz="1600" i="1">
              <a:solidFill>
                <a:srgbClr val="595959"/>
              </a:solidFill>
              <a:latin typeface="Times New Roman" charset="0"/>
            </a:endParaRPr>
          </a:p>
        </p:txBody>
      </p:sp>
      <p:pic>
        <p:nvPicPr>
          <p:cNvPr id="14340" name="Picture 7" descr="ofes_schematic_LabReview2014.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7838" y="1143000"/>
            <a:ext cx="27828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ofes_schematic_LabReview2014a.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2765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0"/>
          <p:cNvSpPr txBox="1">
            <a:spLocks noChangeArrowheads="1"/>
          </p:cNvSpPr>
          <p:nvPr/>
        </p:nvSpPr>
        <p:spPr bwMode="auto">
          <a:xfrm>
            <a:off x="2743200" y="31089600"/>
            <a:ext cx="2700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Mean and standard deviation of bottom-referenced geostrophic velocity obtained using density profiles for a-b) the full resolution of the OGCM For the Earth Simulator (OFES) model and c-d) a realistically-sized array of 19 sites deployed within OFES along 34.5ºS</a:t>
            </a:r>
          </a:p>
        </p:txBody>
      </p:sp>
      <p:sp>
        <p:nvSpPr>
          <p:cNvPr id="14343" name="TextBox 11"/>
          <p:cNvSpPr txBox="1">
            <a:spLocks noChangeArrowheads="1"/>
          </p:cNvSpPr>
          <p:nvPr/>
        </p:nvSpPr>
        <p:spPr bwMode="auto">
          <a:xfrm>
            <a:off x="5943600" y="1143000"/>
            <a:ext cx="320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Mean and standard deviation of bottom-referenced v</a:t>
            </a:r>
            <a:r>
              <a:rPr lang="en-US" sz="1800" baseline="-25000"/>
              <a:t>g</a:t>
            </a:r>
            <a:r>
              <a:rPr lang="en-US" sz="1800"/>
              <a:t> obtained using density profiles for a-b) the full resolution of the OFES model and c-d) a realistically-sized array of 19 sites deployed within OFES along 34.5ºS.</a:t>
            </a:r>
          </a:p>
        </p:txBody>
      </p:sp>
      <p:pic>
        <p:nvPicPr>
          <p:cNvPr id="14344" name="Picture 12" descr="ofes_schematic_proposal_fig5.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435475"/>
            <a:ext cx="52578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13"/>
          <p:cNvSpPr txBox="1">
            <a:spLocks noChangeArrowheads="1"/>
          </p:cNvSpPr>
          <p:nvPr/>
        </p:nvSpPr>
        <p:spPr bwMode="auto">
          <a:xfrm>
            <a:off x="5943600" y="4435475"/>
            <a:ext cx="320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OFES a) MOC time series along 34.5ºS (black), with estimates of the MOC based on v</a:t>
            </a:r>
            <a:r>
              <a:rPr lang="en-US" sz="1800" baseline="-25000"/>
              <a:t>g </a:t>
            </a:r>
            <a:r>
              <a:rPr lang="en-US" sz="1800"/>
              <a:t>measurement systems deployed in OFES at the 19 sites (blue: T-S, red: CPIES). Mean vertically-integrated b) volume transport. </a:t>
            </a:r>
          </a:p>
        </p:txBody>
      </p:sp>
      <p:sp>
        <p:nvSpPr>
          <p:cNvPr id="10" name="TextBox 9"/>
          <p:cNvSpPr txBox="1"/>
          <p:nvPr/>
        </p:nvSpPr>
        <p:spPr>
          <a:xfrm>
            <a:off x="2839342" y="5775158"/>
            <a:ext cx="2236910" cy="830997"/>
          </a:xfrm>
          <a:prstGeom prst="rect">
            <a:avLst/>
          </a:prstGeom>
          <a:noFill/>
        </p:spPr>
        <p:txBody>
          <a:bodyPr wrap="none" rtlCol="0">
            <a:spAutoFit/>
          </a:bodyPr>
          <a:lstStyle/>
          <a:p>
            <a:r>
              <a:rPr lang="en-US" sz="4800" dirty="0" smtClean="0"/>
              <a:t>PEREZ</a:t>
            </a:r>
          </a:p>
        </p:txBody>
      </p:sp>
      <p:sp>
        <p:nvSpPr>
          <p:cNvPr id="11" name="Rectangle 4"/>
          <p:cNvSpPr txBox="1">
            <a:spLocks noChangeArrowheads="1"/>
          </p:cNvSpPr>
          <p:nvPr/>
        </p:nvSpPr>
        <p:spPr bwMode="auto">
          <a:xfrm>
            <a:off x="5410200" y="6381750"/>
            <a:ext cx="37338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6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a:lstStyle>
          <a:p>
            <a:r>
              <a:rPr lang="en-US" smtClean="0"/>
              <a:t>AOML Program Review</a:t>
            </a:r>
            <a:endParaRPr lang="en-US" dirty="0"/>
          </a:p>
        </p:txBody>
      </p:sp>
    </p:spTree>
    <p:extLst>
      <p:ext uri="{BB962C8B-B14F-4D97-AF65-F5344CB8AC3E}">
        <p14:creationId xmlns:p14="http://schemas.microsoft.com/office/powerpoint/2010/main" val="10156957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09650"/>
            <a:ext cx="5595938"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5"/>
          <p:cNvSpPr txBox="1">
            <a:spLocks noChangeArrowheads="1"/>
          </p:cNvSpPr>
          <p:nvPr/>
        </p:nvSpPr>
        <p:spPr bwMode="auto">
          <a:xfrm>
            <a:off x="76200" y="76200"/>
            <a:ext cx="612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South Atlantic Upper Ocean Water Mass Transformations and Pathways</a:t>
            </a:r>
          </a:p>
        </p:txBody>
      </p:sp>
      <p:pic>
        <p:nvPicPr>
          <p:cNvPr id="31747" name="Picture 8" descr="tra_3299.jpg"/>
          <p:cNvPicPr>
            <a:picLocks noChangeAspect="1"/>
          </p:cNvPicPr>
          <p:nvPr/>
        </p:nvPicPr>
        <p:blipFill>
          <a:blip r:embed="rId4">
            <a:extLst>
              <a:ext uri="{28A0092B-C50C-407E-A947-70E740481C1C}">
                <a14:useLocalDpi xmlns:a14="http://schemas.microsoft.com/office/drawing/2010/main" val="0"/>
              </a:ext>
            </a:extLst>
          </a:blip>
          <a:srcRect l="7407" t="-2" r="5788" b="21107"/>
          <a:stretch>
            <a:fillRect/>
          </a:stretch>
        </p:blipFill>
        <p:spPr bwMode="auto">
          <a:xfrm>
            <a:off x="5867400" y="3881437"/>
            <a:ext cx="30956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333875"/>
            <a:ext cx="43164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1"/>
          <p:cNvSpPr txBox="1">
            <a:spLocks noChangeArrowheads="1"/>
          </p:cNvSpPr>
          <p:nvPr/>
        </p:nvSpPr>
        <p:spPr bwMode="auto">
          <a:xfrm>
            <a:off x="2590800" y="3486150"/>
            <a:ext cx="3211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cs typeface="Comic Sans MS" charset="0"/>
              </a:rPr>
              <a:t>(Garzoli and Matano, 2011)</a:t>
            </a:r>
          </a:p>
        </p:txBody>
      </p:sp>
      <p:sp>
        <p:nvSpPr>
          <p:cNvPr id="31751" name="TextBox 9"/>
          <p:cNvSpPr txBox="1">
            <a:spLocks noChangeArrowheads="1"/>
          </p:cNvSpPr>
          <p:nvPr/>
        </p:nvSpPr>
        <p:spPr bwMode="auto">
          <a:xfrm>
            <a:off x="2133600" y="4343400"/>
            <a:ext cx="23519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000000"/>
                </a:solidFill>
                <a:cs typeface="Comic Sans MS" charset="0"/>
              </a:rPr>
              <a:t>(</a:t>
            </a:r>
            <a:r>
              <a:rPr lang="en-US" sz="2000" b="1" dirty="0" err="1">
                <a:solidFill>
                  <a:srgbClr val="000000"/>
                </a:solidFill>
                <a:cs typeface="Comic Sans MS" charset="0"/>
              </a:rPr>
              <a:t>Goni</a:t>
            </a:r>
            <a:r>
              <a:rPr lang="en-US" sz="2000" b="1" dirty="0">
                <a:solidFill>
                  <a:srgbClr val="000000"/>
                </a:solidFill>
                <a:cs typeface="Comic Sans MS" charset="0"/>
              </a:rPr>
              <a:t>, </a:t>
            </a:r>
            <a:r>
              <a:rPr lang="en-US" sz="2000" b="1" dirty="0" smtClean="0">
                <a:solidFill>
                  <a:srgbClr val="000000"/>
                </a:solidFill>
                <a:cs typeface="Comic Sans MS" charset="0"/>
              </a:rPr>
              <a:t>BAMS</a:t>
            </a:r>
            <a:r>
              <a:rPr lang="en-US" sz="2000" b="1" dirty="0">
                <a:solidFill>
                  <a:srgbClr val="000000"/>
                </a:solidFill>
                <a:cs typeface="Comic Sans MS" charset="0"/>
              </a:rPr>
              <a:t> </a:t>
            </a:r>
            <a:r>
              <a:rPr lang="en-US" sz="2000" b="1" dirty="0" smtClean="0">
                <a:solidFill>
                  <a:srgbClr val="000000"/>
                </a:solidFill>
                <a:cs typeface="Comic Sans MS" charset="0"/>
              </a:rPr>
              <a:t>2013)</a:t>
            </a:r>
            <a:endParaRPr lang="en-US" sz="2000" b="1" dirty="0">
              <a:solidFill>
                <a:srgbClr val="000000"/>
              </a:solidFill>
              <a:cs typeface="Comic Sans MS" charset="0"/>
            </a:endParaRPr>
          </a:p>
        </p:txBody>
      </p:sp>
      <p:sp>
        <p:nvSpPr>
          <p:cNvPr id="31752" name="TextBox 2"/>
          <p:cNvSpPr txBox="1">
            <a:spLocks noChangeArrowheads="1"/>
          </p:cNvSpPr>
          <p:nvPr/>
        </p:nvSpPr>
        <p:spPr bwMode="auto">
          <a:xfrm>
            <a:off x="6677025" y="5938837"/>
            <a:ext cx="147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RMS SSH</a:t>
            </a:r>
          </a:p>
        </p:txBody>
      </p:sp>
      <p:sp>
        <p:nvSpPr>
          <p:cNvPr id="31753" name="TextBox 3"/>
          <p:cNvSpPr txBox="1">
            <a:spLocks noChangeArrowheads="1"/>
          </p:cNvSpPr>
          <p:nvPr/>
        </p:nvSpPr>
        <p:spPr bwMode="auto">
          <a:xfrm>
            <a:off x="2590800" y="5943600"/>
            <a:ext cx="8239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Time</a:t>
            </a:r>
          </a:p>
        </p:txBody>
      </p:sp>
      <p:sp>
        <p:nvSpPr>
          <p:cNvPr id="31754" name="TextBox 4"/>
          <p:cNvSpPr txBox="1">
            <a:spLocks noChangeArrowheads="1"/>
          </p:cNvSpPr>
          <p:nvPr/>
        </p:nvSpPr>
        <p:spPr bwMode="auto">
          <a:xfrm rot="5400000">
            <a:off x="-292894" y="5041107"/>
            <a:ext cx="1800225"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Degrees East</a:t>
            </a:r>
          </a:p>
        </p:txBody>
      </p:sp>
      <p:sp>
        <p:nvSpPr>
          <p:cNvPr id="31755" name="TextBox 5"/>
          <p:cNvSpPr txBox="1">
            <a:spLocks noChangeArrowheads="1"/>
          </p:cNvSpPr>
          <p:nvPr/>
        </p:nvSpPr>
        <p:spPr bwMode="auto">
          <a:xfrm rot="5400000">
            <a:off x="-327819" y="2132807"/>
            <a:ext cx="1146175"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Density</a:t>
            </a:r>
          </a:p>
        </p:txBody>
      </p:sp>
      <p:sp>
        <p:nvSpPr>
          <p:cNvPr id="31756" name="TextBox 7"/>
          <p:cNvSpPr txBox="1">
            <a:spLocks noChangeArrowheads="1"/>
          </p:cNvSpPr>
          <p:nvPr/>
        </p:nvSpPr>
        <p:spPr bwMode="auto">
          <a:xfrm>
            <a:off x="2438400" y="838200"/>
            <a:ext cx="137795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Transport</a:t>
            </a:r>
          </a:p>
        </p:txBody>
      </p:sp>
      <p:sp>
        <p:nvSpPr>
          <p:cNvPr id="31757" name="TextBox 8"/>
          <p:cNvSpPr txBox="1">
            <a:spLocks noChangeArrowheads="1"/>
          </p:cNvSpPr>
          <p:nvPr/>
        </p:nvSpPr>
        <p:spPr bwMode="auto">
          <a:xfrm>
            <a:off x="7515225" y="5100637"/>
            <a:ext cx="137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Argo trajectory</a:t>
            </a:r>
          </a:p>
        </p:txBody>
      </p:sp>
      <p:pic>
        <p:nvPicPr>
          <p:cNvPr id="31758"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066800"/>
            <a:ext cx="265112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fld id="{AB1FD0B6-8E5E-BC46-9BAD-30C21BE3CAFE}" type="slidenum">
              <a:rPr lang="en-US" smtClean="0"/>
              <a:pPr/>
              <a:t>25</a:t>
            </a:fld>
            <a:endParaRPr lang="en-US"/>
          </a:p>
        </p:txBody>
      </p:sp>
    </p:spTree>
    <p:extLst>
      <p:ext uri="{BB962C8B-B14F-4D97-AF65-F5344CB8AC3E}">
        <p14:creationId xmlns:p14="http://schemas.microsoft.com/office/powerpoint/2010/main" val="420866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49288"/>
            <a:ext cx="6781800"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3"/>
          <p:cNvSpPr txBox="1">
            <a:spLocks noChangeArrowheads="1"/>
          </p:cNvSpPr>
          <p:nvPr/>
        </p:nvSpPr>
        <p:spPr bwMode="auto">
          <a:xfrm>
            <a:off x="603250" y="33338"/>
            <a:ext cx="70929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sz="2200" b="1">
                <a:latin typeface="Times" charset="0"/>
                <a:ea typeface="MS PGothic" charset="0"/>
                <a:cs typeface="MS PGothic" charset="0"/>
              </a:rPr>
              <a:t>The Atlantic Multidecadal Oscillation (AMO) Simulated from 27 IPCC-AR5 Models</a:t>
            </a:r>
            <a:endParaRPr kumimoji="1" lang="en-US" sz="2200" b="1">
              <a:solidFill>
                <a:srgbClr val="FF0000"/>
              </a:solidFill>
              <a:latin typeface="Times" charset="0"/>
              <a:ea typeface="MS PGothic" charset="0"/>
              <a:cs typeface="MS PGothic" charset="0"/>
            </a:endParaRPr>
          </a:p>
        </p:txBody>
      </p:sp>
      <p:sp>
        <p:nvSpPr>
          <p:cNvPr id="23555" name="TextBox 7"/>
          <p:cNvSpPr txBox="1">
            <a:spLocks noChangeArrowheads="1"/>
          </p:cNvSpPr>
          <p:nvPr/>
        </p:nvSpPr>
        <p:spPr bwMode="auto">
          <a:xfrm>
            <a:off x="265113" y="5534025"/>
            <a:ext cx="86455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 typeface="Arial" charset="0"/>
              <a:buChar char="•"/>
            </a:pPr>
            <a:r>
              <a:rPr kumimoji="1" lang="en-US" sz="1800">
                <a:solidFill>
                  <a:srgbClr val="000000"/>
                </a:solidFill>
                <a:latin typeface="Times" charset="0"/>
                <a:ea typeface="MS PGothic" charset="0"/>
                <a:cs typeface="MS PGothic" charset="0"/>
              </a:rPr>
              <a:t>Models show a large spread of uncertainty, but better than IPCC-AR4 simulations.</a:t>
            </a:r>
          </a:p>
          <a:p>
            <a:pPr algn="l" eaLnBrk="1" hangingPunct="1">
              <a:buFont typeface="Arial" charset="0"/>
              <a:buChar char="•"/>
            </a:pPr>
            <a:r>
              <a:rPr kumimoji="1" lang="en-US" sz="1800">
                <a:solidFill>
                  <a:srgbClr val="000000"/>
                </a:solidFill>
                <a:latin typeface="Times" charset="0"/>
                <a:ea typeface="MS PGothic" charset="0"/>
                <a:cs typeface="MS PGothic" charset="0"/>
              </a:rPr>
              <a:t>All models display a warming in the last two decades.</a:t>
            </a:r>
          </a:p>
          <a:p>
            <a:pPr algn="l" eaLnBrk="1" hangingPunct="1">
              <a:buFont typeface="Arial" charset="0"/>
              <a:buChar char="•"/>
            </a:pPr>
            <a:r>
              <a:rPr kumimoji="1" lang="en-US" sz="1800">
                <a:solidFill>
                  <a:srgbClr val="000000"/>
                </a:solidFill>
                <a:latin typeface="Times" charset="0"/>
                <a:ea typeface="MS PGothic" charset="0"/>
                <a:cs typeface="MS PGothic" charset="0"/>
              </a:rPr>
              <a:t>Models underestimate the cooling (1900-25) and the subsequent warming (1926-65).</a:t>
            </a:r>
          </a:p>
        </p:txBody>
      </p:sp>
      <p:sp>
        <p:nvSpPr>
          <p:cNvPr id="23556" name="TextBox 3"/>
          <p:cNvSpPr txBox="1">
            <a:spLocks noChangeArrowheads="1"/>
          </p:cNvSpPr>
          <p:nvPr/>
        </p:nvSpPr>
        <p:spPr bwMode="auto">
          <a:xfrm>
            <a:off x="3424238" y="4876800"/>
            <a:ext cx="2824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sz="2000" b="1">
                <a:latin typeface="Times" charset="0"/>
                <a:ea typeface="MS PGothic" charset="0"/>
                <a:cs typeface="MS PGothic" charset="0"/>
              </a:rPr>
              <a:t>Zhang and Wang (2012) </a:t>
            </a:r>
          </a:p>
        </p:txBody>
      </p:sp>
      <p:sp>
        <p:nvSpPr>
          <p:cNvPr id="2" name="Slide Number Placeholder 1"/>
          <p:cNvSpPr>
            <a:spLocks noGrp="1"/>
          </p:cNvSpPr>
          <p:nvPr>
            <p:ph type="sldNum" sz="quarter" idx="11"/>
          </p:nvPr>
        </p:nvSpPr>
        <p:spPr/>
        <p:txBody>
          <a:bodyPr/>
          <a:lstStyle/>
          <a:p>
            <a:fld id="{C96EBABF-AC08-7A4B-8A24-5DF45D8D5A35}" type="slidenum">
              <a:rPr lang="en-US" smtClean="0"/>
              <a:pPr/>
              <a:t>26</a:t>
            </a:fld>
            <a:endParaRPr lang="en-US"/>
          </a:p>
        </p:txBody>
      </p:sp>
    </p:spTree>
    <p:extLst>
      <p:ext uri="{BB962C8B-B14F-4D97-AF65-F5344CB8AC3E}">
        <p14:creationId xmlns:p14="http://schemas.microsoft.com/office/powerpoint/2010/main" val="1268315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105400" y="95250"/>
            <a:ext cx="3771900" cy="1200150"/>
          </a:xfrm>
          <a:prstGeom prst="rect">
            <a:avLst/>
          </a:prstGeom>
          <a:noFill/>
          <a:ln w="9525">
            <a:noFill/>
            <a:miter lim="800000"/>
            <a:headEnd/>
            <a:tailEnd/>
          </a:ln>
          <a:effectLst>
            <a:outerShdw blurRad="40000" dist="20000" dir="5400000" rotWithShape="0">
              <a:srgbClr val="000000">
                <a:alpha val="37999"/>
              </a:srgbClr>
            </a:outerShdw>
          </a:effectLst>
        </p:spPr>
        <p:txBody>
          <a:bodyPr>
            <a:spAutoFit/>
          </a:bodyPr>
          <a:lstStyle/>
          <a:p>
            <a:pPr>
              <a:defRPr/>
            </a:pPr>
            <a:r>
              <a:rPr lang="en-US" dirty="0">
                <a:latin typeface="+mj-lt"/>
                <a:ea typeface="+mn-ea"/>
                <a:cs typeface="Comic Sans MS"/>
              </a:rPr>
              <a:t>The international effort started and lead at AOML: SAMOC</a:t>
            </a:r>
          </a:p>
        </p:txBody>
      </p:sp>
      <p:pic>
        <p:nvPicPr>
          <p:cNvPr id="33794" name="Picture 2" descr="SAMOC_diagram.jpg"/>
          <p:cNvPicPr>
            <a:picLocks noChangeAspect="1"/>
          </p:cNvPicPr>
          <p:nvPr/>
        </p:nvPicPr>
        <p:blipFill>
          <a:blip r:embed="rId4">
            <a:extLst>
              <a:ext uri="{28A0092B-C50C-407E-A947-70E740481C1C}">
                <a14:useLocalDpi xmlns:a14="http://schemas.microsoft.com/office/drawing/2010/main" val="0"/>
              </a:ext>
            </a:extLst>
          </a:blip>
          <a:srcRect t="12788" r="35237" b="26990"/>
          <a:stretch>
            <a:fillRect/>
          </a:stretch>
        </p:blipFill>
        <p:spPr bwMode="auto">
          <a:xfrm>
            <a:off x="5334000" y="1227138"/>
            <a:ext cx="32766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57200" y="238125"/>
            <a:ext cx="4495800" cy="523875"/>
          </a:xfrm>
          <a:prstGeom prst="rect">
            <a:avLst/>
          </a:prstGeom>
          <a:noFill/>
          <a:ln w="9525">
            <a:noFill/>
            <a:miter lim="800000"/>
            <a:headEnd/>
            <a:tailEnd/>
          </a:ln>
          <a:effectLst>
            <a:outerShdw blurRad="40000" dist="20000" dir="5400000" rotWithShape="0">
              <a:srgbClr val="000000">
                <a:alpha val="37999"/>
              </a:srgbClr>
            </a:outerShdw>
          </a:effectLst>
        </p:spPr>
        <p:txBody>
          <a:bodyPr>
            <a:spAutoFit/>
          </a:bodyPr>
          <a:lstStyle/>
          <a:p>
            <a:pPr>
              <a:defRPr/>
            </a:pPr>
            <a:r>
              <a:rPr lang="en-US" sz="2800" dirty="0">
                <a:latin typeface="+mj-lt"/>
                <a:ea typeface="+mn-ea"/>
                <a:cs typeface="Comic Sans MS"/>
              </a:rPr>
              <a:t>South Atlantic: Future Plans</a:t>
            </a:r>
          </a:p>
        </p:txBody>
      </p:sp>
      <p:pic>
        <p:nvPicPr>
          <p:cNvPr id="3379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657600"/>
            <a:ext cx="29464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019800" y="3505200"/>
            <a:ext cx="2193925" cy="460375"/>
          </a:xfrm>
          <a:prstGeom prst="rect">
            <a:avLst/>
          </a:prstGeom>
          <a:noFill/>
        </p:spPr>
        <p:txBody>
          <a:bodyPr wrap="none">
            <a:spAutoFit/>
          </a:bodyPr>
          <a:lstStyle/>
          <a:p>
            <a:pPr>
              <a:defRPr/>
            </a:pPr>
            <a:r>
              <a:rPr lang="en-US" dirty="0">
                <a:solidFill>
                  <a:srgbClr val="0000FF"/>
                </a:solidFill>
                <a:latin typeface="+mj-lt"/>
                <a:ea typeface="+mn-ea"/>
                <a:cs typeface="Comic Sans MS"/>
              </a:rPr>
              <a:t>The SAM array </a:t>
            </a:r>
          </a:p>
        </p:txBody>
      </p:sp>
      <p:grpSp>
        <p:nvGrpSpPr>
          <p:cNvPr id="33798" name="Group 13"/>
          <p:cNvGrpSpPr>
            <a:grpSpLocks/>
          </p:cNvGrpSpPr>
          <p:nvPr/>
        </p:nvGrpSpPr>
        <p:grpSpPr bwMode="auto">
          <a:xfrm>
            <a:off x="228600" y="990600"/>
            <a:ext cx="4267200" cy="3200400"/>
            <a:chOff x="745817" y="3783876"/>
            <a:chExt cx="3718740" cy="2781650"/>
          </a:xfrm>
        </p:grpSpPr>
        <p:pic>
          <p:nvPicPr>
            <p:cNvPr id="33803" name="Picture 15" descr="Alt_HT_anm_Total_vcor_1993-2011_25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5817" y="3783876"/>
              <a:ext cx="3718740" cy="27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rot="16200000" flipH="1">
              <a:off x="3541319" y="5028691"/>
              <a:ext cx="1205934" cy="333414"/>
            </a:xfrm>
            <a:prstGeom prst="line">
              <a:avLst/>
            </a:prstGeom>
            <a:ln w="57150"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aphicFrame>
        <p:nvGraphicFramePr>
          <p:cNvPr id="33799" name="Object 2"/>
          <p:cNvGraphicFramePr>
            <a:graphicFrameLocks noChangeAspect="1"/>
          </p:cNvGraphicFramePr>
          <p:nvPr/>
        </p:nvGraphicFramePr>
        <p:xfrm>
          <a:off x="285750" y="3962400"/>
          <a:ext cx="4972050" cy="2209800"/>
        </p:xfrm>
        <a:graphic>
          <a:graphicData uri="http://schemas.openxmlformats.org/presentationml/2006/ole">
            <mc:AlternateContent xmlns:mc="http://schemas.openxmlformats.org/markup-compatibility/2006">
              <mc:Choice xmlns:v="urn:schemas-microsoft-com:vml" Requires="v">
                <p:oleObj spid="_x0000_s15577" name="Document" r:id="rId7" imgW="22857143" imgH="10158730" progId="Word.Document.12">
                  <p:link updateAutomatic="1"/>
                </p:oleObj>
              </mc:Choice>
              <mc:Fallback>
                <p:oleObj name="Document" r:id="rId7" imgW="22857143" imgH="10158730" progId="Word.Document.12">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0" y="3962400"/>
                        <a:ext cx="49720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800" name="TextBox 1"/>
          <p:cNvSpPr txBox="1">
            <a:spLocks noChangeArrowheads="1"/>
          </p:cNvSpPr>
          <p:nvPr/>
        </p:nvSpPr>
        <p:spPr bwMode="auto">
          <a:xfrm>
            <a:off x="639763" y="6243638"/>
            <a:ext cx="4160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Brazil Current Shifts Southward</a:t>
            </a:r>
          </a:p>
        </p:txBody>
      </p:sp>
      <p:sp>
        <p:nvSpPr>
          <p:cNvPr id="33801" name="TextBox 1"/>
          <p:cNvSpPr txBox="1">
            <a:spLocks noChangeArrowheads="1"/>
          </p:cNvSpPr>
          <p:nvPr/>
        </p:nvSpPr>
        <p:spPr bwMode="auto">
          <a:xfrm rot="-5400000">
            <a:off x="-364331" y="4869656"/>
            <a:ext cx="12096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Latitude</a:t>
            </a:r>
          </a:p>
        </p:txBody>
      </p:sp>
      <p:sp>
        <p:nvSpPr>
          <p:cNvPr id="33802" name="TextBox 2"/>
          <p:cNvSpPr txBox="1">
            <a:spLocks noChangeArrowheads="1"/>
          </p:cNvSpPr>
          <p:nvPr/>
        </p:nvSpPr>
        <p:spPr bwMode="auto">
          <a:xfrm>
            <a:off x="5162550" y="6396038"/>
            <a:ext cx="394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t>Meinen et al, 2012, Perez et al, 2012</a:t>
            </a:r>
          </a:p>
        </p:txBody>
      </p:sp>
      <p:sp>
        <p:nvSpPr>
          <p:cNvPr id="2" name="Slide Number Placeholder 1"/>
          <p:cNvSpPr>
            <a:spLocks noGrp="1"/>
          </p:cNvSpPr>
          <p:nvPr>
            <p:ph type="sldNum" sz="quarter" idx="11"/>
          </p:nvPr>
        </p:nvSpPr>
        <p:spPr/>
        <p:txBody>
          <a:bodyPr/>
          <a:lstStyle/>
          <a:p>
            <a:fld id="{AB1FD0B6-8E5E-BC46-9BAD-30C21BE3CAFE}" type="slidenum">
              <a:rPr lang="en-US" smtClean="0"/>
              <a:pPr/>
              <a:t>27</a:t>
            </a:fld>
            <a:endParaRPr lang="en-US"/>
          </a:p>
        </p:txBody>
      </p:sp>
    </p:spTree>
    <p:extLst>
      <p:ext uri="{BB962C8B-B14F-4D97-AF65-F5344CB8AC3E}">
        <p14:creationId xmlns:p14="http://schemas.microsoft.com/office/powerpoint/2010/main" val="155291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352425"/>
            <a:ext cx="4622800"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2"/>
          <p:cNvSpPr txBox="1">
            <a:spLocks noChangeArrowheads="1"/>
          </p:cNvSpPr>
          <p:nvPr/>
        </p:nvSpPr>
        <p:spPr bwMode="auto">
          <a:xfrm>
            <a:off x="4800600" y="26988"/>
            <a:ext cx="4300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Relationship of the AMOC with the AMO in IPCC-AR5 climate models:</a:t>
            </a:r>
          </a:p>
        </p:txBody>
      </p:sp>
      <p:sp>
        <p:nvSpPr>
          <p:cNvPr id="15363" name="Rectangle 3"/>
          <p:cNvSpPr>
            <a:spLocks noChangeArrowheads="1"/>
          </p:cNvSpPr>
          <p:nvPr/>
        </p:nvSpPr>
        <p:spPr bwMode="auto">
          <a:xfrm>
            <a:off x="4840288" y="762000"/>
            <a:ext cx="4303712" cy="5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eaLnBrk="0" hangingPunct="0">
              <a:lnSpc>
                <a:spcPct val="80000"/>
              </a:lnSpc>
              <a:buFontTx/>
              <a:buChar char="•"/>
            </a:pPr>
            <a:r>
              <a:rPr lang="en-US" sz="1800" dirty="0" smtClean="0">
                <a:solidFill>
                  <a:srgbClr val="000000"/>
                </a:solidFill>
              </a:rPr>
              <a:t>When the AMOC leads or is in phase with the AMO, the strengthened AMOC is associated with the warm phase of the AMO. </a:t>
            </a:r>
          </a:p>
          <a:p>
            <a:pPr marL="169863" indent="-169863" eaLnBrk="0" hangingPunct="0">
              <a:lnSpc>
                <a:spcPct val="80000"/>
              </a:lnSpc>
            </a:pPr>
            <a:endParaRPr lang="en-US" sz="1800" dirty="0" smtClean="0">
              <a:solidFill>
                <a:srgbClr val="000000"/>
              </a:solidFill>
            </a:endParaRPr>
          </a:p>
          <a:p>
            <a:pPr marL="169863" indent="-169863" eaLnBrk="0" hangingPunct="0">
              <a:lnSpc>
                <a:spcPct val="80000"/>
              </a:lnSpc>
              <a:buFontTx/>
              <a:buChar char="•"/>
            </a:pPr>
            <a:r>
              <a:rPr lang="en-US" sz="1800" dirty="0" smtClean="0">
                <a:solidFill>
                  <a:srgbClr val="000000"/>
                </a:solidFill>
              </a:rPr>
              <a:t>However, when the AMO leads, the warm phase of the AMO corresponds to the weakened AMOC.</a:t>
            </a:r>
          </a:p>
          <a:p>
            <a:pPr marL="169863" indent="-169863" eaLnBrk="0" hangingPunct="0">
              <a:lnSpc>
                <a:spcPct val="80000"/>
              </a:lnSpc>
              <a:buFontTx/>
              <a:buChar char="•"/>
            </a:pPr>
            <a:endParaRPr lang="en-US" sz="1800" dirty="0" smtClean="0">
              <a:solidFill>
                <a:srgbClr val="000000"/>
              </a:solidFill>
            </a:endParaRPr>
          </a:p>
          <a:p>
            <a:pPr marL="169863" indent="-169863" eaLnBrk="0" hangingPunct="0">
              <a:lnSpc>
                <a:spcPct val="80000"/>
              </a:lnSpc>
              <a:buFontTx/>
              <a:buChar char="•"/>
            </a:pPr>
            <a:r>
              <a:rPr lang="en-US" sz="1800" dirty="0" smtClean="0">
                <a:solidFill>
                  <a:srgbClr val="000000"/>
                </a:solidFill>
              </a:rPr>
              <a:t>This indicates that the AMO is not only passively responded to the AMOC, but also can drive the AMOC variations.</a:t>
            </a:r>
          </a:p>
          <a:p>
            <a:pPr marL="169863" indent="-169863" eaLnBrk="0" hangingPunct="0">
              <a:lnSpc>
                <a:spcPct val="80000"/>
              </a:lnSpc>
              <a:buFontTx/>
              <a:buChar char="•"/>
            </a:pPr>
            <a:endParaRPr lang="en-US" sz="1800" dirty="0" smtClean="0">
              <a:solidFill>
                <a:srgbClr val="000000"/>
              </a:solidFill>
            </a:endParaRPr>
          </a:p>
          <a:p>
            <a:pPr marL="169863" indent="-169863" eaLnBrk="0" hangingPunct="0">
              <a:lnSpc>
                <a:spcPct val="80000"/>
              </a:lnSpc>
              <a:buFontTx/>
              <a:buChar char="•"/>
            </a:pPr>
            <a:r>
              <a:rPr lang="en-US" sz="1800" dirty="0" smtClean="0">
                <a:solidFill>
                  <a:srgbClr val="000000"/>
                </a:solidFill>
              </a:rPr>
              <a:t>The warm AMO phase with a warmer SST in high latitude and a relatively colder SST in low latitude is favorable for generating a decreased meridional density gradient, which lead to a weakened AMOC. </a:t>
            </a:r>
          </a:p>
          <a:p>
            <a:pPr marL="169863" indent="-169863" eaLnBrk="0" hangingPunct="0">
              <a:lnSpc>
                <a:spcPct val="80000"/>
              </a:lnSpc>
              <a:buFontTx/>
              <a:buChar char="•"/>
            </a:pPr>
            <a:endParaRPr lang="en-US" sz="1800" dirty="0" smtClean="0">
              <a:solidFill>
                <a:srgbClr val="000000"/>
              </a:solidFill>
            </a:endParaRPr>
          </a:p>
          <a:p>
            <a:pPr marL="169863" indent="-169863" eaLnBrk="0" hangingPunct="0">
              <a:lnSpc>
                <a:spcPct val="80000"/>
              </a:lnSpc>
              <a:buFontTx/>
              <a:buChar char="•"/>
            </a:pPr>
            <a:r>
              <a:rPr lang="en-US" sz="1800" dirty="0" smtClean="0">
                <a:solidFill>
                  <a:srgbClr val="000000"/>
                </a:solidFill>
              </a:rPr>
              <a:t>This is consistent with the theoretical work of the delayed </a:t>
            </a:r>
            <a:r>
              <a:rPr lang="en-US" sz="1800" dirty="0" err="1" smtClean="0">
                <a:solidFill>
                  <a:srgbClr val="000000"/>
                </a:solidFill>
              </a:rPr>
              <a:t>advective</a:t>
            </a:r>
            <a:r>
              <a:rPr lang="en-US" sz="1800" dirty="0" smtClean="0">
                <a:solidFill>
                  <a:srgbClr val="000000"/>
                </a:solidFill>
              </a:rPr>
              <a:t> oscillation for the AMOC by Lee and Wang (2010, JC).</a:t>
            </a:r>
            <a:endParaRPr lang="en-US" sz="1800" dirty="0">
              <a:solidFill>
                <a:srgbClr val="000000"/>
              </a:solidFill>
            </a:endParaRPr>
          </a:p>
        </p:txBody>
      </p:sp>
      <p:sp>
        <p:nvSpPr>
          <p:cNvPr id="15364" name="TextBox 1"/>
          <p:cNvSpPr txBox="1">
            <a:spLocks noChangeArrowheads="1"/>
          </p:cNvSpPr>
          <p:nvPr/>
        </p:nvSpPr>
        <p:spPr bwMode="auto">
          <a:xfrm>
            <a:off x="533400" y="-19110"/>
            <a:ext cx="6410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t>SST</a:t>
            </a:r>
            <a:endParaRPr lang="en-US" sz="1400" b="1" dirty="0"/>
          </a:p>
        </p:txBody>
      </p:sp>
      <p:sp>
        <p:nvSpPr>
          <p:cNvPr id="15365" name="TextBox 5"/>
          <p:cNvSpPr txBox="1">
            <a:spLocks noChangeArrowheads="1"/>
          </p:cNvSpPr>
          <p:nvPr/>
        </p:nvSpPr>
        <p:spPr bwMode="auto">
          <a:xfrm>
            <a:off x="1905000" y="-19110"/>
            <a:ext cx="27358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t>AMOC </a:t>
            </a:r>
            <a:r>
              <a:rPr lang="en-US" sz="2000" b="1" dirty="0" err="1"/>
              <a:t>streamfunction</a:t>
            </a:r>
            <a:endParaRPr lang="en-US" sz="2000" b="1" dirty="0"/>
          </a:p>
        </p:txBody>
      </p:sp>
      <p:sp>
        <p:nvSpPr>
          <p:cNvPr id="15366" name="TextBox 6"/>
          <p:cNvSpPr txBox="1">
            <a:spLocks noChangeArrowheads="1"/>
          </p:cNvSpPr>
          <p:nvPr/>
        </p:nvSpPr>
        <p:spPr bwMode="auto">
          <a:xfrm>
            <a:off x="5022850" y="6096000"/>
            <a:ext cx="3227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t>Zhang and Wang (2013, </a:t>
            </a:r>
            <a:r>
              <a:rPr lang="en-US" sz="1800" b="1" i="1" dirty="0"/>
              <a:t>JGR</a:t>
            </a:r>
            <a:r>
              <a:rPr lang="en-US" sz="1800" b="1" dirty="0"/>
              <a:t>)</a:t>
            </a:r>
          </a:p>
        </p:txBody>
      </p:sp>
      <p:sp>
        <p:nvSpPr>
          <p:cNvPr id="2" name="Slide Number Placeholder 1"/>
          <p:cNvSpPr>
            <a:spLocks noGrp="1"/>
          </p:cNvSpPr>
          <p:nvPr>
            <p:ph type="sldNum" sz="quarter" idx="11"/>
          </p:nvPr>
        </p:nvSpPr>
        <p:spPr/>
        <p:txBody>
          <a:bodyPr/>
          <a:lstStyle/>
          <a:p>
            <a:fld id="{C96EBABF-AC08-7A4B-8A24-5DF45D8D5A35}" type="slidenum">
              <a:rPr lang="en-US" smtClean="0"/>
              <a:pPr/>
              <a:t>28</a:t>
            </a:fld>
            <a:endParaRPr lang="en-US"/>
          </a:p>
        </p:txBody>
      </p:sp>
    </p:spTree>
    <p:extLst>
      <p:ext uri="{BB962C8B-B14F-4D97-AF65-F5344CB8AC3E}">
        <p14:creationId xmlns:p14="http://schemas.microsoft.com/office/powerpoint/2010/main" val="26069628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2057400"/>
            <a:ext cx="2971800" cy="2331278"/>
            <a:chOff x="0" y="2895600"/>
            <a:chExt cx="2286000" cy="1645478"/>
          </a:xfrm>
        </p:grpSpPr>
        <p:pic>
          <p:nvPicPr>
            <p:cNvPr id="12" name="Picture 1"/>
            <p:cNvPicPr>
              <a:picLocks noChangeAspect="1"/>
            </p:cNvPicPr>
            <p:nvPr/>
          </p:nvPicPr>
          <p:blipFill rotWithShape="1">
            <a:blip r:embed="rId3">
              <a:extLst>
                <a:ext uri="{28A0092B-C50C-407E-A947-70E740481C1C}">
                  <a14:useLocalDpi xmlns:a14="http://schemas.microsoft.com/office/drawing/2010/main" val="0"/>
                </a:ext>
              </a:extLst>
            </a:blip>
            <a:srcRect t="37948" r="64041" b="43124"/>
            <a:stretch/>
          </p:blipFill>
          <p:spPr bwMode="auto">
            <a:xfrm>
              <a:off x="0" y="2895600"/>
              <a:ext cx="2227326" cy="164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81200" y="2971800"/>
              <a:ext cx="304800" cy="369332"/>
            </a:xfrm>
            <a:prstGeom prst="rect">
              <a:avLst/>
            </a:prstGeom>
            <a:solidFill>
              <a:schemeClr val="bg1"/>
            </a:solidFill>
          </p:spPr>
          <p:txBody>
            <a:bodyPr wrap="square" rtlCol="0">
              <a:spAutoFit/>
            </a:bodyPr>
            <a:lstStyle/>
            <a:p>
              <a:endParaRPr lang="en-US" dirty="0"/>
            </a:p>
          </p:txBody>
        </p:sp>
      </p:grpSp>
      <p:pic>
        <p:nvPicPr>
          <p:cNvPr id="15361" name="Picture 1"/>
          <p:cNvPicPr>
            <a:picLocks noChangeAspect="1"/>
          </p:cNvPicPr>
          <p:nvPr/>
        </p:nvPicPr>
        <p:blipFill rotWithShape="1">
          <a:blip r:embed="rId3">
            <a:extLst>
              <a:ext uri="{28A0092B-C50C-407E-A947-70E740481C1C}">
                <a14:useLocalDpi xmlns:a14="http://schemas.microsoft.com/office/drawing/2010/main" val="0"/>
              </a:ext>
            </a:extLst>
          </a:blip>
          <a:srcRect l="35068" b="80751"/>
          <a:stretch/>
        </p:blipFill>
        <p:spPr bwMode="auto">
          <a:xfrm>
            <a:off x="2667000" y="1219200"/>
            <a:ext cx="5311264"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2"/>
          <p:cNvSpPr txBox="1">
            <a:spLocks noChangeArrowheads="1"/>
          </p:cNvSpPr>
          <p:nvPr/>
        </p:nvSpPr>
        <p:spPr bwMode="auto">
          <a:xfrm>
            <a:off x="381000" y="-86618"/>
            <a:ext cx="87201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t>Relationship of the </a:t>
            </a:r>
            <a:r>
              <a:rPr lang="en-US" sz="3200" b="1" dirty="0" smtClean="0"/>
              <a:t>MOC </a:t>
            </a:r>
            <a:r>
              <a:rPr lang="en-US" sz="3200" b="1" dirty="0"/>
              <a:t>with the AMO in IPCC-AR5 climate </a:t>
            </a:r>
            <a:r>
              <a:rPr lang="en-US" sz="3200" b="1" dirty="0" smtClean="0"/>
              <a:t>models suggest oscillations</a:t>
            </a:r>
            <a:endParaRPr lang="en-US" sz="3200" b="1" dirty="0"/>
          </a:p>
        </p:txBody>
      </p:sp>
      <p:sp>
        <p:nvSpPr>
          <p:cNvPr id="15365" name="TextBox 5"/>
          <p:cNvSpPr txBox="1">
            <a:spLocks noChangeArrowheads="1"/>
          </p:cNvSpPr>
          <p:nvPr/>
        </p:nvSpPr>
        <p:spPr bwMode="auto">
          <a:xfrm>
            <a:off x="2590800" y="1000780"/>
            <a:ext cx="5562600" cy="52322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smtClean="0"/>
              <a:t>MOC </a:t>
            </a:r>
            <a:r>
              <a:rPr lang="en-US" sz="2800" b="1" dirty="0" err="1"/>
              <a:t>streamfunction</a:t>
            </a:r>
            <a:endParaRPr lang="en-US" sz="2800" b="1" dirty="0"/>
          </a:p>
        </p:txBody>
      </p:sp>
      <p:sp>
        <p:nvSpPr>
          <p:cNvPr id="15366" name="TextBox 6"/>
          <p:cNvSpPr txBox="1">
            <a:spLocks noChangeArrowheads="1"/>
          </p:cNvSpPr>
          <p:nvPr/>
        </p:nvSpPr>
        <p:spPr bwMode="auto">
          <a:xfrm>
            <a:off x="76200" y="6400800"/>
            <a:ext cx="5319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t>Zhang and Wang (</a:t>
            </a:r>
            <a:r>
              <a:rPr lang="en-US" sz="2000" b="1" dirty="0" smtClean="0"/>
              <a:t>2013); </a:t>
            </a:r>
            <a:r>
              <a:rPr lang="en-US" sz="2000" b="1" dirty="0"/>
              <a:t>Lee and Wang (2010)</a:t>
            </a:r>
          </a:p>
        </p:txBody>
      </p:sp>
      <p:pic>
        <p:nvPicPr>
          <p:cNvPr id="13" name="Picture 1"/>
          <p:cNvPicPr>
            <a:picLocks noChangeAspect="1"/>
          </p:cNvPicPr>
          <p:nvPr/>
        </p:nvPicPr>
        <p:blipFill rotWithShape="1">
          <a:blip r:embed="rId3">
            <a:extLst>
              <a:ext uri="{28A0092B-C50C-407E-A947-70E740481C1C}">
                <a14:useLocalDpi xmlns:a14="http://schemas.microsoft.com/office/drawing/2010/main" val="0"/>
              </a:ext>
            </a:extLst>
          </a:blip>
          <a:srcRect l="34176" t="76287" b="-44"/>
          <a:stretch/>
        </p:blipFill>
        <p:spPr bwMode="auto">
          <a:xfrm>
            <a:off x="2667000" y="3733800"/>
            <a:ext cx="52653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772400" y="1828800"/>
            <a:ext cx="1676400" cy="1200328"/>
          </a:xfrm>
          <a:prstGeom prst="rect">
            <a:avLst/>
          </a:prstGeom>
          <a:noFill/>
        </p:spPr>
        <p:txBody>
          <a:bodyPr wrap="square" rtlCol="0">
            <a:spAutoFit/>
          </a:bodyPr>
          <a:lstStyle/>
          <a:p>
            <a:r>
              <a:rPr lang="en-US" sz="2400" dirty="0" smtClean="0"/>
              <a:t>Stronger MOC   </a:t>
            </a:r>
          </a:p>
          <a:p>
            <a:r>
              <a:rPr lang="en-US" sz="2400" dirty="0" smtClean="0"/>
              <a:t>	</a:t>
            </a:r>
            <a:endParaRPr lang="en-US" sz="2400" dirty="0"/>
          </a:p>
        </p:txBody>
      </p:sp>
      <p:sp>
        <p:nvSpPr>
          <p:cNvPr id="17" name="TextBox 16"/>
          <p:cNvSpPr txBox="1"/>
          <p:nvPr/>
        </p:nvSpPr>
        <p:spPr>
          <a:xfrm>
            <a:off x="685800" y="4731603"/>
            <a:ext cx="2133600" cy="830997"/>
          </a:xfrm>
          <a:prstGeom prst="rect">
            <a:avLst/>
          </a:prstGeom>
          <a:noFill/>
        </p:spPr>
        <p:txBody>
          <a:bodyPr wrap="square" rtlCol="0">
            <a:spAutoFit/>
          </a:bodyPr>
          <a:lstStyle/>
          <a:p>
            <a:pPr algn="ctr"/>
            <a:r>
              <a:rPr lang="en-US" sz="2400" dirty="0" smtClean="0"/>
              <a:t>Warm AMO</a:t>
            </a:r>
          </a:p>
          <a:p>
            <a:pPr algn="ctr"/>
            <a:r>
              <a:rPr lang="en-US" sz="2400" dirty="0" smtClean="0"/>
              <a:t>No lag</a:t>
            </a:r>
            <a:endParaRPr lang="en-US" sz="2400" dirty="0"/>
          </a:p>
        </p:txBody>
      </p:sp>
      <p:sp>
        <p:nvSpPr>
          <p:cNvPr id="18" name="TextBox 17"/>
          <p:cNvSpPr txBox="1"/>
          <p:nvPr/>
        </p:nvSpPr>
        <p:spPr>
          <a:xfrm>
            <a:off x="7772400" y="4572000"/>
            <a:ext cx="1281047" cy="830997"/>
          </a:xfrm>
          <a:prstGeom prst="rect">
            <a:avLst/>
          </a:prstGeom>
          <a:noFill/>
        </p:spPr>
        <p:txBody>
          <a:bodyPr wrap="square" rtlCol="0">
            <a:spAutoFit/>
          </a:bodyPr>
          <a:lstStyle/>
          <a:p>
            <a:r>
              <a:rPr lang="en-US" sz="2400" dirty="0" smtClean="0"/>
              <a:t>Weaker MOC  	</a:t>
            </a:r>
            <a:endParaRPr lang="en-US" sz="2400" dirty="0"/>
          </a:p>
        </p:txBody>
      </p:sp>
      <p:sp>
        <p:nvSpPr>
          <p:cNvPr id="4" name="TextBox 3"/>
          <p:cNvSpPr txBox="1"/>
          <p:nvPr/>
        </p:nvSpPr>
        <p:spPr>
          <a:xfrm>
            <a:off x="3577146" y="2438400"/>
            <a:ext cx="1724000" cy="830997"/>
          </a:xfrm>
          <a:prstGeom prst="rect">
            <a:avLst/>
          </a:prstGeom>
          <a:noFill/>
        </p:spPr>
        <p:txBody>
          <a:bodyPr wrap="none" rtlCol="0">
            <a:spAutoFit/>
          </a:bodyPr>
          <a:lstStyle/>
          <a:p>
            <a:pPr algn="ctr"/>
            <a:r>
              <a:rPr lang="en-US" sz="2400" dirty="0" smtClean="0"/>
              <a:t>MOC leads</a:t>
            </a:r>
          </a:p>
          <a:p>
            <a:pPr algn="ctr"/>
            <a:r>
              <a:rPr lang="en-US" sz="2400" dirty="0" smtClean="0"/>
              <a:t>AMO 6 </a:t>
            </a:r>
            <a:r>
              <a:rPr lang="en-US" sz="2400" dirty="0" err="1" smtClean="0"/>
              <a:t>yrs</a:t>
            </a:r>
            <a:endParaRPr lang="en-US" sz="2400" dirty="0"/>
          </a:p>
        </p:txBody>
      </p:sp>
      <p:sp>
        <p:nvSpPr>
          <p:cNvPr id="21" name="TextBox 20"/>
          <p:cNvSpPr txBox="1"/>
          <p:nvPr/>
        </p:nvSpPr>
        <p:spPr>
          <a:xfrm>
            <a:off x="3474275" y="4876800"/>
            <a:ext cx="2164525" cy="830997"/>
          </a:xfrm>
          <a:prstGeom prst="rect">
            <a:avLst/>
          </a:prstGeom>
          <a:noFill/>
        </p:spPr>
        <p:txBody>
          <a:bodyPr wrap="none" rtlCol="0">
            <a:spAutoFit/>
          </a:bodyPr>
          <a:lstStyle/>
          <a:p>
            <a:pPr algn="ctr"/>
            <a:r>
              <a:rPr lang="en-US" sz="2400" dirty="0" smtClean="0"/>
              <a:t>MOC lags</a:t>
            </a:r>
          </a:p>
          <a:p>
            <a:pPr algn="ctr"/>
            <a:r>
              <a:rPr lang="en-US" sz="2400" dirty="0" smtClean="0"/>
              <a:t>AMO 10 years</a:t>
            </a:r>
            <a:endParaRPr lang="en-US" sz="2400" dirty="0"/>
          </a:p>
        </p:txBody>
      </p:sp>
      <p:sp>
        <p:nvSpPr>
          <p:cNvPr id="15364" name="TextBox 1"/>
          <p:cNvSpPr txBox="1">
            <a:spLocks noChangeArrowheads="1"/>
          </p:cNvSpPr>
          <p:nvPr/>
        </p:nvSpPr>
        <p:spPr bwMode="auto">
          <a:xfrm>
            <a:off x="533400" y="1905000"/>
            <a:ext cx="2133600" cy="52322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smtClean="0"/>
              <a:t>        SST</a:t>
            </a:r>
            <a:endParaRPr lang="en-US" sz="1800" b="1" dirty="0"/>
          </a:p>
        </p:txBody>
      </p:sp>
      <p:sp>
        <p:nvSpPr>
          <p:cNvPr id="15372" name="Bent Arrow 15371"/>
          <p:cNvSpPr/>
          <p:nvPr/>
        </p:nvSpPr>
        <p:spPr>
          <a:xfrm flipV="1">
            <a:off x="609600" y="4953000"/>
            <a:ext cx="2057400" cy="990600"/>
          </a:xfrm>
          <a:prstGeom prst="bentArrow">
            <a:avLst>
              <a:gd name="adj1" fmla="val 30371"/>
              <a:gd name="adj2" fmla="val 23715"/>
              <a:gd name="adj3" fmla="val 25000"/>
              <a:gd name="adj4" fmla="val 43750"/>
            </a:avLst>
          </a:prstGeom>
          <a:gradFill flip="none" rotWithShape="1">
            <a:gsLst>
              <a:gs pos="0">
                <a:srgbClr val="E10000"/>
              </a:gs>
              <a:gs pos="100000">
                <a:srgbClr val="FF8D80"/>
              </a:gs>
            </a:gsLst>
            <a:lin ang="0" scaled="1"/>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5373" name="Bent Arrow 15372"/>
          <p:cNvSpPr/>
          <p:nvPr/>
        </p:nvSpPr>
        <p:spPr>
          <a:xfrm rot="16200000" flipH="1">
            <a:off x="952500" y="1028700"/>
            <a:ext cx="1066800" cy="1752600"/>
          </a:xfrm>
          <a:prstGeom prst="bentArrow">
            <a:avLst/>
          </a:prstGeom>
          <a:gradFill flip="none" rotWithShape="1">
            <a:gsLst>
              <a:gs pos="0">
                <a:srgbClr val="FF0000"/>
              </a:gs>
              <a:gs pos="100000">
                <a:srgbClr val="FFA6A5"/>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374" name="TextBox 15373"/>
          <p:cNvSpPr txBox="1"/>
          <p:nvPr/>
        </p:nvSpPr>
        <p:spPr>
          <a:xfrm>
            <a:off x="2667000" y="3581400"/>
            <a:ext cx="3200400" cy="446892"/>
          </a:xfrm>
          <a:prstGeom prst="rect">
            <a:avLst/>
          </a:prstGeom>
          <a:solidFill>
            <a:schemeClr val="bg1"/>
          </a:solidFill>
          <a:ln>
            <a:solidFill>
              <a:schemeClr val="bg1">
                <a:alpha val="42000"/>
              </a:schemeClr>
            </a:solidFill>
          </a:ln>
        </p:spPr>
        <p:txBody>
          <a:bodyPr wrap="square" rtlCol="0">
            <a:spAutoFit/>
          </a:bodyPr>
          <a:lstStyle/>
          <a:p>
            <a:endParaRPr lang="en-US" dirty="0"/>
          </a:p>
        </p:txBody>
      </p:sp>
      <p:grpSp>
        <p:nvGrpSpPr>
          <p:cNvPr id="48" name="Group 47"/>
          <p:cNvGrpSpPr/>
          <p:nvPr/>
        </p:nvGrpSpPr>
        <p:grpSpPr>
          <a:xfrm>
            <a:off x="9004" y="-1400955"/>
            <a:ext cx="2971800" cy="6163647"/>
            <a:chOff x="0" y="2971800"/>
            <a:chExt cx="2286000" cy="4350466"/>
          </a:xfrm>
        </p:grpSpPr>
        <p:pic>
          <p:nvPicPr>
            <p:cNvPr id="49" name="Picture 1"/>
            <p:cNvPicPr>
              <a:picLocks noChangeAspect="1"/>
            </p:cNvPicPr>
            <p:nvPr/>
          </p:nvPicPr>
          <p:blipFill rotWithShape="1">
            <a:blip r:embed="rId3">
              <a:extLst>
                <a:ext uri="{28A0092B-C50C-407E-A947-70E740481C1C}">
                  <a14:useLocalDpi xmlns:a14="http://schemas.microsoft.com/office/drawing/2010/main" val="0"/>
                </a:ext>
              </a:extLst>
            </a:blip>
            <a:srcRect t="96388" r="64041" b="-4"/>
            <a:stretch/>
          </p:blipFill>
          <p:spPr bwMode="auto">
            <a:xfrm>
              <a:off x="0" y="7007868"/>
              <a:ext cx="2227326" cy="31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1981200" y="2971800"/>
              <a:ext cx="304800" cy="369332"/>
            </a:xfrm>
            <a:prstGeom prst="rect">
              <a:avLst/>
            </a:prstGeom>
            <a:solidFill>
              <a:schemeClr val="bg1"/>
            </a:solidFill>
          </p:spPr>
          <p:txBody>
            <a:bodyPr wrap="square" rtlCol="0">
              <a:spAutoFit/>
            </a:bodyPr>
            <a:lstStyle/>
            <a:p>
              <a:endParaRPr lang="en-US" dirty="0"/>
            </a:p>
          </p:txBody>
        </p:sp>
      </p:grpSp>
      <p:sp>
        <p:nvSpPr>
          <p:cNvPr id="2" name="Slide Number Placeholder 1"/>
          <p:cNvSpPr>
            <a:spLocks noGrp="1"/>
          </p:cNvSpPr>
          <p:nvPr>
            <p:ph type="sldNum" sz="quarter" idx="11"/>
          </p:nvPr>
        </p:nvSpPr>
        <p:spPr/>
        <p:txBody>
          <a:bodyPr/>
          <a:lstStyle/>
          <a:p>
            <a:fld id="{C96EBABF-AC08-7A4B-8A24-5DF45D8D5A35}" type="slidenum">
              <a:rPr lang="en-US" smtClean="0"/>
              <a:pPr/>
              <a:t>29</a:t>
            </a:fld>
            <a:endParaRPr lang="en-US"/>
          </a:p>
        </p:txBody>
      </p:sp>
    </p:spTree>
    <p:extLst>
      <p:ext uri="{BB962C8B-B14F-4D97-AF65-F5344CB8AC3E}">
        <p14:creationId xmlns:p14="http://schemas.microsoft.com/office/powerpoint/2010/main" val="6734698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latin typeface="+mj-lt"/>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latin typeface="+mj-lt"/>
              </a:rPr>
              <a:pPr/>
              <a:t>3</a:t>
            </a:fld>
            <a:endParaRPr lang="en-US" dirty="0">
              <a:latin typeface="+mj-lt"/>
            </a:endParaRPr>
          </a:p>
        </p:txBody>
      </p:sp>
      <p:sp>
        <p:nvSpPr>
          <p:cNvPr id="10" name="TextBox 9"/>
          <p:cNvSpPr txBox="1">
            <a:spLocks noChangeArrowheads="1"/>
          </p:cNvSpPr>
          <p:nvPr/>
        </p:nvSpPr>
        <p:spPr bwMode="auto">
          <a:xfrm>
            <a:off x="76200" y="5189692"/>
            <a:ext cx="9067800" cy="1107996"/>
          </a:xfrm>
          <a:prstGeom prst="rect">
            <a:avLst/>
          </a:prstGeom>
          <a:noFill/>
          <a:ln w="9525">
            <a:noFill/>
            <a:miter lim="800000"/>
            <a:headEnd/>
            <a:tailEnd/>
          </a:ln>
        </p:spPr>
        <p:txBody>
          <a:bodyPr wrap="square">
            <a:spAutoFit/>
          </a:bodyPr>
          <a:lstStyle/>
          <a:p>
            <a:pPr algn="ctr"/>
            <a:r>
              <a:rPr lang="en-US" sz="2200" b="1" i="1" dirty="0" smtClean="0">
                <a:solidFill>
                  <a:srgbClr val="C00000"/>
                </a:solidFill>
                <a:latin typeface="Calibri" pitchFamily="34" charset="0"/>
              </a:rPr>
              <a:t>Our goals support NOAA’s mission </a:t>
            </a:r>
            <a:r>
              <a:rPr lang="en-US" sz="2200" b="1" i="1" dirty="0">
                <a:solidFill>
                  <a:srgbClr val="C00000"/>
                </a:solidFill>
                <a:latin typeface="Calibri" pitchFamily="34" charset="0"/>
              </a:rPr>
              <a:t>to </a:t>
            </a:r>
            <a:r>
              <a:rPr lang="en-US" sz="2200" b="1" i="1" dirty="0" smtClean="0">
                <a:solidFill>
                  <a:srgbClr val="C00000"/>
                </a:solidFill>
                <a:latin typeface="Calibri" pitchFamily="34" charset="0"/>
              </a:rPr>
              <a:t>assess </a:t>
            </a:r>
            <a:r>
              <a:rPr lang="en-US" sz="2200" b="1" i="1" dirty="0">
                <a:solidFill>
                  <a:srgbClr val="C00000"/>
                </a:solidFill>
                <a:latin typeface="Calibri" pitchFamily="34" charset="0"/>
              </a:rPr>
              <a:t>the state of the climate </a:t>
            </a:r>
            <a:r>
              <a:rPr lang="en-US" sz="2200" b="1" i="1" dirty="0" smtClean="0">
                <a:solidFill>
                  <a:srgbClr val="C00000"/>
                </a:solidFill>
                <a:latin typeface="Calibri" pitchFamily="34" charset="0"/>
              </a:rPr>
              <a:t>system and </a:t>
            </a:r>
            <a:r>
              <a:rPr lang="en-US" sz="2200" b="1" i="1" dirty="0" smtClean="0">
                <a:solidFill>
                  <a:srgbClr val="C00000"/>
                </a:solidFill>
                <a:latin typeface="Calibri" pitchFamily="34" charset="0"/>
              </a:rPr>
              <a:t>improve scientific understanding of a changing climate and its impacts.  </a:t>
            </a:r>
            <a:r>
              <a:rPr lang="en-US" sz="2200" b="1" i="1" dirty="0" smtClean="0">
                <a:solidFill>
                  <a:srgbClr val="C00000"/>
                </a:solidFill>
                <a:latin typeface="Calibri" pitchFamily="34" charset="0"/>
              </a:rPr>
              <a:t>This leverages a long term NOAA program and a key strength in PHOD. </a:t>
            </a:r>
            <a:endParaRPr lang="en-US" sz="2200" b="1" i="1" dirty="0">
              <a:solidFill>
                <a:srgbClr val="C00000"/>
              </a:solidFill>
              <a:latin typeface="Calibri" pitchFamily="34" charset="0"/>
            </a:endParaRPr>
          </a:p>
        </p:txBody>
      </p:sp>
      <p:sp>
        <p:nvSpPr>
          <p:cNvPr id="9" name="TextBox 8"/>
          <p:cNvSpPr txBox="1"/>
          <p:nvPr/>
        </p:nvSpPr>
        <p:spPr>
          <a:xfrm>
            <a:off x="0" y="228600"/>
            <a:ext cx="9144000" cy="584776"/>
          </a:xfrm>
          <a:prstGeom prst="rect">
            <a:avLst/>
          </a:prstGeom>
          <a:noFill/>
        </p:spPr>
        <p:txBody>
          <a:bodyPr wrap="square" rtlCol="0">
            <a:spAutoFit/>
          </a:bodyPr>
          <a:lstStyle/>
          <a:p>
            <a:pPr algn="ctr"/>
            <a:r>
              <a:rPr lang="en-US" sz="3200" b="1" dirty="0" smtClean="0">
                <a:solidFill>
                  <a:srgbClr val="003366"/>
                </a:solidFill>
                <a:latin typeface="Calibri" pitchFamily="34" charset="0"/>
              </a:rPr>
              <a:t>Observations of the MOC in the North Atlantic</a:t>
            </a:r>
            <a:endParaRPr lang="en-US" sz="3200" b="1" dirty="0">
              <a:solidFill>
                <a:srgbClr val="003366"/>
              </a:solidFill>
              <a:latin typeface="Calibri" pitchFamily="34" charset="0"/>
            </a:endParaRPr>
          </a:p>
        </p:txBody>
      </p:sp>
      <p:sp>
        <p:nvSpPr>
          <p:cNvPr id="8" name="TextBox 7"/>
          <p:cNvSpPr txBox="1"/>
          <p:nvPr/>
        </p:nvSpPr>
        <p:spPr>
          <a:xfrm>
            <a:off x="457200" y="6477000"/>
            <a:ext cx="1719491" cy="307777"/>
          </a:xfrm>
          <a:prstGeom prst="rect">
            <a:avLst/>
          </a:prstGeom>
          <a:noFill/>
        </p:spPr>
        <p:txBody>
          <a:bodyPr wrap="none" rtlCol="0">
            <a:spAutoFit/>
          </a:bodyPr>
          <a:lstStyle/>
          <a:p>
            <a:r>
              <a:rPr lang="en-US" sz="1400" dirty="0" smtClean="0">
                <a:solidFill>
                  <a:schemeClr val="bg1"/>
                </a:solidFill>
                <a:latin typeface="Calibri" pitchFamily="34" charset="0"/>
              </a:rPr>
              <a:t>Baringer</a:t>
            </a:r>
            <a:r>
              <a:rPr lang="en-US" sz="1400" dirty="0" smtClean="0">
                <a:solidFill>
                  <a:schemeClr val="bg1"/>
                </a:solidFill>
                <a:latin typeface="Calibri" pitchFamily="34" charset="0"/>
              </a:rPr>
              <a:t> </a:t>
            </a:r>
            <a:r>
              <a:rPr lang="en-US" sz="1400" dirty="0" smtClean="0">
                <a:solidFill>
                  <a:schemeClr val="bg1"/>
                </a:solidFill>
                <a:latin typeface="Calibri" pitchFamily="34" charset="0"/>
              </a:rPr>
              <a:t>et al. (</a:t>
            </a:r>
            <a:r>
              <a:rPr lang="en-US" sz="1400" dirty="0" smtClean="0">
                <a:solidFill>
                  <a:schemeClr val="bg1"/>
                </a:solidFill>
                <a:latin typeface="Calibri" pitchFamily="34" charset="0"/>
              </a:rPr>
              <a:t>2012)</a:t>
            </a:r>
            <a:endParaRPr lang="en-US" sz="1400" dirty="0">
              <a:solidFill>
                <a:schemeClr val="bg1"/>
              </a:solidFill>
              <a:latin typeface="Calibri" pitchFamily="34" charset="0"/>
            </a:endParaRPr>
          </a:p>
        </p:txBody>
      </p:sp>
      <p:pic>
        <p:nvPicPr>
          <p:cNvPr id="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54" y="990600"/>
            <a:ext cx="4267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0352" y="990600"/>
            <a:ext cx="5209272" cy="432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3276600"/>
            <a:ext cx="3776793" cy="1631216"/>
          </a:xfrm>
          <a:prstGeom prst="rect">
            <a:avLst/>
          </a:prstGeom>
          <a:noFill/>
        </p:spPr>
        <p:txBody>
          <a:bodyPr wrap="square" rtlCol="0">
            <a:spAutoFit/>
          </a:bodyPr>
          <a:lstStyle/>
          <a:p>
            <a:pPr indent="112713" fontAlgn="auto">
              <a:spcBef>
                <a:spcPts val="300"/>
              </a:spcBef>
              <a:spcAft>
                <a:spcPts val="0"/>
              </a:spcAft>
              <a:buSzPct val="100000"/>
              <a:buFont typeface="Arial" pitchFamily="34" charset="0"/>
              <a:buChar char="•"/>
              <a:defRPr/>
            </a:pPr>
            <a:r>
              <a:rPr lang="en-US" sz="2000" b="1" dirty="0">
                <a:latin typeface="Calibri" pitchFamily="34" charset="0"/>
              </a:rPr>
              <a:t>Goals</a:t>
            </a:r>
            <a:r>
              <a:rPr lang="en-US" sz="2000" dirty="0">
                <a:latin typeface="Calibri" pitchFamily="34" charset="0"/>
              </a:rPr>
              <a:t>: </a:t>
            </a:r>
            <a:r>
              <a:rPr lang="en-US" sz="2000" dirty="0" smtClean="0">
                <a:latin typeface="Calibri" pitchFamily="34" charset="0"/>
              </a:rPr>
              <a:t>NOAA partners with the National Science Foundation and the National Environmental Research Council to measure the MOC at 26N.</a:t>
            </a:r>
            <a:endParaRPr lang="en-US" sz="2000" dirty="0">
              <a:latin typeface="Calibri" pitchFamily="34" charset="0"/>
            </a:endParaRPr>
          </a:p>
        </p:txBody>
      </p:sp>
    </p:spTree>
    <p:extLst>
      <p:ext uri="{BB962C8B-B14F-4D97-AF65-F5344CB8AC3E}">
        <p14:creationId xmlns:p14="http://schemas.microsoft.com/office/powerpoint/2010/main" val="973054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2949.JPG"/>
          <p:cNvPicPr>
            <a:picLocks noChangeAspect="1"/>
          </p:cNvPicPr>
          <p:nvPr/>
        </p:nvPicPr>
        <p:blipFill>
          <a:blip r:embed="rId3"/>
          <a:stretch>
            <a:fillRect/>
          </a:stretch>
        </p:blipFill>
        <p:spPr>
          <a:xfrm rot="5400000">
            <a:off x="7037307" y="4034759"/>
            <a:ext cx="2407649" cy="1805736"/>
          </a:xfrm>
          <a:prstGeom prst="rect">
            <a:avLst/>
          </a:prstGeom>
        </p:spPr>
      </p:pic>
      <p:pic>
        <p:nvPicPr>
          <p:cNvPr id="4" name="Picture 3"/>
          <p:cNvPicPr>
            <a:picLocks noChangeAspect="1"/>
          </p:cNvPicPr>
          <p:nvPr/>
        </p:nvPicPr>
        <p:blipFill>
          <a:blip r:embed="rId4"/>
          <a:stretch>
            <a:fillRect/>
          </a:stretch>
        </p:blipFill>
        <p:spPr>
          <a:xfrm>
            <a:off x="5087782" y="76200"/>
            <a:ext cx="3949700" cy="2921000"/>
          </a:xfrm>
          <a:prstGeom prst="rect">
            <a:avLst/>
          </a:prstGeom>
        </p:spPr>
      </p:pic>
      <p:sp>
        <p:nvSpPr>
          <p:cNvPr id="5" name="TextBox 4"/>
          <p:cNvSpPr txBox="1"/>
          <p:nvPr/>
        </p:nvSpPr>
        <p:spPr>
          <a:xfrm>
            <a:off x="105478" y="0"/>
            <a:ext cx="4982304" cy="3293209"/>
          </a:xfrm>
          <a:prstGeom prst="rect">
            <a:avLst/>
          </a:prstGeom>
          <a:noFill/>
        </p:spPr>
        <p:txBody>
          <a:bodyPr wrap="square" rtlCol="0">
            <a:spAutoFit/>
          </a:bodyPr>
          <a:lstStyle/>
          <a:p>
            <a:r>
              <a:rPr lang="en-US" sz="2400" b="1" dirty="0" smtClean="0">
                <a:latin typeface="Times New Roman"/>
                <a:cs typeface="Times New Roman"/>
              </a:rPr>
              <a:t>R/V Atlantic Explorer Joint cruise</a:t>
            </a:r>
          </a:p>
          <a:p>
            <a:r>
              <a:rPr lang="en-US" sz="2400" b="1" dirty="0">
                <a:latin typeface="Times New Roman"/>
                <a:cs typeface="Times New Roman"/>
              </a:rPr>
              <a:t>	</a:t>
            </a:r>
            <a:r>
              <a:rPr lang="en-US" sz="2400" b="1" dirty="0" smtClean="0">
                <a:latin typeface="Times New Roman"/>
                <a:cs typeface="Times New Roman"/>
              </a:rPr>
              <a:t>Chris Meinen and Bill Johns </a:t>
            </a:r>
          </a:p>
          <a:p>
            <a:endParaRPr lang="en-US" sz="2400" b="1" dirty="0" smtClean="0">
              <a:latin typeface="Times New Roman"/>
              <a:cs typeface="Times New Roman"/>
            </a:endParaRPr>
          </a:p>
          <a:p>
            <a:pPr marL="285750" indent="-285750">
              <a:buFont typeface="Arial"/>
              <a:buChar char="•"/>
            </a:pPr>
            <a:r>
              <a:rPr lang="en-US" dirty="0" smtClean="0">
                <a:latin typeface="Times New Roman"/>
                <a:cs typeface="Times New Roman"/>
              </a:rPr>
              <a:t>NSF-funded Meridional Overturning Circulation Heat-flux Array project and </a:t>
            </a:r>
          </a:p>
          <a:p>
            <a:pPr marL="285750" indent="-285750">
              <a:buFont typeface="Arial"/>
              <a:buChar char="•"/>
            </a:pPr>
            <a:r>
              <a:rPr lang="en-US" dirty="0" smtClean="0">
                <a:latin typeface="Times New Roman"/>
                <a:cs typeface="Times New Roman"/>
              </a:rPr>
              <a:t>the NOAA-funded Western Boundary Time Series project.   </a:t>
            </a:r>
          </a:p>
          <a:p>
            <a:pPr>
              <a:spcBef>
                <a:spcPts val="600"/>
              </a:spcBef>
            </a:pPr>
            <a:r>
              <a:rPr lang="en-US" dirty="0" smtClean="0">
                <a:latin typeface="Times New Roman"/>
                <a:cs typeface="Times New Roman"/>
              </a:rPr>
              <a:t>March 4-20, 2014</a:t>
            </a:r>
          </a:p>
          <a:p>
            <a:pPr>
              <a:spcBef>
                <a:spcPts val="600"/>
              </a:spcBef>
            </a:pPr>
            <a:r>
              <a:rPr lang="en-US" dirty="0" smtClean="0">
                <a:latin typeface="Times New Roman"/>
                <a:cs typeface="Times New Roman"/>
              </a:rPr>
              <a:t>Science party of 11, including 5 people from AOML/PHOD and 6 from the University of Miami.  </a:t>
            </a:r>
            <a:endParaRPr lang="en-US" dirty="0">
              <a:latin typeface="Times New Roman"/>
              <a:cs typeface="Times New Roman"/>
            </a:endParaRPr>
          </a:p>
        </p:txBody>
      </p:sp>
      <p:pic>
        <p:nvPicPr>
          <p:cNvPr id="7" name="Picture 6" descr="IMG_2999.JPG"/>
          <p:cNvPicPr>
            <a:picLocks noChangeAspect="1"/>
          </p:cNvPicPr>
          <p:nvPr/>
        </p:nvPicPr>
        <p:blipFill>
          <a:blip r:embed="rId5"/>
          <a:stretch>
            <a:fillRect/>
          </a:stretch>
        </p:blipFill>
        <p:spPr>
          <a:xfrm rot="5400000">
            <a:off x="5015033" y="3422374"/>
            <a:ext cx="2551732" cy="1913799"/>
          </a:xfrm>
          <a:prstGeom prst="rect">
            <a:avLst/>
          </a:prstGeom>
        </p:spPr>
      </p:pic>
      <p:pic>
        <p:nvPicPr>
          <p:cNvPr id="8" name="Picture 7" descr="IMG_3053.JPG"/>
          <p:cNvPicPr>
            <a:picLocks noChangeAspect="1"/>
          </p:cNvPicPr>
          <p:nvPr/>
        </p:nvPicPr>
        <p:blipFill>
          <a:blip r:embed="rId6"/>
          <a:stretch>
            <a:fillRect/>
          </a:stretch>
        </p:blipFill>
        <p:spPr>
          <a:xfrm rot="5400000">
            <a:off x="3114936" y="3822469"/>
            <a:ext cx="2512522" cy="1884393"/>
          </a:xfrm>
          <a:prstGeom prst="rect">
            <a:avLst/>
          </a:prstGeom>
        </p:spPr>
      </p:pic>
      <p:pic>
        <p:nvPicPr>
          <p:cNvPr id="9" name="Picture 8" descr="IMG_3090.JPG"/>
          <p:cNvPicPr>
            <a:picLocks noChangeAspect="1"/>
          </p:cNvPicPr>
          <p:nvPr/>
        </p:nvPicPr>
        <p:blipFill rotWithShape="1">
          <a:blip r:embed="rId7"/>
          <a:srcRect b="18566"/>
          <a:stretch/>
        </p:blipFill>
        <p:spPr>
          <a:xfrm>
            <a:off x="749717" y="3379868"/>
            <a:ext cx="2119510" cy="1294503"/>
          </a:xfrm>
          <a:prstGeom prst="rect">
            <a:avLst/>
          </a:prstGeom>
        </p:spPr>
      </p:pic>
      <p:pic>
        <p:nvPicPr>
          <p:cNvPr id="10" name="Picture 9" descr="IMG_2945.JPG"/>
          <p:cNvPicPr>
            <a:picLocks noChangeAspect="1"/>
          </p:cNvPicPr>
          <p:nvPr/>
        </p:nvPicPr>
        <p:blipFill>
          <a:blip r:embed="rId8"/>
          <a:stretch>
            <a:fillRect/>
          </a:stretch>
        </p:blipFill>
        <p:spPr>
          <a:xfrm rot="5400000">
            <a:off x="1485901" y="4991101"/>
            <a:ext cx="2133599" cy="1600200"/>
          </a:xfrm>
          <a:prstGeom prst="rect">
            <a:avLst/>
          </a:prstGeom>
        </p:spPr>
      </p:pic>
      <p:pic>
        <p:nvPicPr>
          <p:cNvPr id="11" name="Picture 10" descr="IMG_3045.JPG"/>
          <p:cNvPicPr>
            <a:picLocks noChangeAspect="1"/>
          </p:cNvPicPr>
          <p:nvPr/>
        </p:nvPicPr>
        <p:blipFill>
          <a:blip r:embed="rId9"/>
          <a:stretch>
            <a:fillRect/>
          </a:stretch>
        </p:blipFill>
        <p:spPr>
          <a:xfrm rot="5400000">
            <a:off x="-190357" y="4992100"/>
            <a:ext cx="2132459" cy="1599344"/>
          </a:xfrm>
          <a:prstGeom prst="rect">
            <a:avLst/>
          </a:prstGeom>
        </p:spPr>
      </p:pic>
      <p:sp>
        <p:nvSpPr>
          <p:cNvPr id="12" name="TextBox 11"/>
          <p:cNvSpPr txBox="1"/>
          <p:nvPr/>
        </p:nvSpPr>
        <p:spPr>
          <a:xfrm>
            <a:off x="4028898" y="6107668"/>
            <a:ext cx="5115102" cy="369332"/>
          </a:xfrm>
          <a:prstGeom prst="rect">
            <a:avLst/>
          </a:prstGeom>
          <a:noFill/>
        </p:spPr>
        <p:txBody>
          <a:bodyPr wrap="none" rtlCol="0">
            <a:spAutoFit/>
          </a:bodyPr>
          <a:lstStyle/>
          <a:p>
            <a:r>
              <a:rPr lang="en-US" dirty="0" smtClean="0">
                <a:latin typeface="Times New Roman"/>
                <a:cs typeface="Times New Roman"/>
              </a:rPr>
              <a:t>Photos from September 2012 MOCHA/WBTS cruise</a:t>
            </a:r>
            <a:endParaRPr lang="en-US" dirty="0">
              <a:latin typeface="Times New Roman"/>
              <a:cs typeface="Times New Roman"/>
            </a:endParaRPr>
          </a:p>
        </p:txBody>
      </p:sp>
      <p:sp>
        <p:nvSpPr>
          <p:cNvPr id="14" name="Rectangle 4"/>
          <p:cNvSpPr txBox="1">
            <a:spLocks noChangeArrowheads="1"/>
          </p:cNvSpPr>
          <p:nvPr/>
        </p:nvSpPr>
        <p:spPr bwMode="auto">
          <a:xfrm>
            <a:off x="5410200" y="6381750"/>
            <a:ext cx="37338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6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a:lstStyle>
          <a:p>
            <a:r>
              <a:rPr lang="en-US" smtClean="0"/>
              <a:t>AOML Program Review</a:t>
            </a:r>
            <a:endParaRPr lang="en-US" dirty="0"/>
          </a:p>
        </p:txBody>
      </p:sp>
    </p:spTree>
    <p:extLst>
      <p:ext uri="{BB962C8B-B14F-4D97-AF65-F5344CB8AC3E}">
        <p14:creationId xmlns:p14="http://schemas.microsoft.com/office/powerpoint/2010/main" val="31145708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WBC_combined_timeseries.jpg"/>
          <p:cNvPicPr>
            <a:picLocks noChangeAspect="1"/>
          </p:cNvPicPr>
          <p:nvPr/>
        </p:nvPicPr>
        <p:blipFill>
          <a:blip r:embed="rId3"/>
          <a:srcRect l="2476" t="6734" r="4305" b="5847"/>
          <a:stretch>
            <a:fillRect/>
          </a:stretch>
        </p:blipFill>
        <p:spPr>
          <a:xfrm rot="5400000">
            <a:off x="4643267" y="2026166"/>
            <a:ext cx="3859899" cy="4684367"/>
          </a:xfrm>
          <a:prstGeom prst="rect">
            <a:avLst/>
          </a:prstGeom>
        </p:spPr>
      </p:pic>
      <p:pic>
        <p:nvPicPr>
          <p:cNvPr id="4" name="Picture 3" descr="Vertical_Array_section_update.jpg"/>
          <p:cNvPicPr>
            <a:picLocks noChangeAspect="1"/>
          </p:cNvPicPr>
          <p:nvPr/>
        </p:nvPicPr>
        <p:blipFill>
          <a:blip r:embed="rId4"/>
          <a:srcRect l="1984" r="7373"/>
          <a:stretch>
            <a:fillRect/>
          </a:stretch>
        </p:blipFill>
        <p:spPr>
          <a:xfrm>
            <a:off x="4024854" y="0"/>
            <a:ext cx="4890546" cy="2697708"/>
          </a:xfrm>
          <a:prstGeom prst="rect">
            <a:avLst/>
          </a:prstGeom>
        </p:spPr>
      </p:pic>
      <p:sp>
        <p:nvSpPr>
          <p:cNvPr id="8" name="TextBox 7"/>
          <p:cNvSpPr txBox="1"/>
          <p:nvPr/>
        </p:nvSpPr>
        <p:spPr>
          <a:xfrm>
            <a:off x="105478" y="76200"/>
            <a:ext cx="3247322" cy="830997"/>
          </a:xfrm>
          <a:prstGeom prst="rect">
            <a:avLst/>
          </a:prstGeom>
          <a:noFill/>
        </p:spPr>
        <p:txBody>
          <a:bodyPr wrap="square" rtlCol="0">
            <a:spAutoFit/>
          </a:bodyPr>
          <a:lstStyle/>
          <a:p>
            <a:r>
              <a:rPr lang="en-US" sz="2400" b="1" dirty="0" smtClean="0">
                <a:latin typeface="Times New Roman"/>
                <a:cs typeface="Times New Roman"/>
              </a:rPr>
              <a:t>R/V Atlantic Explorer </a:t>
            </a:r>
          </a:p>
          <a:p>
            <a:r>
              <a:rPr lang="en-US" sz="2400" b="1" dirty="0" smtClean="0">
                <a:latin typeface="Times New Roman"/>
                <a:cs typeface="Times New Roman"/>
              </a:rPr>
              <a:t>	Joint cruise</a:t>
            </a:r>
          </a:p>
        </p:txBody>
      </p:sp>
      <p:sp>
        <p:nvSpPr>
          <p:cNvPr id="9" name="TextBox 8"/>
          <p:cNvSpPr txBox="1"/>
          <p:nvPr/>
        </p:nvSpPr>
        <p:spPr>
          <a:xfrm>
            <a:off x="76200" y="1249263"/>
            <a:ext cx="4191000" cy="4770537"/>
          </a:xfrm>
          <a:prstGeom prst="rect">
            <a:avLst/>
          </a:prstGeom>
          <a:noFill/>
        </p:spPr>
        <p:txBody>
          <a:bodyPr wrap="square" rtlCol="0">
            <a:spAutoFit/>
          </a:bodyPr>
          <a:lstStyle/>
          <a:p>
            <a:r>
              <a:rPr lang="en-US" sz="2400" dirty="0" smtClean="0">
                <a:latin typeface="+mn-lt"/>
                <a:cs typeface="Times New Roman"/>
              </a:rPr>
              <a:t>GOAL: </a:t>
            </a:r>
          </a:p>
          <a:p>
            <a:pPr marL="342900" indent="-342900">
              <a:spcBef>
                <a:spcPts val="300"/>
              </a:spcBef>
              <a:buFont typeface="+mj-lt"/>
              <a:buAutoNum type="arabicPeriod"/>
            </a:pPr>
            <a:r>
              <a:rPr lang="en-US" dirty="0" smtClean="0">
                <a:latin typeface="+mn-lt"/>
                <a:cs typeface="Times New Roman"/>
              </a:rPr>
              <a:t>Variability of the Florida Current, the Antilles Current, and the Deep Western Boundary Current (DWBC)</a:t>
            </a:r>
          </a:p>
          <a:p>
            <a:pPr marL="342900" indent="-342900">
              <a:spcBef>
                <a:spcPts val="300"/>
              </a:spcBef>
              <a:buFont typeface="+mj-lt"/>
              <a:buAutoNum type="arabicPeriod"/>
            </a:pPr>
            <a:r>
              <a:rPr lang="en-US" dirty="0" smtClean="0">
                <a:latin typeface="+mn-lt"/>
                <a:cs typeface="Times New Roman"/>
              </a:rPr>
              <a:t>Calibrate the long-term (30+ year) Florida Current cable observations.</a:t>
            </a:r>
          </a:p>
          <a:p>
            <a:pPr marL="342900" indent="-342900">
              <a:spcBef>
                <a:spcPts val="300"/>
              </a:spcBef>
              <a:buFont typeface="+mj-lt"/>
              <a:buAutoNum type="arabicPeriod"/>
            </a:pPr>
            <a:r>
              <a:rPr lang="en-US" dirty="0" smtClean="0">
                <a:latin typeface="+mn-lt"/>
                <a:cs typeface="Times New Roman"/>
              </a:rPr>
              <a:t>Service 10-year long array of pressure-equipped inverted echo sounders (PIES) providing daily measurements of the DWBC. (Figure at right modified from Meinen et al., 2013)</a:t>
            </a:r>
          </a:p>
          <a:p>
            <a:pPr marL="342900" indent="-342900">
              <a:spcBef>
                <a:spcPts val="300"/>
              </a:spcBef>
              <a:buFont typeface="+mj-lt"/>
              <a:buAutoNum type="arabicPeriod"/>
            </a:pPr>
            <a:r>
              <a:rPr lang="en-US" dirty="0" smtClean="0">
                <a:latin typeface="+mn-lt"/>
                <a:cs typeface="Times New Roman"/>
              </a:rPr>
              <a:t>Service the western boundary moorings of the basin-wide international array monitoring the MOC.  </a:t>
            </a:r>
          </a:p>
        </p:txBody>
      </p:sp>
      <p:sp>
        <p:nvSpPr>
          <p:cNvPr id="2" name="TextBox 1"/>
          <p:cNvSpPr txBox="1"/>
          <p:nvPr/>
        </p:nvSpPr>
        <p:spPr>
          <a:xfrm>
            <a:off x="304800" y="6400800"/>
            <a:ext cx="2365514" cy="369332"/>
          </a:xfrm>
          <a:prstGeom prst="rect">
            <a:avLst/>
          </a:prstGeom>
          <a:noFill/>
        </p:spPr>
        <p:txBody>
          <a:bodyPr wrap="none" rtlCol="0">
            <a:spAutoFit/>
          </a:bodyPr>
          <a:lstStyle/>
          <a:p>
            <a:r>
              <a:rPr lang="en-US" b="1" dirty="0" smtClean="0"/>
              <a:t>Meinen et al., (2013)</a:t>
            </a:r>
            <a:endParaRPr lang="en-US" b="1" dirty="0"/>
          </a:p>
        </p:txBody>
      </p:sp>
      <p:sp>
        <p:nvSpPr>
          <p:cNvPr id="3" name="Rectangle 2"/>
          <p:cNvSpPr/>
          <p:nvPr/>
        </p:nvSpPr>
        <p:spPr>
          <a:xfrm>
            <a:off x="6400800" y="2667000"/>
            <a:ext cx="2667000" cy="1000274"/>
          </a:xfrm>
          <a:prstGeom prst="rect">
            <a:avLst/>
          </a:prstGeom>
          <a:solidFill>
            <a:schemeClr val="bg1"/>
          </a:solidFill>
        </p:spPr>
        <p:txBody>
          <a:bodyPr wrap="square">
            <a:spAutoFit/>
          </a:bodyPr>
          <a:lstStyle/>
          <a:p>
            <a:pPr eaLnBrk="1" hangingPunct="1"/>
            <a:r>
              <a:rPr lang="en-US" dirty="0"/>
              <a:t>Mean transport </a:t>
            </a:r>
          </a:p>
          <a:p>
            <a:pPr eaLnBrk="1" hangingPunct="1"/>
            <a:r>
              <a:rPr lang="en-US" dirty="0"/>
              <a:t>32 ±16 </a:t>
            </a:r>
            <a:r>
              <a:rPr lang="en-US" dirty="0" smtClean="0"/>
              <a:t>Sv to South</a:t>
            </a:r>
            <a:endParaRPr lang="en-US" dirty="0"/>
          </a:p>
          <a:p>
            <a:pPr eaLnBrk="1" hangingPunct="1">
              <a:spcBef>
                <a:spcPts val="600"/>
              </a:spcBef>
            </a:pPr>
            <a:r>
              <a:rPr lang="en-US" dirty="0" smtClean="0"/>
              <a:t>Range +14 to -72 Sv</a:t>
            </a:r>
            <a:endParaRPr lang="en-US" dirty="0"/>
          </a:p>
        </p:txBody>
      </p:sp>
      <p:sp>
        <p:nvSpPr>
          <p:cNvPr id="10" name="TextBox 9"/>
          <p:cNvSpPr txBox="1"/>
          <p:nvPr/>
        </p:nvSpPr>
        <p:spPr>
          <a:xfrm rot="16200000">
            <a:off x="3188367" y="4334101"/>
            <a:ext cx="2069797" cy="338554"/>
          </a:xfrm>
          <a:prstGeom prst="rect">
            <a:avLst/>
          </a:prstGeom>
          <a:solidFill>
            <a:schemeClr val="bg1"/>
          </a:solidFill>
        </p:spPr>
        <p:txBody>
          <a:bodyPr wrap="none" rtlCol="0">
            <a:spAutoFit/>
          </a:bodyPr>
          <a:lstStyle/>
          <a:p>
            <a:r>
              <a:rPr lang="en-US" sz="1600" dirty="0" smtClean="0"/>
              <a:t>DWBC transport, SV</a:t>
            </a:r>
            <a:endParaRPr lang="en-US" sz="1600" dirty="0"/>
          </a:p>
        </p:txBody>
      </p:sp>
      <p:sp>
        <p:nvSpPr>
          <p:cNvPr id="6" name="Slide Number Placeholder 5"/>
          <p:cNvSpPr>
            <a:spLocks noGrp="1"/>
          </p:cNvSpPr>
          <p:nvPr>
            <p:ph type="sldNum" sz="quarter" idx="11"/>
          </p:nvPr>
        </p:nvSpPr>
        <p:spPr/>
        <p:txBody>
          <a:bodyPr/>
          <a:lstStyle/>
          <a:p>
            <a:fld id="{AB1FD0B6-8E5E-BC46-9BAD-30C21BE3CAFE}" type="slidenum">
              <a:rPr lang="en-US" smtClean="0"/>
              <a:pPr/>
              <a:t>31</a:t>
            </a:fld>
            <a:endParaRPr lang="en-US"/>
          </a:p>
        </p:txBody>
      </p:sp>
    </p:spTree>
    <p:extLst>
      <p:ext uri="{BB962C8B-B14F-4D97-AF65-F5344CB8AC3E}">
        <p14:creationId xmlns:p14="http://schemas.microsoft.com/office/powerpoint/2010/main" val="8441088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1143000"/>
          </a:xfrm>
        </p:spPr>
        <p:txBody>
          <a:bodyPr/>
          <a:lstStyle/>
          <a:p>
            <a:pPr algn="l"/>
            <a:r>
              <a:rPr lang="en-US" sz="4000" dirty="0" smtClean="0"/>
              <a:t>Questions linked to NOAA goals</a:t>
            </a:r>
            <a:endParaRPr lang="en-US" sz="4000" dirty="0"/>
          </a:p>
        </p:txBody>
      </p:sp>
      <p:sp>
        <p:nvSpPr>
          <p:cNvPr id="5" name="Rectangle 3"/>
          <p:cNvSpPr txBox="1">
            <a:spLocks noChangeArrowheads="1"/>
          </p:cNvSpPr>
          <p:nvPr/>
        </p:nvSpPr>
        <p:spPr bwMode="auto">
          <a:xfrm>
            <a:off x="457200" y="1143000"/>
            <a:ext cx="8610600" cy="4953000"/>
          </a:xfrm>
          <a:prstGeom prst="rect">
            <a:avLst/>
          </a:prstGeom>
          <a:noFill/>
          <a:ln w="9525">
            <a:noFill/>
            <a:miter lim="800000"/>
            <a:headEnd/>
            <a:tailEnd/>
          </a:ln>
          <a:effectLst/>
        </p:spPr>
        <p:txBody>
          <a:bodyPr vert="horz" wrap="square" lIns="91440" tIns="45720" rIns="182880" bIns="45720" numCol="1" anchor="t" anchorCtr="0" compatLnSpc="1">
            <a:prstTxWarp prst="textNoShape">
              <a:avLst/>
            </a:prstTxWarp>
          </a:bodyPr>
          <a:lstStyle>
            <a:lvl1pPr algn="l" rtl="0" eaLnBrk="1" fontAlgn="base" hangingPunct="1">
              <a:spcBef>
                <a:spcPct val="50000"/>
              </a:spcBef>
              <a:spcAft>
                <a:spcPct val="0"/>
              </a:spcAft>
              <a:defRPr sz="2400">
                <a:solidFill>
                  <a:schemeClr val="tx1"/>
                </a:solidFill>
                <a:latin typeface="+mn-lt"/>
                <a:ea typeface="+mn-ea"/>
                <a:cs typeface="+mn-cs"/>
              </a:defRPr>
            </a:lvl1pPr>
            <a:lvl2pPr marL="795338" indent="-338138" algn="l" rtl="0" eaLnBrk="1" fontAlgn="base" hangingPunct="1">
              <a:spcBef>
                <a:spcPct val="20000"/>
              </a:spcBef>
              <a:spcAft>
                <a:spcPct val="0"/>
              </a:spcAft>
              <a:buClr>
                <a:srgbClr val="000066"/>
              </a:buClr>
              <a:buSzPct val="115000"/>
              <a:buChar char="•"/>
              <a:defRPr sz="2000">
                <a:solidFill>
                  <a:schemeClr val="tx1"/>
                </a:solidFill>
                <a:latin typeface="+mn-lt"/>
                <a:ea typeface="ＭＳ Ｐゴシック" pitchFamily="-65" charset="-128"/>
              </a:defRPr>
            </a:lvl2pPr>
            <a:lvl3pPr marL="1258888" indent="-225425" algn="l" rtl="0" eaLnBrk="1" fontAlgn="base" hangingPunct="1">
              <a:spcBef>
                <a:spcPct val="20000"/>
              </a:spcBef>
              <a:spcAft>
                <a:spcPct val="0"/>
              </a:spcAft>
              <a:buClr>
                <a:schemeClr val="accent2"/>
              </a:buClr>
              <a:buSzPct val="120000"/>
              <a:buChar char="–"/>
              <a:defRPr>
                <a:solidFill>
                  <a:schemeClr val="tx1"/>
                </a:solidFill>
                <a:latin typeface="+mn-lt"/>
                <a:ea typeface="ＭＳ Ｐゴシック" pitchFamily="-65" charset="-128"/>
              </a:defRPr>
            </a:lvl3pPr>
            <a:lvl4pPr marL="1828800" indent="-284163" algn="l" rtl="0" eaLnBrk="1" fontAlgn="base" hangingPunct="1">
              <a:spcBef>
                <a:spcPct val="20000"/>
              </a:spcBef>
              <a:spcAft>
                <a:spcPct val="0"/>
              </a:spcAft>
              <a:buFont typeface="Arial" pitchFamily="-65" charset="0"/>
              <a:buChar char="ü"/>
              <a:defRPr>
                <a:solidFill>
                  <a:schemeClr val="tx1"/>
                </a:solidFill>
                <a:latin typeface="+mn-lt"/>
                <a:ea typeface="ＭＳ Ｐゴシック" pitchFamily="-65" charset="-128"/>
              </a:defRPr>
            </a:lvl4pPr>
            <a:lvl5pPr marL="2286000" indent="-222250" algn="l" rtl="0" eaLnBrk="1" fontAlgn="base" hangingPunct="1">
              <a:spcBef>
                <a:spcPct val="20000"/>
              </a:spcBef>
              <a:spcAft>
                <a:spcPct val="0"/>
              </a:spcAft>
              <a:buChar char="»"/>
              <a:defRPr>
                <a:solidFill>
                  <a:schemeClr val="tx1"/>
                </a:solidFill>
                <a:latin typeface="+mn-lt"/>
                <a:ea typeface="ＭＳ Ｐゴシック" pitchFamily="-65" charset="-128"/>
              </a:defRPr>
            </a:lvl5pPr>
            <a:lvl6pPr marL="2743200" indent="-222250" algn="l" rtl="0" eaLnBrk="1" fontAlgn="base" hangingPunct="1">
              <a:spcBef>
                <a:spcPct val="20000"/>
              </a:spcBef>
              <a:spcAft>
                <a:spcPct val="0"/>
              </a:spcAft>
              <a:buChar char="»"/>
              <a:defRPr>
                <a:solidFill>
                  <a:schemeClr val="tx1"/>
                </a:solidFill>
                <a:latin typeface="+mn-lt"/>
                <a:ea typeface="ＭＳ Ｐゴシック" pitchFamily="-65" charset="-128"/>
              </a:defRPr>
            </a:lvl6pPr>
            <a:lvl7pPr marL="3200400" indent="-222250" algn="l" rtl="0" eaLnBrk="1" fontAlgn="base" hangingPunct="1">
              <a:spcBef>
                <a:spcPct val="20000"/>
              </a:spcBef>
              <a:spcAft>
                <a:spcPct val="0"/>
              </a:spcAft>
              <a:buChar char="»"/>
              <a:defRPr>
                <a:solidFill>
                  <a:schemeClr val="tx1"/>
                </a:solidFill>
                <a:latin typeface="+mn-lt"/>
                <a:ea typeface="ＭＳ Ｐゴシック" pitchFamily="-65" charset="-128"/>
              </a:defRPr>
            </a:lvl7pPr>
            <a:lvl8pPr marL="3657600" indent="-222250" algn="l" rtl="0" eaLnBrk="1" fontAlgn="base" hangingPunct="1">
              <a:spcBef>
                <a:spcPct val="20000"/>
              </a:spcBef>
              <a:spcAft>
                <a:spcPct val="0"/>
              </a:spcAft>
              <a:buChar char="»"/>
              <a:defRPr>
                <a:solidFill>
                  <a:schemeClr val="tx1"/>
                </a:solidFill>
                <a:latin typeface="+mn-lt"/>
                <a:ea typeface="ＭＳ Ｐゴシック" pitchFamily="-65" charset="-128"/>
              </a:defRPr>
            </a:lvl8pPr>
            <a:lvl9pPr marL="4114800" indent="-222250" algn="l" rtl="0" eaLnBrk="1" fontAlgn="base" hangingPunct="1">
              <a:spcBef>
                <a:spcPct val="20000"/>
              </a:spcBef>
              <a:spcAft>
                <a:spcPct val="0"/>
              </a:spcAft>
              <a:buChar char="»"/>
              <a:defRPr>
                <a:solidFill>
                  <a:schemeClr val="tx1"/>
                </a:solidFill>
                <a:latin typeface="+mn-lt"/>
                <a:ea typeface="ＭＳ Ｐゴシック" pitchFamily="-65" charset="-128"/>
              </a:defRPr>
            </a:lvl9pPr>
          </a:lstStyle>
          <a:p>
            <a:r>
              <a:rPr lang="en-US" b="1" dirty="0" smtClean="0"/>
              <a:t>Climate Adaptation and Mitigation: </a:t>
            </a:r>
          </a:p>
          <a:p>
            <a:pPr lvl="1"/>
            <a:r>
              <a:rPr lang="en-US" i="1" dirty="0"/>
              <a:t>What is the state of the </a:t>
            </a:r>
            <a:r>
              <a:rPr lang="en-US" i="1" dirty="0" smtClean="0"/>
              <a:t>climate (MOC) and </a:t>
            </a:r>
            <a:r>
              <a:rPr lang="en-US" i="1" dirty="0"/>
              <a:t>how is it evolving?</a:t>
            </a:r>
          </a:p>
          <a:p>
            <a:pPr lvl="1"/>
            <a:r>
              <a:rPr lang="en-US" i="1" dirty="0" smtClean="0"/>
              <a:t>What </a:t>
            </a:r>
            <a:r>
              <a:rPr lang="en-US" i="1" dirty="0"/>
              <a:t>causes climate variability and change on global to regional scales</a:t>
            </a:r>
            <a:r>
              <a:rPr lang="en-US" i="1" dirty="0" smtClean="0"/>
              <a:t>?</a:t>
            </a:r>
          </a:p>
          <a:p>
            <a:pPr lvl="1"/>
            <a:r>
              <a:rPr lang="en-US" i="1" dirty="0"/>
              <a:t>What improvements in global and regional climate predictions are possible</a:t>
            </a:r>
            <a:r>
              <a:rPr lang="en-US" i="1" dirty="0" smtClean="0"/>
              <a:t>?</a:t>
            </a:r>
          </a:p>
          <a:p>
            <a:r>
              <a:rPr lang="en-US" b="1" dirty="0" smtClean="0"/>
              <a:t>Weather-Ready Nation: </a:t>
            </a:r>
          </a:p>
          <a:p>
            <a:pPr lvl="1"/>
            <a:r>
              <a:rPr lang="en-US" i="1" dirty="0"/>
              <a:t>How does climate affect seasonal weather and extreme weather events?</a:t>
            </a:r>
          </a:p>
          <a:p>
            <a:r>
              <a:rPr lang="en-US" b="1" dirty="0" smtClean="0"/>
              <a:t>Cross-Cuts: Observing, Modeling, and Engaging.</a:t>
            </a:r>
          </a:p>
          <a:p>
            <a:pPr lvl="1"/>
            <a:r>
              <a:rPr lang="en-US" i="1" dirty="0" smtClean="0"/>
              <a:t>What </a:t>
            </a:r>
            <a:r>
              <a:rPr lang="en-US" i="1" dirty="0"/>
              <a:t>is the best observing system to meet NOAA’s mission</a:t>
            </a:r>
            <a:r>
              <a:rPr lang="en-US" i="1" dirty="0" smtClean="0"/>
              <a:t>?</a:t>
            </a:r>
          </a:p>
          <a:p>
            <a:pPr lvl="1"/>
            <a:r>
              <a:rPr lang="en-US" i="1" dirty="0"/>
              <a:t>How can emerging technologies improve ecosystem-based management</a:t>
            </a:r>
            <a:r>
              <a:rPr lang="en-US" i="1" dirty="0" smtClean="0"/>
              <a:t>?</a:t>
            </a:r>
          </a:p>
          <a:p>
            <a:endParaRPr lang="en-US" i="1" dirty="0" smtClean="0"/>
          </a:p>
          <a:p>
            <a:endParaRPr lang="en-US" dirty="0"/>
          </a:p>
        </p:txBody>
      </p:sp>
      <p:sp>
        <p:nvSpPr>
          <p:cNvPr id="3" name="Slide Number Placeholder 2"/>
          <p:cNvSpPr>
            <a:spLocks noGrp="1"/>
          </p:cNvSpPr>
          <p:nvPr>
            <p:ph type="sldNum" sz="quarter" idx="11"/>
          </p:nvPr>
        </p:nvSpPr>
        <p:spPr/>
        <p:txBody>
          <a:bodyPr/>
          <a:lstStyle/>
          <a:p>
            <a:fld id="{AB1FD0B6-8E5E-BC46-9BAD-30C21BE3CAFE}" type="slidenum">
              <a:rPr lang="en-US" smtClean="0"/>
              <a:pPr/>
              <a:t>32</a:t>
            </a:fld>
            <a:endParaRPr lang="en-US"/>
          </a:p>
        </p:txBody>
      </p:sp>
    </p:spTree>
    <p:extLst>
      <p:ext uri="{BB962C8B-B14F-4D97-AF65-F5344CB8AC3E}">
        <p14:creationId xmlns:p14="http://schemas.microsoft.com/office/powerpoint/2010/main" val="27543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01000" cy="1143000"/>
          </a:xfrm>
        </p:spPr>
        <p:txBody>
          <a:bodyPr/>
          <a:lstStyle/>
          <a:p>
            <a:r>
              <a:rPr lang="en-US" dirty="0" smtClean="0"/>
              <a:t>Partners and Stakeholders</a:t>
            </a:r>
            <a:endParaRPr lang="en-US" dirty="0"/>
          </a:p>
        </p:txBody>
      </p:sp>
      <p:sp>
        <p:nvSpPr>
          <p:cNvPr id="3" name="Content Placeholder 2"/>
          <p:cNvSpPr>
            <a:spLocks noGrp="1"/>
          </p:cNvSpPr>
          <p:nvPr>
            <p:ph idx="1"/>
          </p:nvPr>
        </p:nvSpPr>
        <p:spPr/>
        <p:txBody>
          <a:bodyPr/>
          <a:lstStyle/>
          <a:p>
            <a:r>
              <a:rPr lang="en-US" dirty="0" smtClean="0"/>
              <a:t>Research at AOML on the MOC involves many national, international partners, collaborators and stakeholders.  A special few include:</a:t>
            </a:r>
            <a:endParaRPr lang="en-US" dirty="0"/>
          </a:p>
          <a:p>
            <a:endParaRPr lang="en-US" dirty="0"/>
          </a:p>
        </p:txBody>
      </p:sp>
      <p:pic>
        <p:nvPicPr>
          <p:cNvPr id="4" name="Picture 3"/>
          <p:cNvPicPr/>
          <p:nvPr/>
        </p:nvPicPr>
        <p:blipFill>
          <a:blip r:embed="rId3" cstate="print"/>
          <a:srcRect/>
          <a:stretch>
            <a:fillRect/>
          </a:stretch>
        </p:blipFill>
        <p:spPr bwMode="auto">
          <a:xfrm>
            <a:off x="3886200" y="4572000"/>
            <a:ext cx="627380" cy="687705"/>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6400800" y="3200400"/>
            <a:ext cx="685800" cy="429895"/>
          </a:xfrm>
          <a:prstGeom prst="rect">
            <a:avLst/>
          </a:prstGeom>
          <a:noFill/>
          <a:ln w="9525">
            <a:noFill/>
            <a:miter lim="800000"/>
            <a:headEnd/>
            <a:tailEnd/>
          </a:ln>
        </p:spPr>
      </p:pic>
      <p:pic>
        <p:nvPicPr>
          <p:cNvPr id="6" name="Picture 5"/>
          <p:cNvPicPr/>
          <p:nvPr/>
        </p:nvPicPr>
        <p:blipFill>
          <a:blip r:embed="rId5" cstate="print"/>
          <a:srcRect/>
          <a:stretch>
            <a:fillRect/>
          </a:stretch>
        </p:blipFill>
        <p:spPr bwMode="auto">
          <a:xfrm>
            <a:off x="2133600" y="3124200"/>
            <a:ext cx="571500" cy="568325"/>
          </a:xfrm>
          <a:prstGeom prst="rect">
            <a:avLst/>
          </a:prstGeom>
          <a:noFill/>
          <a:ln w="9525">
            <a:noFill/>
            <a:miter lim="800000"/>
            <a:headEnd/>
            <a:tailEnd/>
          </a:ln>
        </p:spPr>
      </p:pic>
      <p:pic>
        <p:nvPicPr>
          <p:cNvPr id="7" name="Picture 6"/>
          <p:cNvPicPr/>
          <p:nvPr/>
        </p:nvPicPr>
        <p:blipFill>
          <a:blip r:embed="rId6" cstate="print"/>
          <a:srcRect/>
          <a:stretch>
            <a:fillRect/>
          </a:stretch>
        </p:blipFill>
        <p:spPr bwMode="auto">
          <a:xfrm>
            <a:off x="990600" y="3048000"/>
            <a:ext cx="685800" cy="521335"/>
          </a:xfrm>
          <a:prstGeom prst="rect">
            <a:avLst/>
          </a:prstGeom>
          <a:noFill/>
          <a:ln w="9525">
            <a:noFill/>
            <a:miter lim="800000"/>
            <a:headEnd/>
            <a:tailEnd/>
          </a:ln>
        </p:spPr>
      </p:pic>
      <p:pic>
        <p:nvPicPr>
          <p:cNvPr id="8" name="Picture 7" descr="logo_01"/>
          <p:cNvPicPr/>
          <p:nvPr/>
        </p:nvPicPr>
        <p:blipFill>
          <a:blip r:embed="rId7" cstate="print"/>
          <a:srcRect/>
          <a:stretch>
            <a:fillRect/>
          </a:stretch>
        </p:blipFill>
        <p:spPr bwMode="auto">
          <a:xfrm>
            <a:off x="609600" y="3810000"/>
            <a:ext cx="1257300" cy="543560"/>
          </a:xfrm>
          <a:prstGeom prst="rect">
            <a:avLst/>
          </a:prstGeom>
          <a:noFill/>
          <a:ln w="9525">
            <a:noFill/>
            <a:miter lim="800000"/>
            <a:headEnd/>
            <a:tailEnd/>
          </a:ln>
        </p:spPr>
      </p:pic>
      <p:pic>
        <p:nvPicPr>
          <p:cNvPr id="9" name="Picture 8"/>
          <p:cNvPicPr/>
          <p:nvPr/>
        </p:nvPicPr>
        <p:blipFill>
          <a:blip r:embed="rId8" cstate="print"/>
          <a:srcRect/>
          <a:stretch>
            <a:fillRect/>
          </a:stretch>
        </p:blipFill>
        <p:spPr bwMode="auto">
          <a:xfrm>
            <a:off x="1981200" y="3810000"/>
            <a:ext cx="490855" cy="571500"/>
          </a:xfrm>
          <a:prstGeom prst="rect">
            <a:avLst/>
          </a:prstGeom>
          <a:noFill/>
          <a:ln w="9525">
            <a:noFill/>
            <a:miter lim="800000"/>
            <a:headEnd/>
            <a:tailEnd/>
          </a:ln>
        </p:spPr>
      </p:pic>
      <p:pic>
        <p:nvPicPr>
          <p:cNvPr id="10" name="Picture 9"/>
          <p:cNvPicPr/>
          <p:nvPr/>
        </p:nvPicPr>
        <p:blipFill>
          <a:blip r:embed="rId9" cstate="print"/>
          <a:srcRect/>
          <a:stretch>
            <a:fillRect/>
          </a:stretch>
        </p:blipFill>
        <p:spPr bwMode="auto">
          <a:xfrm>
            <a:off x="2971800" y="3886200"/>
            <a:ext cx="571500" cy="571500"/>
          </a:xfrm>
          <a:prstGeom prst="rect">
            <a:avLst/>
          </a:prstGeom>
          <a:noFill/>
          <a:ln w="9525">
            <a:noFill/>
            <a:miter lim="800000"/>
            <a:headEnd/>
            <a:tailEnd/>
          </a:ln>
        </p:spPr>
      </p:pic>
      <p:pic>
        <p:nvPicPr>
          <p:cNvPr id="11" name="Picture 10"/>
          <p:cNvPicPr/>
          <p:nvPr/>
        </p:nvPicPr>
        <p:blipFill>
          <a:blip r:embed="rId10" cstate="print"/>
          <a:srcRect/>
          <a:stretch>
            <a:fillRect/>
          </a:stretch>
        </p:blipFill>
        <p:spPr bwMode="auto">
          <a:xfrm>
            <a:off x="762000" y="4648200"/>
            <a:ext cx="571500" cy="567055"/>
          </a:xfrm>
          <a:prstGeom prst="rect">
            <a:avLst/>
          </a:prstGeom>
          <a:noFill/>
          <a:ln w="9525">
            <a:noFill/>
            <a:miter lim="800000"/>
            <a:headEnd/>
            <a:tailEnd/>
          </a:ln>
        </p:spPr>
      </p:pic>
      <p:pic>
        <p:nvPicPr>
          <p:cNvPr id="12" name="Picture 11"/>
          <p:cNvPicPr/>
          <p:nvPr/>
        </p:nvPicPr>
        <p:blipFill>
          <a:blip r:embed="rId11" cstate="print"/>
          <a:srcRect/>
          <a:stretch>
            <a:fillRect/>
          </a:stretch>
        </p:blipFill>
        <p:spPr bwMode="auto">
          <a:xfrm>
            <a:off x="1600200" y="4800600"/>
            <a:ext cx="685800" cy="367030"/>
          </a:xfrm>
          <a:prstGeom prst="rect">
            <a:avLst/>
          </a:prstGeom>
          <a:noFill/>
          <a:ln w="9525">
            <a:noFill/>
            <a:miter lim="800000"/>
            <a:headEnd/>
            <a:tailEnd/>
          </a:ln>
        </p:spPr>
      </p:pic>
      <p:pic>
        <p:nvPicPr>
          <p:cNvPr id="13" name="Picture 12"/>
          <p:cNvPicPr/>
          <p:nvPr/>
        </p:nvPicPr>
        <p:blipFill>
          <a:blip r:embed="rId12" cstate="print"/>
          <a:srcRect/>
          <a:stretch>
            <a:fillRect/>
          </a:stretch>
        </p:blipFill>
        <p:spPr bwMode="auto">
          <a:xfrm>
            <a:off x="2438400" y="4724400"/>
            <a:ext cx="1135380" cy="426720"/>
          </a:xfrm>
          <a:prstGeom prst="rect">
            <a:avLst/>
          </a:prstGeom>
          <a:noFill/>
          <a:ln w="9525">
            <a:noFill/>
            <a:miter lim="800000"/>
            <a:headEnd/>
            <a:tailEnd/>
          </a:ln>
        </p:spPr>
      </p:pic>
      <p:pic>
        <p:nvPicPr>
          <p:cNvPr id="14" name="Picture 13"/>
          <p:cNvPicPr/>
          <p:nvPr/>
        </p:nvPicPr>
        <p:blipFill>
          <a:blip r:embed="rId13" cstate="print"/>
          <a:srcRect/>
          <a:stretch>
            <a:fillRect/>
          </a:stretch>
        </p:blipFill>
        <p:spPr bwMode="auto">
          <a:xfrm>
            <a:off x="4114800" y="3962400"/>
            <a:ext cx="567055" cy="517525"/>
          </a:xfrm>
          <a:prstGeom prst="rect">
            <a:avLst/>
          </a:prstGeom>
          <a:noFill/>
          <a:ln w="9525">
            <a:noFill/>
            <a:miter lim="800000"/>
            <a:headEnd/>
            <a:tailEnd/>
          </a:ln>
        </p:spPr>
      </p:pic>
      <p:pic>
        <p:nvPicPr>
          <p:cNvPr id="15" name="Picture 14"/>
          <p:cNvPicPr/>
          <p:nvPr/>
        </p:nvPicPr>
        <p:blipFill>
          <a:blip r:embed="rId14" cstate="print"/>
          <a:srcRect/>
          <a:stretch>
            <a:fillRect/>
          </a:stretch>
        </p:blipFill>
        <p:spPr bwMode="auto">
          <a:xfrm>
            <a:off x="4038600" y="3124200"/>
            <a:ext cx="1936115" cy="556895"/>
          </a:xfrm>
          <a:prstGeom prst="rect">
            <a:avLst/>
          </a:prstGeom>
          <a:noFill/>
          <a:ln w="9525">
            <a:noFill/>
            <a:miter lim="800000"/>
            <a:headEnd/>
            <a:tailEnd/>
          </a:ln>
        </p:spPr>
      </p:pic>
      <p:pic>
        <p:nvPicPr>
          <p:cNvPr id="16" name="Picture 15"/>
          <p:cNvPicPr/>
          <p:nvPr/>
        </p:nvPicPr>
        <p:blipFill>
          <a:blip r:embed="rId15" cstate="print"/>
          <a:srcRect r="28738"/>
          <a:stretch>
            <a:fillRect/>
          </a:stretch>
        </p:blipFill>
        <p:spPr bwMode="auto">
          <a:xfrm>
            <a:off x="685800" y="5410200"/>
            <a:ext cx="1597025" cy="494665"/>
          </a:xfrm>
          <a:prstGeom prst="rect">
            <a:avLst/>
          </a:prstGeom>
          <a:noFill/>
          <a:ln w="9525">
            <a:noFill/>
            <a:miter lim="800000"/>
            <a:headEnd/>
            <a:tailEnd/>
          </a:ln>
        </p:spPr>
      </p:pic>
      <p:pic>
        <p:nvPicPr>
          <p:cNvPr id="17" name="Picture 16"/>
          <p:cNvPicPr/>
          <p:nvPr/>
        </p:nvPicPr>
        <p:blipFill>
          <a:blip r:embed="rId16" cstate="print"/>
          <a:srcRect/>
          <a:stretch>
            <a:fillRect/>
          </a:stretch>
        </p:blipFill>
        <p:spPr bwMode="auto">
          <a:xfrm>
            <a:off x="6248400" y="3886200"/>
            <a:ext cx="541020" cy="541020"/>
          </a:xfrm>
          <a:prstGeom prst="rect">
            <a:avLst/>
          </a:prstGeom>
          <a:noFill/>
          <a:ln w="9525">
            <a:noFill/>
            <a:miter lim="800000"/>
            <a:headEnd/>
            <a:tailEnd/>
          </a:ln>
        </p:spPr>
      </p:pic>
      <p:pic>
        <p:nvPicPr>
          <p:cNvPr id="18" name="Picture 17"/>
          <p:cNvPicPr/>
          <p:nvPr/>
        </p:nvPicPr>
        <p:blipFill>
          <a:blip r:embed="rId17" cstate="print"/>
          <a:srcRect/>
          <a:stretch>
            <a:fillRect/>
          </a:stretch>
        </p:blipFill>
        <p:spPr bwMode="auto">
          <a:xfrm>
            <a:off x="3124200" y="3124200"/>
            <a:ext cx="883920" cy="546735"/>
          </a:xfrm>
          <a:prstGeom prst="rect">
            <a:avLst/>
          </a:prstGeom>
          <a:noFill/>
          <a:ln w="9525">
            <a:noFill/>
            <a:miter lim="800000"/>
            <a:headEnd/>
            <a:tailEnd/>
          </a:ln>
        </p:spPr>
      </p:pic>
      <p:pic>
        <p:nvPicPr>
          <p:cNvPr id="19" name="Picture 18"/>
          <p:cNvPicPr/>
          <p:nvPr/>
        </p:nvPicPr>
        <p:blipFill>
          <a:blip r:embed="rId18" cstate="print"/>
          <a:srcRect/>
          <a:stretch>
            <a:fillRect/>
          </a:stretch>
        </p:blipFill>
        <p:spPr bwMode="auto">
          <a:xfrm>
            <a:off x="4953000" y="3962400"/>
            <a:ext cx="899160" cy="506730"/>
          </a:xfrm>
          <a:prstGeom prst="rect">
            <a:avLst/>
          </a:prstGeom>
          <a:noFill/>
          <a:ln w="9525">
            <a:noFill/>
            <a:miter lim="800000"/>
            <a:headEnd/>
            <a:tailEnd/>
          </a:ln>
        </p:spPr>
      </p:pic>
      <p:pic>
        <p:nvPicPr>
          <p:cNvPr id="20" name="Picture 19"/>
          <p:cNvPicPr/>
          <p:nvPr/>
        </p:nvPicPr>
        <p:blipFill>
          <a:blip r:embed="rId19" cstate="print"/>
          <a:srcRect r="87199"/>
          <a:stretch>
            <a:fillRect/>
          </a:stretch>
        </p:blipFill>
        <p:spPr bwMode="auto">
          <a:xfrm>
            <a:off x="5181600" y="4724400"/>
            <a:ext cx="685800" cy="502920"/>
          </a:xfrm>
          <a:prstGeom prst="rect">
            <a:avLst/>
          </a:prstGeom>
          <a:noFill/>
          <a:ln w="9525">
            <a:noFill/>
            <a:miter lim="800000"/>
            <a:headEnd/>
            <a:tailEnd/>
          </a:ln>
        </p:spPr>
      </p:pic>
      <p:pic>
        <p:nvPicPr>
          <p:cNvPr id="21" name="Picture 20"/>
          <p:cNvPicPr/>
          <p:nvPr/>
        </p:nvPicPr>
        <p:blipFill>
          <a:blip r:embed="rId20" cstate="print"/>
          <a:srcRect/>
          <a:stretch>
            <a:fillRect/>
          </a:stretch>
        </p:blipFill>
        <p:spPr bwMode="auto">
          <a:xfrm>
            <a:off x="2743200" y="5410200"/>
            <a:ext cx="584200" cy="594360"/>
          </a:xfrm>
          <a:prstGeom prst="rect">
            <a:avLst/>
          </a:prstGeom>
          <a:noFill/>
          <a:ln w="9525">
            <a:noFill/>
            <a:miter lim="800000"/>
            <a:headEnd/>
            <a:tailEnd/>
          </a:ln>
        </p:spPr>
      </p:pic>
      <p:pic>
        <p:nvPicPr>
          <p:cNvPr id="22" name="Picture 21"/>
          <p:cNvPicPr/>
          <p:nvPr/>
        </p:nvPicPr>
        <p:blipFill>
          <a:blip r:embed="rId21" cstate="print"/>
          <a:srcRect/>
          <a:stretch>
            <a:fillRect/>
          </a:stretch>
        </p:blipFill>
        <p:spPr bwMode="auto">
          <a:xfrm>
            <a:off x="3657600" y="5334000"/>
            <a:ext cx="768350" cy="838200"/>
          </a:xfrm>
          <a:prstGeom prst="rect">
            <a:avLst/>
          </a:prstGeom>
          <a:noFill/>
          <a:ln w="9525">
            <a:noFill/>
            <a:miter lim="800000"/>
            <a:headEnd/>
            <a:tailEnd/>
          </a:ln>
        </p:spPr>
      </p:pic>
      <p:pic>
        <p:nvPicPr>
          <p:cNvPr id="23" name="Picture 22"/>
          <p:cNvPicPr/>
          <p:nvPr/>
        </p:nvPicPr>
        <p:blipFill>
          <a:blip r:embed="rId22" cstate="print"/>
          <a:srcRect/>
          <a:stretch>
            <a:fillRect/>
          </a:stretch>
        </p:blipFill>
        <p:spPr bwMode="auto">
          <a:xfrm>
            <a:off x="6172200" y="4648200"/>
            <a:ext cx="765175" cy="632460"/>
          </a:xfrm>
          <a:prstGeom prst="rect">
            <a:avLst/>
          </a:prstGeom>
          <a:noFill/>
          <a:ln w="9525">
            <a:noFill/>
            <a:miter lim="800000"/>
            <a:headEnd/>
            <a:tailEnd/>
          </a:ln>
        </p:spPr>
      </p:pic>
      <p:pic>
        <p:nvPicPr>
          <p:cNvPr id="24" name="Picture 23"/>
          <p:cNvPicPr/>
          <p:nvPr/>
        </p:nvPicPr>
        <p:blipFill>
          <a:blip r:embed="rId23" cstate="print"/>
          <a:srcRect/>
          <a:stretch>
            <a:fillRect/>
          </a:stretch>
        </p:blipFill>
        <p:spPr bwMode="auto">
          <a:xfrm>
            <a:off x="4953000" y="5410200"/>
            <a:ext cx="427355" cy="571500"/>
          </a:xfrm>
          <a:prstGeom prst="rect">
            <a:avLst/>
          </a:prstGeom>
          <a:noFill/>
          <a:ln w="9525">
            <a:noFill/>
            <a:miter lim="800000"/>
            <a:headEnd/>
            <a:tailEnd/>
          </a:ln>
        </p:spPr>
      </p:pic>
      <p:pic>
        <p:nvPicPr>
          <p:cNvPr id="25" name="Picture 24"/>
          <p:cNvPicPr/>
          <p:nvPr/>
        </p:nvPicPr>
        <p:blipFill>
          <a:blip r:embed="rId24" cstate="print"/>
          <a:srcRect/>
          <a:stretch>
            <a:fillRect/>
          </a:stretch>
        </p:blipFill>
        <p:spPr bwMode="auto">
          <a:xfrm>
            <a:off x="5715000" y="5410200"/>
            <a:ext cx="571500" cy="571500"/>
          </a:xfrm>
          <a:prstGeom prst="rect">
            <a:avLst/>
          </a:prstGeom>
          <a:noFill/>
          <a:ln w="9525">
            <a:noFill/>
            <a:miter lim="800000"/>
            <a:headEnd/>
            <a:tailEnd/>
          </a:ln>
        </p:spPr>
      </p:pic>
      <p:pic>
        <p:nvPicPr>
          <p:cNvPr id="26" name="Picture 25"/>
          <p:cNvPicPr/>
          <p:nvPr/>
        </p:nvPicPr>
        <p:blipFill>
          <a:blip r:embed="rId25" cstate="print"/>
          <a:srcRect/>
          <a:stretch>
            <a:fillRect/>
          </a:stretch>
        </p:blipFill>
        <p:spPr bwMode="auto">
          <a:xfrm>
            <a:off x="1981200" y="2438400"/>
            <a:ext cx="571500" cy="528320"/>
          </a:xfrm>
          <a:prstGeom prst="rect">
            <a:avLst/>
          </a:prstGeom>
          <a:noFill/>
          <a:ln w="9525">
            <a:noFill/>
            <a:miter lim="800000"/>
            <a:headEnd/>
            <a:tailEnd/>
          </a:ln>
        </p:spPr>
      </p:pic>
      <p:pic>
        <p:nvPicPr>
          <p:cNvPr id="27" name="Picture 26"/>
          <p:cNvPicPr/>
          <p:nvPr/>
        </p:nvPicPr>
        <p:blipFill>
          <a:blip r:embed="rId26" cstate="print"/>
          <a:srcRect/>
          <a:stretch>
            <a:fillRect/>
          </a:stretch>
        </p:blipFill>
        <p:spPr bwMode="auto">
          <a:xfrm>
            <a:off x="7239000" y="3124200"/>
            <a:ext cx="1143000" cy="788035"/>
          </a:xfrm>
          <a:prstGeom prst="rect">
            <a:avLst/>
          </a:prstGeom>
          <a:noFill/>
          <a:ln w="9525">
            <a:noFill/>
            <a:miter lim="800000"/>
            <a:headEnd/>
            <a:tailEnd/>
          </a:ln>
        </p:spPr>
      </p:pic>
      <p:pic>
        <p:nvPicPr>
          <p:cNvPr id="28" name="Picture 27" descr="http://mysaf2.safmarine.com/wps/themes/html/SafmarineTheme/colors/default/logo.gif"/>
          <p:cNvPicPr/>
          <p:nvPr/>
        </p:nvPicPr>
        <p:blipFill>
          <a:blip r:embed="rId27">
            <a:extLst>
              <a:ext uri="{28A0092B-C50C-407E-A947-70E740481C1C}">
                <a14:useLocalDpi xmlns:a14="http://schemas.microsoft.com/office/drawing/2010/main" val="0"/>
              </a:ext>
            </a:extLst>
          </a:blip>
          <a:srcRect/>
          <a:stretch>
            <a:fillRect/>
          </a:stretch>
        </p:blipFill>
        <p:spPr bwMode="auto">
          <a:xfrm>
            <a:off x="7086600" y="4191000"/>
            <a:ext cx="1409700" cy="389890"/>
          </a:xfrm>
          <a:prstGeom prst="rect">
            <a:avLst/>
          </a:prstGeom>
          <a:noFill/>
          <a:ln>
            <a:noFill/>
          </a:ln>
        </p:spPr>
      </p:pic>
      <p:pic>
        <p:nvPicPr>
          <p:cNvPr id="29" name="Picture 28" descr="http://www.molroro.com/images/hdrBKLeft.gif"/>
          <p:cNvPicPr/>
          <p:nvPr/>
        </p:nvPicPr>
        <p:blipFill>
          <a:blip r:embed="rId28">
            <a:extLst>
              <a:ext uri="{28A0092B-C50C-407E-A947-70E740481C1C}">
                <a14:useLocalDpi xmlns:a14="http://schemas.microsoft.com/office/drawing/2010/main" val="0"/>
              </a:ext>
            </a:extLst>
          </a:blip>
          <a:srcRect/>
          <a:stretch>
            <a:fillRect/>
          </a:stretch>
        </p:blipFill>
        <p:spPr bwMode="auto">
          <a:xfrm>
            <a:off x="7620000" y="4876800"/>
            <a:ext cx="925830" cy="583565"/>
          </a:xfrm>
          <a:prstGeom prst="rect">
            <a:avLst/>
          </a:prstGeom>
          <a:noFill/>
          <a:ln>
            <a:noFill/>
          </a:ln>
        </p:spPr>
      </p:pic>
      <p:pic>
        <p:nvPicPr>
          <p:cNvPr id="30" name="Picture 29" descr="pmel_logo_w.gif"/>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2000" y="2438400"/>
            <a:ext cx="1066800" cy="460858"/>
          </a:xfrm>
          <a:prstGeom prst="rect">
            <a:avLst/>
          </a:prstGeom>
        </p:spPr>
      </p:pic>
      <p:pic>
        <p:nvPicPr>
          <p:cNvPr id="31" name="Picture 30" descr="GFDL-Logo-No-Text.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19400" y="2286000"/>
            <a:ext cx="762000" cy="762000"/>
          </a:xfrm>
          <a:prstGeom prst="rect">
            <a:avLst/>
          </a:prstGeom>
        </p:spPr>
      </p:pic>
      <p:pic>
        <p:nvPicPr>
          <p:cNvPr id="32" name="Picture 31" descr="nodc.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944470" y="2438400"/>
            <a:ext cx="986117" cy="558800"/>
          </a:xfrm>
          <a:prstGeom prst="rect">
            <a:avLst/>
          </a:prstGeom>
        </p:spPr>
      </p:pic>
      <p:pic>
        <p:nvPicPr>
          <p:cNvPr id="33" name="Picture 32" descr="NCDC.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257800" y="2362200"/>
            <a:ext cx="804214" cy="722775"/>
          </a:xfrm>
          <a:prstGeom prst="rect">
            <a:avLst/>
          </a:prstGeom>
        </p:spPr>
      </p:pic>
      <p:pic>
        <p:nvPicPr>
          <p:cNvPr id="34" name="Picture 33" descr="NESDISShield.jp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172200" y="2362200"/>
            <a:ext cx="876300" cy="775487"/>
          </a:xfrm>
          <a:prstGeom prst="rect">
            <a:avLst/>
          </a:prstGeom>
        </p:spPr>
      </p:pic>
      <p:sp>
        <p:nvSpPr>
          <p:cNvPr id="36" name="Slide Number Placeholder 35"/>
          <p:cNvSpPr>
            <a:spLocks noGrp="1"/>
          </p:cNvSpPr>
          <p:nvPr>
            <p:ph type="sldNum" sz="quarter" idx="11"/>
          </p:nvPr>
        </p:nvSpPr>
        <p:spPr/>
        <p:txBody>
          <a:bodyPr/>
          <a:lstStyle/>
          <a:p>
            <a:fld id="{AB1FD0B6-8E5E-BC46-9BAD-30C21BE3CAFE}" type="slidenum">
              <a:rPr lang="en-US" smtClean="0"/>
              <a:pPr/>
              <a:t>33</a:t>
            </a:fld>
            <a:endParaRPr lang="en-US"/>
          </a:p>
        </p:txBody>
      </p:sp>
    </p:spTree>
    <p:extLst>
      <p:ext uri="{BB962C8B-B14F-4D97-AF65-F5344CB8AC3E}">
        <p14:creationId xmlns:p14="http://schemas.microsoft.com/office/powerpoint/2010/main" val="15019262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Fig_1.jpg"/>
          <p:cNvPicPr>
            <a:picLocks noChangeAspect="1"/>
          </p:cNvPicPr>
          <p:nvPr/>
        </p:nvPicPr>
        <p:blipFill>
          <a:blip r:embed="rId3">
            <a:extLst>
              <a:ext uri="{28A0092B-C50C-407E-A947-70E740481C1C}">
                <a14:useLocalDpi xmlns:a14="http://schemas.microsoft.com/office/drawing/2010/main" val="0"/>
              </a:ext>
            </a:extLst>
          </a:blip>
          <a:srcRect l="2161" r="14159" b="4024"/>
          <a:stretch>
            <a:fillRect/>
          </a:stretch>
        </p:blipFill>
        <p:spPr bwMode="auto">
          <a:xfrm>
            <a:off x="11113" y="533400"/>
            <a:ext cx="5475287"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extBox 2"/>
          <p:cNvSpPr txBox="1">
            <a:spLocks noChangeArrowheads="1"/>
          </p:cNvSpPr>
          <p:nvPr/>
        </p:nvSpPr>
        <p:spPr bwMode="auto">
          <a:xfrm>
            <a:off x="74613" y="41275"/>
            <a:ext cx="89963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200" b="1"/>
              <a:t>AMOC simulations cause global SST biases in IPCC-AR5 climate models </a:t>
            </a:r>
          </a:p>
        </p:txBody>
      </p:sp>
      <p:sp>
        <p:nvSpPr>
          <p:cNvPr id="14339" name="Rectangle 3"/>
          <p:cNvSpPr>
            <a:spLocks noChangeArrowheads="1"/>
          </p:cNvSpPr>
          <p:nvPr/>
        </p:nvSpPr>
        <p:spPr bwMode="auto">
          <a:xfrm>
            <a:off x="5334000" y="914400"/>
            <a:ext cx="3733800" cy="517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69863" indent="-169863" algn="just" eaLnBrk="0" hangingPunct="0">
              <a:lnSpc>
                <a:spcPct val="90000"/>
              </a:lnSpc>
              <a:spcBef>
                <a:spcPts val="2400"/>
              </a:spcBef>
              <a:buFontTx/>
              <a:buChar char="•"/>
            </a:pPr>
            <a:r>
              <a:rPr lang="en-US" sz="2000" dirty="0" smtClean="0">
                <a:solidFill>
                  <a:srgbClr val="000000"/>
                </a:solidFill>
              </a:rPr>
              <a:t>Global </a:t>
            </a:r>
            <a:r>
              <a:rPr lang="en-US" sz="2000" dirty="0">
                <a:solidFill>
                  <a:srgbClr val="000000"/>
                </a:solidFill>
              </a:rPr>
              <a:t>SST biases strengthen as the AMOC circulation weakens. </a:t>
            </a:r>
          </a:p>
          <a:p>
            <a:pPr marL="169863" indent="-169863" algn="just" eaLnBrk="0" hangingPunct="0">
              <a:lnSpc>
                <a:spcPct val="90000"/>
              </a:lnSpc>
              <a:spcBef>
                <a:spcPts val="2400"/>
              </a:spcBef>
              <a:buFontTx/>
              <a:buChar char="•"/>
            </a:pPr>
            <a:r>
              <a:rPr lang="en-US" sz="2000" dirty="0" smtClean="0">
                <a:solidFill>
                  <a:srgbClr val="000000"/>
                </a:solidFill>
              </a:rPr>
              <a:t>A </a:t>
            </a:r>
            <a:r>
              <a:rPr lang="en-US" sz="2000" dirty="0">
                <a:solidFill>
                  <a:srgbClr val="000000"/>
                </a:solidFill>
              </a:rPr>
              <a:t>weak AMOC is associated with cold biases in the entire Northern Hemisphere</a:t>
            </a:r>
            <a:r>
              <a:rPr lang="en-US" sz="2000" dirty="0" smtClean="0">
                <a:solidFill>
                  <a:srgbClr val="000000"/>
                </a:solidFill>
              </a:rPr>
              <a:t>.</a:t>
            </a:r>
            <a:endParaRPr lang="en-US" sz="2000" dirty="0">
              <a:solidFill>
                <a:srgbClr val="000000"/>
              </a:solidFill>
            </a:endParaRPr>
          </a:p>
          <a:p>
            <a:pPr marL="169863" indent="-169863" algn="just" eaLnBrk="0" hangingPunct="0">
              <a:lnSpc>
                <a:spcPct val="90000"/>
              </a:lnSpc>
              <a:spcBef>
                <a:spcPts val="2400"/>
              </a:spcBef>
              <a:buFontTx/>
              <a:buChar char="•"/>
            </a:pPr>
            <a:r>
              <a:rPr lang="en-US" sz="2000" dirty="0" smtClean="0">
                <a:solidFill>
                  <a:srgbClr val="000000"/>
                </a:solidFill>
              </a:rPr>
              <a:t>AMOC </a:t>
            </a:r>
            <a:r>
              <a:rPr lang="en-US" sz="2000" dirty="0">
                <a:solidFill>
                  <a:srgbClr val="000000"/>
                </a:solidFill>
              </a:rPr>
              <a:t>weakening is also  associated with a strengthening of Antarctic bottom water formation and warm biases in the Southern Ocean</a:t>
            </a:r>
            <a:r>
              <a:rPr lang="en-US" sz="2000" dirty="0" smtClean="0">
                <a:solidFill>
                  <a:srgbClr val="000000"/>
                </a:solidFill>
              </a:rPr>
              <a:t>.</a:t>
            </a:r>
          </a:p>
          <a:p>
            <a:pPr marL="169863" indent="-169863" algn="just" eaLnBrk="0" hangingPunct="0">
              <a:lnSpc>
                <a:spcPct val="90000"/>
              </a:lnSpc>
              <a:spcBef>
                <a:spcPts val="2400"/>
              </a:spcBef>
              <a:buFontTx/>
              <a:buChar char="•"/>
            </a:pPr>
            <a:r>
              <a:rPr lang="en-US" sz="2000" dirty="0" smtClean="0">
                <a:solidFill>
                  <a:srgbClr val="000000"/>
                </a:solidFill>
              </a:rPr>
              <a:t>Global processes errors (MOC) may overshadow local biases.</a:t>
            </a:r>
            <a:endParaRPr lang="en-US" sz="2000" dirty="0">
              <a:solidFill>
                <a:srgbClr val="000000"/>
              </a:solidFill>
            </a:endParaRPr>
          </a:p>
        </p:txBody>
      </p:sp>
      <p:sp>
        <p:nvSpPr>
          <p:cNvPr id="14340" name="TextBox 1"/>
          <p:cNvSpPr txBox="1">
            <a:spLocks noChangeArrowheads="1"/>
          </p:cNvSpPr>
          <p:nvPr/>
        </p:nvSpPr>
        <p:spPr bwMode="auto">
          <a:xfrm>
            <a:off x="5562600" y="6019800"/>
            <a:ext cx="34419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t>Wang et al. (2014, </a:t>
            </a:r>
            <a:r>
              <a:rPr lang="en-US" sz="2000" b="1" i="1" dirty="0"/>
              <a:t>Nature CC</a:t>
            </a:r>
            <a:r>
              <a:rPr lang="en-US" sz="2000" b="1" dirty="0"/>
              <a:t>)</a:t>
            </a:r>
          </a:p>
        </p:txBody>
      </p:sp>
      <p:sp>
        <p:nvSpPr>
          <p:cNvPr id="2" name="Slide Number Placeholder 1"/>
          <p:cNvSpPr>
            <a:spLocks noGrp="1"/>
          </p:cNvSpPr>
          <p:nvPr>
            <p:ph type="sldNum" sz="quarter" idx="11"/>
          </p:nvPr>
        </p:nvSpPr>
        <p:spPr/>
        <p:txBody>
          <a:bodyPr/>
          <a:lstStyle/>
          <a:p>
            <a:fld id="{C96EBABF-AC08-7A4B-8A24-5DF45D8D5A35}" type="slidenum">
              <a:rPr lang="en-US" smtClean="0"/>
              <a:pPr/>
              <a:t>34</a:t>
            </a:fld>
            <a:endParaRPr lang="en-US"/>
          </a:p>
        </p:txBody>
      </p:sp>
    </p:spTree>
    <p:extLst>
      <p:ext uri="{BB962C8B-B14F-4D97-AF65-F5344CB8AC3E}">
        <p14:creationId xmlns:p14="http://schemas.microsoft.com/office/powerpoint/2010/main" val="10789848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81440" y="1524000"/>
            <a:ext cx="4261960" cy="4261960"/>
          </a:xfrm>
          <a:prstGeom prst="rect">
            <a:avLst/>
          </a:prstGeom>
        </p:spPr>
      </p:pic>
      <p:sp>
        <p:nvSpPr>
          <p:cNvPr id="2" name="Title 1"/>
          <p:cNvSpPr>
            <a:spLocks noGrp="1"/>
          </p:cNvSpPr>
          <p:nvPr>
            <p:ph type="title"/>
          </p:nvPr>
        </p:nvSpPr>
        <p:spPr>
          <a:xfrm>
            <a:off x="0" y="-37834"/>
            <a:ext cx="7772400" cy="1333234"/>
          </a:xfrm>
        </p:spPr>
        <p:txBody>
          <a:bodyPr/>
          <a:lstStyle/>
          <a:p>
            <a:r>
              <a:rPr lang="en-US" dirty="0" smtClean="0"/>
              <a:t>Definition and Impact</a:t>
            </a:r>
            <a:endParaRPr lang="en-US" dirty="0"/>
          </a:p>
        </p:txBody>
      </p:sp>
      <p:pic>
        <p:nvPicPr>
          <p:cNvPr id="5" name="Picture 4"/>
          <p:cNvPicPr>
            <a:picLocks noChangeAspect="1"/>
          </p:cNvPicPr>
          <p:nvPr/>
        </p:nvPicPr>
        <p:blipFill rotWithShape="1">
          <a:blip r:embed="rId5"/>
          <a:srcRect l="20561" r="25468"/>
          <a:stretch/>
        </p:blipFill>
        <p:spPr>
          <a:xfrm>
            <a:off x="4572000" y="1524000"/>
            <a:ext cx="4465861" cy="4229749"/>
          </a:xfrm>
          <a:prstGeom prst="rect">
            <a:avLst/>
          </a:prstGeom>
        </p:spPr>
      </p:pic>
      <p:sp>
        <p:nvSpPr>
          <p:cNvPr id="7" name="TextBox 6"/>
          <p:cNvSpPr txBox="1"/>
          <p:nvPr/>
        </p:nvSpPr>
        <p:spPr>
          <a:xfrm>
            <a:off x="1003831" y="6396335"/>
            <a:ext cx="3796769" cy="461665"/>
          </a:xfrm>
          <a:prstGeom prst="rect">
            <a:avLst/>
          </a:prstGeom>
          <a:noFill/>
        </p:spPr>
        <p:txBody>
          <a:bodyPr wrap="square" rtlCol="0">
            <a:spAutoFit/>
          </a:bodyPr>
          <a:lstStyle/>
          <a:p>
            <a:r>
              <a:rPr lang="en-US" sz="2400" b="1" dirty="0" err="1" smtClean="0"/>
              <a:t>Srokosz</a:t>
            </a:r>
            <a:r>
              <a:rPr lang="en-US" sz="2400" b="1" dirty="0" smtClean="0"/>
              <a:t> et al., (2012</a:t>
            </a:r>
            <a:r>
              <a:rPr lang="en-US" sz="2400" b="1" dirty="0"/>
              <a:t>)</a:t>
            </a:r>
            <a:r>
              <a:rPr lang="en-US" sz="2400" b="1" dirty="0" smtClean="0"/>
              <a:t> </a:t>
            </a:r>
            <a:endParaRPr lang="en-US" sz="2400" b="1" dirty="0"/>
          </a:p>
        </p:txBody>
      </p:sp>
      <p:grpSp>
        <p:nvGrpSpPr>
          <p:cNvPr id="6" name="Group 5"/>
          <p:cNvGrpSpPr/>
          <p:nvPr/>
        </p:nvGrpSpPr>
        <p:grpSpPr>
          <a:xfrm>
            <a:off x="-304800" y="990600"/>
            <a:ext cx="6705600" cy="685800"/>
            <a:chOff x="-990600" y="381000"/>
            <a:chExt cx="6705600" cy="685800"/>
          </a:xfrm>
        </p:grpSpPr>
        <p:graphicFrame>
          <p:nvGraphicFramePr>
            <p:cNvPr id="13" name="Object 7"/>
            <p:cNvGraphicFramePr>
              <a:graphicFrameLocks noChangeAspect="1"/>
            </p:cNvGraphicFramePr>
            <p:nvPr>
              <p:extLst>
                <p:ext uri="{D42A27DB-BD31-4B8C-83A1-F6EECF244321}">
                  <p14:modId xmlns:p14="http://schemas.microsoft.com/office/powerpoint/2010/main" val="912868696"/>
                </p:ext>
              </p:extLst>
            </p:nvPr>
          </p:nvGraphicFramePr>
          <p:xfrm>
            <a:off x="228600" y="381000"/>
            <a:ext cx="5486400" cy="685800"/>
          </p:xfrm>
          <a:graphic>
            <a:graphicData uri="http://schemas.openxmlformats.org/presentationml/2006/ole">
              <mc:AlternateContent xmlns:mc="http://schemas.openxmlformats.org/markup-compatibility/2006">
                <mc:Choice xmlns:v="urn:schemas-microsoft-com:vml" Requires="v">
                  <p:oleObj spid="_x0000_s1418" name="Document" r:id="rId6" imgW="5486400" imgH="685800" progId="Word.Document.12">
                    <p:embed/>
                  </p:oleObj>
                </mc:Choice>
                <mc:Fallback>
                  <p:oleObj name="Document" r:id="rId6" imgW="5486400" imgH="685800"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990600" y="381000"/>
              <a:ext cx="5486400" cy="660400"/>
              <a:chOff x="-990600" y="381000"/>
              <a:chExt cx="5486400" cy="660400"/>
            </a:xfrm>
          </p:grpSpPr>
          <p:graphicFrame>
            <p:nvGraphicFramePr>
              <p:cNvPr id="15" name="Object 2"/>
              <p:cNvGraphicFramePr>
                <a:graphicFrameLocks noChangeAspect="1"/>
              </p:cNvGraphicFramePr>
              <p:nvPr>
                <p:extLst>
                  <p:ext uri="{D42A27DB-BD31-4B8C-83A1-F6EECF244321}">
                    <p14:modId xmlns:p14="http://schemas.microsoft.com/office/powerpoint/2010/main" val="3352247843"/>
                  </p:ext>
                </p:extLst>
              </p:nvPr>
            </p:nvGraphicFramePr>
            <p:xfrm>
              <a:off x="-990600" y="381000"/>
              <a:ext cx="5486400" cy="660400"/>
            </p:xfrm>
            <a:graphic>
              <a:graphicData uri="http://schemas.openxmlformats.org/presentationml/2006/ole">
                <mc:AlternateContent xmlns:mc="http://schemas.openxmlformats.org/markup-compatibility/2006">
                  <mc:Choice xmlns:v="urn:schemas-microsoft-com:vml" Requires="v">
                    <p:oleObj spid="_x0000_s1419" name="Document" r:id="rId8" imgW="5486400" imgH="660400" progId="Word.Document.12">
                      <p:embed/>
                    </p:oleObj>
                  </mc:Choice>
                  <mc:Fallback>
                    <p:oleObj name="Document" r:id="rId8" imgW="5486400" imgH="660400" progId="Word.Document.1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381000"/>
                            <a:ext cx="5486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6"/>
              <p:cNvSpPr txBox="1">
                <a:spLocks noChangeArrowheads="1"/>
              </p:cNvSpPr>
              <p:nvPr/>
            </p:nvSpPr>
            <p:spPr bwMode="auto">
              <a:xfrm>
                <a:off x="152400" y="482600"/>
                <a:ext cx="10438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t>MOC  </a:t>
                </a:r>
                <a:r>
                  <a:rPr lang="en-US" sz="2000" dirty="0"/>
                  <a:t>=</a:t>
                </a:r>
              </a:p>
            </p:txBody>
          </p:sp>
        </p:grpSp>
      </p:grpSp>
      <p:sp>
        <p:nvSpPr>
          <p:cNvPr id="17" name="TextBox 16"/>
          <p:cNvSpPr txBox="1"/>
          <p:nvPr/>
        </p:nvSpPr>
        <p:spPr>
          <a:xfrm>
            <a:off x="914400" y="5715000"/>
            <a:ext cx="7848601" cy="707886"/>
          </a:xfrm>
          <a:prstGeom prst="rect">
            <a:avLst/>
          </a:prstGeom>
          <a:noFill/>
        </p:spPr>
        <p:txBody>
          <a:bodyPr wrap="square" rtlCol="0">
            <a:spAutoFit/>
          </a:bodyPr>
          <a:lstStyle/>
          <a:p>
            <a:r>
              <a:rPr lang="en-US" sz="2000" b="1" dirty="0" smtClean="0"/>
              <a:t>A decrease in MOC has been shown to impact SST, continental climate, and coastal sea-level, to name a few.</a:t>
            </a:r>
            <a:endParaRPr lang="en-US" sz="2000" b="1" dirty="0"/>
          </a:p>
        </p:txBody>
      </p:sp>
      <p:sp>
        <p:nvSpPr>
          <p:cNvPr id="8" name="Slide Number Placeholder 7"/>
          <p:cNvSpPr>
            <a:spLocks noGrp="1"/>
          </p:cNvSpPr>
          <p:nvPr>
            <p:ph type="sldNum" sz="quarter" idx="11"/>
          </p:nvPr>
        </p:nvSpPr>
        <p:spPr/>
        <p:txBody>
          <a:bodyPr/>
          <a:lstStyle/>
          <a:p>
            <a:fld id="{AB1FD0B6-8E5E-BC46-9BAD-30C21BE3CAFE}" type="slidenum">
              <a:rPr lang="en-US" smtClean="0"/>
              <a:pPr/>
              <a:t>35</a:t>
            </a:fld>
            <a:endParaRPr lang="en-US"/>
          </a:p>
        </p:txBody>
      </p:sp>
    </p:spTree>
    <p:extLst>
      <p:ext uri="{BB962C8B-B14F-4D97-AF65-F5344CB8AC3E}">
        <p14:creationId xmlns:p14="http://schemas.microsoft.com/office/powerpoint/2010/main" val="24174889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rotWithShape="1">
          <a:blip r:embed="rId3">
            <a:extLst>
              <a:ext uri="{28A0092B-C50C-407E-A947-70E740481C1C}">
                <a14:useLocalDpi xmlns:a14="http://schemas.microsoft.com/office/drawing/2010/main" val="0"/>
              </a:ext>
            </a:extLst>
          </a:blip>
          <a:srcRect l="1941" t="3900" r="1629"/>
          <a:stretch/>
        </p:blipFill>
        <p:spPr bwMode="auto">
          <a:xfrm>
            <a:off x="2362200" y="1476895"/>
            <a:ext cx="6858000" cy="317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p:cNvSpPr txBox="1">
            <a:spLocks noChangeArrowheads="1"/>
          </p:cNvSpPr>
          <p:nvPr/>
        </p:nvSpPr>
        <p:spPr bwMode="auto">
          <a:xfrm>
            <a:off x="3733800" y="2362200"/>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dirty="0" smtClean="0">
                <a:latin typeface="Calibri"/>
                <a:cs typeface="Calibri"/>
              </a:rPr>
              <a:t>Upper Limb</a:t>
            </a:r>
            <a:endParaRPr lang="en-US" i="1" dirty="0">
              <a:latin typeface="Calibri"/>
              <a:cs typeface="Calibri"/>
            </a:endParaRPr>
          </a:p>
        </p:txBody>
      </p:sp>
      <p:pic>
        <p:nvPicPr>
          <p:cNvPr id="61444" name="Picture 4" descr="2012_mccarthy_etal_GRL_submitted_Page_16.jpg"/>
          <p:cNvPicPr>
            <a:picLocks noChangeAspect="1"/>
          </p:cNvPicPr>
          <p:nvPr/>
        </p:nvPicPr>
        <p:blipFill rotWithShape="1">
          <a:blip r:embed="rId4">
            <a:extLst>
              <a:ext uri="{28A0092B-C50C-407E-A947-70E740481C1C}">
                <a14:useLocalDpi xmlns:a14="http://schemas.microsoft.com/office/drawing/2010/main" val="0"/>
              </a:ext>
            </a:extLst>
          </a:blip>
          <a:srcRect l="11957" t="46390" r="11201" b="32156"/>
          <a:stretch/>
        </p:blipFill>
        <p:spPr bwMode="auto">
          <a:xfrm>
            <a:off x="2273808" y="4446951"/>
            <a:ext cx="6793992" cy="19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5"/>
          <p:cNvSpPr txBox="1">
            <a:spLocks noChangeArrowheads="1"/>
          </p:cNvSpPr>
          <p:nvPr/>
        </p:nvSpPr>
        <p:spPr bwMode="auto">
          <a:xfrm>
            <a:off x="152400" y="4953000"/>
            <a:ext cx="205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600" dirty="0">
              <a:latin typeface="Calibri"/>
              <a:cs typeface="Calibri"/>
            </a:endParaRPr>
          </a:p>
        </p:txBody>
      </p:sp>
      <p:sp>
        <p:nvSpPr>
          <p:cNvPr id="61446" name="TextBox 6"/>
          <p:cNvSpPr txBox="1">
            <a:spLocks noChangeArrowheads="1"/>
          </p:cNvSpPr>
          <p:nvPr/>
        </p:nvSpPr>
        <p:spPr bwMode="auto">
          <a:xfrm>
            <a:off x="3733800" y="3200400"/>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dirty="0" smtClean="0">
                <a:latin typeface="Calibri"/>
                <a:cs typeface="Calibri"/>
              </a:rPr>
              <a:t>Lower Limb</a:t>
            </a:r>
            <a:endParaRPr lang="en-US" i="1" dirty="0">
              <a:latin typeface="Calibri"/>
              <a:cs typeface="Calibri"/>
            </a:endParaRPr>
          </a:p>
        </p:txBody>
      </p:sp>
      <p:sp>
        <p:nvSpPr>
          <p:cNvPr id="61447" name="TextBox 7"/>
          <p:cNvSpPr txBox="1">
            <a:spLocks noChangeArrowheads="1"/>
          </p:cNvSpPr>
          <p:nvPr/>
        </p:nvSpPr>
        <p:spPr bwMode="auto">
          <a:xfrm>
            <a:off x="457200" y="6477000"/>
            <a:ext cx="16789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Calibri"/>
                <a:cs typeface="Calibri"/>
              </a:rPr>
              <a:t>McCarthy et al 2012</a:t>
            </a:r>
          </a:p>
        </p:txBody>
      </p:sp>
      <p:sp>
        <p:nvSpPr>
          <p:cNvPr id="2" name="Slide Number Placeholder 1"/>
          <p:cNvSpPr>
            <a:spLocks noGrp="1"/>
          </p:cNvSpPr>
          <p:nvPr>
            <p:ph type="sldNum" sz="quarter" idx="11"/>
          </p:nvPr>
        </p:nvSpPr>
        <p:spPr/>
        <p:txBody>
          <a:bodyPr/>
          <a:lstStyle/>
          <a:p>
            <a:fld id="{C96EBABF-AC08-7A4B-8A24-5DF45D8D5A35}" type="slidenum">
              <a:rPr lang="en-US" smtClean="0"/>
              <a:pPr/>
              <a:t>4</a:t>
            </a:fld>
            <a:endParaRPr lang="en-US"/>
          </a:p>
        </p:txBody>
      </p:sp>
      <p:sp>
        <p:nvSpPr>
          <p:cNvPr id="3" name="TextBox 2"/>
          <p:cNvSpPr txBox="1"/>
          <p:nvPr/>
        </p:nvSpPr>
        <p:spPr>
          <a:xfrm>
            <a:off x="25400" y="14817"/>
            <a:ext cx="9118600" cy="1077218"/>
          </a:xfrm>
          <a:prstGeom prst="rect">
            <a:avLst/>
          </a:prstGeom>
          <a:noFill/>
        </p:spPr>
        <p:txBody>
          <a:bodyPr wrap="square" rtlCol="0">
            <a:spAutoFit/>
          </a:bodyPr>
          <a:lstStyle/>
          <a:p>
            <a:pPr algn="ctr"/>
            <a:r>
              <a:rPr lang="en-US" sz="3200" b="1" dirty="0" smtClean="0">
                <a:latin typeface="Calibri"/>
                <a:cs typeface="Calibri"/>
              </a:rPr>
              <a:t>Understanding the state of the MOC at the 26°N array and its forcing</a:t>
            </a:r>
            <a:endParaRPr lang="en-US" sz="3200" b="1" dirty="0">
              <a:latin typeface="Calibri"/>
              <a:cs typeface="Calibri"/>
            </a:endParaRPr>
          </a:p>
        </p:txBody>
      </p:sp>
      <p:sp>
        <p:nvSpPr>
          <p:cNvPr id="4" name="TextBox 3"/>
          <p:cNvSpPr txBox="1"/>
          <p:nvPr/>
        </p:nvSpPr>
        <p:spPr>
          <a:xfrm>
            <a:off x="0" y="990600"/>
            <a:ext cx="9144000" cy="400110"/>
          </a:xfrm>
          <a:prstGeom prst="rect">
            <a:avLst/>
          </a:prstGeom>
          <a:noFill/>
        </p:spPr>
        <p:txBody>
          <a:bodyPr wrap="square" rtlCol="0">
            <a:spAutoFit/>
          </a:bodyPr>
          <a:lstStyle/>
          <a:p>
            <a:pPr algn="ctr"/>
            <a:r>
              <a:rPr lang="en-US" sz="2000" u="sng" dirty="0" smtClean="0">
                <a:latin typeface="Calibri"/>
                <a:cs typeface="Calibri"/>
              </a:rPr>
              <a:t>MOC variability forced by internal density changes in the ocean</a:t>
            </a:r>
            <a:endParaRPr lang="en-US" sz="2000" u="sng" dirty="0">
              <a:latin typeface="Calibri"/>
              <a:cs typeface="Calibri"/>
            </a:endParaRPr>
          </a:p>
        </p:txBody>
      </p:sp>
      <p:sp>
        <p:nvSpPr>
          <p:cNvPr id="13"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14" name="TextBox 13"/>
          <p:cNvSpPr txBox="1"/>
          <p:nvPr/>
        </p:nvSpPr>
        <p:spPr>
          <a:xfrm>
            <a:off x="152400" y="1524000"/>
            <a:ext cx="2133600" cy="4770537"/>
          </a:xfrm>
          <a:prstGeom prst="rect">
            <a:avLst/>
          </a:prstGeom>
          <a:noFill/>
          <a:ln w="19050" cmpd="sng">
            <a:solidFill>
              <a:srgbClr val="B60000"/>
            </a:solidFill>
          </a:ln>
        </p:spPr>
        <p:txBody>
          <a:bodyPr wrap="square" rtlCol="0">
            <a:spAutoFit/>
          </a:bodyPr>
          <a:lstStyle/>
          <a:p>
            <a:pPr marL="114300" indent="-114300">
              <a:buFont typeface="Arial"/>
              <a:buChar char="•"/>
            </a:pPr>
            <a:r>
              <a:rPr lang="en-US" sz="1600" dirty="0" smtClean="0">
                <a:solidFill>
                  <a:srgbClr val="C00000"/>
                </a:solidFill>
                <a:latin typeface="Calibri" pitchFamily="34" charset="0"/>
              </a:rPr>
              <a:t>The annual cycle was removed from all the MOC components of the 26N array.</a:t>
            </a:r>
          </a:p>
          <a:p>
            <a:pPr marL="114300" indent="-114300">
              <a:buFont typeface="Arial"/>
              <a:buChar char="•"/>
            </a:pPr>
            <a:r>
              <a:rPr lang="en-US" sz="1600" dirty="0" smtClean="0">
                <a:solidFill>
                  <a:srgbClr val="C00000"/>
                </a:solidFill>
                <a:latin typeface="Calibri" pitchFamily="34" charset="0"/>
              </a:rPr>
              <a:t>The MOC showed a pronounced decrease in the winter on 2009 (6 Sv below average).</a:t>
            </a:r>
          </a:p>
          <a:p>
            <a:pPr marL="114300" indent="-114300">
              <a:buFont typeface="Arial"/>
              <a:buChar char="•"/>
            </a:pPr>
            <a:r>
              <a:rPr lang="en-US" sz="1600" dirty="0" smtClean="0">
                <a:solidFill>
                  <a:srgbClr val="C00000"/>
                </a:solidFill>
                <a:latin typeface="Calibri" pitchFamily="34" charset="0"/>
              </a:rPr>
              <a:t>The MOC decrease was largely due to mid-ocean transport changes.</a:t>
            </a:r>
          </a:p>
          <a:p>
            <a:pPr marL="114300" indent="-114300">
              <a:buFont typeface="Arial"/>
              <a:buChar char="•"/>
            </a:pPr>
            <a:r>
              <a:rPr lang="en-US" sz="1600" dirty="0" smtClean="0">
                <a:solidFill>
                  <a:srgbClr val="C00000"/>
                </a:solidFill>
                <a:latin typeface="Calibri" pitchFamily="34" charset="0"/>
              </a:rPr>
              <a:t>Interannual variability in the deepest part of the ocean is not always in phase.</a:t>
            </a:r>
          </a:p>
          <a:p>
            <a:pPr marL="114300" indent="-114300">
              <a:buFont typeface="Arial"/>
              <a:buChar char="•"/>
            </a:pPr>
            <a:r>
              <a:rPr lang="en-US" sz="1600" dirty="0" smtClean="0">
                <a:solidFill>
                  <a:srgbClr val="C00000"/>
                </a:solidFill>
                <a:latin typeface="Calibri" pitchFamily="34" charset="0"/>
              </a:rPr>
              <a:t>Thermocline </a:t>
            </a:r>
            <a:r>
              <a:rPr lang="en-US" sz="1600" dirty="0">
                <a:solidFill>
                  <a:srgbClr val="C00000"/>
                </a:solidFill>
                <a:latin typeface="Calibri" pitchFamily="34" charset="0"/>
              </a:rPr>
              <a:t>depth in west drives interannual </a:t>
            </a:r>
            <a:r>
              <a:rPr lang="en-US" sz="1600" dirty="0" smtClean="0">
                <a:solidFill>
                  <a:srgbClr val="C00000"/>
                </a:solidFill>
                <a:latin typeface="Calibri" pitchFamily="34" charset="0"/>
              </a:rPr>
              <a:t>variability</a:t>
            </a:r>
            <a:endParaRPr lang="en-US" sz="1600" dirty="0">
              <a:solidFill>
                <a:srgbClr val="C00000"/>
              </a:solidFill>
              <a:latin typeface="Calibri" pitchFamily="34" charset="0"/>
            </a:endParaRPr>
          </a:p>
        </p:txBody>
      </p:sp>
    </p:spTree>
    <p:extLst>
      <p:ext uri="{BB962C8B-B14F-4D97-AF65-F5344CB8AC3E}">
        <p14:creationId xmlns:p14="http://schemas.microsoft.com/office/powerpoint/2010/main" val="1919589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C96EBABF-AC08-7A4B-8A24-5DF45D8D5A35}" type="slidenum">
              <a:rPr lang="en-US" smtClean="0"/>
              <a:pPr/>
              <a:t>5</a:t>
            </a:fld>
            <a:endParaRPr lang="en-US"/>
          </a:p>
        </p:txBody>
      </p:sp>
      <p:pic>
        <p:nvPicPr>
          <p:cNvPr id="4" name="Picture 3"/>
          <p:cNvPicPr/>
          <p:nvPr/>
        </p:nvPicPr>
        <p:blipFill rotWithShape="1">
          <a:blip r:embed="rId3">
            <a:extLst>
              <a:ext uri="{28A0092B-C50C-407E-A947-70E740481C1C}">
                <a14:useLocalDpi xmlns:a14="http://schemas.microsoft.com/office/drawing/2010/main" val="0"/>
              </a:ext>
            </a:extLst>
          </a:blip>
          <a:srcRect l="7767" t="26251" r="8970" b="26018"/>
          <a:stretch/>
        </p:blipFill>
        <p:spPr bwMode="auto">
          <a:xfrm>
            <a:off x="0" y="1524000"/>
            <a:ext cx="6400800" cy="4876799"/>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5" name="TextBox 4"/>
          <p:cNvSpPr txBox="1"/>
          <p:nvPr/>
        </p:nvSpPr>
        <p:spPr>
          <a:xfrm>
            <a:off x="457200" y="6477000"/>
            <a:ext cx="3006665" cy="307777"/>
          </a:xfrm>
          <a:prstGeom prst="rect">
            <a:avLst/>
          </a:prstGeom>
          <a:noFill/>
        </p:spPr>
        <p:txBody>
          <a:bodyPr wrap="none" rtlCol="0">
            <a:spAutoFit/>
          </a:bodyPr>
          <a:lstStyle/>
          <a:p>
            <a:r>
              <a:rPr lang="en-US" sz="1400" dirty="0" smtClean="0">
                <a:solidFill>
                  <a:srgbClr val="FFFFFF"/>
                </a:solidFill>
                <a:latin typeface="Calibri"/>
                <a:cs typeface="Calibri"/>
              </a:rPr>
              <a:t>Johns et al, 2010; McCarthy et al 2014</a:t>
            </a:r>
            <a:endParaRPr lang="en-US" sz="1400" dirty="0">
              <a:solidFill>
                <a:srgbClr val="FFFFFF"/>
              </a:solidFill>
              <a:latin typeface="Calibri"/>
              <a:cs typeface="Calibri"/>
            </a:endParaRPr>
          </a:p>
        </p:txBody>
      </p:sp>
      <p:sp>
        <p:nvSpPr>
          <p:cNvPr id="7" name="TextBox 6"/>
          <p:cNvSpPr txBox="1"/>
          <p:nvPr/>
        </p:nvSpPr>
        <p:spPr>
          <a:xfrm>
            <a:off x="0" y="20387"/>
            <a:ext cx="9144000" cy="1077218"/>
          </a:xfrm>
          <a:prstGeom prst="rect">
            <a:avLst/>
          </a:prstGeom>
          <a:noFill/>
        </p:spPr>
        <p:txBody>
          <a:bodyPr wrap="square" rtlCol="0">
            <a:spAutoFit/>
          </a:bodyPr>
          <a:lstStyle/>
          <a:p>
            <a:pPr algn="ctr"/>
            <a:r>
              <a:rPr lang="en-US" sz="3200" b="1" dirty="0" smtClean="0">
                <a:latin typeface="Calibri"/>
                <a:cs typeface="Calibri"/>
              </a:rPr>
              <a:t>Interannual variability of meridional heat </a:t>
            </a:r>
            <a:r>
              <a:rPr lang="en-US" sz="3200" b="1" dirty="0" smtClean="0">
                <a:latin typeface="Calibri"/>
                <a:cs typeface="Calibri"/>
              </a:rPr>
              <a:t>transport in the North Atlantic</a:t>
            </a:r>
            <a:endParaRPr lang="en-US" sz="3200" b="1" dirty="0">
              <a:latin typeface="Calibri"/>
              <a:cs typeface="Calibri"/>
            </a:endParaRPr>
          </a:p>
        </p:txBody>
      </p:sp>
      <p:sp>
        <p:nvSpPr>
          <p:cNvPr id="8" name="TextBox 7"/>
          <p:cNvSpPr txBox="1"/>
          <p:nvPr/>
        </p:nvSpPr>
        <p:spPr>
          <a:xfrm>
            <a:off x="0" y="990600"/>
            <a:ext cx="9133840" cy="400110"/>
          </a:xfrm>
          <a:prstGeom prst="rect">
            <a:avLst/>
          </a:prstGeom>
          <a:noFill/>
        </p:spPr>
        <p:txBody>
          <a:bodyPr wrap="square" rtlCol="0">
            <a:spAutoFit/>
          </a:bodyPr>
          <a:lstStyle/>
          <a:p>
            <a:pPr algn="ctr"/>
            <a:r>
              <a:rPr lang="en-US" sz="2000" u="sng" dirty="0" smtClean="0">
                <a:latin typeface="Calibri"/>
                <a:cs typeface="Calibri"/>
              </a:rPr>
              <a:t>90% of the heat </a:t>
            </a:r>
            <a:r>
              <a:rPr lang="en-US" sz="2000" u="sng" dirty="0" smtClean="0">
                <a:latin typeface="Calibri"/>
                <a:cs typeface="Calibri"/>
              </a:rPr>
              <a:t>transport is </a:t>
            </a:r>
            <a:r>
              <a:rPr lang="en-US" sz="2000" u="sng" dirty="0" smtClean="0">
                <a:latin typeface="Calibri"/>
                <a:cs typeface="Calibri"/>
              </a:rPr>
              <a:t>associated with the overturning circulation</a:t>
            </a:r>
            <a:endParaRPr lang="en-US" sz="2000" u="sng" dirty="0">
              <a:latin typeface="Calibri"/>
              <a:cs typeface="Calibri"/>
            </a:endParaRPr>
          </a:p>
        </p:txBody>
      </p:sp>
      <p:sp>
        <p:nvSpPr>
          <p:cNvPr id="9" name="TextBox 8"/>
          <p:cNvSpPr txBox="1"/>
          <p:nvPr/>
        </p:nvSpPr>
        <p:spPr>
          <a:xfrm>
            <a:off x="4038600" y="2667000"/>
            <a:ext cx="672254" cy="369332"/>
          </a:xfrm>
          <a:prstGeom prst="rect">
            <a:avLst/>
          </a:prstGeom>
          <a:noFill/>
        </p:spPr>
        <p:txBody>
          <a:bodyPr wrap="none" rtlCol="0">
            <a:spAutoFit/>
          </a:bodyPr>
          <a:lstStyle/>
          <a:p>
            <a:r>
              <a:rPr lang="en-US" dirty="0" smtClean="0"/>
              <a:t>Total</a:t>
            </a:r>
          </a:p>
        </p:txBody>
      </p:sp>
      <p:sp>
        <p:nvSpPr>
          <p:cNvPr id="10" name="TextBox 9"/>
          <p:cNvSpPr txBox="1"/>
          <p:nvPr/>
        </p:nvSpPr>
        <p:spPr>
          <a:xfrm>
            <a:off x="1752600" y="1600200"/>
            <a:ext cx="1724075" cy="369332"/>
          </a:xfrm>
          <a:prstGeom prst="rect">
            <a:avLst/>
          </a:prstGeom>
          <a:noFill/>
        </p:spPr>
        <p:txBody>
          <a:bodyPr wrap="none" rtlCol="0">
            <a:spAutoFit/>
          </a:bodyPr>
          <a:lstStyle/>
          <a:p>
            <a:r>
              <a:rPr lang="en-US" dirty="0" smtClean="0">
                <a:solidFill>
                  <a:srgbClr val="0000FF"/>
                </a:solidFill>
              </a:rPr>
              <a:t>Florida Current</a:t>
            </a:r>
            <a:endParaRPr lang="en-US" dirty="0">
              <a:solidFill>
                <a:srgbClr val="0000FF"/>
              </a:solidFill>
            </a:endParaRPr>
          </a:p>
        </p:txBody>
      </p:sp>
      <p:sp>
        <p:nvSpPr>
          <p:cNvPr id="11" name="TextBox 10"/>
          <p:cNvSpPr txBox="1"/>
          <p:nvPr/>
        </p:nvSpPr>
        <p:spPr>
          <a:xfrm>
            <a:off x="2590800" y="4267200"/>
            <a:ext cx="903087" cy="369332"/>
          </a:xfrm>
          <a:prstGeom prst="rect">
            <a:avLst/>
          </a:prstGeom>
          <a:noFill/>
        </p:spPr>
        <p:txBody>
          <a:bodyPr wrap="none" rtlCol="0">
            <a:spAutoFit/>
          </a:bodyPr>
          <a:lstStyle/>
          <a:p>
            <a:r>
              <a:rPr lang="en-US" dirty="0" smtClean="0">
                <a:solidFill>
                  <a:srgbClr val="1BC108"/>
                </a:solidFill>
              </a:rPr>
              <a:t>Ekman</a:t>
            </a:r>
            <a:endParaRPr lang="en-US" dirty="0">
              <a:solidFill>
                <a:srgbClr val="1BC108"/>
              </a:solidFill>
            </a:endParaRPr>
          </a:p>
        </p:txBody>
      </p:sp>
      <p:sp>
        <p:nvSpPr>
          <p:cNvPr id="12" name="TextBox 11"/>
          <p:cNvSpPr txBox="1"/>
          <p:nvPr/>
        </p:nvSpPr>
        <p:spPr>
          <a:xfrm>
            <a:off x="3505200" y="4800600"/>
            <a:ext cx="1313581" cy="369332"/>
          </a:xfrm>
          <a:prstGeom prst="rect">
            <a:avLst/>
          </a:prstGeom>
          <a:noFill/>
        </p:spPr>
        <p:txBody>
          <a:bodyPr wrap="none" rtlCol="0">
            <a:spAutoFit/>
          </a:bodyPr>
          <a:lstStyle/>
          <a:p>
            <a:r>
              <a:rPr lang="en-US" dirty="0" smtClean="0">
                <a:solidFill>
                  <a:srgbClr val="FF0000"/>
                </a:solidFill>
              </a:rPr>
              <a:t>Mid-Ocean</a:t>
            </a:r>
            <a:endParaRPr lang="en-US" dirty="0">
              <a:solidFill>
                <a:srgbClr val="FF0000"/>
              </a:solidFill>
            </a:endParaRPr>
          </a:p>
        </p:txBody>
      </p:sp>
      <p:sp>
        <p:nvSpPr>
          <p:cNvPr id="13"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14" name="TextBox 13"/>
          <p:cNvSpPr txBox="1"/>
          <p:nvPr/>
        </p:nvSpPr>
        <p:spPr>
          <a:xfrm>
            <a:off x="6324600" y="1752600"/>
            <a:ext cx="2438400" cy="3785652"/>
          </a:xfrm>
          <a:prstGeom prst="rect">
            <a:avLst/>
          </a:prstGeom>
          <a:noFill/>
          <a:ln w="19050" cmpd="sng">
            <a:solidFill>
              <a:srgbClr val="B60000"/>
            </a:solidFill>
          </a:ln>
        </p:spPr>
        <p:txBody>
          <a:bodyPr wrap="square" rtlCol="0">
            <a:spAutoFit/>
          </a:bodyPr>
          <a:lstStyle/>
          <a:p>
            <a:pPr marL="115888" indent="-115888">
              <a:buFont typeface="Arial"/>
              <a:buChar char="•"/>
            </a:pPr>
            <a:r>
              <a:rPr lang="en-US" sz="1600" dirty="0" smtClean="0">
                <a:solidFill>
                  <a:srgbClr val="C10000"/>
                </a:solidFill>
                <a:latin typeface="Calibri"/>
                <a:cs typeface="Calibri"/>
              </a:rPr>
              <a:t>Meridional heat transport is derived from the 26N array using moorings, cable, XBTs, Argo and wind stress data.</a:t>
            </a:r>
          </a:p>
          <a:p>
            <a:pPr marL="115888" indent="-115888">
              <a:buFont typeface="Arial"/>
              <a:buChar char="•"/>
            </a:pPr>
            <a:r>
              <a:rPr lang="en-US" sz="1600" dirty="0" smtClean="0">
                <a:solidFill>
                  <a:srgbClr val="C10000"/>
                </a:solidFill>
                <a:latin typeface="Calibri"/>
                <a:cs typeface="Calibri"/>
              </a:rPr>
              <a:t>The mean meridional heat transport is 1.25 ± 0.11 PW (about 25% of the total ocean and atmospheric heat transport at this latitude).</a:t>
            </a:r>
          </a:p>
          <a:p>
            <a:pPr marL="115888" indent="-115888">
              <a:buFont typeface="Arial"/>
              <a:buChar char="•"/>
            </a:pPr>
            <a:r>
              <a:rPr lang="en-US" sz="1600" dirty="0" smtClean="0">
                <a:solidFill>
                  <a:srgbClr val="C10000"/>
                </a:solidFill>
                <a:latin typeface="Calibri"/>
                <a:cs typeface="Calibri"/>
              </a:rPr>
              <a:t>Ekman, Florida Current and Mid-Ocean all contribute similar variance to the total.</a:t>
            </a:r>
            <a:endParaRPr lang="en-US" sz="1600" dirty="0">
              <a:solidFill>
                <a:srgbClr val="C10000"/>
              </a:solidFill>
              <a:latin typeface="Calibri"/>
              <a:cs typeface="Calibri"/>
            </a:endParaRPr>
          </a:p>
        </p:txBody>
      </p:sp>
    </p:spTree>
    <p:extLst>
      <p:ext uri="{BB962C8B-B14F-4D97-AF65-F5344CB8AC3E}">
        <p14:creationId xmlns:p14="http://schemas.microsoft.com/office/powerpoint/2010/main" val="105280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C96EBABF-AC08-7A4B-8A24-5DF45D8D5A35}" type="slidenum">
              <a:rPr lang="en-US" smtClean="0"/>
              <a:pPr/>
              <a:t>6</a:t>
            </a:fld>
            <a:endParaRPr lang="en-US"/>
          </a:p>
        </p:txBody>
      </p:sp>
      <p:sp>
        <p:nvSpPr>
          <p:cNvPr id="3" name="TextBox 2"/>
          <p:cNvSpPr txBox="1"/>
          <p:nvPr/>
        </p:nvSpPr>
        <p:spPr>
          <a:xfrm>
            <a:off x="2819400" y="2438400"/>
            <a:ext cx="2583723" cy="369332"/>
          </a:xfrm>
          <a:prstGeom prst="rect">
            <a:avLst/>
          </a:prstGeom>
          <a:noFill/>
        </p:spPr>
        <p:txBody>
          <a:bodyPr wrap="none" rtlCol="0">
            <a:spAutoFit/>
          </a:bodyPr>
          <a:lstStyle/>
          <a:p>
            <a:r>
              <a:rPr lang="en-US" dirty="0" smtClean="0"/>
              <a:t>PLACE holder for Chris</a:t>
            </a:r>
            <a:endParaRPr lang="en-US" dirty="0"/>
          </a:p>
        </p:txBody>
      </p:sp>
    </p:spTree>
    <p:extLst>
      <p:ext uri="{BB962C8B-B14F-4D97-AF65-F5344CB8AC3E}">
        <p14:creationId xmlns:p14="http://schemas.microsoft.com/office/powerpoint/2010/main" val="273617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228600" y="0"/>
            <a:ext cx="8915400"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p>
            <a:r>
              <a:rPr lang="en-US" sz="3200" b="1" dirty="0" smtClean="0">
                <a:latin typeface="Calibri"/>
                <a:cs typeface="Calibri"/>
              </a:rPr>
              <a:t>MOC pathway into South Atlantic effects North Atlantic SST</a:t>
            </a:r>
            <a:endParaRPr lang="en-US" sz="3200" b="1" dirty="0">
              <a:latin typeface="Calibri"/>
              <a:cs typeface="Calibri"/>
            </a:endParaRPr>
          </a:p>
        </p:txBody>
      </p:sp>
      <p:sp>
        <p:nvSpPr>
          <p:cNvPr id="25606" name="TextBox 3"/>
          <p:cNvSpPr txBox="1">
            <a:spLocks noChangeArrowheads="1"/>
          </p:cNvSpPr>
          <p:nvPr/>
        </p:nvSpPr>
        <p:spPr bwMode="auto">
          <a:xfrm>
            <a:off x="457200" y="6477000"/>
            <a:ext cx="12460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chemeClr val="bg1"/>
                </a:solidFill>
                <a:latin typeface="Calibri"/>
                <a:cs typeface="Calibri"/>
              </a:rPr>
              <a:t>Lee et al, 2011</a:t>
            </a:r>
          </a:p>
        </p:txBody>
      </p:sp>
      <p:pic>
        <p:nvPicPr>
          <p:cNvPr id="25604" name="Picture 1" descr="2011_Lee_etal_2011_grl_amoc_18.eps"/>
          <p:cNvPicPr>
            <a:picLocks noChangeAspect="1"/>
          </p:cNvPicPr>
          <p:nvPr/>
        </p:nvPicPr>
        <p:blipFill rotWithShape="1">
          <a:blip r:embed="rId3">
            <a:extLst>
              <a:ext uri="{28A0092B-C50C-407E-A947-70E740481C1C}">
                <a14:useLocalDpi xmlns:a14="http://schemas.microsoft.com/office/drawing/2010/main" val="0"/>
              </a:ext>
            </a:extLst>
          </a:blip>
          <a:srcRect l="24897" t="13842" r="25025" b="58306"/>
          <a:stretch/>
        </p:blipFill>
        <p:spPr bwMode="auto">
          <a:xfrm>
            <a:off x="4191000" y="1447800"/>
            <a:ext cx="4315386" cy="310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4876800" y="1981200"/>
            <a:ext cx="4614897" cy="2747665"/>
            <a:chOff x="4876800" y="1600200"/>
            <a:chExt cx="4614897" cy="2747665"/>
          </a:xfrm>
        </p:grpSpPr>
        <p:grpSp>
          <p:nvGrpSpPr>
            <p:cNvPr id="7" name="Group 6"/>
            <p:cNvGrpSpPr/>
            <p:nvPr/>
          </p:nvGrpSpPr>
          <p:grpSpPr>
            <a:xfrm>
              <a:off x="7315200" y="2893368"/>
              <a:ext cx="2176497" cy="1454497"/>
              <a:chOff x="7315200" y="2667000"/>
              <a:chExt cx="2176497" cy="1454497"/>
            </a:xfrm>
          </p:grpSpPr>
          <p:sp>
            <p:nvSpPr>
              <p:cNvPr id="4" name="TextBox 3"/>
              <p:cNvSpPr txBox="1"/>
              <p:nvPr/>
            </p:nvSpPr>
            <p:spPr>
              <a:xfrm>
                <a:off x="7315200" y="3659832"/>
                <a:ext cx="2176497" cy="461665"/>
              </a:xfrm>
              <a:prstGeom prst="rect">
                <a:avLst/>
              </a:prstGeom>
              <a:noFill/>
            </p:spPr>
            <p:txBody>
              <a:bodyPr wrap="none">
                <a:spAutoFit/>
              </a:bodyPr>
              <a:lstStyle/>
              <a:p>
                <a:pPr>
                  <a:defRPr/>
                </a:pPr>
                <a:r>
                  <a:rPr lang="en-US" b="1" dirty="0">
                    <a:solidFill>
                      <a:srgbClr val="3366FF"/>
                    </a:solidFill>
                    <a:effectLst>
                      <a:innerShdw blurRad="63500" dist="50800" dir="13500000">
                        <a:prstClr val="black">
                          <a:alpha val="50000"/>
                        </a:prstClr>
                      </a:innerShdw>
                    </a:effectLst>
                  </a:rPr>
                  <a:t>Atlantic Fluxes</a:t>
                </a:r>
              </a:p>
            </p:txBody>
          </p:sp>
          <p:cxnSp>
            <p:nvCxnSpPr>
              <p:cNvPr id="11" name="Straight Arrow Connector 10"/>
              <p:cNvCxnSpPr/>
              <p:nvPr/>
            </p:nvCxnSpPr>
            <p:spPr>
              <a:xfrm flipH="1" flipV="1">
                <a:off x="8077200" y="2667000"/>
                <a:ext cx="152400" cy="1069032"/>
              </a:xfrm>
              <a:prstGeom prst="straightConnector1">
                <a:avLst/>
              </a:prstGeom>
              <a:ln w="53975">
                <a:solidFill>
                  <a:srgbClr val="0000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5943600" y="1600200"/>
              <a:ext cx="2133600" cy="457200"/>
              <a:chOff x="6019800" y="1371600"/>
              <a:chExt cx="2133600" cy="457200"/>
            </a:xfrm>
          </p:grpSpPr>
          <p:sp>
            <p:nvSpPr>
              <p:cNvPr id="2" name="TextBox 1"/>
              <p:cNvSpPr txBox="1"/>
              <p:nvPr/>
            </p:nvSpPr>
            <p:spPr>
              <a:xfrm>
                <a:off x="6019800" y="1371600"/>
                <a:ext cx="1659942" cy="369332"/>
              </a:xfrm>
              <a:prstGeom prst="rect">
                <a:avLst/>
              </a:prstGeom>
              <a:noFill/>
            </p:spPr>
            <p:txBody>
              <a:bodyPr wrap="none">
                <a:spAutoFit/>
              </a:bodyPr>
              <a:lstStyle/>
              <a:p>
                <a:pPr>
                  <a:defRPr/>
                </a:pPr>
                <a:r>
                  <a:rPr lang="en-US" b="1" dirty="0" smtClean="0">
                    <a:effectLst>
                      <a:innerShdw blurRad="63500" dist="50800" dir="13500000">
                        <a:prstClr val="black">
                          <a:alpha val="50000"/>
                        </a:prstClr>
                      </a:innerShdw>
                    </a:effectLst>
                  </a:rPr>
                  <a:t>Observations</a:t>
                </a:r>
                <a:endParaRPr lang="en-US" b="1" dirty="0">
                  <a:effectLst>
                    <a:innerShdw blurRad="63500" dist="50800" dir="13500000">
                      <a:prstClr val="black">
                        <a:alpha val="50000"/>
                      </a:prstClr>
                    </a:innerShdw>
                  </a:effectLst>
                </a:endParaRPr>
              </a:p>
            </p:txBody>
          </p:sp>
          <p:cxnSp>
            <p:nvCxnSpPr>
              <p:cNvPr id="14" name="Straight Arrow Connector 13"/>
              <p:cNvCxnSpPr/>
              <p:nvPr/>
            </p:nvCxnSpPr>
            <p:spPr>
              <a:xfrm>
                <a:off x="7162800" y="1676400"/>
                <a:ext cx="990600" cy="152400"/>
              </a:xfrm>
              <a:prstGeom prst="straightConnector1">
                <a:avLst/>
              </a:prstGeom>
              <a:ln w="476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4876800" y="1981200"/>
              <a:ext cx="3048000" cy="646331"/>
              <a:chOff x="4876800" y="1981200"/>
              <a:chExt cx="3048000" cy="646331"/>
            </a:xfrm>
          </p:grpSpPr>
          <p:sp>
            <p:nvSpPr>
              <p:cNvPr id="3" name="TextBox 2"/>
              <p:cNvSpPr txBox="1"/>
              <p:nvPr/>
            </p:nvSpPr>
            <p:spPr>
              <a:xfrm>
                <a:off x="4876800" y="1981200"/>
                <a:ext cx="2895600" cy="646331"/>
              </a:xfrm>
              <a:prstGeom prst="rect">
                <a:avLst/>
              </a:prstGeom>
              <a:noFill/>
            </p:spPr>
            <p:txBody>
              <a:bodyPr wrap="square">
                <a:spAutoFit/>
              </a:bodyPr>
              <a:lstStyle/>
              <a:p>
                <a:pPr>
                  <a:defRPr/>
                </a:pPr>
                <a:r>
                  <a:rPr lang="en-US" b="1" dirty="0">
                    <a:solidFill>
                      <a:srgbClr val="FF3300"/>
                    </a:solidFill>
                    <a:effectLst>
                      <a:innerShdw blurRad="63500" dist="50800" dir="13500000">
                        <a:prstClr val="black">
                          <a:alpha val="50000"/>
                        </a:prstClr>
                      </a:innerShdw>
                    </a:effectLst>
                  </a:rPr>
                  <a:t>Outside Atlantic </a:t>
                </a:r>
                <a:endParaRPr lang="en-US" b="1" dirty="0" smtClean="0">
                  <a:solidFill>
                    <a:srgbClr val="FF3300"/>
                  </a:solidFill>
                  <a:effectLst>
                    <a:innerShdw blurRad="63500" dist="50800" dir="13500000">
                      <a:prstClr val="black">
                        <a:alpha val="50000"/>
                      </a:prstClr>
                    </a:innerShdw>
                  </a:effectLst>
                </a:endParaRPr>
              </a:p>
              <a:p>
                <a:pPr>
                  <a:defRPr/>
                </a:pPr>
                <a:r>
                  <a:rPr lang="en-US" b="1" dirty="0" smtClean="0">
                    <a:solidFill>
                      <a:srgbClr val="FF3300"/>
                    </a:solidFill>
                    <a:effectLst>
                      <a:innerShdw blurRad="63500" dist="50800" dir="13500000">
                        <a:prstClr val="black">
                          <a:alpha val="50000"/>
                        </a:prstClr>
                      </a:innerShdw>
                    </a:effectLst>
                  </a:rPr>
                  <a:t>Fluxes</a:t>
                </a:r>
                <a:endParaRPr lang="en-US" b="1" dirty="0">
                  <a:solidFill>
                    <a:srgbClr val="FF3300"/>
                  </a:solidFill>
                  <a:effectLst>
                    <a:innerShdw blurRad="63500" dist="50800" dir="13500000">
                      <a:prstClr val="black">
                        <a:alpha val="50000"/>
                      </a:prstClr>
                    </a:innerShdw>
                  </a:effectLst>
                </a:endParaRPr>
              </a:p>
            </p:txBody>
          </p:sp>
          <p:cxnSp>
            <p:nvCxnSpPr>
              <p:cNvPr id="18" name="Straight Arrow Connector 17"/>
              <p:cNvCxnSpPr/>
              <p:nvPr/>
            </p:nvCxnSpPr>
            <p:spPr>
              <a:xfrm>
                <a:off x="6096000" y="2362200"/>
                <a:ext cx="1828800" cy="76202"/>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25613" name="TextBox 4"/>
          <p:cNvSpPr txBox="1">
            <a:spLocks noChangeArrowheads="1"/>
          </p:cNvSpPr>
          <p:nvPr/>
        </p:nvSpPr>
        <p:spPr bwMode="auto">
          <a:xfrm>
            <a:off x="2489200" y="64690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grpSp>
        <p:nvGrpSpPr>
          <p:cNvPr id="12" name="Group 11"/>
          <p:cNvGrpSpPr/>
          <p:nvPr/>
        </p:nvGrpSpPr>
        <p:grpSpPr>
          <a:xfrm>
            <a:off x="152400" y="1371600"/>
            <a:ext cx="3714750" cy="5029200"/>
            <a:chOff x="476250" y="1066800"/>
            <a:chExt cx="3714750" cy="5029200"/>
          </a:xfrm>
        </p:grpSpPr>
        <p:pic>
          <p:nvPicPr>
            <p:cNvPr id="25601" name="Picture 5" descr="Y:\taylor\climate\2011\pop_20cr\plot.ppt\g02.t62_gx1v3.027.heat_transport.jpg"/>
            <p:cNvPicPr>
              <a:picLocks noChangeAspect="1" noChangeArrowheads="1"/>
            </p:cNvPicPr>
            <p:nvPr/>
          </p:nvPicPr>
          <p:blipFill>
            <a:blip r:embed="rId4">
              <a:extLst>
                <a:ext uri="{28A0092B-C50C-407E-A947-70E740481C1C}">
                  <a14:useLocalDpi xmlns:a14="http://schemas.microsoft.com/office/drawing/2010/main" val="0"/>
                </a:ext>
              </a:extLst>
            </a:blip>
            <a:srcRect l="44180" t="13168" r="15872"/>
            <a:stretch>
              <a:fillRect/>
            </a:stretch>
          </p:blipFill>
          <p:spPr bwMode="auto">
            <a:xfrm>
              <a:off x="476250" y="1371600"/>
              <a:ext cx="3714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TextBox 14"/>
            <p:cNvSpPr txBox="1">
              <a:spLocks noChangeArrowheads="1"/>
            </p:cNvSpPr>
            <p:nvPr/>
          </p:nvSpPr>
          <p:spPr bwMode="auto">
            <a:xfrm>
              <a:off x="686544" y="1066800"/>
              <a:ext cx="3162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dirty="0" smtClean="0">
                  <a:latin typeface="Calibri"/>
                  <a:cs typeface="Calibri"/>
                </a:rPr>
                <a:t>(</a:t>
              </a:r>
              <a:r>
                <a:rPr lang="en-US" sz="1800" dirty="0">
                  <a:latin typeface="Calibri"/>
                  <a:cs typeface="Calibri"/>
                </a:rPr>
                <a:t>1979 to 2008) – (1871 to 1900)</a:t>
              </a:r>
            </a:p>
          </p:txBody>
        </p:sp>
        <p:sp>
          <p:nvSpPr>
            <p:cNvPr id="25615" name="TextBox 5"/>
            <p:cNvSpPr txBox="1">
              <a:spLocks noChangeArrowheads="1"/>
            </p:cNvSpPr>
            <p:nvPr/>
          </p:nvSpPr>
          <p:spPr bwMode="auto">
            <a:xfrm>
              <a:off x="685800" y="5105400"/>
              <a:ext cx="3200400" cy="4001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latin typeface="Calibri"/>
                  <a:cs typeface="Calibri"/>
                </a:rPr>
                <a:t>Heat transport and vectors</a:t>
              </a:r>
            </a:p>
          </p:txBody>
        </p:sp>
      </p:grpSp>
      <p:sp>
        <p:nvSpPr>
          <p:cNvPr id="5" name="Slide Number Placeholder 4"/>
          <p:cNvSpPr>
            <a:spLocks noGrp="1"/>
          </p:cNvSpPr>
          <p:nvPr>
            <p:ph type="sldNum" sz="quarter" idx="11"/>
          </p:nvPr>
        </p:nvSpPr>
        <p:spPr/>
        <p:txBody>
          <a:bodyPr/>
          <a:lstStyle/>
          <a:p>
            <a:fld id="{C96EBABF-AC08-7A4B-8A24-5DF45D8D5A35}" type="slidenum">
              <a:rPr lang="en-US" smtClean="0"/>
              <a:pPr/>
              <a:t>7</a:t>
            </a:fld>
            <a:endParaRPr lang="en-US" dirty="0"/>
          </a:p>
        </p:txBody>
      </p:sp>
      <p:sp>
        <p:nvSpPr>
          <p:cNvPr id="19"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28" name="TextBox 27"/>
          <p:cNvSpPr txBox="1"/>
          <p:nvPr/>
        </p:nvSpPr>
        <p:spPr>
          <a:xfrm>
            <a:off x="0" y="990600"/>
            <a:ext cx="9133840" cy="400110"/>
          </a:xfrm>
          <a:prstGeom prst="rect">
            <a:avLst/>
          </a:prstGeom>
          <a:noFill/>
        </p:spPr>
        <p:txBody>
          <a:bodyPr wrap="square" rtlCol="0">
            <a:spAutoFit/>
          </a:bodyPr>
          <a:lstStyle/>
          <a:p>
            <a:pPr algn="ctr"/>
            <a:r>
              <a:rPr lang="en-US" sz="2000" u="sng" dirty="0">
                <a:latin typeface="Calibri"/>
                <a:cs typeface="Calibri"/>
              </a:rPr>
              <a:t>South Atlantic MOC and </a:t>
            </a:r>
            <a:r>
              <a:rPr lang="en-US" sz="2000" u="sng" dirty="0" smtClean="0">
                <a:latin typeface="Calibri"/>
                <a:cs typeface="Calibri"/>
              </a:rPr>
              <a:t>heat </a:t>
            </a:r>
            <a:r>
              <a:rPr lang="en-US" sz="2000" u="sng" dirty="0">
                <a:latin typeface="Calibri"/>
                <a:cs typeface="Calibri"/>
              </a:rPr>
              <a:t>transport </a:t>
            </a:r>
            <a:r>
              <a:rPr lang="en-US" sz="2000" u="sng" dirty="0" smtClean="0">
                <a:latin typeface="Calibri"/>
                <a:cs typeface="Calibri"/>
              </a:rPr>
              <a:t>explains warming </a:t>
            </a:r>
            <a:r>
              <a:rPr lang="en-US" sz="2000" u="sng" dirty="0">
                <a:latin typeface="Calibri"/>
                <a:cs typeface="Calibri"/>
              </a:rPr>
              <a:t>in the North </a:t>
            </a:r>
            <a:r>
              <a:rPr lang="en-US" sz="2000" u="sng" dirty="0" smtClean="0">
                <a:latin typeface="Calibri"/>
                <a:cs typeface="Calibri"/>
              </a:rPr>
              <a:t>Atlantic</a:t>
            </a:r>
            <a:endParaRPr lang="en-US" sz="2000" u="sng" dirty="0">
              <a:latin typeface="Calibri"/>
              <a:cs typeface="Calibri"/>
            </a:endParaRPr>
          </a:p>
        </p:txBody>
      </p:sp>
      <p:sp>
        <p:nvSpPr>
          <p:cNvPr id="31" name="TextBox 30"/>
          <p:cNvSpPr txBox="1"/>
          <p:nvPr/>
        </p:nvSpPr>
        <p:spPr>
          <a:xfrm>
            <a:off x="4038600" y="4648200"/>
            <a:ext cx="4800600" cy="1569660"/>
          </a:xfrm>
          <a:prstGeom prst="rect">
            <a:avLst/>
          </a:prstGeom>
          <a:noFill/>
          <a:ln w="19050" cmpd="sng">
            <a:solidFill>
              <a:srgbClr val="B60000"/>
            </a:solidFill>
          </a:ln>
        </p:spPr>
        <p:txBody>
          <a:bodyPr wrap="square" rtlCol="0">
            <a:spAutoFit/>
          </a:bodyPr>
          <a:lstStyle/>
          <a:p>
            <a:pPr marL="115888" indent="-115888">
              <a:buFont typeface="Arial"/>
              <a:buChar char="•"/>
            </a:pPr>
            <a:r>
              <a:rPr lang="en-US" sz="1600" dirty="0" smtClean="0">
                <a:solidFill>
                  <a:srgbClr val="C10000"/>
                </a:solidFill>
                <a:latin typeface="Calibri"/>
                <a:cs typeface="Calibri"/>
              </a:rPr>
              <a:t>The NCAR CCSM3 model is forced with fluxes isolated from the Atlantic only vs. from the rest of the ocean.</a:t>
            </a:r>
          </a:p>
          <a:p>
            <a:pPr marL="115888" indent="-115888">
              <a:buFont typeface="Arial"/>
              <a:buChar char="•"/>
            </a:pPr>
            <a:r>
              <a:rPr lang="en-US" sz="1600" dirty="0" smtClean="0">
                <a:solidFill>
                  <a:srgbClr val="C10000"/>
                </a:solidFill>
                <a:latin typeface="Calibri"/>
                <a:cs typeface="Calibri"/>
              </a:rPr>
              <a:t>Flux forcing outside the Atlantic induces large heat advection south of Africa following the MOC pathway.</a:t>
            </a:r>
          </a:p>
          <a:p>
            <a:pPr marL="115888" indent="-115888">
              <a:buFont typeface="Arial"/>
              <a:buChar char="•"/>
            </a:pPr>
            <a:r>
              <a:rPr lang="en-US" sz="1600" dirty="0" smtClean="0">
                <a:solidFill>
                  <a:srgbClr val="C10000"/>
                </a:solidFill>
                <a:latin typeface="Calibri"/>
                <a:cs typeface="Calibri"/>
              </a:rPr>
              <a:t>The South Atlantic MOC can modulate secular and </a:t>
            </a:r>
            <a:r>
              <a:rPr lang="en-US" sz="1600" dirty="0" err="1" smtClean="0">
                <a:solidFill>
                  <a:srgbClr val="C10000"/>
                </a:solidFill>
                <a:latin typeface="Calibri"/>
                <a:cs typeface="Calibri"/>
              </a:rPr>
              <a:t>multidecadal</a:t>
            </a:r>
            <a:r>
              <a:rPr lang="en-US" sz="1600" dirty="0" smtClean="0">
                <a:solidFill>
                  <a:srgbClr val="C10000"/>
                </a:solidFill>
                <a:latin typeface="Calibri"/>
                <a:cs typeface="Calibri"/>
              </a:rPr>
              <a:t> warming in the Atlantic Ocean.</a:t>
            </a:r>
            <a:endParaRPr lang="en-US" sz="1600" dirty="0">
              <a:solidFill>
                <a:srgbClr val="C10000"/>
              </a:solidFill>
              <a:latin typeface="Calibri"/>
              <a:cs typeface="Calibri"/>
            </a:endParaRPr>
          </a:p>
        </p:txBody>
      </p:sp>
    </p:spTree>
    <p:extLst>
      <p:ext uri="{BB962C8B-B14F-4D97-AF65-F5344CB8AC3E}">
        <p14:creationId xmlns:p14="http://schemas.microsoft.com/office/powerpoint/2010/main" val="212406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1" y="0"/>
            <a:ext cx="7239000" cy="1077218"/>
          </a:xfrm>
          <a:prstGeom prst="rect">
            <a:avLst/>
          </a:prstGeom>
          <a:noFill/>
        </p:spPr>
        <p:txBody>
          <a:bodyPr wrap="square" rtlCol="0">
            <a:spAutoFit/>
          </a:bodyPr>
          <a:lstStyle/>
          <a:p>
            <a:r>
              <a:rPr lang="en-US" sz="3200" b="1" dirty="0" smtClean="0">
                <a:latin typeface="Calibri"/>
                <a:cs typeface="Calibri"/>
              </a:rPr>
              <a:t>MOC </a:t>
            </a:r>
            <a:r>
              <a:rPr lang="en-US" sz="3200" b="1" dirty="0" smtClean="0">
                <a:latin typeface="Calibri"/>
                <a:cs typeface="Calibri"/>
              </a:rPr>
              <a:t>associated fluxes and transports in the South </a:t>
            </a:r>
            <a:r>
              <a:rPr lang="en-US" sz="3200" b="1" dirty="0" smtClean="0">
                <a:latin typeface="Calibri"/>
                <a:cs typeface="Calibri"/>
              </a:rPr>
              <a:t>Atlantic at 35</a:t>
            </a:r>
            <a:r>
              <a:rPr lang="en-US" sz="3200" b="1" dirty="0">
                <a:latin typeface="Calibri"/>
                <a:cs typeface="Calibri"/>
              </a:rPr>
              <a:t>°</a:t>
            </a:r>
            <a:r>
              <a:rPr lang="en-US" sz="3200" b="1" dirty="0" smtClean="0">
                <a:latin typeface="Calibri"/>
                <a:cs typeface="Calibri"/>
              </a:rPr>
              <a:t>S</a:t>
            </a:r>
            <a:endParaRPr lang="en-US" sz="3200" b="1" dirty="0">
              <a:latin typeface="Calibri"/>
              <a:cs typeface="Calibri"/>
            </a:endParaRPr>
          </a:p>
        </p:txBody>
      </p:sp>
      <p:sp>
        <p:nvSpPr>
          <p:cNvPr id="9" name="Rectangle 4"/>
          <p:cNvSpPr txBox="1">
            <a:spLocks noChangeArrowheads="1"/>
          </p:cNvSpPr>
          <p:nvPr/>
        </p:nvSpPr>
        <p:spPr bwMode="auto">
          <a:xfrm>
            <a:off x="5410200" y="6381750"/>
            <a:ext cx="37338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6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a:lstStyle>
          <a:p>
            <a:r>
              <a:rPr lang="en-US" smtClean="0"/>
              <a:t>AOML Program Review</a:t>
            </a:r>
            <a:endParaRPr lang="en-US" dirty="0"/>
          </a:p>
        </p:txBody>
      </p:sp>
      <p:grpSp>
        <p:nvGrpSpPr>
          <p:cNvPr id="17" name="Group 16"/>
          <p:cNvGrpSpPr/>
          <p:nvPr/>
        </p:nvGrpSpPr>
        <p:grpSpPr>
          <a:xfrm>
            <a:off x="7657126" y="4572000"/>
            <a:ext cx="1486874" cy="1752600"/>
            <a:chOff x="7696200" y="0"/>
            <a:chExt cx="1486874" cy="1752600"/>
          </a:xfrm>
        </p:grpSpPr>
        <p:pic>
          <p:nvPicPr>
            <p:cNvPr id="10" name="Picture 9" descr="high_density_ma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0"/>
              <a:ext cx="1486874" cy="1752600"/>
            </a:xfrm>
            <a:prstGeom prst="rect">
              <a:avLst/>
            </a:prstGeom>
          </p:spPr>
        </p:pic>
        <p:cxnSp>
          <p:nvCxnSpPr>
            <p:cNvPr id="12" name="Straight Connector 11"/>
            <p:cNvCxnSpPr/>
            <p:nvPr/>
          </p:nvCxnSpPr>
          <p:spPr>
            <a:xfrm>
              <a:off x="8153400" y="1295400"/>
              <a:ext cx="694943" cy="0"/>
            </a:xfrm>
            <a:prstGeom prst="line">
              <a:avLst/>
            </a:prstGeom>
            <a:ln>
              <a:solidFill>
                <a:srgbClr val="FF0000"/>
              </a:solidFill>
            </a:ln>
            <a:effectLst>
              <a:glow rad="228600">
                <a:schemeClr val="accent4">
                  <a:satMod val="175000"/>
                  <a:alpha val="40000"/>
                </a:schemeClr>
              </a:glow>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a:schemeClr val="tx1"/>
            </a:fontRef>
          </p:style>
        </p:cxnSp>
      </p:grpSp>
      <p:sp>
        <p:nvSpPr>
          <p:cNvPr id="13" name="TextBox 12"/>
          <p:cNvSpPr txBox="1"/>
          <p:nvPr/>
        </p:nvSpPr>
        <p:spPr>
          <a:xfrm>
            <a:off x="533400" y="6477000"/>
            <a:ext cx="5791200" cy="307777"/>
          </a:xfrm>
          <a:prstGeom prst="rect">
            <a:avLst/>
          </a:prstGeom>
          <a:noFill/>
        </p:spPr>
        <p:txBody>
          <a:bodyPr wrap="square">
            <a:spAutoFit/>
          </a:bodyPr>
          <a:lstStyle/>
          <a:p>
            <a:pPr>
              <a:defRPr/>
            </a:pPr>
            <a:r>
              <a:rPr lang="en-US" sz="1400" dirty="0">
                <a:solidFill>
                  <a:schemeClr val="bg1"/>
                </a:solidFill>
                <a:latin typeface="Calibri"/>
                <a:cs typeface="Calibri"/>
              </a:rPr>
              <a:t>Garzoli et al.,  </a:t>
            </a:r>
            <a:r>
              <a:rPr lang="en-US" sz="1400" dirty="0" smtClean="0">
                <a:solidFill>
                  <a:schemeClr val="bg1"/>
                </a:solidFill>
                <a:latin typeface="Calibri"/>
                <a:cs typeface="Calibri"/>
              </a:rPr>
              <a:t>2013; </a:t>
            </a:r>
            <a:r>
              <a:rPr lang="en-US" sz="1400" dirty="0" smtClean="0">
                <a:solidFill>
                  <a:schemeClr val="bg1"/>
                </a:solidFill>
                <a:latin typeface="Calibri"/>
                <a:cs typeface="Calibri"/>
              </a:rPr>
              <a:t>Dong </a:t>
            </a:r>
            <a:r>
              <a:rPr lang="en-US" sz="1400" dirty="0">
                <a:solidFill>
                  <a:schemeClr val="bg1"/>
                </a:solidFill>
                <a:latin typeface="Calibri"/>
                <a:cs typeface="Calibri"/>
              </a:rPr>
              <a:t>et al., </a:t>
            </a:r>
            <a:r>
              <a:rPr lang="en-US" sz="1400" dirty="0" smtClean="0">
                <a:solidFill>
                  <a:schemeClr val="bg1"/>
                </a:solidFill>
                <a:latin typeface="Calibri"/>
                <a:cs typeface="Calibri"/>
              </a:rPr>
              <a:t>2009</a:t>
            </a:r>
            <a:endParaRPr lang="en-US" sz="1400" dirty="0">
              <a:solidFill>
                <a:schemeClr val="bg1"/>
              </a:solidFill>
              <a:latin typeface="Calibri"/>
              <a:cs typeface="Calibri"/>
            </a:endParaRPr>
          </a:p>
        </p:txBody>
      </p:sp>
      <p:pic>
        <p:nvPicPr>
          <p:cNvPr id="2" name="Picture 1" descr="MOV_ax18.ps"/>
          <p:cNvPicPr>
            <a:picLocks noChangeAspect="1"/>
          </p:cNvPicPr>
          <p:nvPr/>
        </p:nvPicPr>
        <p:blipFill rotWithShape="1">
          <a:blip r:embed="rId4">
            <a:extLst>
              <a:ext uri="{28A0092B-C50C-407E-A947-70E740481C1C}">
                <a14:useLocalDpi xmlns:a14="http://schemas.microsoft.com/office/drawing/2010/main" val="0"/>
              </a:ext>
            </a:extLst>
          </a:blip>
          <a:srcRect l="2315" t="25351" r="10465" b="22429"/>
          <a:stretch/>
        </p:blipFill>
        <p:spPr>
          <a:xfrm>
            <a:off x="4724400" y="1371600"/>
            <a:ext cx="4032207" cy="3124200"/>
          </a:xfrm>
          <a:prstGeom prst="rect">
            <a:avLst/>
          </a:prstGeom>
        </p:spPr>
      </p:pic>
      <p:pic>
        <p:nvPicPr>
          <p:cNvPr id="6" name="Picture 5" descr="MHT_MOC_ax18.ps"/>
          <p:cNvPicPr>
            <a:picLocks noChangeAspect="1"/>
          </p:cNvPicPr>
          <p:nvPr/>
        </p:nvPicPr>
        <p:blipFill rotWithShape="1">
          <a:blip r:embed="rId5">
            <a:extLst>
              <a:ext uri="{28A0092B-C50C-407E-A947-70E740481C1C}">
                <a14:useLocalDpi xmlns:a14="http://schemas.microsoft.com/office/drawing/2010/main" val="0"/>
              </a:ext>
            </a:extLst>
          </a:blip>
          <a:srcRect l="5262" t="24288" b="22277"/>
          <a:stretch/>
        </p:blipFill>
        <p:spPr>
          <a:xfrm>
            <a:off x="381000" y="1295400"/>
            <a:ext cx="4356662" cy="3179979"/>
          </a:xfrm>
          <a:prstGeom prst="rect">
            <a:avLst/>
          </a:prstGeom>
        </p:spPr>
      </p:pic>
      <p:sp>
        <p:nvSpPr>
          <p:cNvPr id="18" name="TextBox 17"/>
          <p:cNvSpPr txBox="1"/>
          <p:nvPr/>
        </p:nvSpPr>
        <p:spPr>
          <a:xfrm>
            <a:off x="0" y="990600"/>
            <a:ext cx="9133840" cy="400110"/>
          </a:xfrm>
          <a:prstGeom prst="rect">
            <a:avLst/>
          </a:prstGeom>
          <a:noFill/>
        </p:spPr>
        <p:txBody>
          <a:bodyPr wrap="square" rtlCol="0">
            <a:spAutoFit/>
          </a:bodyPr>
          <a:lstStyle/>
          <a:p>
            <a:pPr algn="ctr"/>
            <a:r>
              <a:rPr lang="en-US" sz="2000" u="sng" dirty="0">
                <a:latin typeface="Calibri"/>
                <a:cs typeface="Calibri"/>
              </a:rPr>
              <a:t>South Atlantic </a:t>
            </a:r>
            <a:r>
              <a:rPr lang="en-US" sz="2000" u="sng" dirty="0" smtClean="0">
                <a:latin typeface="Calibri"/>
                <a:cs typeface="Calibri"/>
              </a:rPr>
              <a:t>XBT observations can estimate MOC, heat and fresh water fluxes</a:t>
            </a:r>
            <a:endParaRPr lang="en-US" sz="2000" u="sng" dirty="0">
              <a:latin typeface="Calibri"/>
              <a:cs typeface="Calibri"/>
            </a:endParaRPr>
          </a:p>
        </p:txBody>
      </p:sp>
      <p:sp>
        <p:nvSpPr>
          <p:cNvPr id="19" name="TextBox 18"/>
          <p:cNvSpPr txBox="1"/>
          <p:nvPr/>
        </p:nvSpPr>
        <p:spPr>
          <a:xfrm>
            <a:off x="228600" y="4495800"/>
            <a:ext cx="7315200" cy="1815882"/>
          </a:xfrm>
          <a:prstGeom prst="rect">
            <a:avLst/>
          </a:prstGeom>
          <a:noFill/>
          <a:ln w="19050" cmpd="sng">
            <a:solidFill>
              <a:srgbClr val="B60000"/>
            </a:solidFill>
          </a:ln>
        </p:spPr>
        <p:txBody>
          <a:bodyPr wrap="square" rtlCol="0">
            <a:spAutoFit/>
          </a:bodyPr>
          <a:lstStyle/>
          <a:p>
            <a:pPr marL="115888" indent="-115888">
              <a:buFont typeface="Arial"/>
              <a:buChar char="•"/>
            </a:pPr>
            <a:r>
              <a:rPr lang="en-US" sz="1600" dirty="0" smtClean="0">
                <a:solidFill>
                  <a:srgbClr val="C10000"/>
                </a:solidFill>
                <a:latin typeface="Calibri"/>
                <a:cs typeface="Calibri"/>
              </a:rPr>
              <a:t>Meridional heat transport at 35°S in the South Atlantic is 0.55 ± 0.14 PW, with larger variability than at 26</a:t>
            </a:r>
            <a:r>
              <a:rPr lang="en-US" sz="1600" dirty="0">
                <a:solidFill>
                  <a:srgbClr val="C10000"/>
                </a:solidFill>
                <a:latin typeface="Calibri"/>
                <a:cs typeface="Calibri"/>
              </a:rPr>
              <a:t>°</a:t>
            </a:r>
            <a:r>
              <a:rPr lang="en-US" sz="1600" dirty="0" smtClean="0">
                <a:solidFill>
                  <a:srgbClr val="C10000"/>
                </a:solidFill>
                <a:latin typeface="Calibri"/>
                <a:cs typeface="Calibri"/>
              </a:rPr>
              <a:t>N.</a:t>
            </a:r>
          </a:p>
          <a:p>
            <a:pPr marL="115888" indent="-115888">
              <a:buFont typeface="Arial"/>
              <a:buChar char="•"/>
            </a:pPr>
            <a:r>
              <a:rPr lang="en-US" sz="1600" dirty="0" smtClean="0">
                <a:solidFill>
                  <a:srgbClr val="C10000"/>
                </a:solidFill>
                <a:latin typeface="Calibri"/>
                <a:cs typeface="Calibri"/>
              </a:rPr>
              <a:t>MOC is 18.17 </a:t>
            </a:r>
            <a:r>
              <a:rPr lang="en-US" sz="1600" dirty="0">
                <a:solidFill>
                  <a:srgbClr val="C10000"/>
                </a:solidFill>
                <a:latin typeface="Calibri"/>
                <a:cs typeface="Calibri"/>
              </a:rPr>
              <a:t>± </a:t>
            </a:r>
            <a:r>
              <a:rPr lang="en-US" sz="1600" dirty="0" smtClean="0">
                <a:solidFill>
                  <a:srgbClr val="C10000"/>
                </a:solidFill>
                <a:latin typeface="Calibri"/>
                <a:cs typeface="Calibri"/>
              </a:rPr>
              <a:t>2.3 Sv, similar in magnitude as 26</a:t>
            </a:r>
            <a:r>
              <a:rPr lang="en-US" sz="1600" dirty="0">
                <a:solidFill>
                  <a:srgbClr val="C10000"/>
                </a:solidFill>
                <a:latin typeface="Calibri"/>
                <a:cs typeface="Calibri"/>
              </a:rPr>
              <a:t>°</a:t>
            </a:r>
            <a:r>
              <a:rPr lang="en-US" sz="1600" dirty="0" smtClean="0">
                <a:solidFill>
                  <a:srgbClr val="C10000"/>
                </a:solidFill>
                <a:latin typeface="Calibri"/>
                <a:cs typeface="Calibri"/>
              </a:rPr>
              <a:t>N, but with slightly lower variability.</a:t>
            </a:r>
          </a:p>
          <a:p>
            <a:pPr marL="115888" indent="-115888">
              <a:buFont typeface="Arial"/>
              <a:buChar char="•"/>
            </a:pPr>
            <a:r>
              <a:rPr lang="en-US" sz="1600" dirty="0" smtClean="0">
                <a:solidFill>
                  <a:srgbClr val="C10000"/>
                </a:solidFill>
                <a:latin typeface="Calibri"/>
                <a:cs typeface="Calibri"/>
              </a:rPr>
              <a:t>Fresh Water fluxes are less than zero, implying that the MOC is bi-stable.  Note that numerical models have a stable MOC with a positive </a:t>
            </a:r>
            <a:r>
              <a:rPr lang="en-US" sz="1600" dirty="0" err="1" smtClean="0">
                <a:solidFill>
                  <a:srgbClr val="C10000"/>
                </a:solidFill>
                <a:latin typeface="Calibri"/>
                <a:cs typeface="Calibri"/>
              </a:rPr>
              <a:t>slainity</a:t>
            </a:r>
            <a:r>
              <a:rPr lang="en-US" sz="1600" dirty="0" smtClean="0">
                <a:solidFill>
                  <a:srgbClr val="C10000"/>
                </a:solidFill>
                <a:latin typeface="Calibri"/>
                <a:cs typeface="Calibri"/>
              </a:rPr>
              <a:t> flux in the South Atlantic.</a:t>
            </a:r>
          </a:p>
        </p:txBody>
      </p:sp>
      <p:sp>
        <p:nvSpPr>
          <p:cNvPr id="20" name="Slide Number Placeholder 4"/>
          <p:cNvSpPr txBox="1">
            <a:spLocks/>
          </p:cNvSpPr>
          <p:nvPr/>
        </p:nvSpPr>
        <p:spPr>
          <a:xfrm>
            <a:off x="0" y="6463998"/>
            <a:ext cx="533400" cy="427869"/>
          </a:xfrm>
          <a:prstGeom prst="rect">
            <a:avLst/>
          </a:prstGeom>
        </p:spPr>
        <p:txBody>
          <a:bodyPr/>
          <a:lstStyle>
            <a:defPPr>
              <a:defRPr lang="en-US"/>
            </a:defPPr>
            <a:lvl1pPr algn="l" rtl="0" fontAlgn="base">
              <a:spcBef>
                <a:spcPct val="0"/>
              </a:spcBef>
              <a:spcAft>
                <a:spcPct val="0"/>
              </a:spcAft>
              <a:defRPr kern="1200">
                <a:solidFill>
                  <a:schemeClr val="tx1"/>
                </a:solidFill>
                <a:latin typeface="TradeGothic" pitchFamily="2" charset="0"/>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a:lstStyle>
          <a:p>
            <a:pPr algn="ctr">
              <a:spcBef>
                <a:spcPts val="1200"/>
              </a:spcBef>
            </a:pPr>
            <a:fld id="{1CCD630D-598A-2A49-9033-BFA2AE0D02D8}" type="slidenum">
              <a:rPr lang="en-US" sz="1400" smtClean="0">
                <a:solidFill>
                  <a:srgbClr val="FFFFFF"/>
                </a:solidFill>
                <a:latin typeface="+mj-lt"/>
              </a:rPr>
              <a:pPr algn="ctr">
                <a:spcBef>
                  <a:spcPts val="1200"/>
                </a:spcBef>
              </a:pPr>
              <a:t>8</a:t>
            </a:fld>
            <a:endParaRPr lang="en-US" sz="1400" dirty="0">
              <a:solidFill>
                <a:srgbClr val="FFFFFF"/>
              </a:solidFill>
              <a:latin typeface="+mj-lt"/>
            </a:endParaRPr>
          </a:p>
        </p:txBody>
      </p:sp>
    </p:spTree>
    <p:extLst>
      <p:ext uri="{BB962C8B-B14F-4D97-AF65-F5344CB8AC3E}">
        <p14:creationId xmlns:p14="http://schemas.microsoft.com/office/powerpoint/2010/main" val="42788110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1CCD630D-598A-2A49-9033-BFA2AE0D02D8}" type="slidenum">
              <a:rPr lang="en-US" smtClean="0">
                <a:latin typeface="+mj-lt"/>
              </a:rPr>
              <a:pPr/>
              <a:t>9</a:t>
            </a:fld>
            <a:endParaRPr lang="en-US" dirty="0">
              <a:latin typeface="+mj-lt"/>
            </a:endParaRPr>
          </a:p>
        </p:txBody>
      </p:sp>
      <p:pic>
        <p:nvPicPr>
          <p:cNvPr id="6" name="Picture 5" descr="Fig4.eps"/>
          <p:cNvPicPr>
            <a:picLocks noChangeAspect="1"/>
          </p:cNvPicPr>
          <p:nvPr/>
        </p:nvPicPr>
        <p:blipFill rotWithShape="1">
          <a:blip r:embed="rId3"/>
          <a:srcRect b="51402"/>
          <a:stretch/>
        </p:blipFill>
        <p:spPr>
          <a:xfrm>
            <a:off x="152400" y="1371600"/>
            <a:ext cx="7124700" cy="2561390"/>
          </a:xfrm>
          <a:prstGeom prst="rect">
            <a:avLst/>
          </a:prstGeom>
        </p:spPr>
      </p:pic>
      <p:sp>
        <p:nvSpPr>
          <p:cNvPr id="7" name="Title 6"/>
          <p:cNvSpPr>
            <a:spLocks noGrp="1"/>
          </p:cNvSpPr>
          <p:nvPr>
            <p:ph type="title"/>
          </p:nvPr>
        </p:nvSpPr>
        <p:spPr>
          <a:xfrm>
            <a:off x="228600" y="0"/>
            <a:ext cx="8915400" cy="1066800"/>
          </a:xfrm>
        </p:spPr>
        <p:txBody>
          <a:bodyPr/>
          <a:lstStyle/>
          <a:p>
            <a:pPr algn="l"/>
            <a:r>
              <a:rPr lang="en-US" sz="3200" dirty="0" smtClean="0">
                <a:latin typeface="Calibri"/>
                <a:cs typeface="Calibri"/>
              </a:rPr>
              <a:t>MOC </a:t>
            </a:r>
            <a:r>
              <a:rPr lang="en-US" sz="3200" dirty="0" smtClean="0">
                <a:latin typeface="Calibri"/>
                <a:cs typeface="Calibri"/>
              </a:rPr>
              <a:t>seasonal </a:t>
            </a:r>
            <a:r>
              <a:rPr lang="en-US" sz="3200" dirty="0" smtClean="0">
                <a:latin typeface="Calibri"/>
                <a:cs typeface="Calibri"/>
              </a:rPr>
              <a:t>cycle in observations not reproduced in models</a:t>
            </a:r>
            <a:endParaRPr lang="en-US" sz="3200" dirty="0">
              <a:latin typeface="Calibri"/>
              <a:cs typeface="Calibri"/>
            </a:endParaRPr>
          </a:p>
        </p:txBody>
      </p:sp>
      <p:sp>
        <p:nvSpPr>
          <p:cNvPr id="8" name="Slide Number Placeholder 4"/>
          <p:cNvSpPr txBox="1">
            <a:spLocks/>
          </p:cNvSpPr>
          <p:nvPr/>
        </p:nvSpPr>
        <p:spPr bwMode="auto">
          <a:xfrm>
            <a:off x="533400" y="6381750"/>
            <a:ext cx="28956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400" dirty="0" smtClean="0">
                <a:solidFill>
                  <a:srgbClr val="FFFFFF"/>
                </a:solidFill>
                <a:latin typeface="Calibri"/>
                <a:cs typeface="Calibri"/>
              </a:rPr>
              <a:t>Perez et al., </a:t>
            </a:r>
            <a:r>
              <a:rPr lang="en-US" sz="1400" dirty="0" smtClean="0">
                <a:solidFill>
                  <a:srgbClr val="FFFFFF"/>
                </a:solidFill>
                <a:latin typeface="Calibri"/>
                <a:cs typeface="Calibri"/>
              </a:rPr>
              <a:t>2014</a:t>
            </a:r>
            <a:endParaRPr kumimoji="0" lang="en-US" sz="1400" b="0" i="0" u="none" strike="noStrike" kern="1200" cap="none" spc="0" normalizeH="0" baseline="0" noProof="0" dirty="0">
              <a:ln>
                <a:noFill/>
              </a:ln>
              <a:solidFill>
                <a:srgbClr val="FFFFFF"/>
              </a:solidFill>
              <a:effectLst/>
              <a:uLnTx/>
              <a:uFillTx/>
              <a:latin typeface="Calibri"/>
              <a:cs typeface="Calibri"/>
            </a:endParaRPr>
          </a:p>
        </p:txBody>
      </p:sp>
      <p:sp>
        <p:nvSpPr>
          <p:cNvPr id="9"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11" name="TextBox 10"/>
          <p:cNvSpPr txBox="1"/>
          <p:nvPr/>
        </p:nvSpPr>
        <p:spPr>
          <a:xfrm>
            <a:off x="0" y="990600"/>
            <a:ext cx="9133840" cy="400110"/>
          </a:xfrm>
          <a:prstGeom prst="rect">
            <a:avLst/>
          </a:prstGeom>
          <a:noFill/>
        </p:spPr>
        <p:txBody>
          <a:bodyPr wrap="square" rtlCol="0">
            <a:spAutoFit/>
          </a:bodyPr>
          <a:lstStyle/>
          <a:p>
            <a:pPr algn="ctr"/>
            <a:r>
              <a:rPr lang="en-US" sz="2000" u="sng" dirty="0" smtClean="0">
                <a:latin typeface="Calibri"/>
                <a:cs typeface="Calibri"/>
              </a:rPr>
              <a:t>Models do not reproduce seasonal cycle at 35S, regardless of resolution</a:t>
            </a:r>
            <a:endParaRPr lang="en-US" sz="2000" u="sng" dirty="0">
              <a:latin typeface="Calibri"/>
              <a:cs typeface="Calibri"/>
            </a:endParaRPr>
          </a:p>
        </p:txBody>
      </p:sp>
      <p:pic>
        <p:nvPicPr>
          <p:cNvPr id="12" name="Picture 11" descr="Fig4.eps"/>
          <p:cNvPicPr>
            <a:picLocks noChangeAspect="1"/>
          </p:cNvPicPr>
          <p:nvPr/>
        </p:nvPicPr>
        <p:blipFill rotWithShape="1">
          <a:blip r:embed="rId3"/>
          <a:srcRect t="53288"/>
          <a:stretch/>
        </p:blipFill>
        <p:spPr>
          <a:xfrm>
            <a:off x="152400" y="3886200"/>
            <a:ext cx="7124700" cy="2461980"/>
          </a:xfrm>
          <a:prstGeom prst="rect">
            <a:avLst/>
          </a:prstGeom>
        </p:spPr>
      </p:pic>
      <p:sp>
        <p:nvSpPr>
          <p:cNvPr id="2" name="TextBox 1"/>
          <p:cNvSpPr txBox="1"/>
          <p:nvPr/>
        </p:nvSpPr>
        <p:spPr>
          <a:xfrm>
            <a:off x="7391400" y="1981200"/>
            <a:ext cx="1600199" cy="3785652"/>
          </a:xfrm>
          <a:prstGeom prst="rect">
            <a:avLst/>
          </a:prstGeom>
          <a:noFill/>
          <a:ln w="19050" cmpd="sng">
            <a:solidFill>
              <a:srgbClr val="B60000"/>
            </a:solidFill>
          </a:ln>
        </p:spPr>
        <p:txBody>
          <a:bodyPr wrap="square" rtlCol="0">
            <a:spAutoFit/>
          </a:bodyPr>
          <a:lstStyle/>
          <a:p>
            <a:pPr marL="117475" indent="-117475">
              <a:buFont typeface="Arial"/>
              <a:buChar char="•"/>
            </a:pPr>
            <a:r>
              <a:rPr lang="en-US" sz="1600" dirty="0" smtClean="0">
                <a:solidFill>
                  <a:srgbClr val="B60000"/>
                </a:solidFill>
                <a:latin typeface="Calibri"/>
                <a:cs typeface="Calibri"/>
              </a:rPr>
              <a:t>Amplitude of geostrophic heat transport is too weak in models</a:t>
            </a:r>
          </a:p>
          <a:p>
            <a:pPr marL="117475" indent="-117475">
              <a:buFont typeface="Arial"/>
              <a:buChar char="•"/>
            </a:pPr>
            <a:r>
              <a:rPr lang="en-US" sz="1600" dirty="0" smtClean="0">
                <a:solidFill>
                  <a:srgbClr val="B60000"/>
                </a:solidFill>
                <a:latin typeface="Calibri"/>
                <a:cs typeface="Calibri"/>
              </a:rPr>
              <a:t>Observations show opposing Ekman and geostrophic components </a:t>
            </a:r>
          </a:p>
          <a:p>
            <a:pPr marL="117475" indent="-117475">
              <a:buFont typeface="Arial"/>
              <a:buChar char="•"/>
            </a:pPr>
            <a:r>
              <a:rPr lang="en-US" sz="1600" dirty="0" smtClean="0">
                <a:solidFill>
                  <a:srgbClr val="B60000"/>
                </a:solidFill>
                <a:latin typeface="Calibri"/>
                <a:cs typeface="Calibri"/>
              </a:rPr>
              <a:t>Model heat transport is dominated by Ekman heat transport</a:t>
            </a:r>
            <a:endParaRPr lang="en-US" sz="1600" dirty="0">
              <a:solidFill>
                <a:srgbClr val="B60000"/>
              </a:solidFill>
              <a:latin typeface="Calibri"/>
              <a:cs typeface="Calibri"/>
            </a:endParaRPr>
          </a:p>
        </p:txBody>
      </p:sp>
      <p:pic>
        <p:nvPicPr>
          <p:cNvPr id="13" name="Picture 12" descr="Fig4.eps"/>
          <p:cNvPicPr>
            <a:picLocks noChangeAspect="1"/>
          </p:cNvPicPr>
          <p:nvPr/>
        </p:nvPicPr>
        <p:blipFill rotWithShape="1">
          <a:blip r:embed="rId3"/>
          <a:srcRect r="96336" b="51402"/>
          <a:stretch/>
        </p:blipFill>
        <p:spPr>
          <a:xfrm>
            <a:off x="152400" y="3810000"/>
            <a:ext cx="261055" cy="2561390"/>
          </a:xfrm>
          <a:prstGeom prst="rect">
            <a:avLst/>
          </a:prstGeom>
        </p:spPr>
      </p:pic>
    </p:spTree>
    <p:extLst>
      <p:ext uri="{BB962C8B-B14F-4D97-AF65-F5344CB8AC3E}">
        <p14:creationId xmlns:p14="http://schemas.microsoft.com/office/powerpoint/2010/main" val="36646581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RD_Review_2013 (1)(1)">
  <a:themeElements>
    <a:clrScheme name="Office Them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HRD_Review_2013 (1)(1).potx</Template>
  <TotalTime>19145</TotalTime>
  <Words>7578</Words>
  <Application>Microsoft Macintosh PowerPoint</Application>
  <PresentationFormat>On-screen Show (4:3)</PresentationFormat>
  <Paragraphs>618</Paragraphs>
  <Slides>35</Slides>
  <Notes>33</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35</vt:i4>
      </vt:variant>
    </vt:vector>
  </HeadingPairs>
  <TitlesOfParts>
    <vt:vector size="39" baseType="lpstr">
      <vt:lpstr>HRD_Review_2013 (1)(1)</vt:lpstr>
      <vt:lpstr>\!OLE_LINK1</vt:lpstr>
      <vt:lpstr>Document</vt:lpstr>
      <vt:lpstr>Microsoft Word Document</vt:lpstr>
      <vt:lpstr>Using observations and models to better understand the meridional overturning circulation (MOC)</vt:lpstr>
      <vt:lpstr>Overview</vt:lpstr>
      <vt:lpstr>PowerPoint Presentation</vt:lpstr>
      <vt:lpstr>PowerPoint Presentation</vt:lpstr>
      <vt:lpstr>PowerPoint Presentation</vt:lpstr>
      <vt:lpstr>PowerPoint Presentation</vt:lpstr>
      <vt:lpstr>PowerPoint Presentation</vt:lpstr>
      <vt:lpstr>PowerPoint Presentation</vt:lpstr>
      <vt:lpstr>MOC seasonal cycle in observations not reproduced in models</vt:lpstr>
      <vt:lpstr>Models contain too much baroclinicity, reducing vertically coherent motions</vt:lpstr>
      <vt:lpstr>Pilot Array to Continuously Measure The South Atlantic MOC (SAMOC)</vt:lpstr>
      <vt:lpstr>PowerPoint Presentation</vt:lpstr>
      <vt:lpstr>PowerPoint Presentation</vt:lpstr>
      <vt:lpstr>PowerPoint Presentation</vt:lpstr>
      <vt:lpstr>PowerPoint Presentation</vt:lpstr>
      <vt:lpstr>References</vt:lpstr>
      <vt:lpstr>AOML Program Review</vt:lpstr>
      <vt:lpstr>AOML Program Review</vt:lpstr>
      <vt:lpstr>PowerPoint Presentation</vt:lpstr>
      <vt:lpstr>The DWBC, lower limb of AMOC</vt:lpstr>
      <vt:lpstr>PowerPoint Presentation</vt:lpstr>
      <vt:lpstr>Meridional Velocity from GFDL CDA</vt:lpstr>
      <vt:lpstr>Time Sampling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linked to NOAA goals</vt:lpstr>
      <vt:lpstr>Partners and Stakeholders</vt:lpstr>
      <vt:lpstr>PowerPoint Presentation</vt:lpstr>
      <vt:lpstr>Definition and Impact</vt:lpstr>
    </vt:vector>
  </TitlesOfParts>
  <Company>U.S. Dept. of Commerce NOAA/AOML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Northeast Hurricanes</dc:subject>
  <dc:creator>Gustavo Goni</dc:creator>
  <cp:lastModifiedBy>Molly Baringer</cp:lastModifiedBy>
  <cp:revision>244</cp:revision>
  <cp:lastPrinted>2014-01-29T13:23:05Z</cp:lastPrinted>
  <dcterms:created xsi:type="dcterms:W3CDTF">2014-02-17T23:20:15Z</dcterms:created>
  <dcterms:modified xsi:type="dcterms:W3CDTF">2014-02-05T17:25:27Z</dcterms:modified>
  <cp:category>Hurricanes</cp:category>
</cp:coreProperties>
</file>