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6"/>
  </p:notesMasterIdLst>
  <p:handoutMasterIdLst>
    <p:handoutMasterId r:id="rId17"/>
  </p:handoutMasterIdLst>
  <p:sldIdLst>
    <p:sldId id="323" r:id="rId2"/>
    <p:sldId id="362" r:id="rId3"/>
    <p:sldId id="364" r:id="rId4"/>
    <p:sldId id="353" r:id="rId5"/>
    <p:sldId id="354" r:id="rId6"/>
    <p:sldId id="346" r:id="rId7"/>
    <p:sldId id="359" r:id="rId8"/>
    <p:sldId id="317" r:id="rId9"/>
    <p:sldId id="332" r:id="rId10"/>
    <p:sldId id="321" r:id="rId11"/>
    <p:sldId id="360" r:id="rId12"/>
    <p:sldId id="357" r:id="rId13"/>
    <p:sldId id="366" r:id="rId14"/>
    <p:sldId id="363"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457200" rtl="0" eaLnBrk="1" latinLnBrk="0" hangingPunct="1">
      <a:defRPr kern="1200">
        <a:solidFill>
          <a:schemeClr val="tx1"/>
        </a:solidFill>
        <a:latin typeface="Garamond" pitchFamily="18" charset="0"/>
        <a:ea typeface="+mn-ea"/>
        <a:cs typeface="+mn-cs"/>
      </a:defRPr>
    </a:lvl6pPr>
    <a:lvl7pPr marL="2743200" algn="l" defTabSz="457200" rtl="0" eaLnBrk="1" latinLnBrk="0" hangingPunct="1">
      <a:defRPr kern="1200">
        <a:solidFill>
          <a:schemeClr val="tx1"/>
        </a:solidFill>
        <a:latin typeface="Garamond" pitchFamily="18" charset="0"/>
        <a:ea typeface="+mn-ea"/>
        <a:cs typeface="+mn-cs"/>
      </a:defRPr>
    </a:lvl7pPr>
    <a:lvl8pPr marL="3200400" algn="l" defTabSz="457200" rtl="0" eaLnBrk="1" latinLnBrk="0" hangingPunct="1">
      <a:defRPr kern="1200">
        <a:solidFill>
          <a:schemeClr val="tx1"/>
        </a:solidFill>
        <a:latin typeface="Garamond" pitchFamily="18" charset="0"/>
        <a:ea typeface="+mn-ea"/>
        <a:cs typeface="+mn-cs"/>
      </a:defRPr>
    </a:lvl8pPr>
    <a:lvl9pPr marL="3657600" algn="l" defTabSz="4572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90C07"/>
    <a:srgbClr val="C8184A"/>
    <a:srgbClr val="FCE8EE"/>
    <a:srgbClr val="F6EBBA"/>
    <a:srgbClr val="F8F6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21" autoAdjust="0"/>
    <p:restoredTop sz="87307" autoAdjust="0"/>
  </p:normalViewPr>
  <p:slideViewPr>
    <p:cSldViewPr>
      <p:cViewPr>
        <p:scale>
          <a:sx n="75" d="100"/>
          <a:sy n="75" d="100"/>
        </p:scale>
        <p:origin x="-3240" y="-15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218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218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218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EBB814FA-EDE8-234C-947A-071CAE43222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4274ED9-6044-EC4D-B6C1-EA868A03907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4989B2-4467-4173-AF10-EF145DB17DAD}"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latin typeface="Arial" charset="0"/>
              </a:rPr>
              <a:t>Postflexion larva with pigment now present on mid-brain, well developed pigment on first dorsal fin, ventral midline  pigment, dorsal midline pigment very small and not visible in photo, pigment on jaw tips, over dorsal gut and around kidney area, and some pigment developing laterally on trunk below first dorsal fin.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CA1EFD2-0D16-432D-AF87-356831985463}" type="slidenum">
              <a:rPr lang="en-US"/>
              <a:pPr/>
              <a:t>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CA1EFD2-0D16-432D-AF87-356831985463}" type="slidenum">
              <a:rPr lang="en-US"/>
              <a:pPr/>
              <a:t>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B31827E-4B76-49F7-ADDA-04BAB48C19A0}" type="slidenum">
              <a:rPr lang="en-US"/>
              <a:pPr/>
              <a:t>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338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38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4CEEB71C-739B-E242-B5A8-AAC7CB3314A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CD8718E3-6FD7-934A-9C85-07C4F47E45F0}"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84214948-37EA-F246-80BA-A8B10E8D3E80}"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9287F550-60D9-BC45-9BD8-52E425F75679}"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843B8483-A850-6C4A-A448-8BA782531A9F}"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59317823-B2D4-5644-9572-0C1E85D06890}"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87CAD65E-1352-5B41-A424-C8AA7A0FD99F}"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74E1E1DF-DDE6-6747-AB11-491B994077D9}"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6BACD443-7A5F-CA49-A701-A82D0BAEFF9F}" type="slidenum">
              <a:rPr lang="en-US"/>
              <a:pPr/>
              <a:t>‹#›</a:t>
            </a:fld>
            <a:endParaRPr lang="en-US"/>
          </a:p>
        </p:txBody>
      </p:sp>
      <p:sp>
        <p:nvSpPr>
          <p:cNvPr id="9"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3C94A25F-1A6D-2447-9C28-44D55BD009F8}"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46322721-5A4D-1B4B-BC09-19135F1764BA}" type="slidenum">
              <a:rPr lang="en-US"/>
              <a:pPr/>
              <a:t>‹#›</a:t>
            </a:fld>
            <a:endParaRPr lang="en-US"/>
          </a:p>
        </p:txBody>
      </p:sp>
      <p:sp>
        <p:nvSpPr>
          <p:cNvPr id="4"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6A096D7B-85C1-DA46-919D-D612595E1F07}"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05D5F96-C5D6-2F43-B03C-341AF95DFFDA}"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27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9650D530-470F-A14B-8CF8-EF6821364871}" type="slidenum">
              <a:rPr lang="en-US"/>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27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327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327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327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327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327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27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327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7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327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ヒラギノ角ゴ Pro W3"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ヒラギノ角ゴ Pro W3"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ヒラギノ角ゴ Pro W3"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ヒラギノ角ゴ Pro W3"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 Id="rId3"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27651" name="Picture 4"/>
          <p:cNvPicPr>
            <a:picLocks noChangeAspect="1" noChangeArrowheads="1"/>
          </p:cNvPicPr>
          <p:nvPr/>
        </p:nvPicPr>
        <p:blipFill>
          <a:blip r:embed="rId3" cstate="print"/>
          <a:srcRect/>
          <a:stretch>
            <a:fillRect/>
          </a:stretch>
        </p:blipFill>
        <p:spPr bwMode="auto">
          <a:xfrm>
            <a:off x="152400" y="2247675"/>
            <a:ext cx="8772125" cy="3467325"/>
          </a:xfrm>
          <a:prstGeom prst="rect">
            <a:avLst/>
          </a:prstGeom>
          <a:noFill/>
          <a:ln w="9525">
            <a:solidFill>
              <a:schemeClr val="tx1"/>
            </a:solidFill>
            <a:miter lim="800000"/>
            <a:headEnd/>
            <a:tailEnd/>
          </a:ln>
        </p:spPr>
      </p:pic>
      <p:pic>
        <p:nvPicPr>
          <p:cNvPr id="1026" name="Picture 2" descr="C:\Sam\Presentations\elh_logo_sml.jpg"/>
          <p:cNvPicPr>
            <a:picLocks noChangeAspect="1" noChangeArrowheads="1"/>
          </p:cNvPicPr>
          <p:nvPr/>
        </p:nvPicPr>
        <p:blipFill>
          <a:blip r:embed="rId4" cstate="print"/>
          <a:srcRect/>
          <a:stretch>
            <a:fillRect/>
          </a:stretch>
        </p:blipFill>
        <p:spPr bwMode="auto">
          <a:xfrm>
            <a:off x="304800" y="304800"/>
            <a:ext cx="1371600" cy="1371600"/>
          </a:xfrm>
          <a:prstGeom prst="rect">
            <a:avLst/>
          </a:prstGeom>
          <a:noFill/>
        </p:spPr>
      </p:pic>
      <p:sp>
        <p:nvSpPr>
          <p:cNvPr id="5" name="TextBox 4"/>
          <p:cNvSpPr txBox="1"/>
          <p:nvPr/>
        </p:nvSpPr>
        <p:spPr>
          <a:xfrm>
            <a:off x="1981200" y="291405"/>
            <a:ext cx="6248400" cy="1384995"/>
          </a:xfrm>
          <a:prstGeom prst="rect">
            <a:avLst/>
          </a:prstGeom>
          <a:solidFill>
            <a:schemeClr val="bg1"/>
          </a:solidFill>
          <a:ln>
            <a:solidFill>
              <a:schemeClr val="tx1"/>
            </a:solidFill>
          </a:ln>
        </p:spPr>
        <p:txBody>
          <a:bodyPr wrap="square" rtlCol="0">
            <a:spAutoFit/>
          </a:bodyPr>
          <a:lstStyle/>
          <a:p>
            <a:pPr algn="ctr"/>
            <a:r>
              <a:rPr lang="en-US" sz="2800" b="1" dirty="0" smtClean="0">
                <a:latin typeface="Arial Narrow" pitchFamily="34" charset="0"/>
              </a:rPr>
              <a:t>Improving NOAA-NMFS and ICCAT Atlantic Bluefin Tuna Fisheries Management Decision Support System</a:t>
            </a:r>
            <a:endParaRPr lang="en-US" sz="2800" b="1" dirty="0">
              <a:latin typeface="Arial Narrow" pitchFamily="34" charset="0"/>
            </a:endParaRPr>
          </a:p>
        </p:txBody>
      </p:sp>
      <p:sp>
        <p:nvSpPr>
          <p:cNvPr id="6" name="TextBox 5"/>
          <p:cNvSpPr txBox="1"/>
          <p:nvPr/>
        </p:nvSpPr>
        <p:spPr>
          <a:xfrm>
            <a:off x="1828800" y="5867400"/>
            <a:ext cx="5562600" cy="830997"/>
          </a:xfrm>
          <a:prstGeom prst="rect">
            <a:avLst/>
          </a:prstGeom>
          <a:noFill/>
        </p:spPr>
        <p:txBody>
          <a:bodyPr wrap="square" rtlCol="0">
            <a:spAutoFit/>
          </a:bodyPr>
          <a:lstStyle/>
          <a:p>
            <a:pPr algn="ctr"/>
            <a:r>
              <a:rPr lang="en-US" sz="2400" dirty="0" smtClean="0"/>
              <a:t>John T. Lamkin, PhD</a:t>
            </a:r>
          </a:p>
          <a:p>
            <a:pPr algn="ctr"/>
            <a:r>
              <a:rPr lang="en-US" sz="2400" dirty="0" smtClean="0"/>
              <a:t>Barbara Muhling, PhD</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Bluefin tuna: leg 3</a:t>
            </a:r>
            <a:endParaRPr lang="en-US" dirty="0"/>
          </a:p>
        </p:txBody>
      </p:sp>
      <p:pic>
        <p:nvPicPr>
          <p:cNvPr id="4" name="Content Placeholder 3" descr="14 May Leg 3 Stations BFT Oil GG.jpg"/>
          <p:cNvPicPr>
            <a:picLocks noGrp="1" noChangeAspect="1"/>
          </p:cNvPicPr>
          <p:nvPr>
            <p:ph idx="1"/>
          </p:nvPr>
        </p:nvPicPr>
        <p:blipFill>
          <a:blip r:embed="rId2" cstate="print"/>
          <a:stretch>
            <a:fillRect/>
          </a:stretch>
        </p:blipFill>
        <p:spPr>
          <a:xfrm>
            <a:off x="2662033" y="1600200"/>
            <a:ext cx="3819934"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C:\Users\jlamkin\AppData\Local\Temp\BFT Larval Model and Oil Extent June 2010.jpg"/>
          <p:cNvPicPr>
            <a:picLocks noChangeAspect="1" noChangeArrowheads="1"/>
          </p:cNvPicPr>
          <p:nvPr/>
        </p:nvPicPr>
        <p:blipFill>
          <a:blip r:embed="rId2" cstate="print"/>
          <a:srcRect/>
          <a:stretch>
            <a:fillRect/>
          </a:stretch>
        </p:blipFill>
        <p:spPr bwMode="auto">
          <a:xfrm>
            <a:off x="76200" y="787370"/>
            <a:ext cx="8991600" cy="52193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Users\jlamkin\AppData\Local\Temp\NF1013_updated_planned_cruise track_for_Michelle.jpg"/>
          <p:cNvPicPr>
            <a:picLocks noChangeAspect="1" noChangeArrowheads="1"/>
          </p:cNvPicPr>
          <p:nvPr/>
        </p:nvPicPr>
        <p:blipFill>
          <a:blip r:embed="rId2" cstate="print"/>
          <a:srcRect/>
          <a:stretch>
            <a:fillRect/>
          </a:stretch>
        </p:blipFill>
        <p:spPr bwMode="auto">
          <a:xfrm>
            <a:off x="189993" y="304800"/>
            <a:ext cx="8827007" cy="6323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895600" y="435114"/>
            <a:ext cx="2770761" cy="707886"/>
          </a:xfrm>
          <a:prstGeom prst="rect">
            <a:avLst/>
          </a:prstGeom>
          <a:noFill/>
        </p:spPr>
        <p:txBody>
          <a:bodyPr wrap="none" rtlCol="0">
            <a:spAutoFit/>
          </a:bodyPr>
          <a:lstStyle/>
          <a:p>
            <a:r>
              <a:rPr lang="en-US" sz="4000" dirty="0" smtClean="0"/>
              <a:t>Future needs</a:t>
            </a:r>
            <a:endParaRPr lang="en-US" sz="4000" dirty="0"/>
          </a:p>
        </p:txBody>
      </p:sp>
      <p:sp>
        <p:nvSpPr>
          <p:cNvPr id="4" name="TextBox 3"/>
          <p:cNvSpPr txBox="1"/>
          <p:nvPr/>
        </p:nvSpPr>
        <p:spPr>
          <a:xfrm>
            <a:off x="381000" y="1499949"/>
            <a:ext cx="8305800" cy="2862322"/>
          </a:xfrm>
          <a:prstGeom prst="rect">
            <a:avLst/>
          </a:prstGeom>
          <a:noFill/>
        </p:spPr>
        <p:txBody>
          <a:bodyPr wrap="square" rtlCol="0">
            <a:spAutoFit/>
          </a:bodyPr>
          <a:lstStyle/>
          <a:p>
            <a:pPr>
              <a:buFont typeface="Wingdings" pitchFamily="2" charset="2"/>
              <a:buChar char="q"/>
            </a:pPr>
            <a:r>
              <a:rPr lang="en-US" sz="3600" dirty="0" smtClean="0"/>
              <a:t> Monitoring</a:t>
            </a:r>
          </a:p>
          <a:p>
            <a:pPr>
              <a:buFont typeface="Wingdings" pitchFamily="2" charset="2"/>
              <a:buChar char="q"/>
            </a:pPr>
            <a:endParaRPr lang="en-US" sz="3600" dirty="0" smtClean="0"/>
          </a:p>
          <a:p>
            <a:pPr>
              <a:buFont typeface="Wingdings" pitchFamily="2" charset="2"/>
              <a:buChar char="q"/>
            </a:pPr>
            <a:endParaRPr lang="en-US" sz="3600" dirty="0" smtClean="0"/>
          </a:p>
          <a:p>
            <a:pPr>
              <a:buFont typeface="Wingdings" pitchFamily="2" charset="2"/>
              <a:buChar char="q"/>
            </a:pPr>
            <a:endParaRPr lang="en-US" sz="3600" dirty="0" smtClean="0"/>
          </a:p>
          <a:p>
            <a:pPr>
              <a:buFont typeface="Wingdings" pitchFamily="2" charset="2"/>
              <a:buChar char="q"/>
            </a:pPr>
            <a:r>
              <a:rPr lang="en-US" sz="3600" dirty="0" smtClean="0"/>
              <a:t>Research</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895600" y="435114"/>
            <a:ext cx="3505768" cy="707886"/>
          </a:xfrm>
          <a:prstGeom prst="rect">
            <a:avLst/>
          </a:prstGeom>
          <a:noFill/>
        </p:spPr>
        <p:txBody>
          <a:bodyPr wrap="none" rtlCol="0">
            <a:spAutoFit/>
          </a:bodyPr>
          <a:lstStyle/>
          <a:p>
            <a:r>
              <a:rPr lang="en-US" sz="4000" dirty="0" smtClean="0"/>
              <a:t>CONCLUSION</a:t>
            </a:r>
            <a:endParaRPr lang="en-US" sz="4000" dirty="0"/>
          </a:p>
        </p:txBody>
      </p:sp>
      <p:sp>
        <p:nvSpPr>
          <p:cNvPr id="4" name="TextBox 3"/>
          <p:cNvSpPr txBox="1"/>
          <p:nvPr/>
        </p:nvSpPr>
        <p:spPr>
          <a:xfrm>
            <a:off x="381000" y="1499949"/>
            <a:ext cx="8305800" cy="4062651"/>
          </a:xfrm>
          <a:prstGeom prst="rect">
            <a:avLst/>
          </a:prstGeom>
          <a:noFill/>
        </p:spPr>
        <p:txBody>
          <a:bodyPr wrap="square" rtlCol="0">
            <a:spAutoFit/>
          </a:bodyPr>
          <a:lstStyle/>
          <a:p>
            <a:pPr>
              <a:buFont typeface="Wingdings" pitchFamily="2" charset="2"/>
              <a:buChar char="q"/>
            </a:pPr>
            <a:r>
              <a:rPr lang="en-US" sz="2400" dirty="0" smtClean="0"/>
              <a:t> Our research moving forward provides…</a:t>
            </a:r>
          </a:p>
          <a:p>
            <a:endParaRPr lang="en-US" sz="1100" dirty="0" smtClean="0"/>
          </a:p>
          <a:p>
            <a:r>
              <a:rPr lang="en-US" sz="2400" dirty="0" smtClean="0"/>
              <a:t>…fisheries independent data with a consistent time and spatial series</a:t>
            </a:r>
          </a:p>
          <a:p>
            <a:endParaRPr lang="en-US" sz="1100" dirty="0" smtClean="0"/>
          </a:p>
          <a:p>
            <a:r>
              <a:rPr lang="en-US" sz="2400" dirty="0" smtClean="0"/>
              <a:t>…a pre-oil baseline</a:t>
            </a:r>
          </a:p>
          <a:p>
            <a:endParaRPr lang="en-US" sz="1100" dirty="0" smtClean="0"/>
          </a:p>
          <a:p>
            <a:r>
              <a:rPr lang="en-US" sz="2400" dirty="0" smtClean="0"/>
              <a:t>…samples for initial toxicology analyses</a:t>
            </a:r>
          </a:p>
          <a:p>
            <a:endParaRPr lang="en-US" sz="1100" dirty="0" smtClean="0"/>
          </a:p>
          <a:p>
            <a:r>
              <a:rPr lang="en-US" sz="2400" dirty="0" smtClean="0"/>
              <a:t>…distribution/abundance data for modeling</a:t>
            </a:r>
          </a:p>
          <a:p>
            <a:endParaRPr lang="en-US" sz="1100" dirty="0" smtClean="0"/>
          </a:p>
          <a:p>
            <a:r>
              <a:rPr lang="en-US" sz="2400" dirty="0" smtClean="0"/>
              <a:t>…development of spawning recruitment indices </a:t>
            </a:r>
          </a:p>
          <a:p>
            <a:endParaRPr lang="en-US" sz="1100" dirty="0" smtClean="0"/>
          </a:p>
          <a:p>
            <a:r>
              <a:rPr lang="en-US" sz="2400" dirty="0" smtClean="0"/>
              <a:t>…information for current response, on-going monitoring and future recovery plans</a:t>
            </a:r>
            <a:endParaRPr lang="en-US" sz="2400" dirty="0"/>
          </a:p>
        </p:txBody>
      </p:sp>
      <p:sp>
        <p:nvSpPr>
          <p:cNvPr id="5" name="TextBox 4"/>
          <p:cNvSpPr txBox="1"/>
          <p:nvPr/>
        </p:nvSpPr>
        <p:spPr>
          <a:xfrm>
            <a:off x="762000" y="6031468"/>
            <a:ext cx="7162800" cy="369332"/>
          </a:xfrm>
          <a:prstGeom prst="rect">
            <a:avLst/>
          </a:prstGeom>
          <a:noFill/>
        </p:spPr>
        <p:txBody>
          <a:bodyPr wrap="square" rtlCol="0">
            <a:spAutoFit/>
          </a:bodyPr>
          <a:lstStyle/>
          <a:p>
            <a:r>
              <a:rPr lang="en-US" b="1" dirty="0" smtClean="0"/>
              <a:t>Special thanks to: </a:t>
            </a:r>
            <a:r>
              <a:rPr lang="en-US" dirty="0" smtClean="0"/>
              <a:t>Samantha Whitcraft for admin/presentation assistance…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p:nvPr>
        </p:nvSpPr>
        <p:spPr>
          <a:xfrm>
            <a:off x="457200" y="381000"/>
            <a:ext cx="8229600" cy="5851525"/>
          </a:xfrm>
        </p:spPr>
        <p:txBody>
          <a:bodyPr/>
          <a:lstStyle/>
          <a:p>
            <a:r>
              <a:rPr lang="en-US" dirty="0" smtClean="0"/>
              <a:t>Our original research to date… </a:t>
            </a:r>
          </a:p>
          <a:p>
            <a:pPr>
              <a:buNone/>
            </a:pPr>
            <a:endParaRPr lang="en-US" dirty="0" smtClean="0"/>
          </a:p>
          <a:p>
            <a:pPr>
              <a:buNone/>
            </a:pPr>
            <a:r>
              <a:rPr lang="en-US" dirty="0" smtClean="0"/>
              <a:t>…provide fisheries independent data to improve NOAA-ICCAT </a:t>
            </a:r>
            <a:r>
              <a:rPr lang="en-US" dirty="0" err="1" smtClean="0"/>
              <a:t>bluefin</a:t>
            </a:r>
            <a:r>
              <a:rPr lang="en-US" dirty="0" smtClean="0"/>
              <a:t> stock assessments and </a:t>
            </a:r>
            <a:r>
              <a:rPr lang="en-US" dirty="0" smtClean="0"/>
              <a:t>management</a:t>
            </a:r>
          </a:p>
          <a:p>
            <a:r>
              <a:rPr lang="en-US" dirty="0" smtClean="0"/>
              <a:t>Our research now, given DWH event</a:t>
            </a:r>
            <a:r>
              <a:rPr lang="en-US" dirty="0" smtClean="0"/>
              <a:t>…</a:t>
            </a:r>
          </a:p>
          <a:p>
            <a:pPr>
              <a:buNone/>
            </a:pPr>
            <a:r>
              <a:rPr lang="en-US" dirty="0" smtClean="0"/>
              <a:t>…continue to support NOAA-ICCAT needs while responding to the DWH event with baseline data and future monitoring</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dirty="0" smtClean="0"/>
          </a:p>
          <a:p>
            <a:r>
              <a:rPr lang="en-US" dirty="0" smtClean="0"/>
              <a:t>What extent of the pelagic habitat is impacted by the oil</a:t>
            </a:r>
          </a:p>
          <a:p>
            <a:r>
              <a:rPr lang="en-US" dirty="0" smtClean="0"/>
              <a:t>What are the impacts on pelagic fish and fish larvae</a:t>
            </a:r>
          </a:p>
          <a:p>
            <a:r>
              <a:rPr lang="en-US" dirty="0" smtClean="0"/>
              <a:t>What are the impacts on other zooplankton</a:t>
            </a:r>
          </a:p>
          <a:p>
            <a:r>
              <a:rPr lang="en-US" dirty="0" smtClean="0"/>
              <a:t>What are impacts on the food web</a:t>
            </a:r>
          </a:p>
          <a:p>
            <a:r>
              <a:rPr lang="en-US" dirty="0" smtClean="0"/>
              <a:t>How will future fish stocks be impacted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0" name="Picture 13" descr="2001 bluefin stations"/>
          <p:cNvPicPr>
            <a:picLocks noGrp="1" noChangeAspect="1" noChangeArrowheads="1"/>
          </p:cNvPicPr>
          <p:nvPr>
            <p:ph/>
          </p:nvPr>
        </p:nvPicPr>
        <p:blipFill>
          <a:blip r:embed="rId3" cstate="print"/>
          <a:srcRect/>
          <a:stretch>
            <a:fillRect/>
          </a:stretch>
        </p:blipFill>
        <p:spPr>
          <a:xfrm>
            <a:off x="1066800" y="914400"/>
            <a:ext cx="7006897" cy="5715000"/>
          </a:xfrm>
          <a:noFill/>
        </p:spPr>
      </p:pic>
      <p:sp>
        <p:nvSpPr>
          <p:cNvPr id="7" name="TextBox 6"/>
          <p:cNvSpPr txBox="1"/>
          <p:nvPr/>
        </p:nvSpPr>
        <p:spPr>
          <a:xfrm>
            <a:off x="1600200" y="228600"/>
            <a:ext cx="6096000" cy="461665"/>
          </a:xfrm>
          <a:prstGeom prst="rect">
            <a:avLst/>
          </a:prstGeom>
          <a:noFill/>
        </p:spPr>
        <p:txBody>
          <a:bodyPr wrap="square" rtlCol="0">
            <a:spAutoFit/>
          </a:bodyPr>
          <a:lstStyle/>
          <a:p>
            <a:r>
              <a:rPr lang="en-US" sz="2400" b="1" dirty="0" smtClean="0"/>
              <a:t>Introduction:   Bluefin tuna survey stations</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25400" y="76200"/>
            <a:ext cx="5080000" cy="6597191"/>
            <a:chOff x="939800" y="76200"/>
            <a:chExt cx="5080000" cy="6597191"/>
          </a:xfrm>
        </p:grpSpPr>
        <p:grpSp>
          <p:nvGrpSpPr>
            <p:cNvPr id="10" name="Group 14"/>
            <p:cNvGrpSpPr/>
            <p:nvPr/>
          </p:nvGrpSpPr>
          <p:grpSpPr>
            <a:xfrm>
              <a:off x="941429" y="76200"/>
              <a:ext cx="5078371" cy="3276600"/>
              <a:chOff x="2609420" y="54935"/>
              <a:chExt cx="6495589" cy="4191000"/>
            </a:xfrm>
          </p:grpSpPr>
          <p:pic>
            <p:nvPicPr>
              <p:cNvPr id="17" name="Picture 2"/>
              <p:cNvPicPr>
                <a:picLocks noChangeAspect="1" noChangeArrowheads="1"/>
              </p:cNvPicPr>
              <p:nvPr/>
            </p:nvPicPr>
            <p:blipFill>
              <a:blip r:embed="rId3" cstate="print"/>
              <a:srcRect/>
              <a:stretch>
                <a:fillRect/>
              </a:stretch>
            </p:blipFill>
            <p:spPr bwMode="auto">
              <a:xfrm>
                <a:off x="2609420" y="54935"/>
                <a:ext cx="6398124" cy="4191000"/>
              </a:xfrm>
              <a:prstGeom prst="rect">
                <a:avLst/>
              </a:prstGeom>
              <a:noFill/>
              <a:ln w="9525">
                <a:noFill/>
                <a:miter lim="800000"/>
                <a:headEnd/>
                <a:tailEnd/>
              </a:ln>
            </p:spPr>
          </p:pic>
          <p:sp>
            <p:nvSpPr>
              <p:cNvPr id="18" name="TextBox 17"/>
              <p:cNvSpPr txBox="1"/>
              <p:nvPr/>
            </p:nvSpPr>
            <p:spPr>
              <a:xfrm>
                <a:off x="7905143" y="2004237"/>
                <a:ext cx="1199866" cy="551135"/>
              </a:xfrm>
              <a:prstGeom prst="rect">
                <a:avLst/>
              </a:prstGeom>
              <a:noFill/>
            </p:spPr>
            <p:txBody>
              <a:bodyPr wrap="none" rtlCol="0">
                <a:spAutoFit/>
              </a:bodyPr>
              <a:lstStyle/>
              <a:p>
                <a:pPr algn="ctr"/>
                <a:r>
                  <a:rPr lang="en-US" sz="1100" b="1" dirty="0" smtClean="0">
                    <a:solidFill>
                      <a:schemeClr val="bg2"/>
                    </a:solidFill>
                    <a:latin typeface="Times New Roman" pitchFamily="18" charset="0"/>
                    <a:cs typeface="Times New Roman" pitchFamily="18" charset="0"/>
                  </a:rPr>
                  <a:t>Larval BFT </a:t>
                </a:r>
              </a:p>
              <a:p>
                <a:pPr algn="ctr"/>
                <a:r>
                  <a:rPr lang="en-US" sz="1100" b="1" dirty="0" smtClean="0">
                    <a:solidFill>
                      <a:schemeClr val="bg2"/>
                    </a:solidFill>
                    <a:latin typeface="Times New Roman" pitchFamily="18" charset="0"/>
                    <a:cs typeface="Times New Roman" pitchFamily="18" charset="0"/>
                  </a:rPr>
                  <a:t>Bongo (/m3)</a:t>
                </a:r>
                <a:endParaRPr lang="en-US" sz="1100" b="1" dirty="0">
                  <a:solidFill>
                    <a:schemeClr val="bg2"/>
                  </a:solidFill>
                  <a:latin typeface="Times New Roman" pitchFamily="18" charset="0"/>
                  <a:cs typeface="Times New Roman" pitchFamily="18" charset="0"/>
                </a:endParaRPr>
              </a:p>
            </p:txBody>
          </p:sp>
          <p:sp>
            <p:nvSpPr>
              <p:cNvPr id="19" name="TextBox 18"/>
              <p:cNvSpPr txBox="1"/>
              <p:nvPr/>
            </p:nvSpPr>
            <p:spPr>
              <a:xfrm>
                <a:off x="7894291" y="3667655"/>
                <a:ext cx="642172" cy="334617"/>
              </a:xfrm>
              <a:prstGeom prst="rect">
                <a:avLst/>
              </a:prstGeom>
              <a:noFill/>
            </p:spPr>
            <p:txBody>
              <a:bodyPr wrap="none" rtlCol="0">
                <a:spAutoFit/>
              </a:bodyPr>
              <a:lstStyle/>
              <a:p>
                <a:pPr algn="ctr"/>
                <a:r>
                  <a:rPr lang="en-US" sz="1100" b="1" dirty="0" smtClean="0">
                    <a:solidFill>
                      <a:schemeClr val="bg2"/>
                    </a:solidFill>
                    <a:latin typeface="Times New Roman" pitchFamily="18" charset="0"/>
                    <a:cs typeface="Times New Roman" pitchFamily="18" charset="0"/>
                  </a:rPr>
                  <a:t>0.005</a:t>
                </a:r>
                <a:endParaRPr lang="en-US" sz="1100" b="1" dirty="0">
                  <a:solidFill>
                    <a:schemeClr val="bg2"/>
                  </a:solidFill>
                  <a:latin typeface="Times New Roman" pitchFamily="18" charset="0"/>
                  <a:cs typeface="Times New Roman" pitchFamily="18" charset="0"/>
                </a:endParaRPr>
              </a:p>
            </p:txBody>
          </p:sp>
          <p:sp>
            <p:nvSpPr>
              <p:cNvPr id="20" name="TextBox 19"/>
              <p:cNvSpPr txBox="1"/>
              <p:nvPr/>
            </p:nvSpPr>
            <p:spPr>
              <a:xfrm>
                <a:off x="7870451" y="3238795"/>
                <a:ext cx="642172" cy="334617"/>
              </a:xfrm>
              <a:prstGeom prst="rect">
                <a:avLst/>
              </a:prstGeom>
              <a:noFill/>
            </p:spPr>
            <p:txBody>
              <a:bodyPr wrap="none" rtlCol="0">
                <a:spAutoFit/>
              </a:bodyPr>
              <a:lstStyle/>
              <a:p>
                <a:pPr algn="ctr"/>
                <a:r>
                  <a:rPr lang="en-US" sz="1100" b="1" dirty="0" smtClean="0">
                    <a:solidFill>
                      <a:schemeClr val="bg2"/>
                    </a:solidFill>
                    <a:latin typeface="Times New Roman" pitchFamily="18" charset="0"/>
                    <a:cs typeface="Times New Roman" pitchFamily="18" charset="0"/>
                  </a:rPr>
                  <a:t>0.075</a:t>
                </a:r>
                <a:endParaRPr lang="en-US" sz="1100" b="1" dirty="0">
                  <a:solidFill>
                    <a:schemeClr val="bg2"/>
                  </a:solidFill>
                  <a:latin typeface="Times New Roman" pitchFamily="18" charset="0"/>
                  <a:cs typeface="Times New Roman" pitchFamily="18" charset="0"/>
                </a:endParaRPr>
              </a:p>
            </p:txBody>
          </p:sp>
          <p:sp>
            <p:nvSpPr>
              <p:cNvPr id="21" name="TextBox 20"/>
              <p:cNvSpPr txBox="1"/>
              <p:nvPr/>
            </p:nvSpPr>
            <p:spPr>
              <a:xfrm>
                <a:off x="8009747" y="2839201"/>
                <a:ext cx="461739" cy="334617"/>
              </a:xfrm>
              <a:prstGeom prst="rect">
                <a:avLst/>
              </a:prstGeom>
              <a:noFill/>
            </p:spPr>
            <p:txBody>
              <a:bodyPr wrap="none" rtlCol="0">
                <a:spAutoFit/>
              </a:bodyPr>
              <a:lstStyle/>
              <a:p>
                <a:pPr algn="ctr"/>
                <a:r>
                  <a:rPr lang="en-US" sz="1100" b="1" dirty="0" smtClean="0">
                    <a:solidFill>
                      <a:schemeClr val="bg2"/>
                    </a:solidFill>
                    <a:latin typeface="Times New Roman" pitchFamily="18" charset="0"/>
                    <a:cs typeface="Times New Roman" pitchFamily="18" charset="0"/>
                  </a:rPr>
                  <a:t>0.1</a:t>
                </a:r>
                <a:endParaRPr lang="en-US" sz="1100" b="1" dirty="0">
                  <a:solidFill>
                    <a:schemeClr val="bg2"/>
                  </a:solidFill>
                  <a:latin typeface="Times New Roman" pitchFamily="18" charset="0"/>
                  <a:cs typeface="Times New Roman" pitchFamily="18" charset="0"/>
                </a:endParaRPr>
              </a:p>
            </p:txBody>
          </p:sp>
        </p:grpSp>
        <p:grpSp>
          <p:nvGrpSpPr>
            <p:cNvPr id="11" name="Group 20"/>
            <p:cNvGrpSpPr/>
            <p:nvPr/>
          </p:nvGrpSpPr>
          <p:grpSpPr>
            <a:xfrm>
              <a:off x="939800" y="3429000"/>
              <a:ext cx="5003800" cy="3244391"/>
              <a:chOff x="2921000" y="3429000"/>
              <a:chExt cx="5003800" cy="3244391"/>
            </a:xfrm>
          </p:grpSpPr>
          <p:pic>
            <p:nvPicPr>
              <p:cNvPr id="12" name="Picture 3"/>
              <p:cNvPicPr>
                <a:picLocks noChangeAspect="1" noChangeArrowheads="1"/>
              </p:cNvPicPr>
              <p:nvPr/>
            </p:nvPicPr>
            <p:blipFill>
              <a:blip r:embed="rId4" cstate="print"/>
              <a:srcRect/>
              <a:stretch>
                <a:fillRect/>
              </a:stretch>
            </p:blipFill>
            <p:spPr bwMode="auto">
              <a:xfrm>
                <a:off x="2921000" y="3429000"/>
                <a:ext cx="4953000" cy="3244391"/>
              </a:xfrm>
              <a:prstGeom prst="rect">
                <a:avLst/>
              </a:prstGeom>
              <a:noFill/>
              <a:ln w="9525">
                <a:noFill/>
                <a:miter lim="800000"/>
                <a:headEnd/>
                <a:tailEnd/>
              </a:ln>
            </p:spPr>
          </p:pic>
          <p:sp>
            <p:nvSpPr>
              <p:cNvPr id="13" name="TextBox 12"/>
              <p:cNvSpPr txBox="1"/>
              <p:nvPr/>
            </p:nvSpPr>
            <p:spPr>
              <a:xfrm>
                <a:off x="6975501" y="5105400"/>
                <a:ext cx="949299" cy="430887"/>
              </a:xfrm>
              <a:prstGeom prst="rect">
                <a:avLst/>
              </a:prstGeom>
              <a:noFill/>
            </p:spPr>
            <p:txBody>
              <a:bodyPr wrap="none" rtlCol="0">
                <a:spAutoFit/>
              </a:bodyPr>
              <a:lstStyle/>
              <a:p>
                <a:pPr algn="ctr"/>
                <a:r>
                  <a:rPr lang="en-US" sz="1100" b="1" dirty="0" smtClean="0">
                    <a:solidFill>
                      <a:schemeClr val="bg2"/>
                    </a:solidFill>
                    <a:latin typeface="Times New Roman" pitchFamily="18" charset="0"/>
                    <a:cs typeface="Times New Roman" pitchFamily="18" charset="0"/>
                  </a:rPr>
                  <a:t>Larval BFT:</a:t>
                </a:r>
              </a:p>
              <a:p>
                <a:pPr algn="ctr"/>
                <a:r>
                  <a:rPr lang="en-US" sz="1100" b="1" dirty="0" smtClean="0">
                    <a:solidFill>
                      <a:schemeClr val="bg2"/>
                    </a:solidFill>
                    <a:latin typeface="Times New Roman" pitchFamily="18" charset="0"/>
                    <a:cs typeface="Times New Roman" pitchFamily="18" charset="0"/>
                  </a:rPr>
                  <a:t>Neuston (#)</a:t>
                </a:r>
              </a:p>
            </p:txBody>
          </p:sp>
          <p:sp>
            <p:nvSpPr>
              <p:cNvPr id="14" name="TextBox 13"/>
              <p:cNvSpPr txBox="1"/>
              <p:nvPr/>
            </p:nvSpPr>
            <p:spPr>
              <a:xfrm>
                <a:off x="7239000" y="6203142"/>
                <a:ext cx="255198" cy="261610"/>
              </a:xfrm>
              <a:prstGeom prst="rect">
                <a:avLst/>
              </a:prstGeom>
              <a:noFill/>
            </p:spPr>
            <p:txBody>
              <a:bodyPr wrap="none" rtlCol="0">
                <a:spAutoFit/>
              </a:bodyPr>
              <a:lstStyle/>
              <a:p>
                <a:pPr algn="ctr"/>
                <a:r>
                  <a:rPr lang="en-US" sz="1100" b="1" dirty="0" smtClean="0">
                    <a:solidFill>
                      <a:schemeClr val="bg2"/>
                    </a:solidFill>
                    <a:latin typeface="Times New Roman" pitchFamily="18" charset="0"/>
                    <a:cs typeface="Times New Roman" pitchFamily="18" charset="0"/>
                  </a:rPr>
                  <a:t>1</a:t>
                </a:r>
                <a:endParaRPr lang="en-US" sz="1100" b="1" dirty="0">
                  <a:solidFill>
                    <a:schemeClr val="bg2"/>
                  </a:solidFill>
                  <a:latin typeface="Times New Roman" pitchFamily="18" charset="0"/>
                  <a:cs typeface="Times New Roman" pitchFamily="18" charset="0"/>
                </a:endParaRPr>
              </a:p>
            </p:txBody>
          </p:sp>
          <p:sp>
            <p:nvSpPr>
              <p:cNvPr id="15" name="TextBox 14"/>
              <p:cNvSpPr txBox="1"/>
              <p:nvPr/>
            </p:nvSpPr>
            <p:spPr>
              <a:xfrm>
                <a:off x="7226300" y="5896495"/>
                <a:ext cx="255198" cy="261610"/>
              </a:xfrm>
              <a:prstGeom prst="rect">
                <a:avLst/>
              </a:prstGeom>
              <a:noFill/>
            </p:spPr>
            <p:txBody>
              <a:bodyPr wrap="none" rtlCol="0">
                <a:spAutoFit/>
              </a:bodyPr>
              <a:lstStyle/>
              <a:p>
                <a:pPr algn="ctr"/>
                <a:r>
                  <a:rPr lang="en-US" sz="1100" b="1" dirty="0" smtClean="0">
                    <a:solidFill>
                      <a:schemeClr val="bg2"/>
                    </a:solidFill>
                    <a:latin typeface="Times New Roman" pitchFamily="18" charset="0"/>
                    <a:cs typeface="Times New Roman" pitchFamily="18" charset="0"/>
                  </a:rPr>
                  <a:t>2</a:t>
                </a:r>
                <a:endParaRPr lang="en-US" sz="1100" b="1" dirty="0">
                  <a:solidFill>
                    <a:schemeClr val="bg2"/>
                  </a:solidFill>
                  <a:latin typeface="Times New Roman" pitchFamily="18" charset="0"/>
                  <a:cs typeface="Times New Roman" pitchFamily="18" charset="0"/>
                </a:endParaRPr>
              </a:p>
            </p:txBody>
          </p:sp>
          <p:sp>
            <p:nvSpPr>
              <p:cNvPr id="16" name="TextBox 15"/>
              <p:cNvSpPr txBox="1"/>
              <p:nvPr/>
            </p:nvSpPr>
            <p:spPr>
              <a:xfrm>
                <a:off x="7212402" y="5573222"/>
                <a:ext cx="255198" cy="261610"/>
              </a:xfrm>
              <a:prstGeom prst="rect">
                <a:avLst/>
              </a:prstGeom>
              <a:noFill/>
            </p:spPr>
            <p:txBody>
              <a:bodyPr wrap="none" rtlCol="0">
                <a:spAutoFit/>
              </a:bodyPr>
              <a:lstStyle/>
              <a:p>
                <a:pPr algn="ctr"/>
                <a:r>
                  <a:rPr lang="en-US" sz="1100" b="1" dirty="0" smtClean="0">
                    <a:solidFill>
                      <a:schemeClr val="bg2"/>
                    </a:solidFill>
                    <a:latin typeface="Times New Roman" pitchFamily="18" charset="0"/>
                    <a:cs typeface="Times New Roman" pitchFamily="18" charset="0"/>
                  </a:rPr>
                  <a:t>5</a:t>
                </a:r>
                <a:endParaRPr lang="en-US" sz="1100" b="1" dirty="0">
                  <a:solidFill>
                    <a:schemeClr val="bg2"/>
                  </a:solidFill>
                  <a:latin typeface="Times New Roman" pitchFamily="18" charset="0"/>
                  <a:cs typeface="Times New Roman" pitchFamily="18" charset="0"/>
                </a:endParaRPr>
              </a:p>
            </p:txBody>
          </p:sp>
        </p:grpSp>
      </p:grpSp>
      <p:sp>
        <p:nvSpPr>
          <p:cNvPr id="17425" name="Text Box 17"/>
          <p:cNvSpPr txBox="1">
            <a:spLocks noChangeArrowheads="1"/>
          </p:cNvSpPr>
          <p:nvPr/>
        </p:nvSpPr>
        <p:spPr bwMode="auto">
          <a:xfrm>
            <a:off x="1704975" y="2362200"/>
            <a:ext cx="6677025" cy="396875"/>
          </a:xfrm>
          <a:prstGeom prst="rect">
            <a:avLst/>
          </a:prstGeom>
          <a:noFill/>
          <a:ln w="9525">
            <a:noFill/>
            <a:miter lim="800000"/>
            <a:headEnd/>
            <a:tailEnd/>
          </a:ln>
          <a:effectLst/>
        </p:spPr>
        <p:txBody>
          <a:bodyPr>
            <a:spAutoFit/>
          </a:bodyPr>
          <a:lstStyle/>
          <a:p>
            <a:pPr>
              <a:spcBef>
                <a:spcPct val="50000"/>
              </a:spcBef>
              <a:defRPr/>
            </a:pPr>
            <a:r>
              <a:rPr lang="en-US" sz="2000" b="0">
                <a:solidFill>
                  <a:schemeClr val="bg1"/>
                </a:solidFill>
                <a:effectLst>
                  <a:outerShdw blurRad="38100" dist="38100" dir="2700000" algn="tl">
                    <a:srgbClr val="000000"/>
                  </a:outerShdw>
                </a:effectLst>
              </a:rPr>
              <a:t> </a:t>
            </a:r>
          </a:p>
        </p:txBody>
      </p:sp>
      <p:sp>
        <p:nvSpPr>
          <p:cNvPr id="8" name="TextBox 7"/>
          <p:cNvSpPr txBox="1"/>
          <p:nvPr/>
        </p:nvSpPr>
        <p:spPr>
          <a:xfrm>
            <a:off x="4191000" y="228600"/>
            <a:ext cx="5791200" cy="646331"/>
          </a:xfrm>
          <a:prstGeom prst="rect">
            <a:avLst/>
          </a:prstGeom>
          <a:noFill/>
        </p:spPr>
        <p:txBody>
          <a:bodyPr wrap="square" rtlCol="0">
            <a:spAutoFit/>
          </a:bodyPr>
          <a:lstStyle/>
          <a:p>
            <a:pPr algn="ctr"/>
            <a:r>
              <a:rPr lang="en-US" sz="3600" b="1" dirty="0" smtClean="0"/>
              <a:t>Presence/Absence</a:t>
            </a:r>
            <a:endParaRPr lang="en-US"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2" descr="2007_summary_catch"/>
          <p:cNvPicPr>
            <a:picLocks noChangeAspect="1" noChangeArrowheads="1"/>
          </p:cNvPicPr>
          <p:nvPr/>
        </p:nvPicPr>
        <p:blipFill>
          <a:blip r:embed="rId2" cstate="print"/>
          <a:srcRect/>
          <a:stretch>
            <a:fillRect/>
          </a:stretch>
        </p:blipFill>
        <p:spPr bwMode="auto">
          <a:xfrm>
            <a:off x="2362200" y="152400"/>
            <a:ext cx="4419599" cy="3335836"/>
          </a:xfrm>
          <a:prstGeom prst="rect">
            <a:avLst/>
          </a:prstGeom>
          <a:noFill/>
          <a:ln w="9525">
            <a:noFill/>
            <a:miter lim="800000"/>
            <a:headEnd/>
            <a:tailEnd/>
          </a:ln>
        </p:spPr>
      </p:pic>
      <p:pic>
        <p:nvPicPr>
          <p:cNvPr id="3" name="Picture 2" descr="2008_summary_catch"/>
          <p:cNvPicPr>
            <a:picLocks noChangeAspect="1" noChangeArrowheads="1"/>
          </p:cNvPicPr>
          <p:nvPr/>
        </p:nvPicPr>
        <p:blipFill>
          <a:blip r:embed="rId3" cstate="print"/>
          <a:srcRect/>
          <a:stretch>
            <a:fillRect/>
          </a:stretch>
        </p:blipFill>
        <p:spPr bwMode="auto">
          <a:xfrm>
            <a:off x="4649999" y="3562350"/>
            <a:ext cx="4265401" cy="3219450"/>
          </a:xfrm>
          <a:prstGeom prst="rect">
            <a:avLst/>
          </a:prstGeom>
          <a:noFill/>
          <a:ln w="9525">
            <a:noFill/>
            <a:miter lim="800000"/>
            <a:headEnd/>
            <a:tailEnd/>
          </a:ln>
        </p:spPr>
      </p:pic>
      <p:pic>
        <p:nvPicPr>
          <p:cNvPr id="4" name="Picture 2" descr="2009_summary_catch"/>
          <p:cNvPicPr>
            <a:picLocks noChangeAspect="1" noChangeArrowheads="1"/>
          </p:cNvPicPr>
          <p:nvPr/>
        </p:nvPicPr>
        <p:blipFill>
          <a:blip r:embed="rId4" cstate="print"/>
          <a:srcRect/>
          <a:stretch>
            <a:fillRect/>
          </a:stretch>
        </p:blipFill>
        <p:spPr bwMode="auto">
          <a:xfrm>
            <a:off x="129576" y="3562350"/>
            <a:ext cx="4265400" cy="3219450"/>
          </a:xfrm>
          <a:prstGeom prst="rect">
            <a:avLst/>
          </a:prstGeom>
          <a:noFill/>
          <a:ln w="9525">
            <a:noFill/>
            <a:miter lim="800000"/>
            <a:headEnd/>
            <a:tailEnd/>
          </a:ln>
        </p:spPr>
      </p:pic>
      <p:sp>
        <p:nvSpPr>
          <p:cNvPr id="5" name="TextBox 4"/>
          <p:cNvSpPr txBox="1"/>
          <p:nvPr/>
        </p:nvSpPr>
        <p:spPr>
          <a:xfrm>
            <a:off x="228600" y="457200"/>
            <a:ext cx="2057400" cy="2677656"/>
          </a:xfrm>
          <a:prstGeom prst="rect">
            <a:avLst/>
          </a:prstGeom>
          <a:noFill/>
        </p:spPr>
        <p:txBody>
          <a:bodyPr wrap="square" rtlCol="0">
            <a:spAutoFit/>
          </a:bodyPr>
          <a:lstStyle/>
          <a:p>
            <a:r>
              <a:rPr lang="en-US" sz="2400" b="1" dirty="0" smtClean="0"/>
              <a:t>Summarized adult long-line catches…</a:t>
            </a:r>
          </a:p>
          <a:p>
            <a:endParaRPr lang="en-US" sz="2400" b="1" dirty="0" smtClean="0"/>
          </a:p>
          <a:p>
            <a:r>
              <a:rPr lang="en-US" sz="2400" b="1" dirty="0" smtClean="0"/>
              <a:t>with closed fishing areas (blue)</a:t>
            </a:r>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057400" y="3452304"/>
            <a:ext cx="4905958" cy="3405698"/>
          </a:xfrm>
          <a:prstGeom prst="rect">
            <a:avLst/>
          </a:prstGeom>
          <a:noFill/>
          <a:ln w="9525">
            <a:noFill/>
            <a:miter lim="800000"/>
            <a:headEnd/>
            <a:tailEnd/>
          </a:ln>
          <a:effectLst/>
        </p:spPr>
      </p:pic>
      <p:grpSp>
        <p:nvGrpSpPr>
          <p:cNvPr id="2" name="Group 7"/>
          <p:cNvGrpSpPr/>
          <p:nvPr/>
        </p:nvGrpSpPr>
        <p:grpSpPr>
          <a:xfrm>
            <a:off x="7086600" y="5791200"/>
            <a:ext cx="978959" cy="688777"/>
            <a:chOff x="7086600" y="5791200"/>
            <a:chExt cx="978959" cy="688777"/>
          </a:xfrm>
        </p:grpSpPr>
        <p:sp>
          <p:nvSpPr>
            <p:cNvPr id="4" name="Oval 3"/>
            <p:cNvSpPr/>
            <p:nvPr/>
          </p:nvSpPr>
          <p:spPr>
            <a:xfrm>
              <a:off x="7124700" y="586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p:cNvSpPr/>
            <p:nvPr/>
          </p:nvSpPr>
          <p:spPr>
            <a:xfrm>
              <a:off x="7086600" y="6248400"/>
              <a:ext cx="228600" cy="22860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91400" y="5791200"/>
              <a:ext cx="665567" cy="307777"/>
            </a:xfrm>
            <a:prstGeom prst="rect">
              <a:avLst/>
            </a:prstGeom>
            <a:noFill/>
          </p:spPr>
          <p:txBody>
            <a:bodyPr wrap="none" rtlCol="0">
              <a:spAutoFit/>
            </a:bodyPr>
            <a:lstStyle/>
            <a:p>
              <a:r>
                <a:rPr lang="en-US" sz="1400" b="1" dirty="0" smtClean="0"/>
                <a:t>Adults</a:t>
              </a:r>
              <a:endParaRPr lang="en-US" sz="1400" b="1" dirty="0"/>
            </a:p>
          </p:txBody>
        </p:sp>
        <p:sp>
          <p:nvSpPr>
            <p:cNvPr id="7" name="TextBox 6"/>
            <p:cNvSpPr txBox="1"/>
            <p:nvPr/>
          </p:nvSpPr>
          <p:spPr>
            <a:xfrm>
              <a:off x="7391400" y="6172200"/>
              <a:ext cx="674159" cy="307777"/>
            </a:xfrm>
            <a:prstGeom prst="rect">
              <a:avLst/>
            </a:prstGeom>
            <a:noFill/>
          </p:spPr>
          <p:txBody>
            <a:bodyPr wrap="none" rtlCol="0">
              <a:spAutoFit/>
            </a:bodyPr>
            <a:lstStyle/>
            <a:p>
              <a:r>
                <a:rPr lang="en-US" sz="1400" b="1" dirty="0" smtClean="0"/>
                <a:t>Larvae</a:t>
              </a:r>
              <a:endParaRPr lang="en-US" sz="1400" b="1" dirty="0"/>
            </a:p>
          </p:txBody>
        </p:sp>
      </p:grpSp>
      <p:sp>
        <p:nvSpPr>
          <p:cNvPr id="9" name="TextBox 8"/>
          <p:cNvSpPr txBox="1"/>
          <p:nvPr/>
        </p:nvSpPr>
        <p:spPr>
          <a:xfrm>
            <a:off x="2590800" y="2590800"/>
            <a:ext cx="535083" cy="307777"/>
          </a:xfrm>
          <a:prstGeom prst="rect">
            <a:avLst/>
          </a:prstGeom>
          <a:noFill/>
        </p:spPr>
        <p:txBody>
          <a:bodyPr wrap="none" rtlCol="0">
            <a:spAutoFit/>
          </a:bodyPr>
          <a:lstStyle/>
          <a:p>
            <a:r>
              <a:rPr lang="en-US" sz="1400" b="1" dirty="0" smtClean="0"/>
              <a:t>Date</a:t>
            </a:r>
            <a:endParaRPr lang="en-US" sz="1400" b="1" dirty="0"/>
          </a:p>
        </p:txBody>
      </p:sp>
      <p:sp>
        <p:nvSpPr>
          <p:cNvPr id="10" name="TextBox 9"/>
          <p:cNvSpPr txBox="1"/>
          <p:nvPr/>
        </p:nvSpPr>
        <p:spPr>
          <a:xfrm>
            <a:off x="2590800" y="6016823"/>
            <a:ext cx="1136145" cy="307777"/>
          </a:xfrm>
          <a:prstGeom prst="rect">
            <a:avLst/>
          </a:prstGeom>
          <a:noFill/>
        </p:spPr>
        <p:txBody>
          <a:bodyPr wrap="none" rtlCol="0">
            <a:spAutoFit/>
          </a:bodyPr>
          <a:lstStyle/>
          <a:p>
            <a:r>
              <a:rPr lang="en-US" sz="1400" b="1" dirty="0" smtClean="0"/>
              <a:t>Temperature</a:t>
            </a:r>
            <a:endParaRPr lang="en-US" sz="1400" b="1" dirty="0"/>
          </a:p>
        </p:txBody>
      </p:sp>
      <p:grpSp>
        <p:nvGrpSpPr>
          <p:cNvPr id="3" name="Group 13"/>
          <p:cNvGrpSpPr/>
          <p:nvPr/>
        </p:nvGrpSpPr>
        <p:grpSpPr>
          <a:xfrm>
            <a:off x="2057399" y="2491"/>
            <a:ext cx="4912243" cy="3426509"/>
            <a:chOff x="2057399" y="2491"/>
            <a:chExt cx="4912243" cy="3426509"/>
          </a:xfrm>
        </p:grpSpPr>
        <p:pic>
          <p:nvPicPr>
            <p:cNvPr id="2050" name="Picture 2"/>
            <p:cNvPicPr>
              <a:picLocks noChangeAspect="1" noChangeArrowheads="1"/>
            </p:cNvPicPr>
            <p:nvPr/>
          </p:nvPicPr>
          <p:blipFill>
            <a:blip r:embed="rId3" cstate="print"/>
            <a:srcRect/>
            <a:stretch>
              <a:fillRect/>
            </a:stretch>
          </p:blipFill>
          <p:spPr bwMode="auto">
            <a:xfrm>
              <a:off x="2057399" y="2491"/>
              <a:ext cx="4912243" cy="3426509"/>
            </a:xfrm>
            <a:prstGeom prst="rect">
              <a:avLst/>
            </a:prstGeom>
            <a:noFill/>
            <a:ln w="9525">
              <a:noFill/>
              <a:miter lim="800000"/>
              <a:headEnd/>
              <a:tailEnd/>
            </a:ln>
            <a:effectLst/>
          </p:spPr>
        </p:pic>
        <p:cxnSp>
          <p:nvCxnSpPr>
            <p:cNvPr id="12" name="Straight Connector 11"/>
            <p:cNvCxnSpPr/>
            <p:nvPr/>
          </p:nvCxnSpPr>
          <p:spPr>
            <a:xfrm rot="5400000" flipH="1" flipV="1">
              <a:off x="2133600" y="1524000"/>
              <a:ext cx="27432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05200" y="76200"/>
              <a:ext cx="2281394" cy="261610"/>
            </a:xfrm>
            <a:prstGeom prst="rect">
              <a:avLst/>
            </a:prstGeom>
            <a:noFill/>
          </p:spPr>
          <p:txBody>
            <a:bodyPr wrap="none" rtlCol="0">
              <a:spAutoFit/>
            </a:bodyPr>
            <a:lstStyle/>
            <a:p>
              <a:r>
                <a:rPr lang="en-US" sz="1100" b="1" i="1" dirty="0" smtClean="0">
                  <a:solidFill>
                    <a:srgbClr val="0070C0"/>
                  </a:solidFill>
                </a:rPr>
                <a:t>Date of Deepwater Horizon Incident</a:t>
              </a:r>
              <a:endParaRPr lang="en-US" sz="1100" b="1" i="1" dirty="0">
                <a:solidFill>
                  <a:srgbClr val="0070C0"/>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Bluefin tuna survey: legs 1, 2, 3</a:t>
            </a:r>
            <a:endParaRPr lang="en-US" dirty="0"/>
          </a:p>
        </p:txBody>
      </p:sp>
      <p:pic>
        <p:nvPicPr>
          <p:cNvPr id="4" name="Content Placeholder 3" descr="Gunter Cruise.jpg"/>
          <p:cNvPicPr>
            <a:picLocks noGrp="1" noChangeAspect="1"/>
          </p:cNvPicPr>
          <p:nvPr>
            <p:ph idx="1"/>
          </p:nvPr>
        </p:nvPicPr>
        <p:blipFill>
          <a:blip r:embed="rId2" cstate="print"/>
          <a:stretch>
            <a:fillRect/>
          </a:stretch>
        </p:blipFill>
        <p:spPr>
          <a:xfrm>
            <a:off x="1208891" y="1600200"/>
            <a:ext cx="6726218"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stations: Leg 3</a:t>
            </a:r>
            <a:br>
              <a:rPr lang="en-US" dirty="0" smtClean="0"/>
            </a:br>
            <a:r>
              <a:rPr lang="en-US" dirty="0" smtClean="0"/>
              <a:t>changes due to DWH event</a:t>
            </a:r>
            <a:endParaRPr lang="en-US" dirty="0"/>
          </a:p>
        </p:txBody>
      </p:sp>
      <p:pic>
        <p:nvPicPr>
          <p:cNvPr id="4" name="Content Placeholder 3" descr="10MAY2010Leg3Stations.jpg"/>
          <p:cNvPicPr>
            <a:picLocks noGrp="1" noChangeAspect="1"/>
          </p:cNvPicPr>
          <p:nvPr>
            <p:ph idx="1"/>
          </p:nvPr>
        </p:nvPicPr>
        <p:blipFill>
          <a:blip r:embed="rId2" cstate="print"/>
          <a:stretch>
            <a:fillRect/>
          </a:stretch>
        </p:blipFill>
        <p:spPr>
          <a:xfrm>
            <a:off x="457200" y="2002684"/>
            <a:ext cx="8229600" cy="3720995"/>
          </a:xfrm>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26030</TotalTime>
  <Words>332</Words>
  <Application>Microsoft Office PowerPoint</Application>
  <PresentationFormat>On-screen Show (4:3)</PresentationFormat>
  <Paragraphs>64</Paragraphs>
  <Slides>14</Slides>
  <Notes>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Stream</vt:lpstr>
      <vt:lpstr>Slide 1</vt:lpstr>
      <vt:lpstr>Slide 2</vt:lpstr>
      <vt:lpstr>Slide 3</vt:lpstr>
      <vt:lpstr>Slide 4</vt:lpstr>
      <vt:lpstr>Slide 5</vt:lpstr>
      <vt:lpstr>Slide 6</vt:lpstr>
      <vt:lpstr>Slide 7</vt:lpstr>
      <vt:lpstr>Bluefin tuna survey: legs 1, 2, 3</vt:lpstr>
      <vt:lpstr>Planned stations: Leg 3 changes due to DWH event</vt:lpstr>
      <vt:lpstr>Bluefin tuna: leg 3</vt:lpstr>
      <vt:lpstr>Slide 11</vt:lpstr>
      <vt:lpstr>Slide 12</vt:lpstr>
      <vt:lpstr>Slide 13</vt:lpstr>
      <vt:lpstr>Slide 14</vt:lpstr>
    </vt:vector>
  </TitlesOfParts>
  <Company>NOAA Ship Miller Freeman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Larval transport and local retention of fish larvae in the complex physical oceanographic regime of the Western Caribbean</dc:title>
  <dc:creator>natasha.davis</dc:creator>
  <cp:lastModifiedBy>John Lamkin</cp:lastModifiedBy>
  <cp:revision>120</cp:revision>
  <dcterms:created xsi:type="dcterms:W3CDTF">2010-07-01T15:25:09Z</dcterms:created>
  <dcterms:modified xsi:type="dcterms:W3CDTF">2010-07-01T17:02:17Z</dcterms:modified>
</cp:coreProperties>
</file>