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F5A741-F265-B243-9624-5ED594D54A05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F93321-E743-B149-B366-12A2789606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4DF1E5-EEB7-C04C-94EE-4A0B87883F63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16FCF4-9482-E940-9B5D-F1B134FA2F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E884-1873-FC49-8A1A-689DC8C907A9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C6BB-44F9-3342-9C0D-E6A0495DB3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E8FE0-AB87-7B44-85DA-C55D980E665B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E6F7F-BB91-6547-9092-0F91AB978D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A7BF-3199-5147-BE92-A4C689B6E2C2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C57DA-5810-9144-AB98-C38CC8056E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0D7FD-EE65-F848-A388-198FB40F00F8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CE60-19FC-6945-A076-EB80553B5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65D2B-1BD2-364D-92C6-6F2C979BD548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5E308-390F-0848-90DC-83F7CD07C6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740AD-EB4C-0E4D-94DA-B9413BD73EF3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8CFE2-F669-9A48-B22B-B7C3558578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BAE7E-8FF8-D547-877F-B31E73E7DF88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11F4-57F0-224E-BA6E-1C16C39874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25C1-5A3D-6048-9E91-6DE26143F768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45DFA-0038-3B4A-9B19-3F7F8941B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053B4-0918-3E40-ACE8-9BA4B46E4C16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2AD71-7E61-3C41-80BB-68F5866A2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A2C04-2D69-324C-9409-4E3064F2BF21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3946-76A2-A04F-8DD0-B22AA7774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1C0D-DA86-E74C-B8C7-D0895D7438AE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A1E3-6444-6D48-A09D-04BC11D6A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BC86CD-2B62-F148-845B-8074D51F8A54}" type="datetime1">
              <a:rPr lang="en-US"/>
              <a:pPr>
                <a:defRPr/>
              </a:pPr>
              <a:t>6/30/10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A0F4F7-D70B-A742-B355-C6BA655134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pavia:Desktop:JAG:CTD%20Oxygen%20Data%20at%20DWH_V7.docx!OLE_LINK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/>
          <a:srcRect l="7500" r="3516"/>
          <a:stretch>
            <a:fillRect/>
          </a:stretch>
        </p:blipFill>
        <p:spPr bwMode="auto">
          <a:xfrm>
            <a:off x="0" y="0"/>
            <a:ext cx="91789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685800" y="473075"/>
            <a:ext cx="7772400" cy="1470025"/>
          </a:xfrm>
        </p:spPr>
        <p:txBody>
          <a:bodyPr/>
          <a:lstStyle/>
          <a:p>
            <a:r>
              <a:rPr lang="en-US" sz="4800" b="1" dirty="0" smtClean="0"/>
              <a:t>Joint Analysis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2225" y="4843463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Robert Pavia, Ph.D.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Office of Response and Restoration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Seattle, WA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914400" y="228600"/>
            <a:ext cx="723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Book Antiqua" charset="0"/>
              </a:rPr>
              <a:t>      Figure 11: Mean Fluorescence (ppb QSDE) vs. Time of Observation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 rot="5400000">
            <a:off x="6957219" y="3177381"/>
            <a:ext cx="2668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1200" i="1" dirty="0">
                <a:latin typeface="Arial Italic" pitchFamily="34" charset="0"/>
                <a:ea typeface="Arial Italic" pitchFamily="34" charset="0"/>
                <a:cs typeface="Arial Italic" pitchFamily="34" charset="0"/>
              </a:rPr>
              <a:t>Preliminary Data Subject to Change</a:t>
            </a:r>
          </a:p>
        </p:txBody>
      </p:sp>
      <p:pic>
        <p:nvPicPr>
          <p:cNvPr id="24580" name="Picture 1" descr="Time_vs_Mea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075" y="974725"/>
            <a:ext cx="577532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3733800" y="5867400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</a:rPr>
              <a:t>Seeps</a:t>
            </a:r>
          </a:p>
        </p:txBody>
      </p:sp>
      <p:pic>
        <p:nvPicPr>
          <p:cNvPr id="25603" name="Picture 9" descr="3_D_MeanFluorALLTHRU_19Jun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3200"/>
            <a:ext cx="91440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0" descr="3-Dseep_ins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638800"/>
            <a:ext cx="571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228600" y="6400800"/>
            <a:ext cx="2668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1200" i="1" dirty="0">
                <a:latin typeface="Arial Italic" pitchFamily="34" charset="0"/>
                <a:ea typeface="Arial Italic" pitchFamily="34" charset="0"/>
                <a:cs typeface="Arial Italic" pitchFamily="34" charset="0"/>
              </a:rPr>
              <a:t>Preliminary Data Subject to Change</a:t>
            </a:r>
          </a:p>
        </p:txBody>
      </p:sp>
      <p:sp>
        <p:nvSpPr>
          <p:cNvPr id="25606" name="Rectangle 12"/>
          <p:cNvSpPr>
            <a:spLocks noChangeArrowheads="1"/>
          </p:cNvSpPr>
          <p:nvPr/>
        </p:nvSpPr>
        <p:spPr bwMode="auto">
          <a:xfrm>
            <a:off x="533400" y="228600"/>
            <a:ext cx="792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Book Antiqua" charset="0"/>
              </a:rPr>
              <a:t>Figure 47: Mean Fluorescence ppb (QSDE) between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Book Antiqua" charset="0"/>
              </a:rPr>
              <a:t>1000</a:t>
            </a:r>
            <a:r>
              <a:rPr lang="en-US" sz="2400">
                <a:solidFill>
                  <a:srgbClr val="000000"/>
                </a:solidFill>
                <a:latin typeface="Book Antiqua" charset="0"/>
              </a:rPr>
              <a:t>-</a:t>
            </a:r>
            <a:r>
              <a:rPr lang="en-US" sz="2400" smtClean="0">
                <a:solidFill>
                  <a:srgbClr val="000000"/>
                </a:solidFill>
                <a:latin typeface="Book Antiqua" charset="0"/>
              </a:rPr>
              <a:t>1300m </a:t>
            </a:r>
            <a:r>
              <a:rPr lang="en-US" sz="2400" dirty="0">
                <a:solidFill>
                  <a:srgbClr val="000000"/>
                </a:solidFill>
                <a:latin typeface="Book Antiqua" charset="0"/>
              </a:rPr>
              <a:t>from 19 May through 19 June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07963" y="219075"/>
          <a:ext cx="5033962" cy="6456363"/>
        </p:xfrm>
        <a:graphic>
          <a:graphicData uri="http://schemas.openxmlformats.org/presentationml/2006/ole">
            <p:oleObj spid="_x0000_s26626" name="Document" r:id="rId3" imgW="5486400" imgH="7035800" progId="Word.Document.12">
              <p:link updateAutomatic="1"/>
            </p:oleObj>
          </a:graphicData>
        </a:graphic>
      </p:graphicFrame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472113" y="2160365"/>
            <a:ext cx="34639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7475" indent="-117475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Could be due to biochemical O</a:t>
            </a:r>
            <a:r>
              <a:rPr lang="en-US" baseline="-25000" dirty="0">
                <a:latin typeface="Calibri" charset="0"/>
              </a:rPr>
              <a:t>2 </a:t>
            </a:r>
            <a:r>
              <a:rPr lang="en-US" dirty="0">
                <a:latin typeface="Calibri" charset="0"/>
              </a:rPr>
              <a:t>demand from oxidation of subsurface oil and gas;</a:t>
            </a:r>
          </a:p>
          <a:p>
            <a:pPr marL="117475" indent="-117475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Currently does not show DO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to be depressed to levels considered to be hypoxic;</a:t>
            </a:r>
          </a:p>
          <a:p>
            <a:pPr marL="117475" indent="-117475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Cannot be reliably interpreted because of a lack of sensor calibration data and possible interference of oil;</a:t>
            </a:r>
          </a:p>
          <a:p>
            <a:pPr marL="117475" indent="-117475">
              <a:buFont typeface="Arial" charset="0"/>
              <a:buChar char="•"/>
            </a:pPr>
            <a:r>
              <a:rPr lang="en-US" dirty="0">
                <a:latin typeface="Calibri" charset="0"/>
              </a:rPr>
              <a:t>Requires that Winkler titrations be performed on future cruises.</a:t>
            </a:r>
          </a:p>
          <a:p>
            <a:pPr>
              <a:buFont typeface="Arial" charset="0"/>
              <a:buChar char="•"/>
            </a:pPr>
            <a:endParaRPr lang="en-US" dirty="0">
              <a:latin typeface="Calibri" charset="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5472113" y="577850"/>
            <a:ext cx="30257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DO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measurements from CTD casts with SBE 43 DO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sensor  made at or below 1000 m deep sometimes show a </a:t>
            </a:r>
            <a:r>
              <a:rPr lang="en-US" dirty="0" smtClean="0">
                <a:latin typeface="Calibri" charset="0"/>
              </a:rPr>
              <a:t>depression. This depression: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dirty="0" smtClean="0">
                <a:ea typeface="+mn-ea"/>
                <a:cs typeface="+mn-cs"/>
              </a:rPr>
              <a:t>Review of R/V Brooks McCall Data to Examine Sub-Surface Oil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Review of Data to Examine Subsurface Oil May 19 to June 19, 2010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Sub-Surface Monitoring of Dissolved Oxygen at the Deepwater Horizon Site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Instrument Response of an</a:t>
            </a:r>
            <a:r>
              <a:rPr lang="en-US" cap="all" dirty="0" smtClean="0">
                <a:ea typeface="+mn-ea"/>
                <a:cs typeface="+mn-cs"/>
              </a:rPr>
              <a:t> </a:t>
            </a:r>
            <a:r>
              <a:rPr lang="en-US" i="1" cap="all" dirty="0" smtClean="0">
                <a:ea typeface="+mn-ea"/>
                <a:cs typeface="+mn-cs"/>
              </a:rPr>
              <a:t>eco </a:t>
            </a:r>
            <a:r>
              <a:rPr lang="en-US" cap="all" dirty="0" smtClean="0">
                <a:ea typeface="+mn-ea"/>
                <a:cs typeface="+mn-cs"/>
              </a:rPr>
              <a:t>cdom </a:t>
            </a:r>
            <a:r>
              <a:rPr lang="en-US" dirty="0" smtClean="0">
                <a:ea typeface="+mn-ea"/>
                <a:cs typeface="+mn-cs"/>
              </a:rPr>
              <a:t>Fluorometer to</a:t>
            </a:r>
            <a:r>
              <a:rPr lang="en-US" cap="all" dirty="0" smtClean="0">
                <a:ea typeface="+mn-ea"/>
                <a:cs typeface="+mn-cs"/>
              </a:rPr>
              <a:t> mc 252 </a:t>
            </a:r>
            <a:r>
              <a:rPr lang="en-US" dirty="0" smtClean="0">
                <a:ea typeface="+mn-ea"/>
                <a:cs typeface="+mn-cs"/>
              </a:rPr>
              <a:t>Oil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Field calibration check for CDOM Fluorometer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Data Processing in support of the Joint Analysis Group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Recommendations for sampling at DWH MC252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Methods for measuring bacterial degradation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6625"/>
            <a:ext cx="8229600" cy="5631089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Chartered by the National Incident Command</a:t>
            </a:r>
          </a:p>
          <a:p>
            <a:pPr lvl="1" fontAlgn="auto">
              <a:spcAft>
                <a:spcPts val="60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Goal</a:t>
            </a:r>
          </a:p>
          <a:p>
            <a:pPr lvl="1" fontAlgn="auto">
              <a:spcAft>
                <a:spcPts val="60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Provide a comprehensive characterization of sub-surface oil and transport to inform: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sz="2560" dirty="0" smtClean="0">
                <a:ea typeface="+mn-ea"/>
              </a:rPr>
              <a:t>Incident commands for strategic decisions;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sz="2560" dirty="0" smtClean="0">
                <a:ea typeface="+mn-ea"/>
              </a:rPr>
              <a:t>Responders for tactical decisions;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sz="2560" dirty="0" smtClean="0">
                <a:ea typeface="+mn-ea"/>
              </a:rPr>
              <a:t>Modelers for forecasting transport and fate. </a:t>
            </a:r>
          </a:p>
          <a:p>
            <a:pPr lvl="1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Members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NOAA – NMFS (D.C.), ORR, AOML, AFSC, IOOS, NCDDC, OCL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EPA – Gulf Breeze Lab, R&amp;D (Cincinnati), OER (D.C.), Region 1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White House - OSTP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USGS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UNH – Joint Hydrographic Institute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BP – Houston, </a:t>
            </a:r>
            <a:r>
              <a:rPr lang="en-US" dirty="0" smtClean="0">
                <a:ea typeface="+mn-ea"/>
              </a:rPr>
              <a:t>UK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DFO - Canada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Organization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Federal Members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Coordination and Synthesis Team</a:t>
            </a:r>
          </a:p>
          <a:p>
            <a:pPr lvl="2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Virtual Meeting– Daily Go-To-Meeting (2:00, 1:00, 11:00)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Joint Assessment Group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44513"/>
            <a:ext cx="777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uise4_Station46.png"/>
          <p:cNvPicPr>
            <a:picLocks noChangeAspect="1"/>
          </p:cNvPicPr>
          <p:nvPr/>
        </p:nvPicPr>
        <p:blipFill>
          <a:blip r:embed="rId2"/>
          <a:srcRect l="7501" t="3151" r="7501" b="5252"/>
          <a:stretch>
            <a:fillRect/>
          </a:stretch>
        </p:blipFill>
        <p:spPr>
          <a:xfrm>
            <a:off x="389142" y="210312"/>
            <a:ext cx="8365716" cy="64373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438150"/>
            <a:ext cx="78105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5622925" y="449263"/>
            <a:ext cx="3359150" cy="5970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ot"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Strong evidence of diffuse subsurface oil between 1000m and 1400m. Decreases within the area sampled, especially beyond 10 km.</a:t>
            </a:r>
          </a:p>
          <a:p>
            <a:r>
              <a:rPr lang="en-US" dirty="0">
                <a:latin typeface="Calibri" charset="0"/>
              </a:rPr>
              <a:t> </a:t>
            </a:r>
          </a:p>
          <a:p>
            <a:r>
              <a:rPr lang="en-US" dirty="0">
                <a:latin typeface="Calibri" charset="0"/>
              </a:rPr>
              <a:t>Evidence is consistent with laboratory sample analysis, models, and experimental data</a:t>
            </a:r>
          </a:p>
          <a:p>
            <a:r>
              <a:rPr lang="en-US" dirty="0">
                <a:latin typeface="Calibri" charset="0"/>
              </a:rPr>
              <a:t> </a:t>
            </a:r>
          </a:p>
          <a:p>
            <a:r>
              <a:rPr lang="en-US" dirty="0">
                <a:latin typeface="Calibri" charset="0"/>
              </a:rPr>
              <a:t>Droplet size is consistent with chemically-dispersed oil</a:t>
            </a:r>
          </a:p>
          <a:p>
            <a:r>
              <a:rPr lang="en-US" dirty="0">
                <a:latin typeface="Calibri" charset="0"/>
              </a:rPr>
              <a:t> </a:t>
            </a:r>
          </a:p>
          <a:p>
            <a:r>
              <a:rPr lang="en-US" dirty="0">
                <a:latin typeface="Calibri" charset="0"/>
              </a:rPr>
              <a:t>Dissolved oxygen levels in the water column are largely what are expected compared with historical data</a:t>
            </a:r>
          </a:p>
          <a:p>
            <a:r>
              <a:rPr lang="en-US" dirty="0">
                <a:latin typeface="Calibri" charset="0"/>
              </a:rPr>
              <a:t> </a:t>
            </a:r>
          </a:p>
          <a:p>
            <a:r>
              <a:rPr lang="en-US" dirty="0">
                <a:latin typeface="Calibri" charset="0"/>
              </a:rPr>
              <a:t>Continue monitoring O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levels to understand the potential effects of subsurface oil releases.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33463" y="481013"/>
          <a:ext cx="7068205" cy="5342764"/>
        </p:xfrm>
        <a:graphic>
          <a:graphicData uri="http://schemas.openxmlformats.org/drawingml/2006/table">
            <a:tbl>
              <a:tblPr/>
              <a:tblGrid>
                <a:gridCol w="2296042"/>
                <a:gridCol w="596520"/>
                <a:gridCol w="821623"/>
                <a:gridCol w="1091744"/>
                <a:gridCol w="2262276"/>
              </a:tblGrid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499.6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899.3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36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1198.5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Sheen on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1198.7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1233.7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1486.8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499.9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899.1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1049.4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1099.1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1148.8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1226.7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1398.3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Slight 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1534.2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Slight 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199.9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810.7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999.2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1098.6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1198.5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05-23-2010_Brooks McCall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5/24/10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1298.9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Slight sheen on Niskin water</a:t>
                      </a:r>
                    </a:p>
                  </a:txBody>
                  <a:tcPr marL="102583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828800" y="228600"/>
            <a:ext cx="5638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Book Antiqua" charset="0"/>
              </a:rPr>
              <a:t>      Figure 2: Subsurface Monitoring Stations within 20 km of the Wellhead</a:t>
            </a:r>
          </a:p>
        </p:txBody>
      </p:sp>
      <p:pic>
        <p:nvPicPr>
          <p:cNvPr id="22531" name="Picture 4" descr="DWH_Fluoro_2010_0627_20k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288" y="1036638"/>
            <a:ext cx="7337425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333500" y="228600"/>
            <a:ext cx="647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Book Antiqua" charset="0"/>
              </a:rPr>
              <a:t>      Figure 9: Mean Fluorescence (ppb QSDE) vs. Distance from the Wellhead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 rot="5400000">
            <a:off x="6957219" y="3177381"/>
            <a:ext cx="2668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1200" i="1" dirty="0">
                <a:latin typeface="Arial Italic" pitchFamily="34" charset="0"/>
                <a:ea typeface="Arial Italic" pitchFamily="34" charset="0"/>
                <a:cs typeface="Arial Italic" pitchFamily="34" charset="0"/>
              </a:rPr>
              <a:t>Preliminary Data Subject to Change</a:t>
            </a:r>
          </a:p>
        </p:txBody>
      </p:sp>
      <p:pic>
        <p:nvPicPr>
          <p:cNvPr id="23556" name="Picture 5" descr="Mean_vs_distanc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60438"/>
            <a:ext cx="5740400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911</Words>
  <Application>Microsoft Macintosh PowerPoint</Application>
  <PresentationFormat>On-screen Show (4:3)</PresentationFormat>
  <Paragraphs>188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ＭＳ Ｐゴシック</vt:lpstr>
      <vt:lpstr>Arial</vt:lpstr>
      <vt:lpstr>Book Antiqua</vt:lpstr>
      <vt:lpstr>Arial Italic</vt:lpstr>
      <vt:lpstr>Wingdings</vt:lpstr>
      <vt:lpstr>Office Theme</vt:lpstr>
      <vt:lpstr>Macintosh HD:Users:pavia:Desktop:JAG:CTD Oxygen Data at DWH_V7.docx!OLE_LINK1</vt:lpstr>
      <vt:lpstr>Joint Analysis Group</vt:lpstr>
      <vt:lpstr>Joint Assessment Group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Reporting to Date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Analysis Group</dc:title>
  <dc:creator>B</dc:creator>
  <cp:lastModifiedBy>B</cp:lastModifiedBy>
  <cp:revision>25</cp:revision>
  <dcterms:created xsi:type="dcterms:W3CDTF">2010-07-01T01:29:08Z</dcterms:created>
  <dcterms:modified xsi:type="dcterms:W3CDTF">2010-07-01T02:05:13Z</dcterms:modified>
</cp:coreProperties>
</file>