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76" r:id="rId2"/>
    <p:sldId id="257" r:id="rId3"/>
    <p:sldId id="258" r:id="rId4"/>
    <p:sldId id="259" r:id="rId5"/>
    <p:sldId id="260" r:id="rId6"/>
    <p:sldId id="286" r:id="rId7"/>
    <p:sldId id="287" r:id="rId8"/>
    <p:sldId id="288" r:id="rId9"/>
    <p:sldId id="261" r:id="rId10"/>
    <p:sldId id="262" r:id="rId11"/>
    <p:sldId id="265" r:id="rId12"/>
    <p:sldId id="264" r:id="rId13"/>
    <p:sldId id="263" r:id="rId14"/>
    <p:sldId id="267" r:id="rId15"/>
    <p:sldId id="268" r:id="rId16"/>
    <p:sldId id="269" r:id="rId17"/>
    <p:sldId id="270" r:id="rId18"/>
    <p:sldId id="271" r:id="rId19"/>
    <p:sldId id="277" r:id="rId20"/>
    <p:sldId id="272" r:id="rId21"/>
    <p:sldId id="273" r:id="rId22"/>
    <p:sldId id="274" r:id="rId23"/>
    <p:sldId id="275" r:id="rId24"/>
    <p:sldId id="256" r:id="rId25"/>
    <p:sldId id="278" r:id="rId26"/>
    <p:sldId id="279" r:id="rId27"/>
    <p:sldId id="285" r:id="rId28"/>
    <p:sldId id="284" r:id="rId29"/>
    <p:sldId id="289" r:id="rId30"/>
    <p:sldId id="280" r:id="rId31"/>
    <p:sldId id="281" r:id="rId32"/>
    <p:sldId id="290" r:id="rId33"/>
    <p:sldId id="291" r:id="rId34"/>
    <p:sldId id="292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-1930" y="-7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E86F91-3E70-409A-92A7-FFDEF30AD527}" type="datetimeFigureOut">
              <a:rPr lang="en-US" smtClean="0"/>
              <a:pPr/>
              <a:t>7/1/2010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9E7755-E519-47C0-8F2C-EEEA5279461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397C40-B258-4C6B-930D-170AEE7474ED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A392E2-FF53-478C-B393-73F661A80BE5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F1D68A-02B1-4C84-9A9C-0A283BEF496F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388494-ED6B-464B-9AA1-F7A81F4D7761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09A012-D025-4C40-B665-61528FB5725D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gif"/><Relationship Id="rId5" Type="http://schemas.openxmlformats.org/officeDocument/2006/relationships/image" Target="../media/image34.png"/><Relationship Id="rId4" Type="http://schemas.openxmlformats.org/officeDocument/2006/relationships/image" Target="../media/image33.gi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Mon%20July%2013%20Tape%201%20-%20Discover.avi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4"/>
          <p:cNvSpPr txBox="1">
            <a:spLocks noChangeArrowheads="1"/>
          </p:cNvSpPr>
          <p:nvPr/>
        </p:nvSpPr>
        <p:spPr bwMode="auto">
          <a:xfrm>
            <a:off x="1926219" y="2833491"/>
            <a:ext cx="5238509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Oscar Garcia-Pineda - FSU</a:t>
            </a:r>
          </a:p>
          <a:p>
            <a:pPr algn="ctr"/>
            <a:r>
              <a:rPr lang="en-US" sz="2800" dirty="0" smtClean="0"/>
              <a:t>William </a:t>
            </a:r>
            <a:r>
              <a:rPr lang="en-US" sz="2800" dirty="0" err="1" smtClean="0"/>
              <a:t>Pichel</a:t>
            </a:r>
            <a:r>
              <a:rPr lang="en-US" sz="2800" dirty="0" smtClean="0"/>
              <a:t> – NOAA/NESDIS</a:t>
            </a:r>
          </a:p>
          <a:p>
            <a:pPr algn="ctr"/>
            <a:r>
              <a:rPr lang="en-US" sz="2800" dirty="0" err="1" smtClean="0"/>
              <a:t>Xiaofeng</a:t>
            </a:r>
            <a:r>
              <a:rPr lang="en-US" sz="2800" dirty="0" smtClean="0"/>
              <a:t> Li – NOAA/NESDIS</a:t>
            </a:r>
          </a:p>
          <a:p>
            <a:pPr algn="ctr"/>
            <a:endParaRPr lang="en-US" sz="2000" dirty="0"/>
          </a:p>
          <a:p>
            <a:pPr algn="ctr"/>
            <a:endParaRPr lang="en-US" sz="2800" dirty="0"/>
          </a:p>
          <a:p>
            <a:pPr algn="ctr"/>
            <a:endParaRPr lang="en-US" sz="2800" dirty="0"/>
          </a:p>
          <a:p>
            <a:pPr algn="ctr"/>
            <a:endParaRPr lang="en-US" sz="2800" dirty="0"/>
          </a:p>
          <a:p>
            <a:pPr algn="ctr"/>
            <a:endParaRPr lang="en-US" sz="2800" dirty="0"/>
          </a:p>
          <a:p>
            <a:pPr algn="ctr"/>
            <a:endParaRPr lang="en-US" sz="2800" dirty="0"/>
          </a:p>
          <a:p>
            <a:pPr algn="ctr"/>
            <a:endParaRPr lang="en-US" sz="2800" dirty="0"/>
          </a:p>
        </p:txBody>
      </p:sp>
      <p:sp>
        <p:nvSpPr>
          <p:cNvPr id="3075" name="Rectangle 2"/>
          <p:cNvSpPr>
            <a:spLocks noGrp="1"/>
          </p:cNvSpPr>
          <p:nvPr>
            <p:ph type="title" idx="4294967295"/>
          </p:nvPr>
        </p:nvSpPr>
        <p:spPr>
          <a:xfrm>
            <a:off x="381000" y="14478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dirty="0" smtClean="0"/>
              <a:t>Delineating BP’s Oil Spill Extent with TCNNA</a:t>
            </a:r>
            <a:br>
              <a:rPr lang="en-US" sz="4000" dirty="0" smtClean="0"/>
            </a:br>
            <a:endParaRPr lang="es-ES" sz="4000" dirty="0" smtClean="0"/>
          </a:p>
        </p:txBody>
      </p:sp>
      <p:pic>
        <p:nvPicPr>
          <p:cNvPr id="3076" name="Picture 6" descr="fsu log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50311" y="4961681"/>
            <a:ext cx="1447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noaa_logo2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15068" y="4918519"/>
            <a:ext cx="2099851" cy="1499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68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3" descr="output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52400"/>
            <a:ext cx="7248525" cy="626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5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:\Users\Blake-MacDonald\Downloads\OIL SPILL 29apri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07963"/>
            <a:ext cx="9144000" cy="706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C:\Users\Blake-MacDonald\Downloads\GomspillMay2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07963"/>
            <a:ext cx="9144000" cy="706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C:\Users\Blake-MacDonald\Downloads\GOM cinco de may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07963"/>
            <a:ext cx="9144000" cy="706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2513" y="0"/>
            <a:ext cx="70389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388" y="76200"/>
            <a:ext cx="9091612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423025" y="4991100"/>
            <a:ext cx="2036763" cy="457200"/>
            <a:chOff x="6423660" y="4991100"/>
            <a:chExt cx="2036061" cy="457200"/>
          </a:xfrm>
        </p:grpSpPr>
        <p:sp>
          <p:nvSpPr>
            <p:cNvPr id="3" name="Oval 2"/>
            <p:cNvSpPr/>
            <p:nvPr/>
          </p:nvSpPr>
          <p:spPr>
            <a:xfrm>
              <a:off x="6423660" y="4991100"/>
              <a:ext cx="457042" cy="4572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9158" name="TextBox 3"/>
            <p:cNvSpPr txBox="1">
              <a:spLocks noChangeArrowheads="1"/>
            </p:cNvSpPr>
            <p:nvPr/>
          </p:nvSpPr>
          <p:spPr bwMode="auto">
            <a:xfrm>
              <a:off x="6858000" y="5029200"/>
              <a:ext cx="160172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Wind &gt; 12m/s</a:t>
              </a:r>
            </a:p>
          </p:txBody>
        </p:sp>
      </p:grpSp>
      <p:cxnSp>
        <p:nvCxnSpPr>
          <p:cNvPr id="7" name="Straight Connector 6"/>
          <p:cNvCxnSpPr/>
          <p:nvPr/>
        </p:nvCxnSpPr>
        <p:spPr>
          <a:xfrm flipV="1">
            <a:off x="1295400" y="1219200"/>
            <a:ext cx="7086600" cy="46482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ilAnimation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08" y="0"/>
            <a:ext cx="8981983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1"/>
          <p:cNvSpPr>
            <a:spLocks noChangeArrowheads="1"/>
          </p:cNvSpPr>
          <p:nvPr/>
        </p:nvSpPr>
        <p:spPr bwMode="auto">
          <a:xfrm>
            <a:off x="7620000" y="228600"/>
            <a:ext cx="15240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8435" name="Picture 12" descr="R154915068G1S0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4450" y="0"/>
            <a:ext cx="6932613" cy="693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>
          <a:xfrm>
            <a:off x="-24384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smtClean="0">
                <a:solidFill>
                  <a:schemeClr val="bg1"/>
                </a:solidFill>
              </a:rPr>
              <a:t>Complexity of </a:t>
            </a:r>
            <a:br>
              <a:rPr lang="en-US" sz="4000" smtClean="0">
                <a:solidFill>
                  <a:schemeClr val="bg1"/>
                </a:solidFill>
              </a:rPr>
            </a:br>
            <a:r>
              <a:rPr lang="en-US" sz="4000" smtClean="0">
                <a:solidFill>
                  <a:schemeClr val="bg1"/>
                </a:solidFill>
              </a:rPr>
              <a:t>SAR images</a:t>
            </a:r>
            <a:endParaRPr lang="es-ES" sz="4000" smtClean="0">
              <a:solidFill>
                <a:schemeClr val="bg1"/>
              </a:solidFill>
            </a:endParaRPr>
          </a:p>
        </p:txBody>
      </p:sp>
      <p:pic>
        <p:nvPicPr>
          <p:cNvPr id="86024" name="Picture 8" descr="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57200" y="1233488"/>
            <a:ext cx="6096000" cy="471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-44450" y="2362200"/>
            <a:ext cx="9493250" cy="4756150"/>
            <a:chOff x="-28" y="1488"/>
            <a:chExt cx="5980" cy="2996"/>
          </a:xfrm>
        </p:grpSpPr>
        <p:pic>
          <p:nvPicPr>
            <p:cNvPr id="18442" name="Picture 9" descr="4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56" y="1488"/>
              <a:ext cx="3696" cy="29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43" name="Text Box 13"/>
            <p:cNvSpPr txBox="1">
              <a:spLocks noChangeArrowheads="1"/>
            </p:cNvSpPr>
            <p:nvPr/>
          </p:nvSpPr>
          <p:spPr bwMode="auto">
            <a:xfrm>
              <a:off x="-28" y="3820"/>
              <a:ext cx="3196" cy="40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/>
                <a:t>We needed a semi-automated methodology</a:t>
              </a:r>
            </a:p>
            <a:p>
              <a:pPr algn="ctr"/>
              <a:r>
                <a:rPr lang="en-US"/>
                <a:t>To segmentate areas of oil slicks</a:t>
              </a:r>
              <a:endParaRPr lang="es-ES"/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5029200" y="0"/>
            <a:ext cx="3930650" cy="2076450"/>
            <a:chOff x="3168" y="0"/>
            <a:chExt cx="2476" cy="1308"/>
          </a:xfrm>
        </p:grpSpPr>
        <p:pic>
          <p:nvPicPr>
            <p:cNvPr id="18440" name="Picture 10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168" y="0"/>
              <a:ext cx="2476" cy="1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41" name="Rectangle 15"/>
            <p:cNvSpPr>
              <a:spLocks noChangeArrowheads="1"/>
            </p:cNvSpPr>
            <p:nvPr/>
          </p:nvSpPr>
          <p:spPr bwMode="auto">
            <a:xfrm>
              <a:off x="4752" y="0"/>
              <a:ext cx="768" cy="38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6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8915"/>
            <a:ext cx="9144000" cy="60201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E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8915"/>
            <a:ext cx="9144000" cy="60201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E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8915"/>
            <a:ext cx="9144000" cy="60201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E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8915"/>
            <a:ext cx="9144000" cy="60201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0" y="3410902"/>
            <a:ext cx="3669174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spcBef>
                <a:spcPts val="1200"/>
              </a:spcBef>
            </a:pPr>
            <a:r>
              <a:rPr lang="en-US" dirty="0" smtClean="0"/>
              <a:t>The oil spill model is initialized from the SAR-derived oil maps</a:t>
            </a:r>
          </a:p>
          <a:p>
            <a:pPr marL="231775" indent="-231775">
              <a:spcBef>
                <a:spcPts val="1200"/>
              </a:spcBef>
            </a:pPr>
            <a:r>
              <a:rPr lang="en-US" dirty="0" smtClean="0"/>
              <a:t>The 3-day forecast oil position is objectively compared to the subsequent SAR map</a:t>
            </a:r>
          </a:p>
          <a:p>
            <a:pPr marL="231775" indent="-231775">
              <a:spcBef>
                <a:spcPts val="1200"/>
              </a:spcBef>
            </a:pPr>
            <a:r>
              <a:rPr lang="en-US" dirty="0" smtClean="0"/>
              <a:t>Metrics are computed to assess forecasts with differing values of parameters (e.g. wind drift) or model formulations to determine which improvements should be implemented</a:t>
            </a:r>
          </a:p>
        </p:txBody>
      </p:sp>
      <p:pic>
        <p:nvPicPr>
          <p:cNvPr id="1027" name="Picture 3" descr="C:\Documents and Settings\Morey\Desktop\oilimages\oscarsmaps\20100509_Envisat1_VV_155007C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468" y="584807"/>
            <a:ext cx="2705326" cy="2743200"/>
          </a:xfrm>
          <a:prstGeom prst="rect">
            <a:avLst/>
          </a:prstGeom>
          <a:noFill/>
        </p:spPr>
      </p:pic>
      <p:pic>
        <p:nvPicPr>
          <p:cNvPr id="1029" name="Picture 5" descr="C:\Documents and Settings\Morey\Desktop\oilimages\perine images\05-09-10frame.000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0"/>
            <a:ext cx="5486400" cy="3405352"/>
          </a:xfrm>
          <a:prstGeom prst="rect">
            <a:avLst/>
          </a:prstGeom>
          <a:noFill/>
        </p:spPr>
      </p:pic>
      <p:pic>
        <p:nvPicPr>
          <p:cNvPr id="1030" name="Picture 6" descr="C:\Documents and Settings\Morey\Desktop\oilimages\perine images\05-09-10frame.007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3452648"/>
            <a:ext cx="5486400" cy="3405352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717630" y="289367"/>
            <a:ext cx="17786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09 May 1600UTC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270468" y="3452649"/>
            <a:ext cx="8873532" cy="3405351"/>
            <a:chOff x="270468" y="3452649"/>
            <a:chExt cx="8873532" cy="3405351"/>
          </a:xfrm>
        </p:grpSpPr>
        <p:pic>
          <p:nvPicPr>
            <p:cNvPr id="1028" name="Picture 4" descr="C:\Documents and Settings\Morey\Desktop\oilimages\oscarsmaps\20100512_Envisat1_VV_155551C2.pn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0468" y="3807721"/>
              <a:ext cx="2713353" cy="2743200"/>
            </a:xfrm>
            <a:prstGeom prst="rect">
              <a:avLst/>
            </a:prstGeom>
            <a:noFill/>
          </p:spPr>
        </p:pic>
        <p:sp>
          <p:nvSpPr>
            <p:cNvPr id="12" name="TextBox 11"/>
            <p:cNvSpPr txBox="1"/>
            <p:nvPr/>
          </p:nvSpPr>
          <p:spPr>
            <a:xfrm>
              <a:off x="731134" y="3520633"/>
              <a:ext cx="17786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12 May 1600UTC</a:t>
              </a:r>
              <a:endParaRPr lang="en-US" dirty="0"/>
            </a:p>
          </p:txBody>
        </p:sp>
        <p:pic>
          <p:nvPicPr>
            <p:cNvPr id="1032" name="Picture 8" descr="C:\Documents and Settings\Morey\Desktop\oilimages\perine images\05-12-10frame.0000.gif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657600" y="3452649"/>
              <a:ext cx="5486400" cy="3405351"/>
            </a:xfrm>
            <a:prstGeom prst="rect">
              <a:avLst/>
            </a:prstGeom>
            <a:noFill/>
          </p:spPr>
        </p:pic>
      </p:grpSp>
      <p:sp>
        <p:nvSpPr>
          <p:cNvPr id="17" name="TextBox 16"/>
          <p:cNvSpPr txBox="1"/>
          <p:nvPr/>
        </p:nvSpPr>
        <p:spPr>
          <a:xfrm>
            <a:off x="7365372" y="0"/>
            <a:ext cx="17786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09 May 1600UTC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365372" y="3485908"/>
            <a:ext cx="17786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 May 1600UTC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1" build="allAtOnce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icknes analysi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2318" y="0"/>
            <a:ext cx="5299364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icknes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59841"/>
            <a:ext cx="9144000" cy="37762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2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ampling oil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3943" y="324091"/>
            <a:ext cx="9157943" cy="61261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ampling oil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3943" y="254643"/>
            <a:ext cx="9157943" cy="612616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32" name="Text Box 16"/>
          <p:cNvSpPr txBox="1">
            <a:spLocks noChangeArrowheads="1"/>
          </p:cNvSpPr>
          <p:nvPr/>
        </p:nvSpPr>
        <p:spPr bwMode="auto">
          <a:xfrm>
            <a:off x="0" y="6207125"/>
            <a:ext cx="6530975" cy="650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Garcia-Pineda, Zimmer, Howard, Pichel, Xiaofeng, MacDonald</a:t>
            </a:r>
          </a:p>
          <a:p>
            <a:r>
              <a:rPr lang="en-US" i="1"/>
              <a:t>Canadian Journal of Remote Sensing</a:t>
            </a:r>
            <a:endParaRPr lang="es-ES" i="1"/>
          </a:p>
        </p:txBody>
      </p:sp>
      <p:pic>
        <p:nvPicPr>
          <p:cNvPr id="60433" name="Picture 17" descr="fig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1066800"/>
            <a:ext cx="5486400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34" name="Text Box 30"/>
          <p:cNvSpPr txBox="1">
            <a:spLocks noChangeArrowheads="1"/>
          </p:cNvSpPr>
          <p:nvPr/>
        </p:nvSpPr>
        <p:spPr bwMode="auto">
          <a:xfrm>
            <a:off x="838200" y="142875"/>
            <a:ext cx="7240588" cy="946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latin typeface="Calibri" pitchFamily="34" charset="0"/>
              </a:rPr>
              <a:t>Integration of Satellite Remote Sensing Data with Ancillary Data</a:t>
            </a:r>
            <a:endParaRPr lang="es-ES" sz="28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0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32" grpId="0" animBg="1"/>
      <p:bldP spid="6043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il Sampl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" y="502920"/>
            <a:ext cx="7802880" cy="5852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 descr="DSC_105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62" y="532429"/>
            <a:ext cx="9103488" cy="609407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SC_106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540036"/>
            <a:ext cx="9144000" cy="6121190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SC_107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15103" y="474557"/>
            <a:ext cx="9259103" cy="6198243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SC_107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38896" y="215568"/>
            <a:ext cx="9282896" cy="621417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676400" y="1335088"/>
            <a:ext cx="5772150" cy="5446712"/>
            <a:chOff x="1056" y="624"/>
            <a:chExt cx="3636" cy="3431"/>
          </a:xfrm>
        </p:grpSpPr>
        <p:pic>
          <p:nvPicPr>
            <p:cNvPr id="20485" name="Picture 4" descr="figure 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56" y="624"/>
              <a:ext cx="3636" cy="34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486" name="Text Box 5"/>
            <p:cNvSpPr txBox="1">
              <a:spLocks noChangeArrowheads="1"/>
            </p:cNvSpPr>
            <p:nvPr/>
          </p:nvSpPr>
          <p:spPr bwMode="auto">
            <a:xfrm rot="-5400000">
              <a:off x="1171" y="2723"/>
              <a:ext cx="1482" cy="17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 b="1"/>
                <a:t>Convolutions with Filters</a:t>
              </a:r>
              <a:endParaRPr lang="es-ES" sz="1200" b="1"/>
            </a:p>
          </p:txBody>
        </p:sp>
      </p:grpSp>
      <p:sp>
        <p:nvSpPr>
          <p:cNvPr id="20483" name="Text Box 30"/>
          <p:cNvSpPr txBox="1">
            <a:spLocks noChangeArrowheads="1"/>
          </p:cNvSpPr>
          <p:nvPr/>
        </p:nvSpPr>
        <p:spPr bwMode="auto">
          <a:xfrm>
            <a:off x="838200" y="609600"/>
            <a:ext cx="7240588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alibri" pitchFamily="34" charset="0"/>
              </a:rPr>
              <a:t>Textural Classifier Neural Network Algorithm</a:t>
            </a:r>
          </a:p>
          <a:p>
            <a:pPr algn="ctr"/>
            <a:r>
              <a:rPr lang="en-US" sz="2000">
                <a:latin typeface="Calibri" pitchFamily="34" charset="0"/>
              </a:rPr>
              <a:t>TCNNA</a:t>
            </a:r>
            <a:endParaRPr lang="es-ES" sz="2000">
              <a:latin typeface="Calibri" pitchFamily="34" charset="0"/>
            </a:endParaRPr>
          </a:p>
        </p:txBody>
      </p:sp>
      <p:sp>
        <p:nvSpPr>
          <p:cNvPr id="20484" name="Text Box 8"/>
          <p:cNvSpPr txBox="1">
            <a:spLocks noChangeArrowheads="1"/>
          </p:cNvSpPr>
          <p:nvPr/>
        </p:nvSpPr>
        <p:spPr bwMode="auto">
          <a:xfrm>
            <a:off x="-76200" y="0"/>
            <a:ext cx="9369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A neural network program is used to fit a function of many variables</a:t>
            </a:r>
            <a:r>
              <a:rPr lang="es-ES" sz="24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90" name="Picture 6" descr="Gyre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-533400"/>
            <a:ext cx="10058400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191" name="Picture 7" descr="Gyre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-533400"/>
            <a:ext cx="10058400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188" name="Text Box 4"/>
          <p:cNvSpPr txBox="1">
            <a:spLocks noChangeArrowheads="1"/>
          </p:cNvSpPr>
          <p:nvPr/>
        </p:nvSpPr>
        <p:spPr bwMode="auto">
          <a:xfrm>
            <a:off x="0" y="6207125"/>
            <a:ext cx="4562475" cy="650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Garcia-Pineda, Zimmer, MacDonald (2008)</a:t>
            </a:r>
          </a:p>
          <a:p>
            <a:r>
              <a:rPr lang="en-US" i="1"/>
              <a:t>IEEE Geoscience &amp; Remote Sensing</a:t>
            </a:r>
            <a:endParaRPr lang="es-ES" i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3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93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3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3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3184525" y="1103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29699" name="Picture 5" descr="Figure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257800" cy="447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6" name="Picture 4" descr="Figure4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75063" y="533400"/>
            <a:ext cx="5468937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114800"/>
            <a:ext cx="3733800" cy="235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9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9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3184525" y="1103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30723" name="Picture 3" descr="fig4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0038" y="0"/>
            <a:ext cx="63547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6934200" y="5029200"/>
            <a:ext cx="228600" cy="228600"/>
            <a:chOff x="432" y="3600"/>
            <a:chExt cx="192" cy="192"/>
          </a:xfrm>
        </p:grpSpPr>
        <p:sp>
          <p:nvSpPr>
            <p:cNvPr id="30731" name="Line 7"/>
            <p:cNvSpPr>
              <a:spLocks noChangeShapeType="1"/>
            </p:cNvSpPr>
            <p:nvPr/>
          </p:nvSpPr>
          <p:spPr bwMode="auto">
            <a:xfrm>
              <a:off x="528" y="3600"/>
              <a:ext cx="0" cy="19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32" name="Line 8"/>
            <p:cNvSpPr>
              <a:spLocks noChangeShapeType="1"/>
            </p:cNvSpPr>
            <p:nvPr/>
          </p:nvSpPr>
          <p:spPr bwMode="auto">
            <a:xfrm>
              <a:off x="432" y="3696"/>
              <a:ext cx="192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5486400" y="5257800"/>
            <a:ext cx="228600" cy="228600"/>
            <a:chOff x="432" y="3600"/>
            <a:chExt cx="192" cy="192"/>
          </a:xfrm>
        </p:grpSpPr>
        <p:sp>
          <p:nvSpPr>
            <p:cNvPr id="30729" name="Line 11"/>
            <p:cNvSpPr>
              <a:spLocks noChangeShapeType="1"/>
            </p:cNvSpPr>
            <p:nvPr/>
          </p:nvSpPr>
          <p:spPr bwMode="auto">
            <a:xfrm>
              <a:off x="528" y="3600"/>
              <a:ext cx="0" cy="19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30" name="Line 12"/>
            <p:cNvSpPr>
              <a:spLocks noChangeShapeType="1"/>
            </p:cNvSpPr>
            <p:nvPr/>
          </p:nvSpPr>
          <p:spPr bwMode="auto">
            <a:xfrm>
              <a:off x="432" y="3696"/>
              <a:ext cx="192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5981700" y="5476875"/>
            <a:ext cx="228600" cy="228600"/>
            <a:chOff x="432" y="3600"/>
            <a:chExt cx="192" cy="192"/>
          </a:xfrm>
        </p:grpSpPr>
        <p:sp>
          <p:nvSpPr>
            <p:cNvPr id="30727" name="Line 14"/>
            <p:cNvSpPr>
              <a:spLocks noChangeShapeType="1"/>
            </p:cNvSpPr>
            <p:nvPr/>
          </p:nvSpPr>
          <p:spPr bwMode="auto">
            <a:xfrm>
              <a:off x="528" y="3600"/>
              <a:ext cx="0" cy="19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28" name="Line 15"/>
            <p:cNvSpPr>
              <a:spLocks noChangeShapeType="1"/>
            </p:cNvSpPr>
            <p:nvPr/>
          </p:nvSpPr>
          <p:spPr bwMode="auto">
            <a:xfrm>
              <a:off x="432" y="3696"/>
              <a:ext cx="192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5" descr="tesisf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1000" y="-533400"/>
            <a:ext cx="10058400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Documents and Settings\Administrator\Desktop\TCNNA_10\TCNNA interfac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88" y="533400"/>
            <a:ext cx="9104312" cy="552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1137</TotalTime>
  <Words>163</Words>
  <Application>Microsoft Office PowerPoint</Application>
  <PresentationFormat>On-screen Show (4:3)</PresentationFormat>
  <Paragraphs>34</Paragraphs>
  <Slides>34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Delineating BP’s Oil Spill Extent with TCNNA </vt:lpstr>
      <vt:lpstr>Complexity of  SAR images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Oscar Garcia</cp:lastModifiedBy>
  <cp:revision>21</cp:revision>
  <dcterms:created xsi:type="dcterms:W3CDTF">2006-08-16T00:00:00Z</dcterms:created>
  <dcterms:modified xsi:type="dcterms:W3CDTF">2010-07-01T18:29:22Z</dcterms:modified>
</cp:coreProperties>
</file>