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rawings/drawing3.xml" ContentType="application/vnd.openxmlformats-officedocument.drawingml.chartshape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81" r:id="rId3"/>
    <p:sldId id="282" r:id="rId4"/>
    <p:sldId id="257" r:id="rId5"/>
    <p:sldId id="290" r:id="rId6"/>
    <p:sldId id="259" r:id="rId7"/>
    <p:sldId id="258" r:id="rId8"/>
    <p:sldId id="261" r:id="rId9"/>
    <p:sldId id="263" r:id="rId10"/>
    <p:sldId id="268" r:id="rId11"/>
    <p:sldId id="271" r:id="rId12"/>
    <p:sldId id="270" r:id="rId13"/>
    <p:sldId id="272" r:id="rId14"/>
    <p:sldId id="273" r:id="rId15"/>
    <p:sldId id="277" r:id="rId16"/>
    <p:sldId id="275" r:id="rId17"/>
    <p:sldId id="279" r:id="rId18"/>
    <p:sldId id="280" r:id="rId19"/>
    <p:sldId id="276" r:id="rId20"/>
    <p:sldId id="283" r:id="rId21"/>
    <p:sldId id="285" r:id="rId22"/>
    <p:sldId id="296" r:id="rId23"/>
    <p:sldId id="297" r:id="rId24"/>
    <p:sldId id="294" r:id="rId25"/>
    <p:sldId id="298" r:id="rId26"/>
    <p:sldId id="299" r:id="rId27"/>
    <p:sldId id="300" r:id="rId28"/>
    <p:sldId id="301" r:id="rId29"/>
    <p:sldId id="286" r:id="rId30"/>
    <p:sldId id="278" r:id="rId3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3" autoAdjust="0"/>
    <p:restoredTop sz="93690" autoAdjust="0"/>
  </p:normalViewPr>
  <p:slideViewPr>
    <p:cSldViewPr>
      <p:cViewPr varScale="1">
        <p:scale>
          <a:sx n="99" d="100"/>
          <a:sy n="99" d="100"/>
        </p:scale>
        <p:origin x="-67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hley.Jefferson\Documents\OBIS\Charts\Uses-Categories%20(OB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shley.Jefferson\Documents\OBIS\Charts\Languages%20(OBI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shley.Jefferson\Documents\OBIS\Charts\Regional%20(OBIS).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shley.Jefferson\Documents\OBIS\Charts\Document%20Type%20(OBI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shley.Jefferson\Documents\OBIS\Charts\5%20Year%20Impact%20Factor%20(OBI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shley.Jefferson\Documents\OBIS\Charts\1%20Year%20Impact%20Factor%20(OBI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shley.Jefferson\Documents\OBIS\Charts\Published%20Articles%20per%20Journal%20(OBIS).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shley.Jefferson\Documents\OBIS\Charts\Above%20Below%204.000%20(OBIS).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Ashley.Jefferson\Documents\OBIS\Charts\Ranked-Not%20Ranked%20(OB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Categories</a:t>
            </a:r>
            <a:r>
              <a:rPr lang="en-US" baseline="0" dirty="0"/>
              <a:t> of Published OBIS </a:t>
            </a:r>
            <a:r>
              <a:rPr lang="en-US" baseline="0" dirty="0" smtClean="0"/>
              <a:t>Documents # of Documents in Each</a:t>
            </a:r>
            <a:endParaRPr lang="en-US" dirty="0"/>
          </a:p>
        </c:rich>
      </c:tx>
      <c:layout/>
    </c:title>
    <c:plotArea>
      <c:layout/>
      <c:barChart>
        <c:barDir val="col"/>
        <c:grouping val="clustered"/>
        <c:ser>
          <c:idx val="0"/>
          <c:order val="0"/>
          <c:dLbls>
            <c:dLblPos val="inEnd"/>
            <c:showVal val="1"/>
          </c:dLbls>
          <c:cat>
            <c:strRef>
              <c:f>'Uses-Categories'!$A$2:$A$10</c:f>
              <c:strCache>
                <c:ptCount val="9"/>
                <c:pt idx="0">
                  <c:v>Law</c:v>
                </c:pt>
                <c:pt idx="1">
                  <c:v>Economy</c:v>
                </c:pt>
                <c:pt idx="2">
                  <c:v>Industry</c:v>
                </c:pt>
                <c:pt idx="3">
                  <c:v>Conservation</c:v>
                </c:pt>
                <c:pt idx="4">
                  <c:v>Data Management</c:v>
                </c:pt>
                <c:pt idx="5">
                  <c:v>Science Policy</c:v>
                </c:pt>
                <c:pt idx="6">
                  <c:v>Ecosystem Services</c:v>
                </c:pt>
                <c:pt idx="7">
                  <c:v>Informatics</c:v>
                </c:pt>
                <c:pt idx="8">
                  <c:v>Other</c:v>
                </c:pt>
              </c:strCache>
            </c:strRef>
          </c:cat>
          <c:val>
            <c:numRef>
              <c:f>'Uses-Categories'!$B$2:$B$10</c:f>
              <c:numCache>
                <c:formatCode>General</c:formatCode>
                <c:ptCount val="9"/>
                <c:pt idx="0">
                  <c:v>56</c:v>
                </c:pt>
                <c:pt idx="1">
                  <c:v>110</c:v>
                </c:pt>
                <c:pt idx="2">
                  <c:v>40</c:v>
                </c:pt>
                <c:pt idx="3">
                  <c:v>364</c:v>
                </c:pt>
                <c:pt idx="4">
                  <c:v>610</c:v>
                </c:pt>
                <c:pt idx="5">
                  <c:v>157</c:v>
                </c:pt>
                <c:pt idx="6">
                  <c:v>241</c:v>
                </c:pt>
                <c:pt idx="7">
                  <c:v>91</c:v>
                </c:pt>
                <c:pt idx="8">
                  <c:v>79</c:v>
                </c:pt>
              </c:numCache>
            </c:numRef>
          </c:val>
        </c:ser>
        <c:gapWidth val="75"/>
        <c:overlap val="40"/>
        <c:axId val="52089216"/>
        <c:axId val="52091520"/>
      </c:barChart>
      <c:catAx>
        <c:axId val="52089216"/>
        <c:scaling>
          <c:orientation val="minMax"/>
        </c:scaling>
        <c:axPos val="b"/>
        <c:majorTickMark val="none"/>
        <c:tickLblPos val="nextTo"/>
        <c:crossAx val="52091520"/>
        <c:crosses val="autoZero"/>
        <c:auto val="1"/>
        <c:lblAlgn val="ctr"/>
        <c:lblOffset val="100"/>
      </c:catAx>
      <c:valAx>
        <c:axId val="52091520"/>
        <c:scaling>
          <c:orientation val="minMax"/>
        </c:scaling>
        <c:axPos val="l"/>
        <c:majorGridlines/>
        <c:numFmt formatCode="General" sourceLinked="1"/>
        <c:majorTickMark val="none"/>
        <c:tickLblPos val="nextTo"/>
        <c:crossAx val="5208921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6"/>
  <c:chart>
    <c:title>
      <c:tx>
        <c:rich>
          <a:bodyPr/>
          <a:lstStyle/>
          <a:p>
            <a:pPr>
              <a:defRPr/>
            </a:pPr>
            <a:r>
              <a:rPr lang="en-US" dirty="0"/>
              <a:t>Languages Represented in OBIS Documents</a:t>
            </a:r>
          </a:p>
        </c:rich>
      </c:tx>
      <c:layout/>
    </c:title>
    <c:plotArea>
      <c:layout/>
      <c:barChart>
        <c:barDir val="col"/>
        <c:grouping val="clustered"/>
        <c:ser>
          <c:idx val="0"/>
          <c:order val="0"/>
          <c:dLbls>
            <c:dLblPos val="inEnd"/>
            <c:showVal val="1"/>
          </c:dLbls>
          <c:cat>
            <c:strRef>
              <c:f>Languages!$A$2:$A$12</c:f>
              <c:strCache>
                <c:ptCount val="11"/>
                <c:pt idx="0">
                  <c:v>English</c:v>
                </c:pt>
                <c:pt idx="1">
                  <c:v>Spanish</c:v>
                </c:pt>
                <c:pt idx="2">
                  <c:v>Portuguese</c:v>
                </c:pt>
                <c:pt idx="3">
                  <c:v>French</c:v>
                </c:pt>
                <c:pt idx="4">
                  <c:v>Dutch</c:v>
                </c:pt>
                <c:pt idx="5">
                  <c:v>Japanese</c:v>
                </c:pt>
                <c:pt idx="6">
                  <c:v>German</c:v>
                </c:pt>
                <c:pt idx="7">
                  <c:v>Italian</c:v>
                </c:pt>
                <c:pt idx="8">
                  <c:v>Romanian</c:v>
                </c:pt>
                <c:pt idx="9">
                  <c:v>Chinese</c:v>
                </c:pt>
                <c:pt idx="10">
                  <c:v>Russian</c:v>
                </c:pt>
              </c:strCache>
            </c:strRef>
          </c:cat>
          <c:val>
            <c:numRef>
              <c:f>Languages!$B$2:$B$12</c:f>
              <c:numCache>
                <c:formatCode>General</c:formatCode>
                <c:ptCount val="11"/>
                <c:pt idx="0">
                  <c:v>891</c:v>
                </c:pt>
                <c:pt idx="1">
                  <c:v>19</c:v>
                </c:pt>
                <c:pt idx="2">
                  <c:v>18</c:v>
                </c:pt>
                <c:pt idx="3">
                  <c:v>8</c:v>
                </c:pt>
                <c:pt idx="4">
                  <c:v>3</c:v>
                </c:pt>
                <c:pt idx="5">
                  <c:v>20</c:v>
                </c:pt>
                <c:pt idx="6">
                  <c:v>4</c:v>
                </c:pt>
                <c:pt idx="7">
                  <c:v>2</c:v>
                </c:pt>
                <c:pt idx="8">
                  <c:v>1</c:v>
                </c:pt>
                <c:pt idx="9">
                  <c:v>16</c:v>
                </c:pt>
                <c:pt idx="10">
                  <c:v>7</c:v>
                </c:pt>
              </c:numCache>
            </c:numRef>
          </c:val>
        </c:ser>
        <c:gapWidth val="75"/>
        <c:axId val="54813056"/>
        <c:axId val="54814592"/>
      </c:barChart>
      <c:catAx>
        <c:axId val="54813056"/>
        <c:scaling>
          <c:orientation val="minMax"/>
        </c:scaling>
        <c:axPos val="b"/>
        <c:majorTickMark val="none"/>
        <c:tickLblPos val="nextTo"/>
        <c:crossAx val="54814592"/>
        <c:crosses val="autoZero"/>
        <c:auto val="1"/>
        <c:lblAlgn val="ctr"/>
        <c:lblOffset val="100"/>
      </c:catAx>
      <c:valAx>
        <c:axId val="54814592"/>
        <c:scaling>
          <c:orientation val="minMax"/>
        </c:scaling>
        <c:axPos val="l"/>
        <c:majorGridlines/>
        <c:numFmt formatCode="General" sourceLinked="1"/>
        <c:majorTickMark val="none"/>
        <c:tickLblPos val="nextTo"/>
        <c:crossAx val="54813056"/>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4"/>
  <c:chart>
    <c:title>
      <c:tx>
        <c:rich>
          <a:bodyPr/>
          <a:lstStyle/>
          <a:p>
            <a:pPr>
              <a:defRPr/>
            </a:pPr>
            <a:r>
              <a:rPr lang="en-US" dirty="0" smtClean="0"/>
              <a:t> </a:t>
            </a:r>
            <a:r>
              <a:rPr lang="en-US" dirty="0"/>
              <a:t>Regional Content </a:t>
            </a:r>
            <a:r>
              <a:rPr lang="en-US" dirty="0" smtClean="0"/>
              <a:t> of Published OBIS Documents (Approximate</a:t>
            </a:r>
            <a:r>
              <a:rPr lang="en-US" dirty="0"/>
              <a:t>)</a:t>
            </a:r>
          </a:p>
        </c:rich>
      </c:tx>
      <c:layout/>
    </c:title>
    <c:plotArea>
      <c:layout/>
      <c:barChart>
        <c:barDir val="col"/>
        <c:grouping val="clustered"/>
        <c:ser>
          <c:idx val="0"/>
          <c:order val="0"/>
          <c:dLbls>
            <c:dLblPos val="inEnd"/>
            <c:showVal val="1"/>
          </c:dLbls>
          <c:cat>
            <c:strRef>
              <c:f>Regional!$A$2:$A$21</c:f>
              <c:strCache>
                <c:ptCount val="20"/>
                <c:pt idx="0">
                  <c:v>U.S.</c:v>
                </c:pt>
                <c:pt idx="1">
                  <c:v>Global</c:v>
                </c:pt>
                <c:pt idx="2">
                  <c:v>Latin</c:v>
                </c:pt>
                <c:pt idx="3">
                  <c:v>Carib</c:v>
                </c:pt>
                <c:pt idx="4">
                  <c:v>EU</c:v>
                </c:pt>
                <c:pt idx="5">
                  <c:v>Canada</c:v>
                </c:pt>
                <c:pt idx="6">
                  <c:v>India</c:v>
                </c:pt>
                <c:pt idx="7">
                  <c:v>Australia</c:v>
                </c:pt>
                <c:pt idx="8">
                  <c:v>Africa</c:v>
                </c:pt>
                <c:pt idx="9">
                  <c:v>Atlantic</c:v>
                </c:pt>
                <c:pt idx="10">
                  <c:v>Pacific</c:v>
                </c:pt>
                <c:pt idx="11">
                  <c:v>Sargasso Sea</c:v>
                </c:pt>
                <c:pt idx="12">
                  <c:v>Arctic and S. Ocean</c:v>
                </c:pt>
                <c:pt idx="13">
                  <c:v>Mediter</c:v>
                </c:pt>
                <c:pt idx="14">
                  <c:v>Asia</c:v>
                </c:pt>
                <c:pt idx="15">
                  <c:v>Baltic</c:v>
                </c:pt>
                <c:pt idx="16">
                  <c:v>Italy</c:v>
                </c:pt>
                <c:pt idx="17">
                  <c:v>Solomon Islands</c:v>
                </c:pt>
                <c:pt idx="18">
                  <c:v>Ocean Floor</c:v>
                </c:pt>
                <c:pt idx="19">
                  <c:v>South America</c:v>
                </c:pt>
              </c:strCache>
            </c:strRef>
          </c:cat>
          <c:val>
            <c:numRef>
              <c:f>Regional!$B$2:$B$21</c:f>
              <c:numCache>
                <c:formatCode>General</c:formatCode>
                <c:ptCount val="20"/>
                <c:pt idx="0">
                  <c:v>229</c:v>
                </c:pt>
                <c:pt idx="1">
                  <c:v>108</c:v>
                </c:pt>
                <c:pt idx="2">
                  <c:v>20</c:v>
                </c:pt>
                <c:pt idx="3">
                  <c:v>23</c:v>
                </c:pt>
                <c:pt idx="4">
                  <c:v>227</c:v>
                </c:pt>
                <c:pt idx="5">
                  <c:v>46</c:v>
                </c:pt>
                <c:pt idx="6">
                  <c:v>19</c:v>
                </c:pt>
                <c:pt idx="7">
                  <c:v>54</c:v>
                </c:pt>
                <c:pt idx="8">
                  <c:v>17</c:v>
                </c:pt>
                <c:pt idx="9">
                  <c:v>20</c:v>
                </c:pt>
                <c:pt idx="10">
                  <c:v>61</c:v>
                </c:pt>
                <c:pt idx="11">
                  <c:v>1</c:v>
                </c:pt>
                <c:pt idx="12">
                  <c:v>54</c:v>
                </c:pt>
                <c:pt idx="13">
                  <c:v>16</c:v>
                </c:pt>
                <c:pt idx="14">
                  <c:v>43</c:v>
                </c:pt>
                <c:pt idx="15">
                  <c:v>4</c:v>
                </c:pt>
                <c:pt idx="16">
                  <c:v>9</c:v>
                </c:pt>
                <c:pt idx="17">
                  <c:v>1</c:v>
                </c:pt>
                <c:pt idx="18">
                  <c:v>8</c:v>
                </c:pt>
                <c:pt idx="19">
                  <c:v>29</c:v>
                </c:pt>
              </c:numCache>
            </c:numRef>
          </c:val>
        </c:ser>
        <c:gapWidth val="75"/>
        <c:overlap val="40"/>
        <c:axId val="51772032"/>
        <c:axId val="52097408"/>
      </c:barChart>
      <c:catAx>
        <c:axId val="51772032"/>
        <c:scaling>
          <c:orientation val="minMax"/>
        </c:scaling>
        <c:axPos val="b"/>
        <c:majorTickMark val="none"/>
        <c:tickLblPos val="nextTo"/>
        <c:crossAx val="52097408"/>
        <c:crosses val="autoZero"/>
        <c:auto val="1"/>
        <c:lblAlgn val="ctr"/>
        <c:lblOffset val="100"/>
      </c:catAx>
      <c:valAx>
        <c:axId val="52097408"/>
        <c:scaling>
          <c:orientation val="minMax"/>
        </c:scaling>
        <c:axPos val="l"/>
        <c:majorGridlines/>
        <c:numFmt formatCode="General" sourceLinked="1"/>
        <c:majorTickMark val="none"/>
        <c:tickLblPos val="nextTo"/>
        <c:crossAx val="51772032"/>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OBIS Publications in Peer Reviewed vs. Gray Lit</a:t>
            </a:r>
          </a:p>
        </c:rich>
      </c:tx>
      <c:layout/>
    </c:title>
    <c:plotArea>
      <c:layout/>
      <c:pieChart>
        <c:varyColors val="1"/>
        <c:ser>
          <c:idx val="0"/>
          <c:order val="0"/>
          <c:spPr>
            <a:solidFill>
              <a:srgbClr val="FFFF00"/>
            </a:solidFill>
          </c:spPr>
          <c:dPt>
            <c:idx val="0"/>
            <c:spPr>
              <a:solidFill>
                <a:srgbClr val="0070C0"/>
              </a:solidFill>
            </c:spPr>
          </c:dPt>
          <c:dLbls>
            <c:showCatName val="1"/>
            <c:showPercent val="1"/>
            <c:showLeaderLines val="1"/>
          </c:dLbls>
          <c:cat>
            <c:strRef>
              <c:f>'Document Type'!$A$2:$A$3</c:f>
              <c:strCache>
                <c:ptCount val="2"/>
                <c:pt idx="0">
                  <c:v>Peer Reviewed</c:v>
                </c:pt>
                <c:pt idx="1">
                  <c:v>Gray Lit</c:v>
                </c:pt>
              </c:strCache>
            </c:strRef>
          </c:cat>
          <c:val>
            <c:numRef>
              <c:f>'Document Type'!$B$2:$B$3</c:f>
              <c:numCache>
                <c:formatCode>General</c:formatCode>
                <c:ptCount val="2"/>
                <c:pt idx="0">
                  <c:v>615</c:v>
                </c:pt>
                <c:pt idx="1">
                  <c:v>374</c:v>
                </c:pt>
              </c:numCache>
            </c:numRef>
          </c:val>
        </c:ser>
        <c:dLbls>
          <c:showCatName val="1"/>
          <c:showPercent val="1"/>
        </c:dLbls>
        <c:firstSliceAng val="0"/>
      </c:pieChart>
    </c:plotArea>
    <c:plotVisOnly val="1"/>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5 Year Impact Factor for OBIS Published Journals by Journal Title High-Low</a:t>
            </a:r>
          </a:p>
          <a:p>
            <a:pPr>
              <a:defRPr/>
            </a:pPr>
            <a:r>
              <a:rPr lang="en-US" dirty="0"/>
              <a:t> (</a:t>
            </a:r>
            <a:r>
              <a:rPr lang="en-US" dirty="0" smtClean="0"/>
              <a:t>High- </a:t>
            </a:r>
            <a:r>
              <a:rPr lang="en-US" dirty="0"/>
              <a:t>Nature, </a:t>
            </a:r>
            <a:r>
              <a:rPr lang="en-US" dirty="0" smtClean="0"/>
              <a:t>Low- </a:t>
            </a:r>
            <a:r>
              <a:rPr lang="en-US" dirty="0"/>
              <a:t>Analele Stiintifice ale Universitatii Ai I Cienza)</a:t>
            </a:r>
          </a:p>
        </c:rich>
      </c:tx>
      <c:layout/>
    </c:title>
    <c:plotArea>
      <c:layout/>
      <c:barChart>
        <c:barDir val="col"/>
        <c:grouping val="clustered"/>
        <c:ser>
          <c:idx val="0"/>
          <c:order val="0"/>
          <c:cat>
            <c:strRef>
              <c:f>'5 Year Impact Factor'!$A$2:$A$171</c:f>
              <c:strCache>
                <c:ptCount val="170"/>
                <c:pt idx="0">
                  <c:v>Nature</c:v>
                </c:pt>
                <c:pt idx="1">
                  <c:v>Science</c:v>
                </c:pt>
                <c:pt idx="2">
                  <c:v>Annual Review of Ecology Evolution and Systematics</c:v>
                </c:pt>
                <c:pt idx="3">
                  <c:v>Trends in Ecology &amp; Evolution</c:v>
                </c:pt>
                <c:pt idx="4">
                  <c:v>Ecology Letters</c:v>
                </c:pt>
                <c:pt idx="5">
                  <c:v>Annual Review of Marine Science</c:v>
                </c:pt>
                <c:pt idx="6">
                  <c:v>Systematic Biology</c:v>
                </c:pt>
                <c:pt idx="7">
                  <c:v>Nature Geoscience</c:v>
                </c:pt>
                <c:pt idx="8">
                  <c:v>Biological Reviews</c:v>
                </c:pt>
                <c:pt idx="9">
                  <c:v>Proceedings of the National Academy of Science of the United States of America</c:v>
                </c:pt>
                <c:pt idx="10">
                  <c:v>Current Biology</c:v>
                </c:pt>
                <c:pt idx="11">
                  <c:v>Oceanography and Marine Biology</c:v>
                </c:pt>
                <c:pt idx="12">
                  <c:v>ISME Journal</c:v>
                </c:pt>
                <c:pt idx="13">
                  <c:v>Ecological Monographs</c:v>
                </c:pt>
                <c:pt idx="14">
                  <c:v>Global Change Biology</c:v>
                </c:pt>
                <c:pt idx="15">
                  <c:v>Fish and Fisheries</c:v>
                </c:pt>
                <c:pt idx="16">
                  <c:v>Global Ecology and Biogeography</c:v>
                </c:pt>
                <c:pt idx="17">
                  <c:v>Bioinformatics</c:v>
                </c:pt>
                <c:pt idx="18">
                  <c:v>Bioscience</c:v>
                </c:pt>
                <c:pt idx="19">
                  <c:v>Molecular Ecology</c:v>
                </c:pt>
                <c:pt idx="20">
                  <c:v>Ecology</c:v>
                </c:pt>
                <c:pt idx="21">
                  <c:v>Global Biogeochemical Cycles</c:v>
                </c:pt>
                <c:pt idx="22">
                  <c:v>Remote Sensing of Environment</c:v>
                </c:pt>
                <c:pt idx="23">
                  <c:v>Proceedings of the Royal Society B-Biological Sciences</c:v>
                </c:pt>
                <c:pt idx="24">
                  <c:v>Ecography</c:v>
                </c:pt>
                <c:pt idx="25">
                  <c:v>Diversity and Distributions</c:v>
                </c:pt>
                <c:pt idx="26">
                  <c:v>Evolutionary Applications</c:v>
                </c:pt>
                <c:pt idx="27">
                  <c:v>Journal of Animal Ecology</c:v>
                </c:pt>
                <c:pt idx="28">
                  <c:v>Conservation Biology</c:v>
                </c:pt>
                <c:pt idx="29">
                  <c:v>Conservation Letters</c:v>
                </c:pt>
                <c:pt idx="30">
                  <c:v>Ecological Applications</c:v>
                </c:pt>
                <c:pt idx="31">
                  <c:v>Journal of Biogeography</c:v>
                </c:pt>
                <c:pt idx="32">
                  <c:v>Progress in Oceanography</c:v>
                </c:pt>
                <c:pt idx="33">
                  <c:v>Biological Conservation</c:v>
                </c:pt>
                <c:pt idx="34">
                  <c:v>Advances in Marine Biology</c:v>
                </c:pt>
                <c:pt idx="35">
                  <c:v>Biogeosciences</c:v>
                </c:pt>
                <c:pt idx="36">
                  <c:v>Limnology and Oceanography</c:v>
                </c:pt>
                <c:pt idx="37">
                  <c:v>Environmental Modelling &amp; Software</c:v>
                </c:pt>
                <c:pt idx="38">
                  <c:v>Paleoceanography</c:v>
                </c:pt>
                <c:pt idx="39">
                  <c:v>Coral Reefs</c:v>
                </c:pt>
                <c:pt idx="40">
                  <c:v>Plos One</c:v>
                </c:pt>
                <c:pt idx="41">
                  <c:v>Ecological Economics</c:v>
                </c:pt>
                <c:pt idx="42">
                  <c:v>Molecular Phylogenetics and Evolution</c:v>
                </c:pt>
                <c:pt idx="43">
                  <c:v>Environmental Science &amp; Policy</c:v>
                </c:pt>
                <c:pt idx="44">
                  <c:v>Science of the Total Environment</c:v>
                </c:pt>
                <c:pt idx="45">
                  <c:v>Mammal Review</c:v>
                </c:pt>
                <c:pt idx="46">
                  <c:v>Biology Letters</c:v>
                </c:pt>
                <c:pt idx="47">
                  <c:v>Ecology and Society</c:v>
                </c:pt>
                <c:pt idx="48">
                  <c:v>Annals of the New York Academy of Sciences</c:v>
                </c:pt>
                <c:pt idx="49">
                  <c:v>Journal of Environmental Management</c:v>
                </c:pt>
                <c:pt idx="50">
                  <c:v>BMC Evolutionary Biology</c:v>
                </c:pt>
                <c:pt idx="51">
                  <c:v>Oceanography</c:v>
                </c:pt>
                <c:pt idx="52">
                  <c:v>Harmful Algae</c:v>
                </c:pt>
                <c:pt idx="53">
                  <c:v>Briefings in Functional Genomics</c:v>
                </c:pt>
                <c:pt idx="54">
                  <c:v>BMC Bioinformatics</c:v>
                </c:pt>
                <c:pt idx="55">
                  <c:v>Animal Conservation</c:v>
                </c:pt>
                <c:pt idx="56">
                  <c:v>Deep Sea Research Part I-Oceanographic Research Papers</c:v>
                </c:pt>
                <c:pt idx="57">
                  <c:v>Marine Ecology Progress Series</c:v>
                </c:pt>
                <c:pt idx="58">
                  <c:v>Geomorphology</c:v>
                </c:pt>
                <c:pt idx="59">
                  <c:v>Integrative and Comparative Biology</c:v>
                </c:pt>
                <c:pt idx="60">
                  <c:v>Standards in Genomic Sciences</c:v>
                </c:pt>
                <c:pt idx="61">
                  <c:v>Marine Pollution Bulletin</c:v>
                </c:pt>
                <c:pt idx="62">
                  <c:v>Applied Geography</c:v>
                </c:pt>
                <c:pt idx="63">
                  <c:v>Palaeogeography Palaeoclimatology Paleoecology</c:v>
                </c:pt>
                <c:pt idx="64">
                  <c:v>Marine Micropaleontology</c:v>
                </c:pt>
                <c:pt idx="65">
                  <c:v>Deep Sea Research Part II-Topical Studies in Oceanography</c:v>
                </c:pt>
                <c:pt idx="66">
                  <c:v>Marine Policy</c:v>
                </c:pt>
                <c:pt idx="67">
                  <c:v>AMBIO</c:v>
                </c:pt>
                <c:pt idx="68">
                  <c:v>Systematic Entomology</c:v>
                </c:pt>
                <c:pt idx="69">
                  <c:v>Estuarine Coastal and Shelf Science</c:v>
                </c:pt>
                <c:pt idx="70">
                  <c:v>Fisheries</c:v>
                </c:pt>
                <c:pt idx="71">
                  <c:v>Taxon</c:v>
                </c:pt>
                <c:pt idx="72">
                  <c:v>Ecosphere</c:v>
                </c:pt>
                <c:pt idx="73">
                  <c:v>Biodiversity and Conservation</c:v>
                </c:pt>
                <c:pt idx="74">
                  <c:v>Estuaries and Coasts</c:v>
                </c:pt>
                <c:pt idx="75">
                  <c:v>Journal of Quantitative Spectroscopy &amp; Radiative Transfer</c:v>
                </c:pt>
                <c:pt idx="76">
                  <c:v>Canadian Journal of Fisheries and Aquatic Sciences</c:v>
                </c:pt>
                <c:pt idx="77">
                  <c:v>ICES Journal of Marine Science</c:v>
                </c:pt>
                <c:pt idx="78">
                  <c:v>Marine Biology</c:v>
                </c:pt>
                <c:pt idx="79">
                  <c:v>Marine Geology</c:v>
                </c:pt>
                <c:pt idx="80">
                  <c:v>Ecological Modelling</c:v>
                </c:pt>
                <c:pt idx="81">
                  <c:v>Journal fo Experimental Marine Biology and Ecology</c:v>
                </c:pt>
                <c:pt idx="82">
                  <c:v>Marine Environmental Research</c:v>
                </c:pt>
                <c:pt idx="83">
                  <c:v>Continental Shelf Research</c:v>
                </c:pt>
                <c:pt idx="84">
                  <c:v>Journal of Phycology</c:v>
                </c:pt>
                <c:pt idx="85">
                  <c:v>International Journal of Environmental Science and Technology</c:v>
                </c:pt>
                <c:pt idx="86">
                  <c:v>Journal of the American Society for Information Science and Technology</c:v>
                </c:pt>
                <c:pt idx="87">
                  <c:v>Organisms Diversity &amp; Evolution</c:v>
                </c:pt>
                <c:pt idx="88">
                  <c:v>Hydrobiologia</c:v>
                </c:pt>
                <c:pt idx="89">
                  <c:v>Biological Bulletin</c:v>
                </c:pt>
                <c:pt idx="90">
                  <c:v>Journal of Sea Research</c:v>
                </c:pt>
                <c:pt idx="91">
                  <c:v>Journal of Heredity</c:v>
                </c:pt>
                <c:pt idx="92">
                  <c:v>Ecological Informatics</c:v>
                </c:pt>
                <c:pt idx="93">
                  <c:v>Aquatic Conservation-Marine and Freshwater Ecosystems</c:v>
                </c:pt>
                <c:pt idx="94">
                  <c:v>Oryx</c:v>
                </c:pt>
                <c:pt idx="95">
                  <c:v>Journal for Nature Conservation</c:v>
                </c:pt>
                <c:pt idx="96">
                  <c:v>Naturwissenschaften</c:v>
                </c:pt>
                <c:pt idx="97">
                  <c:v>Palaios</c:v>
                </c:pt>
                <c:pt idx="98">
                  <c:v>Ecology of Freshwater Fish</c:v>
                </c:pt>
                <c:pt idx="99">
                  <c:v>Ocean &amp; Coastal Management</c:v>
                </c:pt>
                <c:pt idx="100">
                  <c:v>Polar Biology</c:v>
                </c:pt>
                <c:pt idx="101">
                  <c:v>Fisheries Research</c:v>
                </c:pt>
                <c:pt idx="102">
                  <c:v>Marine Mammal Science</c:v>
                </c:pt>
                <c:pt idx="103">
                  <c:v>Journal of Zoological Systematics and Evolutionary Research</c:v>
                </c:pt>
                <c:pt idx="104">
                  <c:v>Polar Research</c:v>
                </c:pt>
                <c:pt idx="105">
                  <c:v>International Journal of Geographical Information Science</c:v>
                </c:pt>
                <c:pt idx="106">
                  <c:v>Computers &amp; Geosciences</c:v>
                </c:pt>
                <c:pt idx="107">
                  <c:v>Weed Research</c:v>
                </c:pt>
                <c:pt idx="108">
                  <c:v>Environmental Monitoring and Assessment</c:v>
                </c:pt>
                <c:pt idx="109">
                  <c:v>Diseases of Aquatic Organisms</c:v>
                </c:pt>
                <c:pt idx="110">
                  <c:v>Pure and Applied Geophysics</c:v>
                </c:pt>
                <c:pt idx="111">
                  <c:v>Journal of Fish Biology</c:v>
                </c:pt>
                <c:pt idx="112">
                  <c:v>Palaeontology</c:v>
                </c:pt>
                <c:pt idx="113">
                  <c:v>Journal of the Acoustical Society of America</c:v>
                </c:pt>
                <c:pt idx="114">
                  <c:v>Transactions of the American Fisheries Society</c:v>
                </c:pt>
                <c:pt idx="115">
                  <c:v>Ecological Research</c:v>
                </c:pt>
                <c:pt idx="116">
                  <c:v>Marine Genomics</c:v>
                </c:pt>
                <c:pt idx="117">
                  <c:v>Marine Geodesy</c:v>
                </c:pt>
                <c:pt idx="118">
                  <c:v>CBE-Life Sciences Education</c:v>
                </c:pt>
                <c:pt idx="119">
                  <c:v>Aquatic Biology</c:v>
                </c:pt>
                <c:pt idx="120">
                  <c:v>Journal of Oceanography</c:v>
                </c:pt>
                <c:pt idx="121">
                  <c:v>Scientific American</c:v>
                </c:pt>
                <c:pt idx="122">
                  <c:v>Ecology and Evolution</c:v>
                </c:pt>
                <c:pt idx="123">
                  <c:v>African Journal of Marine Science</c:v>
                </c:pt>
                <c:pt idx="124">
                  <c:v>IEEE Journal of Oceanic Engineering</c:v>
                </c:pt>
                <c:pt idx="125">
                  <c:v>Bulletin of Marine Science</c:v>
                </c:pt>
                <c:pt idx="126">
                  <c:v>Scientia Marina</c:v>
                </c:pt>
                <c:pt idx="127">
                  <c:v>Raffles Bulletin of Zoology</c:v>
                </c:pt>
                <c:pt idx="128">
                  <c:v>Marine Biology Research</c:v>
                </c:pt>
                <c:pt idx="129">
                  <c:v>In Vitro Cellular &amp; Developmental Biology-Plant</c:v>
                </c:pt>
                <c:pt idx="130">
                  <c:v>Environmental Biology of Fishes</c:v>
                </c:pt>
                <c:pt idx="131">
                  <c:v>Arctic</c:v>
                </c:pt>
                <c:pt idx="132">
                  <c:v>Scientific World Journal</c:v>
                </c:pt>
                <c:pt idx="133">
                  <c:v>Journal of Crustacean Biology</c:v>
                </c:pt>
                <c:pt idx="134">
                  <c:v>Journal of the Marine Biological Association of the United Kingdom</c:v>
                </c:pt>
                <c:pt idx="135">
                  <c:v>Journal of Shellfish Research</c:v>
                </c:pt>
                <c:pt idx="136">
                  <c:v>Natural Resources Forum: A United Nations Sustainable Development Journal</c:v>
                </c:pt>
                <c:pt idx="137">
                  <c:v>Journal of Applied Ichthyology</c:v>
                </c:pt>
                <c:pt idx="138">
                  <c:v>New Zealand Journal of Marine and Freshwater Research</c:v>
                </c:pt>
                <c:pt idx="139">
                  <c:v>Geodiversitas</c:v>
                </c:pt>
                <c:pt idx="140">
                  <c:v>Zootaxa</c:v>
                </c:pt>
                <c:pt idx="141">
                  <c:v>Ethology Ecology &amp; Evolution</c:v>
                </c:pt>
                <c:pt idx="142">
                  <c:v>Pacific Science</c:v>
                </c:pt>
                <c:pt idx="143">
                  <c:v>South African Journal of Science</c:v>
                </c:pt>
                <c:pt idx="144">
                  <c:v>Aquatic Ecosystem Health &amp; Management</c:v>
                </c:pt>
                <c:pt idx="145">
                  <c:v>Current Science</c:v>
                </c:pt>
                <c:pt idx="146">
                  <c:v>Revista Chilena de Historia Natural</c:v>
                </c:pt>
                <c:pt idx="147">
                  <c:v>Brazilian Journal of Oceanography</c:v>
                </c:pt>
                <c:pt idx="148">
                  <c:v>Marine Technology Society Journal</c:v>
                </c:pt>
                <c:pt idx="149">
                  <c:v>Journal of Micropalaeontology</c:v>
                </c:pt>
                <c:pt idx="150">
                  <c:v>Zoosystema</c:v>
                </c:pt>
                <c:pt idx="151">
                  <c:v>ZooKeys</c:v>
                </c:pt>
                <c:pt idx="152">
                  <c:v>Journal of Maps</c:v>
                </c:pt>
                <c:pt idx="153">
                  <c:v>Nordic Journal of Botany</c:v>
                </c:pt>
                <c:pt idx="154">
                  <c:v>Revista de Biologia Tropical</c:v>
                </c:pt>
                <c:pt idx="155">
                  <c:v>Revista de Biologia Marina y Oceanografia</c:v>
                </c:pt>
                <c:pt idx="156">
                  <c:v>Cahiers de Biologie Marine</c:v>
                </c:pt>
                <c:pt idx="157">
                  <c:v>Acoustical Physics</c:v>
                </c:pt>
                <c:pt idx="158">
                  <c:v>Gayana (Concepcion)</c:v>
                </c:pt>
                <c:pt idx="159">
                  <c:v>Indian Journal of Geo-Marine Sciences (Title changed from Indian J. of Marine Sciences 2011)</c:v>
                </c:pt>
                <c:pt idx="160">
                  <c:v>Sea Technology</c:v>
                </c:pt>
                <c:pt idx="161">
                  <c:v>Bollettino de Geofisica Teorica ed Applicata</c:v>
                </c:pt>
                <c:pt idx="162">
                  <c:v>World Policy Journal</c:v>
                </c:pt>
                <c:pt idx="163">
                  <c:v>Analele Stiintifice ale Universitatii Ai I Cienza</c:v>
                </c:pt>
                <c:pt idx="164">
                  <c:v>Aquatic Invasions</c:v>
                </c:pt>
                <c:pt idx="165">
                  <c:v>Archive of Fishery and Marine Research</c:v>
                </c:pt>
                <c:pt idx="166">
                  <c:v>Biota Neotropica</c:v>
                </c:pt>
                <c:pt idx="167">
                  <c:v>Journal of Coastal Conservation</c:v>
                </c:pt>
                <c:pt idx="168">
                  <c:v>Oceanologica Acta</c:v>
                </c:pt>
                <c:pt idx="169">
                  <c:v>Transactions in GIS</c:v>
                </c:pt>
              </c:strCache>
            </c:strRef>
          </c:cat>
          <c:val>
            <c:numRef>
              <c:f>'5 Year Impact Factor'!$B$2:$B$171</c:f>
              <c:numCache>
                <c:formatCode>0.000</c:formatCode>
                <c:ptCount val="170"/>
                <c:pt idx="0">
                  <c:v>40.783000000000001</c:v>
                </c:pt>
                <c:pt idx="1">
                  <c:v>34.463000000000001</c:v>
                </c:pt>
                <c:pt idx="2">
                  <c:v>19.806000000000001</c:v>
                </c:pt>
                <c:pt idx="3">
                  <c:v>18.986999999999984</c:v>
                </c:pt>
                <c:pt idx="4">
                  <c:v>17.794</c:v>
                </c:pt>
                <c:pt idx="5">
                  <c:v>16.277000000000001</c:v>
                </c:pt>
                <c:pt idx="6">
                  <c:v>14.218999999999999</c:v>
                </c:pt>
                <c:pt idx="7">
                  <c:v>13.93</c:v>
                </c:pt>
                <c:pt idx="8">
                  <c:v>10.912000000000004</c:v>
                </c:pt>
                <c:pt idx="9">
                  <c:v>10.727</c:v>
                </c:pt>
                <c:pt idx="10">
                  <c:v>10.227</c:v>
                </c:pt>
                <c:pt idx="11">
                  <c:v>10.194000000000001</c:v>
                </c:pt>
                <c:pt idx="12">
                  <c:v>9.2960000000000012</c:v>
                </c:pt>
                <c:pt idx="13">
                  <c:v>9.1880000000000006</c:v>
                </c:pt>
                <c:pt idx="14">
                  <c:v>8.5950000000000006</c:v>
                </c:pt>
                <c:pt idx="15">
                  <c:v>8.5220000000000002</c:v>
                </c:pt>
                <c:pt idx="16">
                  <c:v>7.2519999999999998</c:v>
                </c:pt>
                <c:pt idx="17">
                  <c:v>6.968</c:v>
                </c:pt>
                <c:pt idx="18">
                  <c:v>6.7269999999999985</c:v>
                </c:pt>
                <c:pt idx="19">
                  <c:v>6.5430000000000001</c:v>
                </c:pt>
                <c:pt idx="20">
                  <c:v>6.4210000000000003</c:v>
                </c:pt>
                <c:pt idx="21">
                  <c:v>6.3039999999999985</c:v>
                </c:pt>
                <c:pt idx="22">
                  <c:v>6.0649999999999986</c:v>
                </c:pt>
                <c:pt idx="23">
                  <c:v>5.8079999999999981</c:v>
                </c:pt>
                <c:pt idx="24">
                  <c:v>5.7759999999999998</c:v>
                </c:pt>
                <c:pt idx="25">
                  <c:v>5.6289999999999978</c:v>
                </c:pt>
                <c:pt idx="26">
                  <c:v>5.4530000000000003</c:v>
                </c:pt>
                <c:pt idx="27">
                  <c:v>5.4349999999999996</c:v>
                </c:pt>
                <c:pt idx="28">
                  <c:v>5.4269999999999996</c:v>
                </c:pt>
                <c:pt idx="29">
                  <c:v>5.42</c:v>
                </c:pt>
                <c:pt idx="30">
                  <c:v>5.1499999999999995</c:v>
                </c:pt>
                <c:pt idx="31">
                  <c:v>4.9649999999999981</c:v>
                </c:pt>
                <c:pt idx="32">
                  <c:v>4.7130000000000001</c:v>
                </c:pt>
                <c:pt idx="33">
                  <c:v>4.7030000000000003</c:v>
                </c:pt>
                <c:pt idx="34">
                  <c:v>4.6790000000000003</c:v>
                </c:pt>
                <c:pt idx="35">
                  <c:v>4.6439999999999984</c:v>
                </c:pt>
                <c:pt idx="36">
                  <c:v>4.3319999999999999</c:v>
                </c:pt>
                <c:pt idx="37">
                  <c:v>4.2750000000000004</c:v>
                </c:pt>
                <c:pt idx="38">
                  <c:v>4.1769999999999996</c:v>
                </c:pt>
                <c:pt idx="39">
                  <c:v>4.1369999999999996</c:v>
                </c:pt>
                <c:pt idx="40">
                  <c:v>4.0149999999999979</c:v>
                </c:pt>
                <c:pt idx="41">
                  <c:v>4.0019999999999998</c:v>
                </c:pt>
                <c:pt idx="42">
                  <c:v>3.9889999999999999</c:v>
                </c:pt>
                <c:pt idx="43">
                  <c:v>3.948</c:v>
                </c:pt>
                <c:pt idx="44">
                  <c:v>3.9059999999999997</c:v>
                </c:pt>
                <c:pt idx="45">
                  <c:v>3.9039999999999999</c:v>
                </c:pt>
                <c:pt idx="46">
                  <c:v>3.9019999999999997</c:v>
                </c:pt>
                <c:pt idx="47">
                  <c:v>3.8889999999999998</c:v>
                </c:pt>
                <c:pt idx="48">
                  <c:v>3.8539999999999992</c:v>
                </c:pt>
                <c:pt idx="49">
                  <c:v>3.8499999999999992</c:v>
                </c:pt>
                <c:pt idx="50">
                  <c:v>3.8439999999999999</c:v>
                </c:pt>
                <c:pt idx="51">
                  <c:v>3.7789999999999999</c:v>
                </c:pt>
                <c:pt idx="52">
                  <c:v>3.7229999999999999</c:v>
                </c:pt>
                <c:pt idx="53">
                  <c:v>3.5859999999999999</c:v>
                </c:pt>
                <c:pt idx="54">
                  <c:v>3.4909999999999997</c:v>
                </c:pt>
                <c:pt idx="55">
                  <c:v>3.286</c:v>
                </c:pt>
                <c:pt idx="56">
                  <c:v>3.198</c:v>
                </c:pt>
                <c:pt idx="57">
                  <c:v>3.17</c:v>
                </c:pt>
                <c:pt idx="58">
                  <c:v>3.1669999999999998</c:v>
                </c:pt>
                <c:pt idx="59">
                  <c:v>3.141</c:v>
                </c:pt>
                <c:pt idx="60">
                  <c:v>3.1339999999999999</c:v>
                </c:pt>
                <c:pt idx="61">
                  <c:v>3.1179999999999999</c:v>
                </c:pt>
                <c:pt idx="62">
                  <c:v>3.0489999999999999</c:v>
                </c:pt>
                <c:pt idx="63">
                  <c:v>3.0349999999999997</c:v>
                </c:pt>
                <c:pt idx="64">
                  <c:v>3</c:v>
                </c:pt>
                <c:pt idx="65">
                  <c:v>2.9889999999999999</c:v>
                </c:pt>
                <c:pt idx="66">
                  <c:v>2.948</c:v>
                </c:pt>
                <c:pt idx="67">
                  <c:v>2.907</c:v>
                </c:pt>
                <c:pt idx="68">
                  <c:v>2.8059999999999992</c:v>
                </c:pt>
                <c:pt idx="69">
                  <c:v>2.782</c:v>
                </c:pt>
                <c:pt idx="70">
                  <c:v>2.754</c:v>
                </c:pt>
                <c:pt idx="71">
                  <c:v>2.7080000000000002</c:v>
                </c:pt>
                <c:pt idx="72">
                  <c:v>2.69</c:v>
                </c:pt>
                <c:pt idx="73">
                  <c:v>2.6680000000000001</c:v>
                </c:pt>
                <c:pt idx="74">
                  <c:v>2.653</c:v>
                </c:pt>
                <c:pt idx="75">
                  <c:v>2.617</c:v>
                </c:pt>
                <c:pt idx="76">
                  <c:v>2.6059999999999999</c:v>
                </c:pt>
                <c:pt idx="77">
                  <c:v>2.5949999999999998</c:v>
                </c:pt>
                <c:pt idx="78">
                  <c:v>2.589</c:v>
                </c:pt>
                <c:pt idx="79">
                  <c:v>2.5859999999999999</c:v>
                </c:pt>
                <c:pt idx="80">
                  <c:v>2.54</c:v>
                </c:pt>
                <c:pt idx="81">
                  <c:v>2.54</c:v>
                </c:pt>
                <c:pt idx="82">
                  <c:v>2.5249999999999999</c:v>
                </c:pt>
                <c:pt idx="83">
                  <c:v>2.4909999999999997</c:v>
                </c:pt>
                <c:pt idx="84">
                  <c:v>2.4619999999999997</c:v>
                </c:pt>
                <c:pt idx="85">
                  <c:v>2.403</c:v>
                </c:pt>
                <c:pt idx="86">
                  <c:v>2.3809999999999998</c:v>
                </c:pt>
                <c:pt idx="87">
                  <c:v>2.371999999999999</c:v>
                </c:pt>
                <c:pt idx="88">
                  <c:v>2.3499999999999992</c:v>
                </c:pt>
                <c:pt idx="89">
                  <c:v>2.3209999999999997</c:v>
                </c:pt>
                <c:pt idx="90">
                  <c:v>2.3179999999999992</c:v>
                </c:pt>
                <c:pt idx="91">
                  <c:v>2.3069999999999991</c:v>
                </c:pt>
                <c:pt idx="92">
                  <c:v>2.2599999999999998</c:v>
                </c:pt>
                <c:pt idx="93">
                  <c:v>2.218</c:v>
                </c:pt>
                <c:pt idx="94">
                  <c:v>2.14</c:v>
                </c:pt>
                <c:pt idx="95">
                  <c:v>2.1189999999999998</c:v>
                </c:pt>
                <c:pt idx="96">
                  <c:v>2.1189999999999998</c:v>
                </c:pt>
                <c:pt idx="97">
                  <c:v>2.1189999999999998</c:v>
                </c:pt>
                <c:pt idx="98">
                  <c:v>2.0509999999999997</c:v>
                </c:pt>
                <c:pt idx="99">
                  <c:v>2.0289999999999999</c:v>
                </c:pt>
                <c:pt idx="100">
                  <c:v>2.0270000000000001</c:v>
                </c:pt>
                <c:pt idx="101">
                  <c:v>2.004</c:v>
                </c:pt>
                <c:pt idx="102">
                  <c:v>1.9770000000000001</c:v>
                </c:pt>
                <c:pt idx="103">
                  <c:v>1.9720000000000004</c:v>
                </c:pt>
                <c:pt idx="104">
                  <c:v>1.9660000000000004</c:v>
                </c:pt>
                <c:pt idx="105">
                  <c:v>1.9540000000000004</c:v>
                </c:pt>
                <c:pt idx="106">
                  <c:v>1.9520000000000004</c:v>
                </c:pt>
                <c:pt idx="107">
                  <c:v>1.9500000000000004</c:v>
                </c:pt>
                <c:pt idx="108">
                  <c:v>1.9100000000000001</c:v>
                </c:pt>
                <c:pt idx="109">
                  <c:v>1.8740000000000001</c:v>
                </c:pt>
                <c:pt idx="110">
                  <c:v>1.8740000000000001</c:v>
                </c:pt>
                <c:pt idx="111">
                  <c:v>1.87</c:v>
                </c:pt>
                <c:pt idx="112">
                  <c:v>1.841</c:v>
                </c:pt>
                <c:pt idx="113">
                  <c:v>1.8169999999999995</c:v>
                </c:pt>
                <c:pt idx="114">
                  <c:v>1.8049999999999995</c:v>
                </c:pt>
                <c:pt idx="115">
                  <c:v>1.802</c:v>
                </c:pt>
                <c:pt idx="116">
                  <c:v>1.772</c:v>
                </c:pt>
                <c:pt idx="117">
                  <c:v>1.7569999999999995</c:v>
                </c:pt>
                <c:pt idx="118">
                  <c:v>1.756</c:v>
                </c:pt>
                <c:pt idx="119">
                  <c:v>1.742</c:v>
                </c:pt>
                <c:pt idx="120">
                  <c:v>1.7009999999999996</c:v>
                </c:pt>
                <c:pt idx="121">
                  <c:v>1.6859999999999995</c:v>
                </c:pt>
                <c:pt idx="122">
                  <c:v>1.6579999999999995</c:v>
                </c:pt>
                <c:pt idx="123">
                  <c:v>1.57</c:v>
                </c:pt>
                <c:pt idx="124">
                  <c:v>1.524</c:v>
                </c:pt>
                <c:pt idx="125">
                  <c:v>1.494</c:v>
                </c:pt>
                <c:pt idx="126">
                  <c:v>1.4929999999999997</c:v>
                </c:pt>
                <c:pt idx="127">
                  <c:v>1.466</c:v>
                </c:pt>
                <c:pt idx="128">
                  <c:v>1.3859999999999995</c:v>
                </c:pt>
                <c:pt idx="129">
                  <c:v>1.383</c:v>
                </c:pt>
                <c:pt idx="130">
                  <c:v>1.339</c:v>
                </c:pt>
                <c:pt idx="131">
                  <c:v>1.3220000000000001</c:v>
                </c:pt>
                <c:pt idx="132">
                  <c:v>1.3</c:v>
                </c:pt>
                <c:pt idx="133">
                  <c:v>1.296</c:v>
                </c:pt>
                <c:pt idx="134">
                  <c:v>1.2589999999999995</c:v>
                </c:pt>
                <c:pt idx="135">
                  <c:v>1.256</c:v>
                </c:pt>
                <c:pt idx="136">
                  <c:v>1.25</c:v>
                </c:pt>
                <c:pt idx="137">
                  <c:v>1.127</c:v>
                </c:pt>
                <c:pt idx="138">
                  <c:v>1.091</c:v>
                </c:pt>
                <c:pt idx="139">
                  <c:v>1.0629999999999995</c:v>
                </c:pt>
                <c:pt idx="140">
                  <c:v>1.0409999999999995</c:v>
                </c:pt>
                <c:pt idx="141">
                  <c:v>1.0129999999999995</c:v>
                </c:pt>
                <c:pt idx="142">
                  <c:v>0.99</c:v>
                </c:pt>
                <c:pt idx="143">
                  <c:v>0.96600000000000019</c:v>
                </c:pt>
                <c:pt idx="144">
                  <c:v>0.96300000000000019</c:v>
                </c:pt>
                <c:pt idx="145">
                  <c:v>0.93100000000000005</c:v>
                </c:pt>
                <c:pt idx="146">
                  <c:v>0.89200000000000002</c:v>
                </c:pt>
                <c:pt idx="147">
                  <c:v>0.8500000000000002</c:v>
                </c:pt>
                <c:pt idx="148">
                  <c:v>0.82700000000000018</c:v>
                </c:pt>
                <c:pt idx="149">
                  <c:v>0.79500000000000004</c:v>
                </c:pt>
                <c:pt idx="150">
                  <c:v>0.77700000000000025</c:v>
                </c:pt>
                <c:pt idx="151">
                  <c:v>0.74400000000000022</c:v>
                </c:pt>
                <c:pt idx="152">
                  <c:v>0.71700000000000019</c:v>
                </c:pt>
                <c:pt idx="153">
                  <c:v>0.68200000000000005</c:v>
                </c:pt>
                <c:pt idx="154">
                  <c:v>0.66500000000000026</c:v>
                </c:pt>
                <c:pt idx="155">
                  <c:v>0.65800000000000025</c:v>
                </c:pt>
                <c:pt idx="156">
                  <c:v>0.64100000000000024</c:v>
                </c:pt>
                <c:pt idx="157">
                  <c:v>0.49400000000000016</c:v>
                </c:pt>
                <c:pt idx="158">
                  <c:v>0.40800000000000008</c:v>
                </c:pt>
                <c:pt idx="159">
                  <c:v>0.32400000000000012</c:v>
                </c:pt>
                <c:pt idx="160">
                  <c:v>0.12300000000000003</c:v>
                </c:pt>
                <c:pt idx="161">
                  <c:v>8.3000000000000032E-2</c:v>
                </c:pt>
                <c:pt idx="162">
                  <c:v>7.0999999999999994E-2</c:v>
                </c:pt>
                <c:pt idx="163">
                  <c:v>0</c:v>
                </c:pt>
                <c:pt idx="164">
                  <c:v>0</c:v>
                </c:pt>
                <c:pt idx="165">
                  <c:v>0</c:v>
                </c:pt>
                <c:pt idx="166">
                  <c:v>0</c:v>
                </c:pt>
                <c:pt idx="167">
                  <c:v>0</c:v>
                </c:pt>
                <c:pt idx="168">
                  <c:v>0</c:v>
                </c:pt>
                <c:pt idx="169">
                  <c:v>0</c:v>
                </c:pt>
              </c:numCache>
            </c:numRef>
          </c:val>
        </c:ser>
        <c:axId val="56058240"/>
        <c:axId val="56059776"/>
      </c:barChart>
      <c:catAx>
        <c:axId val="56058240"/>
        <c:scaling>
          <c:orientation val="minMax"/>
        </c:scaling>
        <c:axPos val="b"/>
        <c:majorTickMark val="none"/>
        <c:tickLblPos val="nextTo"/>
        <c:crossAx val="56059776"/>
        <c:crosses val="autoZero"/>
        <c:auto val="1"/>
        <c:lblAlgn val="ctr"/>
        <c:lblOffset val="100"/>
      </c:catAx>
      <c:valAx>
        <c:axId val="56059776"/>
        <c:scaling>
          <c:orientation val="minMax"/>
        </c:scaling>
        <c:axPos val="l"/>
        <c:majorGridlines/>
        <c:numFmt formatCode="0.000" sourceLinked="1"/>
        <c:majorTickMark val="none"/>
        <c:tickLblPos val="nextTo"/>
        <c:crossAx val="56058240"/>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
  <c:chart>
    <c:title>
      <c:tx>
        <c:rich>
          <a:bodyPr/>
          <a:lstStyle/>
          <a:p>
            <a:pPr>
              <a:defRPr/>
            </a:pPr>
            <a:r>
              <a:rPr lang="en-US" dirty="0"/>
              <a:t>1 Year Impact Factor for OBIS Published Journals by Journal Title High-Low </a:t>
            </a:r>
          </a:p>
          <a:p>
            <a:pPr>
              <a:defRPr/>
            </a:pPr>
            <a:r>
              <a:rPr lang="en-US" dirty="0"/>
              <a:t>(</a:t>
            </a:r>
            <a:r>
              <a:rPr lang="en-US" dirty="0" smtClean="0"/>
              <a:t>High- </a:t>
            </a:r>
            <a:r>
              <a:rPr lang="en-US" dirty="0"/>
              <a:t>Nature, </a:t>
            </a:r>
            <a:r>
              <a:rPr lang="en-US" dirty="0" smtClean="0"/>
              <a:t>Low- </a:t>
            </a:r>
            <a:r>
              <a:rPr lang="en-US" dirty="0"/>
              <a:t>Analele Stiintifice ale Universitatii Ai I Cienza)</a:t>
            </a:r>
          </a:p>
        </c:rich>
      </c:tx>
      <c:layout/>
    </c:title>
    <c:plotArea>
      <c:layout/>
      <c:barChart>
        <c:barDir val="col"/>
        <c:grouping val="clustered"/>
        <c:ser>
          <c:idx val="0"/>
          <c:order val="0"/>
          <c:cat>
            <c:strRef>
              <c:f>'1 Year Impact Factor'!$A$2:$A$171</c:f>
              <c:strCache>
                <c:ptCount val="170"/>
                <c:pt idx="0">
                  <c:v>Nature</c:v>
                </c:pt>
                <c:pt idx="1">
                  <c:v>Science</c:v>
                </c:pt>
                <c:pt idx="2">
                  <c:v>Annual Review of Marine Science</c:v>
                </c:pt>
                <c:pt idx="3">
                  <c:v>Trends in Ecology &amp; Evolution</c:v>
                </c:pt>
                <c:pt idx="4">
                  <c:v>Ecology Letters</c:v>
                </c:pt>
                <c:pt idx="5">
                  <c:v>Nature Geoscience</c:v>
                </c:pt>
                <c:pt idx="6">
                  <c:v>Systematic Biology</c:v>
                </c:pt>
                <c:pt idx="7">
                  <c:v>Oceanography and Marine Biology</c:v>
                </c:pt>
                <c:pt idx="8">
                  <c:v>Annual Review of Ecology Evolution and Systematics</c:v>
                </c:pt>
                <c:pt idx="9">
                  <c:v>Current Biology</c:v>
                </c:pt>
                <c:pt idx="10">
                  <c:v>Proceedings of the National Academy of Science of the United States of America</c:v>
                </c:pt>
                <c:pt idx="11">
                  <c:v>Biological Reviews</c:v>
                </c:pt>
                <c:pt idx="12">
                  <c:v>ISME Journal</c:v>
                </c:pt>
                <c:pt idx="13">
                  <c:v>Fish and Fisheries</c:v>
                </c:pt>
                <c:pt idx="14">
                  <c:v>Global Change Biology</c:v>
                </c:pt>
                <c:pt idx="15">
                  <c:v>Global Ecology and Biogeography</c:v>
                </c:pt>
                <c:pt idx="16">
                  <c:v>Ecological Monographs</c:v>
                </c:pt>
                <c:pt idx="17">
                  <c:v>Molecular Ecology</c:v>
                </c:pt>
                <c:pt idx="18">
                  <c:v>Diversity and Distributions</c:v>
                </c:pt>
                <c:pt idx="19">
                  <c:v>Bioscience</c:v>
                </c:pt>
                <c:pt idx="20">
                  <c:v>Proceedings of the Royal Society B-Biological Sciences</c:v>
                </c:pt>
                <c:pt idx="21">
                  <c:v>Conservation Letters</c:v>
                </c:pt>
                <c:pt idx="22">
                  <c:v>Advances in Marine Biology</c:v>
                </c:pt>
                <c:pt idx="23">
                  <c:v>Ecology</c:v>
                </c:pt>
                <c:pt idx="24">
                  <c:v>Journal of Biogeography</c:v>
                </c:pt>
                <c:pt idx="25">
                  <c:v>Remote Sensing of Environment</c:v>
                </c:pt>
                <c:pt idx="26">
                  <c:v>Journal of Animal Ecology</c:v>
                </c:pt>
                <c:pt idx="27">
                  <c:v>Bioinformatics</c:v>
                </c:pt>
                <c:pt idx="28">
                  <c:v>Evolutionary Applications</c:v>
                </c:pt>
                <c:pt idx="29">
                  <c:v>Environmental Modelling &amp; Software</c:v>
                </c:pt>
                <c:pt idx="30">
                  <c:v>Global Biogeochemical Cycles</c:v>
                </c:pt>
                <c:pt idx="31">
                  <c:v>Conservation Biology</c:v>
                </c:pt>
                <c:pt idx="32">
                  <c:v>Ecography</c:v>
                </c:pt>
                <c:pt idx="33">
                  <c:v>Ecological Applications</c:v>
                </c:pt>
                <c:pt idx="34">
                  <c:v>Annals of the New York Academy of Sciences</c:v>
                </c:pt>
                <c:pt idx="35">
                  <c:v>Biological Conservation</c:v>
                </c:pt>
                <c:pt idx="36">
                  <c:v>Molecular Phylogenetics and Evolution</c:v>
                </c:pt>
                <c:pt idx="37">
                  <c:v>Progress in Oceanography</c:v>
                </c:pt>
                <c:pt idx="38">
                  <c:v>Mammal Review</c:v>
                </c:pt>
                <c:pt idx="39">
                  <c:v>Paleoceanography</c:v>
                </c:pt>
                <c:pt idx="40">
                  <c:v>Biogeosciences</c:v>
                </c:pt>
                <c:pt idx="41">
                  <c:v>Limnology and Oceanography</c:v>
                </c:pt>
                <c:pt idx="42">
                  <c:v>Plos One</c:v>
                </c:pt>
                <c:pt idx="43">
                  <c:v>Environmental Science &amp; Policy</c:v>
                </c:pt>
                <c:pt idx="44">
                  <c:v>Briefings in Functional Genomics</c:v>
                </c:pt>
                <c:pt idx="45">
                  <c:v>Biology Letters</c:v>
                </c:pt>
                <c:pt idx="46">
                  <c:v>BMC Evolutionary Biology</c:v>
                </c:pt>
                <c:pt idx="47">
                  <c:v>Organisms Diversity &amp; Evolution</c:v>
                </c:pt>
                <c:pt idx="48">
                  <c:v>Harmful Algae</c:v>
                </c:pt>
                <c:pt idx="49">
                  <c:v>Coral Reefs</c:v>
                </c:pt>
                <c:pt idx="50">
                  <c:v>Oceanography</c:v>
                </c:pt>
                <c:pt idx="51">
                  <c:v>Journal of Environmental Management</c:v>
                </c:pt>
                <c:pt idx="52">
                  <c:v>Standards in Genomic Sciences</c:v>
                </c:pt>
                <c:pt idx="53">
                  <c:v>Science of the Total Environment</c:v>
                </c:pt>
                <c:pt idx="54">
                  <c:v>Taxon</c:v>
                </c:pt>
                <c:pt idx="55">
                  <c:v>AMBIO</c:v>
                </c:pt>
                <c:pt idx="56">
                  <c:v>Integrative and Comparative Biology</c:v>
                </c:pt>
                <c:pt idx="57">
                  <c:v>Deep Sea Research Part I-Oceanographic Research Papers</c:v>
                </c:pt>
                <c:pt idx="58">
                  <c:v>Marine Pollution Bulletin</c:v>
                </c:pt>
                <c:pt idx="59">
                  <c:v>Deep Sea Research Part II-Topical Studies in Oceanography</c:v>
                </c:pt>
                <c:pt idx="60">
                  <c:v>Palaeogeography Palaeoclimatology Paleoecology</c:v>
                </c:pt>
                <c:pt idx="61">
                  <c:v>BMC Bioinformatics</c:v>
                </c:pt>
                <c:pt idx="62">
                  <c:v>Ecology and Society</c:v>
                </c:pt>
                <c:pt idx="63">
                  <c:v>Applied Geography</c:v>
                </c:pt>
                <c:pt idx="64">
                  <c:v>Marine Ecology Progress Series</c:v>
                </c:pt>
                <c:pt idx="65">
                  <c:v>Marine Policy</c:v>
                </c:pt>
                <c:pt idx="66">
                  <c:v>Ecosphere</c:v>
                </c:pt>
                <c:pt idx="67">
                  <c:v>Marine Micropaleontology</c:v>
                </c:pt>
                <c:pt idx="68">
                  <c:v>Geomorphology</c:v>
                </c:pt>
                <c:pt idx="69">
                  <c:v>Systematic Entomology</c:v>
                </c:pt>
                <c:pt idx="70">
                  <c:v>Journal of Phycology</c:v>
                </c:pt>
                <c:pt idx="71">
                  <c:v>ICES Journal of Marine Science</c:v>
                </c:pt>
                <c:pt idx="72">
                  <c:v>Animal Conservation</c:v>
                </c:pt>
                <c:pt idx="73">
                  <c:v>Ecological Economics</c:v>
                </c:pt>
                <c:pt idx="74">
                  <c:v>Fisheries</c:v>
                </c:pt>
                <c:pt idx="75">
                  <c:v>Journal fo Experimental Marine Biology and Ecology</c:v>
                </c:pt>
                <c:pt idx="76">
                  <c:v>Marine Biology</c:v>
                </c:pt>
                <c:pt idx="77">
                  <c:v>Marine Environmental Research</c:v>
                </c:pt>
                <c:pt idx="78">
                  <c:v>Ecological Modelling</c:v>
                </c:pt>
                <c:pt idx="79">
                  <c:v>Journal of Quantitative Spectroscopy &amp; Radiative Transfer</c:v>
                </c:pt>
                <c:pt idx="80">
                  <c:v>Canadian Journal of Fisheries and Aquatic Sciences</c:v>
                </c:pt>
                <c:pt idx="81">
                  <c:v>Estuarine Coastal and Shelf Science</c:v>
                </c:pt>
                <c:pt idx="82">
                  <c:v>Estuaries and Coasts</c:v>
                </c:pt>
                <c:pt idx="83">
                  <c:v>Journal of the American Society for Information Science and Technology</c:v>
                </c:pt>
                <c:pt idx="84">
                  <c:v>Hydrobiologia</c:v>
                </c:pt>
                <c:pt idx="85">
                  <c:v>Marine Geology</c:v>
                </c:pt>
                <c:pt idx="86">
                  <c:v>Continental Shelf Research</c:v>
                </c:pt>
                <c:pt idx="87">
                  <c:v>Polar Biology</c:v>
                </c:pt>
                <c:pt idx="88">
                  <c:v>Biodiversity and Conservation</c:v>
                </c:pt>
                <c:pt idx="89">
                  <c:v>Weed Research</c:v>
                </c:pt>
                <c:pt idx="90">
                  <c:v>Journal of Coastal Conservation</c:v>
                </c:pt>
                <c:pt idx="91">
                  <c:v>Ecological Informatics</c:v>
                </c:pt>
                <c:pt idx="92">
                  <c:v>Marine Genomics</c:v>
                </c:pt>
                <c:pt idx="93">
                  <c:v>Naturwissenschaften</c:v>
                </c:pt>
                <c:pt idx="94">
                  <c:v>Journal of Heredity</c:v>
                </c:pt>
                <c:pt idx="95">
                  <c:v>Oryx</c:v>
                </c:pt>
                <c:pt idx="96">
                  <c:v>Journal of Zoological Systematics and Evolutionary Research</c:v>
                </c:pt>
                <c:pt idx="97">
                  <c:v>Palaios</c:v>
                </c:pt>
                <c:pt idx="98">
                  <c:v>CBE-Life Sciences Education</c:v>
                </c:pt>
                <c:pt idx="99">
                  <c:v>Journal of Sea Research</c:v>
                </c:pt>
                <c:pt idx="100">
                  <c:v>Pure and Applied Geophysics</c:v>
                </c:pt>
                <c:pt idx="101">
                  <c:v>Fisheries Research</c:v>
                </c:pt>
                <c:pt idx="102">
                  <c:v>Journal for Nature Conservation</c:v>
                </c:pt>
                <c:pt idx="103">
                  <c:v>Oceanologica Acta</c:v>
                </c:pt>
                <c:pt idx="104">
                  <c:v>Marine Mammal Science</c:v>
                </c:pt>
                <c:pt idx="105">
                  <c:v>Palaeontology</c:v>
                </c:pt>
                <c:pt idx="106">
                  <c:v>International Journal of Environmental Science and Technology</c:v>
                </c:pt>
                <c:pt idx="107">
                  <c:v>Ocean &amp; Coastal Management</c:v>
                </c:pt>
                <c:pt idx="108">
                  <c:v>Aquatic Conservation-Marine and Freshwater Ecosystems</c:v>
                </c:pt>
                <c:pt idx="109">
                  <c:v>Journal of Fish Biology</c:v>
                </c:pt>
                <c:pt idx="110">
                  <c:v>Polar Research</c:v>
                </c:pt>
                <c:pt idx="111">
                  <c:v>Environmental Monitoring and Assessment</c:v>
                </c:pt>
                <c:pt idx="112">
                  <c:v>Ecology and Evolution</c:v>
                </c:pt>
                <c:pt idx="113">
                  <c:v>Ecology of Freshwater Fish</c:v>
                </c:pt>
                <c:pt idx="114">
                  <c:v>Diseases of Aquatic Organisms</c:v>
                </c:pt>
                <c:pt idx="115">
                  <c:v>Biological Bulletin</c:v>
                </c:pt>
                <c:pt idx="116">
                  <c:v>Computers &amp; Geosciences</c:v>
                </c:pt>
                <c:pt idx="117">
                  <c:v>Journal of the Acoustical Society of America</c:v>
                </c:pt>
                <c:pt idx="118">
                  <c:v>Ecological Research</c:v>
                </c:pt>
                <c:pt idx="119">
                  <c:v>International Journal of Geographical Information Science</c:v>
                </c:pt>
                <c:pt idx="120">
                  <c:v>Journal of Oceanography</c:v>
                </c:pt>
                <c:pt idx="121">
                  <c:v>Environmental Biology of Fishes</c:v>
                </c:pt>
                <c:pt idx="122">
                  <c:v>Bulletin of Marine Science</c:v>
                </c:pt>
                <c:pt idx="123">
                  <c:v>Scientific American</c:v>
                </c:pt>
                <c:pt idx="124">
                  <c:v>IEEE Journal of Oceanic Engineering</c:v>
                </c:pt>
                <c:pt idx="125">
                  <c:v>Transactions of the American Fisheries Society</c:v>
                </c:pt>
                <c:pt idx="126">
                  <c:v>Scientia Marina</c:v>
                </c:pt>
                <c:pt idx="127">
                  <c:v>Scientific World Journal</c:v>
                </c:pt>
                <c:pt idx="128">
                  <c:v>Journal of Crustacean Biology</c:v>
                </c:pt>
                <c:pt idx="129">
                  <c:v>In Vitro Cellular &amp; Developmental Biology-Plant</c:v>
                </c:pt>
                <c:pt idx="130">
                  <c:v>Ethology Ecology &amp; Evolution</c:v>
                </c:pt>
                <c:pt idx="131">
                  <c:v>Marine Biology Research</c:v>
                </c:pt>
                <c:pt idx="132">
                  <c:v>Aquatic Invasions</c:v>
                </c:pt>
                <c:pt idx="133">
                  <c:v>Journal of the Marine Biological Association of the United Kingdom</c:v>
                </c:pt>
                <c:pt idx="134">
                  <c:v>Aquatic Ecosystem Health &amp; Management</c:v>
                </c:pt>
                <c:pt idx="135">
                  <c:v>Aquatic Biology</c:v>
                </c:pt>
                <c:pt idx="136">
                  <c:v>Marine Geodesy</c:v>
                </c:pt>
                <c:pt idx="137">
                  <c:v>Journal of Shellfish Research</c:v>
                </c:pt>
                <c:pt idx="138">
                  <c:v>Arctic</c:v>
                </c:pt>
                <c:pt idx="139">
                  <c:v>Zootaxa</c:v>
                </c:pt>
                <c:pt idx="140">
                  <c:v>African Journal of Marine Science</c:v>
                </c:pt>
                <c:pt idx="141">
                  <c:v>South African Journal of Science</c:v>
                </c:pt>
                <c:pt idx="142">
                  <c:v>Journal of Micropalaeontology</c:v>
                </c:pt>
                <c:pt idx="143">
                  <c:v>Natural Resources Forum: A United Nations Sustainable Development Journal</c:v>
                </c:pt>
                <c:pt idx="144">
                  <c:v>Transactions in GIS</c:v>
                </c:pt>
                <c:pt idx="145">
                  <c:v>ZooKeys</c:v>
                </c:pt>
                <c:pt idx="146">
                  <c:v>Raffles Bulletin of Zoology</c:v>
                </c:pt>
                <c:pt idx="147">
                  <c:v>Journal of Applied Ichthyology</c:v>
                </c:pt>
                <c:pt idx="148">
                  <c:v>Journal of Maps</c:v>
                </c:pt>
                <c:pt idx="149">
                  <c:v>Nordic Journal of Botany</c:v>
                </c:pt>
                <c:pt idx="150">
                  <c:v>Current Science</c:v>
                </c:pt>
                <c:pt idx="151">
                  <c:v>Revista Chilena de Historia Natural</c:v>
                </c:pt>
                <c:pt idx="152">
                  <c:v>Geodiversitas</c:v>
                </c:pt>
                <c:pt idx="153">
                  <c:v>Pacific Science</c:v>
                </c:pt>
                <c:pt idx="154">
                  <c:v>Bollettino de Geofisica Teorica ed Applicata</c:v>
                </c:pt>
                <c:pt idx="155">
                  <c:v>Marine Technology Society Journal</c:v>
                </c:pt>
                <c:pt idx="156">
                  <c:v>Biota Neotropica</c:v>
                </c:pt>
                <c:pt idx="157">
                  <c:v>Zoosystema</c:v>
                </c:pt>
                <c:pt idx="158">
                  <c:v>New Zealand Journal of Marine and Freshwater Research</c:v>
                </c:pt>
                <c:pt idx="159">
                  <c:v>Archive of Fishery and Marine Research</c:v>
                </c:pt>
                <c:pt idx="160">
                  <c:v>Cahiers de Biologie Marine</c:v>
                </c:pt>
                <c:pt idx="161">
                  <c:v>Revista de Biologia Tropical</c:v>
                </c:pt>
                <c:pt idx="162">
                  <c:v>Acoustical Physics</c:v>
                </c:pt>
                <c:pt idx="163">
                  <c:v>Brazilian Journal of Oceanography</c:v>
                </c:pt>
                <c:pt idx="164">
                  <c:v>Revista de Biologia Marina y Oceanografia</c:v>
                </c:pt>
                <c:pt idx="165">
                  <c:v>Indian Journal of Geo-Marine Sciences (Title changed from Indian J. of Marine Sciences 2011)</c:v>
                </c:pt>
                <c:pt idx="166">
                  <c:v>Gayana (Concepcion)</c:v>
                </c:pt>
                <c:pt idx="167">
                  <c:v>World Policy Journal</c:v>
                </c:pt>
                <c:pt idx="168">
                  <c:v>Sea Technology</c:v>
                </c:pt>
                <c:pt idx="169">
                  <c:v>Analele Stiintifice ale Universitatii Ai I Cienza</c:v>
                </c:pt>
              </c:strCache>
            </c:strRef>
          </c:cat>
          <c:val>
            <c:numRef>
              <c:f>'1 Year Impact Factor'!$B$2:$B$171</c:f>
              <c:numCache>
                <c:formatCode>0.000</c:formatCode>
                <c:ptCount val="170"/>
                <c:pt idx="0">
                  <c:v>42.350999999999999</c:v>
                </c:pt>
                <c:pt idx="1">
                  <c:v>31.477</c:v>
                </c:pt>
                <c:pt idx="2">
                  <c:v>16.381</c:v>
                </c:pt>
                <c:pt idx="3">
                  <c:v>15.353000000000003</c:v>
                </c:pt>
                <c:pt idx="4">
                  <c:v>13.042</c:v>
                </c:pt>
                <c:pt idx="5">
                  <c:v>11.668000000000001</c:v>
                </c:pt>
                <c:pt idx="6">
                  <c:v>11.532</c:v>
                </c:pt>
                <c:pt idx="7">
                  <c:v>11.083</c:v>
                </c:pt>
                <c:pt idx="8">
                  <c:v>10.977</c:v>
                </c:pt>
                <c:pt idx="9">
                  <c:v>9.9160000000000004</c:v>
                </c:pt>
                <c:pt idx="10">
                  <c:v>9.8090000000000028</c:v>
                </c:pt>
                <c:pt idx="11">
                  <c:v>9.7900000000000009</c:v>
                </c:pt>
                <c:pt idx="12">
                  <c:v>9.2670000000000012</c:v>
                </c:pt>
                <c:pt idx="13">
                  <c:v>8.7550000000000008</c:v>
                </c:pt>
                <c:pt idx="14">
                  <c:v>8.2240000000000002</c:v>
                </c:pt>
                <c:pt idx="15">
                  <c:v>7.242</c:v>
                </c:pt>
                <c:pt idx="16">
                  <c:v>7.1069999999999984</c:v>
                </c:pt>
                <c:pt idx="17">
                  <c:v>5.84</c:v>
                </c:pt>
                <c:pt idx="18">
                  <c:v>5.4690000000000003</c:v>
                </c:pt>
                <c:pt idx="19">
                  <c:v>5.4390000000000018</c:v>
                </c:pt>
                <c:pt idx="20">
                  <c:v>5.2919999999999998</c:v>
                </c:pt>
                <c:pt idx="21">
                  <c:v>5.032</c:v>
                </c:pt>
                <c:pt idx="22">
                  <c:v>5</c:v>
                </c:pt>
                <c:pt idx="23">
                  <c:v>5</c:v>
                </c:pt>
                <c:pt idx="24">
                  <c:v>4.9690000000000003</c:v>
                </c:pt>
                <c:pt idx="25">
                  <c:v>4.7690000000000001</c:v>
                </c:pt>
                <c:pt idx="26">
                  <c:v>4.726</c:v>
                </c:pt>
                <c:pt idx="27">
                  <c:v>4.6209999999999987</c:v>
                </c:pt>
                <c:pt idx="28">
                  <c:v>4.569</c:v>
                </c:pt>
                <c:pt idx="29">
                  <c:v>4.5380000000000003</c:v>
                </c:pt>
                <c:pt idx="30">
                  <c:v>4.5279999999999978</c:v>
                </c:pt>
                <c:pt idx="31">
                  <c:v>4.3199999999999985</c:v>
                </c:pt>
                <c:pt idx="32">
                  <c:v>4.2069999999999999</c:v>
                </c:pt>
                <c:pt idx="33">
                  <c:v>4.1259999999999977</c:v>
                </c:pt>
                <c:pt idx="34">
                  <c:v>4.0389999999999997</c:v>
                </c:pt>
                <c:pt idx="35">
                  <c:v>4.0359999999999996</c:v>
                </c:pt>
                <c:pt idx="36">
                  <c:v>4.017999999999998</c:v>
                </c:pt>
                <c:pt idx="37">
                  <c:v>3.9859999999999998</c:v>
                </c:pt>
                <c:pt idx="38">
                  <c:v>3.9189999999999992</c:v>
                </c:pt>
                <c:pt idx="39">
                  <c:v>3.9179999999999997</c:v>
                </c:pt>
                <c:pt idx="40">
                  <c:v>3.75</c:v>
                </c:pt>
                <c:pt idx="41">
                  <c:v>3.6149999999999998</c:v>
                </c:pt>
                <c:pt idx="42">
                  <c:v>3.5339999999999998</c:v>
                </c:pt>
                <c:pt idx="43">
                  <c:v>3.5139999999999998</c:v>
                </c:pt>
                <c:pt idx="44">
                  <c:v>3.427</c:v>
                </c:pt>
                <c:pt idx="45">
                  <c:v>3.423</c:v>
                </c:pt>
                <c:pt idx="46">
                  <c:v>3.407</c:v>
                </c:pt>
                <c:pt idx="47">
                  <c:v>3.3649999999999998</c:v>
                </c:pt>
                <c:pt idx="48">
                  <c:v>3.3389999999999991</c:v>
                </c:pt>
                <c:pt idx="49">
                  <c:v>3.323</c:v>
                </c:pt>
                <c:pt idx="50">
                  <c:v>3.2850000000000001</c:v>
                </c:pt>
                <c:pt idx="51">
                  <c:v>3.1880000000000002</c:v>
                </c:pt>
                <c:pt idx="52">
                  <c:v>3.1669999999999998</c:v>
                </c:pt>
                <c:pt idx="53">
                  <c:v>3.1629999999999998</c:v>
                </c:pt>
                <c:pt idx="54">
                  <c:v>3.0509999999999997</c:v>
                </c:pt>
                <c:pt idx="55">
                  <c:v>2.972999999999999</c:v>
                </c:pt>
                <c:pt idx="56">
                  <c:v>2.9689999999999999</c:v>
                </c:pt>
                <c:pt idx="57">
                  <c:v>2.8249999999999997</c:v>
                </c:pt>
                <c:pt idx="58">
                  <c:v>2.7930000000000001</c:v>
                </c:pt>
                <c:pt idx="59">
                  <c:v>2.7629999999999999</c:v>
                </c:pt>
                <c:pt idx="60">
                  <c:v>2.7519999999999998</c:v>
                </c:pt>
                <c:pt idx="61">
                  <c:v>2.6719999999999997</c:v>
                </c:pt>
                <c:pt idx="62">
                  <c:v>2.669</c:v>
                </c:pt>
                <c:pt idx="63">
                  <c:v>2.65</c:v>
                </c:pt>
                <c:pt idx="64">
                  <c:v>2.64</c:v>
                </c:pt>
                <c:pt idx="65">
                  <c:v>2.621</c:v>
                </c:pt>
                <c:pt idx="66">
                  <c:v>2.5949999999999998</c:v>
                </c:pt>
                <c:pt idx="67">
                  <c:v>2.5819999999999999</c:v>
                </c:pt>
                <c:pt idx="68">
                  <c:v>2.577</c:v>
                </c:pt>
                <c:pt idx="69">
                  <c:v>2.552999999999999</c:v>
                </c:pt>
                <c:pt idx="70">
                  <c:v>2.5289999999999999</c:v>
                </c:pt>
                <c:pt idx="71">
                  <c:v>2.5249999999999999</c:v>
                </c:pt>
                <c:pt idx="72">
                  <c:v>2.524</c:v>
                </c:pt>
                <c:pt idx="73">
                  <c:v>2.516999999999999</c:v>
                </c:pt>
                <c:pt idx="74">
                  <c:v>2.516999999999999</c:v>
                </c:pt>
                <c:pt idx="75">
                  <c:v>2.4749999999999992</c:v>
                </c:pt>
                <c:pt idx="76">
                  <c:v>2.3929999999999989</c:v>
                </c:pt>
                <c:pt idx="77">
                  <c:v>2.3279999999999998</c:v>
                </c:pt>
                <c:pt idx="78">
                  <c:v>2.3259999999999992</c:v>
                </c:pt>
                <c:pt idx="79">
                  <c:v>2.2880000000000007</c:v>
                </c:pt>
                <c:pt idx="80">
                  <c:v>2.2759999999999998</c:v>
                </c:pt>
                <c:pt idx="81">
                  <c:v>2.2530000000000001</c:v>
                </c:pt>
                <c:pt idx="82">
                  <c:v>2.2450000000000001</c:v>
                </c:pt>
                <c:pt idx="83">
                  <c:v>2.23</c:v>
                </c:pt>
                <c:pt idx="84">
                  <c:v>2.2119999999999997</c:v>
                </c:pt>
                <c:pt idx="85">
                  <c:v>2.2010000000000001</c:v>
                </c:pt>
                <c:pt idx="86">
                  <c:v>2.1149999999999998</c:v>
                </c:pt>
                <c:pt idx="87">
                  <c:v>2.0709999999999997</c:v>
                </c:pt>
                <c:pt idx="88">
                  <c:v>2.0649999999999999</c:v>
                </c:pt>
                <c:pt idx="89">
                  <c:v>2.0149999999999997</c:v>
                </c:pt>
                <c:pt idx="90">
                  <c:v>1.9860000000000004</c:v>
                </c:pt>
                <c:pt idx="91">
                  <c:v>1.9800000000000004</c:v>
                </c:pt>
                <c:pt idx="92">
                  <c:v>1.9710000000000001</c:v>
                </c:pt>
                <c:pt idx="93">
                  <c:v>1.9710000000000001</c:v>
                </c:pt>
                <c:pt idx="94">
                  <c:v>1.9690000000000001</c:v>
                </c:pt>
                <c:pt idx="95">
                  <c:v>1.9139999999999995</c:v>
                </c:pt>
                <c:pt idx="96">
                  <c:v>1.9100000000000001</c:v>
                </c:pt>
                <c:pt idx="97">
                  <c:v>1.9039999999999995</c:v>
                </c:pt>
                <c:pt idx="98">
                  <c:v>1.8779999999999994</c:v>
                </c:pt>
                <c:pt idx="99">
                  <c:v>1.855</c:v>
                </c:pt>
                <c:pt idx="100">
                  <c:v>1.8540000000000001</c:v>
                </c:pt>
                <c:pt idx="101">
                  <c:v>1.843</c:v>
                </c:pt>
                <c:pt idx="102">
                  <c:v>1.833</c:v>
                </c:pt>
                <c:pt idx="103">
                  <c:v>1.823</c:v>
                </c:pt>
                <c:pt idx="104">
                  <c:v>1.82</c:v>
                </c:pt>
                <c:pt idx="105">
                  <c:v>1.804</c:v>
                </c:pt>
                <c:pt idx="106">
                  <c:v>1.794</c:v>
                </c:pt>
                <c:pt idx="107">
                  <c:v>1.7689999999999995</c:v>
                </c:pt>
                <c:pt idx="108">
                  <c:v>1.756</c:v>
                </c:pt>
                <c:pt idx="109">
                  <c:v>1.734</c:v>
                </c:pt>
                <c:pt idx="110">
                  <c:v>1.6859999999999995</c:v>
                </c:pt>
                <c:pt idx="111">
                  <c:v>1.679</c:v>
                </c:pt>
                <c:pt idx="112">
                  <c:v>1.6579999999999995</c:v>
                </c:pt>
                <c:pt idx="113">
                  <c:v>1.59</c:v>
                </c:pt>
                <c:pt idx="114">
                  <c:v>1.5860000000000001</c:v>
                </c:pt>
                <c:pt idx="115">
                  <c:v>1.5669999999999995</c:v>
                </c:pt>
                <c:pt idx="116">
                  <c:v>1.5620000000000001</c:v>
                </c:pt>
                <c:pt idx="117">
                  <c:v>1.5549999999999995</c:v>
                </c:pt>
                <c:pt idx="118">
                  <c:v>1.5129999999999995</c:v>
                </c:pt>
                <c:pt idx="119">
                  <c:v>1.4789999999999996</c:v>
                </c:pt>
                <c:pt idx="120">
                  <c:v>1.464</c:v>
                </c:pt>
                <c:pt idx="121">
                  <c:v>1.365</c:v>
                </c:pt>
                <c:pt idx="122">
                  <c:v>1.333</c:v>
                </c:pt>
                <c:pt idx="123">
                  <c:v>1.3280000000000001</c:v>
                </c:pt>
                <c:pt idx="124">
                  <c:v>1.325</c:v>
                </c:pt>
                <c:pt idx="125">
                  <c:v>1.3140000000000001</c:v>
                </c:pt>
                <c:pt idx="126">
                  <c:v>1.2489999999999997</c:v>
                </c:pt>
                <c:pt idx="127">
                  <c:v>1.2189999999999996</c:v>
                </c:pt>
                <c:pt idx="128">
                  <c:v>1.1870000000000001</c:v>
                </c:pt>
                <c:pt idx="129">
                  <c:v>1.1619999999999995</c:v>
                </c:pt>
                <c:pt idx="130">
                  <c:v>1.1499999999999995</c:v>
                </c:pt>
                <c:pt idx="131">
                  <c:v>1.1339999999999995</c:v>
                </c:pt>
                <c:pt idx="132">
                  <c:v>1.133</c:v>
                </c:pt>
                <c:pt idx="133">
                  <c:v>1.129</c:v>
                </c:pt>
                <c:pt idx="134">
                  <c:v>1.1240000000000001</c:v>
                </c:pt>
                <c:pt idx="135">
                  <c:v>1.1180000000000001</c:v>
                </c:pt>
                <c:pt idx="136">
                  <c:v>1.115</c:v>
                </c:pt>
                <c:pt idx="137">
                  <c:v>1.097</c:v>
                </c:pt>
                <c:pt idx="138">
                  <c:v>1.077</c:v>
                </c:pt>
                <c:pt idx="139">
                  <c:v>1.06</c:v>
                </c:pt>
                <c:pt idx="140">
                  <c:v>1.0569999999999995</c:v>
                </c:pt>
                <c:pt idx="141">
                  <c:v>1.0309999999999995</c:v>
                </c:pt>
                <c:pt idx="142">
                  <c:v>1</c:v>
                </c:pt>
                <c:pt idx="143">
                  <c:v>1</c:v>
                </c:pt>
                <c:pt idx="144">
                  <c:v>1</c:v>
                </c:pt>
                <c:pt idx="145">
                  <c:v>0.91700000000000004</c:v>
                </c:pt>
                <c:pt idx="146">
                  <c:v>0.90900000000000003</c:v>
                </c:pt>
                <c:pt idx="147">
                  <c:v>0.90300000000000002</c:v>
                </c:pt>
                <c:pt idx="148">
                  <c:v>0.89500000000000002</c:v>
                </c:pt>
                <c:pt idx="149">
                  <c:v>0.84400000000000019</c:v>
                </c:pt>
                <c:pt idx="150">
                  <c:v>0.83300000000000018</c:v>
                </c:pt>
                <c:pt idx="151">
                  <c:v>0.83100000000000018</c:v>
                </c:pt>
                <c:pt idx="152">
                  <c:v>0.82500000000000018</c:v>
                </c:pt>
                <c:pt idx="153">
                  <c:v>0.82399999999999995</c:v>
                </c:pt>
                <c:pt idx="154">
                  <c:v>0.80500000000000005</c:v>
                </c:pt>
                <c:pt idx="155">
                  <c:v>0.75700000000000023</c:v>
                </c:pt>
                <c:pt idx="156">
                  <c:v>0.69000000000000017</c:v>
                </c:pt>
                <c:pt idx="157">
                  <c:v>0.68300000000000005</c:v>
                </c:pt>
                <c:pt idx="158">
                  <c:v>0.67800000000000038</c:v>
                </c:pt>
                <c:pt idx="159">
                  <c:v>0.63600000000000023</c:v>
                </c:pt>
                <c:pt idx="160">
                  <c:v>0.62400000000000022</c:v>
                </c:pt>
                <c:pt idx="161">
                  <c:v>0.61000000000000021</c:v>
                </c:pt>
                <c:pt idx="162">
                  <c:v>0.55100000000000005</c:v>
                </c:pt>
                <c:pt idx="163">
                  <c:v>0.53400000000000003</c:v>
                </c:pt>
                <c:pt idx="164">
                  <c:v>0.46900000000000008</c:v>
                </c:pt>
                <c:pt idx="165">
                  <c:v>0.31300000000000011</c:v>
                </c:pt>
                <c:pt idx="166">
                  <c:v>0.26700000000000002</c:v>
                </c:pt>
                <c:pt idx="167">
                  <c:v>8.6000000000000021E-2</c:v>
                </c:pt>
                <c:pt idx="168">
                  <c:v>4.5000000000000012E-2</c:v>
                </c:pt>
                <c:pt idx="169">
                  <c:v>0</c:v>
                </c:pt>
              </c:numCache>
            </c:numRef>
          </c:val>
        </c:ser>
        <c:axId val="69666304"/>
        <c:axId val="69667840"/>
      </c:barChart>
      <c:catAx>
        <c:axId val="69666304"/>
        <c:scaling>
          <c:orientation val="minMax"/>
        </c:scaling>
        <c:axPos val="b"/>
        <c:majorTickMark val="none"/>
        <c:tickLblPos val="nextTo"/>
        <c:crossAx val="69667840"/>
        <c:crosses val="autoZero"/>
        <c:auto val="1"/>
        <c:lblAlgn val="ctr"/>
        <c:lblOffset val="100"/>
      </c:catAx>
      <c:valAx>
        <c:axId val="69667840"/>
        <c:scaling>
          <c:orientation val="minMax"/>
        </c:scaling>
        <c:axPos val="l"/>
        <c:majorGridlines/>
        <c:numFmt formatCode="0.000" sourceLinked="1"/>
        <c:majorTickMark val="none"/>
        <c:tickLblPos val="nextTo"/>
        <c:crossAx val="69666304"/>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dirty="0"/>
              <a:t>Published OBIS Documents </a:t>
            </a:r>
            <a:r>
              <a:rPr lang="en-US" dirty="0" smtClean="0"/>
              <a:t> “Number of articles per Journal” </a:t>
            </a:r>
            <a:r>
              <a:rPr lang="en-US" dirty="0"/>
              <a:t>High-Low </a:t>
            </a:r>
          </a:p>
          <a:p>
            <a:pPr>
              <a:defRPr/>
            </a:pPr>
            <a:r>
              <a:rPr lang="en-US" dirty="0"/>
              <a:t>(</a:t>
            </a:r>
            <a:r>
              <a:rPr lang="en-US" dirty="0" smtClean="0"/>
              <a:t>High- </a:t>
            </a:r>
            <a:r>
              <a:rPr lang="en-US" dirty="0"/>
              <a:t>Plos One, L: Vidyasagar University Journal of Library and Information Science)</a:t>
            </a:r>
          </a:p>
        </c:rich>
      </c:tx>
      <c:layout/>
    </c:title>
    <c:plotArea>
      <c:layout/>
      <c:barChart>
        <c:barDir val="col"/>
        <c:grouping val="clustered"/>
        <c:ser>
          <c:idx val="0"/>
          <c:order val="0"/>
          <c:cat>
            <c:strRef>
              <c:f>'Articles per Journal'!$A$2:$A$215</c:f>
              <c:strCache>
                <c:ptCount val="214"/>
                <c:pt idx="0">
                  <c:v>Plos One</c:v>
                </c:pt>
                <c:pt idx="1">
                  <c:v>Marine Ecology Progress Series</c:v>
                </c:pt>
                <c:pt idx="2">
                  <c:v>Oceanography</c:v>
                </c:pt>
                <c:pt idx="3">
                  <c:v>Deep Sea Research Part II-Topical Studies in Oceanography</c:v>
                </c:pt>
                <c:pt idx="4">
                  <c:v>Journal of Biogeography</c:v>
                </c:pt>
                <c:pt idx="5">
                  <c:v>Bioscience</c:v>
                </c:pt>
                <c:pt idx="6">
                  <c:v>Science</c:v>
                </c:pt>
                <c:pt idx="7">
                  <c:v>Gayana (Concepcion)</c:v>
                </c:pt>
                <c:pt idx="8">
                  <c:v>Oceanologica Acta</c:v>
                </c:pt>
                <c:pt idx="9">
                  <c:v>Global Ecology and Biogeography</c:v>
                </c:pt>
                <c:pt idx="10">
                  <c:v>Marine Policy</c:v>
                </c:pt>
                <c:pt idx="11">
                  <c:v>Marine Pollution Bulletin</c:v>
                </c:pt>
                <c:pt idx="12">
                  <c:v>Trends in Ecology &amp; Evolution</c:v>
                </c:pt>
                <c:pt idx="13">
                  <c:v>Current Science</c:v>
                </c:pt>
                <c:pt idx="14">
                  <c:v>Ecological Informatics</c:v>
                </c:pt>
                <c:pt idx="15">
                  <c:v>Hydrobiologia</c:v>
                </c:pt>
                <c:pt idx="16">
                  <c:v>ICES Journal of Marine Science</c:v>
                </c:pt>
                <c:pt idx="17">
                  <c:v>ZooKeys</c:v>
                </c:pt>
                <c:pt idx="18">
                  <c:v>Indian Journal of Geo-Marine Sciences (Title changed from Indian J. of Marine Sciences 2011)</c:v>
                </c:pt>
                <c:pt idx="19">
                  <c:v>Proceedings of the National Academy of Science of the United States of America</c:v>
                </c:pt>
                <c:pt idx="20">
                  <c:v>Aquatic Conservation-Marine and Freshwater Ecosystems</c:v>
                </c:pt>
                <c:pt idx="21">
                  <c:v>Marine Biodiversity Records</c:v>
                </c:pt>
                <c:pt idx="22">
                  <c:v>Marine Biology</c:v>
                </c:pt>
                <c:pt idx="23">
                  <c:v>Nature</c:v>
                </c:pt>
                <c:pt idx="24">
                  <c:v>Polar Biology</c:v>
                </c:pt>
                <c:pt idx="25">
                  <c:v>BMC Bioinformatics</c:v>
                </c:pt>
                <c:pt idx="26">
                  <c:v>Conservation Letters</c:v>
                </c:pt>
                <c:pt idx="27">
                  <c:v>Deep Sea Research Part I-Oceanographic Research Papers</c:v>
                </c:pt>
                <c:pt idx="28">
                  <c:v>Diversity and Distributions</c:v>
                </c:pt>
                <c:pt idx="29">
                  <c:v>Ecological Modelling</c:v>
                </c:pt>
                <c:pt idx="30">
                  <c:v>Environmental Monitoring and Assessment</c:v>
                </c:pt>
                <c:pt idx="31">
                  <c:v>Integrative and Comparative Biology</c:v>
                </c:pt>
                <c:pt idx="32">
                  <c:v>Journal of Fish Biology</c:v>
                </c:pt>
                <c:pt idx="33">
                  <c:v>Marine Biodiversity</c:v>
                </c:pt>
                <c:pt idx="34">
                  <c:v>Marine Micropaleontology</c:v>
                </c:pt>
                <c:pt idx="35">
                  <c:v>Ocean &amp; Coastal Management</c:v>
                </c:pt>
                <c:pt idx="36">
                  <c:v>Treffpunkt Biologische Vielfalt</c:v>
                </c:pt>
                <c:pt idx="37">
                  <c:v>Annual Review of Ecology Evolution and Systematics</c:v>
                </c:pt>
                <c:pt idx="38">
                  <c:v>Aquatic Invasions</c:v>
                </c:pt>
                <c:pt idx="39">
                  <c:v>Biodiversity in Indian Scenario</c:v>
                </c:pt>
                <c:pt idx="40">
                  <c:v>Bollettino de Geofisica Teorica ed Applicata</c:v>
                </c:pt>
                <c:pt idx="41">
                  <c:v>Brazilian Journal of Oceanography</c:v>
                </c:pt>
                <c:pt idx="42">
                  <c:v>Bulletin of the Plankton Society of Japan</c:v>
                </c:pt>
                <c:pt idx="43">
                  <c:v>Canadian Journal of Fisheries and Aquatic Sciences</c:v>
                </c:pt>
                <c:pt idx="44">
                  <c:v>Conservation Biology</c:v>
                </c:pt>
                <c:pt idx="45">
                  <c:v>Coral Reefs</c:v>
                </c:pt>
                <c:pt idx="46">
                  <c:v>Current Biology</c:v>
                </c:pt>
                <c:pt idx="47">
                  <c:v>Data Science Journal</c:v>
                </c:pt>
                <c:pt idx="48">
                  <c:v>Ecological Applications</c:v>
                </c:pt>
                <c:pt idx="49">
                  <c:v>Endangered Species Research</c:v>
                </c:pt>
                <c:pt idx="50">
                  <c:v>Environmental Biology of Fishes</c:v>
                </c:pt>
                <c:pt idx="51">
                  <c:v>Environmental Modelling &amp; Software</c:v>
                </c:pt>
                <c:pt idx="52">
                  <c:v>Environmental Policy and Law</c:v>
                </c:pt>
                <c:pt idx="53">
                  <c:v>Estuarine Coastal and Shelf Science</c:v>
                </c:pt>
                <c:pt idx="54">
                  <c:v>Fisheries</c:v>
                </c:pt>
                <c:pt idx="55">
                  <c:v>International Journal of Geographical Information Science</c:v>
                </c:pt>
                <c:pt idx="56">
                  <c:v>Intropica</c:v>
                </c:pt>
                <c:pt idx="57">
                  <c:v>ISME Journal</c:v>
                </c:pt>
                <c:pt idx="58">
                  <c:v>Journal of Coastal Conservation</c:v>
                </c:pt>
                <c:pt idx="59">
                  <c:v>Journal of Phycology</c:v>
                </c:pt>
                <c:pt idx="60">
                  <c:v>Journal of Quantitative Spectroscopy &amp; Radiative Transfer</c:v>
                </c:pt>
                <c:pt idx="61">
                  <c:v>Journal of Sea Research</c:v>
                </c:pt>
                <c:pt idx="62">
                  <c:v>Journal of Shellfish Research</c:v>
                </c:pt>
                <c:pt idx="63">
                  <c:v>Journal of the Marine Biological Association of the United Kingdom</c:v>
                </c:pt>
                <c:pt idx="64">
                  <c:v>Limnology and Oceanography</c:v>
                </c:pt>
                <c:pt idx="65">
                  <c:v>Mammal Review</c:v>
                </c:pt>
                <c:pt idx="66">
                  <c:v>Marine Biology Research</c:v>
                </c:pt>
                <c:pt idx="67">
                  <c:v>Marine Geodesy</c:v>
                </c:pt>
                <c:pt idx="68">
                  <c:v>Marine Mammal Science</c:v>
                </c:pt>
                <c:pt idx="69">
                  <c:v>Marine Technology Society Journal</c:v>
                </c:pt>
                <c:pt idx="70">
                  <c:v>Molecular Ecology</c:v>
                </c:pt>
                <c:pt idx="71">
                  <c:v>Molecular Phylogenetics and Evolution</c:v>
                </c:pt>
                <c:pt idx="72">
                  <c:v>New Zealand Journal of Marine and Freshwater Research</c:v>
                </c:pt>
                <c:pt idx="73">
                  <c:v>Organisms Diversity &amp; Evolution</c:v>
                </c:pt>
                <c:pt idx="74">
                  <c:v>Palaeogeography Palaeoclimatology Paleoecology</c:v>
                </c:pt>
                <c:pt idx="75">
                  <c:v>Palaeontology</c:v>
                </c:pt>
                <c:pt idx="76">
                  <c:v>Paleoceanography</c:v>
                </c:pt>
                <c:pt idx="77">
                  <c:v>Proceedings of the Royal Society B-Biological Sciences</c:v>
                </c:pt>
                <c:pt idx="78">
                  <c:v>Progress in Oceanography</c:v>
                </c:pt>
                <c:pt idx="79">
                  <c:v>Raffles Bulletin of Zoology</c:v>
                </c:pt>
                <c:pt idx="80">
                  <c:v>Scientia Marina</c:v>
                </c:pt>
                <c:pt idx="81">
                  <c:v>Transactions in GIS</c:v>
                </c:pt>
                <c:pt idx="82">
                  <c:v>Zootaxa</c:v>
                </c:pt>
                <c:pt idx="83">
                  <c:v>Acoustical Physics</c:v>
                </c:pt>
                <c:pt idx="84">
                  <c:v>Advances in Marine Biology</c:v>
                </c:pt>
                <c:pt idx="85">
                  <c:v>African Journal of Marine Science</c:v>
                </c:pt>
                <c:pt idx="86">
                  <c:v>AMBIO</c:v>
                </c:pt>
                <c:pt idx="87">
                  <c:v>Analele Stiintifice ale Universitatii Ai I Cienza</c:v>
                </c:pt>
                <c:pt idx="88">
                  <c:v>Animal Conservation</c:v>
                </c:pt>
                <c:pt idx="89">
                  <c:v>Annals of the New York Academy of Sciences</c:v>
                </c:pt>
                <c:pt idx="90">
                  <c:v>Annual Review of Marine Science</c:v>
                </c:pt>
                <c:pt idx="91">
                  <c:v>Applied Geography</c:v>
                </c:pt>
                <c:pt idx="92">
                  <c:v>Aquatic Biology</c:v>
                </c:pt>
                <c:pt idx="93">
                  <c:v>Aquatic Ecosystem Health &amp; Management</c:v>
                </c:pt>
                <c:pt idx="94">
                  <c:v>Archive of Fishery and Marine Research</c:v>
                </c:pt>
                <c:pt idx="95">
                  <c:v>Arctic</c:v>
                </c:pt>
                <c:pt idx="96">
                  <c:v>Atoll Research Bulletin</c:v>
                </c:pt>
                <c:pt idx="97">
                  <c:v>Biodiversity and Conservation</c:v>
                </c:pt>
                <c:pt idx="98">
                  <c:v>Biodiversity Informatics</c:v>
                </c:pt>
                <c:pt idx="99">
                  <c:v>Biogeosciences</c:v>
                </c:pt>
                <c:pt idx="100">
                  <c:v>Bioinformatics</c:v>
                </c:pt>
                <c:pt idx="101">
                  <c:v>Biological Bulletin</c:v>
                </c:pt>
                <c:pt idx="102">
                  <c:v>Biological Conservation</c:v>
                </c:pt>
                <c:pt idx="103">
                  <c:v>Biological Reviews</c:v>
                </c:pt>
                <c:pt idx="104">
                  <c:v>Biologie in Unserer Zeit</c:v>
                </c:pt>
                <c:pt idx="105">
                  <c:v>Biology Letters</c:v>
                </c:pt>
                <c:pt idx="106">
                  <c:v>Biota Colombiana</c:v>
                </c:pt>
                <c:pt idx="107">
                  <c:v>Biota Neotropica</c:v>
                </c:pt>
                <c:pt idx="108">
                  <c:v>BMC Evolutionary Biology</c:v>
                </c:pt>
                <c:pt idx="109">
                  <c:v>Bolletin de Instituto Oceanografico de Venezuela</c:v>
                </c:pt>
                <c:pt idx="110">
                  <c:v>Briefings in Functional Genomics</c:v>
                </c:pt>
                <c:pt idx="111">
                  <c:v>Bulletin of Marine Science</c:v>
                </c:pt>
                <c:pt idx="112">
                  <c:v>Cahiers de Biologie Marine</c:v>
                </c:pt>
                <c:pt idx="113">
                  <c:v>CBE-Life Sciences Education</c:v>
                </c:pt>
                <c:pt idx="114">
                  <c:v>Computers &amp; Geosciences</c:v>
                </c:pt>
                <c:pt idx="115">
                  <c:v>Continental Shelf Research</c:v>
                </c:pt>
                <c:pt idx="116">
                  <c:v>Digital Libraries</c:v>
                </c:pt>
                <c:pt idx="117">
                  <c:v>Diseases of Aquatic Organisms</c:v>
                </c:pt>
                <c:pt idx="118">
                  <c:v>Diversity</c:v>
                </c:pt>
                <c:pt idx="119">
                  <c:v>Earth System Science Data: The Data Publishing Journal</c:v>
                </c:pt>
                <c:pt idx="120">
                  <c:v>Echinoderm Researach and Diversity in Latin America</c:v>
                </c:pt>
                <c:pt idx="121">
                  <c:v>Ecography</c:v>
                </c:pt>
                <c:pt idx="122">
                  <c:v>Ecological Archives</c:v>
                </c:pt>
                <c:pt idx="123">
                  <c:v>Ecological Economics</c:v>
                </c:pt>
                <c:pt idx="124">
                  <c:v>Ecological Monographs</c:v>
                </c:pt>
                <c:pt idx="125">
                  <c:v>Ecological Research</c:v>
                </c:pt>
                <c:pt idx="126">
                  <c:v>Ecology</c:v>
                </c:pt>
                <c:pt idx="127">
                  <c:v>Ecology and Biology of Nephrops Norvegicus</c:v>
                </c:pt>
                <c:pt idx="128">
                  <c:v>Ecology and Evolution</c:v>
                </c:pt>
                <c:pt idx="129">
                  <c:v>Ecology and Society</c:v>
                </c:pt>
                <c:pt idx="130">
                  <c:v>Ecology Letters</c:v>
                </c:pt>
                <c:pt idx="131">
                  <c:v>Ecology of Freshwater Fish</c:v>
                </c:pt>
                <c:pt idx="132">
                  <c:v>Ecosphere</c:v>
                </c:pt>
                <c:pt idx="133">
                  <c:v>Electronic Jornal of Sustainable Development</c:v>
                </c:pt>
                <c:pt idx="134">
                  <c:v>Enthnoarchaeology</c:v>
                </c:pt>
                <c:pt idx="135">
                  <c:v>Environmental Bioindicators</c:v>
                </c:pt>
                <c:pt idx="136">
                  <c:v>Environmental Science &amp; Policy</c:v>
                </c:pt>
                <c:pt idx="137">
                  <c:v>EOS</c:v>
                </c:pt>
                <c:pt idx="138">
                  <c:v>Estuaries and Coasts</c:v>
                </c:pt>
                <c:pt idx="139">
                  <c:v>Ethology Ecology &amp; Evolution</c:v>
                </c:pt>
                <c:pt idx="140">
                  <c:v>Evolutionary Applications</c:v>
                </c:pt>
                <c:pt idx="141">
                  <c:v>Fish and Fisheries</c:v>
                </c:pt>
                <c:pt idx="142">
                  <c:v>Fisheries Research</c:v>
                </c:pt>
                <c:pt idx="143">
                  <c:v>Gaceta de Economia Ana</c:v>
                </c:pt>
                <c:pt idx="144">
                  <c:v>Geodiversitas</c:v>
                </c:pt>
                <c:pt idx="145">
                  <c:v>Geomorphology</c:v>
                </c:pt>
                <c:pt idx="146">
                  <c:v>Global Biogeochemical Cycles</c:v>
                </c:pt>
                <c:pt idx="147">
                  <c:v>Global Change Biology</c:v>
                </c:pt>
                <c:pt idx="148">
                  <c:v>Harmful Algae</c:v>
                </c:pt>
                <c:pt idx="149">
                  <c:v>IEEE Journal of Oceanic Engineering</c:v>
                </c:pt>
                <c:pt idx="150">
                  <c:v>In Vitro Cellular &amp; Developmental Biology-Plant</c:v>
                </c:pt>
                <c:pt idx="151">
                  <c:v>Industrial Biotechnology</c:v>
                </c:pt>
                <c:pt idx="152">
                  <c:v>International Journal of Anthropology</c:v>
                </c:pt>
                <c:pt idx="153">
                  <c:v>International Journal of Biodiversity, Oceanology and Conservation</c:v>
                </c:pt>
                <c:pt idx="154">
                  <c:v>International Journal of Environmental Science and Technology</c:v>
                </c:pt>
                <c:pt idx="155">
                  <c:v>Japanese Journal of Conservation Ecology</c:v>
                </c:pt>
                <c:pt idx="156">
                  <c:v>Journal fo Experimental Marine Biology and Ecology</c:v>
                </c:pt>
                <c:pt idx="157">
                  <c:v>Journal for Nature Conservation</c:v>
                </c:pt>
                <c:pt idx="158">
                  <c:v>Journal of Animal Ecology</c:v>
                </c:pt>
                <c:pt idx="159">
                  <c:v>Journal of Applied Ichthyology</c:v>
                </c:pt>
                <c:pt idx="160">
                  <c:v>Journal of Crustacean Biology</c:v>
                </c:pt>
                <c:pt idx="161">
                  <c:v>Journal of Environmental Management</c:v>
                </c:pt>
                <c:pt idx="162">
                  <c:v>Journal of Heredity</c:v>
                </c:pt>
                <c:pt idx="163">
                  <c:v>Journal of International Wildlife Law &amp; Policy</c:v>
                </c:pt>
                <c:pt idx="164">
                  <c:v>Journal of Maps</c:v>
                </c:pt>
                <c:pt idx="165">
                  <c:v>Journal of Micropalaeontology</c:v>
                </c:pt>
                <c:pt idx="166">
                  <c:v>Journal of Oceanography</c:v>
                </c:pt>
                <c:pt idx="167">
                  <c:v>Journal of the Acoustical Society of America</c:v>
                </c:pt>
                <c:pt idx="168">
                  <c:v>Journal of the American Society for Information Science and Technology</c:v>
                </c:pt>
                <c:pt idx="169">
                  <c:v>Journal of Zoological Systematics and Evolutionary Research</c:v>
                </c:pt>
                <c:pt idx="170">
                  <c:v>Marine Environmental Research</c:v>
                </c:pt>
                <c:pt idx="171">
                  <c:v>Marine Genomics</c:v>
                </c:pt>
                <c:pt idx="172">
                  <c:v>Marine Geology</c:v>
                </c:pt>
                <c:pt idx="173">
                  <c:v>Marine Ornithology</c:v>
                </c:pt>
                <c:pt idx="174">
                  <c:v>Natural Resources Forum: A United Nations Sustainable Development Journal</c:v>
                </c:pt>
                <c:pt idx="175">
                  <c:v>Nature Geoscience</c:v>
                </c:pt>
                <c:pt idx="176">
                  <c:v>Nature in Singaport</c:v>
                </c:pt>
                <c:pt idx="177">
                  <c:v>Naturwissenschaften</c:v>
                </c:pt>
                <c:pt idx="178">
                  <c:v>Nordic Journal of Botany</c:v>
                </c:pt>
                <c:pt idx="179">
                  <c:v>Oceanography and Marine Biology</c:v>
                </c:pt>
                <c:pt idx="180">
                  <c:v>Oceanography Magazine</c:v>
                </c:pt>
                <c:pt idx="181">
                  <c:v>Oecologia Australis</c:v>
                </c:pt>
                <c:pt idx="182">
                  <c:v>Open Ornithology Journal</c:v>
                </c:pt>
                <c:pt idx="183">
                  <c:v>Oryx</c:v>
                </c:pt>
                <c:pt idx="184">
                  <c:v>Pacific Science</c:v>
                </c:pt>
                <c:pt idx="185">
                  <c:v>Pacific Seabirds</c:v>
                </c:pt>
                <c:pt idx="186">
                  <c:v>Palaios</c:v>
                </c:pt>
                <c:pt idx="187">
                  <c:v>Pan American Journal of Aquatic Sciences</c:v>
                </c:pt>
                <c:pt idx="188">
                  <c:v>Peches et Oceans Canada</c:v>
                </c:pt>
                <c:pt idx="189">
                  <c:v>Polar Research</c:v>
                </c:pt>
                <c:pt idx="190">
                  <c:v>Procedia Environmental Sciences</c:v>
                </c:pt>
                <c:pt idx="191">
                  <c:v>Pure and Applied Geophysics</c:v>
                </c:pt>
                <c:pt idx="192">
                  <c:v>Remote Sensing of Environment</c:v>
                </c:pt>
                <c:pt idx="193">
                  <c:v>Review of European Community &amp; International Environmental Law</c:v>
                </c:pt>
                <c:pt idx="194">
                  <c:v>Revista Chilena de Historia Natural</c:v>
                </c:pt>
                <c:pt idx="195">
                  <c:v>Revista de Biologia Marina y Oceanografia</c:v>
                </c:pt>
                <c:pt idx="196">
                  <c:v>Revista de Biologia Tropical</c:v>
                </c:pt>
                <c:pt idx="197">
                  <c:v>Revue de micropaleontologie</c:v>
                </c:pt>
                <c:pt idx="198">
                  <c:v>Science of the Total Environment</c:v>
                </c:pt>
                <c:pt idx="199">
                  <c:v>Scientific American</c:v>
                </c:pt>
                <c:pt idx="200">
                  <c:v>Scientific Data</c:v>
                </c:pt>
                <c:pt idx="201">
                  <c:v>Scientific World Journal</c:v>
                </c:pt>
                <c:pt idx="202">
                  <c:v>Sea Technology</c:v>
                </c:pt>
                <c:pt idx="203">
                  <c:v>South African Journal of Science</c:v>
                </c:pt>
                <c:pt idx="204">
                  <c:v>Standards in Genomic Sciences</c:v>
                </c:pt>
                <c:pt idx="205">
                  <c:v>Systematic Biology</c:v>
                </c:pt>
                <c:pt idx="206">
                  <c:v>Systematic Entomology</c:v>
                </c:pt>
                <c:pt idx="207">
                  <c:v>Taxon</c:v>
                </c:pt>
                <c:pt idx="208">
                  <c:v>The Stanford Journal of Science, Technology and Society</c:v>
                </c:pt>
                <c:pt idx="209">
                  <c:v>Transactions of the American Fisheries Society</c:v>
                </c:pt>
                <c:pt idx="210">
                  <c:v>Vidyasagar University Journal of Library and Information Science</c:v>
                </c:pt>
                <c:pt idx="211">
                  <c:v>Weed Research</c:v>
                </c:pt>
                <c:pt idx="212">
                  <c:v>World Policy Journal</c:v>
                </c:pt>
                <c:pt idx="213">
                  <c:v>Zoosystema</c:v>
                </c:pt>
              </c:strCache>
            </c:strRef>
          </c:cat>
          <c:val>
            <c:numRef>
              <c:f>'Articles per Journal'!$B$2:$B$215</c:f>
              <c:numCache>
                <c:formatCode>General</c:formatCode>
                <c:ptCount val="214"/>
                <c:pt idx="0">
                  <c:v>54</c:v>
                </c:pt>
                <c:pt idx="1">
                  <c:v>26</c:v>
                </c:pt>
                <c:pt idx="2">
                  <c:v>22</c:v>
                </c:pt>
                <c:pt idx="3">
                  <c:v>20</c:v>
                </c:pt>
                <c:pt idx="4">
                  <c:v>12</c:v>
                </c:pt>
                <c:pt idx="5">
                  <c:v>11</c:v>
                </c:pt>
                <c:pt idx="6">
                  <c:v>9</c:v>
                </c:pt>
                <c:pt idx="7">
                  <c:v>8</c:v>
                </c:pt>
                <c:pt idx="8">
                  <c:v>8</c:v>
                </c:pt>
                <c:pt idx="9">
                  <c:v>7</c:v>
                </c:pt>
                <c:pt idx="10">
                  <c:v>7</c:v>
                </c:pt>
                <c:pt idx="11">
                  <c:v>6</c:v>
                </c:pt>
                <c:pt idx="12">
                  <c:v>6</c:v>
                </c:pt>
                <c:pt idx="13">
                  <c:v>5</c:v>
                </c:pt>
                <c:pt idx="14">
                  <c:v>5</c:v>
                </c:pt>
                <c:pt idx="15">
                  <c:v>5</c:v>
                </c:pt>
                <c:pt idx="16">
                  <c:v>5</c:v>
                </c:pt>
                <c:pt idx="17">
                  <c:v>5</c:v>
                </c:pt>
                <c:pt idx="18">
                  <c:v>5</c:v>
                </c:pt>
                <c:pt idx="19">
                  <c:v>5</c:v>
                </c:pt>
                <c:pt idx="20">
                  <c:v>4</c:v>
                </c:pt>
                <c:pt idx="21">
                  <c:v>4</c:v>
                </c:pt>
                <c:pt idx="22">
                  <c:v>4</c:v>
                </c:pt>
                <c:pt idx="23">
                  <c:v>4</c:v>
                </c:pt>
                <c:pt idx="24">
                  <c:v>4</c:v>
                </c:pt>
                <c:pt idx="25">
                  <c:v>3</c:v>
                </c:pt>
                <c:pt idx="26">
                  <c:v>3</c:v>
                </c:pt>
                <c:pt idx="27">
                  <c:v>3</c:v>
                </c:pt>
                <c:pt idx="28">
                  <c:v>3</c:v>
                </c:pt>
                <c:pt idx="29">
                  <c:v>3</c:v>
                </c:pt>
                <c:pt idx="30">
                  <c:v>3</c:v>
                </c:pt>
                <c:pt idx="31">
                  <c:v>3</c:v>
                </c:pt>
                <c:pt idx="32">
                  <c:v>3</c:v>
                </c:pt>
                <c:pt idx="33">
                  <c:v>3</c:v>
                </c:pt>
                <c:pt idx="34">
                  <c:v>3</c:v>
                </c:pt>
                <c:pt idx="35">
                  <c:v>3</c:v>
                </c:pt>
                <c:pt idx="36">
                  <c:v>3</c:v>
                </c:pt>
                <c:pt idx="37">
                  <c:v>2</c:v>
                </c:pt>
                <c:pt idx="38">
                  <c:v>2</c:v>
                </c:pt>
                <c:pt idx="39">
                  <c:v>2</c:v>
                </c:pt>
                <c:pt idx="40">
                  <c:v>2</c:v>
                </c:pt>
                <c:pt idx="41">
                  <c:v>2</c:v>
                </c:pt>
                <c:pt idx="42">
                  <c:v>2</c:v>
                </c:pt>
                <c:pt idx="43">
                  <c:v>2</c:v>
                </c:pt>
                <c:pt idx="44">
                  <c:v>2</c:v>
                </c:pt>
                <c:pt idx="45">
                  <c:v>2</c:v>
                </c:pt>
                <c:pt idx="46">
                  <c:v>2</c:v>
                </c:pt>
                <c:pt idx="47">
                  <c:v>2</c:v>
                </c:pt>
                <c:pt idx="48">
                  <c:v>2</c:v>
                </c:pt>
                <c:pt idx="49">
                  <c:v>2</c:v>
                </c:pt>
                <c:pt idx="50">
                  <c:v>2</c:v>
                </c:pt>
                <c:pt idx="51">
                  <c:v>2</c:v>
                </c:pt>
                <c:pt idx="52">
                  <c:v>2</c:v>
                </c:pt>
                <c:pt idx="53">
                  <c:v>2</c:v>
                </c:pt>
                <c:pt idx="54">
                  <c:v>2</c:v>
                </c:pt>
                <c:pt idx="55">
                  <c:v>2</c:v>
                </c:pt>
                <c:pt idx="56">
                  <c:v>2</c:v>
                </c:pt>
                <c:pt idx="57">
                  <c:v>2</c:v>
                </c:pt>
                <c:pt idx="58">
                  <c:v>2</c:v>
                </c:pt>
                <c:pt idx="59">
                  <c:v>2</c:v>
                </c:pt>
                <c:pt idx="60">
                  <c:v>2</c:v>
                </c:pt>
                <c:pt idx="61">
                  <c:v>2</c:v>
                </c:pt>
                <c:pt idx="62">
                  <c:v>2</c:v>
                </c:pt>
                <c:pt idx="63">
                  <c:v>2</c:v>
                </c:pt>
                <c:pt idx="64">
                  <c:v>2</c:v>
                </c:pt>
                <c:pt idx="65">
                  <c:v>2</c:v>
                </c:pt>
                <c:pt idx="66">
                  <c:v>2</c:v>
                </c:pt>
                <c:pt idx="67">
                  <c:v>2</c:v>
                </c:pt>
                <c:pt idx="68">
                  <c:v>2</c:v>
                </c:pt>
                <c:pt idx="69">
                  <c:v>2</c:v>
                </c:pt>
                <c:pt idx="70">
                  <c:v>2</c:v>
                </c:pt>
                <c:pt idx="71">
                  <c:v>2</c:v>
                </c:pt>
                <c:pt idx="72">
                  <c:v>2</c:v>
                </c:pt>
                <c:pt idx="73">
                  <c:v>2</c:v>
                </c:pt>
                <c:pt idx="74">
                  <c:v>2</c:v>
                </c:pt>
                <c:pt idx="75">
                  <c:v>2</c:v>
                </c:pt>
                <c:pt idx="76">
                  <c:v>2</c:v>
                </c:pt>
                <c:pt idx="77">
                  <c:v>2</c:v>
                </c:pt>
                <c:pt idx="78">
                  <c:v>2</c:v>
                </c:pt>
                <c:pt idx="79">
                  <c:v>2</c:v>
                </c:pt>
                <c:pt idx="80">
                  <c:v>2</c:v>
                </c:pt>
                <c:pt idx="81">
                  <c:v>2</c:v>
                </c:pt>
                <c:pt idx="82">
                  <c:v>2</c:v>
                </c:pt>
                <c:pt idx="83">
                  <c:v>1</c:v>
                </c:pt>
                <c:pt idx="84">
                  <c:v>1</c:v>
                </c:pt>
                <c:pt idx="85">
                  <c:v>1</c:v>
                </c:pt>
                <c:pt idx="86">
                  <c:v>1</c:v>
                </c:pt>
                <c:pt idx="87">
                  <c:v>1</c:v>
                </c:pt>
                <c:pt idx="88">
                  <c:v>1</c:v>
                </c:pt>
                <c:pt idx="89">
                  <c:v>1</c:v>
                </c:pt>
                <c:pt idx="90">
                  <c:v>1</c:v>
                </c:pt>
                <c:pt idx="91">
                  <c:v>1</c:v>
                </c:pt>
                <c:pt idx="92">
                  <c:v>1</c:v>
                </c:pt>
                <c:pt idx="93">
                  <c:v>1</c:v>
                </c:pt>
                <c:pt idx="94">
                  <c:v>1</c:v>
                </c:pt>
                <c:pt idx="95">
                  <c:v>1</c:v>
                </c:pt>
                <c:pt idx="96">
                  <c:v>1</c:v>
                </c:pt>
                <c:pt idx="97">
                  <c:v>1</c:v>
                </c:pt>
                <c:pt idx="98">
                  <c:v>1</c:v>
                </c:pt>
                <c:pt idx="99">
                  <c:v>1</c:v>
                </c:pt>
                <c:pt idx="100">
                  <c:v>1</c:v>
                </c:pt>
                <c:pt idx="101">
                  <c:v>1</c:v>
                </c:pt>
                <c:pt idx="102">
                  <c:v>1</c:v>
                </c:pt>
                <c:pt idx="103">
                  <c:v>1</c:v>
                </c:pt>
                <c:pt idx="104">
                  <c:v>1</c:v>
                </c:pt>
                <c:pt idx="105">
                  <c:v>1</c:v>
                </c:pt>
                <c:pt idx="106">
                  <c:v>1</c:v>
                </c:pt>
                <c:pt idx="107">
                  <c:v>1</c:v>
                </c:pt>
                <c:pt idx="108">
                  <c:v>1</c:v>
                </c:pt>
                <c:pt idx="109">
                  <c:v>1</c:v>
                </c:pt>
                <c:pt idx="110">
                  <c:v>1</c:v>
                </c:pt>
                <c:pt idx="111">
                  <c:v>1</c:v>
                </c:pt>
                <c:pt idx="112">
                  <c:v>1</c:v>
                </c:pt>
                <c:pt idx="113">
                  <c:v>1</c:v>
                </c:pt>
                <c:pt idx="114">
                  <c:v>1</c:v>
                </c:pt>
                <c:pt idx="115">
                  <c:v>1</c:v>
                </c:pt>
                <c:pt idx="116">
                  <c:v>1</c:v>
                </c:pt>
                <c:pt idx="117">
                  <c:v>1</c:v>
                </c:pt>
                <c:pt idx="118">
                  <c:v>1</c:v>
                </c:pt>
                <c:pt idx="119">
                  <c:v>1</c:v>
                </c:pt>
                <c:pt idx="120">
                  <c:v>1</c:v>
                </c:pt>
                <c:pt idx="121">
                  <c:v>1</c:v>
                </c:pt>
                <c:pt idx="122">
                  <c:v>1</c:v>
                </c:pt>
                <c:pt idx="123">
                  <c:v>1</c:v>
                </c:pt>
                <c:pt idx="124">
                  <c:v>1</c:v>
                </c:pt>
                <c:pt idx="125">
                  <c:v>1</c:v>
                </c:pt>
                <c:pt idx="126">
                  <c:v>1</c:v>
                </c:pt>
                <c:pt idx="127">
                  <c:v>1</c:v>
                </c:pt>
                <c:pt idx="128">
                  <c:v>1</c:v>
                </c:pt>
                <c:pt idx="129">
                  <c:v>1</c:v>
                </c:pt>
                <c:pt idx="130">
                  <c:v>1</c:v>
                </c:pt>
                <c:pt idx="131">
                  <c:v>1</c:v>
                </c:pt>
                <c:pt idx="132">
                  <c:v>1</c:v>
                </c:pt>
                <c:pt idx="133">
                  <c:v>1</c:v>
                </c:pt>
                <c:pt idx="134">
                  <c:v>1</c:v>
                </c:pt>
                <c:pt idx="135">
                  <c:v>1</c:v>
                </c:pt>
                <c:pt idx="136">
                  <c:v>1</c:v>
                </c:pt>
                <c:pt idx="137">
                  <c:v>1</c:v>
                </c:pt>
                <c:pt idx="138">
                  <c:v>1</c:v>
                </c:pt>
                <c:pt idx="139">
                  <c:v>1</c:v>
                </c:pt>
                <c:pt idx="140">
                  <c:v>1</c:v>
                </c:pt>
                <c:pt idx="141">
                  <c:v>1</c:v>
                </c:pt>
                <c:pt idx="142">
                  <c:v>1</c:v>
                </c:pt>
                <c:pt idx="143">
                  <c:v>1</c:v>
                </c:pt>
                <c:pt idx="144">
                  <c:v>1</c:v>
                </c:pt>
                <c:pt idx="145">
                  <c:v>1</c:v>
                </c:pt>
                <c:pt idx="146">
                  <c:v>1</c:v>
                </c:pt>
                <c:pt idx="147">
                  <c:v>1</c:v>
                </c:pt>
                <c:pt idx="148">
                  <c:v>1</c:v>
                </c:pt>
                <c:pt idx="149">
                  <c:v>1</c:v>
                </c:pt>
                <c:pt idx="150">
                  <c:v>1</c:v>
                </c:pt>
                <c:pt idx="151">
                  <c:v>1</c:v>
                </c:pt>
                <c:pt idx="152">
                  <c:v>1</c:v>
                </c:pt>
                <c:pt idx="153">
                  <c:v>1</c:v>
                </c:pt>
                <c:pt idx="154">
                  <c:v>1</c:v>
                </c:pt>
                <c:pt idx="155">
                  <c:v>1</c:v>
                </c:pt>
                <c:pt idx="156">
                  <c:v>1</c:v>
                </c:pt>
                <c:pt idx="157">
                  <c:v>1</c:v>
                </c:pt>
                <c:pt idx="158">
                  <c:v>1</c:v>
                </c:pt>
                <c:pt idx="159">
                  <c:v>1</c:v>
                </c:pt>
                <c:pt idx="160">
                  <c:v>1</c:v>
                </c:pt>
                <c:pt idx="161">
                  <c:v>1</c:v>
                </c:pt>
                <c:pt idx="162">
                  <c:v>1</c:v>
                </c:pt>
                <c:pt idx="163">
                  <c:v>1</c:v>
                </c:pt>
                <c:pt idx="164">
                  <c:v>1</c:v>
                </c:pt>
                <c:pt idx="165">
                  <c:v>1</c:v>
                </c:pt>
                <c:pt idx="166">
                  <c:v>1</c:v>
                </c:pt>
                <c:pt idx="167">
                  <c:v>1</c:v>
                </c:pt>
                <c:pt idx="168">
                  <c:v>1</c:v>
                </c:pt>
                <c:pt idx="169">
                  <c:v>1</c:v>
                </c:pt>
                <c:pt idx="170">
                  <c:v>1</c:v>
                </c:pt>
                <c:pt idx="171">
                  <c:v>1</c:v>
                </c:pt>
                <c:pt idx="172">
                  <c:v>1</c:v>
                </c:pt>
                <c:pt idx="173">
                  <c:v>1</c:v>
                </c:pt>
                <c:pt idx="174">
                  <c:v>1</c:v>
                </c:pt>
                <c:pt idx="175">
                  <c:v>1</c:v>
                </c:pt>
                <c:pt idx="176">
                  <c:v>1</c:v>
                </c:pt>
                <c:pt idx="177">
                  <c:v>1</c:v>
                </c:pt>
                <c:pt idx="178">
                  <c:v>1</c:v>
                </c:pt>
                <c:pt idx="179">
                  <c:v>1</c:v>
                </c:pt>
                <c:pt idx="180">
                  <c:v>1</c:v>
                </c:pt>
                <c:pt idx="181">
                  <c:v>1</c:v>
                </c:pt>
                <c:pt idx="182">
                  <c:v>1</c:v>
                </c:pt>
                <c:pt idx="183">
                  <c:v>1</c:v>
                </c:pt>
                <c:pt idx="184">
                  <c:v>1</c:v>
                </c:pt>
                <c:pt idx="185">
                  <c:v>1</c:v>
                </c:pt>
                <c:pt idx="186">
                  <c:v>1</c:v>
                </c:pt>
                <c:pt idx="187">
                  <c:v>1</c:v>
                </c:pt>
                <c:pt idx="188">
                  <c:v>1</c:v>
                </c:pt>
                <c:pt idx="189">
                  <c:v>1</c:v>
                </c:pt>
                <c:pt idx="190">
                  <c:v>1</c:v>
                </c:pt>
                <c:pt idx="191">
                  <c:v>1</c:v>
                </c:pt>
                <c:pt idx="192">
                  <c:v>1</c:v>
                </c:pt>
                <c:pt idx="193">
                  <c:v>1</c:v>
                </c:pt>
                <c:pt idx="194">
                  <c:v>1</c:v>
                </c:pt>
                <c:pt idx="195">
                  <c:v>1</c:v>
                </c:pt>
                <c:pt idx="196">
                  <c:v>1</c:v>
                </c:pt>
                <c:pt idx="197">
                  <c:v>1</c:v>
                </c:pt>
                <c:pt idx="198">
                  <c:v>1</c:v>
                </c:pt>
                <c:pt idx="199">
                  <c:v>1</c:v>
                </c:pt>
                <c:pt idx="200">
                  <c:v>1</c:v>
                </c:pt>
                <c:pt idx="201">
                  <c:v>1</c:v>
                </c:pt>
                <c:pt idx="202">
                  <c:v>1</c:v>
                </c:pt>
                <c:pt idx="203">
                  <c:v>1</c:v>
                </c:pt>
                <c:pt idx="204">
                  <c:v>1</c:v>
                </c:pt>
                <c:pt idx="205">
                  <c:v>1</c:v>
                </c:pt>
                <c:pt idx="206">
                  <c:v>1</c:v>
                </c:pt>
                <c:pt idx="207">
                  <c:v>1</c:v>
                </c:pt>
                <c:pt idx="208">
                  <c:v>1</c:v>
                </c:pt>
                <c:pt idx="209">
                  <c:v>1</c:v>
                </c:pt>
                <c:pt idx="210">
                  <c:v>1</c:v>
                </c:pt>
                <c:pt idx="211">
                  <c:v>1</c:v>
                </c:pt>
                <c:pt idx="212">
                  <c:v>1</c:v>
                </c:pt>
                <c:pt idx="213">
                  <c:v>1</c:v>
                </c:pt>
              </c:numCache>
            </c:numRef>
          </c:val>
        </c:ser>
        <c:axId val="69692032"/>
        <c:axId val="69718400"/>
      </c:barChart>
      <c:catAx>
        <c:axId val="69692032"/>
        <c:scaling>
          <c:orientation val="minMax"/>
        </c:scaling>
        <c:axPos val="b"/>
        <c:majorTickMark val="none"/>
        <c:tickLblPos val="nextTo"/>
        <c:crossAx val="69718400"/>
        <c:crosses val="autoZero"/>
        <c:auto val="1"/>
        <c:lblAlgn val="ctr"/>
        <c:lblOffset val="100"/>
      </c:catAx>
      <c:valAx>
        <c:axId val="69718400"/>
        <c:scaling>
          <c:orientation val="minMax"/>
        </c:scaling>
        <c:axPos val="l"/>
        <c:majorGridlines/>
        <c:numFmt formatCode="General" sourceLinked="1"/>
        <c:majorTickMark val="none"/>
        <c:tickLblPos val="nextTo"/>
        <c:crossAx val="69692032"/>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Percent of OBIS Peer Reviewed Journals w/ 5 Year High Impact Factor (above 4.000) vs Low Impact Factor</a:t>
            </a:r>
          </a:p>
        </c:rich>
      </c:tx>
      <c:layout/>
    </c:title>
    <c:plotArea>
      <c:layout/>
      <c:pieChart>
        <c:varyColors val="1"/>
        <c:ser>
          <c:idx val="0"/>
          <c:order val="0"/>
          <c:spPr>
            <a:solidFill>
              <a:srgbClr val="FFFF00"/>
            </a:solidFill>
          </c:spPr>
          <c:dPt>
            <c:idx val="0"/>
            <c:spPr>
              <a:solidFill>
                <a:srgbClr val="0070C0"/>
              </a:solidFill>
            </c:spPr>
          </c:dPt>
          <c:dLbls>
            <c:showCatName val="1"/>
            <c:showPercent val="1"/>
            <c:showLeaderLines val="1"/>
          </c:dLbls>
          <c:cat>
            <c:strRef>
              <c:f>'Above Below 4'!$A$2:$A$3</c:f>
              <c:strCache>
                <c:ptCount val="2"/>
                <c:pt idx="0">
                  <c:v>Above 4.000</c:v>
                </c:pt>
                <c:pt idx="1">
                  <c:v>Below 4.000</c:v>
                </c:pt>
              </c:strCache>
            </c:strRef>
          </c:cat>
          <c:val>
            <c:numRef>
              <c:f>'Above Below 4'!$B$2:$B$3</c:f>
              <c:numCache>
                <c:formatCode>General</c:formatCode>
                <c:ptCount val="2"/>
                <c:pt idx="0">
                  <c:v>43</c:v>
                </c:pt>
                <c:pt idx="1">
                  <c:v>127</c:v>
                </c:pt>
              </c:numCache>
            </c:numRef>
          </c:val>
        </c:ser>
        <c:ser>
          <c:idx val="1"/>
          <c:order val="1"/>
          <c:dLbls>
            <c:showCatName val="1"/>
            <c:showPercent val="1"/>
            <c:showLeaderLines val="1"/>
          </c:dLbls>
          <c:cat>
            <c:strRef>
              <c:f>'Above Below 4'!$A$2:$A$3</c:f>
              <c:strCache>
                <c:ptCount val="2"/>
                <c:pt idx="0">
                  <c:v>Above 4.000</c:v>
                </c:pt>
                <c:pt idx="1">
                  <c:v>Below 4.000</c:v>
                </c:pt>
              </c:strCache>
            </c:strRef>
          </c:cat>
          <c:val>
            <c:numRef>
              <c:f>'Above Below 4'!$B$2:$B$3</c:f>
              <c:numCache>
                <c:formatCode>General</c:formatCode>
                <c:ptCount val="2"/>
                <c:pt idx="0">
                  <c:v>43</c:v>
                </c:pt>
                <c:pt idx="1">
                  <c:v>127</c:v>
                </c:pt>
              </c:numCache>
            </c:numRef>
          </c:val>
        </c:ser>
        <c:ser>
          <c:idx val="2"/>
          <c:order val="2"/>
          <c:dLbls>
            <c:showCatName val="1"/>
            <c:showPercent val="1"/>
            <c:showLeaderLines val="1"/>
          </c:dLbls>
          <c:cat>
            <c:strRef>
              <c:f>'Above Below 4'!$A$2:$A$3</c:f>
              <c:strCache>
                <c:ptCount val="2"/>
                <c:pt idx="0">
                  <c:v>Above 4.000</c:v>
                </c:pt>
                <c:pt idx="1">
                  <c:v>Below 4.000</c:v>
                </c:pt>
              </c:strCache>
            </c:strRef>
          </c:cat>
          <c:val>
            <c:numRef>
              <c:f>'Above Below 4'!$B$2:$B$3</c:f>
              <c:numCache>
                <c:formatCode>General</c:formatCode>
                <c:ptCount val="2"/>
                <c:pt idx="0">
                  <c:v>43</c:v>
                </c:pt>
                <c:pt idx="1">
                  <c:v>127</c:v>
                </c:pt>
              </c:numCache>
            </c:numRef>
          </c:val>
        </c:ser>
        <c:ser>
          <c:idx val="3"/>
          <c:order val="3"/>
          <c:dLbls>
            <c:showCatName val="1"/>
            <c:showPercent val="1"/>
            <c:showLeaderLines val="1"/>
          </c:dLbls>
        </c:ser>
        <c:ser>
          <c:idx val="4"/>
          <c:order val="4"/>
          <c:dLbls>
            <c:showCatName val="1"/>
            <c:showPercent val="1"/>
            <c:showLeaderLines val="1"/>
          </c:dLbls>
        </c:ser>
        <c:ser>
          <c:idx val="5"/>
          <c:order val="5"/>
          <c:dLbls>
            <c:showCatName val="1"/>
            <c:showPercent val="1"/>
            <c:showLeaderLines val="1"/>
          </c:dLbls>
        </c:ser>
        <c:ser>
          <c:idx val="6"/>
          <c:order val="6"/>
          <c:dLbls>
            <c:showCatName val="1"/>
            <c:showPercent val="1"/>
            <c:showLeaderLines val="1"/>
          </c:dLbls>
        </c:ser>
        <c:ser>
          <c:idx val="7"/>
          <c:order val="7"/>
          <c:dLbls>
            <c:showCatName val="1"/>
            <c:showPercent val="1"/>
            <c:showLeaderLines val="1"/>
          </c:dLbls>
        </c:ser>
        <c:ser>
          <c:idx val="8"/>
          <c:order val="8"/>
          <c:dLbls>
            <c:showCatName val="1"/>
            <c:showPercent val="1"/>
            <c:showLeaderLines val="1"/>
          </c:dLbls>
        </c:ser>
        <c:ser>
          <c:idx val="9"/>
          <c:order val="9"/>
          <c:dLbls>
            <c:showCatName val="1"/>
            <c:showPercent val="1"/>
            <c:showLeaderLines val="1"/>
          </c:dLbls>
        </c:ser>
        <c:ser>
          <c:idx val="10"/>
          <c:order val="10"/>
          <c:dLbls>
            <c:showCatName val="1"/>
            <c:showPercent val="1"/>
            <c:showLeaderLines val="1"/>
          </c:dLbls>
        </c:ser>
        <c:ser>
          <c:idx val="11"/>
          <c:order val="11"/>
          <c:dLbls>
            <c:showCatName val="1"/>
            <c:showPercent val="1"/>
            <c:showLeaderLines val="1"/>
          </c:dLbls>
        </c:ser>
        <c:ser>
          <c:idx val="12"/>
          <c:order val="12"/>
          <c:dLbls>
            <c:showCatName val="1"/>
            <c:showPercent val="1"/>
            <c:showLeaderLines val="1"/>
          </c:dLbls>
        </c:ser>
        <c:ser>
          <c:idx val="13"/>
          <c:order val="13"/>
          <c:dLbls>
            <c:showCatName val="1"/>
            <c:showPercent val="1"/>
            <c:showLeaderLines val="1"/>
          </c:dLbls>
        </c:ser>
        <c:ser>
          <c:idx val="14"/>
          <c:order val="14"/>
          <c:dLbls>
            <c:showCatName val="1"/>
            <c:showPercent val="1"/>
            <c:showLeaderLines val="1"/>
          </c:dLbls>
        </c:ser>
        <c:ser>
          <c:idx val="15"/>
          <c:order val="15"/>
          <c:dLbls>
            <c:showCatName val="1"/>
            <c:showPercent val="1"/>
            <c:showLeaderLines val="1"/>
          </c:dLbls>
        </c:ser>
        <c:ser>
          <c:idx val="16"/>
          <c:order val="16"/>
          <c:dLbls>
            <c:showCatName val="1"/>
            <c:showPercent val="1"/>
            <c:showLeaderLines val="1"/>
          </c:dLbls>
        </c:ser>
        <c:ser>
          <c:idx val="17"/>
          <c:order val="17"/>
          <c:dLbls>
            <c:showCatName val="1"/>
            <c:showPercent val="1"/>
            <c:showLeaderLines val="1"/>
          </c:dLbls>
        </c:ser>
        <c:ser>
          <c:idx val="18"/>
          <c:order val="18"/>
          <c:dLbls>
            <c:showCatName val="1"/>
            <c:showPercent val="1"/>
            <c:showLeaderLines val="1"/>
          </c:dLbls>
        </c:ser>
        <c:ser>
          <c:idx val="19"/>
          <c:order val="19"/>
          <c:dLbls>
            <c:showCatName val="1"/>
            <c:showPercent val="1"/>
            <c:showLeaderLines val="1"/>
          </c:dLbls>
        </c:ser>
        <c:ser>
          <c:idx val="20"/>
          <c:order val="20"/>
          <c:dLbls>
            <c:showCatName val="1"/>
            <c:showPercent val="1"/>
            <c:showLeaderLines val="1"/>
          </c:dLbls>
        </c:ser>
        <c:ser>
          <c:idx val="21"/>
          <c:order val="21"/>
          <c:dLbls>
            <c:showCatName val="1"/>
            <c:showPercent val="1"/>
            <c:showLeaderLines val="1"/>
          </c:dLbls>
        </c:ser>
        <c:ser>
          <c:idx val="22"/>
          <c:order val="22"/>
          <c:dLbls>
            <c:showCatName val="1"/>
            <c:showPercent val="1"/>
            <c:showLeaderLines val="1"/>
          </c:dLbls>
        </c:ser>
        <c:ser>
          <c:idx val="23"/>
          <c:order val="23"/>
          <c:dLbls>
            <c:showCatName val="1"/>
            <c:showPercent val="1"/>
            <c:showLeaderLines val="1"/>
          </c:dLbls>
        </c:ser>
        <c:ser>
          <c:idx val="24"/>
          <c:order val="24"/>
          <c:dLbls>
            <c:showCatName val="1"/>
            <c:showPercent val="1"/>
            <c:showLeaderLines val="1"/>
          </c:dLbls>
        </c:ser>
        <c:ser>
          <c:idx val="25"/>
          <c:order val="25"/>
          <c:dLbls>
            <c:showCatName val="1"/>
            <c:showPercent val="1"/>
            <c:showLeaderLines val="1"/>
          </c:dLbls>
        </c:ser>
        <c:ser>
          <c:idx val="26"/>
          <c:order val="26"/>
          <c:dLbls>
            <c:showCatName val="1"/>
            <c:showPercent val="1"/>
            <c:showLeaderLines val="1"/>
          </c:dLbls>
        </c:ser>
        <c:ser>
          <c:idx val="27"/>
          <c:order val="27"/>
          <c:dLbls>
            <c:showCatName val="1"/>
            <c:showPercent val="1"/>
            <c:showLeaderLines val="1"/>
          </c:dLbls>
        </c:ser>
        <c:ser>
          <c:idx val="28"/>
          <c:order val="28"/>
          <c:dLbls>
            <c:showCatName val="1"/>
            <c:showPercent val="1"/>
            <c:showLeaderLines val="1"/>
          </c:dLbls>
        </c:ser>
        <c:ser>
          <c:idx val="29"/>
          <c:order val="29"/>
          <c:dLbls>
            <c:showCatName val="1"/>
            <c:showPercent val="1"/>
            <c:showLeaderLines val="1"/>
          </c:dLbls>
        </c:ser>
        <c:ser>
          <c:idx val="30"/>
          <c:order val="30"/>
          <c:dLbls>
            <c:showCatName val="1"/>
            <c:showPercent val="1"/>
            <c:showLeaderLines val="1"/>
          </c:dLbls>
        </c:ser>
        <c:ser>
          <c:idx val="31"/>
          <c:order val="31"/>
          <c:dLbls>
            <c:showCatName val="1"/>
            <c:showPercent val="1"/>
            <c:showLeaderLines val="1"/>
          </c:dLbls>
        </c:ser>
        <c:ser>
          <c:idx val="32"/>
          <c:order val="32"/>
          <c:dLbls>
            <c:showCatName val="1"/>
            <c:showPercent val="1"/>
            <c:showLeaderLines val="1"/>
          </c:dLbls>
        </c:ser>
        <c:ser>
          <c:idx val="33"/>
          <c:order val="33"/>
          <c:dLbls>
            <c:showCatName val="1"/>
            <c:showPercent val="1"/>
            <c:showLeaderLines val="1"/>
          </c:dLbls>
        </c:ser>
        <c:ser>
          <c:idx val="34"/>
          <c:order val="34"/>
          <c:dLbls>
            <c:showCatName val="1"/>
            <c:showPercent val="1"/>
            <c:showLeaderLines val="1"/>
          </c:dLbls>
        </c:ser>
        <c:ser>
          <c:idx val="35"/>
          <c:order val="35"/>
          <c:dLbls>
            <c:showCatName val="1"/>
            <c:showPercent val="1"/>
            <c:showLeaderLines val="1"/>
          </c:dLbls>
        </c:ser>
        <c:ser>
          <c:idx val="36"/>
          <c:order val="36"/>
          <c:dLbls>
            <c:showCatName val="1"/>
            <c:showPercent val="1"/>
            <c:showLeaderLines val="1"/>
          </c:dLbls>
        </c:ser>
        <c:ser>
          <c:idx val="37"/>
          <c:order val="37"/>
          <c:dLbls>
            <c:showCatName val="1"/>
            <c:showPercent val="1"/>
            <c:showLeaderLines val="1"/>
          </c:dLbls>
        </c:ser>
        <c:ser>
          <c:idx val="38"/>
          <c:order val="38"/>
          <c:dLbls>
            <c:showCatName val="1"/>
            <c:showPercent val="1"/>
            <c:showLeaderLines val="1"/>
          </c:dLbls>
        </c:ser>
        <c:ser>
          <c:idx val="39"/>
          <c:order val="39"/>
          <c:dLbls>
            <c:showCatName val="1"/>
            <c:showPercent val="1"/>
            <c:showLeaderLines val="1"/>
          </c:dLbls>
        </c:ser>
        <c:ser>
          <c:idx val="40"/>
          <c:order val="40"/>
          <c:dLbls>
            <c:showCatName val="1"/>
            <c:showPercent val="1"/>
            <c:showLeaderLines val="1"/>
          </c:dLbls>
        </c:ser>
        <c:ser>
          <c:idx val="41"/>
          <c:order val="41"/>
          <c:dLbls>
            <c:showCatName val="1"/>
            <c:showPercent val="1"/>
            <c:showLeaderLines val="1"/>
          </c:dLbls>
        </c:ser>
        <c:ser>
          <c:idx val="42"/>
          <c:order val="42"/>
          <c:dLbls>
            <c:showCatName val="1"/>
            <c:showPercent val="1"/>
            <c:showLeaderLines val="1"/>
          </c:dLbls>
        </c:ser>
        <c:ser>
          <c:idx val="43"/>
          <c:order val="43"/>
          <c:dLbls>
            <c:showCatName val="1"/>
            <c:showPercent val="1"/>
            <c:showLeaderLines val="1"/>
          </c:dLbls>
        </c:ser>
        <c:ser>
          <c:idx val="44"/>
          <c:order val="44"/>
          <c:dLbls>
            <c:showCatName val="1"/>
            <c:showPercent val="1"/>
            <c:showLeaderLines val="1"/>
          </c:dLbls>
        </c:ser>
        <c:ser>
          <c:idx val="45"/>
          <c:order val="45"/>
          <c:dLbls>
            <c:showCatName val="1"/>
            <c:showPercent val="1"/>
            <c:showLeaderLines val="1"/>
          </c:dLbls>
        </c:ser>
        <c:ser>
          <c:idx val="46"/>
          <c:order val="46"/>
          <c:dLbls>
            <c:showCatName val="1"/>
            <c:showPercent val="1"/>
            <c:showLeaderLines val="1"/>
          </c:dLbls>
        </c:ser>
        <c:ser>
          <c:idx val="47"/>
          <c:order val="47"/>
          <c:dLbls>
            <c:showCatName val="1"/>
            <c:showPercent val="1"/>
            <c:showLeaderLines val="1"/>
          </c:dLbls>
        </c:ser>
        <c:ser>
          <c:idx val="48"/>
          <c:order val="48"/>
          <c:dLbls>
            <c:showCatName val="1"/>
            <c:showPercent val="1"/>
            <c:showLeaderLines val="1"/>
          </c:dLbls>
        </c:ser>
        <c:ser>
          <c:idx val="49"/>
          <c:order val="49"/>
          <c:dLbls>
            <c:showCatName val="1"/>
            <c:showPercent val="1"/>
            <c:showLeaderLines val="1"/>
          </c:dLbls>
        </c:ser>
        <c:ser>
          <c:idx val="50"/>
          <c:order val="50"/>
          <c:dLbls>
            <c:showCatName val="1"/>
            <c:showPercent val="1"/>
            <c:showLeaderLines val="1"/>
          </c:dLbls>
        </c:ser>
        <c:ser>
          <c:idx val="51"/>
          <c:order val="51"/>
          <c:dLbls>
            <c:showCatName val="1"/>
            <c:showPercent val="1"/>
            <c:showLeaderLines val="1"/>
          </c:dLbls>
        </c:ser>
        <c:ser>
          <c:idx val="52"/>
          <c:order val="52"/>
          <c:dLbls>
            <c:showCatName val="1"/>
            <c:showPercent val="1"/>
            <c:showLeaderLines val="1"/>
          </c:dLbls>
        </c:ser>
        <c:ser>
          <c:idx val="53"/>
          <c:order val="53"/>
          <c:dLbls>
            <c:showCatName val="1"/>
            <c:showPercent val="1"/>
            <c:showLeaderLines val="1"/>
          </c:dLbls>
        </c:ser>
        <c:ser>
          <c:idx val="54"/>
          <c:order val="54"/>
          <c:dLbls>
            <c:showCatName val="1"/>
            <c:showPercent val="1"/>
            <c:showLeaderLines val="1"/>
          </c:dLbls>
        </c:ser>
        <c:ser>
          <c:idx val="55"/>
          <c:order val="55"/>
          <c:dLbls>
            <c:showCatName val="1"/>
            <c:showPercent val="1"/>
            <c:showLeaderLines val="1"/>
          </c:dLbls>
        </c:ser>
        <c:ser>
          <c:idx val="56"/>
          <c:order val="56"/>
          <c:dLbls>
            <c:showCatName val="1"/>
            <c:showPercent val="1"/>
            <c:showLeaderLines val="1"/>
          </c:dLbls>
        </c:ser>
        <c:ser>
          <c:idx val="57"/>
          <c:order val="57"/>
          <c:dLbls>
            <c:showCatName val="1"/>
            <c:showPercent val="1"/>
            <c:showLeaderLines val="1"/>
          </c:dLbls>
        </c:ser>
        <c:ser>
          <c:idx val="58"/>
          <c:order val="58"/>
          <c:dLbls>
            <c:showCatName val="1"/>
            <c:showPercent val="1"/>
            <c:showLeaderLines val="1"/>
          </c:dLbls>
        </c:ser>
        <c:ser>
          <c:idx val="59"/>
          <c:order val="59"/>
          <c:dLbls>
            <c:showCatName val="1"/>
            <c:showPercent val="1"/>
            <c:showLeaderLines val="1"/>
          </c:dLbls>
        </c:ser>
        <c:ser>
          <c:idx val="60"/>
          <c:order val="60"/>
          <c:dLbls>
            <c:showCatName val="1"/>
            <c:showPercent val="1"/>
            <c:showLeaderLines val="1"/>
          </c:dLbls>
        </c:ser>
        <c:ser>
          <c:idx val="61"/>
          <c:order val="61"/>
          <c:dLbls>
            <c:showCatName val="1"/>
            <c:showPercent val="1"/>
            <c:showLeaderLines val="1"/>
          </c:dLbls>
        </c:ser>
        <c:ser>
          <c:idx val="62"/>
          <c:order val="62"/>
          <c:dLbls>
            <c:showCatName val="1"/>
            <c:showPercent val="1"/>
            <c:showLeaderLines val="1"/>
          </c:dLbls>
        </c:ser>
        <c:ser>
          <c:idx val="63"/>
          <c:order val="63"/>
          <c:dLbls>
            <c:showCatName val="1"/>
            <c:showPercent val="1"/>
            <c:showLeaderLines val="1"/>
          </c:dLbls>
        </c:ser>
        <c:ser>
          <c:idx val="64"/>
          <c:order val="64"/>
          <c:dLbls>
            <c:showCatName val="1"/>
            <c:showPercent val="1"/>
            <c:showLeaderLines val="1"/>
          </c:dLbls>
        </c:ser>
        <c:ser>
          <c:idx val="65"/>
          <c:order val="65"/>
          <c:dLbls>
            <c:showCatName val="1"/>
            <c:showPercent val="1"/>
            <c:showLeaderLines val="1"/>
          </c:dLbls>
        </c:ser>
        <c:ser>
          <c:idx val="66"/>
          <c:order val="66"/>
          <c:dLbls>
            <c:showCatName val="1"/>
            <c:showPercent val="1"/>
            <c:showLeaderLines val="1"/>
          </c:dLbls>
        </c:ser>
        <c:ser>
          <c:idx val="67"/>
          <c:order val="67"/>
          <c:dLbls>
            <c:showCatName val="1"/>
            <c:showPercent val="1"/>
            <c:showLeaderLines val="1"/>
          </c:dLbls>
        </c:ser>
        <c:ser>
          <c:idx val="68"/>
          <c:order val="68"/>
          <c:dLbls>
            <c:showCatName val="1"/>
            <c:showPercent val="1"/>
            <c:showLeaderLines val="1"/>
          </c:dLbls>
        </c:ser>
        <c:ser>
          <c:idx val="69"/>
          <c:order val="69"/>
          <c:dLbls>
            <c:showCatName val="1"/>
            <c:showPercent val="1"/>
            <c:showLeaderLines val="1"/>
          </c:dLbls>
        </c:ser>
        <c:ser>
          <c:idx val="70"/>
          <c:order val="70"/>
          <c:dLbls>
            <c:showCatName val="1"/>
            <c:showPercent val="1"/>
            <c:showLeaderLines val="1"/>
          </c:dLbls>
        </c:ser>
        <c:ser>
          <c:idx val="71"/>
          <c:order val="71"/>
          <c:dLbls>
            <c:showCatName val="1"/>
            <c:showPercent val="1"/>
            <c:showLeaderLines val="1"/>
          </c:dLbls>
        </c:ser>
        <c:ser>
          <c:idx val="72"/>
          <c:order val="72"/>
          <c:dLbls>
            <c:showCatName val="1"/>
            <c:showPercent val="1"/>
            <c:showLeaderLines val="1"/>
          </c:dLbls>
        </c:ser>
        <c:ser>
          <c:idx val="73"/>
          <c:order val="73"/>
          <c:dLbls>
            <c:showCatName val="1"/>
            <c:showPercent val="1"/>
            <c:showLeaderLines val="1"/>
          </c:dLbls>
        </c:ser>
        <c:ser>
          <c:idx val="74"/>
          <c:order val="74"/>
          <c:dLbls>
            <c:showCatName val="1"/>
            <c:showPercent val="1"/>
            <c:showLeaderLines val="1"/>
          </c:dLbls>
        </c:ser>
        <c:ser>
          <c:idx val="75"/>
          <c:order val="75"/>
          <c:dLbls>
            <c:showCatName val="1"/>
            <c:showPercent val="1"/>
            <c:showLeaderLines val="1"/>
          </c:dLbls>
        </c:ser>
        <c:ser>
          <c:idx val="76"/>
          <c:order val="76"/>
          <c:dLbls>
            <c:showCatName val="1"/>
            <c:showPercent val="1"/>
            <c:showLeaderLines val="1"/>
          </c:dLbls>
        </c:ser>
        <c:ser>
          <c:idx val="77"/>
          <c:order val="77"/>
          <c:dLbls>
            <c:showCatName val="1"/>
            <c:showPercent val="1"/>
            <c:showLeaderLines val="1"/>
          </c:dLbls>
        </c:ser>
        <c:ser>
          <c:idx val="78"/>
          <c:order val="78"/>
          <c:dLbls>
            <c:showCatName val="1"/>
            <c:showPercent val="1"/>
            <c:showLeaderLines val="1"/>
          </c:dLbls>
        </c:ser>
        <c:ser>
          <c:idx val="79"/>
          <c:order val="79"/>
          <c:dLbls>
            <c:showCatName val="1"/>
            <c:showPercent val="1"/>
            <c:showLeaderLines val="1"/>
          </c:dLbls>
        </c:ser>
        <c:ser>
          <c:idx val="80"/>
          <c:order val="80"/>
          <c:dLbls>
            <c:showCatName val="1"/>
            <c:showPercent val="1"/>
            <c:showLeaderLines val="1"/>
          </c:dLbls>
        </c:ser>
        <c:ser>
          <c:idx val="81"/>
          <c:order val="81"/>
          <c:dLbls>
            <c:showCatName val="1"/>
            <c:showPercent val="1"/>
            <c:showLeaderLines val="1"/>
          </c:dLbls>
        </c:ser>
        <c:ser>
          <c:idx val="82"/>
          <c:order val="82"/>
          <c:dLbls>
            <c:showCatName val="1"/>
            <c:showPercent val="1"/>
            <c:showLeaderLines val="1"/>
          </c:dLbls>
        </c:ser>
        <c:ser>
          <c:idx val="83"/>
          <c:order val="83"/>
          <c:dLbls>
            <c:showCatName val="1"/>
            <c:showPercent val="1"/>
            <c:showLeaderLines val="1"/>
          </c:dLbls>
        </c:ser>
        <c:ser>
          <c:idx val="84"/>
          <c:order val="84"/>
          <c:dLbls>
            <c:showCatName val="1"/>
            <c:showPercent val="1"/>
            <c:showLeaderLines val="1"/>
          </c:dLbls>
        </c:ser>
        <c:ser>
          <c:idx val="85"/>
          <c:order val="85"/>
          <c:dLbls>
            <c:showCatName val="1"/>
            <c:showPercent val="1"/>
            <c:showLeaderLines val="1"/>
          </c:dLbls>
        </c:ser>
        <c:ser>
          <c:idx val="86"/>
          <c:order val="86"/>
          <c:dLbls>
            <c:showCatName val="1"/>
            <c:showPercent val="1"/>
            <c:showLeaderLines val="1"/>
          </c:dLbls>
        </c:ser>
        <c:ser>
          <c:idx val="87"/>
          <c:order val="87"/>
          <c:dLbls>
            <c:showCatName val="1"/>
            <c:showPercent val="1"/>
            <c:showLeaderLines val="1"/>
          </c:dLbls>
        </c:ser>
        <c:ser>
          <c:idx val="88"/>
          <c:order val="88"/>
          <c:dLbls>
            <c:showCatName val="1"/>
            <c:showPercent val="1"/>
            <c:showLeaderLines val="1"/>
          </c:dLbls>
        </c:ser>
        <c:ser>
          <c:idx val="89"/>
          <c:order val="89"/>
          <c:dLbls>
            <c:showCatName val="1"/>
            <c:showPercent val="1"/>
            <c:showLeaderLines val="1"/>
          </c:dLbls>
        </c:ser>
        <c:ser>
          <c:idx val="90"/>
          <c:order val="90"/>
          <c:dLbls>
            <c:showCatName val="1"/>
            <c:showPercent val="1"/>
            <c:showLeaderLines val="1"/>
          </c:dLbls>
        </c:ser>
        <c:ser>
          <c:idx val="91"/>
          <c:order val="91"/>
          <c:dLbls>
            <c:showCatName val="1"/>
            <c:showPercent val="1"/>
            <c:showLeaderLines val="1"/>
          </c:dLbls>
        </c:ser>
        <c:ser>
          <c:idx val="92"/>
          <c:order val="92"/>
          <c:dLbls>
            <c:showCatName val="1"/>
            <c:showPercent val="1"/>
            <c:showLeaderLines val="1"/>
          </c:dLbls>
        </c:ser>
        <c:ser>
          <c:idx val="93"/>
          <c:order val="93"/>
          <c:dLbls>
            <c:showCatName val="1"/>
            <c:showPercent val="1"/>
            <c:showLeaderLines val="1"/>
          </c:dLbls>
        </c:ser>
        <c:ser>
          <c:idx val="94"/>
          <c:order val="94"/>
          <c:dLbls>
            <c:showCatName val="1"/>
            <c:showPercent val="1"/>
            <c:showLeaderLines val="1"/>
          </c:dLbls>
        </c:ser>
        <c:ser>
          <c:idx val="95"/>
          <c:order val="95"/>
          <c:dLbls>
            <c:showCatName val="1"/>
            <c:showPercent val="1"/>
            <c:showLeaderLines val="1"/>
          </c:dLbls>
        </c:ser>
        <c:ser>
          <c:idx val="96"/>
          <c:order val="96"/>
          <c:dLbls>
            <c:showCatName val="1"/>
            <c:showPercent val="1"/>
            <c:showLeaderLines val="1"/>
          </c:dLbls>
        </c:ser>
        <c:ser>
          <c:idx val="97"/>
          <c:order val="97"/>
          <c:dLbls>
            <c:showCatName val="1"/>
            <c:showPercent val="1"/>
            <c:showLeaderLines val="1"/>
          </c:dLbls>
        </c:ser>
        <c:ser>
          <c:idx val="98"/>
          <c:order val="98"/>
          <c:dLbls>
            <c:showCatName val="1"/>
            <c:showPercent val="1"/>
            <c:showLeaderLines val="1"/>
          </c:dLbls>
        </c:ser>
        <c:ser>
          <c:idx val="99"/>
          <c:order val="99"/>
          <c:dLbls>
            <c:showCatName val="1"/>
            <c:showPercent val="1"/>
            <c:showLeaderLines val="1"/>
          </c:dLbls>
        </c:ser>
        <c:ser>
          <c:idx val="100"/>
          <c:order val="100"/>
          <c:dLbls>
            <c:showCatName val="1"/>
            <c:showPercent val="1"/>
            <c:showLeaderLines val="1"/>
          </c:dLbls>
        </c:ser>
        <c:ser>
          <c:idx val="101"/>
          <c:order val="101"/>
          <c:dLbls>
            <c:showCatName val="1"/>
            <c:showPercent val="1"/>
            <c:showLeaderLines val="1"/>
          </c:dLbls>
        </c:ser>
        <c:ser>
          <c:idx val="102"/>
          <c:order val="102"/>
          <c:dLbls>
            <c:showCatName val="1"/>
            <c:showPercent val="1"/>
            <c:showLeaderLines val="1"/>
          </c:dLbls>
        </c:ser>
        <c:ser>
          <c:idx val="103"/>
          <c:order val="103"/>
          <c:dLbls>
            <c:showCatName val="1"/>
            <c:showPercent val="1"/>
            <c:showLeaderLines val="1"/>
          </c:dLbls>
        </c:ser>
        <c:ser>
          <c:idx val="104"/>
          <c:order val="104"/>
          <c:dLbls>
            <c:showCatName val="1"/>
            <c:showPercent val="1"/>
            <c:showLeaderLines val="1"/>
          </c:dLbls>
        </c:ser>
        <c:ser>
          <c:idx val="105"/>
          <c:order val="105"/>
          <c:dLbls>
            <c:showCatName val="1"/>
            <c:showPercent val="1"/>
            <c:showLeaderLines val="1"/>
          </c:dLbls>
        </c:ser>
        <c:ser>
          <c:idx val="106"/>
          <c:order val="106"/>
          <c:dLbls>
            <c:showCatName val="1"/>
            <c:showPercent val="1"/>
            <c:showLeaderLines val="1"/>
          </c:dLbls>
        </c:ser>
        <c:ser>
          <c:idx val="107"/>
          <c:order val="107"/>
          <c:dLbls>
            <c:showCatName val="1"/>
            <c:showPercent val="1"/>
            <c:showLeaderLines val="1"/>
          </c:dLbls>
        </c:ser>
        <c:ser>
          <c:idx val="108"/>
          <c:order val="108"/>
          <c:dLbls>
            <c:showCatName val="1"/>
            <c:showPercent val="1"/>
            <c:showLeaderLines val="1"/>
          </c:dLbls>
        </c:ser>
        <c:ser>
          <c:idx val="109"/>
          <c:order val="109"/>
          <c:dLbls>
            <c:showCatName val="1"/>
            <c:showPercent val="1"/>
            <c:showLeaderLines val="1"/>
          </c:dLbls>
        </c:ser>
        <c:ser>
          <c:idx val="110"/>
          <c:order val="110"/>
          <c:dLbls>
            <c:showCatName val="1"/>
            <c:showPercent val="1"/>
            <c:showLeaderLines val="1"/>
          </c:dLbls>
        </c:ser>
        <c:ser>
          <c:idx val="111"/>
          <c:order val="111"/>
          <c:dLbls>
            <c:showCatName val="1"/>
            <c:showPercent val="1"/>
            <c:showLeaderLines val="1"/>
          </c:dLbls>
        </c:ser>
        <c:ser>
          <c:idx val="112"/>
          <c:order val="112"/>
          <c:dLbls>
            <c:showCatName val="1"/>
            <c:showPercent val="1"/>
            <c:showLeaderLines val="1"/>
          </c:dLbls>
        </c:ser>
        <c:ser>
          <c:idx val="113"/>
          <c:order val="113"/>
          <c:dLbls>
            <c:showCatName val="1"/>
            <c:showPercent val="1"/>
            <c:showLeaderLines val="1"/>
          </c:dLbls>
        </c:ser>
        <c:ser>
          <c:idx val="114"/>
          <c:order val="114"/>
          <c:dLbls>
            <c:showCatName val="1"/>
            <c:showPercent val="1"/>
            <c:showLeaderLines val="1"/>
          </c:dLbls>
        </c:ser>
        <c:ser>
          <c:idx val="115"/>
          <c:order val="115"/>
          <c:dLbls>
            <c:showCatName val="1"/>
            <c:showPercent val="1"/>
            <c:showLeaderLines val="1"/>
          </c:dLbls>
        </c:ser>
        <c:ser>
          <c:idx val="116"/>
          <c:order val="116"/>
          <c:dLbls>
            <c:showCatName val="1"/>
            <c:showPercent val="1"/>
            <c:showLeaderLines val="1"/>
          </c:dLbls>
        </c:ser>
        <c:ser>
          <c:idx val="117"/>
          <c:order val="117"/>
          <c:dLbls>
            <c:showCatName val="1"/>
            <c:showPercent val="1"/>
            <c:showLeaderLines val="1"/>
          </c:dLbls>
        </c:ser>
        <c:ser>
          <c:idx val="118"/>
          <c:order val="118"/>
          <c:dLbls>
            <c:showCatName val="1"/>
            <c:showPercent val="1"/>
            <c:showLeaderLines val="1"/>
          </c:dLbls>
        </c:ser>
        <c:ser>
          <c:idx val="119"/>
          <c:order val="119"/>
          <c:dLbls>
            <c:showCatName val="1"/>
            <c:showPercent val="1"/>
            <c:showLeaderLines val="1"/>
          </c:dLbls>
        </c:ser>
        <c:ser>
          <c:idx val="120"/>
          <c:order val="120"/>
          <c:dLbls>
            <c:showCatName val="1"/>
            <c:showPercent val="1"/>
            <c:showLeaderLines val="1"/>
          </c:dLbls>
        </c:ser>
        <c:ser>
          <c:idx val="121"/>
          <c:order val="121"/>
          <c:dLbls>
            <c:showCatName val="1"/>
            <c:showPercent val="1"/>
            <c:showLeaderLines val="1"/>
          </c:dLbls>
        </c:ser>
        <c:ser>
          <c:idx val="122"/>
          <c:order val="122"/>
          <c:dLbls>
            <c:showCatName val="1"/>
            <c:showPercent val="1"/>
            <c:showLeaderLines val="1"/>
          </c:dLbls>
        </c:ser>
        <c:ser>
          <c:idx val="123"/>
          <c:order val="123"/>
          <c:dLbls>
            <c:showCatName val="1"/>
            <c:showPercent val="1"/>
            <c:showLeaderLines val="1"/>
          </c:dLbls>
        </c:ser>
        <c:ser>
          <c:idx val="124"/>
          <c:order val="124"/>
          <c:dLbls>
            <c:showCatName val="1"/>
            <c:showPercent val="1"/>
            <c:showLeaderLines val="1"/>
          </c:dLbls>
        </c:ser>
        <c:ser>
          <c:idx val="125"/>
          <c:order val="125"/>
          <c:dLbls>
            <c:showCatName val="1"/>
            <c:showPercent val="1"/>
            <c:showLeaderLines val="1"/>
          </c:dLbls>
        </c:ser>
        <c:ser>
          <c:idx val="126"/>
          <c:order val="126"/>
          <c:dLbls>
            <c:showCatName val="1"/>
            <c:showPercent val="1"/>
            <c:showLeaderLines val="1"/>
          </c:dLbls>
        </c:ser>
        <c:ser>
          <c:idx val="127"/>
          <c:order val="127"/>
          <c:dLbls>
            <c:showCatName val="1"/>
            <c:showPercent val="1"/>
            <c:showLeaderLines val="1"/>
          </c:dLbls>
        </c:ser>
        <c:ser>
          <c:idx val="128"/>
          <c:order val="128"/>
          <c:dLbls>
            <c:showCatName val="1"/>
            <c:showPercent val="1"/>
            <c:showLeaderLines val="1"/>
          </c:dLbls>
        </c:ser>
        <c:ser>
          <c:idx val="129"/>
          <c:order val="129"/>
          <c:dLbls>
            <c:showCatName val="1"/>
            <c:showPercent val="1"/>
            <c:showLeaderLines val="1"/>
          </c:dLbls>
        </c:ser>
        <c:ser>
          <c:idx val="130"/>
          <c:order val="130"/>
          <c:dLbls>
            <c:showCatName val="1"/>
            <c:showPercent val="1"/>
            <c:showLeaderLines val="1"/>
          </c:dLbls>
        </c:ser>
        <c:ser>
          <c:idx val="131"/>
          <c:order val="131"/>
          <c:dLbls>
            <c:showCatName val="1"/>
            <c:showPercent val="1"/>
            <c:showLeaderLines val="1"/>
          </c:dLbls>
        </c:ser>
        <c:ser>
          <c:idx val="132"/>
          <c:order val="132"/>
          <c:dLbls>
            <c:showCatName val="1"/>
            <c:showPercent val="1"/>
            <c:showLeaderLines val="1"/>
          </c:dLbls>
        </c:ser>
        <c:ser>
          <c:idx val="133"/>
          <c:order val="133"/>
          <c:dLbls>
            <c:showCatName val="1"/>
            <c:showPercent val="1"/>
            <c:showLeaderLines val="1"/>
          </c:dLbls>
        </c:ser>
        <c:ser>
          <c:idx val="134"/>
          <c:order val="134"/>
          <c:dLbls>
            <c:showCatName val="1"/>
            <c:showPercent val="1"/>
            <c:showLeaderLines val="1"/>
          </c:dLbls>
        </c:ser>
        <c:ser>
          <c:idx val="135"/>
          <c:order val="135"/>
          <c:dLbls>
            <c:showCatName val="1"/>
            <c:showPercent val="1"/>
            <c:showLeaderLines val="1"/>
          </c:dLbls>
        </c:ser>
        <c:ser>
          <c:idx val="136"/>
          <c:order val="136"/>
          <c:dLbls>
            <c:showCatName val="1"/>
            <c:showPercent val="1"/>
            <c:showLeaderLines val="1"/>
          </c:dLbls>
        </c:ser>
        <c:ser>
          <c:idx val="137"/>
          <c:order val="137"/>
          <c:dLbls>
            <c:showCatName val="1"/>
            <c:showPercent val="1"/>
            <c:showLeaderLines val="1"/>
          </c:dLbls>
        </c:ser>
        <c:ser>
          <c:idx val="138"/>
          <c:order val="138"/>
          <c:dLbls>
            <c:showCatName val="1"/>
            <c:showPercent val="1"/>
            <c:showLeaderLines val="1"/>
          </c:dLbls>
        </c:ser>
        <c:ser>
          <c:idx val="139"/>
          <c:order val="139"/>
          <c:dLbls>
            <c:showCatName val="1"/>
            <c:showPercent val="1"/>
            <c:showLeaderLines val="1"/>
          </c:dLbls>
        </c:ser>
        <c:ser>
          <c:idx val="140"/>
          <c:order val="140"/>
          <c:dLbls>
            <c:showCatName val="1"/>
            <c:showPercent val="1"/>
            <c:showLeaderLines val="1"/>
          </c:dLbls>
        </c:ser>
        <c:ser>
          <c:idx val="141"/>
          <c:order val="141"/>
          <c:dLbls>
            <c:showCatName val="1"/>
            <c:showPercent val="1"/>
            <c:showLeaderLines val="1"/>
          </c:dLbls>
        </c:ser>
        <c:ser>
          <c:idx val="142"/>
          <c:order val="142"/>
          <c:dLbls>
            <c:showCatName val="1"/>
            <c:showPercent val="1"/>
            <c:showLeaderLines val="1"/>
          </c:dLbls>
        </c:ser>
        <c:ser>
          <c:idx val="143"/>
          <c:order val="143"/>
          <c:dLbls>
            <c:showCatName val="1"/>
            <c:showPercent val="1"/>
            <c:showLeaderLines val="1"/>
          </c:dLbls>
        </c:ser>
        <c:ser>
          <c:idx val="144"/>
          <c:order val="144"/>
          <c:dLbls>
            <c:showCatName val="1"/>
            <c:showPercent val="1"/>
            <c:showLeaderLines val="1"/>
          </c:dLbls>
        </c:ser>
        <c:ser>
          <c:idx val="145"/>
          <c:order val="145"/>
          <c:dLbls>
            <c:showCatName val="1"/>
            <c:showPercent val="1"/>
            <c:showLeaderLines val="1"/>
          </c:dLbls>
        </c:ser>
        <c:ser>
          <c:idx val="146"/>
          <c:order val="146"/>
          <c:dLbls>
            <c:showCatName val="1"/>
            <c:showPercent val="1"/>
            <c:showLeaderLines val="1"/>
          </c:dLbls>
        </c:ser>
        <c:ser>
          <c:idx val="147"/>
          <c:order val="147"/>
          <c:dLbls>
            <c:showCatName val="1"/>
            <c:showPercent val="1"/>
            <c:showLeaderLines val="1"/>
          </c:dLbls>
        </c:ser>
        <c:ser>
          <c:idx val="148"/>
          <c:order val="148"/>
          <c:dLbls>
            <c:showCatName val="1"/>
            <c:showPercent val="1"/>
            <c:showLeaderLines val="1"/>
          </c:dLbls>
        </c:ser>
        <c:ser>
          <c:idx val="149"/>
          <c:order val="149"/>
          <c:dLbls>
            <c:showCatName val="1"/>
            <c:showPercent val="1"/>
            <c:showLeaderLines val="1"/>
          </c:dLbls>
        </c:ser>
        <c:ser>
          <c:idx val="150"/>
          <c:order val="150"/>
          <c:dLbls>
            <c:showCatName val="1"/>
            <c:showPercent val="1"/>
            <c:showLeaderLines val="1"/>
          </c:dLbls>
        </c:ser>
        <c:ser>
          <c:idx val="151"/>
          <c:order val="151"/>
          <c:dLbls>
            <c:showCatName val="1"/>
            <c:showPercent val="1"/>
            <c:showLeaderLines val="1"/>
          </c:dLbls>
        </c:ser>
        <c:ser>
          <c:idx val="152"/>
          <c:order val="152"/>
          <c:dLbls>
            <c:showCatName val="1"/>
            <c:showPercent val="1"/>
            <c:showLeaderLines val="1"/>
          </c:dLbls>
        </c:ser>
        <c:ser>
          <c:idx val="153"/>
          <c:order val="153"/>
          <c:dLbls>
            <c:showCatName val="1"/>
            <c:showPercent val="1"/>
            <c:showLeaderLines val="1"/>
          </c:dLbls>
        </c:ser>
        <c:ser>
          <c:idx val="154"/>
          <c:order val="154"/>
          <c:dLbls>
            <c:showCatName val="1"/>
            <c:showPercent val="1"/>
            <c:showLeaderLines val="1"/>
          </c:dLbls>
        </c:ser>
        <c:ser>
          <c:idx val="155"/>
          <c:order val="155"/>
          <c:dLbls>
            <c:showCatName val="1"/>
            <c:showPercent val="1"/>
            <c:showLeaderLines val="1"/>
          </c:dLbls>
        </c:ser>
        <c:ser>
          <c:idx val="156"/>
          <c:order val="156"/>
          <c:dLbls>
            <c:showCatName val="1"/>
            <c:showPercent val="1"/>
            <c:showLeaderLines val="1"/>
          </c:dLbls>
        </c:ser>
        <c:ser>
          <c:idx val="157"/>
          <c:order val="157"/>
          <c:dLbls>
            <c:showCatName val="1"/>
            <c:showPercent val="1"/>
            <c:showLeaderLines val="1"/>
          </c:dLbls>
        </c:ser>
        <c:ser>
          <c:idx val="158"/>
          <c:order val="158"/>
          <c:dLbls>
            <c:showCatName val="1"/>
            <c:showPercent val="1"/>
            <c:showLeaderLines val="1"/>
          </c:dLbls>
        </c:ser>
        <c:ser>
          <c:idx val="159"/>
          <c:order val="159"/>
          <c:dLbls>
            <c:showCatName val="1"/>
            <c:showPercent val="1"/>
            <c:showLeaderLines val="1"/>
          </c:dLbls>
        </c:ser>
        <c:ser>
          <c:idx val="160"/>
          <c:order val="160"/>
          <c:dLbls>
            <c:showCatName val="1"/>
            <c:showPercent val="1"/>
            <c:showLeaderLines val="1"/>
          </c:dLbls>
        </c:ser>
        <c:ser>
          <c:idx val="161"/>
          <c:order val="161"/>
          <c:dLbls>
            <c:showCatName val="1"/>
            <c:showPercent val="1"/>
            <c:showLeaderLines val="1"/>
          </c:dLbls>
        </c:ser>
        <c:ser>
          <c:idx val="162"/>
          <c:order val="162"/>
          <c:dLbls>
            <c:showCatName val="1"/>
            <c:showPercent val="1"/>
            <c:showLeaderLines val="1"/>
          </c:dLbls>
        </c:ser>
        <c:ser>
          <c:idx val="163"/>
          <c:order val="163"/>
          <c:dLbls>
            <c:showCatName val="1"/>
            <c:showPercent val="1"/>
            <c:showLeaderLines val="1"/>
          </c:dLbls>
        </c:ser>
        <c:ser>
          <c:idx val="164"/>
          <c:order val="164"/>
          <c:dLbls>
            <c:showCatName val="1"/>
            <c:showPercent val="1"/>
            <c:showLeaderLines val="1"/>
          </c:dLbls>
        </c:ser>
        <c:ser>
          <c:idx val="165"/>
          <c:order val="165"/>
          <c:dLbls>
            <c:showCatName val="1"/>
            <c:showPercent val="1"/>
            <c:showLeaderLines val="1"/>
          </c:dLbls>
        </c:ser>
        <c:ser>
          <c:idx val="166"/>
          <c:order val="166"/>
          <c:dLbls>
            <c:showCatName val="1"/>
            <c:showPercent val="1"/>
            <c:showLeaderLines val="1"/>
          </c:dLbls>
        </c:ser>
        <c:ser>
          <c:idx val="167"/>
          <c:order val="167"/>
          <c:dLbls>
            <c:showCatName val="1"/>
            <c:showPercent val="1"/>
            <c:showLeaderLines val="1"/>
          </c:dLbls>
        </c:ser>
        <c:ser>
          <c:idx val="168"/>
          <c:order val="168"/>
          <c:dLbls>
            <c:showCatName val="1"/>
            <c:showPercent val="1"/>
            <c:showLeaderLines val="1"/>
          </c:dLbls>
        </c:ser>
        <c:ser>
          <c:idx val="169"/>
          <c:order val="169"/>
          <c:dLbls>
            <c:showCatName val="1"/>
            <c:showPercent val="1"/>
            <c:showLeaderLines val="1"/>
          </c:dLbls>
        </c:ser>
        <c:ser>
          <c:idx val="170"/>
          <c:order val="170"/>
          <c:dLbls>
            <c:showCatName val="1"/>
            <c:showPercent val="1"/>
            <c:showLeaderLines val="1"/>
          </c:dLbls>
        </c:ser>
        <c:ser>
          <c:idx val="171"/>
          <c:order val="171"/>
          <c:dLbls>
            <c:showCatName val="1"/>
            <c:showPercent val="1"/>
            <c:showLeaderLines val="1"/>
          </c:dLbls>
        </c:ser>
        <c:ser>
          <c:idx val="172"/>
          <c:order val="172"/>
          <c:dLbls>
            <c:showCatName val="1"/>
            <c:showPercent val="1"/>
            <c:showLeaderLines val="1"/>
          </c:dLbls>
        </c:ser>
        <c:ser>
          <c:idx val="173"/>
          <c:order val="173"/>
          <c:dLbls>
            <c:showCatName val="1"/>
            <c:showPercent val="1"/>
            <c:showLeaderLines val="1"/>
          </c:dLbls>
        </c:ser>
        <c:ser>
          <c:idx val="174"/>
          <c:order val="174"/>
          <c:dLbls>
            <c:showCatName val="1"/>
            <c:showPercent val="1"/>
            <c:showLeaderLines val="1"/>
          </c:dLbls>
        </c:ser>
        <c:ser>
          <c:idx val="175"/>
          <c:order val="175"/>
          <c:dLbls>
            <c:showCatName val="1"/>
            <c:showPercent val="1"/>
            <c:showLeaderLines val="1"/>
          </c:dLbls>
        </c:ser>
        <c:ser>
          <c:idx val="176"/>
          <c:order val="176"/>
          <c:dLbls>
            <c:showCatName val="1"/>
            <c:showPercent val="1"/>
            <c:showLeaderLines val="1"/>
          </c:dLbls>
        </c:ser>
        <c:ser>
          <c:idx val="177"/>
          <c:order val="177"/>
          <c:dLbls>
            <c:showCatName val="1"/>
            <c:showPercent val="1"/>
            <c:showLeaderLines val="1"/>
          </c:dLbls>
        </c:ser>
        <c:ser>
          <c:idx val="178"/>
          <c:order val="178"/>
          <c:dLbls>
            <c:showCatName val="1"/>
            <c:showPercent val="1"/>
            <c:showLeaderLines val="1"/>
          </c:dLbls>
        </c:ser>
        <c:ser>
          <c:idx val="179"/>
          <c:order val="179"/>
          <c:dLbls>
            <c:showCatName val="1"/>
            <c:showPercent val="1"/>
            <c:showLeaderLines val="1"/>
          </c:dLbls>
        </c:ser>
        <c:ser>
          <c:idx val="180"/>
          <c:order val="180"/>
          <c:dLbls>
            <c:showCatName val="1"/>
            <c:showPercent val="1"/>
            <c:showLeaderLines val="1"/>
          </c:dLbls>
        </c:ser>
        <c:ser>
          <c:idx val="181"/>
          <c:order val="181"/>
          <c:dLbls>
            <c:showCatName val="1"/>
            <c:showPercent val="1"/>
            <c:showLeaderLines val="1"/>
          </c:dLbls>
        </c:ser>
        <c:ser>
          <c:idx val="182"/>
          <c:order val="182"/>
          <c:dLbls>
            <c:showCatName val="1"/>
            <c:showPercent val="1"/>
            <c:showLeaderLines val="1"/>
          </c:dLbls>
        </c:ser>
        <c:ser>
          <c:idx val="183"/>
          <c:order val="183"/>
          <c:dLbls>
            <c:showCatName val="1"/>
            <c:showPercent val="1"/>
            <c:showLeaderLines val="1"/>
          </c:dLbls>
        </c:ser>
        <c:ser>
          <c:idx val="184"/>
          <c:order val="184"/>
          <c:dLbls>
            <c:showCatName val="1"/>
            <c:showPercent val="1"/>
            <c:showLeaderLines val="1"/>
          </c:dLbls>
        </c:ser>
        <c:ser>
          <c:idx val="185"/>
          <c:order val="185"/>
          <c:dLbls>
            <c:showCatName val="1"/>
            <c:showPercent val="1"/>
            <c:showLeaderLines val="1"/>
          </c:dLbls>
        </c:ser>
        <c:ser>
          <c:idx val="186"/>
          <c:order val="186"/>
          <c:dLbls>
            <c:showCatName val="1"/>
            <c:showPercent val="1"/>
            <c:showLeaderLines val="1"/>
          </c:dLbls>
        </c:ser>
        <c:ser>
          <c:idx val="187"/>
          <c:order val="187"/>
          <c:dLbls>
            <c:showCatName val="1"/>
            <c:showPercent val="1"/>
            <c:showLeaderLines val="1"/>
          </c:dLbls>
        </c:ser>
        <c:ser>
          <c:idx val="188"/>
          <c:order val="188"/>
          <c:dLbls>
            <c:showCatName val="1"/>
            <c:showPercent val="1"/>
            <c:showLeaderLines val="1"/>
          </c:dLbls>
        </c:ser>
        <c:ser>
          <c:idx val="189"/>
          <c:order val="189"/>
          <c:dLbls>
            <c:showCatName val="1"/>
            <c:showPercent val="1"/>
            <c:showLeaderLines val="1"/>
          </c:dLbls>
        </c:ser>
        <c:ser>
          <c:idx val="190"/>
          <c:order val="190"/>
          <c:dLbls>
            <c:showCatName val="1"/>
            <c:showPercent val="1"/>
            <c:showLeaderLines val="1"/>
          </c:dLbls>
        </c:ser>
        <c:ser>
          <c:idx val="191"/>
          <c:order val="191"/>
          <c:dLbls>
            <c:showCatName val="1"/>
            <c:showPercent val="1"/>
            <c:showLeaderLines val="1"/>
          </c:dLbls>
        </c:ser>
        <c:ser>
          <c:idx val="192"/>
          <c:order val="192"/>
          <c:dLbls>
            <c:showCatName val="1"/>
            <c:showPercent val="1"/>
            <c:showLeaderLines val="1"/>
          </c:dLbls>
        </c:ser>
        <c:ser>
          <c:idx val="193"/>
          <c:order val="193"/>
          <c:dLbls>
            <c:showCatName val="1"/>
            <c:showPercent val="1"/>
            <c:showLeaderLines val="1"/>
          </c:dLbls>
        </c:ser>
        <c:ser>
          <c:idx val="194"/>
          <c:order val="194"/>
          <c:dLbls>
            <c:showCatName val="1"/>
            <c:showPercent val="1"/>
            <c:showLeaderLines val="1"/>
          </c:dLbls>
        </c:ser>
        <c:ser>
          <c:idx val="195"/>
          <c:order val="195"/>
          <c:dLbls>
            <c:showCatName val="1"/>
            <c:showPercent val="1"/>
            <c:showLeaderLines val="1"/>
          </c:dLbls>
        </c:ser>
        <c:ser>
          <c:idx val="196"/>
          <c:order val="196"/>
          <c:dLbls>
            <c:showCatName val="1"/>
            <c:showPercent val="1"/>
            <c:showLeaderLines val="1"/>
          </c:dLbls>
        </c:ser>
        <c:ser>
          <c:idx val="197"/>
          <c:order val="197"/>
          <c:dLbls>
            <c:showCatName val="1"/>
            <c:showPercent val="1"/>
            <c:showLeaderLines val="1"/>
          </c:dLbls>
        </c:ser>
        <c:ser>
          <c:idx val="198"/>
          <c:order val="198"/>
          <c:dLbls>
            <c:showCatName val="1"/>
            <c:showPercent val="1"/>
            <c:showLeaderLines val="1"/>
          </c:dLbls>
        </c:ser>
        <c:ser>
          <c:idx val="199"/>
          <c:order val="199"/>
          <c:dLbls>
            <c:showCatName val="1"/>
            <c:showPercent val="1"/>
            <c:showLeaderLines val="1"/>
          </c:dLbls>
        </c:ser>
        <c:ser>
          <c:idx val="200"/>
          <c:order val="200"/>
          <c:dLbls>
            <c:showCatName val="1"/>
            <c:showPercent val="1"/>
            <c:showLeaderLines val="1"/>
          </c:dLbls>
        </c:ser>
        <c:ser>
          <c:idx val="201"/>
          <c:order val="201"/>
          <c:dLbls>
            <c:showCatName val="1"/>
            <c:showPercent val="1"/>
            <c:showLeaderLines val="1"/>
          </c:dLbls>
        </c:ser>
        <c:ser>
          <c:idx val="202"/>
          <c:order val="202"/>
          <c:dLbls>
            <c:showCatName val="1"/>
            <c:showPercent val="1"/>
            <c:showLeaderLines val="1"/>
          </c:dLbls>
        </c:ser>
        <c:ser>
          <c:idx val="203"/>
          <c:order val="203"/>
          <c:dLbls>
            <c:showCatName val="1"/>
            <c:showPercent val="1"/>
            <c:showLeaderLines val="1"/>
          </c:dLbls>
        </c:ser>
        <c:ser>
          <c:idx val="204"/>
          <c:order val="204"/>
          <c:dLbls>
            <c:showCatName val="1"/>
            <c:showPercent val="1"/>
            <c:showLeaderLines val="1"/>
          </c:dLbls>
        </c:ser>
        <c:ser>
          <c:idx val="205"/>
          <c:order val="205"/>
          <c:dLbls>
            <c:showCatName val="1"/>
            <c:showPercent val="1"/>
            <c:showLeaderLines val="1"/>
          </c:dLbls>
        </c:ser>
        <c:ser>
          <c:idx val="206"/>
          <c:order val="206"/>
          <c:dLbls>
            <c:showCatName val="1"/>
            <c:showPercent val="1"/>
            <c:showLeaderLines val="1"/>
          </c:dLbls>
        </c:ser>
        <c:ser>
          <c:idx val="207"/>
          <c:order val="207"/>
          <c:dLbls>
            <c:showCatName val="1"/>
            <c:showPercent val="1"/>
            <c:showLeaderLines val="1"/>
          </c:dLbls>
        </c:ser>
        <c:ser>
          <c:idx val="208"/>
          <c:order val="208"/>
          <c:dLbls>
            <c:showCatName val="1"/>
            <c:showPercent val="1"/>
            <c:showLeaderLines val="1"/>
          </c:dLbls>
        </c:ser>
        <c:ser>
          <c:idx val="209"/>
          <c:order val="209"/>
          <c:dLbls>
            <c:showCatName val="1"/>
            <c:showPercent val="1"/>
            <c:showLeaderLines val="1"/>
          </c:dLbls>
        </c:ser>
        <c:ser>
          <c:idx val="210"/>
          <c:order val="210"/>
          <c:dLbls>
            <c:showCatName val="1"/>
            <c:showPercent val="1"/>
            <c:showLeaderLines val="1"/>
          </c:dLbls>
        </c:ser>
        <c:ser>
          <c:idx val="211"/>
          <c:order val="211"/>
          <c:dLbls>
            <c:showCatName val="1"/>
            <c:showPercent val="1"/>
            <c:showLeaderLines val="1"/>
          </c:dLbls>
        </c:ser>
        <c:ser>
          <c:idx val="212"/>
          <c:order val="212"/>
          <c:dLbls>
            <c:showCatName val="1"/>
            <c:showPercent val="1"/>
            <c:showLeaderLines val="1"/>
          </c:dLbls>
        </c:ser>
        <c:ser>
          <c:idx val="213"/>
          <c:order val="213"/>
          <c:dLbls>
            <c:showCatName val="1"/>
            <c:showPercent val="1"/>
            <c:showLeaderLines val="1"/>
          </c:dLbls>
        </c:ser>
        <c:ser>
          <c:idx val="214"/>
          <c:order val="214"/>
          <c:dLbls>
            <c:showCatName val="1"/>
            <c:showPercent val="1"/>
            <c:showLeaderLines val="1"/>
          </c:dLbls>
        </c:ser>
        <c:ser>
          <c:idx val="215"/>
          <c:order val="215"/>
          <c:dLbls>
            <c:showCatName val="1"/>
            <c:showPercent val="1"/>
            <c:showLeaderLines val="1"/>
          </c:dLbls>
        </c:ser>
        <c:ser>
          <c:idx val="216"/>
          <c:order val="216"/>
          <c:dLbls>
            <c:showCatName val="1"/>
            <c:showPercent val="1"/>
            <c:showLeaderLines val="1"/>
          </c:dLbls>
        </c:ser>
        <c:ser>
          <c:idx val="217"/>
          <c:order val="217"/>
          <c:dLbls>
            <c:showCatName val="1"/>
            <c:showPercent val="1"/>
            <c:showLeaderLines val="1"/>
          </c:dLbls>
        </c:ser>
        <c:ser>
          <c:idx val="218"/>
          <c:order val="218"/>
          <c:dLbls>
            <c:showCatName val="1"/>
            <c:showPercent val="1"/>
            <c:showLeaderLines val="1"/>
          </c:dLbls>
        </c:ser>
        <c:ser>
          <c:idx val="219"/>
          <c:order val="219"/>
          <c:dLbls>
            <c:showCatName val="1"/>
            <c:showPercent val="1"/>
            <c:showLeaderLines val="1"/>
          </c:dLbls>
        </c:ser>
        <c:ser>
          <c:idx val="220"/>
          <c:order val="220"/>
          <c:dLbls>
            <c:showCatName val="1"/>
            <c:showPercent val="1"/>
            <c:showLeaderLines val="1"/>
          </c:dLbls>
        </c:ser>
        <c:ser>
          <c:idx val="221"/>
          <c:order val="221"/>
          <c:dLbls>
            <c:showCatName val="1"/>
            <c:showPercent val="1"/>
            <c:showLeaderLines val="1"/>
          </c:dLbls>
        </c:ser>
        <c:ser>
          <c:idx val="222"/>
          <c:order val="222"/>
          <c:dLbls>
            <c:showCatName val="1"/>
            <c:showPercent val="1"/>
            <c:showLeaderLines val="1"/>
          </c:dLbls>
        </c:ser>
        <c:ser>
          <c:idx val="223"/>
          <c:order val="223"/>
          <c:dLbls>
            <c:showCatName val="1"/>
            <c:showPercent val="1"/>
            <c:showLeaderLines val="1"/>
          </c:dLbls>
        </c:ser>
        <c:ser>
          <c:idx val="224"/>
          <c:order val="224"/>
          <c:dLbls>
            <c:showCatName val="1"/>
            <c:showPercent val="1"/>
            <c:showLeaderLines val="1"/>
          </c:dLbls>
        </c:ser>
        <c:ser>
          <c:idx val="225"/>
          <c:order val="225"/>
          <c:dLbls>
            <c:showCatName val="1"/>
            <c:showPercent val="1"/>
            <c:showLeaderLines val="1"/>
          </c:dLbls>
        </c:ser>
        <c:ser>
          <c:idx val="226"/>
          <c:order val="226"/>
          <c:dLbls>
            <c:showCatName val="1"/>
            <c:showPercent val="1"/>
            <c:showLeaderLines val="1"/>
          </c:dLbls>
        </c:ser>
        <c:ser>
          <c:idx val="227"/>
          <c:order val="227"/>
          <c:dLbls>
            <c:showCatName val="1"/>
            <c:showPercent val="1"/>
            <c:showLeaderLines val="1"/>
          </c:dLbls>
        </c:ser>
        <c:ser>
          <c:idx val="228"/>
          <c:order val="228"/>
          <c:dLbls>
            <c:showCatName val="1"/>
            <c:showPercent val="1"/>
            <c:showLeaderLines val="1"/>
          </c:dLbls>
        </c:ser>
        <c:ser>
          <c:idx val="229"/>
          <c:order val="229"/>
          <c:dLbls>
            <c:showCatName val="1"/>
            <c:showPercent val="1"/>
            <c:showLeaderLines val="1"/>
          </c:dLbls>
        </c:ser>
        <c:ser>
          <c:idx val="230"/>
          <c:order val="230"/>
          <c:dLbls>
            <c:showCatName val="1"/>
            <c:showPercent val="1"/>
            <c:showLeaderLines val="1"/>
          </c:dLbls>
        </c:ser>
        <c:ser>
          <c:idx val="231"/>
          <c:order val="231"/>
          <c:dLbls>
            <c:showCatName val="1"/>
            <c:showPercent val="1"/>
            <c:showLeaderLines val="1"/>
          </c:dLbls>
        </c:ser>
        <c:ser>
          <c:idx val="232"/>
          <c:order val="232"/>
          <c:dLbls>
            <c:showCatName val="1"/>
            <c:showPercent val="1"/>
            <c:showLeaderLines val="1"/>
          </c:dLbls>
        </c:ser>
        <c:ser>
          <c:idx val="233"/>
          <c:order val="233"/>
          <c:dLbls>
            <c:showCatName val="1"/>
            <c:showPercent val="1"/>
            <c:showLeaderLines val="1"/>
          </c:dLbls>
        </c:ser>
        <c:ser>
          <c:idx val="234"/>
          <c:order val="234"/>
          <c:dLbls>
            <c:showCatName val="1"/>
            <c:showPercent val="1"/>
            <c:showLeaderLines val="1"/>
          </c:dLbls>
        </c:ser>
        <c:ser>
          <c:idx val="235"/>
          <c:order val="235"/>
          <c:dLbls>
            <c:showCatName val="1"/>
            <c:showPercent val="1"/>
            <c:showLeaderLines val="1"/>
          </c:dLbls>
        </c:ser>
        <c:ser>
          <c:idx val="236"/>
          <c:order val="236"/>
          <c:dLbls>
            <c:showCatName val="1"/>
            <c:showPercent val="1"/>
            <c:showLeaderLines val="1"/>
          </c:dLbls>
        </c:ser>
        <c:ser>
          <c:idx val="237"/>
          <c:order val="237"/>
          <c:dLbls>
            <c:showCatName val="1"/>
            <c:showPercent val="1"/>
            <c:showLeaderLines val="1"/>
          </c:dLbls>
        </c:ser>
        <c:ser>
          <c:idx val="238"/>
          <c:order val="238"/>
          <c:dLbls>
            <c:showCatName val="1"/>
            <c:showPercent val="1"/>
            <c:showLeaderLines val="1"/>
          </c:dLbls>
        </c:ser>
        <c:ser>
          <c:idx val="239"/>
          <c:order val="239"/>
          <c:dLbls>
            <c:showCatName val="1"/>
            <c:showPercent val="1"/>
            <c:showLeaderLines val="1"/>
          </c:dLbls>
        </c:ser>
        <c:ser>
          <c:idx val="240"/>
          <c:order val="240"/>
          <c:dLbls>
            <c:showCatName val="1"/>
            <c:showPercent val="1"/>
            <c:showLeaderLines val="1"/>
          </c:dLbls>
        </c:ser>
        <c:ser>
          <c:idx val="241"/>
          <c:order val="241"/>
          <c:dLbls>
            <c:showCatName val="1"/>
            <c:showPercent val="1"/>
            <c:showLeaderLines val="1"/>
          </c:dLbls>
        </c:ser>
        <c:ser>
          <c:idx val="242"/>
          <c:order val="242"/>
          <c:dLbls>
            <c:showCatName val="1"/>
            <c:showPercent val="1"/>
            <c:showLeaderLines val="1"/>
          </c:dLbls>
        </c:ser>
        <c:ser>
          <c:idx val="243"/>
          <c:order val="243"/>
          <c:dLbls>
            <c:showCatName val="1"/>
            <c:showPercent val="1"/>
            <c:showLeaderLines val="1"/>
          </c:dLbls>
        </c:ser>
        <c:ser>
          <c:idx val="244"/>
          <c:order val="244"/>
          <c:dLbls>
            <c:showCatName val="1"/>
            <c:showPercent val="1"/>
            <c:showLeaderLines val="1"/>
          </c:dLbls>
        </c:ser>
        <c:ser>
          <c:idx val="245"/>
          <c:order val="245"/>
          <c:dLbls>
            <c:showCatName val="1"/>
            <c:showPercent val="1"/>
            <c:showLeaderLines val="1"/>
          </c:dLbls>
        </c:ser>
        <c:ser>
          <c:idx val="246"/>
          <c:order val="246"/>
          <c:dLbls>
            <c:showCatName val="1"/>
            <c:showPercent val="1"/>
            <c:showLeaderLines val="1"/>
          </c:dLbls>
        </c:ser>
        <c:ser>
          <c:idx val="247"/>
          <c:order val="247"/>
          <c:dLbls>
            <c:showCatName val="1"/>
            <c:showPercent val="1"/>
            <c:showLeaderLines val="1"/>
          </c:dLbls>
        </c:ser>
        <c:ser>
          <c:idx val="248"/>
          <c:order val="248"/>
          <c:dLbls>
            <c:showCatName val="1"/>
            <c:showPercent val="1"/>
            <c:showLeaderLines val="1"/>
          </c:dLbls>
        </c:ser>
        <c:ser>
          <c:idx val="249"/>
          <c:order val="249"/>
          <c:dLbls>
            <c:showCatName val="1"/>
            <c:showPercent val="1"/>
            <c:showLeaderLines val="1"/>
          </c:dLbls>
        </c:ser>
        <c:ser>
          <c:idx val="250"/>
          <c:order val="250"/>
          <c:dLbls>
            <c:showCatName val="1"/>
            <c:showPercent val="1"/>
            <c:showLeaderLines val="1"/>
          </c:dLbls>
        </c:ser>
        <c:ser>
          <c:idx val="251"/>
          <c:order val="251"/>
          <c:dLbls>
            <c:showCatName val="1"/>
            <c:showPercent val="1"/>
            <c:showLeaderLines val="1"/>
          </c:dLbls>
        </c:ser>
        <c:ser>
          <c:idx val="252"/>
          <c:order val="252"/>
          <c:dLbls>
            <c:showCatName val="1"/>
            <c:showPercent val="1"/>
            <c:showLeaderLines val="1"/>
          </c:dLbls>
        </c:ser>
        <c:ser>
          <c:idx val="253"/>
          <c:order val="253"/>
          <c:dLbls>
            <c:showCatName val="1"/>
            <c:showPercent val="1"/>
            <c:showLeaderLines val="1"/>
          </c:dLbls>
        </c:ser>
        <c:ser>
          <c:idx val="254"/>
          <c:order val="254"/>
          <c:dLbls>
            <c:showCatName val="1"/>
            <c:showPercent val="1"/>
            <c:showLeaderLines val="1"/>
          </c:dLbls>
        </c:ser>
        <c:dLbls>
          <c:showCatName val="1"/>
          <c:showPercent val="1"/>
        </c:dLbls>
        <c:firstSliceAng val="0"/>
      </c:pieChart>
    </c:plotArea>
    <c:plotVisOnly val="1"/>
  </c:chart>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Peer Reviewed Journals Publishing OBIS Documents</a:t>
            </a:r>
          </a:p>
          <a:p>
            <a:pPr>
              <a:defRPr/>
            </a:pPr>
            <a:r>
              <a:rPr lang="en-US" dirty="0"/>
              <a:t>Ranked/Not Ranked for Impact Factor</a:t>
            </a:r>
          </a:p>
        </c:rich>
      </c:tx>
      <c:layout/>
    </c:title>
    <c:plotArea>
      <c:layout/>
      <c:pieChart>
        <c:varyColors val="1"/>
        <c:ser>
          <c:idx val="0"/>
          <c:order val="0"/>
          <c:spPr>
            <a:solidFill>
              <a:srgbClr val="FFFF00"/>
            </a:solidFill>
          </c:spPr>
          <c:dPt>
            <c:idx val="0"/>
            <c:spPr>
              <a:solidFill>
                <a:srgbClr val="0070C0"/>
              </a:solidFill>
            </c:spPr>
          </c:dPt>
          <c:dLbls>
            <c:showCatName val="1"/>
            <c:showPercent val="1"/>
            <c:showLeaderLines val="1"/>
          </c:dLbls>
          <c:cat>
            <c:strRef>
              <c:f>'Ranked-Not Ranked'!$A$2:$A$3</c:f>
              <c:strCache>
                <c:ptCount val="2"/>
                <c:pt idx="0">
                  <c:v>Titles Ranked</c:v>
                </c:pt>
                <c:pt idx="1">
                  <c:v>Titles Not Ranked</c:v>
                </c:pt>
              </c:strCache>
            </c:strRef>
          </c:cat>
          <c:val>
            <c:numRef>
              <c:f>'Ranked-Not Ranked'!$B$2:$B$3</c:f>
              <c:numCache>
                <c:formatCode>General</c:formatCode>
                <c:ptCount val="2"/>
                <c:pt idx="0">
                  <c:v>170</c:v>
                </c:pt>
                <c:pt idx="1">
                  <c:v>44</c:v>
                </c:pt>
              </c:numCache>
            </c:numRef>
          </c:val>
        </c:ser>
        <c:dLbls>
          <c:showCatName val="1"/>
          <c:showPercent val="1"/>
        </c:dLbls>
        <c:firstSliceAng val="0"/>
      </c:pieChart>
    </c:plotArea>
    <c:plotVisOnly val="1"/>
  </c:chart>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0.80769</cdr:x>
      <cdr:y>0.37327</cdr:y>
    </cdr:from>
    <cdr:to>
      <cdr:x>0.98077</cdr:x>
      <cdr:y>0.66961</cdr:y>
    </cdr:to>
    <cdr:sp macro="" textlink="">
      <cdr:nvSpPr>
        <cdr:cNvPr id="2" name="TextBox 1"/>
        <cdr:cNvSpPr txBox="1"/>
      </cdr:nvSpPr>
      <cdr:spPr>
        <a:xfrm xmlns:a="http://schemas.openxmlformats.org/drawingml/2006/main">
          <a:off x="7000875" y="2349499"/>
          <a:ext cx="1500188" cy="186531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0.8022</cdr:x>
      <cdr:y>0.35813</cdr:y>
    </cdr:from>
    <cdr:to>
      <cdr:x>0.98077</cdr:x>
      <cdr:y>0.4628</cdr:y>
    </cdr:to>
    <cdr:sp macro="" textlink="">
      <cdr:nvSpPr>
        <cdr:cNvPr id="3" name="TextBox 2"/>
        <cdr:cNvSpPr txBox="1"/>
      </cdr:nvSpPr>
      <cdr:spPr>
        <a:xfrm xmlns:a="http://schemas.openxmlformats.org/drawingml/2006/main">
          <a:off x="6953250" y="2254251"/>
          <a:ext cx="1547813" cy="65881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Peer Reviewed = 615</a:t>
          </a:r>
        </a:p>
        <a:p xmlns:a="http://schemas.openxmlformats.org/drawingml/2006/main">
          <a:r>
            <a:rPr lang="en-US" sz="1100" dirty="0"/>
            <a:t>Gray</a:t>
          </a:r>
          <a:r>
            <a:rPr lang="en-US" sz="1100" baseline="0" dirty="0"/>
            <a:t> Lit = </a:t>
          </a:r>
          <a:r>
            <a:rPr lang="en-US" sz="1100" dirty="0"/>
            <a:t> 374</a:t>
          </a:r>
        </a:p>
        <a:p xmlns:a="http://schemas.openxmlformats.org/drawingml/2006/main">
          <a:r>
            <a:rPr lang="en-US" sz="1100" dirty="0"/>
            <a:t>Total</a:t>
          </a:r>
          <a:r>
            <a:rPr lang="en-US" sz="1100" baseline="0" dirty="0"/>
            <a:t> = 989</a:t>
          </a:r>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0.82601</cdr:x>
      <cdr:y>0.41866</cdr:y>
    </cdr:from>
    <cdr:to>
      <cdr:x>0.96337</cdr:x>
      <cdr:y>0.64691</cdr:y>
    </cdr:to>
    <cdr:sp macro="" textlink="">
      <cdr:nvSpPr>
        <cdr:cNvPr id="2" name="TextBox 1"/>
        <cdr:cNvSpPr txBox="1"/>
      </cdr:nvSpPr>
      <cdr:spPr>
        <a:xfrm xmlns:a="http://schemas.openxmlformats.org/drawingml/2006/main">
          <a:off x="7159648" y="2635249"/>
          <a:ext cx="1190602" cy="14366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Above</a:t>
          </a:r>
          <a:r>
            <a:rPr lang="en-US" sz="1100" baseline="0" dirty="0"/>
            <a:t> 4.000 =  43</a:t>
          </a:r>
        </a:p>
        <a:p xmlns:a="http://schemas.openxmlformats.org/drawingml/2006/main">
          <a:r>
            <a:rPr lang="en-US" sz="1100" baseline="0" dirty="0"/>
            <a:t>Below 4.000 =  127</a:t>
          </a:r>
        </a:p>
        <a:p xmlns:a="http://schemas.openxmlformats.org/drawingml/2006/main">
          <a:r>
            <a:rPr lang="en-US" sz="1100" baseline="0" dirty="0"/>
            <a:t>Total = 170</a:t>
          </a:r>
          <a:endParaRPr lang="en-US" sz="1100" dirty="0"/>
        </a:p>
      </cdr:txBody>
    </cdr:sp>
  </cdr:relSizeAnchor>
  <cdr:relSizeAnchor xmlns:cdr="http://schemas.openxmlformats.org/drawingml/2006/chartDrawing">
    <cdr:from>
      <cdr:x>0.82326</cdr:x>
      <cdr:y>0.48928</cdr:y>
    </cdr:from>
    <cdr:to>
      <cdr:x>0.95971</cdr:x>
      <cdr:y>0.51576</cdr:y>
    </cdr:to>
    <cdr:sp macro="" textlink="">
      <cdr:nvSpPr>
        <cdr:cNvPr id="3" name="TextBox 2"/>
        <cdr:cNvSpPr txBox="1"/>
      </cdr:nvSpPr>
      <cdr:spPr>
        <a:xfrm xmlns:a="http://schemas.openxmlformats.org/drawingml/2006/main">
          <a:off x="7135813" y="3079749"/>
          <a:ext cx="1182713" cy="16666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 </a:t>
          </a:r>
        </a:p>
      </cdr:txBody>
    </cdr:sp>
  </cdr:relSizeAnchor>
</c:userShapes>
</file>

<file path=ppt/drawings/drawing3.xml><?xml version="1.0" encoding="utf-8"?>
<c:userShapes xmlns:c="http://schemas.openxmlformats.org/drawingml/2006/chart">
  <cdr:relSizeAnchor xmlns:cdr="http://schemas.openxmlformats.org/drawingml/2006/chartDrawing">
    <cdr:from>
      <cdr:x>0.78205</cdr:x>
      <cdr:y>0.37957</cdr:y>
    </cdr:from>
    <cdr:to>
      <cdr:x>0.94872</cdr:x>
      <cdr:y>0.65069</cdr:y>
    </cdr:to>
    <cdr:sp macro="" textlink="">
      <cdr:nvSpPr>
        <cdr:cNvPr id="2" name="TextBox 1"/>
        <cdr:cNvSpPr txBox="1"/>
      </cdr:nvSpPr>
      <cdr:spPr>
        <a:xfrm xmlns:a="http://schemas.openxmlformats.org/drawingml/2006/main">
          <a:off x="6778624" y="2389188"/>
          <a:ext cx="1444625" cy="170656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0.79396</cdr:x>
      <cdr:y>0.36948</cdr:y>
    </cdr:from>
    <cdr:to>
      <cdr:x>0.97527</cdr:x>
      <cdr:y>0.63052</cdr:y>
    </cdr:to>
    <cdr:sp macro="" textlink="">
      <cdr:nvSpPr>
        <cdr:cNvPr id="3" name="TextBox 2"/>
        <cdr:cNvSpPr txBox="1"/>
      </cdr:nvSpPr>
      <cdr:spPr>
        <a:xfrm xmlns:a="http://schemas.openxmlformats.org/drawingml/2006/main">
          <a:off x="6881812" y="2325688"/>
          <a:ext cx="1571625" cy="164306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0.80861</cdr:x>
      <cdr:y>0.37453</cdr:y>
    </cdr:from>
    <cdr:to>
      <cdr:x>0.96978</cdr:x>
      <cdr:y>0.5198</cdr:y>
    </cdr:to>
    <cdr:sp macro="" textlink="">
      <cdr:nvSpPr>
        <cdr:cNvPr id="4" name="TextBox 3"/>
        <cdr:cNvSpPr txBox="1"/>
      </cdr:nvSpPr>
      <cdr:spPr>
        <a:xfrm xmlns:a="http://schemas.openxmlformats.org/drawingml/2006/main">
          <a:off x="7008813" y="2357438"/>
          <a:ext cx="13970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Ranked = 170</a:t>
          </a:r>
        </a:p>
        <a:p xmlns:a="http://schemas.openxmlformats.org/drawingml/2006/main">
          <a:r>
            <a:rPr lang="en-US" sz="1100" dirty="0"/>
            <a:t>Not</a:t>
          </a:r>
          <a:r>
            <a:rPr lang="en-US" sz="1100" baseline="0" dirty="0"/>
            <a:t> Ranked = 44 </a:t>
          </a:r>
        </a:p>
        <a:p xmlns:a="http://schemas.openxmlformats.org/drawingml/2006/main">
          <a:r>
            <a:rPr lang="en-US" sz="1100" baseline="0" dirty="0"/>
            <a:t>Total = 214</a:t>
          </a:r>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1D8E65AC-3A3A-4CB3-BC25-A76DEF8D18F2}" type="datetimeFigureOut">
              <a:rPr lang="en-US" smtClean="0"/>
              <a:pPr/>
              <a:t>11/26/2014</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014ED533-193C-4A8E-A2AF-AFEC7DA76B9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14ED533-193C-4A8E-A2AF-AFEC7DA76B90}" type="slidenum">
              <a:rPr lang="en-US" smtClean="0"/>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14ED533-193C-4A8E-A2AF-AFEC7DA76B90}" type="slidenum">
              <a:rPr lang="en-US" smtClean="0"/>
              <a:pPr/>
              <a:t>24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F0C308-C61E-4801-9720-908F96CDE1A2}" type="datetimeFigureOut">
              <a:rPr lang="en-US" smtClean="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C4D639-4755-4BC8-BA41-D0B6DFF41C6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0C308-C61E-4801-9720-908F96CDE1A2}" type="datetimeFigureOut">
              <a:rPr lang="en-US" smtClean="0"/>
              <a:pPr/>
              <a:t>11/26/2014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4D639-4755-4BC8-BA41-D0B6DFF41C6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www.researcherid.com/" TargetMode="External"/><Relationship Id="rId2" Type="http://schemas.openxmlformats.org/officeDocument/2006/relationships/hyperlink" Target="mailto:linda.pikula@noa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researcherid.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763000" cy="1143000"/>
          </a:xfrm>
        </p:spPr>
        <p:txBody>
          <a:bodyPr/>
          <a:lstStyle/>
          <a:p>
            <a:r>
              <a:rPr lang="en-US" dirty="0" smtClean="0"/>
              <a:t>OBIS </a:t>
            </a:r>
            <a:r>
              <a:rPr lang="en-US" dirty="0" smtClean="0"/>
              <a:t>Publications </a:t>
            </a:r>
            <a:r>
              <a:rPr lang="en-US" dirty="0" smtClean="0"/>
              <a:t>Study</a:t>
            </a:r>
            <a:endParaRPr lang="en-US" dirty="0"/>
          </a:p>
        </p:txBody>
      </p:sp>
      <p:sp>
        <p:nvSpPr>
          <p:cNvPr id="3" name="Subtitle 2"/>
          <p:cNvSpPr>
            <a:spLocks noGrp="1"/>
          </p:cNvSpPr>
          <p:nvPr>
            <p:ph type="subTitle" idx="1"/>
          </p:nvPr>
        </p:nvSpPr>
        <p:spPr>
          <a:xfrm>
            <a:off x="152400" y="3581400"/>
            <a:ext cx="8839200" cy="1219200"/>
          </a:xfrm>
        </p:spPr>
        <p:txBody>
          <a:bodyPr>
            <a:normAutofit fontScale="92500" lnSpcReduction="10000"/>
          </a:bodyPr>
          <a:lstStyle/>
          <a:p>
            <a:r>
              <a:rPr lang="en-US" sz="1800" dirty="0" smtClean="0"/>
              <a:t>Linda </a:t>
            </a:r>
            <a:r>
              <a:rPr lang="en-US" sz="1800" dirty="0" smtClean="0"/>
              <a:t>Pikula</a:t>
            </a:r>
            <a:r>
              <a:rPr lang="en-US" sz="1800" dirty="0" smtClean="0"/>
              <a:t>, NOAA and IODE GEMIM</a:t>
            </a:r>
            <a:endParaRPr lang="en-US" sz="1800" dirty="0" smtClean="0"/>
          </a:p>
          <a:p>
            <a:r>
              <a:rPr lang="en-US" sz="1800" dirty="0" smtClean="0"/>
              <a:t>Ashley </a:t>
            </a:r>
            <a:r>
              <a:rPr lang="en-US" sz="1800" dirty="0" smtClean="0"/>
              <a:t>Jefferson, </a:t>
            </a:r>
            <a:r>
              <a:rPr lang="en-US" sz="1800" dirty="0" smtClean="0"/>
              <a:t>NOAA</a:t>
            </a:r>
          </a:p>
          <a:p>
            <a:r>
              <a:rPr lang="en-US" sz="1800" dirty="0" smtClean="0"/>
              <a:t>November 2014 for OBIS Steering Group</a:t>
            </a:r>
          </a:p>
          <a:p>
            <a:r>
              <a:rPr lang="en-US" sz="1800" dirty="0" smtClean="0"/>
              <a:t>Oostende, BE</a:t>
            </a:r>
            <a:endParaRPr lang="en-US" sz="1800" dirty="0" smtClean="0"/>
          </a:p>
          <a:p>
            <a:endParaRPr lang="en-US" sz="1800" dirty="0" smtClean="0"/>
          </a:p>
          <a:p>
            <a:endParaRPr lang="en-US" dirty="0"/>
          </a:p>
        </p:txBody>
      </p:sp>
      <p:pic>
        <p:nvPicPr>
          <p:cNvPr id="10242" name="Picture 2" descr="https://encrypted-tbn3.gstatic.com/images?q=tbn:ANd9GcQ4esYCLp_5uBzj2OZglMEzQIzKFk-ny41CPYZDgWXjLfYeZ8WGM7H2Qs4o"/>
          <p:cNvPicPr>
            <a:picLocks noChangeAspect="1" noChangeArrowheads="1"/>
          </p:cNvPicPr>
          <p:nvPr/>
        </p:nvPicPr>
        <p:blipFill>
          <a:blip r:embed="rId2" cstate="print"/>
          <a:stretch>
            <a:fillRect/>
          </a:stretch>
        </p:blipFill>
        <p:spPr bwMode="auto">
          <a:xfrm>
            <a:off x="2667000" y="1295400"/>
            <a:ext cx="4109225" cy="2286000"/>
          </a:xfrm>
          <a:prstGeom prst="rect">
            <a:avLst/>
          </a:prstGeom>
          <a:noFill/>
        </p:spPr>
      </p:pic>
      <p:pic>
        <p:nvPicPr>
          <p:cNvPr id="3076" name="Picture 4" descr="http://www.iamslic.org/conf2010/wp-content/uploads/2010/07/iode_logo_type1.png"/>
          <p:cNvPicPr>
            <a:picLocks noChangeAspect="1" noChangeArrowheads="1"/>
          </p:cNvPicPr>
          <p:nvPr/>
        </p:nvPicPr>
        <p:blipFill>
          <a:blip r:embed="rId3" cstate="print"/>
          <a:srcRect/>
          <a:stretch>
            <a:fillRect/>
          </a:stretch>
        </p:blipFill>
        <p:spPr bwMode="auto">
          <a:xfrm>
            <a:off x="249017" y="5486400"/>
            <a:ext cx="4856383" cy="102627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p:cNvGraphicFramePr>
            <a:graphicFrameLocks noChangeAspect="1"/>
          </p:cNvGraphicFramePr>
          <p:nvPr/>
        </p:nvGraphicFramePr>
        <p:xfrm>
          <a:off x="0" y="0"/>
          <a:ext cx="9144000" cy="6858000"/>
        </p:xfrm>
        <a:graphic>
          <a:graphicData uri="http://schemas.openxmlformats.org/presentationml/2006/ole">
            <p:oleObj spid="_x0000_s1028" name="Worksheet" r:id="rId4" imgW="9715616" imgH="8772448" progId="Excel.Sheet.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ChangeAspect="1"/>
          </p:cNvGraphicFramePr>
          <p:nvPr>
            <p:ph idx="1"/>
          </p:nvPr>
        </p:nvGraphicFramePr>
        <p:xfrm>
          <a:off x="304800" y="914400"/>
          <a:ext cx="8458200" cy="3954178"/>
        </p:xfrm>
        <a:graphic>
          <a:graphicData uri="http://schemas.openxmlformats.org/presentationml/2006/ole">
            <p:oleObj spid="_x0000_s26626" name="Worksheet" r:id="rId3" imgW="11696572" imgH="2295422" progId="Excel.Sheet.8">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1600200"/>
          </a:xfrm>
        </p:spPr>
        <p:txBody>
          <a:bodyPr>
            <a:normAutofit fontScale="90000"/>
          </a:bodyPr>
          <a:lstStyle/>
          <a:p>
            <a:r>
              <a:rPr lang="en-US" sz="3300" dirty="0" smtClean="0"/>
              <a:t/>
            </a:r>
            <a:br>
              <a:rPr lang="en-US" sz="3300" dirty="0" smtClean="0"/>
            </a:br>
            <a:r>
              <a:rPr lang="en-US" sz="2800" dirty="0" smtClean="0"/>
              <a:t> Web of Science </a:t>
            </a:r>
            <a:br>
              <a:rPr lang="en-US" sz="2800" dirty="0" smtClean="0"/>
            </a:br>
            <a:r>
              <a:rPr lang="en-US" sz="2800" dirty="0" smtClean="0"/>
              <a:t>OBIS Citation Distribution by Year and</a:t>
            </a:r>
            <a:br>
              <a:rPr lang="en-US" sz="2800" dirty="0" smtClean="0"/>
            </a:br>
            <a:r>
              <a:rPr lang="en-US" sz="2800" dirty="0" smtClean="0"/>
              <a:t>H-Index 41</a:t>
            </a:r>
            <a:br>
              <a:rPr lang="en-US" sz="2800" dirty="0" smtClean="0"/>
            </a:br>
            <a:r>
              <a:rPr lang="en-US" sz="2800" dirty="0" smtClean="0"/>
              <a:t>Peer Reviewed Articles Only</a:t>
            </a:r>
            <a:r>
              <a:rPr lang="en-US" dirty="0" smtClean="0"/>
              <a:t/>
            </a:r>
            <a:br>
              <a:rPr lang="en-US" dirty="0" smtClean="0"/>
            </a:br>
            <a:endParaRPr lang="en-US" dirty="0"/>
          </a:p>
        </p:txBody>
      </p:sp>
      <p:pic>
        <p:nvPicPr>
          <p:cNvPr id="6" name="Content Placeholder 5" descr="Researcher ID.bmp"/>
          <p:cNvPicPr>
            <a:picLocks noGrp="1" noChangeAspect="1"/>
          </p:cNvPicPr>
          <p:nvPr>
            <p:ph idx="1"/>
          </p:nvPr>
        </p:nvPicPr>
        <p:blipFill>
          <a:blip r:embed="rId2" cstate="print"/>
          <a:stretch>
            <a:fillRect/>
          </a:stretch>
        </p:blipFill>
        <p:spPr>
          <a:xfrm>
            <a:off x="457200" y="1905000"/>
            <a:ext cx="8229600" cy="41148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note on Web of Science</a:t>
            </a:r>
            <a:br>
              <a:rPr lang="en-US" dirty="0" smtClean="0"/>
            </a:br>
            <a:r>
              <a:rPr lang="en-US" dirty="0" smtClean="0"/>
              <a:t>metrics</a:t>
            </a:r>
            <a:endParaRPr lang="en-US" dirty="0"/>
          </a:p>
        </p:txBody>
      </p:sp>
      <p:sp>
        <p:nvSpPr>
          <p:cNvPr id="3" name="Content Placeholder 2"/>
          <p:cNvSpPr>
            <a:spLocks noGrp="1"/>
          </p:cNvSpPr>
          <p:nvPr>
            <p:ph idx="1"/>
          </p:nvPr>
        </p:nvSpPr>
        <p:spPr/>
        <p:txBody>
          <a:bodyPr/>
          <a:lstStyle/>
          <a:p>
            <a:r>
              <a:rPr lang="en-US" dirty="0" smtClean="0"/>
              <a:t>Citation Metrics are computed on “peer reviewed “ articles only. This is a better metric</a:t>
            </a:r>
          </a:p>
          <a:p>
            <a:r>
              <a:rPr lang="en-US" dirty="0" smtClean="0"/>
              <a:t>WOS metrics are repeatable and computation is conducted in a standard manner</a:t>
            </a:r>
          </a:p>
          <a:p>
            <a:r>
              <a:rPr lang="en-US" dirty="0" smtClean="0"/>
              <a:t>This allows for comparison in a reliable way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Note on Google Scholar</a:t>
            </a:r>
            <a:br>
              <a:rPr lang="en-US" dirty="0" smtClean="0"/>
            </a:br>
            <a:r>
              <a:rPr lang="en-US" dirty="0" smtClean="0"/>
              <a:t>metrics</a:t>
            </a:r>
            <a:endParaRPr lang="en-US" dirty="0"/>
          </a:p>
        </p:txBody>
      </p:sp>
      <p:sp>
        <p:nvSpPr>
          <p:cNvPr id="3" name="Content Placeholder 2"/>
          <p:cNvSpPr>
            <a:spLocks noGrp="1"/>
          </p:cNvSpPr>
          <p:nvPr>
            <p:ph idx="1"/>
          </p:nvPr>
        </p:nvSpPr>
        <p:spPr/>
        <p:txBody>
          <a:bodyPr/>
          <a:lstStyle/>
          <a:p>
            <a:r>
              <a:rPr lang="en-US" dirty="0" smtClean="0"/>
              <a:t>Google Scholar metrics are computed in an “unrevealed” manner</a:t>
            </a:r>
          </a:p>
          <a:p>
            <a:r>
              <a:rPr lang="en-US" dirty="0" smtClean="0"/>
              <a:t>They are computed using peer and non-peer reviewed publications – not a generally accepted manner for academics</a:t>
            </a:r>
          </a:p>
          <a:p>
            <a:r>
              <a:rPr lang="en-US" dirty="0" smtClean="0"/>
              <a:t>Google Scholar metrics are generally not repeatable</a:t>
            </a:r>
          </a:p>
          <a:p>
            <a:r>
              <a:rPr lang="en-US" dirty="0" smtClean="0"/>
              <a:t>The Google metrics are improving….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76400"/>
          </a:xfrm>
        </p:spPr>
        <p:txBody>
          <a:bodyPr>
            <a:normAutofit fontScale="90000"/>
          </a:bodyPr>
          <a:lstStyle/>
          <a:p>
            <a:r>
              <a:rPr lang="en-US" sz="2800" dirty="0" smtClean="0"/>
              <a:t>Google Scholar</a:t>
            </a:r>
            <a:br>
              <a:rPr lang="en-US" sz="2800" dirty="0" smtClean="0"/>
            </a:br>
            <a:r>
              <a:rPr lang="en-US" sz="2800" dirty="0" smtClean="0"/>
              <a:t>OBIS Citation Distribution by Year and </a:t>
            </a:r>
            <a:br>
              <a:rPr lang="en-US" sz="2800" dirty="0" smtClean="0"/>
            </a:br>
            <a:r>
              <a:rPr lang="en-US" sz="2800" dirty="0" smtClean="0"/>
              <a:t>H-Index 50</a:t>
            </a:r>
            <a:br>
              <a:rPr lang="en-US" sz="2800" dirty="0" smtClean="0"/>
            </a:br>
            <a:r>
              <a:rPr lang="en-US" sz="2800" dirty="0" smtClean="0"/>
              <a:t>Peer Reviewed and Gray Lit</a:t>
            </a:r>
            <a:br>
              <a:rPr lang="en-US" sz="2800" dirty="0" smtClean="0"/>
            </a:br>
            <a:endParaRPr lang="en-US" sz="2800" dirty="0"/>
          </a:p>
        </p:txBody>
      </p:sp>
      <p:pic>
        <p:nvPicPr>
          <p:cNvPr id="8" name="Content Placeholder 7" descr="Google Scholar.bmp"/>
          <p:cNvPicPr>
            <a:picLocks noGrp="1" noChangeAspect="1"/>
          </p:cNvPicPr>
          <p:nvPr>
            <p:ph idx="1"/>
          </p:nvPr>
        </p:nvPicPr>
        <p:blipFill>
          <a:blip r:embed="rId2" cstate="print"/>
          <a:stretch>
            <a:fillRect/>
          </a:stretch>
        </p:blipFill>
        <p:spPr>
          <a:xfrm>
            <a:off x="1752600" y="1981200"/>
            <a:ext cx="5715000" cy="3760305"/>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OBIS Papers</a:t>
            </a:r>
            <a:endParaRPr lang="en-US" dirty="0"/>
          </a:p>
        </p:txBody>
      </p:sp>
      <p:sp>
        <p:nvSpPr>
          <p:cNvPr id="3" name="Content Placeholder 2"/>
          <p:cNvSpPr>
            <a:spLocks noGrp="1"/>
          </p:cNvSpPr>
          <p:nvPr>
            <p:ph idx="1"/>
          </p:nvPr>
        </p:nvSpPr>
        <p:spPr/>
        <p:txBody>
          <a:bodyPr>
            <a:normAutofit/>
          </a:bodyPr>
          <a:lstStyle/>
          <a:p>
            <a:pPr>
              <a:buNone/>
            </a:pPr>
            <a:r>
              <a:rPr lang="en-US" sz="2000" dirty="0" smtClean="0"/>
              <a:t>Ward </a:t>
            </a:r>
            <a:r>
              <a:rPr lang="en-US" sz="2000" dirty="0" smtClean="0"/>
              <a:t>Appletans</a:t>
            </a:r>
            <a:r>
              <a:rPr lang="en-US" sz="2000" dirty="0" smtClean="0"/>
              <a:t>, IODE Program Specialist, Project Manager OBIS, requested this project to demonstrate that OBIS is used and how it is used and perhaps how it might be used more effectively in publication output?</a:t>
            </a:r>
          </a:p>
          <a:p>
            <a:pPr>
              <a:buNone/>
            </a:pPr>
            <a:endParaRPr lang="en-US" sz="2000" dirty="0" smtClean="0"/>
          </a:p>
          <a:p>
            <a:pPr>
              <a:buNone/>
            </a:pPr>
            <a:r>
              <a:rPr lang="en-US" sz="2000" dirty="0" smtClean="0"/>
              <a:t>He delivered over 900 literature citations gathered through Google Scholar to be analyzed.</a:t>
            </a:r>
          </a:p>
          <a:p>
            <a:pPr>
              <a:buNone/>
            </a:pPr>
            <a:r>
              <a:rPr lang="en-US" sz="2000" dirty="0" smtClean="0"/>
              <a:t>Documents mentioned OBIS or used OBIS data.</a:t>
            </a:r>
          </a:p>
          <a:p>
            <a:pPr>
              <a:buNone/>
            </a:pPr>
            <a:r>
              <a:rPr lang="en-US" sz="2000" dirty="0" smtClean="0"/>
              <a:t>Documents were categorized into </a:t>
            </a:r>
            <a:r>
              <a:rPr lang="en-US" sz="2000" dirty="0" smtClean="0"/>
              <a:t>9</a:t>
            </a:r>
            <a:r>
              <a:rPr lang="en-US" sz="2000" dirty="0" smtClean="0"/>
              <a:t> Fields</a:t>
            </a:r>
            <a:endParaRPr lang="en-US" sz="2000" dirty="0"/>
          </a:p>
        </p:txBody>
      </p:sp>
      <p:pic>
        <p:nvPicPr>
          <p:cNvPr id="4" name="Picture 2" descr="https://encrypted-tbn3.gstatic.com/images?q=tbn:ANd9GcQ4esYCLp_5uBzj2OZglMEzQIzKFk-ny41CPYZDgWXjLfYeZ8WGM7H2Qs4o"/>
          <p:cNvPicPr>
            <a:picLocks noChangeAspect="1" noChangeArrowheads="1"/>
          </p:cNvPicPr>
          <p:nvPr/>
        </p:nvPicPr>
        <p:blipFill>
          <a:blip r:embed="rId2" cstate="print"/>
          <a:stretch>
            <a:fillRect/>
          </a:stretch>
        </p:blipFill>
        <p:spPr bwMode="auto">
          <a:xfrm>
            <a:off x="1219199" y="5243557"/>
            <a:ext cx="2590801" cy="1462044"/>
          </a:xfrm>
          <a:prstGeom prst="rect">
            <a:avLst/>
          </a:prstGeom>
          <a:noFill/>
        </p:spPr>
      </p:pic>
      <p:pic>
        <p:nvPicPr>
          <p:cNvPr id="28674" name="Picture 2" descr="http://www.iamslic.org/conf2010/wp-content/uploads/2010/07/iode_logo_type1.png"/>
          <p:cNvPicPr>
            <a:picLocks noChangeAspect="1" noChangeArrowheads="1"/>
          </p:cNvPicPr>
          <p:nvPr/>
        </p:nvPicPr>
        <p:blipFill>
          <a:blip r:embed="rId3" cstate="print"/>
          <a:srcRect/>
          <a:stretch>
            <a:fillRect/>
          </a:stretch>
        </p:blipFill>
        <p:spPr bwMode="auto">
          <a:xfrm>
            <a:off x="4876800" y="5486400"/>
            <a:ext cx="3650900" cy="77152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1</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OBIS has produced almost 1,000 publications since its inception (which could be tracked under present conditions)</a:t>
            </a:r>
          </a:p>
          <a:p>
            <a:r>
              <a:rPr lang="en-US" dirty="0" smtClean="0"/>
              <a:t>Scholarly publications could be tracked more accurately through better use of OBIS terms in keywords delivered to publishers when science articles are submitted for publication</a:t>
            </a:r>
          </a:p>
          <a:p>
            <a:r>
              <a:rPr lang="en-US" dirty="0" smtClean="0"/>
              <a:t>Citations to these articles might be improved through thoughtful choice of publication venues, considering “Impact Factor” of journals</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Suggested Keywords to Use</a:t>
            </a:r>
            <a:br>
              <a:rPr lang="en-US" sz="2400" dirty="0" smtClean="0"/>
            </a:br>
            <a:r>
              <a:rPr lang="en-US" sz="2400" dirty="0" smtClean="0"/>
              <a:t>(Seems Obvious but not often used)</a:t>
            </a:r>
            <a:endParaRPr lang="en-US" sz="2400" dirty="0"/>
          </a:p>
        </p:txBody>
      </p:sp>
      <p:sp>
        <p:nvSpPr>
          <p:cNvPr id="3" name="Content Placeholder 2"/>
          <p:cNvSpPr>
            <a:spLocks noGrp="1"/>
          </p:cNvSpPr>
          <p:nvPr>
            <p:ph sz="half" idx="1"/>
          </p:nvPr>
        </p:nvSpPr>
        <p:spPr/>
        <p:txBody>
          <a:bodyPr>
            <a:normAutofit fontScale="47500" lnSpcReduction="20000"/>
          </a:bodyPr>
          <a:lstStyle/>
          <a:p>
            <a:pPr>
              <a:buNone/>
            </a:pPr>
            <a:r>
              <a:rPr lang="en-US" dirty="0" smtClean="0"/>
              <a:t>OBIS Thematic </a:t>
            </a:r>
            <a:r>
              <a:rPr lang="en-US" dirty="0" smtClean="0"/>
              <a:t>Nodes</a:t>
            </a:r>
          </a:p>
          <a:p>
            <a:r>
              <a:rPr lang="en-US" dirty="0" smtClean="0"/>
              <a:t> </a:t>
            </a:r>
            <a:r>
              <a:rPr lang="en-US" dirty="0" smtClean="0"/>
              <a:t>FishBase</a:t>
            </a:r>
            <a:endParaRPr lang="en-US" dirty="0" smtClean="0"/>
          </a:p>
          <a:p>
            <a:r>
              <a:rPr lang="en-US" dirty="0" smtClean="0"/>
              <a:t>Hexacorals</a:t>
            </a:r>
            <a:endParaRPr lang="en-US" dirty="0" smtClean="0"/>
          </a:p>
          <a:p>
            <a:r>
              <a:rPr lang="en-US" dirty="0" smtClean="0"/>
              <a:t>OBIS-SEAMAP</a:t>
            </a:r>
          </a:p>
          <a:p>
            <a:r>
              <a:rPr lang="en-US" dirty="0" smtClean="0"/>
              <a:t>MicrOBIS</a:t>
            </a:r>
            <a:endParaRPr lang="en-US" dirty="0" smtClean="0"/>
          </a:p>
          <a:p>
            <a:r>
              <a:rPr lang="en-US" dirty="0" smtClean="0"/>
              <a:t>Seamounts Online</a:t>
            </a:r>
          </a:p>
          <a:p>
            <a:r>
              <a:rPr lang="en-US" dirty="0" smtClean="0"/>
              <a:t>Syndeep</a:t>
            </a:r>
            <a:endParaRPr lang="en-US" dirty="0" smtClean="0"/>
          </a:p>
          <a:p>
            <a:endParaRPr lang="en-US" dirty="0"/>
          </a:p>
        </p:txBody>
      </p:sp>
      <p:sp>
        <p:nvSpPr>
          <p:cNvPr id="4" name="Content Placeholder 3"/>
          <p:cNvSpPr>
            <a:spLocks noGrp="1"/>
          </p:cNvSpPr>
          <p:nvPr>
            <p:ph sz="half" idx="2"/>
          </p:nvPr>
        </p:nvSpPr>
        <p:spPr/>
        <p:txBody>
          <a:bodyPr>
            <a:normAutofit fontScale="47500" lnSpcReduction="20000"/>
          </a:bodyPr>
          <a:lstStyle/>
          <a:p>
            <a:pPr>
              <a:buNone/>
            </a:pPr>
            <a:r>
              <a:rPr lang="en-US" dirty="0" smtClean="0"/>
              <a:t>Regional OBIS </a:t>
            </a:r>
            <a:r>
              <a:rPr lang="en-US" dirty="0" smtClean="0"/>
              <a:t>Nodes</a:t>
            </a:r>
          </a:p>
          <a:p>
            <a:r>
              <a:rPr lang="en-US" dirty="0" smtClean="0"/>
              <a:t>AntOBIS</a:t>
            </a:r>
            <a:endParaRPr lang="en-US" dirty="0" smtClean="0"/>
          </a:p>
          <a:p>
            <a:r>
              <a:rPr lang="en-US" dirty="0" smtClean="0"/>
              <a:t>ArcOD</a:t>
            </a:r>
            <a:endParaRPr lang="en-US" dirty="0" smtClean="0"/>
          </a:p>
          <a:p>
            <a:r>
              <a:rPr lang="en-US" dirty="0" smtClean="0"/>
              <a:t>ArOBIS</a:t>
            </a:r>
            <a:endParaRPr lang="en-US" dirty="0" smtClean="0"/>
          </a:p>
          <a:p>
            <a:r>
              <a:rPr lang="en-US" dirty="0" smtClean="0"/>
              <a:t>OBIS-Australia</a:t>
            </a:r>
          </a:p>
          <a:p>
            <a:r>
              <a:rPr lang="en-US" dirty="0" smtClean="0"/>
              <a:t>OBIS-Canada</a:t>
            </a:r>
          </a:p>
          <a:p>
            <a:r>
              <a:rPr lang="en-US" dirty="0" smtClean="0"/>
              <a:t>Caribbean OBIS</a:t>
            </a:r>
          </a:p>
          <a:p>
            <a:r>
              <a:rPr lang="en-US" dirty="0" smtClean="0"/>
              <a:t>OBIS-China</a:t>
            </a:r>
          </a:p>
          <a:p>
            <a:r>
              <a:rPr lang="en-US" dirty="0" smtClean="0"/>
              <a:t>EurOBIS</a:t>
            </a:r>
            <a:endParaRPr lang="en-US" dirty="0" smtClean="0"/>
          </a:p>
          <a:p>
            <a:r>
              <a:rPr lang="en-US" dirty="0" smtClean="0"/>
              <a:t>IndOBIS</a:t>
            </a:r>
            <a:endParaRPr lang="en-US" dirty="0" smtClean="0"/>
          </a:p>
          <a:p>
            <a:r>
              <a:rPr lang="en-US" dirty="0" smtClean="0"/>
              <a:t>OBIS-Japan</a:t>
            </a:r>
          </a:p>
          <a:p>
            <a:r>
              <a:rPr lang="en-US" dirty="0" smtClean="0"/>
              <a:t>KOBIS</a:t>
            </a:r>
          </a:p>
          <a:p>
            <a:r>
              <a:rPr lang="en-US" dirty="0" smtClean="0"/>
              <a:t>MedOBIS</a:t>
            </a:r>
            <a:endParaRPr lang="en-US" dirty="0" smtClean="0"/>
          </a:p>
          <a:p>
            <a:r>
              <a:rPr lang="en-US" dirty="0" smtClean="0"/>
              <a:t>PEGO-OBIS</a:t>
            </a:r>
          </a:p>
          <a:p>
            <a:r>
              <a:rPr lang="en-US" dirty="0" smtClean="0"/>
              <a:t>SEAOBIS</a:t>
            </a:r>
          </a:p>
          <a:p>
            <a:r>
              <a:rPr lang="en-US" dirty="0" smtClean="0"/>
              <a:t>South Western Pacific OBIS</a:t>
            </a:r>
          </a:p>
          <a:p>
            <a:r>
              <a:rPr lang="en-US" dirty="0" smtClean="0"/>
              <a:t>AfrPBOS</a:t>
            </a:r>
            <a:endParaRPr lang="en-US" dirty="0" smtClean="0"/>
          </a:p>
          <a:p>
            <a:r>
              <a:rPr lang="en-US" dirty="0" smtClean="0"/>
              <a:t>ESPOBIS</a:t>
            </a:r>
          </a:p>
          <a:p>
            <a:r>
              <a:rPr lang="en-US" dirty="0" smtClean="0"/>
              <a:t>WSAOBIS</a:t>
            </a:r>
          </a:p>
          <a:p>
            <a:r>
              <a:rPr lang="en-US" dirty="0" smtClean="0"/>
              <a:t>OBIS-USA</a:t>
            </a:r>
          </a:p>
          <a:p>
            <a:r>
              <a:rPr lang="en-US" dirty="0" smtClean="0"/>
              <a:t>OBIS-Ukraine</a:t>
            </a:r>
          </a:p>
          <a:p>
            <a:endParaRPr lang="en-US" dirty="0" smtClean="0"/>
          </a:p>
          <a:p>
            <a:endParaRPr lang="en-US" dirty="0"/>
          </a:p>
        </p:txBody>
      </p:sp>
      <p:pic>
        <p:nvPicPr>
          <p:cNvPr id="5" name="Picture 2" descr="https://encrypted-tbn3.gstatic.com/images?q=tbn:ANd9GcQ4esYCLp_5uBzj2OZglMEzQIzKFk-ny41CPYZDgWXjLfYeZ8WGM7H2Qs4o"/>
          <p:cNvPicPr>
            <a:picLocks noChangeAspect="1" noChangeArrowheads="1"/>
          </p:cNvPicPr>
          <p:nvPr/>
        </p:nvPicPr>
        <p:blipFill>
          <a:blip r:embed="rId2" cstate="print"/>
          <a:stretch>
            <a:fillRect/>
          </a:stretch>
        </p:blipFill>
        <p:spPr bwMode="auto">
          <a:xfrm>
            <a:off x="533400" y="3962400"/>
            <a:ext cx="2590801" cy="1462044"/>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2</a:t>
            </a:r>
            <a:br>
              <a:rPr lang="en-US" dirty="0" smtClean="0"/>
            </a:br>
            <a:endParaRPr lang="en-US" dirty="0"/>
          </a:p>
        </p:txBody>
      </p:sp>
      <p:sp>
        <p:nvSpPr>
          <p:cNvPr id="3" name="Content Placeholder 2"/>
          <p:cNvSpPr>
            <a:spLocks noGrp="1"/>
          </p:cNvSpPr>
          <p:nvPr>
            <p:ph idx="1"/>
          </p:nvPr>
        </p:nvSpPr>
        <p:spPr/>
        <p:txBody>
          <a:bodyPr/>
          <a:lstStyle/>
          <a:p>
            <a:r>
              <a:rPr lang="en-US" dirty="0" smtClean="0"/>
              <a:t>Suggested publishing in Peer Reviewed journals rather than “gray literature” when possible</a:t>
            </a:r>
            <a:endParaRPr lang="en-US" dirty="0"/>
          </a:p>
        </p:txBody>
      </p:sp>
      <p:pic>
        <p:nvPicPr>
          <p:cNvPr id="4" name="Picture 2" descr="https://encrypted-tbn3.gstatic.com/images?q=tbn:ANd9GcQ4esYCLp_5uBzj2OZglMEzQIzKFk-ny41CPYZDgWXjLfYeZ8WGM7H2Qs4o"/>
          <p:cNvPicPr>
            <a:picLocks noChangeAspect="1" noChangeArrowheads="1"/>
          </p:cNvPicPr>
          <p:nvPr/>
        </p:nvPicPr>
        <p:blipFill>
          <a:blip r:embed="rId2" cstate="print"/>
          <a:stretch>
            <a:fillRect/>
          </a:stretch>
        </p:blipFill>
        <p:spPr bwMode="auto">
          <a:xfrm>
            <a:off x="762000" y="3657600"/>
            <a:ext cx="2590801" cy="1462044"/>
          </a:xfrm>
          <a:prstGeom prst="rect">
            <a:avLst/>
          </a:prstGeom>
          <a:noFill/>
        </p:spPr>
      </p:pic>
      <p:pic>
        <p:nvPicPr>
          <p:cNvPr id="5" name="Picture 2" descr="http://www.iamslic.org/conf2010/wp-content/uploads/2010/07/iode_logo_type1.png"/>
          <p:cNvPicPr>
            <a:picLocks noChangeAspect="1" noChangeArrowheads="1"/>
          </p:cNvPicPr>
          <p:nvPr/>
        </p:nvPicPr>
        <p:blipFill>
          <a:blip r:embed="rId3" cstate="print"/>
          <a:srcRect/>
          <a:stretch>
            <a:fillRect/>
          </a:stretch>
        </p:blipFill>
        <p:spPr bwMode="auto">
          <a:xfrm>
            <a:off x="4876800" y="5486400"/>
            <a:ext cx="3650900" cy="77152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3</a:t>
            </a:r>
            <a:endParaRPr lang="en-US" dirty="0"/>
          </a:p>
        </p:txBody>
      </p:sp>
      <p:sp>
        <p:nvSpPr>
          <p:cNvPr id="3" name="Content Placeholder 2"/>
          <p:cNvSpPr>
            <a:spLocks noGrp="1"/>
          </p:cNvSpPr>
          <p:nvPr>
            <p:ph idx="1"/>
          </p:nvPr>
        </p:nvSpPr>
        <p:spPr/>
        <p:txBody>
          <a:bodyPr/>
          <a:lstStyle/>
          <a:p>
            <a:r>
              <a:rPr lang="en-US" dirty="0" smtClean="0"/>
              <a:t>Suggest Publishing in the highest impact factor journals</a:t>
            </a:r>
            <a:endParaRPr lang="en-US" dirty="0"/>
          </a:p>
        </p:txBody>
      </p:sp>
      <p:pic>
        <p:nvPicPr>
          <p:cNvPr id="4" name="Picture 2" descr="https://encrypted-tbn3.gstatic.com/images?q=tbn:ANd9GcQ4esYCLp_5uBzj2OZglMEzQIzKFk-ny41CPYZDgWXjLfYeZ8WGM7H2Qs4o"/>
          <p:cNvPicPr>
            <a:picLocks noChangeAspect="1" noChangeArrowheads="1"/>
          </p:cNvPicPr>
          <p:nvPr/>
        </p:nvPicPr>
        <p:blipFill>
          <a:blip r:embed="rId2" cstate="print"/>
          <a:stretch>
            <a:fillRect/>
          </a:stretch>
        </p:blipFill>
        <p:spPr bwMode="auto">
          <a:xfrm>
            <a:off x="533400" y="3962400"/>
            <a:ext cx="2590801" cy="1462044"/>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1600" b="1" dirty="0" smtClean="0"/>
              <a:t>Results:</a:t>
            </a:r>
            <a:br>
              <a:rPr lang="en-US" sz="1600" b="1" dirty="0" smtClean="0"/>
            </a:br>
            <a:r>
              <a:rPr lang="en-US" sz="1600" b="1" dirty="0" smtClean="0"/>
              <a:t>Suggested </a:t>
            </a:r>
            <a:r>
              <a:rPr lang="en-US" sz="1600" b="1" dirty="0" smtClean="0"/>
              <a:t>High Impact Journals </a:t>
            </a:r>
            <a:r>
              <a:rPr lang="en-US" sz="1600" b="1" dirty="0" smtClean="0"/>
              <a:t>in which to publish</a:t>
            </a:r>
            <a:br>
              <a:rPr lang="en-US" sz="1600" b="1" dirty="0" smtClean="0"/>
            </a:br>
            <a:r>
              <a:rPr lang="en-US" sz="1600" b="1" dirty="0" smtClean="0"/>
              <a:t>Using </a:t>
            </a:r>
            <a:r>
              <a:rPr lang="en-US" sz="1600" b="1" dirty="0" smtClean="0"/>
              <a:t>5 year Impact </a:t>
            </a:r>
            <a:r>
              <a:rPr lang="en-US" sz="1600" b="1" dirty="0" smtClean="0"/>
              <a:t>Factor                                                                                         </a:t>
            </a:r>
            <a:r>
              <a:rPr lang="en-US" sz="1600" b="1" dirty="0" err="1" smtClean="0"/>
              <a:t>Imp.F</a:t>
            </a:r>
            <a:r>
              <a:rPr lang="en-US" sz="1600" b="1" dirty="0" smtClean="0"/>
              <a:t>         # pub</a:t>
            </a:r>
            <a:endParaRPr lang="en-US" sz="1600" b="1" dirty="0"/>
          </a:p>
        </p:txBody>
      </p:sp>
      <p:graphicFrame>
        <p:nvGraphicFramePr>
          <p:cNvPr id="7" name="Table 6"/>
          <p:cNvGraphicFramePr>
            <a:graphicFrameLocks noGrp="1"/>
          </p:cNvGraphicFramePr>
          <p:nvPr/>
        </p:nvGraphicFramePr>
        <p:xfrm>
          <a:off x="990600" y="1371609"/>
          <a:ext cx="7239000" cy="4847643"/>
        </p:xfrm>
        <a:graphic>
          <a:graphicData uri="http://schemas.openxmlformats.org/drawingml/2006/table">
            <a:tbl>
              <a:tblPr/>
              <a:tblGrid>
                <a:gridCol w="4793914"/>
                <a:gridCol w="45632"/>
                <a:gridCol w="1460646"/>
                <a:gridCol w="938808"/>
              </a:tblGrid>
              <a:tr h="157316">
                <a:tc>
                  <a:txBody>
                    <a:bodyPr/>
                    <a:lstStyle/>
                    <a:p>
                      <a:pPr algn="l" fontAlgn="b"/>
                      <a:r>
                        <a:rPr lang="en-US" sz="800" b="1" i="0" u="none" strike="noStrike" dirty="0">
                          <a:solidFill>
                            <a:srgbClr val="FF0000"/>
                          </a:solidFill>
                          <a:latin typeface="Calibri"/>
                        </a:rPr>
                        <a:t>Nature</a:t>
                      </a:r>
                    </a:p>
                  </a:txBody>
                  <a:tcPr marL="6243" marR="6243" marT="6243" marB="0" anchor="b">
                    <a:lnL>
                      <a:noFill/>
                    </a:lnL>
                    <a:lnR>
                      <a:noFill/>
                    </a:lnR>
                    <a:lnT>
                      <a:noFill/>
                    </a:lnT>
                    <a:lnB>
                      <a:noFill/>
                    </a:lnB>
                  </a:tcPr>
                </a:tc>
                <a:tc>
                  <a:txBody>
                    <a:bodyPr/>
                    <a:lstStyle/>
                    <a:p>
                      <a:pPr algn="r" fontAlgn="b"/>
                      <a:endParaRPr lang="en-US" sz="800" b="1" i="0" u="none" strike="noStrike">
                        <a:solidFill>
                          <a:srgbClr val="FF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FF0000"/>
                          </a:solidFill>
                          <a:latin typeface="Calibri"/>
                        </a:rPr>
                        <a:t>40.783</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4</a:t>
                      </a:r>
                    </a:p>
                  </a:txBody>
                  <a:tcPr marL="6243" marR="6243" marT="6243" marB="0" anchor="b">
                    <a:lnL>
                      <a:noFill/>
                    </a:lnL>
                    <a:lnR>
                      <a:noFill/>
                    </a:lnR>
                    <a:lnT>
                      <a:noFill/>
                    </a:lnT>
                    <a:lnB>
                      <a:noFill/>
                    </a:lnB>
                  </a:tcPr>
                </a:tc>
              </a:tr>
              <a:tr h="71275">
                <a:tc>
                  <a:txBody>
                    <a:bodyPr/>
                    <a:lstStyle/>
                    <a:p>
                      <a:pPr algn="l" fontAlgn="b"/>
                      <a:r>
                        <a:rPr lang="en-US" sz="800" b="1" i="0" u="none" strike="noStrike" dirty="0">
                          <a:solidFill>
                            <a:srgbClr val="FF0000"/>
                          </a:solidFill>
                          <a:latin typeface="Calibri"/>
                        </a:rPr>
                        <a:t>Science</a:t>
                      </a:r>
                    </a:p>
                  </a:txBody>
                  <a:tcPr marL="6243" marR="6243" marT="6243" marB="0" anchor="b">
                    <a:lnL>
                      <a:noFill/>
                    </a:lnL>
                    <a:lnR>
                      <a:noFill/>
                    </a:lnR>
                    <a:lnT>
                      <a:noFill/>
                    </a:lnT>
                    <a:lnB>
                      <a:noFill/>
                    </a:lnB>
                  </a:tcPr>
                </a:tc>
                <a:tc>
                  <a:txBody>
                    <a:bodyPr/>
                    <a:lstStyle/>
                    <a:p>
                      <a:pPr algn="r" fontAlgn="b"/>
                      <a:endParaRPr lang="en-US" sz="800" b="1" i="0" u="none" strike="noStrike">
                        <a:solidFill>
                          <a:srgbClr val="FF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FF0000"/>
                          </a:solidFill>
                          <a:latin typeface="Calibri"/>
                        </a:rPr>
                        <a:t>34.463</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9</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FF0000"/>
                          </a:solidFill>
                          <a:latin typeface="Calibri"/>
                        </a:rPr>
                        <a:t>Annual Review of Ecology Evolution and Systematics</a:t>
                      </a:r>
                    </a:p>
                  </a:txBody>
                  <a:tcPr marL="6243" marR="6243" marT="6243" marB="0" anchor="b">
                    <a:lnL>
                      <a:noFill/>
                    </a:lnL>
                    <a:lnR>
                      <a:noFill/>
                    </a:lnR>
                    <a:lnT>
                      <a:noFill/>
                    </a:lnT>
                    <a:lnB>
                      <a:noFill/>
                    </a:lnB>
                  </a:tcPr>
                </a:tc>
                <a:tc>
                  <a:txBody>
                    <a:bodyPr/>
                    <a:lstStyle/>
                    <a:p>
                      <a:pPr algn="r" fontAlgn="b"/>
                      <a:endParaRPr lang="en-US" sz="800" b="1" i="0" u="none" strike="noStrike">
                        <a:solidFill>
                          <a:srgbClr val="FF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FF0000"/>
                          </a:solidFill>
                          <a:latin typeface="Calibri"/>
                        </a:rPr>
                        <a:t>19.806</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2</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FF0000"/>
                          </a:solidFill>
                          <a:latin typeface="Calibri"/>
                        </a:rPr>
                        <a:t>Trends in Ecology &amp; Evolution</a:t>
                      </a:r>
                    </a:p>
                  </a:txBody>
                  <a:tcPr marL="6243" marR="6243" marT="6243" marB="0" anchor="b">
                    <a:lnL>
                      <a:noFill/>
                    </a:lnL>
                    <a:lnR>
                      <a:noFill/>
                    </a:lnR>
                    <a:lnT>
                      <a:noFill/>
                    </a:lnT>
                    <a:lnB>
                      <a:noFill/>
                    </a:lnB>
                  </a:tcPr>
                </a:tc>
                <a:tc>
                  <a:txBody>
                    <a:bodyPr/>
                    <a:lstStyle/>
                    <a:p>
                      <a:pPr algn="r" fontAlgn="b"/>
                      <a:endParaRPr lang="en-US" sz="800" b="1" i="0" u="none" strike="noStrike">
                        <a:solidFill>
                          <a:srgbClr val="FF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FF0000"/>
                          </a:solidFill>
                          <a:latin typeface="Calibri"/>
                        </a:rPr>
                        <a:t>18.987</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6</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FF0000"/>
                          </a:solidFill>
                          <a:latin typeface="Calibri"/>
                        </a:rPr>
                        <a:t>Ecology Letters</a:t>
                      </a:r>
                    </a:p>
                  </a:txBody>
                  <a:tcPr marL="6243" marR="6243" marT="6243" marB="0" anchor="b">
                    <a:lnL>
                      <a:noFill/>
                    </a:lnL>
                    <a:lnR>
                      <a:noFill/>
                    </a:lnR>
                    <a:lnT>
                      <a:noFill/>
                    </a:lnT>
                    <a:lnB>
                      <a:noFill/>
                    </a:lnB>
                  </a:tcPr>
                </a:tc>
                <a:tc>
                  <a:txBody>
                    <a:bodyPr/>
                    <a:lstStyle/>
                    <a:p>
                      <a:pPr algn="r" fontAlgn="b"/>
                      <a:endParaRPr lang="en-US" sz="800" b="1" i="0" u="none" strike="noStrike">
                        <a:solidFill>
                          <a:srgbClr val="FF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FF0000"/>
                          </a:solidFill>
                          <a:latin typeface="Calibri"/>
                        </a:rPr>
                        <a:t>17.794</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FF0000"/>
                          </a:solidFill>
                          <a:latin typeface="Calibri"/>
                        </a:rPr>
                        <a:t>Annual Review of Marine Science</a:t>
                      </a:r>
                    </a:p>
                  </a:txBody>
                  <a:tcPr marL="6243" marR="6243" marT="6243" marB="0" anchor="b">
                    <a:lnL>
                      <a:noFill/>
                    </a:lnL>
                    <a:lnR>
                      <a:noFill/>
                    </a:lnR>
                    <a:lnT>
                      <a:noFill/>
                    </a:lnT>
                    <a:lnB>
                      <a:noFill/>
                    </a:lnB>
                  </a:tcPr>
                </a:tc>
                <a:tc>
                  <a:txBody>
                    <a:bodyPr/>
                    <a:lstStyle/>
                    <a:p>
                      <a:pPr algn="r" fontAlgn="b"/>
                      <a:endParaRPr lang="en-US" sz="800" b="1" i="0" u="none" strike="noStrike">
                        <a:solidFill>
                          <a:srgbClr val="FF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FF0000"/>
                          </a:solidFill>
                          <a:latin typeface="Calibri"/>
                        </a:rPr>
                        <a:t>16.277</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FF0000"/>
                          </a:solidFill>
                          <a:latin typeface="Calibri"/>
                        </a:rPr>
                        <a:t>Systematic Biology</a:t>
                      </a:r>
                    </a:p>
                  </a:txBody>
                  <a:tcPr marL="6243" marR="6243" marT="6243" marB="0" anchor="b">
                    <a:lnL>
                      <a:noFill/>
                    </a:lnL>
                    <a:lnR>
                      <a:noFill/>
                    </a:lnR>
                    <a:lnT>
                      <a:noFill/>
                    </a:lnT>
                    <a:lnB>
                      <a:noFill/>
                    </a:lnB>
                  </a:tcPr>
                </a:tc>
                <a:tc>
                  <a:txBody>
                    <a:bodyPr/>
                    <a:lstStyle/>
                    <a:p>
                      <a:pPr algn="r" fontAlgn="b"/>
                      <a:endParaRPr lang="en-US" sz="800" b="1" i="0" u="none" strike="noStrike">
                        <a:solidFill>
                          <a:srgbClr val="FF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FF0000"/>
                          </a:solidFill>
                          <a:latin typeface="Calibri"/>
                        </a:rPr>
                        <a:t>14.219</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Nature Geoscience</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13.930</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Biological Reviews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10.912</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FF0000"/>
                          </a:solidFill>
                          <a:latin typeface="Calibri"/>
                        </a:rPr>
                        <a:t>Proceedings of the National Academy of Science of the United States of America</a:t>
                      </a:r>
                    </a:p>
                  </a:txBody>
                  <a:tcPr marL="6243" marR="6243" marT="6243" marB="0" anchor="b">
                    <a:lnL>
                      <a:noFill/>
                    </a:lnL>
                    <a:lnR>
                      <a:noFill/>
                    </a:lnR>
                    <a:lnT>
                      <a:noFill/>
                    </a:lnT>
                    <a:lnB>
                      <a:noFill/>
                    </a:lnB>
                  </a:tcPr>
                </a:tc>
                <a:tc>
                  <a:txBody>
                    <a:bodyPr/>
                    <a:lstStyle/>
                    <a:p>
                      <a:pPr algn="r" fontAlgn="b"/>
                      <a:endParaRPr lang="en-US" sz="800" b="1" i="0" u="none" strike="noStrike">
                        <a:solidFill>
                          <a:srgbClr val="FF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FF0000"/>
                          </a:solidFill>
                          <a:latin typeface="Calibri"/>
                        </a:rPr>
                        <a:t>10.727</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Current Biology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10.227</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2</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Oceanography and Marine Biology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10.194</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ISME Journal</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9.296</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2</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Ecological Monographs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9.188</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Global Change Biology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8.595</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Fish and Fisheries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8.522</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Global Ecology and Biogeography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7.252</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7</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Bioinformatics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6.968</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Bioscience</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6.727</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Molecular Ecology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6.543</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2</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Ecology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6.421</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Global Biogeochemical Cycles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6.304</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Remote Sensing of Environment</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6.065</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Proceedings of the Royal Society B-Biological Sciences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5.808</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2</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Ecography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5.776</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Diversity and Distributions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5.629</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3</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Evolutionary Applications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5.453</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Journal of Animal Ecology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5.435</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1</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Conservation Biology</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5.427</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2</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Conservation Letters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5.420</a:t>
                      </a: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3</a:t>
                      </a:r>
                    </a:p>
                  </a:txBody>
                  <a:tcPr marL="6243" marR="6243" marT="6243" marB="0" anchor="b">
                    <a:lnL>
                      <a:noFill/>
                    </a:lnL>
                    <a:lnR>
                      <a:noFill/>
                    </a:lnR>
                    <a:lnT>
                      <a:noFill/>
                    </a:lnT>
                    <a:lnB>
                      <a:noFill/>
                    </a:lnB>
                  </a:tcPr>
                </a:tc>
              </a:tr>
              <a:tr h="157316">
                <a:tc>
                  <a:txBody>
                    <a:bodyPr/>
                    <a:lstStyle/>
                    <a:p>
                      <a:pPr algn="l" fontAlgn="b"/>
                      <a:r>
                        <a:rPr lang="en-US" sz="800" b="1" i="0" u="none" strike="noStrike">
                          <a:solidFill>
                            <a:srgbClr val="000000"/>
                          </a:solidFill>
                          <a:latin typeface="Calibri"/>
                        </a:rPr>
                        <a:t>Ecological Applications</a:t>
                      </a:r>
                    </a:p>
                  </a:txBody>
                  <a:tcPr marL="6243" marR="6243" marT="6243" marB="0" anchor="b">
                    <a:lnL>
                      <a:noFill/>
                    </a:lnL>
                    <a:lnR>
                      <a:noFill/>
                    </a:lnR>
                    <a:lnT>
                      <a:noFill/>
                    </a:lnT>
                    <a:lnB>
                      <a:noFill/>
                    </a:lnB>
                  </a:tcPr>
                </a:tc>
                <a:tc>
                  <a:txBody>
                    <a:bodyPr/>
                    <a:lstStyle/>
                    <a:p>
                      <a:pPr algn="r" fontAlgn="b"/>
                      <a:endParaRPr lang="en-US" sz="800" b="1" i="0" u="none" strike="noStrike">
                        <a:solidFill>
                          <a:srgbClr val="000000"/>
                        </a:solidFill>
                        <a:latin typeface="Calibri"/>
                      </a:endParaRPr>
                    </a:p>
                  </a:txBody>
                  <a:tcPr marL="6243" marR="6243" marT="6243" marB="0" anchor="b">
                    <a:lnL>
                      <a:noFill/>
                    </a:lnL>
                    <a:lnR>
                      <a:noFill/>
                    </a:lnR>
                    <a:lnT>
                      <a:noFill/>
                    </a:lnT>
                    <a:lnB>
                      <a:noFill/>
                    </a:lnB>
                  </a:tcPr>
                </a:tc>
                <a:tc>
                  <a:txBody>
                    <a:bodyPr/>
                    <a:lstStyle/>
                    <a:p>
                      <a:pPr algn="r" fontAlgn="b"/>
                      <a:r>
                        <a:rPr lang="en-US" sz="800" b="1" i="0" u="none" strike="noStrike">
                          <a:solidFill>
                            <a:srgbClr val="000000"/>
                          </a:solidFill>
                          <a:latin typeface="Calibri"/>
                        </a:rPr>
                        <a:t>5.150</a:t>
                      </a:r>
                    </a:p>
                  </a:txBody>
                  <a:tcPr marL="6243" marR="6243" marT="6243" marB="0" anchor="b">
                    <a:lnL>
                      <a:noFill/>
                    </a:lnL>
                    <a:lnR>
                      <a:noFill/>
                    </a:lnR>
                    <a:lnT>
                      <a:noFill/>
                    </a:lnT>
                    <a:lnB>
                      <a:noFill/>
                    </a:lnB>
                  </a:tcPr>
                </a:tc>
                <a:tc>
                  <a:txBody>
                    <a:bodyPr/>
                    <a:lstStyle/>
                    <a:p>
                      <a:pPr algn="r" fontAlgn="b"/>
                      <a:r>
                        <a:rPr lang="en-US" sz="800" b="1" i="0" u="none" strike="noStrike" dirty="0">
                          <a:solidFill>
                            <a:srgbClr val="000000"/>
                          </a:solidFill>
                          <a:latin typeface="Calibri"/>
                        </a:rPr>
                        <a:t>2</a:t>
                      </a:r>
                    </a:p>
                  </a:txBody>
                  <a:tcPr marL="6243" marR="6243" marT="6243"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dirty="0" smtClean="0"/>
              <a:t>Highest 5 year impact journals 2</a:t>
            </a:r>
            <a:r>
              <a:rPr lang="en-US" sz="2400" baseline="30000" dirty="0" smtClean="0"/>
              <a:t>nd</a:t>
            </a:r>
            <a:r>
              <a:rPr lang="en-US" sz="2400" dirty="0" smtClean="0"/>
              <a:t> page </a:t>
            </a:r>
            <a:endParaRPr lang="en-US" sz="2400" dirty="0"/>
          </a:p>
        </p:txBody>
      </p:sp>
      <p:graphicFrame>
        <p:nvGraphicFramePr>
          <p:cNvPr id="4" name="Table 3"/>
          <p:cNvGraphicFramePr>
            <a:graphicFrameLocks noGrp="1"/>
          </p:cNvGraphicFramePr>
          <p:nvPr/>
        </p:nvGraphicFramePr>
        <p:xfrm>
          <a:off x="533399" y="838188"/>
          <a:ext cx="8153400" cy="5486410"/>
        </p:xfrm>
        <a:graphic>
          <a:graphicData uri="http://schemas.openxmlformats.org/drawingml/2006/table">
            <a:tbl>
              <a:tblPr/>
              <a:tblGrid>
                <a:gridCol w="5398446"/>
                <a:gridCol w="52918"/>
                <a:gridCol w="1644840"/>
                <a:gridCol w="1057196"/>
              </a:tblGrid>
              <a:tr h="161365">
                <a:tc>
                  <a:txBody>
                    <a:bodyPr/>
                    <a:lstStyle/>
                    <a:p>
                      <a:pPr algn="l" fontAlgn="b"/>
                      <a:r>
                        <a:rPr lang="en-US" sz="700" b="1" i="0" u="none" strike="noStrike" dirty="0">
                          <a:solidFill>
                            <a:srgbClr val="000000"/>
                          </a:solidFill>
                          <a:latin typeface="Calibri"/>
                        </a:rPr>
                        <a:t>Journal of Biogeography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4.965</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12</a:t>
                      </a:r>
                    </a:p>
                  </a:txBody>
                  <a:tcPr marL="5976" marR="5976" marT="5976" marB="0" anchor="b">
                    <a:lnL>
                      <a:noFill/>
                    </a:lnL>
                    <a:lnR>
                      <a:noFill/>
                    </a:lnR>
                    <a:lnT>
                      <a:noFill/>
                    </a:lnT>
                    <a:lnB>
                      <a:noFill/>
                    </a:lnB>
                  </a:tcPr>
                </a:tc>
              </a:tr>
              <a:tr h="161365">
                <a:tc>
                  <a:txBody>
                    <a:bodyPr/>
                    <a:lstStyle/>
                    <a:p>
                      <a:pPr algn="l" fontAlgn="b"/>
                      <a:r>
                        <a:rPr lang="en-US" sz="700" b="1" i="0" u="none" strike="noStrike" dirty="0">
                          <a:solidFill>
                            <a:srgbClr val="000000"/>
                          </a:solidFill>
                          <a:latin typeface="Calibri"/>
                        </a:rPr>
                        <a:t>Progress in Oceanography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4.713</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Biological Conservation</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4.703</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Advances in Marine Biology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4.679</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Biogeosciences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4.644</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Limnology and Oceanography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4.332</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Environmental Modelling &amp; Software</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4.275</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Paleoceanography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4.177</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Coral Reefs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4.137</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Plos One</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4.015</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54</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Ecological Economics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4.002</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Molecular Phylogenetics and Evolution</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3.989</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Environmental Science &amp; Policy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3.948</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Science of the Total Environment</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3.906</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Mammal Review</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3.904</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Biology Letters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3.902</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Ecology and Society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3.889</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Annals of the New York Academy of Sciences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3.854</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Journal of Environmental Management</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3.850</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BMC Evolutionary Biology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3.844</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Oceanography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3.779</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Harmful Algae</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3.723</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Briefings in Functional Genomics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3.586</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BMC Bioinformatics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3.491</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Animal Conservation</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3.286</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Deep Sea Research Part I-Oceanographic Research Papers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3.198</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Marine Ecology Progress Series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3.170</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26</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Geomorphology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3.167</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Integrative and Comparative Biology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3.141</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Standards in Genomic Sciences</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3.134</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Marine Pollution Bulletin</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3.118</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6</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Applied Geography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3.049</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1</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Palaeogeography Palaeoclimatology Paleoecology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3.035</a:t>
                      </a: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2</a:t>
                      </a:r>
                    </a:p>
                  </a:txBody>
                  <a:tcPr marL="5976" marR="5976" marT="5976" marB="0" anchor="b">
                    <a:lnL>
                      <a:noFill/>
                    </a:lnL>
                    <a:lnR>
                      <a:noFill/>
                    </a:lnR>
                    <a:lnT>
                      <a:noFill/>
                    </a:lnT>
                    <a:lnB>
                      <a:noFill/>
                    </a:lnB>
                  </a:tcPr>
                </a:tc>
              </a:tr>
              <a:tr h="161365">
                <a:tc>
                  <a:txBody>
                    <a:bodyPr/>
                    <a:lstStyle/>
                    <a:p>
                      <a:pPr algn="l" fontAlgn="b"/>
                      <a:r>
                        <a:rPr lang="en-US" sz="700" b="1" i="0" u="none" strike="noStrike">
                          <a:solidFill>
                            <a:srgbClr val="000000"/>
                          </a:solidFill>
                          <a:latin typeface="Calibri"/>
                        </a:rPr>
                        <a:t>Marine Micropaleontology</a:t>
                      </a:r>
                    </a:p>
                  </a:txBody>
                  <a:tcPr marL="5976" marR="5976" marT="5976" marB="0" anchor="b">
                    <a:lnL>
                      <a:noFill/>
                    </a:lnL>
                    <a:lnR>
                      <a:noFill/>
                    </a:lnR>
                    <a:lnT>
                      <a:noFill/>
                    </a:lnT>
                    <a:lnB>
                      <a:noFill/>
                    </a:lnB>
                  </a:tcPr>
                </a:tc>
                <a:tc>
                  <a:txBody>
                    <a:bodyPr/>
                    <a:lstStyle/>
                    <a:p>
                      <a:pPr algn="r" fontAlgn="b"/>
                      <a:endParaRPr lang="en-US" sz="700" b="1" i="0" u="none" strike="noStrike">
                        <a:solidFill>
                          <a:srgbClr val="000000"/>
                        </a:solidFill>
                        <a:latin typeface="Calibri"/>
                      </a:endParaRPr>
                    </a:p>
                  </a:txBody>
                  <a:tcPr marL="5976" marR="5976" marT="5976" marB="0" anchor="b">
                    <a:lnL>
                      <a:noFill/>
                    </a:lnL>
                    <a:lnR>
                      <a:noFill/>
                    </a:lnR>
                    <a:lnT>
                      <a:noFill/>
                    </a:lnT>
                    <a:lnB>
                      <a:noFill/>
                    </a:lnB>
                  </a:tcPr>
                </a:tc>
                <a:tc>
                  <a:txBody>
                    <a:bodyPr/>
                    <a:lstStyle/>
                    <a:p>
                      <a:pPr algn="r" fontAlgn="b"/>
                      <a:r>
                        <a:rPr lang="en-US" sz="700" b="1" i="0" u="none" strike="noStrike">
                          <a:solidFill>
                            <a:srgbClr val="000000"/>
                          </a:solidFill>
                          <a:latin typeface="Calibri"/>
                        </a:rPr>
                        <a:t>3.000</a:t>
                      </a:r>
                    </a:p>
                  </a:txBody>
                  <a:tcPr marL="5976" marR="5976" marT="5976" marB="0" anchor="b">
                    <a:lnL>
                      <a:noFill/>
                    </a:lnL>
                    <a:lnR>
                      <a:noFill/>
                    </a:lnR>
                    <a:lnT>
                      <a:noFill/>
                    </a:lnT>
                    <a:lnB>
                      <a:noFill/>
                    </a:lnB>
                  </a:tcPr>
                </a:tc>
                <a:tc>
                  <a:txBody>
                    <a:bodyPr/>
                    <a:lstStyle/>
                    <a:p>
                      <a:pPr algn="r" fontAlgn="b"/>
                      <a:r>
                        <a:rPr lang="en-US" sz="700" b="1" i="0" u="none" strike="noStrike" dirty="0">
                          <a:solidFill>
                            <a:srgbClr val="000000"/>
                          </a:solidFill>
                          <a:latin typeface="Calibri"/>
                        </a:rPr>
                        <a:t>3</a:t>
                      </a:r>
                    </a:p>
                  </a:txBody>
                  <a:tcPr marL="5976" marR="5976" marT="5976"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endParaRPr lang="en-US" dirty="0"/>
          </a:p>
        </p:txBody>
      </p:sp>
      <p:sp>
        <p:nvSpPr>
          <p:cNvPr id="3" name="Content Placeholder 2"/>
          <p:cNvSpPr>
            <a:spLocks noGrp="1"/>
          </p:cNvSpPr>
          <p:nvPr>
            <p:ph idx="1"/>
          </p:nvPr>
        </p:nvSpPr>
        <p:spPr/>
        <p:txBody>
          <a:bodyPr/>
          <a:lstStyle/>
          <a:p>
            <a:r>
              <a:rPr lang="en-US" dirty="0" smtClean="0"/>
              <a:t>Try not to publish in “unranked” journals</a:t>
            </a:r>
          </a:p>
          <a:p>
            <a:pPr>
              <a:buNone/>
            </a:pPr>
            <a:r>
              <a:rPr lang="en-US" dirty="0" smtClean="0"/>
              <a:t> </a:t>
            </a:r>
            <a:r>
              <a:rPr lang="en-US" dirty="0" smtClean="0"/>
              <a:t>   when possible</a:t>
            </a:r>
            <a:endParaRPr lang="en-US" dirty="0"/>
          </a:p>
        </p:txBody>
      </p:sp>
      <p:pic>
        <p:nvPicPr>
          <p:cNvPr id="4" name="Picture 2" descr="https://encrypted-tbn3.gstatic.com/images?q=tbn:ANd9GcQ4esYCLp_5uBzj2OZglMEzQIzKFk-ny41CPYZDgWXjLfYeZ8WGM7H2Qs4o"/>
          <p:cNvPicPr>
            <a:picLocks noChangeAspect="1" noChangeArrowheads="1"/>
          </p:cNvPicPr>
          <p:nvPr/>
        </p:nvPicPr>
        <p:blipFill>
          <a:blip r:embed="rId2" cstate="print"/>
          <a:stretch>
            <a:fillRect/>
          </a:stretch>
        </p:blipFill>
        <p:spPr bwMode="auto">
          <a:xfrm>
            <a:off x="533400" y="3962400"/>
            <a:ext cx="2590801" cy="1462044"/>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“Unranked Journals” no impact factor page 1</a:t>
            </a:r>
            <a:endParaRPr lang="en-US" dirty="0"/>
          </a:p>
        </p:txBody>
      </p:sp>
      <p:graphicFrame>
        <p:nvGraphicFramePr>
          <p:cNvPr id="3" name="Table 2"/>
          <p:cNvGraphicFramePr>
            <a:graphicFrameLocks noGrp="1"/>
          </p:cNvGraphicFramePr>
          <p:nvPr/>
        </p:nvGraphicFramePr>
        <p:xfrm>
          <a:off x="914400" y="1600190"/>
          <a:ext cx="7086601" cy="4572019"/>
        </p:xfrm>
        <a:graphic>
          <a:graphicData uri="http://schemas.openxmlformats.org/drawingml/2006/table">
            <a:tbl>
              <a:tblPr/>
              <a:tblGrid>
                <a:gridCol w="5268571"/>
                <a:gridCol w="692583"/>
                <a:gridCol w="1125447"/>
              </a:tblGrid>
              <a:tr h="347557">
                <a:tc>
                  <a:txBody>
                    <a:bodyPr/>
                    <a:lstStyle/>
                    <a:p>
                      <a:pPr algn="l" fontAlgn="b"/>
                      <a:r>
                        <a:rPr lang="en-US" sz="900" b="1" i="0" u="none" strike="noStrike">
                          <a:solidFill>
                            <a:srgbClr val="000000"/>
                          </a:solidFill>
                          <a:latin typeface="Calibri"/>
                        </a:rPr>
                        <a:t>Journal Titles Used for Publishing OBIS Documents without any ranking for Impact Factor</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Impact Fact</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 Articles Published</a:t>
                      </a:r>
                    </a:p>
                  </a:txBody>
                  <a:tcPr marL="7979" marR="7979" marT="7979" marB="0" anchor="b">
                    <a:lnL>
                      <a:noFill/>
                    </a:lnL>
                    <a:lnR>
                      <a:noFill/>
                    </a:lnR>
                    <a:lnT>
                      <a:noFill/>
                    </a:lnT>
                    <a:lnB>
                      <a:noFill/>
                    </a:lnB>
                  </a:tcPr>
                </a:tc>
              </a:tr>
              <a:tr h="192021">
                <a:tc>
                  <a:txBody>
                    <a:bodyPr/>
                    <a:lstStyle/>
                    <a:p>
                      <a:pPr algn="l" fontAlgn="b"/>
                      <a:endParaRPr lang="en-US" sz="900" b="1" i="0" u="none" strike="noStrike">
                        <a:solidFill>
                          <a:srgbClr val="000000"/>
                        </a:solidFill>
                        <a:latin typeface="Calibri"/>
                      </a:endParaRPr>
                    </a:p>
                  </a:txBody>
                  <a:tcPr marL="7979" marR="7979" marT="7979" marB="0" anchor="b">
                    <a:lnL>
                      <a:noFill/>
                    </a:lnL>
                    <a:lnR>
                      <a:noFill/>
                    </a:lnR>
                    <a:lnT>
                      <a:noFill/>
                    </a:lnT>
                    <a:lnB>
                      <a:noFill/>
                    </a:lnB>
                  </a:tcPr>
                </a:tc>
                <a:tc>
                  <a:txBody>
                    <a:bodyPr/>
                    <a:lstStyle/>
                    <a:p>
                      <a:pPr algn="l" fontAlgn="b"/>
                      <a:endParaRPr lang="en-US" sz="900" b="1" i="0" u="none" strike="noStrike">
                        <a:solidFill>
                          <a:srgbClr val="000000"/>
                        </a:solidFill>
                        <a:latin typeface="Calibri"/>
                      </a:endParaRPr>
                    </a:p>
                  </a:txBody>
                  <a:tcPr marL="7979" marR="7979" marT="7979" marB="0" anchor="b">
                    <a:lnL>
                      <a:noFill/>
                    </a:lnL>
                    <a:lnR>
                      <a:noFill/>
                    </a:lnR>
                    <a:lnT>
                      <a:noFill/>
                    </a:lnT>
                    <a:lnB>
                      <a:noFill/>
                    </a:lnB>
                  </a:tcPr>
                </a:tc>
                <a:tc>
                  <a:txBody>
                    <a:bodyPr/>
                    <a:lstStyle/>
                    <a:p>
                      <a:pPr algn="l" fontAlgn="b"/>
                      <a:endParaRPr lang="en-US" sz="900" b="1" i="0" u="none" strike="noStrike">
                        <a:solidFill>
                          <a:srgbClr val="000000"/>
                        </a:solidFill>
                        <a:latin typeface="Calibri"/>
                      </a:endParaRP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Atoll Research Bulletin</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Biodiversity in Indian Scenario</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2</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Biodiversity Informatics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Biologie in Unserer Zeit</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Biota Colombiana</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Bolletin de Instituto Oceanografico de Venezuela</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Bulletin of the Plankton Society of Japan</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2</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Data Science Journal</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2</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Digital Libraries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Diversity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Earth System Science Data:  The Data Publishing Journal</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Echinoderm Research and Diversity in Latin America</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Ecological Archives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Ecology and Biology of Nephrops Norvegicus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Electronic Jornal of Sustainable Development</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Endangered Species Research</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2</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Environmental Bioindicators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Environmental Policy and Law</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2</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EOS  (not really peer reviewed?)</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Enthnoarchaeology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192021">
                <a:tc>
                  <a:txBody>
                    <a:bodyPr/>
                    <a:lstStyle/>
                    <a:p>
                      <a:pPr algn="l" fontAlgn="b"/>
                      <a:r>
                        <a:rPr lang="en-US" sz="900" b="1" i="0" u="none" strike="noStrike">
                          <a:solidFill>
                            <a:srgbClr val="000000"/>
                          </a:solidFill>
                          <a:latin typeface="Calibri"/>
                        </a:rPr>
                        <a:t>Gaceta de Economia Ana</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dirty="0">
                          <a:solidFill>
                            <a:srgbClr val="000000"/>
                          </a:solidFill>
                          <a:latin typeface="Calibri"/>
                        </a:rPr>
                        <a:t>1</a:t>
                      </a:r>
                    </a:p>
                  </a:txBody>
                  <a:tcPr marL="7979" marR="7979" marT="7979"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“Unranked Journals” Page 2</a:t>
            </a:r>
            <a:endParaRPr lang="en-US" dirty="0"/>
          </a:p>
        </p:txBody>
      </p:sp>
      <p:graphicFrame>
        <p:nvGraphicFramePr>
          <p:cNvPr id="3" name="Table 2"/>
          <p:cNvGraphicFramePr>
            <a:graphicFrameLocks noGrp="1"/>
          </p:cNvGraphicFramePr>
          <p:nvPr/>
        </p:nvGraphicFramePr>
        <p:xfrm>
          <a:off x="990600" y="1593818"/>
          <a:ext cx="7543800" cy="4806977"/>
        </p:xfrm>
        <a:graphic>
          <a:graphicData uri="http://schemas.openxmlformats.org/drawingml/2006/table">
            <a:tbl>
              <a:tblPr/>
              <a:tblGrid>
                <a:gridCol w="5608479"/>
                <a:gridCol w="737265"/>
                <a:gridCol w="1198056"/>
              </a:tblGrid>
              <a:tr h="208999">
                <a:tc>
                  <a:txBody>
                    <a:bodyPr/>
                    <a:lstStyle/>
                    <a:p>
                      <a:pPr algn="l" fontAlgn="b"/>
                      <a:r>
                        <a:rPr lang="en-US" sz="900" b="1" i="0" u="none" strike="noStrike">
                          <a:solidFill>
                            <a:srgbClr val="000000"/>
                          </a:solidFill>
                          <a:latin typeface="Calibri"/>
                        </a:rPr>
                        <a:t>Industrial Biotechnology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International Journal of Anthropology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International Journal of Biodiversity, Oceanology and Conservation</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Intropica (this may have another title)</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2</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Japanese Journal of Conservation Ecology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Journal of International Wildlife Law &amp; Policy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Marine Biodiversity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3</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Marine Biodiversity Records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4</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Marine Ornithology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Nature in Singapore</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Oceanography Magazine (this may not be peer reviewed)</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Oecologia Australis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Open Ornithology Journal</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Pacific Seabirds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Pan American Journal of Aquatic Sciences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Peches et Oceans Canada</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Procedia Environmental Sciences</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Review of European Community &amp; International Environmental Law</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Revue de micropaleontologie</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Scientific Data</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The Stanford Journal of Science, Technology and Society</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1</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Treffpunkt Biologische Vielfalt</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a:solidFill>
                            <a:srgbClr val="000000"/>
                          </a:solidFill>
                          <a:latin typeface="Calibri"/>
                        </a:rPr>
                        <a:t>3</a:t>
                      </a:r>
                    </a:p>
                  </a:txBody>
                  <a:tcPr marL="7979" marR="7979" marT="7979" marB="0" anchor="b">
                    <a:lnL>
                      <a:noFill/>
                    </a:lnL>
                    <a:lnR>
                      <a:noFill/>
                    </a:lnR>
                    <a:lnT>
                      <a:noFill/>
                    </a:lnT>
                    <a:lnB>
                      <a:noFill/>
                    </a:lnB>
                  </a:tcPr>
                </a:tc>
              </a:tr>
              <a:tr h="208999">
                <a:tc>
                  <a:txBody>
                    <a:bodyPr/>
                    <a:lstStyle/>
                    <a:p>
                      <a:pPr algn="l" fontAlgn="b"/>
                      <a:r>
                        <a:rPr lang="en-US" sz="900" b="1" i="0" u="none" strike="noStrike">
                          <a:solidFill>
                            <a:srgbClr val="000000"/>
                          </a:solidFill>
                          <a:latin typeface="Calibri"/>
                        </a:rPr>
                        <a:t>Vidyasagar University Journal of Library and Information Science</a:t>
                      </a:r>
                    </a:p>
                  </a:txBody>
                  <a:tcPr marL="7979" marR="7979" marT="7979" marB="0" anchor="b">
                    <a:lnL>
                      <a:noFill/>
                    </a:lnL>
                    <a:lnR>
                      <a:noFill/>
                    </a:lnR>
                    <a:lnT>
                      <a:noFill/>
                    </a:lnT>
                    <a:lnB>
                      <a:noFill/>
                    </a:lnB>
                  </a:tcPr>
                </a:tc>
                <a:tc>
                  <a:txBody>
                    <a:bodyPr/>
                    <a:lstStyle/>
                    <a:p>
                      <a:pPr algn="l" fontAlgn="b"/>
                      <a:r>
                        <a:rPr lang="en-US" sz="900" b="1" i="0" u="none" strike="noStrike">
                          <a:solidFill>
                            <a:srgbClr val="000000"/>
                          </a:solidFill>
                          <a:latin typeface="Calibri"/>
                        </a:rPr>
                        <a:t>not ranked</a:t>
                      </a:r>
                    </a:p>
                  </a:txBody>
                  <a:tcPr marL="7979" marR="7979" marT="7979" marB="0" anchor="b">
                    <a:lnL>
                      <a:noFill/>
                    </a:lnL>
                    <a:lnR>
                      <a:noFill/>
                    </a:lnR>
                    <a:lnT>
                      <a:noFill/>
                    </a:lnT>
                    <a:lnB>
                      <a:noFill/>
                    </a:lnB>
                  </a:tcPr>
                </a:tc>
                <a:tc>
                  <a:txBody>
                    <a:bodyPr/>
                    <a:lstStyle/>
                    <a:p>
                      <a:pPr algn="r" fontAlgn="b"/>
                      <a:r>
                        <a:rPr lang="en-US" sz="900" b="1" i="0" u="none" strike="noStrike" dirty="0">
                          <a:solidFill>
                            <a:srgbClr val="000000"/>
                          </a:solidFill>
                          <a:latin typeface="Calibri"/>
                        </a:rPr>
                        <a:t>1</a:t>
                      </a:r>
                    </a:p>
                  </a:txBody>
                  <a:tcPr marL="7979" marR="7979" marT="7979"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and Charts</a:t>
            </a:r>
            <a:endParaRPr lang="en-US" dirty="0"/>
          </a:p>
        </p:txBody>
      </p:sp>
      <p:sp>
        <p:nvSpPr>
          <p:cNvPr id="3" name="Content Placeholder 2"/>
          <p:cNvSpPr>
            <a:spLocks noGrp="1"/>
          </p:cNvSpPr>
          <p:nvPr>
            <p:ph idx="1"/>
          </p:nvPr>
        </p:nvSpPr>
        <p:spPr/>
        <p:txBody>
          <a:bodyPr/>
          <a:lstStyle/>
          <a:p>
            <a:r>
              <a:rPr lang="en-US" dirty="0" smtClean="0"/>
              <a:t>The Endnote file used to compile this study is available on request from </a:t>
            </a:r>
            <a:r>
              <a:rPr lang="en-US" dirty="0" smtClean="0">
                <a:hlinkClick r:id="rId2"/>
              </a:rPr>
              <a:t>linda.pikula@noaa.gov</a:t>
            </a:r>
            <a:endParaRPr lang="en-US" dirty="0" smtClean="0"/>
          </a:p>
          <a:p>
            <a:r>
              <a:rPr lang="en-US" dirty="0" smtClean="0"/>
              <a:t>Also, all excel files created are available</a:t>
            </a:r>
          </a:p>
          <a:p>
            <a:r>
              <a:rPr lang="en-US" dirty="0" smtClean="0"/>
              <a:t>The 405 Peer reviewed citations are freely available in Linda </a:t>
            </a:r>
            <a:r>
              <a:rPr lang="en-US" dirty="0" smtClean="0"/>
              <a:t>Pikula’s</a:t>
            </a:r>
            <a:r>
              <a:rPr lang="en-US" dirty="0" smtClean="0"/>
              <a:t> </a:t>
            </a:r>
            <a:r>
              <a:rPr lang="en-US" dirty="0" smtClean="0"/>
              <a:t>ResearcherID</a:t>
            </a:r>
            <a:r>
              <a:rPr lang="en-US" dirty="0" smtClean="0"/>
              <a:t> </a:t>
            </a:r>
          </a:p>
          <a:p>
            <a:pPr>
              <a:buNone/>
            </a:pPr>
            <a:r>
              <a:rPr lang="en-US" dirty="0" smtClean="0"/>
              <a:t> </a:t>
            </a:r>
            <a:r>
              <a:rPr lang="en-US" dirty="0" smtClean="0"/>
              <a:t>   </a:t>
            </a:r>
            <a:r>
              <a:rPr lang="en-US" dirty="0" smtClean="0">
                <a:hlinkClick r:id="rId3"/>
              </a:rPr>
              <a:t>www.researcherid.com</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Categories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Law </a:t>
            </a:r>
          </a:p>
          <a:p>
            <a:pPr lvl="0"/>
            <a:r>
              <a:rPr lang="en-US" dirty="0" smtClean="0"/>
              <a:t>Economy </a:t>
            </a:r>
          </a:p>
          <a:p>
            <a:pPr lvl="0"/>
            <a:r>
              <a:rPr lang="en-US" dirty="0" smtClean="0"/>
              <a:t>Industry</a:t>
            </a:r>
          </a:p>
          <a:p>
            <a:pPr lvl="0"/>
            <a:r>
              <a:rPr lang="en-US" dirty="0" smtClean="0"/>
              <a:t>Conservation</a:t>
            </a:r>
          </a:p>
          <a:p>
            <a:pPr lvl="0"/>
            <a:r>
              <a:rPr lang="en-US" dirty="0" smtClean="0"/>
              <a:t>Data Management </a:t>
            </a:r>
          </a:p>
          <a:p>
            <a:pPr lvl="0"/>
            <a:r>
              <a:rPr lang="en-US" dirty="0" smtClean="0"/>
              <a:t>Science Policy</a:t>
            </a:r>
          </a:p>
          <a:p>
            <a:pPr lvl="0"/>
            <a:r>
              <a:rPr lang="en-US" dirty="0" smtClean="0"/>
              <a:t>Ecosystem Services </a:t>
            </a:r>
          </a:p>
          <a:p>
            <a:pPr lvl="0"/>
            <a:r>
              <a:rPr lang="en-US" dirty="0" smtClean="0"/>
              <a:t>Informatics/visualization </a:t>
            </a:r>
          </a:p>
          <a:p>
            <a:pPr lvl="0"/>
            <a:r>
              <a:rPr lang="en-US" dirty="0" smtClean="0"/>
              <a:t>Other (with the “other” topics listed) </a:t>
            </a:r>
            <a:endParaRPr lang="en-US" dirty="0" smtClean="0"/>
          </a:p>
          <a:p>
            <a:pPr lvl="0"/>
            <a:r>
              <a:rPr lang="en-US" dirty="0" smtClean="0"/>
              <a:t>Also, </a:t>
            </a:r>
            <a:r>
              <a:rPr lang="en-US" dirty="0" smtClean="0"/>
              <a:t>languages in which publications were produced and regional focus of articles </a:t>
            </a:r>
            <a:r>
              <a:rPr lang="en-US" dirty="0" smtClean="0"/>
              <a:t>were noted when possible</a:t>
            </a:r>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lgn="ctr">
              <a:buNone/>
            </a:pPr>
            <a:r>
              <a:rPr lang="en-US" b="1" dirty="0" smtClean="0"/>
              <a:t>To Access Top Cited OBIS Articles, Top Cited OBIS Authors, Least Cited OBIS Articles</a:t>
            </a:r>
          </a:p>
          <a:p>
            <a:pPr algn="ctr">
              <a:buNone/>
            </a:pPr>
            <a:endParaRPr lang="en-US" b="1" dirty="0" smtClean="0"/>
          </a:p>
          <a:p>
            <a:pPr marL="514350" indent="-514350">
              <a:buAutoNum type="arabicPeriod"/>
            </a:pPr>
            <a:r>
              <a:rPr lang="en-US" dirty="0" smtClean="0"/>
              <a:t>Go to Researcher ID</a:t>
            </a:r>
          </a:p>
          <a:p>
            <a:pPr marL="514350" indent="-514350">
              <a:buNone/>
            </a:pPr>
            <a:r>
              <a:rPr lang="en-US" dirty="0" smtClean="0"/>
              <a:t>		 </a:t>
            </a:r>
            <a:r>
              <a:rPr lang="en-US" dirty="0" smtClean="0">
                <a:hlinkClick r:id="rId2"/>
              </a:rPr>
              <a:t>http://www.researcherid.com/</a:t>
            </a:r>
            <a:endParaRPr lang="en-US" dirty="0" smtClean="0"/>
          </a:p>
          <a:p>
            <a:pPr marL="514350" indent="-514350">
              <a:buAutoNum type="arabicPeriod" startAt="2"/>
            </a:pPr>
            <a:r>
              <a:rPr lang="en-US" dirty="0" smtClean="0"/>
              <a:t>Search for Members (left side)</a:t>
            </a:r>
          </a:p>
          <a:p>
            <a:pPr marL="514350" indent="-514350">
              <a:buAutoNum type="arabicPeriod" startAt="2"/>
            </a:pPr>
            <a:r>
              <a:rPr lang="en-US" dirty="0" smtClean="0"/>
              <a:t>Search for Linda Pikula</a:t>
            </a:r>
          </a:p>
          <a:p>
            <a:pPr marL="514350" indent="-514350">
              <a:buAutoNum type="arabicPeriod" startAt="2"/>
            </a:pPr>
            <a:r>
              <a:rPr lang="en-US" dirty="0" smtClean="0"/>
              <a:t>Select name to view list of articles</a:t>
            </a:r>
          </a:p>
          <a:p>
            <a:pPr marL="514350" indent="-514350">
              <a:buAutoNum type="arabicPeriod" startAt="2"/>
            </a:pPr>
            <a:r>
              <a:rPr lang="en-US" dirty="0" smtClean="0"/>
              <a:t>Sort by Title, Times Cited, Date Added, or Publication Date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 “Other</a:t>
            </a:r>
            <a:r>
              <a:rPr lang="en-US" b="1" dirty="0" smtClean="0"/>
              <a:t>” Category </a:t>
            </a:r>
            <a:r>
              <a:rPr lang="en-US" b="1" dirty="0" smtClean="0"/>
              <a:t>of OBIS Documents</a:t>
            </a:r>
            <a:endParaRPr lang="en-US" dirty="0"/>
          </a:p>
        </p:txBody>
      </p:sp>
      <p:sp>
        <p:nvSpPr>
          <p:cNvPr id="3" name="Content Placeholder 2"/>
          <p:cNvSpPr>
            <a:spLocks noGrp="1"/>
          </p:cNvSpPr>
          <p:nvPr>
            <p:ph sz="half" idx="1"/>
          </p:nvPr>
        </p:nvSpPr>
        <p:spPr/>
        <p:txBody>
          <a:bodyPr>
            <a:normAutofit fontScale="55000" lnSpcReduction="20000"/>
          </a:bodyPr>
          <a:lstStyle/>
          <a:p>
            <a:r>
              <a:rPr lang="en-US" dirty="0" smtClean="0"/>
              <a:t>Education/Communication </a:t>
            </a:r>
          </a:p>
          <a:p>
            <a:r>
              <a:rPr lang="en-US" dirty="0" smtClean="0"/>
              <a:t>GeoBon</a:t>
            </a:r>
            <a:r>
              <a:rPr lang="en-US" dirty="0" smtClean="0"/>
              <a:t> </a:t>
            </a:r>
          </a:p>
          <a:p>
            <a:r>
              <a:rPr lang="en-US" dirty="0" smtClean="0"/>
              <a:t>Funding </a:t>
            </a:r>
          </a:p>
          <a:p>
            <a:r>
              <a:rPr lang="en-US" dirty="0" smtClean="0"/>
              <a:t>Ethno Archeology </a:t>
            </a:r>
            <a:endParaRPr lang="en-US" dirty="0" smtClean="0"/>
          </a:p>
          <a:p>
            <a:r>
              <a:rPr lang="en-US" dirty="0" smtClean="0"/>
              <a:t>MPA's </a:t>
            </a:r>
          </a:p>
          <a:p>
            <a:r>
              <a:rPr lang="en-US" dirty="0" smtClean="0"/>
              <a:t>Extinct </a:t>
            </a:r>
          </a:p>
          <a:p>
            <a:r>
              <a:rPr lang="en-US" dirty="0" smtClean="0"/>
              <a:t>Emergency Response </a:t>
            </a:r>
          </a:p>
          <a:p>
            <a:r>
              <a:rPr lang="en-US" dirty="0" smtClean="0"/>
              <a:t>Satellites </a:t>
            </a:r>
          </a:p>
          <a:p>
            <a:r>
              <a:rPr lang="en-US" dirty="0" smtClean="0"/>
              <a:t>Turtles </a:t>
            </a:r>
          </a:p>
          <a:p>
            <a:r>
              <a:rPr lang="en-US" dirty="0" smtClean="0"/>
              <a:t>Oil Pollution </a:t>
            </a:r>
          </a:p>
          <a:p>
            <a:r>
              <a:rPr lang="en-US" dirty="0" smtClean="0"/>
              <a:t>Bronze Age Shells </a:t>
            </a:r>
          </a:p>
          <a:p>
            <a:r>
              <a:rPr lang="en-US" dirty="0" smtClean="0"/>
              <a:t>Early Pleistocene </a:t>
            </a:r>
          </a:p>
          <a:p>
            <a:endParaRPr lang="en-US" dirty="0"/>
          </a:p>
        </p:txBody>
      </p:sp>
      <p:sp>
        <p:nvSpPr>
          <p:cNvPr id="4" name="Content Placeholder 3"/>
          <p:cNvSpPr>
            <a:spLocks noGrp="1"/>
          </p:cNvSpPr>
          <p:nvPr>
            <p:ph sz="half" idx="2"/>
          </p:nvPr>
        </p:nvSpPr>
        <p:spPr/>
        <p:txBody>
          <a:bodyPr>
            <a:normAutofit fontScale="55000" lnSpcReduction="20000"/>
          </a:bodyPr>
          <a:lstStyle/>
          <a:p>
            <a:r>
              <a:rPr lang="en-US" dirty="0" smtClean="0"/>
              <a:t>Sampling</a:t>
            </a:r>
          </a:p>
          <a:p>
            <a:r>
              <a:rPr lang="en-US" dirty="0" smtClean="0"/>
              <a:t>History of Science </a:t>
            </a:r>
          </a:p>
          <a:p>
            <a:r>
              <a:rPr lang="en-US" dirty="0" smtClean="0"/>
              <a:t>Seabirds </a:t>
            </a:r>
          </a:p>
          <a:p>
            <a:r>
              <a:rPr lang="en-US" dirty="0" smtClean="0"/>
              <a:t>Microbial </a:t>
            </a:r>
          </a:p>
          <a:p>
            <a:r>
              <a:rPr lang="en-US" dirty="0" smtClean="0"/>
              <a:t>Genetics </a:t>
            </a:r>
          </a:p>
          <a:p>
            <a:r>
              <a:rPr lang="en-US" dirty="0" smtClean="0"/>
              <a:t>Molecular Ecology </a:t>
            </a:r>
          </a:p>
          <a:p>
            <a:r>
              <a:rPr lang="en-US" dirty="0" smtClean="0"/>
              <a:t>Applied Geography </a:t>
            </a:r>
          </a:p>
          <a:p>
            <a:r>
              <a:rPr lang="en-US" dirty="0" smtClean="0"/>
              <a:t>Medical </a:t>
            </a:r>
          </a:p>
          <a:p>
            <a:r>
              <a:rPr lang="en-US" dirty="0" smtClean="0"/>
              <a:t>Invasive Species</a:t>
            </a:r>
          </a:p>
          <a:p>
            <a:r>
              <a:rPr lang="en-US" dirty="0" smtClean="0"/>
              <a:t>Sonar noise/mammals </a:t>
            </a:r>
          </a:p>
          <a:p>
            <a:r>
              <a:rPr lang="en-US" dirty="0" smtClean="0"/>
              <a:t>Mountains Biodiversity </a:t>
            </a:r>
          </a:p>
          <a:p>
            <a:r>
              <a:rPr lang="en-US" dirty="0" smtClean="0"/>
              <a:t>Barcoding</a:t>
            </a:r>
            <a:r>
              <a:rPr lang="en-US" dirty="0" smtClean="0"/>
              <a:t> DNA </a:t>
            </a:r>
          </a:p>
          <a:p>
            <a:r>
              <a:rPr lang="en-US" dirty="0" smtClean="0"/>
              <a:t>Gap Analysis </a:t>
            </a:r>
          </a:p>
          <a:p>
            <a:r>
              <a:rPr lang="en-US" dirty="0" smtClean="0"/>
              <a:t>Genetic Resources </a:t>
            </a:r>
          </a:p>
          <a:p>
            <a:r>
              <a:rPr lang="en-US" dirty="0" smtClean="0"/>
              <a:t>Bar Code of Life </a:t>
            </a:r>
          </a:p>
          <a:p>
            <a:r>
              <a:rPr lang="en-US" dirty="0" smtClean="0"/>
              <a:t>Paleogeography</a:t>
            </a:r>
            <a:r>
              <a:rPr lang="en-US" dirty="0" smtClean="0"/>
              <a:t>, </a:t>
            </a:r>
            <a:r>
              <a:rPr lang="en-US" dirty="0" smtClean="0"/>
              <a:t>Paleoclimatology</a:t>
            </a:r>
            <a:r>
              <a:rPr lang="en-US" dirty="0" smtClean="0"/>
              <a:t>, </a:t>
            </a:r>
            <a:r>
              <a:rPr lang="en-US" dirty="0" smtClean="0"/>
              <a:t>Paleoecology</a:t>
            </a:r>
            <a:r>
              <a:rPr lang="en-US"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noGrp="1"/>
          </p:cNvGraphicFramePr>
          <p:nvPr/>
        </p:nvGraphicFramePr>
        <p:xfrm>
          <a:off x="0" y="0"/>
          <a:ext cx="9144000" cy="6857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1360</Words>
  <Application>Microsoft Office PowerPoint</Application>
  <PresentationFormat>On-screen Show (4:3)</PresentationFormat>
  <Paragraphs>474</Paragraphs>
  <Slides>30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Office Theme</vt:lpstr>
      <vt:lpstr>Worksheet</vt:lpstr>
      <vt:lpstr>OBIS Publications Study</vt:lpstr>
      <vt:lpstr>Analyzing OBIS Papers</vt:lpstr>
      <vt:lpstr>9 Categories</vt:lpstr>
      <vt:lpstr>Slide 4</vt:lpstr>
      <vt:lpstr>In “Other” Category of OBIS Documents</vt:lpstr>
      <vt:lpstr>Slide 6</vt:lpstr>
      <vt:lpstr>Slide 7</vt:lpstr>
      <vt:lpstr>Slide 8</vt:lpstr>
      <vt:lpstr>Slide 9</vt:lpstr>
      <vt:lpstr>Slide 10</vt:lpstr>
      <vt:lpstr>Slide 11</vt:lpstr>
      <vt:lpstr>Slide 12</vt:lpstr>
      <vt:lpstr>Slide 13</vt:lpstr>
      <vt:lpstr>Slide 14</vt:lpstr>
      <vt:lpstr>Slide 15</vt:lpstr>
      <vt:lpstr>  Web of Science  OBIS Citation Distribution by Year and H-Index 41 Peer Reviewed Articles Only </vt:lpstr>
      <vt:lpstr>A note on Web of Science metrics</vt:lpstr>
      <vt:lpstr>A Note on Google Scholar metrics</vt:lpstr>
      <vt:lpstr>Google Scholar OBIS Citation Distribution by Year and  H-Index 50 Peer Reviewed and Gray Lit </vt:lpstr>
      <vt:lpstr>Results 1</vt:lpstr>
      <vt:lpstr>Suggested Keywords to Use (Seems Obvious but not often used)</vt:lpstr>
      <vt:lpstr>Results 2 </vt:lpstr>
      <vt:lpstr>Results 3</vt:lpstr>
      <vt:lpstr>Results: Suggested High Impact Journals in which to publish Using 5 year Impact Factor                                                                                         Imp.F         # pub</vt:lpstr>
      <vt:lpstr>Highest 5 year impact journals 2nd page </vt:lpstr>
      <vt:lpstr>Results </vt:lpstr>
      <vt:lpstr>“Unranked Journals” no impact factor page 1</vt:lpstr>
      <vt:lpstr>“Unranked Journals” Page 2</vt:lpstr>
      <vt:lpstr>References and Charts</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OBIS Study</dc:title>
  <dc:creator>Ashley.Jefferson</dc:creator>
  <cp:lastModifiedBy>Linda Pikula</cp:lastModifiedBy>
  <cp:revision>88</cp:revision>
  <dcterms:created xsi:type="dcterms:W3CDTF">2014-11-24T18:45:01Z</dcterms:created>
  <dcterms:modified xsi:type="dcterms:W3CDTF">2014-11-26T18:02:01Z</dcterms:modified>
</cp:coreProperties>
</file>