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Default Extension="wmv" ContentType="video/x-ms-wmv"/>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
  </p:sldMasterIdLst>
  <p:notesMasterIdLst>
    <p:notesMasterId r:id="rId33"/>
  </p:notesMasterIdLst>
  <p:sldIdLst>
    <p:sldId id="256" r:id="rId3"/>
    <p:sldId id="260" r:id="rId4"/>
    <p:sldId id="277" r:id="rId5"/>
    <p:sldId id="278" r:id="rId6"/>
    <p:sldId id="305" r:id="rId7"/>
    <p:sldId id="416" r:id="rId8"/>
    <p:sldId id="282" r:id="rId9"/>
    <p:sldId id="417" r:id="rId10"/>
    <p:sldId id="401" r:id="rId11"/>
    <p:sldId id="404" r:id="rId12"/>
    <p:sldId id="402" r:id="rId13"/>
    <p:sldId id="397" r:id="rId14"/>
    <p:sldId id="398" r:id="rId15"/>
    <p:sldId id="420" r:id="rId16"/>
    <p:sldId id="403" r:id="rId17"/>
    <p:sldId id="406" r:id="rId18"/>
    <p:sldId id="408" r:id="rId19"/>
    <p:sldId id="409" r:id="rId20"/>
    <p:sldId id="410" r:id="rId21"/>
    <p:sldId id="411" r:id="rId22"/>
    <p:sldId id="412" r:id="rId23"/>
    <p:sldId id="413" r:id="rId24"/>
    <p:sldId id="421" r:id="rId25"/>
    <p:sldId id="414" r:id="rId26"/>
    <p:sldId id="415" r:id="rId27"/>
    <p:sldId id="418" r:id="rId28"/>
    <p:sldId id="419" r:id="rId29"/>
    <p:sldId id="399" r:id="rId30"/>
    <p:sldId id="400" r:id="rId31"/>
    <p:sldId id="302"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14F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9885" autoAdjust="0"/>
  </p:normalViewPr>
  <p:slideViewPr>
    <p:cSldViewPr showGuides="1">
      <p:cViewPr>
        <p:scale>
          <a:sx n="66" d="100"/>
          <a:sy n="66" d="100"/>
        </p:scale>
        <p:origin x="-2364" y="-678"/>
      </p:cViewPr>
      <p:guideLst>
        <p:guide orient="horz" pos="2160"/>
        <p:guide pos="2880"/>
        <p:guide pos="144"/>
        <p:guide pos="5616"/>
      </p:guideLst>
    </p:cSldViewPr>
  </p:slideViewPr>
  <p:notesTextViewPr>
    <p:cViewPr>
      <p:scale>
        <a:sx n="1" d="1"/>
        <a:sy n="1" d="1"/>
      </p:scale>
      <p:origin x="0" y="0"/>
    </p:cViewPr>
  </p:notesTextViewPr>
  <p:sorterViewPr>
    <p:cViewPr>
      <p:scale>
        <a:sx n="75" d="100"/>
        <a:sy n="75" d="100"/>
      </p:scale>
      <p:origin x="0" y="0"/>
    </p:cViewPr>
  </p:sorterViewPr>
  <p:notesViewPr>
    <p:cSldViewPr showGuides="1">
      <p:cViewPr varScale="1">
        <p:scale>
          <a:sx n="84" d="100"/>
          <a:sy n="84" d="100"/>
        </p:scale>
        <p:origin x="-876" y="-7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DA3D3F-FA3A-43FB-819B-B918D157AE16}" type="datetimeFigureOut">
              <a:rPr lang="en-US" smtClean="0"/>
              <a:pPr/>
              <a:t>10/12/2011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39F434-8BE4-4208-A27E-B9B0B17D628A}" type="slidenum">
              <a:rPr lang="en-US" smtClean="0"/>
              <a:pPr/>
              <a:t>‹#›</a:t>
            </a:fld>
            <a:endParaRPr lang="en-US"/>
          </a:p>
        </p:txBody>
      </p:sp>
    </p:spTree>
    <p:extLst>
      <p:ext uri="{BB962C8B-B14F-4D97-AF65-F5344CB8AC3E}">
        <p14:creationId xmlns:p14="http://schemas.microsoft.com/office/powerpoint/2010/main" xmlns="" val="1447269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039F434-8BE4-4208-A27E-B9B0B17D628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039F434-8BE4-4208-A27E-B9B0B17D628A}"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039F434-8BE4-4208-A27E-B9B0B17D628A}"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3A008AA-FEA7-4F14-890F-04F20BC78F87}" type="slidenum">
              <a:rPr lang="en-US"/>
              <a:pPr/>
              <a:t>5</a:t>
            </a:fld>
            <a:endParaRPr lang="en-US"/>
          </a:p>
        </p:txBody>
      </p:sp>
      <p:sp>
        <p:nvSpPr>
          <p:cNvPr id="169986" name="Rectangle 2"/>
          <p:cNvSpPr>
            <a:spLocks noGrp="1" noRot="1" noChangeAspect="1" noChangeArrowheads="1" noTextEdit="1"/>
          </p:cNvSpPr>
          <p:nvPr>
            <p:ph type="sldImg"/>
          </p:nvPr>
        </p:nvSpPr>
        <p:spPr>
          <a:xfrm>
            <a:off x="1143000" y="684213"/>
            <a:ext cx="4572000" cy="3429000"/>
          </a:xfrm>
          <a:ln/>
        </p:spPr>
      </p:sp>
      <p:sp>
        <p:nvSpPr>
          <p:cNvPr id="169987" name="Rectangle 3"/>
          <p:cNvSpPr>
            <a:spLocks noGrp="1" noChangeArrowheads="1"/>
          </p:cNvSpPr>
          <p:nvPr>
            <p:ph type="body" idx="1"/>
          </p:nvPr>
        </p:nvSpPr>
        <p:spPr>
          <a:xfrm>
            <a:off x="686035" y="4343815"/>
            <a:ext cx="5485931" cy="4115630"/>
          </a:xfrm>
        </p:spPr>
        <p:txBody>
          <a:bodyPr/>
          <a:lstStyle/>
          <a:p>
            <a:endParaRPr lang="en-US"/>
          </a:p>
          <a:p>
            <a:endParaRPr lang="en-US"/>
          </a:p>
          <a:p>
            <a:endParaRPr lang="en-US"/>
          </a:p>
        </p:txBody>
      </p:sp>
      <p:sp>
        <p:nvSpPr>
          <p:cNvPr id="169989" name="Rectangle 5"/>
          <p:cNvSpPr>
            <a:spLocks noChangeArrowheads="1"/>
          </p:cNvSpPr>
          <p:nvPr/>
        </p:nvSpPr>
        <p:spPr bwMode="auto">
          <a:xfrm>
            <a:off x="914713" y="4343816"/>
            <a:ext cx="5028575" cy="4113556"/>
          </a:xfrm>
          <a:prstGeom prst="rect">
            <a:avLst/>
          </a:prstGeom>
          <a:noFill/>
          <a:ln w="9525">
            <a:noFill/>
            <a:miter lim="800000"/>
            <a:headEnd/>
            <a:tailEnd/>
          </a:ln>
          <a:effectLst/>
        </p:spPr>
        <p:txBody>
          <a:bodyPr/>
          <a:lstStyle/>
          <a:p>
            <a:pPr eaLnBrk="0" hangingPunct="0">
              <a:spcBef>
                <a:spcPct val="30000"/>
              </a:spcBef>
            </a:pPr>
            <a:r>
              <a:rPr lang="en-US" sz="1200">
                <a:latin typeface="Arial Narrow" pitchFamily="34" charset="0"/>
              </a:rPr>
              <a:t>Here are common representatives of the major benthic calcifiers all of whom at least in part make there living secreting calcium carbonate in on form or another.  (a) coralline algae, (b) </a:t>
            </a:r>
            <a:r>
              <a:rPr lang="en-US" sz="1200" i="1">
                <a:latin typeface="Arial Narrow" pitchFamily="34" charset="0"/>
              </a:rPr>
              <a:t>Halimeda</a:t>
            </a:r>
            <a:r>
              <a:rPr lang="en-US" sz="1200">
                <a:latin typeface="Arial Narrow" pitchFamily="34" charset="0"/>
              </a:rPr>
              <a:t>, (c) benthic foraminifera, (d) reef-building coral (</a:t>
            </a:r>
            <a:r>
              <a:rPr lang="en-US" sz="1200" i="1">
                <a:latin typeface="Arial Narrow" pitchFamily="34" charset="0"/>
              </a:rPr>
              <a:t>dendrogyra cylindrus</a:t>
            </a:r>
            <a:r>
              <a:rPr lang="en-US" sz="1200">
                <a:latin typeface="Arial Narrow" pitchFamily="34" charset="0"/>
              </a:rPr>
              <a:t>), (e) deep-water coral, (f) bryozoan, (g) mollusc (oyster reef), (h) echinoderm (brittle star), (i) crustacean (lobster)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3A008AA-FEA7-4F14-890F-04F20BC78F87}" type="slidenum">
              <a:rPr lang="en-US"/>
              <a:pPr/>
              <a:t>6</a:t>
            </a:fld>
            <a:endParaRPr lang="en-US"/>
          </a:p>
        </p:txBody>
      </p:sp>
      <p:sp>
        <p:nvSpPr>
          <p:cNvPr id="169986" name="Rectangle 2"/>
          <p:cNvSpPr>
            <a:spLocks noGrp="1" noRot="1" noChangeAspect="1" noChangeArrowheads="1" noTextEdit="1"/>
          </p:cNvSpPr>
          <p:nvPr>
            <p:ph type="sldImg"/>
          </p:nvPr>
        </p:nvSpPr>
        <p:spPr>
          <a:xfrm>
            <a:off x="1143000" y="684213"/>
            <a:ext cx="4572000" cy="3429000"/>
          </a:xfrm>
          <a:ln/>
        </p:spPr>
      </p:sp>
      <p:sp>
        <p:nvSpPr>
          <p:cNvPr id="169987" name="Rectangle 3"/>
          <p:cNvSpPr>
            <a:spLocks noGrp="1" noChangeArrowheads="1"/>
          </p:cNvSpPr>
          <p:nvPr>
            <p:ph type="body" idx="1"/>
          </p:nvPr>
        </p:nvSpPr>
        <p:spPr>
          <a:xfrm>
            <a:off x="686035" y="4343815"/>
            <a:ext cx="5485931" cy="4115630"/>
          </a:xfrm>
        </p:spPr>
        <p:txBody>
          <a:bodyPr/>
          <a:lstStyle/>
          <a:p>
            <a:endParaRPr lang="en-US"/>
          </a:p>
          <a:p>
            <a:endParaRPr lang="en-US"/>
          </a:p>
          <a:p>
            <a:endParaRPr lang="en-US"/>
          </a:p>
        </p:txBody>
      </p:sp>
      <p:sp>
        <p:nvSpPr>
          <p:cNvPr id="169989" name="Rectangle 5"/>
          <p:cNvSpPr>
            <a:spLocks noChangeArrowheads="1"/>
          </p:cNvSpPr>
          <p:nvPr/>
        </p:nvSpPr>
        <p:spPr bwMode="auto">
          <a:xfrm>
            <a:off x="914713" y="4343816"/>
            <a:ext cx="5028575" cy="4113556"/>
          </a:xfrm>
          <a:prstGeom prst="rect">
            <a:avLst/>
          </a:prstGeom>
          <a:noFill/>
          <a:ln w="9525">
            <a:noFill/>
            <a:miter lim="800000"/>
            <a:headEnd/>
            <a:tailEnd/>
          </a:ln>
          <a:effectLst/>
        </p:spPr>
        <p:txBody>
          <a:bodyPr/>
          <a:lstStyle/>
          <a:p>
            <a:pPr eaLnBrk="0" hangingPunct="0">
              <a:spcBef>
                <a:spcPct val="30000"/>
              </a:spcBef>
            </a:pPr>
            <a:r>
              <a:rPr lang="en-US" sz="1200">
                <a:latin typeface="Arial Narrow" pitchFamily="34" charset="0"/>
              </a:rPr>
              <a:t>Here are common representatives of the major benthic calcifiers all of whom at least in part make there living secreting calcium carbonate in on form or another.  (a) coralline algae, (b) </a:t>
            </a:r>
            <a:r>
              <a:rPr lang="en-US" sz="1200" i="1">
                <a:latin typeface="Arial Narrow" pitchFamily="34" charset="0"/>
              </a:rPr>
              <a:t>Halimeda</a:t>
            </a:r>
            <a:r>
              <a:rPr lang="en-US" sz="1200">
                <a:latin typeface="Arial Narrow" pitchFamily="34" charset="0"/>
              </a:rPr>
              <a:t>, (c) benthic foraminifera, (d) reef-building coral (</a:t>
            </a:r>
            <a:r>
              <a:rPr lang="en-US" sz="1200" i="1">
                <a:latin typeface="Arial Narrow" pitchFamily="34" charset="0"/>
              </a:rPr>
              <a:t>dendrogyra cylindrus</a:t>
            </a:r>
            <a:r>
              <a:rPr lang="en-US" sz="1200">
                <a:latin typeface="Arial Narrow" pitchFamily="34" charset="0"/>
              </a:rPr>
              <a:t>), (e) deep-water coral, (f) bryozoan, (g) mollusc (oyster reef), (h) echinoderm (brittle star), (i) crustacean (lobster)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1.xml"/><Relationship Id="rId1" Type="http://schemas.openxmlformats.org/officeDocument/2006/relationships/video" Target="../media/media1.wm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1.xml"/><Relationship Id="rId1" Type="http://schemas.openxmlformats.org/officeDocument/2006/relationships/video" Target="../media/media1.wmv"/><Relationship Id="rId5" Type="http://schemas.openxmlformats.org/officeDocument/2006/relationships/image" Target="../media/image2.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1.xml"/><Relationship Id="rId1" Type="http://schemas.openxmlformats.org/officeDocument/2006/relationships/video" Target="../media/media1.wm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1.xml"/><Relationship Id="rId1" Type="http://schemas.openxmlformats.org/officeDocument/2006/relationships/video" Target="../media/media1.wm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pic>
        <p:nvPicPr>
          <p:cNvPr id="5" name="Picture 8" descr="Thumbnail for version as of 06:24, 18 August 2007"/>
          <p:cNvPicPr>
            <a:picLocks noChangeAspect="1" noChangeArrowheads="1"/>
          </p:cNvPicPr>
          <p:nvPr userDrawn="1"/>
        </p:nvPicPr>
        <p:blipFill>
          <a:blip r:embed="rId2" cstate="print"/>
          <a:srcRect/>
          <a:stretch>
            <a:fillRect/>
          </a:stretch>
        </p:blipFill>
        <p:spPr bwMode="auto">
          <a:xfrm>
            <a:off x="0" y="0"/>
            <a:ext cx="682625" cy="68262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12" descr="NOAA Coral Program"/>
          <p:cNvPicPr>
            <a:picLocks noChangeAspect="1" noChangeArrowheads="1"/>
          </p:cNvPicPr>
          <p:nvPr userDrawn="1"/>
        </p:nvPicPr>
        <p:blipFill>
          <a:blip r:embed="rId3" cstate="print"/>
          <a:srcRect/>
          <a:stretch>
            <a:fillRect/>
          </a:stretch>
        </p:blipFill>
        <p:spPr bwMode="auto">
          <a:xfrm>
            <a:off x="8566842" y="0"/>
            <a:ext cx="577158" cy="685800"/>
          </a:xfrm>
          <a:prstGeom prst="rect">
            <a:avLst/>
          </a:prstGeom>
          <a:noFill/>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056701E-279D-4010-B6E0-739AA257620B}" type="datetimeFigureOut">
              <a:rPr lang="en-US" smtClean="0"/>
              <a:pPr/>
              <a:t>10/12/2011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BB2CEA-3D82-4BDD-9400-F0522953981D}" type="slidenum">
              <a:rPr lang="en-US" smtClean="0"/>
              <a:pPr/>
              <a:t>‹#›</a:t>
            </a:fld>
            <a:endParaRPr lang="en-US"/>
          </a:p>
        </p:txBody>
      </p:sp>
      <p:pic>
        <p:nvPicPr>
          <p:cNvPr id="7" name="Picture 8" descr="Thumbnail for version as of 06:24, 18 August 2007"/>
          <p:cNvPicPr>
            <a:picLocks noChangeAspect="1" noChangeArrowheads="1"/>
          </p:cNvPicPr>
          <p:nvPr userDrawn="1"/>
        </p:nvPicPr>
        <p:blipFill>
          <a:blip r:embed="rId2" cstate="print"/>
          <a:srcRect/>
          <a:stretch>
            <a:fillRect/>
          </a:stretch>
        </p:blipFill>
        <p:spPr bwMode="auto">
          <a:xfrm>
            <a:off x="0" y="0"/>
            <a:ext cx="682625" cy="68262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12" descr="NOAA Coral Program"/>
          <p:cNvPicPr>
            <a:picLocks noChangeAspect="1" noChangeArrowheads="1"/>
          </p:cNvPicPr>
          <p:nvPr userDrawn="1"/>
        </p:nvPicPr>
        <p:blipFill>
          <a:blip r:embed="rId3" cstate="print"/>
          <a:srcRect/>
          <a:stretch>
            <a:fillRect/>
          </a:stretch>
        </p:blipFill>
        <p:spPr bwMode="auto">
          <a:xfrm>
            <a:off x="8566842" y="0"/>
            <a:ext cx="577158" cy="685800"/>
          </a:xfrm>
          <a:prstGeom prst="rect">
            <a:avLst/>
          </a:prstGeom>
          <a:noFill/>
        </p:spPr>
      </p:pic>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056701E-279D-4010-B6E0-739AA257620B}" type="datetimeFigureOut">
              <a:rPr lang="en-US" smtClean="0"/>
              <a:pPr/>
              <a:t>10/12/2011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BB2CEA-3D82-4BDD-9400-F0522953981D}" type="slidenum">
              <a:rPr lang="en-US" smtClean="0"/>
              <a:pPr/>
              <a:t>‹#›</a:t>
            </a:fld>
            <a:endParaRPr lang="en-US"/>
          </a:p>
        </p:txBody>
      </p:sp>
      <p:pic>
        <p:nvPicPr>
          <p:cNvPr id="7" name="Underwater.wmv">
            <a:hlinkClick r:id="" action="ppaction://media"/>
          </p:cNvPr>
          <p:cNvPicPr>
            <a:picLocks noChangeAspect="1"/>
          </p:cNvPicPr>
          <p:nvPr userDrawn="1">
            <a:videoFile r:link="rId1"/>
            <p:extLst>
              <p:ext uri="{DAA4B4D4-6D71-4841-9C94-3DE7FCFB9230}">
                <p14:media xmlns:p14="http://schemas.microsoft.com/office/powerpoint/2010/main" xmlns="" r:embed="rId3"/>
              </p:ext>
            </p:extLst>
          </p:nvPr>
        </p:nvPicPr>
        <p:blipFill rotWithShape="1">
          <a:blip r:embed="rId4" cstate="print">
            <a:lum bright="-10000" contrast="10000"/>
          </a:blip>
          <a:srcRect t="69492" b="17288"/>
          <a:stretch/>
        </p:blipFill>
        <p:spPr>
          <a:xfrm>
            <a:off x="3628" y="5943600"/>
            <a:ext cx="9140372" cy="805542"/>
          </a:xfrm>
          <a:prstGeom prst="rect">
            <a:avLst/>
          </a:prstGeom>
          <a:effectLst/>
        </p:spPr>
      </p:pic>
      <p:pic>
        <p:nvPicPr>
          <p:cNvPr id="8" name="Picture 8" descr="Thumbnail for version as of 06:24, 18 August 2007"/>
          <p:cNvPicPr>
            <a:picLocks noChangeAspect="1" noChangeArrowheads="1"/>
          </p:cNvPicPr>
          <p:nvPr userDrawn="1"/>
        </p:nvPicPr>
        <p:blipFill>
          <a:blip r:embed="rId5" cstate="print"/>
          <a:srcRect/>
          <a:stretch>
            <a:fillRect/>
          </a:stretch>
        </p:blipFill>
        <p:spPr bwMode="auto">
          <a:xfrm>
            <a:off x="0" y="0"/>
            <a:ext cx="682625" cy="68262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12" descr="NOAA Coral Program"/>
          <p:cNvPicPr>
            <a:picLocks noChangeAspect="1" noChangeArrowheads="1"/>
          </p:cNvPicPr>
          <p:nvPr userDrawn="1"/>
        </p:nvPicPr>
        <p:blipFill>
          <a:blip r:embed="rId6" cstate="print"/>
          <a:srcRect/>
          <a:stretch>
            <a:fillRect/>
          </a:stretch>
        </p:blipFill>
        <p:spPr bwMode="auto">
          <a:xfrm>
            <a:off x="8566842" y="0"/>
            <a:ext cx="577158" cy="685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76200" y="6400800"/>
            <a:ext cx="1905000" cy="381000"/>
          </a:xfrm>
        </p:spPr>
        <p:txBody>
          <a:bodyPr/>
          <a:lstStyle>
            <a:lvl1pPr>
              <a:defRPr/>
            </a:lvl1pPr>
          </a:lstStyle>
          <a:p>
            <a:r>
              <a:rPr lang="en-US"/>
              <a:t>Congressional Briefing</a:t>
            </a:r>
          </a:p>
          <a:p>
            <a:r>
              <a:rPr lang="en-US"/>
              <a:t>23 May 2006</a:t>
            </a: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1364C7F6-BCD7-48E2-A15E-E9BA28EA402C}" type="slidenum">
              <a:rPr lang="en-US"/>
              <a:pPr/>
              <a:t>‹#›</a:t>
            </a:fld>
            <a:endParaRPr lang="en-US"/>
          </a:p>
        </p:txBody>
      </p:sp>
      <p:pic>
        <p:nvPicPr>
          <p:cNvPr id="9" name="Picture 8" descr="Thumbnail for version as of 06:24, 18 August 2007"/>
          <p:cNvPicPr>
            <a:picLocks noChangeAspect="1" noChangeArrowheads="1"/>
          </p:cNvPicPr>
          <p:nvPr userDrawn="1"/>
        </p:nvPicPr>
        <p:blipFill>
          <a:blip r:embed="rId2" cstate="print"/>
          <a:srcRect/>
          <a:stretch>
            <a:fillRect/>
          </a:stretch>
        </p:blipFill>
        <p:spPr bwMode="auto">
          <a:xfrm>
            <a:off x="0" y="0"/>
            <a:ext cx="682625" cy="68262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12" descr="NOAA Coral Program"/>
          <p:cNvPicPr>
            <a:picLocks noChangeAspect="1" noChangeArrowheads="1"/>
          </p:cNvPicPr>
          <p:nvPr userDrawn="1"/>
        </p:nvPicPr>
        <p:blipFill>
          <a:blip r:embed="rId3" cstate="print"/>
          <a:srcRect/>
          <a:stretch>
            <a:fillRect/>
          </a:stretch>
        </p:blipFill>
        <p:spPr bwMode="auto">
          <a:xfrm>
            <a:off x="8566842" y="0"/>
            <a:ext cx="577158" cy="685800"/>
          </a:xfrm>
          <a:prstGeom prst="rect">
            <a:avLst/>
          </a:prstGeom>
          <a:no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056701E-279D-4010-B6E0-739AA257620B}" type="datetimeFigureOut">
              <a:rPr lang="en-US" smtClean="0"/>
              <a:pPr/>
              <a:t>10/12/2011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BB2CEA-3D82-4BDD-9400-F0522953981D}" type="slidenum">
              <a:rPr lang="en-US" smtClean="0"/>
              <a:pPr/>
              <a:t>‹#›</a:t>
            </a:fld>
            <a:endParaRPr lang="en-US"/>
          </a:p>
        </p:txBody>
      </p:sp>
      <p:pic>
        <p:nvPicPr>
          <p:cNvPr id="7" name="Picture 8" descr="Thumbnail for version as of 06:24, 18 August 2007"/>
          <p:cNvPicPr>
            <a:picLocks noChangeAspect="1" noChangeArrowheads="1"/>
          </p:cNvPicPr>
          <p:nvPr userDrawn="1"/>
        </p:nvPicPr>
        <p:blipFill>
          <a:blip r:embed="rId2" cstate="print"/>
          <a:srcRect/>
          <a:stretch>
            <a:fillRect/>
          </a:stretch>
        </p:blipFill>
        <p:spPr bwMode="auto">
          <a:xfrm>
            <a:off x="0" y="0"/>
            <a:ext cx="682625" cy="68262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12" descr="NOAA Coral Program"/>
          <p:cNvPicPr>
            <a:picLocks noChangeAspect="1" noChangeArrowheads="1"/>
          </p:cNvPicPr>
          <p:nvPr userDrawn="1"/>
        </p:nvPicPr>
        <p:blipFill>
          <a:blip r:embed="rId3" cstate="print"/>
          <a:srcRect/>
          <a:stretch>
            <a:fillRect/>
          </a:stretch>
        </p:blipFill>
        <p:spPr bwMode="auto">
          <a:xfrm>
            <a:off x="8566842" y="0"/>
            <a:ext cx="577158" cy="685800"/>
          </a:xfrm>
          <a:prstGeom prst="rect">
            <a:avLst/>
          </a:prstGeom>
          <a:noFill/>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2056701E-279D-4010-B6E0-739AA257620B}" type="datetimeFigureOut">
              <a:rPr lang="en-US" smtClean="0"/>
              <a:pPr/>
              <a:t>10/12/2011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BB2CEA-3D82-4BDD-9400-F0522953981D}" type="slidenum">
              <a:rPr lang="en-US" smtClean="0"/>
              <a:pPr/>
              <a:t>‹#›</a:t>
            </a:fld>
            <a:endParaRPr lang="en-US"/>
          </a:p>
        </p:txBody>
      </p:sp>
      <p:pic>
        <p:nvPicPr>
          <p:cNvPr id="7" name="Underwater.wmv">
            <a:hlinkClick r:id="" action="ppaction://media"/>
          </p:cNvPr>
          <p:cNvPicPr>
            <a:picLocks noChangeAspect="1"/>
          </p:cNvPicPr>
          <p:nvPr userDrawn="1">
            <a:videoFile r:link="rId1"/>
            <p:extLst>
              <p:ext uri="{DAA4B4D4-6D71-4841-9C94-3DE7FCFB9230}">
                <p14:media xmlns:p14="http://schemas.microsoft.com/office/powerpoint/2010/main" xmlns="" r:embed="rId3"/>
              </p:ext>
            </p:extLst>
          </p:nvPr>
        </p:nvPicPr>
        <p:blipFill rotWithShape="1">
          <a:blip r:embed="rId4" cstate="print">
            <a:lum bright="-10000" contrast="10000"/>
          </a:blip>
          <a:srcRect t="33942" b="17288"/>
          <a:stretch/>
        </p:blipFill>
        <p:spPr>
          <a:xfrm>
            <a:off x="3628" y="0"/>
            <a:ext cx="9140372" cy="2971800"/>
          </a:xfrm>
          <a:prstGeom prst="rect">
            <a:avLst/>
          </a:prstGeom>
          <a:effectLst>
            <a:reflection blurRad="6350" stA="50000" endPos="95000" dist="101600" dir="5400000" sy="-100000" algn="bl" rotWithShape="0"/>
          </a:effectLst>
        </p:spPr>
      </p:pic>
      <p:pic>
        <p:nvPicPr>
          <p:cNvPr id="8" name="Picture 8" descr="Thumbnail for version as of 06:24, 18 August 2007"/>
          <p:cNvPicPr>
            <a:picLocks noChangeAspect="1" noChangeArrowheads="1"/>
          </p:cNvPicPr>
          <p:nvPr userDrawn="1"/>
        </p:nvPicPr>
        <p:blipFill>
          <a:blip r:embed="rId5" cstate="print"/>
          <a:srcRect/>
          <a:stretch>
            <a:fillRect/>
          </a:stretch>
        </p:blipFill>
        <p:spPr bwMode="auto">
          <a:xfrm>
            <a:off x="0" y="0"/>
            <a:ext cx="682625" cy="68262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056701E-279D-4010-B6E0-739AA257620B}" type="datetimeFigureOut">
              <a:rPr lang="en-US" smtClean="0"/>
              <a:pPr/>
              <a:t>10/12/2011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BB2CEA-3D82-4BDD-9400-F0522953981D}" type="slidenum">
              <a:rPr lang="en-US" smtClean="0"/>
              <a:pPr/>
              <a:t>‹#›</a:t>
            </a:fld>
            <a:endParaRPr lang="en-US"/>
          </a:p>
        </p:txBody>
      </p:sp>
      <p:pic>
        <p:nvPicPr>
          <p:cNvPr id="8" name="Picture 8" descr="Thumbnail for version as of 06:24, 18 August 2007"/>
          <p:cNvPicPr>
            <a:picLocks noChangeAspect="1" noChangeArrowheads="1"/>
          </p:cNvPicPr>
          <p:nvPr userDrawn="1"/>
        </p:nvPicPr>
        <p:blipFill>
          <a:blip r:embed="rId2" cstate="print"/>
          <a:srcRect/>
          <a:stretch>
            <a:fillRect/>
          </a:stretch>
        </p:blipFill>
        <p:spPr bwMode="auto">
          <a:xfrm>
            <a:off x="0" y="0"/>
            <a:ext cx="682625" cy="68262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12" descr="NOAA Coral Program"/>
          <p:cNvPicPr>
            <a:picLocks noChangeAspect="1" noChangeArrowheads="1"/>
          </p:cNvPicPr>
          <p:nvPr userDrawn="1"/>
        </p:nvPicPr>
        <p:blipFill>
          <a:blip r:embed="rId3" cstate="print"/>
          <a:srcRect/>
          <a:stretch>
            <a:fillRect/>
          </a:stretch>
        </p:blipFill>
        <p:spPr bwMode="auto">
          <a:xfrm>
            <a:off x="8566842" y="0"/>
            <a:ext cx="577158" cy="685800"/>
          </a:xfrm>
          <a:prstGeom prst="rect">
            <a:avLst/>
          </a:prstGeom>
          <a:noFill/>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2056701E-279D-4010-B6E0-739AA257620B}" type="datetimeFigureOut">
              <a:rPr lang="en-US" smtClean="0"/>
              <a:pPr/>
              <a:t>10/12/2011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BB2CEA-3D82-4BDD-9400-F0522953981D}" type="slidenum">
              <a:rPr lang="en-US" smtClean="0"/>
              <a:pPr/>
              <a:t>‹#›</a:t>
            </a:fld>
            <a:endParaRPr lang="en-US"/>
          </a:p>
        </p:txBody>
      </p:sp>
      <p:pic>
        <p:nvPicPr>
          <p:cNvPr id="10" name="Picture 8" descr="Thumbnail for version as of 06:24, 18 August 2007"/>
          <p:cNvPicPr>
            <a:picLocks noChangeAspect="1" noChangeArrowheads="1"/>
          </p:cNvPicPr>
          <p:nvPr userDrawn="1"/>
        </p:nvPicPr>
        <p:blipFill>
          <a:blip r:embed="rId2" cstate="print"/>
          <a:srcRect/>
          <a:stretch>
            <a:fillRect/>
          </a:stretch>
        </p:blipFill>
        <p:spPr bwMode="auto">
          <a:xfrm>
            <a:off x="0" y="0"/>
            <a:ext cx="682625" cy="68262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2" descr="NOAA Coral Program"/>
          <p:cNvPicPr>
            <a:picLocks noChangeAspect="1" noChangeArrowheads="1"/>
          </p:cNvPicPr>
          <p:nvPr userDrawn="1"/>
        </p:nvPicPr>
        <p:blipFill>
          <a:blip r:embed="rId3" cstate="print"/>
          <a:srcRect/>
          <a:stretch>
            <a:fillRect/>
          </a:stretch>
        </p:blipFill>
        <p:spPr bwMode="auto">
          <a:xfrm>
            <a:off x="8566842" y="0"/>
            <a:ext cx="577158" cy="685800"/>
          </a:xfrm>
          <a:prstGeom prst="rect">
            <a:avLst/>
          </a:prstGeom>
          <a:noFill/>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056701E-279D-4010-B6E0-739AA257620B}" type="datetimeFigureOut">
              <a:rPr lang="en-US" smtClean="0"/>
              <a:pPr/>
              <a:t>10/12/2011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BB2CEA-3D82-4BDD-9400-F0522953981D}"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56701E-279D-4010-B6E0-739AA257620B}" type="datetimeFigureOut">
              <a:rPr lang="en-US" smtClean="0"/>
              <a:pPr/>
              <a:t>10/12/2011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BB2CEA-3D82-4BDD-9400-F0522953981D}" type="slidenum">
              <a:rPr lang="en-US" smtClean="0"/>
              <a:pPr/>
              <a:t>‹#›</a:t>
            </a:fld>
            <a:endParaRPr lang="en-US"/>
          </a:p>
        </p:txBody>
      </p:sp>
      <p:pic>
        <p:nvPicPr>
          <p:cNvPr id="6" name="Picture 8" descr="Thumbnail for version as of 06:24, 18 August 2007"/>
          <p:cNvPicPr>
            <a:picLocks noChangeAspect="1" noChangeArrowheads="1"/>
          </p:cNvPicPr>
          <p:nvPr userDrawn="1"/>
        </p:nvPicPr>
        <p:blipFill>
          <a:blip r:embed="rId2" cstate="print"/>
          <a:srcRect/>
          <a:stretch>
            <a:fillRect/>
          </a:stretch>
        </p:blipFill>
        <p:spPr bwMode="auto">
          <a:xfrm>
            <a:off x="0" y="0"/>
            <a:ext cx="682625" cy="68262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056701E-279D-4010-B6E0-739AA257620B}" type="datetimeFigureOut">
              <a:rPr lang="en-US" smtClean="0"/>
              <a:pPr/>
              <a:t>10/12/2011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BB2CEA-3D82-4BDD-9400-F0522953981D}" type="slidenum">
              <a:rPr lang="en-US" smtClean="0"/>
              <a:pPr/>
              <a:t>‹#›</a:t>
            </a:fld>
            <a:endParaRPr lang="en-US"/>
          </a:p>
        </p:txBody>
      </p:sp>
      <p:pic>
        <p:nvPicPr>
          <p:cNvPr id="8" name="Underwater.wmv">
            <a:hlinkClick r:id="" action="ppaction://media"/>
          </p:cNvPr>
          <p:cNvPicPr>
            <a:picLocks noChangeAspect="1"/>
          </p:cNvPicPr>
          <p:nvPr userDrawn="1">
            <a:videoFile r:link="rId1"/>
            <p:extLst>
              <p:ext uri="{DAA4B4D4-6D71-4841-9C94-3DE7FCFB9230}">
                <p14:media xmlns:p14="http://schemas.microsoft.com/office/powerpoint/2010/main" xmlns="" r:embed="rId3"/>
              </p:ext>
            </p:extLst>
          </p:nvPr>
        </p:nvPicPr>
        <p:blipFill rotWithShape="1">
          <a:blip r:embed="rId4" cstate="print">
            <a:lum bright="-10000" contrast="10000"/>
          </a:blip>
          <a:srcRect t="69492" b="17288"/>
          <a:stretch/>
        </p:blipFill>
        <p:spPr>
          <a:xfrm>
            <a:off x="3628" y="5943600"/>
            <a:ext cx="9140372" cy="805542"/>
          </a:xfrm>
          <a:prstGeom prst="rect">
            <a:avLst/>
          </a:prstGeom>
          <a:effectLst/>
        </p:spPr>
      </p:pic>
      <p:pic>
        <p:nvPicPr>
          <p:cNvPr id="9" name="Picture 8" descr="Thumbnail for version as of 06:24, 18 August 2007"/>
          <p:cNvPicPr>
            <a:picLocks noChangeAspect="1" noChangeArrowheads="1"/>
          </p:cNvPicPr>
          <p:nvPr userDrawn="1"/>
        </p:nvPicPr>
        <p:blipFill>
          <a:blip r:embed="rId5" cstate="print"/>
          <a:srcRect/>
          <a:stretch>
            <a:fillRect/>
          </a:stretch>
        </p:blipFill>
        <p:spPr bwMode="auto">
          <a:xfrm>
            <a:off x="0" y="0"/>
            <a:ext cx="682625" cy="68262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12" descr="NOAA Coral Program"/>
          <p:cNvPicPr>
            <a:picLocks noChangeAspect="1" noChangeArrowheads="1"/>
          </p:cNvPicPr>
          <p:nvPr userDrawn="1"/>
        </p:nvPicPr>
        <p:blipFill>
          <a:blip r:embed="rId6" cstate="print"/>
          <a:srcRect/>
          <a:stretch>
            <a:fillRect/>
          </a:stretch>
        </p:blipFill>
        <p:spPr bwMode="auto">
          <a:xfrm>
            <a:off x="8566842" y="0"/>
            <a:ext cx="577158" cy="685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2056701E-279D-4010-B6E0-739AA257620B}" type="datetimeFigureOut">
              <a:rPr lang="en-US" smtClean="0"/>
              <a:pPr/>
              <a:t>10/12/2011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17BB2CEA-3D82-4BDD-9400-F0522953981D}"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pic>
        <p:nvPicPr>
          <p:cNvPr id="13" name="Underwater.wmv">
            <a:hlinkClick r:id="" action="ppaction://media"/>
          </p:cNvPr>
          <p:cNvPicPr>
            <a:picLocks noChangeAspect="1"/>
          </p:cNvPicPr>
          <p:nvPr userDrawn="1">
            <a:videoFile r:link="rId1"/>
            <p:extLst>
              <p:ext uri="{DAA4B4D4-6D71-4841-9C94-3DE7FCFB9230}">
                <p14:media xmlns:p14="http://schemas.microsoft.com/office/powerpoint/2010/main" xmlns="" r:embed="rId3"/>
              </p:ext>
            </p:extLst>
          </p:nvPr>
        </p:nvPicPr>
        <p:blipFill rotWithShape="1">
          <a:blip r:embed="rId4" cstate="print">
            <a:lum bright="-10000" contrast="10000"/>
          </a:blip>
          <a:srcRect t="69492" b="17288"/>
          <a:stretch/>
        </p:blipFill>
        <p:spPr>
          <a:xfrm>
            <a:off x="3628" y="5943600"/>
            <a:ext cx="9140372" cy="805542"/>
          </a:xfrm>
          <a:prstGeom prst="rect">
            <a:avLst/>
          </a:prstGeom>
          <a:effectLst/>
        </p:spPr>
      </p:pic>
      <p:pic>
        <p:nvPicPr>
          <p:cNvPr id="14" name="Picture 8" descr="Thumbnail for version as of 06:24, 18 August 2007"/>
          <p:cNvPicPr>
            <a:picLocks noChangeAspect="1" noChangeArrowheads="1"/>
          </p:cNvPicPr>
          <p:nvPr userDrawn="1"/>
        </p:nvPicPr>
        <p:blipFill>
          <a:blip r:embed="rId5" cstate="print"/>
          <a:srcRect/>
          <a:stretch>
            <a:fillRect/>
          </a:stretch>
        </p:blipFill>
        <p:spPr bwMode="auto">
          <a:xfrm>
            <a:off x="0" y="0"/>
            <a:ext cx="682625" cy="68262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2" descr="NOAA Coral Program"/>
          <p:cNvPicPr>
            <a:picLocks noChangeAspect="1" noChangeArrowheads="1"/>
          </p:cNvPicPr>
          <p:nvPr userDrawn="1"/>
        </p:nvPicPr>
        <p:blipFill>
          <a:blip r:embed="rId6" cstate="print"/>
          <a:srcRect/>
          <a:stretch>
            <a:fillRect/>
          </a:stretch>
        </p:blipFill>
        <p:spPr bwMode="auto">
          <a:xfrm>
            <a:off x="8566842" y="0"/>
            <a:ext cx="577158" cy="685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repeatCount="indefinite" fill="hold" display="0">
                  <p:stCondLst>
                    <p:cond delay="indefinite"/>
                  </p:stCondLst>
                </p:cTn>
                <p:tgtEl>
                  <p:spTgt spid="13"/>
                </p:tgtEl>
              </p:cMediaNode>
            </p:video>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056701E-279D-4010-B6E0-739AA257620B}" type="datetimeFigureOut">
              <a:rPr lang="en-US" smtClean="0"/>
              <a:pPr/>
              <a:t>10/12/2011</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17BB2CEA-3D82-4BDD-9400-F0522953981D}"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file:///C:\Documents%20and%20Settings\dwight.gledhill\My%20Documents\DwightG.hq.oar.noaa.gov\Meetings\CRCP\Educational%20Module%20on%20OA\Oargver3.mov" TargetMode="External"/><Relationship Id="rId6" Type="http://schemas.openxmlformats.org/officeDocument/2006/relationships/image" Target="../media/image40.png"/><Relationship Id="rId5" Type="http://schemas.openxmlformats.org/officeDocument/2006/relationships/image" Target="../media/image33.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file:///C:\Documents%20and%20Settings\dwight.gledhill\My%20Documents\DwightG.hq.oar.noaa.gov\Meetings\CRCP\Educational%20Module%20on%20OA\Oargver3.mov" TargetMode="External"/><Relationship Id="rId5" Type="http://schemas.openxmlformats.org/officeDocument/2006/relationships/image" Target="../media/image41.emf"/><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file:///C:\Documents%20and%20Settings\dwight.gledhill\My%20Documents\DwightG.hq.oar.noaa.gov\Meetings\CRCP\Educational%20Module%20on%20OA\Oargver3.mov" TargetMode="Externa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file:///C:\Documents%20and%20Settings\dwight.gledhill\My%20Documents\DwightG.hq.oar.noaa.gov\Meetings\CRCP\Educational%20Module%20on%20OA\Oargver3.mov" TargetMode="Externa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file:///C:\Documents%20and%20Settings\dwight.gledhill\My%20Documents\DwightG.hq.oar.noaa.gov\Meetings\CRCP\Educational%20Module%20on%20OA\Oargver3.mov" TargetMode="External"/><Relationship Id="rId5" Type="http://schemas.openxmlformats.org/officeDocument/2006/relationships/image" Target="../media/image43.emf"/><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jpeg"/><Relationship Id="rId3" Type="http://schemas.openxmlformats.org/officeDocument/2006/relationships/notesSlide" Target="../notesSlides/notesSlide15.xml"/><Relationship Id="rId7" Type="http://schemas.openxmlformats.org/officeDocument/2006/relationships/image" Target="../media/image46.jpeg"/><Relationship Id="rId12"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video" Target="file:///C:\Documents%20and%20Settings\dwight.gledhill\My%20Documents\DwightG.hq.oar.noaa.gov\Meetings\CRCP\Educational%20Module%20on%20OA\Oargver3.mov" TargetMode="External"/><Relationship Id="rId6" Type="http://schemas.openxmlformats.org/officeDocument/2006/relationships/image" Target="../media/image45.png"/><Relationship Id="rId11" Type="http://schemas.openxmlformats.org/officeDocument/2006/relationships/image" Target="../media/image50.gif"/><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gif"/><Relationship Id="rId4" Type="http://schemas.openxmlformats.org/officeDocument/2006/relationships/image" Target="../media/image33.png"/><Relationship Id="rId9" Type="http://schemas.openxmlformats.org/officeDocument/2006/relationships/image" Target="../media/image48.jpeg"/><Relationship Id="rId14" Type="http://schemas.openxmlformats.org/officeDocument/2006/relationships/image" Target="../media/image5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video" Target="file:///C:\Documents%20and%20Settings\dwight.gledhill\My%20Documents\DwightG.hq.oar.noaa.gov\Meetings\CRCP\Educational%20Module%20on%20OA\Oargver3.mov" TargetMode="Externa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5.jpeg"/><Relationship Id="rId3" Type="http://schemas.openxmlformats.org/officeDocument/2006/relationships/notesSlide" Target="../notesSlides/notesSlide17.xml"/><Relationship Id="rId7" Type="http://schemas.openxmlformats.org/officeDocument/2006/relationships/image" Target="../media/image60.wmf"/><Relationship Id="rId12" Type="http://schemas.openxmlformats.org/officeDocument/2006/relationships/image" Target="../media/image64.jpeg"/><Relationship Id="rId2" Type="http://schemas.openxmlformats.org/officeDocument/2006/relationships/slideLayout" Target="../slideLayouts/slideLayout2.xml"/><Relationship Id="rId1" Type="http://schemas.openxmlformats.org/officeDocument/2006/relationships/video" Target="file:///C:\Documents%20and%20Settings\dwight.gledhill\My%20Documents\DwightG.hq.oar.noaa.gov\Meetings\CRCP\Educational%20Module%20on%20OA\Oargver3.mov" TargetMode="External"/><Relationship Id="rId6" Type="http://schemas.openxmlformats.org/officeDocument/2006/relationships/image" Target="../media/image33.png"/><Relationship Id="rId11" Type="http://schemas.openxmlformats.org/officeDocument/2006/relationships/image" Target="../media/image63.jpeg"/><Relationship Id="rId5" Type="http://schemas.openxmlformats.org/officeDocument/2006/relationships/image" Target="../media/image59.png"/><Relationship Id="rId10" Type="http://schemas.openxmlformats.org/officeDocument/2006/relationships/image" Target="../media/image53.jpeg"/><Relationship Id="rId4" Type="http://schemas.openxmlformats.org/officeDocument/2006/relationships/image" Target="../media/image58.png"/><Relationship Id="rId9" Type="http://schemas.openxmlformats.org/officeDocument/2006/relationships/image" Target="../media/image62.jpeg"/></Relationships>
</file>

<file path=ppt/slides/_rels/slide19.xml.rels><?xml version="1.0" encoding="UTF-8" standalone="yes"?>
<Relationships xmlns="http://schemas.openxmlformats.org/package/2006/relationships"><Relationship Id="rId8" Type="http://schemas.openxmlformats.org/officeDocument/2006/relationships/image" Target="../media/image66.wmf"/><Relationship Id="rId3" Type="http://schemas.openxmlformats.org/officeDocument/2006/relationships/notesSlide" Target="../notesSlides/notesSlide18.xml"/><Relationship Id="rId7" Type="http://schemas.openxmlformats.org/officeDocument/2006/relationships/image" Target="../media/image62.jpeg"/><Relationship Id="rId2" Type="http://schemas.openxmlformats.org/officeDocument/2006/relationships/slideLayout" Target="../slideLayouts/slideLayout2.xml"/><Relationship Id="rId1" Type="http://schemas.openxmlformats.org/officeDocument/2006/relationships/video" Target="file:///C:\Documents%20and%20Settings\dwight.gledhill\My%20Documents\DwightG.hq.oar.noaa.gov\Meetings\CRCP\Educational%20Module%20on%20OA\Oargver3.mov" TargetMode="External"/><Relationship Id="rId6" Type="http://schemas.openxmlformats.org/officeDocument/2006/relationships/image" Target="../media/image60.wmf"/><Relationship Id="rId5" Type="http://schemas.openxmlformats.org/officeDocument/2006/relationships/image" Target="../media/image33.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video" Target="file:///C:\Documents%20and%20Settings\dwight.gledhill\My%20Documents\DwightG.hq.oar.noaa.gov\Meetings\CRCP\Educational%20Module%20on%20OA\Oargver3.mov" TargetMode="External"/><Relationship Id="rId6" Type="http://schemas.openxmlformats.org/officeDocument/2006/relationships/image" Target="../media/image68.wmf"/><Relationship Id="rId5" Type="http://schemas.openxmlformats.org/officeDocument/2006/relationships/image" Target="../media/image67.wmf"/><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ideo" Target="file:///C:\Documents%20and%20Settings\dwight.gledhill\My%20Documents\DwightG.hq.oar.noaa.gov\Meetings\CRCP\Educational%20Module%20on%20OA\Oargver3.mov" TargetMode="External"/><Relationship Id="rId6" Type="http://schemas.openxmlformats.org/officeDocument/2006/relationships/image" Target="../media/image6.jpeg"/><Relationship Id="rId5" Type="http://schemas.openxmlformats.org/officeDocument/2006/relationships/image" Target="../media/image70.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file:///C:\Documents%20and%20Settings\dwight.gledhill\My%20Documents\DwightG.hq.oar.noaa.gov\Meetings\CRCP\Educational%20Module%20on%20OA\Oargver3.mov" TargetMode="External"/><Relationship Id="rId5" Type="http://schemas.openxmlformats.org/officeDocument/2006/relationships/image" Target="../media/image71.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ideo" Target="file:///C:\Documents%20and%20Settings\dwight.gledhill\My%20Documents\DwightG.hq.oar.noaa.gov\Meetings\CRCP\Educational%20Module%20on%20OA\Oargver3.mov" TargetMode="Externa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ideo" Target="file:///C:\Documents%20and%20Settings\dwight.gledhill\My%20Documents\DwightG.hq.oar.noaa.gov\Meetings\CRCP\Educational%20Module%20on%20OA\Oargver3.mov" TargetMode="Externa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74.png"/><Relationship Id="rId2" Type="http://schemas.openxmlformats.org/officeDocument/2006/relationships/slideLayout" Target="../slideLayouts/slideLayout2.xml"/><Relationship Id="rId1" Type="http://schemas.openxmlformats.org/officeDocument/2006/relationships/video" Target="file:///C:\Documents%20and%20Settings\dwight.gledhill\My%20Documents\DwightG.hq.oar.noaa.gov\Meetings\CRCP\Educational%20Module%20on%20OA\Oargver3.mov" TargetMode="Externa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7.png"/><Relationship Id="rId2" Type="http://schemas.openxmlformats.org/officeDocument/2006/relationships/slideLayout" Target="../slideLayouts/slideLayout2.xml"/><Relationship Id="rId1" Type="http://schemas.openxmlformats.org/officeDocument/2006/relationships/video" Target="file:///C:\Documents%20and%20Settings\dwight.gledhill\My%20Documents\DwightG.hq.oar.noaa.gov\Meetings\CRCP\Educational%20Module%20on%20OA\Oargver3.mov" TargetMode="Externa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ideo" Target="file:///C:\Documents%20and%20Settings\dwight.gledhill\My%20Documents\DwightG.hq.oar.noaa.gov\Meetings\CRCP\Educational%20Module%20on%20OA\Oargver3.mov" TargetMode="External"/><Relationship Id="rId6" Type="http://schemas.openxmlformats.org/officeDocument/2006/relationships/image" Target="../media/image6.jpeg"/><Relationship Id="rId5" Type="http://schemas.openxmlformats.org/officeDocument/2006/relationships/image" Target="../media/image78.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ideo" Target="file:///C:\Documents%20and%20Settings\dwight.gledhill\My%20Documents\DwightG.hq.oar.noaa.gov\Meetings\CRCP\Educational%20Module%20on%20OA\Oargver3.mov" TargetMode="Externa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3.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4.jpeg"/><Relationship Id="rId10" Type="http://schemas.openxmlformats.org/officeDocument/2006/relationships/image" Target="../media/image17.jpeg"/><Relationship Id="rId4" Type="http://schemas.openxmlformats.org/officeDocument/2006/relationships/image" Target="../media/image13.png"/><Relationship Id="rId9"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80.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6.jpeg"/><Relationship Id="rId11" Type="http://schemas.openxmlformats.org/officeDocument/2006/relationships/image" Target="../media/image31.pn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notesSlide" Target="../notesSlides/notesSlide7.xml"/><Relationship Id="rId7"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video" Target="file:///C:\Documents%20and%20Settings\dwight.gledhill\My%20Documents\DwightG.hq.oar.noaa.gov\Meetings\CRCP\Educational%20Module%20on%20OA\Oargver3.mov" TargetMode="External"/><Relationship Id="rId6" Type="http://schemas.openxmlformats.org/officeDocument/2006/relationships/image" Target="../media/image34.jpeg"/><Relationship Id="rId5" Type="http://schemas.openxmlformats.org/officeDocument/2006/relationships/image" Target="../media/image33.png"/><Relationship Id="rId10" Type="http://schemas.openxmlformats.org/officeDocument/2006/relationships/image" Target="../media/image37.jpeg"/><Relationship Id="rId4" Type="http://schemas.openxmlformats.org/officeDocument/2006/relationships/image" Target="../media/image6.jpe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file:///C:\Documents%20and%20Settings\dwight.gledhill\My%20Documents\DwightG.hq.oar.noaa.gov\Meetings\CRCP\Educational%20Module%20on%20OA\Oargver3.mov" TargetMode="External"/><Relationship Id="rId5" Type="http://schemas.openxmlformats.org/officeDocument/2006/relationships/image" Target="../media/image38.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file:///C:\Documents%20and%20Settings\dwight.gledhill\My%20Documents\DwightG.hq.oar.noaa.gov\Meetings\CRCP\Educational%20Module%20on%20OA\Oargver3.mov" TargetMode="External"/><Relationship Id="rId6" Type="http://schemas.openxmlformats.org/officeDocument/2006/relationships/image" Target="../media/image40.png"/><Relationship Id="rId5" Type="http://schemas.openxmlformats.org/officeDocument/2006/relationships/image" Target="../media/image33.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PICT0028.JPG"/>
          <p:cNvPicPr>
            <a:picLocks noChangeAspect="1"/>
          </p:cNvPicPr>
          <p:nvPr/>
        </p:nvPicPr>
        <p:blipFill>
          <a:blip r:embed="rId3" cstate="print"/>
          <a:stretch>
            <a:fillRect/>
          </a:stretch>
        </p:blipFill>
        <p:spPr>
          <a:xfrm>
            <a:off x="4699000" y="2362201"/>
            <a:ext cx="2133599" cy="1600200"/>
          </a:xfrm>
          <a:prstGeom prst="rect">
            <a:avLst/>
          </a:prstGeom>
        </p:spPr>
      </p:pic>
      <p:sp>
        <p:nvSpPr>
          <p:cNvPr id="4" name="TextBox 3"/>
          <p:cNvSpPr txBox="1"/>
          <p:nvPr/>
        </p:nvSpPr>
        <p:spPr>
          <a:xfrm>
            <a:off x="228600" y="1992868"/>
            <a:ext cx="7162800" cy="369332"/>
          </a:xfrm>
          <a:prstGeom prst="rect">
            <a:avLst/>
          </a:prstGeom>
          <a:noFill/>
        </p:spPr>
        <p:txBody>
          <a:bodyPr wrap="square" rtlCol="0">
            <a:spAutoFit/>
          </a:bodyPr>
          <a:lstStyle/>
          <a:p>
            <a:r>
              <a:rPr lang="en-US" dirty="0" smtClean="0"/>
              <a:t>Presented for : NOAA CRCP</a:t>
            </a:r>
          </a:p>
        </p:txBody>
      </p:sp>
      <p:sp>
        <p:nvSpPr>
          <p:cNvPr id="11" name="TextBox 10"/>
          <p:cNvSpPr txBox="1"/>
          <p:nvPr/>
        </p:nvSpPr>
        <p:spPr>
          <a:xfrm>
            <a:off x="152400" y="2438400"/>
            <a:ext cx="6553200" cy="3886200"/>
          </a:xfrm>
          <a:prstGeom prst="rect">
            <a:avLst/>
          </a:prstGeom>
          <a:noFill/>
        </p:spPr>
        <p:txBody>
          <a:bodyPr wrap="square" numCol="2" rtlCol="0">
            <a:spAutoFit/>
          </a:bodyPr>
          <a:lstStyle/>
          <a:p>
            <a:r>
              <a:rPr lang="en-US" b="1" dirty="0" smtClean="0"/>
              <a:t>Principle Editor</a:t>
            </a:r>
          </a:p>
          <a:p>
            <a:r>
              <a:rPr lang="en-US" dirty="0" smtClean="0"/>
              <a:t>Dwight Gledhill (OAR/AOML)</a:t>
            </a:r>
          </a:p>
          <a:p>
            <a:endParaRPr lang="en-US" dirty="0" smtClean="0"/>
          </a:p>
          <a:p>
            <a:r>
              <a:rPr lang="en-US" b="1" dirty="0" smtClean="0"/>
              <a:t>Contributing NOAA Authors</a:t>
            </a:r>
          </a:p>
          <a:p>
            <a:r>
              <a:rPr lang="en-US" dirty="0" smtClean="0"/>
              <a:t>Derek </a:t>
            </a:r>
            <a:r>
              <a:rPr lang="en-US" dirty="0" err="1" smtClean="0"/>
              <a:t>Manzello</a:t>
            </a:r>
            <a:r>
              <a:rPr lang="en-US" dirty="0" smtClean="0"/>
              <a:t> (OAR/AOML)</a:t>
            </a:r>
          </a:p>
          <a:p>
            <a:r>
              <a:rPr lang="en-US" dirty="0" smtClean="0"/>
              <a:t>Margaret Miller (NMFS SEFSC)</a:t>
            </a:r>
          </a:p>
          <a:p>
            <a:r>
              <a:rPr lang="en-US" dirty="0" smtClean="0"/>
              <a:t>Libby Jewett (NOS  NCCOS)</a:t>
            </a:r>
          </a:p>
          <a:p>
            <a:r>
              <a:rPr lang="en-US" dirty="0" smtClean="0"/>
              <a:t>Kevin </a:t>
            </a:r>
            <a:r>
              <a:rPr lang="en-US" dirty="0" err="1" smtClean="0"/>
              <a:t>Helmle</a:t>
            </a:r>
            <a:r>
              <a:rPr lang="en-US" dirty="0" smtClean="0"/>
              <a:t> (OAR AOML)</a:t>
            </a:r>
          </a:p>
          <a:p>
            <a:r>
              <a:rPr lang="en-US" dirty="0" smtClean="0"/>
              <a:t>Britt Parker (NESDIS)</a:t>
            </a:r>
          </a:p>
          <a:p>
            <a:r>
              <a:rPr lang="en-US" dirty="0" smtClean="0"/>
              <a:t>Paulo </a:t>
            </a:r>
            <a:r>
              <a:rPr lang="en-US" dirty="0" err="1" smtClean="0"/>
              <a:t>Maurin</a:t>
            </a:r>
            <a:r>
              <a:rPr lang="en-US" dirty="0" smtClean="0"/>
              <a:t> (NOS OOCRM)</a:t>
            </a:r>
          </a:p>
          <a:p>
            <a:r>
              <a:rPr lang="en-US" dirty="0" smtClean="0"/>
              <a:t>Rusty </a:t>
            </a:r>
            <a:r>
              <a:rPr lang="en-US" dirty="0" err="1" smtClean="0"/>
              <a:t>Brainard</a:t>
            </a:r>
            <a:r>
              <a:rPr lang="en-US" dirty="0" smtClean="0"/>
              <a:t> (NMFS PIFSC)</a:t>
            </a:r>
          </a:p>
          <a:p>
            <a:r>
              <a:rPr lang="en-US" dirty="0" smtClean="0"/>
              <a:t>Charles Young (NMFS PIFSC)</a:t>
            </a:r>
          </a:p>
          <a:p>
            <a:endParaRPr lang="en-US" sz="1050" dirty="0" smtClean="0"/>
          </a:p>
          <a:p>
            <a:endParaRPr lang="en-US" sz="1050" dirty="0" smtClean="0"/>
          </a:p>
        </p:txBody>
      </p:sp>
      <p:grpSp>
        <p:nvGrpSpPr>
          <p:cNvPr id="5" name="Group 4"/>
          <p:cNvGrpSpPr/>
          <p:nvPr/>
        </p:nvGrpSpPr>
        <p:grpSpPr>
          <a:xfrm>
            <a:off x="3439633" y="4267200"/>
            <a:ext cx="5780568" cy="1905000"/>
            <a:chOff x="6322884" y="573024"/>
            <a:chExt cx="5466771" cy="3200400"/>
          </a:xfrm>
        </p:grpSpPr>
        <p:sp>
          <p:nvSpPr>
            <p:cNvPr id="6" name="Rounded Rectangle 5"/>
            <p:cNvSpPr/>
            <p:nvPr/>
          </p:nvSpPr>
          <p:spPr>
            <a:xfrm>
              <a:off x="6322884" y="573024"/>
              <a:ext cx="5333997" cy="32004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7" name="Text Box 1126"/>
            <p:cNvSpPr txBox="1">
              <a:spLocks noChangeArrowheads="1"/>
            </p:cNvSpPr>
            <p:nvPr/>
          </p:nvSpPr>
          <p:spPr bwMode="auto">
            <a:xfrm>
              <a:off x="6455659" y="701040"/>
              <a:ext cx="5333996" cy="2947268"/>
            </a:xfrm>
            <a:prstGeom prst="rect">
              <a:avLst/>
            </a:prstGeom>
            <a:noFill/>
            <a:ln w="9525">
              <a:noFill/>
              <a:miter lim="800000"/>
              <a:headEnd/>
              <a:tailEnd/>
            </a:ln>
          </p:spPr>
          <p:txBody>
            <a:bodyPr wrap="square">
              <a:prstTxWarp prst="textNoShape">
                <a:avLst/>
              </a:prstTxWarp>
              <a:spAutoFit/>
            </a:bodyPr>
            <a:lstStyle/>
            <a:p>
              <a:pPr marL="514350" indent="-514350">
                <a:buFont typeface="+mj-lt"/>
                <a:buAutoNum type="arabicPeriod"/>
                <a:defRPr/>
              </a:pPr>
              <a:r>
                <a:rPr lang="en-US" dirty="0" smtClean="0">
                  <a:solidFill>
                    <a:schemeClr val="accent5">
                      <a:lumMod val="60000"/>
                      <a:lumOff val="40000"/>
                    </a:schemeClr>
                  </a:solidFill>
                </a:rPr>
                <a:t>Rational and Motivations (State-of-knowledge)</a:t>
              </a:r>
              <a:endParaRPr lang="en-US" dirty="0">
                <a:solidFill>
                  <a:schemeClr val="accent5">
                    <a:lumMod val="60000"/>
                    <a:lumOff val="40000"/>
                  </a:schemeClr>
                </a:solidFill>
              </a:endParaRPr>
            </a:p>
            <a:p>
              <a:pPr marL="514350" indent="-514350">
                <a:buFont typeface="+mj-lt"/>
                <a:buAutoNum type="arabicPeriod"/>
                <a:defRPr/>
              </a:pPr>
              <a:r>
                <a:rPr lang="en-US" dirty="0" smtClean="0">
                  <a:solidFill>
                    <a:schemeClr val="accent5">
                      <a:lumMod val="60000"/>
                      <a:lumOff val="40000"/>
                    </a:schemeClr>
                  </a:solidFill>
                </a:rPr>
                <a:t>Science Plan Purpose &amp; Scope</a:t>
              </a:r>
            </a:p>
            <a:p>
              <a:pPr marL="514350" indent="-514350">
                <a:buFont typeface="+mj-lt"/>
                <a:buAutoNum type="arabicPeriod"/>
                <a:defRPr/>
              </a:pPr>
              <a:r>
                <a:rPr lang="en-US" dirty="0" smtClean="0">
                  <a:solidFill>
                    <a:schemeClr val="accent5">
                      <a:lumMod val="60000"/>
                      <a:lumOff val="40000"/>
                    </a:schemeClr>
                  </a:solidFill>
                </a:rPr>
                <a:t>Policy &amp; Strategic  Drivers/CRCP G&amp;O</a:t>
              </a:r>
            </a:p>
            <a:p>
              <a:pPr marL="514350" indent="-514350">
                <a:buFont typeface="+mj-lt"/>
                <a:buAutoNum type="arabicPeriod"/>
                <a:defRPr/>
              </a:pPr>
              <a:r>
                <a:rPr lang="en-US" dirty="0" smtClean="0">
                  <a:solidFill>
                    <a:schemeClr val="accent5">
                      <a:lumMod val="60000"/>
                      <a:lumOff val="40000"/>
                    </a:schemeClr>
                  </a:solidFill>
                </a:rPr>
                <a:t>Priority Research Activities</a:t>
              </a:r>
            </a:p>
            <a:p>
              <a:pPr marL="514350" indent="-514350">
                <a:buFont typeface="+mj-lt"/>
                <a:buAutoNum type="arabicPeriod"/>
                <a:defRPr/>
              </a:pPr>
              <a:r>
                <a:rPr lang="en-US" dirty="0" smtClean="0">
                  <a:solidFill>
                    <a:schemeClr val="accent5">
                      <a:lumMod val="60000"/>
                      <a:lumOff val="40000"/>
                    </a:schemeClr>
                  </a:solidFill>
                </a:rPr>
                <a:t>Management &amp; Decision Support</a:t>
              </a:r>
            </a:p>
            <a:p>
              <a:pPr marL="514350" indent="-514350">
                <a:buFont typeface="+mj-lt"/>
                <a:buAutoNum type="arabicPeriod"/>
                <a:defRPr/>
              </a:pPr>
              <a:r>
                <a:rPr lang="en-US" dirty="0" smtClean="0">
                  <a:solidFill>
                    <a:schemeClr val="accent5">
                      <a:lumMod val="60000"/>
                      <a:lumOff val="40000"/>
                    </a:schemeClr>
                  </a:solidFill>
                </a:rPr>
                <a:t>Engagement &amp; Outreach</a:t>
              </a:r>
              <a:endParaRPr lang="en-US" dirty="0">
                <a:solidFill>
                  <a:schemeClr val="accent5">
                    <a:lumMod val="60000"/>
                    <a:lumOff val="40000"/>
                  </a:schemeClr>
                </a:solidFill>
              </a:endParaRPr>
            </a:p>
          </p:txBody>
        </p:sp>
      </p:grpSp>
      <p:sp>
        <p:nvSpPr>
          <p:cNvPr id="2" name="Title 1"/>
          <p:cNvSpPr>
            <a:spLocks noGrp="1"/>
          </p:cNvSpPr>
          <p:nvPr>
            <p:ph type="ctrTitle"/>
          </p:nvPr>
        </p:nvSpPr>
        <p:spPr>
          <a:xfrm>
            <a:off x="838200" y="0"/>
            <a:ext cx="7696200" cy="1828800"/>
          </a:xfrm>
        </p:spPr>
        <p:txBody>
          <a:bodyPr>
            <a:normAutofit/>
          </a:bodyPr>
          <a:lstStyle/>
          <a:p>
            <a:pPr algn="l"/>
            <a:r>
              <a:rPr lang="en-US" dirty="0" smtClean="0"/>
              <a:t>NOAA CRCP Ocean Acidification Science Plan</a:t>
            </a:r>
            <a:endParaRPr lang="en-US" dirty="0"/>
          </a:p>
        </p:txBody>
      </p:sp>
      <p:pic>
        <p:nvPicPr>
          <p:cNvPr id="25" name="Picture 4" descr="C:\Documents and Settings\dwight.gledhill\My Documents\My Pictures\Panama reef frame.jpg"/>
          <p:cNvPicPr>
            <a:picLocks noChangeAspect="1" noChangeArrowheads="1"/>
          </p:cNvPicPr>
          <p:nvPr/>
        </p:nvPicPr>
        <p:blipFill>
          <a:blip r:embed="rId4" cstate="print"/>
          <a:srcRect/>
          <a:stretch>
            <a:fillRect/>
          </a:stretch>
        </p:blipFill>
        <p:spPr bwMode="auto">
          <a:xfrm>
            <a:off x="6781800" y="2362200"/>
            <a:ext cx="2133600" cy="1600200"/>
          </a:xfrm>
          <a:prstGeom prst="rect">
            <a:avLst/>
          </a:prstGeom>
          <a:noFill/>
        </p:spPr>
      </p:pic>
    </p:spTree>
    <p:extLst>
      <p:ext uri="{BB962C8B-B14F-4D97-AF65-F5344CB8AC3E}">
        <p14:creationId xmlns:p14="http://schemas.microsoft.com/office/powerpoint/2010/main" xmlns="" val="16304488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1" name="Picture 3"/>
          <p:cNvPicPr>
            <a:picLocks noChangeAspect="1" noChangeArrowheads="1"/>
          </p:cNvPicPr>
          <p:nvPr/>
        </p:nvPicPr>
        <p:blipFill>
          <a:blip r:embed="rId4" cstate="print"/>
          <a:srcRect/>
          <a:stretch>
            <a:fillRect/>
          </a:stretch>
        </p:blipFill>
        <p:spPr bwMode="auto">
          <a:xfrm>
            <a:off x="5257800" y="1326055"/>
            <a:ext cx="3733800" cy="2231697"/>
          </a:xfrm>
          <a:prstGeom prst="rect">
            <a:avLst/>
          </a:prstGeom>
          <a:noFill/>
          <a:ln w="9525">
            <a:noFill/>
            <a:miter lim="800000"/>
            <a:headEnd/>
            <a:tailEnd/>
          </a:ln>
        </p:spPr>
      </p:pic>
      <p:pic>
        <p:nvPicPr>
          <p:cNvPr id="16" name="Oargver3.mov">
            <a:hlinkClick r:id="" action="ppaction://media"/>
          </p:cNvPr>
          <p:cNvPicPr>
            <a:picLocks noRot="1" noChangeAspect="1"/>
          </p:cNvPicPr>
          <p:nvPr>
            <a:videoFile r:link="rId1"/>
          </p:nvPr>
        </p:nvPicPr>
        <p:blipFill>
          <a:blip r:embed="rId5"/>
          <a:stretch>
            <a:fillRect/>
          </a:stretch>
        </p:blipFill>
        <p:spPr>
          <a:xfrm>
            <a:off x="-228600" y="-2147483648"/>
            <a:ext cx="9601200" cy="0"/>
          </a:xfrm>
          <a:prstGeom prst="rect">
            <a:avLst/>
          </a:prstGeom>
        </p:spPr>
      </p:pic>
      <p:pic>
        <p:nvPicPr>
          <p:cNvPr id="17" name="Oargver3.mov">
            <a:hlinkClick r:id="" action="ppaction://media"/>
          </p:cNvPr>
          <p:cNvPicPr>
            <a:picLocks noRot="1" noChangeAspect="1"/>
          </p:cNvPicPr>
          <p:nvPr>
            <a:videoFile r:link="rId1"/>
          </p:nvPr>
        </p:nvPicPr>
        <p:blipFill>
          <a:blip r:embed="rId5"/>
          <a:stretch>
            <a:fillRect/>
          </a:stretch>
        </p:blipFill>
        <p:spPr>
          <a:xfrm>
            <a:off x="-228600" y="-2147483648"/>
            <a:ext cx="9601200" cy="0"/>
          </a:xfrm>
          <a:prstGeom prst="rect">
            <a:avLst/>
          </a:prstGeom>
        </p:spPr>
      </p:pic>
      <p:sp>
        <p:nvSpPr>
          <p:cNvPr id="29" name="Title 1"/>
          <p:cNvSpPr txBox="1">
            <a:spLocks/>
          </p:cNvSpPr>
          <p:nvPr/>
        </p:nvSpPr>
        <p:spPr>
          <a:xfrm>
            <a:off x="685800" y="-304800"/>
            <a:ext cx="8229600" cy="1143000"/>
          </a:xfrm>
          <a:prstGeom prst="rect">
            <a:avLst/>
          </a:prstGeom>
        </p:spPr>
        <p:txBody>
          <a:bodyPr vert="horz" lIns="0" rIns="0" bIns="0" anchor="b">
            <a:normAutofit/>
          </a:bodyPr>
          <a:lstStyle/>
          <a:p>
            <a:pPr>
              <a:spcBef>
                <a:spcPct val="0"/>
              </a:spcBef>
              <a:defRPr/>
            </a:pPr>
            <a:r>
              <a:rPr lang="en-US" sz="5000" dirty="0" smtClean="0">
                <a:solidFill>
                  <a:schemeClr val="tx2"/>
                </a:solidFill>
                <a:latin typeface="+mj-lt"/>
                <a:ea typeface="+mj-ea"/>
                <a:cs typeface="+mj-cs"/>
              </a:rPr>
              <a:t>Policy &amp; Strategic  Drivers</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33" name="Title 1"/>
          <p:cNvSpPr txBox="1">
            <a:spLocks/>
          </p:cNvSpPr>
          <p:nvPr/>
        </p:nvSpPr>
        <p:spPr>
          <a:xfrm>
            <a:off x="685800" y="0"/>
            <a:ext cx="8229600" cy="1143000"/>
          </a:xfrm>
          <a:prstGeom prst="rect">
            <a:avLst/>
          </a:prstGeom>
        </p:spPr>
        <p:txBody>
          <a:bodyPr vert="horz" lIns="0" rIns="0" bIns="0" anchor="b">
            <a:normAutofit/>
          </a:bodyPr>
          <a:lstStyle/>
          <a:p>
            <a:pPr lvl="0">
              <a:spcBef>
                <a:spcPct val="0"/>
              </a:spcBef>
              <a:defRPr/>
            </a:pPr>
            <a:r>
              <a:rPr lang="en-US" sz="3200" dirty="0" smtClean="0">
                <a:solidFill>
                  <a:schemeClr val="tx2"/>
                </a:solidFill>
              </a:rPr>
              <a:t>The drivers…</a:t>
            </a:r>
            <a:endParaRPr lang="en-US" sz="3200" dirty="0">
              <a:solidFill>
                <a:schemeClr val="tx2"/>
              </a:solidFill>
            </a:endParaRPr>
          </a:p>
        </p:txBody>
      </p:sp>
      <p:sp>
        <p:nvSpPr>
          <p:cNvPr id="36" name="TextBox 35"/>
          <p:cNvSpPr txBox="1"/>
          <p:nvPr/>
        </p:nvSpPr>
        <p:spPr>
          <a:xfrm>
            <a:off x="152400" y="1219200"/>
            <a:ext cx="5181600" cy="280076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600" i="1" u="sng" dirty="0" smtClean="0"/>
              <a:t>The NOAA Next Generation Strategic Plan (NGSP)- </a:t>
            </a:r>
            <a:r>
              <a:rPr lang="en-US" sz="1600" b="1" dirty="0" smtClean="0"/>
              <a:t>NOAA’s Mission: </a:t>
            </a:r>
            <a:r>
              <a:rPr lang="en-US" sz="1600" b="1" i="1" dirty="0" smtClean="0"/>
              <a:t>To understand and anticipate changes in climate, weather, oceans, and coasts; share that knowledge and information with others; and to conserve and manage marine resources  - </a:t>
            </a:r>
            <a:r>
              <a:rPr lang="en-US" sz="1600" dirty="0" smtClean="0"/>
              <a:t>Evidence of progress </a:t>
            </a:r>
            <a:r>
              <a:rPr lang="en-US" sz="1600" i="1" dirty="0" smtClean="0"/>
              <a:t>towards this objective includes understanding and characterization of the role of the oceans in climate change and variability and the effects of climate change on the ocean and coasts, including biological, chemical, and geophysical effects (e.g., sea level rise, </a:t>
            </a:r>
            <a:r>
              <a:rPr lang="en-US" sz="1600" b="1" i="1" dirty="0" smtClean="0"/>
              <a:t>ocean acidification</a:t>
            </a:r>
            <a:r>
              <a:rPr lang="en-US" sz="1600" i="1" dirty="0" smtClean="0"/>
              <a:t>, living marine resources).</a:t>
            </a:r>
            <a:endParaRPr lang="en-US" sz="2000" dirty="0"/>
          </a:p>
        </p:txBody>
      </p:sp>
      <p:sp>
        <p:nvSpPr>
          <p:cNvPr id="9" name="TextBox 8"/>
          <p:cNvSpPr txBox="1"/>
          <p:nvPr/>
        </p:nvSpPr>
        <p:spPr>
          <a:xfrm>
            <a:off x="2743200" y="4221480"/>
            <a:ext cx="6172200" cy="252376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spcAft>
                <a:spcPts val="1200"/>
              </a:spcAft>
            </a:pPr>
            <a:r>
              <a:rPr lang="en-US" sz="1600" i="1" u="sng" dirty="0" smtClean="0"/>
              <a:t>NOAA National Ocean and Great Lakes Acidification Research Plan- </a:t>
            </a:r>
            <a:r>
              <a:rPr lang="en-US" sz="1600" dirty="0" smtClean="0"/>
              <a:t>The guiding hypotheses </a:t>
            </a:r>
            <a:r>
              <a:rPr lang="en-US" sz="1600" i="1" dirty="0" smtClean="0"/>
              <a:t>are :</a:t>
            </a:r>
          </a:p>
          <a:p>
            <a:pPr>
              <a:spcAft>
                <a:spcPts val="1200"/>
              </a:spcAft>
              <a:buFont typeface="Arial" pitchFamily="34" charset="0"/>
              <a:buChar char="•"/>
            </a:pPr>
            <a:r>
              <a:rPr lang="en-US" sz="1600" i="1" dirty="0" smtClean="0"/>
              <a:t> Rates/magnitude vary across time, space, and depth.</a:t>
            </a:r>
          </a:p>
          <a:p>
            <a:pPr>
              <a:spcAft>
                <a:spcPts val="1200"/>
              </a:spcAft>
              <a:buFont typeface="Arial" pitchFamily="34" charset="0"/>
              <a:buChar char="•"/>
            </a:pPr>
            <a:r>
              <a:rPr lang="en-US" sz="1600" i="1" dirty="0" smtClean="0"/>
              <a:t>OA will change ecosystem structure and function.</a:t>
            </a:r>
          </a:p>
          <a:p>
            <a:pPr>
              <a:spcAft>
                <a:spcPts val="1200"/>
              </a:spcAft>
              <a:buFont typeface="Arial" pitchFamily="34" charset="0"/>
              <a:buChar char="•"/>
            </a:pPr>
            <a:r>
              <a:rPr lang="en-US" sz="1600" i="1" dirty="0" smtClean="0"/>
              <a:t>Heterogeneity in species-specific responses, local secondary environmental factors and regional considerations will confer a broad range of vulnerabilities that differ both locally and regionally among marine ecosystems.</a:t>
            </a:r>
            <a:endParaRPr lang="en-US" sz="2000" dirty="0"/>
          </a:p>
        </p:txBody>
      </p:sp>
      <p:pic>
        <p:nvPicPr>
          <p:cNvPr id="10" name="Picture 2"/>
          <p:cNvPicPr>
            <a:picLocks noChangeAspect="1" noChangeArrowheads="1"/>
          </p:cNvPicPr>
          <p:nvPr/>
        </p:nvPicPr>
        <p:blipFill>
          <a:blip r:embed="rId6" cstate="print"/>
          <a:srcRect/>
          <a:stretch>
            <a:fillRect/>
          </a:stretch>
        </p:blipFill>
        <p:spPr bwMode="auto">
          <a:xfrm>
            <a:off x="115148" y="4267200"/>
            <a:ext cx="2513246" cy="1874520"/>
          </a:xfrm>
          <a:prstGeom prst="rect">
            <a:avLst/>
          </a:prstGeom>
          <a:noFill/>
          <a:ln w="9525">
            <a:noFill/>
            <a:miter lim="800000"/>
            <a:headEnd/>
            <a:tailEnd/>
          </a:ln>
        </p:spPr>
      </p:pic>
    </p:spTree>
    <p:extLst>
      <p:ext uri="{BB962C8B-B14F-4D97-AF65-F5344CB8AC3E}">
        <p14:creationId xmlns:p14="http://schemas.microsoft.com/office/powerpoint/2010/main" xmlns="" val="2195942741"/>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16"/>
                </p:tgtEl>
              </p:cMediaNode>
            </p:video>
            <p:video>
              <p:cMediaNode>
                <p:cTn id="3" fill="hold" display="0">
                  <p:stCondLst>
                    <p:cond delay="indefinite"/>
                  </p:stCondLst>
                  <p:endCondLst>
                    <p:cond evt="onNext" delay="0">
                      <p:tgtEl>
                        <p:sldTgt/>
                      </p:tgtEl>
                    </p:cond>
                    <p:cond evt="onPrev" delay="0">
                      <p:tgtEl>
                        <p:sldTgt/>
                      </p:tgtEl>
                    </p:cond>
                  </p:endCondLst>
                </p:cTn>
                <p:tgtEl>
                  <p:spTgt spid="1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argver3.mov">
            <a:hlinkClick r:id="" action="ppaction://media"/>
          </p:cNvPr>
          <p:cNvPicPr>
            <a:picLocks noRot="1" noChangeAspect="1"/>
          </p:cNvPicPr>
          <p:nvPr>
            <a:videoFile r:link="rId1"/>
          </p:nvPr>
        </p:nvPicPr>
        <p:blipFill>
          <a:blip r:embed="rId4"/>
          <a:stretch>
            <a:fillRect/>
          </a:stretch>
        </p:blipFill>
        <p:spPr>
          <a:xfrm>
            <a:off x="-228600" y="-2147483648"/>
            <a:ext cx="9601200" cy="0"/>
          </a:xfrm>
          <a:prstGeom prst="rect">
            <a:avLst/>
          </a:prstGeom>
        </p:spPr>
      </p:pic>
      <p:pic>
        <p:nvPicPr>
          <p:cNvPr id="17" name="Oargver3.mov">
            <a:hlinkClick r:id="" action="ppaction://media"/>
          </p:cNvPr>
          <p:cNvPicPr>
            <a:picLocks noRot="1" noChangeAspect="1"/>
          </p:cNvPicPr>
          <p:nvPr>
            <a:videoFile r:link="rId1"/>
          </p:nvPr>
        </p:nvPicPr>
        <p:blipFill>
          <a:blip r:embed="rId4"/>
          <a:stretch>
            <a:fillRect/>
          </a:stretch>
        </p:blipFill>
        <p:spPr>
          <a:xfrm>
            <a:off x="-228600" y="-2147483648"/>
            <a:ext cx="9601200" cy="0"/>
          </a:xfrm>
          <a:prstGeom prst="rect">
            <a:avLst/>
          </a:prstGeom>
        </p:spPr>
      </p:pic>
      <p:sp>
        <p:nvSpPr>
          <p:cNvPr id="29" name="Title 1"/>
          <p:cNvSpPr txBox="1">
            <a:spLocks/>
          </p:cNvSpPr>
          <p:nvPr/>
        </p:nvSpPr>
        <p:spPr>
          <a:xfrm>
            <a:off x="685800" y="-304800"/>
            <a:ext cx="8229600" cy="1143000"/>
          </a:xfrm>
          <a:prstGeom prst="rect">
            <a:avLst/>
          </a:prstGeom>
        </p:spPr>
        <p:txBody>
          <a:bodyPr vert="horz" lIns="0" rIns="0" bIns="0" anchor="b">
            <a:normAutofit/>
          </a:bodyPr>
          <a:lstStyle/>
          <a:p>
            <a:pPr>
              <a:spcBef>
                <a:spcPct val="0"/>
              </a:spcBef>
              <a:defRPr/>
            </a:pPr>
            <a:r>
              <a:rPr lang="en-US" sz="5000" dirty="0" smtClean="0">
                <a:solidFill>
                  <a:schemeClr val="tx2"/>
                </a:solidFill>
                <a:latin typeface="+mj-lt"/>
                <a:ea typeface="+mj-ea"/>
                <a:cs typeface="+mj-cs"/>
              </a:rPr>
              <a:t>Policy &amp; Strategic  Drivers</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33" name="Title 1"/>
          <p:cNvSpPr txBox="1">
            <a:spLocks/>
          </p:cNvSpPr>
          <p:nvPr/>
        </p:nvSpPr>
        <p:spPr>
          <a:xfrm>
            <a:off x="685800" y="0"/>
            <a:ext cx="8229600" cy="1143000"/>
          </a:xfrm>
          <a:prstGeom prst="rect">
            <a:avLst/>
          </a:prstGeom>
        </p:spPr>
        <p:txBody>
          <a:bodyPr vert="horz" lIns="0" rIns="0" bIns="0" anchor="b">
            <a:normAutofit/>
          </a:bodyPr>
          <a:lstStyle/>
          <a:p>
            <a:pPr lvl="0">
              <a:spcBef>
                <a:spcPct val="0"/>
              </a:spcBef>
              <a:defRPr/>
            </a:pPr>
            <a:r>
              <a:rPr lang="en-US" sz="3200" dirty="0" smtClean="0">
                <a:solidFill>
                  <a:schemeClr val="tx2"/>
                </a:solidFill>
              </a:rPr>
              <a:t>The drivers…</a:t>
            </a:r>
            <a:endParaRPr lang="en-US" sz="3200" dirty="0">
              <a:solidFill>
                <a:schemeClr val="tx2"/>
              </a:solidFill>
            </a:endParaRPr>
          </a:p>
        </p:txBody>
      </p:sp>
      <p:sp>
        <p:nvSpPr>
          <p:cNvPr id="36" name="TextBox 35"/>
          <p:cNvSpPr txBox="1"/>
          <p:nvPr/>
        </p:nvSpPr>
        <p:spPr>
          <a:xfrm>
            <a:off x="152400" y="1219200"/>
            <a:ext cx="2819400" cy="526297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600" i="1" u="sng" dirty="0" smtClean="0"/>
              <a:t>NOAA CRCP Goals and Objectives : </a:t>
            </a:r>
            <a:r>
              <a:rPr lang="en-US" sz="1600" b="1" dirty="0" smtClean="0"/>
              <a:t>N</a:t>
            </a:r>
            <a:r>
              <a:rPr lang="en-US" sz="1600" dirty="0" smtClean="0"/>
              <a:t>eed to identify, understand, and communicate risks and vulnerabilities confronting U.S. coral reef ecosystems, ecosystem services, and dependent human communities associated with climate change and OA. </a:t>
            </a:r>
          </a:p>
          <a:p>
            <a:endParaRPr lang="en-US" sz="1600" dirty="0" smtClean="0"/>
          </a:p>
          <a:p>
            <a:endParaRPr lang="en-US" sz="1600" dirty="0" smtClean="0"/>
          </a:p>
          <a:p>
            <a:r>
              <a:rPr lang="en-US" sz="1600" dirty="0" smtClean="0"/>
              <a:t>Fostering this understanding is a means towards devising enhanced strategic management of coral reef ecosystems through improved and applied understanding, forecast, and projections of climate change and OA impacts. </a:t>
            </a:r>
            <a:endParaRPr lang="en-US" sz="2000" dirty="0"/>
          </a:p>
        </p:txBody>
      </p:sp>
      <p:pic>
        <p:nvPicPr>
          <p:cNvPr id="202754" name="Picture 2"/>
          <p:cNvPicPr>
            <a:picLocks noChangeAspect="1" noChangeArrowheads="1"/>
          </p:cNvPicPr>
          <p:nvPr/>
        </p:nvPicPr>
        <p:blipFill>
          <a:blip r:embed="rId5" cstate="print"/>
          <a:srcRect/>
          <a:stretch>
            <a:fillRect/>
          </a:stretch>
        </p:blipFill>
        <p:spPr bwMode="auto">
          <a:xfrm>
            <a:off x="3051175" y="900113"/>
            <a:ext cx="6092825" cy="5957887"/>
          </a:xfrm>
          <a:prstGeom prst="rect">
            <a:avLst/>
          </a:prstGeom>
          <a:noFill/>
          <a:ln w="9525">
            <a:noFill/>
            <a:miter lim="800000"/>
            <a:headEnd/>
            <a:tailEnd/>
          </a:ln>
          <a:effectLst/>
        </p:spPr>
      </p:pic>
    </p:spTree>
    <p:extLst>
      <p:ext uri="{BB962C8B-B14F-4D97-AF65-F5344CB8AC3E}">
        <p14:creationId xmlns:p14="http://schemas.microsoft.com/office/powerpoint/2010/main" xmlns="" val="2195942741"/>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16"/>
                </p:tgtEl>
              </p:cMediaNode>
            </p:video>
            <p:video>
              <p:cMediaNode>
                <p:cTn id="3" fill="hold" display="0">
                  <p:stCondLst>
                    <p:cond delay="indefinite"/>
                  </p:stCondLst>
                  <p:endCondLst>
                    <p:cond evt="onNext" delay="0">
                      <p:tgtEl>
                        <p:sldTgt/>
                      </p:tgtEl>
                    </p:cond>
                    <p:cond evt="onPrev" delay="0">
                      <p:tgtEl>
                        <p:sldTgt/>
                      </p:tgtEl>
                    </p:cond>
                  </p:endCondLst>
                </p:cTn>
                <p:tgtEl>
                  <p:spTgt spid="1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argver3.mov">
            <a:hlinkClick r:id="" action="ppaction://media"/>
          </p:cNvPr>
          <p:cNvPicPr>
            <a:picLocks noRot="1" noChangeAspect="1"/>
          </p:cNvPicPr>
          <p:nvPr>
            <a:videoFile r:link="rId1"/>
          </p:nvPr>
        </p:nvPicPr>
        <p:blipFill>
          <a:blip r:embed="rId4"/>
          <a:stretch>
            <a:fillRect/>
          </a:stretch>
        </p:blipFill>
        <p:spPr>
          <a:xfrm>
            <a:off x="-228600" y="-2147483648"/>
            <a:ext cx="9601200" cy="0"/>
          </a:xfrm>
          <a:prstGeom prst="rect">
            <a:avLst/>
          </a:prstGeom>
        </p:spPr>
      </p:pic>
      <p:pic>
        <p:nvPicPr>
          <p:cNvPr id="17" name="Oargver3.mov">
            <a:hlinkClick r:id="" action="ppaction://media"/>
          </p:cNvPr>
          <p:cNvPicPr>
            <a:picLocks noRot="1" noChangeAspect="1"/>
          </p:cNvPicPr>
          <p:nvPr>
            <a:videoFile r:link="rId1"/>
          </p:nvPr>
        </p:nvPicPr>
        <p:blipFill>
          <a:blip r:embed="rId4"/>
          <a:stretch>
            <a:fillRect/>
          </a:stretch>
        </p:blipFill>
        <p:spPr>
          <a:xfrm>
            <a:off x="-228600" y="-2147483648"/>
            <a:ext cx="9601200" cy="0"/>
          </a:xfrm>
          <a:prstGeom prst="rect">
            <a:avLst/>
          </a:prstGeom>
        </p:spPr>
      </p:pic>
      <p:sp>
        <p:nvSpPr>
          <p:cNvPr id="29" name="Title 1"/>
          <p:cNvSpPr txBox="1">
            <a:spLocks/>
          </p:cNvSpPr>
          <p:nvPr/>
        </p:nvSpPr>
        <p:spPr>
          <a:xfrm>
            <a:off x="685800" y="-304800"/>
            <a:ext cx="8229600" cy="1143000"/>
          </a:xfrm>
          <a:prstGeom prst="rect">
            <a:avLst/>
          </a:prstGeom>
        </p:spPr>
        <p:txBody>
          <a:bodyPr vert="horz" lIns="0" rIns="0" bIns="0" anchor="b">
            <a:normAutofit fontScale="92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smtClean="0">
                <a:ln>
                  <a:noFill/>
                </a:ln>
                <a:solidFill>
                  <a:schemeClr val="tx2"/>
                </a:solidFill>
                <a:effectLst/>
                <a:uLnTx/>
                <a:uFillTx/>
                <a:latin typeface="+mj-lt"/>
                <a:ea typeface="+mj-ea"/>
                <a:cs typeface="+mj-cs"/>
              </a:rPr>
              <a:t>Science Plan Purpose and Scope</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33" name="Title 1"/>
          <p:cNvSpPr txBox="1">
            <a:spLocks/>
          </p:cNvSpPr>
          <p:nvPr/>
        </p:nvSpPr>
        <p:spPr>
          <a:xfrm>
            <a:off x="685800" y="0"/>
            <a:ext cx="8229600" cy="1143000"/>
          </a:xfrm>
          <a:prstGeom prst="rect">
            <a:avLst/>
          </a:prstGeom>
        </p:spPr>
        <p:txBody>
          <a:bodyPr vert="horz" lIns="0" rIns="0" bIns="0" anchor="b">
            <a:normAutofit/>
          </a:bodyPr>
          <a:lstStyle/>
          <a:p>
            <a:pPr lvl="0">
              <a:spcBef>
                <a:spcPct val="0"/>
              </a:spcBef>
              <a:defRPr/>
            </a:pPr>
            <a:r>
              <a:rPr lang="en-US" sz="3200" dirty="0" smtClean="0">
                <a:solidFill>
                  <a:schemeClr val="tx2"/>
                </a:solidFill>
              </a:rPr>
              <a:t>The purpose…</a:t>
            </a:r>
            <a:endParaRPr lang="en-US" sz="3200" dirty="0">
              <a:solidFill>
                <a:schemeClr val="tx2"/>
              </a:solidFill>
            </a:endParaRPr>
          </a:p>
        </p:txBody>
      </p:sp>
      <p:sp>
        <p:nvSpPr>
          <p:cNvPr id="36" name="TextBox 35"/>
          <p:cNvSpPr txBox="1"/>
          <p:nvPr/>
        </p:nvSpPr>
        <p:spPr>
          <a:xfrm>
            <a:off x="609600" y="1143000"/>
            <a:ext cx="7924800" cy="547842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spcBef>
                <a:spcPts val="600"/>
              </a:spcBef>
              <a:spcAft>
                <a:spcPts val="600"/>
              </a:spcAft>
              <a:buFont typeface="Arial" pitchFamily="34" charset="0"/>
              <a:buChar char="•"/>
            </a:pPr>
            <a:r>
              <a:rPr lang="en-US" sz="2000" dirty="0" smtClean="0"/>
              <a:t> Recommend CRCP priority areas of </a:t>
            </a:r>
            <a:r>
              <a:rPr lang="en-US" sz="2000" i="1" dirty="0" smtClean="0"/>
              <a:t>research</a:t>
            </a:r>
            <a:r>
              <a:rPr lang="en-US" sz="2000" dirty="0" smtClean="0"/>
              <a:t> and </a:t>
            </a:r>
            <a:r>
              <a:rPr lang="en-US" sz="2000" i="1" dirty="0" smtClean="0"/>
              <a:t>engagement</a:t>
            </a:r>
            <a:r>
              <a:rPr lang="en-US" sz="2000" dirty="0" smtClean="0"/>
              <a:t> necessary to </a:t>
            </a:r>
            <a:r>
              <a:rPr lang="en-US" sz="2000" u="sng" dirty="0" smtClean="0"/>
              <a:t>advance and communicate an understanding </a:t>
            </a:r>
            <a:r>
              <a:rPr lang="en-US" sz="2000" dirty="0" smtClean="0"/>
              <a:t>of the potential consequences of OA to coral reef ecosystems (CRE).</a:t>
            </a:r>
          </a:p>
          <a:p>
            <a:pPr>
              <a:spcBef>
                <a:spcPts val="600"/>
              </a:spcBef>
              <a:spcAft>
                <a:spcPts val="600"/>
              </a:spcAft>
              <a:buFont typeface="Arial" pitchFamily="34" charset="0"/>
              <a:buChar char="•"/>
            </a:pPr>
            <a:r>
              <a:rPr lang="en-US" sz="2000" dirty="0" smtClean="0"/>
              <a:t> Unite CRCP OA related </a:t>
            </a:r>
            <a:r>
              <a:rPr lang="en-US" sz="2000" i="1" dirty="0" smtClean="0"/>
              <a:t>activities</a:t>
            </a:r>
            <a:r>
              <a:rPr lang="en-US" sz="2000" dirty="0" smtClean="0"/>
              <a:t> towards common goals where </a:t>
            </a:r>
            <a:r>
              <a:rPr lang="en-US" sz="2000" i="1" dirty="0" smtClean="0"/>
              <a:t>activities</a:t>
            </a:r>
            <a:r>
              <a:rPr lang="en-US" sz="2000" dirty="0" smtClean="0"/>
              <a:t> comprise:</a:t>
            </a:r>
          </a:p>
          <a:p>
            <a:pPr lvl="1">
              <a:spcBef>
                <a:spcPts val="600"/>
              </a:spcBef>
              <a:spcAft>
                <a:spcPts val="600"/>
              </a:spcAft>
              <a:buFont typeface="Arial" pitchFamily="34" charset="0"/>
              <a:buChar char="•"/>
            </a:pPr>
            <a:r>
              <a:rPr lang="en-US" sz="2000" dirty="0" smtClean="0"/>
              <a:t> NOAA research efforts (Internal &amp; Extramural).</a:t>
            </a:r>
          </a:p>
          <a:p>
            <a:pPr lvl="1">
              <a:spcBef>
                <a:spcPts val="600"/>
              </a:spcBef>
              <a:spcAft>
                <a:spcPts val="600"/>
              </a:spcAft>
              <a:buFont typeface="Arial" pitchFamily="34" charset="0"/>
              <a:buChar char="•"/>
            </a:pPr>
            <a:r>
              <a:rPr lang="en-US" sz="2000" dirty="0" smtClean="0"/>
              <a:t> Relevant NCRMP status &amp; trends monitoring.</a:t>
            </a:r>
          </a:p>
          <a:p>
            <a:pPr lvl="1">
              <a:spcBef>
                <a:spcPts val="600"/>
              </a:spcBef>
              <a:spcAft>
                <a:spcPts val="600"/>
              </a:spcAft>
              <a:buFont typeface="Arial" pitchFamily="34" charset="0"/>
              <a:buChar char="•"/>
            </a:pPr>
            <a:r>
              <a:rPr lang="en-US" sz="2000" dirty="0" smtClean="0"/>
              <a:t> Outreach &amp; Engagement.</a:t>
            </a:r>
          </a:p>
          <a:p>
            <a:pPr lvl="1">
              <a:spcBef>
                <a:spcPts val="600"/>
              </a:spcBef>
              <a:spcAft>
                <a:spcPts val="600"/>
              </a:spcAft>
              <a:buFont typeface="Arial" pitchFamily="34" charset="0"/>
              <a:buChar char="•"/>
            </a:pPr>
            <a:r>
              <a:rPr lang="en-US" sz="2000" dirty="0" smtClean="0"/>
              <a:t> Manager guidance.</a:t>
            </a:r>
          </a:p>
          <a:p>
            <a:pPr>
              <a:spcBef>
                <a:spcPts val="600"/>
              </a:spcBef>
              <a:spcAft>
                <a:spcPts val="600"/>
              </a:spcAft>
              <a:buFont typeface="Arial" pitchFamily="34" charset="0"/>
              <a:buChar char="•"/>
            </a:pPr>
            <a:r>
              <a:rPr lang="en-US" sz="2000" dirty="0" smtClean="0"/>
              <a:t> Align CRCP OA activities with broader NOAA and external OA strategies to better leverage non-CRCP investments .</a:t>
            </a:r>
          </a:p>
          <a:p>
            <a:pPr>
              <a:spcBef>
                <a:spcPts val="600"/>
              </a:spcBef>
              <a:spcAft>
                <a:spcPts val="600"/>
              </a:spcAft>
              <a:buFont typeface="Arial" pitchFamily="34" charset="0"/>
              <a:buChar char="•"/>
            </a:pPr>
            <a:r>
              <a:rPr lang="en-US" sz="2000" dirty="0" smtClean="0"/>
              <a:t> </a:t>
            </a:r>
            <a:r>
              <a:rPr lang="en-US" sz="2000" i="1" dirty="0" smtClean="0"/>
              <a:t>Remain flexible to allow for continual refinement and adjustment to address emerging needs, and enable prioritization based on funding and the current state-of-knowledge </a:t>
            </a:r>
            <a:endParaRPr lang="en-US" sz="2000" dirty="0"/>
          </a:p>
        </p:txBody>
      </p:sp>
    </p:spTree>
    <p:extLst>
      <p:ext uri="{BB962C8B-B14F-4D97-AF65-F5344CB8AC3E}">
        <p14:creationId xmlns:p14="http://schemas.microsoft.com/office/powerpoint/2010/main" xmlns="" val="219594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27" fill="hold" display="0">
                  <p:stCondLst>
                    <p:cond delay="indefinite"/>
                  </p:stCondLst>
                  <p:endCondLst>
                    <p:cond evt="onNext" delay="0">
                      <p:tgtEl>
                        <p:sldTgt/>
                      </p:tgtEl>
                    </p:cond>
                    <p:cond evt="onPrev" delay="0">
                      <p:tgtEl>
                        <p:sldTgt/>
                      </p:tgtEl>
                    </p:cond>
                  </p:endCondLst>
                </p:cTn>
                <p:tgtEl>
                  <p:spTgt spid="16"/>
                </p:tgtEl>
              </p:cMediaNode>
            </p:video>
            <p:video>
              <p:cMediaNode>
                <p:cTn id="28" fill="hold" display="0">
                  <p:stCondLst>
                    <p:cond delay="indefinite"/>
                  </p:stCondLst>
                  <p:endCondLst>
                    <p:cond evt="onNext" delay="0">
                      <p:tgtEl>
                        <p:sldTgt/>
                      </p:tgtEl>
                    </p:cond>
                    <p:cond evt="onPrev" delay="0">
                      <p:tgtEl>
                        <p:sldTgt/>
                      </p:tgtEl>
                    </p:cond>
                  </p:endCondLst>
                </p:cTn>
                <p:tgtEl>
                  <p:spTgt spid="17"/>
                </p:tgtEl>
              </p:cMediaNode>
            </p:video>
          </p:childTnLst>
        </p:cTn>
      </p:par>
    </p:tnLst>
    <p:bldLst>
      <p:bldP spid="36" grpId="0" uiExpand="1"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argver3.mov">
            <a:hlinkClick r:id="" action="ppaction://media"/>
          </p:cNvPr>
          <p:cNvPicPr>
            <a:picLocks noRot="1" noChangeAspect="1"/>
          </p:cNvPicPr>
          <p:nvPr>
            <a:videoFile r:link="rId1"/>
          </p:nvPr>
        </p:nvPicPr>
        <p:blipFill>
          <a:blip r:embed="rId4"/>
          <a:stretch>
            <a:fillRect/>
          </a:stretch>
        </p:blipFill>
        <p:spPr>
          <a:xfrm>
            <a:off x="-228600" y="-2147483648"/>
            <a:ext cx="9601200" cy="0"/>
          </a:xfrm>
          <a:prstGeom prst="rect">
            <a:avLst/>
          </a:prstGeom>
        </p:spPr>
      </p:pic>
      <p:pic>
        <p:nvPicPr>
          <p:cNvPr id="17" name="Oargver3.mov">
            <a:hlinkClick r:id="" action="ppaction://media"/>
          </p:cNvPr>
          <p:cNvPicPr>
            <a:picLocks noRot="1" noChangeAspect="1"/>
          </p:cNvPicPr>
          <p:nvPr>
            <a:videoFile r:link="rId1"/>
          </p:nvPr>
        </p:nvPicPr>
        <p:blipFill>
          <a:blip r:embed="rId4"/>
          <a:stretch>
            <a:fillRect/>
          </a:stretch>
        </p:blipFill>
        <p:spPr>
          <a:xfrm>
            <a:off x="-228600" y="-2147483648"/>
            <a:ext cx="9601200" cy="0"/>
          </a:xfrm>
          <a:prstGeom prst="rect">
            <a:avLst/>
          </a:prstGeom>
        </p:spPr>
      </p:pic>
      <p:sp>
        <p:nvSpPr>
          <p:cNvPr id="29" name="Title 1"/>
          <p:cNvSpPr txBox="1">
            <a:spLocks/>
          </p:cNvSpPr>
          <p:nvPr/>
        </p:nvSpPr>
        <p:spPr>
          <a:xfrm>
            <a:off x="685800" y="-304800"/>
            <a:ext cx="8229600" cy="1143000"/>
          </a:xfrm>
          <a:prstGeom prst="rect">
            <a:avLst/>
          </a:prstGeom>
        </p:spPr>
        <p:txBody>
          <a:bodyPr vert="horz" lIns="0" rIns="0" bIns="0" anchor="b">
            <a:normAutofit fontScale="92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smtClean="0">
                <a:ln>
                  <a:noFill/>
                </a:ln>
                <a:solidFill>
                  <a:schemeClr val="tx2"/>
                </a:solidFill>
                <a:effectLst/>
                <a:uLnTx/>
                <a:uFillTx/>
                <a:latin typeface="+mj-lt"/>
                <a:ea typeface="+mj-ea"/>
                <a:cs typeface="+mj-cs"/>
              </a:rPr>
              <a:t>Science Plan Purpose and Scope</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33" name="Title 1"/>
          <p:cNvSpPr txBox="1">
            <a:spLocks/>
          </p:cNvSpPr>
          <p:nvPr/>
        </p:nvSpPr>
        <p:spPr>
          <a:xfrm>
            <a:off x="685800" y="0"/>
            <a:ext cx="8229600" cy="1143000"/>
          </a:xfrm>
          <a:prstGeom prst="rect">
            <a:avLst/>
          </a:prstGeom>
        </p:spPr>
        <p:txBody>
          <a:bodyPr vert="horz" lIns="0" rIns="0" bIns="0" anchor="b">
            <a:normAutofit/>
          </a:bodyPr>
          <a:lstStyle/>
          <a:p>
            <a:pPr lvl="0">
              <a:spcBef>
                <a:spcPct val="0"/>
              </a:spcBef>
              <a:defRPr/>
            </a:pPr>
            <a:r>
              <a:rPr lang="en-US" sz="3200" dirty="0" smtClean="0">
                <a:solidFill>
                  <a:schemeClr val="tx2"/>
                </a:solidFill>
              </a:rPr>
              <a:t>The scope…</a:t>
            </a:r>
            <a:endParaRPr lang="en-US" sz="3200" dirty="0">
              <a:solidFill>
                <a:schemeClr val="tx2"/>
              </a:solidFill>
            </a:endParaRPr>
          </a:p>
        </p:txBody>
      </p:sp>
      <p:sp>
        <p:nvSpPr>
          <p:cNvPr id="36" name="TextBox 35"/>
          <p:cNvSpPr txBox="1"/>
          <p:nvPr/>
        </p:nvSpPr>
        <p:spPr>
          <a:xfrm>
            <a:off x="609600" y="1143000"/>
            <a:ext cx="7924800" cy="563231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dirty="0" smtClean="0"/>
              <a:t>Address short-, </a:t>
            </a:r>
            <a:r>
              <a:rPr lang="en-US" sz="2000" i="1" dirty="0" smtClean="0"/>
              <a:t>mid- and long-term strategic research needs to achieving an applied understanding necessary to foster improved strategic management within the jurisdiction of the United States and Pacific Freely Associated States. </a:t>
            </a:r>
          </a:p>
          <a:p>
            <a:endParaRPr lang="en-US" sz="2000" i="1" dirty="0" smtClean="0"/>
          </a:p>
          <a:p>
            <a:r>
              <a:rPr lang="en-US" sz="2000" i="1" dirty="0" smtClean="0"/>
              <a:t>However, it is recognized that discerning the specific threat of OA to U.S. CRE’s may demand investments within non-U.S. jurisdictions where specific scientific criteria are met (e.g., regions where prevailing modern carbonate chemistry yields insight into future implications). </a:t>
            </a:r>
          </a:p>
          <a:p>
            <a:endParaRPr lang="en-US" sz="2000" i="1" dirty="0" smtClean="0"/>
          </a:p>
          <a:p>
            <a:r>
              <a:rPr lang="en-US" sz="2000" i="1" dirty="0" smtClean="0"/>
              <a:t>The plan identifies OA science needs specific to tropical and sub-tropical CRE’s including associated mangroves, </a:t>
            </a:r>
            <a:r>
              <a:rPr lang="en-US" sz="2000" i="1" dirty="0" err="1" smtClean="0"/>
              <a:t>seagrasses</a:t>
            </a:r>
            <a:r>
              <a:rPr lang="en-US" sz="2000" i="1" dirty="0" smtClean="0"/>
              <a:t>, and hard bottom communities, and </a:t>
            </a:r>
            <a:r>
              <a:rPr lang="en-US" sz="2000" i="1" dirty="0" err="1" smtClean="0"/>
              <a:t>mesophotic</a:t>
            </a:r>
            <a:r>
              <a:rPr lang="en-US" sz="2000" i="1" dirty="0" smtClean="0"/>
              <a:t> coral ecosystems. </a:t>
            </a:r>
          </a:p>
          <a:p>
            <a:endParaRPr lang="en-US" sz="2000" i="1" dirty="0" smtClean="0"/>
          </a:p>
          <a:p>
            <a:r>
              <a:rPr lang="en-US" sz="2000" i="1" dirty="0" smtClean="0"/>
              <a:t>This plan does not explicitly address the requirements necessary towards advancing an understanding to deep-sea coral ecosystems. </a:t>
            </a:r>
          </a:p>
          <a:p>
            <a:endParaRPr lang="en-US" sz="2000" i="1" dirty="0" smtClean="0"/>
          </a:p>
          <a:p>
            <a:r>
              <a:rPr lang="en-US" sz="2000" i="1" dirty="0" smtClean="0"/>
              <a:t>Fully achieve the objectives presented </a:t>
            </a:r>
            <a:r>
              <a:rPr lang="en-US" sz="2000" b="1" i="1" dirty="0" smtClean="0"/>
              <a:t>will demand partnership</a:t>
            </a:r>
            <a:endParaRPr lang="en-US" sz="2000" dirty="0"/>
          </a:p>
        </p:txBody>
      </p:sp>
    </p:spTree>
    <p:extLst>
      <p:ext uri="{BB962C8B-B14F-4D97-AF65-F5344CB8AC3E}">
        <p14:creationId xmlns:p14="http://schemas.microsoft.com/office/powerpoint/2010/main" xmlns="" val="219594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23" fill="hold" display="0">
                  <p:stCondLst>
                    <p:cond delay="indefinite"/>
                  </p:stCondLst>
                  <p:endCondLst>
                    <p:cond evt="onNext" delay="0">
                      <p:tgtEl>
                        <p:sldTgt/>
                      </p:tgtEl>
                    </p:cond>
                    <p:cond evt="onPrev" delay="0">
                      <p:tgtEl>
                        <p:sldTgt/>
                      </p:tgtEl>
                    </p:cond>
                  </p:endCondLst>
                </p:cTn>
                <p:tgtEl>
                  <p:spTgt spid="16"/>
                </p:tgtEl>
              </p:cMediaNode>
            </p:video>
            <p:video>
              <p:cMediaNode>
                <p:cTn id="24" fill="hold" display="0">
                  <p:stCondLst>
                    <p:cond delay="indefinite"/>
                  </p:stCondLst>
                  <p:endCondLst>
                    <p:cond evt="onNext" delay="0">
                      <p:tgtEl>
                        <p:sldTgt/>
                      </p:tgtEl>
                    </p:cond>
                    <p:cond evt="onPrev" delay="0">
                      <p:tgtEl>
                        <p:sldTgt/>
                      </p:tgtEl>
                    </p:cond>
                  </p:endCondLst>
                </p:cTn>
                <p:tgtEl>
                  <p:spTgt spid="17"/>
                </p:tgtEl>
              </p:cMediaNode>
            </p:video>
          </p:childTnLst>
        </p:cTn>
      </p:par>
    </p:tnLst>
    <p:bldLst>
      <p:bldP spid="36" grpId="0" uiExpand="1" build="allAtOnce"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28600" y="1295400"/>
            <a:ext cx="4476750" cy="3352801"/>
            <a:chOff x="381000" y="2133600"/>
            <a:chExt cx="4476750" cy="3352801"/>
          </a:xfrm>
        </p:grpSpPr>
        <p:pic>
          <p:nvPicPr>
            <p:cNvPr id="239618" name="Picture 2" descr="http://history.cultural-china.com/chinaWH/images/arbigimages/aba4b418e9db74d1e70741ebf156a300.jpg"/>
            <p:cNvPicPr>
              <a:picLocks noChangeAspect="1" noChangeArrowheads="1"/>
            </p:cNvPicPr>
            <p:nvPr/>
          </p:nvPicPr>
          <p:blipFill>
            <a:blip r:embed="rId2" cstate="print"/>
            <a:srcRect/>
            <a:stretch>
              <a:fillRect/>
            </a:stretch>
          </p:blipFill>
          <p:spPr bwMode="auto">
            <a:xfrm>
              <a:off x="381000" y="2133600"/>
              <a:ext cx="4476750" cy="3352801"/>
            </a:xfrm>
            <a:prstGeom prst="rect">
              <a:avLst/>
            </a:prstGeom>
            <a:noFill/>
          </p:spPr>
        </p:pic>
        <p:sp>
          <p:nvSpPr>
            <p:cNvPr id="4" name="TextBox 3"/>
            <p:cNvSpPr txBox="1"/>
            <p:nvPr/>
          </p:nvSpPr>
          <p:spPr>
            <a:xfrm>
              <a:off x="3886200" y="3810000"/>
              <a:ext cx="856004" cy="369332"/>
            </a:xfrm>
            <a:prstGeom prst="rect">
              <a:avLst/>
            </a:prstGeom>
            <a:noFill/>
          </p:spPr>
          <p:txBody>
            <a:bodyPr wrap="none" rtlCol="0">
              <a:spAutoFit/>
            </a:bodyPr>
            <a:lstStyle/>
            <a:p>
              <a:r>
                <a:rPr lang="en-US" dirty="0" smtClean="0"/>
                <a:t>AOML</a:t>
              </a:r>
              <a:endParaRPr lang="en-US" dirty="0"/>
            </a:p>
          </p:txBody>
        </p:sp>
        <p:sp>
          <p:nvSpPr>
            <p:cNvPr id="5" name="TextBox 4"/>
            <p:cNvSpPr txBox="1"/>
            <p:nvPr/>
          </p:nvSpPr>
          <p:spPr>
            <a:xfrm>
              <a:off x="838200" y="4038600"/>
              <a:ext cx="790601" cy="369332"/>
            </a:xfrm>
            <a:prstGeom prst="rect">
              <a:avLst/>
            </a:prstGeom>
            <a:noFill/>
          </p:spPr>
          <p:txBody>
            <a:bodyPr wrap="none" rtlCol="0">
              <a:spAutoFit/>
            </a:bodyPr>
            <a:lstStyle/>
            <a:p>
              <a:r>
                <a:rPr lang="en-US" dirty="0" smtClean="0"/>
                <a:t>PMEL</a:t>
              </a:r>
              <a:endParaRPr lang="en-US" dirty="0"/>
            </a:p>
          </p:txBody>
        </p:sp>
        <p:sp>
          <p:nvSpPr>
            <p:cNvPr id="6" name="TextBox 5"/>
            <p:cNvSpPr txBox="1"/>
            <p:nvPr/>
          </p:nvSpPr>
          <p:spPr>
            <a:xfrm>
              <a:off x="3429000" y="4343400"/>
              <a:ext cx="786113" cy="369332"/>
            </a:xfrm>
            <a:prstGeom prst="rect">
              <a:avLst/>
            </a:prstGeom>
            <a:noFill/>
          </p:spPr>
          <p:txBody>
            <a:bodyPr wrap="none" rtlCol="0">
              <a:spAutoFit/>
            </a:bodyPr>
            <a:lstStyle/>
            <a:p>
              <a:r>
                <a:rPr lang="en-US" dirty="0" smtClean="0"/>
                <a:t>PIFSC</a:t>
              </a:r>
              <a:endParaRPr lang="en-US" dirty="0"/>
            </a:p>
          </p:txBody>
        </p:sp>
        <p:sp>
          <p:nvSpPr>
            <p:cNvPr id="7" name="TextBox 6"/>
            <p:cNvSpPr txBox="1"/>
            <p:nvPr/>
          </p:nvSpPr>
          <p:spPr>
            <a:xfrm>
              <a:off x="2438400" y="4114800"/>
              <a:ext cx="829073" cy="369332"/>
            </a:xfrm>
            <a:prstGeom prst="rect">
              <a:avLst/>
            </a:prstGeom>
            <a:noFill/>
          </p:spPr>
          <p:txBody>
            <a:bodyPr wrap="none" rtlCol="0">
              <a:spAutoFit/>
            </a:bodyPr>
            <a:lstStyle/>
            <a:p>
              <a:r>
                <a:rPr lang="en-US" dirty="0" smtClean="0"/>
                <a:t>SEFSC</a:t>
              </a:r>
              <a:endParaRPr lang="en-US" dirty="0"/>
            </a:p>
          </p:txBody>
        </p:sp>
      </p:grpSp>
      <p:sp>
        <p:nvSpPr>
          <p:cNvPr id="8" name="Title 1"/>
          <p:cNvSpPr txBox="1">
            <a:spLocks/>
          </p:cNvSpPr>
          <p:nvPr/>
        </p:nvSpPr>
        <p:spPr>
          <a:xfrm>
            <a:off x="685800" y="-304800"/>
            <a:ext cx="8229600" cy="1143000"/>
          </a:xfrm>
          <a:prstGeom prst="rect">
            <a:avLst/>
          </a:prstGeom>
        </p:spPr>
        <p:txBody>
          <a:bodyPr vert="horz" lIns="0" rIns="0" bIns="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smtClean="0">
                <a:ln>
                  <a:noFill/>
                </a:ln>
                <a:solidFill>
                  <a:schemeClr val="tx2"/>
                </a:solidFill>
                <a:effectLst/>
                <a:uLnTx/>
                <a:uFillTx/>
                <a:latin typeface="+mj-lt"/>
                <a:ea typeface="+mj-ea"/>
                <a:cs typeface="+mj-cs"/>
              </a:rPr>
              <a:t>Science Plan </a:t>
            </a:r>
            <a:r>
              <a:rPr kumimoji="0" lang="en-US" sz="5000" b="0" i="0" u="none" strike="noStrike" kern="1200" cap="none" spc="0" normalizeH="0" baseline="0" noProof="0" dirty="0" smtClean="0">
                <a:ln>
                  <a:noFill/>
                </a:ln>
                <a:solidFill>
                  <a:schemeClr val="tx2"/>
                </a:solidFill>
                <a:effectLst/>
                <a:uLnTx/>
                <a:uFillTx/>
                <a:latin typeface="+mj-lt"/>
                <a:ea typeface="+mj-ea"/>
                <a:cs typeface="+mj-cs"/>
              </a:rPr>
              <a:t>Development</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9" name="Title 1"/>
          <p:cNvSpPr txBox="1">
            <a:spLocks/>
          </p:cNvSpPr>
          <p:nvPr/>
        </p:nvSpPr>
        <p:spPr>
          <a:xfrm>
            <a:off x="685800" y="0"/>
            <a:ext cx="8229600" cy="1143000"/>
          </a:xfrm>
          <a:prstGeom prst="rect">
            <a:avLst/>
          </a:prstGeom>
        </p:spPr>
        <p:txBody>
          <a:bodyPr vert="horz" lIns="0" rIns="0" bIns="0" anchor="b">
            <a:normAutofit/>
          </a:bodyPr>
          <a:lstStyle/>
          <a:p>
            <a:pPr lvl="0">
              <a:spcBef>
                <a:spcPct val="0"/>
              </a:spcBef>
              <a:defRPr/>
            </a:pPr>
            <a:r>
              <a:rPr lang="en-US" sz="3200" dirty="0" smtClean="0">
                <a:solidFill>
                  <a:schemeClr val="tx2"/>
                </a:solidFill>
              </a:rPr>
              <a:t>The </a:t>
            </a:r>
            <a:r>
              <a:rPr lang="en-US" sz="3200" dirty="0" smtClean="0">
                <a:solidFill>
                  <a:schemeClr val="tx2"/>
                </a:solidFill>
              </a:rPr>
              <a:t>not sole sourced…</a:t>
            </a:r>
            <a:endParaRPr lang="en-US" sz="3200" dirty="0">
              <a:solidFill>
                <a:schemeClr val="tx2"/>
              </a:solidFill>
            </a:endParaRPr>
          </a:p>
        </p:txBody>
      </p:sp>
      <p:sp>
        <p:nvSpPr>
          <p:cNvPr id="13" name="TextBox 12"/>
          <p:cNvSpPr txBox="1"/>
          <p:nvPr/>
        </p:nvSpPr>
        <p:spPr>
          <a:xfrm>
            <a:off x="4953000" y="914400"/>
            <a:ext cx="6553200" cy="2985433"/>
          </a:xfrm>
          <a:prstGeom prst="rect">
            <a:avLst/>
          </a:prstGeom>
          <a:noFill/>
        </p:spPr>
        <p:txBody>
          <a:bodyPr wrap="square" numCol="2" rtlCol="0">
            <a:spAutoFit/>
          </a:bodyPr>
          <a:lstStyle/>
          <a:p>
            <a:r>
              <a:rPr lang="en-US" sz="1400" b="1" dirty="0" smtClean="0"/>
              <a:t>Principle Editor</a:t>
            </a:r>
          </a:p>
          <a:p>
            <a:r>
              <a:rPr lang="en-US" sz="1400" dirty="0" smtClean="0"/>
              <a:t>Dwight Gledhill (OAR/AOML)</a:t>
            </a:r>
          </a:p>
          <a:p>
            <a:endParaRPr lang="en-US" sz="1400" dirty="0" smtClean="0"/>
          </a:p>
          <a:p>
            <a:r>
              <a:rPr lang="en-US" sz="1400" b="1" dirty="0" smtClean="0"/>
              <a:t>Contributing NOAA Authors</a:t>
            </a:r>
          </a:p>
          <a:p>
            <a:r>
              <a:rPr lang="en-US" sz="1400" dirty="0" smtClean="0"/>
              <a:t>Derek </a:t>
            </a:r>
            <a:r>
              <a:rPr lang="en-US" sz="1400" dirty="0" err="1" smtClean="0"/>
              <a:t>Manzello</a:t>
            </a:r>
            <a:r>
              <a:rPr lang="en-US" sz="1400" dirty="0" smtClean="0"/>
              <a:t> (OAR/AOML)</a:t>
            </a:r>
          </a:p>
          <a:p>
            <a:r>
              <a:rPr lang="en-US" sz="1400" dirty="0" smtClean="0"/>
              <a:t>Margaret Miller (NMFS SEFSC)</a:t>
            </a:r>
          </a:p>
          <a:p>
            <a:r>
              <a:rPr lang="en-US" sz="1400" dirty="0" smtClean="0"/>
              <a:t>Libby Jewett (NOS  NCCOS)</a:t>
            </a:r>
          </a:p>
          <a:p>
            <a:r>
              <a:rPr lang="en-US" sz="1400" dirty="0" smtClean="0"/>
              <a:t>Kevin </a:t>
            </a:r>
            <a:r>
              <a:rPr lang="en-US" sz="1400" dirty="0" err="1" smtClean="0"/>
              <a:t>Helmle</a:t>
            </a:r>
            <a:r>
              <a:rPr lang="en-US" sz="1400" dirty="0" smtClean="0"/>
              <a:t> (OAR AOML)</a:t>
            </a:r>
          </a:p>
          <a:p>
            <a:r>
              <a:rPr lang="en-US" sz="1400" dirty="0" smtClean="0"/>
              <a:t>Britt Parker (NESDIS)</a:t>
            </a:r>
          </a:p>
          <a:p>
            <a:r>
              <a:rPr lang="en-US" sz="1400" dirty="0" smtClean="0"/>
              <a:t>Paulo </a:t>
            </a:r>
            <a:r>
              <a:rPr lang="en-US" sz="1400" dirty="0" err="1" smtClean="0"/>
              <a:t>Maurin</a:t>
            </a:r>
            <a:r>
              <a:rPr lang="en-US" sz="1400" dirty="0" smtClean="0"/>
              <a:t> (NOS OOCRM)</a:t>
            </a:r>
          </a:p>
          <a:p>
            <a:r>
              <a:rPr lang="en-US" sz="1400" dirty="0" smtClean="0"/>
              <a:t>Rusty </a:t>
            </a:r>
            <a:r>
              <a:rPr lang="en-US" sz="1400" dirty="0" err="1" smtClean="0"/>
              <a:t>Brainard</a:t>
            </a:r>
            <a:r>
              <a:rPr lang="en-US" sz="1400" dirty="0" smtClean="0"/>
              <a:t> (NMFS PIFSC)</a:t>
            </a:r>
          </a:p>
          <a:p>
            <a:r>
              <a:rPr lang="en-US" sz="1400" dirty="0" smtClean="0"/>
              <a:t>Charles Young (NMFS PIFSC)</a:t>
            </a:r>
          </a:p>
          <a:p>
            <a:endParaRPr lang="en-US" sz="900" dirty="0" smtClean="0"/>
          </a:p>
          <a:p>
            <a:endParaRPr lang="en-US" sz="900" dirty="0" smtClean="0"/>
          </a:p>
        </p:txBody>
      </p:sp>
      <p:sp>
        <p:nvSpPr>
          <p:cNvPr id="14" name="TextBox 13"/>
          <p:cNvSpPr txBox="1"/>
          <p:nvPr/>
        </p:nvSpPr>
        <p:spPr>
          <a:xfrm>
            <a:off x="685800" y="4038600"/>
            <a:ext cx="7467600" cy="2743200"/>
          </a:xfrm>
          <a:prstGeom prst="rect">
            <a:avLst/>
          </a:prstGeom>
        </p:spPr>
        <p:style>
          <a:lnRef idx="2">
            <a:schemeClr val="accent1"/>
          </a:lnRef>
          <a:fillRef idx="1">
            <a:schemeClr val="lt1"/>
          </a:fillRef>
          <a:effectRef idx="0">
            <a:schemeClr val="accent1"/>
          </a:effectRef>
          <a:fontRef idx="minor">
            <a:schemeClr val="dk1"/>
          </a:fontRef>
        </p:style>
        <p:txBody>
          <a:bodyPr wrap="square" numCol="2" rtlCol="0">
            <a:spAutoFit/>
          </a:bodyPr>
          <a:lstStyle/>
          <a:p>
            <a:r>
              <a:rPr lang="en-US" sz="1000" b="1" u="sng" dirty="0" smtClean="0"/>
              <a:t>OA Steering Committee: </a:t>
            </a:r>
            <a:r>
              <a:rPr lang="en-US" sz="1000" dirty="0" smtClean="0"/>
              <a:t/>
            </a:r>
            <a:br>
              <a:rPr lang="en-US" sz="1000" dirty="0" smtClean="0"/>
            </a:br>
            <a:r>
              <a:rPr lang="en-US" sz="1000" dirty="0" smtClean="0"/>
              <a:t>Richard A. Feely </a:t>
            </a:r>
            <a:endParaRPr lang="en-US" sz="1000" dirty="0" smtClean="0"/>
          </a:p>
          <a:p>
            <a:r>
              <a:rPr lang="en-US" sz="1000" dirty="0" err="1" smtClean="0"/>
              <a:t>Rik</a:t>
            </a:r>
            <a:r>
              <a:rPr lang="en-US" sz="1000" dirty="0" smtClean="0"/>
              <a:t> </a:t>
            </a:r>
            <a:r>
              <a:rPr lang="en-US" sz="1000" dirty="0" err="1" smtClean="0"/>
              <a:t>Wanninkhof</a:t>
            </a:r>
            <a:r>
              <a:rPr lang="en-US" sz="1000" dirty="0" smtClean="0"/>
              <a:t> </a:t>
            </a:r>
            <a:endParaRPr lang="en-US" sz="1000" dirty="0" smtClean="0"/>
          </a:p>
          <a:p>
            <a:r>
              <a:rPr lang="en-US" sz="1000" dirty="0" smtClean="0"/>
              <a:t>John </a:t>
            </a:r>
            <a:r>
              <a:rPr lang="en-US" sz="1000" dirty="0" smtClean="0"/>
              <a:t>Stein </a:t>
            </a:r>
            <a:endParaRPr lang="en-US" sz="1000" dirty="0" smtClean="0"/>
          </a:p>
          <a:p>
            <a:r>
              <a:rPr lang="en-US" sz="1000" dirty="0" smtClean="0"/>
              <a:t>Michael </a:t>
            </a:r>
            <a:r>
              <a:rPr lang="en-US" sz="1000" dirty="0" smtClean="0"/>
              <a:t>F. Sigler </a:t>
            </a:r>
            <a:endParaRPr lang="en-US" sz="1000" dirty="0" smtClean="0"/>
          </a:p>
          <a:p>
            <a:r>
              <a:rPr lang="en-US" sz="1000" dirty="0" smtClean="0"/>
              <a:t>Felipe </a:t>
            </a:r>
            <a:r>
              <a:rPr lang="en-US" sz="1000" dirty="0" err="1" smtClean="0"/>
              <a:t>Arzayus</a:t>
            </a:r>
            <a:r>
              <a:rPr lang="en-US" sz="1000" dirty="0" smtClean="0"/>
              <a:t> </a:t>
            </a:r>
            <a:endParaRPr lang="en-US" sz="1000" dirty="0" smtClean="0"/>
          </a:p>
          <a:p>
            <a:r>
              <a:rPr lang="en-US" sz="1000" dirty="0" smtClean="0"/>
              <a:t>Beth </a:t>
            </a:r>
            <a:r>
              <a:rPr lang="en-US" sz="1000" dirty="0" smtClean="0"/>
              <a:t>Phelan </a:t>
            </a:r>
            <a:br>
              <a:rPr lang="en-US" sz="1000" dirty="0" smtClean="0"/>
            </a:br>
            <a:r>
              <a:rPr lang="en-US" sz="1000" dirty="0" smtClean="0"/>
              <a:t>Simone </a:t>
            </a:r>
            <a:r>
              <a:rPr lang="en-US" sz="1000" dirty="0" err="1" smtClean="0"/>
              <a:t>Alin</a:t>
            </a:r>
            <a:r>
              <a:rPr lang="en-US" sz="1000" dirty="0" smtClean="0"/>
              <a:t> </a:t>
            </a:r>
            <a:br>
              <a:rPr lang="en-US" sz="1000" dirty="0" smtClean="0"/>
            </a:br>
            <a:r>
              <a:rPr lang="en-US" sz="1000" dirty="0" smtClean="0"/>
              <a:t>Adrienne Sutton </a:t>
            </a:r>
            <a:br>
              <a:rPr lang="en-US" sz="1000" dirty="0" smtClean="0"/>
            </a:br>
            <a:r>
              <a:rPr lang="en-US" sz="1000" dirty="0" smtClean="0"/>
              <a:t>Paul </a:t>
            </a:r>
            <a:r>
              <a:rPr lang="en-US" sz="1000" dirty="0" err="1" smtClean="0"/>
              <a:t>McElhaney</a:t>
            </a:r>
            <a:r>
              <a:rPr lang="en-US" sz="1000" dirty="0" smtClean="0"/>
              <a:t> </a:t>
            </a:r>
            <a:br>
              <a:rPr lang="en-US" sz="1000" dirty="0" smtClean="0"/>
            </a:br>
            <a:r>
              <a:rPr lang="en-US" sz="1000" dirty="0" err="1" smtClean="0"/>
              <a:t>Shallin</a:t>
            </a:r>
            <a:r>
              <a:rPr lang="en-US" sz="1000" dirty="0" smtClean="0"/>
              <a:t> Busch </a:t>
            </a:r>
            <a:br>
              <a:rPr lang="en-US" sz="1000" dirty="0" smtClean="0"/>
            </a:br>
            <a:r>
              <a:rPr lang="en-US" sz="1000" dirty="0" smtClean="0"/>
              <a:t/>
            </a:r>
            <a:br>
              <a:rPr lang="en-US" sz="1000" dirty="0" smtClean="0"/>
            </a:br>
            <a:r>
              <a:rPr lang="en-US" sz="1000" b="1" u="sng" dirty="0" smtClean="0"/>
              <a:t>IWG: </a:t>
            </a:r>
            <a:r>
              <a:rPr lang="en-US" sz="1000" dirty="0" smtClean="0"/>
              <a:t/>
            </a:r>
            <a:br>
              <a:rPr lang="en-US" sz="1000" dirty="0" smtClean="0"/>
            </a:br>
            <a:r>
              <a:rPr lang="en-US" sz="1000" dirty="0" smtClean="0"/>
              <a:t>Ned Cyr </a:t>
            </a:r>
            <a:br>
              <a:rPr lang="en-US" sz="1000" dirty="0" smtClean="0"/>
            </a:br>
            <a:r>
              <a:rPr lang="en-US" sz="1000" dirty="0" err="1" smtClean="0"/>
              <a:t>Kenric</a:t>
            </a:r>
            <a:r>
              <a:rPr lang="en-US" sz="1000" dirty="0" smtClean="0"/>
              <a:t> Osgood </a:t>
            </a:r>
            <a:br>
              <a:rPr lang="en-US" sz="1000" dirty="0" smtClean="0"/>
            </a:br>
            <a:r>
              <a:rPr lang="en-US" sz="1000" dirty="0" smtClean="0"/>
              <a:t>Chris Sabine </a:t>
            </a:r>
            <a:br>
              <a:rPr lang="en-US" sz="1000" dirty="0" smtClean="0"/>
            </a:br>
            <a:r>
              <a:rPr lang="en-US" sz="1000" dirty="0" smtClean="0"/>
              <a:t>Erin </a:t>
            </a:r>
            <a:r>
              <a:rPr lang="en-US" sz="1000" dirty="0" err="1" smtClean="0"/>
              <a:t>Seney</a:t>
            </a:r>
            <a:r>
              <a:rPr lang="en-US" sz="1000" dirty="0" smtClean="0"/>
              <a:t> </a:t>
            </a:r>
            <a:br>
              <a:rPr lang="en-US" sz="1000" dirty="0" smtClean="0"/>
            </a:br>
            <a:r>
              <a:rPr lang="en-US" sz="1000" b="1" u="sng" dirty="0" smtClean="0"/>
              <a:t>NCRMP: </a:t>
            </a:r>
            <a:r>
              <a:rPr lang="en-US" sz="1000" dirty="0" smtClean="0"/>
              <a:t/>
            </a:r>
            <a:br>
              <a:rPr lang="en-US" sz="1000" dirty="0" smtClean="0"/>
            </a:br>
            <a:r>
              <a:rPr lang="en-US" sz="1000" dirty="0" smtClean="0"/>
              <a:t>NESDIS STAR:  Dr. Mark </a:t>
            </a:r>
            <a:r>
              <a:rPr lang="en-US" sz="1000" dirty="0" err="1" smtClean="0"/>
              <a:t>Eakin</a:t>
            </a:r>
            <a:r>
              <a:rPr lang="en-US" sz="1000" dirty="0" smtClean="0"/>
              <a:t> (Dr. Al Strong, alt.)</a:t>
            </a:r>
          </a:p>
          <a:p>
            <a:r>
              <a:rPr lang="en-US" sz="1000" dirty="0" smtClean="0"/>
              <a:t>NMFS PIFSC:     Dr. Bernardo Vargas-Angel, Dr. </a:t>
            </a:r>
            <a:r>
              <a:rPr lang="en-US" sz="1000" dirty="0" err="1" smtClean="0"/>
              <a:t>Ivor</a:t>
            </a:r>
            <a:r>
              <a:rPr lang="en-US" sz="1000" dirty="0" smtClean="0"/>
              <a:t> Williams</a:t>
            </a:r>
          </a:p>
          <a:p>
            <a:r>
              <a:rPr lang="en-US" sz="1000" dirty="0" smtClean="0"/>
              <a:t> NMFS PIRO:     Dr. Bob Schroeder (</a:t>
            </a:r>
            <a:r>
              <a:rPr lang="en-US" sz="1000" dirty="0" smtClean="0"/>
              <a:t>Danielle Jayewardene, alt.) </a:t>
            </a:r>
            <a:br>
              <a:rPr lang="en-US" sz="1000" dirty="0" smtClean="0"/>
            </a:br>
            <a:r>
              <a:rPr lang="en-US" sz="1000" dirty="0" smtClean="0"/>
              <a:t>NMFS SEFSC:     Dr. Ron </a:t>
            </a:r>
            <a:r>
              <a:rPr lang="en-US" sz="1000" dirty="0" smtClean="0"/>
              <a:t>Hill, </a:t>
            </a:r>
            <a:r>
              <a:rPr lang="en-US" sz="1000" dirty="0" smtClean="0"/>
              <a:t>Jen </a:t>
            </a:r>
            <a:r>
              <a:rPr lang="en-US" sz="1000" dirty="0" err="1" smtClean="0"/>
              <a:t>Schull</a:t>
            </a:r>
            <a:r>
              <a:rPr lang="en-US" sz="1000" dirty="0" smtClean="0"/>
              <a:t> </a:t>
            </a:r>
            <a:br>
              <a:rPr lang="en-US" sz="1000" dirty="0" smtClean="0"/>
            </a:br>
            <a:r>
              <a:rPr lang="en-US" sz="1000" dirty="0" smtClean="0"/>
              <a:t>NMFS SERO:     Jocelyn </a:t>
            </a:r>
            <a:r>
              <a:rPr lang="en-US" sz="1000" dirty="0" err="1" smtClean="0"/>
              <a:t>Karazsia</a:t>
            </a:r>
            <a:r>
              <a:rPr lang="en-US" sz="1000" dirty="0" smtClean="0"/>
              <a:t> </a:t>
            </a:r>
            <a:br>
              <a:rPr lang="en-US" sz="1000" dirty="0" smtClean="0"/>
            </a:br>
            <a:r>
              <a:rPr lang="en-US" sz="1000" dirty="0" smtClean="0"/>
              <a:t>NOS NCCOS:     Dr. Chris </a:t>
            </a:r>
            <a:r>
              <a:rPr lang="en-US" sz="1000" dirty="0" err="1" smtClean="0"/>
              <a:t>Caldow</a:t>
            </a:r>
            <a:r>
              <a:rPr lang="en-US" sz="1000" dirty="0" smtClean="0"/>
              <a:t> &amp; Dr. Greg </a:t>
            </a:r>
            <a:r>
              <a:rPr lang="en-US" sz="1000" dirty="0" err="1" smtClean="0"/>
              <a:t>Piniak</a:t>
            </a:r>
            <a:r>
              <a:rPr lang="en-US" sz="1000" dirty="0" smtClean="0"/>
              <a:t> </a:t>
            </a:r>
            <a:br>
              <a:rPr lang="en-US" sz="1000" dirty="0" smtClean="0"/>
            </a:br>
            <a:r>
              <a:rPr lang="en-US" sz="1000" dirty="0" smtClean="0"/>
              <a:t>NOS OCRM:         Dr. Christy </a:t>
            </a:r>
            <a:r>
              <a:rPr lang="en-US" sz="1000" dirty="0" err="1" smtClean="0"/>
              <a:t>Loper</a:t>
            </a:r>
            <a:r>
              <a:rPr lang="en-US" sz="1000" dirty="0" smtClean="0"/>
              <a:t> </a:t>
            </a:r>
            <a:br>
              <a:rPr lang="en-US" sz="1000" dirty="0" smtClean="0"/>
            </a:br>
            <a:r>
              <a:rPr lang="en-US" sz="1000" dirty="0" smtClean="0"/>
              <a:t>NOS ONMS:         Dr. Randy </a:t>
            </a:r>
            <a:r>
              <a:rPr lang="en-US" sz="1000" dirty="0" err="1" smtClean="0"/>
              <a:t>Kosaki</a:t>
            </a:r>
            <a:r>
              <a:rPr lang="en-US" sz="1000" dirty="0" smtClean="0"/>
              <a:t> &amp; Mitchell </a:t>
            </a:r>
            <a:r>
              <a:rPr lang="en-US" sz="1000" dirty="0" err="1" smtClean="0"/>
              <a:t>Tartt</a:t>
            </a:r>
            <a:r>
              <a:rPr lang="en-US" sz="1000" dirty="0" smtClean="0"/>
              <a:t> (Dr. Bill </a:t>
            </a:r>
            <a:r>
              <a:rPr lang="en-US" sz="1000" dirty="0" err="1" smtClean="0"/>
              <a:t>Kiene</a:t>
            </a:r>
            <a:r>
              <a:rPr lang="en-US" sz="1000" dirty="0" smtClean="0"/>
              <a:t>, and Steve </a:t>
            </a:r>
            <a:r>
              <a:rPr lang="en-US" sz="1000" dirty="0" err="1" smtClean="0"/>
              <a:t>Gittings</a:t>
            </a:r>
            <a:r>
              <a:rPr lang="en-US" sz="1000" dirty="0" smtClean="0"/>
              <a:t> alt.) </a:t>
            </a:r>
            <a:br>
              <a:rPr lang="en-US" sz="1000" dirty="0" smtClean="0"/>
            </a:br>
            <a:endParaRPr lang="en-US" sz="1000" dirty="0" smtClean="0"/>
          </a:p>
          <a:p>
            <a:endParaRPr lang="en-US" sz="1000" dirty="0"/>
          </a:p>
        </p:txBody>
      </p:sp>
      <p:sp>
        <p:nvSpPr>
          <p:cNvPr id="15" name="TextBox 14"/>
          <p:cNvSpPr txBox="1"/>
          <p:nvPr/>
        </p:nvSpPr>
        <p:spPr>
          <a:xfrm>
            <a:off x="3429000" y="5791200"/>
            <a:ext cx="2514600" cy="584775"/>
          </a:xfrm>
          <a:prstGeom prst="rect">
            <a:avLst/>
          </a:prstGeom>
          <a:noFill/>
        </p:spPr>
        <p:txBody>
          <a:bodyPr wrap="square" rtlCol="0">
            <a:spAutoFit/>
          </a:bodyPr>
          <a:lstStyle/>
          <a:p>
            <a:r>
              <a:rPr lang="en-US" sz="3200" b="1" u="sng"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Reviewers</a:t>
            </a:r>
            <a:endParaRPr lang="en-US" sz="3200" b="1" u="sng"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argver3.mov">
            <a:hlinkClick r:id="" action="ppaction://media"/>
          </p:cNvPr>
          <p:cNvPicPr>
            <a:picLocks noRot="1" noChangeAspect="1"/>
          </p:cNvPicPr>
          <p:nvPr>
            <a:videoFile r:link="rId1"/>
          </p:nvPr>
        </p:nvPicPr>
        <p:blipFill>
          <a:blip r:embed="rId4"/>
          <a:stretch>
            <a:fillRect/>
          </a:stretch>
        </p:blipFill>
        <p:spPr>
          <a:xfrm>
            <a:off x="-228600" y="-2147483648"/>
            <a:ext cx="9601200" cy="0"/>
          </a:xfrm>
          <a:prstGeom prst="rect">
            <a:avLst/>
          </a:prstGeom>
        </p:spPr>
      </p:pic>
      <p:pic>
        <p:nvPicPr>
          <p:cNvPr id="17" name="Oargver3.mov">
            <a:hlinkClick r:id="" action="ppaction://media"/>
          </p:cNvPr>
          <p:cNvPicPr>
            <a:picLocks noRot="1" noChangeAspect="1"/>
          </p:cNvPicPr>
          <p:nvPr>
            <a:videoFile r:link="rId1"/>
          </p:nvPr>
        </p:nvPicPr>
        <p:blipFill>
          <a:blip r:embed="rId4"/>
          <a:stretch>
            <a:fillRect/>
          </a:stretch>
        </p:blipFill>
        <p:spPr>
          <a:xfrm>
            <a:off x="-228600" y="-2147483648"/>
            <a:ext cx="9601200" cy="0"/>
          </a:xfrm>
          <a:prstGeom prst="rect">
            <a:avLst/>
          </a:prstGeom>
        </p:spPr>
      </p:pic>
      <p:sp>
        <p:nvSpPr>
          <p:cNvPr id="29" name="Title 1"/>
          <p:cNvSpPr txBox="1">
            <a:spLocks/>
          </p:cNvSpPr>
          <p:nvPr/>
        </p:nvSpPr>
        <p:spPr>
          <a:xfrm>
            <a:off x="685800" y="-304800"/>
            <a:ext cx="8229600" cy="1143000"/>
          </a:xfrm>
          <a:prstGeom prst="rect">
            <a:avLst/>
          </a:prstGeom>
        </p:spPr>
        <p:txBody>
          <a:bodyPr vert="horz" lIns="0" rIns="0" bIns="0" anchor="b">
            <a:normAutofit/>
          </a:bodyPr>
          <a:lstStyle/>
          <a:p>
            <a:pPr>
              <a:spcBef>
                <a:spcPct val="0"/>
              </a:spcBef>
              <a:defRPr/>
            </a:pPr>
            <a:r>
              <a:rPr lang="en-US" sz="5000" dirty="0" smtClean="0">
                <a:solidFill>
                  <a:schemeClr val="tx2"/>
                </a:solidFill>
                <a:latin typeface="+mj-lt"/>
                <a:ea typeface="+mj-ea"/>
                <a:cs typeface="+mj-cs"/>
              </a:rPr>
              <a:t>Priority Research Activities</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33" name="Title 1"/>
          <p:cNvSpPr txBox="1">
            <a:spLocks/>
          </p:cNvSpPr>
          <p:nvPr/>
        </p:nvSpPr>
        <p:spPr>
          <a:xfrm>
            <a:off x="685800" y="0"/>
            <a:ext cx="8229600" cy="1143000"/>
          </a:xfrm>
          <a:prstGeom prst="rect">
            <a:avLst/>
          </a:prstGeom>
        </p:spPr>
        <p:txBody>
          <a:bodyPr vert="horz" lIns="0" rIns="0" bIns="0" anchor="b">
            <a:normAutofit/>
          </a:bodyPr>
          <a:lstStyle/>
          <a:p>
            <a:pPr lvl="0">
              <a:spcBef>
                <a:spcPct val="0"/>
              </a:spcBef>
              <a:defRPr/>
            </a:pPr>
            <a:r>
              <a:rPr lang="en-US" sz="3200" dirty="0" smtClean="0">
                <a:solidFill>
                  <a:schemeClr val="tx2"/>
                </a:solidFill>
              </a:rPr>
              <a:t>Guiding science questions…</a:t>
            </a:r>
            <a:endParaRPr lang="en-US" sz="3200" dirty="0">
              <a:solidFill>
                <a:schemeClr val="tx2"/>
              </a:solidFill>
            </a:endParaRPr>
          </a:p>
        </p:txBody>
      </p:sp>
      <p:pic>
        <p:nvPicPr>
          <p:cNvPr id="203779" name="Picture 3"/>
          <p:cNvPicPr>
            <a:picLocks noChangeAspect="1" noChangeArrowheads="1"/>
          </p:cNvPicPr>
          <p:nvPr/>
        </p:nvPicPr>
        <p:blipFill>
          <a:blip r:embed="rId5" cstate="print"/>
          <a:srcRect/>
          <a:stretch>
            <a:fillRect/>
          </a:stretch>
        </p:blipFill>
        <p:spPr bwMode="auto">
          <a:xfrm>
            <a:off x="762000" y="2553460"/>
            <a:ext cx="7391400" cy="4304540"/>
          </a:xfrm>
          <a:prstGeom prst="rect">
            <a:avLst/>
          </a:prstGeom>
          <a:noFill/>
          <a:ln w="9525">
            <a:noFill/>
            <a:miter lim="800000"/>
            <a:headEnd/>
            <a:tailEnd/>
          </a:ln>
          <a:effectLst/>
        </p:spPr>
      </p:pic>
      <p:sp>
        <p:nvSpPr>
          <p:cNvPr id="10" name="TextBox 9"/>
          <p:cNvSpPr txBox="1"/>
          <p:nvPr/>
        </p:nvSpPr>
        <p:spPr>
          <a:xfrm>
            <a:off x="914400" y="1191161"/>
            <a:ext cx="7467600" cy="132343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342900" indent="-342900">
              <a:buFont typeface="+mj-lt"/>
              <a:buAutoNum type="arabicPeriod"/>
            </a:pPr>
            <a:r>
              <a:rPr lang="en-US" sz="1600" dirty="0" smtClean="0"/>
              <a:t>What recent past declines in coral reef health can be attributed in part to OA?</a:t>
            </a:r>
          </a:p>
          <a:p>
            <a:pPr marL="342900" indent="-342900">
              <a:buFont typeface="+mj-lt"/>
              <a:buAutoNum type="arabicPeriod"/>
            </a:pPr>
            <a:r>
              <a:rPr lang="en-US" sz="1600" dirty="0" smtClean="0"/>
              <a:t>What aspects of contemporary coral reef communities are currently most susceptible to OA?</a:t>
            </a:r>
          </a:p>
          <a:p>
            <a:pPr marL="342900" indent="-342900">
              <a:buFont typeface="+mj-lt"/>
              <a:buAutoNum type="arabicPeriod"/>
            </a:pPr>
            <a:r>
              <a:rPr lang="en-US" sz="1600" dirty="0" smtClean="0"/>
              <a:t> What are the future affects of continued OA in concert with other global and local threats within this century?</a:t>
            </a:r>
            <a:endParaRPr lang="en-US" sz="1600" dirty="0"/>
          </a:p>
        </p:txBody>
      </p:sp>
    </p:spTree>
    <p:extLst>
      <p:ext uri="{BB962C8B-B14F-4D97-AF65-F5344CB8AC3E}">
        <p14:creationId xmlns:p14="http://schemas.microsoft.com/office/powerpoint/2010/main" xmlns="" val="2195942741"/>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16"/>
                </p:tgtEl>
              </p:cMediaNode>
            </p:video>
            <p:video>
              <p:cMediaNode>
                <p:cTn id="3" fill="hold" display="0">
                  <p:stCondLst>
                    <p:cond delay="indefinite"/>
                  </p:stCondLst>
                  <p:endCondLst>
                    <p:cond evt="onNext" delay="0">
                      <p:tgtEl>
                        <p:sldTgt/>
                      </p:tgtEl>
                    </p:cond>
                    <p:cond evt="onPrev" delay="0">
                      <p:tgtEl>
                        <p:sldTgt/>
                      </p:tgtEl>
                    </p:cond>
                  </p:endCondLst>
                </p:cTn>
                <p:tgtEl>
                  <p:spTgt spid="1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argver3.mov">
            <a:hlinkClick r:id="" action="ppaction://media"/>
          </p:cNvPr>
          <p:cNvPicPr>
            <a:picLocks noRot="1" noChangeAspect="1"/>
          </p:cNvPicPr>
          <p:nvPr>
            <a:videoFile r:link="rId1"/>
          </p:nvPr>
        </p:nvPicPr>
        <p:blipFill>
          <a:blip r:embed="rId4"/>
          <a:stretch>
            <a:fillRect/>
          </a:stretch>
        </p:blipFill>
        <p:spPr>
          <a:xfrm>
            <a:off x="-228600" y="-2147483648"/>
            <a:ext cx="9601200" cy="0"/>
          </a:xfrm>
          <a:prstGeom prst="rect">
            <a:avLst/>
          </a:prstGeom>
        </p:spPr>
      </p:pic>
      <p:pic>
        <p:nvPicPr>
          <p:cNvPr id="17" name="Oargver3.mov">
            <a:hlinkClick r:id="" action="ppaction://media"/>
          </p:cNvPr>
          <p:cNvPicPr>
            <a:picLocks noRot="1" noChangeAspect="1"/>
          </p:cNvPicPr>
          <p:nvPr>
            <a:videoFile r:link="rId1"/>
          </p:nvPr>
        </p:nvPicPr>
        <p:blipFill>
          <a:blip r:embed="rId4"/>
          <a:stretch>
            <a:fillRect/>
          </a:stretch>
        </p:blipFill>
        <p:spPr>
          <a:xfrm>
            <a:off x="-228600" y="-2147483648"/>
            <a:ext cx="9601200" cy="0"/>
          </a:xfrm>
          <a:prstGeom prst="rect">
            <a:avLst/>
          </a:prstGeom>
        </p:spPr>
      </p:pic>
      <p:sp>
        <p:nvSpPr>
          <p:cNvPr id="29" name="Title 1"/>
          <p:cNvSpPr txBox="1">
            <a:spLocks/>
          </p:cNvSpPr>
          <p:nvPr/>
        </p:nvSpPr>
        <p:spPr>
          <a:xfrm>
            <a:off x="685800" y="-304800"/>
            <a:ext cx="8229600" cy="1143000"/>
          </a:xfrm>
          <a:prstGeom prst="rect">
            <a:avLst/>
          </a:prstGeom>
        </p:spPr>
        <p:txBody>
          <a:bodyPr vert="horz" lIns="0" rIns="0" bIns="0" anchor="b">
            <a:normAutofit/>
          </a:bodyPr>
          <a:lstStyle/>
          <a:p>
            <a:pPr>
              <a:spcBef>
                <a:spcPct val="0"/>
              </a:spcBef>
              <a:defRPr/>
            </a:pPr>
            <a:r>
              <a:rPr lang="en-US" sz="5000" dirty="0" smtClean="0">
                <a:solidFill>
                  <a:schemeClr val="tx2"/>
                </a:solidFill>
                <a:latin typeface="+mj-lt"/>
                <a:ea typeface="+mj-ea"/>
                <a:cs typeface="+mj-cs"/>
              </a:rPr>
              <a:t>Priority Research Activities</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33" name="Title 1"/>
          <p:cNvSpPr txBox="1">
            <a:spLocks/>
          </p:cNvSpPr>
          <p:nvPr/>
        </p:nvSpPr>
        <p:spPr>
          <a:xfrm>
            <a:off x="685800" y="0"/>
            <a:ext cx="8229600" cy="1143000"/>
          </a:xfrm>
          <a:prstGeom prst="rect">
            <a:avLst/>
          </a:prstGeom>
        </p:spPr>
        <p:txBody>
          <a:bodyPr vert="horz" lIns="0" rIns="0" bIns="0" anchor="b">
            <a:normAutofit/>
          </a:bodyPr>
          <a:lstStyle/>
          <a:p>
            <a:pPr lvl="0">
              <a:spcBef>
                <a:spcPct val="0"/>
              </a:spcBef>
              <a:defRPr/>
            </a:pPr>
            <a:r>
              <a:rPr lang="en-US" sz="3200" dirty="0" smtClean="0">
                <a:solidFill>
                  <a:schemeClr val="tx2"/>
                </a:solidFill>
              </a:rPr>
              <a:t>The science plan…</a:t>
            </a:r>
            <a:endParaRPr lang="en-US" sz="3200" dirty="0">
              <a:solidFill>
                <a:schemeClr val="tx2"/>
              </a:solidFill>
            </a:endParaRPr>
          </a:p>
        </p:txBody>
      </p:sp>
      <p:sp>
        <p:nvSpPr>
          <p:cNvPr id="10" name="TextBox 9"/>
          <p:cNvSpPr txBox="1"/>
          <p:nvPr/>
        </p:nvSpPr>
        <p:spPr>
          <a:xfrm>
            <a:off x="228600" y="1219200"/>
            <a:ext cx="8686800" cy="206210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342900" indent="-342900"/>
            <a:r>
              <a:rPr lang="en-US" sz="1600" dirty="0" smtClean="0"/>
              <a:t>Guiding Question – Overarching science question</a:t>
            </a:r>
          </a:p>
          <a:p>
            <a:pPr marL="342900" indent="-342900"/>
            <a:r>
              <a:rPr lang="en-US" sz="1600" dirty="0" smtClean="0"/>
              <a:t>Description of the problem – rational</a:t>
            </a:r>
          </a:p>
          <a:p>
            <a:pPr marL="342900" indent="-342900">
              <a:buFont typeface="+mj-lt"/>
              <a:buAutoNum type="arabicPeriod"/>
            </a:pPr>
            <a:r>
              <a:rPr lang="en-US" sz="1600" dirty="0" smtClean="0"/>
              <a:t>Task (Current CRCP Investment) – specific science question to be addressed</a:t>
            </a:r>
          </a:p>
          <a:p>
            <a:pPr marL="800100" lvl="1" indent="-342900">
              <a:buFont typeface="Arial" pitchFamily="34" charset="0"/>
              <a:buChar char="•"/>
            </a:pPr>
            <a:r>
              <a:rPr lang="en-US" sz="1600" dirty="0" smtClean="0"/>
              <a:t>Approach – proposed scientific strategy or area of investment </a:t>
            </a:r>
          </a:p>
          <a:p>
            <a:pPr marL="800100" lvl="1" indent="-342900">
              <a:buFont typeface="Arial" pitchFamily="34" charset="0"/>
              <a:buChar char="•"/>
            </a:pPr>
            <a:r>
              <a:rPr lang="en-US" sz="1600" dirty="0" smtClean="0"/>
              <a:t>Locations – geographic (</a:t>
            </a:r>
            <a:r>
              <a:rPr lang="en-US" sz="1600" dirty="0" err="1" smtClean="0"/>
              <a:t>juristical</a:t>
            </a:r>
            <a:r>
              <a:rPr lang="en-US" sz="1600" dirty="0" smtClean="0"/>
              <a:t>)  area best suited to address question considering scientific criteria and regional capacities.</a:t>
            </a:r>
          </a:p>
          <a:p>
            <a:pPr marL="800100" lvl="1" indent="-342900">
              <a:buFont typeface="Arial" pitchFamily="34" charset="0"/>
              <a:buChar char="•"/>
            </a:pPr>
            <a:r>
              <a:rPr lang="en-US" sz="1600" dirty="0" smtClean="0"/>
              <a:t>Expected Outputs – Tools, data products, educational materials, </a:t>
            </a:r>
            <a:r>
              <a:rPr lang="en-US" sz="1600" dirty="0" err="1" smtClean="0"/>
              <a:t>ect</a:t>
            </a:r>
            <a:r>
              <a:rPr lang="en-US" sz="1600" dirty="0" smtClean="0"/>
              <a:t>.</a:t>
            </a:r>
          </a:p>
          <a:p>
            <a:pPr marL="800100" lvl="1" indent="-342900">
              <a:buFont typeface="Arial" pitchFamily="34" charset="0"/>
              <a:buChar char="•"/>
            </a:pPr>
            <a:r>
              <a:rPr lang="en-US" sz="1600" dirty="0" smtClean="0"/>
              <a:t>Relevance to CRCP G&amp;O – specific relevance to stated goals &amp; objectives.</a:t>
            </a:r>
            <a:endParaRPr lang="en-US" sz="1600" dirty="0"/>
          </a:p>
        </p:txBody>
      </p:sp>
      <p:pic>
        <p:nvPicPr>
          <p:cNvPr id="205826" name="Picture 2"/>
          <p:cNvPicPr>
            <a:picLocks noChangeAspect="1" noChangeArrowheads="1"/>
          </p:cNvPicPr>
          <p:nvPr/>
        </p:nvPicPr>
        <p:blipFill>
          <a:blip r:embed="rId5" cstate="print"/>
          <a:srcRect/>
          <a:stretch>
            <a:fillRect/>
          </a:stretch>
        </p:blipFill>
        <p:spPr bwMode="auto">
          <a:xfrm>
            <a:off x="533400" y="3581400"/>
            <a:ext cx="3962400" cy="2971800"/>
          </a:xfrm>
          <a:prstGeom prst="ellipse">
            <a:avLst/>
          </a:prstGeom>
          <a:ln>
            <a:noFill/>
          </a:ln>
          <a:effectLst>
            <a:softEdge rad="112500"/>
          </a:effectLst>
        </p:spPr>
      </p:pic>
      <p:pic>
        <p:nvPicPr>
          <p:cNvPr id="205827" name="Picture 3"/>
          <p:cNvPicPr>
            <a:picLocks noChangeAspect="1" noChangeArrowheads="1"/>
          </p:cNvPicPr>
          <p:nvPr/>
        </p:nvPicPr>
        <p:blipFill>
          <a:blip r:embed="rId6" cstate="print"/>
          <a:srcRect/>
          <a:stretch>
            <a:fillRect/>
          </a:stretch>
        </p:blipFill>
        <p:spPr bwMode="auto">
          <a:xfrm>
            <a:off x="550331" y="3581400"/>
            <a:ext cx="1016000" cy="762000"/>
          </a:xfrm>
          <a:prstGeom prst="rect">
            <a:avLst/>
          </a:prstGeom>
          <a:ln>
            <a:noFill/>
          </a:ln>
          <a:effectLst>
            <a:outerShdw blurRad="190500" algn="tl" rotWithShape="0">
              <a:srgbClr val="000000">
                <a:alpha val="70000"/>
              </a:srgbClr>
            </a:outerShdw>
          </a:effectLst>
        </p:spPr>
      </p:pic>
      <p:grpSp>
        <p:nvGrpSpPr>
          <p:cNvPr id="48" name="Group 47"/>
          <p:cNvGrpSpPr/>
          <p:nvPr/>
        </p:nvGrpSpPr>
        <p:grpSpPr>
          <a:xfrm>
            <a:off x="4648200" y="3352800"/>
            <a:ext cx="4191000" cy="3200400"/>
            <a:chOff x="4648200" y="3429000"/>
            <a:chExt cx="4191000" cy="3200400"/>
          </a:xfrm>
        </p:grpSpPr>
        <p:pic>
          <p:nvPicPr>
            <p:cNvPr id="40" name="Picture 2" descr="C:\Documents and Settings\dwight.gledhill\My Documents\My Pictures\201105 AOAT Pictures\P1040497.JPG"/>
            <p:cNvPicPr>
              <a:picLocks noChangeAspect="1" noChangeArrowheads="1"/>
            </p:cNvPicPr>
            <p:nvPr/>
          </p:nvPicPr>
          <p:blipFill>
            <a:blip r:embed="rId7" cstate="print"/>
            <a:srcRect l="41451" t="10582" b="12698"/>
            <a:stretch>
              <a:fillRect/>
            </a:stretch>
          </p:blipFill>
          <p:spPr bwMode="auto">
            <a:xfrm>
              <a:off x="4648200" y="3429000"/>
              <a:ext cx="4114800"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 name="Picture 5" descr="C:\Documents and Settings\dwight.gledhill\My Documents\My Pictures\201108 AOAT Pictures\P1050118.jpg"/>
            <p:cNvPicPr>
              <a:picLocks noChangeAspect="1" noChangeArrowheads="1"/>
            </p:cNvPicPr>
            <p:nvPr/>
          </p:nvPicPr>
          <p:blipFill>
            <a:blip r:embed="rId8" cstate="print"/>
            <a:srcRect/>
            <a:stretch>
              <a:fillRect/>
            </a:stretch>
          </p:blipFill>
          <p:spPr bwMode="auto">
            <a:xfrm>
              <a:off x="7749917" y="5410200"/>
              <a:ext cx="918842" cy="1160252"/>
            </a:xfrm>
            <a:prstGeom prst="rect">
              <a:avLst/>
            </a:prstGeom>
            <a:noFill/>
          </p:spPr>
        </p:pic>
        <p:pic>
          <p:nvPicPr>
            <p:cNvPr id="42" name="Picture 2" descr="C:\Documents and Settings\dwight.gledhill\My Documents\My Pictures\AOAT_201101\PICT0438.JPG"/>
            <p:cNvPicPr>
              <a:picLocks noChangeAspect="1" noChangeArrowheads="1"/>
            </p:cNvPicPr>
            <p:nvPr/>
          </p:nvPicPr>
          <p:blipFill>
            <a:blip r:embed="rId9" cstate="print"/>
            <a:srcRect/>
            <a:stretch>
              <a:fillRect/>
            </a:stretch>
          </p:blipFill>
          <p:spPr bwMode="auto">
            <a:xfrm>
              <a:off x="4724400" y="3657600"/>
              <a:ext cx="1770624" cy="1286556"/>
            </a:xfrm>
            <a:prstGeom prst="rect">
              <a:avLst/>
            </a:prstGeom>
            <a:noFill/>
            <a:ln w="9525">
              <a:noFill/>
              <a:miter lim="800000"/>
              <a:headEnd/>
              <a:tailEnd/>
            </a:ln>
          </p:spPr>
        </p:pic>
        <p:pic>
          <p:nvPicPr>
            <p:cNvPr id="43" name="Picture 1" descr="C:\Users\AOML\Documents\DWIGHTG.hq.oar.noaa.gov\My Pictures\AOAT PR 2009 - Present Figure 4.gif"/>
            <p:cNvPicPr>
              <a:picLocks noChangeAspect="1" noChangeArrowheads="1"/>
            </p:cNvPicPr>
            <p:nvPr/>
          </p:nvPicPr>
          <p:blipFill>
            <a:blip r:embed="rId10" cstate="print"/>
            <a:srcRect l="2159" t="-3333" r="20113" b="70000"/>
            <a:stretch>
              <a:fillRect/>
            </a:stretch>
          </p:blipFill>
          <p:spPr bwMode="auto">
            <a:xfrm>
              <a:off x="6096000" y="3429000"/>
              <a:ext cx="2743200" cy="1524000"/>
            </a:xfrm>
            <a:prstGeom prst="ellipse">
              <a:avLst/>
            </a:prstGeom>
            <a:ln>
              <a:noFill/>
            </a:ln>
            <a:effectLst>
              <a:softEdge rad="112500"/>
            </a:effectLst>
          </p:spPr>
        </p:pic>
        <p:grpSp>
          <p:nvGrpSpPr>
            <p:cNvPr id="44" name="Group 20"/>
            <p:cNvGrpSpPr/>
            <p:nvPr/>
          </p:nvGrpSpPr>
          <p:grpSpPr>
            <a:xfrm>
              <a:off x="4800600" y="5638800"/>
              <a:ext cx="1752600" cy="942023"/>
              <a:chOff x="1295400" y="1752600"/>
              <a:chExt cx="4673717" cy="2512123"/>
            </a:xfrm>
          </p:grpSpPr>
          <p:pic>
            <p:nvPicPr>
              <p:cNvPr id="46" name="Picture 2" descr="http://coralreefwatch.noaa.gov/satellite/oa/figures/PAGE_2_SSA_animation_1200x645.gif"/>
              <p:cNvPicPr>
                <a:picLocks noChangeAspect="1" noChangeArrowheads="1" noCrop="1"/>
              </p:cNvPicPr>
              <p:nvPr/>
            </p:nvPicPr>
            <p:blipFill>
              <a:blip r:embed="rId11" cstate="print"/>
              <a:srcRect/>
              <a:stretch>
                <a:fillRect/>
              </a:stretch>
            </p:blipFill>
            <p:spPr bwMode="auto">
              <a:xfrm>
                <a:off x="1295400" y="1752600"/>
                <a:ext cx="4673717" cy="251212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7" name="Picture 43" descr="AVHRR"/>
              <p:cNvPicPr>
                <a:picLocks noChangeAspect="1" noChangeArrowheads="1"/>
              </p:cNvPicPr>
              <p:nvPr/>
            </p:nvPicPr>
            <p:blipFill>
              <a:blip r:embed="rId12" cstate="print"/>
              <a:srcRect/>
              <a:stretch>
                <a:fillRect/>
              </a:stretch>
            </p:blipFill>
            <p:spPr bwMode="auto">
              <a:xfrm>
                <a:off x="3581400" y="2209800"/>
                <a:ext cx="1566863" cy="1079500"/>
              </a:xfrm>
              <a:prstGeom prst="rect">
                <a:avLst/>
              </a:prstGeom>
              <a:noFill/>
              <a:ln w="9525">
                <a:noFill/>
                <a:miter lim="800000"/>
                <a:headEnd/>
                <a:tailEnd/>
              </a:ln>
            </p:spPr>
          </p:pic>
        </p:grpSp>
        <p:pic>
          <p:nvPicPr>
            <p:cNvPr id="45" name="Picture 3" descr="C:\Documents and Settings\dwight.gledhill\My Documents\My Pictures\201105 AOAT Pictures\PICT0549.JPG"/>
            <p:cNvPicPr>
              <a:picLocks noChangeAspect="1" noChangeArrowheads="1"/>
            </p:cNvPicPr>
            <p:nvPr/>
          </p:nvPicPr>
          <p:blipFill>
            <a:blip r:embed="rId13" cstate="print"/>
            <a:srcRect/>
            <a:stretch>
              <a:fillRect/>
            </a:stretch>
          </p:blipFill>
          <p:spPr bwMode="auto">
            <a:xfrm>
              <a:off x="5867400" y="4553473"/>
              <a:ext cx="990600" cy="1250865"/>
            </a:xfrm>
            <a:prstGeom prst="rect">
              <a:avLst/>
            </a:prstGeom>
            <a:noFill/>
          </p:spPr>
        </p:pic>
      </p:grpSp>
      <p:pic>
        <p:nvPicPr>
          <p:cNvPr id="49" name="Picture 48" descr="CAU and ARMS2 copy"/>
          <p:cNvPicPr/>
          <p:nvPr/>
        </p:nvPicPr>
        <p:blipFill>
          <a:blip r:embed="rId14" cstate="print"/>
          <a:srcRect l="778" t="4930" r="65445" b="4930"/>
          <a:stretch>
            <a:fillRect/>
          </a:stretch>
        </p:blipFill>
        <p:spPr bwMode="auto">
          <a:xfrm>
            <a:off x="3505200" y="3810000"/>
            <a:ext cx="904875" cy="1143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828" name="Picture 4"/>
          <p:cNvPicPr>
            <a:picLocks noChangeAspect="1" noChangeArrowheads="1"/>
          </p:cNvPicPr>
          <p:nvPr/>
        </p:nvPicPr>
        <p:blipFill>
          <a:blip r:embed="rId15" cstate="print"/>
          <a:srcRect/>
          <a:stretch>
            <a:fillRect/>
          </a:stretch>
        </p:blipFill>
        <p:spPr bwMode="auto">
          <a:xfrm>
            <a:off x="762000" y="4572000"/>
            <a:ext cx="609822" cy="871538"/>
          </a:xfrm>
          <a:prstGeom prst="rect">
            <a:avLst/>
          </a:prstGeom>
          <a:ln>
            <a:noFill/>
          </a:ln>
          <a:effectLst>
            <a:softEdge rad="112500"/>
          </a:effectLst>
        </p:spPr>
      </p:pic>
    </p:spTree>
    <p:extLst>
      <p:ext uri="{BB962C8B-B14F-4D97-AF65-F5344CB8AC3E}">
        <p14:creationId xmlns:p14="http://schemas.microsoft.com/office/powerpoint/2010/main" xmlns="" val="2195942741"/>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16"/>
                </p:tgtEl>
              </p:cMediaNode>
            </p:video>
            <p:video>
              <p:cMediaNode>
                <p:cTn id="3" fill="hold" display="0">
                  <p:stCondLst>
                    <p:cond delay="indefinite"/>
                  </p:stCondLst>
                  <p:endCondLst>
                    <p:cond evt="onNext" delay="0">
                      <p:tgtEl>
                        <p:sldTgt/>
                      </p:tgtEl>
                    </p:cond>
                    <p:cond evt="onPrev" delay="0">
                      <p:tgtEl>
                        <p:sldTgt/>
                      </p:tgtEl>
                    </p:cond>
                  </p:endCondLst>
                </p:cTn>
                <p:tgtEl>
                  <p:spTgt spid="17"/>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argver3.mov">
            <a:hlinkClick r:id="" action="ppaction://media"/>
          </p:cNvPr>
          <p:cNvPicPr>
            <a:picLocks noRot="1" noChangeAspect="1"/>
          </p:cNvPicPr>
          <p:nvPr>
            <a:videoFile r:link="rId1"/>
          </p:nvPr>
        </p:nvPicPr>
        <p:blipFill>
          <a:blip r:embed="rId4"/>
          <a:stretch>
            <a:fillRect/>
          </a:stretch>
        </p:blipFill>
        <p:spPr>
          <a:xfrm>
            <a:off x="-228600" y="-2147483648"/>
            <a:ext cx="9601200" cy="0"/>
          </a:xfrm>
          <a:prstGeom prst="rect">
            <a:avLst/>
          </a:prstGeom>
        </p:spPr>
      </p:pic>
      <p:pic>
        <p:nvPicPr>
          <p:cNvPr id="17" name="Oargver3.mov">
            <a:hlinkClick r:id="" action="ppaction://media"/>
          </p:cNvPr>
          <p:cNvPicPr>
            <a:picLocks noRot="1" noChangeAspect="1"/>
          </p:cNvPicPr>
          <p:nvPr>
            <a:videoFile r:link="rId1"/>
          </p:nvPr>
        </p:nvPicPr>
        <p:blipFill>
          <a:blip r:embed="rId4"/>
          <a:stretch>
            <a:fillRect/>
          </a:stretch>
        </p:blipFill>
        <p:spPr>
          <a:xfrm>
            <a:off x="-228600" y="-2147483648"/>
            <a:ext cx="9601200" cy="0"/>
          </a:xfrm>
          <a:prstGeom prst="rect">
            <a:avLst/>
          </a:prstGeom>
        </p:spPr>
      </p:pic>
      <p:sp>
        <p:nvSpPr>
          <p:cNvPr id="29" name="Title 1"/>
          <p:cNvSpPr txBox="1">
            <a:spLocks/>
          </p:cNvSpPr>
          <p:nvPr/>
        </p:nvSpPr>
        <p:spPr>
          <a:xfrm>
            <a:off x="685800" y="-304800"/>
            <a:ext cx="8229600" cy="1143000"/>
          </a:xfrm>
          <a:prstGeom prst="rect">
            <a:avLst/>
          </a:prstGeom>
        </p:spPr>
        <p:txBody>
          <a:bodyPr vert="horz" lIns="0" rIns="0" bIns="0" anchor="b">
            <a:normAutofit/>
          </a:bodyPr>
          <a:lstStyle/>
          <a:p>
            <a:pPr>
              <a:spcBef>
                <a:spcPct val="0"/>
              </a:spcBef>
              <a:defRPr/>
            </a:pPr>
            <a:r>
              <a:rPr lang="en-US" sz="5000" dirty="0" smtClean="0">
                <a:solidFill>
                  <a:schemeClr val="tx2"/>
                </a:solidFill>
                <a:latin typeface="+mj-lt"/>
                <a:ea typeface="+mj-ea"/>
                <a:cs typeface="+mj-cs"/>
              </a:rPr>
              <a:t>Priority Research Activities</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33" name="Title 1"/>
          <p:cNvSpPr txBox="1">
            <a:spLocks/>
          </p:cNvSpPr>
          <p:nvPr/>
        </p:nvSpPr>
        <p:spPr>
          <a:xfrm>
            <a:off x="685800" y="0"/>
            <a:ext cx="8229600" cy="1143000"/>
          </a:xfrm>
          <a:prstGeom prst="rect">
            <a:avLst/>
          </a:prstGeom>
        </p:spPr>
        <p:txBody>
          <a:bodyPr vert="horz" lIns="0" rIns="0" bIns="0" anchor="b">
            <a:normAutofit/>
          </a:bodyPr>
          <a:lstStyle/>
          <a:p>
            <a:pPr lvl="0">
              <a:spcBef>
                <a:spcPct val="0"/>
              </a:spcBef>
              <a:defRPr/>
            </a:pPr>
            <a:r>
              <a:rPr lang="en-US" sz="3200" dirty="0" smtClean="0">
                <a:solidFill>
                  <a:schemeClr val="tx2"/>
                </a:solidFill>
              </a:rPr>
              <a:t>The science plan…</a:t>
            </a:r>
            <a:endParaRPr lang="en-US" sz="3200" dirty="0">
              <a:solidFill>
                <a:schemeClr val="tx2"/>
              </a:solidFill>
            </a:endParaRPr>
          </a:p>
        </p:txBody>
      </p:sp>
      <p:sp>
        <p:nvSpPr>
          <p:cNvPr id="10" name="TextBox 9"/>
          <p:cNvSpPr txBox="1"/>
          <p:nvPr/>
        </p:nvSpPr>
        <p:spPr>
          <a:xfrm>
            <a:off x="228600" y="1295400"/>
            <a:ext cx="8686800"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600" b="1" dirty="0" smtClean="0"/>
              <a:t>Inferring the Past: Establishing a historical context of OA impacts </a:t>
            </a:r>
            <a:endParaRPr lang="en-US" sz="1600" b="1" i="1" dirty="0" smtClean="0"/>
          </a:p>
          <a:p>
            <a:pPr marL="342900" indent="-342900"/>
            <a:r>
              <a:rPr lang="en-US" sz="1600" dirty="0" smtClean="0"/>
              <a:t>Description of the problem –Requirement to provide a means of constructing historical base-lines that will not only serve as a bench mark by which to track future changes, but also may identify specific regions and/or organisms which exhibit a natural resilience from such changes. </a:t>
            </a:r>
          </a:p>
          <a:p>
            <a:pPr marL="342900" indent="-342900">
              <a:buFont typeface="+mj-lt"/>
              <a:buAutoNum type="arabicPeriod"/>
            </a:pPr>
            <a:r>
              <a:rPr lang="en-US" sz="1600" dirty="0" smtClean="0"/>
              <a:t>Task 1.1: What were the historical regional rates and distribution of OA (Current CRCP Investment: Low)?</a:t>
            </a:r>
          </a:p>
          <a:p>
            <a:pPr marL="342900" indent="-342900">
              <a:buFont typeface="+mj-lt"/>
              <a:buAutoNum type="arabicPeriod"/>
            </a:pPr>
            <a:r>
              <a:rPr lang="en-US" sz="1600" dirty="0" smtClean="0"/>
              <a:t>Task 1.2: How have growth rates of dominant reef </a:t>
            </a:r>
            <a:r>
              <a:rPr lang="en-US" sz="1600" dirty="0" err="1" smtClean="0"/>
              <a:t>calcifiers</a:t>
            </a:r>
            <a:r>
              <a:rPr lang="en-US" sz="1600" dirty="0" smtClean="0"/>
              <a:t> changed in recent history (Current CRCP Investment: Low)?</a:t>
            </a:r>
            <a:endParaRPr lang="en-US" sz="1600" dirty="0"/>
          </a:p>
        </p:txBody>
      </p:sp>
      <p:pic>
        <p:nvPicPr>
          <p:cNvPr id="7" name="Picture 6"/>
          <p:cNvPicPr/>
          <p:nvPr/>
        </p:nvPicPr>
        <p:blipFill>
          <a:blip r:embed="rId5" cstate="print"/>
          <a:srcRect/>
          <a:stretch>
            <a:fillRect/>
          </a:stretch>
        </p:blipFill>
        <p:spPr bwMode="auto">
          <a:xfrm>
            <a:off x="304800" y="3775792"/>
            <a:ext cx="2895600" cy="2228472"/>
          </a:xfrm>
          <a:prstGeom prst="rect">
            <a:avLst/>
          </a:prstGeom>
          <a:noFill/>
        </p:spPr>
      </p:pic>
      <p:sp>
        <p:nvSpPr>
          <p:cNvPr id="202754" name="Text Box 2"/>
          <p:cNvSpPr txBox="1">
            <a:spLocks noChangeArrowheads="1"/>
          </p:cNvSpPr>
          <p:nvPr/>
        </p:nvSpPr>
        <p:spPr bwMode="auto">
          <a:xfrm>
            <a:off x="609600" y="5943600"/>
            <a:ext cx="2133600" cy="304800"/>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fontAlgn="base">
              <a:spcBef>
                <a:spcPct val="0"/>
              </a:spcBef>
              <a:spcAft>
                <a:spcPts val="1000"/>
              </a:spcAft>
            </a:pPr>
            <a:r>
              <a:rPr lang="en-US" sz="900" b="1" i="1" dirty="0" smtClean="0">
                <a:solidFill>
                  <a:srgbClr val="943634"/>
                </a:solidFill>
                <a:latin typeface="Times New Roman" pitchFamily="18" charset="0"/>
                <a:cs typeface="Arial" pitchFamily="34" charset="0"/>
              </a:rPr>
              <a:t>Historical changes in surface ocean </a:t>
            </a:r>
            <a:r>
              <a:rPr lang="en-US" sz="900" b="1" i="1" dirty="0" err="1" smtClean="0">
                <a:solidFill>
                  <a:srgbClr val="943634"/>
                </a:solidFill>
                <a:latin typeface="Times New Roman" pitchFamily="18" charset="0"/>
                <a:cs typeface="Arial" pitchFamily="34" charset="0"/>
              </a:rPr>
              <a:t>Ωarg</a:t>
            </a:r>
            <a:r>
              <a:rPr lang="en-US" sz="900" b="1" i="1" dirty="0" smtClean="0">
                <a:solidFill>
                  <a:srgbClr val="943634"/>
                </a:solidFill>
                <a:latin typeface="Times New Roman" pitchFamily="18" charset="0"/>
                <a:cs typeface="Arial" pitchFamily="34" charset="0"/>
              </a:rPr>
              <a:t> derived from the OAPS model and expected decline in community calcification rates [Gledhill </a:t>
            </a:r>
            <a:r>
              <a:rPr kumimoji="0" lang="en-US" sz="900" b="1" i="1" u="none" strike="noStrike" cap="none" normalizeH="0" baseline="0" dirty="0" smtClean="0">
                <a:ln>
                  <a:noFill/>
                </a:ln>
                <a:solidFill>
                  <a:srgbClr val="943634"/>
                </a:solidFill>
                <a:effectLst/>
                <a:latin typeface="Times New Roman" pitchFamily="18" charset="0"/>
                <a:cs typeface="Arial" pitchFamily="34" charset="0"/>
              </a:rPr>
              <a:t>et al., 2009; Langdon &amp; Atkinson, 2005].</a:t>
            </a:r>
            <a:endParaRPr kumimoji="0" lang="en-US" sz="900" b="1" i="0" u="none" strike="noStrike" cap="none" normalizeH="0" baseline="0" dirty="0" smtClean="0">
              <a:ln>
                <a:noFill/>
              </a:ln>
              <a:solidFill>
                <a:srgbClr val="943634"/>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 name="Picture 8" descr="Coral x-ray print.JPG"/>
          <p:cNvPicPr/>
          <p:nvPr/>
        </p:nvPicPr>
        <p:blipFill>
          <a:blip r:embed="rId6" cstate="print"/>
          <a:stretch>
            <a:fillRect/>
          </a:stretch>
        </p:blipFill>
        <p:spPr>
          <a:xfrm>
            <a:off x="3505200" y="3962400"/>
            <a:ext cx="1272134" cy="1754819"/>
          </a:xfrm>
          <a:prstGeom prst="rect">
            <a:avLst/>
          </a:prstGeom>
        </p:spPr>
      </p:pic>
      <p:sp>
        <p:nvSpPr>
          <p:cNvPr id="202755" name="Text Box 3"/>
          <p:cNvSpPr txBox="1">
            <a:spLocks noChangeArrowheads="1"/>
          </p:cNvSpPr>
          <p:nvPr/>
        </p:nvSpPr>
        <p:spPr bwMode="auto">
          <a:xfrm>
            <a:off x="3200400" y="5909102"/>
            <a:ext cx="2155825" cy="415498"/>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900" b="1" i="1" u="none" strike="noStrike" cap="none" normalizeH="0" baseline="0" dirty="0" smtClean="0">
                <a:ln>
                  <a:noFill/>
                </a:ln>
                <a:solidFill>
                  <a:srgbClr val="943634"/>
                </a:solidFill>
                <a:effectLst/>
                <a:latin typeface="Times New Roman" pitchFamily="18" charset="0"/>
                <a:cs typeface="Arial" pitchFamily="34" charset="0"/>
              </a:rPr>
              <a:t> X-radiographic positive print (left) with annual density bands </a:t>
            </a:r>
            <a:br>
              <a:rPr kumimoji="0" lang="en-US" sz="900" b="1" i="1" u="none" strike="noStrike" cap="none" normalizeH="0" baseline="0" dirty="0" smtClean="0">
                <a:ln>
                  <a:noFill/>
                </a:ln>
                <a:solidFill>
                  <a:srgbClr val="943634"/>
                </a:solidFill>
                <a:effectLst/>
                <a:latin typeface="Times New Roman" pitchFamily="18" charset="0"/>
                <a:cs typeface="Arial" pitchFamily="34" charset="0"/>
              </a:rPr>
            </a:br>
            <a:r>
              <a:rPr kumimoji="0" lang="en-US" sz="900" b="1" i="1" u="none" strike="noStrike" cap="none" normalizeH="0" baseline="0" dirty="0" smtClean="0">
                <a:ln>
                  <a:noFill/>
                </a:ln>
                <a:solidFill>
                  <a:srgbClr val="943634"/>
                </a:solidFill>
                <a:effectLst/>
                <a:latin typeface="Times New Roman" pitchFamily="18" charset="0"/>
                <a:cs typeface="Arial" pitchFamily="34" charset="0"/>
              </a:rPr>
              <a:t>(right), [</a:t>
            </a:r>
            <a:r>
              <a:rPr kumimoji="0" lang="en-US" sz="900" b="1" i="1" u="none" strike="noStrike" cap="none" normalizeH="0" baseline="0" dirty="0" err="1" smtClean="0">
                <a:ln>
                  <a:noFill/>
                </a:ln>
                <a:solidFill>
                  <a:srgbClr val="943634"/>
                </a:solidFill>
                <a:effectLst/>
                <a:latin typeface="Times New Roman" pitchFamily="18" charset="0"/>
                <a:cs typeface="Arial" pitchFamily="34" charset="0"/>
              </a:rPr>
              <a:t>Helmle</a:t>
            </a:r>
            <a:r>
              <a:rPr kumimoji="0" lang="en-US" sz="900" b="1" i="1" u="none" strike="noStrike" cap="none" normalizeH="0" baseline="0" dirty="0" smtClean="0">
                <a:ln>
                  <a:noFill/>
                </a:ln>
                <a:solidFill>
                  <a:srgbClr val="943634"/>
                </a:solidFill>
                <a:effectLst/>
                <a:latin typeface="Times New Roman" pitchFamily="18" charset="0"/>
                <a:cs typeface="Arial" pitchFamily="34" charset="0"/>
              </a:rPr>
              <a:t> and Dodge 2011].</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02756" name="Picture 4"/>
          <p:cNvPicPr>
            <a:picLocks noChangeAspect="1" noChangeArrowheads="1"/>
          </p:cNvPicPr>
          <p:nvPr/>
        </p:nvPicPr>
        <p:blipFill>
          <a:blip r:embed="rId7" cstate="print"/>
          <a:srcRect/>
          <a:stretch>
            <a:fillRect/>
          </a:stretch>
        </p:blipFill>
        <p:spPr bwMode="auto">
          <a:xfrm>
            <a:off x="5334000" y="3810000"/>
            <a:ext cx="3216398" cy="2469436"/>
          </a:xfrm>
          <a:prstGeom prst="rect">
            <a:avLst/>
          </a:prstGeom>
          <a:noFill/>
          <a:ln w="9525">
            <a:noFill/>
            <a:miter lim="800000"/>
            <a:headEnd/>
            <a:tailEnd/>
          </a:ln>
        </p:spPr>
      </p:pic>
    </p:spTree>
    <p:extLst>
      <p:ext uri="{BB962C8B-B14F-4D97-AF65-F5344CB8AC3E}">
        <p14:creationId xmlns:p14="http://schemas.microsoft.com/office/powerpoint/2010/main" xmlns="" val="2195942741"/>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16"/>
                </p:tgtEl>
              </p:cMediaNode>
            </p:video>
            <p:video>
              <p:cMediaNode>
                <p:cTn id="3" fill="hold" display="0">
                  <p:stCondLst>
                    <p:cond delay="indefinite"/>
                  </p:stCondLst>
                  <p:endCondLst>
                    <p:cond evt="onNext" delay="0">
                      <p:tgtEl>
                        <p:sldTgt/>
                      </p:tgtEl>
                    </p:cond>
                    <p:cond evt="onPrev" delay="0">
                      <p:tgtEl>
                        <p:sldTgt/>
                      </p:tgtEl>
                    </p:cond>
                  </p:endCondLst>
                </p:cTn>
                <p:tgtEl>
                  <p:spTgt spid="17"/>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81" name="Picture 5"/>
          <p:cNvPicPr>
            <a:picLocks noChangeAspect="1" noChangeArrowheads="1"/>
          </p:cNvPicPr>
          <p:nvPr/>
        </p:nvPicPr>
        <p:blipFill>
          <a:blip r:embed="rId4" cstate="email"/>
          <a:srcRect/>
          <a:stretch>
            <a:fillRect/>
          </a:stretch>
        </p:blipFill>
        <p:spPr bwMode="auto">
          <a:xfrm>
            <a:off x="3962400" y="4495800"/>
            <a:ext cx="1143000" cy="1476375"/>
          </a:xfrm>
          <a:prstGeom prst="rect">
            <a:avLst/>
          </a:prstGeom>
          <a:noFill/>
          <a:ln w="9525">
            <a:noFill/>
            <a:miter lim="800000"/>
            <a:headEnd/>
            <a:tailEnd/>
          </a:ln>
        </p:spPr>
      </p:pic>
      <p:pic>
        <p:nvPicPr>
          <p:cNvPr id="23" name="Picture 2" descr="http://coralreefwatch.noaa.gov/satellite/oa/data/archive/SSA/NOAA_CRW_OA_SSA_200909_1200x645.gif"/>
          <p:cNvPicPr>
            <a:picLocks noChangeAspect="1" noChangeArrowheads="1"/>
          </p:cNvPicPr>
          <p:nvPr/>
        </p:nvPicPr>
        <p:blipFill>
          <a:blip r:embed="rId5" cstate="print"/>
          <a:srcRect/>
          <a:stretch>
            <a:fillRect/>
          </a:stretch>
        </p:blipFill>
        <p:spPr bwMode="auto">
          <a:xfrm>
            <a:off x="228600" y="4343400"/>
            <a:ext cx="3848100" cy="2068513"/>
          </a:xfrm>
          <a:prstGeom prst="rect">
            <a:avLst/>
          </a:prstGeom>
          <a:noFill/>
          <a:ln w="9525">
            <a:noFill/>
            <a:miter lim="800000"/>
            <a:headEnd/>
            <a:tailEnd/>
          </a:ln>
        </p:spPr>
      </p:pic>
      <p:pic>
        <p:nvPicPr>
          <p:cNvPr id="16" name="Oargver3.mov">
            <a:hlinkClick r:id="" action="ppaction://media"/>
          </p:cNvPr>
          <p:cNvPicPr>
            <a:picLocks noRot="1" noChangeAspect="1"/>
          </p:cNvPicPr>
          <p:nvPr>
            <a:videoFile r:link="rId1"/>
          </p:nvPr>
        </p:nvPicPr>
        <p:blipFill>
          <a:blip r:embed="rId6"/>
          <a:stretch>
            <a:fillRect/>
          </a:stretch>
        </p:blipFill>
        <p:spPr>
          <a:xfrm>
            <a:off x="-228600" y="-2147483648"/>
            <a:ext cx="9601200" cy="0"/>
          </a:xfrm>
          <a:prstGeom prst="rect">
            <a:avLst/>
          </a:prstGeom>
        </p:spPr>
      </p:pic>
      <p:pic>
        <p:nvPicPr>
          <p:cNvPr id="17" name="Oargver3.mov">
            <a:hlinkClick r:id="" action="ppaction://media"/>
          </p:cNvPr>
          <p:cNvPicPr>
            <a:picLocks noRot="1" noChangeAspect="1"/>
          </p:cNvPicPr>
          <p:nvPr>
            <a:videoFile r:link="rId1"/>
          </p:nvPr>
        </p:nvPicPr>
        <p:blipFill>
          <a:blip r:embed="rId6"/>
          <a:stretch>
            <a:fillRect/>
          </a:stretch>
        </p:blipFill>
        <p:spPr>
          <a:xfrm>
            <a:off x="-228600" y="-2147483648"/>
            <a:ext cx="9601200" cy="0"/>
          </a:xfrm>
          <a:prstGeom prst="rect">
            <a:avLst/>
          </a:prstGeom>
        </p:spPr>
      </p:pic>
      <p:sp>
        <p:nvSpPr>
          <p:cNvPr id="29" name="Title 1"/>
          <p:cNvSpPr txBox="1">
            <a:spLocks/>
          </p:cNvSpPr>
          <p:nvPr/>
        </p:nvSpPr>
        <p:spPr>
          <a:xfrm>
            <a:off x="685800" y="-304800"/>
            <a:ext cx="8229600" cy="1143000"/>
          </a:xfrm>
          <a:prstGeom prst="rect">
            <a:avLst/>
          </a:prstGeom>
        </p:spPr>
        <p:txBody>
          <a:bodyPr vert="horz" lIns="0" rIns="0" bIns="0" anchor="b">
            <a:normAutofit/>
          </a:bodyPr>
          <a:lstStyle/>
          <a:p>
            <a:pPr>
              <a:spcBef>
                <a:spcPct val="0"/>
              </a:spcBef>
              <a:defRPr/>
            </a:pPr>
            <a:r>
              <a:rPr lang="en-US" sz="5000" dirty="0" smtClean="0">
                <a:solidFill>
                  <a:schemeClr val="tx2"/>
                </a:solidFill>
                <a:latin typeface="+mj-lt"/>
                <a:ea typeface="+mj-ea"/>
                <a:cs typeface="+mj-cs"/>
              </a:rPr>
              <a:t>Priority Research Activities</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33" name="Title 1"/>
          <p:cNvSpPr txBox="1">
            <a:spLocks/>
          </p:cNvSpPr>
          <p:nvPr/>
        </p:nvSpPr>
        <p:spPr>
          <a:xfrm>
            <a:off x="685800" y="0"/>
            <a:ext cx="8229600" cy="1143000"/>
          </a:xfrm>
          <a:prstGeom prst="rect">
            <a:avLst/>
          </a:prstGeom>
        </p:spPr>
        <p:txBody>
          <a:bodyPr vert="horz" lIns="0" rIns="0" bIns="0" anchor="b">
            <a:normAutofit/>
          </a:bodyPr>
          <a:lstStyle/>
          <a:p>
            <a:pPr lvl="0">
              <a:spcBef>
                <a:spcPct val="0"/>
              </a:spcBef>
              <a:defRPr/>
            </a:pPr>
            <a:r>
              <a:rPr lang="en-US" sz="3200" dirty="0" smtClean="0">
                <a:solidFill>
                  <a:schemeClr val="tx2"/>
                </a:solidFill>
              </a:rPr>
              <a:t>The science plan…</a:t>
            </a:r>
            <a:endParaRPr lang="en-US" sz="3200" dirty="0">
              <a:solidFill>
                <a:schemeClr val="tx2"/>
              </a:solidFill>
            </a:endParaRPr>
          </a:p>
        </p:txBody>
      </p:sp>
      <p:sp>
        <p:nvSpPr>
          <p:cNvPr id="10" name="TextBox 9"/>
          <p:cNvSpPr txBox="1"/>
          <p:nvPr/>
        </p:nvSpPr>
        <p:spPr>
          <a:xfrm>
            <a:off x="215900" y="1219200"/>
            <a:ext cx="8686800" cy="304698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600" b="1" dirty="0" smtClean="0"/>
              <a:t>Observing the Present: Understanding the contemporary coral reef vulnerabilities to OA</a:t>
            </a:r>
            <a:endParaRPr lang="en-US" sz="1600" b="1" i="1" dirty="0" smtClean="0"/>
          </a:p>
          <a:p>
            <a:pPr marL="342900" indent="-342900"/>
            <a:r>
              <a:rPr lang="en-US" sz="1600" dirty="0" smtClean="0"/>
              <a:t>Description of the problem –Quantify/understand complexity of OA dynamics/feedback at multiple time/space scales. Obtain diagnostic-level observations of ecosystem response/interaction.</a:t>
            </a:r>
          </a:p>
          <a:p>
            <a:pPr marL="342900" indent="-342900">
              <a:buFont typeface="+mj-lt"/>
              <a:buAutoNum type="arabicPeriod"/>
            </a:pPr>
            <a:r>
              <a:rPr lang="en-US" sz="1600" dirty="0" smtClean="0"/>
              <a:t>Task 2.1: What are the current regional dynamics of OA and how are these reflected locally within coral reef environments (Current CRCP Investment: Moderate)?</a:t>
            </a:r>
          </a:p>
          <a:p>
            <a:pPr marL="342900" indent="-342900">
              <a:buFont typeface="+mj-lt"/>
              <a:buAutoNum type="arabicPeriod"/>
            </a:pPr>
            <a:r>
              <a:rPr lang="en-US" sz="1600" dirty="0" smtClean="0"/>
              <a:t>Task 2.2: What are the current carbonate budgets of U.S. jurisdictional reef systems (Current CRCP Investment: None)?</a:t>
            </a:r>
          </a:p>
          <a:p>
            <a:pPr marL="342900" indent="-342900">
              <a:buFont typeface="+mj-lt"/>
              <a:buAutoNum type="arabicPeriod"/>
            </a:pPr>
            <a:r>
              <a:rPr lang="en-US" sz="1600" dirty="0" smtClean="0"/>
              <a:t>Task 2.3: What is the current level of net new reef accretion within the U.S. jurisdictional reef system across spatial and environmental gradients (Current CRCP Investment: Low)?</a:t>
            </a:r>
          </a:p>
          <a:p>
            <a:pPr marL="342900" indent="-342900">
              <a:buFont typeface="+mj-lt"/>
              <a:buAutoNum type="arabicPeriod"/>
            </a:pPr>
            <a:r>
              <a:rPr lang="en-US" sz="1600" dirty="0" smtClean="0"/>
              <a:t>Task 2.4: What is the current level of biodiversity within the U.S. jurisdictional reef system across spatial and environmental gradients (Current CRCP Investment: Moderate)?</a:t>
            </a:r>
          </a:p>
        </p:txBody>
      </p:sp>
      <p:pic>
        <p:nvPicPr>
          <p:cNvPr id="12" name="Picture 11"/>
          <p:cNvPicPr/>
          <p:nvPr/>
        </p:nvPicPr>
        <p:blipFill>
          <a:blip r:embed="rId7" cstate="print"/>
          <a:srcRect t="9658"/>
          <a:stretch>
            <a:fillRect/>
          </a:stretch>
        </p:blipFill>
        <p:spPr bwMode="auto">
          <a:xfrm>
            <a:off x="3124200" y="4876800"/>
            <a:ext cx="2349446" cy="1858204"/>
          </a:xfrm>
          <a:prstGeom prst="rect">
            <a:avLst/>
          </a:prstGeom>
          <a:solidFill>
            <a:schemeClr val="accent1">
              <a:lumMod val="20000"/>
              <a:lumOff val="80000"/>
              <a:alpha val="56000"/>
            </a:schemeClr>
          </a:solidFill>
          <a:ln w="9525">
            <a:noFill/>
            <a:miter lim="800000"/>
            <a:headEnd/>
            <a:tailEnd/>
          </a:ln>
        </p:spPr>
      </p:pic>
      <p:grpSp>
        <p:nvGrpSpPr>
          <p:cNvPr id="13" name="Group 46"/>
          <p:cNvGrpSpPr/>
          <p:nvPr/>
        </p:nvGrpSpPr>
        <p:grpSpPr>
          <a:xfrm>
            <a:off x="1066800" y="5152304"/>
            <a:ext cx="1796907" cy="1577175"/>
            <a:chOff x="6038781" y="3886199"/>
            <a:chExt cx="2919157" cy="2562194"/>
          </a:xfrm>
        </p:grpSpPr>
        <p:pic>
          <p:nvPicPr>
            <p:cNvPr id="14" name="Picture 9" descr="LesserAntilles_Omega"/>
            <p:cNvPicPr>
              <a:picLocks noChangeAspect="1" noChangeArrowheads="1"/>
            </p:cNvPicPr>
            <p:nvPr/>
          </p:nvPicPr>
          <p:blipFill>
            <a:blip r:embed="rId8" cstate="print"/>
            <a:srcRect/>
            <a:stretch>
              <a:fillRect/>
            </a:stretch>
          </p:blipFill>
          <p:spPr bwMode="auto">
            <a:xfrm>
              <a:off x="6038781" y="3933792"/>
              <a:ext cx="2919157" cy="2514601"/>
            </a:xfrm>
            <a:prstGeom prst="roundRect">
              <a:avLst>
                <a:gd name="adj" fmla="val 16667"/>
              </a:avLst>
            </a:prstGeom>
            <a:ln>
              <a:solidFill>
                <a:schemeClr val="accent2"/>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p:cNvSpPr txBox="1"/>
            <p:nvPr/>
          </p:nvSpPr>
          <p:spPr>
            <a:xfrm>
              <a:off x="6553200" y="3886199"/>
              <a:ext cx="2085179" cy="424997"/>
            </a:xfrm>
            <a:prstGeom prst="rect">
              <a:avLst/>
            </a:prstGeom>
            <a:solidFill>
              <a:schemeClr val="bg1"/>
            </a:solidFill>
          </p:spPr>
          <p:txBody>
            <a:bodyPr wrap="square" rtlCol="0">
              <a:spAutoFit/>
            </a:bodyPr>
            <a:lstStyle/>
            <a:p>
              <a:r>
                <a:rPr lang="en-US" sz="1100" b="1" dirty="0" smtClean="0"/>
                <a:t>Caribbean Sea</a:t>
              </a:r>
              <a:endParaRPr lang="en-US" sz="1100" b="1" dirty="0"/>
            </a:p>
          </p:txBody>
        </p:sp>
      </p:grpSp>
      <p:sp>
        <p:nvSpPr>
          <p:cNvPr id="21" name="Striped Right Arrow 20"/>
          <p:cNvSpPr/>
          <p:nvPr/>
        </p:nvSpPr>
        <p:spPr>
          <a:xfrm>
            <a:off x="2362200" y="5486400"/>
            <a:ext cx="990600" cy="533400"/>
          </a:xfrm>
          <a:prstGeom prst="stripedRightArrow">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3778" name="Picture 2"/>
          <p:cNvPicPr>
            <a:picLocks noChangeAspect="1" noChangeArrowheads="1"/>
          </p:cNvPicPr>
          <p:nvPr/>
        </p:nvPicPr>
        <p:blipFill>
          <a:blip r:embed="rId9" cstate="email"/>
          <a:srcRect/>
          <a:stretch>
            <a:fillRect/>
          </a:stretch>
        </p:blipFill>
        <p:spPr bwMode="auto">
          <a:xfrm>
            <a:off x="5410200" y="4495800"/>
            <a:ext cx="2743200" cy="2057400"/>
          </a:xfrm>
          <a:prstGeom prst="rect">
            <a:avLst/>
          </a:prstGeom>
          <a:noFill/>
          <a:ln w="9525">
            <a:noFill/>
            <a:miter lim="800000"/>
            <a:headEnd/>
            <a:tailEnd/>
          </a:ln>
        </p:spPr>
      </p:pic>
      <p:pic>
        <p:nvPicPr>
          <p:cNvPr id="22" name="Picture 21" descr="CAU and ARMS2 copy"/>
          <p:cNvPicPr/>
          <p:nvPr/>
        </p:nvPicPr>
        <p:blipFill>
          <a:blip r:embed="rId10" cstate="print"/>
          <a:srcRect l="778" t="4930" r="65445" b="4930"/>
          <a:stretch>
            <a:fillRect/>
          </a:stretch>
        </p:blipFill>
        <p:spPr bwMode="auto">
          <a:xfrm>
            <a:off x="7620000" y="4419600"/>
            <a:ext cx="904875" cy="1143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3780" name="Picture 4" descr="http://comlmaps.org/mcintyre/ch4/image_n/nfg004a.jpg/image_preview"/>
          <p:cNvPicPr>
            <a:picLocks noChangeAspect="1" noChangeArrowheads="1"/>
          </p:cNvPicPr>
          <p:nvPr/>
        </p:nvPicPr>
        <p:blipFill>
          <a:blip r:embed="rId11" cstate="print"/>
          <a:srcRect/>
          <a:stretch>
            <a:fillRect/>
          </a:stretch>
        </p:blipFill>
        <p:spPr bwMode="auto">
          <a:xfrm>
            <a:off x="5486400" y="4572000"/>
            <a:ext cx="914400" cy="619506"/>
          </a:xfrm>
          <a:prstGeom prst="rect">
            <a:avLst/>
          </a:prstGeom>
          <a:ln>
            <a:noFill/>
          </a:ln>
          <a:effectLst>
            <a:softEdge rad="112500"/>
          </a:effectLst>
        </p:spPr>
      </p:pic>
      <p:pic>
        <p:nvPicPr>
          <p:cNvPr id="25" name="Picture 13" descr="C:\Documents and Settings\dwight.gledhill\My Documents\My Pictures\201101 AOAT Pictures\PICT0438.JPG"/>
          <p:cNvPicPr>
            <a:picLocks noChangeAspect="1" noChangeArrowheads="1"/>
          </p:cNvPicPr>
          <p:nvPr/>
        </p:nvPicPr>
        <p:blipFill>
          <a:blip r:embed="rId12" cstate="print"/>
          <a:srcRect/>
          <a:stretch>
            <a:fillRect/>
          </a:stretch>
        </p:blipFill>
        <p:spPr bwMode="auto">
          <a:xfrm>
            <a:off x="5486400" y="5715000"/>
            <a:ext cx="1143000" cy="857250"/>
          </a:xfrm>
          <a:prstGeom prst="rect">
            <a:avLst/>
          </a:prstGeom>
          <a:ln>
            <a:noFill/>
          </a:ln>
          <a:effectLst>
            <a:softEdge rad="112500"/>
          </a:effectLst>
        </p:spPr>
      </p:pic>
      <p:pic>
        <p:nvPicPr>
          <p:cNvPr id="26" name="Picture 3" descr="C:\Documents and Settings\dwight.gledhill\My Documents\My Pictures\Optical micrometer.jpg"/>
          <p:cNvPicPr>
            <a:picLocks noChangeAspect="1" noChangeArrowheads="1"/>
          </p:cNvPicPr>
          <p:nvPr/>
        </p:nvPicPr>
        <p:blipFill>
          <a:blip r:embed="rId13" cstate="print"/>
          <a:srcRect l="6852" b="10448"/>
          <a:stretch>
            <a:fillRect/>
          </a:stretch>
        </p:blipFill>
        <p:spPr bwMode="auto">
          <a:xfrm>
            <a:off x="7239000" y="5715000"/>
            <a:ext cx="1035906" cy="762000"/>
          </a:xfrm>
          <a:prstGeom prst="rect">
            <a:avLst/>
          </a:prstGeom>
          <a:noFill/>
        </p:spPr>
      </p:pic>
    </p:spTree>
    <p:extLst>
      <p:ext uri="{BB962C8B-B14F-4D97-AF65-F5344CB8AC3E}">
        <p14:creationId xmlns:p14="http://schemas.microsoft.com/office/powerpoint/2010/main" xmlns="" val="219594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03781"/>
                                        </p:tgtEl>
                                        <p:attrNameLst>
                                          <p:attrName>style.visibility</p:attrName>
                                        </p:attrNameLst>
                                      </p:cBhvr>
                                      <p:to>
                                        <p:strVal val="visible"/>
                                      </p:to>
                                    </p:set>
                                    <p:animEffect transition="in" filter="wipe(left)">
                                      <p:cBhvr>
                                        <p:cTn id="19" dur="500"/>
                                        <p:tgtEl>
                                          <p:spTgt spid="203781"/>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03778"/>
                                        </p:tgtEl>
                                        <p:attrNameLst>
                                          <p:attrName>style.visibility</p:attrName>
                                        </p:attrNameLst>
                                      </p:cBhvr>
                                      <p:to>
                                        <p:strVal val="visible"/>
                                      </p:to>
                                    </p:set>
                                    <p:animEffect transition="in" filter="wipe(left)">
                                      <p:cBhvr>
                                        <p:cTn id="27" dur="500"/>
                                        <p:tgtEl>
                                          <p:spTgt spid="203778"/>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03780"/>
                                        </p:tgtEl>
                                        <p:attrNameLst>
                                          <p:attrName>style.visibility</p:attrName>
                                        </p:attrNameLst>
                                      </p:cBhvr>
                                      <p:to>
                                        <p:strVal val="visible"/>
                                      </p:to>
                                    </p:set>
                                    <p:animEffect transition="in" filter="wipe(left)">
                                      <p:cBhvr>
                                        <p:cTn id="35" dur="500"/>
                                        <p:tgtEl>
                                          <p:spTgt spid="203780"/>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500"/>
                                        <p:tgtEl>
                                          <p:spTgt spid="25"/>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44" fill="hold" display="0">
                  <p:stCondLst>
                    <p:cond delay="indefinite"/>
                  </p:stCondLst>
                  <p:endCondLst>
                    <p:cond evt="onNext" delay="0">
                      <p:tgtEl>
                        <p:sldTgt/>
                      </p:tgtEl>
                    </p:cond>
                    <p:cond evt="onPrev" delay="0">
                      <p:tgtEl>
                        <p:sldTgt/>
                      </p:tgtEl>
                    </p:cond>
                  </p:endCondLst>
                </p:cTn>
                <p:tgtEl>
                  <p:spTgt spid="16"/>
                </p:tgtEl>
              </p:cMediaNode>
            </p:video>
            <p:video>
              <p:cMediaNode>
                <p:cTn id="45" fill="hold" display="0">
                  <p:stCondLst>
                    <p:cond delay="indefinite"/>
                  </p:stCondLst>
                  <p:endCondLst>
                    <p:cond evt="onNext" delay="0">
                      <p:tgtEl>
                        <p:sldTgt/>
                      </p:tgtEl>
                    </p:cond>
                    <p:cond evt="onPrev" delay="0">
                      <p:tgtEl>
                        <p:sldTgt/>
                      </p:tgtEl>
                    </p:cond>
                  </p:endCondLst>
                </p:cTn>
                <p:tgtEl>
                  <p:spTgt spid="17"/>
                </p:tgtEl>
              </p:cMediaNode>
            </p:video>
          </p:childTnLst>
        </p:cTn>
      </p:par>
    </p:tnLst>
    <p:bldLst>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81" name="Picture 5"/>
          <p:cNvPicPr>
            <a:picLocks noChangeAspect="1" noChangeArrowheads="1"/>
          </p:cNvPicPr>
          <p:nvPr/>
        </p:nvPicPr>
        <p:blipFill>
          <a:blip r:embed="rId4" cstate="email"/>
          <a:srcRect/>
          <a:stretch>
            <a:fillRect/>
          </a:stretch>
        </p:blipFill>
        <p:spPr bwMode="auto">
          <a:xfrm>
            <a:off x="3962400" y="4495800"/>
            <a:ext cx="1143000" cy="1476375"/>
          </a:xfrm>
          <a:prstGeom prst="rect">
            <a:avLst/>
          </a:prstGeom>
          <a:noFill/>
          <a:ln w="9525">
            <a:noFill/>
            <a:miter lim="800000"/>
            <a:headEnd/>
            <a:tailEnd/>
          </a:ln>
        </p:spPr>
      </p:pic>
      <p:pic>
        <p:nvPicPr>
          <p:cNvPr id="16" name="Oargver3.mov">
            <a:hlinkClick r:id="" action="ppaction://media"/>
          </p:cNvPr>
          <p:cNvPicPr>
            <a:picLocks noRot="1" noChangeAspect="1"/>
          </p:cNvPicPr>
          <p:nvPr>
            <a:videoFile r:link="rId1"/>
          </p:nvPr>
        </p:nvPicPr>
        <p:blipFill>
          <a:blip r:embed="rId5"/>
          <a:stretch>
            <a:fillRect/>
          </a:stretch>
        </p:blipFill>
        <p:spPr>
          <a:xfrm>
            <a:off x="-228600" y="-2147483648"/>
            <a:ext cx="9601200" cy="0"/>
          </a:xfrm>
          <a:prstGeom prst="rect">
            <a:avLst/>
          </a:prstGeom>
        </p:spPr>
      </p:pic>
      <p:pic>
        <p:nvPicPr>
          <p:cNvPr id="17" name="Oargver3.mov">
            <a:hlinkClick r:id="" action="ppaction://media"/>
          </p:cNvPr>
          <p:cNvPicPr>
            <a:picLocks noRot="1" noChangeAspect="1"/>
          </p:cNvPicPr>
          <p:nvPr>
            <a:videoFile r:link="rId1"/>
          </p:nvPr>
        </p:nvPicPr>
        <p:blipFill>
          <a:blip r:embed="rId5"/>
          <a:stretch>
            <a:fillRect/>
          </a:stretch>
        </p:blipFill>
        <p:spPr>
          <a:xfrm>
            <a:off x="-228600" y="-2147483648"/>
            <a:ext cx="9601200" cy="0"/>
          </a:xfrm>
          <a:prstGeom prst="rect">
            <a:avLst/>
          </a:prstGeom>
        </p:spPr>
      </p:pic>
      <p:sp>
        <p:nvSpPr>
          <p:cNvPr id="29" name="Title 1"/>
          <p:cNvSpPr txBox="1">
            <a:spLocks/>
          </p:cNvSpPr>
          <p:nvPr/>
        </p:nvSpPr>
        <p:spPr>
          <a:xfrm>
            <a:off x="685800" y="-304800"/>
            <a:ext cx="8229600" cy="1143000"/>
          </a:xfrm>
          <a:prstGeom prst="rect">
            <a:avLst/>
          </a:prstGeom>
        </p:spPr>
        <p:txBody>
          <a:bodyPr vert="horz" lIns="0" rIns="0" bIns="0" anchor="b">
            <a:normAutofit/>
          </a:bodyPr>
          <a:lstStyle/>
          <a:p>
            <a:pPr>
              <a:spcBef>
                <a:spcPct val="0"/>
              </a:spcBef>
              <a:defRPr/>
            </a:pPr>
            <a:r>
              <a:rPr lang="en-US" sz="5000" dirty="0" smtClean="0">
                <a:solidFill>
                  <a:schemeClr val="tx2"/>
                </a:solidFill>
                <a:latin typeface="+mj-lt"/>
                <a:ea typeface="+mj-ea"/>
                <a:cs typeface="+mj-cs"/>
              </a:rPr>
              <a:t>Priority Research Activities</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33" name="Title 1"/>
          <p:cNvSpPr txBox="1">
            <a:spLocks/>
          </p:cNvSpPr>
          <p:nvPr/>
        </p:nvSpPr>
        <p:spPr>
          <a:xfrm>
            <a:off x="685800" y="0"/>
            <a:ext cx="8229600" cy="1143000"/>
          </a:xfrm>
          <a:prstGeom prst="rect">
            <a:avLst/>
          </a:prstGeom>
        </p:spPr>
        <p:txBody>
          <a:bodyPr vert="horz" lIns="0" rIns="0" bIns="0" anchor="b">
            <a:normAutofit/>
          </a:bodyPr>
          <a:lstStyle/>
          <a:p>
            <a:pPr lvl="0">
              <a:spcBef>
                <a:spcPct val="0"/>
              </a:spcBef>
              <a:defRPr/>
            </a:pPr>
            <a:r>
              <a:rPr lang="en-US" sz="3200" dirty="0" smtClean="0">
                <a:solidFill>
                  <a:schemeClr val="tx2"/>
                </a:solidFill>
              </a:rPr>
              <a:t>The science plan…</a:t>
            </a:r>
            <a:endParaRPr lang="en-US" sz="3200" dirty="0">
              <a:solidFill>
                <a:schemeClr val="tx2"/>
              </a:solidFill>
            </a:endParaRPr>
          </a:p>
        </p:txBody>
      </p:sp>
      <p:sp>
        <p:nvSpPr>
          <p:cNvPr id="10" name="TextBox 9"/>
          <p:cNvSpPr txBox="1"/>
          <p:nvPr/>
        </p:nvSpPr>
        <p:spPr>
          <a:xfrm>
            <a:off x="215900" y="1219200"/>
            <a:ext cx="8686800"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600" b="1" dirty="0" smtClean="0"/>
              <a:t>Observing the Present: Understanding the contemporary coral reef vulnerabilities to OA</a:t>
            </a:r>
            <a:endParaRPr lang="en-US" sz="1600" b="1" i="1" dirty="0" smtClean="0"/>
          </a:p>
          <a:p>
            <a:pPr marL="342900" indent="-342900"/>
            <a:r>
              <a:rPr lang="en-US" sz="1600" dirty="0" smtClean="0"/>
              <a:t>Description of the problem –Quantify/understand complexity of OA dynamics/feedback at multiple time/space scales. Obtain diagnostic-level observations of ecosystem response/interaction.</a:t>
            </a:r>
          </a:p>
          <a:p>
            <a:pPr marL="342900" indent="-342900">
              <a:buFont typeface="+mj-lt"/>
              <a:buAutoNum type="arabicPeriod"/>
            </a:pPr>
            <a:r>
              <a:rPr lang="en-US" sz="1600" dirty="0" smtClean="0"/>
              <a:t>Task 2.1: What are the current regional dynamics of OA and how are these reflected locally within coral reef environments (Current CRCP Investment: Moderate)?</a:t>
            </a:r>
          </a:p>
        </p:txBody>
      </p:sp>
      <p:pic>
        <p:nvPicPr>
          <p:cNvPr id="12" name="Picture 11"/>
          <p:cNvPicPr/>
          <p:nvPr/>
        </p:nvPicPr>
        <p:blipFill>
          <a:blip r:embed="rId6" cstate="print"/>
          <a:srcRect t="9658"/>
          <a:stretch>
            <a:fillRect/>
          </a:stretch>
        </p:blipFill>
        <p:spPr bwMode="auto">
          <a:xfrm>
            <a:off x="3124200" y="4876800"/>
            <a:ext cx="2349446" cy="1858204"/>
          </a:xfrm>
          <a:prstGeom prst="rect">
            <a:avLst/>
          </a:prstGeom>
          <a:solidFill>
            <a:schemeClr val="accent1">
              <a:lumMod val="20000"/>
              <a:lumOff val="80000"/>
              <a:alpha val="56000"/>
            </a:schemeClr>
          </a:solidFill>
          <a:ln w="9525">
            <a:noFill/>
            <a:miter lim="800000"/>
            <a:headEnd/>
            <a:tailEnd/>
          </a:ln>
        </p:spPr>
      </p:pic>
      <p:pic>
        <p:nvPicPr>
          <p:cNvPr id="203778" name="Picture 2"/>
          <p:cNvPicPr>
            <a:picLocks noChangeAspect="1" noChangeArrowheads="1"/>
          </p:cNvPicPr>
          <p:nvPr/>
        </p:nvPicPr>
        <p:blipFill>
          <a:blip r:embed="rId7" cstate="email"/>
          <a:srcRect/>
          <a:stretch>
            <a:fillRect/>
          </a:stretch>
        </p:blipFill>
        <p:spPr bwMode="auto">
          <a:xfrm>
            <a:off x="5410200" y="4495800"/>
            <a:ext cx="2743200" cy="2057400"/>
          </a:xfrm>
          <a:prstGeom prst="rect">
            <a:avLst/>
          </a:prstGeom>
          <a:noFill/>
          <a:ln w="9525">
            <a:noFill/>
            <a:miter lim="800000"/>
            <a:headEnd/>
            <a:tailEnd/>
          </a:ln>
        </p:spPr>
      </p:pic>
      <p:sp>
        <p:nvSpPr>
          <p:cNvPr id="18" name="Rectangle 17"/>
          <p:cNvSpPr/>
          <p:nvPr/>
        </p:nvSpPr>
        <p:spPr>
          <a:xfrm>
            <a:off x="4343400" y="5105400"/>
            <a:ext cx="2746266"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NCRMP</a:t>
            </a:r>
            <a:endPar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20" name="Picture 3"/>
          <p:cNvPicPr>
            <a:picLocks noChangeAspect="1" noChangeArrowheads="1"/>
          </p:cNvPicPr>
          <p:nvPr/>
        </p:nvPicPr>
        <p:blipFill>
          <a:blip r:embed="rId8" cstate="print"/>
          <a:srcRect/>
          <a:stretch>
            <a:fillRect/>
          </a:stretch>
        </p:blipFill>
        <p:spPr bwMode="auto">
          <a:xfrm>
            <a:off x="1371600" y="1295400"/>
            <a:ext cx="6550394" cy="4724400"/>
          </a:xfrm>
          <a:prstGeom prst="rect">
            <a:avLst/>
          </a:prstGeom>
          <a:solidFill>
            <a:schemeClr val="bg1"/>
          </a:solidFill>
        </p:spPr>
      </p:pic>
    </p:spTree>
    <p:extLst>
      <p:ext uri="{BB962C8B-B14F-4D97-AF65-F5344CB8AC3E}">
        <p14:creationId xmlns:p14="http://schemas.microsoft.com/office/powerpoint/2010/main" xmlns="" val="219594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6"/>
                </p:tgtEl>
              </p:cMediaNode>
            </p:video>
            <p:video>
              <p:cMediaNode>
                <p:cTn id="8" fill="hold" display="0">
                  <p:stCondLst>
                    <p:cond delay="indefinite"/>
                  </p:stCondLst>
                  <p:endCondLst>
                    <p:cond evt="onNext" delay="0">
                      <p:tgtEl>
                        <p:sldTgt/>
                      </p:tgtEl>
                    </p:cond>
                    <p:cond evt="onPrev" delay="0">
                      <p:tgtEl>
                        <p:sldTgt/>
                      </p:tgtEl>
                    </p:cond>
                  </p:endCondLst>
                </p:cTn>
                <p:tgtEl>
                  <p:spTgt spid="1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Global carbon diagram from PDF-2"/>
          <p:cNvPicPr>
            <a:picLocks noChangeAspect="1" noChangeArrowheads="1"/>
          </p:cNvPicPr>
          <p:nvPr/>
        </p:nvPicPr>
        <p:blipFill>
          <a:blip r:embed="rId3" cstate="print"/>
          <a:srcRect/>
          <a:stretch>
            <a:fillRect/>
          </a:stretch>
        </p:blipFill>
        <p:spPr bwMode="auto">
          <a:xfrm>
            <a:off x="0" y="1524000"/>
            <a:ext cx="5061817" cy="4747156"/>
          </a:xfrm>
          <a:prstGeom prst="rect">
            <a:avLst/>
          </a:prstGeom>
          <a:noFill/>
        </p:spPr>
      </p:pic>
      <p:pic>
        <p:nvPicPr>
          <p:cNvPr id="29700" name="Picture 4" descr="http://www.globallandproject.org/Logos/gcp_logo.jpg"/>
          <p:cNvPicPr>
            <a:picLocks noChangeAspect="1" noChangeArrowheads="1"/>
          </p:cNvPicPr>
          <p:nvPr/>
        </p:nvPicPr>
        <p:blipFill>
          <a:blip r:embed="rId4" cstate="print"/>
          <a:srcRect/>
          <a:stretch>
            <a:fillRect/>
          </a:stretch>
        </p:blipFill>
        <p:spPr bwMode="auto">
          <a:xfrm>
            <a:off x="0" y="6000749"/>
            <a:ext cx="952500" cy="857251"/>
          </a:xfrm>
          <a:prstGeom prst="rect">
            <a:avLst/>
          </a:prstGeom>
          <a:noFill/>
        </p:spPr>
      </p:pic>
      <p:sp>
        <p:nvSpPr>
          <p:cNvPr id="8" name="Footer Placeholder 7"/>
          <p:cNvSpPr>
            <a:spLocks noGrp="1"/>
          </p:cNvSpPr>
          <p:nvPr>
            <p:ph type="ftr" sz="quarter" idx="11"/>
          </p:nvPr>
        </p:nvSpPr>
        <p:spPr>
          <a:xfrm>
            <a:off x="6324600" y="6387647"/>
            <a:ext cx="2667000" cy="365125"/>
          </a:xfrm>
        </p:spPr>
        <p:txBody>
          <a:bodyPr/>
          <a:lstStyle/>
          <a:p>
            <a:r>
              <a:rPr lang="en-US" dirty="0" smtClean="0"/>
              <a:t>http://www.globalcarbonproject.org</a:t>
            </a:r>
            <a:endParaRPr lang="en-US" dirty="0"/>
          </a:p>
        </p:txBody>
      </p:sp>
      <p:sp>
        <p:nvSpPr>
          <p:cNvPr id="10" name="Text Box 500"/>
          <p:cNvSpPr txBox="1">
            <a:spLocks noChangeArrowheads="1"/>
          </p:cNvSpPr>
          <p:nvPr/>
        </p:nvSpPr>
        <p:spPr bwMode="auto">
          <a:xfrm>
            <a:off x="910545" y="6526213"/>
            <a:ext cx="5370513" cy="244475"/>
          </a:xfrm>
          <a:prstGeom prst="rect">
            <a:avLst/>
          </a:prstGeom>
          <a:noFill/>
          <a:ln w="9525">
            <a:noFill/>
            <a:miter lim="800000"/>
            <a:headEnd/>
            <a:tailEnd/>
          </a:ln>
          <a:effectLst/>
        </p:spPr>
        <p:txBody>
          <a:bodyPr wrap="none">
            <a:spAutoFit/>
          </a:bodyPr>
          <a:lstStyle/>
          <a:p>
            <a:pPr fontAlgn="base">
              <a:spcBef>
                <a:spcPct val="0"/>
              </a:spcBef>
              <a:spcAft>
                <a:spcPct val="0"/>
              </a:spcAft>
            </a:pPr>
            <a:r>
              <a:rPr lang="en-AU" sz="1000" dirty="0" smtClean="0">
                <a:solidFill>
                  <a:srgbClr val="000000"/>
                </a:solidFill>
                <a:latin typeface="Arial Narrow" pitchFamily="34" charset="0"/>
                <a:ea typeface="ＭＳ Ｐゴシック" pitchFamily="34" charset="-128"/>
              </a:rPr>
              <a:t>Global Carbon Project 2010; Updated from </a:t>
            </a:r>
            <a:r>
              <a:rPr lang="en-GB" sz="1000" dirty="0" smtClean="0">
                <a:solidFill>
                  <a:srgbClr val="000000"/>
                </a:solidFill>
                <a:latin typeface="Arial Narrow" pitchFamily="34" charset="0"/>
              </a:rPr>
              <a:t>Le </a:t>
            </a:r>
            <a:r>
              <a:rPr lang="en-GB" sz="1000" dirty="0" err="1" smtClean="0">
                <a:solidFill>
                  <a:srgbClr val="000000"/>
                </a:solidFill>
                <a:latin typeface="Arial Narrow" pitchFamily="34" charset="0"/>
              </a:rPr>
              <a:t>Quéré</a:t>
            </a:r>
            <a:r>
              <a:rPr lang="en-GB" sz="1000" dirty="0" smtClean="0">
                <a:solidFill>
                  <a:srgbClr val="000000"/>
                </a:solidFill>
                <a:latin typeface="Arial Narrow" pitchFamily="34" charset="0"/>
              </a:rPr>
              <a:t> et al. 2009, Nature </a:t>
            </a:r>
            <a:r>
              <a:rPr lang="en-GB" sz="1000" dirty="0" err="1" smtClean="0">
                <a:solidFill>
                  <a:srgbClr val="000000"/>
                </a:solidFill>
                <a:latin typeface="Arial Narrow" pitchFamily="34" charset="0"/>
              </a:rPr>
              <a:t>Geoscience</a:t>
            </a:r>
            <a:r>
              <a:rPr lang="en-GB" sz="1000" dirty="0" smtClean="0">
                <a:solidFill>
                  <a:srgbClr val="000000"/>
                </a:solidFill>
                <a:latin typeface="Arial Narrow" pitchFamily="34" charset="0"/>
              </a:rPr>
              <a:t>; </a:t>
            </a:r>
            <a:r>
              <a:rPr lang="en-GB" sz="1000" dirty="0" err="1" smtClean="0">
                <a:solidFill>
                  <a:srgbClr val="000000"/>
                </a:solidFill>
                <a:latin typeface="Arial Narrow" pitchFamily="34" charset="0"/>
              </a:rPr>
              <a:t>Canadell</a:t>
            </a:r>
            <a:r>
              <a:rPr lang="en-GB" sz="1000" dirty="0" smtClean="0">
                <a:solidFill>
                  <a:srgbClr val="000000"/>
                </a:solidFill>
                <a:latin typeface="Arial Narrow" pitchFamily="34" charset="0"/>
              </a:rPr>
              <a:t> et al. 2007, PNAS</a:t>
            </a:r>
            <a:endParaRPr lang="en-US" sz="1000" dirty="0" smtClean="0">
              <a:solidFill>
                <a:srgbClr val="000000"/>
              </a:solidFill>
              <a:latin typeface="Arial Narrow" pitchFamily="34" charset="0"/>
            </a:endParaRPr>
          </a:p>
        </p:txBody>
      </p:sp>
      <p:sp>
        <p:nvSpPr>
          <p:cNvPr id="11" name="Title 1"/>
          <p:cNvSpPr txBox="1">
            <a:spLocks/>
          </p:cNvSpPr>
          <p:nvPr/>
        </p:nvSpPr>
        <p:spPr>
          <a:xfrm>
            <a:off x="685800" y="-304800"/>
            <a:ext cx="8229600" cy="1143000"/>
          </a:xfrm>
          <a:prstGeom prst="rect">
            <a:avLst/>
          </a:prstGeom>
        </p:spPr>
        <p:txBody>
          <a:bodyPr vert="horz" lIns="0" rIns="0" bIns="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smtClean="0">
                <a:ln>
                  <a:noFill/>
                </a:ln>
                <a:solidFill>
                  <a:schemeClr val="tx2"/>
                </a:solidFill>
                <a:effectLst/>
                <a:uLnTx/>
                <a:uFillTx/>
                <a:latin typeface="+mj-lt"/>
                <a:ea typeface="+mj-ea"/>
                <a:cs typeface="+mj-cs"/>
              </a:rPr>
              <a:t>Rational and Motivations</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pic>
        <p:nvPicPr>
          <p:cNvPr id="9" name="Picture 14"/>
          <p:cNvPicPr>
            <a:picLocks noChangeAspect="1" noChangeArrowheads="1"/>
          </p:cNvPicPr>
          <p:nvPr/>
        </p:nvPicPr>
        <p:blipFill>
          <a:blip r:embed="rId5" cstate="screen"/>
          <a:srcRect/>
          <a:stretch>
            <a:fillRect/>
          </a:stretch>
        </p:blipFill>
        <p:spPr bwMode="auto">
          <a:xfrm>
            <a:off x="3276600" y="4392122"/>
            <a:ext cx="1047302" cy="669643"/>
          </a:xfrm>
          <a:prstGeom prst="rect">
            <a:avLst/>
          </a:prstGeom>
          <a:noFill/>
          <a:ln w="12700" cap="sq" algn="ctr">
            <a:noFill/>
            <a:miter lim="800000"/>
            <a:headEnd/>
            <a:tailEnd/>
          </a:ln>
        </p:spPr>
      </p:pic>
      <p:sp>
        <p:nvSpPr>
          <p:cNvPr id="13" name="TextBox 12"/>
          <p:cNvSpPr txBox="1"/>
          <p:nvPr/>
        </p:nvSpPr>
        <p:spPr>
          <a:xfrm>
            <a:off x="1447800" y="6096000"/>
            <a:ext cx="4963731" cy="369332"/>
          </a:xfrm>
          <a:prstGeom prst="rect">
            <a:avLst/>
          </a:prstGeom>
          <a:noFill/>
        </p:spPr>
        <p:txBody>
          <a:bodyPr wrap="none" rtlCol="0">
            <a:spAutoFit/>
          </a:bodyPr>
          <a:lstStyle/>
          <a:p>
            <a:r>
              <a:rPr lang="en-US" i="1" dirty="0" smtClean="0"/>
              <a:t>The importance of a well balanced carbon budget</a:t>
            </a:r>
            <a:endParaRPr lang="en-US" i="1" dirty="0"/>
          </a:p>
        </p:txBody>
      </p:sp>
      <p:grpSp>
        <p:nvGrpSpPr>
          <p:cNvPr id="16" name="Group 15"/>
          <p:cNvGrpSpPr/>
          <p:nvPr/>
        </p:nvGrpSpPr>
        <p:grpSpPr>
          <a:xfrm>
            <a:off x="5181600" y="1470587"/>
            <a:ext cx="3672815" cy="3863413"/>
            <a:chOff x="5029200" y="1229833"/>
            <a:chExt cx="2803526" cy="2949013"/>
          </a:xfrm>
        </p:grpSpPr>
        <p:pic>
          <p:nvPicPr>
            <p:cNvPr id="14" name="Picture 13"/>
            <p:cNvPicPr>
              <a:picLocks noChangeAspect="1"/>
            </p:cNvPicPr>
            <p:nvPr/>
          </p:nvPicPr>
          <p:blipFill>
            <a:blip r:embed="rId6" cstate="print"/>
            <a:stretch>
              <a:fillRect/>
            </a:stretch>
          </p:blipFill>
          <p:spPr>
            <a:xfrm>
              <a:off x="5029200" y="1229833"/>
              <a:ext cx="2533532" cy="2949013"/>
            </a:xfrm>
            <a:prstGeom prst="rect">
              <a:avLst/>
            </a:prstGeom>
          </p:spPr>
        </p:pic>
        <p:sp>
          <p:nvSpPr>
            <p:cNvPr id="15" name="Footer Placeholder 20"/>
            <p:cNvSpPr txBox="1">
              <a:spLocks/>
            </p:cNvSpPr>
            <p:nvPr/>
          </p:nvSpPr>
          <p:spPr>
            <a:xfrm rot="16200000">
              <a:off x="6316663" y="2522538"/>
              <a:ext cx="2667001" cy="365125"/>
            </a:xfrm>
            <a:prstGeom prst="rect">
              <a:avLst/>
            </a:prstGeom>
          </p:spPr>
          <p:txBody>
            <a:bodyPr vert="horz" lIns="0" tIns="0" rIns="0" bIns="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chemeClr val="tx2">
                      <a:shade val="90000"/>
                    </a:schemeClr>
                  </a:solidFill>
                  <a:effectLst/>
                  <a:uLnTx/>
                  <a:uFillTx/>
                  <a:latin typeface="+mn-lt"/>
                  <a:ea typeface="+mn-ea"/>
                  <a:cs typeface="+mn-cs"/>
                </a:rPr>
                <a:t>Figure  modified</a:t>
              </a:r>
              <a:r>
                <a:rPr kumimoji="0" lang="en-US" sz="900" b="0" i="0" u="none" strike="noStrike" kern="1200" cap="none" spc="0" normalizeH="0" noProof="0" dirty="0" smtClean="0">
                  <a:ln>
                    <a:noFill/>
                  </a:ln>
                  <a:solidFill>
                    <a:schemeClr val="tx2">
                      <a:shade val="90000"/>
                    </a:schemeClr>
                  </a:solidFill>
                  <a:effectLst/>
                  <a:uLnTx/>
                  <a:uFillTx/>
                  <a:latin typeface="+mn-lt"/>
                  <a:ea typeface="+mn-ea"/>
                  <a:cs typeface="+mn-cs"/>
                </a:rPr>
                <a:t> </a:t>
              </a:r>
              <a:r>
                <a:rPr kumimoji="0" lang="en-US" sz="900" b="0" i="0" u="none" strike="noStrike" kern="1200" cap="none" spc="0" normalizeH="0" baseline="0" noProof="0" dirty="0" smtClean="0">
                  <a:ln>
                    <a:noFill/>
                  </a:ln>
                  <a:solidFill>
                    <a:schemeClr val="tx2">
                      <a:shade val="90000"/>
                    </a:schemeClr>
                  </a:solidFill>
                  <a:effectLst/>
                  <a:uLnTx/>
                  <a:uFillTx/>
                  <a:latin typeface="+mn-lt"/>
                  <a:ea typeface="+mn-ea"/>
                  <a:cs typeface="+mn-cs"/>
                </a:rPr>
                <a:t>courtesy of Richard Feely (NOAA PMEL) reproduced from </a:t>
              </a:r>
              <a:r>
                <a:rPr kumimoji="0" lang="en-US" sz="900" b="0" i="0" u="none" strike="noStrike" kern="1200" cap="none" spc="0" normalizeH="0" baseline="0" noProof="0" dirty="0" err="1" smtClean="0">
                  <a:ln>
                    <a:noFill/>
                  </a:ln>
                  <a:solidFill>
                    <a:schemeClr val="tx2">
                      <a:shade val="90000"/>
                    </a:schemeClr>
                  </a:solidFill>
                  <a:effectLst/>
                  <a:uLnTx/>
                  <a:uFillTx/>
                  <a:latin typeface="+mn-lt"/>
                  <a:ea typeface="+mn-ea"/>
                  <a:cs typeface="+mn-cs"/>
                </a:rPr>
                <a:t>Doney</a:t>
              </a:r>
              <a:r>
                <a:rPr kumimoji="0" lang="en-US" sz="900" b="0" i="0" u="none" strike="noStrike" kern="1200" cap="none" spc="0" normalizeH="0" baseline="0" noProof="0" dirty="0" smtClean="0">
                  <a:ln>
                    <a:noFill/>
                  </a:ln>
                  <a:solidFill>
                    <a:schemeClr val="tx2">
                      <a:shade val="90000"/>
                    </a:schemeClr>
                  </a:solidFill>
                  <a:effectLst/>
                  <a:uLnTx/>
                  <a:uFillTx/>
                  <a:latin typeface="+mn-lt"/>
                  <a:ea typeface="+mn-ea"/>
                  <a:cs typeface="+mn-cs"/>
                </a:rPr>
                <a:t>, </a:t>
              </a:r>
              <a:r>
                <a:rPr kumimoji="0" lang="en-US" sz="900" b="0" i="1" u="none" strike="noStrike" kern="1200" cap="none" spc="0" normalizeH="0" baseline="0" noProof="0" dirty="0" smtClean="0">
                  <a:ln>
                    <a:noFill/>
                  </a:ln>
                  <a:solidFill>
                    <a:schemeClr val="tx2">
                      <a:shade val="90000"/>
                    </a:schemeClr>
                  </a:solidFill>
                  <a:effectLst/>
                  <a:uLnTx/>
                  <a:uFillTx/>
                  <a:latin typeface="+mn-lt"/>
                  <a:ea typeface="+mn-ea"/>
                  <a:cs typeface="+mn-cs"/>
                </a:rPr>
                <a:t>Science</a:t>
              </a:r>
              <a:r>
                <a:rPr kumimoji="0" lang="en-US" sz="900" b="0" i="0" u="none" strike="noStrike" kern="1200" cap="none" spc="0" normalizeH="0" baseline="0" noProof="0" dirty="0" smtClean="0">
                  <a:ln>
                    <a:noFill/>
                  </a:ln>
                  <a:solidFill>
                    <a:schemeClr val="tx2">
                      <a:shade val="90000"/>
                    </a:schemeClr>
                  </a:solidFill>
                  <a:effectLst/>
                  <a:uLnTx/>
                  <a:uFillTx/>
                  <a:latin typeface="+mn-lt"/>
                  <a:ea typeface="+mn-ea"/>
                  <a:cs typeface="+mn-cs"/>
                </a:rPr>
                <a:t> (2010) and Dore et al., </a:t>
              </a:r>
              <a:r>
                <a:rPr kumimoji="0" lang="en-US" sz="900" b="0" i="1" u="none" strike="noStrike" kern="1200" cap="none" spc="0" normalizeH="0" baseline="0" noProof="0" dirty="0" smtClean="0">
                  <a:ln>
                    <a:noFill/>
                  </a:ln>
                  <a:solidFill>
                    <a:schemeClr val="tx2">
                      <a:shade val="90000"/>
                    </a:schemeClr>
                  </a:solidFill>
                  <a:effectLst/>
                  <a:uLnTx/>
                  <a:uFillTx/>
                  <a:latin typeface="+mn-lt"/>
                  <a:ea typeface="+mn-ea"/>
                  <a:cs typeface="+mn-cs"/>
                </a:rPr>
                <a:t>PNAS</a:t>
              </a:r>
              <a:r>
                <a:rPr kumimoji="0" lang="en-US" sz="900" b="0" i="0" u="none" strike="noStrike" kern="1200" cap="none" spc="0" normalizeH="0" baseline="0" noProof="0" dirty="0" smtClean="0">
                  <a:ln>
                    <a:noFill/>
                  </a:ln>
                  <a:solidFill>
                    <a:schemeClr val="tx2">
                      <a:shade val="90000"/>
                    </a:schemeClr>
                  </a:solidFill>
                  <a:effectLst/>
                  <a:uLnTx/>
                  <a:uFillTx/>
                  <a:latin typeface="+mn-lt"/>
                  <a:ea typeface="+mn-ea"/>
                  <a:cs typeface="+mn-cs"/>
                </a:rPr>
                <a:t> (2009)</a:t>
              </a:r>
              <a:endParaRPr kumimoji="0" lang="en-US" sz="900" b="0" i="0" u="none" strike="noStrike" kern="1200" cap="none" spc="0" normalizeH="0" baseline="0" noProof="0" dirty="0">
                <a:ln>
                  <a:noFill/>
                </a:ln>
                <a:solidFill>
                  <a:schemeClr val="tx2">
                    <a:shade val="90000"/>
                  </a:schemeClr>
                </a:solidFill>
                <a:effectLst/>
                <a:uLnTx/>
                <a:uFillTx/>
                <a:latin typeface="+mn-lt"/>
                <a:ea typeface="+mn-ea"/>
                <a:cs typeface="+mn-cs"/>
              </a:endParaRPr>
            </a:p>
          </p:txBody>
        </p:sp>
      </p:grpSp>
      <p:sp>
        <p:nvSpPr>
          <p:cNvPr id="18" name="Title 1"/>
          <p:cNvSpPr txBox="1">
            <a:spLocks/>
          </p:cNvSpPr>
          <p:nvPr/>
        </p:nvSpPr>
        <p:spPr>
          <a:xfrm>
            <a:off x="685800" y="0"/>
            <a:ext cx="8229600" cy="1143000"/>
          </a:xfrm>
          <a:prstGeom prst="rect">
            <a:avLst/>
          </a:prstGeom>
        </p:spPr>
        <p:txBody>
          <a:bodyPr vert="horz" lIns="0" rIns="0" bIns="0" anchor="b">
            <a:normAutofit/>
          </a:bodyPr>
          <a:lstStyle/>
          <a:p>
            <a:pPr lvl="0">
              <a:spcBef>
                <a:spcPct val="0"/>
              </a:spcBef>
              <a:defRPr/>
            </a:pPr>
            <a:r>
              <a:rPr lang="en-US" sz="3200" dirty="0" smtClean="0">
                <a:solidFill>
                  <a:schemeClr val="tx2"/>
                </a:solidFill>
              </a:rPr>
              <a:t>The fundamentals…</a:t>
            </a:r>
            <a:endParaRPr lang="en-US" sz="3200" dirty="0">
              <a:solidFill>
                <a:schemeClr val="tx2"/>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argver3.mov">
            <a:hlinkClick r:id="" action="ppaction://media"/>
          </p:cNvPr>
          <p:cNvPicPr>
            <a:picLocks noRot="1" noChangeAspect="1"/>
          </p:cNvPicPr>
          <p:nvPr>
            <a:videoFile r:link="rId1"/>
          </p:nvPr>
        </p:nvPicPr>
        <p:blipFill>
          <a:blip r:embed="rId4"/>
          <a:stretch>
            <a:fillRect/>
          </a:stretch>
        </p:blipFill>
        <p:spPr>
          <a:xfrm>
            <a:off x="-228600" y="-2147483648"/>
            <a:ext cx="9601200" cy="0"/>
          </a:xfrm>
          <a:prstGeom prst="rect">
            <a:avLst/>
          </a:prstGeom>
        </p:spPr>
      </p:pic>
      <p:pic>
        <p:nvPicPr>
          <p:cNvPr id="17" name="Oargver3.mov">
            <a:hlinkClick r:id="" action="ppaction://media"/>
          </p:cNvPr>
          <p:cNvPicPr>
            <a:picLocks noRot="1" noChangeAspect="1"/>
          </p:cNvPicPr>
          <p:nvPr>
            <a:videoFile r:link="rId1"/>
          </p:nvPr>
        </p:nvPicPr>
        <p:blipFill>
          <a:blip r:embed="rId4"/>
          <a:stretch>
            <a:fillRect/>
          </a:stretch>
        </p:blipFill>
        <p:spPr>
          <a:xfrm>
            <a:off x="-228600" y="-2147483648"/>
            <a:ext cx="9601200" cy="0"/>
          </a:xfrm>
          <a:prstGeom prst="rect">
            <a:avLst/>
          </a:prstGeom>
        </p:spPr>
      </p:pic>
      <p:sp>
        <p:nvSpPr>
          <p:cNvPr id="29" name="Title 1"/>
          <p:cNvSpPr txBox="1">
            <a:spLocks/>
          </p:cNvSpPr>
          <p:nvPr/>
        </p:nvSpPr>
        <p:spPr>
          <a:xfrm>
            <a:off x="685800" y="-304800"/>
            <a:ext cx="8229600" cy="1143000"/>
          </a:xfrm>
          <a:prstGeom prst="rect">
            <a:avLst/>
          </a:prstGeom>
        </p:spPr>
        <p:txBody>
          <a:bodyPr vert="horz" lIns="0" rIns="0" bIns="0" anchor="b">
            <a:normAutofit/>
          </a:bodyPr>
          <a:lstStyle/>
          <a:p>
            <a:pPr>
              <a:spcBef>
                <a:spcPct val="0"/>
              </a:spcBef>
              <a:defRPr/>
            </a:pPr>
            <a:r>
              <a:rPr lang="en-US" sz="5000" dirty="0" smtClean="0">
                <a:solidFill>
                  <a:schemeClr val="tx2"/>
                </a:solidFill>
                <a:latin typeface="+mj-lt"/>
                <a:ea typeface="+mj-ea"/>
                <a:cs typeface="+mj-cs"/>
              </a:rPr>
              <a:t>Priority Research Activities</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33" name="Title 1"/>
          <p:cNvSpPr txBox="1">
            <a:spLocks/>
          </p:cNvSpPr>
          <p:nvPr/>
        </p:nvSpPr>
        <p:spPr>
          <a:xfrm>
            <a:off x="685800" y="0"/>
            <a:ext cx="8229600" cy="1143000"/>
          </a:xfrm>
          <a:prstGeom prst="rect">
            <a:avLst/>
          </a:prstGeom>
        </p:spPr>
        <p:txBody>
          <a:bodyPr vert="horz" lIns="0" rIns="0" bIns="0" anchor="b">
            <a:normAutofit/>
          </a:bodyPr>
          <a:lstStyle/>
          <a:p>
            <a:pPr lvl="0">
              <a:spcBef>
                <a:spcPct val="0"/>
              </a:spcBef>
              <a:defRPr/>
            </a:pPr>
            <a:r>
              <a:rPr lang="en-US" sz="3200" dirty="0" smtClean="0">
                <a:solidFill>
                  <a:schemeClr val="tx2"/>
                </a:solidFill>
              </a:rPr>
              <a:t>The science plan…</a:t>
            </a:r>
            <a:endParaRPr lang="en-US" sz="3200" dirty="0">
              <a:solidFill>
                <a:schemeClr val="tx2"/>
              </a:solidFill>
            </a:endParaRPr>
          </a:p>
        </p:txBody>
      </p:sp>
      <p:sp>
        <p:nvSpPr>
          <p:cNvPr id="10" name="TextBox 9"/>
          <p:cNvSpPr txBox="1"/>
          <p:nvPr/>
        </p:nvSpPr>
        <p:spPr>
          <a:xfrm>
            <a:off x="215900" y="1219200"/>
            <a:ext cx="8686800"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600" b="1" dirty="0" smtClean="0"/>
              <a:t>Observing the Present: Understanding the contemporary coral reef vulnerabilities to OA</a:t>
            </a:r>
            <a:endParaRPr lang="en-US" sz="1600" b="1" i="1" dirty="0" smtClean="0"/>
          </a:p>
          <a:p>
            <a:pPr marL="342900" indent="-342900"/>
            <a:r>
              <a:rPr lang="en-US" sz="1600" dirty="0" smtClean="0"/>
              <a:t>Description of the problem –Quantify/understand complexity of OA dynamics/feedback at multiple time/space scales. Obtain diagnostic-level observations of ecosystem response/interaction.</a:t>
            </a:r>
          </a:p>
          <a:p>
            <a:pPr marL="342900" indent="-342900">
              <a:buFont typeface="+mj-lt"/>
              <a:buAutoNum type="arabicPeriod"/>
            </a:pPr>
            <a:r>
              <a:rPr lang="en-US" sz="1600" dirty="0" smtClean="0"/>
              <a:t>Task 2.1: What are the current regional dynamics of OA and how are these reflected locally within coral reef environments (Current CRCP Investment: Moderate)?</a:t>
            </a:r>
          </a:p>
        </p:txBody>
      </p:sp>
      <p:pic>
        <p:nvPicPr>
          <p:cNvPr id="19" name="Picture 4"/>
          <p:cNvPicPr>
            <a:picLocks noChangeAspect="1" noChangeArrowheads="1"/>
          </p:cNvPicPr>
          <p:nvPr/>
        </p:nvPicPr>
        <p:blipFill>
          <a:blip r:embed="rId5" cstate="print"/>
          <a:srcRect t="3550"/>
          <a:stretch>
            <a:fillRect/>
          </a:stretch>
        </p:blipFill>
        <p:spPr bwMode="auto">
          <a:xfrm>
            <a:off x="3429000" y="2925231"/>
            <a:ext cx="5410200" cy="2027769"/>
          </a:xfrm>
          <a:prstGeom prst="rect">
            <a:avLst/>
          </a:prstGeom>
          <a:solidFill>
            <a:schemeClr val="bg1"/>
          </a:solidFill>
        </p:spPr>
      </p:pic>
      <p:pic>
        <p:nvPicPr>
          <p:cNvPr id="13" name="Picture 12"/>
          <p:cNvPicPr/>
          <p:nvPr/>
        </p:nvPicPr>
        <p:blipFill>
          <a:blip r:embed="rId6" cstate="print"/>
          <a:srcRect/>
          <a:stretch>
            <a:fillRect/>
          </a:stretch>
        </p:blipFill>
        <p:spPr bwMode="auto">
          <a:xfrm>
            <a:off x="152400" y="5093732"/>
            <a:ext cx="8686800" cy="1447800"/>
          </a:xfrm>
          <a:prstGeom prst="rect">
            <a:avLst/>
          </a:prstGeom>
          <a:noFill/>
          <a:ln w="9525">
            <a:noFill/>
            <a:miter lim="800000"/>
            <a:headEnd/>
            <a:tailEnd/>
          </a:ln>
        </p:spPr>
      </p:pic>
      <p:pic>
        <p:nvPicPr>
          <p:cNvPr id="14" name="Picture 4"/>
          <p:cNvPicPr>
            <a:picLocks noChangeAspect="1" noChangeArrowheads="1"/>
          </p:cNvPicPr>
          <p:nvPr/>
        </p:nvPicPr>
        <p:blipFill>
          <a:blip r:embed="rId7" cstate="print"/>
          <a:srcRect/>
          <a:stretch>
            <a:fillRect/>
          </a:stretch>
        </p:blipFill>
        <p:spPr bwMode="auto">
          <a:xfrm>
            <a:off x="228600" y="2941776"/>
            <a:ext cx="2984072" cy="2011224"/>
          </a:xfrm>
          <a:prstGeom prst="rect">
            <a:avLst/>
          </a:prstGeom>
          <a:noFill/>
          <a:ln w="9525">
            <a:noFill/>
            <a:miter lim="800000"/>
            <a:headEnd/>
            <a:tailEnd/>
          </a:ln>
        </p:spPr>
      </p:pic>
    </p:spTree>
    <p:extLst>
      <p:ext uri="{BB962C8B-B14F-4D97-AF65-F5344CB8AC3E}">
        <p14:creationId xmlns:p14="http://schemas.microsoft.com/office/powerpoint/2010/main" xmlns="" val="2195942741"/>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16"/>
                </p:tgtEl>
              </p:cMediaNode>
            </p:video>
            <p:video>
              <p:cMediaNode>
                <p:cTn id="3" fill="hold" display="0">
                  <p:stCondLst>
                    <p:cond delay="indefinite"/>
                  </p:stCondLst>
                  <p:endCondLst>
                    <p:cond evt="onNext" delay="0">
                      <p:tgtEl>
                        <p:sldTgt/>
                      </p:tgtEl>
                    </p:cond>
                    <p:cond evt="onPrev" delay="0">
                      <p:tgtEl>
                        <p:sldTgt/>
                      </p:tgtEl>
                    </p:cond>
                  </p:endCondLst>
                </p:cTn>
                <p:tgtEl>
                  <p:spTgt spid="17"/>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15900" y="1219200"/>
            <a:ext cx="8686800" cy="206210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600" b="1" dirty="0" smtClean="0"/>
              <a:t>Predicting the Future: Forecasting the effects of continued OA of the next century</a:t>
            </a:r>
            <a:endParaRPr lang="en-US" sz="1600" b="1" i="1" dirty="0" smtClean="0"/>
          </a:p>
          <a:p>
            <a:pPr marL="342900" indent="-342900"/>
            <a:r>
              <a:rPr lang="en-US" sz="1600" dirty="0" smtClean="0"/>
              <a:t>Description of the problem –</a:t>
            </a:r>
            <a:r>
              <a:rPr lang="en-US" sz="1600" i="1" dirty="0" smtClean="0"/>
              <a:t>Projections</a:t>
            </a:r>
            <a:r>
              <a:rPr lang="en-US" sz="1600" dirty="0" smtClean="0"/>
              <a:t> are needed to enable management interventions and adaption.   We must be able to anticipate not only the rates/magnitude of OA, but be able to predict the reef response.</a:t>
            </a:r>
          </a:p>
          <a:p>
            <a:pPr marL="342900" indent="-342900">
              <a:buFont typeface="+mj-lt"/>
              <a:buAutoNum type="arabicPeriod"/>
            </a:pPr>
            <a:r>
              <a:rPr lang="en-US" sz="1600" dirty="0" smtClean="0"/>
              <a:t>Task 3.1: What are the chemical consequences of continued OA within near-reef waters under differing stabilizations of atmospheric CO2 (Current CRCP Investment: Low)? </a:t>
            </a:r>
          </a:p>
          <a:p>
            <a:pPr marL="342900" indent="-342900">
              <a:buFont typeface="+mj-lt"/>
              <a:buAutoNum type="arabicPeriod"/>
            </a:pPr>
            <a:r>
              <a:rPr lang="en-US" sz="1600" dirty="0" smtClean="0"/>
              <a:t>Task 3.2: What are the solubility thresholds of critical carbonate mineral phases within coral reef ecosystems (Current CRCP Investment: None)? </a:t>
            </a:r>
          </a:p>
        </p:txBody>
      </p:sp>
      <p:pic>
        <p:nvPicPr>
          <p:cNvPr id="16" name="Oargver3.mov">
            <a:hlinkClick r:id="" action="ppaction://media"/>
          </p:cNvPr>
          <p:cNvPicPr>
            <a:picLocks noRot="1" noChangeAspect="1"/>
          </p:cNvPicPr>
          <p:nvPr>
            <a:videoFile r:link="rId1"/>
          </p:nvPr>
        </p:nvPicPr>
        <p:blipFill>
          <a:blip r:embed="rId4"/>
          <a:stretch>
            <a:fillRect/>
          </a:stretch>
        </p:blipFill>
        <p:spPr>
          <a:xfrm>
            <a:off x="-228600" y="-2147483648"/>
            <a:ext cx="9601200" cy="0"/>
          </a:xfrm>
          <a:prstGeom prst="rect">
            <a:avLst/>
          </a:prstGeom>
        </p:spPr>
      </p:pic>
      <p:pic>
        <p:nvPicPr>
          <p:cNvPr id="17" name="Oargver3.mov">
            <a:hlinkClick r:id="" action="ppaction://media"/>
          </p:cNvPr>
          <p:cNvPicPr>
            <a:picLocks noRot="1" noChangeAspect="1"/>
          </p:cNvPicPr>
          <p:nvPr>
            <a:videoFile r:link="rId1"/>
          </p:nvPr>
        </p:nvPicPr>
        <p:blipFill>
          <a:blip r:embed="rId4"/>
          <a:stretch>
            <a:fillRect/>
          </a:stretch>
        </p:blipFill>
        <p:spPr>
          <a:xfrm>
            <a:off x="-228600" y="-2147483648"/>
            <a:ext cx="9601200" cy="0"/>
          </a:xfrm>
          <a:prstGeom prst="rect">
            <a:avLst/>
          </a:prstGeom>
        </p:spPr>
      </p:pic>
      <p:sp>
        <p:nvSpPr>
          <p:cNvPr id="29" name="Title 1"/>
          <p:cNvSpPr txBox="1">
            <a:spLocks/>
          </p:cNvSpPr>
          <p:nvPr/>
        </p:nvSpPr>
        <p:spPr>
          <a:xfrm>
            <a:off x="685800" y="-304800"/>
            <a:ext cx="8229600" cy="1143000"/>
          </a:xfrm>
          <a:prstGeom prst="rect">
            <a:avLst/>
          </a:prstGeom>
        </p:spPr>
        <p:txBody>
          <a:bodyPr vert="horz" lIns="0" rIns="0" bIns="0" anchor="b">
            <a:normAutofit/>
          </a:bodyPr>
          <a:lstStyle/>
          <a:p>
            <a:pPr>
              <a:spcBef>
                <a:spcPct val="0"/>
              </a:spcBef>
              <a:defRPr/>
            </a:pPr>
            <a:r>
              <a:rPr lang="en-US" sz="5000" dirty="0" smtClean="0">
                <a:solidFill>
                  <a:schemeClr val="tx2"/>
                </a:solidFill>
                <a:latin typeface="+mj-lt"/>
                <a:ea typeface="+mj-ea"/>
                <a:cs typeface="+mj-cs"/>
              </a:rPr>
              <a:t>Priority Research Activities</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33" name="Title 1"/>
          <p:cNvSpPr txBox="1">
            <a:spLocks/>
          </p:cNvSpPr>
          <p:nvPr/>
        </p:nvSpPr>
        <p:spPr>
          <a:xfrm>
            <a:off x="685800" y="0"/>
            <a:ext cx="8229600" cy="1143000"/>
          </a:xfrm>
          <a:prstGeom prst="rect">
            <a:avLst/>
          </a:prstGeom>
        </p:spPr>
        <p:txBody>
          <a:bodyPr vert="horz" lIns="0" rIns="0" bIns="0" anchor="b">
            <a:normAutofit/>
          </a:bodyPr>
          <a:lstStyle/>
          <a:p>
            <a:pPr lvl="0">
              <a:spcBef>
                <a:spcPct val="0"/>
              </a:spcBef>
              <a:defRPr/>
            </a:pPr>
            <a:r>
              <a:rPr lang="en-US" sz="3200" dirty="0" smtClean="0">
                <a:solidFill>
                  <a:schemeClr val="tx2"/>
                </a:solidFill>
              </a:rPr>
              <a:t>The science plan…</a:t>
            </a:r>
            <a:endParaRPr lang="en-US" sz="3200" dirty="0">
              <a:solidFill>
                <a:schemeClr val="tx2"/>
              </a:solidFill>
            </a:endParaRPr>
          </a:p>
        </p:txBody>
      </p:sp>
      <p:pic>
        <p:nvPicPr>
          <p:cNvPr id="18" name="Picture 13"/>
          <p:cNvPicPr>
            <a:picLocks noChangeAspect="1" noChangeArrowheads="1"/>
          </p:cNvPicPr>
          <p:nvPr/>
        </p:nvPicPr>
        <p:blipFill>
          <a:blip r:embed="rId5" cstate="print"/>
          <a:srcRect/>
          <a:stretch>
            <a:fillRect/>
          </a:stretch>
        </p:blipFill>
        <p:spPr bwMode="auto">
          <a:xfrm>
            <a:off x="990600" y="3352800"/>
            <a:ext cx="4267200" cy="3291293"/>
          </a:xfrm>
          <a:prstGeom prst="rect">
            <a:avLst/>
          </a:prstGeom>
          <a:noFill/>
          <a:ln w="9525">
            <a:noFill/>
            <a:miter lim="800000"/>
            <a:headEnd/>
            <a:tailEnd/>
          </a:ln>
        </p:spPr>
      </p:pic>
      <p:pic>
        <p:nvPicPr>
          <p:cNvPr id="19" name="Picture 4" descr="C:\Documents and Settings\dwight.gledhill\My Documents\My Pictures\Panama reef frame.jpg"/>
          <p:cNvPicPr>
            <a:picLocks noChangeAspect="1" noChangeArrowheads="1"/>
          </p:cNvPicPr>
          <p:nvPr/>
        </p:nvPicPr>
        <p:blipFill>
          <a:blip r:embed="rId6" cstate="print"/>
          <a:srcRect/>
          <a:stretch>
            <a:fillRect/>
          </a:stretch>
        </p:blipFill>
        <p:spPr bwMode="auto">
          <a:xfrm>
            <a:off x="5867400" y="3505200"/>
            <a:ext cx="2133600" cy="1600200"/>
          </a:xfrm>
          <a:prstGeom prst="rect">
            <a:avLst/>
          </a:prstGeom>
          <a:noFill/>
        </p:spPr>
      </p:pic>
    </p:spTree>
    <p:extLst>
      <p:ext uri="{BB962C8B-B14F-4D97-AF65-F5344CB8AC3E}">
        <p14:creationId xmlns:p14="http://schemas.microsoft.com/office/powerpoint/2010/main" xmlns="" val="2195942741"/>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16"/>
                </p:tgtEl>
              </p:cMediaNode>
            </p:video>
            <p:video>
              <p:cMediaNode>
                <p:cTn id="3" fill="hold" display="0">
                  <p:stCondLst>
                    <p:cond delay="indefinite"/>
                  </p:stCondLst>
                  <p:endCondLst>
                    <p:cond evt="onNext" delay="0">
                      <p:tgtEl>
                        <p:sldTgt/>
                      </p:tgtEl>
                    </p:cond>
                    <p:cond evt="onPrev" delay="0">
                      <p:tgtEl>
                        <p:sldTgt/>
                      </p:tgtEl>
                    </p:cond>
                  </p:endCondLst>
                </p:cTn>
                <p:tgtEl>
                  <p:spTgt spid="17"/>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15900" y="1219200"/>
            <a:ext cx="8686800" cy="304698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600" b="1" dirty="0" smtClean="0"/>
              <a:t>Predicting the Future: Forecasting the effects of continued OA of the next century</a:t>
            </a:r>
            <a:endParaRPr lang="en-US" sz="1600" b="1" i="1" dirty="0" smtClean="0"/>
          </a:p>
          <a:p>
            <a:pPr marL="342900" indent="-342900"/>
            <a:r>
              <a:rPr lang="en-US" sz="1600" dirty="0" smtClean="0"/>
              <a:t>Description of the problem –</a:t>
            </a:r>
            <a:r>
              <a:rPr lang="en-US" sz="1600" i="1" dirty="0" smtClean="0"/>
              <a:t>Projections</a:t>
            </a:r>
            <a:r>
              <a:rPr lang="en-US" sz="1600" dirty="0" smtClean="0"/>
              <a:t> are needed to enable management interventions and adaption.   We must be able to anticipate not only the rates/magnitude of OA, but be able to predict the reef response.</a:t>
            </a:r>
          </a:p>
          <a:p>
            <a:pPr marL="342900" indent="-342900">
              <a:buFont typeface="+mj-lt"/>
              <a:buAutoNum type="arabicPeriod"/>
            </a:pPr>
            <a:r>
              <a:rPr lang="en-US" sz="1600" dirty="0" smtClean="0"/>
              <a:t>Task 3.1: What are the chemical consequences of continued OA within near-reef waters under differing stabilizations of atmospheric CO2 (Current CRCP Investment: Low)? </a:t>
            </a:r>
          </a:p>
          <a:p>
            <a:pPr marL="342900" indent="-342900">
              <a:buFont typeface="+mj-lt"/>
              <a:buAutoNum type="arabicPeriod"/>
            </a:pPr>
            <a:r>
              <a:rPr lang="en-US" sz="1600" dirty="0" smtClean="0"/>
              <a:t>Task 3.2: What are the solubility thresholds of critical carbonate mineral phases within coral reef ecosystems (Current CRCP Investment: None)? </a:t>
            </a:r>
          </a:p>
          <a:p>
            <a:pPr marL="342900" indent="-342900">
              <a:buFont typeface="+mj-lt"/>
              <a:buAutoNum type="arabicPeriod"/>
            </a:pPr>
            <a:r>
              <a:rPr lang="en-US" sz="1600" dirty="0" smtClean="0"/>
              <a:t>Task 3.3: Which physiological and population-level processes and </a:t>
            </a:r>
            <a:r>
              <a:rPr lang="en-US" sz="1600" dirty="0" err="1" smtClean="0"/>
              <a:t>taxa</a:t>
            </a:r>
            <a:r>
              <a:rPr lang="en-US" sz="1600" dirty="0" smtClean="0"/>
              <a:t>/species of coral reefs will be most impacted by or resilient to OA (Current CRCP Investment: None)?</a:t>
            </a:r>
          </a:p>
          <a:p>
            <a:pPr marL="342900" indent="-342900">
              <a:buFont typeface="+mj-lt"/>
              <a:buAutoNum type="arabicPeriod"/>
            </a:pPr>
            <a:r>
              <a:rPr lang="en-US" sz="1600" dirty="0" smtClean="0"/>
              <a:t>Task 3.4: What potential exists within various reef </a:t>
            </a:r>
            <a:r>
              <a:rPr lang="en-US" sz="1600" dirty="0" err="1" smtClean="0"/>
              <a:t>taxa</a:t>
            </a:r>
            <a:r>
              <a:rPr lang="en-US" sz="1600" dirty="0" smtClean="0"/>
              <a:t> for evolutionary adaptation to changing ocean carbonate chemistry (Current CRCP Investment: None</a:t>
            </a:r>
            <a:r>
              <a:rPr lang="en-US" sz="1600" dirty="0" smtClean="0"/>
              <a:t>)?</a:t>
            </a:r>
            <a:endParaRPr lang="en-US" sz="1600" dirty="0" smtClean="0"/>
          </a:p>
        </p:txBody>
      </p:sp>
      <p:pic>
        <p:nvPicPr>
          <p:cNvPr id="16" name="Oargver3.mov">
            <a:hlinkClick r:id="" action="ppaction://media"/>
          </p:cNvPr>
          <p:cNvPicPr>
            <a:picLocks noRot="1" noChangeAspect="1"/>
          </p:cNvPicPr>
          <p:nvPr>
            <a:videoFile r:link="rId1"/>
          </p:nvPr>
        </p:nvPicPr>
        <p:blipFill>
          <a:blip r:embed="rId4"/>
          <a:stretch>
            <a:fillRect/>
          </a:stretch>
        </p:blipFill>
        <p:spPr>
          <a:xfrm>
            <a:off x="-228600" y="-2147483648"/>
            <a:ext cx="9601200" cy="0"/>
          </a:xfrm>
          <a:prstGeom prst="rect">
            <a:avLst/>
          </a:prstGeom>
        </p:spPr>
      </p:pic>
      <p:pic>
        <p:nvPicPr>
          <p:cNvPr id="17" name="Oargver3.mov">
            <a:hlinkClick r:id="" action="ppaction://media"/>
          </p:cNvPr>
          <p:cNvPicPr>
            <a:picLocks noRot="1" noChangeAspect="1"/>
          </p:cNvPicPr>
          <p:nvPr>
            <a:videoFile r:link="rId1"/>
          </p:nvPr>
        </p:nvPicPr>
        <p:blipFill>
          <a:blip r:embed="rId4"/>
          <a:stretch>
            <a:fillRect/>
          </a:stretch>
        </p:blipFill>
        <p:spPr>
          <a:xfrm>
            <a:off x="-228600" y="-2147483648"/>
            <a:ext cx="9601200" cy="0"/>
          </a:xfrm>
          <a:prstGeom prst="rect">
            <a:avLst/>
          </a:prstGeom>
        </p:spPr>
      </p:pic>
      <p:sp>
        <p:nvSpPr>
          <p:cNvPr id="29" name="Title 1"/>
          <p:cNvSpPr txBox="1">
            <a:spLocks/>
          </p:cNvSpPr>
          <p:nvPr/>
        </p:nvSpPr>
        <p:spPr>
          <a:xfrm>
            <a:off x="685800" y="-304800"/>
            <a:ext cx="8229600" cy="1143000"/>
          </a:xfrm>
          <a:prstGeom prst="rect">
            <a:avLst/>
          </a:prstGeom>
        </p:spPr>
        <p:txBody>
          <a:bodyPr vert="horz" lIns="0" rIns="0" bIns="0" anchor="b">
            <a:normAutofit/>
          </a:bodyPr>
          <a:lstStyle/>
          <a:p>
            <a:pPr>
              <a:spcBef>
                <a:spcPct val="0"/>
              </a:spcBef>
              <a:defRPr/>
            </a:pPr>
            <a:r>
              <a:rPr lang="en-US" sz="5000" dirty="0" smtClean="0">
                <a:solidFill>
                  <a:schemeClr val="tx2"/>
                </a:solidFill>
                <a:latin typeface="+mj-lt"/>
                <a:ea typeface="+mj-ea"/>
                <a:cs typeface="+mj-cs"/>
              </a:rPr>
              <a:t>Priority Research Activities</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33" name="Title 1"/>
          <p:cNvSpPr txBox="1">
            <a:spLocks/>
          </p:cNvSpPr>
          <p:nvPr/>
        </p:nvSpPr>
        <p:spPr>
          <a:xfrm>
            <a:off x="685800" y="0"/>
            <a:ext cx="8229600" cy="1143000"/>
          </a:xfrm>
          <a:prstGeom prst="rect">
            <a:avLst/>
          </a:prstGeom>
        </p:spPr>
        <p:txBody>
          <a:bodyPr vert="horz" lIns="0" rIns="0" bIns="0" anchor="b">
            <a:normAutofit/>
          </a:bodyPr>
          <a:lstStyle/>
          <a:p>
            <a:pPr lvl="0">
              <a:spcBef>
                <a:spcPct val="0"/>
              </a:spcBef>
              <a:defRPr/>
            </a:pPr>
            <a:r>
              <a:rPr lang="en-US" sz="3200" dirty="0" smtClean="0">
                <a:solidFill>
                  <a:schemeClr val="tx2"/>
                </a:solidFill>
              </a:rPr>
              <a:t>The science plan…</a:t>
            </a:r>
            <a:endParaRPr lang="en-US" sz="3200" dirty="0">
              <a:solidFill>
                <a:schemeClr val="tx2"/>
              </a:solidFill>
            </a:endParaRPr>
          </a:p>
        </p:txBody>
      </p:sp>
      <p:grpSp>
        <p:nvGrpSpPr>
          <p:cNvPr id="12" name="Group 11"/>
          <p:cNvGrpSpPr/>
          <p:nvPr/>
        </p:nvGrpSpPr>
        <p:grpSpPr>
          <a:xfrm>
            <a:off x="685800" y="1219200"/>
            <a:ext cx="7833748" cy="5410200"/>
            <a:chOff x="685800" y="914400"/>
            <a:chExt cx="7833748" cy="5410200"/>
          </a:xfrm>
        </p:grpSpPr>
        <p:pic>
          <p:nvPicPr>
            <p:cNvPr id="218114" name="Picture 2"/>
            <p:cNvPicPr>
              <a:picLocks noChangeAspect="1" noChangeArrowheads="1"/>
            </p:cNvPicPr>
            <p:nvPr/>
          </p:nvPicPr>
          <p:blipFill>
            <a:blip r:embed="rId5" cstate="print"/>
            <a:srcRect/>
            <a:stretch>
              <a:fillRect/>
            </a:stretch>
          </p:blipFill>
          <p:spPr bwMode="auto">
            <a:xfrm>
              <a:off x="914400" y="914400"/>
              <a:ext cx="7315200" cy="5029200"/>
            </a:xfrm>
            <a:prstGeom prst="rect">
              <a:avLst/>
            </a:prstGeom>
            <a:noFill/>
            <a:ln w="9525">
              <a:noFill/>
              <a:miter lim="800000"/>
              <a:headEnd/>
              <a:tailEnd/>
            </a:ln>
          </p:spPr>
        </p:pic>
        <p:sp>
          <p:nvSpPr>
            <p:cNvPr id="11" name="TextBox 10"/>
            <p:cNvSpPr txBox="1"/>
            <p:nvPr/>
          </p:nvSpPr>
          <p:spPr>
            <a:xfrm>
              <a:off x="685800" y="5955268"/>
              <a:ext cx="7833748" cy="369332"/>
            </a:xfrm>
            <a:prstGeom prst="rect">
              <a:avLst/>
            </a:prstGeom>
            <a:noFill/>
          </p:spPr>
          <p:txBody>
            <a:bodyPr wrap="none" rtlCol="0">
              <a:spAutoFit/>
            </a:bodyPr>
            <a:lstStyle/>
            <a:p>
              <a:r>
                <a:rPr lang="en-US" dirty="0" smtClean="0"/>
                <a:t>Hofmann et al. (2008) Using functional genomics to explore the effects of OA</a:t>
              </a:r>
              <a:endParaRPr lang="en-US" dirty="0"/>
            </a:p>
          </p:txBody>
        </p:sp>
      </p:grpSp>
    </p:spTree>
    <p:extLst>
      <p:ext uri="{BB962C8B-B14F-4D97-AF65-F5344CB8AC3E}">
        <p14:creationId xmlns:p14="http://schemas.microsoft.com/office/powerpoint/2010/main" xmlns="" val="219594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8" fill="hold" display="0">
                  <p:stCondLst>
                    <p:cond delay="indefinite"/>
                  </p:stCondLst>
                  <p:endCondLst>
                    <p:cond evt="onNext" delay="0">
                      <p:tgtEl>
                        <p:sldTgt/>
                      </p:tgtEl>
                    </p:cond>
                    <p:cond evt="onPrev" delay="0">
                      <p:tgtEl>
                        <p:sldTgt/>
                      </p:tgtEl>
                    </p:cond>
                  </p:endCondLst>
                </p:cTn>
                <p:tgtEl>
                  <p:spTgt spid="16"/>
                </p:tgtEl>
              </p:cMediaNode>
            </p:video>
            <p:video>
              <p:cMediaNode>
                <p:cTn id="9" fill="hold" display="0">
                  <p:stCondLst>
                    <p:cond delay="indefinite"/>
                  </p:stCondLst>
                  <p:endCondLst>
                    <p:cond evt="onNext" delay="0">
                      <p:tgtEl>
                        <p:sldTgt/>
                      </p:tgtEl>
                    </p:cond>
                    <p:cond evt="onPrev" delay="0">
                      <p:tgtEl>
                        <p:sldTgt/>
                      </p:tgtEl>
                    </p:cond>
                  </p:endCondLst>
                </p:cTn>
                <p:tgtEl>
                  <p:spTgt spid="17"/>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15900" y="1219200"/>
            <a:ext cx="8686800" cy="452431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600" b="1" dirty="0" smtClean="0"/>
              <a:t>Predicting the Future: Forecasting the effects of continued OA of the next century</a:t>
            </a:r>
            <a:endParaRPr lang="en-US" sz="1600" b="1" i="1" dirty="0" smtClean="0"/>
          </a:p>
          <a:p>
            <a:pPr marL="342900" indent="-342900"/>
            <a:r>
              <a:rPr lang="en-US" sz="1600" dirty="0" smtClean="0"/>
              <a:t>Description of the problem –</a:t>
            </a:r>
            <a:r>
              <a:rPr lang="en-US" sz="1600" i="1" dirty="0" smtClean="0"/>
              <a:t>Projections</a:t>
            </a:r>
            <a:r>
              <a:rPr lang="en-US" sz="1600" dirty="0" smtClean="0"/>
              <a:t> are needed to enable management interventions and adaption.   We must be able to anticipate not only the rates/magnitude of OA, but be able to predict the reef response.</a:t>
            </a:r>
          </a:p>
          <a:p>
            <a:pPr marL="342900" indent="-342900">
              <a:buFont typeface="+mj-lt"/>
              <a:buAutoNum type="arabicPeriod"/>
            </a:pPr>
            <a:r>
              <a:rPr lang="en-US" sz="1600" dirty="0" smtClean="0"/>
              <a:t>Task 3.1: What are the chemical consequences of continued OA within near-reef waters under differing stabilizations of atmospheric CO2 (Current CRCP Investment: Low)? </a:t>
            </a:r>
          </a:p>
          <a:p>
            <a:pPr marL="342900" indent="-342900">
              <a:buFont typeface="+mj-lt"/>
              <a:buAutoNum type="arabicPeriod"/>
            </a:pPr>
            <a:r>
              <a:rPr lang="en-US" sz="1600" dirty="0" smtClean="0"/>
              <a:t>Task 3.2: What are the solubility thresholds of critical carbonate mineral phases within coral reef ecosystems (Current CRCP Investment: None)? </a:t>
            </a:r>
          </a:p>
          <a:p>
            <a:pPr marL="342900" indent="-342900">
              <a:buFont typeface="+mj-lt"/>
              <a:buAutoNum type="arabicPeriod"/>
            </a:pPr>
            <a:r>
              <a:rPr lang="en-US" sz="1600" dirty="0" smtClean="0"/>
              <a:t>Task 3.3: Which physiological and population-level processes and </a:t>
            </a:r>
            <a:r>
              <a:rPr lang="en-US" sz="1600" dirty="0" err="1" smtClean="0"/>
              <a:t>taxa</a:t>
            </a:r>
            <a:r>
              <a:rPr lang="en-US" sz="1600" dirty="0" smtClean="0"/>
              <a:t>/species of coral reefs will be most impacted by or resilient to OA (Current CRCP Investment: None)?</a:t>
            </a:r>
          </a:p>
          <a:p>
            <a:pPr marL="342900" indent="-342900">
              <a:buFont typeface="+mj-lt"/>
              <a:buAutoNum type="arabicPeriod"/>
            </a:pPr>
            <a:r>
              <a:rPr lang="en-US" sz="1600" dirty="0" smtClean="0"/>
              <a:t>Task 3.4: What potential exists within various reef </a:t>
            </a:r>
            <a:r>
              <a:rPr lang="en-US" sz="1600" dirty="0" err="1" smtClean="0"/>
              <a:t>taxa</a:t>
            </a:r>
            <a:r>
              <a:rPr lang="en-US" sz="1600" dirty="0" smtClean="0"/>
              <a:t> for evolutionary adaptation to changing ocean carbonate chemistry (Current CRCP Investment: None)?</a:t>
            </a:r>
          </a:p>
          <a:p>
            <a:pPr marL="342900" indent="-342900">
              <a:buFont typeface="+mj-lt"/>
              <a:buAutoNum type="arabicPeriod"/>
            </a:pPr>
            <a:r>
              <a:rPr lang="en-US" sz="1600" dirty="0" smtClean="0"/>
              <a:t>Task 3.5: What are the spatial, environmental, and temporal changes in reef diversity (Current CRCP Investment: Moderate)?</a:t>
            </a:r>
          </a:p>
          <a:p>
            <a:pPr marL="342900" indent="-342900">
              <a:buFont typeface="+mj-lt"/>
              <a:buAutoNum type="arabicPeriod"/>
            </a:pPr>
            <a:r>
              <a:rPr lang="en-US" sz="1600" dirty="0" smtClean="0"/>
              <a:t>Task 3.6:  Which jurisdictions will prove most vulnerable to OA (Current CRCP Investment: Low)?</a:t>
            </a:r>
          </a:p>
          <a:p>
            <a:pPr marL="342900" indent="-342900">
              <a:buFont typeface="+mj-lt"/>
              <a:buAutoNum type="arabicPeriod"/>
            </a:pPr>
            <a:r>
              <a:rPr lang="en-US" sz="1600" dirty="0" smtClean="0"/>
              <a:t>Task 3.7: What are the </a:t>
            </a:r>
            <a:r>
              <a:rPr lang="en-US" sz="1600" dirty="0" err="1" smtClean="0"/>
              <a:t>trophic</a:t>
            </a:r>
            <a:r>
              <a:rPr lang="en-US" sz="1600" dirty="0" smtClean="0"/>
              <a:t> effects of continued OA within reef waters under differing stabilization scenarios of atmospheric CO2 (Current CRCP Investment: None)? </a:t>
            </a:r>
          </a:p>
        </p:txBody>
      </p:sp>
      <p:pic>
        <p:nvPicPr>
          <p:cNvPr id="16" name="Oargver3.mov">
            <a:hlinkClick r:id="" action="ppaction://media"/>
          </p:cNvPr>
          <p:cNvPicPr>
            <a:picLocks noRot="1" noChangeAspect="1"/>
          </p:cNvPicPr>
          <p:nvPr>
            <a:videoFile r:link="rId1"/>
          </p:nvPr>
        </p:nvPicPr>
        <p:blipFill>
          <a:blip r:embed="rId4"/>
          <a:stretch>
            <a:fillRect/>
          </a:stretch>
        </p:blipFill>
        <p:spPr>
          <a:xfrm>
            <a:off x="-228600" y="-2147483648"/>
            <a:ext cx="9601200" cy="0"/>
          </a:xfrm>
          <a:prstGeom prst="rect">
            <a:avLst/>
          </a:prstGeom>
        </p:spPr>
      </p:pic>
      <p:pic>
        <p:nvPicPr>
          <p:cNvPr id="17" name="Oargver3.mov">
            <a:hlinkClick r:id="" action="ppaction://media"/>
          </p:cNvPr>
          <p:cNvPicPr>
            <a:picLocks noRot="1" noChangeAspect="1"/>
          </p:cNvPicPr>
          <p:nvPr>
            <a:videoFile r:link="rId1"/>
          </p:nvPr>
        </p:nvPicPr>
        <p:blipFill>
          <a:blip r:embed="rId4"/>
          <a:stretch>
            <a:fillRect/>
          </a:stretch>
        </p:blipFill>
        <p:spPr>
          <a:xfrm>
            <a:off x="-228600" y="-2147483648"/>
            <a:ext cx="9601200" cy="0"/>
          </a:xfrm>
          <a:prstGeom prst="rect">
            <a:avLst/>
          </a:prstGeom>
        </p:spPr>
      </p:pic>
      <p:sp>
        <p:nvSpPr>
          <p:cNvPr id="29" name="Title 1"/>
          <p:cNvSpPr txBox="1">
            <a:spLocks/>
          </p:cNvSpPr>
          <p:nvPr/>
        </p:nvSpPr>
        <p:spPr>
          <a:xfrm>
            <a:off x="685800" y="-304800"/>
            <a:ext cx="8229600" cy="1143000"/>
          </a:xfrm>
          <a:prstGeom prst="rect">
            <a:avLst/>
          </a:prstGeom>
        </p:spPr>
        <p:txBody>
          <a:bodyPr vert="horz" lIns="0" rIns="0" bIns="0" anchor="b">
            <a:normAutofit/>
          </a:bodyPr>
          <a:lstStyle/>
          <a:p>
            <a:pPr>
              <a:spcBef>
                <a:spcPct val="0"/>
              </a:spcBef>
              <a:defRPr/>
            </a:pPr>
            <a:r>
              <a:rPr lang="en-US" sz="5000" dirty="0" smtClean="0">
                <a:solidFill>
                  <a:schemeClr val="tx2"/>
                </a:solidFill>
                <a:latin typeface="+mj-lt"/>
                <a:ea typeface="+mj-ea"/>
                <a:cs typeface="+mj-cs"/>
              </a:rPr>
              <a:t>Priority Research Activities</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33" name="Title 1"/>
          <p:cNvSpPr txBox="1">
            <a:spLocks/>
          </p:cNvSpPr>
          <p:nvPr/>
        </p:nvSpPr>
        <p:spPr>
          <a:xfrm>
            <a:off x="685800" y="0"/>
            <a:ext cx="8229600" cy="1143000"/>
          </a:xfrm>
          <a:prstGeom prst="rect">
            <a:avLst/>
          </a:prstGeom>
        </p:spPr>
        <p:txBody>
          <a:bodyPr vert="horz" lIns="0" rIns="0" bIns="0" anchor="b">
            <a:normAutofit/>
          </a:bodyPr>
          <a:lstStyle/>
          <a:p>
            <a:pPr lvl="0">
              <a:spcBef>
                <a:spcPct val="0"/>
              </a:spcBef>
              <a:defRPr/>
            </a:pPr>
            <a:r>
              <a:rPr lang="en-US" sz="3200" dirty="0" smtClean="0">
                <a:solidFill>
                  <a:schemeClr val="tx2"/>
                </a:solidFill>
              </a:rPr>
              <a:t>The science plan…</a:t>
            </a:r>
            <a:endParaRPr lang="en-US" sz="3200" dirty="0">
              <a:solidFill>
                <a:schemeClr val="tx2"/>
              </a:solidFill>
            </a:endParaRPr>
          </a:p>
        </p:txBody>
      </p:sp>
    </p:spTree>
    <p:extLst>
      <p:ext uri="{BB962C8B-B14F-4D97-AF65-F5344CB8AC3E}">
        <p14:creationId xmlns:p14="http://schemas.microsoft.com/office/powerpoint/2010/main" xmlns="" val="2195942741"/>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16"/>
                </p:tgtEl>
              </p:cMediaNode>
            </p:video>
            <p:video>
              <p:cMediaNode>
                <p:cTn id="3" fill="hold" display="0">
                  <p:stCondLst>
                    <p:cond delay="indefinite"/>
                  </p:stCondLst>
                  <p:endCondLst>
                    <p:cond evt="onNext" delay="0">
                      <p:tgtEl>
                        <p:sldTgt/>
                      </p:tgtEl>
                    </p:cond>
                    <p:cond evt="onPrev" delay="0">
                      <p:tgtEl>
                        <p:sldTgt/>
                      </p:tgtEl>
                    </p:cond>
                  </p:endCondLst>
                </p:cTn>
                <p:tgtEl>
                  <p:spTgt spid="17"/>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15900" y="1219200"/>
            <a:ext cx="8686800" cy="452431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600" b="1" dirty="0" smtClean="0"/>
              <a:t>Predicting the Future: Forecasting the effects of continued OA of the next century</a:t>
            </a:r>
            <a:endParaRPr lang="en-US" sz="1600" b="1" i="1" dirty="0" smtClean="0"/>
          </a:p>
          <a:p>
            <a:pPr marL="342900" indent="-342900"/>
            <a:r>
              <a:rPr lang="en-US" sz="1600" dirty="0" smtClean="0"/>
              <a:t>Description of the problem –</a:t>
            </a:r>
            <a:r>
              <a:rPr lang="en-US" sz="1600" i="1" dirty="0" smtClean="0"/>
              <a:t>Projections</a:t>
            </a:r>
            <a:r>
              <a:rPr lang="en-US" sz="1600" dirty="0" smtClean="0"/>
              <a:t> are needed to enable management interventions and adaption.   We must be able to anticipate not only the rates/magnitude of OA, but be able to predict the reef response.</a:t>
            </a:r>
          </a:p>
          <a:p>
            <a:pPr marL="342900" indent="-342900">
              <a:buFont typeface="+mj-lt"/>
              <a:buAutoNum type="arabicPeriod"/>
            </a:pPr>
            <a:r>
              <a:rPr lang="en-US" sz="1600" dirty="0" smtClean="0"/>
              <a:t>Task 3.1: What are the chemical consequences of continued OA within near-reef waters under differing stabilizations of atmospheric CO2 (Current CRCP Investment: Low)? </a:t>
            </a:r>
          </a:p>
          <a:p>
            <a:pPr marL="342900" indent="-342900">
              <a:buFont typeface="+mj-lt"/>
              <a:buAutoNum type="arabicPeriod"/>
            </a:pPr>
            <a:r>
              <a:rPr lang="en-US" sz="1600" dirty="0" smtClean="0"/>
              <a:t>Task 3.2: What are the solubility thresholds of critical carbonate mineral phases within coral reef ecosystems (Current CRCP Investment: None)? </a:t>
            </a:r>
          </a:p>
          <a:p>
            <a:pPr marL="342900" indent="-342900">
              <a:buFont typeface="+mj-lt"/>
              <a:buAutoNum type="arabicPeriod"/>
            </a:pPr>
            <a:r>
              <a:rPr lang="en-US" sz="1600" dirty="0" smtClean="0"/>
              <a:t>Task 3.3: Which physiological and population-level processes and </a:t>
            </a:r>
            <a:r>
              <a:rPr lang="en-US" sz="1600" dirty="0" err="1" smtClean="0"/>
              <a:t>taxa</a:t>
            </a:r>
            <a:r>
              <a:rPr lang="en-US" sz="1600" dirty="0" smtClean="0"/>
              <a:t>/species of coral reefs will be most impacted by or resilient to OA (Current CRCP Investment: None)?</a:t>
            </a:r>
          </a:p>
          <a:p>
            <a:pPr marL="342900" indent="-342900">
              <a:buFont typeface="+mj-lt"/>
              <a:buAutoNum type="arabicPeriod"/>
            </a:pPr>
            <a:r>
              <a:rPr lang="en-US" sz="1600" dirty="0" smtClean="0"/>
              <a:t>Task 3.4: What potential exists within various reef </a:t>
            </a:r>
            <a:r>
              <a:rPr lang="en-US" sz="1600" dirty="0" err="1" smtClean="0"/>
              <a:t>taxa</a:t>
            </a:r>
            <a:r>
              <a:rPr lang="en-US" sz="1600" dirty="0" smtClean="0"/>
              <a:t> for evolutionary adaptation to changing ocean carbonate chemistry (Current CRCP Investment: None)?</a:t>
            </a:r>
          </a:p>
          <a:p>
            <a:pPr marL="342900" indent="-342900">
              <a:buFont typeface="+mj-lt"/>
              <a:buAutoNum type="arabicPeriod"/>
            </a:pPr>
            <a:r>
              <a:rPr lang="en-US" sz="1600" dirty="0" smtClean="0"/>
              <a:t>Task 3.5: What are the spatial, environmental, and temporal changes in reef diversity (Current CRCP Investment: Moderate)?</a:t>
            </a:r>
          </a:p>
          <a:p>
            <a:pPr marL="342900" indent="-342900">
              <a:buFont typeface="+mj-lt"/>
              <a:buAutoNum type="arabicPeriod"/>
            </a:pPr>
            <a:r>
              <a:rPr lang="en-US" sz="1600" dirty="0" smtClean="0"/>
              <a:t>Task 3.6:  Which jurisdictions will prove most vulnerable to OA (Current CRCP Investment: Low)?</a:t>
            </a:r>
          </a:p>
          <a:p>
            <a:pPr marL="342900" indent="-342900">
              <a:buFont typeface="+mj-lt"/>
              <a:buAutoNum type="arabicPeriod"/>
            </a:pPr>
            <a:r>
              <a:rPr lang="en-US" sz="1600" dirty="0" smtClean="0"/>
              <a:t>Task 3.7: What are the </a:t>
            </a:r>
            <a:r>
              <a:rPr lang="en-US" sz="1600" dirty="0" err="1" smtClean="0"/>
              <a:t>trophic</a:t>
            </a:r>
            <a:r>
              <a:rPr lang="en-US" sz="1600" dirty="0" smtClean="0"/>
              <a:t> effects of continued OA within reef waters under differing stabilization scenarios of atmospheric CO2 (Current CRCP Investment: None)? </a:t>
            </a:r>
          </a:p>
        </p:txBody>
      </p:sp>
      <p:pic>
        <p:nvPicPr>
          <p:cNvPr id="16" name="Oargver3.mov">
            <a:hlinkClick r:id="" action="ppaction://media"/>
          </p:cNvPr>
          <p:cNvPicPr>
            <a:picLocks noRot="1" noChangeAspect="1"/>
          </p:cNvPicPr>
          <p:nvPr>
            <a:videoFile r:link="rId1"/>
          </p:nvPr>
        </p:nvPicPr>
        <p:blipFill>
          <a:blip r:embed="rId4"/>
          <a:stretch>
            <a:fillRect/>
          </a:stretch>
        </p:blipFill>
        <p:spPr>
          <a:xfrm>
            <a:off x="-228600" y="-2147483648"/>
            <a:ext cx="9601200" cy="0"/>
          </a:xfrm>
          <a:prstGeom prst="rect">
            <a:avLst/>
          </a:prstGeom>
        </p:spPr>
      </p:pic>
      <p:pic>
        <p:nvPicPr>
          <p:cNvPr id="17" name="Oargver3.mov">
            <a:hlinkClick r:id="" action="ppaction://media"/>
          </p:cNvPr>
          <p:cNvPicPr>
            <a:picLocks noRot="1" noChangeAspect="1"/>
          </p:cNvPicPr>
          <p:nvPr>
            <a:videoFile r:link="rId1"/>
          </p:nvPr>
        </p:nvPicPr>
        <p:blipFill>
          <a:blip r:embed="rId4"/>
          <a:stretch>
            <a:fillRect/>
          </a:stretch>
        </p:blipFill>
        <p:spPr>
          <a:xfrm>
            <a:off x="-228600" y="-2147483648"/>
            <a:ext cx="9601200" cy="0"/>
          </a:xfrm>
          <a:prstGeom prst="rect">
            <a:avLst/>
          </a:prstGeom>
        </p:spPr>
      </p:pic>
      <p:sp>
        <p:nvSpPr>
          <p:cNvPr id="29" name="Title 1"/>
          <p:cNvSpPr txBox="1">
            <a:spLocks/>
          </p:cNvSpPr>
          <p:nvPr/>
        </p:nvSpPr>
        <p:spPr>
          <a:xfrm>
            <a:off x="685800" y="-304800"/>
            <a:ext cx="8229600" cy="1143000"/>
          </a:xfrm>
          <a:prstGeom prst="rect">
            <a:avLst/>
          </a:prstGeom>
        </p:spPr>
        <p:txBody>
          <a:bodyPr vert="horz" lIns="0" rIns="0" bIns="0" anchor="b">
            <a:normAutofit/>
          </a:bodyPr>
          <a:lstStyle/>
          <a:p>
            <a:pPr>
              <a:spcBef>
                <a:spcPct val="0"/>
              </a:spcBef>
              <a:defRPr/>
            </a:pPr>
            <a:r>
              <a:rPr lang="en-US" sz="5000" dirty="0" smtClean="0">
                <a:solidFill>
                  <a:schemeClr val="tx2"/>
                </a:solidFill>
                <a:latin typeface="+mj-lt"/>
                <a:ea typeface="+mj-ea"/>
                <a:cs typeface="+mj-cs"/>
              </a:rPr>
              <a:t>Priority Research Activities</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33" name="Title 1"/>
          <p:cNvSpPr txBox="1">
            <a:spLocks/>
          </p:cNvSpPr>
          <p:nvPr/>
        </p:nvSpPr>
        <p:spPr>
          <a:xfrm>
            <a:off x="685800" y="0"/>
            <a:ext cx="8229600" cy="1143000"/>
          </a:xfrm>
          <a:prstGeom prst="rect">
            <a:avLst/>
          </a:prstGeom>
        </p:spPr>
        <p:txBody>
          <a:bodyPr vert="horz" lIns="0" rIns="0" bIns="0" anchor="b">
            <a:normAutofit/>
          </a:bodyPr>
          <a:lstStyle/>
          <a:p>
            <a:pPr lvl="0">
              <a:spcBef>
                <a:spcPct val="0"/>
              </a:spcBef>
              <a:defRPr/>
            </a:pPr>
            <a:r>
              <a:rPr lang="en-US" sz="3200" dirty="0" smtClean="0">
                <a:solidFill>
                  <a:schemeClr val="tx2"/>
                </a:solidFill>
              </a:rPr>
              <a:t>The science plan…</a:t>
            </a:r>
            <a:endParaRPr lang="en-US" sz="3200" dirty="0">
              <a:solidFill>
                <a:schemeClr val="tx2"/>
              </a:solidFill>
            </a:endParaRPr>
          </a:p>
        </p:txBody>
      </p:sp>
    </p:spTree>
    <p:extLst>
      <p:ext uri="{BB962C8B-B14F-4D97-AF65-F5344CB8AC3E}">
        <p14:creationId xmlns:p14="http://schemas.microsoft.com/office/powerpoint/2010/main" xmlns="" val="2195942741"/>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16"/>
                </p:tgtEl>
              </p:cMediaNode>
            </p:video>
            <p:video>
              <p:cMediaNode>
                <p:cTn id="3" fill="hold" display="0">
                  <p:stCondLst>
                    <p:cond delay="indefinite"/>
                  </p:stCondLst>
                  <p:endCondLst>
                    <p:cond evt="onNext" delay="0">
                      <p:tgtEl>
                        <p:sldTgt/>
                      </p:tgtEl>
                    </p:cond>
                    <p:cond evt="onPrev" delay="0">
                      <p:tgtEl>
                        <p:sldTgt/>
                      </p:tgtEl>
                    </p:cond>
                  </p:endCondLst>
                </p:cTn>
                <p:tgtEl>
                  <p:spTgt spid="17"/>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15900" y="1219200"/>
            <a:ext cx="8686800" cy="255454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342900" indent="-342900"/>
            <a:r>
              <a:rPr lang="en-US" sz="1600" dirty="0" smtClean="0"/>
              <a:t>Description </a:t>
            </a:r>
            <a:r>
              <a:rPr lang="en-US" sz="1600" dirty="0" smtClean="0"/>
              <a:t>of the problem </a:t>
            </a:r>
            <a:r>
              <a:rPr lang="en-US" sz="1600" dirty="0" smtClean="0"/>
              <a:t>–</a:t>
            </a:r>
            <a:r>
              <a:rPr lang="en-US" sz="1600" dirty="0" smtClean="0"/>
              <a:t>Critical </a:t>
            </a:r>
            <a:r>
              <a:rPr lang="en-US" sz="1600" dirty="0" smtClean="0"/>
              <a:t>need  </a:t>
            </a:r>
            <a:r>
              <a:rPr lang="en-US" sz="1600" dirty="0" smtClean="0"/>
              <a:t>to integrate </a:t>
            </a:r>
            <a:r>
              <a:rPr lang="en-US" sz="1600" i="1" dirty="0" smtClean="0"/>
              <a:t>regional </a:t>
            </a:r>
            <a:r>
              <a:rPr lang="en-US" sz="1600" i="1" dirty="0" err="1" smtClean="0"/>
              <a:t>refugia</a:t>
            </a:r>
            <a:r>
              <a:rPr lang="en-US" sz="1600" dirty="0" smtClean="0"/>
              <a:t> </a:t>
            </a:r>
            <a:r>
              <a:rPr lang="en-US" sz="1600" dirty="0" smtClean="0"/>
              <a:t>into </a:t>
            </a:r>
            <a:r>
              <a:rPr lang="en-US" sz="1600" dirty="0" smtClean="0"/>
              <a:t>existing management frameworks and combined with policies to improve system-wide resilience to </a:t>
            </a:r>
            <a:r>
              <a:rPr lang="en-US" sz="1600" dirty="0" smtClean="0"/>
              <a:t>CC &amp; OA. </a:t>
            </a:r>
            <a:r>
              <a:rPr lang="en-US" sz="1600" dirty="0" smtClean="0"/>
              <a:t>These </a:t>
            </a:r>
            <a:r>
              <a:rPr lang="en-US" sz="1600" dirty="0" err="1" smtClean="0"/>
              <a:t>refugia</a:t>
            </a:r>
            <a:r>
              <a:rPr lang="en-US" sz="1600" dirty="0" smtClean="0"/>
              <a:t> need to be identified before they can be preserved and what constitutes an area of </a:t>
            </a:r>
            <a:r>
              <a:rPr lang="en-US" sz="1600" dirty="0" err="1" smtClean="0"/>
              <a:t>refugia</a:t>
            </a:r>
            <a:r>
              <a:rPr lang="en-US" sz="1600" dirty="0" smtClean="0"/>
              <a:t> in terms of OA (e.g., chemical and community setting) must first be </a:t>
            </a:r>
            <a:r>
              <a:rPr lang="en-US" sz="1600" dirty="0" smtClean="0"/>
              <a:t>defined.</a:t>
            </a:r>
            <a:endParaRPr lang="en-US" sz="1600" dirty="0" smtClean="0"/>
          </a:p>
          <a:p>
            <a:pPr marL="342900" indent="-342900">
              <a:buFont typeface="+mj-lt"/>
              <a:buAutoNum type="arabicPeriod"/>
            </a:pPr>
            <a:r>
              <a:rPr lang="en-US" sz="1600" dirty="0" smtClean="0"/>
              <a:t>Task 4.1:  What are the cumulative impacts of multiple stressors acting in conjunction or synergistically with OA (Current CRCP Investment: None)? </a:t>
            </a:r>
            <a:endParaRPr lang="en-US" sz="1600" dirty="0" smtClean="0"/>
          </a:p>
          <a:p>
            <a:pPr marL="342900" indent="-342900">
              <a:buFont typeface="+mj-lt"/>
              <a:buAutoNum type="arabicPeriod"/>
            </a:pPr>
            <a:r>
              <a:rPr lang="en-US" sz="1600" dirty="0" smtClean="0"/>
              <a:t>Task 4.2: What local management actions will foster the greatest resilience to OA (Current CRCP Investment: Low)?</a:t>
            </a:r>
          </a:p>
          <a:p>
            <a:pPr marL="342900" indent="-342900">
              <a:buFont typeface="+mj-lt"/>
              <a:buAutoNum type="arabicPeriod"/>
            </a:pPr>
            <a:r>
              <a:rPr lang="en-US" sz="1600" dirty="0" smtClean="0"/>
              <a:t>Task 4.3:  How can OA be explicitly incorporated into Fishery Models (Current CRCP Investment: None)? </a:t>
            </a:r>
          </a:p>
        </p:txBody>
      </p:sp>
      <p:pic>
        <p:nvPicPr>
          <p:cNvPr id="16" name="Oargver3.mov">
            <a:hlinkClick r:id="" action="ppaction://media"/>
          </p:cNvPr>
          <p:cNvPicPr>
            <a:picLocks noRot="1" noChangeAspect="1"/>
          </p:cNvPicPr>
          <p:nvPr>
            <a:videoFile r:link="rId1"/>
          </p:nvPr>
        </p:nvPicPr>
        <p:blipFill>
          <a:blip r:embed="rId4"/>
          <a:stretch>
            <a:fillRect/>
          </a:stretch>
        </p:blipFill>
        <p:spPr>
          <a:xfrm>
            <a:off x="-228600" y="-2147483648"/>
            <a:ext cx="9601200" cy="0"/>
          </a:xfrm>
          <a:prstGeom prst="rect">
            <a:avLst/>
          </a:prstGeom>
        </p:spPr>
      </p:pic>
      <p:pic>
        <p:nvPicPr>
          <p:cNvPr id="17" name="Oargver3.mov">
            <a:hlinkClick r:id="" action="ppaction://media"/>
          </p:cNvPr>
          <p:cNvPicPr>
            <a:picLocks noRot="1" noChangeAspect="1"/>
          </p:cNvPicPr>
          <p:nvPr>
            <a:videoFile r:link="rId1"/>
          </p:nvPr>
        </p:nvPicPr>
        <p:blipFill>
          <a:blip r:embed="rId4"/>
          <a:stretch>
            <a:fillRect/>
          </a:stretch>
        </p:blipFill>
        <p:spPr>
          <a:xfrm>
            <a:off x="-228600" y="-2147483648"/>
            <a:ext cx="9601200" cy="0"/>
          </a:xfrm>
          <a:prstGeom prst="rect">
            <a:avLst/>
          </a:prstGeom>
        </p:spPr>
      </p:pic>
      <p:sp>
        <p:nvSpPr>
          <p:cNvPr id="29" name="Title 1"/>
          <p:cNvSpPr txBox="1">
            <a:spLocks/>
          </p:cNvSpPr>
          <p:nvPr/>
        </p:nvSpPr>
        <p:spPr>
          <a:xfrm>
            <a:off x="685800" y="-304800"/>
            <a:ext cx="8229600" cy="1143000"/>
          </a:xfrm>
          <a:prstGeom prst="rect">
            <a:avLst/>
          </a:prstGeom>
        </p:spPr>
        <p:txBody>
          <a:bodyPr vert="horz" lIns="0" rIns="0" bIns="0" anchor="b">
            <a:normAutofit/>
          </a:bodyPr>
          <a:lstStyle/>
          <a:p>
            <a:pPr>
              <a:spcBef>
                <a:spcPct val="0"/>
              </a:spcBef>
              <a:defRPr/>
            </a:pPr>
            <a:r>
              <a:rPr lang="en-US" sz="5000" dirty="0" smtClean="0">
                <a:solidFill>
                  <a:schemeClr val="tx2"/>
                </a:solidFill>
                <a:latin typeface="+mj-lt"/>
                <a:ea typeface="+mj-ea"/>
                <a:cs typeface="+mj-cs"/>
              </a:rPr>
              <a:t>Priority Research Activities</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33" name="Title 1"/>
          <p:cNvSpPr txBox="1">
            <a:spLocks/>
          </p:cNvSpPr>
          <p:nvPr/>
        </p:nvSpPr>
        <p:spPr>
          <a:xfrm>
            <a:off x="685800" y="0"/>
            <a:ext cx="8229600" cy="1143000"/>
          </a:xfrm>
          <a:prstGeom prst="rect">
            <a:avLst/>
          </a:prstGeom>
        </p:spPr>
        <p:txBody>
          <a:bodyPr vert="horz" lIns="0" rIns="0" bIns="0" anchor="b">
            <a:normAutofit/>
          </a:bodyPr>
          <a:lstStyle/>
          <a:p>
            <a:pPr lvl="0">
              <a:spcBef>
                <a:spcPct val="0"/>
              </a:spcBef>
              <a:defRPr/>
            </a:pPr>
            <a:r>
              <a:rPr lang="en-US" sz="3200" dirty="0" smtClean="0">
                <a:solidFill>
                  <a:schemeClr val="tx2"/>
                </a:solidFill>
              </a:rPr>
              <a:t>The management &amp; decision support plan…</a:t>
            </a:r>
            <a:endParaRPr lang="en-US" sz="3200" dirty="0">
              <a:solidFill>
                <a:schemeClr val="tx2"/>
              </a:solidFill>
            </a:endParaRPr>
          </a:p>
        </p:txBody>
      </p:sp>
      <p:grpSp>
        <p:nvGrpSpPr>
          <p:cNvPr id="14" name="Group 13"/>
          <p:cNvGrpSpPr/>
          <p:nvPr/>
        </p:nvGrpSpPr>
        <p:grpSpPr>
          <a:xfrm>
            <a:off x="5105400" y="4191000"/>
            <a:ext cx="3886200" cy="2438400"/>
            <a:chOff x="5105400" y="4191000"/>
            <a:chExt cx="3886200" cy="2438400"/>
          </a:xfrm>
        </p:grpSpPr>
        <p:pic>
          <p:nvPicPr>
            <p:cNvPr id="184323" name="Picture 3"/>
            <p:cNvPicPr>
              <a:picLocks noChangeAspect="1" noChangeArrowheads="1"/>
            </p:cNvPicPr>
            <p:nvPr/>
          </p:nvPicPr>
          <p:blipFill>
            <a:blip r:embed="rId5" cstate="print"/>
            <a:srcRect/>
            <a:stretch>
              <a:fillRect/>
            </a:stretch>
          </p:blipFill>
          <p:spPr bwMode="auto">
            <a:xfrm>
              <a:off x="5105400" y="4423301"/>
              <a:ext cx="3886200" cy="2206099"/>
            </a:xfrm>
            <a:prstGeom prst="rect">
              <a:avLst/>
            </a:prstGeom>
            <a:noFill/>
            <a:ln w="9525">
              <a:noFill/>
              <a:miter lim="800000"/>
              <a:headEnd/>
              <a:tailEnd/>
            </a:ln>
          </p:spPr>
        </p:pic>
        <p:sp>
          <p:nvSpPr>
            <p:cNvPr id="13" name="TextBox 12"/>
            <p:cNvSpPr txBox="1"/>
            <p:nvPr/>
          </p:nvSpPr>
          <p:spPr>
            <a:xfrm>
              <a:off x="5943600" y="4191000"/>
              <a:ext cx="2210798" cy="276999"/>
            </a:xfrm>
            <a:prstGeom prst="rect">
              <a:avLst/>
            </a:prstGeom>
            <a:noFill/>
          </p:spPr>
          <p:txBody>
            <a:bodyPr wrap="none" rtlCol="0">
              <a:spAutoFit/>
            </a:bodyPr>
            <a:lstStyle/>
            <a:p>
              <a:r>
                <a:rPr lang="en-US" sz="1200" dirty="0" err="1" smtClean="0"/>
                <a:t>Selkoe</a:t>
              </a:r>
              <a:r>
                <a:rPr lang="en-US" sz="1200" dirty="0" smtClean="0"/>
                <a:t> et al. </a:t>
              </a:r>
              <a:r>
                <a:rPr lang="en-US" sz="1200" i="1" dirty="0" smtClean="0"/>
                <a:t>Coral Reefs </a:t>
              </a:r>
              <a:r>
                <a:rPr lang="en-US" sz="1200" dirty="0" smtClean="0"/>
                <a:t>(2008)</a:t>
              </a:r>
              <a:endParaRPr lang="en-US" sz="1200" dirty="0"/>
            </a:p>
          </p:txBody>
        </p:sp>
      </p:grpSp>
      <p:grpSp>
        <p:nvGrpSpPr>
          <p:cNvPr id="18" name="Group 17"/>
          <p:cNvGrpSpPr/>
          <p:nvPr/>
        </p:nvGrpSpPr>
        <p:grpSpPr>
          <a:xfrm>
            <a:off x="152400" y="3733800"/>
            <a:ext cx="4757728" cy="3124200"/>
            <a:chOff x="152400" y="3733800"/>
            <a:chExt cx="4757728" cy="3124200"/>
          </a:xfrm>
        </p:grpSpPr>
        <p:pic>
          <p:nvPicPr>
            <p:cNvPr id="184322" name="Picture 2"/>
            <p:cNvPicPr>
              <a:picLocks noChangeAspect="1" noChangeArrowheads="1"/>
            </p:cNvPicPr>
            <p:nvPr/>
          </p:nvPicPr>
          <p:blipFill>
            <a:blip r:embed="rId6" cstate="print"/>
            <a:srcRect/>
            <a:stretch>
              <a:fillRect/>
            </a:stretch>
          </p:blipFill>
          <p:spPr bwMode="auto">
            <a:xfrm>
              <a:off x="152400" y="4069080"/>
              <a:ext cx="2071756" cy="2667000"/>
            </a:xfrm>
            <a:prstGeom prst="rect">
              <a:avLst/>
            </a:prstGeom>
            <a:noFill/>
            <a:ln w="9525">
              <a:noFill/>
              <a:miter lim="800000"/>
              <a:headEnd/>
              <a:tailEnd/>
            </a:ln>
          </p:spPr>
        </p:pic>
        <p:grpSp>
          <p:nvGrpSpPr>
            <p:cNvPr id="12" name="Group 11"/>
            <p:cNvGrpSpPr/>
            <p:nvPr/>
          </p:nvGrpSpPr>
          <p:grpSpPr>
            <a:xfrm>
              <a:off x="2209800" y="3733800"/>
              <a:ext cx="2700328" cy="2819400"/>
              <a:chOff x="2362200" y="3733800"/>
              <a:chExt cx="2700328" cy="2819400"/>
            </a:xfrm>
          </p:grpSpPr>
          <p:pic>
            <p:nvPicPr>
              <p:cNvPr id="11" name="Picture 1"/>
              <p:cNvPicPr>
                <a:picLocks noChangeAspect="1" noChangeArrowheads="1"/>
              </p:cNvPicPr>
              <p:nvPr/>
            </p:nvPicPr>
            <p:blipFill>
              <a:blip r:embed="rId7" cstate="print"/>
              <a:srcRect l="29825"/>
              <a:stretch>
                <a:fillRect/>
              </a:stretch>
            </p:blipFill>
            <p:spPr bwMode="auto">
              <a:xfrm>
                <a:off x="2362200" y="4343400"/>
                <a:ext cx="2700328" cy="2209800"/>
              </a:xfrm>
              <a:prstGeom prst="rect">
                <a:avLst/>
              </a:prstGeom>
              <a:noFill/>
              <a:ln w="9525">
                <a:noFill/>
                <a:miter lim="800000"/>
                <a:headEnd/>
                <a:tailEnd/>
              </a:ln>
            </p:spPr>
          </p:pic>
          <p:pic>
            <p:nvPicPr>
              <p:cNvPr id="184321" name="Picture 1"/>
              <p:cNvPicPr>
                <a:picLocks noChangeAspect="1" noChangeArrowheads="1"/>
              </p:cNvPicPr>
              <p:nvPr/>
            </p:nvPicPr>
            <p:blipFill>
              <a:blip r:embed="rId7" cstate="print"/>
              <a:srcRect r="75439" b="73728"/>
              <a:stretch>
                <a:fillRect/>
              </a:stretch>
            </p:blipFill>
            <p:spPr bwMode="auto">
              <a:xfrm>
                <a:off x="3505200" y="3733800"/>
                <a:ext cx="1066800" cy="655320"/>
              </a:xfrm>
              <a:prstGeom prst="rect">
                <a:avLst/>
              </a:prstGeom>
              <a:noFill/>
              <a:ln w="9525">
                <a:noFill/>
                <a:miter lim="800000"/>
                <a:headEnd/>
                <a:tailEnd/>
              </a:ln>
            </p:spPr>
          </p:pic>
        </p:grpSp>
        <p:sp>
          <p:nvSpPr>
            <p:cNvPr id="15" name="TextBox 14"/>
            <p:cNvSpPr txBox="1"/>
            <p:nvPr/>
          </p:nvSpPr>
          <p:spPr>
            <a:xfrm>
              <a:off x="2286000" y="6581001"/>
              <a:ext cx="2583592" cy="276999"/>
            </a:xfrm>
            <a:prstGeom prst="rect">
              <a:avLst/>
            </a:prstGeom>
            <a:noFill/>
          </p:spPr>
          <p:txBody>
            <a:bodyPr wrap="none" rtlCol="0">
              <a:spAutoFit/>
            </a:bodyPr>
            <a:lstStyle/>
            <a:p>
              <a:r>
                <a:rPr lang="en-US" sz="1200" dirty="0" err="1" smtClean="0"/>
                <a:t>Selkoe</a:t>
              </a:r>
              <a:r>
                <a:rPr lang="en-US" sz="1200" dirty="0" smtClean="0"/>
                <a:t> et al. </a:t>
              </a:r>
              <a:r>
                <a:rPr lang="en-US" sz="1200" i="1" dirty="0" smtClean="0"/>
                <a:t>Aquatic </a:t>
              </a:r>
              <a:r>
                <a:rPr lang="en-US" sz="1200" i="1" dirty="0" err="1" smtClean="0"/>
                <a:t>Conserv</a:t>
              </a:r>
              <a:r>
                <a:rPr lang="en-US" sz="1200" i="1" dirty="0" smtClean="0"/>
                <a:t>.</a:t>
              </a:r>
              <a:r>
                <a:rPr lang="en-US" sz="1200" dirty="0" smtClean="0"/>
                <a:t> (2008)</a:t>
              </a:r>
              <a:endParaRPr lang="en-US" sz="1200" dirty="0"/>
            </a:p>
          </p:txBody>
        </p:sp>
      </p:grpSp>
      <p:sp>
        <p:nvSpPr>
          <p:cNvPr id="19" name="TextBox 18"/>
          <p:cNvSpPr txBox="1"/>
          <p:nvPr/>
        </p:nvSpPr>
        <p:spPr>
          <a:xfrm>
            <a:off x="1066800" y="2362200"/>
            <a:ext cx="7162800" cy="2862322"/>
          </a:xfrm>
          <a:prstGeom prst="rect">
            <a:avLst/>
          </a:prstGeom>
          <a:solidFill>
            <a:schemeClr val="accent1">
              <a:lumMod val="60000"/>
              <a:lumOff val="40000"/>
            </a:schemeClr>
          </a:solidFill>
          <a:scene3d>
            <a:camera prst="orthographicFront"/>
            <a:lightRig rig="threePt" dir="t">
              <a:rot lat="0" lon="0" rev="0"/>
            </a:lightRig>
          </a:scene3d>
          <a:sp3d prstMaterial="matte">
            <a:bevelT w="133350"/>
          </a:sp3d>
        </p:spPr>
        <p:txBody>
          <a:bodyPr wrap="square" rtlCol="0">
            <a:spAutoFit/>
            <a:flatTx/>
          </a:bodyPr>
          <a:lstStyle/>
          <a:p>
            <a:r>
              <a:rPr lang="en-US" dirty="0" smtClean="0"/>
              <a:t>“The </a:t>
            </a:r>
            <a:r>
              <a:rPr lang="en-US" dirty="0" smtClean="0"/>
              <a:t>effects of climate-scale processes on coral reef ecosystems appear spatially variable at multiple scales, with impacts and vulnerability affected by geography but not management </a:t>
            </a:r>
            <a:r>
              <a:rPr lang="en-US" dirty="0" smtClean="0"/>
              <a:t>regime… Existing </a:t>
            </a:r>
            <a:r>
              <a:rPr lang="en-US" dirty="0" smtClean="0"/>
              <a:t>no-take marine protected areas still support high biomass of fish; however they had no positive effect on the ecosystem response to large-scale disturbance. This suggests a need for future conservation and management efforts to identify and protect regional </a:t>
            </a:r>
            <a:r>
              <a:rPr lang="en-US" dirty="0" err="1" smtClean="0"/>
              <a:t>refugia</a:t>
            </a:r>
            <a:r>
              <a:rPr lang="en-US" dirty="0" smtClean="0"/>
              <a:t>, which should be integrated into existing management frameworks and combined with policies to improve system-wide resilience to climate variation and change</a:t>
            </a:r>
            <a:r>
              <a:rPr lang="en-US" dirty="0" smtClean="0"/>
              <a:t>.“ - </a:t>
            </a:r>
            <a:r>
              <a:rPr lang="en-US" dirty="0" smtClean="0"/>
              <a:t>Graham et al. [2008]</a:t>
            </a:r>
            <a:endParaRPr lang="en-US" dirty="0"/>
          </a:p>
        </p:txBody>
      </p:sp>
    </p:spTree>
    <p:extLst>
      <p:ext uri="{BB962C8B-B14F-4D97-AF65-F5344CB8AC3E}">
        <p14:creationId xmlns:p14="http://schemas.microsoft.com/office/powerpoint/2010/main" xmlns="" val="219594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endCondLst>
                    <p:cond evt="onNext" delay="0">
                      <p:tgtEl>
                        <p:sldTgt/>
                      </p:tgtEl>
                    </p:cond>
                    <p:cond evt="onPrev" delay="0">
                      <p:tgtEl>
                        <p:sldTgt/>
                      </p:tgtEl>
                    </p:cond>
                  </p:endCondLst>
                </p:cTn>
                <p:tgtEl>
                  <p:spTgt spid="16"/>
                </p:tgtEl>
              </p:cMediaNode>
            </p:video>
            <p:video>
              <p:cMediaNode>
                <p:cTn id="12" fill="hold" display="0">
                  <p:stCondLst>
                    <p:cond delay="indefinite"/>
                  </p:stCondLst>
                  <p:endCondLst>
                    <p:cond evt="onNext" delay="0">
                      <p:tgtEl>
                        <p:sldTgt/>
                      </p:tgtEl>
                    </p:cond>
                    <p:cond evt="onPrev" delay="0">
                      <p:tgtEl>
                        <p:sldTgt/>
                      </p:tgtEl>
                    </p:cond>
                  </p:endCondLst>
                </p:cTn>
                <p:tgtEl>
                  <p:spTgt spid="17"/>
                </p:tgtEl>
              </p:cMediaNode>
            </p:video>
          </p:childTnLst>
        </p:cTn>
      </p:par>
    </p:tnLst>
    <p:bldLst>
      <p:bldP spid="19" grpId="0" animBg="1"/>
      <p:bldP spid="1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15900" y="1219200"/>
            <a:ext cx="8686800" cy="181588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342900" indent="-342900"/>
            <a:r>
              <a:rPr lang="en-US" sz="1600" dirty="0" smtClean="0"/>
              <a:t>Description </a:t>
            </a:r>
            <a:r>
              <a:rPr lang="en-US" sz="1600" dirty="0" smtClean="0"/>
              <a:t>of the problem </a:t>
            </a:r>
            <a:r>
              <a:rPr lang="en-US" sz="1600" dirty="0" smtClean="0"/>
              <a:t>–I</a:t>
            </a:r>
            <a:r>
              <a:rPr lang="en-US" sz="1600" dirty="0" smtClean="0"/>
              <a:t>dentify</a:t>
            </a:r>
            <a:r>
              <a:rPr lang="en-US" sz="1600" dirty="0" smtClean="0"/>
              <a:t>, understand, and communicate vulnerability of U.S. coral reef ecosystems, ecosystem services, and dependent human communities </a:t>
            </a:r>
            <a:r>
              <a:rPr lang="en-US" sz="1600" dirty="0" smtClean="0"/>
              <a:t>to OA. </a:t>
            </a:r>
            <a:r>
              <a:rPr lang="en-US" sz="1600" dirty="0" smtClean="0"/>
              <a:t>Independent </a:t>
            </a:r>
            <a:r>
              <a:rPr lang="en-US" sz="1600" dirty="0" smtClean="0"/>
              <a:t>of whether direct management intervention can mitigate the long-term effects of OA, understanding how these ecosystems may be altered in coming decades is crucial to adapting dependent societies to changes in ecosystem services that could transpire.</a:t>
            </a:r>
          </a:p>
          <a:p>
            <a:pPr marL="342900" indent="-342900">
              <a:buFont typeface="+mj-lt"/>
              <a:buAutoNum type="arabicPeriod"/>
            </a:pPr>
            <a:r>
              <a:rPr lang="en-US" sz="1600" dirty="0" smtClean="0"/>
              <a:t>Task 6.1: Engage the Managers (Current CRCP Investment: </a:t>
            </a:r>
            <a:r>
              <a:rPr lang="en-US" sz="1600" dirty="0" smtClean="0"/>
              <a:t>Low)</a:t>
            </a:r>
          </a:p>
          <a:p>
            <a:pPr marL="342900" indent="-342900">
              <a:buFont typeface="+mj-lt"/>
              <a:buAutoNum type="arabicPeriod"/>
            </a:pPr>
            <a:r>
              <a:rPr lang="en-US" sz="1600" dirty="0" smtClean="0"/>
              <a:t>Task 6.2: Engage the Media and Educators (Current CRCP Investment: Low)</a:t>
            </a:r>
            <a:endParaRPr lang="en-US" sz="1600" dirty="0" smtClean="0"/>
          </a:p>
        </p:txBody>
      </p:sp>
      <p:pic>
        <p:nvPicPr>
          <p:cNvPr id="16" name="Oargver3.mov">
            <a:hlinkClick r:id="" action="ppaction://media"/>
          </p:cNvPr>
          <p:cNvPicPr>
            <a:picLocks noRot="1" noChangeAspect="1"/>
          </p:cNvPicPr>
          <p:nvPr>
            <a:videoFile r:link="rId1"/>
          </p:nvPr>
        </p:nvPicPr>
        <p:blipFill>
          <a:blip r:embed="rId4"/>
          <a:stretch>
            <a:fillRect/>
          </a:stretch>
        </p:blipFill>
        <p:spPr>
          <a:xfrm>
            <a:off x="-228600" y="-2147483648"/>
            <a:ext cx="9601200" cy="0"/>
          </a:xfrm>
          <a:prstGeom prst="rect">
            <a:avLst/>
          </a:prstGeom>
        </p:spPr>
      </p:pic>
      <p:pic>
        <p:nvPicPr>
          <p:cNvPr id="17" name="Oargver3.mov">
            <a:hlinkClick r:id="" action="ppaction://media"/>
          </p:cNvPr>
          <p:cNvPicPr>
            <a:picLocks noRot="1" noChangeAspect="1"/>
          </p:cNvPicPr>
          <p:nvPr>
            <a:videoFile r:link="rId1"/>
          </p:nvPr>
        </p:nvPicPr>
        <p:blipFill>
          <a:blip r:embed="rId4"/>
          <a:stretch>
            <a:fillRect/>
          </a:stretch>
        </p:blipFill>
        <p:spPr>
          <a:xfrm>
            <a:off x="-228600" y="-2147483648"/>
            <a:ext cx="9601200" cy="0"/>
          </a:xfrm>
          <a:prstGeom prst="rect">
            <a:avLst/>
          </a:prstGeom>
        </p:spPr>
      </p:pic>
      <p:sp>
        <p:nvSpPr>
          <p:cNvPr id="29" name="Title 1"/>
          <p:cNvSpPr txBox="1">
            <a:spLocks/>
          </p:cNvSpPr>
          <p:nvPr/>
        </p:nvSpPr>
        <p:spPr>
          <a:xfrm>
            <a:off x="685800" y="-304800"/>
            <a:ext cx="8229600" cy="1143000"/>
          </a:xfrm>
          <a:prstGeom prst="rect">
            <a:avLst/>
          </a:prstGeom>
        </p:spPr>
        <p:txBody>
          <a:bodyPr vert="horz" lIns="0" rIns="0" bIns="0" anchor="b">
            <a:normAutofit/>
          </a:bodyPr>
          <a:lstStyle/>
          <a:p>
            <a:pPr>
              <a:spcBef>
                <a:spcPct val="0"/>
              </a:spcBef>
              <a:defRPr/>
            </a:pPr>
            <a:r>
              <a:rPr lang="en-US" sz="5000" dirty="0" smtClean="0">
                <a:solidFill>
                  <a:schemeClr val="tx2"/>
                </a:solidFill>
                <a:latin typeface="+mj-lt"/>
                <a:ea typeface="+mj-ea"/>
                <a:cs typeface="+mj-cs"/>
              </a:rPr>
              <a:t>Priority Research Activities</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33" name="Title 1"/>
          <p:cNvSpPr txBox="1">
            <a:spLocks/>
          </p:cNvSpPr>
          <p:nvPr/>
        </p:nvSpPr>
        <p:spPr>
          <a:xfrm>
            <a:off x="685800" y="0"/>
            <a:ext cx="8229600" cy="1143000"/>
          </a:xfrm>
          <a:prstGeom prst="rect">
            <a:avLst/>
          </a:prstGeom>
        </p:spPr>
        <p:txBody>
          <a:bodyPr vert="horz" lIns="0" rIns="0" bIns="0" anchor="b">
            <a:normAutofit/>
          </a:bodyPr>
          <a:lstStyle/>
          <a:p>
            <a:pPr lvl="0">
              <a:spcBef>
                <a:spcPct val="0"/>
              </a:spcBef>
              <a:defRPr/>
            </a:pPr>
            <a:r>
              <a:rPr lang="en-US" sz="3200" dirty="0" smtClean="0">
                <a:solidFill>
                  <a:schemeClr val="tx2"/>
                </a:solidFill>
              </a:rPr>
              <a:t>The </a:t>
            </a:r>
            <a:r>
              <a:rPr lang="en-US" sz="3200" dirty="0" smtClean="0">
                <a:solidFill>
                  <a:schemeClr val="tx2"/>
                </a:solidFill>
              </a:rPr>
              <a:t>engagement &amp; outreach </a:t>
            </a:r>
            <a:r>
              <a:rPr lang="en-US" sz="3200" dirty="0" smtClean="0">
                <a:solidFill>
                  <a:schemeClr val="tx2"/>
                </a:solidFill>
              </a:rPr>
              <a:t>plan</a:t>
            </a:r>
            <a:r>
              <a:rPr lang="en-US" sz="3200" dirty="0" smtClean="0">
                <a:solidFill>
                  <a:schemeClr val="tx2"/>
                </a:solidFill>
              </a:rPr>
              <a:t>…</a:t>
            </a:r>
            <a:endParaRPr lang="en-US" sz="3200" dirty="0">
              <a:solidFill>
                <a:schemeClr val="tx2"/>
              </a:solidFill>
            </a:endParaRPr>
          </a:p>
        </p:txBody>
      </p:sp>
      <p:grpSp>
        <p:nvGrpSpPr>
          <p:cNvPr id="18" name="Group 3"/>
          <p:cNvGrpSpPr>
            <a:grpSpLocks/>
          </p:cNvGrpSpPr>
          <p:nvPr/>
        </p:nvGrpSpPr>
        <p:grpSpPr bwMode="auto">
          <a:xfrm>
            <a:off x="228600" y="3876020"/>
            <a:ext cx="3525076" cy="2133599"/>
            <a:chOff x="0" y="381000"/>
            <a:chExt cx="9544050" cy="5257800"/>
          </a:xfrm>
        </p:grpSpPr>
        <p:pic>
          <p:nvPicPr>
            <p:cNvPr id="19" name="Picture 2"/>
            <p:cNvPicPr>
              <a:picLocks noChangeAspect="1" noChangeArrowheads="1"/>
            </p:cNvPicPr>
            <p:nvPr/>
          </p:nvPicPr>
          <p:blipFill>
            <a:blip r:embed="rId5" cstate="print"/>
            <a:srcRect l="9167" t="16000" r="60162" b="18668"/>
            <a:stretch>
              <a:fillRect/>
            </a:stretch>
          </p:blipFill>
          <p:spPr bwMode="auto">
            <a:xfrm>
              <a:off x="0" y="381000"/>
              <a:ext cx="5924550" cy="5257800"/>
            </a:xfrm>
            <a:prstGeom prst="rect">
              <a:avLst/>
            </a:prstGeom>
            <a:noFill/>
            <a:ln w="9525">
              <a:noFill/>
              <a:miter lim="800000"/>
              <a:headEnd/>
              <a:tailEnd/>
            </a:ln>
          </p:spPr>
        </p:pic>
        <p:pic>
          <p:nvPicPr>
            <p:cNvPr id="20" name="Picture 2"/>
            <p:cNvPicPr>
              <a:picLocks noChangeAspect="1" noChangeArrowheads="1"/>
            </p:cNvPicPr>
            <p:nvPr/>
          </p:nvPicPr>
          <p:blipFill>
            <a:blip r:embed="rId6" cstate="print"/>
            <a:srcRect l="15834" t="24001" r="66112" b="20667"/>
            <a:stretch>
              <a:fillRect/>
            </a:stretch>
          </p:blipFill>
          <p:spPr bwMode="auto">
            <a:xfrm>
              <a:off x="5486400" y="381000"/>
              <a:ext cx="4057650" cy="5181600"/>
            </a:xfrm>
            <a:prstGeom prst="rect">
              <a:avLst/>
            </a:prstGeom>
            <a:noFill/>
            <a:ln w="9525">
              <a:noFill/>
              <a:miter lim="800000"/>
              <a:headEnd/>
              <a:tailEnd/>
            </a:ln>
          </p:spPr>
        </p:pic>
      </p:grpSp>
      <p:sp>
        <p:nvSpPr>
          <p:cNvPr id="21" name="Rectangle 20"/>
          <p:cNvSpPr/>
          <p:nvPr/>
        </p:nvSpPr>
        <p:spPr>
          <a:xfrm>
            <a:off x="-228600" y="3276600"/>
            <a:ext cx="4572000" cy="523220"/>
          </a:xfrm>
          <a:prstGeom prst="rect">
            <a:avLst/>
          </a:prstGeom>
        </p:spPr>
        <p:txBody>
          <a:bodyPr>
            <a:spAutoFit/>
          </a:bodyPr>
          <a:lstStyle/>
          <a:p>
            <a:pPr algn="ctr" eaLnBrk="0" hangingPunct="0">
              <a:defRPr/>
            </a:pPr>
            <a:r>
              <a:rPr lang="en-US" sz="1400" kern="0" dirty="0" smtClean="0">
                <a:solidFill>
                  <a:schemeClr val="tx2"/>
                </a:solidFill>
              </a:rPr>
              <a:t>Ocean Acidification Ed DVD and web page </a:t>
            </a:r>
            <a:endParaRPr lang="en-US" sz="1400" kern="0" dirty="0" smtClean="0">
              <a:solidFill>
                <a:schemeClr val="tx2"/>
              </a:solidFill>
            </a:endParaRPr>
          </a:p>
          <a:p>
            <a:pPr algn="ctr" eaLnBrk="0" hangingPunct="0">
              <a:defRPr/>
            </a:pPr>
            <a:r>
              <a:rPr lang="en-US" sz="1400" kern="0" dirty="0" smtClean="0">
                <a:solidFill>
                  <a:schemeClr val="tx2"/>
                </a:solidFill>
              </a:rPr>
              <a:t>(</a:t>
            </a:r>
            <a:r>
              <a:rPr lang="en-US" sz="1400" kern="0" dirty="0" smtClean="0">
                <a:solidFill>
                  <a:schemeClr val="tx2"/>
                </a:solidFill>
              </a:rPr>
              <a:t>in production mode)</a:t>
            </a:r>
            <a:endParaRPr lang="en-US" sz="1400" kern="0" dirty="0">
              <a:solidFill>
                <a:schemeClr val="tx2"/>
              </a:solidFill>
            </a:endParaRPr>
          </a:p>
        </p:txBody>
      </p:sp>
      <p:pic>
        <p:nvPicPr>
          <p:cNvPr id="22" name="Picture 2"/>
          <p:cNvPicPr>
            <a:picLocks noChangeAspect="1" noChangeArrowheads="1"/>
          </p:cNvPicPr>
          <p:nvPr/>
        </p:nvPicPr>
        <p:blipFill>
          <a:blip r:embed="rId7" cstate="print"/>
          <a:srcRect l="8333" t="14000" r="65450" b="41914"/>
          <a:stretch>
            <a:fillRect/>
          </a:stretch>
        </p:blipFill>
        <p:spPr bwMode="auto">
          <a:xfrm>
            <a:off x="4724400" y="3584377"/>
            <a:ext cx="3429000" cy="2898321"/>
          </a:xfrm>
          <a:prstGeom prst="rect">
            <a:avLst/>
          </a:prstGeom>
          <a:noFill/>
          <a:ln w="9525">
            <a:noFill/>
            <a:miter lim="800000"/>
            <a:headEnd/>
            <a:tailEnd/>
          </a:ln>
        </p:spPr>
      </p:pic>
      <p:sp>
        <p:nvSpPr>
          <p:cNvPr id="24" name="Rectangle 23"/>
          <p:cNvSpPr/>
          <p:nvPr/>
        </p:nvSpPr>
        <p:spPr>
          <a:xfrm>
            <a:off x="4191000" y="3276600"/>
            <a:ext cx="4572000" cy="307777"/>
          </a:xfrm>
          <a:prstGeom prst="rect">
            <a:avLst/>
          </a:prstGeom>
        </p:spPr>
        <p:txBody>
          <a:bodyPr>
            <a:spAutoFit/>
          </a:bodyPr>
          <a:lstStyle/>
          <a:p>
            <a:pPr algn="ctr" eaLnBrk="0" hangingPunct="0">
              <a:defRPr/>
            </a:pPr>
            <a:r>
              <a:rPr lang="en-US" sz="1400" kern="0" dirty="0" smtClean="0">
                <a:solidFill>
                  <a:schemeClr val="tx2"/>
                </a:solidFill>
              </a:rPr>
              <a:t>OA Data-in-the-Classroom Educational Module (beta)</a:t>
            </a:r>
          </a:p>
        </p:txBody>
      </p:sp>
      <p:sp>
        <p:nvSpPr>
          <p:cNvPr id="25" name="TextBox 24"/>
          <p:cNvSpPr txBox="1"/>
          <p:nvPr/>
        </p:nvSpPr>
        <p:spPr>
          <a:xfrm>
            <a:off x="685800" y="6248400"/>
            <a:ext cx="1678152" cy="369332"/>
          </a:xfrm>
          <a:prstGeom prst="rect">
            <a:avLst/>
          </a:prstGeom>
          <a:noFill/>
        </p:spPr>
        <p:txBody>
          <a:bodyPr wrap="none" rtlCol="0">
            <a:spAutoFit/>
          </a:bodyPr>
          <a:lstStyle/>
          <a:p>
            <a:r>
              <a:rPr lang="en-US" dirty="0" smtClean="0"/>
              <a:t>- Paulo </a:t>
            </a:r>
            <a:r>
              <a:rPr lang="en-US" dirty="0" err="1" smtClean="0"/>
              <a:t>Maurin</a:t>
            </a:r>
            <a:endParaRPr lang="en-US" dirty="0"/>
          </a:p>
        </p:txBody>
      </p:sp>
    </p:spTree>
    <p:extLst>
      <p:ext uri="{BB962C8B-B14F-4D97-AF65-F5344CB8AC3E}">
        <p14:creationId xmlns:p14="http://schemas.microsoft.com/office/powerpoint/2010/main" xmlns="" val="2195942741"/>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16"/>
                </p:tgtEl>
              </p:cMediaNode>
            </p:video>
            <p:video>
              <p:cMediaNode>
                <p:cTn id="3" fill="hold" display="0">
                  <p:stCondLst>
                    <p:cond delay="indefinite"/>
                  </p:stCondLst>
                  <p:endCondLst>
                    <p:cond evt="onNext" delay="0">
                      <p:tgtEl>
                        <p:sldTgt/>
                      </p:tgtEl>
                    </p:cond>
                    <p:cond evt="onPrev" delay="0">
                      <p:tgtEl>
                        <p:sldTgt/>
                      </p:tgtEl>
                    </p:cond>
                  </p:endCondLst>
                </p:cTn>
                <p:tgtEl>
                  <p:spTgt spid="17"/>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15900" y="1219200"/>
            <a:ext cx="8686800" cy="181588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342900" indent="-342900"/>
            <a:r>
              <a:rPr lang="en-US" sz="1600" dirty="0" smtClean="0"/>
              <a:t>Description </a:t>
            </a:r>
            <a:r>
              <a:rPr lang="en-US" sz="1600" dirty="0" smtClean="0"/>
              <a:t>of the problem </a:t>
            </a:r>
            <a:r>
              <a:rPr lang="en-US" sz="1600" dirty="0" smtClean="0"/>
              <a:t>–I</a:t>
            </a:r>
            <a:r>
              <a:rPr lang="en-US" sz="1600" dirty="0" smtClean="0"/>
              <a:t>dentify</a:t>
            </a:r>
            <a:r>
              <a:rPr lang="en-US" sz="1600" dirty="0" smtClean="0"/>
              <a:t>, understand, and communicate vulnerability of U.S. coral reef ecosystems, ecosystem services, and dependent human communities </a:t>
            </a:r>
            <a:r>
              <a:rPr lang="en-US" sz="1600" dirty="0" smtClean="0"/>
              <a:t>to OA. </a:t>
            </a:r>
            <a:r>
              <a:rPr lang="en-US" sz="1600" dirty="0" smtClean="0"/>
              <a:t>Independent </a:t>
            </a:r>
            <a:r>
              <a:rPr lang="en-US" sz="1600" dirty="0" smtClean="0"/>
              <a:t>of whether direct management intervention can mitigate the long-term effects of OA, understanding how these ecosystems may be altered in coming decades is crucial to adapting dependent societies to changes in ecosystem services that could transpire.</a:t>
            </a:r>
          </a:p>
          <a:p>
            <a:pPr marL="342900" indent="-342900">
              <a:buFont typeface="+mj-lt"/>
              <a:buAutoNum type="arabicPeriod"/>
            </a:pPr>
            <a:r>
              <a:rPr lang="en-US" sz="1600" dirty="0" smtClean="0"/>
              <a:t>Task 6.1: Engage the Managers (Current CRCP Investment: </a:t>
            </a:r>
            <a:r>
              <a:rPr lang="en-US" sz="1600" dirty="0" smtClean="0"/>
              <a:t>Low)</a:t>
            </a:r>
            <a:endParaRPr lang="en-US" sz="1600" dirty="0" smtClean="0"/>
          </a:p>
          <a:p>
            <a:pPr marL="342900" indent="-342900">
              <a:buFont typeface="+mj-lt"/>
              <a:buAutoNum type="arabicPeriod"/>
            </a:pPr>
            <a:r>
              <a:rPr lang="en-US" sz="1600" dirty="0" smtClean="0"/>
              <a:t>Task 6.2: Engage the Media and Educators (Current CRCP Investment: </a:t>
            </a:r>
            <a:r>
              <a:rPr lang="en-US" sz="1600" dirty="0" smtClean="0"/>
              <a:t>Low)</a:t>
            </a:r>
            <a:endParaRPr lang="en-US" sz="1600" dirty="0" smtClean="0"/>
          </a:p>
        </p:txBody>
      </p:sp>
      <p:pic>
        <p:nvPicPr>
          <p:cNvPr id="16" name="Oargver3.mov">
            <a:hlinkClick r:id="" action="ppaction://media"/>
          </p:cNvPr>
          <p:cNvPicPr>
            <a:picLocks noRot="1" noChangeAspect="1"/>
          </p:cNvPicPr>
          <p:nvPr>
            <a:videoFile r:link="rId1"/>
          </p:nvPr>
        </p:nvPicPr>
        <p:blipFill>
          <a:blip r:embed="rId4"/>
          <a:stretch>
            <a:fillRect/>
          </a:stretch>
        </p:blipFill>
        <p:spPr>
          <a:xfrm>
            <a:off x="-228600" y="-2147483648"/>
            <a:ext cx="9601200" cy="0"/>
          </a:xfrm>
          <a:prstGeom prst="rect">
            <a:avLst/>
          </a:prstGeom>
        </p:spPr>
      </p:pic>
      <p:pic>
        <p:nvPicPr>
          <p:cNvPr id="17" name="Oargver3.mov">
            <a:hlinkClick r:id="" action="ppaction://media"/>
          </p:cNvPr>
          <p:cNvPicPr>
            <a:picLocks noRot="1" noChangeAspect="1"/>
          </p:cNvPicPr>
          <p:nvPr>
            <a:videoFile r:link="rId1"/>
          </p:nvPr>
        </p:nvPicPr>
        <p:blipFill>
          <a:blip r:embed="rId4"/>
          <a:stretch>
            <a:fillRect/>
          </a:stretch>
        </p:blipFill>
        <p:spPr>
          <a:xfrm>
            <a:off x="-228600" y="-2147483648"/>
            <a:ext cx="9601200" cy="0"/>
          </a:xfrm>
          <a:prstGeom prst="rect">
            <a:avLst/>
          </a:prstGeom>
        </p:spPr>
      </p:pic>
      <p:sp>
        <p:nvSpPr>
          <p:cNvPr id="29" name="Title 1"/>
          <p:cNvSpPr txBox="1">
            <a:spLocks/>
          </p:cNvSpPr>
          <p:nvPr/>
        </p:nvSpPr>
        <p:spPr>
          <a:xfrm>
            <a:off x="685800" y="-304800"/>
            <a:ext cx="8229600" cy="1143000"/>
          </a:xfrm>
          <a:prstGeom prst="rect">
            <a:avLst/>
          </a:prstGeom>
        </p:spPr>
        <p:txBody>
          <a:bodyPr vert="horz" lIns="0" rIns="0" bIns="0" anchor="b">
            <a:normAutofit/>
          </a:bodyPr>
          <a:lstStyle/>
          <a:p>
            <a:pPr>
              <a:spcBef>
                <a:spcPct val="0"/>
              </a:spcBef>
              <a:defRPr/>
            </a:pPr>
            <a:r>
              <a:rPr lang="en-US" sz="5000" dirty="0" smtClean="0">
                <a:solidFill>
                  <a:schemeClr val="tx2"/>
                </a:solidFill>
                <a:latin typeface="+mj-lt"/>
                <a:ea typeface="+mj-ea"/>
                <a:cs typeface="+mj-cs"/>
              </a:rPr>
              <a:t>Priority Research Activities</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33" name="Title 1"/>
          <p:cNvSpPr txBox="1">
            <a:spLocks/>
          </p:cNvSpPr>
          <p:nvPr/>
        </p:nvSpPr>
        <p:spPr>
          <a:xfrm>
            <a:off x="685800" y="0"/>
            <a:ext cx="8229600" cy="1143000"/>
          </a:xfrm>
          <a:prstGeom prst="rect">
            <a:avLst/>
          </a:prstGeom>
        </p:spPr>
        <p:txBody>
          <a:bodyPr vert="horz" lIns="0" rIns="0" bIns="0" anchor="b">
            <a:normAutofit/>
          </a:bodyPr>
          <a:lstStyle/>
          <a:p>
            <a:pPr lvl="0">
              <a:spcBef>
                <a:spcPct val="0"/>
              </a:spcBef>
              <a:defRPr/>
            </a:pPr>
            <a:r>
              <a:rPr lang="en-US" sz="3200" dirty="0" smtClean="0">
                <a:solidFill>
                  <a:schemeClr val="tx2"/>
                </a:solidFill>
              </a:rPr>
              <a:t>The </a:t>
            </a:r>
            <a:r>
              <a:rPr lang="en-US" sz="3200" dirty="0" smtClean="0">
                <a:solidFill>
                  <a:schemeClr val="tx2"/>
                </a:solidFill>
              </a:rPr>
              <a:t>engagement &amp; outreach </a:t>
            </a:r>
            <a:r>
              <a:rPr lang="en-US" sz="3200" dirty="0" smtClean="0">
                <a:solidFill>
                  <a:schemeClr val="tx2"/>
                </a:solidFill>
              </a:rPr>
              <a:t>plan</a:t>
            </a:r>
            <a:r>
              <a:rPr lang="en-US" sz="3200" dirty="0" smtClean="0">
                <a:solidFill>
                  <a:schemeClr val="tx2"/>
                </a:solidFill>
              </a:rPr>
              <a:t>…</a:t>
            </a:r>
            <a:endParaRPr lang="en-US" sz="3200" dirty="0">
              <a:solidFill>
                <a:schemeClr val="tx2"/>
              </a:solidFill>
            </a:endParaRPr>
          </a:p>
        </p:txBody>
      </p:sp>
      <p:pic>
        <p:nvPicPr>
          <p:cNvPr id="226307" name="Picture 3"/>
          <p:cNvPicPr>
            <a:picLocks noChangeAspect="1" noChangeArrowheads="1"/>
          </p:cNvPicPr>
          <p:nvPr/>
        </p:nvPicPr>
        <p:blipFill>
          <a:blip r:embed="rId5" cstate="print"/>
          <a:srcRect/>
          <a:stretch>
            <a:fillRect/>
          </a:stretch>
        </p:blipFill>
        <p:spPr bwMode="auto">
          <a:xfrm>
            <a:off x="762000" y="3200400"/>
            <a:ext cx="2436308" cy="3409950"/>
          </a:xfrm>
          <a:prstGeom prst="rect">
            <a:avLst/>
          </a:prstGeom>
          <a:ln>
            <a:noFill/>
          </a:ln>
          <a:effectLst>
            <a:softEdge rad="112500"/>
          </a:effectLst>
        </p:spPr>
        <p:style>
          <a:lnRef idx="2">
            <a:schemeClr val="dk1"/>
          </a:lnRef>
          <a:fillRef idx="1">
            <a:schemeClr val="lt1"/>
          </a:fillRef>
          <a:effectRef idx="0">
            <a:schemeClr val="dk1"/>
          </a:effectRef>
          <a:fontRef idx="minor">
            <a:schemeClr val="dk1"/>
          </a:fontRef>
        </p:style>
      </p:pic>
      <p:grpSp>
        <p:nvGrpSpPr>
          <p:cNvPr id="18" name="Group 17"/>
          <p:cNvGrpSpPr/>
          <p:nvPr/>
        </p:nvGrpSpPr>
        <p:grpSpPr>
          <a:xfrm>
            <a:off x="879856" y="3914001"/>
            <a:ext cx="2229104" cy="1983879"/>
            <a:chOff x="879856" y="3914001"/>
            <a:chExt cx="2229104" cy="1983879"/>
          </a:xfrm>
        </p:grpSpPr>
        <p:sp>
          <p:nvSpPr>
            <p:cNvPr id="14" name="TextBox 13"/>
            <p:cNvSpPr txBox="1"/>
            <p:nvPr/>
          </p:nvSpPr>
          <p:spPr>
            <a:xfrm>
              <a:off x="1295400" y="3914001"/>
              <a:ext cx="1720727" cy="276999"/>
            </a:xfrm>
            <a:prstGeom prst="rect">
              <a:avLst/>
            </a:prstGeom>
            <a:solidFill>
              <a:srgbClr val="FFC000"/>
            </a:solidFill>
          </p:spPr>
          <p:txBody>
            <a:bodyPr wrap="none" rtlCol="0">
              <a:spAutoFit/>
            </a:bodyPr>
            <a:lstStyle/>
            <a:p>
              <a:r>
                <a:rPr lang="en-US" sz="1200" dirty="0" smtClean="0">
                  <a:solidFill>
                    <a:schemeClr val="bg1"/>
                  </a:solidFill>
                  <a:latin typeface="Cooper Black" pitchFamily="18" charset="0"/>
                </a:rPr>
                <a:t>Ocean Acidification</a:t>
              </a:r>
              <a:endParaRPr lang="en-US" sz="1200" dirty="0">
                <a:solidFill>
                  <a:schemeClr val="bg1"/>
                </a:solidFill>
                <a:latin typeface="Cooper Black" pitchFamily="18" charset="0"/>
              </a:endParaRPr>
            </a:p>
          </p:txBody>
        </p:sp>
        <p:pic>
          <p:nvPicPr>
            <p:cNvPr id="15" name="Picture 4" descr="C:\Documents and Settings\dwight.gledhill\My Documents\My Pictures\Panama reef frame.jpg"/>
            <p:cNvPicPr>
              <a:picLocks noChangeAspect="1" noChangeArrowheads="1"/>
            </p:cNvPicPr>
            <p:nvPr/>
          </p:nvPicPr>
          <p:blipFill>
            <a:blip r:embed="rId6" cstate="print"/>
            <a:srcRect t="2279" b="7019"/>
            <a:stretch>
              <a:fillRect/>
            </a:stretch>
          </p:blipFill>
          <p:spPr bwMode="auto">
            <a:xfrm>
              <a:off x="879856" y="4381500"/>
              <a:ext cx="2229104" cy="1516380"/>
            </a:xfrm>
            <a:prstGeom prst="rect">
              <a:avLst/>
            </a:prstGeom>
            <a:noFill/>
          </p:spPr>
        </p:pic>
      </p:grpSp>
      <p:sp>
        <p:nvSpPr>
          <p:cNvPr id="22" name="TextBox 21"/>
          <p:cNvSpPr txBox="1"/>
          <p:nvPr/>
        </p:nvSpPr>
        <p:spPr>
          <a:xfrm>
            <a:off x="3581400" y="3200400"/>
            <a:ext cx="4648199" cy="3046988"/>
          </a:xfrm>
          <a:prstGeom prst="rect">
            <a:avLst/>
          </a:prstGeom>
          <a:noFill/>
        </p:spPr>
        <p:txBody>
          <a:bodyPr wrap="square" rtlCol="0">
            <a:spAutoFit/>
          </a:bodyPr>
          <a:lstStyle/>
          <a:p>
            <a:r>
              <a:rPr lang="en-US" sz="1600" dirty="0" smtClean="0"/>
              <a:t>Development underway of </a:t>
            </a:r>
            <a:r>
              <a:rPr lang="en-US" sz="1600" dirty="0" smtClean="0"/>
              <a:t>the "Reef Managers Guide to Climate Change" which will include ocean acidification.  </a:t>
            </a:r>
            <a:endParaRPr lang="en-US" sz="1600" dirty="0" smtClean="0"/>
          </a:p>
          <a:p>
            <a:endParaRPr lang="en-US" sz="1600" dirty="0" smtClean="0"/>
          </a:p>
          <a:p>
            <a:r>
              <a:rPr lang="en-US" sz="1600" dirty="0" smtClean="0"/>
              <a:t>Focused </a:t>
            </a:r>
            <a:r>
              <a:rPr lang="en-US" sz="1600" dirty="0" smtClean="0"/>
              <a:t>on proactive actions including vulnerability assessments and adaptation planning versus reactive response and monitoring. </a:t>
            </a:r>
            <a:br>
              <a:rPr lang="en-US" sz="1600" dirty="0" smtClean="0"/>
            </a:br>
            <a:r>
              <a:rPr lang="en-US" sz="1600" dirty="0" smtClean="0"/>
              <a:t/>
            </a:r>
            <a:br>
              <a:rPr lang="en-US" sz="1600" dirty="0" smtClean="0"/>
            </a:br>
            <a:r>
              <a:rPr lang="en-US" sz="1600" dirty="0" smtClean="0"/>
              <a:t>The effort is just in its infancy and will not likely really get going till mid calendar year 2012.  It will be involving the same partners (GBRMPA, NOAA, TNC, etc). </a:t>
            </a:r>
            <a:endParaRPr lang="en-US" sz="1600" dirty="0"/>
          </a:p>
        </p:txBody>
      </p:sp>
      <p:sp>
        <p:nvSpPr>
          <p:cNvPr id="23" name="TextBox 22"/>
          <p:cNvSpPr txBox="1"/>
          <p:nvPr/>
        </p:nvSpPr>
        <p:spPr>
          <a:xfrm>
            <a:off x="3886200" y="6400800"/>
            <a:ext cx="1475147" cy="369332"/>
          </a:xfrm>
          <a:prstGeom prst="rect">
            <a:avLst/>
          </a:prstGeom>
          <a:noFill/>
        </p:spPr>
        <p:txBody>
          <a:bodyPr wrap="none" rtlCol="0">
            <a:spAutoFit/>
          </a:bodyPr>
          <a:lstStyle/>
          <a:p>
            <a:r>
              <a:rPr lang="en-US" dirty="0" smtClean="0"/>
              <a:t>- Britt Parker</a:t>
            </a:r>
            <a:endParaRPr lang="en-US" dirty="0"/>
          </a:p>
        </p:txBody>
      </p:sp>
    </p:spTree>
    <p:extLst>
      <p:ext uri="{BB962C8B-B14F-4D97-AF65-F5344CB8AC3E}">
        <p14:creationId xmlns:p14="http://schemas.microsoft.com/office/powerpoint/2010/main" xmlns="" val="219594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8" fill="hold" display="0">
                  <p:stCondLst>
                    <p:cond delay="indefinite"/>
                  </p:stCondLst>
                  <p:endCondLst>
                    <p:cond evt="onNext" delay="0">
                      <p:tgtEl>
                        <p:sldTgt/>
                      </p:tgtEl>
                    </p:cond>
                    <p:cond evt="onPrev" delay="0">
                      <p:tgtEl>
                        <p:sldTgt/>
                      </p:tgtEl>
                    </p:cond>
                  </p:endCondLst>
                </p:cTn>
                <p:tgtEl>
                  <p:spTgt spid="16"/>
                </p:tgtEl>
              </p:cMediaNode>
            </p:video>
            <p:video>
              <p:cMediaNode>
                <p:cTn id="9" fill="hold" display="0">
                  <p:stCondLst>
                    <p:cond delay="indefinite"/>
                  </p:stCondLst>
                  <p:endCondLst>
                    <p:cond evt="onNext" delay="0">
                      <p:tgtEl>
                        <p:sldTgt/>
                      </p:tgtEl>
                    </p:cond>
                    <p:cond evt="onPrev" delay="0">
                      <p:tgtEl>
                        <p:sldTgt/>
                      </p:tgtEl>
                    </p:cond>
                  </p:endCondLst>
                </p:cTn>
                <p:tgtEl>
                  <p:spTgt spid="17"/>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argver3.mov">
            <a:hlinkClick r:id="" action="ppaction://media"/>
          </p:cNvPr>
          <p:cNvPicPr>
            <a:picLocks noRot="1" noChangeAspect="1"/>
          </p:cNvPicPr>
          <p:nvPr>
            <a:videoFile r:link="rId1"/>
          </p:nvPr>
        </p:nvPicPr>
        <p:blipFill>
          <a:blip r:embed="rId4"/>
          <a:stretch>
            <a:fillRect/>
          </a:stretch>
        </p:blipFill>
        <p:spPr>
          <a:xfrm>
            <a:off x="-228600" y="-2147483648"/>
            <a:ext cx="9601200" cy="0"/>
          </a:xfrm>
          <a:prstGeom prst="rect">
            <a:avLst/>
          </a:prstGeom>
        </p:spPr>
      </p:pic>
      <p:pic>
        <p:nvPicPr>
          <p:cNvPr id="17" name="Oargver3.mov">
            <a:hlinkClick r:id="" action="ppaction://media"/>
          </p:cNvPr>
          <p:cNvPicPr>
            <a:picLocks noRot="1" noChangeAspect="1"/>
          </p:cNvPicPr>
          <p:nvPr>
            <a:videoFile r:link="rId1"/>
          </p:nvPr>
        </p:nvPicPr>
        <p:blipFill>
          <a:blip r:embed="rId4"/>
          <a:stretch>
            <a:fillRect/>
          </a:stretch>
        </p:blipFill>
        <p:spPr>
          <a:xfrm>
            <a:off x="-228600" y="-2147483648"/>
            <a:ext cx="9601200" cy="0"/>
          </a:xfrm>
          <a:prstGeom prst="rect">
            <a:avLst/>
          </a:prstGeom>
        </p:spPr>
      </p:pic>
      <p:sp>
        <p:nvSpPr>
          <p:cNvPr id="29" name="Title 1"/>
          <p:cNvSpPr txBox="1">
            <a:spLocks/>
          </p:cNvSpPr>
          <p:nvPr/>
        </p:nvSpPr>
        <p:spPr>
          <a:xfrm>
            <a:off x="685800" y="-304800"/>
            <a:ext cx="8229600" cy="1143000"/>
          </a:xfrm>
          <a:prstGeom prst="rect">
            <a:avLst/>
          </a:prstGeom>
        </p:spPr>
        <p:txBody>
          <a:bodyPr vert="horz" lIns="0" rIns="0" bIns="0" anchor="b">
            <a:normAutofit/>
          </a:bodyPr>
          <a:lstStyle/>
          <a:p>
            <a:pPr>
              <a:spcBef>
                <a:spcPct val="0"/>
              </a:spcBef>
              <a:defRPr/>
            </a:pPr>
            <a:r>
              <a:rPr lang="en-US" sz="5000" dirty="0" smtClean="0">
                <a:solidFill>
                  <a:schemeClr val="tx2"/>
                </a:solidFill>
                <a:latin typeface="+mj-lt"/>
                <a:ea typeface="+mj-ea"/>
                <a:cs typeface="+mj-cs"/>
              </a:rPr>
              <a:t>Policy &amp; Strategic  Drivers</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33" name="Title 1"/>
          <p:cNvSpPr txBox="1">
            <a:spLocks/>
          </p:cNvSpPr>
          <p:nvPr/>
        </p:nvSpPr>
        <p:spPr>
          <a:xfrm>
            <a:off x="685800" y="0"/>
            <a:ext cx="8229600" cy="1143000"/>
          </a:xfrm>
          <a:prstGeom prst="rect">
            <a:avLst/>
          </a:prstGeom>
        </p:spPr>
        <p:txBody>
          <a:bodyPr vert="horz" lIns="0" rIns="0" bIns="0" anchor="b">
            <a:normAutofit/>
          </a:bodyPr>
          <a:lstStyle/>
          <a:p>
            <a:pPr lvl="0">
              <a:spcBef>
                <a:spcPct val="0"/>
              </a:spcBef>
              <a:defRPr/>
            </a:pPr>
            <a:r>
              <a:rPr lang="en-US" sz="3200" dirty="0" smtClean="0">
                <a:solidFill>
                  <a:schemeClr val="tx2"/>
                </a:solidFill>
              </a:rPr>
              <a:t>The authorities…</a:t>
            </a:r>
            <a:endParaRPr lang="en-US" sz="3200" dirty="0">
              <a:solidFill>
                <a:schemeClr val="tx2"/>
              </a:solidFill>
            </a:endParaRPr>
          </a:p>
        </p:txBody>
      </p:sp>
      <p:sp>
        <p:nvSpPr>
          <p:cNvPr id="36" name="TextBox 35"/>
          <p:cNvSpPr txBox="1"/>
          <p:nvPr/>
        </p:nvSpPr>
        <p:spPr>
          <a:xfrm>
            <a:off x="609600" y="1143000"/>
            <a:ext cx="7924800" cy="557075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600" i="1" dirty="0" smtClean="0"/>
              <a:t>Primary </a:t>
            </a:r>
            <a:endParaRPr lang="en-US" sz="1600" dirty="0" smtClean="0"/>
          </a:p>
          <a:p>
            <a:r>
              <a:rPr lang="en-US" sz="1600" dirty="0" smtClean="0"/>
              <a:t>• Coral Reef Conservation Act (16 U.S.C. 6401 et seq.) </a:t>
            </a:r>
          </a:p>
          <a:p>
            <a:r>
              <a:rPr lang="en-US" sz="1600" dirty="0" smtClean="0"/>
              <a:t>• Executive Order 13089: Coral Reef Protection (1998) </a:t>
            </a:r>
          </a:p>
          <a:p>
            <a:r>
              <a:rPr lang="en-US" sz="1600" dirty="0" smtClean="0"/>
              <a:t>• Federal Ocean Acidification Research and Monitoring Act of 2009 (Public Law 111-11) </a:t>
            </a:r>
          </a:p>
          <a:p>
            <a:r>
              <a:rPr lang="en-US" sz="1600" dirty="0" smtClean="0"/>
              <a:t>• Magnuson-Stevens Fishery Conservation and Management Act (16 U.S.C. 1801 et seq.) as amended by the 2006 Magnuson-Stevens Reauthorization Act (Public Law 109-479) </a:t>
            </a:r>
          </a:p>
          <a:p>
            <a:r>
              <a:rPr lang="en-US" sz="1600" dirty="0" smtClean="0"/>
              <a:t>• U.S. National Ocean Policy Executive Order (July 2010) </a:t>
            </a:r>
          </a:p>
          <a:p>
            <a:r>
              <a:rPr lang="en-US" sz="1600" dirty="0" smtClean="0"/>
              <a:t> </a:t>
            </a:r>
          </a:p>
          <a:p>
            <a:r>
              <a:rPr lang="en-US" sz="1600" i="1" dirty="0" smtClean="0"/>
              <a:t>Secondary </a:t>
            </a:r>
            <a:endParaRPr lang="en-US" sz="1600" dirty="0" smtClean="0"/>
          </a:p>
          <a:p>
            <a:r>
              <a:rPr lang="en-US" sz="1600" dirty="0" smtClean="0"/>
              <a:t>• Coastal Zone Management Act (16 U.S.C. 1451 et seq.) </a:t>
            </a:r>
          </a:p>
          <a:p>
            <a:r>
              <a:rPr lang="en-US" sz="1600" dirty="0" smtClean="0"/>
              <a:t>• Endangered Species Act (16 U.S.C. 460 et seq.) </a:t>
            </a:r>
          </a:p>
          <a:p>
            <a:r>
              <a:rPr lang="en-US" sz="1600" dirty="0" smtClean="0"/>
              <a:t>• Government Result and Performance Act of 1993 (31 U.S.C. 1115 et seq.) </a:t>
            </a:r>
          </a:p>
          <a:p>
            <a:r>
              <a:rPr lang="en-US" sz="1600" dirty="0" smtClean="0"/>
              <a:t>• Marine Mammal Protection Act (16 U.S.C. 1361 et seq.) </a:t>
            </a:r>
          </a:p>
          <a:p>
            <a:r>
              <a:rPr lang="en-US" sz="1600" dirty="0" smtClean="0"/>
              <a:t>• National Environmental Policy Act (42 U.S.C. 4321 et seq.) </a:t>
            </a:r>
          </a:p>
          <a:p>
            <a:r>
              <a:rPr lang="en-US" sz="1600" dirty="0" smtClean="0"/>
              <a:t>• National Marine Sanctuaries Act (16 U.S.C. 1431 et seq.) </a:t>
            </a:r>
          </a:p>
          <a:p>
            <a:r>
              <a:rPr lang="en-US" sz="1600" dirty="0" smtClean="0"/>
              <a:t>• NOAA Undersea Research Program Act of 2009 (Public Law 111-11) </a:t>
            </a:r>
          </a:p>
          <a:p>
            <a:r>
              <a:rPr lang="en-US" sz="1600" dirty="0" smtClean="0"/>
              <a:t>• Ocean Exploration Act (Public Law 111-11) </a:t>
            </a:r>
          </a:p>
          <a:p>
            <a:r>
              <a:rPr lang="en-US" sz="1600" dirty="0" smtClean="0"/>
              <a:t>• Presidential Proclamation 8031: Establishment of the Northwestern Hawaiian Islands Marine National Monument (2006) </a:t>
            </a:r>
          </a:p>
          <a:p>
            <a:r>
              <a:rPr lang="en-US" sz="1600" dirty="0" smtClean="0"/>
              <a:t>• Presidential Proclamations 8335, 8337, and 8336: Establishment of the Marianas Trench, Pacific Remote Islands, and Rose Atoll Marine National Monuments (2009) </a:t>
            </a:r>
            <a:endParaRPr lang="en-US" sz="1600" i="1" dirty="0" smtClean="0"/>
          </a:p>
          <a:p>
            <a:r>
              <a:rPr lang="en-US" sz="2000" i="1" dirty="0" smtClean="0"/>
              <a:t> </a:t>
            </a:r>
            <a:endParaRPr lang="en-US" sz="2000" dirty="0"/>
          </a:p>
        </p:txBody>
      </p:sp>
    </p:spTree>
    <p:extLst>
      <p:ext uri="{BB962C8B-B14F-4D97-AF65-F5344CB8AC3E}">
        <p14:creationId xmlns:p14="http://schemas.microsoft.com/office/powerpoint/2010/main" xmlns="" val="2195942741"/>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16"/>
                </p:tgtEl>
              </p:cMediaNode>
            </p:video>
            <p:video>
              <p:cMediaNode>
                <p:cTn id="3" fill="hold" display="0">
                  <p:stCondLst>
                    <p:cond delay="indefinite"/>
                  </p:stCondLst>
                  <p:endCondLst>
                    <p:cond evt="onNext" delay="0">
                      <p:tgtEl>
                        <p:sldTgt/>
                      </p:tgtEl>
                    </p:cond>
                    <p:cond evt="onPrev" delay="0">
                      <p:tgtEl>
                        <p:sldTgt/>
                      </p:tgtEl>
                    </p:cond>
                  </p:endCondLst>
                </p:cTn>
                <p:tgtEl>
                  <p:spTgt spid="17"/>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descr="http://caspac.files.wordpress.com/2010/12/us-congress.jpg"/>
          <p:cNvPicPr>
            <a:picLocks noChangeAspect="1" noChangeArrowheads="1"/>
          </p:cNvPicPr>
          <p:nvPr/>
        </p:nvPicPr>
        <p:blipFill>
          <a:blip r:embed="rId2" cstate="email"/>
          <a:srcRect/>
          <a:stretch>
            <a:fillRect/>
          </a:stretch>
        </p:blipFill>
        <p:spPr bwMode="auto">
          <a:xfrm>
            <a:off x="176690" y="1447800"/>
            <a:ext cx="8814910" cy="4572000"/>
          </a:xfrm>
          <a:prstGeom prst="rect">
            <a:avLst/>
          </a:prstGeom>
          <a:noFill/>
        </p:spPr>
      </p:pic>
      <p:sp>
        <p:nvSpPr>
          <p:cNvPr id="3" name="Text Placeholder 2"/>
          <p:cNvSpPr>
            <a:spLocks noGrp="1"/>
          </p:cNvSpPr>
          <p:nvPr>
            <p:ph type="body" idx="1"/>
          </p:nvPr>
        </p:nvSpPr>
        <p:spPr>
          <a:xfrm>
            <a:off x="303212" y="1371600"/>
            <a:ext cx="4040188" cy="659352"/>
          </a:xfrm>
          <a:solidFill>
            <a:schemeClr val="bg1">
              <a:alpha val="64000"/>
            </a:schemeClr>
          </a:solidFill>
        </p:spPr>
        <p:txBody>
          <a:bodyPr/>
          <a:lstStyle/>
          <a:p>
            <a:pPr fontAlgn="base"/>
            <a:r>
              <a:rPr lang="en-US" sz="2000" i="1" dirty="0" smtClean="0"/>
              <a:t>S.46</a:t>
            </a:r>
            <a:r>
              <a:rPr lang="en-US" sz="2000" b="0" i="1" dirty="0" smtClean="0"/>
              <a:t> - Coral Reef Conservation Amendments Act of 2011</a:t>
            </a:r>
          </a:p>
          <a:p>
            <a:endParaRPr lang="en-US" sz="900" dirty="0"/>
          </a:p>
        </p:txBody>
      </p:sp>
      <p:sp>
        <p:nvSpPr>
          <p:cNvPr id="4" name="Text Placeholder 3"/>
          <p:cNvSpPr>
            <a:spLocks noGrp="1"/>
          </p:cNvSpPr>
          <p:nvPr>
            <p:ph type="body" sz="half" idx="3"/>
          </p:nvPr>
        </p:nvSpPr>
        <p:spPr>
          <a:xfrm>
            <a:off x="4797425" y="1402557"/>
            <a:ext cx="4041775" cy="654843"/>
          </a:xfrm>
          <a:solidFill>
            <a:schemeClr val="bg1">
              <a:alpha val="64000"/>
            </a:schemeClr>
          </a:solidFill>
        </p:spPr>
        <p:txBody>
          <a:bodyPr>
            <a:normAutofit fontScale="70000" lnSpcReduction="20000"/>
          </a:bodyPr>
          <a:lstStyle/>
          <a:p>
            <a:r>
              <a:rPr lang="en-US" i="1" dirty="0" smtClean="0"/>
              <a:t>H.R.738</a:t>
            </a:r>
            <a:r>
              <a:rPr lang="en-US" b="0" i="1" dirty="0" smtClean="0"/>
              <a:t> - Coral Reef Conservation Act Reauthorization and Enhancement Amendments of 2011</a:t>
            </a:r>
          </a:p>
          <a:p>
            <a:endParaRPr lang="en-US" dirty="0"/>
          </a:p>
        </p:txBody>
      </p:sp>
      <p:sp>
        <p:nvSpPr>
          <p:cNvPr id="5" name="Content Placeholder 4"/>
          <p:cNvSpPr>
            <a:spLocks noGrp="1"/>
          </p:cNvSpPr>
          <p:nvPr>
            <p:ph sz="quarter" idx="2"/>
          </p:nvPr>
        </p:nvSpPr>
        <p:spPr>
          <a:xfrm>
            <a:off x="303212" y="2183352"/>
            <a:ext cx="4040188" cy="3845720"/>
          </a:xfrm>
          <a:solidFill>
            <a:schemeClr val="bg1">
              <a:alpha val="64000"/>
            </a:schemeClr>
          </a:solidFill>
        </p:spPr>
        <p:txBody>
          <a:bodyPr>
            <a:normAutofit fontScale="85000" lnSpcReduction="20000"/>
          </a:bodyPr>
          <a:lstStyle/>
          <a:p>
            <a:r>
              <a:rPr lang="en-US" dirty="0" smtClean="0"/>
              <a:t>SEC. 5. CRCP</a:t>
            </a:r>
          </a:p>
          <a:p>
            <a:pPr lvl="1"/>
            <a:r>
              <a:rPr lang="en-US" dirty="0" smtClean="0"/>
              <a:t>‘(g) CRITERIA FOR APPROVAL- The Secretary may not approve a project proposal under this section unless the project is consistent with the coral reef action strategy under section 203 and will enhance the conservation of coral reef ecosystems nationally or internationally by—</a:t>
            </a:r>
          </a:p>
          <a:p>
            <a:pPr lvl="2"/>
            <a:r>
              <a:rPr lang="en-US" dirty="0" smtClean="0"/>
              <a:t>‘(4) </a:t>
            </a:r>
            <a:r>
              <a:rPr lang="en-US" i="1" dirty="0" smtClean="0"/>
              <a:t>developing sound scientific information</a:t>
            </a:r>
            <a:r>
              <a:rPr lang="en-US" dirty="0" smtClean="0"/>
              <a:t> on the condition of coral reef ecosystems or the threats to such ecosystems and their biodiversity, including factors that cause coral disease, </a:t>
            </a:r>
            <a:r>
              <a:rPr lang="en-US" b="1" dirty="0" smtClean="0"/>
              <a:t>ocean acidification</a:t>
            </a:r>
            <a:r>
              <a:rPr lang="en-US" dirty="0" smtClean="0"/>
              <a:t>, and bleaching;</a:t>
            </a:r>
            <a:endParaRPr lang="en-US" dirty="0"/>
          </a:p>
        </p:txBody>
      </p:sp>
      <p:sp>
        <p:nvSpPr>
          <p:cNvPr id="6" name="Content Placeholder 5"/>
          <p:cNvSpPr>
            <a:spLocks noGrp="1"/>
          </p:cNvSpPr>
          <p:nvPr>
            <p:ph sz="quarter" idx="4"/>
          </p:nvPr>
        </p:nvSpPr>
        <p:spPr>
          <a:xfrm>
            <a:off x="4797425" y="2250280"/>
            <a:ext cx="4041775" cy="3845720"/>
          </a:xfrm>
          <a:solidFill>
            <a:schemeClr val="bg1">
              <a:alpha val="64000"/>
            </a:schemeClr>
          </a:solidFill>
        </p:spPr>
        <p:txBody>
          <a:bodyPr>
            <a:normAutofit fontScale="85000" lnSpcReduction="10000"/>
          </a:bodyPr>
          <a:lstStyle/>
          <a:p>
            <a:r>
              <a:rPr lang="en-US" dirty="0" smtClean="0"/>
              <a:t>SEC. 103. NATIONAL PROGRAM.</a:t>
            </a:r>
          </a:p>
          <a:p>
            <a:pPr lvl="1"/>
            <a:r>
              <a:rPr lang="en-US" dirty="0" smtClean="0"/>
              <a:t>‘(4) to </a:t>
            </a:r>
            <a:r>
              <a:rPr lang="en-US" i="1" dirty="0" smtClean="0"/>
              <a:t>develop sound scientific information</a:t>
            </a:r>
            <a:r>
              <a:rPr lang="en-US" dirty="0" smtClean="0"/>
              <a:t> on the condition of coral reef ecosystems and the threats to such ecosystems including large-scale threats related to climate change, such as </a:t>
            </a:r>
            <a:r>
              <a:rPr lang="en-US" b="1" dirty="0" smtClean="0"/>
              <a:t>ocean acidification</a:t>
            </a:r>
            <a:r>
              <a:rPr lang="en-US" dirty="0" smtClean="0"/>
              <a:t>, to benefit local communities and the Nation, and to the extent practicable to support and enhance management and research capabilities at local management agencies and local research and academic institutions;’; and</a:t>
            </a:r>
            <a:endParaRPr lang="en-US" dirty="0"/>
          </a:p>
        </p:txBody>
      </p:sp>
      <p:sp>
        <p:nvSpPr>
          <p:cNvPr id="7" name="Title 1"/>
          <p:cNvSpPr txBox="1">
            <a:spLocks/>
          </p:cNvSpPr>
          <p:nvPr/>
        </p:nvSpPr>
        <p:spPr>
          <a:xfrm>
            <a:off x="685800" y="-304800"/>
            <a:ext cx="8229600" cy="1143000"/>
          </a:xfrm>
          <a:prstGeom prst="rect">
            <a:avLst/>
          </a:prstGeom>
        </p:spPr>
        <p:txBody>
          <a:bodyPr vert="horz" lIns="0" rIns="0" bIns="0" anchor="b">
            <a:normAutofit/>
          </a:bodyPr>
          <a:lstStyle/>
          <a:p>
            <a:pPr>
              <a:spcBef>
                <a:spcPct val="0"/>
              </a:spcBef>
              <a:defRPr/>
            </a:pPr>
            <a:r>
              <a:rPr lang="en-US" sz="5000" dirty="0" smtClean="0">
                <a:solidFill>
                  <a:schemeClr val="tx2"/>
                </a:solidFill>
                <a:latin typeface="+mj-lt"/>
                <a:ea typeface="+mj-ea"/>
                <a:cs typeface="+mj-cs"/>
              </a:rPr>
              <a:t>Policy &amp; Strategic  Drivers</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8" name="Title 1"/>
          <p:cNvSpPr txBox="1">
            <a:spLocks/>
          </p:cNvSpPr>
          <p:nvPr/>
        </p:nvSpPr>
        <p:spPr>
          <a:xfrm>
            <a:off x="685800" y="0"/>
            <a:ext cx="8229600" cy="1143000"/>
          </a:xfrm>
          <a:prstGeom prst="rect">
            <a:avLst/>
          </a:prstGeom>
        </p:spPr>
        <p:txBody>
          <a:bodyPr vert="horz" lIns="0" rIns="0" bIns="0" anchor="b">
            <a:normAutofit/>
          </a:bodyPr>
          <a:lstStyle/>
          <a:p>
            <a:pPr lvl="0">
              <a:spcBef>
                <a:spcPct val="0"/>
              </a:spcBef>
              <a:defRPr/>
            </a:pPr>
            <a:r>
              <a:rPr lang="en-US" sz="3200" dirty="0" smtClean="0">
                <a:solidFill>
                  <a:schemeClr val="tx2"/>
                </a:solidFill>
              </a:rPr>
              <a:t>The authorities…</a:t>
            </a:r>
            <a:endParaRPr lang="en-US" sz="3200" dirty="0">
              <a:solidFill>
                <a:schemeClr val="tx2"/>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lecorbusier4"/>
          <p:cNvPicPr>
            <a:picLocks noChangeAspect="1" noChangeArrowheads="1"/>
          </p:cNvPicPr>
          <p:nvPr/>
        </p:nvPicPr>
        <p:blipFill>
          <a:blip r:embed="rId4" cstate="print"/>
          <a:srcRect/>
          <a:stretch>
            <a:fillRect/>
          </a:stretch>
        </p:blipFill>
        <p:spPr bwMode="auto">
          <a:xfrm>
            <a:off x="4191000" y="1556274"/>
            <a:ext cx="4953000" cy="2583773"/>
          </a:xfrm>
          <a:prstGeom prst="rect">
            <a:avLst/>
          </a:prstGeom>
          <a:noFill/>
        </p:spPr>
      </p:pic>
      <p:pic>
        <p:nvPicPr>
          <p:cNvPr id="17" name="Picture 2" descr="muppets_wideweb__430x318"/>
          <p:cNvPicPr>
            <a:picLocks noChangeAspect="1" noChangeArrowheads="1"/>
          </p:cNvPicPr>
          <p:nvPr/>
        </p:nvPicPr>
        <p:blipFill>
          <a:blip r:embed="rId5" cstate="print"/>
          <a:srcRect/>
          <a:stretch>
            <a:fillRect/>
          </a:stretch>
        </p:blipFill>
        <p:spPr bwMode="auto">
          <a:xfrm>
            <a:off x="7997952" y="1697916"/>
            <a:ext cx="990600" cy="732631"/>
          </a:xfrm>
          <a:prstGeom prst="rect">
            <a:avLst/>
          </a:prstGeom>
          <a:noFill/>
        </p:spPr>
      </p:pic>
      <p:sp>
        <p:nvSpPr>
          <p:cNvPr id="36" name="Line 8"/>
          <p:cNvSpPr>
            <a:spLocks noChangeShapeType="1"/>
          </p:cNvSpPr>
          <p:nvPr/>
        </p:nvSpPr>
        <p:spPr bwMode="auto">
          <a:xfrm flipH="1">
            <a:off x="6059784" y="4267200"/>
            <a:ext cx="1695450" cy="381000"/>
          </a:xfrm>
          <a:prstGeom prst="line">
            <a:avLst/>
          </a:prstGeom>
          <a:noFill/>
          <a:ln w="9525">
            <a:solidFill>
              <a:schemeClr val="bg1"/>
            </a:solidFill>
            <a:round/>
            <a:headEnd/>
            <a:tailEnd type="triangle" w="med" len="med"/>
          </a:ln>
          <a:effectLst/>
        </p:spPr>
        <p:txBody>
          <a:bodyPr/>
          <a:lstStyle/>
          <a:p>
            <a:endParaRPr lang="en-US"/>
          </a:p>
        </p:txBody>
      </p:sp>
      <p:graphicFrame>
        <p:nvGraphicFramePr>
          <p:cNvPr id="55305" name="Object 9"/>
          <p:cNvGraphicFramePr>
            <a:graphicFrameLocks noChangeAspect="1"/>
          </p:cNvGraphicFramePr>
          <p:nvPr/>
        </p:nvGraphicFramePr>
        <p:xfrm>
          <a:off x="4421314" y="1824561"/>
          <a:ext cx="3119438" cy="569913"/>
        </p:xfrm>
        <a:graphic>
          <a:graphicData uri="http://schemas.openxmlformats.org/presentationml/2006/ole">
            <p:oleObj spid="_x0000_s56326" name="Equation" r:id="rId6" imgW="1320480" imgH="241200" progId="Equation.3">
              <p:embed/>
            </p:oleObj>
          </a:graphicData>
        </a:graphic>
      </p:graphicFrame>
      <p:graphicFrame>
        <p:nvGraphicFramePr>
          <p:cNvPr id="56327" name="Object 10"/>
          <p:cNvGraphicFramePr>
            <a:graphicFrameLocks noChangeAspect="1"/>
          </p:cNvGraphicFramePr>
          <p:nvPr/>
        </p:nvGraphicFramePr>
        <p:xfrm>
          <a:off x="4645152" y="2927874"/>
          <a:ext cx="2619375" cy="914400"/>
        </p:xfrm>
        <a:graphic>
          <a:graphicData uri="http://schemas.openxmlformats.org/presentationml/2006/ole">
            <p:oleObj spid="_x0000_s56327" name="Equation" r:id="rId7" imgW="1346040" imgH="469800" progId="Equation.3">
              <p:embed/>
            </p:oleObj>
          </a:graphicData>
        </a:graphic>
      </p:graphicFrame>
      <p:pic>
        <p:nvPicPr>
          <p:cNvPr id="31" name="Picture 30" descr="beaker3.png"/>
          <p:cNvPicPr>
            <a:picLocks noChangeAspect="1"/>
          </p:cNvPicPr>
          <p:nvPr/>
        </p:nvPicPr>
        <p:blipFill>
          <a:blip r:embed="rId8" cstate="print"/>
          <a:stretch>
            <a:fillRect/>
          </a:stretch>
        </p:blipFill>
        <p:spPr>
          <a:xfrm>
            <a:off x="4873752" y="2242074"/>
            <a:ext cx="636270" cy="710160"/>
          </a:xfrm>
          <a:prstGeom prst="rect">
            <a:avLst/>
          </a:prstGeom>
        </p:spPr>
      </p:pic>
      <p:sp>
        <p:nvSpPr>
          <p:cNvPr id="42" name="TextBox 41"/>
          <p:cNvSpPr txBox="1"/>
          <p:nvPr/>
        </p:nvSpPr>
        <p:spPr>
          <a:xfrm>
            <a:off x="5711952" y="4223274"/>
            <a:ext cx="1946815" cy="369332"/>
          </a:xfrm>
          <a:prstGeom prst="rect">
            <a:avLst/>
          </a:prstGeom>
          <a:noFill/>
        </p:spPr>
        <p:txBody>
          <a:bodyPr wrap="none" rtlCol="0">
            <a:spAutoFit/>
          </a:bodyPr>
          <a:lstStyle/>
          <a:p>
            <a:r>
              <a:rPr lang="en-US" dirty="0" smtClean="0"/>
              <a:t>“Saturation State”</a:t>
            </a:r>
            <a:endParaRPr lang="en-US" dirty="0"/>
          </a:p>
        </p:txBody>
      </p:sp>
      <p:grpSp>
        <p:nvGrpSpPr>
          <p:cNvPr id="54" name="Group 15"/>
          <p:cNvGrpSpPr>
            <a:grpSpLocks/>
          </p:cNvGrpSpPr>
          <p:nvPr/>
        </p:nvGrpSpPr>
        <p:grpSpPr bwMode="auto">
          <a:xfrm>
            <a:off x="76200" y="1981200"/>
            <a:ext cx="4011493" cy="3646003"/>
            <a:chOff x="2529" y="1618"/>
            <a:chExt cx="2056" cy="1629"/>
          </a:xfrm>
        </p:grpSpPr>
        <p:pic>
          <p:nvPicPr>
            <p:cNvPr id="55" name="Picture 16" descr="OA_CO3a copy"/>
            <p:cNvPicPr>
              <a:picLocks noChangeAspect="1" noChangeArrowheads="1"/>
            </p:cNvPicPr>
            <p:nvPr/>
          </p:nvPicPr>
          <p:blipFill>
            <a:blip r:embed="rId9" cstate="print"/>
            <a:srcRect l="1818" t="2282" r="5455"/>
            <a:stretch>
              <a:fillRect/>
            </a:stretch>
          </p:blipFill>
          <p:spPr bwMode="auto">
            <a:xfrm>
              <a:off x="2529" y="1618"/>
              <a:ext cx="1992" cy="1458"/>
            </a:xfrm>
            <a:prstGeom prst="rect">
              <a:avLst/>
            </a:prstGeom>
            <a:noFill/>
            <a:ln w="9525">
              <a:noFill/>
              <a:miter lim="800000"/>
              <a:headEnd/>
              <a:tailEnd/>
            </a:ln>
          </p:spPr>
        </p:pic>
        <p:sp>
          <p:nvSpPr>
            <p:cNvPr id="56" name="Text Box 17"/>
            <p:cNvSpPr txBox="1">
              <a:spLocks noChangeArrowheads="1"/>
            </p:cNvSpPr>
            <p:nvPr/>
          </p:nvSpPr>
          <p:spPr bwMode="auto">
            <a:xfrm>
              <a:off x="3193" y="3082"/>
              <a:ext cx="1392" cy="165"/>
            </a:xfrm>
            <a:prstGeom prst="rect">
              <a:avLst/>
            </a:prstGeom>
            <a:noFill/>
            <a:ln w="9525">
              <a:noFill/>
              <a:miter lim="800000"/>
              <a:headEnd/>
              <a:tailEnd/>
            </a:ln>
          </p:spPr>
          <p:txBody>
            <a:bodyPr wrap="none">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rPr>
                <a:t>Wolf-</a:t>
              </a:r>
              <a:r>
                <a:rPr kumimoji="0" lang="en-US" sz="1800" b="0" i="0" u="none" strike="noStrike" kern="0" cap="none" spc="0" normalizeH="0" baseline="0" noProof="0" dirty="0" err="1">
                  <a:ln>
                    <a:noFill/>
                  </a:ln>
                  <a:effectLst/>
                  <a:uLnTx/>
                  <a:uFillTx/>
                </a:rPr>
                <a:t>Gladrow</a:t>
              </a:r>
              <a:r>
                <a:rPr kumimoji="0" lang="en-US" sz="1800" b="0" i="1" u="none" strike="noStrike" kern="0" cap="none" spc="0" normalizeH="0" baseline="0" noProof="0" dirty="0">
                  <a:ln>
                    <a:noFill/>
                  </a:ln>
                  <a:effectLst/>
                  <a:uLnTx/>
                  <a:uFillTx/>
                </a:rPr>
                <a:t> et al., </a:t>
              </a:r>
              <a:r>
                <a:rPr kumimoji="0" lang="en-US" sz="1800" b="0" i="0" u="none" strike="noStrike" kern="0" cap="none" spc="0" normalizeH="0" baseline="0" noProof="0" dirty="0">
                  <a:ln>
                    <a:noFill/>
                  </a:ln>
                  <a:effectLst/>
                  <a:uLnTx/>
                  <a:uFillTx/>
                </a:rPr>
                <a:t>1999</a:t>
              </a:r>
            </a:p>
          </p:txBody>
        </p:sp>
        <p:grpSp>
          <p:nvGrpSpPr>
            <p:cNvPr id="57" name="Group 18"/>
            <p:cNvGrpSpPr>
              <a:grpSpLocks/>
            </p:cNvGrpSpPr>
            <p:nvPr/>
          </p:nvGrpSpPr>
          <p:grpSpPr bwMode="auto">
            <a:xfrm>
              <a:off x="2976" y="1656"/>
              <a:ext cx="768" cy="980"/>
              <a:chOff x="2208" y="1516"/>
              <a:chExt cx="768" cy="980"/>
            </a:xfrm>
          </p:grpSpPr>
          <p:sp>
            <p:nvSpPr>
              <p:cNvPr id="58" name="Text Box 19"/>
              <p:cNvSpPr txBox="1">
                <a:spLocks noChangeArrowheads="1"/>
              </p:cNvSpPr>
              <p:nvPr/>
            </p:nvSpPr>
            <p:spPr bwMode="auto">
              <a:xfrm>
                <a:off x="2704" y="1516"/>
                <a:ext cx="272" cy="212"/>
              </a:xfrm>
              <a:prstGeom prst="rect">
                <a:avLst/>
              </a:prstGeom>
              <a:noFill/>
              <a:ln w="9525">
                <a:noFill/>
                <a:miter lim="800000"/>
                <a:headEnd/>
                <a:tailEnd/>
              </a:ln>
            </p:spPr>
            <p:txBody>
              <a:bodyPr wrap="none">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0000"/>
                    </a:solidFill>
                    <a:effectLst/>
                    <a:uLnTx/>
                    <a:uFillTx/>
                    <a:latin typeface="Times New Roman" charset="0"/>
                  </a:rPr>
                  <a:t>pH</a:t>
                </a:r>
              </a:p>
            </p:txBody>
          </p:sp>
          <p:sp>
            <p:nvSpPr>
              <p:cNvPr id="59" name="Line 20"/>
              <p:cNvSpPr>
                <a:spLocks noChangeShapeType="1"/>
              </p:cNvSpPr>
              <p:nvPr/>
            </p:nvSpPr>
            <p:spPr bwMode="auto">
              <a:xfrm flipH="1">
                <a:off x="2592" y="1632"/>
                <a:ext cx="144" cy="48"/>
              </a:xfrm>
              <a:prstGeom prst="line">
                <a:avLst/>
              </a:prstGeom>
              <a:noFill/>
              <a:ln w="9525">
                <a:solidFill>
                  <a:sysClr val="window" lastClr="FFFF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Text Box 21"/>
              <p:cNvSpPr txBox="1">
                <a:spLocks noChangeArrowheads="1"/>
              </p:cNvSpPr>
              <p:nvPr/>
            </p:nvSpPr>
            <p:spPr bwMode="auto">
              <a:xfrm>
                <a:off x="2214" y="1846"/>
                <a:ext cx="411" cy="212"/>
              </a:xfrm>
              <a:prstGeom prst="rect">
                <a:avLst/>
              </a:prstGeom>
              <a:noFill/>
              <a:ln w="9525">
                <a:noFill/>
                <a:miter lim="800000"/>
                <a:headEnd/>
                <a:tailEnd/>
              </a:ln>
            </p:spPr>
            <p:txBody>
              <a:bodyPr wrap="none">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3333CC"/>
                    </a:solidFill>
                    <a:effectLst/>
                    <a:uLnTx/>
                    <a:uFillTx/>
                    <a:latin typeface="Times New Roman" charset="0"/>
                  </a:rPr>
                  <a:t>CO</a:t>
                </a:r>
                <a:r>
                  <a:rPr kumimoji="0" lang="en-US" sz="1600" b="0" i="0" u="none" strike="noStrike" kern="0" cap="none" spc="0" normalizeH="0" baseline="-25000" noProof="0">
                    <a:ln>
                      <a:noFill/>
                    </a:ln>
                    <a:solidFill>
                      <a:srgbClr val="3333CC"/>
                    </a:solidFill>
                    <a:effectLst/>
                    <a:uLnTx/>
                    <a:uFillTx/>
                    <a:latin typeface="Times New Roman" charset="0"/>
                  </a:rPr>
                  <a:t>3</a:t>
                </a:r>
                <a:r>
                  <a:rPr kumimoji="0" lang="en-US" sz="1600" b="0" i="0" u="none" strike="noStrike" kern="0" cap="none" spc="0" normalizeH="0" baseline="30000" noProof="0">
                    <a:ln>
                      <a:noFill/>
                    </a:ln>
                    <a:solidFill>
                      <a:srgbClr val="3333CC"/>
                    </a:solidFill>
                    <a:effectLst/>
                    <a:uLnTx/>
                    <a:uFillTx/>
                    <a:latin typeface="Times New Roman" charset="0"/>
                  </a:rPr>
                  <a:t>2-</a:t>
                </a:r>
                <a:endParaRPr kumimoji="0" lang="en-US" sz="1600" b="0" i="0" u="none" strike="noStrike" kern="0" cap="none" spc="0" normalizeH="0" baseline="0" noProof="0">
                  <a:ln>
                    <a:noFill/>
                  </a:ln>
                  <a:solidFill>
                    <a:srgbClr val="3333CC"/>
                  </a:solidFill>
                  <a:effectLst/>
                  <a:uLnTx/>
                  <a:uFillTx/>
                  <a:latin typeface="Times New Roman" charset="0"/>
                </a:endParaRPr>
              </a:p>
            </p:txBody>
          </p:sp>
          <p:sp>
            <p:nvSpPr>
              <p:cNvPr id="61" name="Line 22"/>
              <p:cNvSpPr>
                <a:spLocks noChangeShapeType="1"/>
              </p:cNvSpPr>
              <p:nvPr/>
            </p:nvSpPr>
            <p:spPr bwMode="auto">
              <a:xfrm flipH="1">
                <a:off x="2448" y="1776"/>
                <a:ext cx="192" cy="144"/>
              </a:xfrm>
              <a:prstGeom prst="line">
                <a:avLst/>
              </a:prstGeom>
              <a:noFill/>
              <a:ln w="9525">
                <a:solidFill>
                  <a:sysClr val="window" lastClr="FFFF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2" name="Text Box 23"/>
              <p:cNvSpPr txBox="1">
                <a:spLocks noChangeArrowheads="1"/>
              </p:cNvSpPr>
              <p:nvPr/>
            </p:nvSpPr>
            <p:spPr bwMode="auto">
              <a:xfrm>
                <a:off x="2210" y="2256"/>
                <a:ext cx="479" cy="212"/>
              </a:xfrm>
              <a:prstGeom prst="rect">
                <a:avLst/>
              </a:prstGeom>
              <a:noFill/>
              <a:ln w="9525">
                <a:noFill/>
                <a:miter lim="800000"/>
                <a:headEnd/>
                <a:tailEnd/>
              </a:ln>
            </p:spPr>
            <p:txBody>
              <a:bodyPr wrap="none">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CC00"/>
                    </a:solidFill>
                    <a:effectLst/>
                    <a:uLnTx/>
                    <a:uFillTx/>
                    <a:latin typeface="Times New Roman" charset="0"/>
                  </a:rPr>
                  <a:t>CO</a:t>
                </a:r>
                <a:r>
                  <a:rPr kumimoji="0" lang="en-US" sz="1600" b="0" i="0" u="none" strike="noStrike" kern="0" cap="none" spc="0" normalizeH="0" baseline="-25000" noProof="0">
                    <a:ln>
                      <a:noFill/>
                    </a:ln>
                    <a:solidFill>
                      <a:srgbClr val="FFCC00"/>
                    </a:solidFill>
                    <a:effectLst/>
                    <a:uLnTx/>
                    <a:uFillTx/>
                    <a:latin typeface="Times New Roman" charset="0"/>
                  </a:rPr>
                  <a:t>2(aq)</a:t>
                </a:r>
                <a:endParaRPr kumimoji="0" lang="en-US" sz="1600" b="0" i="0" u="none" strike="noStrike" kern="0" cap="none" spc="0" normalizeH="0" baseline="0" noProof="0">
                  <a:ln>
                    <a:noFill/>
                  </a:ln>
                  <a:solidFill>
                    <a:srgbClr val="FFCC00"/>
                  </a:solidFill>
                  <a:effectLst/>
                  <a:uLnTx/>
                  <a:uFillTx/>
                  <a:latin typeface="Times New Roman" charset="0"/>
                </a:endParaRPr>
              </a:p>
            </p:txBody>
          </p:sp>
          <p:sp>
            <p:nvSpPr>
              <p:cNvPr id="63" name="Line 24"/>
              <p:cNvSpPr>
                <a:spLocks noChangeShapeType="1"/>
              </p:cNvSpPr>
              <p:nvPr/>
            </p:nvSpPr>
            <p:spPr bwMode="auto">
              <a:xfrm flipV="1">
                <a:off x="2208" y="2400"/>
                <a:ext cx="144" cy="96"/>
              </a:xfrm>
              <a:prstGeom prst="line">
                <a:avLst/>
              </a:prstGeom>
              <a:noFill/>
              <a:ln w="9525">
                <a:solidFill>
                  <a:sysClr val="window" lastClr="FFFFFF"/>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sp>
        <p:nvSpPr>
          <p:cNvPr id="64" name="Rectangle 25"/>
          <p:cNvSpPr>
            <a:spLocks noChangeArrowheads="1"/>
          </p:cNvSpPr>
          <p:nvPr/>
        </p:nvSpPr>
        <p:spPr bwMode="auto">
          <a:xfrm>
            <a:off x="609600" y="2057501"/>
            <a:ext cx="3048000" cy="2743200"/>
          </a:xfrm>
          <a:prstGeom prst="rect">
            <a:avLst/>
          </a:prstGeom>
          <a:solidFill>
            <a:sysClr val="window" lastClr="FFFFFF"/>
          </a:solidFill>
          <a:ln w="9525">
            <a:noFill/>
            <a:miter lim="800000"/>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endParaRPr>
          </a:p>
        </p:txBody>
      </p:sp>
      <p:sp>
        <p:nvSpPr>
          <p:cNvPr id="65" name="Rectangle 26"/>
          <p:cNvSpPr>
            <a:spLocks noChangeArrowheads="1"/>
          </p:cNvSpPr>
          <p:nvPr/>
        </p:nvSpPr>
        <p:spPr bwMode="auto">
          <a:xfrm>
            <a:off x="2667000" y="2057501"/>
            <a:ext cx="1046162" cy="2743200"/>
          </a:xfrm>
          <a:prstGeom prst="rect">
            <a:avLst/>
          </a:prstGeom>
          <a:solidFill>
            <a:sysClr val="window" lastClr="FFFFFF"/>
          </a:solidFill>
          <a:ln w="9525">
            <a:noFill/>
            <a:miter lim="800000"/>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endParaRPr>
          </a:p>
        </p:txBody>
      </p:sp>
      <p:sp>
        <p:nvSpPr>
          <p:cNvPr id="66" name="Line 27"/>
          <p:cNvSpPr>
            <a:spLocks noChangeShapeType="1"/>
          </p:cNvSpPr>
          <p:nvPr/>
        </p:nvSpPr>
        <p:spPr bwMode="auto">
          <a:xfrm flipH="1">
            <a:off x="2667000" y="2209901"/>
            <a:ext cx="0" cy="2590800"/>
          </a:xfrm>
          <a:prstGeom prst="line">
            <a:avLst/>
          </a:prstGeom>
          <a:noFill/>
          <a:ln w="28575">
            <a:solidFill>
              <a:srgbClr val="FF0000"/>
            </a:solidFill>
            <a:prstDash val="sysDot"/>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56329" name="Picture 9" descr="http://t0.gstatic.com/images?q=tbn:ANd9GcSqXcjqchq6o3kqcGZpGytMzGy2-j8TtrN1AAtjT0-exri05sYF6Q"/>
          <p:cNvPicPr>
            <a:picLocks noChangeAspect="1" noChangeArrowheads="1"/>
          </p:cNvPicPr>
          <p:nvPr/>
        </p:nvPicPr>
        <p:blipFill>
          <a:blip r:embed="rId10" cstate="print"/>
          <a:srcRect/>
          <a:stretch>
            <a:fillRect/>
          </a:stretch>
        </p:blipFill>
        <p:spPr bwMode="auto">
          <a:xfrm>
            <a:off x="6473952" y="2318274"/>
            <a:ext cx="712294" cy="473999"/>
          </a:xfrm>
          <a:prstGeom prst="rect">
            <a:avLst/>
          </a:prstGeom>
          <a:noFill/>
        </p:spPr>
      </p:pic>
      <p:sp>
        <p:nvSpPr>
          <p:cNvPr id="39" name="Title 1"/>
          <p:cNvSpPr txBox="1">
            <a:spLocks/>
          </p:cNvSpPr>
          <p:nvPr/>
        </p:nvSpPr>
        <p:spPr>
          <a:xfrm>
            <a:off x="685800" y="-304800"/>
            <a:ext cx="8229600" cy="1143000"/>
          </a:xfrm>
          <a:prstGeom prst="rect">
            <a:avLst/>
          </a:prstGeom>
        </p:spPr>
        <p:txBody>
          <a:bodyPr vert="horz" lIns="0" rIns="0" bIns="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smtClean="0">
                <a:ln>
                  <a:noFill/>
                </a:ln>
                <a:solidFill>
                  <a:schemeClr val="tx2"/>
                </a:solidFill>
                <a:effectLst/>
                <a:uLnTx/>
                <a:uFillTx/>
                <a:latin typeface="+mj-lt"/>
                <a:ea typeface="+mj-ea"/>
                <a:cs typeface="+mj-cs"/>
              </a:rPr>
              <a:t>Rational and Motivations</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40" name="Title 1"/>
          <p:cNvSpPr txBox="1">
            <a:spLocks/>
          </p:cNvSpPr>
          <p:nvPr/>
        </p:nvSpPr>
        <p:spPr>
          <a:xfrm>
            <a:off x="685800" y="0"/>
            <a:ext cx="8229600" cy="1143000"/>
          </a:xfrm>
          <a:prstGeom prst="rect">
            <a:avLst/>
          </a:prstGeom>
        </p:spPr>
        <p:txBody>
          <a:bodyPr vert="horz" lIns="0" rIns="0" bIns="0" anchor="b">
            <a:normAutofit/>
          </a:bodyPr>
          <a:lstStyle/>
          <a:p>
            <a:pPr lvl="0">
              <a:spcBef>
                <a:spcPct val="0"/>
              </a:spcBef>
              <a:defRPr/>
            </a:pPr>
            <a:r>
              <a:rPr lang="en-US" sz="3200" dirty="0" smtClean="0">
                <a:solidFill>
                  <a:schemeClr val="tx2"/>
                </a:solidFill>
              </a:rPr>
              <a:t>The fundamentals…</a:t>
            </a:r>
            <a:endParaRPr lang="en-US" sz="3200" dirty="0">
              <a:solidFill>
                <a:schemeClr val="tx2"/>
              </a:solidFill>
            </a:endParaRPr>
          </a:p>
        </p:txBody>
      </p:sp>
      <p:sp>
        <p:nvSpPr>
          <p:cNvPr id="43" name="Rectangle 42"/>
          <p:cNvSpPr/>
          <p:nvPr/>
        </p:nvSpPr>
        <p:spPr>
          <a:xfrm>
            <a:off x="4724400" y="4724400"/>
            <a:ext cx="3581400" cy="1200329"/>
          </a:xfrm>
          <a:prstGeom prst="rect">
            <a:avLst/>
          </a:prstGeom>
        </p:spPr>
        <p:txBody>
          <a:bodyPr wrap="square">
            <a:spAutoFit/>
          </a:bodyPr>
          <a:lstStyle/>
          <a:p>
            <a:r>
              <a:rPr lang="en-US" sz="1200" dirty="0" smtClean="0"/>
              <a:t>“Since the time of the HMS Challenger expeditions in the late 19th century, it has been recognized that that the </a:t>
            </a:r>
            <a:r>
              <a:rPr lang="en-US" sz="1200" b="1" dirty="0" smtClean="0"/>
              <a:t>saturation state </a:t>
            </a:r>
            <a:r>
              <a:rPr lang="en-US" sz="1200" dirty="0" smtClean="0"/>
              <a:t>of seawater overlying sediments in the deep ocean exerts a major influence on the distribution and abundance of calcium carbonate in these sediments” – J. Morse</a:t>
            </a:r>
            <a:endParaRPr lang="en-US" sz="1200" dirty="0"/>
          </a:p>
        </p:txBody>
      </p:sp>
    </p:spTree>
    <p:extLst>
      <p:ext uri="{BB962C8B-B14F-4D97-AF65-F5344CB8AC3E}">
        <p14:creationId xmlns:p14="http://schemas.microsoft.com/office/powerpoint/2010/main" xmlns="" val="219594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22" presetClass="exit" presetSubtype="8" fill="hold" grpId="1" nodeType="withEffect">
                                  <p:stCondLst>
                                    <p:cond delay="0"/>
                                  </p:stCondLst>
                                  <p:childTnLst>
                                    <p:animEffect transition="out" filter="wipe(left)">
                                      <p:cBhvr>
                                        <p:cTn id="12" dur="1000"/>
                                        <p:tgtEl>
                                          <p:spTgt spid="64"/>
                                        </p:tgtEl>
                                      </p:cBhvr>
                                    </p:animEffect>
                                    <p:set>
                                      <p:cBhvr>
                                        <p:cTn id="13" dur="1" fill="hold">
                                          <p:stCondLst>
                                            <p:cond delay="999"/>
                                          </p:stCondLst>
                                        </p:cTn>
                                        <p:tgtEl>
                                          <p:spTgt spid="64"/>
                                        </p:tgtEl>
                                        <p:attrNameLst>
                                          <p:attrName>style.visibility</p:attrName>
                                        </p:attrNameLst>
                                      </p:cBhvr>
                                      <p:to>
                                        <p:strVal val="hidden"/>
                                      </p:to>
                                    </p:se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wipe(down)">
                                      <p:cBhvr>
                                        <p:cTn id="17" dur="5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1" nodeType="clickEffect">
                                  <p:stCondLst>
                                    <p:cond delay="0"/>
                                  </p:stCondLst>
                                  <p:childTnLst>
                                    <p:animEffect transition="out" filter="wipe(left)">
                                      <p:cBhvr>
                                        <p:cTn id="21" dur="1000"/>
                                        <p:tgtEl>
                                          <p:spTgt spid="65"/>
                                        </p:tgtEl>
                                      </p:cBhvr>
                                    </p:animEffect>
                                    <p:set>
                                      <p:cBhvr>
                                        <p:cTn id="22" dur="1" fill="hold">
                                          <p:stCondLst>
                                            <p:cond delay="999"/>
                                          </p:stCondLst>
                                        </p:cTn>
                                        <p:tgtEl>
                                          <p:spTgt spid="65"/>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4" grpId="1" animBg="1"/>
      <p:bldP spid="65" grpId="0" animBg="1"/>
      <p:bldP spid="65" grpId="1" animBg="1"/>
      <p:bldP spid="66" grpId="0" animBg="1"/>
      <p:bldP spid="4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0028.JPG"/>
          <p:cNvPicPr>
            <a:picLocks noChangeAspect="1"/>
          </p:cNvPicPr>
          <p:nvPr/>
        </p:nvPicPr>
        <p:blipFill>
          <a:blip r:embed="rId3" cstate="print"/>
          <a:stretch>
            <a:fillRect/>
          </a:stretch>
        </p:blipFill>
        <p:spPr>
          <a:xfrm>
            <a:off x="762000" y="533400"/>
            <a:ext cx="7518397" cy="5638800"/>
          </a:xfrm>
          <a:prstGeom prst="rect">
            <a:avLst/>
          </a:prstGeom>
        </p:spPr>
      </p:pic>
      <p:sp>
        <p:nvSpPr>
          <p:cNvPr id="2" name="Title 1"/>
          <p:cNvSpPr>
            <a:spLocks noGrp="1"/>
          </p:cNvSpPr>
          <p:nvPr>
            <p:ph type="title"/>
          </p:nvPr>
        </p:nvSpPr>
        <p:spPr>
          <a:xfrm>
            <a:off x="762000" y="609600"/>
            <a:ext cx="7772400" cy="1362456"/>
          </a:xfrm>
        </p:spPr>
        <p:txBody>
          <a:bodyPr/>
          <a:lstStyle/>
          <a:p>
            <a:r>
              <a:rPr lang="en-US" sz="3200" dirty="0" smtClean="0"/>
              <a:t>Thanks…..</a:t>
            </a:r>
            <a:br>
              <a:rPr lang="en-US" sz="3200" dirty="0" smtClean="0"/>
            </a:br>
            <a:r>
              <a:rPr lang="en-US" sz="3200" dirty="0" smtClean="0"/>
              <a:t/>
            </a:r>
            <a:br>
              <a:rPr lang="en-US" sz="3200" dirty="0" smtClean="0"/>
            </a:br>
            <a:r>
              <a:rPr lang="en-US" sz="3200" dirty="0" smtClean="0"/>
              <a:t>Questions?</a:t>
            </a:r>
            <a:endParaRPr lang="en-US" sz="3200" dirty="0"/>
          </a:p>
        </p:txBody>
      </p:sp>
      <p:pic>
        <p:nvPicPr>
          <p:cNvPr id="7" name="Picture 1" descr="C:\Documents and Settings\dwight.gledhill\My Documents\DwightG.hq.oar.noaa.gov\My Pictures\coral-id-1_300dpi.jpg"/>
          <p:cNvPicPr>
            <a:picLocks noChangeAspect="1" noChangeArrowheads="1"/>
          </p:cNvPicPr>
          <p:nvPr/>
        </p:nvPicPr>
        <p:blipFill>
          <a:blip r:embed="rId4" cstate="print"/>
          <a:srcRect/>
          <a:stretch>
            <a:fillRect/>
          </a:stretch>
        </p:blipFill>
        <p:spPr bwMode="auto">
          <a:xfrm>
            <a:off x="8534400" y="0"/>
            <a:ext cx="609600" cy="75812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p:nvPr/>
        </p:nvGrpSpPr>
        <p:grpSpPr>
          <a:xfrm>
            <a:off x="381000" y="2286000"/>
            <a:ext cx="2937164" cy="2438400"/>
            <a:chOff x="381000" y="3329802"/>
            <a:chExt cx="3043077" cy="2842398"/>
          </a:xfrm>
        </p:grpSpPr>
        <p:pic>
          <p:nvPicPr>
            <p:cNvPr id="57348" name="Picture 4"/>
            <p:cNvPicPr>
              <a:picLocks noChangeAspect="1" noChangeArrowheads="1"/>
            </p:cNvPicPr>
            <p:nvPr/>
          </p:nvPicPr>
          <p:blipFill>
            <a:blip r:embed="rId3" cstate="print"/>
            <a:srcRect b="14286"/>
            <a:stretch>
              <a:fillRect/>
            </a:stretch>
          </p:blipFill>
          <p:spPr bwMode="auto">
            <a:xfrm>
              <a:off x="381000" y="3429000"/>
              <a:ext cx="3043077" cy="2743200"/>
            </a:xfrm>
            <a:prstGeom prst="rect">
              <a:avLst/>
            </a:prstGeom>
            <a:noFill/>
            <a:ln w="9525">
              <a:noFill/>
              <a:miter lim="800000"/>
              <a:headEnd/>
              <a:tailEnd/>
            </a:ln>
          </p:spPr>
        </p:pic>
        <p:sp>
          <p:nvSpPr>
            <p:cNvPr id="43" name="TextBox 42"/>
            <p:cNvSpPr txBox="1"/>
            <p:nvPr/>
          </p:nvSpPr>
          <p:spPr>
            <a:xfrm>
              <a:off x="990600" y="3657600"/>
              <a:ext cx="2176493" cy="276999"/>
            </a:xfrm>
            <a:prstGeom prst="rect">
              <a:avLst/>
            </a:prstGeom>
            <a:noFill/>
          </p:spPr>
          <p:txBody>
            <a:bodyPr wrap="none" rtlCol="0">
              <a:spAutoFit/>
            </a:bodyPr>
            <a:lstStyle/>
            <a:p>
              <a:r>
                <a:rPr lang="en-US" sz="1200" i="1" dirty="0" smtClean="0"/>
                <a:t>Morse, Gledhill, </a:t>
              </a:r>
              <a:r>
                <a:rPr lang="en-US" sz="1200" i="1" dirty="0" err="1" smtClean="0"/>
                <a:t>Millero</a:t>
              </a:r>
              <a:r>
                <a:rPr lang="en-US" sz="1200" i="1" dirty="0" smtClean="0"/>
                <a:t> (2003)</a:t>
              </a:r>
              <a:endParaRPr lang="en-US" i="1" dirty="0"/>
            </a:p>
          </p:txBody>
        </p:sp>
        <p:sp>
          <p:nvSpPr>
            <p:cNvPr id="44" name="TextBox 43"/>
            <p:cNvSpPr txBox="1"/>
            <p:nvPr/>
          </p:nvSpPr>
          <p:spPr>
            <a:xfrm>
              <a:off x="863601" y="3329802"/>
              <a:ext cx="2235933" cy="276999"/>
            </a:xfrm>
            <a:prstGeom prst="rect">
              <a:avLst/>
            </a:prstGeom>
            <a:noFill/>
          </p:spPr>
          <p:txBody>
            <a:bodyPr wrap="none" rtlCol="0">
              <a:spAutoFit/>
            </a:bodyPr>
            <a:lstStyle/>
            <a:p>
              <a:r>
                <a:rPr lang="en-US" sz="1200" dirty="0" smtClean="0"/>
                <a:t>Precipitation Rate of Aragonite</a:t>
              </a:r>
              <a:endParaRPr lang="en-US" sz="1200" dirty="0"/>
            </a:p>
          </p:txBody>
        </p:sp>
      </p:grpSp>
      <p:sp>
        <p:nvSpPr>
          <p:cNvPr id="50" name="TextBox 49"/>
          <p:cNvSpPr txBox="1"/>
          <p:nvPr/>
        </p:nvSpPr>
        <p:spPr>
          <a:xfrm>
            <a:off x="2133600" y="5715000"/>
            <a:ext cx="1128579" cy="369332"/>
          </a:xfrm>
          <a:prstGeom prst="rect">
            <a:avLst/>
          </a:prstGeom>
          <a:noFill/>
        </p:spPr>
        <p:txBody>
          <a:bodyPr wrap="none" rtlCol="0">
            <a:spAutoFit/>
          </a:bodyPr>
          <a:lstStyle/>
          <a:p>
            <a:r>
              <a:rPr lang="en-US" i="1" dirty="0" smtClean="0"/>
              <a:t>Inorganic</a:t>
            </a:r>
            <a:endParaRPr lang="en-US" i="1" dirty="0"/>
          </a:p>
        </p:txBody>
      </p:sp>
      <p:sp>
        <p:nvSpPr>
          <p:cNvPr id="51" name="TextBox 50"/>
          <p:cNvSpPr txBox="1"/>
          <p:nvPr/>
        </p:nvSpPr>
        <p:spPr>
          <a:xfrm>
            <a:off x="6392523" y="5726668"/>
            <a:ext cx="1151277" cy="369332"/>
          </a:xfrm>
          <a:prstGeom prst="rect">
            <a:avLst/>
          </a:prstGeom>
          <a:noFill/>
        </p:spPr>
        <p:txBody>
          <a:bodyPr wrap="none" rtlCol="0">
            <a:spAutoFit/>
          </a:bodyPr>
          <a:lstStyle/>
          <a:p>
            <a:r>
              <a:rPr lang="en-US" i="1" dirty="0" smtClean="0"/>
              <a:t>Biological</a:t>
            </a:r>
            <a:endParaRPr lang="en-US" i="1" dirty="0"/>
          </a:p>
        </p:txBody>
      </p:sp>
      <p:sp>
        <p:nvSpPr>
          <p:cNvPr id="59" name="TextBox 58"/>
          <p:cNvSpPr txBox="1"/>
          <p:nvPr/>
        </p:nvSpPr>
        <p:spPr>
          <a:xfrm>
            <a:off x="762000" y="1411069"/>
            <a:ext cx="7467600" cy="646331"/>
          </a:xfrm>
          <a:prstGeom prst="rect">
            <a:avLst/>
          </a:prstGeom>
          <a:noFill/>
        </p:spPr>
        <p:txBody>
          <a:bodyPr wrap="square" rtlCol="0">
            <a:spAutoFit/>
          </a:bodyPr>
          <a:lstStyle/>
          <a:p>
            <a:r>
              <a:rPr lang="en-US" dirty="0" smtClean="0"/>
              <a:t>Both inorganic precipitation and biologically mediated calcification </a:t>
            </a:r>
            <a:r>
              <a:rPr lang="en-US" b="1" dirty="0" smtClean="0"/>
              <a:t>rates</a:t>
            </a:r>
            <a:r>
              <a:rPr lang="en-US" dirty="0" smtClean="0"/>
              <a:t> are influenced by the degree to which seawater is supersaturated (</a:t>
            </a:r>
            <a:r>
              <a:rPr lang="el-GR" dirty="0" smtClean="0"/>
              <a:t>Ω</a:t>
            </a:r>
            <a:r>
              <a:rPr lang="en-US" dirty="0" smtClean="0"/>
              <a:t>). </a:t>
            </a:r>
            <a:endParaRPr lang="en-US" dirty="0"/>
          </a:p>
        </p:txBody>
      </p:sp>
      <p:sp>
        <p:nvSpPr>
          <p:cNvPr id="15" name="Title 1"/>
          <p:cNvSpPr txBox="1">
            <a:spLocks/>
          </p:cNvSpPr>
          <p:nvPr/>
        </p:nvSpPr>
        <p:spPr>
          <a:xfrm>
            <a:off x="685800" y="-304800"/>
            <a:ext cx="8229600" cy="1143000"/>
          </a:xfrm>
          <a:prstGeom prst="rect">
            <a:avLst/>
          </a:prstGeom>
        </p:spPr>
        <p:txBody>
          <a:bodyPr vert="horz" lIns="0" rIns="0" bIns="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smtClean="0">
                <a:ln>
                  <a:noFill/>
                </a:ln>
                <a:solidFill>
                  <a:schemeClr val="tx2"/>
                </a:solidFill>
                <a:effectLst/>
                <a:uLnTx/>
                <a:uFillTx/>
                <a:latin typeface="+mj-lt"/>
                <a:ea typeface="+mj-ea"/>
                <a:cs typeface="+mj-cs"/>
              </a:rPr>
              <a:t>Rational and Motivations</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16" name="Title 1"/>
          <p:cNvSpPr txBox="1">
            <a:spLocks/>
          </p:cNvSpPr>
          <p:nvPr/>
        </p:nvSpPr>
        <p:spPr>
          <a:xfrm>
            <a:off x="685800" y="0"/>
            <a:ext cx="8229600" cy="1143000"/>
          </a:xfrm>
          <a:prstGeom prst="rect">
            <a:avLst/>
          </a:prstGeom>
        </p:spPr>
        <p:txBody>
          <a:bodyPr vert="horz" lIns="0" rIns="0" bIns="0" anchor="b">
            <a:normAutofit/>
          </a:bodyPr>
          <a:lstStyle/>
          <a:p>
            <a:pPr lvl="0">
              <a:spcBef>
                <a:spcPct val="0"/>
              </a:spcBef>
              <a:defRPr/>
            </a:pPr>
            <a:r>
              <a:rPr lang="en-US" sz="3200" dirty="0" smtClean="0">
                <a:solidFill>
                  <a:schemeClr val="tx2"/>
                </a:solidFill>
              </a:rPr>
              <a:t>The concerns…</a:t>
            </a:r>
            <a:endParaRPr lang="en-US" sz="3200" dirty="0">
              <a:solidFill>
                <a:schemeClr val="tx2"/>
              </a:solidFill>
            </a:endParaRPr>
          </a:p>
        </p:txBody>
      </p:sp>
      <p:pic>
        <p:nvPicPr>
          <p:cNvPr id="17" name="Picture 1"/>
          <p:cNvPicPr>
            <a:picLocks noChangeAspect="1" noChangeArrowheads="1"/>
          </p:cNvPicPr>
          <p:nvPr/>
        </p:nvPicPr>
        <p:blipFill>
          <a:blip r:embed="rId4" cstate="print"/>
          <a:srcRect l="16667" r="15000" b="13837"/>
          <a:stretch>
            <a:fillRect/>
          </a:stretch>
        </p:blipFill>
        <p:spPr bwMode="auto">
          <a:xfrm>
            <a:off x="3581400" y="2057400"/>
            <a:ext cx="5123688" cy="3124200"/>
          </a:xfrm>
          <a:prstGeom prst="rect">
            <a:avLst/>
          </a:prstGeom>
          <a:noFill/>
          <a:ln w="9525">
            <a:noFill/>
            <a:miter lim="800000"/>
            <a:headEnd/>
            <a:tailEnd/>
          </a:ln>
        </p:spPr>
      </p:pic>
      <p:sp>
        <p:nvSpPr>
          <p:cNvPr id="20" name="TextBox 19"/>
          <p:cNvSpPr txBox="1"/>
          <p:nvPr/>
        </p:nvSpPr>
        <p:spPr>
          <a:xfrm>
            <a:off x="4267200" y="5105400"/>
            <a:ext cx="2505622" cy="369332"/>
          </a:xfrm>
          <a:prstGeom prst="rect">
            <a:avLst/>
          </a:prstGeom>
          <a:noFill/>
        </p:spPr>
        <p:txBody>
          <a:bodyPr wrap="none" rtlCol="0">
            <a:spAutoFit/>
          </a:bodyPr>
          <a:lstStyle/>
          <a:p>
            <a:r>
              <a:rPr lang="en-US" dirty="0" err="1" smtClean="0"/>
              <a:t>Shamberger</a:t>
            </a:r>
            <a:r>
              <a:rPr lang="en-US" dirty="0" smtClean="0"/>
              <a:t> et al. (2011)</a:t>
            </a:r>
            <a:endParaRPr lang="en-US" dirty="0"/>
          </a:p>
        </p:txBody>
      </p:sp>
    </p:spTree>
    <p:extLst>
      <p:ext uri="{BB962C8B-B14F-4D97-AF65-F5344CB8AC3E}">
        <p14:creationId xmlns:p14="http://schemas.microsoft.com/office/powerpoint/2010/main" xmlns="" val="21959427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7"/>
          <p:cNvSpPr>
            <a:spLocks noGrp="1"/>
          </p:cNvSpPr>
          <p:nvPr>
            <p:ph type="sldNum" sz="quarter" idx="12"/>
          </p:nvPr>
        </p:nvSpPr>
        <p:spPr>
          <a:xfrm>
            <a:off x="6553200" y="6019801"/>
            <a:ext cx="1905000" cy="457200"/>
          </a:xfrm>
        </p:spPr>
        <p:txBody>
          <a:bodyPr/>
          <a:lstStyle/>
          <a:p>
            <a:fld id="{6B6E27B4-D3B1-4E86-A55A-FEA50859082D}" type="slidenum">
              <a:rPr lang="en-US"/>
              <a:pPr/>
              <a:t>5</a:t>
            </a:fld>
            <a:endParaRPr lang="en-US" dirty="0"/>
          </a:p>
        </p:txBody>
      </p:sp>
      <p:sp>
        <p:nvSpPr>
          <p:cNvPr id="19" name="Title 1"/>
          <p:cNvSpPr txBox="1">
            <a:spLocks/>
          </p:cNvSpPr>
          <p:nvPr/>
        </p:nvSpPr>
        <p:spPr>
          <a:xfrm>
            <a:off x="685800" y="-304800"/>
            <a:ext cx="8229600" cy="1143000"/>
          </a:xfrm>
          <a:prstGeom prst="rect">
            <a:avLst/>
          </a:prstGeom>
        </p:spPr>
        <p:txBody>
          <a:bodyPr vert="horz" lIns="0" rIns="0" bIns="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smtClean="0">
                <a:ln>
                  <a:noFill/>
                </a:ln>
                <a:solidFill>
                  <a:schemeClr val="tx2"/>
                </a:solidFill>
                <a:effectLst/>
                <a:uLnTx/>
                <a:uFillTx/>
                <a:latin typeface="+mj-lt"/>
                <a:ea typeface="+mj-ea"/>
                <a:cs typeface="+mj-cs"/>
              </a:rPr>
              <a:t>Rational and Motivations</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20" name="Title 1"/>
          <p:cNvSpPr txBox="1">
            <a:spLocks/>
          </p:cNvSpPr>
          <p:nvPr/>
        </p:nvSpPr>
        <p:spPr>
          <a:xfrm>
            <a:off x="685800" y="0"/>
            <a:ext cx="8229600" cy="1143000"/>
          </a:xfrm>
          <a:prstGeom prst="rect">
            <a:avLst/>
          </a:prstGeom>
        </p:spPr>
        <p:txBody>
          <a:bodyPr vert="horz" lIns="0" rIns="0" bIns="0" anchor="b">
            <a:normAutofit/>
          </a:bodyPr>
          <a:lstStyle/>
          <a:p>
            <a:pPr lvl="0">
              <a:spcBef>
                <a:spcPct val="0"/>
              </a:spcBef>
              <a:defRPr/>
            </a:pPr>
            <a:r>
              <a:rPr lang="en-US" sz="3200" dirty="0" smtClean="0">
                <a:solidFill>
                  <a:schemeClr val="tx2"/>
                </a:solidFill>
              </a:rPr>
              <a:t>The concerns…</a:t>
            </a:r>
            <a:endParaRPr lang="en-US" sz="3200" dirty="0">
              <a:solidFill>
                <a:schemeClr val="tx2"/>
              </a:solidFill>
            </a:endParaRPr>
          </a:p>
        </p:txBody>
      </p:sp>
      <p:pic>
        <p:nvPicPr>
          <p:cNvPr id="16" name="Picture 2" descr="Reef ecosystem panoramic view of House Reef in the Phillipines.  There are many species of coral, fish, and other reef organisms visible."/>
          <p:cNvPicPr>
            <a:picLocks noChangeAspect="1" noChangeArrowheads="1"/>
          </p:cNvPicPr>
          <p:nvPr/>
        </p:nvPicPr>
        <p:blipFill>
          <a:blip r:embed="rId4" cstate="print"/>
          <a:srcRect/>
          <a:stretch>
            <a:fillRect/>
          </a:stretch>
        </p:blipFill>
        <p:spPr bwMode="auto">
          <a:xfrm>
            <a:off x="914400" y="1240467"/>
            <a:ext cx="7196446" cy="4800600"/>
          </a:xfrm>
          <a:prstGeom prst="rect">
            <a:avLst/>
          </a:prstGeom>
          <a:noFill/>
        </p:spPr>
      </p:pic>
      <p:sp>
        <p:nvSpPr>
          <p:cNvPr id="17" name="Footer Placeholder 20"/>
          <p:cNvSpPr>
            <a:spLocks noGrp="1"/>
          </p:cNvSpPr>
          <p:nvPr>
            <p:ph type="ftr" sz="quarter" idx="11"/>
          </p:nvPr>
        </p:nvSpPr>
        <p:spPr>
          <a:xfrm>
            <a:off x="228600" y="5578476"/>
            <a:ext cx="9144000" cy="822325"/>
          </a:xfrm>
        </p:spPr>
        <p:txBody>
          <a:bodyPr/>
          <a:lstStyle/>
          <a:p>
            <a:r>
              <a:rPr lang="en-US" dirty="0" smtClean="0"/>
              <a:t>Joanie </a:t>
            </a:r>
            <a:r>
              <a:rPr lang="en-US" dirty="0" err="1" smtClean="0"/>
              <a:t>Kleypas</a:t>
            </a:r>
            <a:r>
              <a:rPr lang="en-US" dirty="0" smtClean="0"/>
              <a:t> (Lead Author);Jean-Pierre </a:t>
            </a:r>
            <a:r>
              <a:rPr lang="en-US" dirty="0" err="1" smtClean="0"/>
              <a:t>Gattuso</a:t>
            </a:r>
            <a:r>
              <a:rPr lang="en-US" dirty="0" smtClean="0"/>
              <a:t> (Topic Editor) "Coral reef". In: Encyclopedia of Earth. Eds. Cutler J. Cleveland (Washington, D.C.: Environmental Information Coalition, National Council for Science and the Environment). </a:t>
            </a:r>
            <a:endParaRPr lang="en-US" dirty="0"/>
          </a:p>
        </p:txBody>
      </p:sp>
      <p:sp>
        <p:nvSpPr>
          <p:cNvPr id="18" name="Footer Placeholder 20"/>
          <p:cNvSpPr txBox="1">
            <a:spLocks/>
          </p:cNvSpPr>
          <p:nvPr/>
        </p:nvSpPr>
        <p:spPr>
          <a:xfrm rot="16200000">
            <a:off x="-1473728" y="3208338"/>
            <a:ext cx="4343400" cy="365125"/>
          </a:xfrm>
          <a:prstGeom prst="rect">
            <a:avLst/>
          </a:prstGeom>
        </p:spPr>
        <p:txBody>
          <a:bodyPr vert="horz" lIns="0" tIns="0" rIns="0" bIns="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70C0"/>
                </a:solidFill>
                <a:effectLst/>
                <a:uLnTx/>
                <a:uFillTx/>
                <a:latin typeface="+mn-lt"/>
                <a:ea typeface="+mn-ea"/>
                <a:cs typeface="+mn-cs"/>
              </a:rPr>
              <a:t>Figure from NOAA CRCP http:/http://coralreef.noaa.gov</a:t>
            </a:r>
            <a:endParaRPr kumimoji="0" lang="en-US" sz="1200" b="0" i="0" u="none" strike="noStrike" kern="1200" cap="none" spc="0" normalizeH="0" baseline="0" noProof="0" dirty="0">
              <a:ln>
                <a:noFill/>
              </a:ln>
              <a:solidFill>
                <a:srgbClr val="0070C0"/>
              </a:solidFill>
              <a:effectLst/>
              <a:uLnTx/>
              <a:uFillTx/>
              <a:latin typeface="+mn-lt"/>
              <a:ea typeface="+mn-ea"/>
              <a:cs typeface="+mn-cs"/>
            </a:endParaRPr>
          </a:p>
        </p:txBody>
      </p:sp>
      <p:sp>
        <p:nvSpPr>
          <p:cNvPr id="21" name="TextBox 20"/>
          <p:cNvSpPr txBox="1"/>
          <p:nvPr/>
        </p:nvSpPr>
        <p:spPr>
          <a:xfrm>
            <a:off x="914400" y="1219201"/>
            <a:ext cx="6934200" cy="923330"/>
          </a:xfrm>
          <a:prstGeom prst="rect">
            <a:avLst/>
          </a:prstGeom>
          <a:noFill/>
        </p:spPr>
        <p:txBody>
          <a:bodyPr wrap="square" rtlCol="0">
            <a:spAutoFit/>
          </a:bodyPr>
          <a:lstStyle/>
          <a:p>
            <a:pPr>
              <a:buFont typeface="Arial" pitchFamily="34" charset="0"/>
              <a:buChar char="•"/>
            </a:pPr>
            <a:r>
              <a:rPr lang="en-US" dirty="0" smtClean="0">
                <a:solidFill>
                  <a:schemeClr val="bg1"/>
                </a:solidFill>
              </a:rPr>
              <a:t> Composed predominantly of </a:t>
            </a:r>
            <a:r>
              <a:rPr lang="en-US" dirty="0" err="1" smtClean="0">
                <a:solidFill>
                  <a:schemeClr val="bg1"/>
                </a:solidFill>
              </a:rPr>
              <a:t>scleractinian</a:t>
            </a:r>
            <a:r>
              <a:rPr lang="en-US" dirty="0" smtClean="0">
                <a:solidFill>
                  <a:schemeClr val="bg1"/>
                </a:solidFill>
              </a:rPr>
              <a:t> corals</a:t>
            </a:r>
          </a:p>
          <a:p>
            <a:pPr>
              <a:buFont typeface="Arial" pitchFamily="34" charset="0"/>
              <a:buChar char="•"/>
            </a:pPr>
            <a:r>
              <a:rPr lang="en-US" dirty="0" smtClean="0">
                <a:solidFill>
                  <a:schemeClr val="bg1"/>
                </a:solidFill>
              </a:rPr>
              <a:t>  High biodiversity  (600,000 to 9 million reef species)</a:t>
            </a:r>
          </a:p>
          <a:p>
            <a:pPr>
              <a:buFont typeface="Arial" pitchFamily="34" charset="0"/>
              <a:buChar char="•"/>
            </a:pPr>
            <a:r>
              <a:rPr lang="en-US" dirty="0" smtClean="0">
                <a:solidFill>
                  <a:schemeClr val="bg1"/>
                </a:solidFill>
              </a:rPr>
              <a:t>  Structural complexity drives biodiversity</a:t>
            </a:r>
            <a:endParaRPr lang="en-US" dirty="0" smtClean="0"/>
          </a:p>
        </p:txBody>
      </p:sp>
      <p:pic>
        <p:nvPicPr>
          <p:cNvPr id="22" name="Picture 20" descr="coral"/>
          <p:cNvPicPr>
            <a:picLocks noChangeAspect="1" noChangeArrowheads="1"/>
          </p:cNvPicPr>
          <p:nvPr/>
        </p:nvPicPr>
        <p:blipFill>
          <a:blip r:embed="rId5" cstate="print"/>
          <a:srcRect/>
          <a:stretch>
            <a:fillRect/>
          </a:stretch>
        </p:blipFill>
        <p:spPr bwMode="auto">
          <a:xfrm>
            <a:off x="1600200" y="2819401"/>
            <a:ext cx="2579205" cy="2838450"/>
          </a:xfrm>
          <a:prstGeom prst="rect">
            <a:avLst/>
          </a:prstGeom>
          <a:noFill/>
        </p:spPr>
      </p:pic>
      <p:sp>
        <p:nvSpPr>
          <p:cNvPr id="23" name="Freeform 18"/>
          <p:cNvSpPr>
            <a:spLocks/>
          </p:cNvSpPr>
          <p:nvPr/>
        </p:nvSpPr>
        <p:spPr bwMode="auto">
          <a:xfrm rot="3069810" flipH="1" flipV="1">
            <a:off x="4325793" y="3611407"/>
            <a:ext cx="2280664" cy="1242262"/>
          </a:xfrm>
          <a:custGeom>
            <a:avLst/>
            <a:gdLst/>
            <a:ahLst/>
            <a:cxnLst>
              <a:cxn ang="0">
                <a:pos x="0" y="624"/>
              </a:cxn>
              <a:cxn ang="0">
                <a:pos x="912" y="624"/>
              </a:cxn>
              <a:cxn ang="0">
                <a:pos x="2064" y="0"/>
              </a:cxn>
            </a:cxnLst>
            <a:rect l="0" t="0" r="r" b="b"/>
            <a:pathLst>
              <a:path w="2064" h="728">
                <a:moveTo>
                  <a:pt x="0" y="624"/>
                </a:moveTo>
                <a:cubicBezTo>
                  <a:pt x="284" y="676"/>
                  <a:pt x="568" y="728"/>
                  <a:pt x="912" y="624"/>
                </a:cubicBezTo>
                <a:cubicBezTo>
                  <a:pt x="1256" y="520"/>
                  <a:pt x="1660" y="260"/>
                  <a:pt x="2064" y="0"/>
                </a:cubicBezTo>
              </a:path>
            </a:pathLst>
          </a:custGeom>
          <a:noFill/>
          <a:ln w="76200" cmpd="sng">
            <a:solidFill>
              <a:srgbClr val="FF0000"/>
            </a:solidFill>
            <a:round/>
            <a:headEnd type="none" w="med" len="med"/>
            <a:tailEnd type="triangle" w="med" len="med"/>
          </a:ln>
          <a:effectLst/>
        </p:spPr>
        <p:txBody>
          <a:bodyPr/>
          <a:lstStyle/>
          <a:p>
            <a:endParaRPr lang="en-US"/>
          </a:p>
        </p:txBody>
      </p:sp>
      <p:graphicFrame>
        <p:nvGraphicFramePr>
          <p:cNvPr id="24" name="Object 23"/>
          <p:cNvGraphicFramePr>
            <a:graphicFrameLocks noChangeAspect="1"/>
          </p:cNvGraphicFramePr>
          <p:nvPr/>
        </p:nvGraphicFramePr>
        <p:xfrm>
          <a:off x="2514600" y="4953000"/>
          <a:ext cx="838200" cy="407773"/>
        </p:xfrm>
        <a:graphic>
          <a:graphicData uri="http://schemas.openxmlformats.org/presentationml/2006/ole">
            <p:oleObj spid="_x0000_s222209" name="Equation" r:id="rId6" imgW="469800" imgH="228600" progId="Equation.3">
              <p:embed/>
            </p:oleObj>
          </a:graphicData>
        </a:graphic>
      </p:graphicFrame>
      <p:sp>
        <p:nvSpPr>
          <p:cNvPr id="25" name="Content Placeholder 2"/>
          <p:cNvSpPr>
            <a:spLocks noGrp="1"/>
          </p:cNvSpPr>
          <p:nvPr>
            <p:ph idx="1"/>
          </p:nvPr>
        </p:nvSpPr>
        <p:spPr>
          <a:xfrm>
            <a:off x="990600" y="2514601"/>
            <a:ext cx="7543800" cy="16764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rmAutofit/>
          </a:bodyPr>
          <a:lstStyle/>
          <a:p>
            <a:pPr marL="0" indent="0">
              <a:buNone/>
            </a:pPr>
            <a:r>
              <a:rPr lang="en-US" sz="2400" dirty="0" smtClean="0"/>
              <a:t>The more technical definition of "coral reef" includes an additional geological requirement that the reef organisms produce enough calcium carbonate to build the physical reef structure. – J. </a:t>
            </a:r>
            <a:r>
              <a:rPr lang="en-US" sz="2400" dirty="0" err="1" smtClean="0"/>
              <a:t>Kleypas</a:t>
            </a:r>
            <a:r>
              <a:rPr lang="en-US" sz="2400" dirty="0" smtClean="0"/>
              <a:t> </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right)">
                                      <p:cBhvr>
                                        <p:cTn id="11" dur="500"/>
                                        <p:tgtEl>
                                          <p:spTgt spid="22"/>
                                        </p:tgtEl>
                                      </p:cBhvr>
                                    </p:animEffect>
                                  </p:childTnLst>
                                </p:cTn>
                              </p:par>
                              <p:par>
                                <p:cTn id="12" presetID="1"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5">
                                            <p:bg/>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685800" y="-304800"/>
            <a:ext cx="8229600" cy="1143000"/>
          </a:xfrm>
          <a:prstGeom prst="rect">
            <a:avLst/>
          </a:prstGeom>
        </p:spPr>
        <p:txBody>
          <a:bodyPr vert="horz" lIns="0" rIns="0" bIns="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smtClean="0">
                <a:ln>
                  <a:noFill/>
                </a:ln>
                <a:solidFill>
                  <a:schemeClr val="tx2"/>
                </a:solidFill>
                <a:effectLst/>
                <a:uLnTx/>
                <a:uFillTx/>
                <a:latin typeface="+mj-lt"/>
                <a:ea typeface="+mj-ea"/>
                <a:cs typeface="+mj-cs"/>
              </a:rPr>
              <a:t>Rational and Motivations</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20" name="Title 1"/>
          <p:cNvSpPr txBox="1">
            <a:spLocks/>
          </p:cNvSpPr>
          <p:nvPr/>
        </p:nvSpPr>
        <p:spPr>
          <a:xfrm>
            <a:off x="685800" y="0"/>
            <a:ext cx="8229600" cy="1143000"/>
          </a:xfrm>
          <a:prstGeom prst="rect">
            <a:avLst/>
          </a:prstGeom>
        </p:spPr>
        <p:txBody>
          <a:bodyPr vert="horz" lIns="0" rIns="0" bIns="0" anchor="b">
            <a:normAutofit/>
          </a:bodyPr>
          <a:lstStyle/>
          <a:p>
            <a:pPr lvl="0">
              <a:spcBef>
                <a:spcPct val="0"/>
              </a:spcBef>
              <a:defRPr/>
            </a:pPr>
            <a:r>
              <a:rPr lang="en-US" sz="3200" dirty="0" smtClean="0">
                <a:solidFill>
                  <a:schemeClr val="tx2"/>
                </a:solidFill>
              </a:rPr>
              <a:t>The concerns…</a:t>
            </a:r>
            <a:endParaRPr lang="en-US" sz="3200" dirty="0">
              <a:solidFill>
                <a:schemeClr val="tx2"/>
              </a:solidFill>
            </a:endParaRPr>
          </a:p>
        </p:txBody>
      </p:sp>
      <p:sp>
        <p:nvSpPr>
          <p:cNvPr id="14" name="Footer Placeholder 20"/>
          <p:cNvSpPr>
            <a:spLocks noGrp="1"/>
          </p:cNvSpPr>
          <p:nvPr>
            <p:ph type="ftr" sz="quarter" idx="11"/>
          </p:nvPr>
        </p:nvSpPr>
        <p:spPr>
          <a:xfrm>
            <a:off x="1371600" y="6553200"/>
            <a:ext cx="6324600" cy="304800"/>
          </a:xfrm>
        </p:spPr>
        <p:txBody>
          <a:bodyPr/>
          <a:lstStyle/>
          <a:p>
            <a:r>
              <a:rPr lang="en-US" dirty="0" smtClean="0"/>
              <a:t>Figures provided courtesy of Joanie </a:t>
            </a:r>
            <a:r>
              <a:rPr lang="en-US" dirty="0" err="1" smtClean="0"/>
              <a:t>Kleypas</a:t>
            </a:r>
            <a:r>
              <a:rPr lang="en-US" dirty="0" smtClean="0"/>
              <a:t>  (National Center for  Atmospheric Research)</a:t>
            </a:r>
          </a:p>
        </p:txBody>
      </p:sp>
      <p:pic>
        <p:nvPicPr>
          <p:cNvPr id="15" name="Picture 17" descr="brittlestar_noaa"/>
          <p:cNvPicPr>
            <a:picLocks noGrp="1" noChangeAspect="1" noChangeArrowheads="1"/>
          </p:cNvPicPr>
          <p:nvPr>
            <p:ph sz="quarter" idx="1"/>
          </p:nvPr>
        </p:nvPicPr>
        <p:blipFill>
          <a:blip r:embed="rId3" cstate="print"/>
          <a:srcRect/>
          <a:stretch>
            <a:fillRect/>
          </a:stretch>
        </p:blipFill>
        <p:spPr>
          <a:xfrm>
            <a:off x="5638800" y="2057400"/>
            <a:ext cx="2133600" cy="1404937"/>
          </a:xfrm>
          <a:noFill/>
          <a:ln/>
        </p:spPr>
      </p:pic>
      <p:pic>
        <p:nvPicPr>
          <p:cNvPr id="26" name="Picture 5" descr="halimeda_incrassata"/>
          <p:cNvPicPr>
            <a:picLocks noChangeAspect="1" noChangeArrowheads="1"/>
          </p:cNvPicPr>
          <p:nvPr/>
        </p:nvPicPr>
        <p:blipFill>
          <a:blip r:embed="rId4" cstate="print"/>
          <a:srcRect l="-24529"/>
          <a:stretch>
            <a:fillRect/>
          </a:stretch>
        </p:blipFill>
        <p:spPr>
          <a:xfrm>
            <a:off x="2093321" y="2386012"/>
            <a:ext cx="1411879" cy="2033588"/>
          </a:xfrm>
          <a:prstGeom prst="rect">
            <a:avLst/>
          </a:prstGeom>
          <a:noFill/>
          <a:ln/>
        </p:spPr>
      </p:pic>
      <p:pic>
        <p:nvPicPr>
          <p:cNvPr id="27" name="Picture 4" descr="halimeda_calc"/>
          <p:cNvPicPr>
            <a:picLocks noChangeAspect="1" noChangeArrowheads="1"/>
          </p:cNvPicPr>
          <p:nvPr/>
        </p:nvPicPr>
        <p:blipFill>
          <a:blip r:embed="rId5" cstate="print"/>
          <a:srcRect/>
          <a:stretch>
            <a:fillRect/>
          </a:stretch>
        </p:blipFill>
        <p:spPr>
          <a:xfrm>
            <a:off x="3581400" y="1905000"/>
            <a:ext cx="1905000" cy="1833909"/>
          </a:xfrm>
          <a:prstGeom prst="rect">
            <a:avLst/>
          </a:prstGeom>
          <a:noFill/>
          <a:ln/>
        </p:spPr>
      </p:pic>
      <p:pic>
        <p:nvPicPr>
          <p:cNvPr id="28" name="Picture 6" descr="noaa_polyps"/>
          <p:cNvPicPr>
            <a:picLocks noChangeAspect="1" noChangeArrowheads="1"/>
          </p:cNvPicPr>
          <p:nvPr/>
        </p:nvPicPr>
        <p:blipFill>
          <a:blip r:embed="rId6" cstate="print"/>
          <a:srcRect/>
          <a:stretch>
            <a:fillRect/>
          </a:stretch>
        </p:blipFill>
        <p:spPr bwMode="auto">
          <a:xfrm>
            <a:off x="228600" y="4568825"/>
            <a:ext cx="3062894" cy="1984375"/>
          </a:xfrm>
          <a:prstGeom prst="rect">
            <a:avLst/>
          </a:prstGeom>
          <a:noFill/>
        </p:spPr>
      </p:pic>
      <p:sp>
        <p:nvSpPr>
          <p:cNvPr id="29" name="Text Box 8"/>
          <p:cNvSpPr txBox="1">
            <a:spLocks noChangeArrowheads="1"/>
          </p:cNvSpPr>
          <p:nvPr/>
        </p:nvSpPr>
        <p:spPr bwMode="auto">
          <a:xfrm rot="10228">
            <a:off x="2286451" y="6246993"/>
            <a:ext cx="946150" cy="304800"/>
          </a:xfrm>
          <a:prstGeom prst="rect">
            <a:avLst/>
          </a:prstGeom>
          <a:noFill/>
          <a:ln w="9525">
            <a:noFill/>
            <a:miter lim="800000"/>
            <a:headEnd/>
            <a:tailEnd/>
          </a:ln>
          <a:effectLst/>
        </p:spPr>
        <p:txBody>
          <a:bodyPr>
            <a:prstTxWarp prst="textNoShape">
              <a:avLst/>
            </a:prstTxWarp>
            <a:spAutoFit/>
          </a:bodyPr>
          <a:lstStyle/>
          <a:p>
            <a:pPr eaLnBrk="0" hangingPunct="0"/>
            <a:r>
              <a:rPr lang="en-US" sz="1400" b="1" i="1" dirty="0">
                <a:solidFill>
                  <a:schemeClr val="bg1"/>
                </a:solidFill>
              </a:rPr>
              <a:t>NOAA</a:t>
            </a:r>
          </a:p>
        </p:txBody>
      </p:sp>
      <p:grpSp>
        <p:nvGrpSpPr>
          <p:cNvPr id="30" name="Group 29"/>
          <p:cNvGrpSpPr/>
          <p:nvPr/>
        </p:nvGrpSpPr>
        <p:grpSpPr>
          <a:xfrm>
            <a:off x="76200" y="1687284"/>
            <a:ext cx="1839221" cy="2594329"/>
            <a:chOff x="-3124200" y="1137047"/>
            <a:chExt cx="1839221" cy="2594329"/>
          </a:xfrm>
        </p:grpSpPr>
        <p:grpSp>
          <p:nvGrpSpPr>
            <p:cNvPr id="31" name="Group 30"/>
            <p:cNvGrpSpPr/>
            <p:nvPr/>
          </p:nvGrpSpPr>
          <p:grpSpPr>
            <a:xfrm>
              <a:off x="-3124200" y="1137047"/>
              <a:ext cx="1839221" cy="2542778"/>
              <a:chOff x="-3124200" y="1137047"/>
              <a:chExt cx="1839221" cy="2542778"/>
            </a:xfrm>
          </p:grpSpPr>
          <p:pic>
            <p:nvPicPr>
              <p:cNvPr id="33" name="Picture 7" descr="coralline"/>
              <p:cNvPicPr>
                <a:picLocks noChangeAspect="1" noChangeArrowheads="1"/>
              </p:cNvPicPr>
              <p:nvPr/>
            </p:nvPicPr>
            <p:blipFill>
              <a:blip r:embed="rId7" cstate="print"/>
              <a:srcRect/>
              <a:stretch>
                <a:fillRect/>
              </a:stretch>
            </p:blipFill>
            <p:spPr bwMode="auto">
              <a:xfrm>
                <a:off x="-3027542" y="1676400"/>
                <a:ext cx="1689666" cy="2003425"/>
              </a:xfrm>
              <a:prstGeom prst="rect">
                <a:avLst/>
              </a:prstGeom>
              <a:noFill/>
            </p:spPr>
          </p:pic>
          <p:sp>
            <p:nvSpPr>
              <p:cNvPr id="34" name="Text Box 12"/>
              <p:cNvSpPr txBox="1">
                <a:spLocks noChangeArrowheads="1"/>
              </p:cNvSpPr>
              <p:nvPr/>
            </p:nvSpPr>
            <p:spPr bwMode="auto">
              <a:xfrm>
                <a:off x="-3124200" y="1137047"/>
                <a:ext cx="1839221" cy="615553"/>
              </a:xfrm>
              <a:prstGeom prst="rect">
                <a:avLst/>
              </a:prstGeom>
              <a:noFill/>
              <a:ln w="9525">
                <a:noFill/>
                <a:miter lim="800000"/>
                <a:headEnd/>
                <a:tailEnd/>
              </a:ln>
              <a:effectLst/>
            </p:spPr>
            <p:txBody>
              <a:bodyPr wrap="none">
                <a:prstTxWarp prst="textNoShape">
                  <a:avLst/>
                </a:prstTxWarp>
                <a:spAutoFit/>
              </a:bodyPr>
              <a:lstStyle/>
              <a:p>
                <a:r>
                  <a:rPr lang="en-US" b="1" dirty="0">
                    <a:solidFill>
                      <a:schemeClr val="accent1">
                        <a:lumMod val="75000"/>
                      </a:schemeClr>
                    </a:solidFill>
                  </a:rPr>
                  <a:t>Coralline Algae</a:t>
                </a:r>
              </a:p>
              <a:p>
                <a:r>
                  <a:rPr lang="en-US" sz="1600" b="1" dirty="0" smtClean="0">
                    <a:solidFill>
                      <a:schemeClr val="accent1">
                        <a:lumMod val="75000"/>
                      </a:schemeClr>
                    </a:solidFill>
                  </a:rPr>
                  <a:t>(hi-</a:t>
                </a:r>
                <a:r>
                  <a:rPr lang="en-US" sz="1600" b="1" dirty="0" err="1" smtClean="0">
                    <a:solidFill>
                      <a:schemeClr val="accent1">
                        <a:lumMod val="75000"/>
                      </a:schemeClr>
                    </a:solidFill>
                  </a:rPr>
                  <a:t>mag</a:t>
                </a:r>
                <a:r>
                  <a:rPr lang="en-US" sz="1600" b="1" dirty="0" smtClean="0">
                    <a:solidFill>
                      <a:schemeClr val="accent1">
                        <a:lumMod val="75000"/>
                      </a:schemeClr>
                    </a:solidFill>
                  </a:rPr>
                  <a:t> calcite)</a:t>
                </a:r>
                <a:endParaRPr lang="en-US" sz="1600" b="1" dirty="0">
                  <a:solidFill>
                    <a:schemeClr val="accent1">
                      <a:lumMod val="75000"/>
                    </a:schemeClr>
                  </a:solidFill>
                </a:endParaRPr>
              </a:p>
            </p:txBody>
          </p:sp>
        </p:grpSp>
        <p:sp>
          <p:nvSpPr>
            <p:cNvPr id="32" name="Text Box 9"/>
            <p:cNvSpPr txBox="1">
              <a:spLocks noChangeArrowheads="1"/>
            </p:cNvSpPr>
            <p:nvPr/>
          </p:nvSpPr>
          <p:spPr bwMode="auto">
            <a:xfrm rot="10228">
              <a:off x="-3047552" y="3427552"/>
              <a:ext cx="1629605" cy="303824"/>
            </a:xfrm>
            <a:prstGeom prst="rect">
              <a:avLst/>
            </a:prstGeom>
            <a:noFill/>
            <a:ln w="9525">
              <a:noFill/>
              <a:miter lim="800000"/>
              <a:headEnd/>
              <a:tailEnd/>
            </a:ln>
            <a:effectLst/>
          </p:spPr>
          <p:txBody>
            <a:bodyPr>
              <a:prstTxWarp prst="textNoShape">
                <a:avLst/>
              </a:prstTxWarp>
              <a:spAutoFit/>
            </a:bodyPr>
            <a:lstStyle/>
            <a:p>
              <a:pPr eaLnBrk="0" hangingPunct="0"/>
              <a:r>
                <a:rPr lang="en-US" sz="1400" b="1" i="1" dirty="0">
                  <a:solidFill>
                    <a:schemeClr val="bg1"/>
                  </a:solidFill>
                </a:rPr>
                <a:t>Nancy </a:t>
              </a:r>
              <a:r>
                <a:rPr lang="en-US" sz="1400" b="1" i="1" dirty="0" err="1">
                  <a:solidFill>
                    <a:schemeClr val="bg1"/>
                  </a:solidFill>
                </a:rPr>
                <a:t>Sefton</a:t>
              </a:r>
              <a:endParaRPr lang="en-US" sz="1400" b="1" i="1" dirty="0">
                <a:solidFill>
                  <a:schemeClr val="bg1"/>
                </a:solidFill>
              </a:endParaRPr>
            </a:p>
          </p:txBody>
        </p:sp>
      </p:grpSp>
      <p:sp>
        <p:nvSpPr>
          <p:cNvPr id="35" name="Text Box 13"/>
          <p:cNvSpPr txBox="1">
            <a:spLocks noChangeArrowheads="1"/>
          </p:cNvSpPr>
          <p:nvPr/>
        </p:nvSpPr>
        <p:spPr bwMode="auto">
          <a:xfrm>
            <a:off x="136339" y="4282498"/>
            <a:ext cx="3731717" cy="369332"/>
          </a:xfrm>
          <a:prstGeom prst="rect">
            <a:avLst/>
          </a:prstGeom>
          <a:noFill/>
          <a:ln w="9525">
            <a:noFill/>
            <a:miter lim="800000"/>
            <a:headEnd/>
            <a:tailEnd/>
          </a:ln>
          <a:effectLst/>
        </p:spPr>
        <p:txBody>
          <a:bodyPr wrap="square">
            <a:prstTxWarp prst="textNoShape">
              <a:avLst/>
            </a:prstTxWarp>
            <a:spAutoFit/>
          </a:bodyPr>
          <a:lstStyle/>
          <a:p>
            <a:r>
              <a:rPr lang="en-US" b="1" dirty="0" smtClean="0">
                <a:solidFill>
                  <a:srgbClr val="002F4C"/>
                </a:solidFill>
              </a:rPr>
              <a:t>Corals (</a:t>
            </a:r>
            <a:r>
              <a:rPr lang="en-US" sz="1600" b="1" dirty="0" smtClean="0">
                <a:solidFill>
                  <a:srgbClr val="002F4C"/>
                </a:solidFill>
              </a:rPr>
              <a:t>aragonite)</a:t>
            </a:r>
            <a:endParaRPr lang="en-US" sz="1600" b="1" dirty="0">
              <a:solidFill>
                <a:srgbClr val="002F4C"/>
              </a:solidFill>
            </a:endParaRPr>
          </a:p>
        </p:txBody>
      </p:sp>
      <p:sp>
        <p:nvSpPr>
          <p:cNvPr id="36" name="Text Box 14"/>
          <p:cNvSpPr txBox="1">
            <a:spLocks noChangeArrowheads="1"/>
          </p:cNvSpPr>
          <p:nvPr/>
        </p:nvSpPr>
        <p:spPr bwMode="auto">
          <a:xfrm>
            <a:off x="2286000" y="1822847"/>
            <a:ext cx="1266372" cy="615553"/>
          </a:xfrm>
          <a:prstGeom prst="rect">
            <a:avLst/>
          </a:prstGeom>
          <a:noFill/>
          <a:ln w="9525">
            <a:noFill/>
            <a:miter lim="800000"/>
            <a:headEnd/>
            <a:tailEnd/>
          </a:ln>
          <a:effectLst/>
        </p:spPr>
        <p:txBody>
          <a:bodyPr wrap="none">
            <a:prstTxWarp prst="textNoShape">
              <a:avLst/>
            </a:prstTxWarp>
            <a:spAutoFit/>
          </a:bodyPr>
          <a:lstStyle/>
          <a:p>
            <a:r>
              <a:rPr lang="en-US" b="1" i="1" dirty="0" err="1">
                <a:solidFill>
                  <a:srgbClr val="002F4C"/>
                </a:solidFill>
              </a:rPr>
              <a:t>Halimeda</a:t>
            </a:r>
            <a:endParaRPr lang="en-US" b="1" i="1" dirty="0">
              <a:solidFill>
                <a:srgbClr val="002F4C"/>
              </a:solidFill>
            </a:endParaRPr>
          </a:p>
          <a:p>
            <a:r>
              <a:rPr lang="en-US" sz="1600" b="1" dirty="0" smtClean="0">
                <a:solidFill>
                  <a:srgbClr val="002F4C"/>
                </a:solidFill>
              </a:rPr>
              <a:t>(aragonite)</a:t>
            </a:r>
            <a:endParaRPr lang="en-US" sz="1600" b="1" dirty="0">
              <a:solidFill>
                <a:srgbClr val="002F4C"/>
              </a:solidFill>
            </a:endParaRPr>
          </a:p>
        </p:txBody>
      </p:sp>
      <p:pic>
        <p:nvPicPr>
          <p:cNvPr id="37" name="Picture 20" descr="conesnail_noaa"/>
          <p:cNvPicPr>
            <a:picLocks noChangeAspect="1" noChangeArrowheads="1"/>
          </p:cNvPicPr>
          <p:nvPr/>
        </p:nvPicPr>
        <p:blipFill>
          <a:blip r:embed="rId8" cstate="print"/>
          <a:srcRect/>
          <a:stretch>
            <a:fillRect/>
          </a:stretch>
        </p:blipFill>
        <p:spPr bwMode="auto">
          <a:xfrm>
            <a:off x="6781800" y="1066800"/>
            <a:ext cx="2133600" cy="1454150"/>
          </a:xfrm>
          <a:prstGeom prst="rect">
            <a:avLst/>
          </a:prstGeom>
          <a:noFill/>
        </p:spPr>
      </p:pic>
      <p:pic>
        <p:nvPicPr>
          <p:cNvPr id="38" name="Picture 37" descr="barnacle"/>
          <p:cNvPicPr>
            <a:picLocks noChangeAspect="1" noChangeArrowheads="1"/>
          </p:cNvPicPr>
          <p:nvPr/>
        </p:nvPicPr>
        <p:blipFill>
          <a:blip r:embed="rId9" cstate="print"/>
          <a:srcRect/>
          <a:stretch>
            <a:fillRect/>
          </a:stretch>
        </p:blipFill>
        <p:spPr bwMode="auto">
          <a:xfrm>
            <a:off x="6629400" y="2819400"/>
            <a:ext cx="2133600" cy="1550987"/>
          </a:xfrm>
          <a:prstGeom prst="rect">
            <a:avLst/>
          </a:prstGeom>
          <a:noFill/>
        </p:spPr>
      </p:pic>
      <p:pic>
        <p:nvPicPr>
          <p:cNvPr id="39" name="Picture 38" descr="crab_noaa"/>
          <p:cNvPicPr>
            <a:picLocks noChangeAspect="1" noChangeArrowheads="1"/>
          </p:cNvPicPr>
          <p:nvPr/>
        </p:nvPicPr>
        <p:blipFill>
          <a:blip r:embed="rId10" cstate="print"/>
          <a:srcRect/>
          <a:stretch>
            <a:fillRect/>
          </a:stretch>
        </p:blipFill>
        <p:spPr bwMode="auto">
          <a:xfrm>
            <a:off x="6705600" y="4572000"/>
            <a:ext cx="2133600" cy="1600200"/>
          </a:xfrm>
          <a:prstGeom prst="rect">
            <a:avLst/>
          </a:prstGeom>
          <a:noFill/>
        </p:spPr>
      </p:pic>
      <p:pic>
        <p:nvPicPr>
          <p:cNvPr id="40" name="Picture 34" descr="001"/>
          <p:cNvPicPr>
            <a:picLocks noChangeAspect="1" noChangeArrowheads="1"/>
          </p:cNvPicPr>
          <p:nvPr/>
        </p:nvPicPr>
        <p:blipFill>
          <a:blip r:embed="rId11" cstate="print"/>
          <a:srcRect/>
          <a:stretch>
            <a:fillRect/>
          </a:stretch>
        </p:blipFill>
        <p:spPr>
          <a:xfrm>
            <a:off x="3886200" y="4724400"/>
            <a:ext cx="2509838" cy="1649413"/>
          </a:xfrm>
          <a:prstGeom prst="rect">
            <a:avLst/>
          </a:prstGeom>
          <a:noFill/>
          <a:ln/>
        </p:spPr>
      </p:pic>
      <p:sp>
        <p:nvSpPr>
          <p:cNvPr id="41" name="Text Box 37"/>
          <p:cNvSpPr txBox="1">
            <a:spLocks noChangeArrowheads="1"/>
          </p:cNvSpPr>
          <p:nvPr/>
        </p:nvSpPr>
        <p:spPr bwMode="auto">
          <a:xfrm>
            <a:off x="4425900" y="4114800"/>
            <a:ext cx="2051100" cy="615553"/>
          </a:xfrm>
          <a:prstGeom prst="rect">
            <a:avLst/>
          </a:prstGeom>
          <a:noFill/>
          <a:ln w="9525">
            <a:noFill/>
            <a:miter lim="800000"/>
            <a:headEnd/>
            <a:tailEnd/>
          </a:ln>
          <a:effectLst/>
        </p:spPr>
        <p:txBody>
          <a:bodyPr wrap="none">
            <a:prstTxWarp prst="textNoShape">
              <a:avLst/>
            </a:prstTxWarp>
            <a:spAutoFit/>
          </a:bodyPr>
          <a:lstStyle/>
          <a:p>
            <a:pPr algn="r"/>
            <a:r>
              <a:rPr lang="en-US" b="1" dirty="0">
                <a:solidFill>
                  <a:srgbClr val="002F4C"/>
                </a:solidFill>
              </a:rPr>
              <a:t>Benthic </a:t>
            </a:r>
            <a:r>
              <a:rPr lang="en-US" b="1" dirty="0" err="1">
                <a:solidFill>
                  <a:srgbClr val="002F4C"/>
                </a:solidFill>
              </a:rPr>
              <a:t>Forams</a:t>
            </a:r>
            <a:endParaRPr lang="en-US" b="1" dirty="0">
              <a:solidFill>
                <a:srgbClr val="002F4C"/>
              </a:solidFill>
            </a:endParaRPr>
          </a:p>
          <a:p>
            <a:pPr algn="r"/>
            <a:r>
              <a:rPr lang="en-US" sz="1600" b="1" dirty="0">
                <a:solidFill>
                  <a:srgbClr val="002F4C"/>
                </a:solidFill>
              </a:rPr>
              <a:t>Calcite + hi-</a:t>
            </a:r>
            <a:r>
              <a:rPr lang="en-US" sz="1600" b="1" dirty="0" err="1">
                <a:solidFill>
                  <a:srgbClr val="002F4C"/>
                </a:solidFill>
              </a:rPr>
              <a:t>mag</a:t>
            </a:r>
            <a:r>
              <a:rPr lang="en-US" sz="1600" b="1" dirty="0">
                <a:solidFill>
                  <a:srgbClr val="002F4C"/>
                </a:solidFill>
              </a:rPr>
              <a:t> calcite</a:t>
            </a:r>
          </a:p>
        </p:txBody>
      </p:sp>
      <p:pic>
        <p:nvPicPr>
          <p:cNvPr id="42" name="Picture 4" descr="ncar_logo-transparent"/>
          <p:cNvPicPr>
            <a:picLocks noChangeAspect="1" noChangeArrowheads="1"/>
          </p:cNvPicPr>
          <p:nvPr/>
        </p:nvPicPr>
        <p:blipFill>
          <a:blip r:embed="rId12" cstate="print"/>
          <a:srcRect/>
          <a:stretch>
            <a:fillRect/>
          </a:stretch>
        </p:blipFill>
        <p:spPr>
          <a:xfrm>
            <a:off x="609600" y="6391275"/>
            <a:ext cx="599252" cy="466725"/>
          </a:xfrm>
          <a:prstGeom prst="rect">
            <a:avLst/>
          </a:prstGeom>
          <a:noFill/>
        </p:spPr>
      </p:pic>
      <p:sp>
        <p:nvSpPr>
          <p:cNvPr id="43" name="Text Box 37"/>
          <p:cNvSpPr txBox="1">
            <a:spLocks noChangeArrowheads="1"/>
          </p:cNvSpPr>
          <p:nvPr/>
        </p:nvSpPr>
        <p:spPr bwMode="auto">
          <a:xfrm>
            <a:off x="7010400" y="773668"/>
            <a:ext cx="1187440" cy="369332"/>
          </a:xfrm>
          <a:prstGeom prst="rect">
            <a:avLst/>
          </a:prstGeom>
          <a:noFill/>
          <a:ln w="9525">
            <a:noFill/>
            <a:miter lim="800000"/>
            <a:headEnd/>
            <a:tailEnd/>
          </a:ln>
          <a:effectLst/>
        </p:spPr>
        <p:txBody>
          <a:bodyPr wrap="none">
            <a:prstTxWarp prst="textNoShape">
              <a:avLst/>
            </a:prstTxWarp>
            <a:spAutoFit/>
          </a:bodyPr>
          <a:lstStyle/>
          <a:p>
            <a:pPr algn="r"/>
            <a:r>
              <a:rPr lang="en-US" b="1" dirty="0" smtClean="0">
                <a:solidFill>
                  <a:srgbClr val="002F4C"/>
                </a:solidFill>
              </a:rPr>
              <a:t>Mollusks</a:t>
            </a:r>
            <a:endParaRPr lang="en-US" b="1" dirty="0">
              <a:solidFill>
                <a:srgbClr val="002F4C"/>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descr="C:\Documents and Settings\dwight.gledhill\My Documents\My Pictures\Panama reef frame.jpg"/>
          <p:cNvPicPr>
            <a:picLocks noChangeAspect="1" noChangeArrowheads="1"/>
          </p:cNvPicPr>
          <p:nvPr/>
        </p:nvPicPr>
        <p:blipFill>
          <a:blip r:embed="rId4" cstate="print"/>
          <a:srcRect/>
          <a:stretch>
            <a:fillRect/>
          </a:stretch>
        </p:blipFill>
        <p:spPr bwMode="auto">
          <a:xfrm>
            <a:off x="228600" y="2133600"/>
            <a:ext cx="2133600" cy="1600200"/>
          </a:xfrm>
          <a:prstGeom prst="rect">
            <a:avLst/>
          </a:prstGeom>
          <a:noFill/>
        </p:spPr>
      </p:pic>
      <p:sp>
        <p:nvSpPr>
          <p:cNvPr id="39" name="Rectangle 38"/>
          <p:cNvSpPr/>
          <p:nvPr/>
        </p:nvSpPr>
        <p:spPr>
          <a:xfrm>
            <a:off x="3733800" y="3512403"/>
            <a:ext cx="5181600" cy="830997"/>
          </a:xfrm>
          <a:prstGeom prst="rect">
            <a:avLst/>
          </a:prstGeom>
        </p:spPr>
        <p:txBody>
          <a:bodyPr wrap="square">
            <a:spAutoFit/>
          </a:bodyPr>
          <a:lstStyle/>
          <a:p>
            <a:r>
              <a:rPr lang="en-US" sz="1200" dirty="0" smtClean="0"/>
              <a:t>“Eastern Tropical Pacific (ETP) reefs represent a real-world example of coral reef growth in low-</a:t>
            </a:r>
            <a:r>
              <a:rPr lang="el-GR" sz="1200" dirty="0" smtClean="0"/>
              <a:t>Ω</a:t>
            </a:r>
            <a:r>
              <a:rPr lang="en-US" sz="1200" dirty="0" smtClean="0"/>
              <a:t> waters that provide insights into how the biological-geological interface of coral reef ecosystems will change in a high-CO</a:t>
            </a:r>
            <a:r>
              <a:rPr lang="en-US" sz="1200" baseline="-25000" dirty="0" smtClean="0"/>
              <a:t>2</a:t>
            </a:r>
            <a:r>
              <a:rPr lang="en-US" sz="1200" dirty="0" smtClean="0"/>
              <a:t> world”. – </a:t>
            </a:r>
            <a:r>
              <a:rPr lang="en-US" sz="1200" i="1" dirty="0" err="1" smtClean="0"/>
              <a:t>Manzello</a:t>
            </a:r>
            <a:r>
              <a:rPr lang="en-US" sz="1200" i="1" dirty="0" smtClean="0"/>
              <a:t> et al., PNAS (2008)</a:t>
            </a:r>
          </a:p>
        </p:txBody>
      </p:sp>
      <p:pic>
        <p:nvPicPr>
          <p:cNvPr id="16" name="Oargver3.mov">
            <a:hlinkClick r:id="" action="ppaction://media"/>
          </p:cNvPr>
          <p:cNvPicPr>
            <a:picLocks noRot="1" noChangeAspect="1"/>
          </p:cNvPicPr>
          <p:nvPr>
            <a:videoFile r:link="rId1"/>
          </p:nvPr>
        </p:nvPicPr>
        <p:blipFill>
          <a:blip r:embed="rId5"/>
          <a:stretch>
            <a:fillRect/>
          </a:stretch>
        </p:blipFill>
        <p:spPr>
          <a:xfrm>
            <a:off x="-228600" y="-2147483648"/>
            <a:ext cx="9601200" cy="0"/>
          </a:xfrm>
          <a:prstGeom prst="rect">
            <a:avLst/>
          </a:prstGeom>
        </p:spPr>
      </p:pic>
      <p:pic>
        <p:nvPicPr>
          <p:cNvPr id="17" name="Oargver3.mov">
            <a:hlinkClick r:id="" action="ppaction://media"/>
          </p:cNvPr>
          <p:cNvPicPr>
            <a:picLocks noRot="1" noChangeAspect="1"/>
          </p:cNvPicPr>
          <p:nvPr>
            <a:videoFile r:link="rId1"/>
          </p:nvPr>
        </p:nvPicPr>
        <p:blipFill>
          <a:blip r:embed="rId5"/>
          <a:stretch>
            <a:fillRect/>
          </a:stretch>
        </p:blipFill>
        <p:spPr>
          <a:xfrm>
            <a:off x="-228600" y="-2147483648"/>
            <a:ext cx="9601200" cy="0"/>
          </a:xfrm>
          <a:prstGeom prst="rect">
            <a:avLst/>
          </a:prstGeom>
        </p:spPr>
      </p:pic>
      <p:pic>
        <p:nvPicPr>
          <p:cNvPr id="18" name="Picture 3" descr="C:\Documents and Settings\dwight.gledhill\My Documents\My Pictures\EPAC reef frame.jpg"/>
          <p:cNvPicPr>
            <a:picLocks noChangeAspect="1" noChangeArrowheads="1"/>
          </p:cNvPicPr>
          <p:nvPr/>
        </p:nvPicPr>
        <p:blipFill>
          <a:blip r:embed="rId6" cstate="print"/>
          <a:srcRect/>
          <a:stretch>
            <a:fillRect/>
          </a:stretch>
        </p:blipFill>
        <p:spPr bwMode="auto">
          <a:xfrm>
            <a:off x="1524000" y="2819400"/>
            <a:ext cx="2033452" cy="1525766"/>
          </a:xfrm>
          <a:prstGeom prst="rect">
            <a:avLst/>
          </a:prstGeom>
          <a:noFill/>
        </p:spPr>
      </p:pic>
      <p:sp>
        <p:nvSpPr>
          <p:cNvPr id="22" name="TextBox 21"/>
          <p:cNvSpPr txBox="1"/>
          <p:nvPr/>
        </p:nvSpPr>
        <p:spPr>
          <a:xfrm>
            <a:off x="1524000" y="4038600"/>
            <a:ext cx="184731" cy="369332"/>
          </a:xfrm>
          <a:prstGeom prst="rect">
            <a:avLst/>
          </a:prstGeom>
          <a:noFill/>
        </p:spPr>
        <p:txBody>
          <a:bodyPr wrap="none" rtlCol="0">
            <a:spAutoFit/>
          </a:bodyPr>
          <a:lstStyle/>
          <a:p>
            <a:endParaRPr lang="en-US" dirty="0"/>
          </a:p>
        </p:txBody>
      </p:sp>
      <p:grpSp>
        <p:nvGrpSpPr>
          <p:cNvPr id="20" name="Group 34"/>
          <p:cNvGrpSpPr/>
          <p:nvPr/>
        </p:nvGrpSpPr>
        <p:grpSpPr>
          <a:xfrm>
            <a:off x="609600" y="4419600"/>
            <a:ext cx="1756317" cy="2286000"/>
            <a:chOff x="228600" y="3657600"/>
            <a:chExt cx="2400300" cy="3124200"/>
          </a:xfrm>
        </p:grpSpPr>
        <p:pic>
          <p:nvPicPr>
            <p:cNvPr id="25" name="Picture 7" descr="boring sponges copie"/>
            <p:cNvPicPr>
              <a:picLocks noChangeAspect="1" noChangeArrowheads="1"/>
            </p:cNvPicPr>
            <p:nvPr/>
          </p:nvPicPr>
          <p:blipFill>
            <a:blip r:embed="rId7" cstate="print"/>
            <a:srcRect/>
            <a:stretch>
              <a:fillRect/>
            </a:stretch>
          </p:blipFill>
          <p:spPr bwMode="auto">
            <a:xfrm>
              <a:off x="228600" y="3657600"/>
              <a:ext cx="2400300" cy="1889125"/>
            </a:xfrm>
            <a:prstGeom prst="rect">
              <a:avLst/>
            </a:prstGeom>
            <a:noFill/>
            <a:ln w="9525">
              <a:noFill/>
              <a:miter lim="800000"/>
              <a:headEnd/>
              <a:tailEnd/>
            </a:ln>
          </p:spPr>
        </p:pic>
        <p:pic>
          <p:nvPicPr>
            <p:cNvPr id="26" name="Picture 4" descr="tribollet_mastigocoleus_testarum"/>
            <p:cNvPicPr>
              <a:picLocks noChangeAspect="1" noChangeArrowheads="1"/>
            </p:cNvPicPr>
            <p:nvPr/>
          </p:nvPicPr>
          <p:blipFill>
            <a:blip r:embed="rId8" cstate="print"/>
            <a:srcRect r="1819"/>
            <a:stretch>
              <a:fillRect/>
            </a:stretch>
          </p:blipFill>
          <p:spPr bwMode="auto">
            <a:xfrm>
              <a:off x="228600" y="5208588"/>
              <a:ext cx="2400300" cy="1573212"/>
            </a:xfrm>
            <a:prstGeom prst="rect">
              <a:avLst/>
            </a:prstGeom>
            <a:noFill/>
            <a:ln w="9525">
              <a:noFill/>
              <a:miter lim="800000"/>
              <a:headEnd/>
              <a:tailEnd/>
            </a:ln>
          </p:spPr>
        </p:pic>
      </p:grpSp>
      <p:sp>
        <p:nvSpPr>
          <p:cNvPr id="21" name="Text Box 10"/>
          <p:cNvSpPr txBox="1">
            <a:spLocks noChangeArrowheads="1"/>
          </p:cNvSpPr>
          <p:nvPr/>
        </p:nvSpPr>
        <p:spPr bwMode="auto">
          <a:xfrm>
            <a:off x="533400" y="4572000"/>
            <a:ext cx="1951038" cy="519113"/>
          </a:xfrm>
          <a:prstGeom prst="rect">
            <a:avLst/>
          </a:prstGeom>
          <a:noFill/>
          <a:ln w="9525">
            <a:noFill/>
            <a:miter lim="800000"/>
            <a:headEnd/>
            <a:tailEnd/>
          </a:ln>
        </p:spPr>
        <p:txBody>
          <a:bodyPr wrap="none">
            <a:prstTxWarp prst="textNoShape">
              <a:avLst/>
            </a:prstTxWarp>
            <a:spAutoFit/>
          </a:bodyPr>
          <a:lstStyle/>
          <a:p>
            <a:pPr eaLnBrk="1" hangingPunct="1"/>
            <a:r>
              <a:rPr lang="en-US" sz="2800" b="1" dirty="0" err="1">
                <a:solidFill>
                  <a:schemeClr val="bg1"/>
                </a:solidFill>
                <a:latin typeface="Arial Narrow" pitchFamily="-110" charset="0"/>
              </a:rPr>
              <a:t>Macroborers</a:t>
            </a:r>
            <a:endParaRPr lang="en-US" sz="2800" b="1" dirty="0">
              <a:solidFill>
                <a:schemeClr val="bg1"/>
              </a:solidFill>
              <a:latin typeface="Arial Narrow" pitchFamily="-110" charset="0"/>
            </a:endParaRPr>
          </a:p>
        </p:txBody>
      </p:sp>
      <p:sp>
        <p:nvSpPr>
          <p:cNvPr id="23" name="Text Box 11"/>
          <p:cNvSpPr txBox="1">
            <a:spLocks noChangeArrowheads="1"/>
          </p:cNvSpPr>
          <p:nvPr/>
        </p:nvSpPr>
        <p:spPr bwMode="auto">
          <a:xfrm>
            <a:off x="457200" y="6019800"/>
            <a:ext cx="1868488" cy="519113"/>
          </a:xfrm>
          <a:prstGeom prst="rect">
            <a:avLst/>
          </a:prstGeom>
          <a:noFill/>
          <a:ln w="9525">
            <a:noFill/>
            <a:miter lim="800000"/>
            <a:headEnd/>
            <a:tailEnd/>
          </a:ln>
        </p:spPr>
        <p:txBody>
          <a:bodyPr wrap="none">
            <a:prstTxWarp prst="textNoShape">
              <a:avLst/>
            </a:prstTxWarp>
            <a:spAutoFit/>
          </a:bodyPr>
          <a:lstStyle/>
          <a:p>
            <a:pPr eaLnBrk="1" hangingPunct="1"/>
            <a:r>
              <a:rPr lang="en-US" sz="2800" b="1" dirty="0" err="1">
                <a:solidFill>
                  <a:schemeClr val="bg1"/>
                </a:solidFill>
                <a:latin typeface="Arial Narrow" pitchFamily="-110" charset="0"/>
              </a:rPr>
              <a:t>Microborers</a:t>
            </a:r>
            <a:endParaRPr lang="en-US" sz="2800" b="1" dirty="0">
              <a:solidFill>
                <a:schemeClr val="bg1"/>
              </a:solidFill>
              <a:latin typeface="Arial Narrow" pitchFamily="-110" charset="0"/>
            </a:endParaRPr>
          </a:p>
        </p:txBody>
      </p:sp>
      <p:sp>
        <p:nvSpPr>
          <p:cNvPr id="27" name="TextBox 26"/>
          <p:cNvSpPr txBox="1"/>
          <p:nvPr/>
        </p:nvSpPr>
        <p:spPr>
          <a:xfrm>
            <a:off x="2514600" y="5029200"/>
            <a:ext cx="4419600" cy="954107"/>
          </a:xfrm>
          <a:prstGeom prst="rect">
            <a:avLst/>
          </a:prstGeom>
          <a:noFill/>
        </p:spPr>
        <p:txBody>
          <a:bodyPr wrap="square" rtlCol="0">
            <a:spAutoFit/>
          </a:bodyPr>
          <a:lstStyle/>
          <a:p>
            <a:r>
              <a:rPr lang="en-US" sz="1400" dirty="0" smtClean="0"/>
              <a:t>At elevated pCO</a:t>
            </a:r>
            <a:r>
              <a:rPr lang="en-US" sz="1400" baseline="-25000" dirty="0" smtClean="0"/>
              <a:t>2</a:t>
            </a:r>
            <a:r>
              <a:rPr lang="en-US" sz="1400" dirty="0" smtClean="0"/>
              <a:t> (750 </a:t>
            </a:r>
            <a:r>
              <a:rPr lang="en-US" sz="1400" dirty="0" err="1" smtClean="0"/>
              <a:t>ppm</a:t>
            </a:r>
            <a:r>
              <a:rPr lang="en-US" sz="1400" dirty="0" smtClean="0"/>
              <a:t>) the depth of penetration of </a:t>
            </a:r>
            <a:r>
              <a:rPr lang="en-US" sz="1400" dirty="0" err="1" smtClean="0"/>
              <a:t>Euendolithic</a:t>
            </a:r>
            <a:r>
              <a:rPr lang="en-US" sz="1400" dirty="0" smtClean="0"/>
              <a:t> </a:t>
            </a:r>
            <a:r>
              <a:rPr lang="en-US" sz="1400" dirty="0" err="1" smtClean="0"/>
              <a:t>bioeroders</a:t>
            </a:r>
            <a:r>
              <a:rPr lang="en-US" sz="1400" dirty="0" smtClean="0"/>
              <a:t> increased increasing dissolution rates by 48% - </a:t>
            </a:r>
            <a:r>
              <a:rPr lang="en-US" sz="1400" dirty="0" err="1" smtClean="0"/>
              <a:t>Tribollet</a:t>
            </a:r>
            <a:r>
              <a:rPr lang="en-US" sz="1400" dirty="0" smtClean="0"/>
              <a:t> et al., </a:t>
            </a:r>
            <a:r>
              <a:rPr lang="en-US" sz="1400" i="1" dirty="0" smtClean="0"/>
              <a:t>Global </a:t>
            </a:r>
            <a:r>
              <a:rPr lang="en-US" sz="1400" i="1" dirty="0" err="1" smtClean="0"/>
              <a:t>Biogeochem</a:t>
            </a:r>
            <a:r>
              <a:rPr lang="en-US" sz="1400" i="1" dirty="0" smtClean="0"/>
              <a:t>. Cycles</a:t>
            </a:r>
            <a:r>
              <a:rPr lang="en-US" sz="1400" dirty="0" smtClean="0"/>
              <a:t> (2009)</a:t>
            </a:r>
            <a:endParaRPr lang="en-US" sz="1400" dirty="0"/>
          </a:p>
        </p:txBody>
      </p:sp>
      <p:sp>
        <p:nvSpPr>
          <p:cNvPr id="30" name="Footer Placeholder 20"/>
          <p:cNvSpPr>
            <a:spLocks noGrp="1"/>
          </p:cNvSpPr>
          <p:nvPr>
            <p:ph type="ftr" sz="quarter" idx="11"/>
          </p:nvPr>
        </p:nvSpPr>
        <p:spPr>
          <a:xfrm>
            <a:off x="3276600" y="6324600"/>
            <a:ext cx="6324600" cy="304800"/>
          </a:xfrm>
        </p:spPr>
        <p:txBody>
          <a:bodyPr/>
          <a:lstStyle/>
          <a:p>
            <a:r>
              <a:rPr lang="en-US" dirty="0" smtClean="0"/>
              <a:t>Slide modified courtesy of Joanie </a:t>
            </a:r>
            <a:r>
              <a:rPr lang="en-US" dirty="0" err="1" smtClean="0"/>
              <a:t>Kleypas</a:t>
            </a:r>
            <a:r>
              <a:rPr lang="en-US" dirty="0" smtClean="0"/>
              <a:t>  (National Center for  Atmospheric Research)</a:t>
            </a:r>
          </a:p>
        </p:txBody>
      </p:sp>
      <p:pic>
        <p:nvPicPr>
          <p:cNvPr id="31" name="Picture 4" descr="ncar_logo-transparent"/>
          <p:cNvPicPr>
            <a:picLocks noChangeAspect="1" noChangeArrowheads="1"/>
          </p:cNvPicPr>
          <p:nvPr/>
        </p:nvPicPr>
        <p:blipFill>
          <a:blip r:embed="rId9" cstate="print"/>
          <a:srcRect/>
          <a:stretch>
            <a:fillRect/>
          </a:stretch>
        </p:blipFill>
        <p:spPr>
          <a:xfrm>
            <a:off x="2514600" y="6162675"/>
            <a:ext cx="599252" cy="466725"/>
          </a:xfrm>
          <a:prstGeom prst="rect">
            <a:avLst/>
          </a:prstGeom>
          <a:noFill/>
        </p:spPr>
      </p:pic>
      <p:sp>
        <p:nvSpPr>
          <p:cNvPr id="24" name="Rectangle 23"/>
          <p:cNvSpPr/>
          <p:nvPr/>
        </p:nvSpPr>
        <p:spPr>
          <a:xfrm>
            <a:off x="5257800" y="1371600"/>
            <a:ext cx="3505200" cy="1200329"/>
          </a:xfrm>
          <a:prstGeom prst="rect">
            <a:avLst/>
          </a:prstGeom>
        </p:spPr>
        <p:txBody>
          <a:bodyPr wrap="square">
            <a:spAutoFit/>
          </a:bodyPr>
          <a:lstStyle/>
          <a:p>
            <a:r>
              <a:rPr lang="en-US" sz="1200" dirty="0" smtClean="0"/>
              <a:t>“</a:t>
            </a:r>
            <a:r>
              <a:rPr lang="en-US" sz="1200" dirty="0" err="1" smtClean="0"/>
              <a:t>Crustose</a:t>
            </a:r>
            <a:r>
              <a:rPr lang="en-US" sz="1200" dirty="0" smtClean="0"/>
              <a:t> coralline algae (CCA) play an important role in the </a:t>
            </a:r>
            <a:r>
              <a:rPr lang="en-US" sz="1200" dirty="0" err="1" smtClean="0"/>
              <a:t>gowth</a:t>
            </a:r>
            <a:r>
              <a:rPr lang="en-US" sz="1200" dirty="0" smtClean="0"/>
              <a:t> and stabilization of carbonate reefs.  Under present day pH, CCA had developed 25% cover in the control </a:t>
            </a:r>
            <a:r>
              <a:rPr lang="en-US" sz="1200" dirty="0" err="1" smtClean="0"/>
              <a:t>mesocosms</a:t>
            </a:r>
            <a:r>
              <a:rPr lang="en-US" sz="1200" dirty="0" smtClean="0"/>
              <a:t> and only 4% under the acidified </a:t>
            </a:r>
            <a:r>
              <a:rPr lang="en-US" sz="1200" dirty="0" err="1" smtClean="0"/>
              <a:t>measocosms</a:t>
            </a:r>
            <a:r>
              <a:rPr lang="en-US" sz="1200" dirty="0" smtClean="0"/>
              <a:t>”. – </a:t>
            </a:r>
            <a:r>
              <a:rPr lang="en-US" sz="1200" i="1" dirty="0" err="1" smtClean="0"/>
              <a:t>Jokiel</a:t>
            </a:r>
            <a:r>
              <a:rPr lang="en-US" sz="1200" i="1" dirty="0" smtClean="0"/>
              <a:t> et al., Coral Reefs (2008)</a:t>
            </a:r>
          </a:p>
        </p:txBody>
      </p:sp>
      <p:pic>
        <p:nvPicPr>
          <p:cNvPr id="32" name="Picture 6" descr="http://t0.gstatic.com/images?q=tbn:ANd9GcQOcQTkOoQ7DigJcXJ6GYPgx8DB2Kd_b-tSMFG8lxZvc2eKmiAXxQ"/>
          <p:cNvPicPr>
            <a:picLocks noChangeAspect="1" noChangeArrowheads="1"/>
          </p:cNvPicPr>
          <p:nvPr/>
        </p:nvPicPr>
        <p:blipFill>
          <a:blip r:embed="rId10" cstate="print"/>
          <a:srcRect/>
          <a:stretch>
            <a:fillRect/>
          </a:stretch>
        </p:blipFill>
        <p:spPr bwMode="auto">
          <a:xfrm>
            <a:off x="3581400" y="1143000"/>
            <a:ext cx="1409700" cy="1600200"/>
          </a:xfrm>
          <a:prstGeom prst="rect">
            <a:avLst/>
          </a:prstGeom>
          <a:noFill/>
        </p:spPr>
      </p:pic>
      <p:sp>
        <p:nvSpPr>
          <p:cNvPr id="29" name="Title 1"/>
          <p:cNvSpPr txBox="1">
            <a:spLocks/>
          </p:cNvSpPr>
          <p:nvPr/>
        </p:nvSpPr>
        <p:spPr>
          <a:xfrm>
            <a:off x="685800" y="-304800"/>
            <a:ext cx="8229600" cy="1143000"/>
          </a:xfrm>
          <a:prstGeom prst="rect">
            <a:avLst/>
          </a:prstGeom>
        </p:spPr>
        <p:txBody>
          <a:bodyPr vert="horz" lIns="0" rIns="0" bIns="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smtClean="0">
                <a:ln>
                  <a:noFill/>
                </a:ln>
                <a:solidFill>
                  <a:schemeClr val="tx2"/>
                </a:solidFill>
                <a:effectLst/>
                <a:uLnTx/>
                <a:uFillTx/>
                <a:latin typeface="+mj-lt"/>
                <a:ea typeface="+mj-ea"/>
                <a:cs typeface="+mj-cs"/>
              </a:rPr>
              <a:t>Rational and Motivations</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33" name="Title 1"/>
          <p:cNvSpPr txBox="1">
            <a:spLocks/>
          </p:cNvSpPr>
          <p:nvPr/>
        </p:nvSpPr>
        <p:spPr>
          <a:xfrm>
            <a:off x="685800" y="0"/>
            <a:ext cx="8229600" cy="1143000"/>
          </a:xfrm>
          <a:prstGeom prst="rect">
            <a:avLst/>
          </a:prstGeom>
        </p:spPr>
        <p:txBody>
          <a:bodyPr vert="horz" lIns="0" rIns="0" bIns="0" anchor="b">
            <a:normAutofit/>
          </a:bodyPr>
          <a:lstStyle/>
          <a:p>
            <a:pPr lvl="0">
              <a:spcBef>
                <a:spcPct val="0"/>
              </a:spcBef>
              <a:defRPr/>
            </a:pPr>
            <a:r>
              <a:rPr lang="en-US" sz="3200" dirty="0" smtClean="0">
                <a:solidFill>
                  <a:schemeClr val="tx2"/>
                </a:solidFill>
              </a:rPr>
              <a:t>The concerns…</a:t>
            </a:r>
            <a:endParaRPr lang="en-US" sz="3200" dirty="0">
              <a:solidFill>
                <a:schemeClr val="tx2"/>
              </a:solidFill>
            </a:endParaRPr>
          </a:p>
        </p:txBody>
      </p:sp>
    </p:spTree>
    <p:extLst>
      <p:ext uri="{BB962C8B-B14F-4D97-AF65-F5344CB8AC3E}">
        <p14:creationId xmlns:p14="http://schemas.microsoft.com/office/powerpoint/2010/main" xmlns="" val="2195942741"/>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16"/>
                </p:tgtEl>
              </p:cMediaNode>
            </p:video>
            <p:video>
              <p:cMediaNode>
                <p:cTn id="3" fill="hold" display="0">
                  <p:stCondLst>
                    <p:cond delay="indefinite"/>
                  </p:stCondLst>
                  <p:endCondLst>
                    <p:cond evt="onNext" delay="0">
                      <p:tgtEl>
                        <p:sldTgt/>
                      </p:tgtEl>
                    </p:cond>
                    <p:cond evt="onPrev" delay="0">
                      <p:tgtEl>
                        <p:sldTgt/>
                      </p:tgtEl>
                    </p:cond>
                  </p:endCondLst>
                </p:cTn>
                <p:tgtEl>
                  <p:spTgt spid="1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argver3.mov">
            <a:hlinkClick r:id="" action="ppaction://media"/>
          </p:cNvPr>
          <p:cNvPicPr>
            <a:picLocks noRot="1" noChangeAspect="1"/>
          </p:cNvPicPr>
          <p:nvPr>
            <a:videoFile r:link="rId1"/>
          </p:nvPr>
        </p:nvPicPr>
        <p:blipFill>
          <a:blip r:embed="rId4"/>
          <a:stretch>
            <a:fillRect/>
          </a:stretch>
        </p:blipFill>
        <p:spPr>
          <a:xfrm>
            <a:off x="-228600" y="-2147483648"/>
            <a:ext cx="9601200" cy="0"/>
          </a:xfrm>
          <a:prstGeom prst="rect">
            <a:avLst/>
          </a:prstGeom>
        </p:spPr>
      </p:pic>
      <p:pic>
        <p:nvPicPr>
          <p:cNvPr id="17" name="Oargver3.mov">
            <a:hlinkClick r:id="" action="ppaction://media"/>
          </p:cNvPr>
          <p:cNvPicPr>
            <a:picLocks noRot="1" noChangeAspect="1"/>
          </p:cNvPicPr>
          <p:nvPr>
            <a:videoFile r:link="rId1"/>
          </p:nvPr>
        </p:nvPicPr>
        <p:blipFill>
          <a:blip r:embed="rId4"/>
          <a:stretch>
            <a:fillRect/>
          </a:stretch>
        </p:blipFill>
        <p:spPr>
          <a:xfrm>
            <a:off x="-228600" y="-2147483648"/>
            <a:ext cx="9601200" cy="0"/>
          </a:xfrm>
          <a:prstGeom prst="rect">
            <a:avLst/>
          </a:prstGeom>
        </p:spPr>
      </p:pic>
      <p:sp>
        <p:nvSpPr>
          <p:cNvPr id="29" name="Title 1"/>
          <p:cNvSpPr txBox="1">
            <a:spLocks/>
          </p:cNvSpPr>
          <p:nvPr/>
        </p:nvSpPr>
        <p:spPr>
          <a:xfrm>
            <a:off x="685800" y="-304800"/>
            <a:ext cx="8229600" cy="1143000"/>
          </a:xfrm>
          <a:prstGeom prst="rect">
            <a:avLst/>
          </a:prstGeom>
        </p:spPr>
        <p:txBody>
          <a:bodyPr vert="horz" lIns="0" rIns="0" bIns="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smtClean="0">
                <a:ln>
                  <a:noFill/>
                </a:ln>
                <a:solidFill>
                  <a:schemeClr val="tx2"/>
                </a:solidFill>
                <a:effectLst/>
                <a:uLnTx/>
                <a:uFillTx/>
                <a:latin typeface="+mj-lt"/>
                <a:ea typeface="+mj-ea"/>
                <a:cs typeface="+mj-cs"/>
              </a:rPr>
              <a:t>Rational and Motivations</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33" name="Title 1"/>
          <p:cNvSpPr txBox="1">
            <a:spLocks/>
          </p:cNvSpPr>
          <p:nvPr/>
        </p:nvSpPr>
        <p:spPr>
          <a:xfrm>
            <a:off x="685800" y="0"/>
            <a:ext cx="8229600" cy="1143000"/>
          </a:xfrm>
          <a:prstGeom prst="rect">
            <a:avLst/>
          </a:prstGeom>
        </p:spPr>
        <p:txBody>
          <a:bodyPr vert="horz" lIns="0" rIns="0" bIns="0" anchor="b">
            <a:normAutofit/>
          </a:bodyPr>
          <a:lstStyle/>
          <a:p>
            <a:pPr lvl="0">
              <a:spcBef>
                <a:spcPct val="0"/>
              </a:spcBef>
              <a:defRPr/>
            </a:pPr>
            <a:r>
              <a:rPr lang="en-US" sz="3200" dirty="0" smtClean="0">
                <a:solidFill>
                  <a:schemeClr val="tx2"/>
                </a:solidFill>
              </a:rPr>
              <a:t>The concerns…</a:t>
            </a:r>
            <a:endParaRPr lang="en-US" sz="3200" dirty="0">
              <a:solidFill>
                <a:schemeClr val="tx2"/>
              </a:solidFill>
            </a:endParaRPr>
          </a:p>
        </p:txBody>
      </p:sp>
      <p:sp>
        <p:nvSpPr>
          <p:cNvPr id="20" name="TextBox 19"/>
          <p:cNvSpPr txBox="1"/>
          <p:nvPr/>
        </p:nvSpPr>
        <p:spPr>
          <a:xfrm>
            <a:off x="381000" y="2209800"/>
            <a:ext cx="3962400" cy="3477875"/>
          </a:xfrm>
          <a:prstGeom prst="rect">
            <a:avLst/>
          </a:prstGeom>
          <a:noFill/>
        </p:spPr>
        <p:txBody>
          <a:bodyPr wrap="square" rtlCol="0">
            <a:spAutoFit/>
          </a:bodyPr>
          <a:lstStyle/>
          <a:p>
            <a:r>
              <a:rPr lang="en-US" sz="1100" dirty="0" smtClean="0"/>
              <a:t>“Coral recruitment, which necessitates successful fertilization, larval settlement, and </a:t>
            </a:r>
            <a:r>
              <a:rPr lang="en-US" sz="1100" dirty="0" err="1" smtClean="0"/>
              <a:t>postsettlement</a:t>
            </a:r>
            <a:r>
              <a:rPr lang="en-US" sz="1100" dirty="0" smtClean="0"/>
              <a:t> growth and survivorship, is critical to the</a:t>
            </a:r>
          </a:p>
          <a:p>
            <a:r>
              <a:rPr lang="en-US" sz="1100" dirty="0" smtClean="0"/>
              <a:t>persistence and resilience of coral reefs….. </a:t>
            </a:r>
          </a:p>
          <a:p>
            <a:endParaRPr lang="en-US" sz="1100" dirty="0" smtClean="0"/>
          </a:p>
          <a:p>
            <a:r>
              <a:rPr lang="en-US" sz="1100" dirty="0" smtClean="0"/>
              <a:t>The cumulative impact of OA on fertilization and settlement success is an estimated 52% and 73% reduction in the number of larval settlers on the reef under pCO2 conditions projected for the middle and the end of this century, respectively… </a:t>
            </a:r>
          </a:p>
          <a:p>
            <a:endParaRPr lang="en-US" sz="1100" dirty="0" smtClean="0"/>
          </a:p>
          <a:p>
            <a:r>
              <a:rPr lang="en-US" sz="1100" dirty="0" smtClean="0"/>
              <a:t>Additional declines of 39% (mid-CO2) and 50% (high-CO2) were observed in </a:t>
            </a:r>
            <a:r>
              <a:rPr lang="en-US" sz="1100" dirty="0" err="1" smtClean="0"/>
              <a:t>postsettlement</a:t>
            </a:r>
            <a:r>
              <a:rPr lang="en-US" sz="1100" dirty="0" smtClean="0"/>
              <a:t> linear extension rates relative to controls…</a:t>
            </a:r>
          </a:p>
          <a:p>
            <a:endParaRPr lang="en-US" sz="1100" dirty="0" smtClean="0"/>
          </a:p>
          <a:p>
            <a:r>
              <a:rPr lang="en-US" sz="1100" dirty="0" smtClean="0"/>
              <a:t>These results suggest that OA has the potential to impact multiple, sequential early life history stages, thereby severely compromising sexual recruitment and the ability of coral reefs to recover from disturbance…”</a:t>
            </a:r>
          </a:p>
          <a:p>
            <a:endParaRPr lang="en-US" sz="1100" dirty="0" smtClean="0"/>
          </a:p>
          <a:p>
            <a:r>
              <a:rPr lang="en-US" sz="1100" dirty="0" smtClean="0"/>
              <a:t> - </a:t>
            </a:r>
            <a:r>
              <a:rPr lang="en-US" sz="1100" dirty="0" smtClean="0">
                <a:latin typeface="Arial" pitchFamily="-110" charset="0"/>
                <a:ea typeface="ＭＳ Ｐゴシック" pitchFamily="-110" charset="-128"/>
                <a:cs typeface="ＭＳ Ｐゴシック" pitchFamily="-110" charset="-128"/>
              </a:rPr>
              <a:t>Albright et al., </a:t>
            </a:r>
            <a:r>
              <a:rPr lang="en-US" sz="1100" i="1" dirty="0" smtClean="0">
                <a:latin typeface="Arial" pitchFamily="-110" charset="0"/>
                <a:ea typeface="ＭＳ Ｐゴシック" pitchFamily="-110" charset="-128"/>
                <a:cs typeface="ＭＳ Ｐゴシック" pitchFamily="-110" charset="-128"/>
              </a:rPr>
              <a:t>PNAS</a:t>
            </a:r>
            <a:r>
              <a:rPr lang="en-US" sz="1100" dirty="0" smtClean="0">
                <a:latin typeface="Arial" pitchFamily="-110" charset="0"/>
                <a:ea typeface="ＭＳ Ｐゴシック" pitchFamily="-110" charset="-128"/>
                <a:cs typeface="ＭＳ Ｐゴシック" pitchFamily="-110" charset="-128"/>
              </a:rPr>
              <a:t> (2010)</a:t>
            </a:r>
            <a:endParaRPr lang="en-US" sz="1100" dirty="0"/>
          </a:p>
        </p:txBody>
      </p:sp>
      <p:pic>
        <p:nvPicPr>
          <p:cNvPr id="28" name="Picture 2"/>
          <p:cNvPicPr>
            <a:picLocks noChangeAspect="1" noChangeArrowheads="1"/>
          </p:cNvPicPr>
          <p:nvPr/>
        </p:nvPicPr>
        <p:blipFill>
          <a:blip r:embed="rId5" cstate="print"/>
          <a:srcRect/>
          <a:stretch>
            <a:fillRect/>
          </a:stretch>
        </p:blipFill>
        <p:spPr bwMode="auto">
          <a:xfrm>
            <a:off x="4495800" y="2438400"/>
            <a:ext cx="4551390" cy="3124200"/>
          </a:xfrm>
          <a:prstGeom prst="rect">
            <a:avLst/>
          </a:prstGeom>
          <a:noFill/>
          <a:ln w="9525">
            <a:noFill/>
            <a:miter lim="800000"/>
            <a:headEnd/>
            <a:tailEnd/>
          </a:ln>
        </p:spPr>
      </p:pic>
    </p:spTree>
    <p:extLst>
      <p:ext uri="{BB962C8B-B14F-4D97-AF65-F5344CB8AC3E}">
        <p14:creationId xmlns:p14="http://schemas.microsoft.com/office/powerpoint/2010/main" xmlns="" val="2195942741"/>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16"/>
                </p:tgtEl>
              </p:cMediaNode>
            </p:video>
            <p:video>
              <p:cMediaNode>
                <p:cTn id="3" fill="hold" display="0">
                  <p:stCondLst>
                    <p:cond delay="indefinite"/>
                  </p:stCondLst>
                  <p:endCondLst>
                    <p:cond evt="onNext" delay="0">
                      <p:tgtEl>
                        <p:sldTgt/>
                      </p:tgtEl>
                    </p:cond>
                    <p:cond evt="onPrev" delay="0">
                      <p:tgtEl>
                        <p:sldTgt/>
                      </p:tgtEl>
                    </p:cond>
                  </p:endCondLst>
                </p:cTn>
                <p:tgtEl>
                  <p:spTgt spid="1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1" name="Picture 3"/>
          <p:cNvPicPr>
            <a:picLocks noChangeAspect="1" noChangeArrowheads="1"/>
          </p:cNvPicPr>
          <p:nvPr/>
        </p:nvPicPr>
        <p:blipFill>
          <a:blip r:embed="rId4" cstate="print"/>
          <a:srcRect/>
          <a:stretch>
            <a:fillRect/>
          </a:stretch>
        </p:blipFill>
        <p:spPr bwMode="auto">
          <a:xfrm>
            <a:off x="5257800" y="1326055"/>
            <a:ext cx="3733800" cy="2231697"/>
          </a:xfrm>
          <a:prstGeom prst="rect">
            <a:avLst/>
          </a:prstGeom>
          <a:noFill/>
          <a:ln w="9525">
            <a:noFill/>
            <a:miter lim="800000"/>
            <a:headEnd/>
            <a:tailEnd/>
          </a:ln>
        </p:spPr>
      </p:pic>
      <p:pic>
        <p:nvPicPr>
          <p:cNvPr id="16" name="Oargver3.mov">
            <a:hlinkClick r:id="" action="ppaction://media"/>
          </p:cNvPr>
          <p:cNvPicPr>
            <a:picLocks noRot="1" noChangeAspect="1"/>
          </p:cNvPicPr>
          <p:nvPr>
            <a:videoFile r:link="rId1"/>
          </p:nvPr>
        </p:nvPicPr>
        <p:blipFill>
          <a:blip r:embed="rId5"/>
          <a:stretch>
            <a:fillRect/>
          </a:stretch>
        </p:blipFill>
        <p:spPr>
          <a:xfrm>
            <a:off x="-228600" y="-2147483648"/>
            <a:ext cx="9601200" cy="0"/>
          </a:xfrm>
          <a:prstGeom prst="rect">
            <a:avLst/>
          </a:prstGeom>
        </p:spPr>
      </p:pic>
      <p:pic>
        <p:nvPicPr>
          <p:cNvPr id="17" name="Oargver3.mov">
            <a:hlinkClick r:id="" action="ppaction://media"/>
          </p:cNvPr>
          <p:cNvPicPr>
            <a:picLocks noRot="1" noChangeAspect="1"/>
          </p:cNvPicPr>
          <p:nvPr>
            <a:videoFile r:link="rId1"/>
          </p:nvPr>
        </p:nvPicPr>
        <p:blipFill>
          <a:blip r:embed="rId5"/>
          <a:stretch>
            <a:fillRect/>
          </a:stretch>
        </p:blipFill>
        <p:spPr>
          <a:xfrm>
            <a:off x="-228600" y="-2147483648"/>
            <a:ext cx="9601200" cy="0"/>
          </a:xfrm>
          <a:prstGeom prst="rect">
            <a:avLst/>
          </a:prstGeom>
        </p:spPr>
      </p:pic>
      <p:sp>
        <p:nvSpPr>
          <p:cNvPr id="29" name="Title 1"/>
          <p:cNvSpPr txBox="1">
            <a:spLocks/>
          </p:cNvSpPr>
          <p:nvPr/>
        </p:nvSpPr>
        <p:spPr>
          <a:xfrm>
            <a:off x="685800" y="-304800"/>
            <a:ext cx="8229600" cy="1143000"/>
          </a:xfrm>
          <a:prstGeom prst="rect">
            <a:avLst/>
          </a:prstGeom>
        </p:spPr>
        <p:txBody>
          <a:bodyPr vert="horz" lIns="0" rIns="0" bIns="0" anchor="b">
            <a:normAutofit/>
          </a:bodyPr>
          <a:lstStyle/>
          <a:p>
            <a:pPr>
              <a:spcBef>
                <a:spcPct val="0"/>
              </a:spcBef>
              <a:defRPr/>
            </a:pPr>
            <a:r>
              <a:rPr lang="en-US" sz="5000" dirty="0" smtClean="0">
                <a:solidFill>
                  <a:schemeClr val="tx2"/>
                </a:solidFill>
                <a:latin typeface="+mj-lt"/>
                <a:ea typeface="+mj-ea"/>
                <a:cs typeface="+mj-cs"/>
              </a:rPr>
              <a:t>Policy &amp; Strategic  Drivers</a:t>
            </a:r>
            <a:endParaRPr kumimoji="0" lang="en-US"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33" name="Title 1"/>
          <p:cNvSpPr txBox="1">
            <a:spLocks/>
          </p:cNvSpPr>
          <p:nvPr/>
        </p:nvSpPr>
        <p:spPr>
          <a:xfrm>
            <a:off x="685800" y="0"/>
            <a:ext cx="8229600" cy="1143000"/>
          </a:xfrm>
          <a:prstGeom prst="rect">
            <a:avLst/>
          </a:prstGeom>
        </p:spPr>
        <p:txBody>
          <a:bodyPr vert="horz" lIns="0" rIns="0" bIns="0" anchor="b">
            <a:normAutofit/>
          </a:bodyPr>
          <a:lstStyle/>
          <a:p>
            <a:pPr lvl="0">
              <a:spcBef>
                <a:spcPct val="0"/>
              </a:spcBef>
              <a:defRPr/>
            </a:pPr>
            <a:r>
              <a:rPr lang="en-US" sz="3200" dirty="0" smtClean="0">
                <a:solidFill>
                  <a:schemeClr val="tx2"/>
                </a:solidFill>
              </a:rPr>
              <a:t>The drivers…</a:t>
            </a:r>
            <a:endParaRPr lang="en-US" sz="3200" dirty="0">
              <a:solidFill>
                <a:schemeClr val="tx2"/>
              </a:solidFill>
            </a:endParaRPr>
          </a:p>
        </p:txBody>
      </p:sp>
      <p:sp>
        <p:nvSpPr>
          <p:cNvPr id="36" name="TextBox 35"/>
          <p:cNvSpPr txBox="1"/>
          <p:nvPr/>
        </p:nvSpPr>
        <p:spPr>
          <a:xfrm>
            <a:off x="152400" y="1219200"/>
            <a:ext cx="5181600" cy="280076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600" i="1" u="sng" dirty="0" smtClean="0"/>
              <a:t>The NOAA Next Generation Strategic Plan (NGSP)- </a:t>
            </a:r>
            <a:r>
              <a:rPr lang="en-US" sz="1600" b="1" dirty="0" smtClean="0"/>
              <a:t>NOAA’s Mission: </a:t>
            </a:r>
            <a:r>
              <a:rPr lang="en-US" sz="1600" b="1" i="1" dirty="0" smtClean="0"/>
              <a:t>To understand and anticipate changes in climate, weather, oceans, and coasts; share that knowledge and information with others; and to conserve and manage marine resources  - </a:t>
            </a:r>
            <a:r>
              <a:rPr lang="en-US" sz="1600" dirty="0" smtClean="0"/>
              <a:t>Evidence of progress </a:t>
            </a:r>
            <a:r>
              <a:rPr lang="en-US" sz="1600" i="1" dirty="0" smtClean="0"/>
              <a:t>towards this objective includes understanding and characterization of the role of the oceans in climate change and variability and the effects of climate change on the ocean and coasts, including biological, chemical, and geophysical effects (e.g., sea level rise, </a:t>
            </a:r>
            <a:r>
              <a:rPr lang="en-US" sz="1600" b="1" i="1" dirty="0" smtClean="0"/>
              <a:t>ocean acidification</a:t>
            </a:r>
            <a:r>
              <a:rPr lang="en-US" sz="1600" i="1" dirty="0" smtClean="0"/>
              <a:t>, living marine resources).</a:t>
            </a:r>
            <a:endParaRPr lang="en-US" sz="2000" dirty="0"/>
          </a:p>
        </p:txBody>
      </p:sp>
      <p:grpSp>
        <p:nvGrpSpPr>
          <p:cNvPr id="11" name="Group 10"/>
          <p:cNvGrpSpPr/>
          <p:nvPr/>
        </p:nvGrpSpPr>
        <p:grpSpPr>
          <a:xfrm>
            <a:off x="115148" y="4221480"/>
            <a:ext cx="8800252" cy="1920240"/>
            <a:chOff x="115148" y="4221480"/>
            <a:chExt cx="8800252" cy="1920240"/>
          </a:xfrm>
        </p:grpSpPr>
        <p:sp>
          <p:nvSpPr>
            <p:cNvPr id="9" name="TextBox 8"/>
            <p:cNvSpPr txBox="1"/>
            <p:nvPr/>
          </p:nvSpPr>
          <p:spPr>
            <a:xfrm>
              <a:off x="2743200" y="4221480"/>
              <a:ext cx="6172200" cy="187743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600" i="1" u="sng" dirty="0" smtClean="0"/>
                <a:t>NOAA National Ocean and Great Lakes Acidification Research Plan- </a:t>
              </a:r>
              <a:r>
                <a:rPr lang="en-US" sz="1600" dirty="0" smtClean="0"/>
                <a:t>The primary goals</a:t>
              </a:r>
              <a:r>
                <a:rPr lang="en-US" sz="1600" i="1" dirty="0" smtClean="0"/>
                <a:t> are to: develop the </a:t>
              </a:r>
              <a:r>
                <a:rPr lang="en-US" sz="1600" b="1" i="1" dirty="0" smtClean="0"/>
                <a:t>monitoring capacity (Theme 1); assess the response of organisms (Theme 2); forecast biogeochemical and ecological responses (Theme 3); develop management strategies for responding and adapting (Theme 4); provide synthesis data and information (Theme 5); and provide an engagement strategy (Theme 6). </a:t>
              </a:r>
              <a:r>
                <a:rPr lang="en-US" sz="2000" i="1" dirty="0" smtClean="0"/>
                <a:t> </a:t>
              </a:r>
              <a:endParaRPr lang="en-US" sz="2000" dirty="0"/>
            </a:p>
          </p:txBody>
        </p:sp>
        <p:pic>
          <p:nvPicPr>
            <p:cNvPr id="10" name="Picture 2"/>
            <p:cNvPicPr>
              <a:picLocks noChangeAspect="1" noChangeArrowheads="1"/>
            </p:cNvPicPr>
            <p:nvPr/>
          </p:nvPicPr>
          <p:blipFill>
            <a:blip r:embed="rId6" cstate="print"/>
            <a:srcRect/>
            <a:stretch>
              <a:fillRect/>
            </a:stretch>
          </p:blipFill>
          <p:spPr bwMode="auto">
            <a:xfrm>
              <a:off x="115148" y="4267200"/>
              <a:ext cx="2513246" cy="1874520"/>
            </a:xfrm>
            <a:prstGeom prst="rect">
              <a:avLst/>
            </a:prstGeom>
            <a:noFill/>
            <a:ln w="9525">
              <a:noFill/>
              <a:miter lim="800000"/>
              <a:headEnd/>
              <a:tailEnd/>
            </a:ln>
          </p:spPr>
        </p:pic>
      </p:grpSp>
    </p:spTree>
    <p:extLst>
      <p:ext uri="{BB962C8B-B14F-4D97-AF65-F5344CB8AC3E}">
        <p14:creationId xmlns:p14="http://schemas.microsoft.com/office/powerpoint/2010/main" xmlns="" val="219594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6"/>
                </p:tgtEl>
              </p:cMediaNode>
            </p:video>
            <p:video>
              <p:cMediaNode>
                <p:cTn id="8" fill="hold" display="0">
                  <p:stCondLst>
                    <p:cond delay="indefinite"/>
                  </p:stCondLst>
                  <p:endCondLst>
                    <p:cond evt="onNext" delay="0">
                      <p:tgtEl>
                        <p:sldTgt/>
                      </p:tgtEl>
                    </p:cond>
                    <p:cond evt="onPrev" delay="0">
                      <p:tgtEl>
                        <p:sldTgt/>
                      </p:tgtEl>
                    </p:cond>
                  </p:endCondLst>
                </p:cTn>
                <p:tgtEl>
                  <p:spTgt spid="17"/>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D310BA1-D636-4FA6-8511-A91491A648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Flow</Template>
  <TotalTime>4677</TotalTime>
  <Words>3752</Words>
  <Application>Microsoft Office PowerPoint</Application>
  <PresentationFormat>On-screen Show (4:3)</PresentationFormat>
  <Paragraphs>319</Paragraphs>
  <Slides>30</Slides>
  <Notes>28</Notes>
  <HiddenSlides>0</HiddenSlides>
  <MMClips>42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2" baseType="lpstr">
      <vt:lpstr>Flow</vt:lpstr>
      <vt:lpstr>Equation</vt:lpstr>
      <vt:lpstr>NOAA CRCP Ocean Acidification Science Plan</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Thanks…..  Questions?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Ocean Acidificaiton</dc:title>
  <dc:creator>AOML</dc:creator>
  <cp:lastModifiedBy>Dwight.Gledhill</cp:lastModifiedBy>
  <cp:revision>433</cp:revision>
  <dcterms:created xsi:type="dcterms:W3CDTF">2011-04-10T15:00:51Z</dcterms:created>
  <dcterms:modified xsi:type="dcterms:W3CDTF">2011-10-12T16:25:23Z</dcterms:modified>
  <cp:category>2010 nature</cp:category>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TC101881344</vt:lpwstr>
  </property>
</Properties>
</file>