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73" r:id="rId3"/>
    <p:sldMasterId id="2147483685" r:id="rId4"/>
    <p:sldMasterId id="2147483697" r:id="rId5"/>
  </p:sldMasterIdLst>
  <p:notesMasterIdLst>
    <p:notesMasterId r:id="rId42"/>
  </p:notesMasterIdLst>
  <p:sldIdLst>
    <p:sldId id="256" r:id="rId6"/>
    <p:sldId id="260" r:id="rId7"/>
    <p:sldId id="268" r:id="rId8"/>
    <p:sldId id="270" r:id="rId9"/>
    <p:sldId id="276" r:id="rId10"/>
    <p:sldId id="292" r:id="rId11"/>
    <p:sldId id="277" r:id="rId12"/>
    <p:sldId id="352" r:id="rId13"/>
    <p:sldId id="353" r:id="rId14"/>
    <p:sldId id="284" r:id="rId15"/>
    <p:sldId id="285" r:id="rId16"/>
    <p:sldId id="309" r:id="rId17"/>
    <p:sldId id="279" r:id="rId18"/>
    <p:sldId id="338" r:id="rId19"/>
    <p:sldId id="305" r:id="rId20"/>
    <p:sldId id="278" r:id="rId21"/>
    <p:sldId id="339" r:id="rId22"/>
    <p:sldId id="340" r:id="rId23"/>
    <p:sldId id="341" r:id="rId24"/>
    <p:sldId id="343" r:id="rId25"/>
    <p:sldId id="344" r:id="rId26"/>
    <p:sldId id="275" r:id="rId27"/>
    <p:sldId id="293" r:id="rId28"/>
    <p:sldId id="282" r:id="rId29"/>
    <p:sldId id="342" r:id="rId30"/>
    <p:sldId id="329" r:id="rId31"/>
    <p:sldId id="310" r:id="rId32"/>
    <p:sldId id="291" r:id="rId33"/>
    <p:sldId id="346" r:id="rId34"/>
    <p:sldId id="347" r:id="rId35"/>
    <p:sldId id="331" r:id="rId36"/>
    <p:sldId id="351" r:id="rId37"/>
    <p:sldId id="349" r:id="rId38"/>
    <p:sldId id="350" r:id="rId39"/>
    <p:sldId id="301" r:id="rId40"/>
    <p:sldId id="30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howGuides="1">
      <p:cViewPr varScale="1">
        <p:scale>
          <a:sx n="113" d="100"/>
          <a:sy n="113" d="100"/>
        </p:scale>
        <p:origin x="-2358" y="-96"/>
      </p:cViewPr>
      <p:guideLst>
        <p:guide orient="horz" pos="2160"/>
        <p:guide pos="2880"/>
        <p:guide pos="144"/>
        <p:guide pos="561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5" d="100"/>
          <a:sy n="85" d="100"/>
        </p:scale>
        <p:origin x="-3774"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2.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5D66B-9402-4131-930E-33D4C223999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CB4DB37E-5CA1-4436-A89D-F232108703E4}">
      <dgm:prSet phldrT="[Text]"/>
      <dgm:spPr/>
      <dgm:t>
        <a:bodyPr/>
        <a:lstStyle/>
        <a:p>
          <a:r>
            <a:rPr lang="en-US" dirty="0" smtClean="0"/>
            <a:t>Production</a:t>
          </a:r>
          <a:endParaRPr lang="en-US" dirty="0"/>
        </a:p>
      </dgm:t>
    </dgm:pt>
    <dgm:pt modelId="{4B700BAB-969F-4F0F-9D9D-2C14AB446114}" type="parTrans" cxnId="{8862A229-8B0E-4363-87FD-A9A6B2EA2EB0}">
      <dgm:prSet/>
      <dgm:spPr/>
      <dgm:t>
        <a:bodyPr/>
        <a:lstStyle/>
        <a:p>
          <a:endParaRPr lang="en-US"/>
        </a:p>
      </dgm:t>
    </dgm:pt>
    <dgm:pt modelId="{83F3B4E7-6384-4D9B-BC44-34C8C1E373CE}" type="sibTrans" cxnId="{8862A229-8B0E-4363-87FD-A9A6B2EA2EB0}">
      <dgm:prSet/>
      <dgm:spPr/>
      <dgm:t>
        <a:bodyPr/>
        <a:lstStyle/>
        <a:p>
          <a:endParaRPr lang="en-US"/>
        </a:p>
      </dgm:t>
    </dgm:pt>
    <dgm:pt modelId="{96494C20-A6F7-41FF-AEAD-1A4E8032EB06}">
      <dgm:prSet phldrT="[Text]"/>
      <dgm:spPr/>
      <dgm:t>
        <a:bodyPr/>
        <a:lstStyle/>
        <a:p>
          <a:r>
            <a:rPr lang="en-US" dirty="0" smtClean="0"/>
            <a:t>Precipitation</a:t>
          </a:r>
          <a:endParaRPr lang="en-US" dirty="0"/>
        </a:p>
      </dgm:t>
    </dgm:pt>
    <dgm:pt modelId="{0D388DDC-131B-4C1C-82D1-C083CD8425D5}" type="parTrans" cxnId="{0D502488-87FB-4521-9834-087F499005EC}">
      <dgm:prSet/>
      <dgm:spPr/>
      <dgm:t>
        <a:bodyPr/>
        <a:lstStyle/>
        <a:p>
          <a:endParaRPr lang="en-US"/>
        </a:p>
      </dgm:t>
    </dgm:pt>
    <dgm:pt modelId="{4283E4AF-30E9-4638-8845-9A53FAFB9BEA}" type="sibTrans" cxnId="{0D502488-87FB-4521-9834-087F499005EC}">
      <dgm:prSet/>
      <dgm:spPr/>
      <dgm:t>
        <a:bodyPr/>
        <a:lstStyle/>
        <a:p>
          <a:endParaRPr lang="en-US"/>
        </a:p>
      </dgm:t>
    </dgm:pt>
    <dgm:pt modelId="{AFC90092-E11F-4C6F-9A03-037FC2B8320B}">
      <dgm:prSet phldrT="[Text]"/>
      <dgm:spPr/>
      <dgm:t>
        <a:bodyPr/>
        <a:lstStyle/>
        <a:p>
          <a:r>
            <a:rPr lang="en-US" dirty="0" smtClean="0"/>
            <a:t>Calcification</a:t>
          </a:r>
          <a:endParaRPr lang="en-US" dirty="0"/>
        </a:p>
      </dgm:t>
    </dgm:pt>
    <dgm:pt modelId="{CFBE36FC-86F1-4473-9100-A41B6E68FA25}" type="parTrans" cxnId="{E47AD96B-C630-4966-B79A-BDB20DB5C737}">
      <dgm:prSet/>
      <dgm:spPr/>
      <dgm:t>
        <a:bodyPr/>
        <a:lstStyle/>
        <a:p>
          <a:endParaRPr lang="en-US"/>
        </a:p>
      </dgm:t>
    </dgm:pt>
    <dgm:pt modelId="{452FCB23-DCEA-48B9-B35A-37D39181CB07}" type="sibTrans" cxnId="{E47AD96B-C630-4966-B79A-BDB20DB5C737}">
      <dgm:prSet/>
      <dgm:spPr/>
      <dgm:t>
        <a:bodyPr/>
        <a:lstStyle/>
        <a:p>
          <a:endParaRPr lang="en-US"/>
        </a:p>
      </dgm:t>
    </dgm:pt>
    <dgm:pt modelId="{ED104FBF-E489-4CE6-8392-BF668A3F11A8}">
      <dgm:prSet/>
      <dgm:spPr/>
      <dgm:t>
        <a:bodyPr/>
        <a:lstStyle/>
        <a:p>
          <a:r>
            <a:rPr lang="en-US" dirty="0" smtClean="0"/>
            <a:t>Loss</a:t>
          </a:r>
          <a:endParaRPr lang="en-US" dirty="0"/>
        </a:p>
      </dgm:t>
    </dgm:pt>
    <dgm:pt modelId="{2364EC16-1547-4EAD-818B-640EE1DA4165}" type="parTrans" cxnId="{0FFE6997-ED55-486C-A215-3B02EA88B546}">
      <dgm:prSet/>
      <dgm:spPr/>
      <dgm:t>
        <a:bodyPr/>
        <a:lstStyle/>
        <a:p>
          <a:endParaRPr lang="en-US"/>
        </a:p>
      </dgm:t>
    </dgm:pt>
    <dgm:pt modelId="{C9C4EC61-4AF7-4638-91A5-B0E8FD6DCBAC}" type="sibTrans" cxnId="{0FFE6997-ED55-486C-A215-3B02EA88B546}">
      <dgm:prSet/>
      <dgm:spPr/>
      <dgm:t>
        <a:bodyPr/>
        <a:lstStyle/>
        <a:p>
          <a:endParaRPr lang="en-US"/>
        </a:p>
      </dgm:t>
    </dgm:pt>
    <dgm:pt modelId="{738E5437-CE00-4D08-8441-4149B972E532}">
      <dgm:prSet/>
      <dgm:spPr/>
      <dgm:t>
        <a:bodyPr/>
        <a:lstStyle/>
        <a:p>
          <a:r>
            <a:rPr lang="en-US" dirty="0" smtClean="0"/>
            <a:t>Dissolution</a:t>
          </a:r>
          <a:endParaRPr lang="en-US" dirty="0"/>
        </a:p>
      </dgm:t>
    </dgm:pt>
    <dgm:pt modelId="{A92AC743-722B-43FA-B83E-C8C45E6BBB24}" type="parTrans" cxnId="{979239F5-C319-4848-8B8C-17B90D0AE3BA}">
      <dgm:prSet/>
      <dgm:spPr/>
      <dgm:t>
        <a:bodyPr/>
        <a:lstStyle/>
        <a:p>
          <a:endParaRPr lang="en-US"/>
        </a:p>
      </dgm:t>
    </dgm:pt>
    <dgm:pt modelId="{37333576-C761-4DDF-A7D3-7B5F57A016D1}" type="sibTrans" cxnId="{979239F5-C319-4848-8B8C-17B90D0AE3BA}">
      <dgm:prSet/>
      <dgm:spPr/>
      <dgm:t>
        <a:bodyPr/>
        <a:lstStyle/>
        <a:p>
          <a:endParaRPr lang="en-US"/>
        </a:p>
      </dgm:t>
    </dgm:pt>
    <dgm:pt modelId="{9A5E1A95-0156-4406-874E-96CB3D913286}">
      <dgm:prSet/>
      <dgm:spPr/>
      <dgm:t>
        <a:bodyPr/>
        <a:lstStyle/>
        <a:p>
          <a:r>
            <a:rPr lang="en-US" dirty="0" err="1" smtClean="0"/>
            <a:t>Bioerosion</a:t>
          </a:r>
          <a:endParaRPr lang="en-US" dirty="0"/>
        </a:p>
      </dgm:t>
    </dgm:pt>
    <dgm:pt modelId="{FF33D167-37CE-4412-B3BF-3017BAC8747A}" type="parTrans" cxnId="{8E6D3BA3-5BED-4B38-86B4-504F7BBD338F}">
      <dgm:prSet/>
      <dgm:spPr/>
      <dgm:t>
        <a:bodyPr/>
        <a:lstStyle/>
        <a:p>
          <a:endParaRPr lang="en-US"/>
        </a:p>
      </dgm:t>
    </dgm:pt>
    <dgm:pt modelId="{369B5062-9264-4782-B113-C020767CB7CC}" type="sibTrans" cxnId="{8E6D3BA3-5BED-4B38-86B4-504F7BBD338F}">
      <dgm:prSet/>
      <dgm:spPr/>
      <dgm:t>
        <a:bodyPr/>
        <a:lstStyle/>
        <a:p>
          <a:endParaRPr lang="en-US"/>
        </a:p>
      </dgm:t>
    </dgm:pt>
    <dgm:pt modelId="{53500963-30CC-485A-9182-EA56175DCE7B}">
      <dgm:prSet/>
      <dgm:spPr/>
      <dgm:t>
        <a:bodyPr/>
        <a:lstStyle/>
        <a:p>
          <a:r>
            <a:rPr lang="en-US" dirty="0" smtClean="0"/>
            <a:t>Mechanical erosion</a:t>
          </a:r>
          <a:endParaRPr lang="en-US" dirty="0"/>
        </a:p>
      </dgm:t>
    </dgm:pt>
    <dgm:pt modelId="{90D01B23-92CF-4E98-9C6D-A10590615C75}" type="parTrans" cxnId="{1A5F8AF4-E027-41BE-8C53-F1ECD23C1322}">
      <dgm:prSet/>
      <dgm:spPr/>
      <dgm:t>
        <a:bodyPr/>
        <a:lstStyle/>
        <a:p>
          <a:endParaRPr lang="en-US"/>
        </a:p>
      </dgm:t>
    </dgm:pt>
    <dgm:pt modelId="{AAFCFFAC-DEED-49D4-984E-AD86E25998D3}" type="sibTrans" cxnId="{1A5F8AF4-E027-41BE-8C53-F1ECD23C1322}">
      <dgm:prSet/>
      <dgm:spPr/>
      <dgm:t>
        <a:bodyPr/>
        <a:lstStyle/>
        <a:p>
          <a:endParaRPr lang="en-US"/>
        </a:p>
      </dgm:t>
    </dgm:pt>
    <dgm:pt modelId="{4C517135-71A0-4827-97CD-A2995F4C3491}" type="pres">
      <dgm:prSet presAssocID="{6415D66B-9402-4131-930E-33D4C2239996}" presName="outerComposite" presStyleCnt="0">
        <dgm:presLayoutVars>
          <dgm:chMax val="2"/>
          <dgm:animLvl val="lvl"/>
          <dgm:resizeHandles val="exact"/>
        </dgm:presLayoutVars>
      </dgm:prSet>
      <dgm:spPr/>
      <dgm:t>
        <a:bodyPr/>
        <a:lstStyle/>
        <a:p>
          <a:endParaRPr lang="en-US"/>
        </a:p>
      </dgm:t>
    </dgm:pt>
    <dgm:pt modelId="{FA32AFDD-D93A-404E-9835-98A27873DA01}" type="pres">
      <dgm:prSet presAssocID="{6415D66B-9402-4131-930E-33D4C2239996}" presName="dummyMaxCanvas" presStyleCnt="0"/>
      <dgm:spPr/>
    </dgm:pt>
    <dgm:pt modelId="{EC3B464A-05C0-4298-8211-F88CB8E653F5}" type="pres">
      <dgm:prSet presAssocID="{6415D66B-9402-4131-930E-33D4C2239996}" presName="parentComposite" presStyleCnt="0"/>
      <dgm:spPr/>
    </dgm:pt>
    <dgm:pt modelId="{7F3DBF37-9302-4C8F-92B7-C1F3D37EDFD0}" type="pres">
      <dgm:prSet presAssocID="{6415D66B-9402-4131-930E-33D4C2239996}" presName="parent1" presStyleLbl="alignAccFollowNode1" presStyleIdx="0" presStyleCnt="4">
        <dgm:presLayoutVars>
          <dgm:chMax val="4"/>
        </dgm:presLayoutVars>
      </dgm:prSet>
      <dgm:spPr/>
      <dgm:t>
        <a:bodyPr/>
        <a:lstStyle/>
        <a:p>
          <a:endParaRPr lang="en-US"/>
        </a:p>
      </dgm:t>
    </dgm:pt>
    <dgm:pt modelId="{9422D9A7-63D7-4589-B626-9F5C64E284BE}" type="pres">
      <dgm:prSet presAssocID="{6415D66B-9402-4131-930E-33D4C2239996}" presName="parent2" presStyleLbl="alignAccFollowNode1" presStyleIdx="1" presStyleCnt="4">
        <dgm:presLayoutVars>
          <dgm:chMax val="4"/>
        </dgm:presLayoutVars>
      </dgm:prSet>
      <dgm:spPr/>
      <dgm:t>
        <a:bodyPr/>
        <a:lstStyle/>
        <a:p>
          <a:endParaRPr lang="en-US"/>
        </a:p>
      </dgm:t>
    </dgm:pt>
    <dgm:pt modelId="{9702C8B0-2FF2-46EB-9919-934167F1FCFC}" type="pres">
      <dgm:prSet presAssocID="{6415D66B-9402-4131-930E-33D4C2239996}" presName="childrenComposite" presStyleCnt="0"/>
      <dgm:spPr/>
    </dgm:pt>
    <dgm:pt modelId="{35A7E5A9-06B1-4BBB-A87B-03796CED5200}" type="pres">
      <dgm:prSet presAssocID="{6415D66B-9402-4131-930E-33D4C2239996}" presName="dummyMaxCanvas_ChildArea" presStyleCnt="0"/>
      <dgm:spPr/>
    </dgm:pt>
    <dgm:pt modelId="{FD77F670-7966-4805-A49D-43581C235430}" type="pres">
      <dgm:prSet presAssocID="{6415D66B-9402-4131-930E-33D4C2239996}" presName="fulcrum" presStyleLbl="alignAccFollowNode1" presStyleIdx="2" presStyleCnt="4"/>
      <dgm:spPr/>
    </dgm:pt>
    <dgm:pt modelId="{8F953FE1-CF67-44C7-8BBF-D9EDE5E286C5}" type="pres">
      <dgm:prSet presAssocID="{6415D66B-9402-4131-930E-33D4C2239996}" presName="balance_23" presStyleLbl="alignAccFollowNode1" presStyleIdx="3" presStyleCnt="4" custAng="247382">
        <dgm:presLayoutVars>
          <dgm:bulletEnabled val="1"/>
        </dgm:presLayoutVars>
      </dgm:prSet>
      <dgm:spPr/>
    </dgm:pt>
    <dgm:pt modelId="{699BE8FC-68C4-49C7-BF44-DCFB47EAE9A4}" type="pres">
      <dgm:prSet presAssocID="{6415D66B-9402-4131-930E-33D4C2239996}" presName="right_23_1" presStyleLbl="node1" presStyleIdx="0" presStyleCnt="5" custAng="247382" custLinFactNeighborY="2117">
        <dgm:presLayoutVars>
          <dgm:bulletEnabled val="1"/>
        </dgm:presLayoutVars>
      </dgm:prSet>
      <dgm:spPr/>
      <dgm:t>
        <a:bodyPr/>
        <a:lstStyle/>
        <a:p>
          <a:endParaRPr lang="en-US"/>
        </a:p>
      </dgm:t>
    </dgm:pt>
    <dgm:pt modelId="{E7C48421-0490-4BC9-BB27-1C30765568AF}" type="pres">
      <dgm:prSet presAssocID="{6415D66B-9402-4131-930E-33D4C2239996}" presName="right_23_2" presStyleLbl="node1" presStyleIdx="1" presStyleCnt="5" custAng="247382" custLinFactNeighborX="2198" custLinFactNeighborY="8468">
        <dgm:presLayoutVars>
          <dgm:bulletEnabled val="1"/>
        </dgm:presLayoutVars>
      </dgm:prSet>
      <dgm:spPr/>
      <dgm:t>
        <a:bodyPr/>
        <a:lstStyle/>
        <a:p>
          <a:endParaRPr lang="en-US"/>
        </a:p>
      </dgm:t>
    </dgm:pt>
    <dgm:pt modelId="{186D33E1-F460-4216-BF1F-9CD9EB46B48F}" type="pres">
      <dgm:prSet presAssocID="{6415D66B-9402-4131-930E-33D4C2239996}" presName="right_23_3" presStyleLbl="node1" presStyleIdx="2" presStyleCnt="5" custAng="247382" custLinFactNeighborX="7693" custLinFactNeighborY="14819">
        <dgm:presLayoutVars>
          <dgm:bulletEnabled val="1"/>
        </dgm:presLayoutVars>
      </dgm:prSet>
      <dgm:spPr/>
      <dgm:t>
        <a:bodyPr/>
        <a:lstStyle/>
        <a:p>
          <a:endParaRPr lang="en-US"/>
        </a:p>
      </dgm:t>
    </dgm:pt>
    <dgm:pt modelId="{CDAB23EF-B813-4C9F-865F-2367B6EB026E}" type="pres">
      <dgm:prSet presAssocID="{6415D66B-9402-4131-930E-33D4C2239996}" presName="left_23_1" presStyleLbl="node1" presStyleIdx="3" presStyleCnt="5" custAng="247382" custLinFactNeighborX="-3898" custLinFactNeighborY="-14135">
        <dgm:presLayoutVars>
          <dgm:bulletEnabled val="1"/>
        </dgm:presLayoutVars>
      </dgm:prSet>
      <dgm:spPr/>
      <dgm:t>
        <a:bodyPr/>
        <a:lstStyle/>
        <a:p>
          <a:endParaRPr lang="en-US"/>
        </a:p>
      </dgm:t>
    </dgm:pt>
    <dgm:pt modelId="{3D4D3055-1CBE-4FE9-A0CA-AB0543ABAA42}" type="pres">
      <dgm:prSet presAssocID="{6415D66B-9402-4131-930E-33D4C2239996}" presName="left_23_2" presStyleLbl="node1" presStyleIdx="4" presStyleCnt="5" custAng="247382" custLinFactNeighborX="1563" custLinFactNeighborY="-7189">
        <dgm:presLayoutVars>
          <dgm:bulletEnabled val="1"/>
        </dgm:presLayoutVars>
      </dgm:prSet>
      <dgm:spPr/>
      <dgm:t>
        <a:bodyPr/>
        <a:lstStyle/>
        <a:p>
          <a:endParaRPr lang="en-US"/>
        </a:p>
      </dgm:t>
    </dgm:pt>
  </dgm:ptLst>
  <dgm:cxnLst>
    <dgm:cxn modelId="{BAF921A8-8154-48DF-BD67-B440E7BB39EE}" type="presOf" srcId="{ED104FBF-E489-4CE6-8392-BF668A3F11A8}" destId="{9422D9A7-63D7-4589-B626-9F5C64E284BE}" srcOrd="0" destOrd="0" presId="urn:microsoft.com/office/officeart/2005/8/layout/balance1"/>
    <dgm:cxn modelId="{E47AD96B-C630-4966-B79A-BDB20DB5C737}" srcId="{CB4DB37E-5CA1-4436-A89D-F232108703E4}" destId="{AFC90092-E11F-4C6F-9A03-037FC2B8320B}" srcOrd="1" destOrd="0" parTransId="{CFBE36FC-86F1-4473-9100-A41B6E68FA25}" sibTransId="{452FCB23-DCEA-48B9-B35A-37D39181CB07}"/>
    <dgm:cxn modelId="{E8348186-7334-4347-926A-77A92DB56A1E}" type="presOf" srcId="{96494C20-A6F7-41FF-AEAD-1A4E8032EB06}" destId="{CDAB23EF-B813-4C9F-865F-2367B6EB026E}" srcOrd="0" destOrd="0" presId="urn:microsoft.com/office/officeart/2005/8/layout/balance1"/>
    <dgm:cxn modelId="{2BCCB23E-B1F1-4FC6-9795-6F5E7C56F7BF}" type="presOf" srcId="{AFC90092-E11F-4C6F-9A03-037FC2B8320B}" destId="{3D4D3055-1CBE-4FE9-A0CA-AB0543ABAA42}" srcOrd="0" destOrd="0" presId="urn:microsoft.com/office/officeart/2005/8/layout/balance1"/>
    <dgm:cxn modelId="{0D502488-87FB-4521-9834-087F499005EC}" srcId="{CB4DB37E-5CA1-4436-A89D-F232108703E4}" destId="{96494C20-A6F7-41FF-AEAD-1A4E8032EB06}" srcOrd="0" destOrd="0" parTransId="{0D388DDC-131B-4C1C-82D1-C083CD8425D5}" sibTransId="{4283E4AF-30E9-4638-8845-9A53FAFB9BEA}"/>
    <dgm:cxn modelId="{1A5F8AF4-E027-41BE-8C53-F1ECD23C1322}" srcId="{ED104FBF-E489-4CE6-8392-BF668A3F11A8}" destId="{53500963-30CC-485A-9182-EA56175DCE7B}" srcOrd="2" destOrd="0" parTransId="{90D01B23-92CF-4E98-9C6D-A10590615C75}" sibTransId="{AAFCFFAC-DEED-49D4-984E-AD86E25998D3}"/>
    <dgm:cxn modelId="{CCA8FDDF-8B0B-45F0-80DF-84FDA0537F88}" type="presOf" srcId="{9A5E1A95-0156-4406-874E-96CB3D913286}" destId="{E7C48421-0490-4BC9-BB27-1C30765568AF}" srcOrd="0" destOrd="0" presId="urn:microsoft.com/office/officeart/2005/8/layout/balance1"/>
    <dgm:cxn modelId="{22C9AEE7-78E2-447A-927E-95D2DE8CBC0F}" type="presOf" srcId="{6415D66B-9402-4131-930E-33D4C2239996}" destId="{4C517135-71A0-4827-97CD-A2995F4C3491}" srcOrd="0" destOrd="0" presId="urn:microsoft.com/office/officeart/2005/8/layout/balance1"/>
    <dgm:cxn modelId="{8862A229-8B0E-4363-87FD-A9A6B2EA2EB0}" srcId="{6415D66B-9402-4131-930E-33D4C2239996}" destId="{CB4DB37E-5CA1-4436-A89D-F232108703E4}" srcOrd="0" destOrd="0" parTransId="{4B700BAB-969F-4F0F-9D9D-2C14AB446114}" sibTransId="{83F3B4E7-6384-4D9B-BC44-34C8C1E373CE}"/>
    <dgm:cxn modelId="{8E6D3BA3-5BED-4B38-86B4-504F7BBD338F}" srcId="{ED104FBF-E489-4CE6-8392-BF668A3F11A8}" destId="{9A5E1A95-0156-4406-874E-96CB3D913286}" srcOrd="1" destOrd="0" parTransId="{FF33D167-37CE-4412-B3BF-3017BAC8747A}" sibTransId="{369B5062-9264-4782-B113-C020767CB7CC}"/>
    <dgm:cxn modelId="{253D8529-107C-4665-9E16-E01BD3EE60DB}" type="presOf" srcId="{CB4DB37E-5CA1-4436-A89D-F232108703E4}" destId="{7F3DBF37-9302-4C8F-92B7-C1F3D37EDFD0}" srcOrd="0" destOrd="0" presId="urn:microsoft.com/office/officeart/2005/8/layout/balance1"/>
    <dgm:cxn modelId="{0FFE6997-ED55-486C-A215-3B02EA88B546}" srcId="{6415D66B-9402-4131-930E-33D4C2239996}" destId="{ED104FBF-E489-4CE6-8392-BF668A3F11A8}" srcOrd="1" destOrd="0" parTransId="{2364EC16-1547-4EAD-818B-640EE1DA4165}" sibTransId="{C9C4EC61-4AF7-4638-91A5-B0E8FD6DCBAC}"/>
    <dgm:cxn modelId="{2825EDFE-1522-487C-9B84-20A35E978D14}" type="presOf" srcId="{53500963-30CC-485A-9182-EA56175DCE7B}" destId="{186D33E1-F460-4216-BF1F-9CD9EB46B48F}" srcOrd="0" destOrd="0" presId="urn:microsoft.com/office/officeart/2005/8/layout/balance1"/>
    <dgm:cxn modelId="{81F9231B-6DE8-4FF8-86DF-20E2D593B3D1}" type="presOf" srcId="{738E5437-CE00-4D08-8441-4149B972E532}" destId="{699BE8FC-68C4-49C7-BF44-DCFB47EAE9A4}" srcOrd="0" destOrd="0" presId="urn:microsoft.com/office/officeart/2005/8/layout/balance1"/>
    <dgm:cxn modelId="{979239F5-C319-4848-8B8C-17B90D0AE3BA}" srcId="{ED104FBF-E489-4CE6-8392-BF668A3F11A8}" destId="{738E5437-CE00-4D08-8441-4149B972E532}" srcOrd="0" destOrd="0" parTransId="{A92AC743-722B-43FA-B83E-C8C45E6BBB24}" sibTransId="{37333576-C761-4DDF-A7D3-7B5F57A016D1}"/>
    <dgm:cxn modelId="{999CA08A-4236-44F2-B52A-3B23DD547FD2}" type="presParOf" srcId="{4C517135-71A0-4827-97CD-A2995F4C3491}" destId="{FA32AFDD-D93A-404E-9835-98A27873DA01}" srcOrd="0" destOrd="0" presId="urn:microsoft.com/office/officeart/2005/8/layout/balance1"/>
    <dgm:cxn modelId="{4612914C-BB23-49CC-B410-E42F79CA7A6E}" type="presParOf" srcId="{4C517135-71A0-4827-97CD-A2995F4C3491}" destId="{EC3B464A-05C0-4298-8211-F88CB8E653F5}" srcOrd="1" destOrd="0" presId="urn:microsoft.com/office/officeart/2005/8/layout/balance1"/>
    <dgm:cxn modelId="{392FDFBD-6D55-4849-8421-3695DD232F9F}" type="presParOf" srcId="{EC3B464A-05C0-4298-8211-F88CB8E653F5}" destId="{7F3DBF37-9302-4C8F-92B7-C1F3D37EDFD0}" srcOrd="0" destOrd="0" presId="urn:microsoft.com/office/officeart/2005/8/layout/balance1"/>
    <dgm:cxn modelId="{8A7515B1-A7E5-40CA-AF42-FAE1308D60DA}" type="presParOf" srcId="{EC3B464A-05C0-4298-8211-F88CB8E653F5}" destId="{9422D9A7-63D7-4589-B626-9F5C64E284BE}" srcOrd="1" destOrd="0" presId="urn:microsoft.com/office/officeart/2005/8/layout/balance1"/>
    <dgm:cxn modelId="{CE555E99-0914-467B-8771-A1853B4FCFF1}" type="presParOf" srcId="{4C517135-71A0-4827-97CD-A2995F4C3491}" destId="{9702C8B0-2FF2-46EB-9919-934167F1FCFC}" srcOrd="2" destOrd="0" presId="urn:microsoft.com/office/officeart/2005/8/layout/balance1"/>
    <dgm:cxn modelId="{E21E2D40-1A9B-4807-A732-3B4B9115279E}" type="presParOf" srcId="{9702C8B0-2FF2-46EB-9919-934167F1FCFC}" destId="{35A7E5A9-06B1-4BBB-A87B-03796CED5200}" srcOrd="0" destOrd="0" presId="urn:microsoft.com/office/officeart/2005/8/layout/balance1"/>
    <dgm:cxn modelId="{55984591-8EA9-47CD-BFCF-8E2243B01971}" type="presParOf" srcId="{9702C8B0-2FF2-46EB-9919-934167F1FCFC}" destId="{FD77F670-7966-4805-A49D-43581C235430}" srcOrd="1" destOrd="0" presId="urn:microsoft.com/office/officeart/2005/8/layout/balance1"/>
    <dgm:cxn modelId="{577C0A69-ECF2-4129-A421-60A2024A9C60}" type="presParOf" srcId="{9702C8B0-2FF2-46EB-9919-934167F1FCFC}" destId="{8F953FE1-CF67-44C7-8BBF-D9EDE5E286C5}" srcOrd="2" destOrd="0" presId="urn:microsoft.com/office/officeart/2005/8/layout/balance1"/>
    <dgm:cxn modelId="{5851D3C7-BC6E-4C78-938A-7EFE1264845A}" type="presParOf" srcId="{9702C8B0-2FF2-46EB-9919-934167F1FCFC}" destId="{699BE8FC-68C4-49C7-BF44-DCFB47EAE9A4}" srcOrd="3" destOrd="0" presId="urn:microsoft.com/office/officeart/2005/8/layout/balance1"/>
    <dgm:cxn modelId="{4BB548C8-94DC-428B-8303-A6C6EAEB3627}" type="presParOf" srcId="{9702C8B0-2FF2-46EB-9919-934167F1FCFC}" destId="{E7C48421-0490-4BC9-BB27-1C30765568AF}" srcOrd="4" destOrd="0" presId="urn:microsoft.com/office/officeart/2005/8/layout/balance1"/>
    <dgm:cxn modelId="{A892195F-4808-4F9E-8C7C-ADF16C9CCDE9}" type="presParOf" srcId="{9702C8B0-2FF2-46EB-9919-934167F1FCFC}" destId="{186D33E1-F460-4216-BF1F-9CD9EB46B48F}" srcOrd="5" destOrd="0" presId="urn:microsoft.com/office/officeart/2005/8/layout/balance1"/>
    <dgm:cxn modelId="{81381446-CAA7-45A0-8932-C3074102BC16}" type="presParOf" srcId="{9702C8B0-2FF2-46EB-9919-934167F1FCFC}" destId="{CDAB23EF-B813-4C9F-865F-2367B6EB026E}" srcOrd="6" destOrd="0" presId="urn:microsoft.com/office/officeart/2005/8/layout/balance1"/>
    <dgm:cxn modelId="{D37E19A0-ECF3-4964-B383-30F4C4492E7C}" type="presParOf" srcId="{9702C8B0-2FF2-46EB-9919-934167F1FCFC}" destId="{3D4D3055-1CBE-4FE9-A0CA-AB0543ABAA42}" srcOrd="7" destOrd="0" presId="urn:microsoft.com/office/officeart/2005/8/layout/balance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5D66B-9402-4131-930E-33D4C223999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CB4DB37E-5CA1-4436-A89D-F232108703E4}">
      <dgm:prSet phldrT="[Text]"/>
      <dgm:spPr/>
      <dgm:t>
        <a:bodyPr/>
        <a:lstStyle/>
        <a:p>
          <a:r>
            <a:rPr lang="en-US" dirty="0" smtClean="0"/>
            <a:t>Production</a:t>
          </a:r>
          <a:endParaRPr lang="en-US" dirty="0"/>
        </a:p>
      </dgm:t>
    </dgm:pt>
    <dgm:pt modelId="{4B700BAB-969F-4F0F-9D9D-2C14AB446114}" type="parTrans" cxnId="{8862A229-8B0E-4363-87FD-A9A6B2EA2EB0}">
      <dgm:prSet/>
      <dgm:spPr/>
      <dgm:t>
        <a:bodyPr/>
        <a:lstStyle/>
        <a:p>
          <a:endParaRPr lang="en-US"/>
        </a:p>
      </dgm:t>
    </dgm:pt>
    <dgm:pt modelId="{83F3B4E7-6384-4D9B-BC44-34C8C1E373CE}" type="sibTrans" cxnId="{8862A229-8B0E-4363-87FD-A9A6B2EA2EB0}">
      <dgm:prSet/>
      <dgm:spPr/>
      <dgm:t>
        <a:bodyPr/>
        <a:lstStyle/>
        <a:p>
          <a:endParaRPr lang="en-US"/>
        </a:p>
      </dgm:t>
    </dgm:pt>
    <dgm:pt modelId="{96494C20-A6F7-41FF-AEAD-1A4E8032EB06}">
      <dgm:prSet phldrT="[Text]"/>
      <dgm:spPr/>
      <dgm:t>
        <a:bodyPr/>
        <a:lstStyle/>
        <a:p>
          <a:r>
            <a:rPr lang="en-US" dirty="0" smtClean="0"/>
            <a:t>Precipitation</a:t>
          </a:r>
          <a:endParaRPr lang="en-US" dirty="0"/>
        </a:p>
      </dgm:t>
    </dgm:pt>
    <dgm:pt modelId="{0D388DDC-131B-4C1C-82D1-C083CD8425D5}" type="parTrans" cxnId="{0D502488-87FB-4521-9834-087F499005EC}">
      <dgm:prSet/>
      <dgm:spPr/>
      <dgm:t>
        <a:bodyPr/>
        <a:lstStyle/>
        <a:p>
          <a:endParaRPr lang="en-US"/>
        </a:p>
      </dgm:t>
    </dgm:pt>
    <dgm:pt modelId="{4283E4AF-30E9-4638-8845-9A53FAFB9BEA}" type="sibTrans" cxnId="{0D502488-87FB-4521-9834-087F499005EC}">
      <dgm:prSet/>
      <dgm:spPr/>
      <dgm:t>
        <a:bodyPr/>
        <a:lstStyle/>
        <a:p>
          <a:endParaRPr lang="en-US"/>
        </a:p>
      </dgm:t>
    </dgm:pt>
    <dgm:pt modelId="{AFC90092-E11F-4C6F-9A03-037FC2B8320B}">
      <dgm:prSet phldrT="[Text]"/>
      <dgm:spPr/>
      <dgm:t>
        <a:bodyPr/>
        <a:lstStyle/>
        <a:p>
          <a:r>
            <a:rPr lang="en-US" dirty="0" smtClean="0"/>
            <a:t>Calcification</a:t>
          </a:r>
          <a:endParaRPr lang="en-US" dirty="0"/>
        </a:p>
      </dgm:t>
    </dgm:pt>
    <dgm:pt modelId="{CFBE36FC-86F1-4473-9100-A41B6E68FA25}" type="parTrans" cxnId="{E47AD96B-C630-4966-B79A-BDB20DB5C737}">
      <dgm:prSet/>
      <dgm:spPr/>
      <dgm:t>
        <a:bodyPr/>
        <a:lstStyle/>
        <a:p>
          <a:endParaRPr lang="en-US"/>
        </a:p>
      </dgm:t>
    </dgm:pt>
    <dgm:pt modelId="{452FCB23-DCEA-48B9-B35A-37D39181CB07}" type="sibTrans" cxnId="{E47AD96B-C630-4966-B79A-BDB20DB5C737}">
      <dgm:prSet/>
      <dgm:spPr/>
      <dgm:t>
        <a:bodyPr/>
        <a:lstStyle/>
        <a:p>
          <a:endParaRPr lang="en-US"/>
        </a:p>
      </dgm:t>
    </dgm:pt>
    <dgm:pt modelId="{ED104FBF-E489-4CE6-8392-BF668A3F11A8}">
      <dgm:prSet/>
      <dgm:spPr/>
      <dgm:t>
        <a:bodyPr/>
        <a:lstStyle/>
        <a:p>
          <a:r>
            <a:rPr lang="en-US" dirty="0" smtClean="0"/>
            <a:t>Loss</a:t>
          </a:r>
          <a:endParaRPr lang="en-US" dirty="0"/>
        </a:p>
      </dgm:t>
    </dgm:pt>
    <dgm:pt modelId="{2364EC16-1547-4EAD-818B-640EE1DA4165}" type="parTrans" cxnId="{0FFE6997-ED55-486C-A215-3B02EA88B546}">
      <dgm:prSet/>
      <dgm:spPr/>
      <dgm:t>
        <a:bodyPr/>
        <a:lstStyle/>
        <a:p>
          <a:endParaRPr lang="en-US"/>
        </a:p>
      </dgm:t>
    </dgm:pt>
    <dgm:pt modelId="{C9C4EC61-4AF7-4638-91A5-B0E8FD6DCBAC}" type="sibTrans" cxnId="{0FFE6997-ED55-486C-A215-3B02EA88B546}">
      <dgm:prSet/>
      <dgm:spPr/>
      <dgm:t>
        <a:bodyPr/>
        <a:lstStyle/>
        <a:p>
          <a:endParaRPr lang="en-US"/>
        </a:p>
      </dgm:t>
    </dgm:pt>
    <dgm:pt modelId="{738E5437-CE00-4D08-8441-4149B972E532}">
      <dgm:prSet/>
      <dgm:spPr/>
      <dgm:t>
        <a:bodyPr/>
        <a:lstStyle/>
        <a:p>
          <a:r>
            <a:rPr lang="en-US" dirty="0" smtClean="0"/>
            <a:t>Dissolution</a:t>
          </a:r>
          <a:endParaRPr lang="en-US" dirty="0"/>
        </a:p>
      </dgm:t>
    </dgm:pt>
    <dgm:pt modelId="{A92AC743-722B-43FA-B83E-C8C45E6BBB24}" type="parTrans" cxnId="{979239F5-C319-4848-8B8C-17B90D0AE3BA}">
      <dgm:prSet/>
      <dgm:spPr/>
      <dgm:t>
        <a:bodyPr/>
        <a:lstStyle/>
        <a:p>
          <a:endParaRPr lang="en-US"/>
        </a:p>
      </dgm:t>
    </dgm:pt>
    <dgm:pt modelId="{37333576-C761-4DDF-A7D3-7B5F57A016D1}" type="sibTrans" cxnId="{979239F5-C319-4848-8B8C-17B90D0AE3BA}">
      <dgm:prSet/>
      <dgm:spPr/>
      <dgm:t>
        <a:bodyPr/>
        <a:lstStyle/>
        <a:p>
          <a:endParaRPr lang="en-US"/>
        </a:p>
      </dgm:t>
    </dgm:pt>
    <dgm:pt modelId="{9A5E1A95-0156-4406-874E-96CB3D913286}">
      <dgm:prSet/>
      <dgm:spPr/>
      <dgm:t>
        <a:bodyPr/>
        <a:lstStyle/>
        <a:p>
          <a:r>
            <a:rPr lang="en-US" dirty="0" err="1" smtClean="0"/>
            <a:t>Bioerosion</a:t>
          </a:r>
          <a:endParaRPr lang="en-US" dirty="0"/>
        </a:p>
      </dgm:t>
    </dgm:pt>
    <dgm:pt modelId="{FF33D167-37CE-4412-B3BF-3017BAC8747A}" type="parTrans" cxnId="{8E6D3BA3-5BED-4B38-86B4-504F7BBD338F}">
      <dgm:prSet/>
      <dgm:spPr/>
      <dgm:t>
        <a:bodyPr/>
        <a:lstStyle/>
        <a:p>
          <a:endParaRPr lang="en-US"/>
        </a:p>
      </dgm:t>
    </dgm:pt>
    <dgm:pt modelId="{369B5062-9264-4782-B113-C020767CB7CC}" type="sibTrans" cxnId="{8E6D3BA3-5BED-4B38-86B4-504F7BBD338F}">
      <dgm:prSet/>
      <dgm:spPr/>
      <dgm:t>
        <a:bodyPr/>
        <a:lstStyle/>
        <a:p>
          <a:endParaRPr lang="en-US"/>
        </a:p>
      </dgm:t>
    </dgm:pt>
    <dgm:pt modelId="{53500963-30CC-485A-9182-EA56175DCE7B}">
      <dgm:prSet/>
      <dgm:spPr/>
      <dgm:t>
        <a:bodyPr/>
        <a:lstStyle/>
        <a:p>
          <a:r>
            <a:rPr lang="en-US" dirty="0" smtClean="0"/>
            <a:t>Mechanical erosion</a:t>
          </a:r>
          <a:endParaRPr lang="en-US" dirty="0"/>
        </a:p>
      </dgm:t>
    </dgm:pt>
    <dgm:pt modelId="{90D01B23-92CF-4E98-9C6D-A10590615C75}" type="parTrans" cxnId="{1A5F8AF4-E027-41BE-8C53-F1ECD23C1322}">
      <dgm:prSet/>
      <dgm:spPr/>
      <dgm:t>
        <a:bodyPr/>
        <a:lstStyle/>
        <a:p>
          <a:endParaRPr lang="en-US"/>
        </a:p>
      </dgm:t>
    </dgm:pt>
    <dgm:pt modelId="{AAFCFFAC-DEED-49D4-984E-AD86E25998D3}" type="sibTrans" cxnId="{1A5F8AF4-E027-41BE-8C53-F1ECD23C1322}">
      <dgm:prSet/>
      <dgm:spPr/>
      <dgm:t>
        <a:bodyPr/>
        <a:lstStyle/>
        <a:p>
          <a:endParaRPr lang="en-US"/>
        </a:p>
      </dgm:t>
    </dgm:pt>
    <dgm:pt modelId="{4C517135-71A0-4827-97CD-A2995F4C3491}" type="pres">
      <dgm:prSet presAssocID="{6415D66B-9402-4131-930E-33D4C2239996}" presName="outerComposite" presStyleCnt="0">
        <dgm:presLayoutVars>
          <dgm:chMax val="2"/>
          <dgm:animLvl val="lvl"/>
          <dgm:resizeHandles val="exact"/>
        </dgm:presLayoutVars>
      </dgm:prSet>
      <dgm:spPr/>
      <dgm:t>
        <a:bodyPr/>
        <a:lstStyle/>
        <a:p>
          <a:endParaRPr lang="en-US"/>
        </a:p>
      </dgm:t>
    </dgm:pt>
    <dgm:pt modelId="{FA32AFDD-D93A-404E-9835-98A27873DA01}" type="pres">
      <dgm:prSet presAssocID="{6415D66B-9402-4131-930E-33D4C2239996}" presName="dummyMaxCanvas" presStyleCnt="0"/>
      <dgm:spPr/>
    </dgm:pt>
    <dgm:pt modelId="{EC3B464A-05C0-4298-8211-F88CB8E653F5}" type="pres">
      <dgm:prSet presAssocID="{6415D66B-9402-4131-930E-33D4C2239996}" presName="parentComposite" presStyleCnt="0"/>
      <dgm:spPr/>
    </dgm:pt>
    <dgm:pt modelId="{7F3DBF37-9302-4C8F-92B7-C1F3D37EDFD0}" type="pres">
      <dgm:prSet presAssocID="{6415D66B-9402-4131-930E-33D4C2239996}" presName="parent1" presStyleLbl="alignAccFollowNode1" presStyleIdx="0" presStyleCnt="4">
        <dgm:presLayoutVars>
          <dgm:chMax val="4"/>
        </dgm:presLayoutVars>
      </dgm:prSet>
      <dgm:spPr/>
      <dgm:t>
        <a:bodyPr/>
        <a:lstStyle/>
        <a:p>
          <a:endParaRPr lang="en-US"/>
        </a:p>
      </dgm:t>
    </dgm:pt>
    <dgm:pt modelId="{9422D9A7-63D7-4589-B626-9F5C64E284BE}" type="pres">
      <dgm:prSet presAssocID="{6415D66B-9402-4131-930E-33D4C2239996}" presName="parent2" presStyleLbl="alignAccFollowNode1" presStyleIdx="1" presStyleCnt="4">
        <dgm:presLayoutVars>
          <dgm:chMax val="4"/>
        </dgm:presLayoutVars>
      </dgm:prSet>
      <dgm:spPr/>
      <dgm:t>
        <a:bodyPr/>
        <a:lstStyle/>
        <a:p>
          <a:endParaRPr lang="en-US"/>
        </a:p>
      </dgm:t>
    </dgm:pt>
    <dgm:pt modelId="{9702C8B0-2FF2-46EB-9919-934167F1FCFC}" type="pres">
      <dgm:prSet presAssocID="{6415D66B-9402-4131-930E-33D4C2239996}" presName="childrenComposite" presStyleCnt="0"/>
      <dgm:spPr/>
    </dgm:pt>
    <dgm:pt modelId="{35A7E5A9-06B1-4BBB-A87B-03796CED5200}" type="pres">
      <dgm:prSet presAssocID="{6415D66B-9402-4131-930E-33D4C2239996}" presName="dummyMaxCanvas_ChildArea" presStyleCnt="0"/>
      <dgm:spPr/>
    </dgm:pt>
    <dgm:pt modelId="{FD77F670-7966-4805-A49D-43581C235430}" type="pres">
      <dgm:prSet presAssocID="{6415D66B-9402-4131-930E-33D4C2239996}" presName="fulcrum" presStyleLbl="alignAccFollowNode1" presStyleIdx="2" presStyleCnt="4"/>
      <dgm:spPr/>
    </dgm:pt>
    <dgm:pt modelId="{8F953FE1-CF67-44C7-8BBF-D9EDE5E286C5}" type="pres">
      <dgm:prSet presAssocID="{6415D66B-9402-4131-930E-33D4C2239996}" presName="balance_23" presStyleLbl="alignAccFollowNode1" presStyleIdx="3" presStyleCnt="4" custAng="247382">
        <dgm:presLayoutVars>
          <dgm:bulletEnabled val="1"/>
        </dgm:presLayoutVars>
      </dgm:prSet>
      <dgm:spPr/>
    </dgm:pt>
    <dgm:pt modelId="{699BE8FC-68C4-49C7-BF44-DCFB47EAE9A4}" type="pres">
      <dgm:prSet presAssocID="{6415D66B-9402-4131-930E-33D4C2239996}" presName="right_23_1" presStyleLbl="node1" presStyleIdx="0" presStyleCnt="5" custAng="247382" custLinFactNeighborY="2117">
        <dgm:presLayoutVars>
          <dgm:bulletEnabled val="1"/>
        </dgm:presLayoutVars>
      </dgm:prSet>
      <dgm:spPr/>
      <dgm:t>
        <a:bodyPr/>
        <a:lstStyle/>
        <a:p>
          <a:endParaRPr lang="en-US"/>
        </a:p>
      </dgm:t>
    </dgm:pt>
    <dgm:pt modelId="{E7C48421-0490-4BC9-BB27-1C30765568AF}" type="pres">
      <dgm:prSet presAssocID="{6415D66B-9402-4131-930E-33D4C2239996}" presName="right_23_2" presStyleLbl="node1" presStyleIdx="1" presStyleCnt="5" custAng="247382" custLinFactNeighborX="2198" custLinFactNeighborY="8468">
        <dgm:presLayoutVars>
          <dgm:bulletEnabled val="1"/>
        </dgm:presLayoutVars>
      </dgm:prSet>
      <dgm:spPr/>
      <dgm:t>
        <a:bodyPr/>
        <a:lstStyle/>
        <a:p>
          <a:endParaRPr lang="en-US"/>
        </a:p>
      </dgm:t>
    </dgm:pt>
    <dgm:pt modelId="{186D33E1-F460-4216-BF1F-9CD9EB46B48F}" type="pres">
      <dgm:prSet presAssocID="{6415D66B-9402-4131-930E-33D4C2239996}" presName="right_23_3" presStyleLbl="node1" presStyleIdx="2" presStyleCnt="5" custAng="247382" custLinFactNeighborX="7693" custLinFactNeighborY="14819">
        <dgm:presLayoutVars>
          <dgm:bulletEnabled val="1"/>
        </dgm:presLayoutVars>
      </dgm:prSet>
      <dgm:spPr/>
      <dgm:t>
        <a:bodyPr/>
        <a:lstStyle/>
        <a:p>
          <a:endParaRPr lang="en-US"/>
        </a:p>
      </dgm:t>
    </dgm:pt>
    <dgm:pt modelId="{CDAB23EF-B813-4C9F-865F-2367B6EB026E}" type="pres">
      <dgm:prSet presAssocID="{6415D66B-9402-4131-930E-33D4C2239996}" presName="left_23_1" presStyleLbl="node1" presStyleIdx="3" presStyleCnt="5" custAng="247382" custLinFactNeighborX="-3898" custLinFactNeighborY="-14135">
        <dgm:presLayoutVars>
          <dgm:bulletEnabled val="1"/>
        </dgm:presLayoutVars>
      </dgm:prSet>
      <dgm:spPr/>
      <dgm:t>
        <a:bodyPr/>
        <a:lstStyle/>
        <a:p>
          <a:endParaRPr lang="en-US"/>
        </a:p>
      </dgm:t>
    </dgm:pt>
    <dgm:pt modelId="{3D4D3055-1CBE-4FE9-A0CA-AB0543ABAA42}" type="pres">
      <dgm:prSet presAssocID="{6415D66B-9402-4131-930E-33D4C2239996}" presName="left_23_2" presStyleLbl="node1" presStyleIdx="4" presStyleCnt="5" custAng="247382" custLinFactNeighborX="1563" custLinFactNeighborY="-7189">
        <dgm:presLayoutVars>
          <dgm:bulletEnabled val="1"/>
        </dgm:presLayoutVars>
      </dgm:prSet>
      <dgm:spPr/>
      <dgm:t>
        <a:bodyPr/>
        <a:lstStyle/>
        <a:p>
          <a:endParaRPr lang="en-US"/>
        </a:p>
      </dgm:t>
    </dgm:pt>
  </dgm:ptLst>
  <dgm:cxnLst>
    <dgm:cxn modelId="{E47AD96B-C630-4966-B79A-BDB20DB5C737}" srcId="{CB4DB37E-5CA1-4436-A89D-F232108703E4}" destId="{AFC90092-E11F-4C6F-9A03-037FC2B8320B}" srcOrd="1" destOrd="0" parTransId="{CFBE36FC-86F1-4473-9100-A41B6E68FA25}" sibTransId="{452FCB23-DCEA-48B9-B35A-37D39181CB07}"/>
    <dgm:cxn modelId="{082DA29B-DC49-41C6-A623-3D92244979C8}" type="presOf" srcId="{AFC90092-E11F-4C6F-9A03-037FC2B8320B}" destId="{3D4D3055-1CBE-4FE9-A0CA-AB0543ABAA42}" srcOrd="0" destOrd="0" presId="urn:microsoft.com/office/officeart/2005/8/layout/balance1"/>
    <dgm:cxn modelId="{962F18AD-2B53-44C9-B635-1D4815C1C6DD}" type="presOf" srcId="{CB4DB37E-5CA1-4436-A89D-F232108703E4}" destId="{7F3DBF37-9302-4C8F-92B7-C1F3D37EDFD0}" srcOrd="0" destOrd="0" presId="urn:microsoft.com/office/officeart/2005/8/layout/balance1"/>
    <dgm:cxn modelId="{36C93B40-7BAD-4D98-81C0-FD1BC2362B12}" type="presOf" srcId="{ED104FBF-E489-4CE6-8392-BF668A3F11A8}" destId="{9422D9A7-63D7-4589-B626-9F5C64E284BE}" srcOrd="0" destOrd="0" presId="urn:microsoft.com/office/officeart/2005/8/layout/balance1"/>
    <dgm:cxn modelId="{0D502488-87FB-4521-9834-087F499005EC}" srcId="{CB4DB37E-5CA1-4436-A89D-F232108703E4}" destId="{96494C20-A6F7-41FF-AEAD-1A4E8032EB06}" srcOrd="0" destOrd="0" parTransId="{0D388DDC-131B-4C1C-82D1-C083CD8425D5}" sibTransId="{4283E4AF-30E9-4638-8845-9A53FAFB9BEA}"/>
    <dgm:cxn modelId="{98CB9D19-7402-4444-8003-DD347305622C}" type="presOf" srcId="{9A5E1A95-0156-4406-874E-96CB3D913286}" destId="{E7C48421-0490-4BC9-BB27-1C30765568AF}" srcOrd="0" destOrd="0" presId="urn:microsoft.com/office/officeart/2005/8/layout/balance1"/>
    <dgm:cxn modelId="{161465DF-97AC-4684-814F-08FC8A2BAB43}" type="presOf" srcId="{96494C20-A6F7-41FF-AEAD-1A4E8032EB06}" destId="{CDAB23EF-B813-4C9F-865F-2367B6EB026E}" srcOrd="0" destOrd="0" presId="urn:microsoft.com/office/officeart/2005/8/layout/balance1"/>
    <dgm:cxn modelId="{1A5F8AF4-E027-41BE-8C53-F1ECD23C1322}" srcId="{ED104FBF-E489-4CE6-8392-BF668A3F11A8}" destId="{53500963-30CC-485A-9182-EA56175DCE7B}" srcOrd="2" destOrd="0" parTransId="{90D01B23-92CF-4E98-9C6D-A10590615C75}" sibTransId="{AAFCFFAC-DEED-49D4-984E-AD86E25998D3}"/>
    <dgm:cxn modelId="{1EBF1737-63A8-4221-9036-2BD3E09118A0}" type="presOf" srcId="{6415D66B-9402-4131-930E-33D4C2239996}" destId="{4C517135-71A0-4827-97CD-A2995F4C3491}" srcOrd="0" destOrd="0" presId="urn:microsoft.com/office/officeart/2005/8/layout/balance1"/>
    <dgm:cxn modelId="{8862A229-8B0E-4363-87FD-A9A6B2EA2EB0}" srcId="{6415D66B-9402-4131-930E-33D4C2239996}" destId="{CB4DB37E-5CA1-4436-A89D-F232108703E4}" srcOrd="0" destOrd="0" parTransId="{4B700BAB-969F-4F0F-9D9D-2C14AB446114}" sibTransId="{83F3B4E7-6384-4D9B-BC44-34C8C1E373CE}"/>
    <dgm:cxn modelId="{8E6D3BA3-5BED-4B38-86B4-504F7BBD338F}" srcId="{ED104FBF-E489-4CE6-8392-BF668A3F11A8}" destId="{9A5E1A95-0156-4406-874E-96CB3D913286}" srcOrd="1" destOrd="0" parTransId="{FF33D167-37CE-4412-B3BF-3017BAC8747A}" sibTransId="{369B5062-9264-4782-B113-C020767CB7CC}"/>
    <dgm:cxn modelId="{0FFE6997-ED55-486C-A215-3B02EA88B546}" srcId="{6415D66B-9402-4131-930E-33D4C2239996}" destId="{ED104FBF-E489-4CE6-8392-BF668A3F11A8}" srcOrd="1" destOrd="0" parTransId="{2364EC16-1547-4EAD-818B-640EE1DA4165}" sibTransId="{C9C4EC61-4AF7-4638-91A5-B0E8FD6DCBAC}"/>
    <dgm:cxn modelId="{328C7E80-F7DB-4306-B409-49378D1494F2}" type="presOf" srcId="{738E5437-CE00-4D08-8441-4149B972E532}" destId="{699BE8FC-68C4-49C7-BF44-DCFB47EAE9A4}" srcOrd="0" destOrd="0" presId="urn:microsoft.com/office/officeart/2005/8/layout/balance1"/>
    <dgm:cxn modelId="{979239F5-C319-4848-8B8C-17B90D0AE3BA}" srcId="{ED104FBF-E489-4CE6-8392-BF668A3F11A8}" destId="{738E5437-CE00-4D08-8441-4149B972E532}" srcOrd="0" destOrd="0" parTransId="{A92AC743-722B-43FA-B83E-C8C45E6BBB24}" sibTransId="{37333576-C761-4DDF-A7D3-7B5F57A016D1}"/>
    <dgm:cxn modelId="{CEEABBAE-28EA-4744-8FD3-397596F53719}" type="presOf" srcId="{53500963-30CC-485A-9182-EA56175DCE7B}" destId="{186D33E1-F460-4216-BF1F-9CD9EB46B48F}" srcOrd="0" destOrd="0" presId="urn:microsoft.com/office/officeart/2005/8/layout/balance1"/>
    <dgm:cxn modelId="{B0AAAC1B-8D35-4282-9798-531F1B72D10B}" type="presParOf" srcId="{4C517135-71A0-4827-97CD-A2995F4C3491}" destId="{FA32AFDD-D93A-404E-9835-98A27873DA01}" srcOrd="0" destOrd="0" presId="urn:microsoft.com/office/officeart/2005/8/layout/balance1"/>
    <dgm:cxn modelId="{D72EF225-87E9-4EF6-8B6B-3B7740F1B577}" type="presParOf" srcId="{4C517135-71A0-4827-97CD-A2995F4C3491}" destId="{EC3B464A-05C0-4298-8211-F88CB8E653F5}" srcOrd="1" destOrd="0" presId="urn:microsoft.com/office/officeart/2005/8/layout/balance1"/>
    <dgm:cxn modelId="{44041001-6BA7-4FC7-9336-27989A13FFAE}" type="presParOf" srcId="{EC3B464A-05C0-4298-8211-F88CB8E653F5}" destId="{7F3DBF37-9302-4C8F-92B7-C1F3D37EDFD0}" srcOrd="0" destOrd="0" presId="urn:microsoft.com/office/officeart/2005/8/layout/balance1"/>
    <dgm:cxn modelId="{900D1D33-4C51-4F87-95A2-675503E37E74}" type="presParOf" srcId="{EC3B464A-05C0-4298-8211-F88CB8E653F5}" destId="{9422D9A7-63D7-4589-B626-9F5C64E284BE}" srcOrd="1" destOrd="0" presId="urn:microsoft.com/office/officeart/2005/8/layout/balance1"/>
    <dgm:cxn modelId="{DE22552D-7F9D-48C9-9D3D-68E476F41ED8}" type="presParOf" srcId="{4C517135-71A0-4827-97CD-A2995F4C3491}" destId="{9702C8B0-2FF2-46EB-9919-934167F1FCFC}" srcOrd="2" destOrd="0" presId="urn:microsoft.com/office/officeart/2005/8/layout/balance1"/>
    <dgm:cxn modelId="{67123546-B103-4069-B900-9975D4D932B1}" type="presParOf" srcId="{9702C8B0-2FF2-46EB-9919-934167F1FCFC}" destId="{35A7E5A9-06B1-4BBB-A87B-03796CED5200}" srcOrd="0" destOrd="0" presId="urn:microsoft.com/office/officeart/2005/8/layout/balance1"/>
    <dgm:cxn modelId="{6D2C576B-97FF-429E-9D53-29CCF3E774CA}" type="presParOf" srcId="{9702C8B0-2FF2-46EB-9919-934167F1FCFC}" destId="{FD77F670-7966-4805-A49D-43581C235430}" srcOrd="1" destOrd="0" presId="urn:microsoft.com/office/officeart/2005/8/layout/balance1"/>
    <dgm:cxn modelId="{166EC47D-D15B-4C17-9478-847BBC84110E}" type="presParOf" srcId="{9702C8B0-2FF2-46EB-9919-934167F1FCFC}" destId="{8F953FE1-CF67-44C7-8BBF-D9EDE5E286C5}" srcOrd="2" destOrd="0" presId="urn:microsoft.com/office/officeart/2005/8/layout/balance1"/>
    <dgm:cxn modelId="{8C8D104F-7850-4E7E-8CFA-49C843A03C4F}" type="presParOf" srcId="{9702C8B0-2FF2-46EB-9919-934167F1FCFC}" destId="{699BE8FC-68C4-49C7-BF44-DCFB47EAE9A4}" srcOrd="3" destOrd="0" presId="urn:microsoft.com/office/officeart/2005/8/layout/balance1"/>
    <dgm:cxn modelId="{4F10F899-D1D6-4D6E-9C35-DA9D8FCEBF72}" type="presParOf" srcId="{9702C8B0-2FF2-46EB-9919-934167F1FCFC}" destId="{E7C48421-0490-4BC9-BB27-1C30765568AF}" srcOrd="4" destOrd="0" presId="urn:microsoft.com/office/officeart/2005/8/layout/balance1"/>
    <dgm:cxn modelId="{05FCF947-8F51-4B67-A720-334DDF4EC6BB}" type="presParOf" srcId="{9702C8B0-2FF2-46EB-9919-934167F1FCFC}" destId="{186D33E1-F460-4216-BF1F-9CD9EB46B48F}" srcOrd="5" destOrd="0" presId="urn:microsoft.com/office/officeart/2005/8/layout/balance1"/>
    <dgm:cxn modelId="{71B69F73-AFA7-4F42-9CB6-2C528CD7803C}" type="presParOf" srcId="{9702C8B0-2FF2-46EB-9919-934167F1FCFC}" destId="{CDAB23EF-B813-4C9F-865F-2367B6EB026E}" srcOrd="6" destOrd="0" presId="urn:microsoft.com/office/officeart/2005/8/layout/balance1"/>
    <dgm:cxn modelId="{CE65A263-5917-4B7E-8422-74FE932C251C}" type="presParOf" srcId="{9702C8B0-2FF2-46EB-9919-934167F1FCFC}" destId="{3D4D3055-1CBE-4FE9-A0CA-AB0543ABAA42}" srcOrd="7" destOrd="0" presId="urn:microsoft.com/office/officeart/2005/8/layout/balance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3DBF37-9302-4C8F-92B7-C1F3D37EDFD0}">
      <dsp:nvSpPr>
        <dsp:cNvPr id="0" name=""/>
        <dsp:cNvSpPr/>
      </dsp:nvSpPr>
      <dsp:spPr>
        <a:xfrm>
          <a:off x="1140968" y="0"/>
          <a:ext cx="749808" cy="41656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Production</a:t>
          </a:r>
          <a:endParaRPr lang="en-US" sz="1000" kern="1200" dirty="0"/>
        </a:p>
      </dsp:txBody>
      <dsp:txXfrm>
        <a:off x="1140968" y="0"/>
        <a:ext cx="749808" cy="416560"/>
      </dsp:txXfrm>
    </dsp:sp>
    <dsp:sp modelId="{9422D9A7-63D7-4589-B626-9F5C64E284BE}">
      <dsp:nvSpPr>
        <dsp:cNvPr id="0" name=""/>
        <dsp:cNvSpPr/>
      </dsp:nvSpPr>
      <dsp:spPr>
        <a:xfrm>
          <a:off x="2224024" y="0"/>
          <a:ext cx="749808" cy="41656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Loss</a:t>
          </a:r>
          <a:endParaRPr lang="en-US" sz="1000" kern="1200" dirty="0"/>
        </a:p>
      </dsp:txBody>
      <dsp:txXfrm>
        <a:off x="2224024" y="0"/>
        <a:ext cx="749808" cy="416560"/>
      </dsp:txXfrm>
    </dsp:sp>
    <dsp:sp modelId="{FD77F670-7966-4805-A49D-43581C235430}">
      <dsp:nvSpPr>
        <dsp:cNvPr id="0" name=""/>
        <dsp:cNvSpPr/>
      </dsp:nvSpPr>
      <dsp:spPr>
        <a:xfrm>
          <a:off x="1901190" y="1770380"/>
          <a:ext cx="312420" cy="31242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953FE1-CF67-44C7-8BBF-D9EDE5E286C5}">
      <dsp:nvSpPr>
        <dsp:cNvPr id="0" name=""/>
        <dsp:cNvSpPr/>
      </dsp:nvSpPr>
      <dsp:spPr>
        <a:xfrm rot="487382">
          <a:off x="1119853" y="1636504"/>
          <a:ext cx="1875092" cy="1311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BE8FC-68C4-49C7-BF44-DCFB47EAE9A4}">
      <dsp:nvSpPr>
        <dsp:cNvPr id="0" name=""/>
        <dsp:cNvSpPr/>
      </dsp:nvSpPr>
      <dsp:spPr>
        <a:xfrm rot="487382">
          <a:off x="2245683" y="1317140"/>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Dissolution</a:t>
          </a:r>
          <a:endParaRPr lang="en-US" sz="800" kern="1200" dirty="0"/>
        </a:p>
      </dsp:txBody>
      <dsp:txXfrm rot="487382">
        <a:off x="2245683" y="1317140"/>
        <a:ext cx="748144" cy="348558"/>
      </dsp:txXfrm>
    </dsp:sp>
    <dsp:sp modelId="{E7C48421-0490-4BC9-BB27-1C30765568AF}">
      <dsp:nvSpPr>
        <dsp:cNvPr id="0" name=""/>
        <dsp:cNvSpPr/>
      </dsp:nvSpPr>
      <dsp:spPr>
        <a:xfrm rot="487382">
          <a:off x="2289698" y="967633"/>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err="1" smtClean="0"/>
            <a:t>Bioerosion</a:t>
          </a:r>
          <a:endParaRPr lang="en-US" sz="800" kern="1200" dirty="0"/>
        </a:p>
      </dsp:txBody>
      <dsp:txXfrm rot="487382">
        <a:off x="2289698" y="967633"/>
        <a:ext cx="748144" cy="348558"/>
      </dsp:txXfrm>
    </dsp:sp>
    <dsp:sp modelId="{186D33E1-F460-4216-BF1F-9CD9EB46B48F}">
      <dsp:nvSpPr>
        <dsp:cNvPr id="0" name=""/>
        <dsp:cNvSpPr/>
      </dsp:nvSpPr>
      <dsp:spPr>
        <a:xfrm rot="487382">
          <a:off x="2359121" y="626458"/>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Mechanical erosion</a:t>
          </a:r>
          <a:endParaRPr lang="en-US" sz="800" kern="1200" dirty="0"/>
        </a:p>
      </dsp:txBody>
      <dsp:txXfrm rot="487382">
        <a:off x="2359121" y="626458"/>
        <a:ext cx="748144" cy="348558"/>
      </dsp:txXfrm>
    </dsp:sp>
    <dsp:sp modelId="{CDAB23EF-B813-4C9F-865F-2367B6EB026E}">
      <dsp:nvSpPr>
        <dsp:cNvPr id="0" name=""/>
        <dsp:cNvSpPr/>
      </dsp:nvSpPr>
      <dsp:spPr>
        <a:xfrm rot="487382">
          <a:off x="1143002" y="1177167"/>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Precipitation</a:t>
          </a:r>
          <a:endParaRPr lang="en-US" sz="800" kern="1200" dirty="0"/>
        </a:p>
      </dsp:txBody>
      <dsp:txXfrm rot="487382">
        <a:off x="1143002" y="1177167"/>
        <a:ext cx="748144" cy="348558"/>
      </dsp:txXfrm>
    </dsp:sp>
    <dsp:sp modelId="{3D4D3055-1CBE-4FE9-A0CA-AB0543ABAA42}">
      <dsp:nvSpPr>
        <dsp:cNvPr id="0" name=""/>
        <dsp:cNvSpPr/>
      </dsp:nvSpPr>
      <dsp:spPr>
        <a:xfrm rot="487382">
          <a:off x="1212163" y="830040"/>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Calcification</a:t>
          </a:r>
          <a:endParaRPr lang="en-US" sz="800" kern="1200" dirty="0"/>
        </a:p>
      </dsp:txBody>
      <dsp:txXfrm rot="487382">
        <a:off x="1212163" y="830040"/>
        <a:ext cx="748144" cy="34855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3DBF37-9302-4C8F-92B7-C1F3D37EDFD0}">
      <dsp:nvSpPr>
        <dsp:cNvPr id="0" name=""/>
        <dsp:cNvSpPr/>
      </dsp:nvSpPr>
      <dsp:spPr>
        <a:xfrm>
          <a:off x="1140968" y="0"/>
          <a:ext cx="749808" cy="41656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Production</a:t>
          </a:r>
          <a:endParaRPr lang="en-US" sz="1000" kern="1200" dirty="0"/>
        </a:p>
      </dsp:txBody>
      <dsp:txXfrm>
        <a:off x="1140968" y="0"/>
        <a:ext cx="749808" cy="416560"/>
      </dsp:txXfrm>
    </dsp:sp>
    <dsp:sp modelId="{9422D9A7-63D7-4589-B626-9F5C64E284BE}">
      <dsp:nvSpPr>
        <dsp:cNvPr id="0" name=""/>
        <dsp:cNvSpPr/>
      </dsp:nvSpPr>
      <dsp:spPr>
        <a:xfrm>
          <a:off x="2224024" y="0"/>
          <a:ext cx="749808" cy="41656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Loss</a:t>
          </a:r>
          <a:endParaRPr lang="en-US" sz="1000" kern="1200" dirty="0"/>
        </a:p>
      </dsp:txBody>
      <dsp:txXfrm>
        <a:off x="2224024" y="0"/>
        <a:ext cx="749808" cy="416560"/>
      </dsp:txXfrm>
    </dsp:sp>
    <dsp:sp modelId="{FD77F670-7966-4805-A49D-43581C235430}">
      <dsp:nvSpPr>
        <dsp:cNvPr id="0" name=""/>
        <dsp:cNvSpPr/>
      </dsp:nvSpPr>
      <dsp:spPr>
        <a:xfrm>
          <a:off x="1901190" y="1770380"/>
          <a:ext cx="312420" cy="312420"/>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953FE1-CF67-44C7-8BBF-D9EDE5E286C5}">
      <dsp:nvSpPr>
        <dsp:cNvPr id="0" name=""/>
        <dsp:cNvSpPr/>
      </dsp:nvSpPr>
      <dsp:spPr>
        <a:xfrm rot="487382">
          <a:off x="1119853" y="1636504"/>
          <a:ext cx="1875092" cy="1311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BE8FC-68C4-49C7-BF44-DCFB47EAE9A4}">
      <dsp:nvSpPr>
        <dsp:cNvPr id="0" name=""/>
        <dsp:cNvSpPr/>
      </dsp:nvSpPr>
      <dsp:spPr>
        <a:xfrm rot="487382">
          <a:off x="2245683" y="1317140"/>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Dissolution</a:t>
          </a:r>
          <a:endParaRPr lang="en-US" sz="800" kern="1200" dirty="0"/>
        </a:p>
      </dsp:txBody>
      <dsp:txXfrm rot="487382">
        <a:off x="2245683" y="1317140"/>
        <a:ext cx="748144" cy="348558"/>
      </dsp:txXfrm>
    </dsp:sp>
    <dsp:sp modelId="{E7C48421-0490-4BC9-BB27-1C30765568AF}">
      <dsp:nvSpPr>
        <dsp:cNvPr id="0" name=""/>
        <dsp:cNvSpPr/>
      </dsp:nvSpPr>
      <dsp:spPr>
        <a:xfrm rot="487382">
          <a:off x="2289698" y="967633"/>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err="1" smtClean="0"/>
            <a:t>Bioerosion</a:t>
          </a:r>
          <a:endParaRPr lang="en-US" sz="800" kern="1200" dirty="0"/>
        </a:p>
      </dsp:txBody>
      <dsp:txXfrm rot="487382">
        <a:off x="2289698" y="967633"/>
        <a:ext cx="748144" cy="348558"/>
      </dsp:txXfrm>
    </dsp:sp>
    <dsp:sp modelId="{186D33E1-F460-4216-BF1F-9CD9EB46B48F}">
      <dsp:nvSpPr>
        <dsp:cNvPr id="0" name=""/>
        <dsp:cNvSpPr/>
      </dsp:nvSpPr>
      <dsp:spPr>
        <a:xfrm rot="487382">
          <a:off x="2359121" y="626458"/>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Mechanical erosion</a:t>
          </a:r>
          <a:endParaRPr lang="en-US" sz="800" kern="1200" dirty="0"/>
        </a:p>
      </dsp:txBody>
      <dsp:txXfrm rot="487382">
        <a:off x="2359121" y="626458"/>
        <a:ext cx="748144" cy="348558"/>
      </dsp:txXfrm>
    </dsp:sp>
    <dsp:sp modelId="{CDAB23EF-B813-4C9F-865F-2367B6EB026E}">
      <dsp:nvSpPr>
        <dsp:cNvPr id="0" name=""/>
        <dsp:cNvSpPr/>
      </dsp:nvSpPr>
      <dsp:spPr>
        <a:xfrm rot="487382">
          <a:off x="1143002" y="1177167"/>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Precipitation</a:t>
          </a:r>
          <a:endParaRPr lang="en-US" sz="800" kern="1200" dirty="0"/>
        </a:p>
      </dsp:txBody>
      <dsp:txXfrm rot="487382">
        <a:off x="1143002" y="1177167"/>
        <a:ext cx="748144" cy="348558"/>
      </dsp:txXfrm>
    </dsp:sp>
    <dsp:sp modelId="{3D4D3055-1CBE-4FE9-A0CA-AB0543ABAA42}">
      <dsp:nvSpPr>
        <dsp:cNvPr id="0" name=""/>
        <dsp:cNvSpPr/>
      </dsp:nvSpPr>
      <dsp:spPr>
        <a:xfrm rot="487382">
          <a:off x="1212163" y="830040"/>
          <a:ext cx="748144" cy="3485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Calcification</a:t>
          </a:r>
          <a:endParaRPr lang="en-US" sz="800" kern="1200" dirty="0"/>
        </a:p>
      </dsp:txBody>
      <dsp:txXfrm rot="487382">
        <a:off x="1212163" y="830040"/>
        <a:ext cx="748144" cy="348558"/>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24.wmf"/><Relationship Id="rId4"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A3D3F-FA3A-43FB-819B-B918D157AE16}" type="datetimeFigureOut">
              <a:rPr lang="en-US" smtClean="0"/>
              <a:pPr/>
              <a:t>5/20/2011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9F434-8BE4-4208-A27E-B9B0B17D628A}" type="slidenum">
              <a:rPr lang="en-US" smtClean="0"/>
              <a:pPr/>
              <a:t>‹#›</a:t>
            </a:fld>
            <a:endParaRPr lang="en-US"/>
          </a:p>
        </p:txBody>
      </p:sp>
    </p:spTree>
    <p:extLst>
      <p:ext uri="{BB962C8B-B14F-4D97-AF65-F5344CB8AC3E}">
        <p14:creationId xmlns:p14="http://schemas.microsoft.com/office/powerpoint/2010/main" xmlns="" val="144726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A008AA-FEA7-4F14-890F-04F20BC78F87}" type="slidenum">
              <a:rPr lang="en-US"/>
              <a:pPr/>
              <a:t>15</a:t>
            </a:fld>
            <a:endParaRPr lang="en-US"/>
          </a:p>
        </p:txBody>
      </p:sp>
      <p:sp>
        <p:nvSpPr>
          <p:cNvPr id="169986" name="Rectangle 2"/>
          <p:cNvSpPr>
            <a:spLocks noGrp="1" noRot="1" noChangeAspect="1" noChangeArrowheads="1" noTextEdit="1"/>
          </p:cNvSpPr>
          <p:nvPr>
            <p:ph type="sldImg"/>
          </p:nvPr>
        </p:nvSpPr>
        <p:spPr>
          <a:xfrm>
            <a:off x="1143000" y="684213"/>
            <a:ext cx="4572000" cy="3429000"/>
          </a:xfrm>
          <a:ln/>
        </p:spPr>
      </p:sp>
      <p:sp>
        <p:nvSpPr>
          <p:cNvPr id="169987" name="Rectangle 3"/>
          <p:cNvSpPr>
            <a:spLocks noGrp="1" noChangeArrowheads="1"/>
          </p:cNvSpPr>
          <p:nvPr>
            <p:ph type="body" idx="1"/>
          </p:nvPr>
        </p:nvSpPr>
        <p:spPr>
          <a:xfrm>
            <a:off x="686035" y="4343815"/>
            <a:ext cx="5485931" cy="4115630"/>
          </a:xfrm>
        </p:spPr>
        <p:txBody>
          <a:bodyPr/>
          <a:lstStyle/>
          <a:p>
            <a:endParaRPr lang="en-US"/>
          </a:p>
          <a:p>
            <a:endParaRPr lang="en-US"/>
          </a:p>
          <a:p>
            <a:endParaRPr lang="en-US"/>
          </a:p>
        </p:txBody>
      </p:sp>
      <p:sp>
        <p:nvSpPr>
          <p:cNvPr id="169989" name="Rectangle 5"/>
          <p:cNvSpPr>
            <a:spLocks noChangeArrowheads="1"/>
          </p:cNvSpPr>
          <p:nvPr/>
        </p:nvSpPr>
        <p:spPr bwMode="auto">
          <a:xfrm>
            <a:off x="914713" y="4343816"/>
            <a:ext cx="5028575" cy="4113556"/>
          </a:xfrm>
          <a:prstGeom prst="rect">
            <a:avLst/>
          </a:prstGeom>
          <a:noFill/>
          <a:ln w="9525">
            <a:noFill/>
            <a:miter lim="800000"/>
            <a:headEnd/>
            <a:tailEnd/>
          </a:ln>
          <a:effectLst/>
        </p:spPr>
        <p:txBody>
          <a:bodyPr/>
          <a:lstStyle/>
          <a:p>
            <a:pPr eaLnBrk="0" hangingPunct="0">
              <a:spcBef>
                <a:spcPct val="30000"/>
              </a:spcBef>
            </a:pPr>
            <a:r>
              <a:rPr lang="en-US" sz="1200">
                <a:latin typeface="Arial Narrow" pitchFamily="34" charset="0"/>
              </a:rPr>
              <a:t>Here are common representatives of the major benthic calcifiers all of whom at least in part make there living secreting calcium carbonate in on form or another.  (a) coralline algae, (b) </a:t>
            </a:r>
            <a:r>
              <a:rPr lang="en-US" sz="1200" i="1">
                <a:latin typeface="Arial Narrow" pitchFamily="34" charset="0"/>
              </a:rPr>
              <a:t>Halimeda</a:t>
            </a:r>
            <a:r>
              <a:rPr lang="en-US" sz="1200">
                <a:latin typeface="Arial Narrow" pitchFamily="34" charset="0"/>
              </a:rPr>
              <a:t>, (c) benthic foraminifera, (d) reef-building coral (</a:t>
            </a:r>
            <a:r>
              <a:rPr lang="en-US" sz="1200" i="1">
                <a:latin typeface="Arial Narrow" pitchFamily="34" charset="0"/>
              </a:rPr>
              <a:t>dendrogyra cylindrus</a:t>
            </a:r>
            <a:r>
              <a:rPr lang="en-US" sz="1200">
                <a:latin typeface="Arial Narrow" pitchFamily="34" charset="0"/>
              </a:rPr>
              <a:t>), (e) deep-water coral, (f) bryozoan, (g) mollusc (oyster reef), (h) echinoderm (brittle star), (i) crustacean (lobster)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dirty="0" smtClean="0">
                <a:latin typeface="Times New Roman" charset="0"/>
                <a:ea typeface="ＭＳ Ｐゴシック" charset="-128"/>
                <a:cs typeface="ＭＳ Ｐゴシック" charset="-128"/>
              </a:rPr>
              <a:t>A landmark study of </a:t>
            </a:r>
            <a:r>
              <a:rPr lang="en-GB" dirty="0" err="1" smtClean="0">
                <a:latin typeface="Times New Roman" charset="0"/>
                <a:ea typeface="ＭＳ Ｐゴシック" charset="-128"/>
                <a:cs typeface="ＭＳ Ｐゴシック" charset="-128"/>
              </a:rPr>
              <a:t>Riebesell</a:t>
            </a:r>
            <a:r>
              <a:rPr lang="en-GB" dirty="0" smtClean="0">
                <a:latin typeface="Times New Roman" charset="0"/>
                <a:ea typeface="ＭＳ Ｐゴシック" charset="-128"/>
                <a:cs typeface="ＭＳ Ｐゴシック" charset="-128"/>
              </a:rPr>
              <a:t> et al and related work by </a:t>
            </a:r>
            <a:r>
              <a:rPr lang="en-GB" dirty="0" err="1" smtClean="0">
                <a:latin typeface="Times New Roman" charset="0"/>
                <a:ea typeface="ＭＳ Ｐゴシック" charset="-128"/>
                <a:cs typeface="ＭＳ Ｐゴシック" charset="-128"/>
              </a:rPr>
              <a:t>Zondervan</a:t>
            </a:r>
            <a:r>
              <a:rPr lang="en-GB" dirty="0" smtClean="0">
                <a:latin typeface="Times New Roman" charset="0"/>
                <a:ea typeface="ＭＳ Ｐゴシック" charset="-128"/>
                <a:cs typeface="ＭＳ Ｐゴシック" charset="-128"/>
              </a:rPr>
              <a:t> et al, measured the response of 2 </a:t>
            </a:r>
            <a:r>
              <a:rPr lang="en-GB" dirty="0" err="1" smtClean="0">
                <a:latin typeface="Times New Roman" charset="0"/>
                <a:ea typeface="ＭＳ Ｐゴシック" charset="-128"/>
                <a:cs typeface="ＭＳ Ｐゴシック" charset="-128"/>
              </a:rPr>
              <a:t>cocco</a:t>
            </a:r>
            <a:r>
              <a:rPr lang="en-GB" dirty="0" smtClean="0">
                <a:latin typeface="Times New Roman" charset="0"/>
                <a:ea typeface="ＭＳ Ｐゴシック" charset="-128"/>
                <a:cs typeface="ＭＳ Ｐゴシック" charset="-128"/>
              </a:rPr>
              <a:t> </a:t>
            </a:r>
            <a:r>
              <a:rPr lang="en-GB" dirty="0" err="1" smtClean="0">
                <a:latin typeface="Times New Roman" charset="0"/>
                <a:ea typeface="ＭＳ Ｐゴシック" charset="-128"/>
                <a:cs typeface="ＭＳ Ｐゴシック" charset="-128"/>
              </a:rPr>
              <a:t>spp</a:t>
            </a:r>
            <a:r>
              <a:rPr lang="en-GB" dirty="0" smtClean="0">
                <a:latin typeface="Times New Roman" charset="0"/>
                <a:ea typeface="ＭＳ Ｐゴシック" charset="-128"/>
                <a:cs typeface="ＭＳ Ｐゴシック" charset="-128"/>
              </a:rPr>
              <a:t> - E </a:t>
            </a:r>
            <a:r>
              <a:rPr lang="en-GB" dirty="0" err="1" smtClean="0">
                <a:latin typeface="Times New Roman" charset="0"/>
                <a:ea typeface="ＭＳ Ｐゴシック" charset="-128"/>
                <a:cs typeface="ＭＳ Ｐゴシック" charset="-128"/>
              </a:rPr>
              <a:t>hux</a:t>
            </a:r>
            <a:r>
              <a:rPr lang="en-GB" dirty="0" smtClean="0">
                <a:latin typeface="Times New Roman" charset="0"/>
                <a:ea typeface="ＭＳ Ｐゴシック" charset="-128"/>
                <a:cs typeface="ＭＳ Ｐゴシック" charset="-128"/>
              </a:rPr>
              <a:t>…..These workers manipulated the CO2 system by…    </a:t>
            </a:r>
          </a:p>
          <a:p>
            <a:pPr eaLnBrk="1" hangingPunct="1"/>
            <a:r>
              <a:rPr lang="en-GB" dirty="0" smtClean="0">
                <a:latin typeface="Times New Roman" charset="0"/>
                <a:ea typeface="ＭＳ Ｐゴシック" charset="-128"/>
                <a:cs typeface="ＭＳ Ｐゴシック" charset="-128"/>
              </a:rPr>
              <a:t>[Click] Measured a Decrease in calcification – G. oceanic more sensitive to elevated pCO2; Documented malformed </a:t>
            </a:r>
            <a:r>
              <a:rPr lang="en-GB" dirty="0" err="1" smtClean="0">
                <a:latin typeface="Times New Roman" charset="0"/>
                <a:ea typeface="ＭＳ Ｐゴシック" charset="-128"/>
                <a:cs typeface="ＭＳ Ｐゴシック" charset="-128"/>
              </a:rPr>
              <a:t>coccoliths</a:t>
            </a:r>
            <a:r>
              <a:rPr lang="en-GB" dirty="0" smtClean="0">
                <a:latin typeface="Times New Roman" charset="0"/>
                <a:ea typeface="ＭＳ Ｐゴシック" charset="-128"/>
                <a:cs typeface="ＭＳ Ｐゴシック" charset="-128"/>
              </a:rPr>
              <a:t> in both spp.</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dirty="0" smtClean="0">
                <a:latin typeface="Times New Roman" charset="0"/>
                <a:ea typeface="ＭＳ Ｐゴシック" charset="-128"/>
                <a:cs typeface="ＭＳ Ｐゴシック" charset="-128"/>
              </a:rPr>
              <a:t>2 </a:t>
            </a:r>
            <a:r>
              <a:rPr lang="en-GB" dirty="0" err="1" smtClean="0">
                <a:latin typeface="Times New Roman" charset="0"/>
                <a:ea typeface="ＭＳ Ｐゴシック" charset="-128"/>
                <a:cs typeface="ＭＳ Ｐゴシック" charset="-128"/>
              </a:rPr>
              <a:t>spp</a:t>
            </a:r>
            <a:r>
              <a:rPr lang="en-GB" dirty="0" smtClean="0">
                <a:latin typeface="Times New Roman" charset="0"/>
                <a:ea typeface="ＭＳ Ｐゴシック" charset="-128"/>
                <a:cs typeface="ＭＳ Ｐゴシック" charset="-128"/>
              </a:rPr>
              <a:t> of </a:t>
            </a:r>
            <a:r>
              <a:rPr lang="en-GB" dirty="0" err="1" smtClean="0">
                <a:latin typeface="Times New Roman" charset="0"/>
                <a:ea typeface="ＭＳ Ｐゴシック" charset="-128"/>
                <a:cs typeface="ＭＳ Ｐゴシック" charset="-128"/>
              </a:rPr>
              <a:t>forams</a:t>
            </a:r>
            <a:r>
              <a:rPr lang="en-GB" dirty="0" smtClean="0">
                <a:latin typeface="Times New Roman" charset="0"/>
                <a:ea typeface="ＭＳ Ｐゴシック" charset="-128"/>
                <a:cs typeface="ＭＳ Ｐゴシック" charset="-128"/>
              </a:rPr>
              <a:t> have been investigated by Dr. </a:t>
            </a:r>
            <a:r>
              <a:rPr lang="en-GB" dirty="0" err="1" smtClean="0">
                <a:latin typeface="Times New Roman" charset="0"/>
                <a:ea typeface="ＭＳ Ｐゴシック" charset="-128"/>
                <a:cs typeface="ＭＳ Ｐゴシック" charset="-128"/>
              </a:rPr>
              <a:t>Jelle</a:t>
            </a:r>
            <a:r>
              <a:rPr lang="en-GB" dirty="0" smtClean="0">
                <a:latin typeface="Times New Roman" charset="0"/>
                <a:ea typeface="ＭＳ Ｐゴシック" charset="-128"/>
                <a:cs typeface="ＭＳ Ｐゴシック" charset="-128"/>
              </a:rPr>
              <a:t> </a:t>
            </a:r>
            <a:r>
              <a:rPr lang="en-GB" dirty="0" err="1" smtClean="0">
                <a:latin typeface="Times New Roman" charset="0"/>
                <a:ea typeface="ＭＳ Ｐゴシック" charset="-128"/>
                <a:cs typeface="ＭＳ Ｐゴシック" charset="-128"/>
              </a:rPr>
              <a:t>Bijma</a:t>
            </a:r>
            <a:r>
              <a:rPr lang="en-GB" dirty="0" smtClean="0">
                <a:latin typeface="Times New Roman" charset="0"/>
                <a:ea typeface="ＭＳ Ｐゴシック" charset="-128"/>
                <a:cs typeface="ＭＳ Ｐゴシック" charset="-128"/>
              </a:rPr>
              <a:t> and co-workers.  In both, shell mass was positively correlated with [CO3] </a:t>
            </a:r>
          </a:p>
          <a:p>
            <a:pPr eaLnBrk="1" hangingPunct="1"/>
            <a:r>
              <a:rPr lang="en-GB" dirty="0" smtClean="0">
                <a:latin typeface="Times New Roman" charset="0"/>
                <a:ea typeface="ＭＳ Ｐゴシック" charset="-128"/>
                <a:cs typeface="ＭＳ Ｐゴシック" charset="-128"/>
              </a:rPr>
              <a:t>Shell mass decreased by 4 to 8% at 2x CO2 (560 </a:t>
            </a:r>
            <a:r>
              <a:rPr lang="en-GB" dirty="0" err="1" smtClean="0">
                <a:latin typeface="Times New Roman" charset="0"/>
                <a:ea typeface="ＭＳ Ｐゴシック" charset="-128"/>
                <a:cs typeface="ＭＳ Ｐゴシック" charset="-128"/>
              </a:rPr>
              <a:t>ppm</a:t>
            </a:r>
            <a:r>
              <a:rPr lang="en-GB" dirty="0" smtClean="0">
                <a:latin typeface="Times New Roman" charset="0"/>
                <a:ea typeface="ＭＳ Ｐゴシック" charset="-128"/>
                <a:cs typeface="ＭＳ Ｐゴシック" charset="-128"/>
              </a:rPr>
              <a:t>) and by 6 to 14% at 3xCO2 (740 </a:t>
            </a:r>
            <a:r>
              <a:rPr lang="en-GB" dirty="0" err="1" smtClean="0">
                <a:latin typeface="Times New Roman" charset="0"/>
                <a:ea typeface="ＭＳ Ｐゴシック" charset="-128"/>
                <a:cs typeface="ＭＳ Ｐゴシック" charset="-128"/>
              </a:rPr>
              <a:t>ppm</a:t>
            </a:r>
            <a:r>
              <a:rPr lang="en-GB" dirty="0" smtClean="0">
                <a:latin typeface="Times New Roman" charset="0"/>
                <a:ea typeface="ＭＳ Ｐゴシック" charset="-128"/>
                <a:cs typeface="ＭＳ Ｐゴシック" charset="-128"/>
              </a:rPr>
              <a:t>)</a:t>
            </a:r>
          </a:p>
          <a:p>
            <a:pPr eaLnBrk="1" hangingPunct="1"/>
            <a:r>
              <a:rPr lang="en-GB" u="sng" dirty="0" smtClean="0">
                <a:latin typeface="Times New Roman" charset="0"/>
                <a:ea typeface="ＭＳ Ｐゴシック" charset="-128"/>
                <a:cs typeface="ＭＳ Ｐゴシック" charset="-128"/>
              </a:rPr>
              <a:t>No studies have directly measured </a:t>
            </a:r>
            <a:r>
              <a:rPr lang="en-GB" u="sng" dirty="0" err="1" smtClean="0">
                <a:latin typeface="Times New Roman" charset="0"/>
                <a:ea typeface="ＭＳ Ｐゴシック" charset="-128"/>
                <a:cs typeface="ＭＳ Ｐゴシック" charset="-128"/>
              </a:rPr>
              <a:t>foram</a:t>
            </a:r>
            <a:r>
              <a:rPr lang="en-GB" u="sng" dirty="0" smtClean="0">
                <a:latin typeface="Times New Roman" charset="0"/>
                <a:ea typeface="ＭＳ Ｐゴシック" charset="-128"/>
                <a:cs typeface="ＭＳ Ｐゴシック" charset="-128"/>
              </a:rPr>
              <a:t> calcification rates as a function of pCO2.</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dirty="0" smtClean="0">
                <a:latin typeface="Times New Roman" charset="0"/>
                <a:ea typeface="ＭＳ Ｐゴシック" charset="-128"/>
                <a:cs typeface="ＭＳ Ｐゴシック" charset="-128"/>
              </a:rPr>
              <a:t>Turning to shelled </a:t>
            </a:r>
            <a:r>
              <a:rPr lang="en-GB" dirty="0" err="1" smtClean="0">
                <a:latin typeface="Times New Roman" charset="0"/>
                <a:ea typeface="ＭＳ Ｐゴシック" charset="-128"/>
                <a:cs typeface="ＭＳ Ｐゴシック" charset="-128"/>
              </a:rPr>
              <a:t>pteropods</a:t>
            </a:r>
            <a:r>
              <a:rPr lang="en-GB" dirty="0" smtClean="0">
                <a:latin typeface="Times New Roman" charset="0"/>
                <a:ea typeface="ＭＳ Ｐゴシック" charset="-128"/>
                <a:cs typeface="ＭＳ Ｐゴシック" charset="-128"/>
              </a:rPr>
              <a:t> – we have even less information on these aragonite-producing zooplankton.</a:t>
            </a:r>
          </a:p>
          <a:p>
            <a:pPr eaLnBrk="1" hangingPunct="1"/>
            <a:r>
              <a:rPr lang="en-GB" dirty="0" smtClean="0">
                <a:latin typeface="Times New Roman" charset="0"/>
                <a:ea typeface="ＭＳ Ｐゴシック" charset="-128"/>
                <a:cs typeface="ＭＳ Ｐゴシック" charset="-128"/>
              </a:rPr>
              <a:t>Orr et al. report qualitative changes in the shells of live </a:t>
            </a:r>
            <a:r>
              <a:rPr lang="en-GB" dirty="0" err="1" smtClean="0">
                <a:latin typeface="Times New Roman" charset="0"/>
                <a:ea typeface="ＭＳ Ｐゴシック" charset="-128"/>
                <a:cs typeface="ＭＳ Ｐゴシック" charset="-128"/>
              </a:rPr>
              <a:t>pteropods</a:t>
            </a:r>
            <a:r>
              <a:rPr lang="en-GB" dirty="0" smtClean="0">
                <a:latin typeface="Times New Roman" charset="0"/>
                <a:ea typeface="ＭＳ Ｐゴシック" charset="-128"/>
                <a:cs typeface="ＭＳ Ｐゴシック" charset="-128"/>
              </a:rPr>
              <a:t> when they were exposed to </a:t>
            </a:r>
            <a:r>
              <a:rPr lang="en-GB" dirty="0" err="1" smtClean="0">
                <a:latin typeface="Times New Roman" charset="0"/>
                <a:ea typeface="ＭＳ Ｐゴシック" charset="-128"/>
                <a:cs typeface="ＭＳ Ｐゴシック" charset="-128"/>
              </a:rPr>
              <a:t>undersaturated</a:t>
            </a:r>
            <a:r>
              <a:rPr lang="en-GB" dirty="0" smtClean="0">
                <a:latin typeface="Times New Roman" charset="0"/>
                <a:ea typeface="ＭＳ Ｐゴシック" charset="-128"/>
                <a:cs typeface="ＭＳ Ｐゴシック" charset="-128"/>
              </a:rPr>
              <a:t> conditions for 48 hours.  SEM examination of shells show that shell dissolution begins near the shell </a:t>
            </a:r>
            <a:r>
              <a:rPr lang="en-GB" dirty="0" err="1" smtClean="0">
                <a:latin typeface="Times New Roman" charset="0"/>
                <a:ea typeface="ＭＳ Ｐゴシック" charset="-128"/>
                <a:cs typeface="ＭＳ Ｐゴシック" charset="-128"/>
              </a:rPr>
              <a:t>aperature</a:t>
            </a:r>
            <a:r>
              <a:rPr lang="en-GB" dirty="0" smtClean="0">
                <a:latin typeface="Times New Roman" charset="0"/>
                <a:ea typeface="ＭＳ Ｐゴシック" charset="-128"/>
                <a:cs typeface="ＭＳ Ｐゴシック" charset="-128"/>
              </a:rPr>
              <a:t> with the formation of etch pits and exposure of the </a:t>
            </a:r>
            <a:r>
              <a:rPr lang="en-GB" dirty="0" err="1" smtClean="0">
                <a:latin typeface="Times New Roman" charset="0"/>
                <a:ea typeface="ＭＳ Ｐゴシック" charset="-128"/>
                <a:cs typeface="ＭＳ Ｐゴシック" charset="-128"/>
              </a:rPr>
              <a:t>aragonitic</a:t>
            </a:r>
            <a:r>
              <a:rPr lang="en-GB" dirty="0" smtClean="0">
                <a:latin typeface="Times New Roman" charset="0"/>
                <a:ea typeface="ＭＳ Ｐゴシック" charset="-128"/>
                <a:cs typeface="ＭＳ Ｐゴシック" charset="-128"/>
              </a:rPr>
              <a:t> rods at the growing edge. </a:t>
            </a:r>
          </a:p>
          <a:p>
            <a:pPr eaLnBrk="1" hangingPunct="1"/>
            <a:endParaRPr lang="en-GB" dirty="0" smtClean="0">
              <a:latin typeface="Times New Roman" charset="0"/>
              <a:ea typeface="ＭＳ Ｐゴシック" charset="-128"/>
              <a:cs typeface="ＭＳ Ｐゴシック" charset="-128"/>
            </a:endParaRPr>
          </a:p>
          <a:p>
            <a:pPr eaLnBrk="1" hangingPunct="1"/>
            <a:r>
              <a:rPr lang="en-GB" dirty="0" smtClean="0">
                <a:latin typeface="Times New Roman" charset="0"/>
                <a:ea typeface="ＭＳ Ｐゴシック" charset="-128"/>
                <a:cs typeface="ＭＳ Ｐゴシック" charset="-128"/>
              </a:rPr>
              <a:t>SEM examination of shells shows that shell dissolution begins near the shell </a:t>
            </a:r>
            <a:r>
              <a:rPr lang="en-GB" dirty="0" err="1" smtClean="0">
                <a:latin typeface="Times New Roman" charset="0"/>
                <a:ea typeface="ＭＳ Ｐゴシック" charset="-128"/>
                <a:cs typeface="ＭＳ Ｐゴシック" charset="-128"/>
              </a:rPr>
              <a:t>aperature</a:t>
            </a:r>
            <a:r>
              <a:rPr lang="en-GB" dirty="0" smtClean="0">
                <a:latin typeface="Times New Roman" charset="0"/>
                <a:ea typeface="ＭＳ Ｐゴシック" charset="-128"/>
                <a:cs typeface="ＭＳ Ｐゴシック" charset="-128"/>
              </a:rPr>
              <a:t> with the formation of etch pits and exposure of the </a:t>
            </a:r>
            <a:r>
              <a:rPr lang="en-GB" dirty="0" err="1" smtClean="0">
                <a:latin typeface="Times New Roman" charset="0"/>
                <a:ea typeface="ＭＳ Ｐゴシック" charset="-128"/>
                <a:cs typeface="ＭＳ Ｐゴシック" charset="-128"/>
              </a:rPr>
              <a:t>aragonitic</a:t>
            </a:r>
            <a:r>
              <a:rPr lang="en-GB" dirty="0" smtClean="0">
                <a:latin typeface="Times New Roman" charset="0"/>
                <a:ea typeface="ＭＳ Ｐゴシック" charset="-128"/>
                <a:cs typeface="ＭＳ Ｐゴシック" charset="-128"/>
              </a:rPr>
              <a:t> rods at the growing edge. [go through panels]</a:t>
            </a:r>
          </a:p>
          <a:p>
            <a:pPr eaLnBrk="1" hangingPunct="1"/>
            <a:r>
              <a:rPr lang="en-GB" dirty="0" smtClean="0">
                <a:latin typeface="Times New Roman" charset="0"/>
                <a:ea typeface="ＭＳ Ｐゴシック" charset="-128"/>
                <a:cs typeface="ＭＳ Ｐゴシック" charset="-128"/>
              </a:rPr>
              <a:t>Orr et al. report qualitative changes in the shells of live </a:t>
            </a:r>
            <a:r>
              <a:rPr lang="en-GB" dirty="0" err="1" smtClean="0">
                <a:latin typeface="Times New Roman" charset="0"/>
                <a:ea typeface="ＭＳ Ｐゴシック" charset="-128"/>
                <a:cs typeface="ＭＳ Ｐゴシック" charset="-128"/>
              </a:rPr>
              <a:t>pteropods</a:t>
            </a:r>
            <a:r>
              <a:rPr lang="en-GB" dirty="0" smtClean="0">
                <a:latin typeface="Times New Roman" charset="0"/>
                <a:ea typeface="ＭＳ Ｐゴシック" charset="-128"/>
                <a:cs typeface="ＭＳ Ｐゴシック" charset="-128"/>
              </a:rPr>
              <a:t> when they were exposed to </a:t>
            </a:r>
            <a:r>
              <a:rPr lang="en-GB" dirty="0" err="1" smtClean="0">
                <a:latin typeface="Times New Roman" charset="0"/>
                <a:ea typeface="ＭＳ Ｐゴシック" charset="-128"/>
                <a:cs typeface="ＭＳ Ｐゴシック" charset="-128"/>
              </a:rPr>
              <a:t>undersaturated</a:t>
            </a:r>
            <a:r>
              <a:rPr lang="en-GB" dirty="0" smtClean="0">
                <a:latin typeface="Times New Roman" charset="0"/>
                <a:ea typeface="ＭＳ Ｐゴシック" charset="-128"/>
                <a:cs typeface="ＭＳ Ｐゴシック" charset="-128"/>
              </a:rPr>
              <a:t> conditions for 48 hours.</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pPr>
            <a:r>
              <a:rPr lang="en-US" sz="900" i="1" dirty="0" err="1" smtClean="0">
                <a:solidFill>
                  <a:srgbClr val="FF0000"/>
                </a:solidFill>
                <a:latin typeface="Times New Roman" charset="0"/>
                <a:ea typeface="ＭＳ Ｐゴシック" charset="-128"/>
                <a:cs typeface="ＭＳ Ｐゴシック" charset="-128"/>
              </a:rPr>
              <a:t>Mylitus</a:t>
            </a:r>
            <a:r>
              <a:rPr lang="en-US" sz="900" i="1" dirty="0" smtClean="0">
                <a:solidFill>
                  <a:srgbClr val="FF0000"/>
                </a:solidFill>
                <a:latin typeface="Times New Roman" charset="0"/>
                <a:ea typeface="ＭＳ Ｐゴシック" charset="-128"/>
                <a:cs typeface="ＭＳ Ｐゴシック" charset="-128"/>
              </a:rPr>
              <a:t> </a:t>
            </a:r>
            <a:r>
              <a:rPr lang="en-US" sz="900" i="1" dirty="0" err="1" smtClean="0">
                <a:solidFill>
                  <a:srgbClr val="FF0000"/>
                </a:solidFill>
                <a:latin typeface="Times New Roman" charset="0"/>
                <a:ea typeface="ＭＳ Ｐゴシック" charset="-128"/>
                <a:cs typeface="ＭＳ Ｐゴシック" charset="-128"/>
              </a:rPr>
              <a:t>edulis</a:t>
            </a:r>
            <a:r>
              <a:rPr lang="en-US" sz="900" i="1" dirty="0" smtClean="0">
                <a:solidFill>
                  <a:srgbClr val="FF0000"/>
                </a:solidFill>
                <a:latin typeface="Times New Roman" charset="0"/>
                <a:ea typeface="ＭＳ Ｐゴシック" charset="-128"/>
                <a:cs typeface="ＭＳ Ｐゴシック" charset="-128"/>
              </a:rPr>
              <a:t>; common blue mussel ;  oyster </a:t>
            </a:r>
            <a:r>
              <a:rPr lang="en-US" sz="900" i="1" dirty="0" err="1" smtClean="0">
                <a:solidFill>
                  <a:srgbClr val="FF0000"/>
                </a:solidFill>
                <a:latin typeface="Times New Roman" charset="0"/>
                <a:ea typeface="ＭＳ Ｐゴシック" charset="-128"/>
                <a:cs typeface="ＭＳ Ｐゴシック" charset="-128"/>
              </a:rPr>
              <a:t>Crassostrea</a:t>
            </a:r>
            <a:r>
              <a:rPr lang="en-US" sz="900" i="1" dirty="0" smtClean="0">
                <a:solidFill>
                  <a:srgbClr val="FF0000"/>
                </a:solidFill>
                <a:latin typeface="Times New Roman" charset="0"/>
                <a:ea typeface="ＭＳ Ｐゴシック" charset="-128"/>
                <a:cs typeface="ＭＳ Ｐゴシック" charset="-128"/>
              </a:rPr>
              <a:t> </a:t>
            </a:r>
            <a:r>
              <a:rPr lang="en-US" sz="900" i="1" dirty="0" err="1" smtClean="0">
                <a:solidFill>
                  <a:srgbClr val="FF0000"/>
                </a:solidFill>
                <a:latin typeface="Times New Roman" charset="0"/>
                <a:ea typeface="ＭＳ Ｐゴシック" charset="-128"/>
                <a:cs typeface="ＭＳ Ｐゴシック" charset="-128"/>
              </a:rPr>
              <a:t>gigas</a:t>
            </a:r>
            <a:r>
              <a:rPr lang="en-US" sz="900" dirty="0" smtClean="0">
                <a:solidFill>
                  <a:srgbClr val="FF0000"/>
                </a:solidFill>
                <a:latin typeface="Times New Roman" charset="0"/>
                <a:ea typeface="ＭＳ Ｐゴシック" charset="-128"/>
                <a:cs typeface="ＭＳ Ｐゴシック" charset="-128"/>
              </a:rPr>
              <a:t> is the most cultivated species in the world</a:t>
            </a:r>
          </a:p>
          <a:p>
            <a:pPr eaLnBrk="1" hangingPunct="1"/>
            <a:r>
              <a:rPr lang="en-US" dirty="0" smtClean="0">
                <a:latin typeface="Times New Roman" charset="0"/>
                <a:ea typeface="ＭＳ Ｐゴシック" charset="-128"/>
                <a:cs typeface="ＭＳ Ｐゴシック" charset="-128"/>
              </a:rPr>
              <a:t>Difference in calcification response - may be related to shell mineralogy – oyster shells are calcite but mussel shells are a mixture of calcite and aragonite – aragonite can be as high as 80%</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Times New Roman" charset="0"/>
                <a:ea typeface="ＭＳ Ｐゴシック" charset="-128"/>
                <a:cs typeface="ＭＳ Ｐゴシック" charset="-128"/>
              </a:rPr>
              <a:t>What about the juvenile stages of </a:t>
            </a:r>
            <a:r>
              <a:rPr lang="en-US" dirty="0" err="1" smtClean="0">
                <a:latin typeface="Times New Roman" charset="0"/>
                <a:ea typeface="ＭＳ Ｐゴシック" charset="-128"/>
                <a:cs typeface="ＭＳ Ｐゴシック" charset="-128"/>
              </a:rPr>
              <a:t>molluscs</a:t>
            </a:r>
            <a:r>
              <a:rPr lang="en-US" dirty="0" smtClean="0">
                <a:latin typeface="Times New Roman" charset="0"/>
                <a:ea typeface="ＭＳ Ｐゴシック" charset="-128"/>
                <a:cs typeface="ＭＳ Ｐゴシック" charset="-128"/>
              </a:rPr>
              <a:t>?</a:t>
            </a:r>
          </a:p>
          <a:p>
            <a:pPr eaLnBrk="1" hangingPunct="1"/>
            <a:r>
              <a:rPr lang="en-US" dirty="0" smtClean="0">
                <a:latin typeface="Times New Roman" charset="0"/>
                <a:ea typeface="ＭＳ Ｐゴシック" charset="-128"/>
                <a:cs typeface="ＭＳ Ｐゴシック" charset="-128"/>
              </a:rPr>
              <a:t>Strong evidence comes from the work of Mark Green.  He looked at hard shell clam – </a:t>
            </a:r>
            <a:r>
              <a:rPr lang="en-US" dirty="0" err="1" smtClean="0">
                <a:latin typeface="Times New Roman" charset="0"/>
                <a:ea typeface="ＭＳ Ｐゴシック" charset="-128"/>
                <a:cs typeface="ＭＳ Ｐゴシック" charset="-128"/>
              </a:rPr>
              <a:t>Mercenaria</a:t>
            </a:r>
            <a:r>
              <a:rPr lang="en-US" dirty="0" smtClean="0">
                <a:latin typeface="Times New Roman" charset="0"/>
                <a:ea typeface="ＭＳ Ｐゴシック" charset="-128"/>
                <a:cs typeface="ＭＳ Ｐゴシック" charset="-128"/>
              </a:rPr>
              <a:t> </a:t>
            </a:r>
            <a:r>
              <a:rPr lang="en-US" dirty="0" err="1" smtClean="0">
                <a:latin typeface="Times New Roman" charset="0"/>
                <a:ea typeface="ＭＳ Ｐゴシック" charset="-128"/>
                <a:cs typeface="ＭＳ Ｐゴシック" charset="-128"/>
              </a:rPr>
              <a:t>mercenaria</a:t>
            </a:r>
            <a:r>
              <a:rPr lang="en-US" dirty="0" smtClean="0">
                <a:latin typeface="Times New Roman" charset="0"/>
                <a:ea typeface="ＭＳ Ｐゴシック" charset="-128"/>
                <a:cs typeface="ＭＳ Ｐゴシック" charset="-128"/>
              </a:rPr>
              <a:t> – aragonite shell.  Introduced these </a:t>
            </a:r>
            <a:r>
              <a:rPr lang="en-US" dirty="0" err="1" smtClean="0">
                <a:latin typeface="Times New Roman" charset="0"/>
                <a:ea typeface="ＭＳ Ｐゴシック" charset="-128"/>
                <a:cs typeface="ＭＳ Ｐゴシック" charset="-128"/>
              </a:rPr>
              <a:t>juv</a:t>
            </a:r>
            <a:r>
              <a:rPr lang="en-US" dirty="0" smtClean="0">
                <a:latin typeface="Times New Roman" charset="0"/>
                <a:ea typeface="ＭＳ Ｐゴシック" charset="-128"/>
                <a:cs typeface="ＭＳ Ｐゴシック" charset="-128"/>
              </a:rPr>
              <a:t> clams to sediments that were </a:t>
            </a:r>
            <a:r>
              <a:rPr lang="en-US" dirty="0" err="1" smtClean="0">
                <a:latin typeface="Times New Roman" charset="0"/>
                <a:ea typeface="ＭＳ Ｐゴシック" charset="-128"/>
                <a:cs typeface="ＭＳ Ｐゴシック" charset="-128"/>
              </a:rPr>
              <a:t>undersaturated</a:t>
            </a:r>
            <a:r>
              <a:rPr lang="en-US" dirty="0" smtClean="0">
                <a:latin typeface="Times New Roman" charset="0"/>
                <a:ea typeface="ＭＳ Ｐゴシック" charset="-128"/>
                <a:cs typeface="ＭＳ Ｐゴシック" charset="-128"/>
              </a:rPr>
              <a:t> w/respect to aragonite  - at levels are typical of estuarine surface </a:t>
            </a:r>
            <a:r>
              <a:rPr lang="en-US" dirty="0" err="1" smtClean="0">
                <a:latin typeface="Times New Roman" charset="0"/>
                <a:ea typeface="ＭＳ Ｐゴシック" charset="-128"/>
                <a:cs typeface="ＭＳ Ｐゴシック" charset="-128"/>
              </a:rPr>
              <a:t>sedmts</a:t>
            </a:r>
            <a:endParaRPr lang="en-US" dirty="0" smtClean="0">
              <a:latin typeface="Times New Roman" charset="0"/>
              <a:ea typeface="ＭＳ Ｐゴシック" charset="-128"/>
              <a:cs typeface="ＭＳ Ｐゴシック" charset="-128"/>
            </a:endParaRPr>
          </a:p>
          <a:p>
            <a:pPr eaLnBrk="1" hangingPunct="1"/>
            <a:r>
              <a:rPr lang="en-US" dirty="0" smtClean="0">
                <a:latin typeface="Times New Roman" charset="0"/>
                <a:ea typeface="ＭＳ Ｐゴシック" charset="-128"/>
                <a:cs typeface="ＭＳ Ｐゴシック" charset="-128"/>
              </a:rPr>
              <a:t> Shell gone w/in 2 wks – leaving only the protein matrix </a:t>
            </a:r>
          </a:p>
          <a:p>
            <a:pPr eaLnBrk="1" hangingPunct="1"/>
            <a:r>
              <a:rPr lang="en-US" dirty="0" smtClean="0">
                <a:latin typeface="Times New Roman" charset="0"/>
                <a:ea typeface="ＭＳ Ｐゴシック" charset="-128"/>
                <a:cs typeface="ＭＳ Ｐゴシック" charset="-128"/>
              </a:rPr>
              <a:t>Dissolution is an </a:t>
            </a:r>
            <a:r>
              <a:rPr lang="en-US" dirty="0" err="1" smtClean="0">
                <a:latin typeface="Times New Roman" charset="0"/>
                <a:ea typeface="ＭＳ Ｐゴシック" charset="-128"/>
                <a:cs typeface="ＭＳ Ｐゴシック" charset="-128"/>
              </a:rPr>
              <a:t>impt</a:t>
            </a:r>
            <a:r>
              <a:rPr lang="en-US" dirty="0" smtClean="0">
                <a:latin typeface="Times New Roman" charset="0"/>
                <a:ea typeface="ＭＳ Ｐゴシック" charset="-128"/>
                <a:cs typeface="ＭＳ Ｐゴシック" charset="-128"/>
              </a:rPr>
              <a:t> source of mortality for newly settled clams</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latin typeface="Times New Roman" charset="0"/>
                <a:ea typeface="ＭＳ Ｐゴシック" charset="-128"/>
                <a:cs typeface="ＭＳ Ｐゴシック" charset="-128"/>
              </a:rPr>
              <a:t>Revenues from National Marine Fisheries Service data partitioned by species into large groups. The yellow and red tones represent fisheries that are directly susceptible to acidification because they make shells and skeletons out of calcium carbonate. Some groups in green (fin-fish) may experience indirect </a:t>
            </a:r>
            <a:r>
              <a:rPr lang="en-US" dirty="0" err="1" smtClean="0">
                <a:latin typeface="Times New Roman" charset="0"/>
                <a:ea typeface="ＭＳ Ｐゴシック" charset="-128"/>
                <a:cs typeface="ＭＳ Ｐゴシック" charset="-128"/>
              </a:rPr>
              <a:t>foodweb</a:t>
            </a:r>
            <a:r>
              <a:rPr lang="en-US" dirty="0" smtClean="0">
                <a:latin typeface="Times New Roman" charset="0"/>
                <a:ea typeface="ＭＳ Ｐゴシック" charset="-128"/>
                <a:cs typeface="ＭＳ Ｐゴシック" charset="-128"/>
              </a:rPr>
              <a:t> effects (there may be direct effects on fish larvae but they are currently ill-defined). Primary commercial sales are ex-vessel values, or the amount paid to fishermen by wholesalers and processors.  Primary revenue is amplified greatly (factor of ~10x to 20x) in overall industry fisheries support.</a:t>
            </a:r>
          </a:p>
          <a:p>
            <a:pPr eaLnBrk="1" hangingPunct="1">
              <a:spcBef>
                <a:spcPct val="0"/>
              </a:spcBef>
            </a:pPr>
            <a:endParaRPr lang="en-US" dirty="0" smtClean="0">
              <a:latin typeface="Times New Roman" charset="0"/>
              <a:ea typeface="ＭＳ Ｐゴシック" charset="-128"/>
              <a:cs typeface="ＭＳ Ｐゴシック" charset="-128"/>
            </a:endParaRPr>
          </a:p>
          <a:p>
            <a:pPr>
              <a:spcBef>
                <a:spcPct val="20000"/>
              </a:spcBef>
              <a:buClr>
                <a:srgbClr val="FF0000"/>
              </a:buClr>
              <a:buFont typeface="Wingdings" charset="2"/>
              <a:buChar char="Ø"/>
            </a:pPr>
            <a:r>
              <a:rPr lang="en-US" b="1" dirty="0" smtClean="0">
                <a:latin typeface="Times New Roman" charset="0"/>
                <a:ea typeface="ＭＳ Ｐゴシック" charset="-128"/>
                <a:cs typeface="ＭＳ Ｐゴシック" charset="-128"/>
              </a:rPr>
              <a:t>Bivalves</a:t>
            </a:r>
            <a:r>
              <a:rPr lang="en-US" dirty="0" smtClean="0">
                <a:latin typeface="Times New Roman" charset="0"/>
                <a:ea typeface="ＭＳ Ｐゴシック" charset="-128"/>
                <a:cs typeface="ＭＳ Ｐゴシック" charset="-128"/>
              </a:rPr>
              <a:t>: clams, scallops, mussels, oysters </a:t>
            </a:r>
          </a:p>
          <a:p>
            <a:pPr>
              <a:spcBef>
                <a:spcPct val="20000"/>
              </a:spcBef>
            </a:pPr>
            <a:r>
              <a:rPr lang="en-US" dirty="0" smtClean="0">
                <a:latin typeface="Times New Roman" charset="0"/>
                <a:ea typeface="ＭＳ Ｐゴシック" charset="-128"/>
                <a:cs typeface="ＭＳ Ｐゴシック" charset="-128"/>
              </a:rPr>
              <a:t> 	</a:t>
            </a:r>
            <a:r>
              <a:rPr lang="en-US" dirty="0" smtClean="0">
                <a:solidFill>
                  <a:schemeClr val="accent2"/>
                </a:solidFill>
                <a:latin typeface="Times New Roman" charset="0"/>
                <a:ea typeface="ＭＳ Ｐゴシック" charset="-128"/>
                <a:cs typeface="ＭＳ Ｐゴシック" charset="-128"/>
              </a:rPr>
              <a:t>•</a:t>
            </a:r>
            <a:r>
              <a:rPr lang="en-US" dirty="0" smtClean="0">
                <a:latin typeface="Times New Roman" charset="0"/>
                <a:ea typeface="ＭＳ Ｐゴシック" charset="-128"/>
                <a:cs typeface="ＭＳ Ｐゴシック" charset="-128"/>
              </a:rPr>
              <a:t>Valuable commercial fisheries</a:t>
            </a:r>
          </a:p>
          <a:p>
            <a:pPr>
              <a:spcBef>
                <a:spcPct val="20000"/>
              </a:spcBef>
            </a:pPr>
            <a:r>
              <a:rPr lang="en-US" dirty="0" smtClean="0">
                <a:latin typeface="Times New Roman" charset="0"/>
                <a:ea typeface="ＭＳ Ｐゴシック" charset="-128"/>
                <a:cs typeface="ＭＳ Ｐゴシック" charset="-128"/>
              </a:rPr>
              <a:t> 	</a:t>
            </a:r>
            <a:r>
              <a:rPr lang="en-US" dirty="0" smtClean="0">
                <a:solidFill>
                  <a:schemeClr val="accent2"/>
                </a:solidFill>
                <a:latin typeface="Times New Roman" charset="0"/>
                <a:ea typeface="ＭＳ Ｐゴシック" charset="-128"/>
                <a:cs typeface="ＭＳ Ｐゴシック" charset="-128"/>
              </a:rPr>
              <a:t>•</a:t>
            </a:r>
            <a:r>
              <a:rPr lang="en-US" dirty="0" smtClean="0">
                <a:latin typeface="Times New Roman" charset="0"/>
                <a:ea typeface="ＭＳ Ｐゴシック" charset="-128"/>
                <a:cs typeface="ＭＳ Ｐゴシック" charset="-128"/>
              </a:rPr>
              <a:t> Mussels &amp; oysters: ecosystem engineers  </a:t>
            </a:r>
          </a:p>
          <a:p>
            <a:pPr>
              <a:spcBef>
                <a:spcPct val="20000"/>
              </a:spcBef>
              <a:buClr>
                <a:srgbClr val="FF0000"/>
              </a:buClr>
              <a:buFont typeface="Wingdings" charset="2"/>
              <a:buChar char="Ø"/>
            </a:pPr>
            <a:r>
              <a:rPr lang="en-US" b="1" dirty="0" smtClean="0">
                <a:latin typeface="Times New Roman" charset="0"/>
                <a:ea typeface="ＭＳ Ｐゴシック" charset="-128"/>
                <a:cs typeface="ＭＳ Ｐゴシック" charset="-128"/>
              </a:rPr>
              <a:t>Echinoderms</a:t>
            </a:r>
            <a:r>
              <a:rPr lang="en-US" dirty="0" smtClean="0">
                <a:latin typeface="Times New Roman" charset="0"/>
                <a:ea typeface="ＭＳ Ｐゴシック" charset="-128"/>
                <a:cs typeface="ＭＳ Ｐゴシック" charset="-128"/>
              </a:rPr>
              <a:t>: sea urchins, sea stars, sea cucumbers</a:t>
            </a:r>
          </a:p>
          <a:p>
            <a:pPr fontAlgn="t">
              <a:spcBef>
                <a:spcPct val="20000"/>
              </a:spcBef>
            </a:pPr>
            <a:r>
              <a:rPr lang="en-US" dirty="0" smtClean="0">
                <a:latin typeface="Times New Roman" charset="0"/>
                <a:ea typeface="ＭＳ Ｐゴシック" charset="-128"/>
                <a:cs typeface="ＭＳ Ｐゴシック" charset="-128"/>
              </a:rPr>
              <a:t>	 </a:t>
            </a:r>
            <a:r>
              <a:rPr lang="en-US" dirty="0" smtClean="0">
                <a:solidFill>
                  <a:schemeClr val="accent2"/>
                </a:solidFill>
                <a:latin typeface="Times New Roman" charset="0"/>
                <a:ea typeface="ＭＳ Ｐゴシック" charset="-128"/>
                <a:cs typeface="ＭＳ Ｐゴシック" charset="-128"/>
              </a:rPr>
              <a:t>•</a:t>
            </a:r>
            <a:r>
              <a:rPr lang="en-US" dirty="0" smtClean="0">
                <a:latin typeface="Times New Roman" charset="0"/>
                <a:ea typeface="ＭＳ Ｐゴシック" charset="-128"/>
                <a:cs typeface="ＭＳ Ｐゴシック" charset="-128"/>
              </a:rPr>
              <a:t> Commercial fisheries: sea urchins &amp; sea </a:t>
            </a:r>
            <a:r>
              <a:rPr lang="en-US" dirty="0" err="1" smtClean="0">
                <a:latin typeface="Times New Roman" charset="0"/>
                <a:ea typeface="ＭＳ Ｐゴシック" charset="-128"/>
                <a:cs typeface="ＭＳ Ｐゴシック" charset="-128"/>
              </a:rPr>
              <a:t>cukes</a:t>
            </a:r>
            <a:endParaRPr lang="en-US" dirty="0" smtClean="0">
              <a:latin typeface="Times New Roman" charset="0"/>
              <a:ea typeface="ＭＳ Ｐゴシック" charset="-128"/>
              <a:cs typeface="ＭＳ Ｐゴシック" charset="-128"/>
            </a:endParaRPr>
          </a:p>
          <a:p>
            <a:pPr>
              <a:spcBef>
                <a:spcPct val="20000"/>
              </a:spcBef>
            </a:pPr>
            <a:r>
              <a:rPr lang="en-US" dirty="0" smtClean="0">
                <a:latin typeface="Times New Roman" charset="0"/>
                <a:ea typeface="ＭＳ Ｐゴシック" charset="-128"/>
                <a:cs typeface="ＭＳ Ｐゴシック" charset="-128"/>
              </a:rPr>
              <a:t>	 </a:t>
            </a:r>
            <a:r>
              <a:rPr lang="en-US" dirty="0" smtClean="0">
                <a:solidFill>
                  <a:schemeClr val="accent2"/>
                </a:solidFill>
                <a:latin typeface="Times New Roman" charset="0"/>
                <a:ea typeface="ＭＳ Ｐゴシック" charset="-128"/>
                <a:cs typeface="ＭＳ Ｐゴシック" charset="-128"/>
              </a:rPr>
              <a:t>•</a:t>
            </a:r>
            <a:r>
              <a:rPr lang="en-US" dirty="0" smtClean="0">
                <a:latin typeface="Times New Roman" charset="0"/>
                <a:ea typeface="ＭＳ Ｐゴシック" charset="-128"/>
                <a:cs typeface="ＭＳ Ｐゴシック" charset="-128"/>
              </a:rPr>
              <a:t> Sea stars: keystone species</a:t>
            </a:r>
          </a:p>
          <a:p>
            <a:pPr>
              <a:spcBef>
                <a:spcPct val="20000"/>
              </a:spcBef>
              <a:buClr>
                <a:srgbClr val="FF0000"/>
              </a:buClr>
              <a:buFont typeface="Wingdings" charset="2"/>
              <a:buChar char="Ø"/>
            </a:pPr>
            <a:r>
              <a:rPr lang="en-US" b="1" dirty="0" smtClean="0">
                <a:latin typeface="Times New Roman" charset="0"/>
                <a:ea typeface="ＭＳ Ｐゴシック" charset="-128"/>
                <a:cs typeface="ＭＳ Ｐゴシック" charset="-128"/>
              </a:rPr>
              <a:t>Crustaceans</a:t>
            </a:r>
            <a:r>
              <a:rPr lang="en-US" dirty="0" smtClean="0">
                <a:latin typeface="Times New Roman" charset="0"/>
                <a:ea typeface="ＭＳ Ｐゴシック" charset="-128"/>
                <a:cs typeface="ＭＳ Ｐゴシック" charset="-128"/>
              </a:rPr>
              <a:t>: shrimp, crabs, lobsters, copepods</a:t>
            </a:r>
          </a:p>
          <a:p>
            <a:pPr>
              <a:spcBef>
                <a:spcPct val="20000"/>
              </a:spcBef>
            </a:pPr>
            <a:r>
              <a:rPr lang="en-US" dirty="0" smtClean="0">
                <a:latin typeface="Times New Roman" charset="0"/>
                <a:ea typeface="ＭＳ Ｐゴシック" charset="-128"/>
                <a:cs typeface="ＭＳ Ｐゴシック" charset="-128"/>
              </a:rPr>
              <a:t>	 </a:t>
            </a:r>
            <a:r>
              <a:rPr lang="en-US" dirty="0" smtClean="0">
                <a:solidFill>
                  <a:schemeClr val="accent2"/>
                </a:solidFill>
                <a:latin typeface="Times New Roman" charset="0"/>
                <a:ea typeface="ＭＳ Ｐゴシック" charset="-128"/>
                <a:cs typeface="ＭＳ Ｐゴシック" charset="-128"/>
              </a:rPr>
              <a:t>•</a:t>
            </a:r>
            <a:r>
              <a:rPr lang="en-US" dirty="0" smtClean="0">
                <a:latin typeface="Times New Roman" charset="0"/>
                <a:ea typeface="ＭＳ Ｐゴシック" charset="-128"/>
                <a:cs typeface="ＭＳ Ｐゴシック" charset="-128"/>
              </a:rPr>
              <a:t> Valuable commercial fisheries</a:t>
            </a:r>
          </a:p>
          <a:p>
            <a:pPr>
              <a:spcBef>
                <a:spcPct val="20000"/>
              </a:spcBef>
            </a:pPr>
            <a:r>
              <a:rPr lang="en-US" dirty="0" smtClean="0">
                <a:latin typeface="Times New Roman" charset="0"/>
                <a:ea typeface="ＭＳ Ｐゴシック" charset="-128"/>
                <a:cs typeface="ＭＳ Ｐゴシック" charset="-128"/>
              </a:rPr>
              <a:t>	 </a:t>
            </a:r>
            <a:r>
              <a:rPr lang="en-US" dirty="0" smtClean="0">
                <a:solidFill>
                  <a:schemeClr val="accent2"/>
                </a:solidFill>
                <a:latin typeface="Times New Roman" charset="0"/>
                <a:ea typeface="ＭＳ Ｐゴシック" charset="-128"/>
                <a:cs typeface="ＭＳ Ｐゴシック" charset="-128"/>
              </a:rPr>
              <a:t>•</a:t>
            </a:r>
            <a:r>
              <a:rPr lang="en-US" dirty="0" smtClean="0">
                <a:latin typeface="Times New Roman" charset="0"/>
                <a:ea typeface="ＭＳ Ｐゴシック" charset="-128"/>
                <a:cs typeface="ＭＳ Ｐゴシック" charset="-128"/>
              </a:rPr>
              <a:t> Copepods: central role in marine food webs </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charset="0"/>
                <a:ea typeface="ＭＳ Ｐゴシック" charset="-128"/>
                <a:cs typeface="ＭＳ Ｐゴシック" charset="-128"/>
              </a:rPr>
              <a:t>http://www.visit.willapabay.org/graphics/north-co-grn..gif</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0DAB56-7781-C548-B4B9-A3DA20D8922C}"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picture to Movie  and bottom notes.</a:t>
            </a:r>
            <a:endParaRPr lang="en-US" dirty="0"/>
          </a:p>
        </p:txBody>
      </p:sp>
      <p:sp>
        <p:nvSpPr>
          <p:cNvPr id="4" name="Slide Number Placeholder 3"/>
          <p:cNvSpPr>
            <a:spLocks noGrp="1"/>
          </p:cNvSpPr>
          <p:nvPr>
            <p:ph type="sldNum" sz="quarter" idx="10"/>
          </p:nvPr>
        </p:nvSpPr>
        <p:spPr/>
        <p:txBody>
          <a:bodyPr/>
          <a:lstStyle/>
          <a:p>
            <a:fld id="{919CFA3A-7918-4356-BDFE-4549B6CA8162}"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defRPr/>
            </a:pPr>
            <a:r>
              <a:rPr lang="en-US" b="1" dirty="0" smtClean="0"/>
              <a:t>Message:  We are pleased that we are getting a great deal of support for the program. The Implementation Plan is taking shape.  (Draft 3 is dated August 14/from Dick Feely). </a:t>
            </a:r>
          </a:p>
          <a:p>
            <a:pPr>
              <a:defRPr/>
            </a:pPr>
            <a:endParaRPr lang="en-US" b="1" dirty="0" smtClean="0"/>
          </a:p>
          <a:p>
            <a:pPr>
              <a:defRPr/>
            </a:pPr>
            <a:r>
              <a:rPr lang="en-US" b="1" dirty="0" smtClean="0"/>
              <a:t>The overarching goal of the NOAA Ocean Acidification Research Program is to monitor trends in ocean acidification, to predict how ecosystems will respond to ocean acidification, and to provide information that managers can use to address issues related to ocean acidification.</a:t>
            </a:r>
          </a:p>
          <a:p>
            <a:pPr>
              <a:defRPr/>
            </a:pPr>
            <a:endParaRPr lang="en-US" b="1" dirty="0" smtClean="0"/>
          </a:p>
          <a:p>
            <a:pPr>
              <a:defRPr/>
            </a:pPr>
            <a:r>
              <a:rPr lang="en-US" b="1" dirty="0" smtClean="0"/>
              <a:t>NOAA’s approach to addressing the overarching goal:</a:t>
            </a:r>
          </a:p>
          <a:p>
            <a:pPr lvl="1">
              <a:buFont typeface="Arial" pitchFamily="34" charset="0"/>
              <a:buChar char="•"/>
              <a:defRPr/>
            </a:pPr>
            <a:r>
              <a:rPr lang="en-US" b="1" i="1" dirty="0" smtClean="0">
                <a:latin typeface="+mn-lt"/>
                <a:ea typeface="+mn-ea"/>
              </a:rPr>
              <a:t>Monitoring</a:t>
            </a:r>
            <a:r>
              <a:rPr lang="en-US" dirty="0" smtClean="0">
                <a:latin typeface="+mn-lt"/>
                <a:ea typeface="+mn-ea"/>
              </a:rPr>
              <a:t> of temporal and spatial trends – Accomplished through ship-based and moored observations of key physical, chemical and biological parameters. </a:t>
            </a:r>
          </a:p>
          <a:p>
            <a:pPr lvl="1">
              <a:buFont typeface="Arial" pitchFamily="34" charset="0"/>
              <a:buChar char="•"/>
              <a:defRPr/>
            </a:pPr>
            <a:r>
              <a:rPr lang="en-US" b="1" i="1" dirty="0" smtClean="0">
                <a:latin typeface="+mn-lt"/>
                <a:ea typeface="+mn-ea"/>
              </a:rPr>
              <a:t>Ecosystem responses  </a:t>
            </a:r>
            <a:r>
              <a:rPr lang="en-US" dirty="0" smtClean="0">
                <a:latin typeface="+mn-lt"/>
                <a:ea typeface="+mn-ea"/>
              </a:rPr>
              <a:t>– Will use same platforms as monitoring,  but will also require laboratory physiological response experiments.  </a:t>
            </a:r>
          </a:p>
          <a:p>
            <a:pPr lvl="1">
              <a:buFont typeface="Arial" pitchFamily="34" charset="0"/>
              <a:buChar char="•"/>
              <a:defRPr/>
            </a:pPr>
            <a:r>
              <a:rPr lang="en-US" b="1" i="1" dirty="0" smtClean="0">
                <a:latin typeface="+mn-lt"/>
                <a:ea typeface="+mn-ea"/>
              </a:rPr>
              <a:t>Modeling studies  </a:t>
            </a:r>
            <a:r>
              <a:rPr lang="en-US" dirty="0" smtClean="0">
                <a:latin typeface="+mn-lt"/>
                <a:ea typeface="+mn-ea"/>
              </a:rPr>
              <a:t>-  Purpose is to delineate large-scale changes in ocean water chemistry and ecosystem responses.</a:t>
            </a:r>
          </a:p>
          <a:p>
            <a:pPr lvl="1">
              <a:buFont typeface="Arial" pitchFamily="34" charset="0"/>
              <a:buChar char="•"/>
              <a:defRPr/>
            </a:pPr>
            <a:r>
              <a:rPr lang="en-US" b="1" i="1" dirty="0" smtClean="0">
                <a:latin typeface="+mn-lt"/>
                <a:ea typeface="+mn-ea"/>
              </a:rPr>
              <a:t>Utility of research</a:t>
            </a:r>
            <a:r>
              <a:rPr lang="en-US" dirty="0" smtClean="0">
                <a:latin typeface="+mn-lt"/>
                <a:ea typeface="+mn-ea"/>
              </a:rPr>
              <a:t> -  Findings will be used to develop adaptation strategies in response to ocean acidification. </a:t>
            </a:r>
          </a:p>
          <a:p>
            <a:pPr>
              <a:defRPr/>
            </a:pPr>
            <a:endParaRPr lang="en-US" dirty="0" smtClean="0">
              <a:latin typeface="+mn-lt"/>
              <a:ea typeface="+mn-ea"/>
              <a:cs typeface="+mn-cs"/>
            </a:endParaRPr>
          </a:p>
          <a:p>
            <a:pPr>
              <a:defRPr/>
            </a:pPr>
            <a:r>
              <a:rPr lang="en-US" b="1" dirty="0" smtClean="0">
                <a:latin typeface="+mn-lt"/>
                <a:ea typeface="+mn-ea"/>
                <a:cs typeface="+mn-cs"/>
              </a:rPr>
              <a:t>Primary goals (6 themes) of this research are to: </a:t>
            </a:r>
            <a:r>
              <a:rPr lang="en-US" i="1" dirty="0" smtClean="0">
                <a:latin typeface="+mn-lt"/>
                <a:ea typeface="+mn-ea"/>
                <a:cs typeface="+mn-cs"/>
              </a:rPr>
              <a:t>(Source:  Aug. 14, 2009 draft of NOAA OA Implementation Plan)</a:t>
            </a:r>
            <a:endParaRPr lang="en-US" b="1" dirty="0" smtClean="0">
              <a:latin typeface="+mn-lt"/>
              <a:ea typeface="+mn-ea"/>
              <a:cs typeface="+mn-cs"/>
            </a:endParaRPr>
          </a:p>
          <a:p>
            <a:pPr lvl="1">
              <a:buFont typeface="Arial" pitchFamily="34" charset="0"/>
              <a:buChar char="•"/>
              <a:defRPr/>
            </a:pPr>
            <a:r>
              <a:rPr lang="en-US" dirty="0" smtClean="0">
                <a:latin typeface="+mn-lt"/>
                <a:ea typeface="+mn-ea"/>
              </a:rPr>
              <a:t>Develop the monitoring capacity to quantify and track ocean acidification and its impacts in open-ocean and coastal systems (Theme 1) – e.g. VOS &amp; repeat </a:t>
            </a:r>
            <a:r>
              <a:rPr lang="en-US" dirty="0" err="1" smtClean="0">
                <a:latin typeface="+mn-lt"/>
                <a:ea typeface="+mn-ea"/>
              </a:rPr>
              <a:t>hydrography</a:t>
            </a:r>
            <a:r>
              <a:rPr lang="en-US" dirty="0" smtClean="0">
                <a:latin typeface="+mn-lt"/>
                <a:ea typeface="+mn-ea"/>
              </a:rPr>
              <a:t>, technology development</a:t>
            </a:r>
          </a:p>
          <a:p>
            <a:pPr lvl="1">
              <a:buFont typeface="Arial" pitchFamily="34" charset="0"/>
              <a:buChar char="•"/>
              <a:defRPr/>
            </a:pPr>
            <a:r>
              <a:rPr lang="en-US" dirty="0" smtClean="0">
                <a:latin typeface="+mn-lt"/>
                <a:ea typeface="+mn-ea"/>
              </a:rPr>
              <a:t>Assess the response of marine organisms to ocean acidification (Theme 2) – lab &amp; field studies, marine phytoplankton, higher tropic levels</a:t>
            </a:r>
          </a:p>
          <a:p>
            <a:pPr lvl="1">
              <a:buFont typeface="Arial" pitchFamily="34" charset="0"/>
              <a:buChar char="•"/>
              <a:defRPr/>
            </a:pPr>
            <a:r>
              <a:rPr lang="en-US" dirty="0" smtClean="0">
                <a:latin typeface="+mn-lt"/>
                <a:ea typeface="+mn-ea"/>
              </a:rPr>
              <a:t>Forecast biogeochemical and ecological responses to ocean acidification (Theme 3) </a:t>
            </a:r>
          </a:p>
          <a:p>
            <a:pPr lvl="1">
              <a:buFont typeface="Arial" pitchFamily="34" charset="0"/>
              <a:buChar char="•"/>
              <a:defRPr/>
            </a:pPr>
            <a:r>
              <a:rPr lang="en-US" dirty="0" smtClean="0">
                <a:latin typeface="+mn-lt"/>
                <a:ea typeface="+mn-ea"/>
              </a:rPr>
              <a:t>Develop management strategies for responding and adapting to the consequences of ocean acidification from a human dimensions perspective (Theme 4) </a:t>
            </a:r>
          </a:p>
          <a:p>
            <a:pPr lvl="1">
              <a:buFont typeface="Arial" pitchFamily="34" charset="0"/>
              <a:buChar char="•"/>
              <a:defRPr/>
            </a:pPr>
            <a:r>
              <a:rPr lang="en-US" dirty="0" smtClean="0">
                <a:latin typeface="+mn-lt"/>
                <a:ea typeface="+mn-ea"/>
              </a:rPr>
              <a:t>Provide a synthesis of ocean acidification data and information (Theme 5) </a:t>
            </a:r>
          </a:p>
          <a:p>
            <a:pPr lvl="1">
              <a:buFont typeface="Arial" pitchFamily="34" charset="0"/>
              <a:buChar char="•"/>
              <a:defRPr/>
            </a:pPr>
            <a:r>
              <a:rPr lang="en-US" dirty="0" smtClean="0">
                <a:latin typeface="+mn-lt"/>
                <a:ea typeface="+mn-ea"/>
              </a:rPr>
              <a:t>Provide an engagement strategy for educational and public outreach (Theme 6)</a:t>
            </a:r>
            <a:endParaRPr lang="en-US" b="1" dirty="0" smtClean="0"/>
          </a:p>
          <a:p>
            <a:pPr>
              <a:defRPr/>
            </a:pPr>
            <a:endParaRPr lang="en-US" b="1" dirty="0" smtClean="0"/>
          </a:p>
          <a:p>
            <a:pPr>
              <a:defRPr/>
            </a:pPr>
            <a:r>
              <a:rPr lang="en-US" b="1" dirty="0" smtClean="0"/>
              <a:t>Segue:  Ecosystem study priorities</a:t>
            </a:r>
          </a:p>
          <a:p>
            <a:pPr>
              <a:defRPr/>
            </a:pPr>
            <a:endParaRPr lang="en-US" b="1" dirty="0" smtClean="0"/>
          </a:p>
          <a:p>
            <a:pPr>
              <a:defRPr/>
            </a:pPr>
            <a:r>
              <a:rPr lang="en-US" b="1" dirty="0" smtClean="0"/>
              <a:t>Photo credits, top to bottom:  Monitoring – </a:t>
            </a:r>
            <a:r>
              <a:rPr lang="en-US" dirty="0" smtClean="0"/>
              <a:t>An underwater CO2 sampling system attached to one of NOAA's Integrated Coral Observing Systems (ICON) in the Bahamas, </a:t>
            </a:r>
            <a:r>
              <a:rPr lang="en-US" b="1" dirty="0" smtClean="0"/>
              <a:t> </a:t>
            </a:r>
            <a:r>
              <a:rPr lang="en-US" dirty="0" smtClean="0"/>
              <a:t>MAPCO2 deployment off Puerto Rico; </a:t>
            </a:r>
            <a:r>
              <a:rPr lang="en-US" b="1" dirty="0" smtClean="0"/>
              <a:t>Ecosystems</a:t>
            </a:r>
            <a:r>
              <a:rPr lang="en-US" dirty="0" smtClean="0"/>
              <a:t> – coral, teacher at sea measuring coral; Modeling – Science On a Sphere ocean acidification with coral reefs; </a:t>
            </a:r>
            <a:r>
              <a:rPr lang="en-US" b="1" dirty="0" smtClean="0"/>
              <a:t>Adaptation Strategies </a:t>
            </a:r>
            <a:r>
              <a:rPr lang="en-US" dirty="0" smtClean="0"/>
              <a:t>-  Klamath Basin stakeholders meeting; </a:t>
            </a:r>
            <a:r>
              <a:rPr lang="en-US" b="1" dirty="0" err="1" smtClean="0"/>
              <a:t>Eduction</a:t>
            </a:r>
            <a:r>
              <a:rPr lang="en-US" b="1" dirty="0" smtClean="0"/>
              <a:t>/Outreach</a:t>
            </a:r>
            <a:r>
              <a:rPr lang="en-US" dirty="0" smtClean="0"/>
              <a:t> - Students at the UCAP school in Providence, RI talk by satellite phone with NOAA scientist and former UCAP employee Catalina Martinez, who is in a submersible more than 8,000 ft deep in the Gulf of Alaska.</a:t>
            </a:r>
          </a:p>
          <a:p>
            <a:endParaRPr lang="en-US" dirty="0"/>
          </a:p>
        </p:txBody>
      </p:sp>
      <p:sp>
        <p:nvSpPr>
          <p:cNvPr id="4" name="Slide Number Placeholder 3"/>
          <p:cNvSpPr>
            <a:spLocks noGrp="1"/>
          </p:cNvSpPr>
          <p:nvPr>
            <p:ph type="sldNum" sz="quarter" idx="10"/>
          </p:nvPr>
        </p:nvSpPr>
        <p:spPr/>
        <p:txBody>
          <a:bodyPr/>
          <a:lstStyle/>
          <a:p>
            <a:fld id="{60DBB049-912C-4EB4-A18F-68780CCC335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0DAB56-7781-C548-B4B9-A3DA20D8922C}"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0DAB56-7781-C548-B4B9-A3DA20D8922C}"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580" indent="-228580">
              <a:buAutoNum type="arabicPeriod"/>
            </a:pPr>
            <a:r>
              <a:rPr lang="en-US" dirty="0" smtClean="0"/>
              <a:t>Where is NOAA with regards to this implementation timeline?</a:t>
            </a:r>
          </a:p>
          <a:p>
            <a:pPr marL="228580" indent="-228580">
              <a:buAutoNum type="arabicPeriod"/>
            </a:pPr>
            <a:r>
              <a:rPr lang="en-US" dirty="0" smtClean="0"/>
              <a:t>What single species experiments are  currently engaged and give an example of some of the economically important species being investigated?</a:t>
            </a:r>
          </a:p>
          <a:p>
            <a:pPr marL="228580" indent="-228580">
              <a:buAutoNum type="arabicPeriod"/>
            </a:pPr>
            <a:r>
              <a:rPr lang="en-US" dirty="0" smtClean="0"/>
              <a:t>Which socio-economic models and decision tools are currently being developed?</a:t>
            </a:r>
          </a:p>
          <a:p>
            <a:pPr marL="228580" indent="-228580"/>
            <a:endParaRPr lang="en-US" dirty="0"/>
          </a:p>
        </p:txBody>
      </p:sp>
      <p:sp>
        <p:nvSpPr>
          <p:cNvPr id="4" name="Slide Number Placeholder 3"/>
          <p:cNvSpPr>
            <a:spLocks noGrp="1"/>
          </p:cNvSpPr>
          <p:nvPr>
            <p:ph type="sldNum" sz="quarter" idx="10"/>
          </p:nvPr>
        </p:nvSpPr>
        <p:spPr/>
        <p:txBody>
          <a:bodyPr/>
          <a:lstStyle/>
          <a:p>
            <a:fld id="{B30DAB56-7781-C548-B4B9-A3DA20D8922C}"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GB" dirty="0" smtClean="0">
                <a:latin typeface="Times New Roman" charset="0"/>
                <a:ea typeface="ＭＳ Ｐゴシック" charset="-128"/>
                <a:cs typeface="ＭＳ Ｐゴシック" charset="-128"/>
              </a:rPr>
              <a:t>Turley, C.M. (2006) Ocean acidification and its impacts. In: CONFRONTING CLIMATE CHANGE: CRITICAL ISSUES FOR NEW ZEALAND Edited by Ralph Chapman, Jonathan Boston and Margot </a:t>
            </a:r>
            <a:r>
              <a:rPr lang="en-GB" dirty="0" err="1" smtClean="0">
                <a:latin typeface="Times New Roman" charset="0"/>
                <a:ea typeface="ＭＳ Ｐゴシック" charset="-128"/>
                <a:cs typeface="ＭＳ Ｐゴシック" charset="-128"/>
              </a:rPr>
              <a:t>Schwass</a:t>
            </a:r>
            <a:r>
              <a:rPr lang="en-GB" dirty="0" smtClean="0">
                <a:latin typeface="Times New Roman" charset="0"/>
                <a:ea typeface="ＭＳ Ｐゴシック" charset="-128"/>
                <a:cs typeface="ＭＳ Ｐゴシック" charset="-128"/>
              </a:rPr>
              <a:t>, Published by Victoria University Press,125-133.</a:t>
            </a:r>
          </a:p>
          <a:p>
            <a:pPr eaLnBrk="1" hangingPunct="1"/>
            <a:endParaRPr lang="en-GB" smtClean="0">
              <a:latin typeface="Times New Roman" charset="0"/>
              <a:ea typeface="ＭＳ Ｐゴシック" charset="-128"/>
              <a:cs typeface="ＭＳ Ｐゴシック" charset="-128"/>
            </a:endParaRPr>
          </a:p>
          <a:p>
            <a:endParaRPr lang="en-US"/>
          </a:p>
        </p:txBody>
      </p:sp>
      <p:sp>
        <p:nvSpPr>
          <p:cNvPr id="4" name="Slide Number Placeholder 3"/>
          <p:cNvSpPr>
            <a:spLocks noGrp="1"/>
          </p:cNvSpPr>
          <p:nvPr>
            <p:ph type="sldNum" sz="quarter" idx="10"/>
          </p:nvPr>
        </p:nvSpPr>
        <p:spPr/>
        <p:txBody>
          <a:bodyPr/>
          <a:lstStyle/>
          <a:p>
            <a:fld id="{60DBB049-912C-4EB4-A18F-68780CCC335F}"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C8ACC-5D8F-4286-BC9D-D53B936B27B6}" type="slidenum">
              <a:rPr lang="en-US"/>
              <a:pPr/>
              <a:t>9</a:t>
            </a:fld>
            <a:endParaRPr lang="en-US"/>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xfrm>
            <a:off x="913928" y="4342825"/>
            <a:ext cx="5030145" cy="4114695"/>
          </a:xfrm>
        </p:spPr>
        <p:txBody>
          <a:bodyPr lIns="91410" tIns="45706" rIns="91410" bIns="45706"/>
          <a:lstStyle/>
          <a:p>
            <a:r>
              <a:rPr lang="en-US" b="1">
                <a:solidFill>
                  <a:srgbClr val="008000"/>
                </a:solidFill>
              </a:rPr>
              <a:t>**Mark**</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pic>
        <p:nvPicPr>
          <p:cNvPr id="11272"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5/20/2011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5/20/2011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8"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6200" y="6400800"/>
            <a:ext cx="1905000" cy="381000"/>
          </a:xfrm>
        </p:spPr>
        <p:txBody>
          <a:bodyPr/>
          <a:lstStyle>
            <a:lvl1pPr>
              <a:defRPr/>
            </a:lvl1pPr>
          </a:lstStyle>
          <a:p>
            <a:r>
              <a:rPr lang="en-US"/>
              <a:t>Congressional Briefing</a:t>
            </a:r>
          </a:p>
          <a:p>
            <a:r>
              <a:rPr lang="en-US"/>
              <a:t>23 May 2006</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364C7F6-BCD7-48E2-A15E-E9BA28EA402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5/20/2011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4C9943-D831-4673-9C05-ED967A5F5E50}" type="datetimeFigureOut">
              <a:rPr lang="en-US">
                <a:solidFill>
                  <a:prstClr val="white">
                    <a:tint val="75000"/>
                  </a:prstClr>
                </a:solidFill>
              </a:rPr>
              <a:pPr>
                <a:def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1AD106-0D57-4420-A28C-758CCF121568}"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04895D-2145-44C7-B082-24A6A08C148C}" type="datetimeFigureOut">
              <a:rPr lang="en-US">
                <a:solidFill>
                  <a:prstClr val="white">
                    <a:tint val="75000"/>
                  </a:prstClr>
                </a:solidFill>
              </a:rPr>
              <a:pPr>
                <a:def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273C15-9BBE-48E2-951B-790D19F6D1CD}"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B94279-2C3F-4BD9-8D9E-3BFD225C4141}" type="datetimeFigureOut">
              <a:rPr lang="en-US">
                <a:solidFill>
                  <a:prstClr val="white">
                    <a:tint val="75000"/>
                  </a:prstClr>
                </a:solidFill>
              </a:rPr>
              <a:pPr>
                <a:def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792A4E-B112-43B3-A085-3D1ECC135B92}"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99E820-EF10-46DA-A6B3-39B2569DDD70}" type="datetimeFigureOut">
              <a:rPr lang="en-US">
                <a:solidFill>
                  <a:prstClr val="white">
                    <a:tint val="75000"/>
                  </a:prstClr>
                </a:solidFill>
              </a:rPr>
              <a:pPr>
                <a:defRPr/>
              </a:pPr>
              <a:t>5/20/2011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E62ACA-4D0D-4575-A029-BC81748AB9E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E35D159-004C-432B-9FA3-E690FBDFB30B}" type="datetimeFigureOut">
              <a:rPr lang="en-US">
                <a:solidFill>
                  <a:prstClr val="white">
                    <a:tint val="75000"/>
                  </a:prstClr>
                </a:solidFill>
              </a:rPr>
              <a:pPr>
                <a:defRPr/>
              </a:pPr>
              <a:t>5/20/2011</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58761C-F4E0-4C4D-9CBF-E07A3248791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8B3DDCA-B405-43FD-991E-687F566B8C82}" type="datetimeFigureOut">
              <a:rPr lang="en-US">
                <a:solidFill>
                  <a:prstClr val="white">
                    <a:tint val="75000"/>
                  </a:prstClr>
                </a:solidFill>
              </a:rPr>
              <a:pPr>
                <a:defRPr/>
              </a:pPr>
              <a:t>5/20/2011</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38945B7-F5BB-4AE8-9C58-B04457CAEB13}"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56701E-279D-4010-B6E0-739AA257620B}" type="datetimeFigureOut">
              <a:rPr lang="en-US" smtClean="0"/>
              <a:pPr/>
              <a:t>5/20/2011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33942" b="17288"/>
          <a:stretch/>
        </p:blipFill>
        <p:spPr>
          <a:xfrm>
            <a:off x="3628" y="0"/>
            <a:ext cx="9140372" cy="2971800"/>
          </a:xfrm>
          <a:prstGeom prst="rect">
            <a:avLst/>
          </a:prstGeom>
          <a:effectLst>
            <a:reflection blurRad="6350" stA="50000" endPos="95000" dist="101600" dir="5400000" sy="-100000" algn="bl" rotWithShape="0"/>
          </a:effectLst>
        </p:spPr>
      </p:pic>
      <p:pic>
        <p:nvPicPr>
          <p:cNvPr id="8"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CF952A-4631-4212-9E7D-53F55143C255}" type="datetimeFigureOut">
              <a:rPr lang="en-US">
                <a:solidFill>
                  <a:prstClr val="white">
                    <a:tint val="75000"/>
                  </a:prstClr>
                </a:solidFill>
              </a:rPr>
              <a:pPr>
                <a:defRPr/>
              </a:pPr>
              <a:t>5/20/2011</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B2CCCE-3AC1-4EBD-A097-3E5A074BEED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13144-D3C0-4514-9A8F-E1FB48F8739D}" type="datetimeFigureOut">
              <a:rPr lang="en-US">
                <a:solidFill>
                  <a:prstClr val="white">
                    <a:tint val="75000"/>
                  </a:prstClr>
                </a:solidFill>
              </a:rPr>
              <a:pPr>
                <a:defRPr/>
              </a:pPr>
              <a:t>5/20/2011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78FCDF-028D-4BBA-8245-601B95453757}"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865B7A-9921-4BD2-B169-266AE1620663}" type="datetimeFigureOut">
              <a:rPr lang="en-US">
                <a:solidFill>
                  <a:prstClr val="white">
                    <a:tint val="75000"/>
                  </a:prstClr>
                </a:solidFill>
              </a:rPr>
              <a:pPr>
                <a:defRPr/>
              </a:pPr>
              <a:t>5/20/2011</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308BA4-A962-4B2C-9FFC-827DF285C1E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7D1BE0-857D-4173-8518-16AC47038CA8}" type="datetimeFigureOut">
              <a:rPr lang="en-US">
                <a:solidFill>
                  <a:prstClr val="white">
                    <a:tint val="75000"/>
                  </a:prstClr>
                </a:solidFill>
              </a:rPr>
              <a:pPr>
                <a:def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A76480-90F5-4CA1-B931-4222FDC76096}"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E39632-5DC8-43BD-B1C8-6D46ED013706}" type="datetimeFigureOut">
              <a:rPr lang="en-US">
                <a:solidFill>
                  <a:prstClr val="white">
                    <a:tint val="75000"/>
                  </a:prstClr>
                </a:solidFill>
              </a:rPr>
              <a:pPr>
                <a:def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15C9CB-82C0-4FB5-A708-974361E87687}"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6701E-279D-4010-B6E0-739AA257620B}" type="datetimeFigureOut">
              <a:rPr lang="en-US" smtClean="0"/>
              <a:pPr/>
              <a:t>5/20/2011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056701E-279D-4010-B6E0-739AA257620B}" type="datetimeFigureOut">
              <a:rPr lang="en-US" smtClean="0"/>
              <a:pPr/>
              <a:t>5/20/2011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B2CEA-3D82-4BDD-9400-F0522953981D}" type="slidenum">
              <a:rPr lang="en-US" smtClean="0"/>
              <a:pPr/>
              <a:t>‹#›</a:t>
            </a:fld>
            <a:endParaRPr lang="en-US"/>
          </a:p>
        </p:txBody>
      </p:sp>
      <p:pic>
        <p:nvPicPr>
          <p:cNvPr id="10"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56701E-279D-4010-B6E0-739AA257620B}" type="datetimeFigureOut">
              <a:rPr lang="en-US" smtClean="0"/>
              <a:pPr/>
              <a:t>5/20/2011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B2CEA-3D82-4BDD-9400-F0522953981D}" type="slidenum">
              <a:rPr lang="en-US" smtClean="0"/>
              <a:pPr/>
              <a:t>‹#›</a:t>
            </a:fld>
            <a:endParaRPr lang="en-US"/>
          </a:p>
        </p:txBody>
      </p:sp>
      <p:pic>
        <p:nvPicPr>
          <p:cNvPr id="6"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6701E-279D-4010-B6E0-739AA257620B}" type="datetimeFigureOut">
              <a:rPr lang="en-US" smtClean="0"/>
              <a:pPr/>
              <a:t>5/20/2011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B2CEA-3D82-4BDD-9400-F0522953981D}" type="slidenum">
              <a:rPr lang="en-US" smtClean="0"/>
              <a:pPr/>
              <a:t>‹#›</a:t>
            </a:fld>
            <a:endParaRPr lang="en-US"/>
          </a:p>
        </p:txBody>
      </p:sp>
      <p:pic>
        <p:nvPicPr>
          <p:cNvPr id="5"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6629400" y="2743200"/>
            <a:ext cx="1676400" cy="805542"/>
          </a:xfrm>
          <a:prstGeom prst="rect">
            <a:avLst/>
          </a:prstGeom>
          <a:effectLst/>
        </p:spPr>
      </p:pic>
      <p:pic>
        <p:nvPicPr>
          <p:cNvPr id="6"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6701E-279D-4010-B6E0-739AA257620B}" type="datetimeFigureOut">
              <a:rPr lang="en-US" smtClean="0"/>
              <a:pPr/>
              <a:t>5/20/2011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pPr/>
              <a:t>‹#›</a:t>
            </a:fld>
            <a:endParaRPr lang="en-US"/>
          </a:p>
        </p:txBody>
      </p:sp>
      <p:pic>
        <p:nvPicPr>
          <p:cNvPr id="8"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9"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pPr/>
              <a:t>5/20/2011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7BB2CEA-3D82-4BDD-9400-F0522953981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14"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056701E-279D-4010-B6E0-739AA257620B}" type="datetimeFigureOut">
              <a:rPr lang="en-US" smtClean="0"/>
              <a:pPr/>
              <a:t>5/20/2011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7BB2CEA-3D82-4BDD-9400-F0522953981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69E13CF-F973-4C54-8DE8-A7392F105D02}" type="datetimeFigureOut">
              <a:rPr lang="en-US">
                <a:solidFill>
                  <a:prstClr val="white">
                    <a:tint val="75000"/>
                  </a:prstClr>
                </a:solidFill>
              </a:rPr>
              <a:pPr>
                <a:defRPr/>
              </a:pPr>
              <a:t>5/20/2011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81570AC-DD62-4753-862D-53BFD7C6DF98}" type="slidenum">
              <a:rPr lang="en-US">
                <a:solidFill>
                  <a:prstClr val="white">
                    <a:tint val="75000"/>
                  </a:prstClr>
                </a:solidFill>
              </a:rPr>
              <a:pPr>
                <a:def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86D1C-E7C2-46AA-B27A-24A536756631}" type="datetimeFigureOut">
              <a:rPr lang="en-US" smtClean="0">
                <a:solidFill>
                  <a:prstClr val="white">
                    <a:tint val="75000"/>
                  </a:prstClr>
                </a:solidFill>
              </a:rPr>
              <a:pPr/>
              <a:t>5/20/2011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00C59-F0D4-47BC-92EA-9BAAA6912F03}" type="slidenum">
              <a:rPr lang="en-US" smtClean="0">
                <a:solidFill>
                  <a:prstClr val="white">
                    <a:tint val="75000"/>
                  </a:prstClr>
                </a:solidFill>
              </a: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0.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34.gif"/><Relationship Id="rId5" Type="http://schemas.openxmlformats.org/officeDocument/2006/relationships/image" Target="../media/image33.gif"/><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png"/><Relationship Id="rId3" Type="http://schemas.openxmlformats.org/officeDocument/2006/relationships/notesSlide" Target="../notesSlides/notesSlide11.xml"/><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slideLayout" Target="../slideLayouts/slideLayout2.xml"/><Relationship Id="rId16" Type="http://schemas.openxmlformats.org/officeDocument/2006/relationships/image" Target="../media/image50.jpeg"/><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2.png"/><Relationship Id="rId9" Type="http://schemas.openxmlformats.org/officeDocument/2006/relationships/image" Target="../media/image43.jpeg"/><Relationship Id="rId1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54.jpeg"/><Relationship Id="rId5" Type="http://schemas.openxmlformats.org/officeDocument/2006/relationships/image" Target="../media/image32.pn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video" Target="\Users\feely\Movies\1765-2100Aragonite.mov" TargetMode="External"/><Relationship Id="rId7" Type="http://schemas.openxmlformats.org/officeDocument/2006/relationships/image" Target="../media/image55.png"/><Relationship Id="rId2" Type="http://schemas.openxmlformats.org/officeDocument/2006/relationships/video" Target="file:///C:\Users\AOML\Documents\DWIGHTG.hq.oar.noaa.gov\Meetings\20090319_NSTA\1765-2100_rev_tbar_Wcoral.avi" TargetMode="Externa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3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Users\feely\Movies\1765-2100Aragonite.mov" TargetMode="Externa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56.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w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wmf"/><Relationship Id="rId4" Type="http://schemas.openxmlformats.org/officeDocument/2006/relationships/image" Target="../media/image65.wmf"/></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7.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8.jpe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1.jpeg"/><Relationship Id="rId3" Type="http://schemas.openxmlformats.org/officeDocument/2006/relationships/notesSlide" Target="../notesSlides/notesSlide24.xml"/><Relationship Id="rId7" Type="http://schemas.openxmlformats.org/officeDocument/2006/relationships/diagramData" Target="../diagrams/data2.xml"/><Relationship Id="rId12"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79.jpeg"/><Relationship Id="rId11" Type="http://schemas.microsoft.com/office/2007/relationships/diagramDrawing" Target="../diagrams/drawing2.xml"/><Relationship Id="rId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image" Target="../media/image75.jpeg"/><Relationship Id="rId9" Type="http://schemas.openxmlformats.org/officeDocument/2006/relationships/diagramQuickStyle" Target="../diagrams/quickStyle2.xml"/><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0.wmf"/><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4.xml"/><Relationship Id="rId7" Type="http://schemas.openxmlformats.org/officeDocument/2006/relationships/oleObject" Target="../embeddings/oleObject3.bin"/><Relationship Id="rId12"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0.emf"/><Relationship Id="rId5" Type="http://schemas.openxmlformats.org/officeDocument/2006/relationships/oleObject" Target="../embeddings/oleObject1.bin"/><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6.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oleObject" Target="../embeddings/oleObject11.bin"/><Relationship Id="rId4" Type="http://schemas.openxmlformats.org/officeDocument/2006/relationships/image" Target="../media/image16.png"/><Relationship Id="rId9"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17.jpeg"/><Relationship Id="rId10" Type="http://schemas.openxmlformats.org/officeDocument/2006/relationships/image" Target="../media/image28.jpeg"/><Relationship Id="rId4" Type="http://schemas.openxmlformats.org/officeDocument/2006/relationships/image" Target="../media/image16.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reef2566"/>
          <p:cNvPicPr>
            <a:picLocks noChangeAspect="1" noChangeArrowheads="1"/>
          </p:cNvPicPr>
          <p:nvPr/>
        </p:nvPicPr>
        <p:blipFill>
          <a:blip r:embed="rId3" cstate="print"/>
          <a:srcRect/>
          <a:stretch>
            <a:fillRect/>
          </a:stretch>
        </p:blipFill>
        <p:spPr>
          <a:xfrm>
            <a:off x="219075" y="2195513"/>
            <a:ext cx="1470025" cy="2241550"/>
          </a:xfrm>
          <a:prstGeom prst="rect">
            <a:avLst/>
          </a:prstGeom>
          <a:ln>
            <a:noFill/>
          </a:ln>
        </p:spPr>
      </p:pic>
      <p:pic>
        <p:nvPicPr>
          <p:cNvPr id="9" name="Picture 4" descr="C:\Documents and Settings\dwight.gledhill\My Documents\My Pictures\Panama reef frame.jpg"/>
          <p:cNvPicPr>
            <a:picLocks noChangeAspect="1" noChangeArrowheads="1"/>
          </p:cNvPicPr>
          <p:nvPr/>
        </p:nvPicPr>
        <p:blipFill>
          <a:blip r:embed="rId4" cstate="print"/>
          <a:srcRect/>
          <a:stretch>
            <a:fillRect/>
          </a:stretch>
        </p:blipFill>
        <p:spPr bwMode="auto">
          <a:xfrm>
            <a:off x="1752600" y="2209800"/>
            <a:ext cx="2986087" cy="2239963"/>
          </a:xfrm>
          <a:prstGeom prst="rect">
            <a:avLst/>
          </a:prstGeom>
          <a:noFill/>
          <a:ln w="9525">
            <a:noFill/>
            <a:miter lim="800000"/>
            <a:headEnd/>
            <a:tailEnd/>
          </a:ln>
        </p:spPr>
      </p:pic>
      <p:pic>
        <p:nvPicPr>
          <p:cNvPr id="10" name="Picture 1"/>
          <p:cNvPicPr>
            <a:picLocks noChangeAspect="1" noChangeArrowheads="1"/>
          </p:cNvPicPr>
          <p:nvPr/>
        </p:nvPicPr>
        <p:blipFill>
          <a:blip r:embed="rId5" cstate="print"/>
          <a:srcRect l="3786" t="5270" r="5035" b="3986"/>
          <a:stretch>
            <a:fillRect/>
          </a:stretch>
        </p:blipFill>
        <p:spPr bwMode="auto">
          <a:xfrm>
            <a:off x="4848225" y="2209800"/>
            <a:ext cx="3086100" cy="2239963"/>
          </a:xfrm>
          <a:prstGeom prst="rect">
            <a:avLst/>
          </a:prstGeom>
          <a:noFill/>
          <a:ln w="9525">
            <a:noFill/>
            <a:miter lim="800000"/>
            <a:headEnd/>
            <a:tailEnd/>
          </a:ln>
        </p:spPr>
      </p:pic>
      <p:sp>
        <p:nvSpPr>
          <p:cNvPr id="2" name="Title 1"/>
          <p:cNvSpPr>
            <a:spLocks noGrp="1"/>
          </p:cNvSpPr>
          <p:nvPr>
            <p:ph type="ctrTitle"/>
          </p:nvPr>
        </p:nvSpPr>
        <p:spPr>
          <a:xfrm>
            <a:off x="-1752600" y="-152400"/>
            <a:ext cx="7851648" cy="1828800"/>
          </a:xfrm>
        </p:spPr>
        <p:txBody>
          <a:bodyPr/>
          <a:lstStyle/>
          <a:p>
            <a:r>
              <a:rPr lang="en-US" dirty="0" smtClean="0"/>
              <a:t>Ocean Acidification</a:t>
            </a:r>
            <a:endParaRPr lang="en-US" dirty="0"/>
          </a:p>
        </p:txBody>
      </p:sp>
      <p:sp>
        <p:nvSpPr>
          <p:cNvPr id="3" name="Subtitle 2"/>
          <p:cNvSpPr>
            <a:spLocks noGrp="1"/>
          </p:cNvSpPr>
          <p:nvPr>
            <p:ph type="subTitle" idx="1"/>
          </p:nvPr>
        </p:nvSpPr>
        <p:spPr>
          <a:xfrm>
            <a:off x="533400" y="1704536"/>
            <a:ext cx="5568696" cy="1752600"/>
          </a:xfrm>
        </p:spPr>
        <p:txBody>
          <a:bodyPr/>
          <a:lstStyle/>
          <a:p>
            <a:r>
              <a:rPr lang="en-US" dirty="0" smtClean="0"/>
              <a:t>The </a:t>
            </a:r>
            <a:r>
              <a:rPr lang="en-US" i="1" dirty="0" smtClean="0"/>
              <a:t>Other</a:t>
            </a:r>
            <a:r>
              <a:rPr lang="en-US" dirty="0" smtClean="0"/>
              <a:t> CO</a:t>
            </a:r>
            <a:r>
              <a:rPr lang="en-US" baseline="-25000" dirty="0" smtClean="0"/>
              <a:t>2</a:t>
            </a:r>
            <a:r>
              <a:rPr lang="en-US" dirty="0" smtClean="0"/>
              <a:t> Problem</a:t>
            </a:r>
            <a:endParaRPr lang="en-US" dirty="0"/>
          </a:p>
        </p:txBody>
      </p:sp>
      <p:sp>
        <p:nvSpPr>
          <p:cNvPr id="4" name="TextBox 3"/>
          <p:cNvSpPr txBox="1"/>
          <p:nvPr/>
        </p:nvSpPr>
        <p:spPr>
          <a:xfrm>
            <a:off x="304800" y="4397276"/>
            <a:ext cx="7162800" cy="646331"/>
          </a:xfrm>
          <a:prstGeom prst="rect">
            <a:avLst/>
          </a:prstGeom>
          <a:noFill/>
        </p:spPr>
        <p:txBody>
          <a:bodyPr wrap="square" rtlCol="0">
            <a:spAutoFit/>
          </a:bodyPr>
          <a:lstStyle/>
          <a:p>
            <a:r>
              <a:rPr lang="en-US" dirty="0" smtClean="0"/>
              <a:t>Presented for :</a:t>
            </a:r>
          </a:p>
          <a:p>
            <a:r>
              <a:rPr lang="en-US" dirty="0" smtClean="0"/>
              <a:t>Blue </a:t>
            </a:r>
            <a:r>
              <a:rPr lang="en-US" dirty="0" smtClean="0"/>
              <a:t>Vision</a:t>
            </a:r>
            <a:r>
              <a:rPr lang="en-US" dirty="0" smtClean="0"/>
              <a:t> </a:t>
            </a:r>
            <a:r>
              <a:rPr lang="en-US" dirty="0" smtClean="0"/>
              <a:t>Summit</a:t>
            </a:r>
          </a:p>
        </p:txBody>
      </p:sp>
      <p:grpSp>
        <p:nvGrpSpPr>
          <p:cNvPr id="5" name="Group 4"/>
          <p:cNvGrpSpPr/>
          <p:nvPr/>
        </p:nvGrpSpPr>
        <p:grpSpPr>
          <a:xfrm>
            <a:off x="3581400" y="2590800"/>
            <a:ext cx="5334000" cy="2819400"/>
            <a:chOff x="3429000" y="1981200"/>
            <a:chExt cx="5334000" cy="3200400"/>
          </a:xfrm>
        </p:grpSpPr>
        <p:sp>
          <p:nvSpPr>
            <p:cNvPr id="6" name="Rounded Rectangle 5"/>
            <p:cNvSpPr/>
            <p:nvPr/>
          </p:nvSpPr>
          <p:spPr>
            <a:xfrm>
              <a:off x="3429000" y="1981200"/>
              <a:ext cx="5334000" cy="3200400"/>
            </a:xfrm>
            <a:prstGeom prst="round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126"/>
            <p:cNvSpPr txBox="1">
              <a:spLocks noChangeArrowheads="1"/>
            </p:cNvSpPr>
            <p:nvPr/>
          </p:nvSpPr>
          <p:spPr bwMode="auto">
            <a:xfrm>
              <a:off x="3429000" y="2057400"/>
              <a:ext cx="5334000" cy="2358234"/>
            </a:xfrm>
            <a:prstGeom prst="rect">
              <a:avLst/>
            </a:prstGeom>
            <a:noFill/>
            <a:ln w="9525">
              <a:noFill/>
              <a:miter lim="800000"/>
              <a:headEnd/>
              <a:tailEnd/>
            </a:ln>
          </p:spPr>
          <p:txBody>
            <a:bodyPr wrap="square">
              <a:prstTxWarp prst="textNoShape">
                <a:avLst/>
              </a:prstTxWarp>
              <a:spAutoFit/>
            </a:bodyPr>
            <a:lstStyle/>
            <a:p>
              <a:pPr marL="228600" indent="-228600" algn="ctr">
                <a:spcAft>
                  <a:spcPts val="600"/>
                </a:spcAft>
                <a:defRPr/>
              </a:pPr>
              <a:r>
                <a:rPr lang="en-US" sz="2800" b="1" dirty="0">
                  <a:solidFill>
                    <a:schemeClr val="accent5">
                      <a:lumMod val="75000"/>
                    </a:schemeClr>
                  </a:solidFill>
                </a:rPr>
                <a:t>Outline</a:t>
              </a:r>
            </a:p>
            <a:p>
              <a:pPr marL="514350" indent="-514350">
                <a:buFont typeface="+mj-lt"/>
                <a:buAutoNum type="arabicPeriod"/>
                <a:defRPr/>
              </a:pPr>
              <a:r>
                <a:rPr lang="en-US" sz="2400" dirty="0" smtClean="0">
                  <a:solidFill>
                    <a:schemeClr val="accent5">
                      <a:lumMod val="60000"/>
                      <a:lumOff val="40000"/>
                    </a:schemeClr>
                  </a:solidFill>
                </a:rPr>
                <a:t>What </a:t>
              </a:r>
              <a:r>
                <a:rPr lang="en-US" sz="2400" i="1" dirty="0" smtClean="0">
                  <a:solidFill>
                    <a:schemeClr val="accent5">
                      <a:lumMod val="60000"/>
                      <a:lumOff val="40000"/>
                    </a:schemeClr>
                  </a:solidFill>
                </a:rPr>
                <a:t>is</a:t>
              </a:r>
              <a:r>
                <a:rPr lang="en-US" sz="2400" dirty="0" smtClean="0">
                  <a:solidFill>
                    <a:schemeClr val="accent5">
                      <a:lumMod val="60000"/>
                      <a:lumOff val="40000"/>
                    </a:schemeClr>
                  </a:solidFill>
                </a:rPr>
                <a:t> Ocean Acidification?</a:t>
              </a:r>
              <a:endParaRPr lang="en-US" sz="2400" dirty="0">
                <a:solidFill>
                  <a:schemeClr val="accent5">
                    <a:lumMod val="60000"/>
                    <a:lumOff val="40000"/>
                  </a:schemeClr>
                </a:solidFill>
              </a:endParaRPr>
            </a:p>
            <a:p>
              <a:pPr marL="514350" indent="-514350">
                <a:buFont typeface="+mj-lt"/>
                <a:buAutoNum type="arabicPeriod"/>
                <a:defRPr/>
              </a:pPr>
              <a:r>
                <a:rPr lang="en-US" sz="2400" dirty="0" smtClean="0">
                  <a:solidFill>
                    <a:schemeClr val="accent5">
                      <a:lumMod val="60000"/>
                      <a:lumOff val="40000"/>
                    </a:schemeClr>
                  </a:solidFill>
                </a:rPr>
                <a:t>Overview  of ecological concerns</a:t>
              </a:r>
            </a:p>
            <a:p>
              <a:pPr marL="514350" indent="-514350">
                <a:buFont typeface="+mj-lt"/>
                <a:buAutoNum type="arabicPeriod"/>
                <a:defRPr/>
              </a:pPr>
              <a:r>
                <a:rPr lang="en-US" sz="2400" dirty="0" smtClean="0">
                  <a:solidFill>
                    <a:schemeClr val="accent5">
                      <a:lumMod val="60000"/>
                      <a:lumOff val="40000"/>
                    </a:schemeClr>
                  </a:solidFill>
                </a:rPr>
                <a:t>NOAA National Ocean &amp; Great Lakes Acidification Research Plan </a:t>
              </a:r>
              <a:endParaRPr lang="en-US" sz="2400" dirty="0">
                <a:solidFill>
                  <a:schemeClr val="accent5">
                    <a:lumMod val="60000"/>
                    <a:lumOff val="40000"/>
                  </a:schemeClr>
                </a:solidFill>
              </a:endParaRPr>
            </a:p>
          </p:txBody>
        </p:sp>
      </p:grpSp>
      <p:sp>
        <p:nvSpPr>
          <p:cNvPr id="11" name="TextBox 10"/>
          <p:cNvSpPr txBox="1"/>
          <p:nvPr/>
        </p:nvSpPr>
        <p:spPr>
          <a:xfrm>
            <a:off x="304800" y="5103674"/>
            <a:ext cx="7162800" cy="1754326"/>
          </a:xfrm>
          <a:prstGeom prst="rect">
            <a:avLst/>
          </a:prstGeom>
          <a:noFill/>
        </p:spPr>
        <p:txBody>
          <a:bodyPr wrap="square" rtlCol="0">
            <a:spAutoFit/>
          </a:bodyPr>
          <a:lstStyle/>
          <a:p>
            <a:r>
              <a:rPr lang="en-US" dirty="0" smtClean="0"/>
              <a:t>Presented by:</a:t>
            </a:r>
          </a:p>
          <a:p>
            <a:r>
              <a:rPr lang="en-US" dirty="0" smtClean="0"/>
              <a:t>Dr.  Dwight Gledhill </a:t>
            </a:r>
          </a:p>
          <a:p>
            <a:r>
              <a:rPr lang="en-US" dirty="0" smtClean="0"/>
              <a:t>Atlantic Oceanographic and Meteorological Laboratory  (AOML)</a:t>
            </a:r>
          </a:p>
          <a:p>
            <a:r>
              <a:rPr lang="en-US" dirty="0" smtClean="0"/>
              <a:t>Cooperative Institute of Marine and Atmospheric Science (CIMAS)</a:t>
            </a:r>
          </a:p>
          <a:p>
            <a:r>
              <a:rPr lang="en-US" i="1" dirty="0" err="1" smtClean="0"/>
              <a:t>Rosenstiel</a:t>
            </a:r>
            <a:r>
              <a:rPr lang="en-US" i="1" dirty="0" smtClean="0"/>
              <a:t> School of Marine and Atmospheric Science, University of Miami, Miami, FL</a:t>
            </a:r>
            <a:endParaRPr lang="en-US" dirty="0"/>
          </a:p>
        </p:txBody>
      </p:sp>
    </p:spTree>
    <p:extLst>
      <p:ext uri="{BB962C8B-B14F-4D97-AF65-F5344CB8AC3E}">
        <p14:creationId xmlns:p14="http://schemas.microsoft.com/office/powerpoint/2010/main" xmlns="" val="163044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a:spcBef>
                <a:spcPct val="0"/>
              </a:spcBef>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Regional </a:t>
            </a:r>
            <a:r>
              <a:rPr lang="en-US" sz="5000" dirty="0" smtClean="0">
                <a:solidFill>
                  <a:srgbClr val="04617B"/>
                </a:solidFill>
                <a:latin typeface="Calibri"/>
                <a:ea typeface="+mj-ea"/>
                <a:cs typeface="+mj-cs"/>
              </a:rPr>
              <a:t>Distribution of </a:t>
            </a:r>
            <a:r>
              <a:rPr lang="en-US" sz="5400" dirty="0" smtClean="0">
                <a:solidFill>
                  <a:srgbClr val="04617B"/>
                </a:solidFill>
                <a:latin typeface="Symbol" pitchFamily="18" charset="2"/>
                <a:ea typeface="+mj-ea"/>
                <a:cs typeface="+mj-cs"/>
              </a:rPr>
              <a:t>W</a:t>
            </a:r>
            <a:r>
              <a:rPr lang="en-US" sz="5000" dirty="0" smtClean="0">
                <a:solidFill>
                  <a:srgbClr val="04617B"/>
                </a:solidFill>
                <a:latin typeface="Calibri"/>
                <a:ea typeface="+mj-ea"/>
                <a:cs typeface="+mj-cs"/>
              </a:rPr>
              <a:t> </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2" name="TextBox 21"/>
          <p:cNvSpPr txBox="1"/>
          <p:nvPr/>
        </p:nvSpPr>
        <p:spPr>
          <a:xfrm>
            <a:off x="4419600" y="3219439"/>
            <a:ext cx="184731" cy="369332"/>
          </a:xfrm>
          <a:prstGeom prst="rect">
            <a:avLst/>
          </a:prstGeom>
          <a:noFill/>
        </p:spPr>
        <p:txBody>
          <a:bodyPr wrap="none" rtlCol="0">
            <a:spAutoFit/>
          </a:bodyPr>
          <a:lstStyle/>
          <a:p>
            <a:endParaRPr lang="en-US"/>
          </a:p>
        </p:txBody>
      </p:sp>
      <p:pic>
        <p:nvPicPr>
          <p:cNvPr id="18" name="Picture 2" descr="http://coralreefwatch.noaa.gov/satellite/oa/figures/PAGE_2_SSA_animation_1200x645.gif"/>
          <p:cNvPicPr>
            <a:picLocks noChangeAspect="1" noChangeArrowheads="1" noCrop="1"/>
          </p:cNvPicPr>
          <p:nvPr/>
        </p:nvPicPr>
        <p:blipFill>
          <a:blip r:embed="rId5" cstate="print"/>
          <a:srcRect/>
          <a:stretch>
            <a:fillRect/>
          </a:stretch>
        </p:blipFill>
        <p:spPr bwMode="auto">
          <a:xfrm>
            <a:off x="152400" y="1295400"/>
            <a:ext cx="4673717" cy="2512123"/>
          </a:xfrm>
          <a:prstGeom prst="rect">
            <a:avLst/>
          </a:prstGeom>
          <a:noFill/>
        </p:spPr>
      </p:pic>
      <p:pic>
        <p:nvPicPr>
          <p:cNvPr id="19" name="Picture 18" descr="CRW_logo_final.gif"/>
          <p:cNvPicPr>
            <a:picLocks noChangeAspect="1"/>
          </p:cNvPicPr>
          <p:nvPr/>
        </p:nvPicPr>
        <p:blipFill>
          <a:blip r:embed="rId6" cstate="print"/>
          <a:stretch>
            <a:fillRect/>
          </a:stretch>
        </p:blipFill>
        <p:spPr>
          <a:xfrm>
            <a:off x="3505200" y="1695439"/>
            <a:ext cx="493963" cy="493963"/>
          </a:xfrm>
          <a:prstGeom prst="rect">
            <a:avLst/>
          </a:prstGeom>
        </p:spPr>
      </p:pic>
      <p:pic>
        <p:nvPicPr>
          <p:cNvPr id="20" name="Picture 15" descr="NOAA_CRW_OAPS_SSA_Regional_Timeseries_1200x645"/>
          <p:cNvPicPr>
            <a:picLocks noChangeAspect="1" noChangeArrowheads="1"/>
          </p:cNvPicPr>
          <p:nvPr/>
        </p:nvPicPr>
        <p:blipFill>
          <a:blip r:embed="rId7" cstate="print">
            <a:lum bright="-36000" contrast="17000"/>
          </a:blip>
          <a:srcRect r="14285"/>
          <a:stretch>
            <a:fillRect/>
          </a:stretch>
        </p:blipFill>
        <p:spPr bwMode="auto">
          <a:xfrm>
            <a:off x="152400" y="3755316"/>
            <a:ext cx="4262826" cy="2670611"/>
          </a:xfrm>
          <a:prstGeom prst="rect">
            <a:avLst/>
          </a:prstGeom>
          <a:ln w="228600" cap="sq" cmpd="thickThin">
            <a:noFill/>
            <a:prstDash val="solid"/>
            <a:miter lim="800000"/>
          </a:ln>
          <a:effectLst>
            <a:innerShdw blurRad="76200">
              <a:srgbClr val="000000"/>
            </a:innerShdw>
          </a:effectLst>
        </p:spPr>
      </p:pic>
      <p:sp>
        <p:nvSpPr>
          <p:cNvPr id="21" name="Rectangle 27"/>
          <p:cNvSpPr>
            <a:spLocks noChangeArrowheads="1"/>
          </p:cNvSpPr>
          <p:nvPr/>
        </p:nvSpPr>
        <p:spPr bwMode="auto">
          <a:xfrm>
            <a:off x="968308" y="4118104"/>
            <a:ext cx="3319464" cy="1968499"/>
          </a:xfrm>
          <a:prstGeom prst="rect">
            <a:avLst/>
          </a:prstGeom>
          <a:solidFill>
            <a:srgbClr val="B4B4B4"/>
          </a:solidFill>
          <a:ln w="9525">
            <a:noFill/>
            <a:miter lim="800000"/>
            <a:headEnd/>
            <a:tailEnd/>
          </a:ln>
          <a:effectLst/>
        </p:spPr>
        <p:txBody>
          <a:bodyPr wrap="none" anchor="ctr"/>
          <a:lstStyle/>
          <a:p>
            <a:endParaRPr lang="en-US"/>
          </a:p>
        </p:txBody>
      </p:sp>
      <p:sp>
        <p:nvSpPr>
          <p:cNvPr id="23" name="Footer Placeholder 22"/>
          <p:cNvSpPr>
            <a:spLocks noGrp="1"/>
          </p:cNvSpPr>
          <p:nvPr>
            <p:ph type="ftr" sz="quarter" idx="11"/>
          </p:nvPr>
        </p:nvSpPr>
        <p:spPr/>
        <p:txBody>
          <a:bodyPr/>
          <a:lstStyle/>
          <a:p>
            <a:r>
              <a:rPr lang="en-US" smtClean="0"/>
              <a:t>Gledhill et al., (2008)</a:t>
            </a:r>
            <a:endParaRPr lang="en-US"/>
          </a:p>
        </p:txBody>
      </p:sp>
      <p:grpSp>
        <p:nvGrpSpPr>
          <p:cNvPr id="34" name="Group 33"/>
          <p:cNvGrpSpPr/>
          <p:nvPr/>
        </p:nvGrpSpPr>
        <p:grpSpPr>
          <a:xfrm>
            <a:off x="3048000" y="2940014"/>
            <a:ext cx="5410200" cy="3536986"/>
            <a:chOff x="3048000" y="2971800"/>
            <a:chExt cx="5410200" cy="3536986"/>
          </a:xfrm>
        </p:grpSpPr>
        <p:pic>
          <p:nvPicPr>
            <p:cNvPr id="28" name="Picture 5" descr="C:\Documents and Settings\dwight.gledhill\My Documents\DwightG.hq.oar.noaa.gov\My Pictures\LaPaarguera.jpg"/>
            <p:cNvPicPr>
              <a:picLocks noChangeAspect="1" noChangeArrowheads="1"/>
            </p:cNvPicPr>
            <p:nvPr/>
          </p:nvPicPr>
          <p:blipFill>
            <a:blip r:embed="rId8" cstate="print"/>
            <a:srcRect/>
            <a:stretch>
              <a:fillRect/>
            </a:stretch>
          </p:blipFill>
          <p:spPr bwMode="auto">
            <a:xfrm>
              <a:off x="5029200" y="3848751"/>
              <a:ext cx="3429000" cy="2660035"/>
            </a:xfrm>
            <a:prstGeom prst="rect">
              <a:avLst/>
            </a:prstGeom>
            <a:ln w="228600" cap="sq" cmpd="thickThin">
              <a:noFill/>
              <a:prstDash val="solid"/>
              <a:miter lim="800000"/>
            </a:ln>
            <a:effectLst>
              <a:innerShdw blurRad="76200">
                <a:srgbClr val="000000"/>
              </a:innerShdw>
            </a:effectLst>
          </p:spPr>
        </p:pic>
        <p:sp>
          <p:nvSpPr>
            <p:cNvPr id="29" name="Oval 28"/>
            <p:cNvSpPr/>
            <p:nvPr/>
          </p:nvSpPr>
          <p:spPr>
            <a:xfrm>
              <a:off x="3048000" y="2971800"/>
              <a:ext cx="304800" cy="304800"/>
            </a:xfrm>
            <a:prstGeom prst="ellipse">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rot="16200000" flipH="1">
              <a:off x="2438400" y="3886200"/>
              <a:ext cx="32004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9" idx="7"/>
            </p:cNvCxnSpPr>
            <p:nvPr/>
          </p:nvCxnSpPr>
          <p:spPr>
            <a:xfrm rot="16200000" flipH="1">
              <a:off x="5486399" y="838200"/>
              <a:ext cx="793563" cy="515003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TextBox 16"/>
          <p:cNvSpPr txBox="1">
            <a:spLocks noChangeArrowheads="1"/>
          </p:cNvSpPr>
          <p:nvPr/>
        </p:nvSpPr>
        <p:spPr bwMode="auto">
          <a:xfrm>
            <a:off x="5257800" y="3852332"/>
            <a:ext cx="2760179" cy="338554"/>
          </a:xfrm>
          <a:prstGeom prst="rect">
            <a:avLst/>
          </a:prstGeom>
          <a:noFill/>
          <a:ln w="9525">
            <a:noFill/>
            <a:miter lim="800000"/>
            <a:headEnd/>
            <a:tailEnd/>
          </a:ln>
        </p:spPr>
        <p:txBody>
          <a:bodyPr wrap="none">
            <a:spAutoFit/>
          </a:bodyPr>
          <a:lstStyle/>
          <a:p>
            <a:r>
              <a:rPr lang="en-US" sz="1600" b="1" dirty="0" smtClean="0">
                <a:solidFill>
                  <a:schemeClr val="bg1"/>
                </a:solidFill>
              </a:rPr>
              <a:t>CRCP Atlantic OA Test-bed</a:t>
            </a:r>
          </a:p>
        </p:txBody>
      </p:sp>
      <p:sp>
        <p:nvSpPr>
          <p:cNvPr id="36" name="TextBox 16"/>
          <p:cNvSpPr txBox="1">
            <a:spLocks noChangeArrowheads="1"/>
          </p:cNvSpPr>
          <p:nvPr/>
        </p:nvSpPr>
        <p:spPr bwMode="auto">
          <a:xfrm>
            <a:off x="6553203" y="6138446"/>
            <a:ext cx="1717521" cy="338554"/>
          </a:xfrm>
          <a:prstGeom prst="rect">
            <a:avLst/>
          </a:prstGeom>
          <a:noFill/>
          <a:ln w="9525">
            <a:noFill/>
            <a:miter lim="800000"/>
            <a:headEnd/>
            <a:tailEnd/>
          </a:ln>
        </p:spPr>
        <p:txBody>
          <a:bodyPr wrap="none">
            <a:spAutoFit/>
          </a:bodyPr>
          <a:lstStyle/>
          <a:p>
            <a:r>
              <a:rPr lang="en-US" sz="1600" b="1" dirty="0" smtClean="0">
                <a:solidFill>
                  <a:schemeClr val="bg2">
                    <a:lumMod val="25000"/>
                  </a:schemeClr>
                </a:solidFill>
              </a:rPr>
              <a:t>La </a:t>
            </a:r>
            <a:r>
              <a:rPr lang="en-US" sz="1600" b="1" dirty="0" err="1" smtClean="0">
                <a:solidFill>
                  <a:schemeClr val="bg2">
                    <a:lumMod val="25000"/>
                  </a:schemeClr>
                </a:solidFill>
              </a:rPr>
              <a:t>Parguera</a:t>
            </a:r>
            <a:r>
              <a:rPr lang="en-US" sz="1600" b="1" dirty="0" smtClean="0">
                <a:solidFill>
                  <a:schemeClr val="bg2">
                    <a:lumMod val="25000"/>
                  </a:schemeClr>
                </a:solidFill>
              </a:rPr>
              <a:t>, PR</a:t>
            </a:r>
          </a:p>
        </p:txBody>
      </p:sp>
      <p:pic>
        <p:nvPicPr>
          <p:cNvPr id="26" name="Picture 43" descr="AVHRR"/>
          <p:cNvPicPr>
            <a:picLocks noChangeAspect="1" noChangeArrowheads="1"/>
          </p:cNvPicPr>
          <p:nvPr/>
        </p:nvPicPr>
        <p:blipFill>
          <a:blip r:embed="rId9" cstate="print"/>
          <a:srcRect/>
          <a:stretch>
            <a:fillRect/>
          </a:stretch>
        </p:blipFill>
        <p:spPr bwMode="auto">
          <a:xfrm>
            <a:off x="0" y="1219200"/>
            <a:ext cx="1566863" cy="1079500"/>
          </a:xfrm>
          <a:prstGeom prst="rect">
            <a:avLst/>
          </a:prstGeom>
          <a:noFill/>
          <a:ln w="9525">
            <a:noFill/>
            <a:miter lim="800000"/>
            <a:headEnd/>
            <a:tailEnd/>
          </a:ln>
        </p:spPr>
      </p:pic>
      <p:pic>
        <p:nvPicPr>
          <p:cNvPr id="27" name="Picture 11" descr="Ship Deck.JPG"/>
          <p:cNvPicPr>
            <a:picLocks noChangeAspect="1"/>
          </p:cNvPicPr>
          <p:nvPr/>
        </p:nvPicPr>
        <p:blipFill>
          <a:blip r:embed="rId10" cstate="print"/>
          <a:srcRect/>
          <a:stretch>
            <a:fillRect/>
          </a:stretch>
        </p:blipFill>
        <p:spPr bwMode="auto">
          <a:xfrm>
            <a:off x="3581400" y="4038600"/>
            <a:ext cx="711200" cy="533400"/>
          </a:xfrm>
          <a:prstGeom prst="rect">
            <a:avLst/>
          </a:prstGeom>
          <a:noFill/>
          <a:ln w="9525">
            <a:noFill/>
            <a:miter lim="800000"/>
            <a:headEnd/>
            <a:tailEnd/>
          </a:ln>
        </p:spPr>
      </p:pic>
      <p:sp>
        <p:nvSpPr>
          <p:cNvPr id="30" name="Text Box 47"/>
          <p:cNvSpPr txBox="1">
            <a:spLocks noChangeArrowheads="1"/>
          </p:cNvSpPr>
          <p:nvPr/>
        </p:nvSpPr>
        <p:spPr bwMode="auto">
          <a:xfrm>
            <a:off x="4724400" y="1371600"/>
            <a:ext cx="4130675" cy="2185214"/>
          </a:xfrm>
          <a:prstGeom prst="rect">
            <a:avLst/>
          </a:prstGeom>
          <a:noFill/>
          <a:ln w="9525" algn="ctr">
            <a:noFill/>
            <a:miter lim="800000"/>
            <a:headEnd/>
            <a:tailEnd/>
          </a:ln>
        </p:spPr>
        <p:txBody>
          <a:bodyPr>
            <a:spAutoFit/>
          </a:bodyPr>
          <a:lstStyle/>
          <a:p>
            <a:pPr defTabSz="457200">
              <a:tabLst>
                <a:tab pos="2743200" algn="l"/>
                <a:tab pos="4114800" algn="l"/>
                <a:tab pos="5029200" algn="l"/>
              </a:tabLst>
            </a:pPr>
            <a:r>
              <a:rPr lang="en-US" sz="1600" u="sng" dirty="0" smtClean="0"/>
              <a:t>Ocean Acidification Product Suite</a:t>
            </a:r>
            <a:r>
              <a:rPr lang="en-US" sz="1600" dirty="0" smtClean="0"/>
              <a:t>:  </a:t>
            </a:r>
            <a:endParaRPr lang="en-US" sz="1600" dirty="0"/>
          </a:p>
          <a:p>
            <a:pPr defTabSz="457200">
              <a:tabLst>
                <a:tab pos="2743200" algn="l"/>
                <a:tab pos="4114800" algn="l"/>
                <a:tab pos="5029200" algn="l"/>
              </a:tabLst>
            </a:pPr>
            <a:r>
              <a:rPr lang="en-US" sz="1200" dirty="0">
                <a:solidFill>
                  <a:srgbClr val="000000"/>
                </a:solidFill>
                <a:cs typeface="Times New Roman" pitchFamily="18" charset="0"/>
              </a:rPr>
              <a:t>Offers monthly synthesis of satellite and modeled environmental datasets to provide a synoptic estimate of sea surface carbonate chemistry in the Greater Caribbean Region. This tool compliments on-going geochemical surveys and monitoring efforts in the region by providing estimates of changing ocean chemistry on a broader spatial and temporal scale than shipboard observations alone can permit</a:t>
            </a:r>
            <a:r>
              <a:rPr lang="en-US" sz="1200" dirty="0" smtClean="0">
                <a:solidFill>
                  <a:srgbClr val="000000"/>
                </a:solidFill>
                <a:cs typeface="Times New Roman" pitchFamily="18" charset="0"/>
              </a:rPr>
              <a:t>. </a:t>
            </a:r>
            <a:r>
              <a:rPr lang="en-US" sz="1200" dirty="0" smtClean="0">
                <a:solidFill>
                  <a:schemeClr val="tx2"/>
                </a:solidFill>
                <a:cs typeface="Times New Roman" pitchFamily="18" charset="0"/>
              </a:rPr>
              <a:t>http://coralreefwatch.noaa.gov/satellite/current/experimental_products.html</a:t>
            </a:r>
            <a:r>
              <a:rPr lang="en-US" sz="1200" dirty="0" smtClean="0">
                <a:solidFill>
                  <a:srgbClr val="000000"/>
                </a:solidFill>
                <a:cs typeface="Times New Roman" pitchFamily="18" charset="0"/>
              </a:rPr>
              <a:t>.</a:t>
            </a:r>
            <a:endParaRPr lang="en-US" sz="16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20000"/>
                                        <p:tgtEl>
                                          <p:spTgt spid="21"/>
                                        </p:tgtEl>
                                      </p:cBhvr>
                                    </p:animEffect>
                                    <p:set>
                                      <p:cBhvr>
                                        <p:cTn id="7" dur="1" fill="hold">
                                          <p:stCondLst>
                                            <p:cond delay="19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16"/>
                </p:tgtEl>
              </p:cMediaNode>
            </p:video>
            <p:video>
              <p:cMediaNode>
                <p:cTn id="19"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21" grpId="0" animBg="1"/>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Local </a:t>
            </a:r>
            <a:r>
              <a:rPr lang="en-US" sz="5000" dirty="0" smtClean="0">
                <a:solidFill>
                  <a:srgbClr val="04617B"/>
                </a:solidFill>
                <a:latin typeface="Calibri"/>
                <a:ea typeface="+mj-ea"/>
                <a:cs typeface="+mj-cs"/>
              </a:rPr>
              <a:t>Distribution of </a:t>
            </a:r>
            <a:r>
              <a:rPr lang="en-US" sz="5400" dirty="0" smtClean="0">
                <a:solidFill>
                  <a:srgbClr val="04617B"/>
                </a:solidFill>
                <a:latin typeface="Symbol" pitchFamily="18" charset="2"/>
                <a:ea typeface="+mj-ea"/>
                <a:cs typeface="+mj-cs"/>
              </a:rPr>
              <a:t>W</a:t>
            </a:r>
            <a:r>
              <a:rPr lang="en-US" sz="5000" dirty="0" smtClean="0">
                <a:solidFill>
                  <a:srgbClr val="04617B"/>
                </a:solidFill>
                <a:latin typeface="Calibri"/>
                <a:ea typeface="+mj-ea"/>
                <a:cs typeface="+mj-cs"/>
              </a:rPr>
              <a:t> </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3" name="Picture 12"/>
          <p:cNvPicPr>
            <a:picLocks noChangeAspect="1" noChangeArrowheads="1"/>
          </p:cNvPicPr>
          <p:nvPr/>
        </p:nvPicPr>
        <p:blipFill>
          <a:blip r:embed="rId5" cstate="print"/>
          <a:srcRect t="71623" r="23964" b="487"/>
          <a:stretch>
            <a:fillRect/>
          </a:stretch>
        </p:blipFill>
        <p:spPr bwMode="auto">
          <a:xfrm>
            <a:off x="152400" y="3738236"/>
            <a:ext cx="4430004" cy="2129164"/>
          </a:xfrm>
          <a:prstGeom prst="rect">
            <a:avLst/>
          </a:prstGeom>
          <a:noFill/>
          <a:ln w="9525">
            <a:noFill/>
            <a:miter lim="800000"/>
            <a:headEnd/>
            <a:tailEnd/>
          </a:ln>
        </p:spPr>
      </p:pic>
      <p:pic>
        <p:nvPicPr>
          <p:cNvPr id="26" name="Picture 13"/>
          <p:cNvPicPr>
            <a:picLocks noChangeAspect="1" noChangeArrowheads="1"/>
          </p:cNvPicPr>
          <p:nvPr/>
        </p:nvPicPr>
        <p:blipFill>
          <a:blip r:embed="rId6" cstate="print"/>
          <a:srcRect/>
          <a:stretch>
            <a:fillRect/>
          </a:stretch>
        </p:blipFill>
        <p:spPr bwMode="auto">
          <a:xfrm>
            <a:off x="381000" y="1371600"/>
            <a:ext cx="4107795" cy="1837483"/>
          </a:xfrm>
          <a:prstGeom prst="rect">
            <a:avLst/>
          </a:prstGeom>
          <a:noFill/>
          <a:ln w="9525">
            <a:noFill/>
            <a:miter lim="800000"/>
            <a:headEnd/>
            <a:tailEnd/>
          </a:ln>
        </p:spPr>
      </p:pic>
      <p:pic>
        <p:nvPicPr>
          <p:cNvPr id="27" name="Picture 21" descr="ICRS2008_OceanAcidification"/>
          <p:cNvPicPr>
            <a:picLocks noChangeAspect="1" noChangeArrowheads="1"/>
          </p:cNvPicPr>
          <p:nvPr/>
        </p:nvPicPr>
        <p:blipFill>
          <a:blip r:embed="rId7" cstate="print"/>
          <a:srcRect l="2000" t="17599" r="5901" b="51739"/>
          <a:stretch>
            <a:fillRect/>
          </a:stretch>
        </p:blipFill>
        <p:spPr bwMode="auto">
          <a:xfrm>
            <a:off x="4428067" y="1295400"/>
            <a:ext cx="4711089" cy="1176740"/>
          </a:xfrm>
          <a:prstGeom prst="rect">
            <a:avLst/>
          </a:prstGeom>
          <a:noFill/>
        </p:spPr>
      </p:pic>
      <p:cxnSp>
        <p:nvCxnSpPr>
          <p:cNvPr id="28" name="Straight Connector 27"/>
          <p:cNvCxnSpPr/>
          <p:nvPr/>
        </p:nvCxnSpPr>
        <p:spPr bwMode="auto">
          <a:xfrm>
            <a:off x="794123" y="5154279"/>
            <a:ext cx="3622430" cy="0"/>
          </a:xfrm>
          <a:prstGeom prst="line">
            <a:avLst/>
          </a:prstGeom>
          <a:solidFill>
            <a:schemeClr val="accent1"/>
          </a:solidFill>
          <a:ln w="22225" cap="flat" cmpd="sng" algn="ctr">
            <a:solidFill>
              <a:srgbClr val="FF0000"/>
            </a:solidFill>
            <a:prstDash val="dash"/>
            <a:round/>
            <a:headEnd type="none" w="med" len="med"/>
            <a:tailEnd type="none" w="med" len="med"/>
          </a:ln>
          <a:effectLst/>
        </p:spPr>
      </p:cxnSp>
      <p:sp>
        <p:nvSpPr>
          <p:cNvPr id="31" name="Rectangle 30"/>
          <p:cNvSpPr/>
          <p:nvPr/>
        </p:nvSpPr>
        <p:spPr>
          <a:xfrm>
            <a:off x="753533" y="4343400"/>
            <a:ext cx="3589867" cy="152400"/>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581400" y="4284134"/>
            <a:ext cx="720069" cy="261610"/>
          </a:xfrm>
          <a:prstGeom prst="rect">
            <a:avLst/>
          </a:prstGeom>
          <a:noFill/>
        </p:spPr>
        <p:txBody>
          <a:bodyPr wrap="none" rtlCol="0">
            <a:spAutoFit/>
          </a:bodyPr>
          <a:lstStyle/>
          <a:p>
            <a:r>
              <a:rPr lang="en-US" sz="1100" dirty="0" smtClean="0"/>
              <a:t>Regional</a:t>
            </a:r>
            <a:endParaRPr lang="en-US" dirty="0"/>
          </a:p>
        </p:txBody>
      </p:sp>
      <p:sp>
        <p:nvSpPr>
          <p:cNvPr id="33" name="TextBox 32"/>
          <p:cNvSpPr txBox="1"/>
          <p:nvPr/>
        </p:nvSpPr>
        <p:spPr>
          <a:xfrm>
            <a:off x="2697212" y="4826856"/>
            <a:ext cx="782587" cy="261610"/>
          </a:xfrm>
          <a:prstGeom prst="rect">
            <a:avLst/>
          </a:prstGeom>
          <a:noFill/>
        </p:spPr>
        <p:txBody>
          <a:bodyPr wrap="none" rtlCol="0">
            <a:spAutoFit/>
          </a:bodyPr>
          <a:lstStyle/>
          <a:p>
            <a:r>
              <a:rPr lang="en-US" sz="1100" dirty="0" smtClean="0"/>
              <a:t>Near Reef</a:t>
            </a:r>
            <a:endParaRPr lang="en-US" dirty="0"/>
          </a:p>
        </p:txBody>
      </p:sp>
      <p:grpSp>
        <p:nvGrpSpPr>
          <p:cNvPr id="34" name="Group 10"/>
          <p:cNvGrpSpPr>
            <a:grpSpLocks/>
          </p:cNvGrpSpPr>
          <p:nvPr/>
        </p:nvGrpSpPr>
        <p:grpSpPr bwMode="auto">
          <a:xfrm>
            <a:off x="5499100" y="2720962"/>
            <a:ext cx="3111500" cy="2560652"/>
            <a:chOff x="2670627" y="1284514"/>
            <a:chExt cx="5285378" cy="4251960"/>
          </a:xfrm>
        </p:grpSpPr>
        <p:pic>
          <p:nvPicPr>
            <p:cNvPr id="35" name="Picture 5" descr="C:\Documents and Settings\dwight.gledhill\My Documents\My Pictures\AOAT_201101\P1030847.JPG"/>
            <p:cNvPicPr>
              <a:picLocks noChangeAspect="1" noChangeArrowheads="1"/>
            </p:cNvPicPr>
            <p:nvPr/>
          </p:nvPicPr>
          <p:blipFill>
            <a:blip r:embed="rId8" cstate="print"/>
            <a:srcRect/>
            <a:stretch>
              <a:fillRect/>
            </a:stretch>
          </p:blipFill>
          <p:spPr bwMode="auto">
            <a:xfrm>
              <a:off x="2670627" y="1284514"/>
              <a:ext cx="5285378" cy="4251960"/>
            </a:xfrm>
            <a:prstGeom prst="rect">
              <a:avLst/>
            </a:prstGeom>
            <a:noFill/>
            <a:ln w="9525">
              <a:noFill/>
              <a:miter lim="800000"/>
              <a:headEnd/>
              <a:tailEnd/>
            </a:ln>
          </p:spPr>
        </p:pic>
        <p:pic>
          <p:nvPicPr>
            <p:cNvPr id="36" name="Picture 2" descr="C:\Documents and Settings\dwight.gledhill\My Documents\My Pictures\AOAT_201101\PICT0438.JPG"/>
            <p:cNvPicPr>
              <a:picLocks noChangeAspect="1" noChangeArrowheads="1"/>
            </p:cNvPicPr>
            <p:nvPr/>
          </p:nvPicPr>
          <p:blipFill>
            <a:blip r:embed="rId9" cstate="print"/>
            <a:srcRect/>
            <a:stretch>
              <a:fillRect/>
            </a:stretch>
          </p:blipFill>
          <p:spPr bwMode="auto">
            <a:xfrm>
              <a:off x="2833917" y="1494971"/>
              <a:ext cx="2641600" cy="1981201"/>
            </a:xfrm>
            <a:prstGeom prst="rect">
              <a:avLst/>
            </a:prstGeom>
            <a:noFill/>
            <a:ln w="9525">
              <a:noFill/>
              <a:miter lim="800000"/>
              <a:headEnd/>
              <a:tailEnd/>
            </a:ln>
          </p:spPr>
        </p:pic>
        <p:pic>
          <p:nvPicPr>
            <p:cNvPr id="37" name="Picture 3" descr="C:\Documents and Settings\dwight.gledhill\My Documents\My Pictures\AOAT_201101\PICT0433.JPG"/>
            <p:cNvPicPr>
              <a:picLocks noChangeAspect="1" noChangeArrowheads="1"/>
            </p:cNvPicPr>
            <p:nvPr/>
          </p:nvPicPr>
          <p:blipFill>
            <a:blip r:embed="rId10" cstate="print"/>
            <a:srcRect/>
            <a:stretch>
              <a:fillRect/>
            </a:stretch>
          </p:blipFill>
          <p:spPr bwMode="auto">
            <a:xfrm>
              <a:off x="5127172" y="1494971"/>
              <a:ext cx="2641601" cy="1981201"/>
            </a:xfrm>
            <a:prstGeom prst="rect">
              <a:avLst/>
            </a:prstGeom>
            <a:noFill/>
            <a:ln w="9525">
              <a:noFill/>
              <a:miter lim="800000"/>
              <a:headEnd/>
              <a:tailEnd/>
            </a:ln>
          </p:spPr>
        </p:pic>
        <p:pic>
          <p:nvPicPr>
            <p:cNvPr id="38" name="Picture 4" descr="C:\Documents and Settings\dwight.gledhill\My Documents\My Pictures\AOAT_201101\PICT0397.JPG"/>
            <p:cNvPicPr>
              <a:picLocks noChangeAspect="1" noChangeArrowheads="1"/>
            </p:cNvPicPr>
            <p:nvPr/>
          </p:nvPicPr>
          <p:blipFill>
            <a:blip r:embed="rId11" cstate="print"/>
            <a:srcRect/>
            <a:stretch>
              <a:fillRect/>
            </a:stretch>
          </p:blipFill>
          <p:spPr bwMode="auto">
            <a:xfrm>
              <a:off x="3211284" y="3320143"/>
              <a:ext cx="2100943" cy="2068285"/>
            </a:xfrm>
            <a:prstGeom prst="rect">
              <a:avLst/>
            </a:prstGeom>
            <a:noFill/>
            <a:ln w="9525">
              <a:noFill/>
              <a:miter lim="800000"/>
              <a:headEnd/>
              <a:tailEnd/>
            </a:ln>
          </p:spPr>
        </p:pic>
      </p:grpSp>
      <p:sp>
        <p:nvSpPr>
          <p:cNvPr id="39" name="TextBox 16"/>
          <p:cNvSpPr txBox="1">
            <a:spLocks noChangeArrowheads="1"/>
          </p:cNvSpPr>
          <p:nvPr/>
        </p:nvSpPr>
        <p:spPr bwMode="auto">
          <a:xfrm>
            <a:off x="5672665" y="2658533"/>
            <a:ext cx="2760179" cy="338554"/>
          </a:xfrm>
          <a:prstGeom prst="rect">
            <a:avLst/>
          </a:prstGeom>
          <a:noFill/>
          <a:ln w="9525">
            <a:noFill/>
            <a:miter lim="800000"/>
            <a:headEnd/>
            <a:tailEnd/>
          </a:ln>
        </p:spPr>
        <p:txBody>
          <a:bodyPr wrap="none">
            <a:spAutoFit/>
          </a:bodyPr>
          <a:lstStyle/>
          <a:p>
            <a:r>
              <a:rPr lang="en-US" sz="1600" b="1" dirty="0" smtClean="0">
                <a:solidFill>
                  <a:schemeClr val="bg2">
                    <a:lumMod val="25000"/>
                  </a:schemeClr>
                </a:solidFill>
              </a:rPr>
              <a:t>CRCP Atlantic OA Test-bed</a:t>
            </a:r>
          </a:p>
        </p:txBody>
      </p:sp>
      <p:pic>
        <p:nvPicPr>
          <p:cNvPr id="40" name="Picture 10" descr="logo_rsmas"/>
          <p:cNvPicPr>
            <a:picLocks noChangeAspect="1" noChangeArrowheads="1"/>
          </p:cNvPicPr>
          <p:nvPr/>
        </p:nvPicPr>
        <p:blipFill>
          <a:blip r:embed="rId12" cstate="print"/>
          <a:srcRect/>
          <a:stretch>
            <a:fillRect/>
          </a:stretch>
        </p:blipFill>
        <p:spPr bwMode="auto">
          <a:xfrm>
            <a:off x="6981825" y="5295900"/>
            <a:ext cx="427037" cy="427038"/>
          </a:xfrm>
          <a:prstGeom prst="rect">
            <a:avLst/>
          </a:prstGeom>
          <a:noFill/>
          <a:ln w="9525">
            <a:noFill/>
            <a:miter lim="800000"/>
            <a:headEnd/>
            <a:tailEnd/>
          </a:ln>
        </p:spPr>
      </p:pic>
      <p:pic>
        <p:nvPicPr>
          <p:cNvPr id="41" name="Picture 22" descr="NOAA CRCP LgProgramLogo"/>
          <p:cNvPicPr>
            <a:picLocks noChangeAspect="1" noChangeArrowheads="1"/>
          </p:cNvPicPr>
          <p:nvPr/>
        </p:nvPicPr>
        <p:blipFill>
          <a:blip r:embed="rId13" cstate="print"/>
          <a:srcRect/>
          <a:stretch>
            <a:fillRect/>
          </a:stretch>
        </p:blipFill>
        <p:spPr bwMode="auto">
          <a:xfrm>
            <a:off x="5486400" y="5294313"/>
            <a:ext cx="785812" cy="306387"/>
          </a:xfrm>
          <a:prstGeom prst="rect">
            <a:avLst/>
          </a:prstGeom>
          <a:noFill/>
          <a:ln w="9525">
            <a:noFill/>
            <a:miter lim="800000"/>
            <a:headEnd/>
            <a:tailEnd/>
          </a:ln>
        </p:spPr>
      </p:pic>
      <p:pic>
        <p:nvPicPr>
          <p:cNvPr id="42" name="Picture 20" descr="C:\Documents and Settings\dwight.gledhill\My Documents\DwightG.hq.oar.noaa.gov\My Pictures\AOMLoriginalLogo.jpg"/>
          <p:cNvPicPr>
            <a:picLocks noChangeAspect="1" noChangeArrowheads="1"/>
          </p:cNvPicPr>
          <p:nvPr/>
        </p:nvPicPr>
        <p:blipFill>
          <a:blip r:embed="rId14" cstate="print"/>
          <a:srcRect/>
          <a:stretch>
            <a:fillRect/>
          </a:stretch>
        </p:blipFill>
        <p:spPr bwMode="auto">
          <a:xfrm>
            <a:off x="6446837" y="5316538"/>
            <a:ext cx="411163" cy="411162"/>
          </a:xfrm>
          <a:prstGeom prst="rect">
            <a:avLst/>
          </a:prstGeom>
          <a:noFill/>
          <a:ln w="9525">
            <a:noFill/>
            <a:miter lim="800000"/>
            <a:headEnd/>
            <a:tailEnd/>
          </a:ln>
        </p:spPr>
      </p:pic>
      <p:pic>
        <p:nvPicPr>
          <p:cNvPr id="43" name="Picture 21" descr="loguito-ani.gif"/>
          <p:cNvPicPr>
            <a:picLocks noChangeAspect="1"/>
          </p:cNvPicPr>
          <p:nvPr/>
        </p:nvPicPr>
        <p:blipFill>
          <a:blip r:embed="rId15" cstate="print"/>
          <a:srcRect/>
          <a:stretch>
            <a:fillRect/>
          </a:stretch>
        </p:blipFill>
        <p:spPr bwMode="auto">
          <a:xfrm>
            <a:off x="7464425" y="5381625"/>
            <a:ext cx="485775" cy="301625"/>
          </a:xfrm>
          <a:prstGeom prst="rect">
            <a:avLst/>
          </a:prstGeom>
          <a:noFill/>
          <a:ln w="9525">
            <a:noFill/>
            <a:miter lim="800000"/>
            <a:headEnd/>
            <a:tailEnd/>
          </a:ln>
        </p:spPr>
      </p:pic>
      <p:pic>
        <p:nvPicPr>
          <p:cNvPr id="44" name="Picture 27" descr="usgs-logo-color"/>
          <p:cNvPicPr>
            <a:picLocks noChangeAspect="1" noChangeArrowheads="1"/>
          </p:cNvPicPr>
          <p:nvPr/>
        </p:nvPicPr>
        <p:blipFill>
          <a:blip r:embed="rId16" cstate="print"/>
          <a:srcRect/>
          <a:stretch>
            <a:fillRect/>
          </a:stretch>
        </p:blipFill>
        <p:spPr bwMode="auto">
          <a:xfrm>
            <a:off x="5543550" y="6197600"/>
            <a:ext cx="784225" cy="290513"/>
          </a:xfrm>
          <a:prstGeom prst="rect">
            <a:avLst/>
          </a:prstGeom>
          <a:noFill/>
          <a:ln w="9525">
            <a:noFill/>
            <a:miter lim="800000"/>
            <a:headEnd/>
            <a:tailEnd/>
          </a:ln>
        </p:spPr>
      </p:pic>
      <p:pic>
        <p:nvPicPr>
          <p:cNvPr id="45" name="Picture 26" descr="LamontLogo_72dpi.jpg"/>
          <p:cNvPicPr>
            <a:picLocks noChangeAspect="1"/>
          </p:cNvPicPr>
          <p:nvPr/>
        </p:nvPicPr>
        <p:blipFill>
          <a:blip r:embed="rId17" cstate="print"/>
          <a:srcRect/>
          <a:stretch>
            <a:fillRect/>
          </a:stretch>
        </p:blipFill>
        <p:spPr bwMode="auto">
          <a:xfrm>
            <a:off x="5576887" y="5727700"/>
            <a:ext cx="2609850" cy="325438"/>
          </a:xfrm>
          <a:prstGeom prst="rect">
            <a:avLst/>
          </a:prstGeom>
          <a:noFill/>
          <a:ln w="9525">
            <a:noFill/>
            <a:miter lim="800000"/>
            <a:headEnd/>
            <a:tailEnd/>
          </a:ln>
        </p:spPr>
      </p:pic>
      <p:pic>
        <p:nvPicPr>
          <p:cNvPr id="46" name="Picture 12" descr="http://www.whoi.edu/WHOIimages/whoilogo.gif"/>
          <p:cNvPicPr>
            <a:picLocks noChangeAspect="1" noChangeArrowheads="1"/>
          </p:cNvPicPr>
          <p:nvPr/>
        </p:nvPicPr>
        <p:blipFill>
          <a:blip r:embed="rId18" cstate="print"/>
          <a:srcRect/>
          <a:stretch>
            <a:fillRect/>
          </a:stretch>
        </p:blipFill>
        <p:spPr bwMode="auto">
          <a:xfrm>
            <a:off x="6559550" y="6165850"/>
            <a:ext cx="422275" cy="387350"/>
          </a:xfrm>
          <a:prstGeom prst="rect">
            <a:avLst/>
          </a:prstGeom>
          <a:noFill/>
          <a:ln w="9525">
            <a:noFill/>
            <a:miter lim="800000"/>
            <a:headEnd/>
            <a:tailEnd/>
          </a:ln>
        </p:spPr>
      </p:pic>
      <p:sp>
        <p:nvSpPr>
          <p:cNvPr id="47" name="TextBox 16"/>
          <p:cNvSpPr txBox="1">
            <a:spLocks noChangeArrowheads="1"/>
          </p:cNvSpPr>
          <p:nvPr/>
        </p:nvSpPr>
        <p:spPr bwMode="auto">
          <a:xfrm>
            <a:off x="6968068" y="4944647"/>
            <a:ext cx="1717521" cy="338554"/>
          </a:xfrm>
          <a:prstGeom prst="rect">
            <a:avLst/>
          </a:prstGeom>
          <a:noFill/>
          <a:ln w="9525">
            <a:noFill/>
            <a:miter lim="800000"/>
            <a:headEnd/>
            <a:tailEnd/>
          </a:ln>
        </p:spPr>
        <p:txBody>
          <a:bodyPr wrap="none">
            <a:spAutoFit/>
          </a:bodyPr>
          <a:lstStyle/>
          <a:p>
            <a:r>
              <a:rPr lang="en-US" sz="1600" b="1" dirty="0" smtClean="0">
                <a:solidFill>
                  <a:schemeClr val="bg1"/>
                </a:solidFill>
              </a:rPr>
              <a:t>La </a:t>
            </a:r>
            <a:r>
              <a:rPr lang="en-US" sz="1600" b="1" dirty="0" err="1" smtClean="0">
                <a:solidFill>
                  <a:schemeClr val="bg1"/>
                </a:solidFill>
              </a:rPr>
              <a:t>Parguera</a:t>
            </a:r>
            <a:r>
              <a:rPr lang="en-US" sz="1600" b="1" dirty="0" smtClean="0">
                <a:solidFill>
                  <a:schemeClr val="bg1"/>
                </a:solidFill>
              </a:rPr>
              <a:t>, PR</a:t>
            </a:r>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16"/>
                </p:tgtEl>
              </p:cMediaNode>
            </p:video>
            <p:video>
              <p:cMediaNode>
                <p:cTn id="9"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Turley-10.jpg"/>
          <p:cNvPicPr>
            <a:picLocks noChangeAspect="1"/>
          </p:cNvPicPr>
          <p:nvPr/>
        </p:nvPicPr>
        <p:blipFill>
          <a:blip r:embed="rId4" cstate="print"/>
          <a:srcRect l="68152" t="43011"/>
          <a:stretch>
            <a:fillRect/>
          </a:stretch>
        </p:blipFill>
        <p:spPr bwMode="auto">
          <a:xfrm>
            <a:off x="5410200" y="1524000"/>
            <a:ext cx="3384137" cy="4206517"/>
          </a:xfrm>
          <a:prstGeom prst="rect">
            <a:avLst/>
          </a:prstGeom>
          <a:noFill/>
          <a:ln w="9525">
            <a:noFill/>
            <a:miter lim="800000"/>
            <a:headEnd/>
            <a:tailEnd/>
          </a:ln>
        </p:spPr>
      </p:pic>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Local </a:t>
            </a:r>
            <a:r>
              <a:rPr lang="en-US" sz="5000" dirty="0" smtClean="0">
                <a:solidFill>
                  <a:srgbClr val="04617B"/>
                </a:solidFill>
                <a:latin typeface="Calibri"/>
              </a:rPr>
              <a:t>Distribution of </a:t>
            </a:r>
            <a:r>
              <a:rPr lang="en-US" sz="5400" dirty="0" smtClean="0">
                <a:solidFill>
                  <a:srgbClr val="04617B"/>
                </a:solidFill>
                <a:latin typeface="Symbol" pitchFamily="18" charset="2"/>
              </a:rPr>
              <a:t>W</a:t>
            </a:r>
            <a:r>
              <a:rPr lang="en-US" sz="5000" dirty="0" smtClean="0">
                <a:solidFill>
                  <a:srgbClr val="04617B"/>
                </a:solidFill>
                <a:latin typeface="Calibri"/>
              </a:rPr>
              <a:t> </a:t>
            </a:r>
            <a:endParaRPr lang="en-US" sz="5000" dirty="0">
              <a:solidFill>
                <a:schemeClr val="tx2"/>
              </a:solidFill>
            </a:endParaRPr>
          </a:p>
        </p:txBody>
      </p:sp>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sp>
        <p:nvSpPr>
          <p:cNvPr id="63" name="Title 1"/>
          <p:cNvSpPr>
            <a:spLocks noGrp="1"/>
          </p:cNvSpPr>
          <p:nvPr>
            <p:ph type="title"/>
          </p:nvPr>
        </p:nvSpPr>
        <p:spPr>
          <a:xfrm>
            <a:off x="457200" y="685800"/>
            <a:ext cx="8229600" cy="1143000"/>
          </a:xfrm>
        </p:spPr>
        <p:txBody>
          <a:bodyPr>
            <a:normAutofit/>
          </a:bodyPr>
          <a:lstStyle/>
          <a:p>
            <a:r>
              <a:rPr lang="en-US" dirty="0" smtClean="0"/>
              <a:t>Coastal Upwelling</a:t>
            </a:r>
            <a:endParaRPr lang="en-US" dirty="0"/>
          </a:p>
        </p:txBody>
      </p:sp>
      <p:pic>
        <p:nvPicPr>
          <p:cNvPr id="20" name="Picture 19" descr="Upwelling web edit-3"/>
          <p:cNvPicPr>
            <a:picLocks noChangeAspect="1" noChangeArrowheads="1"/>
          </p:cNvPicPr>
          <p:nvPr/>
        </p:nvPicPr>
        <p:blipFill>
          <a:blip r:embed="rId6" cstate="print"/>
          <a:srcRect/>
          <a:stretch>
            <a:fillRect/>
          </a:stretch>
        </p:blipFill>
        <p:spPr bwMode="auto">
          <a:xfrm>
            <a:off x="457200" y="2285999"/>
            <a:ext cx="4876800" cy="2756014"/>
          </a:xfrm>
          <a:prstGeom prst="rect">
            <a:avLst/>
          </a:prstGeom>
          <a:noFill/>
          <a:ln w="9525">
            <a:noFill/>
            <a:miter lim="800000"/>
            <a:headEnd/>
            <a:tailEnd/>
          </a:ln>
        </p:spPr>
      </p:pic>
      <p:sp>
        <p:nvSpPr>
          <p:cNvPr id="21" name="Rectangle 20"/>
          <p:cNvSpPr/>
          <p:nvPr/>
        </p:nvSpPr>
        <p:spPr>
          <a:xfrm rot="1294063">
            <a:off x="-207676" y="4565160"/>
            <a:ext cx="3657600" cy="563231"/>
          </a:xfrm>
          <a:prstGeom prst="rect">
            <a:avLst/>
          </a:prstGeom>
          <a:noFill/>
        </p:spPr>
        <p:txBody>
          <a:bodyPr wrap="square">
            <a:spAutoFit/>
          </a:bodyPr>
          <a:lstStyle/>
          <a:p>
            <a:pPr algn="ctr" eaLnBrk="0" hangingPunct="0">
              <a:lnSpc>
                <a:spcPct val="85000"/>
              </a:lnSpc>
            </a:pPr>
            <a:r>
              <a:rPr kumimoji="1" lang="en-GB" b="1" dirty="0" smtClean="0">
                <a:latin typeface="Calibri" charset="0"/>
                <a:ea typeface="Calibri" charset="0"/>
                <a:cs typeface="Calibri" charset="0"/>
              </a:rPr>
              <a:t>brings high CO</a:t>
            </a:r>
            <a:r>
              <a:rPr kumimoji="1" lang="en-GB" b="1" baseline="-25000" dirty="0" smtClean="0">
                <a:latin typeface="Calibri" charset="0"/>
                <a:ea typeface="Calibri" charset="0"/>
                <a:cs typeface="Calibri" charset="0"/>
              </a:rPr>
              <a:t>2</a:t>
            </a:r>
            <a:r>
              <a:rPr kumimoji="1" lang="en-GB" b="1" dirty="0" smtClean="0">
                <a:latin typeface="Calibri" charset="0"/>
                <a:ea typeface="Calibri" charset="0"/>
                <a:cs typeface="Calibri" charset="0"/>
              </a:rPr>
              <a:t>, low pH, low </a:t>
            </a:r>
            <a:r>
              <a:rPr kumimoji="1" lang="en-GB" b="1" dirty="0" err="1" smtClean="0">
                <a:latin typeface="Calibri" charset="0"/>
                <a:ea typeface="Calibri" charset="0"/>
                <a:cs typeface="Calibri" charset="0"/>
              </a:rPr>
              <a:t>Ω</a:t>
            </a:r>
            <a:r>
              <a:rPr kumimoji="1" lang="en-GB" b="1" dirty="0" smtClean="0">
                <a:latin typeface="Calibri" charset="0"/>
                <a:ea typeface="Calibri" charset="0"/>
                <a:cs typeface="Calibri" charset="0"/>
              </a:rPr>
              <a:t>, low O</a:t>
            </a:r>
            <a:r>
              <a:rPr kumimoji="1" lang="en-GB" b="1" baseline="-25000" dirty="0" smtClean="0">
                <a:latin typeface="Calibri" charset="0"/>
                <a:ea typeface="Calibri" charset="0"/>
                <a:cs typeface="Calibri" charset="0"/>
              </a:rPr>
              <a:t>2</a:t>
            </a:r>
            <a:r>
              <a:rPr kumimoji="1" lang="en-GB" b="1" dirty="0" smtClean="0">
                <a:latin typeface="Calibri" charset="0"/>
                <a:ea typeface="Calibri" charset="0"/>
                <a:cs typeface="Calibri" charset="0"/>
              </a:rPr>
              <a:t> water to surface</a:t>
            </a:r>
            <a:endParaRPr lang="en-US" dirty="0"/>
          </a:p>
        </p:txBody>
      </p:sp>
      <p:sp>
        <p:nvSpPr>
          <p:cNvPr id="24" name="Text Box 2"/>
          <p:cNvSpPr txBox="1">
            <a:spLocks noChangeArrowheads="1"/>
          </p:cNvSpPr>
          <p:nvPr/>
        </p:nvSpPr>
        <p:spPr bwMode="auto">
          <a:xfrm>
            <a:off x="0" y="5811560"/>
            <a:ext cx="8458200" cy="1046440"/>
          </a:xfrm>
          <a:prstGeom prst="rect">
            <a:avLst/>
          </a:prstGeom>
          <a:noFill/>
          <a:ln w="9525">
            <a:noFill/>
            <a:miter lim="800000"/>
            <a:headEnd/>
            <a:tailEnd/>
          </a:ln>
        </p:spPr>
        <p:txBody>
          <a:bodyPr wrap="square">
            <a:prstTxWarp prst="textNoShape">
              <a:avLst/>
            </a:prstTxWarp>
            <a:spAutoFit/>
          </a:bodyPr>
          <a:lstStyle/>
          <a:p>
            <a:pPr algn="r">
              <a:spcBef>
                <a:spcPct val="50000"/>
              </a:spcBef>
              <a:tabLst>
                <a:tab pos="2060575" algn="l"/>
              </a:tabLst>
            </a:pPr>
            <a:r>
              <a:rPr lang="en-US" sz="3200" b="1" dirty="0" smtClean="0"/>
              <a:t>NACP West Coast Survey Cruise</a:t>
            </a:r>
          </a:p>
          <a:p>
            <a:pPr algn="r">
              <a:spcBef>
                <a:spcPct val="50000"/>
              </a:spcBef>
              <a:tabLst>
                <a:tab pos="2060575" algn="l"/>
              </a:tabLst>
            </a:pPr>
            <a:r>
              <a:rPr lang="en-US" sz="2000" b="1" dirty="0" smtClean="0"/>
              <a:t>11 May – 14 June 2007</a:t>
            </a:r>
            <a:endParaRPr lang="en-US" sz="2000" b="1"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Future </a:t>
            </a:r>
            <a:r>
              <a:rPr lang="en-US" sz="5000" dirty="0" smtClean="0">
                <a:solidFill>
                  <a:srgbClr val="04617B"/>
                </a:solidFill>
                <a:latin typeface="Calibri"/>
              </a:rPr>
              <a:t>Distribution of </a:t>
            </a:r>
            <a:r>
              <a:rPr lang="en-US" sz="5400" dirty="0" smtClean="0">
                <a:solidFill>
                  <a:srgbClr val="04617B"/>
                </a:solidFill>
                <a:latin typeface="Symbol" pitchFamily="18" charset="2"/>
              </a:rPr>
              <a:t>W</a:t>
            </a:r>
            <a:r>
              <a:rPr lang="en-US" sz="5000" dirty="0" smtClean="0">
                <a:solidFill>
                  <a:srgbClr val="04617B"/>
                </a:solidFill>
                <a:latin typeface="Calibri"/>
              </a:rPr>
              <a:t> </a:t>
            </a:r>
            <a:endParaRPr lang="en-US" sz="5000" dirty="0">
              <a:solidFill>
                <a:schemeClr val="tx2"/>
              </a:solidFill>
            </a:endParaRPr>
          </a:p>
        </p:txBody>
      </p:sp>
      <p:pic>
        <p:nvPicPr>
          <p:cNvPr id="16" name="Oargver3.mov">
            <a:hlinkClick r:id="" action="ppaction://media"/>
          </p:cNvPr>
          <p:cNvPicPr>
            <a:picLocks noRot="1" noChangeAspect="1"/>
          </p:cNvPicPr>
          <p:nvPr>
            <a:videoFile r:link="rId1"/>
          </p:nvPr>
        </p:nvPicPr>
        <p:blipFill>
          <a:blip r:embed="rId6"/>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6"/>
          <a:stretch>
            <a:fillRect/>
          </a:stretch>
        </p:blipFill>
        <p:spPr>
          <a:xfrm>
            <a:off x="-228600" y="-2147483648"/>
            <a:ext cx="9601200" cy="0"/>
          </a:xfrm>
          <a:prstGeom prst="rect">
            <a:avLst/>
          </a:prstGeom>
        </p:spPr>
      </p:pic>
      <p:sp>
        <p:nvSpPr>
          <p:cNvPr id="26" name="Footer Placeholder 25"/>
          <p:cNvSpPr>
            <a:spLocks noGrp="1"/>
          </p:cNvSpPr>
          <p:nvPr>
            <p:ph type="ftr" sz="quarter" idx="11"/>
          </p:nvPr>
        </p:nvSpPr>
        <p:spPr>
          <a:xfrm>
            <a:off x="76200" y="6416675"/>
            <a:ext cx="5638800" cy="365125"/>
          </a:xfrm>
        </p:spPr>
        <p:txBody>
          <a:bodyPr/>
          <a:lstStyle/>
          <a:p>
            <a:r>
              <a:rPr lang="en-US" dirty="0" smtClean="0"/>
              <a:t>Animation courtesy of Richard Feely (PMEL)</a:t>
            </a:r>
          </a:p>
          <a:p>
            <a:r>
              <a:rPr lang="en-US" dirty="0" smtClean="0"/>
              <a:t>after Feely et al (2009) with Modeled Saturation Levels using NCAR CCSM3 model</a:t>
            </a:r>
            <a:endParaRPr lang="en-US" dirty="0"/>
          </a:p>
        </p:txBody>
      </p:sp>
      <p:pic>
        <p:nvPicPr>
          <p:cNvPr id="11" name="1765-2100_rev_tbar_Wcoral.avi">
            <a:hlinkClick r:id="" action="ppaction://media"/>
          </p:cNvPr>
          <p:cNvPicPr>
            <a:picLocks noRot="1" noChangeAspect="1"/>
          </p:cNvPicPr>
          <p:nvPr>
            <a:videoFile r:link="rId2"/>
          </p:nvPr>
        </p:nvPicPr>
        <p:blipFill>
          <a:blip r:embed="rId7" cstate="print"/>
          <a:stretch>
            <a:fillRect/>
          </a:stretch>
        </p:blipFill>
        <p:spPr>
          <a:xfrm>
            <a:off x="1295400" y="1143000"/>
            <a:ext cx="6858000" cy="4629150"/>
          </a:xfrm>
          <a:prstGeom prst="rect">
            <a:avLst/>
          </a:prstGeom>
        </p:spPr>
      </p:pic>
      <p:sp>
        <p:nvSpPr>
          <p:cNvPr id="12" name="TextBox 11"/>
          <p:cNvSpPr txBox="1"/>
          <p:nvPr/>
        </p:nvSpPr>
        <p:spPr>
          <a:xfrm>
            <a:off x="5093208" y="6313932"/>
            <a:ext cx="3009900" cy="336550"/>
          </a:xfrm>
          <a:prstGeom prst="rect">
            <a:avLst/>
          </a:prstGeom>
          <a:noFill/>
        </p:spPr>
        <p:txBody>
          <a:bodyPr>
            <a:spAutoFit/>
          </a:bodyPr>
          <a:lstStyle/>
          <a:p>
            <a:r>
              <a:rPr lang="en-US" sz="1600">
                <a:solidFill>
                  <a:srgbClr val="22228B"/>
                </a:solidFill>
              </a:rPr>
              <a:t>Aragonite Saturation State</a:t>
            </a:r>
          </a:p>
        </p:txBody>
      </p:sp>
      <p:pic>
        <p:nvPicPr>
          <p:cNvPr id="13" name="1765-2100Aragonite.mov" descr="/Users/feely/Movies/1765-2100Aragonite.mov">
            <a:hlinkClick r:id="" action="ppaction://media"/>
          </p:cNvPr>
          <p:cNvPicPr>
            <a:picLocks noRot="1" noChangeAspect="1" noChangeArrowheads="1"/>
          </p:cNvPicPr>
          <p:nvPr>
            <a:quickTimeFile r:link="rId3"/>
          </p:nvPr>
        </p:nvPicPr>
        <p:blipFill>
          <a:blip r:embed="rId8" cstate="print"/>
          <a:srcRect/>
          <a:stretch>
            <a:fillRect/>
          </a:stretch>
        </p:blipFill>
        <p:spPr bwMode="auto">
          <a:xfrm>
            <a:off x="1448308" y="5793232"/>
            <a:ext cx="6656388" cy="473075"/>
          </a:xfrm>
          <a:prstGeom prst="rect">
            <a:avLst/>
          </a:prstGeom>
          <a:noFill/>
          <a:ln w="9525">
            <a:noFill/>
            <a:miter lim="800000"/>
            <a:headEnd/>
            <a:tailEnd/>
          </a:ln>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video>
              <p:cMediaNode>
                <p:cTn id="8" fill="hold" display="0">
                  <p:stCondLst>
                    <p:cond delay="indefinite"/>
                  </p:stCondLst>
                  <p:endCondLst>
                    <p:cond evt="onNext" delay="0">
                      <p:tgtEl>
                        <p:sldTgt/>
                      </p:tgtEl>
                    </p:cond>
                    <p:cond evt="onPrev" delay="0">
                      <p:tgtEl>
                        <p:sldTgt/>
                      </p:tgtEl>
                    </p:cond>
                  </p:endCondLst>
                </p:cTn>
                <p:tgtEl>
                  <p:spTgt spid="17"/>
                </p:tgtEl>
              </p:cMediaNode>
            </p:video>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p:cTn id="14" fill="hold" display="0">
                  <p:stCondLst>
                    <p:cond delay="indefinite"/>
                  </p:stCondLst>
                  <p:endCondLst>
                    <p:cond evt="onNext" delay="0">
                      <p:tgtEl>
                        <p:sldTgt/>
                      </p:tgtEl>
                    </p:cond>
                    <p:cond evt="onPrev" delay="0">
                      <p:tgtEl>
                        <p:sldTgt/>
                      </p:tgtEl>
                    </p:cond>
                  </p:endCondLst>
                </p:cTn>
                <p:tgtEl>
                  <p:spTgt spid="11"/>
                </p:tgtEl>
              </p:cMediaNode>
            </p:video>
            <p:video>
              <p:cMediaNode>
                <p:cTn id="15"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Future </a:t>
            </a:r>
            <a:r>
              <a:rPr lang="en-US" sz="5000" dirty="0" smtClean="0">
                <a:solidFill>
                  <a:srgbClr val="04617B"/>
                </a:solidFill>
                <a:latin typeface="Calibri"/>
              </a:rPr>
              <a:t>Distribution of </a:t>
            </a:r>
            <a:r>
              <a:rPr lang="en-US" sz="5400" dirty="0" smtClean="0">
                <a:solidFill>
                  <a:srgbClr val="04617B"/>
                </a:solidFill>
                <a:latin typeface="Symbol" pitchFamily="18" charset="2"/>
              </a:rPr>
              <a:t>W</a:t>
            </a:r>
            <a:r>
              <a:rPr lang="en-US" sz="5000" dirty="0" smtClean="0">
                <a:solidFill>
                  <a:srgbClr val="04617B"/>
                </a:solidFill>
                <a:latin typeface="Calibri"/>
              </a:rPr>
              <a:t> </a:t>
            </a:r>
            <a:endParaRPr lang="en-US" sz="5000" dirty="0">
              <a:solidFill>
                <a:schemeClr val="tx2"/>
              </a:solidFill>
            </a:endParaRPr>
          </a:p>
        </p:txBody>
      </p:sp>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sp>
        <p:nvSpPr>
          <p:cNvPr id="26" name="Footer Placeholder 25"/>
          <p:cNvSpPr>
            <a:spLocks noGrp="1"/>
          </p:cNvSpPr>
          <p:nvPr>
            <p:ph type="ftr" sz="quarter" idx="11"/>
          </p:nvPr>
        </p:nvSpPr>
        <p:spPr>
          <a:xfrm>
            <a:off x="76200" y="6416675"/>
            <a:ext cx="5638800" cy="365125"/>
          </a:xfrm>
        </p:spPr>
        <p:txBody>
          <a:bodyPr/>
          <a:lstStyle/>
          <a:p>
            <a:r>
              <a:rPr lang="en-US" dirty="0" smtClean="0"/>
              <a:t>Animation courtesy of Richard Feely (PMEL)</a:t>
            </a:r>
          </a:p>
          <a:p>
            <a:r>
              <a:rPr lang="en-US" dirty="0" smtClean="0"/>
              <a:t>after Feely et al (2009) with Modeled Saturation Levels using NCAR CCSM3 model</a:t>
            </a:r>
            <a:endParaRPr lang="en-US" dirty="0"/>
          </a:p>
        </p:txBody>
      </p:sp>
      <p:sp>
        <p:nvSpPr>
          <p:cNvPr id="12" name="TextBox 11"/>
          <p:cNvSpPr txBox="1"/>
          <p:nvPr/>
        </p:nvSpPr>
        <p:spPr>
          <a:xfrm>
            <a:off x="5093208" y="6313932"/>
            <a:ext cx="3009900" cy="336550"/>
          </a:xfrm>
          <a:prstGeom prst="rect">
            <a:avLst/>
          </a:prstGeom>
          <a:noFill/>
        </p:spPr>
        <p:txBody>
          <a:bodyPr>
            <a:spAutoFit/>
          </a:bodyPr>
          <a:lstStyle/>
          <a:p>
            <a:r>
              <a:rPr lang="en-US" sz="1600">
                <a:solidFill>
                  <a:srgbClr val="22228B"/>
                </a:solidFill>
              </a:rPr>
              <a:t>Aragonite Saturation State</a:t>
            </a:r>
          </a:p>
        </p:txBody>
      </p:sp>
      <p:pic>
        <p:nvPicPr>
          <p:cNvPr id="13" name="1765-2100Aragonite.mov" descr="/Users/feely/Movies/1765-2100Aragonite.mov">
            <a:hlinkClick r:id="" action="ppaction://media"/>
          </p:cNvPr>
          <p:cNvPicPr>
            <a:picLocks noRot="1" noChangeAspect="1" noChangeArrowheads="1"/>
          </p:cNvPicPr>
          <p:nvPr>
            <a:quickTimeFile r:link="rId2"/>
          </p:nvPr>
        </p:nvPicPr>
        <p:blipFill>
          <a:blip r:embed="rId6" cstate="print"/>
          <a:srcRect/>
          <a:stretch>
            <a:fillRect/>
          </a:stretch>
        </p:blipFill>
        <p:spPr bwMode="auto">
          <a:xfrm>
            <a:off x="1448308" y="5793232"/>
            <a:ext cx="6656388" cy="473075"/>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a:stretch>
            <a:fillRect/>
          </a:stretch>
        </p:blipFill>
        <p:spPr bwMode="auto">
          <a:xfrm>
            <a:off x="1298448" y="1143000"/>
            <a:ext cx="6858000" cy="4629150"/>
          </a:xfrm>
          <a:prstGeom prst="rect">
            <a:avLst/>
          </a:prstGeom>
          <a:noFill/>
          <a:ln w="9525">
            <a:noFill/>
            <a:miter lim="800000"/>
            <a:headEnd/>
            <a:tailEnd/>
          </a:ln>
          <a:effectLst/>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video>
              <p:cMediaNode>
                <p:cTn id="4"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fld id="{6B6E27B4-D3B1-4E86-A55A-FEA50859082D}" type="slidenum">
              <a:rPr lang="en-US"/>
              <a:pPr/>
              <a:t>15</a:t>
            </a:fld>
            <a:endParaRPr lang="en-US" dirty="0"/>
          </a:p>
        </p:txBody>
      </p:sp>
      <p:sp>
        <p:nvSpPr>
          <p:cNvPr id="168987" name="Text Box 27"/>
          <p:cNvSpPr txBox="1">
            <a:spLocks noChangeArrowheads="1"/>
          </p:cNvSpPr>
          <p:nvPr/>
        </p:nvSpPr>
        <p:spPr bwMode="auto">
          <a:xfrm>
            <a:off x="152400" y="5388114"/>
            <a:ext cx="9144000" cy="707886"/>
          </a:xfrm>
          <a:prstGeom prst="rect">
            <a:avLst/>
          </a:prstGeom>
          <a:noFill/>
          <a:ln w="9525">
            <a:noFill/>
            <a:miter lim="800000"/>
            <a:headEnd/>
            <a:tailEnd/>
          </a:ln>
          <a:effectLst/>
        </p:spPr>
        <p:txBody>
          <a:bodyPr>
            <a:spAutoFit/>
          </a:bodyPr>
          <a:lstStyle/>
          <a:p>
            <a:pPr>
              <a:spcBef>
                <a:spcPct val="0"/>
              </a:spcBef>
              <a:defRPr/>
            </a:pPr>
            <a:r>
              <a:rPr lang="en-US" sz="4000" dirty="0" smtClean="0">
                <a:solidFill>
                  <a:schemeClr val="tx2"/>
                </a:solidFill>
                <a:latin typeface="+mj-lt"/>
                <a:ea typeface="+mj-ea"/>
                <a:cs typeface="+mj-cs"/>
              </a:rPr>
              <a:t>Important </a:t>
            </a:r>
            <a:r>
              <a:rPr lang="en-US" sz="4000" dirty="0" err="1" smtClean="0">
                <a:solidFill>
                  <a:schemeClr val="tx2"/>
                </a:solidFill>
                <a:latin typeface="+mj-lt"/>
                <a:ea typeface="+mj-ea"/>
                <a:cs typeface="+mj-cs"/>
              </a:rPr>
              <a:t>Calcifiers</a:t>
            </a:r>
            <a:endParaRPr lang="en-US" sz="4000" dirty="0" smtClean="0">
              <a:solidFill>
                <a:schemeClr val="tx2"/>
              </a:solidFill>
              <a:latin typeface="+mj-lt"/>
              <a:ea typeface="+mj-ea"/>
              <a:cs typeface="+mj-cs"/>
            </a:endParaRPr>
          </a:p>
        </p:txBody>
      </p:sp>
      <p:sp>
        <p:nvSpPr>
          <p:cNvPr id="168993" name="Text Box 33"/>
          <p:cNvSpPr txBox="1">
            <a:spLocks noChangeArrowheads="1"/>
          </p:cNvSpPr>
          <p:nvPr/>
        </p:nvSpPr>
        <p:spPr bwMode="auto">
          <a:xfrm>
            <a:off x="1387475" y="3527425"/>
            <a:ext cx="615950" cy="274638"/>
          </a:xfrm>
          <a:prstGeom prst="rect">
            <a:avLst/>
          </a:prstGeom>
          <a:noFill/>
          <a:ln w="9525">
            <a:noFill/>
            <a:miter lim="800000"/>
            <a:headEnd/>
            <a:tailEnd/>
          </a:ln>
          <a:effectLst/>
        </p:spPr>
        <p:txBody>
          <a:bodyPr wrap="none">
            <a:spAutoFit/>
          </a:bodyPr>
          <a:lstStyle/>
          <a:p>
            <a:pPr algn="r"/>
            <a:r>
              <a:rPr lang="en-US" sz="1200" i="1">
                <a:solidFill>
                  <a:schemeClr val="bg1"/>
                </a:solidFill>
                <a:latin typeface="Arial" charset="0"/>
              </a:rPr>
              <a:t>NOAA</a:t>
            </a:r>
          </a:p>
        </p:txBody>
      </p:sp>
      <p:sp>
        <p:nvSpPr>
          <p:cNvPr id="168996" name="Text Box 36"/>
          <p:cNvSpPr txBox="1">
            <a:spLocks noChangeArrowheads="1"/>
          </p:cNvSpPr>
          <p:nvPr/>
        </p:nvSpPr>
        <p:spPr bwMode="auto">
          <a:xfrm>
            <a:off x="4895850" y="3505200"/>
            <a:ext cx="819150" cy="274638"/>
          </a:xfrm>
          <a:prstGeom prst="rect">
            <a:avLst/>
          </a:prstGeom>
          <a:noFill/>
          <a:ln w="9525">
            <a:noFill/>
            <a:miter lim="800000"/>
            <a:headEnd/>
            <a:tailEnd/>
          </a:ln>
          <a:effectLst/>
        </p:spPr>
        <p:txBody>
          <a:bodyPr wrap="none">
            <a:spAutoFit/>
          </a:bodyPr>
          <a:lstStyle/>
          <a:p>
            <a:pPr algn="r"/>
            <a:r>
              <a:rPr lang="en-US" sz="1200" i="1">
                <a:solidFill>
                  <a:schemeClr val="bg1"/>
                </a:solidFill>
                <a:latin typeface="Arial" charset="0"/>
              </a:rPr>
              <a:t>SW Ross</a:t>
            </a:r>
          </a:p>
        </p:txBody>
      </p:sp>
      <p:pic>
        <p:nvPicPr>
          <p:cNvPr id="169007" name="Picture 47" descr="benthic calcifiers"/>
          <p:cNvPicPr>
            <a:picLocks noChangeAspect="1" noChangeArrowheads="1"/>
          </p:cNvPicPr>
          <p:nvPr/>
        </p:nvPicPr>
        <p:blipFill>
          <a:blip r:embed="rId3" cstate="print"/>
          <a:srcRect/>
          <a:stretch>
            <a:fillRect/>
          </a:stretch>
        </p:blipFill>
        <p:spPr bwMode="auto">
          <a:xfrm>
            <a:off x="152400" y="1371600"/>
            <a:ext cx="5718818" cy="4141787"/>
          </a:xfrm>
          <a:prstGeom prst="rect">
            <a:avLst/>
          </a:prstGeom>
          <a:noFill/>
        </p:spPr>
      </p:pic>
      <p:sp>
        <p:nvSpPr>
          <p:cNvPr id="169008" name="Rectangle 48"/>
          <p:cNvSpPr>
            <a:spLocks noChangeArrowheads="1"/>
          </p:cNvSpPr>
          <p:nvPr/>
        </p:nvSpPr>
        <p:spPr bwMode="auto">
          <a:xfrm>
            <a:off x="1066800" y="6232525"/>
            <a:ext cx="4572000" cy="396875"/>
          </a:xfrm>
          <a:prstGeom prst="rect">
            <a:avLst/>
          </a:prstGeom>
          <a:noFill/>
          <a:ln w="9525">
            <a:noFill/>
            <a:miter lim="800000"/>
            <a:headEnd/>
            <a:tailEnd/>
          </a:ln>
          <a:effectLst/>
        </p:spPr>
        <p:txBody>
          <a:bodyPr>
            <a:spAutoFit/>
          </a:bodyPr>
          <a:lstStyle/>
          <a:p>
            <a:r>
              <a:rPr lang="en-US" sz="1000" dirty="0"/>
              <a:t>Impacts of Increasing Ocean Acidification on Coral Reefs and Other Marine </a:t>
            </a:r>
            <a:r>
              <a:rPr lang="en-US" sz="1000" dirty="0" err="1"/>
              <a:t>Calcifiers</a:t>
            </a:r>
            <a:r>
              <a:rPr lang="en-US" sz="1000" dirty="0"/>
              <a:t>: A Guide for Future Research, 2006</a:t>
            </a:r>
            <a:endParaRPr lang="en-US" dirty="0"/>
          </a:p>
        </p:txBody>
      </p:sp>
      <p:pic>
        <p:nvPicPr>
          <p:cNvPr id="8" name="Picture 2" descr="cocco4"/>
          <p:cNvPicPr>
            <a:picLocks noChangeAspect="1" noChangeArrowheads="1"/>
          </p:cNvPicPr>
          <p:nvPr/>
        </p:nvPicPr>
        <p:blipFill>
          <a:blip r:embed="rId4" cstate="print"/>
          <a:srcRect/>
          <a:stretch>
            <a:fillRect/>
          </a:stretch>
        </p:blipFill>
        <p:spPr bwMode="auto">
          <a:xfrm>
            <a:off x="6934200" y="1447800"/>
            <a:ext cx="1557830" cy="1619250"/>
          </a:xfrm>
          <a:prstGeom prst="rect">
            <a:avLst/>
          </a:prstGeom>
          <a:noFill/>
          <a:ln w="38100">
            <a:solidFill>
              <a:schemeClr val="tx1"/>
            </a:solidFill>
            <a:miter lim="800000"/>
            <a:headEnd/>
            <a:tailEnd/>
          </a:ln>
        </p:spPr>
      </p:pic>
      <p:pic>
        <p:nvPicPr>
          <p:cNvPr id="9" name="Picture 4" descr="foram"/>
          <p:cNvPicPr>
            <a:picLocks noChangeAspect="1" noChangeArrowheads="1"/>
          </p:cNvPicPr>
          <p:nvPr/>
        </p:nvPicPr>
        <p:blipFill>
          <a:blip r:embed="rId5" cstate="print"/>
          <a:srcRect/>
          <a:stretch>
            <a:fillRect/>
          </a:stretch>
        </p:blipFill>
        <p:spPr bwMode="auto">
          <a:xfrm>
            <a:off x="6781800" y="3124200"/>
            <a:ext cx="1767841" cy="1170190"/>
          </a:xfrm>
          <a:prstGeom prst="rect">
            <a:avLst/>
          </a:prstGeom>
          <a:noFill/>
          <a:ln w="38100">
            <a:solidFill>
              <a:schemeClr val="tx1"/>
            </a:solidFill>
            <a:miter lim="800000"/>
            <a:headEnd/>
            <a:tailEnd/>
          </a:ln>
        </p:spPr>
      </p:pic>
      <p:pic>
        <p:nvPicPr>
          <p:cNvPr id="10" name="Picture 13" descr="28-28-Foraminiferan"/>
          <p:cNvPicPr>
            <a:picLocks noChangeAspect="1" noChangeArrowheads="1"/>
          </p:cNvPicPr>
          <p:nvPr/>
        </p:nvPicPr>
        <p:blipFill>
          <a:blip r:embed="rId6" cstate="print"/>
          <a:srcRect/>
          <a:stretch>
            <a:fillRect/>
          </a:stretch>
        </p:blipFill>
        <p:spPr bwMode="auto">
          <a:xfrm>
            <a:off x="6858000" y="4343400"/>
            <a:ext cx="1607127" cy="1104900"/>
          </a:xfrm>
          <a:prstGeom prst="rect">
            <a:avLst/>
          </a:prstGeom>
          <a:noFill/>
          <a:ln w="38100">
            <a:solidFill>
              <a:schemeClr val="tx1"/>
            </a:solidFill>
            <a:miter lim="800000"/>
            <a:headEnd/>
            <a:tailEnd/>
          </a:ln>
        </p:spPr>
      </p:pic>
      <p:sp>
        <p:nvSpPr>
          <p:cNvPr id="12" name="TextBox 11"/>
          <p:cNvSpPr txBox="1"/>
          <p:nvPr/>
        </p:nvSpPr>
        <p:spPr>
          <a:xfrm>
            <a:off x="7239000" y="990600"/>
            <a:ext cx="1261692" cy="369332"/>
          </a:xfrm>
          <a:prstGeom prst="rect">
            <a:avLst/>
          </a:prstGeom>
          <a:noFill/>
        </p:spPr>
        <p:txBody>
          <a:bodyPr wrap="none" rtlCol="0">
            <a:spAutoFit/>
          </a:bodyPr>
          <a:lstStyle/>
          <a:p>
            <a:r>
              <a:rPr lang="en-US" dirty="0" err="1" smtClean="0">
                <a:solidFill>
                  <a:schemeClr val="tx2"/>
                </a:solidFill>
              </a:rPr>
              <a:t>Planktonic</a:t>
            </a:r>
            <a:endParaRPr lang="en-US" dirty="0"/>
          </a:p>
        </p:txBody>
      </p:sp>
      <p:sp>
        <p:nvSpPr>
          <p:cNvPr id="14" name="TextBox 13"/>
          <p:cNvSpPr txBox="1"/>
          <p:nvPr/>
        </p:nvSpPr>
        <p:spPr>
          <a:xfrm>
            <a:off x="2362200" y="990600"/>
            <a:ext cx="954107" cy="369332"/>
          </a:xfrm>
          <a:prstGeom prst="rect">
            <a:avLst/>
          </a:prstGeom>
          <a:noFill/>
        </p:spPr>
        <p:txBody>
          <a:bodyPr wrap="none" rtlCol="0">
            <a:spAutoFit/>
          </a:bodyPr>
          <a:lstStyle/>
          <a:p>
            <a:r>
              <a:rPr lang="en-US" dirty="0" smtClean="0">
                <a:solidFill>
                  <a:schemeClr val="tx2"/>
                </a:solidFill>
              </a:rPr>
              <a:t>Benthic</a:t>
            </a:r>
            <a:endParaRPr lang="en-US" dirty="0"/>
          </a:p>
        </p:txBody>
      </p:sp>
      <p:sp>
        <p:nvSpPr>
          <p:cNvPr id="15" name="TextBox 14"/>
          <p:cNvSpPr txBox="1"/>
          <p:nvPr/>
        </p:nvSpPr>
        <p:spPr>
          <a:xfrm>
            <a:off x="381000" y="5879068"/>
            <a:ext cx="5884496" cy="369332"/>
          </a:xfrm>
          <a:prstGeom prst="rect">
            <a:avLst/>
          </a:prstGeom>
          <a:noFill/>
        </p:spPr>
        <p:txBody>
          <a:bodyPr wrap="none" rtlCol="0">
            <a:spAutoFit/>
          </a:bodyPr>
          <a:lstStyle/>
          <a:p>
            <a:r>
              <a:rPr lang="en-US" dirty="0" smtClean="0"/>
              <a:t>Produce shells composed of calcium carbonate (i.e. chalk)</a:t>
            </a:r>
            <a:endParaRPr lang="en-US" dirty="0"/>
          </a:p>
        </p:txBody>
      </p:sp>
      <p:sp>
        <p:nvSpPr>
          <p:cNvPr id="16" name="Title 1"/>
          <p:cNvSpPr txBox="1">
            <a:spLocks/>
          </p:cNvSpPr>
          <p:nvPr/>
        </p:nvSpPr>
        <p:spPr>
          <a:xfrm>
            <a:off x="457200" y="0"/>
            <a:ext cx="8229600" cy="1143000"/>
          </a:xfrm>
          <a:prstGeom prst="rect">
            <a:avLst/>
          </a:prstGeom>
        </p:spPr>
        <p:txBody>
          <a:bodyPr vert="horz" lIns="0" rIns="0" bIns="0" anchor="b">
            <a:normAutofit fontScale="85000" lnSpcReduction="10000"/>
          </a:bodyPr>
          <a:lstStyle/>
          <a:p>
            <a:pPr lvl="0">
              <a:spcBef>
                <a:spcPct val="0"/>
              </a:spcBef>
              <a:defRPr/>
            </a:pPr>
            <a:r>
              <a:rPr lang="en-US" sz="5000" dirty="0" smtClean="0">
                <a:solidFill>
                  <a:schemeClr val="tx2"/>
                </a:solidFill>
              </a:rPr>
              <a:t>What are the ecological concerns?</a:t>
            </a:r>
            <a:endParaRPr lang="en-US" sz="5000" dirty="0">
              <a:solidFill>
                <a:schemeClr val="tx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76200"/>
            <a:ext cx="8229600" cy="1143000"/>
          </a:xfrm>
          <a:prstGeom prst="rect">
            <a:avLst/>
          </a:prstGeom>
        </p:spPr>
        <p:txBody>
          <a:bodyPr vert="horz" lIns="0" rIns="0" bIns="0" anchor="b">
            <a:normAutofit fontScale="85000" lnSpcReduction="10000"/>
          </a:bodyPr>
          <a:lstStyle/>
          <a:p>
            <a:pPr lvl="0">
              <a:spcBef>
                <a:spcPct val="0"/>
              </a:spcBef>
              <a:defRPr/>
            </a:pPr>
            <a:r>
              <a:rPr lang="en-US" sz="5000" dirty="0" smtClean="0">
                <a:solidFill>
                  <a:schemeClr val="tx2"/>
                </a:solidFill>
              </a:rPr>
              <a:t>What are the ecological concerns?</a:t>
            </a:r>
            <a:endParaRPr lang="en-US" sz="5000" dirty="0">
              <a:solidFill>
                <a:schemeClr val="tx2"/>
              </a:solidFill>
            </a:endParaRPr>
          </a:p>
        </p:txBody>
      </p:sp>
      <p:grpSp>
        <p:nvGrpSpPr>
          <p:cNvPr id="48" name="Group 47"/>
          <p:cNvGrpSpPr/>
          <p:nvPr/>
        </p:nvGrpSpPr>
        <p:grpSpPr>
          <a:xfrm>
            <a:off x="533400" y="2286000"/>
            <a:ext cx="4038600" cy="3352800"/>
            <a:chOff x="381000" y="3329802"/>
            <a:chExt cx="3043077" cy="2842398"/>
          </a:xfrm>
        </p:grpSpPr>
        <p:pic>
          <p:nvPicPr>
            <p:cNvPr id="57348" name="Picture 4"/>
            <p:cNvPicPr>
              <a:picLocks noChangeAspect="1" noChangeArrowheads="1"/>
            </p:cNvPicPr>
            <p:nvPr/>
          </p:nvPicPr>
          <p:blipFill>
            <a:blip r:embed="rId3" cstate="print"/>
            <a:srcRect b="14286"/>
            <a:stretch>
              <a:fillRect/>
            </a:stretch>
          </p:blipFill>
          <p:spPr bwMode="auto">
            <a:xfrm>
              <a:off x="381000" y="3429000"/>
              <a:ext cx="3043077" cy="2743200"/>
            </a:xfrm>
            <a:prstGeom prst="rect">
              <a:avLst/>
            </a:prstGeom>
            <a:noFill/>
            <a:ln w="9525">
              <a:noFill/>
              <a:miter lim="800000"/>
              <a:headEnd/>
              <a:tailEnd/>
            </a:ln>
          </p:spPr>
        </p:pic>
        <p:sp>
          <p:nvSpPr>
            <p:cNvPr id="43" name="TextBox 42"/>
            <p:cNvSpPr txBox="1"/>
            <p:nvPr/>
          </p:nvSpPr>
          <p:spPr>
            <a:xfrm>
              <a:off x="990600" y="3657600"/>
              <a:ext cx="2176493" cy="276999"/>
            </a:xfrm>
            <a:prstGeom prst="rect">
              <a:avLst/>
            </a:prstGeom>
            <a:noFill/>
          </p:spPr>
          <p:txBody>
            <a:bodyPr wrap="none" rtlCol="0">
              <a:spAutoFit/>
            </a:bodyPr>
            <a:lstStyle/>
            <a:p>
              <a:r>
                <a:rPr lang="en-US" sz="1200" i="1" dirty="0" smtClean="0"/>
                <a:t>Morse, Gledhill, </a:t>
              </a:r>
              <a:r>
                <a:rPr lang="en-US" sz="1200" i="1" dirty="0" err="1" smtClean="0"/>
                <a:t>Millero</a:t>
              </a:r>
              <a:r>
                <a:rPr lang="en-US" sz="1200" i="1" dirty="0" smtClean="0"/>
                <a:t> (2003)</a:t>
              </a:r>
              <a:endParaRPr lang="en-US" i="1" dirty="0"/>
            </a:p>
          </p:txBody>
        </p:sp>
        <p:sp>
          <p:nvSpPr>
            <p:cNvPr id="44" name="TextBox 43"/>
            <p:cNvSpPr txBox="1"/>
            <p:nvPr/>
          </p:nvSpPr>
          <p:spPr>
            <a:xfrm>
              <a:off x="863601" y="3329802"/>
              <a:ext cx="2235933" cy="276999"/>
            </a:xfrm>
            <a:prstGeom prst="rect">
              <a:avLst/>
            </a:prstGeom>
            <a:noFill/>
          </p:spPr>
          <p:txBody>
            <a:bodyPr wrap="none" rtlCol="0">
              <a:spAutoFit/>
            </a:bodyPr>
            <a:lstStyle/>
            <a:p>
              <a:r>
                <a:rPr lang="en-US" sz="1200" dirty="0" smtClean="0"/>
                <a:t>Precipitation Rate of Aragonite</a:t>
              </a:r>
              <a:endParaRPr lang="en-US" sz="1200" dirty="0"/>
            </a:p>
          </p:txBody>
        </p:sp>
      </p:grpSp>
      <p:grpSp>
        <p:nvGrpSpPr>
          <p:cNvPr id="52" name="Group 51"/>
          <p:cNvGrpSpPr/>
          <p:nvPr/>
        </p:nvGrpSpPr>
        <p:grpSpPr>
          <a:xfrm>
            <a:off x="4800600" y="2514600"/>
            <a:ext cx="3505200" cy="2971800"/>
            <a:chOff x="3124200" y="2895600"/>
            <a:chExt cx="2908323" cy="2743200"/>
          </a:xfrm>
        </p:grpSpPr>
        <p:pic>
          <p:nvPicPr>
            <p:cNvPr id="45" name="Picture 3" descr="Langdon2005_blank"/>
            <p:cNvPicPr>
              <a:picLocks noChangeAspect="1" noChangeArrowheads="1"/>
            </p:cNvPicPr>
            <p:nvPr/>
          </p:nvPicPr>
          <p:blipFill>
            <a:blip r:embed="rId4" cstate="print"/>
            <a:srcRect r="34167" b="12713"/>
            <a:stretch>
              <a:fillRect/>
            </a:stretch>
          </p:blipFill>
          <p:spPr bwMode="auto">
            <a:xfrm>
              <a:off x="3124200" y="3048000"/>
              <a:ext cx="2908323" cy="2590800"/>
            </a:xfrm>
            <a:prstGeom prst="rect">
              <a:avLst/>
            </a:prstGeom>
            <a:noFill/>
          </p:spPr>
        </p:pic>
        <p:sp>
          <p:nvSpPr>
            <p:cNvPr id="46" name="TextBox 45"/>
            <p:cNvSpPr txBox="1"/>
            <p:nvPr/>
          </p:nvSpPr>
          <p:spPr>
            <a:xfrm>
              <a:off x="3657600" y="2895600"/>
              <a:ext cx="2214709" cy="276999"/>
            </a:xfrm>
            <a:prstGeom prst="rect">
              <a:avLst/>
            </a:prstGeom>
            <a:noFill/>
          </p:spPr>
          <p:txBody>
            <a:bodyPr wrap="none" rtlCol="0">
              <a:spAutoFit/>
            </a:bodyPr>
            <a:lstStyle/>
            <a:p>
              <a:r>
                <a:rPr lang="en-US" sz="1200" dirty="0" smtClean="0"/>
                <a:t>Calcification Rate of Aragonite</a:t>
              </a:r>
              <a:endParaRPr lang="en-US" sz="1200" dirty="0"/>
            </a:p>
          </p:txBody>
        </p:sp>
        <p:sp>
          <p:nvSpPr>
            <p:cNvPr id="47" name="TextBox 46"/>
            <p:cNvSpPr txBox="1"/>
            <p:nvPr/>
          </p:nvSpPr>
          <p:spPr>
            <a:xfrm>
              <a:off x="3733800" y="3200400"/>
              <a:ext cx="1993110" cy="276999"/>
            </a:xfrm>
            <a:prstGeom prst="rect">
              <a:avLst/>
            </a:prstGeom>
            <a:noFill/>
          </p:spPr>
          <p:txBody>
            <a:bodyPr wrap="none" rtlCol="0">
              <a:spAutoFit/>
            </a:bodyPr>
            <a:lstStyle/>
            <a:p>
              <a:r>
                <a:rPr lang="en-US" sz="1200" i="1" dirty="0" smtClean="0"/>
                <a:t>Langdon &amp; Atkinson (2005)</a:t>
              </a:r>
              <a:endParaRPr lang="en-US" i="1" dirty="0"/>
            </a:p>
          </p:txBody>
        </p:sp>
      </p:grpSp>
      <p:sp>
        <p:nvSpPr>
          <p:cNvPr id="50" name="TextBox 49"/>
          <p:cNvSpPr txBox="1"/>
          <p:nvPr/>
        </p:nvSpPr>
        <p:spPr>
          <a:xfrm>
            <a:off x="2133600" y="5715000"/>
            <a:ext cx="1128579" cy="369332"/>
          </a:xfrm>
          <a:prstGeom prst="rect">
            <a:avLst/>
          </a:prstGeom>
          <a:noFill/>
        </p:spPr>
        <p:txBody>
          <a:bodyPr wrap="none" rtlCol="0">
            <a:spAutoFit/>
          </a:bodyPr>
          <a:lstStyle/>
          <a:p>
            <a:r>
              <a:rPr lang="en-US" i="1" dirty="0" smtClean="0"/>
              <a:t>Inorganic</a:t>
            </a:r>
            <a:endParaRPr lang="en-US" i="1" dirty="0"/>
          </a:p>
        </p:txBody>
      </p:sp>
      <p:sp>
        <p:nvSpPr>
          <p:cNvPr id="51" name="TextBox 50"/>
          <p:cNvSpPr txBox="1"/>
          <p:nvPr/>
        </p:nvSpPr>
        <p:spPr>
          <a:xfrm>
            <a:off x="6392523" y="5726668"/>
            <a:ext cx="1151277" cy="369332"/>
          </a:xfrm>
          <a:prstGeom prst="rect">
            <a:avLst/>
          </a:prstGeom>
          <a:noFill/>
        </p:spPr>
        <p:txBody>
          <a:bodyPr wrap="none" rtlCol="0">
            <a:spAutoFit/>
          </a:bodyPr>
          <a:lstStyle/>
          <a:p>
            <a:r>
              <a:rPr lang="en-US" i="1" dirty="0" smtClean="0"/>
              <a:t>Biological</a:t>
            </a:r>
            <a:endParaRPr lang="en-US" i="1" dirty="0"/>
          </a:p>
        </p:txBody>
      </p:sp>
      <p:sp>
        <p:nvSpPr>
          <p:cNvPr id="59" name="TextBox 58"/>
          <p:cNvSpPr txBox="1"/>
          <p:nvPr/>
        </p:nvSpPr>
        <p:spPr>
          <a:xfrm>
            <a:off x="762000" y="1411069"/>
            <a:ext cx="7467600" cy="646331"/>
          </a:xfrm>
          <a:prstGeom prst="rect">
            <a:avLst/>
          </a:prstGeom>
          <a:noFill/>
        </p:spPr>
        <p:txBody>
          <a:bodyPr wrap="square" rtlCol="0">
            <a:spAutoFit/>
          </a:bodyPr>
          <a:lstStyle/>
          <a:p>
            <a:r>
              <a:rPr lang="en-US" dirty="0" smtClean="0"/>
              <a:t>Both inorganic precipitation and biologically mediated calcification </a:t>
            </a:r>
            <a:r>
              <a:rPr lang="en-US" b="1" dirty="0" smtClean="0"/>
              <a:t>rates</a:t>
            </a:r>
            <a:r>
              <a:rPr lang="en-US" dirty="0" smtClean="0"/>
              <a:t> are affected by the degree to which seawater is supersaturated </a:t>
            </a:r>
            <a:r>
              <a:rPr lang="el-GR" dirty="0" smtClean="0"/>
              <a:t>Ω</a:t>
            </a:r>
            <a:r>
              <a:rPr lang="en-US" dirty="0" smtClean="0"/>
              <a:t>. </a:t>
            </a:r>
            <a:endParaRPr lang="en-US"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6324600" cy="1143000"/>
          </a:xfrm>
        </p:spPr>
        <p:txBody>
          <a:bodyPr/>
          <a:lstStyle/>
          <a:p>
            <a:pPr algn="l"/>
            <a:r>
              <a:rPr lang="en-US" b="1" dirty="0" err="1" smtClean="0">
                <a:solidFill>
                  <a:schemeClr val="accent2">
                    <a:lumMod val="40000"/>
                    <a:lumOff val="60000"/>
                  </a:schemeClr>
                </a:solidFill>
              </a:rPr>
              <a:t>Coccolithopores</a:t>
            </a:r>
            <a:endParaRPr lang="en-US" b="1" dirty="0">
              <a:solidFill>
                <a:schemeClr val="accent2">
                  <a:lumMod val="40000"/>
                  <a:lumOff val="60000"/>
                </a:schemeClr>
              </a:solidFill>
            </a:endParaRPr>
          </a:p>
        </p:txBody>
      </p:sp>
      <p:pic>
        <p:nvPicPr>
          <p:cNvPr id="5" name="Picture 2" descr="EHux_VF_7_30kx_3cropped"/>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457200" y="304800"/>
            <a:ext cx="1219200" cy="1053904"/>
          </a:xfrm>
          <a:prstGeom prst="rect">
            <a:avLst/>
          </a:prstGeom>
          <a:noFill/>
          <a:ln>
            <a:miter lim="800000"/>
            <a:headEnd/>
            <a:tailEnd/>
          </a:ln>
        </p:spPr>
      </p:pic>
      <p:sp>
        <p:nvSpPr>
          <p:cNvPr id="9" name="Text Box 23"/>
          <p:cNvSpPr txBox="1">
            <a:spLocks noChangeArrowheads="1"/>
          </p:cNvSpPr>
          <p:nvPr/>
        </p:nvSpPr>
        <p:spPr bwMode="auto">
          <a:xfrm>
            <a:off x="1828800" y="838200"/>
            <a:ext cx="3048000"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smtClean="0">
                <a:solidFill>
                  <a:srgbClr val="C0504D">
                    <a:lumMod val="40000"/>
                    <a:lumOff val="60000"/>
                  </a:srgbClr>
                </a:solidFill>
              </a:rPr>
              <a:t>Single-cell algae</a:t>
            </a:r>
            <a:endParaRPr lang="en-US" sz="2000" dirty="0">
              <a:solidFill>
                <a:srgbClr val="C0504D">
                  <a:lumMod val="40000"/>
                  <a:lumOff val="60000"/>
                </a:srgbClr>
              </a:solidFill>
              <a:latin typeface="Arial" charset="0"/>
            </a:endParaRPr>
          </a:p>
        </p:txBody>
      </p:sp>
      <p:pic>
        <p:nvPicPr>
          <p:cNvPr id="30" name="Picture 2"/>
          <p:cNvPicPr>
            <a:picLocks noChangeAspect="1" noChangeArrowheads="1"/>
          </p:cNvPicPr>
          <p:nvPr/>
        </p:nvPicPr>
        <p:blipFill>
          <a:blip r:embed="rId4" cstate="print"/>
          <a:srcRect/>
          <a:stretch>
            <a:fillRect/>
          </a:stretch>
        </p:blipFill>
        <p:spPr bwMode="auto">
          <a:xfrm>
            <a:off x="3429000" y="1676400"/>
            <a:ext cx="1293792" cy="1352550"/>
          </a:xfrm>
          <a:prstGeom prst="rect">
            <a:avLst/>
          </a:prstGeom>
          <a:noFill/>
          <a:ln>
            <a:miter lim="800000"/>
            <a:headEnd/>
            <a:tailEnd/>
          </a:ln>
        </p:spPr>
      </p:pic>
      <p:pic>
        <p:nvPicPr>
          <p:cNvPr id="31" name="Picture 10"/>
          <p:cNvPicPr>
            <a:picLocks noChangeAspect="1" noChangeArrowheads="1"/>
          </p:cNvPicPr>
          <p:nvPr/>
        </p:nvPicPr>
        <p:blipFill>
          <a:blip r:embed="rId5" cstate="print"/>
          <a:srcRect t="5333"/>
          <a:stretch>
            <a:fillRect/>
          </a:stretch>
        </p:blipFill>
        <p:spPr bwMode="auto">
          <a:xfrm>
            <a:off x="3366622" y="4038600"/>
            <a:ext cx="1357778" cy="1352550"/>
          </a:xfrm>
          <a:prstGeom prst="rect">
            <a:avLst/>
          </a:prstGeom>
          <a:noFill/>
          <a:ln>
            <a:miter lim="800000"/>
            <a:headEnd/>
            <a:tailEnd/>
          </a:ln>
        </p:spPr>
      </p:pic>
      <p:pic>
        <p:nvPicPr>
          <p:cNvPr id="32" name="Picture 14"/>
          <p:cNvPicPr>
            <a:picLocks noChangeAspect="1" noChangeArrowheads="1"/>
          </p:cNvPicPr>
          <p:nvPr/>
        </p:nvPicPr>
        <p:blipFill>
          <a:blip r:embed="rId6" cstate="print"/>
          <a:srcRect t="3114"/>
          <a:stretch>
            <a:fillRect/>
          </a:stretch>
        </p:blipFill>
        <p:spPr bwMode="auto">
          <a:xfrm>
            <a:off x="6096000" y="1676400"/>
            <a:ext cx="2039135" cy="1371600"/>
          </a:xfrm>
          <a:prstGeom prst="rect">
            <a:avLst/>
          </a:prstGeom>
          <a:noFill/>
          <a:ln>
            <a:miter lim="800000"/>
            <a:headEnd/>
            <a:tailEnd/>
          </a:ln>
        </p:spPr>
      </p:pic>
      <p:pic>
        <p:nvPicPr>
          <p:cNvPr id="33" name="Picture 19"/>
          <p:cNvPicPr>
            <a:picLocks noChangeAspect="1" noChangeArrowheads="1"/>
          </p:cNvPicPr>
          <p:nvPr/>
        </p:nvPicPr>
        <p:blipFill>
          <a:blip r:embed="rId7" cstate="print"/>
          <a:srcRect/>
          <a:stretch>
            <a:fillRect/>
          </a:stretch>
        </p:blipFill>
        <p:spPr bwMode="auto">
          <a:xfrm>
            <a:off x="6172200" y="3962400"/>
            <a:ext cx="1981200" cy="1384343"/>
          </a:xfrm>
          <a:prstGeom prst="rect">
            <a:avLst/>
          </a:prstGeom>
          <a:noFill/>
          <a:ln w="9525">
            <a:noFill/>
            <a:miter lim="800000"/>
            <a:headEnd/>
            <a:tailEnd/>
          </a:ln>
        </p:spPr>
      </p:pic>
      <p:sp>
        <p:nvSpPr>
          <p:cNvPr id="34" name="Rectangle 33"/>
          <p:cNvSpPr/>
          <p:nvPr/>
        </p:nvSpPr>
        <p:spPr>
          <a:xfrm>
            <a:off x="2971800" y="1447800"/>
            <a:ext cx="2133600" cy="44958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5867400" y="1447800"/>
            <a:ext cx="2514600" cy="44958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Down Arrow 35"/>
          <p:cNvSpPr/>
          <p:nvPr/>
        </p:nvSpPr>
        <p:spPr>
          <a:xfrm>
            <a:off x="3886200" y="3200400"/>
            <a:ext cx="304800" cy="6096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Down Arrow 36"/>
          <p:cNvSpPr/>
          <p:nvPr/>
        </p:nvSpPr>
        <p:spPr>
          <a:xfrm>
            <a:off x="6934200" y="3200400"/>
            <a:ext cx="304800" cy="6096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Box 6"/>
          <p:cNvSpPr txBox="1">
            <a:spLocks noChangeArrowheads="1"/>
          </p:cNvSpPr>
          <p:nvPr/>
        </p:nvSpPr>
        <p:spPr bwMode="auto">
          <a:xfrm>
            <a:off x="2971800" y="5562600"/>
            <a:ext cx="2162175" cy="336550"/>
          </a:xfrm>
          <a:prstGeom prst="rect">
            <a:avLst/>
          </a:prstGeom>
          <a:noFill/>
          <a:ln w="9525">
            <a:noFill/>
            <a:miter lim="800000"/>
            <a:headEnd/>
            <a:tailEnd/>
          </a:ln>
        </p:spPr>
        <p:txBody>
          <a:bodyPr>
            <a:prstTxWarp prst="textNoShape">
              <a:avLst/>
            </a:prstTxWarp>
            <a:spAutoFit/>
          </a:bodyPr>
          <a:lstStyle/>
          <a:p>
            <a:pPr algn="ctr" eaLnBrk="0" hangingPunct="0"/>
            <a:r>
              <a:rPr lang="de-DE" sz="1600" i="1" dirty="0">
                <a:solidFill>
                  <a:prstClr val="white"/>
                </a:solidFill>
              </a:rPr>
              <a:t>Emiliania huxleyi</a:t>
            </a:r>
          </a:p>
        </p:txBody>
      </p:sp>
      <p:sp>
        <p:nvSpPr>
          <p:cNvPr id="39" name="Text Box 7"/>
          <p:cNvSpPr txBox="1">
            <a:spLocks noChangeArrowheads="1"/>
          </p:cNvSpPr>
          <p:nvPr/>
        </p:nvSpPr>
        <p:spPr bwMode="auto">
          <a:xfrm>
            <a:off x="5791200" y="5562600"/>
            <a:ext cx="2590800" cy="336550"/>
          </a:xfrm>
          <a:prstGeom prst="rect">
            <a:avLst/>
          </a:prstGeom>
          <a:noFill/>
          <a:ln w="9525">
            <a:noFill/>
            <a:miter lim="800000"/>
            <a:headEnd/>
            <a:tailEnd/>
          </a:ln>
        </p:spPr>
        <p:txBody>
          <a:bodyPr wrap="square">
            <a:prstTxWarp prst="textNoShape">
              <a:avLst/>
            </a:prstTxWarp>
            <a:spAutoFit/>
          </a:bodyPr>
          <a:lstStyle/>
          <a:p>
            <a:pPr algn="ctr" eaLnBrk="0" hangingPunct="0"/>
            <a:r>
              <a:rPr lang="de-DE" sz="1600" i="1" dirty="0">
                <a:solidFill>
                  <a:prstClr val="white"/>
                </a:solidFill>
              </a:rPr>
              <a:t>Gephyrocapsa oceanica</a:t>
            </a:r>
          </a:p>
        </p:txBody>
      </p:sp>
      <p:sp>
        <p:nvSpPr>
          <p:cNvPr id="40" name="Text Box 4"/>
          <p:cNvSpPr txBox="1">
            <a:spLocks noChangeArrowheads="1"/>
          </p:cNvSpPr>
          <p:nvPr/>
        </p:nvSpPr>
        <p:spPr bwMode="auto">
          <a:xfrm>
            <a:off x="457200" y="2438400"/>
            <a:ext cx="2209800" cy="779444"/>
          </a:xfrm>
          <a:prstGeom prst="rect">
            <a:avLst/>
          </a:prstGeom>
          <a:noFill/>
          <a:ln w="9525">
            <a:noFill/>
            <a:miter lim="800000"/>
            <a:headEnd/>
            <a:tailEnd/>
          </a:ln>
        </p:spPr>
        <p:txBody>
          <a:bodyPr wrap="square">
            <a:prstTxWarp prst="textNoShape">
              <a:avLst/>
            </a:prstTxWarp>
            <a:spAutoFit/>
          </a:bodyPr>
          <a:lstStyle/>
          <a:p>
            <a:pPr algn="r" eaLnBrk="0" hangingPunct="0">
              <a:lnSpc>
                <a:spcPct val="115000"/>
              </a:lnSpc>
            </a:pPr>
            <a:r>
              <a:rPr lang="de-DE" sz="2000" b="1" i="1" dirty="0" smtClean="0">
                <a:solidFill>
                  <a:prstClr val="white"/>
                </a:solidFill>
              </a:rPr>
              <a:t>p</a:t>
            </a:r>
            <a:r>
              <a:rPr lang="de-DE" sz="2000" b="1" dirty="0" smtClean="0">
                <a:solidFill>
                  <a:prstClr val="white"/>
                </a:solidFill>
              </a:rPr>
              <a:t>CO</a:t>
            </a:r>
            <a:r>
              <a:rPr lang="de-DE" sz="2000" b="1" baseline="-25000" dirty="0" smtClean="0">
                <a:solidFill>
                  <a:prstClr val="white"/>
                </a:solidFill>
              </a:rPr>
              <a:t>2</a:t>
            </a:r>
            <a:r>
              <a:rPr lang="de-DE" sz="2000" b="1" dirty="0" smtClean="0">
                <a:solidFill>
                  <a:prstClr val="white"/>
                </a:solidFill>
              </a:rPr>
              <a:t> </a:t>
            </a:r>
          </a:p>
          <a:p>
            <a:pPr algn="r" eaLnBrk="0" hangingPunct="0">
              <a:lnSpc>
                <a:spcPct val="115000"/>
              </a:lnSpc>
            </a:pPr>
            <a:r>
              <a:rPr lang="de-DE" sz="2000" b="1" dirty="0" smtClean="0">
                <a:solidFill>
                  <a:prstClr val="white"/>
                </a:solidFill>
              </a:rPr>
              <a:t>280-380 </a:t>
            </a:r>
            <a:r>
              <a:rPr lang="de-DE" sz="2000" b="1" dirty="0">
                <a:solidFill>
                  <a:prstClr val="white"/>
                </a:solidFill>
              </a:rPr>
              <a:t>ppmv</a:t>
            </a:r>
          </a:p>
        </p:txBody>
      </p:sp>
      <p:sp>
        <p:nvSpPr>
          <p:cNvPr id="41" name="Text Box 5"/>
          <p:cNvSpPr txBox="1">
            <a:spLocks noChangeArrowheads="1"/>
          </p:cNvSpPr>
          <p:nvPr/>
        </p:nvSpPr>
        <p:spPr bwMode="auto">
          <a:xfrm>
            <a:off x="685686" y="4343400"/>
            <a:ext cx="1981314" cy="446276"/>
          </a:xfrm>
          <a:prstGeom prst="rect">
            <a:avLst/>
          </a:prstGeom>
          <a:noFill/>
          <a:ln w="9525">
            <a:noFill/>
            <a:miter lim="800000"/>
            <a:headEnd/>
            <a:tailEnd/>
          </a:ln>
        </p:spPr>
        <p:txBody>
          <a:bodyPr wrap="square">
            <a:prstTxWarp prst="textNoShape">
              <a:avLst/>
            </a:prstTxWarp>
            <a:spAutoFit/>
          </a:bodyPr>
          <a:lstStyle/>
          <a:p>
            <a:pPr algn="r" eaLnBrk="0" hangingPunct="0">
              <a:lnSpc>
                <a:spcPct val="115000"/>
              </a:lnSpc>
            </a:pPr>
            <a:r>
              <a:rPr lang="de-DE" sz="2000" b="1" dirty="0" smtClean="0">
                <a:solidFill>
                  <a:prstClr val="white"/>
                </a:solidFill>
              </a:rPr>
              <a:t>780-850 </a:t>
            </a:r>
            <a:r>
              <a:rPr lang="de-DE" sz="2000" b="1" dirty="0">
                <a:solidFill>
                  <a:prstClr val="white"/>
                </a:solidFill>
              </a:rPr>
              <a:t>ppmv</a:t>
            </a:r>
          </a:p>
        </p:txBody>
      </p:sp>
      <p:grpSp>
        <p:nvGrpSpPr>
          <p:cNvPr id="3" name="Group 47"/>
          <p:cNvGrpSpPr/>
          <p:nvPr/>
        </p:nvGrpSpPr>
        <p:grpSpPr>
          <a:xfrm>
            <a:off x="990600" y="5562600"/>
            <a:ext cx="7620000" cy="990600"/>
            <a:chOff x="990600" y="5562600"/>
            <a:chExt cx="7620000" cy="990600"/>
          </a:xfrm>
        </p:grpSpPr>
        <p:sp>
          <p:nvSpPr>
            <p:cNvPr id="45" name="Rectangle 44"/>
            <p:cNvSpPr/>
            <p:nvPr/>
          </p:nvSpPr>
          <p:spPr>
            <a:xfrm rot="5400000">
              <a:off x="4533900" y="2476500"/>
              <a:ext cx="990600" cy="7162800"/>
            </a:xfrm>
            <a:prstGeom prst="rect">
              <a:avLst/>
            </a:prstGeom>
            <a:solidFill>
              <a:schemeClr val="accent2">
                <a:lumMod val="50000"/>
                <a:alpha val="5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15"/>
            <p:cNvSpPr>
              <a:spLocks noChangeArrowheads="1"/>
            </p:cNvSpPr>
            <p:nvPr/>
          </p:nvSpPr>
          <p:spPr bwMode="auto">
            <a:xfrm>
              <a:off x="990600" y="5791200"/>
              <a:ext cx="1752600" cy="646331"/>
            </a:xfrm>
            <a:prstGeom prst="rect">
              <a:avLst/>
            </a:prstGeom>
            <a:noFill/>
            <a:ln w="9525">
              <a:noFill/>
              <a:miter lim="800000"/>
              <a:headEnd/>
              <a:tailEnd/>
            </a:ln>
          </p:spPr>
          <p:txBody>
            <a:bodyPr wrap="square">
              <a:prstTxWarp prst="textNoShape">
                <a:avLst/>
              </a:prstTxWarp>
              <a:spAutoFit/>
            </a:bodyPr>
            <a:lstStyle/>
            <a:p>
              <a:pPr algn="r"/>
              <a:r>
                <a:rPr lang="en-US" dirty="0">
                  <a:solidFill>
                    <a:prstClr val="white"/>
                  </a:solidFill>
                </a:rPr>
                <a:t>Calcification </a:t>
              </a:r>
              <a:r>
                <a:rPr lang="en-US" dirty="0" smtClean="0">
                  <a:solidFill>
                    <a:prstClr val="white"/>
                  </a:solidFill>
                </a:rPr>
                <a:t>decreased</a:t>
              </a:r>
              <a:endParaRPr lang="en-US" dirty="0">
                <a:solidFill>
                  <a:prstClr val="white"/>
                </a:solidFill>
              </a:endParaRPr>
            </a:p>
          </p:txBody>
        </p:sp>
        <p:sp>
          <p:nvSpPr>
            <p:cNvPr id="43" name="Rectangle 16"/>
            <p:cNvSpPr>
              <a:spLocks noChangeArrowheads="1"/>
            </p:cNvSpPr>
            <p:nvPr/>
          </p:nvSpPr>
          <p:spPr bwMode="auto">
            <a:xfrm>
              <a:off x="6490054" y="5943600"/>
              <a:ext cx="998991" cy="523220"/>
            </a:xfrm>
            <a:prstGeom prst="rect">
              <a:avLst/>
            </a:prstGeom>
            <a:noFill/>
            <a:ln w="9525">
              <a:noFill/>
              <a:miter lim="800000"/>
              <a:headEnd/>
              <a:tailEnd/>
            </a:ln>
          </p:spPr>
          <p:txBody>
            <a:bodyPr wrap="none">
              <a:prstTxWarp prst="textNoShape">
                <a:avLst/>
              </a:prstTxWarp>
              <a:spAutoFit/>
            </a:bodyPr>
            <a:lstStyle/>
            <a:p>
              <a:pPr algn="r">
                <a:spcBef>
                  <a:spcPct val="50000"/>
                </a:spcBef>
              </a:pPr>
              <a:r>
                <a:rPr lang="en-US" sz="2800" b="1" dirty="0">
                  <a:solidFill>
                    <a:prstClr val="white"/>
                  </a:solidFill>
                </a:rPr>
                <a:t>- 45%</a:t>
              </a:r>
            </a:p>
          </p:txBody>
        </p:sp>
        <p:sp>
          <p:nvSpPr>
            <p:cNvPr id="44" name="Rectangle 15"/>
            <p:cNvSpPr>
              <a:spLocks noChangeArrowheads="1"/>
            </p:cNvSpPr>
            <p:nvPr/>
          </p:nvSpPr>
          <p:spPr bwMode="auto">
            <a:xfrm>
              <a:off x="2895600" y="5943600"/>
              <a:ext cx="22098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prstClr val="white"/>
                  </a:solidFill>
                </a:rPr>
                <a:t>- </a:t>
              </a:r>
              <a:r>
                <a:rPr lang="en-US" sz="2800" b="1" dirty="0">
                  <a:solidFill>
                    <a:prstClr val="white"/>
                  </a:solidFill>
                </a:rPr>
                <a:t>9 to 18%</a:t>
              </a:r>
            </a:p>
          </p:txBody>
        </p:sp>
      </p:grpSp>
      <p:sp>
        <p:nvSpPr>
          <p:cNvPr id="46" name="Text Box 9"/>
          <p:cNvSpPr txBox="1">
            <a:spLocks noChangeArrowheads="1"/>
          </p:cNvSpPr>
          <p:nvPr/>
        </p:nvSpPr>
        <p:spPr bwMode="auto">
          <a:xfrm>
            <a:off x="5191125" y="6543675"/>
            <a:ext cx="3952875" cy="304800"/>
          </a:xfrm>
          <a:prstGeom prst="rect">
            <a:avLst/>
          </a:prstGeom>
          <a:noFill/>
          <a:ln w="9525">
            <a:noFill/>
            <a:miter lim="800000"/>
            <a:headEnd/>
            <a:tailEnd/>
          </a:ln>
        </p:spPr>
        <p:txBody>
          <a:bodyPr>
            <a:prstTxWarp prst="textNoShape">
              <a:avLst/>
            </a:prstTxWarp>
            <a:spAutoFit/>
          </a:bodyPr>
          <a:lstStyle/>
          <a:p>
            <a:pPr algn="r" eaLnBrk="0" hangingPunct="0"/>
            <a:r>
              <a:rPr lang="en-US" sz="1400" i="1" dirty="0" err="1">
                <a:solidFill>
                  <a:prstClr val="white">
                    <a:lumMod val="75000"/>
                  </a:prstClr>
                </a:solidFill>
              </a:rPr>
              <a:t>Riebesell</a:t>
            </a:r>
            <a:r>
              <a:rPr lang="en-US" sz="1400" i="1" dirty="0">
                <a:solidFill>
                  <a:prstClr val="white">
                    <a:lumMod val="75000"/>
                  </a:prstClr>
                </a:solidFill>
              </a:rPr>
              <a:t> et al.(2000); </a:t>
            </a:r>
            <a:r>
              <a:rPr lang="en-US" sz="1400" i="1" dirty="0" err="1">
                <a:solidFill>
                  <a:prstClr val="white">
                    <a:lumMod val="75000"/>
                  </a:prstClr>
                </a:solidFill>
              </a:rPr>
              <a:t>Zondervan</a:t>
            </a:r>
            <a:r>
              <a:rPr lang="en-US" sz="1400" i="1" dirty="0">
                <a:solidFill>
                  <a:prstClr val="white">
                    <a:lumMod val="75000"/>
                  </a:prstClr>
                </a:solidFill>
              </a:rPr>
              <a:t> et al.(2001)</a:t>
            </a:r>
            <a:endParaRPr lang="fr-FR" sz="1400" i="1" dirty="0">
              <a:solidFill>
                <a:prstClr val="white">
                  <a:lumMod val="75000"/>
                </a:prstClr>
              </a:solidFill>
            </a:endParaRPr>
          </a:p>
        </p:txBody>
      </p:sp>
      <p:sp>
        <p:nvSpPr>
          <p:cNvPr id="47" name="Rectangle 13"/>
          <p:cNvSpPr>
            <a:spLocks noChangeArrowheads="1"/>
          </p:cNvSpPr>
          <p:nvPr/>
        </p:nvSpPr>
        <p:spPr bwMode="auto">
          <a:xfrm>
            <a:off x="533400" y="1447800"/>
            <a:ext cx="2209800" cy="92333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dirty="0" smtClean="0">
                <a:solidFill>
                  <a:prstClr val="white">
                    <a:lumMod val="75000"/>
                  </a:prstClr>
                </a:solidFill>
              </a:rPr>
              <a:t>manipulation </a:t>
            </a:r>
            <a:r>
              <a:rPr lang="en-US" dirty="0">
                <a:solidFill>
                  <a:prstClr val="white">
                    <a:lumMod val="75000"/>
                  </a:prstClr>
                </a:solidFill>
              </a:rPr>
              <a:t>of CO</a:t>
            </a:r>
            <a:r>
              <a:rPr lang="en-US" baseline="-25000" dirty="0">
                <a:solidFill>
                  <a:prstClr val="white">
                    <a:lumMod val="75000"/>
                  </a:prstClr>
                </a:solidFill>
              </a:rPr>
              <a:t>2</a:t>
            </a:r>
            <a:r>
              <a:rPr lang="en-US" dirty="0">
                <a:solidFill>
                  <a:prstClr val="white">
                    <a:lumMod val="75000"/>
                  </a:prstClr>
                </a:solidFill>
              </a:rPr>
              <a:t> system by addition of </a:t>
            </a:r>
            <a:r>
              <a:rPr lang="en-US" dirty="0" err="1">
                <a:solidFill>
                  <a:prstClr val="white">
                    <a:lumMod val="75000"/>
                  </a:prstClr>
                </a:solidFill>
              </a:rPr>
              <a:t>HCl</a:t>
            </a:r>
            <a:r>
              <a:rPr lang="en-US" dirty="0">
                <a:solidFill>
                  <a:prstClr val="white">
                    <a:lumMod val="75000"/>
                  </a:prstClr>
                </a:solidFill>
              </a:rPr>
              <a:t> or </a:t>
            </a:r>
            <a:r>
              <a:rPr lang="en-US" dirty="0" err="1">
                <a:solidFill>
                  <a:prstClr val="white">
                    <a:lumMod val="75000"/>
                  </a:prstClr>
                </a:solidFill>
              </a:rPr>
              <a:t>NaOH</a:t>
            </a:r>
            <a:endParaRPr lang="en-US" dirty="0">
              <a:solidFill>
                <a:prstClr val="white">
                  <a:lumMod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2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20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globigerinoides%20sacculifer1"/>
          <p:cNvPicPr>
            <a:picLocks noChangeAspect="1" noChangeArrowheads="1"/>
          </p:cNvPicPr>
          <p:nvPr/>
        </p:nvPicPr>
        <p:blipFill>
          <a:blip r:embed="rId3" cstate="print">
            <a:duotone>
              <a:prstClr val="black"/>
              <a:schemeClr val="accent1">
                <a:tint val="45000"/>
                <a:satMod val="400000"/>
              </a:schemeClr>
            </a:duotone>
          </a:blip>
          <a:srcRect l="8774" r="6961" b="1015"/>
          <a:stretch>
            <a:fillRect/>
          </a:stretch>
        </p:blipFill>
        <p:spPr bwMode="auto">
          <a:xfrm>
            <a:off x="4953000" y="1828800"/>
            <a:ext cx="3319222" cy="3276600"/>
          </a:xfrm>
          <a:prstGeom prst="rect">
            <a:avLst/>
          </a:prstGeom>
          <a:noFill/>
          <a:ln w="9525">
            <a:noFill/>
            <a:miter lim="800000"/>
            <a:headEnd/>
            <a:tailEnd/>
          </a:ln>
        </p:spPr>
      </p:pic>
      <p:pic>
        <p:nvPicPr>
          <p:cNvPr id="3" name="Picture 14" descr="foraminifera"/>
          <p:cNvPicPr>
            <a:picLocks noChangeAspect="1" noChangeArrowheads="1"/>
          </p:cNvPicPr>
          <p:nvPr/>
        </p:nvPicPr>
        <p:blipFill>
          <a:blip r:embed="rId4" cstate="print"/>
          <a:srcRect/>
          <a:stretch>
            <a:fillRect/>
          </a:stretch>
        </p:blipFill>
        <p:spPr bwMode="auto">
          <a:xfrm>
            <a:off x="838200" y="1828800"/>
            <a:ext cx="3795713" cy="3303825"/>
          </a:xfrm>
          <a:prstGeom prst="rect">
            <a:avLst/>
          </a:prstGeom>
          <a:noFill/>
          <a:ln w="9525">
            <a:noFill/>
            <a:miter lim="800000"/>
            <a:headEnd/>
            <a:tailEnd/>
          </a:ln>
        </p:spPr>
      </p:pic>
      <p:sp>
        <p:nvSpPr>
          <p:cNvPr id="4" name="Title 3"/>
          <p:cNvSpPr>
            <a:spLocks noGrp="1"/>
          </p:cNvSpPr>
          <p:nvPr>
            <p:ph type="title"/>
          </p:nvPr>
        </p:nvSpPr>
        <p:spPr>
          <a:xfrm>
            <a:off x="457200" y="274638"/>
            <a:ext cx="8229600" cy="792162"/>
          </a:xfrm>
        </p:spPr>
        <p:txBody>
          <a:bodyPr/>
          <a:lstStyle/>
          <a:p>
            <a:pPr algn="l"/>
            <a:r>
              <a:rPr lang="en-US" dirty="0" err="1" smtClean="0">
                <a:solidFill>
                  <a:schemeClr val="accent5">
                    <a:lumMod val="60000"/>
                    <a:lumOff val="40000"/>
                  </a:schemeClr>
                </a:solidFill>
              </a:rPr>
              <a:t>Formanifera</a:t>
            </a:r>
            <a:endParaRPr lang="en-US" dirty="0">
              <a:solidFill>
                <a:schemeClr val="accent5">
                  <a:lumMod val="60000"/>
                  <a:lumOff val="40000"/>
                </a:schemeClr>
              </a:solidFill>
            </a:endParaRPr>
          </a:p>
        </p:txBody>
      </p:sp>
      <p:sp>
        <p:nvSpPr>
          <p:cNvPr id="5" name="TextBox 4"/>
          <p:cNvSpPr txBox="1"/>
          <p:nvPr/>
        </p:nvSpPr>
        <p:spPr>
          <a:xfrm>
            <a:off x="533400" y="990600"/>
            <a:ext cx="3175678" cy="523220"/>
          </a:xfrm>
          <a:prstGeom prst="rect">
            <a:avLst/>
          </a:prstGeom>
          <a:noFill/>
        </p:spPr>
        <p:txBody>
          <a:bodyPr wrap="none" rtlCol="0">
            <a:spAutoFit/>
          </a:bodyPr>
          <a:lstStyle/>
          <a:p>
            <a:r>
              <a:rPr lang="en-US" sz="2800" dirty="0" smtClean="0">
                <a:solidFill>
                  <a:schemeClr val="accent5">
                    <a:lumMod val="20000"/>
                    <a:lumOff val="80000"/>
                  </a:schemeClr>
                </a:solidFill>
              </a:rPr>
              <a:t>single-celled </a:t>
            </a:r>
            <a:r>
              <a:rPr lang="en-US" sz="2800" dirty="0" err="1" smtClean="0">
                <a:solidFill>
                  <a:schemeClr val="accent5">
                    <a:lumMod val="20000"/>
                    <a:lumOff val="80000"/>
                  </a:schemeClr>
                </a:solidFill>
              </a:rPr>
              <a:t>protists</a:t>
            </a:r>
            <a:endParaRPr lang="en-US" sz="2800" dirty="0">
              <a:solidFill>
                <a:schemeClr val="accent5">
                  <a:lumMod val="20000"/>
                  <a:lumOff val="80000"/>
                </a:schemeClr>
              </a:solidFill>
            </a:endParaRPr>
          </a:p>
        </p:txBody>
      </p:sp>
      <p:sp>
        <p:nvSpPr>
          <p:cNvPr id="6" name="Rectangle 6"/>
          <p:cNvSpPr>
            <a:spLocks noChangeArrowheads="1"/>
          </p:cNvSpPr>
          <p:nvPr/>
        </p:nvSpPr>
        <p:spPr bwMode="auto">
          <a:xfrm>
            <a:off x="0" y="6172200"/>
            <a:ext cx="9144000" cy="584775"/>
          </a:xfrm>
          <a:prstGeom prst="rect">
            <a:avLst/>
          </a:prstGeom>
          <a:solidFill>
            <a:schemeClr val="accent5">
              <a:lumMod val="50000"/>
            </a:schemeClr>
          </a:solidFill>
          <a:ln w="9525">
            <a:noFill/>
            <a:miter lim="800000"/>
            <a:headEnd/>
            <a:tailEnd/>
          </a:ln>
        </p:spPr>
        <p:txBody>
          <a:bodyPr wrap="square">
            <a:prstTxWarp prst="textNoShape">
              <a:avLst/>
            </a:prstTxWarp>
            <a:spAutoFit/>
          </a:bodyPr>
          <a:lstStyle/>
          <a:p>
            <a:pPr algn="ctr"/>
            <a:r>
              <a:rPr lang="en-US" sz="3200" b="1" dirty="0">
                <a:solidFill>
                  <a:schemeClr val="tx2"/>
                </a:solidFill>
              </a:rPr>
              <a:t>Shell mass is positively correlated with [CO</a:t>
            </a:r>
            <a:r>
              <a:rPr lang="en-US" sz="3200" b="1" baseline="-25000" dirty="0">
                <a:solidFill>
                  <a:schemeClr val="tx2"/>
                </a:solidFill>
              </a:rPr>
              <a:t>3</a:t>
            </a:r>
            <a:r>
              <a:rPr lang="en-US" sz="3200" b="1" baseline="30000" dirty="0">
                <a:solidFill>
                  <a:schemeClr val="tx2"/>
                </a:solidFill>
              </a:rPr>
              <a:t>2-</a:t>
            </a:r>
            <a:r>
              <a:rPr lang="en-US" sz="3200" b="1" dirty="0">
                <a:solidFill>
                  <a:schemeClr val="tx2"/>
                </a:solidFill>
              </a:rPr>
              <a:t>]</a:t>
            </a:r>
          </a:p>
        </p:txBody>
      </p:sp>
      <p:sp>
        <p:nvSpPr>
          <p:cNvPr id="7" name="Rectangle 9"/>
          <p:cNvSpPr>
            <a:spLocks noChangeArrowheads="1"/>
          </p:cNvSpPr>
          <p:nvPr/>
        </p:nvSpPr>
        <p:spPr bwMode="auto">
          <a:xfrm>
            <a:off x="6810375" y="5486400"/>
            <a:ext cx="2333625" cy="336550"/>
          </a:xfrm>
          <a:prstGeom prst="rect">
            <a:avLst/>
          </a:prstGeom>
          <a:noFill/>
          <a:ln w="9525">
            <a:noFill/>
            <a:miter lim="800000"/>
            <a:headEnd/>
            <a:tailEnd/>
          </a:ln>
        </p:spPr>
        <p:txBody>
          <a:bodyPr>
            <a:prstTxWarp prst="textNoShape">
              <a:avLst/>
            </a:prstTxWarp>
            <a:spAutoFit/>
          </a:bodyPr>
          <a:lstStyle/>
          <a:p>
            <a:pPr algn="ctr"/>
            <a:r>
              <a:rPr lang="en-US" sz="1600" i="1" dirty="0" err="1">
                <a:solidFill>
                  <a:schemeClr val="tx1">
                    <a:lumMod val="75000"/>
                  </a:schemeClr>
                </a:solidFill>
              </a:rPr>
              <a:t>Bijma</a:t>
            </a:r>
            <a:r>
              <a:rPr lang="en-US" sz="1600" i="1" dirty="0">
                <a:solidFill>
                  <a:schemeClr val="tx1">
                    <a:lumMod val="75000"/>
                  </a:schemeClr>
                </a:solidFill>
              </a:rPr>
              <a:t> et al. (2002)</a:t>
            </a:r>
          </a:p>
        </p:txBody>
      </p:sp>
      <p:sp>
        <p:nvSpPr>
          <p:cNvPr id="8" name="Text Box 10"/>
          <p:cNvSpPr txBox="1">
            <a:spLocks noChangeArrowheads="1"/>
          </p:cNvSpPr>
          <p:nvPr/>
        </p:nvSpPr>
        <p:spPr bwMode="auto">
          <a:xfrm>
            <a:off x="762000" y="5334000"/>
            <a:ext cx="5495925" cy="641350"/>
          </a:xfrm>
          <a:prstGeom prst="rect">
            <a:avLst/>
          </a:prstGeom>
          <a:noFill/>
          <a:ln w="9525">
            <a:noFill/>
            <a:miter lim="800000"/>
            <a:headEnd/>
            <a:tailEnd/>
          </a:ln>
        </p:spPr>
        <p:txBody>
          <a:bodyPr wrap="square">
            <a:prstTxWarp prst="textNoShape">
              <a:avLst/>
            </a:prstTxWarp>
            <a:spAutoFit/>
          </a:bodyPr>
          <a:lstStyle/>
          <a:p>
            <a:r>
              <a:rPr lang="en-US" sz="1800" b="1" dirty="0"/>
              <a:t>-</a:t>
            </a:r>
            <a:r>
              <a:rPr lang="en-US" sz="1800" dirty="0"/>
              <a:t>4 to -8% decline in calcification at </a:t>
            </a:r>
            <a:r>
              <a:rPr lang="en-US" sz="1800" i="1" dirty="0"/>
              <a:t>p</a:t>
            </a:r>
            <a:r>
              <a:rPr lang="en-US" sz="1800" dirty="0"/>
              <a:t>CO</a:t>
            </a:r>
            <a:r>
              <a:rPr lang="en-US" sz="1800" baseline="-25000" dirty="0"/>
              <a:t>2</a:t>
            </a:r>
            <a:r>
              <a:rPr lang="en-US" sz="1800" dirty="0"/>
              <a:t>= 560 </a:t>
            </a:r>
            <a:r>
              <a:rPr lang="en-US" sz="1800" dirty="0" err="1"/>
              <a:t>ppm</a:t>
            </a:r>
            <a:endParaRPr lang="en-US" sz="1800" baseline="-25000" dirty="0"/>
          </a:p>
          <a:p>
            <a:r>
              <a:rPr lang="en-US" sz="1800" dirty="0"/>
              <a:t>-6 to -14% decline in calcification at </a:t>
            </a:r>
            <a:r>
              <a:rPr lang="en-US" sz="1800" i="1" dirty="0"/>
              <a:t>p</a:t>
            </a:r>
            <a:r>
              <a:rPr lang="en-US" sz="1800" dirty="0"/>
              <a:t>CO</a:t>
            </a:r>
            <a:r>
              <a:rPr lang="en-US" sz="1800" baseline="-25000" dirty="0"/>
              <a:t>2</a:t>
            </a:r>
            <a:r>
              <a:rPr lang="en-US" sz="1800" dirty="0"/>
              <a:t>= 780 </a:t>
            </a:r>
            <a:r>
              <a:rPr lang="en-US" sz="1800" dirty="0" err="1"/>
              <a:t>ppm</a:t>
            </a:r>
            <a:endParaRPr lang="en-US" sz="1800" b="1" baseline="-25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858000" cy="944562"/>
          </a:xfrm>
        </p:spPr>
        <p:txBody>
          <a:bodyPr/>
          <a:lstStyle/>
          <a:p>
            <a:pPr algn="l"/>
            <a:r>
              <a:rPr lang="en-US" b="1" dirty="0" smtClean="0">
                <a:solidFill>
                  <a:srgbClr val="92D050"/>
                </a:solidFill>
              </a:rPr>
              <a:t>Shelled </a:t>
            </a:r>
            <a:r>
              <a:rPr lang="en-US" b="1" dirty="0" err="1" smtClean="0">
                <a:solidFill>
                  <a:srgbClr val="92D050"/>
                </a:solidFill>
              </a:rPr>
              <a:t>pteropods</a:t>
            </a:r>
            <a:endParaRPr lang="en-US" b="1" dirty="0">
              <a:solidFill>
                <a:srgbClr val="92D050"/>
              </a:solidFill>
            </a:endParaRPr>
          </a:p>
        </p:txBody>
      </p:sp>
      <p:sp>
        <p:nvSpPr>
          <p:cNvPr id="3" name="TextBox 2"/>
          <p:cNvSpPr txBox="1"/>
          <p:nvPr/>
        </p:nvSpPr>
        <p:spPr>
          <a:xfrm>
            <a:off x="2971800" y="914400"/>
            <a:ext cx="2943819" cy="584775"/>
          </a:xfrm>
          <a:prstGeom prst="rect">
            <a:avLst/>
          </a:prstGeom>
          <a:noFill/>
        </p:spPr>
        <p:txBody>
          <a:bodyPr wrap="none" rtlCol="0">
            <a:spAutoFit/>
          </a:bodyPr>
          <a:lstStyle/>
          <a:p>
            <a:r>
              <a:rPr lang="en-US" sz="3200" dirty="0" err="1" smtClean="0">
                <a:solidFill>
                  <a:schemeClr val="accent3">
                    <a:lumMod val="40000"/>
                    <a:lumOff val="60000"/>
                  </a:schemeClr>
                </a:solidFill>
              </a:rPr>
              <a:t>planktonic</a:t>
            </a:r>
            <a:r>
              <a:rPr lang="en-US" sz="3200" dirty="0" smtClean="0">
                <a:solidFill>
                  <a:schemeClr val="accent3">
                    <a:lumMod val="40000"/>
                    <a:lumOff val="60000"/>
                  </a:schemeClr>
                </a:solidFill>
              </a:rPr>
              <a:t> snails</a:t>
            </a:r>
            <a:endParaRPr lang="en-US" sz="3200" dirty="0">
              <a:solidFill>
                <a:schemeClr val="accent3">
                  <a:lumMod val="40000"/>
                  <a:lumOff val="60000"/>
                </a:schemeClr>
              </a:solidFill>
            </a:endParaRPr>
          </a:p>
        </p:txBody>
      </p:sp>
      <p:grpSp>
        <p:nvGrpSpPr>
          <p:cNvPr id="4" name="Group 15"/>
          <p:cNvGrpSpPr/>
          <p:nvPr/>
        </p:nvGrpSpPr>
        <p:grpSpPr>
          <a:xfrm>
            <a:off x="1371600" y="1524000"/>
            <a:ext cx="7354888" cy="4489450"/>
            <a:chOff x="1524000" y="2039938"/>
            <a:chExt cx="7354888" cy="4489450"/>
          </a:xfrm>
        </p:grpSpPr>
        <p:sp>
          <p:nvSpPr>
            <p:cNvPr id="5" name="Text Box 4"/>
            <p:cNvSpPr txBox="1">
              <a:spLocks noChangeArrowheads="1"/>
            </p:cNvSpPr>
            <p:nvPr/>
          </p:nvSpPr>
          <p:spPr bwMode="auto">
            <a:xfrm>
              <a:off x="5095875" y="6162675"/>
              <a:ext cx="3429000" cy="3667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800">
                <a:latin typeface="Arial" charset="0"/>
              </a:endParaRPr>
            </a:p>
          </p:txBody>
        </p:sp>
        <p:sp>
          <p:nvSpPr>
            <p:cNvPr id="6" name="Text Box 5"/>
            <p:cNvSpPr txBox="1">
              <a:spLocks noChangeArrowheads="1"/>
            </p:cNvSpPr>
            <p:nvPr/>
          </p:nvSpPr>
          <p:spPr bwMode="auto">
            <a:xfrm>
              <a:off x="7915275" y="2039938"/>
              <a:ext cx="609600" cy="366712"/>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800">
                <a:latin typeface="Arial" charset="0"/>
              </a:endParaRPr>
            </a:p>
          </p:txBody>
        </p:sp>
        <p:pic>
          <p:nvPicPr>
            <p:cNvPr id="7" name="Picture 7"/>
            <p:cNvPicPr>
              <a:picLocks noChangeAspect="1" noChangeArrowheads="1"/>
            </p:cNvPicPr>
            <p:nvPr/>
          </p:nvPicPr>
          <p:blipFill>
            <a:blip r:embed="rId3" cstate="print"/>
            <a:srcRect/>
            <a:stretch>
              <a:fillRect/>
            </a:stretch>
          </p:blipFill>
          <p:spPr bwMode="auto">
            <a:xfrm>
              <a:off x="1524000" y="2057400"/>
              <a:ext cx="6781799" cy="4357226"/>
            </a:xfrm>
            <a:prstGeom prst="rect">
              <a:avLst/>
            </a:prstGeom>
            <a:noFill/>
            <a:ln>
              <a:miter lim="800000"/>
              <a:headEnd/>
              <a:tailEnd/>
            </a:ln>
          </p:spPr>
        </p:pic>
        <p:sp>
          <p:nvSpPr>
            <p:cNvPr id="8" name="Rectangle 8"/>
            <p:cNvSpPr>
              <a:spLocks noChangeArrowheads="1"/>
            </p:cNvSpPr>
            <p:nvPr/>
          </p:nvSpPr>
          <p:spPr bwMode="auto">
            <a:xfrm>
              <a:off x="1981200" y="2116138"/>
              <a:ext cx="2216150" cy="541046"/>
            </a:xfrm>
            <a:prstGeom prst="rect">
              <a:avLst/>
            </a:prstGeom>
            <a:noFill/>
            <a:ln w="9525">
              <a:noFill/>
              <a:miter lim="800000"/>
              <a:headEnd/>
              <a:tailEnd/>
            </a:ln>
          </p:spPr>
          <p:txBody>
            <a:bodyPr>
              <a:prstTxWarp prst="textNoShape">
                <a:avLst/>
              </a:prstTxWarp>
              <a:spAutoFit/>
            </a:bodyPr>
            <a:lstStyle/>
            <a:p>
              <a:pPr>
                <a:lnSpc>
                  <a:spcPct val="80000"/>
                </a:lnSpc>
              </a:pPr>
              <a:r>
                <a:rPr lang="en-US" sz="1800" dirty="0">
                  <a:solidFill>
                    <a:schemeClr val="accent3">
                      <a:lumMod val="50000"/>
                    </a:schemeClr>
                  </a:solidFill>
                </a:rPr>
                <a:t>Whole shell: </a:t>
              </a:r>
            </a:p>
            <a:p>
              <a:pPr>
                <a:lnSpc>
                  <a:spcPct val="80000"/>
                </a:lnSpc>
              </a:pPr>
              <a:r>
                <a:rPr lang="en-US" sz="1800" i="1" dirty="0">
                  <a:solidFill>
                    <a:schemeClr val="accent3">
                      <a:lumMod val="50000"/>
                    </a:schemeClr>
                  </a:solidFill>
                </a:rPr>
                <a:t>Clio </a:t>
              </a:r>
              <a:r>
                <a:rPr lang="en-US" sz="1800" i="1" dirty="0" err="1">
                  <a:solidFill>
                    <a:schemeClr val="accent3">
                      <a:lumMod val="50000"/>
                    </a:schemeClr>
                  </a:solidFill>
                </a:rPr>
                <a:t>pyramidata</a:t>
              </a:r>
              <a:endParaRPr lang="en-US" sz="1800" i="1" dirty="0">
                <a:solidFill>
                  <a:schemeClr val="accent3">
                    <a:lumMod val="50000"/>
                  </a:schemeClr>
                </a:solidFill>
              </a:endParaRPr>
            </a:p>
          </p:txBody>
        </p:sp>
        <p:sp>
          <p:nvSpPr>
            <p:cNvPr id="9" name="Rectangle 9"/>
            <p:cNvSpPr>
              <a:spLocks noChangeArrowheads="1"/>
            </p:cNvSpPr>
            <p:nvPr/>
          </p:nvSpPr>
          <p:spPr bwMode="auto">
            <a:xfrm>
              <a:off x="3962400" y="2133600"/>
              <a:ext cx="2251075" cy="366713"/>
            </a:xfrm>
            <a:prstGeom prst="rect">
              <a:avLst/>
            </a:prstGeom>
            <a:noFill/>
            <a:ln w="9525">
              <a:noFill/>
              <a:miter lim="800000"/>
              <a:headEnd/>
              <a:tailEnd/>
            </a:ln>
          </p:spPr>
          <p:txBody>
            <a:bodyPr>
              <a:prstTxWarp prst="textNoShape">
                <a:avLst/>
              </a:prstTxWarp>
              <a:spAutoFit/>
            </a:bodyPr>
            <a:lstStyle/>
            <a:p>
              <a:pPr algn="ctr"/>
              <a:r>
                <a:rPr lang="en-US" sz="1800" dirty="0" err="1">
                  <a:solidFill>
                    <a:schemeClr val="accent3">
                      <a:lumMod val="50000"/>
                    </a:schemeClr>
                  </a:solidFill>
                </a:rPr>
                <a:t>Arag</a:t>
              </a:r>
              <a:r>
                <a:rPr lang="en-US" sz="1800" dirty="0">
                  <a:solidFill>
                    <a:schemeClr val="accent3">
                      <a:lumMod val="50000"/>
                    </a:schemeClr>
                  </a:solidFill>
                </a:rPr>
                <a:t>. rods exposed</a:t>
              </a:r>
            </a:p>
          </p:txBody>
        </p:sp>
        <p:sp>
          <p:nvSpPr>
            <p:cNvPr id="10" name="Rectangle 10"/>
            <p:cNvSpPr>
              <a:spLocks noChangeArrowheads="1"/>
            </p:cNvSpPr>
            <p:nvPr/>
          </p:nvSpPr>
          <p:spPr bwMode="auto">
            <a:xfrm>
              <a:off x="6096000" y="2209800"/>
              <a:ext cx="2376488" cy="585788"/>
            </a:xfrm>
            <a:prstGeom prst="rect">
              <a:avLst/>
            </a:prstGeom>
            <a:noFill/>
            <a:ln w="9525">
              <a:noFill/>
              <a:miter lim="800000"/>
              <a:headEnd/>
              <a:tailEnd/>
            </a:ln>
          </p:spPr>
          <p:txBody>
            <a:bodyPr>
              <a:prstTxWarp prst="textNoShape">
                <a:avLst/>
              </a:prstTxWarp>
              <a:spAutoFit/>
            </a:bodyPr>
            <a:lstStyle/>
            <a:p>
              <a:pPr algn="ctr">
                <a:lnSpc>
                  <a:spcPct val="80000"/>
                </a:lnSpc>
              </a:pPr>
              <a:r>
                <a:rPr lang="en-US" sz="1800" dirty="0">
                  <a:solidFill>
                    <a:schemeClr val="accent3">
                      <a:lumMod val="50000"/>
                    </a:schemeClr>
                  </a:solidFill>
                  <a:sym typeface="Times New Roman" charset="0"/>
                </a:rPr>
                <a:t>Prismatic layer </a:t>
              </a:r>
            </a:p>
            <a:p>
              <a:pPr algn="ctr"/>
              <a:r>
                <a:rPr lang="en-US" sz="1800" dirty="0">
                  <a:solidFill>
                    <a:schemeClr val="accent3">
                      <a:lumMod val="50000"/>
                    </a:schemeClr>
                  </a:solidFill>
                  <a:sym typeface="Times New Roman" charset="0"/>
                </a:rPr>
                <a:t>(1 µm) peels back</a:t>
              </a:r>
            </a:p>
          </p:txBody>
        </p:sp>
        <p:sp>
          <p:nvSpPr>
            <p:cNvPr id="11" name="Rectangle 11"/>
            <p:cNvSpPr>
              <a:spLocks noChangeArrowheads="1"/>
            </p:cNvSpPr>
            <p:nvPr/>
          </p:nvSpPr>
          <p:spPr bwMode="auto">
            <a:xfrm>
              <a:off x="3733800" y="5943600"/>
              <a:ext cx="2895600" cy="541046"/>
            </a:xfrm>
            <a:prstGeom prst="rect">
              <a:avLst/>
            </a:prstGeom>
            <a:noFill/>
            <a:ln w="9525">
              <a:noFill/>
              <a:miter lim="800000"/>
              <a:headEnd/>
              <a:tailEnd/>
            </a:ln>
          </p:spPr>
          <p:txBody>
            <a:bodyPr>
              <a:prstTxWarp prst="textNoShape">
                <a:avLst/>
              </a:prstTxWarp>
              <a:spAutoFit/>
            </a:bodyPr>
            <a:lstStyle/>
            <a:p>
              <a:pPr algn="ctr">
                <a:lnSpc>
                  <a:spcPct val="80000"/>
                </a:lnSpc>
              </a:pPr>
              <a:r>
                <a:rPr lang="en-US" sz="1800" dirty="0">
                  <a:solidFill>
                    <a:schemeClr val="accent3">
                      <a:lumMod val="50000"/>
                    </a:schemeClr>
                  </a:solidFill>
                  <a:sym typeface="Times New Roman" charset="0"/>
                </a:rPr>
                <a:t>Aperture (~7 </a:t>
              </a:r>
              <a:r>
                <a:rPr lang="en-US" sz="1800" dirty="0">
                  <a:solidFill>
                    <a:schemeClr val="accent3">
                      <a:lumMod val="50000"/>
                    </a:schemeClr>
                  </a:solidFill>
                  <a:sym typeface="Symbol" charset="2"/>
                </a:rPr>
                <a:t>µ</a:t>
              </a:r>
              <a:r>
                <a:rPr lang="en-US" sz="1800" dirty="0">
                  <a:solidFill>
                    <a:schemeClr val="accent3">
                      <a:lumMod val="50000"/>
                    </a:schemeClr>
                  </a:solidFill>
                  <a:sym typeface="Times New Roman" charset="0"/>
                </a:rPr>
                <a:t>m): </a:t>
              </a:r>
            </a:p>
            <a:p>
              <a:pPr algn="ctr">
                <a:lnSpc>
                  <a:spcPct val="80000"/>
                </a:lnSpc>
              </a:pPr>
              <a:r>
                <a:rPr lang="en-US" sz="1800" dirty="0">
                  <a:solidFill>
                    <a:schemeClr val="accent3">
                      <a:lumMod val="50000"/>
                    </a:schemeClr>
                  </a:solidFill>
                  <a:sym typeface="Times New Roman" charset="0"/>
                </a:rPr>
                <a:t>advanced dissolution</a:t>
              </a:r>
            </a:p>
          </p:txBody>
        </p:sp>
        <p:sp>
          <p:nvSpPr>
            <p:cNvPr id="12" name="Rectangle 12"/>
            <p:cNvSpPr>
              <a:spLocks noChangeArrowheads="1"/>
            </p:cNvSpPr>
            <p:nvPr/>
          </p:nvSpPr>
          <p:spPr bwMode="auto">
            <a:xfrm>
              <a:off x="5791200" y="5943600"/>
              <a:ext cx="3087688" cy="535531"/>
            </a:xfrm>
            <a:prstGeom prst="rect">
              <a:avLst/>
            </a:prstGeom>
            <a:noFill/>
            <a:ln w="9525">
              <a:noFill/>
              <a:miter lim="800000"/>
              <a:headEnd/>
              <a:tailEnd/>
            </a:ln>
          </p:spPr>
          <p:txBody>
            <a:bodyPr>
              <a:prstTxWarp prst="textNoShape">
                <a:avLst/>
              </a:prstTxWarp>
              <a:spAutoFit/>
            </a:bodyPr>
            <a:lstStyle/>
            <a:p>
              <a:pPr algn="ctr">
                <a:lnSpc>
                  <a:spcPct val="80000"/>
                </a:lnSpc>
              </a:pPr>
              <a:r>
                <a:rPr lang="en-US" sz="1800" dirty="0">
                  <a:solidFill>
                    <a:schemeClr val="accent3">
                      <a:lumMod val="50000"/>
                    </a:schemeClr>
                  </a:solidFill>
                </a:rPr>
                <a:t>Normal shell: </a:t>
              </a:r>
              <a:r>
                <a:rPr lang="en-US" sz="1800" dirty="0" smtClean="0">
                  <a:solidFill>
                    <a:schemeClr val="accent3">
                      <a:lumMod val="50000"/>
                    </a:schemeClr>
                  </a:solidFill>
                </a:rPr>
                <a:t/>
              </a:r>
              <a:br>
                <a:rPr lang="en-US" sz="1800" dirty="0" smtClean="0">
                  <a:solidFill>
                    <a:schemeClr val="accent3">
                      <a:lumMod val="50000"/>
                    </a:schemeClr>
                  </a:solidFill>
                </a:rPr>
              </a:br>
              <a:r>
                <a:rPr lang="en-US" sz="1800" dirty="0" smtClean="0">
                  <a:solidFill>
                    <a:schemeClr val="accent3">
                      <a:lumMod val="50000"/>
                    </a:schemeClr>
                  </a:solidFill>
                </a:rPr>
                <a:t>no</a:t>
              </a:r>
              <a:r>
                <a:rPr lang="en-US" dirty="0" smtClean="0">
                  <a:solidFill>
                    <a:schemeClr val="accent3">
                      <a:lumMod val="50000"/>
                    </a:schemeClr>
                  </a:solidFill>
                </a:rPr>
                <a:t> </a:t>
              </a:r>
              <a:r>
                <a:rPr lang="en-US" sz="1800" dirty="0" smtClean="0">
                  <a:solidFill>
                    <a:schemeClr val="accent3">
                      <a:lumMod val="50000"/>
                    </a:schemeClr>
                  </a:solidFill>
                </a:rPr>
                <a:t>dissolution</a:t>
              </a:r>
              <a:endParaRPr lang="en-US" sz="1800" dirty="0">
                <a:solidFill>
                  <a:schemeClr val="accent3">
                    <a:lumMod val="50000"/>
                  </a:schemeClr>
                </a:solidFill>
              </a:endParaRPr>
            </a:p>
          </p:txBody>
        </p:sp>
      </p:grpSp>
      <p:sp>
        <p:nvSpPr>
          <p:cNvPr id="13" name="Text Box 14"/>
          <p:cNvSpPr txBox="1">
            <a:spLocks noChangeArrowheads="1"/>
          </p:cNvSpPr>
          <p:nvPr/>
        </p:nvSpPr>
        <p:spPr bwMode="auto">
          <a:xfrm>
            <a:off x="0" y="5903893"/>
            <a:ext cx="9144000" cy="954107"/>
          </a:xfrm>
          <a:prstGeom prst="rect">
            <a:avLst/>
          </a:prstGeom>
          <a:solidFill>
            <a:schemeClr val="accent3">
              <a:lumMod val="75000"/>
            </a:schemeClr>
          </a:solidFill>
          <a:ln w="9525">
            <a:noFill/>
            <a:miter lim="800000"/>
            <a:headEnd/>
            <a:tailEnd/>
          </a:ln>
        </p:spPr>
        <p:txBody>
          <a:bodyPr wrap="square">
            <a:prstTxWarp prst="textNoShape">
              <a:avLst/>
            </a:prstTxWarp>
            <a:spAutoFit/>
          </a:bodyPr>
          <a:lstStyle/>
          <a:p>
            <a:r>
              <a:rPr lang="en-US" sz="2800" b="1" dirty="0"/>
              <a:t>Respiratory CO</a:t>
            </a:r>
            <a:r>
              <a:rPr lang="en-US" sz="2800" b="1" baseline="-25000" dirty="0"/>
              <a:t>2</a:t>
            </a:r>
            <a:r>
              <a:rPr lang="en-US" sz="2800" b="1" dirty="0"/>
              <a:t> forced </a:t>
            </a:r>
            <a:r>
              <a:rPr lang="el-GR" sz="2800" b="1" dirty="0">
                <a:ea typeface="Times New Roman" charset="0"/>
                <a:cs typeface="Times New Roman" charset="0"/>
              </a:rPr>
              <a:t>Ω</a:t>
            </a:r>
            <a:r>
              <a:rPr lang="en-US" sz="2800" b="1" baseline="-25000" dirty="0">
                <a:ea typeface="Times New Roman" charset="0"/>
                <a:cs typeface="Times New Roman" charset="0"/>
              </a:rPr>
              <a:t>A</a:t>
            </a:r>
            <a:r>
              <a:rPr lang="en-US" sz="2800" b="1" dirty="0">
                <a:ea typeface="Times New Roman" charset="0"/>
                <a:cs typeface="Times New Roman" charset="0"/>
              </a:rPr>
              <a:t> &lt;1</a:t>
            </a:r>
          </a:p>
          <a:p>
            <a:r>
              <a:rPr lang="en-US" sz="2800" b="1" dirty="0">
                <a:ea typeface="Times New Roman" charset="0"/>
                <a:cs typeface="Times New Roman" charset="0"/>
              </a:rPr>
              <a:t>Shells of live animals start to dissolve within 48 hours</a:t>
            </a:r>
            <a:endParaRPr lang="el-GR" sz="2800" b="1" dirty="0">
              <a:ea typeface="Times New Roman" charset="0"/>
              <a:cs typeface="Times New Roman" charset="0"/>
            </a:endParaRPr>
          </a:p>
        </p:txBody>
      </p:sp>
      <p:sp>
        <p:nvSpPr>
          <p:cNvPr id="14" name="Text Box 15"/>
          <p:cNvSpPr txBox="1">
            <a:spLocks noChangeArrowheads="1"/>
          </p:cNvSpPr>
          <p:nvPr/>
        </p:nvSpPr>
        <p:spPr bwMode="auto">
          <a:xfrm>
            <a:off x="0" y="6400800"/>
            <a:ext cx="7391400" cy="3667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1800" dirty="0">
              <a:latin typeface="Arial" charset="0"/>
            </a:endParaRPr>
          </a:p>
        </p:txBody>
      </p:sp>
      <p:pic>
        <p:nvPicPr>
          <p:cNvPr id="15" name="Picture 16" descr="Fabry_2006June"/>
          <p:cNvPicPr>
            <a:picLocks noChangeAspect="1" noChangeArrowheads="1"/>
          </p:cNvPicPr>
          <p:nvPr/>
        </p:nvPicPr>
        <p:blipFill>
          <a:blip r:embed="rId4" cstate="print"/>
          <a:srcRect l="14789" t="11168" r="11504" b="6136"/>
          <a:stretch>
            <a:fillRect/>
          </a:stretch>
        </p:blipFill>
        <p:spPr bwMode="auto">
          <a:xfrm rot="20398537">
            <a:off x="138839" y="182845"/>
            <a:ext cx="1412293" cy="1950396"/>
          </a:xfrm>
          <a:prstGeom prst="rect">
            <a:avLst/>
          </a:prstGeom>
          <a:ln>
            <a:noFill/>
          </a:ln>
          <a:effectLst>
            <a:outerShdw blurRad="292100" dist="139700" dir="2700000" algn="tl" rotWithShape="0">
              <a:srgbClr val="333333">
                <a:alpha val="65000"/>
              </a:srgbClr>
            </a:outerShdw>
          </a:effectLst>
        </p:spPr>
      </p:pic>
      <p:sp>
        <p:nvSpPr>
          <p:cNvPr id="17" name="Text Box 6"/>
          <p:cNvSpPr txBox="1">
            <a:spLocks noChangeArrowheads="1"/>
          </p:cNvSpPr>
          <p:nvPr/>
        </p:nvSpPr>
        <p:spPr bwMode="auto">
          <a:xfrm>
            <a:off x="6877050" y="5943600"/>
            <a:ext cx="2266950" cy="336550"/>
          </a:xfrm>
          <a:prstGeom prst="rect">
            <a:avLst/>
          </a:prstGeom>
          <a:noFill/>
          <a:ln w="9525">
            <a:noFill/>
            <a:miter lim="800000"/>
            <a:headEnd/>
            <a:tailEnd/>
          </a:ln>
        </p:spPr>
        <p:txBody>
          <a:bodyPr>
            <a:prstTxWarp prst="textNoShape">
              <a:avLst/>
            </a:prstTxWarp>
            <a:spAutoFit/>
          </a:bodyPr>
          <a:lstStyle/>
          <a:p>
            <a:pPr algn="r">
              <a:spcBef>
                <a:spcPct val="50000"/>
              </a:spcBef>
            </a:pPr>
            <a:r>
              <a:rPr lang="en-US" sz="1600" i="1" dirty="0">
                <a:solidFill>
                  <a:schemeClr val="tx1">
                    <a:lumMod val="85000"/>
                  </a:schemeClr>
                </a:solidFill>
              </a:rPr>
              <a:t>Orr et al. (2005)</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lobal carbon diagram from PDF-2"/>
          <p:cNvPicPr>
            <a:picLocks noChangeAspect="1" noChangeArrowheads="1"/>
          </p:cNvPicPr>
          <p:nvPr/>
        </p:nvPicPr>
        <p:blipFill>
          <a:blip r:embed="rId3" cstate="print"/>
          <a:srcRect/>
          <a:stretch>
            <a:fillRect/>
          </a:stretch>
        </p:blipFill>
        <p:spPr bwMode="auto">
          <a:xfrm>
            <a:off x="381000" y="1219200"/>
            <a:ext cx="5061817" cy="4747156"/>
          </a:xfrm>
          <a:prstGeom prst="rect">
            <a:avLst/>
          </a:prstGeom>
          <a:noFill/>
        </p:spPr>
      </p:pic>
      <p:pic>
        <p:nvPicPr>
          <p:cNvPr id="29700" name="Picture 4" descr="http://www.globallandproject.org/Logos/gcp_logo.jpg"/>
          <p:cNvPicPr>
            <a:picLocks noChangeAspect="1" noChangeArrowheads="1"/>
          </p:cNvPicPr>
          <p:nvPr/>
        </p:nvPicPr>
        <p:blipFill>
          <a:blip r:embed="rId4" cstate="print"/>
          <a:srcRect/>
          <a:stretch>
            <a:fillRect/>
          </a:stretch>
        </p:blipFill>
        <p:spPr bwMode="auto">
          <a:xfrm>
            <a:off x="0" y="6000749"/>
            <a:ext cx="952500" cy="857251"/>
          </a:xfrm>
          <a:prstGeom prst="rect">
            <a:avLst/>
          </a:prstGeom>
          <a:noFill/>
        </p:spPr>
      </p:pic>
      <p:sp>
        <p:nvSpPr>
          <p:cNvPr id="8" name="Footer Placeholder 7"/>
          <p:cNvSpPr>
            <a:spLocks noGrp="1"/>
          </p:cNvSpPr>
          <p:nvPr>
            <p:ph type="ftr" sz="quarter" idx="11"/>
          </p:nvPr>
        </p:nvSpPr>
        <p:spPr>
          <a:xfrm>
            <a:off x="6324600" y="6387647"/>
            <a:ext cx="2667000" cy="365125"/>
          </a:xfrm>
        </p:spPr>
        <p:txBody>
          <a:bodyPr/>
          <a:lstStyle/>
          <a:p>
            <a:r>
              <a:rPr lang="en-US" dirty="0" smtClean="0"/>
              <a:t>http://www.globalcarbonproject.org</a:t>
            </a:r>
            <a:endParaRPr lang="en-US" dirty="0"/>
          </a:p>
        </p:txBody>
      </p:sp>
      <p:sp>
        <p:nvSpPr>
          <p:cNvPr id="10" name="Text Box 500"/>
          <p:cNvSpPr txBox="1">
            <a:spLocks noChangeArrowheads="1"/>
          </p:cNvSpPr>
          <p:nvPr/>
        </p:nvSpPr>
        <p:spPr bwMode="auto">
          <a:xfrm>
            <a:off x="910545" y="6526213"/>
            <a:ext cx="5370513" cy="244475"/>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1000" dirty="0" smtClean="0">
                <a:solidFill>
                  <a:srgbClr val="000000"/>
                </a:solidFill>
                <a:latin typeface="Arial Narrow" pitchFamily="34" charset="0"/>
                <a:ea typeface="ＭＳ Ｐゴシック" pitchFamily="34" charset="-128"/>
              </a:rPr>
              <a:t>Global Carbon Project 2010; Updated from </a:t>
            </a:r>
            <a:r>
              <a:rPr lang="en-GB" sz="1000" dirty="0" smtClean="0">
                <a:solidFill>
                  <a:srgbClr val="000000"/>
                </a:solidFill>
                <a:latin typeface="Arial Narrow" pitchFamily="34" charset="0"/>
              </a:rPr>
              <a:t>Le </a:t>
            </a:r>
            <a:r>
              <a:rPr lang="en-GB" sz="1000" dirty="0" err="1" smtClean="0">
                <a:solidFill>
                  <a:srgbClr val="000000"/>
                </a:solidFill>
                <a:latin typeface="Arial Narrow" pitchFamily="34" charset="0"/>
              </a:rPr>
              <a:t>Quéré</a:t>
            </a:r>
            <a:r>
              <a:rPr lang="en-GB" sz="1000" dirty="0" smtClean="0">
                <a:solidFill>
                  <a:srgbClr val="000000"/>
                </a:solidFill>
                <a:latin typeface="Arial Narrow" pitchFamily="34" charset="0"/>
              </a:rPr>
              <a:t> et al. 2009, Nature </a:t>
            </a:r>
            <a:r>
              <a:rPr lang="en-GB" sz="1000" dirty="0" err="1" smtClean="0">
                <a:solidFill>
                  <a:srgbClr val="000000"/>
                </a:solidFill>
                <a:latin typeface="Arial Narrow" pitchFamily="34" charset="0"/>
              </a:rPr>
              <a:t>Geoscience</a:t>
            </a:r>
            <a:r>
              <a:rPr lang="en-GB" sz="1000" dirty="0" smtClean="0">
                <a:solidFill>
                  <a:srgbClr val="000000"/>
                </a:solidFill>
                <a:latin typeface="Arial Narrow" pitchFamily="34" charset="0"/>
              </a:rPr>
              <a:t>; </a:t>
            </a:r>
            <a:r>
              <a:rPr lang="en-GB" sz="1000" dirty="0" err="1" smtClean="0">
                <a:solidFill>
                  <a:srgbClr val="000000"/>
                </a:solidFill>
                <a:latin typeface="Arial Narrow" pitchFamily="34" charset="0"/>
              </a:rPr>
              <a:t>Canadell</a:t>
            </a:r>
            <a:r>
              <a:rPr lang="en-GB" sz="1000" dirty="0" smtClean="0">
                <a:solidFill>
                  <a:srgbClr val="000000"/>
                </a:solidFill>
                <a:latin typeface="Arial Narrow" pitchFamily="34" charset="0"/>
              </a:rPr>
              <a:t> et al. 2007, PNAS</a:t>
            </a:r>
            <a:endParaRPr lang="en-US" sz="1000" dirty="0" smtClean="0">
              <a:solidFill>
                <a:srgbClr val="000000"/>
              </a:solidFill>
              <a:latin typeface="Arial Narrow" pitchFamily="34" charset="0"/>
            </a:endParaRPr>
          </a:p>
        </p:txBody>
      </p:sp>
      <p:sp>
        <p:nvSpPr>
          <p:cNvPr id="11" name="Title 1"/>
          <p:cNvSpPr txBox="1">
            <a:spLocks/>
          </p:cNvSpPr>
          <p:nvPr/>
        </p:nvSpPr>
        <p:spPr>
          <a:xfrm>
            <a:off x="457200" y="762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smtClean="0">
                <a:ln>
                  <a:noFill/>
                </a:ln>
                <a:solidFill>
                  <a:schemeClr val="tx2"/>
                </a:solidFill>
                <a:effectLst/>
                <a:uLnTx/>
                <a:uFillTx/>
                <a:latin typeface="+mj-lt"/>
                <a:ea typeface="+mj-ea"/>
                <a:cs typeface="+mj-cs"/>
              </a:rPr>
              <a:t>Global Carbon Cycle</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9" name="Picture 14"/>
          <p:cNvPicPr>
            <a:picLocks noChangeAspect="1" noChangeArrowheads="1"/>
          </p:cNvPicPr>
          <p:nvPr/>
        </p:nvPicPr>
        <p:blipFill>
          <a:blip r:embed="rId5" cstate="screen"/>
          <a:srcRect/>
          <a:stretch>
            <a:fillRect/>
          </a:stretch>
        </p:blipFill>
        <p:spPr bwMode="auto">
          <a:xfrm>
            <a:off x="5638800" y="1295400"/>
            <a:ext cx="3170964" cy="2027507"/>
          </a:xfrm>
          <a:prstGeom prst="rect">
            <a:avLst/>
          </a:prstGeom>
          <a:noFill/>
          <a:ln w="12700" cap="sq" algn="ctr">
            <a:noFill/>
            <a:miter lim="800000"/>
            <a:headEnd/>
            <a:tailEnd/>
          </a:ln>
        </p:spPr>
      </p:pic>
      <p:sp>
        <p:nvSpPr>
          <p:cNvPr id="12" name="Rectangle 11"/>
          <p:cNvSpPr/>
          <p:nvPr/>
        </p:nvSpPr>
        <p:spPr>
          <a:xfrm>
            <a:off x="5715000" y="3581400"/>
            <a:ext cx="3030794" cy="954107"/>
          </a:xfrm>
          <a:prstGeom prst="rect">
            <a:avLst/>
          </a:prstGeom>
        </p:spPr>
        <p:txBody>
          <a:bodyPr wrap="square">
            <a:spAutoFit/>
          </a:bodyPr>
          <a:lstStyle/>
          <a:p>
            <a:r>
              <a:rPr lang="en-US" sz="1400" b="1" dirty="0" smtClean="0">
                <a:latin typeface="Comic Sans MS" pitchFamily="66" charset="0"/>
              </a:rPr>
              <a:t>A railroad train carrying 2.3 Pg of carbon would stretch around the Earth 14 times! – Chris Sabine (NOAA PMEL)</a:t>
            </a:r>
            <a:endParaRPr lang="en-US" sz="1400" dirty="0">
              <a:latin typeface="Comic Sans MS" pitchFamily="66" charset="0"/>
            </a:endParaRPr>
          </a:p>
        </p:txBody>
      </p:sp>
      <p:sp>
        <p:nvSpPr>
          <p:cNvPr id="13" name="TextBox 12"/>
          <p:cNvSpPr txBox="1"/>
          <p:nvPr/>
        </p:nvSpPr>
        <p:spPr>
          <a:xfrm>
            <a:off x="1447800" y="6096000"/>
            <a:ext cx="4963731" cy="369332"/>
          </a:xfrm>
          <a:prstGeom prst="rect">
            <a:avLst/>
          </a:prstGeom>
          <a:noFill/>
        </p:spPr>
        <p:txBody>
          <a:bodyPr wrap="none" rtlCol="0">
            <a:spAutoFit/>
          </a:bodyPr>
          <a:lstStyle/>
          <a:p>
            <a:r>
              <a:rPr lang="en-US" i="1" dirty="0" smtClean="0"/>
              <a:t>The importance of a well balanced carbon budget</a:t>
            </a:r>
            <a:endParaRPr lang="en-US"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smtClean="0">
                <a:solidFill>
                  <a:srgbClr val="FFE79B"/>
                </a:solidFill>
              </a:rPr>
              <a:t>Mussels &amp; oysters</a:t>
            </a:r>
            <a:endParaRPr lang="en-US" b="1" dirty="0">
              <a:solidFill>
                <a:srgbClr val="FFE79B"/>
              </a:solidFill>
            </a:endParaRPr>
          </a:p>
        </p:txBody>
      </p:sp>
      <p:pic>
        <p:nvPicPr>
          <p:cNvPr id="3" name="Picture 2" descr="Layout_4"/>
          <p:cNvPicPr>
            <a:picLocks noChangeAspect="1" noChangeArrowheads="1"/>
          </p:cNvPicPr>
          <p:nvPr/>
        </p:nvPicPr>
        <p:blipFill>
          <a:blip r:embed="rId3" cstate="print"/>
          <a:srcRect r="8735"/>
          <a:stretch>
            <a:fillRect/>
          </a:stretch>
        </p:blipFill>
        <p:spPr bwMode="auto">
          <a:xfrm>
            <a:off x="914400" y="1371600"/>
            <a:ext cx="4495800" cy="5049837"/>
          </a:xfrm>
          <a:prstGeom prst="rect">
            <a:avLst/>
          </a:prstGeom>
          <a:noFill/>
          <a:ln w="9525">
            <a:noFill/>
            <a:miter lim="800000"/>
            <a:headEnd/>
            <a:tailEnd/>
          </a:ln>
        </p:spPr>
      </p:pic>
      <p:sp>
        <p:nvSpPr>
          <p:cNvPr id="4" name="Rectangle 7"/>
          <p:cNvSpPr>
            <a:spLocks noRot="1" noChangeArrowheads="1"/>
          </p:cNvSpPr>
          <p:nvPr/>
        </p:nvSpPr>
        <p:spPr bwMode="auto">
          <a:xfrm>
            <a:off x="5410200" y="1524000"/>
            <a:ext cx="3543300" cy="4652962"/>
          </a:xfrm>
          <a:prstGeom prst="rect">
            <a:avLst/>
          </a:prstGeom>
          <a:noFill/>
          <a:ln w="9525">
            <a:noFill/>
            <a:miter lim="800000"/>
            <a:headEnd/>
            <a:tailEnd/>
          </a:ln>
        </p:spPr>
        <p:txBody>
          <a:bodyPr>
            <a:prstTxWarp prst="textNoShape">
              <a:avLst/>
            </a:prstTxWarp>
          </a:bodyPr>
          <a:lstStyle/>
          <a:p>
            <a:pPr marL="342900" indent="-342900">
              <a:lnSpc>
                <a:spcPct val="85000"/>
              </a:lnSpc>
              <a:spcBef>
                <a:spcPct val="30000"/>
              </a:spcBef>
            </a:pPr>
            <a:r>
              <a:rPr lang="en-US" sz="2000" dirty="0"/>
              <a:t>	Decrease in calcification rates for the </a:t>
            </a:r>
            <a:r>
              <a:rPr lang="en-US" sz="2000" dirty="0" smtClean="0"/>
              <a:t>both species </a:t>
            </a:r>
            <a:endParaRPr lang="en-US" sz="2000" dirty="0"/>
          </a:p>
          <a:p>
            <a:pPr marL="342900" indent="-342900">
              <a:lnSpc>
                <a:spcPct val="85000"/>
              </a:lnSpc>
              <a:spcBef>
                <a:spcPct val="30000"/>
              </a:spcBef>
            </a:pPr>
            <a:r>
              <a:rPr lang="en-US" sz="2000" i="1" dirty="0">
                <a:solidFill>
                  <a:schemeClr val="tx2"/>
                </a:solidFill>
              </a:rPr>
              <a:t>	</a:t>
            </a:r>
          </a:p>
          <a:p>
            <a:pPr marL="342900" indent="-342900">
              <a:lnSpc>
                <a:spcPct val="85000"/>
              </a:lnSpc>
              <a:spcBef>
                <a:spcPct val="30000"/>
              </a:spcBef>
            </a:pPr>
            <a:r>
              <a:rPr lang="en-US" sz="2000" i="1" dirty="0"/>
              <a:t>	</a:t>
            </a:r>
            <a:r>
              <a:rPr lang="en-US" sz="2000" dirty="0" smtClean="0"/>
              <a:t>Significant </a:t>
            </a:r>
            <a:r>
              <a:rPr lang="en-US" sz="2000" dirty="0"/>
              <a:t>with</a:t>
            </a:r>
            <a:r>
              <a:rPr lang="en-US" sz="2000" i="1" dirty="0"/>
              <a:t> p</a:t>
            </a:r>
            <a:r>
              <a:rPr lang="en-US" sz="2000" dirty="0"/>
              <a:t>CO</a:t>
            </a:r>
            <a:r>
              <a:rPr lang="en-US" sz="2000" baseline="-25000" dirty="0"/>
              <a:t>2</a:t>
            </a:r>
            <a:r>
              <a:rPr lang="en-US" sz="2000" dirty="0"/>
              <a:t> increase and [CO</a:t>
            </a:r>
            <a:r>
              <a:rPr lang="en-US" sz="2000" baseline="-25000" dirty="0"/>
              <a:t>3</a:t>
            </a:r>
            <a:r>
              <a:rPr lang="en-US" sz="2000" baseline="30000" dirty="0"/>
              <a:t>2-</a:t>
            </a:r>
            <a:r>
              <a:rPr lang="en-US" sz="2000" dirty="0"/>
              <a:t>] decrease</a:t>
            </a:r>
          </a:p>
          <a:p>
            <a:pPr marL="742950" lvl="1" indent="-285750">
              <a:lnSpc>
                <a:spcPct val="80000"/>
              </a:lnSpc>
              <a:spcBef>
                <a:spcPct val="10000"/>
              </a:spcBef>
            </a:pPr>
            <a:endParaRPr lang="en-US" sz="2000" dirty="0"/>
          </a:p>
          <a:p>
            <a:pPr marL="342900" indent="-342900">
              <a:lnSpc>
                <a:spcPct val="80000"/>
              </a:lnSpc>
              <a:spcBef>
                <a:spcPct val="10000"/>
              </a:spcBef>
            </a:pPr>
            <a:r>
              <a:rPr lang="en-US" sz="2000" dirty="0"/>
              <a:t>	</a:t>
            </a:r>
            <a:r>
              <a:rPr lang="en-US" sz="2000" i="1" dirty="0">
                <a:solidFill>
                  <a:schemeClr val="accent5">
                    <a:lumMod val="40000"/>
                    <a:lumOff val="60000"/>
                  </a:schemeClr>
                </a:solidFill>
              </a:rPr>
              <a:t>At pCO</a:t>
            </a:r>
            <a:r>
              <a:rPr lang="en-US" sz="2000" i="1" baseline="-25000" dirty="0">
                <a:solidFill>
                  <a:schemeClr val="accent5">
                    <a:lumMod val="40000"/>
                    <a:lumOff val="60000"/>
                  </a:schemeClr>
                </a:solidFill>
              </a:rPr>
              <a:t>2 </a:t>
            </a:r>
            <a:r>
              <a:rPr lang="en-US" sz="2000" i="1" dirty="0">
                <a:solidFill>
                  <a:schemeClr val="accent5">
                    <a:lumMod val="40000"/>
                    <a:lumOff val="60000"/>
                  </a:schemeClr>
                </a:solidFill>
              </a:rPr>
              <a:t>740 </a:t>
            </a:r>
            <a:r>
              <a:rPr lang="en-US" sz="2000" i="1" dirty="0" err="1" smtClean="0">
                <a:solidFill>
                  <a:schemeClr val="accent5">
                    <a:lumMod val="40000"/>
                    <a:lumOff val="60000"/>
                  </a:schemeClr>
                </a:solidFill>
              </a:rPr>
              <a:t>ppmv</a:t>
            </a:r>
            <a:r>
              <a:rPr lang="en-US" sz="2000" i="1" dirty="0">
                <a:solidFill>
                  <a:schemeClr val="accent5">
                    <a:lumMod val="40000"/>
                    <a:lumOff val="60000"/>
                  </a:schemeClr>
                </a:solidFill>
              </a:rPr>
              <a:t>:</a:t>
            </a:r>
          </a:p>
          <a:p>
            <a:pPr marL="342900" indent="-342900">
              <a:lnSpc>
                <a:spcPct val="80000"/>
              </a:lnSpc>
              <a:spcBef>
                <a:spcPct val="10000"/>
              </a:spcBef>
            </a:pPr>
            <a:endParaRPr lang="en-US" sz="2000" dirty="0"/>
          </a:p>
          <a:p>
            <a:pPr marL="800100" lvl="1" indent="-342900">
              <a:lnSpc>
                <a:spcPct val="80000"/>
              </a:lnSpc>
              <a:spcBef>
                <a:spcPct val="10000"/>
              </a:spcBef>
            </a:pPr>
            <a:r>
              <a:rPr lang="en-US" sz="2000" dirty="0"/>
              <a:t>	</a:t>
            </a:r>
            <a:r>
              <a:rPr lang="en-US" sz="2000" dirty="0" smtClean="0"/>
              <a:t>25</a:t>
            </a:r>
            <a:r>
              <a:rPr lang="en-US" sz="2000" dirty="0"/>
              <a:t>% decrease in calcification for mussels</a:t>
            </a:r>
          </a:p>
          <a:p>
            <a:pPr marL="342900" indent="-342900">
              <a:lnSpc>
                <a:spcPct val="80000"/>
              </a:lnSpc>
              <a:spcBef>
                <a:spcPct val="10000"/>
              </a:spcBef>
            </a:pPr>
            <a:endParaRPr lang="en-US" sz="2000" dirty="0"/>
          </a:p>
          <a:p>
            <a:pPr marL="800100" lvl="1" indent="-342900">
              <a:lnSpc>
                <a:spcPct val="80000"/>
              </a:lnSpc>
              <a:spcBef>
                <a:spcPct val="10000"/>
              </a:spcBef>
            </a:pPr>
            <a:r>
              <a:rPr lang="en-US" sz="2000" dirty="0"/>
              <a:t>	</a:t>
            </a:r>
            <a:r>
              <a:rPr lang="en-US" sz="2000" dirty="0" smtClean="0"/>
              <a:t>10</a:t>
            </a:r>
            <a:r>
              <a:rPr lang="en-US" sz="2000" dirty="0"/>
              <a:t>% decrease in calcification for oysters</a:t>
            </a:r>
            <a:endParaRPr lang="en-US" sz="2000" dirty="0">
              <a:solidFill>
                <a:srgbClr val="FF0000"/>
              </a:solidFill>
            </a:endParaRPr>
          </a:p>
        </p:txBody>
      </p:sp>
      <p:sp>
        <p:nvSpPr>
          <p:cNvPr id="5" name="Text Box 8"/>
          <p:cNvSpPr txBox="1">
            <a:spLocks noChangeArrowheads="1"/>
          </p:cNvSpPr>
          <p:nvPr/>
        </p:nvSpPr>
        <p:spPr bwMode="auto">
          <a:xfrm>
            <a:off x="7485832" y="6521450"/>
            <a:ext cx="1658168" cy="3048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1400" i="1" dirty="0" err="1">
                <a:solidFill>
                  <a:schemeClr val="tx1">
                    <a:lumMod val="75000"/>
                  </a:schemeClr>
                </a:solidFill>
              </a:rPr>
              <a:t>Gazeau</a:t>
            </a:r>
            <a:r>
              <a:rPr lang="en-US" sz="1400" i="1" dirty="0">
                <a:solidFill>
                  <a:schemeClr val="tx1">
                    <a:lumMod val="75000"/>
                  </a:schemeClr>
                </a:solidFill>
              </a:rPr>
              <a:t> et al., 2007</a:t>
            </a:r>
          </a:p>
        </p:txBody>
      </p:sp>
      <p:sp>
        <p:nvSpPr>
          <p:cNvPr id="9" name="TextBox 8"/>
          <p:cNvSpPr txBox="1"/>
          <p:nvPr/>
        </p:nvSpPr>
        <p:spPr>
          <a:xfrm>
            <a:off x="457200" y="919219"/>
            <a:ext cx="5715000" cy="775597"/>
          </a:xfrm>
          <a:prstGeom prst="rect">
            <a:avLst/>
          </a:prstGeom>
          <a:noFill/>
        </p:spPr>
        <p:txBody>
          <a:bodyPr wrap="square" rtlCol="0">
            <a:spAutoFit/>
          </a:bodyPr>
          <a:lstStyle/>
          <a:p>
            <a:pPr marL="342900" indent="-342900">
              <a:lnSpc>
                <a:spcPct val="85000"/>
              </a:lnSpc>
              <a:spcBef>
                <a:spcPct val="30000"/>
              </a:spcBef>
            </a:pPr>
            <a:r>
              <a:rPr lang="en-US" sz="2400" i="1" dirty="0" err="1" smtClean="0">
                <a:solidFill>
                  <a:srgbClr val="EEB500"/>
                </a:solidFill>
              </a:rPr>
              <a:t>Mytilus</a:t>
            </a:r>
            <a:r>
              <a:rPr lang="en-US" sz="2400" i="1" dirty="0" smtClean="0">
                <a:solidFill>
                  <a:srgbClr val="EEB500"/>
                </a:solidFill>
              </a:rPr>
              <a:t> </a:t>
            </a:r>
            <a:r>
              <a:rPr lang="en-US" sz="2400" i="1" dirty="0" err="1" smtClean="0">
                <a:solidFill>
                  <a:srgbClr val="EEB500"/>
                </a:solidFill>
              </a:rPr>
              <a:t>edulis</a:t>
            </a:r>
            <a:r>
              <a:rPr lang="en-US" sz="2400" dirty="0" smtClean="0">
                <a:solidFill>
                  <a:srgbClr val="EEB500"/>
                </a:solidFill>
              </a:rPr>
              <a:t>  </a:t>
            </a:r>
            <a:r>
              <a:rPr lang="en-US" sz="2400" i="1" dirty="0" smtClean="0">
                <a:solidFill>
                  <a:srgbClr val="EEB500"/>
                </a:solidFill>
              </a:rPr>
              <a:t>&amp; </a:t>
            </a:r>
            <a:r>
              <a:rPr lang="en-US" sz="2400" i="1" dirty="0" err="1" smtClean="0">
                <a:solidFill>
                  <a:srgbClr val="EEB500"/>
                </a:solidFill>
              </a:rPr>
              <a:t>Crassostrea</a:t>
            </a:r>
            <a:r>
              <a:rPr lang="en-US" sz="2400" i="1" dirty="0" smtClean="0">
                <a:solidFill>
                  <a:srgbClr val="EEB500"/>
                </a:solidFill>
              </a:rPr>
              <a:t> </a:t>
            </a:r>
            <a:r>
              <a:rPr lang="en-US" sz="2400" i="1" dirty="0" err="1" smtClean="0">
                <a:solidFill>
                  <a:srgbClr val="EEB500"/>
                </a:solidFill>
              </a:rPr>
              <a:t>gigas</a:t>
            </a:r>
            <a:endParaRPr lang="en-US" sz="2400" i="1" dirty="0" smtClean="0">
              <a:solidFill>
                <a:srgbClr val="EEB500"/>
              </a:solidFill>
            </a:endParaRPr>
          </a:p>
          <a:p>
            <a:endParaRPr lang="en-US" sz="2400" dirty="0">
              <a:solidFill>
                <a:srgbClr val="EEB5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b="1" dirty="0" smtClean="0">
                <a:solidFill>
                  <a:srgbClr val="FFE79B"/>
                </a:solidFill>
              </a:rPr>
              <a:t>Bivalve juveniles</a:t>
            </a:r>
            <a:endParaRPr lang="en-US" b="1" dirty="0">
              <a:solidFill>
                <a:srgbClr val="FFE79B"/>
              </a:solidFill>
            </a:endParaRPr>
          </a:p>
        </p:txBody>
      </p:sp>
      <p:pic>
        <p:nvPicPr>
          <p:cNvPr id="3" name="Picture 14" descr="Mark_Green_clam7"/>
          <p:cNvPicPr>
            <a:picLocks noChangeAspect="1" noChangeArrowheads="1"/>
          </p:cNvPicPr>
          <p:nvPr/>
        </p:nvPicPr>
        <p:blipFill>
          <a:blip r:embed="rId3" cstate="print"/>
          <a:srcRect/>
          <a:stretch>
            <a:fillRect/>
          </a:stretch>
        </p:blipFill>
        <p:spPr bwMode="auto">
          <a:xfrm>
            <a:off x="838200" y="1905000"/>
            <a:ext cx="2866185" cy="3688978"/>
          </a:xfrm>
          <a:prstGeom prst="rect">
            <a:avLst/>
          </a:prstGeom>
          <a:noFill/>
          <a:ln w="9525">
            <a:noFill/>
            <a:miter lim="800000"/>
            <a:headEnd/>
            <a:tailEnd/>
          </a:ln>
        </p:spPr>
      </p:pic>
      <p:sp>
        <p:nvSpPr>
          <p:cNvPr id="4" name="Text Box 11"/>
          <p:cNvSpPr txBox="1">
            <a:spLocks noChangeArrowheads="1"/>
          </p:cNvSpPr>
          <p:nvPr/>
        </p:nvSpPr>
        <p:spPr bwMode="auto">
          <a:xfrm>
            <a:off x="4191000" y="2209800"/>
            <a:ext cx="4456112" cy="2474524"/>
          </a:xfrm>
          <a:prstGeom prst="rect">
            <a:avLst/>
          </a:prstGeom>
          <a:noFill/>
          <a:ln w="9525">
            <a:noFill/>
            <a:miter lim="800000"/>
            <a:headEnd/>
            <a:tailEnd/>
          </a:ln>
        </p:spPr>
        <p:txBody>
          <a:bodyPr>
            <a:prstTxWarp prst="textNoShape">
              <a:avLst/>
            </a:prstTxWarp>
            <a:spAutoFit/>
          </a:bodyPr>
          <a:lstStyle/>
          <a:p>
            <a:pPr marL="231775" indent="-231775">
              <a:lnSpc>
                <a:spcPct val="90000"/>
              </a:lnSpc>
              <a:spcBef>
                <a:spcPct val="30000"/>
              </a:spcBef>
            </a:pPr>
            <a:r>
              <a:rPr lang="en-US" sz="2400" b="1" dirty="0" smtClean="0">
                <a:solidFill>
                  <a:srgbClr val="FFE79B"/>
                </a:solidFill>
              </a:rPr>
              <a:t>0.3 mm newly </a:t>
            </a:r>
            <a:r>
              <a:rPr lang="en-US" sz="2400" b="1" dirty="0">
                <a:solidFill>
                  <a:srgbClr val="FFE79B"/>
                </a:solidFill>
              </a:rPr>
              <a:t>settled </a:t>
            </a:r>
            <a:r>
              <a:rPr lang="en-US" sz="2400" b="1" dirty="0" smtClean="0">
                <a:solidFill>
                  <a:srgbClr val="FFE79B"/>
                </a:solidFill>
              </a:rPr>
              <a:t>clams</a:t>
            </a:r>
          </a:p>
          <a:p>
            <a:pPr marL="231775" indent="-231775">
              <a:lnSpc>
                <a:spcPct val="90000"/>
              </a:lnSpc>
              <a:spcBef>
                <a:spcPct val="30000"/>
              </a:spcBef>
            </a:pPr>
            <a:endParaRPr lang="en-US" sz="1800" dirty="0"/>
          </a:p>
          <a:p>
            <a:pPr marL="231775" indent="-231775">
              <a:lnSpc>
                <a:spcPct val="90000"/>
              </a:lnSpc>
              <a:spcBef>
                <a:spcPct val="30000"/>
              </a:spcBef>
              <a:buFontTx/>
              <a:buChar char="•"/>
            </a:pPr>
            <a:r>
              <a:rPr lang="en-US" sz="1800" dirty="0" smtClean="0"/>
              <a:t>Massive </a:t>
            </a:r>
            <a:r>
              <a:rPr lang="en-US" sz="1800" dirty="0"/>
              <a:t>dissolution within 24 hours in </a:t>
            </a:r>
            <a:r>
              <a:rPr lang="en-US" sz="1800" dirty="0" err="1"/>
              <a:t>undersaturated</a:t>
            </a:r>
            <a:r>
              <a:rPr lang="en-US" sz="1800" dirty="0"/>
              <a:t> water; shell gone within 2 </a:t>
            </a:r>
            <a:r>
              <a:rPr lang="en-US" sz="1800" dirty="0" smtClean="0"/>
              <a:t>weeks</a:t>
            </a:r>
            <a:br>
              <a:rPr lang="en-US" sz="1800" dirty="0" smtClean="0"/>
            </a:br>
            <a:endParaRPr lang="en-US" sz="1800" dirty="0"/>
          </a:p>
          <a:p>
            <a:pPr marL="231775" indent="-231775">
              <a:lnSpc>
                <a:spcPct val="90000"/>
              </a:lnSpc>
              <a:spcBef>
                <a:spcPct val="30000"/>
              </a:spcBef>
              <a:buFontTx/>
              <a:buChar char="•"/>
            </a:pPr>
            <a:r>
              <a:rPr lang="en-US" sz="1800" dirty="0"/>
              <a:t>Dissolution </a:t>
            </a:r>
            <a:r>
              <a:rPr lang="en-US" sz="1800" dirty="0" smtClean="0"/>
              <a:t>causes mortality </a:t>
            </a:r>
            <a:r>
              <a:rPr lang="en-US" sz="1800" dirty="0"/>
              <a:t>in estuaries &amp; coastal habitats</a:t>
            </a:r>
          </a:p>
        </p:txBody>
      </p:sp>
      <p:sp>
        <p:nvSpPr>
          <p:cNvPr id="5" name="Text Box 11"/>
          <p:cNvSpPr txBox="1">
            <a:spLocks noChangeArrowheads="1"/>
          </p:cNvSpPr>
          <p:nvPr/>
        </p:nvSpPr>
        <p:spPr bwMode="auto">
          <a:xfrm>
            <a:off x="3962400" y="1752600"/>
            <a:ext cx="4456112" cy="480131"/>
          </a:xfrm>
          <a:prstGeom prst="rect">
            <a:avLst/>
          </a:prstGeom>
          <a:noFill/>
          <a:ln w="9525">
            <a:noFill/>
            <a:miter lim="800000"/>
            <a:headEnd/>
            <a:tailEnd/>
          </a:ln>
        </p:spPr>
        <p:txBody>
          <a:bodyPr>
            <a:prstTxWarp prst="textNoShape">
              <a:avLst/>
            </a:prstTxWarp>
            <a:spAutoFit/>
          </a:bodyPr>
          <a:lstStyle/>
          <a:p>
            <a:pPr marL="231775" indent="-231775">
              <a:lnSpc>
                <a:spcPct val="90000"/>
              </a:lnSpc>
              <a:spcBef>
                <a:spcPct val="30000"/>
              </a:spcBef>
            </a:pPr>
            <a:r>
              <a:rPr lang="en-US" sz="2800" b="1" dirty="0">
                <a:solidFill>
                  <a:srgbClr val="EEB500"/>
                </a:solidFill>
              </a:rPr>
              <a:t>Hard shell clam </a:t>
            </a:r>
            <a:r>
              <a:rPr lang="en-US" sz="2800" b="1" i="1" dirty="0" err="1">
                <a:solidFill>
                  <a:srgbClr val="EEB500"/>
                </a:solidFill>
              </a:rPr>
              <a:t>Mercenaria</a:t>
            </a:r>
            <a:r>
              <a:rPr lang="en-US" sz="2800" b="1" i="1" dirty="0">
                <a:solidFill>
                  <a:srgbClr val="EEB500"/>
                </a:solidFill>
              </a:rPr>
              <a:t> </a:t>
            </a:r>
          </a:p>
        </p:txBody>
      </p:sp>
      <p:sp>
        <p:nvSpPr>
          <p:cNvPr id="6" name="Text Box 11"/>
          <p:cNvSpPr txBox="1">
            <a:spLocks noChangeArrowheads="1"/>
          </p:cNvSpPr>
          <p:nvPr/>
        </p:nvSpPr>
        <p:spPr bwMode="auto">
          <a:xfrm>
            <a:off x="457200" y="5715000"/>
            <a:ext cx="3581400" cy="341632"/>
          </a:xfrm>
          <a:prstGeom prst="rect">
            <a:avLst/>
          </a:prstGeom>
          <a:noFill/>
          <a:ln w="9525">
            <a:noFill/>
            <a:miter lim="800000"/>
            <a:headEnd/>
            <a:tailEnd/>
          </a:ln>
        </p:spPr>
        <p:txBody>
          <a:bodyPr wrap="square">
            <a:prstTxWarp prst="textNoShape">
              <a:avLst/>
            </a:prstTxWarp>
            <a:spAutoFit/>
          </a:bodyPr>
          <a:lstStyle/>
          <a:p>
            <a:pPr marL="231775" indent="-231775" algn="ctr">
              <a:lnSpc>
                <a:spcPct val="90000"/>
              </a:lnSpc>
              <a:spcBef>
                <a:spcPct val="30000"/>
              </a:spcBef>
            </a:pPr>
            <a:r>
              <a:rPr lang="en-US" sz="1800" dirty="0" smtClean="0">
                <a:solidFill>
                  <a:srgbClr val="EEB500"/>
                </a:solidFill>
              </a:rPr>
              <a:t>Common </a:t>
            </a:r>
            <a:r>
              <a:rPr lang="en-US" sz="1800" dirty="0">
                <a:solidFill>
                  <a:srgbClr val="EEB500"/>
                </a:solidFill>
              </a:rPr>
              <a:t>in soft bottom </a:t>
            </a:r>
            <a:r>
              <a:rPr lang="en-US" sz="1800" dirty="0" smtClean="0">
                <a:solidFill>
                  <a:srgbClr val="EEB500"/>
                </a:solidFill>
              </a:rPr>
              <a:t>habitats</a:t>
            </a:r>
          </a:p>
        </p:txBody>
      </p:sp>
      <p:sp>
        <p:nvSpPr>
          <p:cNvPr id="7" name="TextBox 6"/>
          <p:cNvSpPr txBox="1"/>
          <p:nvPr/>
        </p:nvSpPr>
        <p:spPr>
          <a:xfrm>
            <a:off x="4343400" y="4876800"/>
            <a:ext cx="4419600" cy="1015663"/>
          </a:xfrm>
          <a:prstGeom prst="rect">
            <a:avLst/>
          </a:prstGeom>
          <a:noFill/>
        </p:spPr>
        <p:txBody>
          <a:bodyPr wrap="square" rtlCol="0">
            <a:spAutoFit/>
          </a:bodyPr>
          <a:lstStyle/>
          <a:p>
            <a:r>
              <a:rPr lang="en-US" dirty="0" smtClean="0">
                <a:latin typeface="Times New Roman" charset="0"/>
                <a:ea typeface="ＭＳ Ｐゴシック" charset="-128"/>
                <a:cs typeface="ＭＳ Ｐゴシック" charset="-128"/>
              </a:rPr>
              <a:t> - Mark Green</a:t>
            </a:r>
            <a:r>
              <a:rPr lang="en-US" baseline="30000" dirty="0" smtClean="0">
                <a:latin typeface="Times New Roman" charset="0"/>
                <a:ea typeface="ＭＳ Ｐゴシック" charset="-128"/>
                <a:cs typeface="ＭＳ Ｐゴシック" charset="-128"/>
              </a:rPr>
              <a:t>1</a:t>
            </a:r>
            <a:r>
              <a:rPr lang="en-US" dirty="0" smtClean="0">
                <a:latin typeface="Times New Roman" charset="0"/>
                <a:ea typeface="ＭＳ Ｐゴシック" charset="-128"/>
                <a:cs typeface="ＭＳ Ｐゴシック" charset="-128"/>
              </a:rPr>
              <a:t> and George G. Waldbusser</a:t>
            </a:r>
            <a:r>
              <a:rPr lang="en-US" baseline="30000" dirty="0" smtClean="0">
                <a:latin typeface="Times New Roman" charset="0"/>
                <a:ea typeface="ＭＳ Ｐゴシック" charset="-128"/>
                <a:cs typeface="ＭＳ Ｐゴシック" charset="-128"/>
              </a:rPr>
              <a:t>2</a:t>
            </a:r>
            <a:endParaRPr lang="en-US" dirty="0" smtClean="0">
              <a:latin typeface="Times New Roman" charset="0"/>
              <a:ea typeface="ＭＳ Ｐゴシック" charset="-128"/>
              <a:cs typeface="ＭＳ Ｐゴシック" charset="-128"/>
            </a:endParaRPr>
          </a:p>
          <a:p>
            <a:endParaRPr lang="en-US" dirty="0" smtClean="0">
              <a:latin typeface="Times New Roman" charset="0"/>
              <a:ea typeface="ＭＳ Ｐゴシック" charset="-128"/>
            </a:endParaRPr>
          </a:p>
          <a:p>
            <a:r>
              <a:rPr lang="en-US" sz="1200" baseline="30000" dirty="0" smtClean="0">
                <a:latin typeface="Times New Roman" charset="0"/>
                <a:ea typeface="ＭＳ Ｐゴシック" charset="-128"/>
              </a:rPr>
              <a:t>1</a:t>
            </a:r>
            <a:r>
              <a:rPr lang="en-US" sz="1200" dirty="0" smtClean="0">
                <a:latin typeface="Times New Roman" charset="0"/>
                <a:ea typeface="ＭＳ Ｐゴシック" charset="-128"/>
              </a:rPr>
              <a:t>St. </a:t>
            </a:r>
            <a:r>
              <a:rPr lang="en-US" sz="1200" dirty="0" err="1" smtClean="0">
                <a:latin typeface="Times New Roman" charset="0"/>
                <a:ea typeface="ＭＳ Ｐゴシック" charset="-128"/>
              </a:rPr>
              <a:t>Josephs’s</a:t>
            </a:r>
            <a:r>
              <a:rPr lang="en-US" sz="1200" dirty="0" smtClean="0">
                <a:latin typeface="Times New Roman" charset="0"/>
                <a:ea typeface="ＭＳ Ｐゴシック" charset="-128"/>
              </a:rPr>
              <a:t> College of Maine </a:t>
            </a:r>
          </a:p>
          <a:p>
            <a:r>
              <a:rPr lang="en-US" sz="1200" baseline="30000" dirty="0" smtClean="0">
                <a:latin typeface="Times New Roman" charset="0"/>
                <a:ea typeface="ＭＳ Ｐゴシック" charset="-128"/>
              </a:rPr>
              <a:t>2</a:t>
            </a:r>
            <a:r>
              <a:rPr lang="en-US" sz="1200" dirty="0" smtClean="0">
                <a:latin typeface="Times New Roman" charset="0"/>
                <a:ea typeface="ＭＳ Ｐゴシック" charset="-128"/>
              </a:rPr>
              <a:t>UM Center for </a:t>
            </a:r>
            <a:r>
              <a:rPr lang="en-US" sz="1200" dirty="0" err="1" smtClean="0">
                <a:latin typeface="Times New Roman" charset="0"/>
                <a:ea typeface="ＭＳ Ｐゴシック" charset="-128"/>
              </a:rPr>
              <a:t>Envi</a:t>
            </a:r>
            <a:r>
              <a:rPr lang="en-US" sz="1200" dirty="0" smtClean="0">
                <a:latin typeface="Times New Roman" charset="0"/>
                <a:ea typeface="ＭＳ Ｐゴシック" charset="-128"/>
              </a:rPr>
              <a:t>. Sci. Chesapeake Biological Lab.</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Reef’s in the Balance</a:t>
            </a:r>
            <a:endParaRPr lang="en-US" dirty="0"/>
          </a:p>
        </p:txBody>
      </p:sp>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Coral Reef Ecosystems</a:t>
            </a:r>
            <a:endParaRPr lang="en-US" sz="5000" dirty="0">
              <a:solidFill>
                <a:schemeClr val="tx2"/>
              </a:solidFill>
            </a:endParaRPr>
          </a:p>
        </p:txBody>
      </p:sp>
      <p:sp>
        <p:nvSpPr>
          <p:cNvPr id="33" name="Content Placeholder 2"/>
          <p:cNvSpPr>
            <a:spLocks noGrp="1"/>
          </p:cNvSpPr>
          <p:nvPr>
            <p:ph idx="1"/>
          </p:nvPr>
        </p:nvSpPr>
        <p:spPr>
          <a:xfrm>
            <a:off x="609600" y="1905000"/>
            <a:ext cx="7543800" cy="16764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a:bodyPr>
          <a:lstStyle/>
          <a:p>
            <a:pPr marL="0" indent="0">
              <a:buNone/>
            </a:pPr>
            <a:r>
              <a:rPr lang="en-US" sz="2400" dirty="0" smtClean="0"/>
              <a:t>The more technical definition of "coral reef" includes an additional geological requirement that the reef organisms produce enough calcium carbonate to build the physical reef structure. – J. </a:t>
            </a:r>
            <a:r>
              <a:rPr lang="en-US" sz="2400" dirty="0" err="1" smtClean="0"/>
              <a:t>Kleypas</a:t>
            </a:r>
            <a:r>
              <a:rPr lang="en-US" sz="2400" dirty="0" smtClean="0"/>
              <a:t> </a:t>
            </a:r>
            <a:endParaRPr lang="en-US" sz="2400" dirty="0"/>
          </a:p>
        </p:txBody>
      </p:sp>
      <p:pic>
        <p:nvPicPr>
          <p:cNvPr id="34" name="Picture 4" descr="C:\Documents and Settings\dwight.gledhill\My Documents\My Pictures\Panama reef frame.jpg"/>
          <p:cNvPicPr>
            <a:picLocks noChangeAspect="1" noChangeArrowheads="1"/>
          </p:cNvPicPr>
          <p:nvPr/>
        </p:nvPicPr>
        <p:blipFill>
          <a:blip r:embed="rId3" cstate="print"/>
          <a:srcRect/>
          <a:stretch>
            <a:fillRect/>
          </a:stretch>
        </p:blipFill>
        <p:spPr bwMode="auto">
          <a:xfrm>
            <a:off x="4495800" y="3676650"/>
            <a:ext cx="3124200" cy="2343150"/>
          </a:xfrm>
          <a:prstGeom prst="rect">
            <a:avLst/>
          </a:prstGeom>
          <a:noFill/>
        </p:spPr>
      </p:pic>
      <p:pic>
        <p:nvPicPr>
          <p:cNvPr id="35" name="Picture 34" descr="PICT0028.JPG"/>
          <p:cNvPicPr>
            <a:picLocks noChangeAspect="1"/>
          </p:cNvPicPr>
          <p:nvPr/>
        </p:nvPicPr>
        <p:blipFill>
          <a:blip r:embed="rId4" cstate="print"/>
          <a:stretch>
            <a:fillRect/>
          </a:stretch>
        </p:blipFill>
        <p:spPr>
          <a:xfrm>
            <a:off x="1066800" y="3733799"/>
            <a:ext cx="3048000" cy="2286001"/>
          </a:xfrm>
          <a:prstGeom prst="rect">
            <a:avLst/>
          </a:prstGeom>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Calcification Decrease</a:t>
            </a:r>
            <a:endParaRPr lang="en-US" dirty="0"/>
          </a:p>
        </p:txBody>
      </p:sp>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Coral Reef Ecosystems</a:t>
            </a:r>
            <a:endParaRPr lang="en-US" sz="5000" dirty="0">
              <a:solidFill>
                <a:schemeClr val="tx2"/>
              </a:solidFill>
            </a:endParaRPr>
          </a:p>
        </p:txBody>
      </p:sp>
      <p:pic>
        <p:nvPicPr>
          <p:cNvPr id="11" name="Picture 2"/>
          <p:cNvPicPr>
            <a:picLocks noChangeAspect="1" noChangeArrowheads="1"/>
          </p:cNvPicPr>
          <p:nvPr/>
        </p:nvPicPr>
        <p:blipFill>
          <a:blip r:embed="rId3" cstate="print"/>
          <a:srcRect/>
          <a:stretch>
            <a:fillRect/>
          </a:stretch>
        </p:blipFill>
        <p:spPr bwMode="auto">
          <a:xfrm>
            <a:off x="228601" y="2057400"/>
            <a:ext cx="4038599" cy="1171043"/>
          </a:xfrm>
          <a:prstGeom prst="rect">
            <a:avLst/>
          </a:prstGeom>
          <a:noFill/>
          <a:ln w="9525">
            <a:noFill/>
            <a:miter lim="800000"/>
            <a:headEnd/>
            <a:tailEnd/>
          </a:ln>
          <a:effectLst/>
        </p:spPr>
      </p:pic>
      <p:sp>
        <p:nvSpPr>
          <p:cNvPr id="12" name="TextBox 11"/>
          <p:cNvSpPr txBox="1"/>
          <p:nvPr/>
        </p:nvSpPr>
        <p:spPr>
          <a:xfrm>
            <a:off x="228600" y="3200400"/>
            <a:ext cx="6781800" cy="646331"/>
          </a:xfrm>
          <a:prstGeom prst="rect">
            <a:avLst/>
          </a:prstGeom>
          <a:noFill/>
        </p:spPr>
        <p:txBody>
          <a:bodyPr wrap="square" rtlCol="0">
            <a:spAutoFit/>
          </a:bodyPr>
          <a:lstStyle/>
          <a:p>
            <a:r>
              <a:rPr lang="en-US" sz="1200" dirty="0" smtClean="0"/>
              <a:t>“Skeletal records show that throughout the Great Barrier Reef (Australia), calcification has declined by 14.2% since 1990, predominantly because extension (linear growth) has declined….the causes of the decline remain unknown..” - </a:t>
            </a:r>
            <a:r>
              <a:rPr lang="en-US" sz="1200" dirty="0" err="1" smtClean="0"/>
              <a:t>De’ath</a:t>
            </a:r>
            <a:r>
              <a:rPr lang="en-US" sz="1200" dirty="0" smtClean="0"/>
              <a:t> et al., </a:t>
            </a:r>
            <a:r>
              <a:rPr lang="en-US" sz="1200" i="1" dirty="0" smtClean="0"/>
              <a:t>Science</a:t>
            </a:r>
            <a:r>
              <a:rPr lang="en-US" sz="1200" dirty="0" smtClean="0"/>
              <a:t> (2009)</a:t>
            </a:r>
            <a:endParaRPr lang="en-US" sz="1200" dirty="0"/>
          </a:p>
        </p:txBody>
      </p:sp>
      <p:grpSp>
        <p:nvGrpSpPr>
          <p:cNvPr id="13" name="Group 26"/>
          <p:cNvGrpSpPr/>
          <p:nvPr/>
        </p:nvGrpSpPr>
        <p:grpSpPr>
          <a:xfrm>
            <a:off x="5410200" y="965200"/>
            <a:ext cx="4114800" cy="2463800"/>
            <a:chOff x="5410200" y="1371600"/>
            <a:chExt cx="4114800" cy="2463800"/>
          </a:xfrm>
        </p:grpSpPr>
        <p:graphicFrame>
          <p:nvGraphicFramePr>
            <p:cNvPr id="15" name="Diagram 14"/>
            <p:cNvGraphicFramePr/>
            <p:nvPr/>
          </p:nvGraphicFramePr>
          <p:xfrm>
            <a:off x="5410200" y="1752600"/>
            <a:ext cx="4114800" cy="208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p:cNvSpPr txBox="1"/>
            <p:nvPr/>
          </p:nvSpPr>
          <p:spPr>
            <a:xfrm>
              <a:off x="6127788" y="1371600"/>
              <a:ext cx="2711412" cy="369332"/>
            </a:xfrm>
            <a:prstGeom prst="rect">
              <a:avLst/>
            </a:prstGeom>
            <a:noFill/>
          </p:spPr>
          <p:txBody>
            <a:bodyPr wrap="square" rtlCol="0">
              <a:spAutoFit/>
            </a:bodyPr>
            <a:lstStyle/>
            <a:p>
              <a:r>
                <a:rPr lang="en-US" u="sng" dirty="0" smtClean="0"/>
                <a:t>Coral Reef CaCO</a:t>
              </a:r>
              <a:r>
                <a:rPr lang="en-US" u="sng" baseline="-25000" dirty="0" smtClean="0"/>
                <a:t>3 </a:t>
              </a:r>
              <a:r>
                <a:rPr lang="en-US" u="sng" dirty="0" smtClean="0"/>
                <a:t>Budget</a:t>
              </a:r>
              <a:endParaRPr lang="en-US" u="sng" dirty="0"/>
            </a:p>
          </p:txBody>
        </p:sp>
      </p:grpSp>
      <p:sp>
        <p:nvSpPr>
          <p:cNvPr id="16" name="Rectangle 15"/>
          <p:cNvSpPr/>
          <p:nvPr/>
        </p:nvSpPr>
        <p:spPr>
          <a:xfrm>
            <a:off x="2057400" y="4724400"/>
            <a:ext cx="3505200" cy="1200329"/>
          </a:xfrm>
          <a:prstGeom prst="rect">
            <a:avLst/>
          </a:prstGeom>
        </p:spPr>
        <p:txBody>
          <a:bodyPr wrap="square">
            <a:spAutoFit/>
          </a:bodyPr>
          <a:lstStyle/>
          <a:p>
            <a:r>
              <a:rPr lang="en-US" sz="1200" dirty="0" smtClean="0"/>
              <a:t>“</a:t>
            </a:r>
            <a:r>
              <a:rPr lang="en-US" sz="1200" dirty="0" err="1" smtClean="0"/>
              <a:t>Crustose</a:t>
            </a:r>
            <a:r>
              <a:rPr lang="en-US" sz="1200" dirty="0" smtClean="0"/>
              <a:t> coralline algae (CCA) play an important role in the </a:t>
            </a:r>
            <a:r>
              <a:rPr lang="en-US" sz="1200" dirty="0" err="1" smtClean="0"/>
              <a:t>gowth</a:t>
            </a:r>
            <a:r>
              <a:rPr lang="en-US" sz="1200" dirty="0" smtClean="0"/>
              <a:t> and stabilization of carbonate reefs.  Under present day pH, CCA had developed 25% cover in the control </a:t>
            </a:r>
            <a:r>
              <a:rPr lang="en-US" sz="1200" dirty="0" err="1" smtClean="0"/>
              <a:t>mesocosms</a:t>
            </a:r>
            <a:r>
              <a:rPr lang="en-US" sz="1200" dirty="0" smtClean="0"/>
              <a:t> and only 4% under the acidified </a:t>
            </a:r>
            <a:r>
              <a:rPr lang="en-US" sz="1200" dirty="0" err="1" smtClean="0"/>
              <a:t>measocosms</a:t>
            </a:r>
            <a:r>
              <a:rPr lang="en-US" sz="1200" dirty="0" smtClean="0"/>
              <a:t>”. – </a:t>
            </a:r>
            <a:r>
              <a:rPr lang="en-US" sz="1200" i="1" dirty="0" err="1" smtClean="0"/>
              <a:t>Jokiel</a:t>
            </a:r>
            <a:r>
              <a:rPr lang="en-US" sz="1200" i="1" dirty="0" smtClean="0"/>
              <a:t> et al., Coral Reefs (2008)</a:t>
            </a:r>
          </a:p>
        </p:txBody>
      </p:sp>
      <p:pic>
        <p:nvPicPr>
          <p:cNvPr id="17" name="Picture 6" descr="http://t0.gstatic.com/images?q=tbn:ANd9GcQOcQTkOoQ7DigJcXJ6GYPgx8DB2Kd_b-tSMFG8lxZvc2eKmiAXxQ"/>
          <p:cNvPicPr>
            <a:picLocks noChangeAspect="1" noChangeArrowheads="1"/>
          </p:cNvPicPr>
          <p:nvPr/>
        </p:nvPicPr>
        <p:blipFill>
          <a:blip r:embed="rId9" cstate="print"/>
          <a:srcRect/>
          <a:stretch>
            <a:fillRect/>
          </a:stretch>
        </p:blipFill>
        <p:spPr bwMode="auto">
          <a:xfrm>
            <a:off x="381000" y="4495800"/>
            <a:ext cx="1409700" cy="1600200"/>
          </a:xfrm>
          <a:prstGeom prst="rect">
            <a:avLst/>
          </a:prstGeom>
          <a:noFill/>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C:\Documents and Settings\dwight.gledhill\My Documents\My Pictures\Panama reef frame.jpg"/>
          <p:cNvPicPr>
            <a:picLocks noChangeAspect="1" noChangeArrowheads="1"/>
          </p:cNvPicPr>
          <p:nvPr/>
        </p:nvPicPr>
        <p:blipFill>
          <a:blip r:embed="rId4" cstate="print"/>
          <a:srcRect/>
          <a:stretch>
            <a:fillRect/>
          </a:stretch>
        </p:blipFill>
        <p:spPr bwMode="auto">
          <a:xfrm>
            <a:off x="228600" y="2133600"/>
            <a:ext cx="2133600" cy="1600200"/>
          </a:xfrm>
          <a:prstGeom prst="rect">
            <a:avLst/>
          </a:prstGeom>
          <a:noFill/>
        </p:spPr>
      </p:pic>
      <p:sp>
        <p:nvSpPr>
          <p:cNvPr id="2" name="Title 1"/>
          <p:cNvSpPr>
            <a:spLocks noGrp="1"/>
          </p:cNvSpPr>
          <p:nvPr>
            <p:ph type="title"/>
          </p:nvPr>
        </p:nvSpPr>
        <p:spPr/>
        <p:txBody>
          <a:bodyPr>
            <a:normAutofit/>
          </a:bodyPr>
          <a:lstStyle/>
          <a:p>
            <a:r>
              <a:rPr lang="en-US" dirty="0" err="1" smtClean="0"/>
              <a:t>Bioerosion</a:t>
            </a:r>
            <a:r>
              <a:rPr lang="en-US" dirty="0" smtClean="0"/>
              <a:t> Increase</a:t>
            </a:r>
            <a:endParaRPr lang="en-US" dirty="0"/>
          </a:p>
        </p:txBody>
      </p:sp>
      <p:sp>
        <p:nvSpPr>
          <p:cNvPr id="14" name="Title 1"/>
          <p:cNvSpPr txBox="1">
            <a:spLocks/>
          </p:cNvSpPr>
          <p:nvPr/>
        </p:nvSpPr>
        <p:spPr>
          <a:xfrm>
            <a:off x="457200" y="762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Coral Reef Ecosystems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9" name="Rectangle 38"/>
          <p:cNvSpPr/>
          <p:nvPr/>
        </p:nvSpPr>
        <p:spPr>
          <a:xfrm>
            <a:off x="3733800" y="3512403"/>
            <a:ext cx="5181600" cy="830997"/>
          </a:xfrm>
          <a:prstGeom prst="rect">
            <a:avLst/>
          </a:prstGeom>
        </p:spPr>
        <p:txBody>
          <a:bodyPr wrap="square">
            <a:spAutoFit/>
          </a:bodyPr>
          <a:lstStyle/>
          <a:p>
            <a:r>
              <a:rPr lang="en-US" sz="1200" dirty="0" smtClean="0"/>
              <a:t>“Eastern Tropical Pacific (ETP) reefs represent a real-world example of coral reef growth in low-</a:t>
            </a:r>
            <a:r>
              <a:rPr lang="el-GR" sz="1200" dirty="0" smtClean="0"/>
              <a:t>Ω</a:t>
            </a:r>
            <a:r>
              <a:rPr lang="en-US" sz="1200" dirty="0" smtClean="0"/>
              <a:t> waters that provide insights into how the biological-geological interface of coral reef ecosystems will change in a high-CO</a:t>
            </a:r>
            <a:r>
              <a:rPr lang="en-US" sz="1200" baseline="-25000" dirty="0" smtClean="0"/>
              <a:t>2</a:t>
            </a:r>
            <a:r>
              <a:rPr lang="en-US" sz="1200" dirty="0" smtClean="0"/>
              <a:t> world”. – </a:t>
            </a:r>
            <a:r>
              <a:rPr lang="en-US" sz="1200" i="1" dirty="0" err="1" smtClean="0"/>
              <a:t>Manzello</a:t>
            </a:r>
            <a:r>
              <a:rPr lang="en-US" sz="1200" i="1" dirty="0" smtClean="0"/>
              <a:t> et al., PNAS (2008)</a:t>
            </a:r>
          </a:p>
        </p:txBody>
      </p:sp>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8" name="Picture 3" descr="C:\Documents and Settings\dwight.gledhill\My Documents\My Pictures\EPAC reef frame.jpg"/>
          <p:cNvPicPr>
            <a:picLocks noChangeAspect="1" noChangeArrowheads="1"/>
          </p:cNvPicPr>
          <p:nvPr/>
        </p:nvPicPr>
        <p:blipFill>
          <a:blip r:embed="rId6" cstate="print"/>
          <a:srcRect/>
          <a:stretch>
            <a:fillRect/>
          </a:stretch>
        </p:blipFill>
        <p:spPr bwMode="auto">
          <a:xfrm>
            <a:off x="1524000" y="2819400"/>
            <a:ext cx="2033452" cy="1525766"/>
          </a:xfrm>
          <a:prstGeom prst="rect">
            <a:avLst/>
          </a:prstGeom>
          <a:noFill/>
        </p:spPr>
      </p:pic>
      <p:sp>
        <p:nvSpPr>
          <p:cNvPr id="22" name="TextBox 21"/>
          <p:cNvSpPr txBox="1"/>
          <p:nvPr/>
        </p:nvSpPr>
        <p:spPr>
          <a:xfrm>
            <a:off x="1524000" y="4038600"/>
            <a:ext cx="184731" cy="369332"/>
          </a:xfrm>
          <a:prstGeom prst="rect">
            <a:avLst/>
          </a:prstGeom>
          <a:noFill/>
        </p:spPr>
        <p:txBody>
          <a:bodyPr wrap="none" rtlCol="0">
            <a:spAutoFit/>
          </a:bodyPr>
          <a:lstStyle/>
          <a:p>
            <a:endParaRPr lang="en-US" dirty="0"/>
          </a:p>
        </p:txBody>
      </p:sp>
      <p:grpSp>
        <p:nvGrpSpPr>
          <p:cNvPr id="3" name="Group 26"/>
          <p:cNvGrpSpPr/>
          <p:nvPr/>
        </p:nvGrpSpPr>
        <p:grpSpPr>
          <a:xfrm>
            <a:off x="5410200" y="965200"/>
            <a:ext cx="4114800" cy="2463800"/>
            <a:chOff x="5410200" y="1371600"/>
            <a:chExt cx="4114800" cy="2463800"/>
          </a:xfrm>
        </p:grpSpPr>
        <p:graphicFrame>
          <p:nvGraphicFramePr>
            <p:cNvPr id="28" name="Diagram 27"/>
            <p:cNvGraphicFramePr/>
            <p:nvPr/>
          </p:nvGraphicFramePr>
          <p:xfrm>
            <a:off x="5410200" y="1752600"/>
            <a:ext cx="4114800" cy="2082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9" name="TextBox 28"/>
            <p:cNvSpPr txBox="1"/>
            <p:nvPr/>
          </p:nvSpPr>
          <p:spPr>
            <a:xfrm>
              <a:off x="6127788" y="1371600"/>
              <a:ext cx="2711412" cy="369332"/>
            </a:xfrm>
            <a:prstGeom prst="rect">
              <a:avLst/>
            </a:prstGeom>
            <a:noFill/>
          </p:spPr>
          <p:txBody>
            <a:bodyPr wrap="square" rtlCol="0">
              <a:spAutoFit/>
            </a:bodyPr>
            <a:lstStyle/>
            <a:p>
              <a:r>
                <a:rPr lang="en-US" u="sng" dirty="0" smtClean="0"/>
                <a:t>Coral Reef CaCO</a:t>
              </a:r>
              <a:r>
                <a:rPr lang="en-US" u="sng" baseline="-25000" dirty="0" smtClean="0"/>
                <a:t>3 </a:t>
              </a:r>
              <a:r>
                <a:rPr lang="en-US" u="sng" dirty="0" smtClean="0"/>
                <a:t>Budget</a:t>
              </a:r>
              <a:endParaRPr lang="en-US" u="sng" dirty="0"/>
            </a:p>
          </p:txBody>
        </p:sp>
      </p:grpSp>
      <p:grpSp>
        <p:nvGrpSpPr>
          <p:cNvPr id="20" name="Group 34"/>
          <p:cNvGrpSpPr/>
          <p:nvPr/>
        </p:nvGrpSpPr>
        <p:grpSpPr>
          <a:xfrm>
            <a:off x="609600" y="4419600"/>
            <a:ext cx="1756317" cy="2286000"/>
            <a:chOff x="228600" y="3657600"/>
            <a:chExt cx="2400300" cy="3124200"/>
          </a:xfrm>
        </p:grpSpPr>
        <p:pic>
          <p:nvPicPr>
            <p:cNvPr id="25" name="Picture 7" descr="boring sponges copie"/>
            <p:cNvPicPr>
              <a:picLocks noChangeAspect="1" noChangeArrowheads="1"/>
            </p:cNvPicPr>
            <p:nvPr/>
          </p:nvPicPr>
          <p:blipFill>
            <a:blip r:embed="rId12" cstate="print"/>
            <a:srcRect/>
            <a:stretch>
              <a:fillRect/>
            </a:stretch>
          </p:blipFill>
          <p:spPr bwMode="auto">
            <a:xfrm>
              <a:off x="228600" y="3657600"/>
              <a:ext cx="2400300" cy="1889125"/>
            </a:xfrm>
            <a:prstGeom prst="rect">
              <a:avLst/>
            </a:prstGeom>
            <a:noFill/>
            <a:ln w="9525">
              <a:noFill/>
              <a:miter lim="800000"/>
              <a:headEnd/>
              <a:tailEnd/>
            </a:ln>
          </p:spPr>
        </p:pic>
        <p:pic>
          <p:nvPicPr>
            <p:cNvPr id="26" name="Picture 4" descr="tribollet_mastigocoleus_testarum"/>
            <p:cNvPicPr>
              <a:picLocks noChangeAspect="1" noChangeArrowheads="1"/>
            </p:cNvPicPr>
            <p:nvPr/>
          </p:nvPicPr>
          <p:blipFill>
            <a:blip r:embed="rId13" cstate="print"/>
            <a:srcRect r="1819"/>
            <a:stretch>
              <a:fillRect/>
            </a:stretch>
          </p:blipFill>
          <p:spPr bwMode="auto">
            <a:xfrm>
              <a:off x="228600" y="5208588"/>
              <a:ext cx="2400300" cy="1573212"/>
            </a:xfrm>
            <a:prstGeom prst="rect">
              <a:avLst/>
            </a:prstGeom>
            <a:noFill/>
            <a:ln w="9525">
              <a:noFill/>
              <a:miter lim="800000"/>
              <a:headEnd/>
              <a:tailEnd/>
            </a:ln>
          </p:spPr>
        </p:pic>
      </p:grpSp>
      <p:sp>
        <p:nvSpPr>
          <p:cNvPr id="21" name="Text Box 10"/>
          <p:cNvSpPr txBox="1">
            <a:spLocks noChangeArrowheads="1"/>
          </p:cNvSpPr>
          <p:nvPr/>
        </p:nvSpPr>
        <p:spPr bwMode="auto">
          <a:xfrm>
            <a:off x="533400" y="4572000"/>
            <a:ext cx="1951038"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err="1">
                <a:solidFill>
                  <a:schemeClr val="bg1"/>
                </a:solidFill>
                <a:latin typeface="Arial Narrow" pitchFamily="-110" charset="0"/>
              </a:rPr>
              <a:t>Macroborers</a:t>
            </a:r>
            <a:endParaRPr lang="en-US" sz="2800" b="1" dirty="0">
              <a:solidFill>
                <a:schemeClr val="bg1"/>
              </a:solidFill>
              <a:latin typeface="Arial Narrow" pitchFamily="-110" charset="0"/>
            </a:endParaRPr>
          </a:p>
        </p:txBody>
      </p:sp>
      <p:sp>
        <p:nvSpPr>
          <p:cNvPr id="23" name="Text Box 11"/>
          <p:cNvSpPr txBox="1">
            <a:spLocks noChangeArrowheads="1"/>
          </p:cNvSpPr>
          <p:nvPr/>
        </p:nvSpPr>
        <p:spPr bwMode="auto">
          <a:xfrm>
            <a:off x="457200" y="6019800"/>
            <a:ext cx="1868488"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err="1">
                <a:solidFill>
                  <a:schemeClr val="bg1"/>
                </a:solidFill>
                <a:latin typeface="Arial Narrow" pitchFamily="-110" charset="0"/>
              </a:rPr>
              <a:t>Microborers</a:t>
            </a:r>
            <a:endParaRPr lang="en-US" sz="2800" b="1" dirty="0">
              <a:solidFill>
                <a:schemeClr val="bg1"/>
              </a:solidFill>
              <a:latin typeface="Arial Narrow" pitchFamily="-110" charset="0"/>
            </a:endParaRPr>
          </a:p>
        </p:txBody>
      </p:sp>
      <p:sp>
        <p:nvSpPr>
          <p:cNvPr id="27" name="TextBox 26"/>
          <p:cNvSpPr txBox="1"/>
          <p:nvPr/>
        </p:nvSpPr>
        <p:spPr>
          <a:xfrm>
            <a:off x="2514600" y="5029200"/>
            <a:ext cx="4419600" cy="954107"/>
          </a:xfrm>
          <a:prstGeom prst="rect">
            <a:avLst/>
          </a:prstGeom>
          <a:noFill/>
        </p:spPr>
        <p:txBody>
          <a:bodyPr wrap="square" rtlCol="0">
            <a:spAutoFit/>
          </a:bodyPr>
          <a:lstStyle/>
          <a:p>
            <a:r>
              <a:rPr lang="en-US" sz="1400" dirty="0" smtClean="0"/>
              <a:t>At elevated pCO</a:t>
            </a:r>
            <a:r>
              <a:rPr lang="en-US" sz="1400" baseline="-25000" dirty="0" smtClean="0"/>
              <a:t>2</a:t>
            </a:r>
            <a:r>
              <a:rPr lang="en-US" sz="1400" dirty="0" smtClean="0"/>
              <a:t> (750 </a:t>
            </a:r>
            <a:r>
              <a:rPr lang="en-US" sz="1400" dirty="0" err="1" smtClean="0"/>
              <a:t>ppm</a:t>
            </a:r>
            <a:r>
              <a:rPr lang="en-US" sz="1400" dirty="0" smtClean="0"/>
              <a:t>) the depth of penetration of </a:t>
            </a:r>
            <a:r>
              <a:rPr lang="en-US" sz="1400" dirty="0" err="1" smtClean="0"/>
              <a:t>Euendolithic</a:t>
            </a:r>
            <a:r>
              <a:rPr lang="en-US" sz="1400" dirty="0" smtClean="0"/>
              <a:t> </a:t>
            </a:r>
            <a:r>
              <a:rPr lang="en-US" sz="1400" dirty="0" err="1" smtClean="0"/>
              <a:t>bioeroders</a:t>
            </a:r>
            <a:r>
              <a:rPr lang="en-US" sz="1400" dirty="0" smtClean="0"/>
              <a:t> increased increasing dissolution rates by 48% - </a:t>
            </a:r>
            <a:r>
              <a:rPr lang="en-US" sz="1400" dirty="0" err="1" smtClean="0"/>
              <a:t>Tribollet</a:t>
            </a:r>
            <a:r>
              <a:rPr lang="en-US" sz="1400" dirty="0" smtClean="0"/>
              <a:t> et al., </a:t>
            </a:r>
            <a:r>
              <a:rPr lang="en-US" sz="1400" i="1" dirty="0" smtClean="0"/>
              <a:t>Global </a:t>
            </a:r>
            <a:r>
              <a:rPr lang="en-US" sz="1400" i="1" dirty="0" err="1" smtClean="0"/>
              <a:t>Biogeochem</a:t>
            </a:r>
            <a:r>
              <a:rPr lang="en-US" sz="1400" i="1" dirty="0" smtClean="0"/>
              <a:t>. Cycles</a:t>
            </a:r>
            <a:r>
              <a:rPr lang="en-US" sz="1400" dirty="0" smtClean="0"/>
              <a:t> (2009)</a:t>
            </a:r>
            <a:endParaRPr lang="en-US" sz="1400" dirty="0"/>
          </a:p>
        </p:txBody>
      </p:sp>
      <p:sp>
        <p:nvSpPr>
          <p:cNvPr id="30" name="Footer Placeholder 20"/>
          <p:cNvSpPr>
            <a:spLocks noGrp="1"/>
          </p:cNvSpPr>
          <p:nvPr>
            <p:ph type="ftr" sz="quarter" idx="11"/>
          </p:nvPr>
        </p:nvSpPr>
        <p:spPr>
          <a:xfrm>
            <a:off x="3276600" y="6324600"/>
            <a:ext cx="6324600" cy="304800"/>
          </a:xfrm>
        </p:spPr>
        <p:txBody>
          <a:bodyPr/>
          <a:lstStyle/>
          <a:p>
            <a:r>
              <a:rPr lang="en-US" dirty="0" smtClean="0"/>
              <a:t>Slide modified courtesy of Joanie </a:t>
            </a:r>
            <a:r>
              <a:rPr lang="en-US" dirty="0" err="1" smtClean="0"/>
              <a:t>Kleypas</a:t>
            </a:r>
            <a:r>
              <a:rPr lang="en-US" dirty="0" smtClean="0"/>
              <a:t>  (National Center for  Atmospheric Research)</a:t>
            </a:r>
          </a:p>
        </p:txBody>
      </p:sp>
      <p:pic>
        <p:nvPicPr>
          <p:cNvPr id="31" name="Picture 4" descr="ncar_logo-transparent"/>
          <p:cNvPicPr>
            <a:picLocks noChangeAspect="1" noChangeArrowheads="1"/>
          </p:cNvPicPr>
          <p:nvPr/>
        </p:nvPicPr>
        <p:blipFill>
          <a:blip r:embed="rId14" cstate="print"/>
          <a:srcRect/>
          <a:stretch>
            <a:fillRect/>
          </a:stretch>
        </p:blipFill>
        <p:spPr>
          <a:xfrm>
            <a:off x="2514600" y="6162675"/>
            <a:ext cx="599252" cy="466725"/>
          </a:xfrm>
          <a:prstGeom prst="rect">
            <a:avLst/>
          </a:prstGeom>
          <a:noFill/>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3276600" y="838200"/>
            <a:ext cx="5791200" cy="5715000"/>
            <a:chOff x="2057400" y="838200"/>
            <a:chExt cx="6096000" cy="5715000"/>
          </a:xfrm>
        </p:grpSpPr>
        <p:sp>
          <p:nvSpPr>
            <p:cNvPr id="29" name="Rectangle 28"/>
            <p:cNvSpPr/>
            <p:nvPr/>
          </p:nvSpPr>
          <p:spPr>
            <a:xfrm>
              <a:off x="2057400" y="838200"/>
              <a:ext cx="6096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0"/>
            <p:cNvGrpSpPr>
              <a:grpSpLocks/>
            </p:cNvGrpSpPr>
            <p:nvPr/>
          </p:nvGrpSpPr>
          <p:grpSpPr bwMode="auto">
            <a:xfrm>
              <a:off x="2057400" y="914400"/>
              <a:ext cx="6069012" cy="5575300"/>
              <a:chOff x="3074922" y="984487"/>
              <a:chExt cx="6069077" cy="5575063"/>
            </a:xfrm>
          </p:grpSpPr>
          <p:sp>
            <p:nvSpPr>
              <p:cNvPr id="4" name="Rectangle 3"/>
              <p:cNvSpPr/>
              <p:nvPr/>
            </p:nvSpPr>
            <p:spPr>
              <a:xfrm>
                <a:off x="3074922" y="984487"/>
                <a:ext cx="6069077" cy="5565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5" name="Picture 7" descr="2007regionalbarchart.jpg"/>
              <p:cNvPicPr>
                <a:picLocks noChangeAspect="1"/>
              </p:cNvPicPr>
              <p:nvPr/>
            </p:nvPicPr>
            <p:blipFill>
              <a:blip r:embed="rId3" cstate="print"/>
              <a:srcRect l="20917" t="12256" r="31476" b="17035"/>
              <a:stretch>
                <a:fillRect/>
              </a:stretch>
            </p:blipFill>
            <p:spPr bwMode="auto">
              <a:xfrm>
                <a:off x="4467225" y="1136650"/>
                <a:ext cx="4675188" cy="5291071"/>
              </a:xfrm>
              <a:prstGeom prst="rect">
                <a:avLst/>
              </a:prstGeom>
              <a:noFill/>
              <a:ln w="9525">
                <a:noFill/>
                <a:miter lim="800000"/>
                <a:headEnd/>
                <a:tailEnd/>
              </a:ln>
            </p:spPr>
          </p:pic>
          <p:sp>
            <p:nvSpPr>
              <p:cNvPr id="6" name="Rectangle 5"/>
              <p:cNvSpPr/>
              <p:nvPr/>
            </p:nvSpPr>
            <p:spPr bwMode="auto">
              <a:xfrm>
                <a:off x="4227459" y="1009886"/>
                <a:ext cx="539756" cy="5397271"/>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7" name="Rectangle 6"/>
              <p:cNvSpPr/>
              <p:nvPr/>
            </p:nvSpPr>
            <p:spPr bwMode="auto">
              <a:xfrm>
                <a:off x="6010240" y="1503578"/>
                <a:ext cx="1889145" cy="22890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pic>
            <p:nvPicPr>
              <p:cNvPr id="8" name="Picture 14" descr="2007regionalbarchart.jpg"/>
              <p:cNvPicPr>
                <a:picLocks noChangeAspect="1"/>
              </p:cNvPicPr>
              <p:nvPr/>
            </p:nvPicPr>
            <p:blipFill>
              <a:blip r:embed="rId4" cstate="print"/>
              <a:srcRect l="9004" t="17610" r="79758" b="16927"/>
              <a:stretch>
                <a:fillRect/>
              </a:stretch>
            </p:blipFill>
            <p:spPr bwMode="auto">
              <a:xfrm>
                <a:off x="3233738" y="1035050"/>
                <a:ext cx="1233488" cy="5470651"/>
              </a:xfrm>
              <a:prstGeom prst="rect">
                <a:avLst/>
              </a:prstGeom>
              <a:noFill/>
              <a:ln w="9525">
                <a:noFill/>
                <a:miter lim="800000"/>
                <a:headEnd/>
                <a:tailEnd/>
              </a:ln>
            </p:spPr>
          </p:pic>
          <p:sp>
            <p:nvSpPr>
              <p:cNvPr id="9" name="Rectangle 8"/>
              <p:cNvSpPr/>
              <p:nvPr/>
            </p:nvSpPr>
            <p:spPr bwMode="auto">
              <a:xfrm>
                <a:off x="3108259" y="1009886"/>
                <a:ext cx="539756" cy="53972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10" name="Rectangle 36"/>
              <p:cNvSpPr>
                <a:spLocks noChangeArrowheads="1"/>
              </p:cNvSpPr>
              <p:nvPr/>
            </p:nvSpPr>
            <p:spPr bwMode="auto">
              <a:xfrm rot="-5400000">
                <a:off x="6130836" y="3600539"/>
                <a:ext cx="544691" cy="5310188"/>
              </a:xfrm>
              <a:prstGeom prst="rect">
                <a:avLst/>
              </a:prstGeom>
              <a:solidFill>
                <a:schemeClr val="tx1"/>
              </a:solidFill>
              <a:ln w="9525">
                <a:noFill/>
                <a:miter lim="800000"/>
                <a:headEnd/>
                <a:tailEnd/>
              </a:ln>
            </p:spPr>
            <p:txBody>
              <a:bodyPr rot="10800000" anchor="ctr">
                <a:prstTxWarp prst="textNoShape">
                  <a:avLst/>
                </a:prstTxWarp>
              </a:bodyPr>
              <a:lstStyle/>
              <a:p>
                <a:pPr algn="ctr"/>
                <a:endParaRPr lang="en-US" sz="1800" b="1">
                  <a:solidFill>
                    <a:srgbClr val="FF9900"/>
                  </a:solidFill>
                  <a:latin typeface="Calibri" charset="0"/>
                  <a:ea typeface="Calibri" charset="0"/>
                  <a:cs typeface="Calibri" charset="0"/>
                </a:endParaRPr>
              </a:p>
            </p:txBody>
          </p:sp>
          <p:sp>
            <p:nvSpPr>
              <p:cNvPr id="11" name="TextBox 19"/>
              <p:cNvSpPr txBox="1">
                <a:spLocks noChangeArrowheads="1"/>
              </p:cNvSpPr>
              <p:nvPr/>
            </p:nvSpPr>
            <p:spPr bwMode="auto">
              <a:xfrm>
                <a:off x="4327472" y="4237137"/>
                <a:ext cx="523881" cy="366696"/>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0.5</a:t>
                </a:r>
              </a:p>
            </p:txBody>
          </p:sp>
          <p:sp>
            <p:nvSpPr>
              <p:cNvPr id="12" name="TextBox 20"/>
              <p:cNvSpPr txBox="1">
                <a:spLocks noChangeArrowheads="1"/>
              </p:cNvSpPr>
              <p:nvPr/>
            </p:nvSpPr>
            <p:spPr bwMode="auto">
              <a:xfrm>
                <a:off x="4463999" y="5695987"/>
                <a:ext cx="387354" cy="366697"/>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0</a:t>
                </a:r>
              </a:p>
            </p:txBody>
          </p:sp>
          <p:sp>
            <p:nvSpPr>
              <p:cNvPr id="13" name="TextBox 21"/>
              <p:cNvSpPr txBox="1">
                <a:spLocks noChangeArrowheads="1"/>
              </p:cNvSpPr>
              <p:nvPr/>
            </p:nvSpPr>
            <p:spPr bwMode="auto">
              <a:xfrm>
                <a:off x="4327472" y="2792573"/>
                <a:ext cx="523881" cy="366696"/>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1</a:t>
                </a:r>
              </a:p>
            </p:txBody>
          </p:sp>
          <p:sp>
            <p:nvSpPr>
              <p:cNvPr id="14" name="TextBox 22"/>
              <p:cNvSpPr txBox="1">
                <a:spLocks noChangeArrowheads="1"/>
              </p:cNvSpPr>
              <p:nvPr/>
            </p:nvSpPr>
            <p:spPr bwMode="auto">
              <a:xfrm>
                <a:off x="4327472" y="1371821"/>
                <a:ext cx="523881" cy="366697"/>
              </a:xfrm>
              <a:prstGeom prst="rect">
                <a:avLst/>
              </a:prstGeom>
              <a:noFill/>
              <a:ln w="9525">
                <a:noFill/>
                <a:miter lim="800000"/>
                <a:headEnd/>
                <a:tailEnd/>
              </a:ln>
            </p:spPr>
            <p:txBody>
              <a:bodyPr>
                <a:prstTxWarp prst="textNoShape">
                  <a:avLst/>
                </a:prstTxWarp>
                <a:spAutoFit/>
              </a:bodyPr>
              <a:lstStyle/>
              <a:p>
                <a:pPr algn="r">
                  <a:defRPr/>
                </a:pPr>
                <a:r>
                  <a:rPr lang="en-US" sz="1800" b="1" dirty="0">
                    <a:solidFill>
                      <a:schemeClr val="tx2">
                        <a:lumMod val="75000"/>
                      </a:schemeClr>
                    </a:solidFill>
                    <a:latin typeface="Calibri"/>
                    <a:cs typeface="Calibri"/>
                  </a:rPr>
                  <a:t>1.5</a:t>
                </a:r>
              </a:p>
            </p:txBody>
          </p:sp>
          <p:sp>
            <p:nvSpPr>
              <p:cNvPr id="15" name="TextBox 12"/>
              <p:cNvSpPr txBox="1">
                <a:spLocks noChangeArrowheads="1"/>
              </p:cNvSpPr>
              <p:nvPr/>
            </p:nvSpPr>
            <p:spPr bwMode="auto">
              <a:xfrm>
                <a:off x="3292411" y="4535574"/>
                <a:ext cx="388942" cy="366696"/>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1</a:t>
                </a:r>
              </a:p>
            </p:txBody>
          </p:sp>
          <p:sp>
            <p:nvSpPr>
              <p:cNvPr id="16" name="TextBox 13"/>
              <p:cNvSpPr txBox="1">
                <a:spLocks noChangeArrowheads="1"/>
              </p:cNvSpPr>
              <p:nvPr/>
            </p:nvSpPr>
            <p:spPr bwMode="auto">
              <a:xfrm>
                <a:off x="3292411" y="5695987"/>
                <a:ext cx="388942" cy="366697"/>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0</a:t>
                </a:r>
              </a:p>
            </p:txBody>
          </p:sp>
          <p:sp>
            <p:nvSpPr>
              <p:cNvPr id="17" name="TextBox 15"/>
              <p:cNvSpPr txBox="1">
                <a:spLocks noChangeArrowheads="1"/>
              </p:cNvSpPr>
              <p:nvPr/>
            </p:nvSpPr>
            <p:spPr bwMode="auto">
              <a:xfrm>
                <a:off x="3292411" y="1105132"/>
                <a:ext cx="388942" cy="366697"/>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4</a:t>
                </a:r>
              </a:p>
            </p:txBody>
          </p:sp>
          <p:sp>
            <p:nvSpPr>
              <p:cNvPr id="18" name="TextBox 16"/>
              <p:cNvSpPr txBox="1">
                <a:spLocks noChangeArrowheads="1"/>
              </p:cNvSpPr>
              <p:nvPr/>
            </p:nvSpPr>
            <p:spPr bwMode="auto">
              <a:xfrm>
                <a:off x="3292411" y="3416434"/>
                <a:ext cx="388942" cy="366697"/>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2</a:t>
                </a:r>
              </a:p>
            </p:txBody>
          </p:sp>
          <p:sp>
            <p:nvSpPr>
              <p:cNvPr id="19" name="TextBox 17"/>
              <p:cNvSpPr txBox="1">
                <a:spLocks noChangeArrowheads="1"/>
              </p:cNvSpPr>
              <p:nvPr/>
            </p:nvSpPr>
            <p:spPr bwMode="auto">
              <a:xfrm>
                <a:off x="3292411" y="2241734"/>
                <a:ext cx="388942" cy="366697"/>
              </a:xfrm>
              <a:prstGeom prst="rect">
                <a:avLst/>
              </a:prstGeom>
              <a:noFill/>
              <a:ln w="9525">
                <a:noFill/>
                <a:miter lim="800000"/>
                <a:headEnd/>
                <a:tailEnd/>
              </a:ln>
            </p:spPr>
            <p:txBody>
              <a:bodyPr>
                <a:prstTxWarp prst="textNoShape">
                  <a:avLst/>
                </a:prstTxWarp>
                <a:spAutoFit/>
              </a:bodyPr>
              <a:lstStyle/>
              <a:p>
                <a:pPr algn="r">
                  <a:defRPr/>
                </a:pPr>
                <a:r>
                  <a:rPr lang="en-US" sz="1800" b="1">
                    <a:solidFill>
                      <a:schemeClr val="tx2">
                        <a:lumMod val="75000"/>
                      </a:schemeClr>
                    </a:solidFill>
                    <a:latin typeface="Calibri"/>
                    <a:cs typeface="Calibri"/>
                  </a:rPr>
                  <a:t>3</a:t>
                </a:r>
              </a:p>
            </p:txBody>
          </p:sp>
          <p:sp>
            <p:nvSpPr>
              <p:cNvPr id="20" name="TextBox 9"/>
              <p:cNvSpPr txBox="1">
                <a:spLocks noChangeArrowheads="1"/>
              </p:cNvSpPr>
              <p:nvPr/>
            </p:nvSpPr>
            <p:spPr bwMode="auto">
              <a:xfrm rot="16200000">
                <a:off x="2449486" y="3257681"/>
                <a:ext cx="1716014" cy="366717"/>
              </a:xfrm>
              <a:prstGeom prst="rect">
                <a:avLst/>
              </a:prstGeom>
              <a:noFill/>
              <a:ln w="9525">
                <a:noFill/>
                <a:miter lim="800000"/>
                <a:headEnd/>
                <a:tailEnd/>
              </a:ln>
            </p:spPr>
            <p:txBody>
              <a:bodyPr>
                <a:prstTxWarp prst="textNoShape">
                  <a:avLst/>
                </a:prstTxWarp>
                <a:spAutoFit/>
              </a:bodyPr>
              <a:lstStyle/>
              <a:p>
                <a:pPr>
                  <a:defRPr/>
                </a:pPr>
                <a:r>
                  <a:rPr lang="en-US" sz="1800" b="1">
                    <a:solidFill>
                      <a:schemeClr val="tx2">
                        <a:lumMod val="75000"/>
                      </a:schemeClr>
                    </a:solidFill>
                    <a:latin typeface="Calibri"/>
                    <a:cs typeface="Calibri"/>
                  </a:rPr>
                  <a:t>Billions of U.S. $</a:t>
                </a:r>
              </a:p>
            </p:txBody>
          </p:sp>
          <p:sp>
            <p:nvSpPr>
              <p:cNvPr id="21" name="TextBox 29"/>
              <p:cNvSpPr txBox="1">
                <a:spLocks noChangeArrowheads="1"/>
              </p:cNvSpPr>
              <p:nvPr/>
            </p:nvSpPr>
            <p:spPr bwMode="auto">
              <a:xfrm>
                <a:off x="3721100" y="5918200"/>
                <a:ext cx="703263" cy="366713"/>
              </a:xfrm>
              <a:prstGeom prst="rect">
                <a:avLst/>
              </a:prstGeom>
              <a:noFill/>
              <a:ln w="9525">
                <a:noFill/>
                <a:miter lim="800000"/>
                <a:headEnd/>
                <a:tailEnd/>
              </a:ln>
            </p:spPr>
            <p:txBody>
              <a:bodyPr>
                <a:prstTxWarp prst="textNoShape">
                  <a:avLst/>
                </a:prstTxWarp>
                <a:spAutoFit/>
              </a:bodyPr>
              <a:lstStyle/>
              <a:p>
                <a:pPr algn="ctr"/>
                <a:r>
                  <a:rPr lang="en-US" sz="1800" b="1">
                    <a:solidFill>
                      <a:srgbClr val="17375E"/>
                    </a:solidFill>
                    <a:latin typeface="Calibri" charset="0"/>
                    <a:ea typeface="Calibri" charset="0"/>
                    <a:cs typeface="Calibri" charset="0"/>
                  </a:rPr>
                  <a:t>U.S.</a:t>
                </a:r>
              </a:p>
            </p:txBody>
          </p:sp>
          <p:sp>
            <p:nvSpPr>
              <p:cNvPr id="22" name="TextBox 30"/>
              <p:cNvSpPr txBox="1">
                <a:spLocks noChangeArrowheads="1"/>
              </p:cNvSpPr>
              <p:nvPr/>
            </p:nvSpPr>
            <p:spPr bwMode="auto">
              <a:xfrm>
                <a:off x="4945063" y="5918200"/>
                <a:ext cx="701675" cy="641350"/>
              </a:xfrm>
              <a:prstGeom prst="rect">
                <a:avLst/>
              </a:prstGeom>
              <a:noFill/>
              <a:ln w="9525">
                <a:noFill/>
                <a:miter lim="800000"/>
                <a:headEnd/>
                <a:tailEnd/>
              </a:ln>
            </p:spPr>
            <p:txBody>
              <a:bodyPr>
                <a:prstTxWarp prst="textNoShape">
                  <a:avLst/>
                </a:prstTxWarp>
                <a:spAutoFit/>
              </a:bodyPr>
              <a:lstStyle/>
              <a:p>
                <a:pPr algn="ctr"/>
                <a:r>
                  <a:rPr lang="en-US" sz="1800" b="1" dirty="0" smtClean="0">
                    <a:solidFill>
                      <a:srgbClr val="17375E"/>
                    </a:solidFill>
                    <a:latin typeface="Calibri" charset="0"/>
                    <a:ea typeface="Calibri" charset="0"/>
                    <a:cs typeface="Calibri" charset="0"/>
                  </a:rPr>
                  <a:t>New</a:t>
                </a:r>
                <a:r>
                  <a:rPr lang="en-US" sz="1800" b="1" dirty="0">
                    <a:solidFill>
                      <a:srgbClr val="17375E"/>
                    </a:solidFill>
                    <a:latin typeface="Calibri" charset="0"/>
                    <a:ea typeface="Calibri" charset="0"/>
                    <a:cs typeface="Calibri" charset="0"/>
                  </a:rPr>
                  <a:t/>
                </a:r>
                <a:br>
                  <a:rPr lang="en-US" sz="1800" b="1" dirty="0">
                    <a:solidFill>
                      <a:srgbClr val="17375E"/>
                    </a:solidFill>
                    <a:latin typeface="Calibri" charset="0"/>
                    <a:ea typeface="Calibri" charset="0"/>
                    <a:cs typeface="Calibri" charset="0"/>
                  </a:rPr>
                </a:br>
                <a:r>
                  <a:rPr lang="en-US" sz="1800" b="1" dirty="0">
                    <a:solidFill>
                      <a:srgbClr val="17375E"/>
                    </a:solidFill>
                    <a:latin typeface="Calibri" charset="0"/>
                    <a:ea typeface="Calibri" charset="0"/>
                    <a:cs typeface="Calibri" charset="0"/>
                  </a:rPr>
                  <a:t>Engl.</a:t>
                </a:r>
              </a:p>
            </p:txBody>
          </p:sp>
          <p:sp>
            <p:nvSpPr>
              <p:cNvPr id="23" name="TextBox 31"/>
              <p:cNvSpPr txBox="1">
                <a:spLocks noChangeArrowheads="1"/>
              </p:cNvSpPr>
              <p:nvPr/>
            </p:nvSpPr>
            <p:spPr bwMode="auto">
              <a:xfrm>
                <a:off x="5630863" y="5918200"/>
                <a:ext cx="703263" cy="641350"/>
              </a:xfrm>
              <a:prstGeom prst="rect">
                <a:avLst/>
              </a:prstGeom>
              <a:noFill/>
              <a:ln w="9525">
                <a:noFill/>
                <a:miter lim="800000"/>
                <a:headEnd/>
                <a:tailEnd/>
              </a:ln>
            </p:spPr>
            <p:txBody>
              <a:bodyPr>
                <a:prstTxWarp prst="textNoShape">
                  <a:avLst/>
                </a:prstTxWarp>
                <a:spAutoFit/>
              </a:bodyPr>
              <a:lstStyle/>
              <a:p>
                <a:pPr algn="ctr"/>
                <a:r>
                  <a:rPr lang="en-US" sz="1800" b="1" dirty="0">
                    <a:solidFill>
                      <a:srgbClr val="17375E"/>
                    </a:solidFill>
                    <a:latin typeface="Calibri" charset="0"/>
                    <a:ea typeface="Calibri" charset="0"/>
                    <a:cs typeface="Calibri" charset="0"/>
                  </a:rPr>
                  <a:t>Mid-</a:t>
                </a:r>
                <a:br>
                  <a:rPr lang="en-US" sz="1800" b="1" dirty="0">
                    <a:solidFill>
                      <a:srgbClr val="17375E"/>
                    </a:solidFill>
                    <a:latin typeface="Calibri" charset="0"/>
                    <a:ea typeface="Calibri" charset="0"/>
                    <a:cs typeface="Calibri" charset="0"/>
                  </a:rPr>
                </a:br>
                <a:r>
                  <a:rPr lang="en-US" sz="1800" b="1" dirty="0">
                    <a:solidFill>
                      <a:srgbClr val="17375E"/>
                    </a:solidFill>
                    <a:latin typeface="Calibri" charset="0"/>
                    <a:ea typeface="Calibri" charset="0"/>
                    <a:cs typeface="Calibri" charset="0"/>
                  </a:rPr>
                  <a:t>Atl.</a:t>
                </a:r>
              </a:p>
            </p:txBody>
          </p:sp>
          <p:sp>
            <p:nvSpPr>
              <p:cNvPr id="24" name="TextBox 32"/>
              <p:cNvSpPr txBox="1">
                <a:spLocks noChangeArrowheads="1"/>
              </p:cNvSpPr>
              <p:nvPr/>
            </p:nvSpPr>
            <p:spPr bwMode="auto">
              <a:xfrm>
                <a:off x="6318250" y="5918200"/>
                <a:ext cx="701675" cy="366713"/>
              </a:xfrm>
              <a:prstGeom prst="rect">
                <a:avLst/>
              </a:prstGeom>
              <a:noFill/>
              <a:ln w="9525">
                <a:noFill/>
                <a:miter lim="800000"/>
                <a:headEnd/>
                <a:tailEnd/>
              </a:ln>
            </p:spPr>
            <p:txBody>
              <a:bodyPr>
                <a:prstTxWarp prst="textNoShape">
                  <a:avLst/>
                </a:prstTxWarp>
                <a:spAutoFit/>
              </a:bodyPr>
              <a:lstStyle/>
              <a:p>
                <a:pPr algn="ctr"/>
                <a:r>
                  <a:rPr lang="en-US" sz="1800" b="1">
                    <a:solidFill>
                      <a:srgbClr val="17375E"/>
                    </a:solidFill>
                    <a:latin typeface="Calibri" charset="0"/>
                    <a:ea typeface="Calibri" charset="0"/>
                    <a:cs typeface="Calibri" charset="0"/>
                  </a:rPr>
                  <a:t>Gulf</a:t>
                </a:r>
              </a:p>
            </p:txBody>
          </p:sp>
          <p:sp>
            <p:nvSpPr>
              <p:cNvPr id="25" name="TextBox 33"/>
              <p:cNvSpPr txBox="1">
                <a:spLocks noChangeArrowheads="1"/>
              </p:cNvSpPr>
              <p:nvPr/>
            </p:nvSpPr>
            <p:spPr bwMode="auto">
              <a:xfrm>
                <a:off x="7051675" y="5918200"/>
                <a:ext cx="703263" cy="366713"/>
              </a:xfrm>
              <a:prstGeom prst="rect">
                <a:avLst/>
              </a:prstGeom>
              <a:noFill/>
              <a:ln w="9525">
                <a:noFill/>
                <a:miter lim="800000"/>
                <a:headEnd/>
                <a:tailEnd/>
              </a:ln>
            </p:spPr>
            <p:txBody>
              <a:bodyPr>
                <a:prstTxWarp prst="textNoShape">
                  <a:avLst/>
                </a:prstTxWarp>
                <a:spAutoFit/>
              </a:bodyPr>
              <a:lstStyle/>
              <a:p>
                <a:pPr algn="ctr"/>
                <a:r>
                  <a:rPr lang="en-US" sz="1800" b="1">
                    <a:solidFill>
                      <a:srgbClr val="17375E"/>
                    </a:solidFill>
                    <a:latin typeface="Calibri" charset="0"/>
                    <a:ea typeface="Calibri" charset="0"/>
                    <a:cs typeface="Calibri" charset="0"/>
                  </a:rPr>
                  <a:t>Pac.</a:t>
                </a:r>
              </a:p>
            </p:txBody>
          </p:sp>
          <p:sp>
            <p:nvSpPr>
              <p:cNvPr id="26" name="TextBox 34"/>
              <p:cNvSpPr txBox="1">
                <a:spLocks noChangeArrowheads="1"/>
              </p:cNvSpPr>
              <p:nvPr/>
            </p:nvSpPr>
            <p:spPr bwMode="auto">
              <a:xfrm>
                <a:off x="7742238" y="5918200"/>
                <a:ext cx="703263" cy="366713"/>
              </a:xfrm>
              <a:prstGeom prst="rect">
                <a:avLst/>
              </a:prstGeom>
              <a:noFill/>
              <a:ln w="9525">
                <a:noFill/>
                <a:miter lim="800000"/>
                <a:headEnd/>
                <a:tailEnd/>
              </a:ln>
            </p:spPr>
            <p:txBody>
              <a:bodyPr>
                <a:prstTxWarp prst="textNoShape">
                  <a:avLst/>
                </a:prstTxWarp>
                <a:spAutoFit/>
              </a:bodyPr>
              <a:lstStyle/>
              <a:p>
                <a:pPr algn="ctr"/>
                <a:r>
                  <a:rPr lang="en-US" sz="1800" b="1">
                    <a:solidFill>
                      <a:srgbClr val="17375E"/>
                    </a:solidFill>
                    <a:latin typeface="Calibri" charset="0"/>
                    <a:ea typeface="Calibri" charset="0"/>
                    <a:cs typeface="Calibri" charset="0"/>
                  </a:rPr>
                  <a:t>HI</a:t>
                </a:r>
              </a:p>
            </p:txBody>
          </p:sp>
          <p:sp>
            <p:nvSpPr>
              <p:cNvPr id="27" name="TextBox 35"/>
              <p:cNvSpPr txBox="1">
                <a:spLocks noChangeArrowheads="1"/>
              </p:cNvSpPr>
              <p:nvPr/>
            </p:nvSpPr>
            <p:spPr bwMode="auto">
              <a:xfrm>
                <a:off x="8428038" y="5918200"/>
                <a:ext cx="703263" cy="366713"/>
              </a:xfrm>
              <a:prstGeom prst="rect">
                <a:avLst/>
              </a:prstGeom>
              <a:noFill/>
              <a:ln w="9525">
                <a:noFill/>
                <a:miter lim="800000"/>
                <a:headEnd/>
                <a:tailEnd/>
              </a:ln>
            </p:spPr>
            <p:txBody>
              <a:bodyPr>
                <a:prstTxWarp prst="textNoShape">
                  <a:avLst/>
                </a:prstTxWarp>
                <a:spAutoFit/>
              </a:bodyPr>
              <a:lstStyle/>
              <a:p>
                <a:pPr algn="ctr"/>
                <a:r>
                  <a:rPr lang="en-US" sz="1800" b="1">
                    <a:solidFill>
                      <a:srgbClr val="17375E"/>
                    </a:solidFill>
                    <a:latin typeface="Calibri" charset="0"/>
                    <a:ea typeface="Calibri" charset="0"/>
                    <a:cs typeface="Calibri" charset="0"/>
                  </a:rPr>
                  <a:t>AK</a:t>
                </a:r>
              </a:p>
            </p:txBody>
          </p:sp>
          <p:sp>
            <p:nvSpPr>
              <p:cNvPr id="28" name="Text Box 30"/>
              <p:cNvSpPr txBox="1">
                <a:spLocks noChangeArrowheads="1"/>
              </p:cNvSpPr>
              <p:nvPr/>
            </p:nvSpPr>
            <p:spPr bwMode="auto">
              <a:xfrm>
                <a:off x="5516523" y="1613110"/>
                <a:ext cx="2435251" cy="1200099"/>
              </a:xfrm>
              <a:prstGeom prst="rect">
                <a:avLst/>
              </a:prstGeom>
              <a:noFill/>
              <a:ln w="19050" cap="flat" cmpd="sng" algn="ctr">
                <a:solidFill>
                  <a:schemeClr val="tx2">
                    <a:lumMod val="75000"/>
                  </a:schemeClr>
                </a:solidFill>
                <a:prstDash val="solid"/>
                <a:miter lim="800000"/>
                <a:headEnd type="none" w="med" len="med"/>
                <a:tailEnd type="none" w="med" len="med"/>
              </a:ln>
            </p:spPr>
            <p:txBody>
              <a:bodyPr wrap="none">
                <a:prstTxWarp prst="textNoShape">
                  <a:avLst/>
                </a:prstTxWarp>
                <a:spAutoFit/>
              </a:bodyPr>
              <a:lstStyle/>
              <a:p>
                <a:pPr>
                  <a:defRPr/>
                </a:pPr>
                <a:r>
                  <a:rPr lang="en-US" sz="1800" b="1" dirty="0">
                    <a:solidFill>
                      <a:schemeClr val="accent2"/>
                    </a:solidFill>
                    <a:latin typeface="Calibri"/>
                    <a:cs typeface="Calibri"/>
                  </a:rPr>
                  <a:t>Uninfluenced</a:t>
                </a:r>
              </a:p>
              <a:p>
                <a:pPr>
                  <a:defRPr/>
                </a:pPr>
                <a:r>
                  <a:rPr lang="en-US" sz="1800" b="1" dirty="0">
                    <a:solidFill>
                      <a:srgbClr val="009900"/>
                    </a:solidFill>
                    <a:latin typeface="Calibri"/>
                    <a:cs typeface="Calibri"/>
                  </a:rPr>
                  <a:t>Predators</a:t>
                </a:r>
              </a:p>
              <a:p>
                <a:pPr>
                  <a:defRPr/>
                </a:pPr>
                <a:r>
                  <a:rPr lang="en-US" sz="1800" b="1" dirty="0">
                    <a:solidFill>
                      <a:srgbClr val="FF9900"/>
                    </a:solidFill>
                    <a:latin typeface="Calibri"/>
                    <a:cs typeface="Calibri"/>
                  </a:rPr>
                  <a:t>Crustaceans (crabs, etc)</a:t>
                </a:r>
              </a:p>
              <a:p>
                <a:pPr>
                  <a:defRPr/>
                </a:pPr>
                <a:r>
                  <a:rPr lang="en-US" sz="1800" b="1" dirty="0">
                    <a:solidFill>
                      <a:srgbClr val="FF3300"/>
                    </a:solidFill>
                    <a:latin typeface="Calibri"/>
                    <a:cs typeface="Calibri"/>
                  </a:rPr>
                  <a:t>Bivalves (oysters, etc.)</a:t>
                </a:r>
              </a:p>
            </p:txBody>
          </p:sp>
        </p:grpSp>
      </p:grpSp>
      <p:sp>
        <p:nvSpPr>
          <p:cNvPr id="31" name="Content Placeholder 47"/>
          <p:cNvSpPr txBox="1">
            <a:spLocks/>
          </p:cNvSpPr>
          <p:nvPr/>
        </p:nvSpPr>
        <p:spPr bwMode="auto">
          <a:xfrm>
            <a:off x="228600" y="1143000"/>
            <a:ext cx="2895600" cy="4730750"/>
          </a:xfrm>
          <a:prstGeom prst="rect">
            <a:avLst/>
          </a:prstGeom>
          <a:noFill/>
          <a:ln>
            <a:miter lim="800000"/>
            <a:headEnd/>
            <a:tailEnd/>
          </a:ln>
        </p:spPr>
        <p:txBody>
          <a:bodyPr vert="horz" lIns="91440" tIns="45720" rIns="91440" bIns="45720" rtlCol="0">
            <a:prstTxWarp prst="textNoShape">
              <a:avLst/>
            </a:prstTxWarp>
            <a:noAutofit/>
          </a:bodyPr>
          <a:lstStyle/>
          <a:p>
            <a:pPr marL="342900" marR="0" lvl="0" indent="-342900" algn="l" defTabSz="914400" rtl="0" eaLnBrk="1" fontAlgn="auto" latinLnBrk="0" hangingPunct="1">
              <a:lnSpc>
                <a:spcPct val="100000"/>
              </a:lnSpc>
              <a:spcBef>
                <a:spcPct val="10000"/>
              </a:spcBef>
              <a:spcAft>
                <a:spcPts val="0"/>
              </a:spcAft>
              <a:buClrTx/>
              <a:buSzTx/>
              <a:buFontTx/>
              <a:buNone/>
              <a:tabLst/>
              <a:defRPr/>
            </a:pPr>
            <a:r>
              <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rPr>
              <a:t>$4B primary commercial sales in 2007 </a:t>
            </a:r>
            <a:br>
              <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rPr>
            </a:br>
            <a:r>
              <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rPr>
              <a:t>fed a $70B industry, adding $35B to GNP</a:t>
            </a:r>
          </a:p>
          <a:p>
            <a:pPr marL="342900" marR="0" lvl="0" indent="-342900" algn="l" defTabSz="914400" rtl="0" eaLnBrk="1" fontAlgn="auto" latinLnBrk="0" hangingPunct="1">
              <a:lnSpc>
                <a:spcPct val="100000"/>
              </a:lnSpc>
              <a:spcBef>
                <a:spcPct val="10000"/>
              </a:spcBef>
              <a:spcAft>
                <a:spcPts val="0"/>
              </a:spcAft>
              <a:buClrTx/>
              <a:buSzTx/>
              <a:buFontTx/>
              <a:buNone/>
              <a:tabLst/>
              <a:defRPr/>
            </a:pPr>
            <a:endPar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ct val="10000"/>
              </a:spcBef>
              <a:spcAft>
                <a:spcPts val="0"/>
              </a:spcAft>
              <a:buClrTx/>
              <a:buSzTx/>
              <a:buFontTx/>
              <a:buNone/>
              <a:tabLst/>
              <a:defRPr/>
            </a:pPr>
            <a:r>
              <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rPr>
              <a:t>Varying regional importance of fishery groups calls for local adaptation</a:t>
            </a:r>
          </a:p>
          <a:p>
            <a:pPr marL="342900" marR="0" lvl="0" indent="-342900" algn="l" defTabSz="914400" rtl="0" eaLnBrk="1" fontAlgn="auto" latinLnBrk="0" hangingPunct="1">
              <a:lnSpc>
                <a:spcPct val="100000"/>
              </a:lnSpc>
              <a:spcBef>
                <a:spcPct val="10000"/>
              </a:spcBef>
              <a:spcAft>
                <a:spcPts val="0"/>
              </a:spcAft>
              <a:buClrTx/>
              <a:buSzTx/>
              <a:buFontTx/>
              <a:buNone/>
              <a:tabLst/>
              <a:defRPr/>
            </a:pPr>
            <a:endPar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ct val="10000"/>
              </a:spcBef>
              <a:spcAft>
                <a:spcPts val="0"/>
              </a:spcAft>
              <a:buClrTx/>
              <a:buSzTx/>
              <a:buFontTx/>
              <a:buNone/>
              <a:tabLst/>
              <a:defRPr/>
            </a:pPr>
            <a:r>
              <a:rPr kumimoji="0" lang="en-US" sz="2000" b="1" i="0" u="none" strike="noStrike" kern="1200" cap="none" spc="0" normalizeH="0" baseline="0" noProof="0" dirty="0" smtClean="0">
                <a:ln>
                  <a:noFill/>
                </a:ln>
                <a:solidFill>
                  <a:srgbClr val="FFE79B"/>
                </a:solidFill>
                <a:effectLst/>
                <a:uLnTx/>
                <a:uFillTx/>
                <a:latin typeface="Calibri" charset="0"/>
                <a:ea typeface="Calibri" charset="0"/>
                <a:cs typeface="Calibri" charset="0"/>
              </a:rPr>
              <a:t>Total consequences could be far-reaching for ecosystems and marine-dependent societies</a:t>
            </a:r>
          </a:p>
        </p:txBody>
      </p:sp>
      <p:sp>
        <p:nvSpPr>
          <p:cNvPr id="32" name="TextBox 50"/>
          <p:cNvSpPr txBox="1">
            <a:spLocks noChangeArrowheads="1"/>
          </p:cNvSpPr>
          <p:nvPr/>
        </p:nvSpPr>
        <p:spPr bwMode="auto">
          <a:xfrm>
            <a:off x="152400" y="6324600"/>
            <a:ext cx="2640012" cy="338138"/>
          </a:xfrm>
          <a:prstGeom prst="rect">
            <a:avLst/>
          </a:prstGeom>
          <a:noFill/>
          <a:ln w="9525">
            <a:noFill/>
            <a:miter lim="800000"/>
            <a:headEnd/>
            <a:tailEnd/>
          </a:ln>
        </p:spPr>
        <p:txBody>
          <a:bodyPr>
            <a:prstTxWarp prst="textNoShape">
              <a:avLst/>
            </a:prstTxWarp>
            <a:spAutoFit/>
          </a:bodyPr>
          <a:lstStyle/>
          <a:p>
            <a:r>
              <a:rPr lang="en-US" sz="1600" b="1" i="1" dirty="0">
                <a:solidFill>
                  <a:schemeClr val="tx1">
                    <a:lumMod val="75000"/>
                  </a:schemeClr>
                </a:solidFill>
                <a:latin typeface="Calibri" charset="0"/>
                <a:ea typeface="Calibri" charset="0"/>
                <a:cs typeface="Calibri" charset="0"/>
              </a:rPr>
              <a:t>Cooley &amp; </a:t>
            </a:r>
            <a:r>
              <a:rPr lang="en-US" sz="1600" b="1" i="1" dirty="0" err="1">
                <a:solidFill>
                  <a:schemeClr val="tx1">
                    <a:lumMod val="75000"/>
                  </a:schemeClr>
                </a:solidFill>
                <a:latin typeface="Calibri" charset="0"/>
                <a:ea typeface="Calibri" charset="0"/>
                <a:cs typeface="Calibri" charset="0"/>
              </a:rPr>
              <a:t>Doney</a:t>
            </a:r>
            <a:r>
              <a:rPr lang="en-US" sz="1600" b="1" i="1" dirty="0">
                <a:solidFill>
                  <a:schemeClr val="tx1">
                    <a:lumMod val="75000"/>
                  </a:schemeClr>
                </a:solidFill>
                <a:latin typeface="Calibri" charset="0"/>
                <a:ea typeface="Calibri" charset="0"/>
                <a:cs typeface="Calibri" charset="0"/>
              </a:rPr>
              <a:t>, 2009</a:t>
            </a:r>
          </a:p>
        </p:txBody>
      </p:sp>
      <p:sp>
        <p:nvSpPr>
          <p:cNvPr id="33" name="Title 32"/>
          <p:cNvSpPr>
            <a:spLocks noGrp="1"/>
          </p:cNvSpPr>
          <p:nvPr>
            <p:ph type="title"/>
          </p:nvPr>
        </p:nvSpPr>
        <p:spPr>
          <a:xfrm>
            <a:off x="228600" y="152400"/>
            <a:ext cx="8229600" cy="639762"/>
          </a:xfrm>
        </p:spPr>
        <p:txBody>
          <a:bodyPr>
            <a:normAutofit fontScale="90000"/>
          </a:bodyPr>
          <a:lstStyle/>
          <a:p>
            <a:pPr algn="l"/>
            <a:r>
              <a:rPr lang="en-US" b="1" dirty="0" smtClean="0">
                <a:solidFill>
                  <a:srgbClr val="EEB500"/>
                </a:solidFill>
              </a:rPr>
              <a:t>Potential Economic Impacts</a:t>
            </a:r>
            <a:endParaRPr lang="en-US" b="1" dirty="0">
              <a:solidFill>
                <a:srgbClr val="EEB5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Pacific Northwest </a:t>
            </a:r>
            <a:r>
              <a:rPr lang="en-US" b="1" i="1" dirty="0" smtClean="0"/>
              <a:t>oyster </a:t>
            </a:r>
            <a:r>
              <a:rPr lang="en-US" b="1" i="1" dirty="0" smtClean="0">
                <a:solidFill>
                  <a:srgbClr val="EEB500"/>
                </a:solidFill>
              </a:rPr>
              <a:t>emergency</a:t>
            </a:r>
            <a:endParaRPr lang="en-US" b="1" i="1" dirty="0">
              <a:solidFill>
                <a:srgbClr val="EEB500"/>
              </a:solidFill>
            </a:endParaRPr>
          </a:p>
        </p:txBody>
      </p:sp>
      <p:pic>
        <p:nvPicPr>
          <p:cNvPr id="3" name="Picture 6" descr="map2.jpg"/>
          <p:cNvPicPr>
            <a:picLocks noChangeAspect="1"/>
          </p:cNvPicPr>
          <p:nvPr/>
        </p:nvPicPr>
        <p:blipFill>
          <a:blip r:embed="rId3" cstate="print"/>
          <a:srcRect/>
          <a:stretch>
            <a:fillRect/>
          </a:stretch>
        </p:blipFill>
        <p:spPr bwMode="auto">
          <a:xfrm>
            <a:off x="457200" y="1420232"/>
            <a:ext cx="1549400" cy="3608968"/>
          </a:xfrm>
          <a:prstGeom prst="rect">
            <a:avLst/>
          </a:prstGeom>
          <a:noFill/>
          <a:ln w="9525">
            <a:noFill/>
            <a:miter lim="800000"/>
            <a:headEnd/>
            <a:tailEnd/>
          </a:ln>
        </p:spPr>
      </p:pic>
      <p:pic>
        <p:nvPicPr>
          <p:cNvPr id="4" name="Picture 8" descr="Oysterspat.jpg"/>
          <p:cNvPicPr>
            <a:picLocks noChangeAspect="1"/>
          </p:cNvPicPr>
          <p:nvPr/>
        </p:nvPicPr>
        <p:blipFill>
          <a:blip r:embed="rId4" cstate="print"/>
          <a:srcRect/>
          <a:stretch>
            <a:fillRect/>
          </a:stretch>
        </p:blipFill>
        <p:spPr bwMode="auto">
          <a:xfrm>
            <a:off x="2057400" y="1435100"/>
            <a:ext cx="3517900" cy="3594100"/>
          </a:xfrm>
          <a:prstGeom prst="rect">
            <a:avLst/>
          </a:prstGeom>
          <a:noFill/>
          <a:ln w="9525">
            <a:noFill/>
            <a:miter lim="800000"/>
            <a:headEnd/>
            <a:tailEnd/>
          </a:ln>
        </p:spPr>
      </p:pic>
      <p:sp>
        <p:nvSpPr>
          <p:cNvPr id="5" name="TextBox 4"/>
          <p:cNvSpPr txBox="1"/>
          <p:nvPr/>
        </p:nvSpPr>
        <p:spPr>
          <a:xfrm>
            <a:off x="5715000" y="1295400"/>
            <a:ext cx="1885196" cy="954107"/>
          </a:xfrm>
          <a:prstGeom prst="rect">
            <a:avLst/>
          </a:prstGeom>
          <a:noFill/>
        </p:spPr>
        <p:txBody>
          <a:bodyPr wrap="none" rtlCol="0">
            <a:spAutoFit/>
          </a:bodyPr>
          <a:lstStyle/>
          <a:p>
            <a:r>
              <a:rPr lang="en-US" sz="2800" dirty="0" err="1" smtClean="0"/>
              <a:t>Willapa</a:t>
            </a:r>
            <a:r>
              <a:rPr lang="en-US" sz="2800" dirty="0" smtClean="0"/>
              <a:t> Bay</a:t>
            </a:r>
          </a:p>
          <a:p>
            <a:r>
              <a:rPr lang="en-US" sz="2800" dirty="0" smtClean="0"/>
              <a:t>seed crisis</a:t>
            </a:r>
            <a:endParaRPr lang="en-US" sz="2800" dirty="0"/>
          </a:p>
        </p:txBody>
      </p:sp>
      <p:sp>
        <p:nvSpPr>
          <p:cNvPr id="6" name="Rectangle 3"/>
          <p:cNvSpPr txBox="1">
            <a:spLocks noChangeArrowheads="1"/>
          </p:cNvSpPr>
          <p:nvPr/>
        </p:nvSpPr>
        <p:spPr>
          <a:xfrm>
            <a:off x="5638800" y="2286000"/>
            <a:ext cx="3200400" cy="3505200"/>
          </a:xfrm>
          <a:prstGeom prst="rect">
            <a:avLst/>
          </a:prstGeom>
        </p:spPr>
        <p:txBody>
          <a:bodyPr vert="horz" lIns="91440" tIns="45720" rIns="91440" bIns="45720" rtlCol="0">
            <a:normAutofit lnSpcReduction="10000"/>
          </a:bodyPr>
          <a:lstStyle/>
          <a:p>
            <a:pPr marL="406400" marR="0" lvl="0" indent="-342900" algn="l" defTabSz="914400" rtl="0" eaLnBrk="1" fontAlgn="auto" latinLnBrk="0" hangingPunct="1">
              <a:lnSpc>
                <a:spcPct val="95000"/>
              </a:lnSpc>
              <a:spcBef>
                <a:spcPct val="20000"/>
              </a:spcBef>
              <a:spcAft>
                <a:spcPct val="30000"/>
              </a:spcAft>
              <a:buClrTx/>
              <a:buSzTx/>
              <a:buFont typeface="Arial" pitchFamily="34" charset="0"/>
              <a:buChar char="•"/>
              <a:tabLst/>
              <a:defRPr/>
            </a:pPr>
            <a:r>
              <a:rPr kumimoji="0" lang="en-US" sz="2000" b="1" i="0" u="none" strike="noStrike" kern="1200" cap="none" spc="0" normalizeH="0" baseline="0" noProof="0" dirty="0" smtClean="0">
                <a:ln>
                  <a:noFill/>
                </a:ln>
                <a:uLnTx/>
                <a:uFillTx/>
                <a:ea typeface="+mn-ea"/>
                <a:cs typeface="+mn-cs"/>
              </a:rPr>
              <a:t>Failure of larval oyster recruitments in recent years</a:t>
            </a:r>
            <a:endParaRPr kumimoji="0" lang="en-US" sz="2000" b="1" i="1" u="none" strike="noStrike" kern="1200" cap="none" spc="0" normalizeH="0" baseline="0" noProof="0" dirty="0" smtClean="0">
              <a:ln>
                <a:noFill/>
              </a:ln>
              <a:uLnTx/>
              <a:uFillTx/>
              <a:ea typeface="+mn-ea"/>
              <a:cs typeface="+mn-cs"/>
            </a:endParaRPr>
          </a:p>
          <a:p>
            <a:pPr marL="406400" marR="0" lvl="0" indent="-342900" algn="l" defTabSz="914400" rtl="0" eaLnBrk="1" fontAlgn="auto" latinLnBrk="0" hangingPunct="1">
              <a:lnSpc>
                <a:spcPct val="95000"/>
              </a:lnSpc>
              <a:spcBef>
                <a:spcPct val="20000"/>
              </a:spcBef>
              <a:spcAft>
                <a:spcPct val="30000"/>
              </a:spcAft>
              <a:buClrTx/>
              <a:buSzTx/>
              <a:buFont typeface="Arial" pitchFamily="34" charset="0"/>
              <a:buChar char="•"/>
              <a:tabLst/>
              <a:defRPr/>
            </a:pPr>
            <a:r>
              <a:rPr kumimoji="0" lang="en-US" sz="2000" b="1" i="0" u="none" strike="noStrike" kern="1200" cap="none" spc="0" normalizeH="0" baseline="0" noProof="0" dirty="0" smtClean="0">
                <a:ln>
                  <a:noFill/>
                </a:ln>
                <a:uLnTx/>
                <a:uFillTx/>
                <a:ea typeface="+mn-ea"/>
                <a:cs typeface="+mn-cs"/>
              </a:rPr>
              <a:t>Commercial oyster hatchery failures threatens $100M industry (3000 Jobs)</a:t>
            </a:r>
          </a:p>
          <a:p>
            <a:pPr marL="406400" marR="0" lvl="0" indent="-342900" algn="l" defTabSz="914400" rtl="0" eaLnBrk="1" fontAlgn="auto" latinLnBrk="0" hangingPunct="1">
              <a:lnSpc>
                <a:spcPct val="95000"/>
              </a:lnSpc>
              <a:spcBef>
                <a:spcPct val="20000"/>
              </a:spcBef>
              <a:spcAft>
                <a:spcPct val="30000"/>
              </a:spcAft>
              <a:buClrTx/>
              <a:buSzTx/>
              <a:buFont typeface="Arial" pitchFamily="34" charset="0"/>
              <a:buChar char="•"/>
              <a:tabLst/>
              <a:defRPr/>
            </a:pPr>
            <a:r>
              <a:rPr kumimoji="0" lang="en-US" sz="2000" b="1" i="1" u="none" strike="noStrike" kern="1200" cap="none" spc="0" normalizeH="0" baseline="0" noProof="0" dirty="0" smtClean="0">
                <a:ln>
                  <a:noFill/>
                </a:ln>
                <a:solidFill>
                  <a:schemeClr val="tx2"/>
                </a:solidFill>
                <a:uLnTx/>
                <a:uFillTx/>
                <a:ea typeface="+mn-ea"/>
                <a:cs typeface="+mn-cs"/>
              </a:rPr>
              <a:t>Low pH “</a:t>
            </a:r>
            <a:r>
              <a:rPr kumimoji="0" lang="en-US" sz="2000" b="1" i="1" u="none" strike="noStrike" kern="1200" cap="none" spc="0" normalizeH="0" baseline="0" noProof="0" dirty="0" err="1" smtClean="0">
                <a:ln>
                  <a:noFill/>
                </a:ln>
                <a:solidFill>
                  <a:schemeClr val="tx2"/>
                </a:solidFill>
                <a:uLnTx/>
                <a:uFillTx/>
                <a:ea typeface="+mn-ea"/>
                <a:cs typeface="+mn-cs"/>
              </a:rPr>
              <a:t>upwelled</a:t>
            </a:r>
            <a:r>
              <a:rPr kumimoji="0" lang="en-US" sz="2000" b="1" i="1" u="none" strike="noStrike" kern="1200" cap="none" spc="0" normalizeH="0" baseline="0" noProof="0" dirty="0" smtClean="0">
                <a:ln>
                  <a:noFill/>
                </a:ln>
                <a:solidFill>
                  <a:schemeClr val="tx2"/>
                </a:solidFill>
                <a:uLnTx/>
                <a:uFillTx/>
                <a:ea typeface="+mn-ea"/>
                <a:cs typeface="+mn-cs"/>
              </a:rPr>
              <a:t>” waters a possible leading factor in failures</a:t>
            </a:r>
          </a:p>
        </p:txBody>
      </p:sp>
      <p:sp>
        <p:nvSpPr>
          <p:cNvPr id="7" name="TextBox 6"/>
          <p:cNvSpPr txBox="1"/>
          <p:nvPr/>
        </p:nvSpPr>
        <p:spPr>
          <a:xfrm>
            <a:off x="0" y="5903893"/>
            <a:ext cx="9144000" cy="954107"/>
          </a:xfrm>
          <a:prstGeom prst="rect">
            <a:avLst/>
          </a:prstGeom>
          <a:solidFill>
            <a:srgbClr val="FFC000"/>
          </a:solidFill>
        </p:spPr>
        <p:txBody>
          <a:bodyPr wrap="square" rtlCol="0">
            <a:spAutoFit/>
          </a:bodyPr>
          <a:lstStyle/>
          <a:p>
            <a:pPr lvl="0" algn="ctr"/>
            <a:r>
              <a:rPr lang="en-US" sz="2800" b="1" dirty="0" smtClean="0">
                <a:solidFill>
                  <a:schemeClr val="bg1"/>
                </a:solidFill>
              </a:rPr>
              <a:t>Larval oyster may be “canary in goldmine” for near-shore acidification?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029200"/>
            <a:ext cx="9144000" cy="914400"/>
          </a:xfrm>
          <a:prstGeom prst="rect">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457200" y="152400"/>
            <a:ext cx="8305800" cy="1143000"/>
          </a:xfrm>
        </p:spPr>
        <p:txBody>
          <a:bodyPr>
            <a:normAutofit fontScale="90000"/>
          </a:bodyPr>
          <a:lstStyle/>
          <a:p>
            <a:pPr algn="l"/>
            <a:r>
              <a:rPr lang="en-US" dirty="0" smtClean="0"/>
              <a:t>Potential </a:t>
            </a:r>
            <a:r>
              <a:rPr lang="en-US" sz="3100" dirty="0" smtClean="0"/>
              <a:t>impacts:  marine organisms &amp; ecosystems</a:t>
            </a:r>
            <a:endParaRPr lang="en-US" sz="3100" dirty="0"/>
          </a:p>
        </p:txBody>
      </p:sp>
      <p:sp>
        <p:nvSpPr>
          <p:cNvPr id="18" name="TextBox 17"/>
          <p:cNvSpPr txBox="1"/>
          <p:nvPr/>
        </p:nvSpPr>
        <p:spPr>
          <a:xfrm>
            <a:off x="1371600" y="6324600"/>
            <a:ext cx="6477000" cy="523220"/>
          </a:xfrm>
          <a:prstGeom prst="rect">
            <a:avLst/>
          </a:prstGeom>
          <a:noFill/>
        </p:spPr>
        <p:txBody>
          <a:bodyPr wrap="square" rtlCol="0">
            <a:spAutoFit/>
          </a:bodyPr>
          <a:lstStyle/>
          <a:p>
            <a:pPr algn="ctr"/>
            <a:r>
              <a:rPr lang="en-US" sz="2800" i="1" dirty="0" smtClean="0">
                <a:solidFill>
                  <a:schemeClr val="accent5">
                    <a:lumMod val="75000"/>
                  </a:schemeClr>
                </a:solidFill>
              </a:rPr>
              <a:t>Changes to ecosystems &amp; their services</a:t>
            </a:r>
            <a:endParaRPr lang="en-US" sz="2800" i="1" dirty="0">
              <a:solidFill>
                <a:schemeClr val="accent5">
                  <a:lumMod val="75000"/>
                </a:schemeClr>
              </a:solidFill>
            </a:endParaRPr>
          </a:p>
        </p:txBody>
      </p:sp>
      <p:grpSp>
        <p:nvGrpSpPr>
          <p:cNvPr id="15" name="Group 16"/>
          <p:cNvGrpSpPr/>
          <p:nvPr/>
        </p:nvGrpSpPr>
        <p:grpSpPr>
          <a:xfrm>
            <a:off x="457200" y="4876800"/>
            <a:ext cx="8229600" cy="1295400"/>
            <a:chOff x="0" y="4800600"/>
            <a:chExt cx="8229600" cy="1295400"/>
          </a:xfrm>
        </p:grpSpPr>
        <p:pic>
          <p:nvPicPr>
            <p:cNvPr id="4" name="Picture 3" descr="Echinometra-mathaei"/>
            <p:cNvPicPr>
              <a:picLocks noChangeAspect="1" noChangeArrowheads="1"/>
            </p:cNvPicPr>
            <p:nvPr/>
          </p:nvPicPr>
          <p:blipFill>
            <a:blip r:embed="rId3" cstate="print"/>
            <a:srcRect t="25616" b="11444"/>
            <a:stretch>
              <a:fillRect/>
            </a:stretch>
          </p:blipFill>
          <p:spPr bwMode="auto">
            <a:xfrm>
              <a:off x="3581400" y="4876800"/>
              <a:ext cx="971067" cy="838200"/>
            </a:xfrm>
            <a:prstGeom prst="rect">
              <a:avLst/>
            </a:prstGeom>
            <a:ln>
              <a:noFill/>
            </a:ln>
            <a:effectLst>
              <a:outerShdw blurRad="292100" dist="139700" dir="2700000" algn="tl" rotWithShape="0">
                <a:srgbClr val="333333">
                  <a:alpha val="65000"/>
                </a:srgbClr>
              </a:outerShdw>
            </a:effectLst>
          </p:spPr>
        </p:pic>
        <p:pic>
          <p:nvPicPr>
            <p:cNvPr id="5" name="Picture 5" descr="Mytilus"/>
            <p:cNvPicPr>
              <a:picLocks noChangeAspect="1" noChangeArrowheads="1"/>
            </p:cNvPicPr>
            <p:nvPr/>
          </p:nvPicPr>
          <p:blipFill>
            <a:blip r:embed="rId4" cstate="print"/>
            <a:srcRect/>
            <a:stretch>
              <a:fillRect/>
            </a:stretch>
          </p:blipFill>
          <p:spPr bwMode="auto">
            <a:xfrm>
              <a:off x="5105400" y="4876800"/>
              <a:ext cx="1117600" cy="838200"/>
            </a:xfrm>
            <a:prstGeom prst="rect">
              <a:avLst/>
            </a:prstGeom>
            <a:ln>
              <a:noFill/>
            </a:ln>
            <a:effectLst>
              <a:outerShdw blurRad="292100" dist="139700" dir="2700000" algn="tl" rotWithShape="0">
                <a:srgbClr val="333333">
                  <a:alpha val="65000"/>
                </a:srgbClr>
              </a:outerShdw>
            </a:effectLst>
          </p:spPr>
        </p:pic>
        <p:pic>
          <p:nvPicPr>
            <p:cNvPr id="6" name="Picture 6" descr="Chlamys"/>
            <p:cNvPicPr>
              <a:picLocks noChangeAspect="1" noChangeArrowheads="1"/>
            </p:cNvPicPr>
            <p:nvPr/>
          </p:nvPicPr>
          <p:blipFill>
            <a:blip r:embed="rId5" cstate="print"/>
            <a:srcRect l="15385" t="28668" r="12760"/>
            <a:stretch>
              <a:fillRect/>
            </a:stretch>
          </p:blipFill>
          <p:spPr bwMode="auto">
            <a:xfrm>
              <a:off x="4419600" y="5334000"/>
              <a:ext cx="953540" cy="762000"/>
            </a:xfrm>
            <a:prstGeom prst="rect">
              <a:avLst/>
            </a:prstGeom>
            <a:ln>
              <a:noFill/>
            </a:ln>
            <a:effectLst>
              <a:outerShdw blurRad="292100" dist="139700" dir="2700000" algn="tl" rotWithShape="0">
                <a:srgbClr val="333333">
                  <a:alpha val="65000"/>
                </a:srgbClr>
              </a:outerShdw>
            </a:effectLst>
          </p:spPr>
        </p:pic>
        <p:pic>
          <p:nvPicPr>
            <p:cNvPr id="7" name="Picture 7"/>
            <p:cNvPicPr>
              <a:picLocks noChangeAspect="1" noChangeArrowheads="1"/>
            </p:cNvPicPr>
            <p:nvPr/>
          </p:nvPicPr>
          <p:blipFill>
            <a:blip r:embed="rId6" cstate="print"/>
            <a:srcRect l="5178" t="6657" r="6796" b="6796"/>
            <a:stretch>
              <a:fillRect/>
            </a:stretch>
          </p:blipFill>
          <p:spPr bwMode="auto">
            <a:xfrm>
              <a:off x="0" y="4876800"/>
              <a:ext cx="1096106" cy="838200"/>
            </a:xfrm>
            <a:prstGeom prst="rect">
              <a:avLst/>
            </a:prstGeom>
            <a:ln>
              <a:noFill/>
            </a:ln>
            <a:effectLst>
              <a:outerShdw blurRad="292100" dist="139700" dir="2700000" algn="tl" rotWithShape="0">
                <a:srgbClr val="333333">
                  <a:alpha val="65000"/>
                </a:srgbClr>
              </a:outerShdw>
            </a:effectLst>
          </p:spPr>
        </p:pic>
        <p:pic>
          <p:nvPicPr>
            <p:cNvPr id="9" name="Picture 9" descr="Euchaeta elongata bearing eggs"/>
            <p:cNvPicPr>
              <a:picLocks noChangeAspect="1" noChangeArrowheads="1"/>
            </p:cNvPicPr>
            <p:nvPr/>
          </p:nvPicPr>
          <p:blipFill>
            <a:blip r:embed="rId7" cstate="print"/>
            <a:srcRect/>
            <a:stretch>
              <a:fillRect/>
            </a:stretch>
          </p:blipFill>
          <p:spPr bwMode="auto">
            <a:xfrm rot="16200000">
              <a:off x="2030909" y="4750891"/>
              <a:ext cx="838200" cy="937618"/>
            </a:xfrm>
            <a:prstGeom prst="rect">
              <a:avLst/>
            </a:prstGeom>
            <a:ln>
              <a:noFill/>
            </a:ln>
            <a:effectLst>
              <a:outerShdw blurRad="292100" dist="139700" dir="2700000" algn="tl" rotWithShape="0">
                <a:srgbClr val="333333">
                  <a:alpha val="65000"/>
                </a:srgbClr>
              </a:outerShdw>
            </a:effectLst>
          </p:spPr>
        </p:pic>
        <p:pic>
          <p:nvPicPr>
            <p:cNvPr id="10" name="Picture 10" descr="diatoms1"/>
            <p:cNvPicPr>
              <a:picLocks noChangeAspect="1" noChangeArrowheads="1"/>
            </p:cNvPicPr>
            <p:nvPr/>
          </p:nvPicPr>
          <p:blipFill>
            <a:blip r:embed="rId8" cstate="print"/>
            <a:srcRect/>
            <a:stretch>
              <a:fillRect/>
            </a:stretch>
          </p:blipFill>
          <p:spPr bwMode="auto">
            <a:xfrm>
              <a:off x="914400" y="5334000"/>
              <a:ext cx="1126749" cy="762000"/>
            </a:xfrm>
            <a:prstGeom prst="rect">
              <a:avLst/>
            </a:prstGeom>
            <a:ln>
              <a:noFill/>
            </a:ln>
            <a:effectLst>
              <a:outerShdw blurRad="292100" dist="139700" dir="2700000" algn="tl" rotWithShape="0">
                <a:srgbClr val="333333">
                  <a:alpha val="65000"/>
                </a:srgbClr>
              </a:outerShdw>
            </a:effectLst>
          </p:spPr>
        </p:pic>
        <p:pic>
          <p:nvPicPr>
            <p:cNvPr id="11" name="Picture 13" descr="rockeyeDSC"/>
            <p:cNvPicPr>
              <a:picLocks noChangeAspect="1" noChangeArrowheads="1"/>
            </p:cNvPicPr>
            <p:nvPr/>
          </p:nvPicPr>
          <p:blipFill>
            <a:blip r:embed="rId9" cstate="print"/>
            <a:srcRect r="15767"/>
            <a:stretch>
              <a:fillRect/>
            </a:stretch>
          </p:blipFill>
          <p:spPr bwMode="auto">
            <a:xfrm>
              <a:off x="7162800" y="4876800"/>
              <a:ext cx="1066800" cy="838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10" cstate="print"/>
            <a:srcRect/>
            <a:stretch>
              <a:fillRect/>
            </a:stretch>
          </p:blipFill>
          <p:spPr bwMode="auto">
            <a:xfrm>
              <a:off x="6096000" y="5257800"/>
              <a:ext cx="1398950" cy="838200"/>
            </a:xfrm>
            <a:prstGeom prst="rect">
              <a:avLst/>
            </a:prstGeom>
            <a:ln>
              <a:noFill/>
            </a:ln>
            <a:effectLst>
              <a:outerShdw blurRad="292100" dist="139700" dir="2700000" algn="tl" rotWithShape="0">
                <a:srgbClr val="333333">
                  <a:alpha val="65000"/>
                </a:srgbClr>
              </a:outerShdw>
            </a:effectLst>
          </p:spPr>
        </p:pic>
        <p:pic>
          <p:nvPicPr>
            <p:cNvPr id="8" name="Picture 8" descr="pteropod Limacina helicina antarctica"/>
            <p:cNvPicPr>
              <a:picLocks noChangeAspect="1" noChangeArrowheads="1"/>
            </p:cNvPicPr>
            <p:nvPr/>
          </p:nvPicPr>
          <p:blipFill>
            <a:blip r:embed="rId11" cstate="print"/>
            <a:srcRect b="5367"/>
            <a:stretch>
              <a:fillRect/>
            </a:stretch>
          </p:blipFill>
          <p:spPr bwMode="auto">
            <a:xfrm>
              <a:off x="2819400" y="5334000"/>
              <a:ext cx="924765" cy="762000"/>
            </a:xfrm>
            <a:prstGeom prst="rect">
              <a:avLst/>
            </a:prstGeom>
            <a:ln>
              <a:noFill/>
            </a:ln>
            <a:effectLst>
              <a:outerShdw blurRad="292100" dist="139700" dir="2700000" algn="tl" rotWithShape="0">
                <a:srgbClr val="333333">
                  <a:alpha val="65000"/>
                </a:srgbClr>
              </a:outerShdw>
            </a:effectLst>
          </p:spPr>
        </p:pic>
      </p:grpSp>
      <p:sp>
        <p:nvSpPr>
          <p:cNvPr id="21" name="Rectangle 4"/>
          <p:cNvSpPr txBox="1">
            <a:spLocks noChangeArrowheads="1"/>
          </p:cNvSpPr>
          <p:nvPr/>
        </p:nvSpPr>
        <p:spPr bwMode="auto">
          <a:xfrm>
            <a:off x="381000" y="1295400"/>
            <a:ext cx="4572000" cy="3886200"/>
          </a:xfrm>
          <a:prstGeom prst="rect">
            <a:avLst/>
          </a:prstGeom>
          <a:noFill/>
          <a:ln>
            <a:miter lim="800000"/>
            <a:headEnd/>
            <a:tailEnd/>
          </a:ln>
        </p:spPr>
        <p:txBody>
          <a:bodyPr vert="horz" lIns="95151" tIns="47561" rIns="95151" bIns="47561" rtlCol="0">
            <a:prstTxWarp prst="textNoShape">
              <a:avLst/>
            </a:prstTxWarp>
            <a:noAutofit/>
          </a:bodyPr>
          <a:lstStyle/>
          <a:p>
            <a:pPr marL="469900" marR="0" lvl="2" indent="-265113" algn="l" defTabSz="203200" rtl="0" eaLnBrk="1" fontAlgn="auto" latinLnBrk="0" hangingPunct="1">
              <a:lnSpc>
                <a:spcPct val="8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sz="2000" b="0" i="0" u="none" strike="noStrike" kern="1200" cap="none" spc="0" normalizeH="0" baseline="0" noProof="0" dirty="0" smtClean="0">
                <a:ln>
                  <a:noFill/>
                </a:ln>
                <a:solidFill>
                  <a:sysClr val="windowText" lastClr="000000"/>
                </a:solidFill>
                <a:effectLst/>
                <a:uLnTx/>
                <a:uFillTx/>
                <a:ea typeface="+mn-ea"/>
                <a:cs typeface="+mn-cs"/>
              </a:rPr>
              <a:t>Reduced </a:t>
            </a:r>
            <a:r>
              <a:rPr kumimoji="0" lang="de-DE" sz="2000" b="0" i="0" u="none" strike="noStrike" kern="1200" cap="none" spc="0" normalizeH="0" baseline="0" noProof="0" dirty="0" smtClean="0">
                <a:ln>
                  <a:noFill/>
                </a:ln>
                <a:solidFill>
                  <a:schemeClr val="accent5">
                    <a:lumMod val="75000"/>
                  </a:schemeClr>
                </a:solidFill>
                <a:effectLst/>
                <a:uLnTx/>
                <a:uFillTx/>
                <a:ea typeface="+mn-ea"/>
                <a:cs typeface="+mn-cs"/>
              </a:rPr>
              <a:t>calcification rates </a:t>
            </a:r>
          </a:p>
          <a:p>
            <a:pPr marL="469900" marR="0" lvl="2" indent="-265113" algn="l" defTabSz="203200" rtl="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sz="2000" b="0" i="0" u="none" strike="noStrike" kern="1200" cap="none" spc="0" normalizeH="0" baseline="0" noProof="0" dirty="0" smtClean="0">
                <a:ln>
                  <a:noFill/>
                </a:ln>
                <a:solidFill>
                  <a:sysClr val="windowText" lastClr="000000"/>
                </a:solidFill>
                <a:effectLst/>
                <a:uLnTx/>
                <a:uFillTx/>
                <a:ea typeface="+mn-ea"/>
                <a:cs typeface="+mn-cs"/>
              </a:rPr>
              <a:t>Significant shift in </a:t>
            </a:r>
            <a:r>
              <a:rPr kumimoji="0" lang="de-DE" sz="2000" b="0" i="0" u="none" strike="noStrike" kern="1200" cap="none" spc="0" normalizeH="0" baseline="0" noProof="0" dirty="0" smtClean="0">
                <a:ln>
                  <a:noFill/>
                </a:ln>
                <a:solidFill>
                  <a:schemeClr val="accent5">
                    <a:lumMod val="75000"/>
                  </a:schemeClr>
                </a:solidFill>
                <a:effectLst/>
                <a:uLnTx/>
                <a:uFillTx/>
                <a:ea typeface="+mn-ea"/>
                <a:cs typeface="+mn-cs"/>
              </a:rPr>
              <a:t>key nutrient and trace element speciation</a:t>
            </a:r>
          </a:p>
          <a:p>
            <a:pPr marL="469900" marR="0" lvl="2" indent="-265113" algn="l" defTabSz="203200" rtl="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en-GB" sz="2000" b="0" i="0" u="none" strike="noStrike" kern="1200" cap="none" spc="0" normalizeH="0" baseline="0" noProof="0" dirty="0" smtClean="0">
                <a:ln>
                  <a:noFill/>
                </a:ln>
                <a:solidFill>
                  <a:sysClr val="windowText" lastClr="000000"/>
                </a:solidFill>
                <a:effectLst/>
                <a:uLnTx/>
                <a:uFillTx/>
                <a:ea typeface="+mn-ea"/>
                <a:cs typeface="+mn-cs"/>
              </a:rPr>
              <a:t>Shift in </a:t>
            </a:r>
            <a:r>
              <a:rPr kumimoji="0" lang="en-GB" sz="2000" b="0" i="0" u="none" strike="noStrike" kern="1200" cap="none" spc="0" normalizeH="0" baseline="0" noProof="0" dirty="0" smtClean="0">
                <a:ln>
                  <a:noFill/>
                </a:ln>
                <a:solidFill>
                  <a:schemeClr val="accent5">
                    <a:lumMod val="75000"/>
                  </a:schemeClr>
                </a:solidFill>
                <a:effectLst/>
                <a:uLnTx/>
                <a:uFillTx/>
                <a:ea typeface="+mn-ea"/>
                <a:cs typeface="+mn-cs"/>
              </a:rPr>
              <a:t>phytoplankton diversity </a:t>
            </a:r>
          </a:p>
          <a:p>
            <a:pPr marL="469900" marR="0" lvl="2" indent="-265113" algn="l" defTabSz="203200" rtl="0" eaLnBrk="1" fontAlgn="auto" latinLnBrk="0" hangingPunct="1">
              <a:lnSpc>
                <a:spcPct val="100000"/>
              </a:lnSpc>
              <a:spcBef>
                <a:spcPct val="0"/>
              </a:spcBef>
              <a:spcAft>
                <a:spcPts val="0"/>
              </a:spcAft>
              <a:buClr>
                <a:sysClr val="windowText" lastClr="000000">
                  <a:lumMod val="50000"/>
                  <a:lumOff val="50000"/>
                </a:sysClr>
              </a:buClr>
              <a:buSzTx/>
              <a:buFont typeface="Arial" pitchFamily="34" charset="0"/>
              <a:buChar char="•"/>
              <a:tabLst>
                <a:tab pos="269875" algn="l"/>
              </a:tabLst>
              <a:defRPr/>
            </a:pPr>
            <a:r>
              <a:rPr kumimoji="0" lang="de-DE" sz="2000" b="0" i="0" u="none" strike="noStrike" kern="1200" cap="none" spc="0" normalizeH="0" baseline="0" noProof="0" dirty="0" smtClean="0">
                <a:ln>
                  <a:noFill/>
                </a:ln>
                <a:solidFill>
                  <a:sysClr val="windowText" lastClr="000000"/>
                </a:solidFill>
                <a:effectLst/>
                <a:uLnTx/>
                <a:uFillTx/>
                <a:ea typeface="+mn-ea"/>
                <a:cs typeface="+mn-cs"/>
              </a:rPr>
              <a:t>Reduced</a:t>
            </a:r>
            <a:r>
              <a:rPr kumimoji="0" lang="de-DE" sz="2000" b="0" i="0" u="none" strike="noStrike" kern="1200" cap="none" spc="0" normalizeH="0" baseline="0" noProof="0" dirty="0" smtClean="0">
                <a:ln>
                  <a:noFill/>
                </a:ln>
                <a:solidFill>
                  <a:schemeClr val="accent5">
                    <a:lumMod val="75000"/>
                  </a:schemeClr>
                </a:solidFill>
                <a:effectLst/>
                <a:uLnTx/>
                <a:uFillTx/>
                <a:ea typeface="+mn-ea"/>
                <a:cs typeface="+mn-cs"/>
              </a:rPr>
              <a:t> growth, production and life span </a:t>
            </a:r>
            <a:r>
              <a:rPr kumimoji="0" lang="de-DE" sz="2000" b="0" i="0" u="none" strike="noStrike" kern="1200" cap="none" spc="0" normalizeH="0" baseline="0" noProof="0" dirty="0" smtClean="0">
                <a:ln>
                  <a:noFill/>
                </a:ln>
                <a:solidFill>
                  <a:sysClr val="windowText" lastClr="000000"/>
                </a:solidFill>
                <a:effectLst/>
                <a:uLnTx/>
                <a:uFillTx/>
                <a:ea typeface="+mn-ea"/>
                <a:cs typeface="+mn-cs"/>
              </a:rPr>
              <a:t>of adults, juveniles &amp; larvae</a:t>
            </a:r>
          </a:p>
          <a:p>
            <a:pPr marL="469900" marR="0" lvl="2" indent="-265113" algn="l" defTabSz="203200" rtl="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sz="2000" b="0" i="0" u="none" strike="noStrike" kern="1200" cap="none" spc="0" normalizeH="0" baseline="0" noProof="0" dirty="0" smtClean="0">
                <a:ln>
                  <a:noFill/>
                </a:ln>
                <a:solidFill>
                  <a:sysClr val="windowText" lastClr="000000"/>
                </a:solidFill>
                <a:effectLst/>
                <a:uLnTx/>
                <a:uFillTx/>
                <a:ea typeface="+mn-ea"/>
                <a:cs typeface="+mn-cs"/>
              </a:rPr>
              <a:t>Reduced </a:t>
            </a:r>
            <a:r>
              <a:rPr kumimoji="0" lang="de-DE" sz="2000" b="0" i="0" u="none" strike="noStrike" kern="1200" cap="none" spc="0" normalizeH="0" baseline="0" noProof="0" dirty="0" smtClean="0">
                <a:ln>
                  <a:noFill/>
                </a:ln>
                <a:solidFill>
                  <a:schemeClr val="accent5">
                    <a:lumMod val="75000"/>
                  </a:schemeClr>
                </a:solidFill>
                <a:effectLst/>
                <a:uLnTx/>
                <a:uFillTx/>
                <a:ea typeface="+mn-ea"/>
                <a:cs typeface="+mn-cs"/>
              </a:rPr>
              <a:t>tolerance</a:t>
            </a:r>
            <a:r>
              <a:rPr kumimoji="0" lang="de-DE" sz="2000" b="0" i="0" u="none" strike="noStrike" kern="1200" cap="none" spc="0" normalizeH="0" baseline="0" noProof="0" dirty="0" smtClean="0">
                <a:ln>
                  <a:noFill/>
                </a:ln>
                <a:solidFill>
                  <a:sysClr val="windowText" lastClr="000000"/>
                </a:solidFill>
                <a:effectLst/>
                <a:uLnTx/>
                <a:uFillTx/>
                <a:ea typeface="+mn-ea"/>
                <a:cs typeface="+mn-cs"/>
              </a:rPr>
              <a:t> to other environmental fluctuations</a:t>
            </a:r>
          </a:p>
        </p:txBody>
      </p:sp>
      <p:sp>
        <p:nvSpPr>
          <p:cNvPr id="23" name="Rectangle 4"/>
          <p:cNvSpPr txBox="1">
            <a:spLocks noChangeArrowheads="1"/>
          </p:cNvSpPr>
          <p:nvPr/>
        </p:nvSpPr>
        <p:spPr bwMode="auto">
          <a:xfrm>
            <a:off x="4572000" y="1295400"/>
            <a:ext cx="4419600" cy="3657600"/>
          </a:xfrm>
          <a:prstGeom prst="rect">
            <a:avLst/>
          </a:prstGeom>
          <a:noFill/>
          <a:ln>
            <a:miter lim="800000"/>
            <a:headEnd/>
            <a:tailEnd/>
          </a:ln>
        </p:spPr>
        <p:txBody>
          <a:bodyPr vert="horz" lIns="95151" tIns="47561" rIns="95151" bIns="47561" rtlCol="0">
            <a:prstTxWarp prst="textNoShape">
              <a:avLst/>
            </a:prstTxWarp>
            <a:noAutofit/>
          </a:bodyPr>
          <a:lstStyle/>
          <a:p>
            <a:pPr marL="469900" marR="0" lvl="2" indent="-265113" algn="l" defTabSz="203200" rtl="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sz="2000" b="0" i="0" u="none" strike="noStrike" kern="0" cap="none" spc="0" normalizeH="0" baseline="0" noProof="0" dirty="0" smtClean="0">
                <a:ln>
                  <a:noFill/>
                </a:ln>
                <a:solidFill>
                  <a:sysClr val="windowText" lastClr="000000"/>
                </a:solidFill>
                <a:effectLst/>
                <a:uLnTx/>
                <a:uFillTx/>
              </a:rPr>
              <a:t>Changes to:</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0" cap="none" spc="0" normalizeH="0" baseline="0" noProof="0" dirty="0" smtClean="0">
                <a:ln>
                  <a:noFill/>
                </a:ln>
                <a:solidFill>
                  <a:schemeClr val="accent5">
                    <a:lumMod val="75000"/>
                  </a:schemeClr>
                </a:solidFill>
                <a:effectLst/>
                <a:uLnTx/>
                <a:uFillTx/>
              </a:rPr>
              <a:t>F</a:t>
            </a: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itness and survival</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0" cap="none" spc="0" normalizeH="0" baseline="0" noProof="0" dirty="0" smtClean="0">
                <a:ln>
                  <a:noFill/>
                </a:ln>
                <a:solidFill>
                  <a:schemeClr val="accent5">
                    <a:lumMod val="75000"/>
                  </a:schemeClr>
                </a:solidFill>
                <a:effectLst/>
                <a:uLnTx/>
                <a:uFillTx/>
              </a:rPr>
              <a:t>S</a:t>
            </a: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pecies biogeography</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0" cap="none" spc="0" normalizeH="0" baseline="0" noProof="0" dirty="0" smtClean="0">
                <a:ln>
                  <a:noFill/>
                </a:ln>
                <a:solidFill>
                  <a:schemeClr val="accent5">
                    <a:lumMod val="75000"/>
                  </a:schemeClr>
                </a:solidFill>
                <a:effectLst/>
                <a:uLnTx/>
                <a:uFillTx/>
              </a:rPr>
              <a:t>K</a:t>
            </a: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ey biogeochemical cycles</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0" cap="none" spc="0" normalizeH="0" baseline="0" noProof="0" dirty="0" smtClean="0">
                <a:ln>
                  <a:noFill/>
                </a:ln>
                <a:solidFill>
                  <a:schemeClr val="accent5">
                    <a:lumMod val="75000"/>
                  </a:schemeClr>
                </a:solidFill>
                <a:effectLst/>
                <a:uLnTx/>
                <a:uFillTx/>
              </a:rPr>
              <a:t>F</a:t>
            </a: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ood webs</a:t>
            </a:r>
          </a:p>
          <a:p>
            <a:pPr marL="469900" marR="0" lvl="2" indent="-265113" algn="l" defTabSz="203200" rtl="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sz="2000" b="0" i="0" u="none" strike="noStrike" kern="1200" cap="none" spc="0" normalizeH="0" baseline="0" noProof="0" dirty="0" smtClean="0">
                <a:ln>
                  <a:noFill/>
                </a:ln>
                <a:solidFill>
                  <a:sysClr val="windowText" lastClr="000000"/>
                </a:solidFill>
                <a:effectLst/>
                <a:uLnTx/>
                <a:uFillTx/>
                <a:ea typeface="+mn-ea"/>
                <a:cs typeface="+mn-cs"/>
              </a:rPr>
              <a:t>Reduced: </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Sound Absorption</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Homing Ability</a:t>
            </a:r>
          </a:p>
          <a:p>
            <a:pPr marL="927100" marR="0" lvl="3" indent="-265113" defTabSz="203200" eaLnBrk="1" fontAlgn="auto" latinLnBrk="0" hangingPunct="1">
              <a:lnSpc>
                <a:spcPct val="100000"/>
              </a:lnSpc>
              <a:spcBef>
                <a:spcPct val="20000"/>
              </a:spcBef>
              <a:spcAft>
                <a:spcPts val="0"/>
              </a:spcAft>
              <a:buClr>
                <a:sysClr val="windowText" lastClr="000000">
                  <a:lumMod val="50000"/>
                  <a:lumOff val="50000"/>
                </a:sysClr>
              </a:buClr>
              <a:buSzTx/>
              <a:buFont typeface="Arial" pitchFamily="34" charset="0"/>
              <a:buChar char="•"/>
              <a:tabLst>
                <a:tab pos="269875" algn="l"/>
              </a:tabLst>
              <a:defRPr/>
            </a:pPr>
            <a:r>
              <a:rPr kumimoji="0" lang="de-DE" b="0" i="0" u="none" strike="noStrike" kern="1200" cap="none" spc="0" normalizeH="0" baseline="0" noProof="0" dirty="0" smtClean="0">
                <a:ln>
                  <a:noFill/>
                </a:ln>
                <a:solidFill>
                  <a:schemeClr val="accent5">
                    <a:lumMod val="75000"/>
                  </a:schemeClr>
                </a:solidFill>
                <a:effectLst/>
                <a:uLnTx/>
                <a:uFillTx/>
                <a:ea typeface="+mn-ea"/>
                <a:cs typeface="+mn-cs"/>
              </a:rPr>
              <a:t>Recruitment and Settlement</a:t>
            </a:r>
          </a:p>
        </p:txBody>
      </p:sp>
      <p:sp>
        <p:nvSpPr>
          <p:cNvPr id="19" name="TextBox 18"/>
          <p:cNvSpPr txBox="1"/>
          <p:nvPr/>
        </p:nvSpPr>
        <p:spPr>
          <a:xfrm rot="20937774">
            <a:off x="-408594" y="2516914"/>
            <a:ext cx="9716568" cy="1446550"/>
          </a:xfrm>
          <a:prstGeom prst="rect">
            <a:avLst/>
          </a:prstGeom>
          <a:solidFill>
            <a:srgbClr val="FF0000">
              <a:alpha val="91000"/>
            </a:srgbClr>
          </a:solidFill>
        </p:spPr>
        <p:txBody>
          <a:bodyPr wrap="square" rtlCol="0">
            <a:spAutoFit/>
          </a:bodyPr>
          <a:lstStyle/>
          <a:p>
            <a:pPr algn="ctr"/>
            <a:r>
              <a:rPr lang="en-US" sz="4400" b="1" dirty="0" smtClean="0">
                <a:solidFill>
                  <a:schemeClr val="bg1"/>
                </a:solidFill>
              </a:rPr>
              <a:t>Uncertainties great</a:t>
            </a:r>
          </a:p>
          <a:p>
            <a:pPr algn="ctr"/>
            <a:r>
              <a:rPr lang="en-US" sz="4400" b="1" spc="300" dirty="0" smtClean="0">
                <a:solidFill>
                  <a:schemeClr val="bg1"/>
                </a:solidFill>
              </a:rPr>
              <a:t>RESEARCH REQUIRED</a:t>
            </a:r>
            <a:endParaRPr lang="en-US" sz="4400" b="1" spc="3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7200" y="-3810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Complex Responses</a:t>
            </a:r>
            <a:endParaRPr lang="en-US" sz="5000" dirty="0">
              <a:solidFill>
                <a:schemeClr val="tx2"/>
              </a:solidFill>
            </a:endParaRPr>
          </a:p>
        </p:txBody>
      </p:sp>
      <p:pic>
        <p:nvPicPr>
          <p:cNvPr id="87042" name="Picture 2"/>
          <p:cNvPicPr>
            <a:picLocks noChangeAspect="1" noChangeArrowheads="1"/>
          </p:cNvPicPr>
          <p:nvPr/>
        </p:nvPicPr>
        <p:blipFill>
          <a:blip r:embed="rId3" cstate="print"/>
          <a:srcRect/>
          <a:stretch>
            <a:fillRect/>
          </a:stretch>
        </p:blipFill>
        <p:spPr bwMode="auto">
          <a:xfrm>
            <a:off x="1371600" y="1143000"/>
            <a:ext cx="5811025" cy="4587874"/>
          </a:xfrm>
          <a:prstGeom prst="rect">
            <a:avLst/>
          </a:prstGeom>
          <a:noFill/>
          <a:ln w="9525">
            <a:noFill/>
            <a:miter lim="800000"/>
            <a:headEnd/>
            <a:tailEnd/>
          </a:ln>
          <a:effectLst/>
        </p:spPr>
      </p:pic>
      <p:sp>
        <p:nvSpPr>
          <p:cNvPr id="16" name="TextBox 15"/>
          <p:cNvSpPr txBox="1"/>
          <p:nvPr/>
        </p:nvSpPr>
        <p:spPr>
          <a:xfrm>
            <a:off x="609600" y="5791200"/>
            <a:ext cx="8229600" cy="646331"/>
          </a:xfrm>
          <a:prstGeom prst="rect">
            <a:avLst/>
          </a:prstGeom>
          <a:noFill/>
        </p:spPr>
        <p:txBody>
          <a:bodyPr wrap="square" rtlCol="0">
            <a:spAutoFit/>
          </a:bodyPr>
          <a:lstStyle/>
          <a:p>
            <a:r>
              <a:rPr lang="en-US" dirty="0" smtClean="0"/>
              <a:t>In terms of calcification rates, a range of sensitivities and responses to OA have been experimentally determined precluding a simple narrative</a:t>
            </a:r>
            <a:endParaRPr lang="en-US" dirty="0"/>
          </a:p>
        </p:txBody>
      </p:sp>
      <p:sp>
        <p:nvSpPr>
          <p:cNvPr id="17" name="Footer Placeholder 20"/>
          <p:cNvSpPr>
            <a:spLocks noGrp="1"/>
          </p:cNvSpPr>
          <p:nvPr>
            <p:ph type="ftr" sz="quarter" idx="11"/>
          </p:nvPr>
        </p:nvSpPr>
        <p:spPr>
          <a:xfrm>
            <a:off x="1371600" y="6553200"/>
            <a:ext cx="6324600" cy="304800"/>
          </a:xfrm>
        </p:spPr>
        <p:txBody>
          <a:bodyPr/>
          <a:lstStyle/>
          <a:p>
            <a:r>
              <a:rPr lang="en-US" dirty="0" smtClean="0"/>
              <a:t>Figures provided courtesy of Joanie </a:t>
            </a:r>
            <a:r>
              <a:rPr lang="en-US" dirty="0" err="1" smtClean="0"/>
              <a:t>Kleypas</a:t>
            </a:r>
            <a:r>
              <a:rPr lang="en-US" dirty="0" smtClean="0"/>
              <a:t>  (National Center for  Atmospheric Research)</a:t>
            </a:r>
          </a:p>
        </p:txBody>
      </p:sp>
      <p:pic>
        <p:nvPicPr>
          <p:cNvPr id="18" name="Picture 4" descr="ncar_logo-transparent"/>
          <p:cNvPicPr>
            <a:picLocks noChangeAspect="1" noChangeArrowheads="1"/>
          </p:cNvPicPr>
          <p:nvPr/>
        </p:nvPicPr>
        <p:blipFill>
          <a:blip r:embed="rId4" cstate="print"/>
          <a:srcRect/>
          <a:stretch>
            <a:fillRect/>
          </a:stretch>
        </p:blipFill>
        <p:spPr>
          <a:xfrm>
            <a:off x="609600" y="6391275"/>
            <a:ext cx="599252" cy="466725"/>
          </a:xfrm>
          <a:prstGeom prst="rect">
            <a:avLst/>
          </a:prstGeom>
          <a:noFill/>
        </p:spPr>
      </p:pic>
      <p:sp>
        <p:nvSpPr>
          <p:cNvPr id="12" name="TextBox 11"/>
          <p:cNvSpPr txBox="1"/>
          <p:nvPr/>
        </p:nvSpPr>
        <p:spPr>
          <a:xfrm>
            <a:off x="166221" y="730538"/>
            <a:ext cx="8977779" cy="369332"/>
          </a:xfrm>
          <a:prstGeom prst="rect">
            <a:avLst/>
          </a:prstGeom>
          <a:noFill/>
        </p:spPr>
        <p:txBody>
          <a:bodyPr wrap="none" rtlCol="0">
            <a:spAutoFit/>
          </a:bodyPr>
          <a:lstStyle/>
          <a:p>
            <a:r>
              <a:rPr lang="en-US" dirty="0" smtClean="0"/>
              <a:t>"never make predictions, especially about the future" - Casey Stengel, the baseball legend</a:t>
            </a:r>
            <a:endParaRPr lang="en-US"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smtClean="0"/>
          </a:p>
        </p:txBody>
      </p:sp>
      <p:pic>
        <p:nvPicPr>
          <p:cNvPr id="2052" name="Picture 2"/>
          <p:cNvPicPr>
            <a:picLocks noChangeAspect="1" noChangeArrowheads="1"/>
          </p:cNvPicPr>
          <p:nvPr/>
        </p:nvPicPr>
        <p:blipFill>
          <a:blip r:embed="rId3" cstate="print"/>
          <a:srcRect/>
          <a:stretch>
            <a:fillRect/>
          </a:stretch>
        </p:blipFill>
        <p:spPr bwMode="auto">
          <a:xfrm>
            <a:off x="-25400" y="0"/>
            <a:ext cx="9194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dailymail.co.uk/i/pix/2009/07/22/article-1201213-05CB7ADD000005DC-224_634x458.jpg"/>
          <p:cNvPicPr>
            <a:picLocks noChangeAspect="1" noChangeArrowheads="1"/>
          </p:cNvPicPr>
          <p:nvPr/>
        </p:nvPicPr>
        <p:blipFill>
          <a:blip r:embed="rId3" cstate="print"/>
          <a:srcRect/>
          <a:stretch>
            <a:fillRect/>
          </a:stretch>
        </p:blipFill>
        <p:spPr bwMode="auto">
          <a:xfrm>
            <a:off x="304800" y="1981200"/>
            <a:ext cx="3872792" cy="2797696"/>
          </a:xfrm>
          <a:prstGeom prst="rect">
            <a:avLst/>
          </a:prstGeom>
          <a:noFill/>
        </p:spPr>
      </p:pic>
      <p:sp>
        <p:nvSpPr>
          <p:cNvPr id="2" name="Title 1"/>
          <p:cNvSpPr>
            <a:spLocks noGrp="1"/>
          </p:cNvSpPr>
          <p:nvPr>
            <p:ph type="title"/>
          </p:nvPr>
        </p:nvSpPr>
        <p:spPr/>
        <p:txBody>
          <a:bodyPr/>
          <a:lstStyle/>
          <a:p>
            <a:r>
              <a:rPr lang="en-US" dirty="0" smtClean="0"/>
              <a:t>What is Ocean Acidification?</a:t>
            </a:r>
            <a:endParaRPr lang="en-US" dirty="0"/>
          </a:p>
        </p:txBody>
      </p:sp>
      <p:sp>
        <p:nvSpPr>
          <p:cNvPr id="5" name="Text Box 70"/>
          <p:cNvSpPr txBox="1">
            <a:spLocks noChangeArrowheads="1"/>
          </p:cNvSpPr>
          <p:nvPr/>
        </p:nvSpPr>
        <p:spPr bwMode="auto">
          <a:xfrm>
            <a:off x="322006" y="2297113"/>
            <a:ext cx="3048000" cy="581025"/>
          </a:xfrm>
          <a:prstGeom prst="rect">
            <a:avLst/>
          </a:prstGeom>
          <a:noFill/>
          <a:ln w="9525">
            <a:noFill/>
            <a:miter lim="800000"/>
            <a:headEnd/>
            <a:tailEnd/>
          </a:ln>
          <a:effectLst/>
        </p:spPr>
        <p:txBody>
          <a:bodyPr>
            <a:spAutoFit/>
          </a:bodyPr>
          <a:lstStyle/>
          <a:p>
            <a:pPr algn="ctr"/>
            <a:r>
              <a:rPr lang="en-US" sz="1600" dirty="0" smtClean="0">
                <a:solidFill>
                  <a:srgbClr val="FF0000"/>
                </a:solidFill>
                <a:effectLst>
                  <a:outerShdw blurRad="38100" dist="38100" dir="2700000" algn="tl">
                    <a:srgbClr val="C0C0C0"/>
                  </a:outerShdw>
                </a:effectLst>
                <a:latin typeface="Comic Sans MS" pitchFamily="66" charset="0"/>
              </a:rPr>
              <a:t>≈ 48% of anthropogenic </a:t>
            </a:r>
          </a:p>
          <a:p>
            <a:pPr algn="ctr"/>
            <a:r>
              <a:rPr lang="en-US" sz="1600" dirty="0" smtClean="0">
                <a:solidFill>
                  <a:srgbClr val="FF0000"/>
                </a:solidFill>
                <a:effectLst>
                  <a:outerShdw blurRad="38100" dist="38100" dir="2700000" algn="tl">
                    <a:srgbClr val="C0C0C0"/>
                  </a:outerShdw>
                </a:effectLst>
                <a:latin typeface="Comic Sans MS" pitchFamily="66" charset="0"/>
              </a:rPr>
              <a:t>CO</a:t>
            </a:r>
            <a:r>
              <a:rPr lang="en-US" sz="1600" baseline="-25000" dirty="0" smtClean="0">
                <a:solidFill>
                  <a:srgbClr val="FF0000"/>
                </a:solidFill>
                <a:effectLst>
                  <a:outerShdw blurRad="38100" dist="38100" dir="2700000" algn="tl">
                    <a:srgbClr val="C0C0C0"/>
                  </a:outerShdw>
                </a:effectLst>
                <a:latin typeface="Comic Sans MS" pitchFamily="66" charset="0"/>
              </a:rPr>
              <a:t>2 </a:t>
            </a:r>
            <a:r>
              <a:rPr lang="en-US" sz="1600" dirty="0">
                <a:solidFill>
                  <a:srgbClr val="FF0000"/>
                </a:solidFill>
                <a:effectLst>
                  <a:outerShdw blurRad="38100" dist="38100" dir="2700000" algn="tl">
                    <a:srgbClr val="C0C0C0"/>
                  </a:outerShdw>
                </a:effectLst>
                <a:latin typeface="Comic Sans MS" pitchFamily="66" charset="0"/>
              </a:rPr>
              <a:t>taken up by the ocean</a:t>
            </a:r>
            <a:endParaRPr lang="en-US" sz="1600" baseline="-25000" dirty="0">
              <a:solidFill>
                <a:srgbClr val="FF0000"/>
              </a:solidFill>
              <a:effectLst>
                <a:outerShdw blurRad="38100" dist="38100" dir="2700000" algn="tl">
                  <a:srgbClr val="C0C0C0"/>
                </a:outerShdw>
              </a:effectLst>
              <a:latin typeface="Comic Sans MS" pitchFamily="66" charset="0"/>
            </a:endParaRPr>
          </a:p>
        </p:txBody>
      </p:sp>
      <p:pic>
        <p:nvPicPr>
          <p:cNvPr id="6" name="Picture 72" descr="image_main"/>
          <p:cNvPicPr>
            <a:picLocks noChangeAspect="1" noChangeArrowheads="1"/>
          </p:cNvPicPr>
          <p:nvPr/>
        </p:nvPicPr>
        <p:blipFill>
          <a:blip r:embed="rId4" cstate="print"/>
          <a:srcRect/>
          <a:stretch>
            <a:fillRect/>
          </a:stretch>
        </p:blipFill>
        <p:spPr bwMode="auto">
          <a:xfrm>
            <a:off x="2209800" y="3810000"/>
            <a:ext cx="2743200" cy="2122487"/>
          </a:xfrm>
          <a:prstGeom prst="rect">
            <a:avLst/>
          </a:prstGeom>
          <a:noFill/>
        </p:spPr>
      </p:pic>
      <p:sp>
        <p:nvSpPr>
          <p:cNvPr id="7" name="AutoShape 73"/>
          <p:cNvSpPr>
            <a:spLocks noChangeArrowheads="1"/>
          </p:cNvSpPr>
          <p:nvPr/>
        </p:nvSpPr>
        <p:spPr bwMode="auto">
          <a:xfrm>
            <a:off x="2286000" y="3505200"/>
            <a:ext cx="685800" cy="1392237"/>
          </a:xfrm>
          <a:prstGeom prst="curvedRightArrow">
            <a:avLst>
              <a:gd name="adj1" fmla="val 40602"/>
              <a:gd name="adj2" fmla="val 81204"/>
              <a:gd name="adj3" fmla="val 33333"/>
            </a:avLst>
          </a:prstGeom>
          <a:solidFill>
            <a:schemeClr val="accent1"/>
          </a:solidFill>
          <a:ln w="9525">
            <a:solidFill>
              <a:schemeClr val="tx1"/>
            </a:solidFill>
            <a:miter lim="800000"/>
            <a:headEnd/>
            <a:tailEnd/>
          </a:ln>
          <a:effectLst/>
        </p:spPr>
        <p:txBody>
          <a:bodyPr wrap="none" anchor="ctr"/>
          <a:lstStyle/>
          <a:p>
            <a:pPr algn="ctr"/>
            <a:r>
              <a:rPr lang="en-US" sz="2400" b="0" dirty="0">
                <a:effectLst/>
              </a:rPr>
              <a:t>CO</a:t>
            </a:r>
            <a:r>
              <a:rPr lang="en-US" sz="2400" b="0" baseline="-25000" dirty="0">
                <a:effectLst/>
              </a:rPr>
              <a:t>2</a:t>
            </a:r>
            <a:endParaRPr lang="en-US" sz="2400" b="0" dirty="0">
              <a:effectLst/>
            </a:endParaRPr>
          </a:p>
        </p:txBody>
      </p:sp>
      <p:sp>
        <p:nvSpPr>
          <p:cNvPr id="11" name="Content Placeholder 2"/>
          <p:cNvSpPr>
            <a:spLocks noGrp="1"/>
          </p:cNvSpPr>
          <p:nvPr>
            <p:ph idx="1"/>
          </p:nvPr>
        </p:nvSpPr>
        <p:spPr>
          <a:xfrm>
            <a:off x="4343400" y="2438400"/>
            <a:ext cx="4419600" cy="22098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a:bodyPr>
          <a:lstStyle/>
          <a:p>
            <a:pPr marL="0" indent="0">
              <a:buNone/>
            </a:pPr>
            <a:r>
              <a:rPr lang="en-US" sz="2000" dirty="0" smtClean="0"/>
              <a:t>Ocean acidification (OA) represents a direct chemical change to global ocean chemistry in response to rising levels of atmospheric carbon dioxide (CO</a:t>
            </a:r>
            <a:r>
              <a:rPr lang="en-US" sz="2000" baseline="-25000" dirty="0" smtClean="0"/>
              <a:t>2</a:t>
            </a:r>
            <a:r>
              <a:rPr lang="en-US" sz="2000" dirty="0" smtClean="0"/>
              <a:t>) and is in addition to any possible effects of CO</a:t>
            </a:r>
            <a:r>
              <a:rPr lang="en-US" sz="2000" baseline="-25000" dirty="0" smtClean="0"/>
              <a:t>2</a:t>
            </a:r>
            <a:r>
              <a:rPr lang="en-US" sz="2000" dirty="0" smtClean="0"/>
              <a:t> on the climate system.</a:t>
            </a:r>
            <a:endParaRPr lang="en-US" sz="2000" dirty="0"/>
          </a:p>
        </p:txBody>
      </p:sp>
      <p:sp>
        <p:nvSpPr>
          <p:cNvPr id="12" name="Title 1"/>
          <p:cNvSpPr txBox="1">
            <a:spLocks/>
          </p:cNvSpPr>
          <p:nvPr/>
        </p:nvSpPr>
        <p:spPr>
          <a:xfrm>
            <a:off x="457200" y="762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The fundamentals…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3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pitol building at night.png"/>
          <p:cNvPicPr>
            <a:picLocks noChangeAspect="1"/>
          </p:cNvPicPr>
          <p:nvPr/>
        </p:nvPicPr>
        <p:blipFill>
          <a:blip r:embed="rId3" cstate="print">
            <a:alphaModFix amt="33000"/>
            <a:extLst>
              <a:ext uri="{28A0092B-C50C-407E-A947-70E740481C1C}">
                <a14:useLocalDpi xmlns="" xmlns:a14="http://schemas.microsoft.com/office/drawing/2010/main" val="0"/>
              </a:ext>
            </a:extLst>
          </a:blip>
          <a:stretch>
            <a:fillRect/>
          </a:stretch>
        </p:blipFill>
        <p:spPr>
          <a:xfrm>
            <a:off x="4590341" y="1471083"/>
            <a:ext cx="7453491" cy="5471583"/>
          </a:xfrm>
          <a:prstGeom prst="rect">
            <a:avLst/>
          </a:prstGeom>
        </p:spPr>
      </p:pic>
      <p:sp>
        <p:nvSpPr>
          <p:cNvPr id="2" name="Title 1"/>
          <p:cNvSpPr>
            <a:spLocks noGrp="1"/>
          </p:cNvSpPr>
          <p:nvPr>
            <p:ph type="title"/>
          </p:nvPr>
        </p:nvSpPr>
        <p:spPr/>
        <p:txBody>
          <a:bodyPr/>
          <a:lstStyle/>
          <a:p>
            <a:r>
              <a:rPr lang="en-US" dirty="0" smtClean="0">
                <a:solidFill>
                  <a:srgbClr val="FF6600"/>
                </a:solidFill>
              </a:rPr>
              <a:t>Legislative Drivers</a:t>
            </a:r>
            <a:endParaRPr lang="en-US" dirty="0">
              <a:solidFill>
                <a:srgbClr val="FF6600"/>
              </a:solidFill>
            </a:endParaRPr>
          </a:p>
        </p:txBody>
      </p:sp>
      <p:grpSp>
        <p:nvGrpSpPr>
          <p:cNvPr id="3" name="Group 10"/>
          <p:cNvGrpSpPr/>
          <p:nvPr/>
        </p:nvGrpSpPr>
        <p:grpSpPr>
          <a:xfrm>
            <a:off x="-1280582" y="1111248"/>
            <a:ext cx="9967382" cy="5579477"/>
            <a:chOff x="-1280582" y="1111248"/>
            <a:chExt cx="9967382" cy="5579477"/>
          </a:xfrm>
        </p:grpSpPr>
        <p:sp>
          <p:nvSpPr>
            <p:cNvPr id="12" name="Rectangle 3"/>
            <p:cNvSpPr>
              <a:spLocks noChangeArrowheads="1"/>
            </p:cNvSpPr>
            <p:nvPr/>
          </p:nvSpPr>
          <p:spPr bwMode="auto">
            <a:xfrm>
              <a:off x="1485900" y="5549900"/>
              <a:ext cx="7200900" cy="1140825"/>
            </a:xfrm>
            <a:prstGeom prst="rect">
              <a:avLst/>
            </a:prstGeom>
            <a:noFill/>
            <a:ln w="9525">
              <a:noFill/>
              <a:miter lim="800000"/>
              <a:headEnd/>
              <a:tailEnd/>
            </a:ln>
          </p:spPr>
          <p:txBody>
            <a:bodyPr wrap="square">
              <a:spAutoFit/>
            </a:bodyPr>
            <a:lstStyle/>
            <a:p>
              <a:pPr fontAlgn="base">
                <a:lnSpc>
                  <a:spcPct val="80000"/>
                </a:lnSpc>
                <a:spcBef>
                  <a:spcPct val="0"/>
                </a:spcBef>
                <a:spcAft>
                  <a:spcPct val="0"/>
                </a:spcAft>
              </a:pPr>
              <a:r>
                <a:rPr lang="en-US" sz="2800" dirty="0" smtClean="0">
                  <a:solidFill>
                    <a:srgbClr val="4BACC6">
                      <a:lumMod val="60000"/>
                      <a:lumOff val="40000"/>
                    </a:srgbClr>
                  </a:solidFill>
                  <a:latin typeface="Arial" charset="0"/>
                </a:rPr>
                <a:t>Federal </a:t>
              </a:r>
              <a:r>
                <a:rPr lang="en-US" sz="2800" dirty="0">
                  <a:solidFill>
                    <a:srgbClr val="4BACC6">
                      <a:lumMod val="60000"/>
                      <a:lumOff val="40000"/>
                    </a:srgbClr>
                  </a:solidFill>
                  <a:latin typeface="Arial" charset="0"/>
                </a:rPr>
                <a:t>Ocean Acidification Research and Monitoring</a:t>
              </a:r>
              <a:r>
                <a:rPr lang="en-US" sz="2800" dirty="0" smtClean="0">
                  <a:solidFill>
                    <a:srgbClr val="4BACC6">
                      <a:lumMod val="60000"/>
                      <a:lumOff val="40000"/>
                    </a:srgbClr>
                  </a:solidFill>
                  <a:latin typeface="Arial" charset="0"/>
                </a:rPr>
                <a:t> (FOARAM</a:t>
              </a:r>
              <a:r>
                <a:rPr lang="en-US" sz="2800" dirty="0">
                  <a:solidFill>
                    <a:srgbClr val="4BACC6">
                      <a:lumMod val="60000"/>
                      <a:lumOff val="40000"/>
                    </a:srgbClr>
                  </a:solidFill>
                  <a:latin typeface="Arial" charset="0"/>
                </a:rPr>
                <a:t>) Act of </a:t>
              </a:r>
              <a:r>
                <a:rPr lang="en-US" sz="2800" dirty="0" smtClean="0">
                  <a:solidFill>
                    <a:srgbClr val="4BACC6">
                      <a:lumMod val="60000"/>
                      <a:lumOff val="40000"/>
                    </a:srgbClr>
                  </a:solidFill>
                  <a:latin typeface="Arial" charset="0"/>
                </a:rPr>
                <a:t>2009</a:t>
              </a:r>
            </a:p>
            <a:p>
              <a:pPr fontAlgn="base">
                <a:lnSpc>
                  <a:spcPct val="80000"/>
                </a:lnSpc>
                <a:spcBef>
                  <a:spcPct val="0"/>
                </a:spcBef>
                <a:spcAft>
                  <a:spcPct val="0"/>
                </a:spcAft>
              </a:pPr>
              <a:endParaRPr lang="en-US" sz="2800" dirty="0">
                <a:solidFill>
                  <a:srgbClr val="4BACC6">
                    <a:lumMod val="60000"/>
                    <a:lumOff val="40000"/>
                  </a:srgbClr>
                </a:solidFill>
                <a:latin typeface="Arial" charset="0"/>
              </a:endParaRPr>
            </a:p>
          </p:txBody>
        </p:sp>
        <p:grpSp>
          <p:nvGrpSpPr>
            <p:cNvPr id="4" name="Group 13"/>
            <p:cNvGrpSpPr/>
            <p:nvPr/>
          </p:nvGrpSpPr>
          <p:grpSpPr>
            <a:xfrm>
              <a:off x="-1280582" y="1111248"/>
              <a:ext cx="9844615" cy="4385036"/>
              <a:chOff x="-1280582" y="1111248"/>
              <a:chExt cx="9844615" cy="4385036"/>
            </a:xfrm>
          </p:grpSpPr>
          <p:sp>
            <p:nvSpPr>
              <p:cNvPr id="15" name="Rectangle 3"/>
              <p:cNvSpPr>
                <a:spLocks noChangeArrowheads="1"/>
              </p:cNvSpPr>
              <p:nvPr/>
            </p:nvSpPr>
            <p:spPr bwMode="auto">
              <a:xfrm>
                <a:off x="3458633" y="1454152"/>
                <a:ext cx="5105400" cy="4042132"/>
              </a:xfrm>
              <a:prstGeom prst="rect">
                <a:avLst/>
              </a:prstGeom>
              <a:noFill/>
              <a:ln w="9525">
                <a:noFill/>
                <a:miter lim="800000"/>
                <a:headEnd/>
                <a:tailEnd/>
              </a:ln>
            </p:spPr>
            <p:txBody>
              <a:bodyPr wrap="square">
                <a:spAutoFit/>
              </a:bodyPr>
              <a:lstStyle/>
              <a:p>
                <a:pPr fontAlgn="base">
                  <a:lnSpc>
                    <a:spcPct val="80000"/>
                  </a:lnSpc>
                  <a:spcBef>
                    <a:spcPct val="0"/>
                  </a:spcBef>
                  <a:spcAft>
                    <a:spcPct val="0"/>
                  </a:spcAft>
                  <a:buFont typeface="Wingdings" pitchFamily="84" charset="2"/>
                  <a:buNone/>
                </a:pPr>
                <a:r>
                  <a:rPr lang="en-US" sz="2000" dirty="0" smtClean="0">
                    <a:solidFill>
                      <a:srgbClr val="1F497D"/>
                    </a:solidFill>
                    <a:latin typeface="Arial" charset="0"/>
                  </a:rPr>
                  <a:t>“</a:t>
                </a:r>
                <a:r>
                  <a:rPr lang="en-US" sz="2000" dirty="0">
                    <a:solidFill>
                      <a:srgbClr val="1F497D"/>
                    </a:solidFill>
                    <a:latin typeface="Arial" charset="0"/>
                  </a:rPr>
                  <a:t>Development and coordination of a comprehensive interagency strategy to:</a:t>
                </a:r>
                <a:r>
                  <a:rPr lang="en-US" sz="2000" dirty="0" smtClean="0">
                    <a:solidFill>
                      <a:srgbClr val="1F497D"/>
                    </a:solidFill>
                    <a:latin typeface="Arial" charset="0"/>
                  </a:rPr>
                  <a:t> </a:t>
                </a:r>
              </a:p>
              <a:p>
                <a:pPr marL="457200" indent="-457200" fontAlgn="base">
                  <a:lnSpc>
                    <a:spcPct val="80000"/>
                  </a:lnSpc>
                  <a:spcBef>
                    <a:spcPct val="0"/>
                  </a:spcBef>
                  <a:spcAft>
                    <a:spcPct val="0"/>
                  </a:spcAft>
                  <a:buFont typeface="Wingdings" pitchFamily="84" charset="2"/>
                  <a:buAutoNum type="alphaLcParenBoth"/>
                </a:pPr>
                <a:r>
                  <a:rPr lang="en-US" sz="2000" dirty="0" smtClean="0">
                    <a:solidFill>
                      <a:srgbClr val="F79646">
                        <a:lumMod val="75000"/>
                      </a:srgbClr>
                    </a:solidFill>
                    <a:latin typeface="Arial" charset="0"/>
                  </a:rPr>
                  <a:t>Monitor </a:t>
                </a:r>
                <a:r>
                  <a:rPr lang="en-US" sz="2000" dirty="0">
                    <a:solidFill>
                      <a:srgbClr val="F79646">
                        <a:lumMod val="75000"/>
                      </a:srgbClr>
                    </a:solidFill>
                    <a:latin typeface="Arial" charset="0"/>
                  </a:rPr>
                  <a:t>and conduct research </a:t>
                </a:r>
                <a:r>
                  <a:rPr lang="en-US" sz="2000" dirty="0">
                    <a:solidFill>
                      <a:srgbClr val="1F497D"/>
                    </a:solidFill>
                    <a:latin typeface="Arial" charset="0"/>
                  </a:rPr>
                  <a:t>on the processes and consequences of ocean acidification on marine </a:t>
                </a:r>
                <a:r>
                  <a:rPr lang="en-US" sz="2000" dirty="0">
                    <a:solidFill>
                      <a:srgbClr val="F79646">
                        <a:lumMod val="75000"/>
                      </a:srgbClr>
                    </a:solidFill>
                    <a:latin typeface="Arial" charset="0"/>
                  </a:rPr>
                  <a:t>organisms and ecosystems</a:t>
                </a:r>
                <a:r>
                  <a:rPr lang="en-US" sz="2000" dirty="0" smtClean="0">
                    <a:solidFill>
                      <a:srgbClr val="1F497D"/>
                    </a:solidFill>
                    <a:latin typeface="Arial" charset="0"/>
                  </a:rPr>
                  <a:t>;</a:t>
                </a:r>
              </a:p>
              <a:p>
                <a:pPr marL="457200" indent="-457200" fontAlgn="base">
                  <a:lnSpc>
                    <a:spcPct val="80000"/>
                  </a:lnSpc>
                  <a:spcBef>
                    <a:spcPct val="0"/>
                  </a:spcBef>
                  <a:spcAft>
                    <a:spcPct val="0"/>
                  </a:spcAft>
                  <a:buFont typeface="Wingdings" pitchFamily="84" charset="2"/>
                  <a:buAutoNum type="alphaLcParenBoth"/>
                </a:pPr>
                <a:r>
                  <a:rPr lang="en-US" sz="2000" dirty="0" smtClean="0">
                    <a:solidFill>
                      <a:srgbClr val="1F497D"/>
                    </a:solidFill>
                    <a:latin typeface="Arial" charset="0"/>
                  </a:rPr>
                  <a:t>Establish </a:t>
                </a:r>
                <a:r>
                  <a:rPr lang="en-US" sz="2000" dirty="0">
                    <a:solidFill>
                      <a:srgbClr val="1F497D"/>
                    </a:solidFill>
                    <a:latin typeface="Arial" charset="0"/>
                  </a:rPr>
                  <a:t>a </a:t>
                </a:r>
                <a:r>
                  <a:rPr lang="en-US" sz="2000" dirty="0">
                    <a:solidFill>
                      <a:srgbClr val="F79646">
                        <a:lumMod val="75000"/>
                      </a:srgbClr>
                    </a:solidFill>
                    <a:latin typeface="Arial" charset="0"/>
                  </a:rPr>
                  <a:t>NOAA research and monitoring program </a:t>
                </a:r>
                <a:r>
                  <a:rPr lang="en-US" sz="2000" dirty="0">
                    <a:solidFill>
                      <a:srgbClr val="1F497D"/>
                    </a:solidFill>
                    <a:latin typeface="Arial" charset="0"/>
                  </a:rPr>
                  <a:t>on ocean acidification;</a:t>
                </a:r>
                <a:r>
                  <a:rPr lang="en-US" sz="2000" dirty="0" smtClean="0">
                    <a:solidFill>
                      <a:srgbClr val="1F497D"/>
                    </a:solidFill>
                    <a:latin typeface="Arial" charset="0"/>
                  </a:rPr>
                  <a:t> </a:t>
                </a:r>
              </a:p>
              <a:p>
                <a:pPr marL="457200" indent="-457200" fontAlgn="base">
                  <a:lnSpc>
                    <a:spcPct val="80000"/>
                  </a:lnSpc>
                  <a:spcBef>
                    <a:spcPct val="0"/>
                  </a:spcBef>
                  <a:spcAft>
                    <a:spcPct val="0"/>
                  </a:spcAft>
                  <a:buFont typeface="Wingdings" pitchFamily="84" charset="2"/>
                  <a:buAutoNum type="alphaLcParenBoth"/>
                </a:pPr>
                <a:r>
                  <a:rPr lang="en-US" sz="2000" dirty="0" smtClean="0">
                    <a:solidFill>
                      <a:srgbClr val="1F497D"/>
                    </a:solidFill>
                    <a:latin typeface="Arial" charset="0"/>
                  </a:rPr>
                  <a:t>Establish </a:t>
                </a:r>
                <a:r>
                  <a:rPr lang="en-US" sz="2000" dirty="0">
                    <a:solidFill>
                      <a:srgbClr val="1F497D"/>
                    </a:solidFill>
                    <a:latin typeface="Arial" charset="0"/>
                  </a:rPr>
                  <a:t>a program at NOAA for assessment and consideration of </a:t>
                </a:r>
                <a:r>
                  <a:rPr lang="en-US" sz="2000" dirty="0">
                    <a:solidFill>
                      <a:srgbClr val="F79646">
                        <a:lumMod val="75000"/>
                      </a:srgbClr>
                    </a:solidFill>
                    <a:latin typeface="Arial" charset="0"/>
                  </a:rPr>
                  <a:t>regional and national ecosystem and socioeconomic impacts </a:t>
                </a:r>
                <a:r>
                  <a:rPr lang="en-US" sz="2000" dirty="0">
                    <a:solidFill>
                      <a:srgbClr val="1F497D"/>
                    </a:solidFill>
                    <a:latin typeface="Arial" charset="0"/>
                  </a:rPr>
                  <a:t>of increased ocean acidification research adaptation strategies and techniques for effectively conserving marine ecosystems as they cope with increased acidification.”</a:t>
                </a:r>
              </a:p>
            </p:txBody>
          </p:sp>
          <p:pic>
            <p:nvPicPr>
              <p:cNvPr id="16" name="Picture 15" descr="image00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80582" y="1111248"/>
                <a:ext cx="5404556" cy="4053417"/>
              </a:xfrm>
              <a:prstGeom prst="rect">
                <a:avLst/>
              </a:prstGeom>
            </p:spPr>
          </p:pic>
        </p:grpSp>
      </p:grpSp>
    </p:spTree>
    <p:extLst>
      <p:ext uri="{BB962C8B-B14F-4D97-AF65-F5344CB8AC3E}">
        <p14:creationId xmlns="" xmlns:p14="http://schemas.microsoft.com/office/powerpoint/2010/main" val="2459440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76800"/>
            <a:ext cx="9144000" cy="838200"/>
          </a:xfrm>
          <a:prstGeom prst="rect">
            <a:avLst/>
          </a:prstGeom>
          <a:gradFill flip="none" rotWithShape="1">
            <a:gsLst>
              <a:gs pos="0">
                <a:schemeClr val="accent5">
                  <a:lumMod val="75000"/>
                </a:schemeClr>
              </a:gs>
              <a:gs pos="64999">
                <a:srgbClr val="F0EBD5"/>
              </a:gs>
              <a:gs pos="100000">
                <a:srgbClr val="D1C39F"/>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Rectangle 2"/>
          <p:cNvSpPr/>
          <p:nvPr/>
        </p:nvSpPr>
        <p:spPr>
          <a:xfrm>
            <a:off x="0" y="2590800"/>
            <a:ext cx="9144000" cy="914400"/>
          </a:xfrm>
          <a:prstGeom prst="rect">
            <a:avLst/>
          </a:prstGeom>
          <a:gradFill flip="none" rotWithShape="1">
            <a:gsLst>
              <a:gs pos="0">
                <a:srgbClr val="DDEBCF"/>
              </a:gs>
              <a:gs pos="50000">
                <a:srgbClr val="9CB86E"/>
              </a:gs>
              <a:gs pos="100000">
                <a:srgbClr val="156B1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Rectangle 3"/>
          <p:cNvSpPr/>
          <p:nvPr/>
        </p:nvSpPr>
        <p:spPr>
          <a:xfrm>
            <a:off x="0" y="1295400"/>
            <a:ext cx="9144000" cy="990600"/>
          </a:xfrm>
          <a:prstGeom prst="rect">
            <a:avLst/>
          </a:prstGeom>
          <a:gradFill flip="none" rotWithShape="1">
            <a:gsLst>
              <a:gs pos="0">
                <a:srgbClr val="5E9EFF"/>
              </a:gs>
              <a:gs pos="39999">
                <a:srgbClr val="85C2FF"/>
              </a:gs>
              <a:gs pos="70000">
                <a:srgbClr val="C4D6EB"/>
              </a:gs>
              <a:gs pos="100000">
                <a:srgbClr val="FFEBFA"/>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5" name="Title 6"/>
          <p:cNvSpPr txBox="1">
            <a:spLocks/>
          </p:cNvSpPr>
          <p:nvPr/>
        </p:nvSpPr>
        <p:spPr>
          <a:xfrm>
            <a:off x="609600" y="228600"/>
            <a:ext cx="9144000" cy="1143000"/>
          </a:xfrm>
          <a:prstGeom prst="rect">
            <a:avLst/>
          </a:prstGeom>
          <a:noFill/>
        </p:spPr>
        <p:txBody>
          <a:bodyPr>
            <a:normAutofit fontScale="90000" lnSpcReduction="10000"/>
          </a:bodyPr>
          <a:lstStyle/>
          <a:p>
            <a:r>
              <a:rPr lang="en-US" sz="4000" i="1" dirty="0" smtClean="0"/>
              <a:t>NOAA National Ocean and Great Lakes Acidification Research Plan</a:t>
            </a:r>
            <a:endParaRPr lang="en-US" sz="4000" i="1" dirty="0"/>
          </a:p>
        </p:txBody>
      </p:sp>
      <p:sp>
        <p:nvSpPr>
          <p:cNvPr id="6" name="TextBox 4"/>
          <p:cNvSpPr txBox="1">
            <a:spLocks noChangeArrowheads="1"/>
          </p:cNvSpPr>
          <p:nvPr/>
        </p:nvSpPr>
        <p:spPr bwMode="auto">
          <a:xfrm>
            <a:off x="0" y="1600200"/>
            <a:ext cx="3340100" cy="584200"/>
          </a:xfrm>
          <a:prstGeom prst="rect">
            <a:avLst/>
          </a:prstGeom>
          <a:noFill/>
          <a:ln w="9525">
            <a:noFill/>
            <a:miter lim="800000"/>
            <a:headEnd/>
            <a:tailEnd/>
          </a:ln>
        </p:spPr>
        <p:txBody>
          <a:bodyPr>
            <a:prstTxWarp prst="textNoShape">
              <a:avLst/>
            </a:prstTxWarp>
            <a:spAutoFit/>
          </a:bodyPr>
          <a:lstStyle/>
          <a:p>
            <a:r>
              <a:rPr lang="en-US" sz="3200" b="1" dirty="0">
                <a:solidFill>
                  <a:schemeClr val="bg1"/>
                </a:solidFill>
              </a:rPr>
              <a:t>Monitor trends</a:t>
            </a:r>
          </a:p>
        </p:txBody>
      </p:sp>
      <p:pic>
        <p:nvPicPr>
          <p:cNvPr id="7" name="Picture 6" descr="IMG_2434.jpg"/>
          <p:cNvPicPr>
            <a:picLocks noChangeAspect="1"/>
          </p:cNvPicPr>
          <p:nvPr/>
        </p:nvPicPr>
        <p:blipFill>
          <a:blip r:embed="rId3" cstate="print"/>
          <a:stretch>
            <a:fillRect/>
          </a:stretch>
        </p:blipFill>
        <p:spPr>
          <a:xfrm>
            <a:off x="5562600" y="1219200"/>
            <a:ext cx="16256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0" y="3810000"/>
            <a:ext cx="9144000" cy="838200"/>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TextBox 10"/>
          <p:cNvSpPr txBox="1">
            <a:spLocks noChangeArrowheads="1"/>
          </p:cNvSpPr>
          <p:nvPr/>
        </p:nvSpPr>
        <p:spPr bwMode="auto">
          <a:xfrm>
            <a:off x="0" y="2895600"/>
            <a:ext cx="4419600" cy="584200"/>
          </a:xfrm>
          <a:prstGeom prst="rect">
            <a:avLst/>
          </a:prstGeom>
          <a:noFill/>
          <a:ln w="9525">
            <a:noFill/>
            <a:miter lim="800000"/>
            <a:headEnd/>
            <a:tailEnd/>
          </a:ln>
        </p:spPr>
        <p:txBody>
          <a:bodyPr>
            <a:prstTxWarp prst="textNoShape">
              <a:avLst/>
            </a:prstTxWarp>
            <a:spAutoFit/>
          </a:bodyPr>
          <a:lstStyle/>
          <a:p>
            <a:r>
              <a:rPr lang="en-US" sz="3200" b="1" dirty="0">
                <a:solidFill>
                  <a:schemeClr val="bg1"/>
                </a:solidFill>
              </a:rPr>
              <a:t>Ecosystem responses</a:t>
            </a:r>
          </a:p>
        </p:txBody>
      </p:sp>
      <p:sp>
        <p:nvSpPr>
          <p:cNvPr id="10" name="TextBox 12"/>
          <p:cNvSpPr txBox="1">
            <a:spLocks noChangeArrowheads="1"/>
          </p:cNvSpPr>
          <p:nvPr/>
        </p:nvSpPr>
        <p:spPr bwMode="auto">
          <a:xfrm>
            <a:off x="0" y="4038600"/>
            <a:ext cx="5740400" cy="584200"/>
          </a:xfrm>
          <a:prstGeom prst="rect">
            <a:avLst/>
          </a:prstGeom>
          <a:noFill/>
          <a:ln w="9525">
            <a:noFill/>
            <a:miter lim="800000"/>
            <a:headEnd/>
            <a:tailEnd/>
          </a:ln>
        </p:spPr>
        <p:txBody>
          <a:bodyPr>
            <a:prstTxWarp prst="textNoShape">
              <a:avLst/>
            </a:prstTxWarp>
            <a:spAutoFit/>
          </a:bodyPr>
          <a:lstStyle/>
          <a:p>
            <a:r>
              <a:rPr lang="en-US" sz="3200" b="1" dirty="0">
                <a:solidFill>
                  <a:schemeClr val="bg1"/>
                </a:solidFill>
              </a:rPr>
              <a:t>Model changes &amp; responses</a:t>
            </a:r>
          </a:p>
        </p:txBody>
      </p:sp>
      <p:pic>
        <p:nvPicPr>
          <p:cNvPr id="11" name="Picture 4"/>
          <p:cNvPicPr>
            <a:picLocks noChangeAspect="1" noChangeArrowheads="1"/>
          </p:cNvPicPr>
          <p:nvPr/>
        </p:nvPicPr>
        <p:blipFill>
          <a:blip r:embed="rId4" cstate="print"/>
          <a:srcRect/>
          <a:stretch>
            <a:fillRect/>
          </a:stretch>
        </p:blipFill>
        <p:spPr bwMode="auto">
          <a:xfrm>
            <a:off x="4267200" y="2514600"/>
            <a:ext cx="1714041" cy="1138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6"/>
          <p:cNvPicPr>
            <a:picLocks noChangeAspect="1" noChangeArrowheads="1"/>
          </p:cNvPicPr>
          <p:nvPr/>
        </p:nvPicPr>
        <p:blipFill>
          <a:blip r:embed="rId5" cstate="print"/>
          <a:srcRect/>
          <a:stretch>
            <a:fillRect/>
          </a:stretch>
        </p:blipFill>
        <p:spPr bwMode="auto">
          <a:xfrm>
            <a:off x="6248400" y="4800600"/>
            <a:ext cx="1464733" cy="1083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7"/>
          <p:cNvPicPr>
            <a:picLocks noChangeAspect="1" noChangeArrowheads="1"/>
          </p:cNvPicPr>
          <p:nvPr/>
        </p:nvPicPr>
        <p:blipFill>
          <a:blip r:embed="rId6" cstate="print"/>
          <a:srcRect/>
          <a:stretch>
            <a:fillRect/>
          </a:stretch>
        </p:blipFill>
        <p:spPr bwMode="auto">
          <a:xfrm>
            <a:off x="3479800" y="1219200"/>
            <a:ext cx="16256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8"/>
          <p:cNvSpPr txBox="1">
            <a:spLocks noChangeArrowheads="1"/>
          </p:cNvSpPr>
          <p:nvPr/>
        </p:nvSpPr>
        <p:spPr bwMode="auto">
          <a:xfrm>
            <a:off x="0" y="5029200"/>
            <a:ext cx="6527800" cy="584200"/>
          </a:xfrm>
          <a:prstGeom prst="rect">
            <a:avLst/>
          </a:prstGeom>
          <a:noFill/>
          <a:ln w="9525">
            <a:noFill/>
            <a:miter lim="800000"/>
            <a:headEnd/>
            <a:tailEnd/>
          </a:ln>
        </p:spPr>
        <p:txBody>
          <a:bodyPr>
            <a:prstTxWarp prst="textNoShape">
              <a:avLst/>
            </a:prstTxWarp>
            <a:spAutoFit/>
          </a:bodyPr>
          <a:lstStyle/>
          <a:p>
            <a:r>
              <a:rPr lang="en-US" sz="3200" b="1" dirty="0">
                <a:solidFill>
                  <a:schemeClr val="bg1"/>
                </a:solidFill>
              </a:rPr>
              <a:t>Develop adaptation strategies</a:t>
            </a:r>
          </a:p>
        </p:txBody>
      </p:sp>
      <p:pic>
        <p:nvPicPr>
          <p:cNvPr id="15" name="Picture 8"/>
          <p:cNvPicPr>
            <a:picLocks noChangeAspect="1" noChangeArrowheads="1"/>
          </p:cNvPicPr>
          <p:nvPr/>
        </p:nvPicPr>
        <p:blipFill>
          <a:blip r:embed="rId7" cstate="print"/>
          <a:srcRect/>
          <a:stretch>
            <a:fillRect/>
          </a:stretch>
        </p:blipFill>
        <p:spPr bwMode="auto">
          <a:xfrm rot="5400000">
            <a:off x="6614081" y="2301320"/>
            <a:ext cx="1143002" cy="1569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9"/>
          <p:cNvPicPr>
            <a:picLocks noChangeAspect="1" noChangeArrowheads="1"/>
          </p:cNvPicPr>
          <p:nvPr/>
        </p:nvPicPr>
        <p:blipFill>
          <a:blip r:embed="rId8" cstate="print"/>
          <a:srcRect/>
          <a:stretch>
            <a:fillRect/>
          </a:stretch>
        </p:blipFill>
        <p:spPr bwMode="auto">
          <a:xfrm>
            <a:off x="5562600" y="3581400"/>
            <a:ext cx="12954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p:cNvSpPr/>
          <p:nvPr/>
        </p:nvSpPr>
        <p:spPr>
          <a:xfrm>
            <a:off x="0" y="6019800"/>
            <a:ext cx="9144000" cy="838200"/>
          </a:xfrm>
          <a:prstGeom prst="rect">
            <a:avLst/>
          </a:prstGeom>
          <a:gradFill flip="none" rotWithShape="1">
            <a:gsLst>
              <a:gs pos="0">
                <a:srgbClr val="8488C4"/>
              </a:gs>
              <a:gs pos="53000">
                <a:srgbClr val="D4DEFF"/>
              </a:gs>
              <a:gs pos="83000">
                <a:srgbClr val="D4DEFF"/>
              </a:gs>
              <a:gs pos="100000">
                <a:srgbClr val="96AB9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8" name="TextBox 22"/>
          <p:cNvSpPr txBox="1">
            <a:spLocks noChangeArrowheads="1"/>
          </p:cNvSpPr>
          <p:nvPr/>
        </p:nvSpPr>
        <p:spPr bwMode="auto">
          <a:xfrm>
            <a:off x="0" y="6172200"/>
            <a:ext cx="7124700" cy="584200"/>
          </a:xfrm>
          <a:prstGeom prst="rect">
            <a:avLst/>
          </a:prstGeom>
          <a:noFill/>
          <a:ln w="9525">
            <a:noFill/>
            <a:miter lim="800000"/>
            <a:headEnd/>
            <a:tailEnd/>
          </a:ln>
        </p:spPr>
        <p:txBody>
          <a:bodyPr>
            <a:prstTxWarp prst="textNoShape">
              <a:avLst/>
            </a:prstTxWarp>
            <a:spAutoFit/>
          </a:bodyPr>
          <a:lstStyle/>
          <a:p>
            <a:r>
              <a:rPr lang="en-US" sz="3200" b="1" dirty="0">
                <a:solidFill>
                  <a:schemeClr val="bg1"/>
                </a:solidFill>
              </a:rPr>
              <a:t>Conduct education and outreach</a:t>
            </a:r>
          </a:p>
        </p:txBody>
      </p:sp>
      <p:pic>
        <p:nvPicPr>
          <p:cNvPr id="19" name="Picture 10"/>
          <p:cNvPicPr>
            <a:picLocks noChangeAspect="1" noChangeArrowheads="1"/>
          </p:cNvPicPr>
          <p:nvPr/>
        </p:nvPicPr>
        <p:blipFill>
          <a:blip r:embed="rId9" cstate="print"/>
          <a:srcRect/>
          <a:stretch>
            <a:fillRect/>
          </a:stretch>
        </p:blipFill>
        <p:spPr bwMode="auto">
          <a:xfrm>
            <a:off x="7239000" y="5715000"/>
            <a:ext cx="15240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0" name="Group 12"/>
          <p:cNvGrpSpPr>
            <a:grpSpLocks/>
          </p:cNvGrpSpPr>
          <p:nvPr/>
        </p:nvGrpSpPr>
        <p:grpSpPr bwMode="auto">
          <a:xfrm>
            <a:off x="8305800" y="1295400"/>
            <a:ext cx="838200" cy="457200"/>
            <a:chOff x="7696200" y="6019800"/>
            <a:chExt cx="1295400" cy="685800"/>
          </a:xfrm>
        </p:grpSpPr>
        <p:pic>
          <p:nvPicPr>
            <p:cNvPr id="21" name="Picture 2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696200" y="6019800"/>
              <a:ext cx="685800" cy="685800"/>
            </a:xfrm>
            <a:prstGeom prst="rect">
              <a:avLst/>
            </a:prstGeom>
            <a:noFill/>
            <a:ln w="9525">
              <a:noFill/>
              <a:miter lim="800000"/>
              <a:headEnd/>
              <a:tailEnd/>
            </a:ln>
          </p:spPr>
        </p:pic>
        <p:pic>
          <p:nvPicPr>
            <p:cNvPr id="22" name="Picture 26"/>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8382000" y="6096000"/>
              <a:ext cx="609600" cy="605028"/>
            </a:xfrm>
            <a:prstGeom prst="rect">
              <a:avLst/>
            </a:prstGeom>
            <a:noFill/>
            <a:ln w="9525">
              <a:noFill/>
              <a:miter lim="800000"/>
              <a:headEnd/>
              <a:tailEnd/>
            </a:ln>
          </p:spPr>
        </p:pic>
      </p:grpSp>
      <p:sp>
        <p:nvSpPr>
          <p:cNvPr id="23" name="Rectangle 1"/>
          <p:cNvSpPr>
            <a:spLocks noChangeArrowheads="1"/>
          </p:cNvSpPr>
          <p:nvPr/>
        </p:nvSpPr>
        <p:spPr bwMode="auto">
          <a:xfrm>
            <a:off x="304800" y="1733493"/>
            <a:ext cx="8686800" cy="3554819"/>
          </a:xfrm>
          <a:prstGeom prst="rect">
            <a:avLst/>
          </a:prstGeom>
          <a:solidFill>
            <a:schemeClr val="accent6">
              <a:lumMod val="40000"/>
              <a:lumOff val="60000"/>
              <a:alpha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i="1" dirty="0" smtClean="0">
                <a:solidFill>
                  <a:srgbClr val="C0504D"/>
                </a:solidFill>
                <a:latin typeface="Cambria" pitchFamily="18" charset="0"/>
                <a:ea typeface="Times New Roman" pitchFamily="18" charset="0"/>
                <a:cs typeface="Times New Roman" pitchFamily="18" charset="0"/>
              </a:rPr>
              <a:t>Overall Guiding Questions….</a:t>
            </a:r>
            <a:endParaRPr kumimoji="0" lang="en-US" sz="2400" b="0" i="1" u="none" strike="noStrike" cap="none" normalizeH="0" baseline="0" dirty="0" smtClean="0">
              <a:ln>
                <a:noFill/>
              </a:ln>
              <a:solidFill>
                <a:srgbClr val="C0504D"/>
              </a:solidFill>
              <a:effectLst/>
              <a:latin typeface="Cambri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The research objectives detailed in the NOAA National OA Plan are guided by the following overarching hypotheses: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Hypothesis 1. Rates and magnitude of OA will vary across time, space, and depth as a consequence of local and regional geochemical, hydrological, and biological mechanisms.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Hypothesis 2. OA will change ecosystem structure and function.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Hypothesis 3. Heterogeneity in species-specific responses, local secondary environmental factors and regional considerations will confer a broad range of vulnerabilities that differ both locally and regionally among marine ecosystems.</a:t>
            </a:r>
            <a:endParaRPr kumimoji="0" lang="en-US" sz="4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animEffect transition="in" filter="fade">
                                      <p:cBhvr>
                                        <p:cTn id="7" dur="2000"/>
                                        <p:tgtEl>
                                          <p:spTgt spid="2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2000"/>
                                        <p:tgtEl>
                                          <p:spTgt spid="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fade">
                                      <p:cBhvr>
                                        <p:cTn id="13" dur="2000"/>
                                        <p:tgtEl>
                                          <p:spTgt spid="2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xEl>
                                              <p:pRg st="3" end="3"/>
                                            </p:txEl>
                                          </p:spTgt>
                                        </p:tgtEl>
                                        <p:attrNameLst>
                                          <p:attrName>style.visibility</p:attrName>
                                        </p:attrNameLst>
                                      </p:cBhvr>
                                      <p:to>
                                        <p:strVal val="visible"/>
                                      </p:to>
                                    </p:set>
                                    <p:animEffect transition="in" filter="fade">
                                      <p:cBhvr>
                                        <p:cTn id="16" dur="2000"/>
                                        <p:tgtEl>
                                          <p:spTgt spid="2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animEffect transition="in" filter="fade">
                                      <p:cBhvr>
                                        <p:cTn id="19" dur="2000"/>
                                        <p:tgtEl>
                                          <p:spTgt spid="2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xEl>
                                              <p:pRg st="6" end="6"/>
                                            </p:txEl>
                                          </p:spTgt>
                                        </p:tgtEl>
                                        <p:attrNameLst>
                                          <p:attrName>style.visibility</p:attrName>
                                        </p:attrNameLst>
                                      </p:cBhvr>
                                      <p:to>
                                        <p:strVal val="visible"/>
                                      </p:to>
                                    </p:set>
                                    <p:animEffect transition="in" filter="fade">
                                      <p:cBhvr>
                                        <p:cTn id="22" dur="2000"/>
                                        <p:tgtEl>
                                          <p:spTgt spid="2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xEl>
                                              <p:pRg st="8" end="8"/>
                                            </p:txEl>
                                          </p:spTgt>
                                        </p:tgtEl>
                                        <p:attrNameLst>
                                          <p:attrName>style.visibility</p:attrName>
                                        </p:attrNameLst>
                                      </p:cBhvr>
                                      <p:to>
                                        <p:strVal val="visible"/>
                                      </p:to>
                                    </p:set>
                                    <p:animEffect transition="in" filter="fade">
                                      <p:cBhvr>
                                        <p:cTn id="25" dur="2000"/>
                                        <p:tgtEl>
                                          <p:spTgt spid="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1143000"/>
          </a:xfrm>
        </p:spPr>
        <p:txBody>
          <a:bodyPr/>
          <a:lstStyle/>
          <a:p>
            <a:r>
              <a:rPr lang="en-US" sz="2400" dirty="0" smtClean="0">
                <a:solidFill>
                  <a:srgbClr val="FFC000"/>
                </a:solidFill>
              </a:rPr>
              <a:t>NOAA Resources and Research</a:t>
            </a:r>
          </a:p>
        </p:txBody>
      </p:sp>
      <p:sp>
        <p:nvSpPr>
          <p:cNvPr id="3" name="Content Placeholder 2"/>
          <p:cNvSpPr>
            <a:spLocks noGrp="1"/>
          </p:cNvSpPr>
          <p:nvPr>
            <p:ph idx="1"/>
          </p:nvPr>
        </p:nvSpPr>
        <p:spPr>
          <a:xfrm>
            <a:off x="457200" y="838200"/>
            <a:ext cx="8229600" cy="5791200"/>
          </a:xfrm>
        </p:spPr>
        <p:txBody>
          <a:bodyPr rtlCol="0">
            <a:normAutofit fontScale="92500" lnSpcReduction="20000"/>
          </a:bodyPr>
          <a:lstStyle/>
          <a:p>
            <a:pPr fontAlgn="auto">
              <a:spcAft>
                <a:spcPts val="0"/>
              </a:spcAft>
              <a:buFont typeface="Arial" pitchFamily="34" charset="0"/>
              <a:buChar char="•"/>
              <a:defRPr/>
            </a:pPr>
            <a:r>
              <a:rPr lang="en-US" sz="2400" dirty="0" smtClean="0">
                <a:solidFill>
                  <a:srgbClr val="FFC000"/>
                </a:solidFill>
              </a:rPr>
              <a:t>Oceanic and Atmospheric Research</a:t>
            </a:r>
          </a:p>
          <a:p>
            <a:pPr lvl="1" fontAlgn="auto">
              <a:spcAft>
                <a:spcPts val="0"/>
              </a:spcAft>
              <a:buFont typeface="Arial" pitchFamily="34" charset="0"/>
              <a:buChar char="–"/>
              <a:defRPr/>
            </a:pPr>
            <a:r>
              <a:rPr lang="en-US" sz="2000" dirty="0" smtClean="0"/>
              <a:t>Monitoring and modeling</a:t>
            </a:r>
          </a:p>
          <a:p>
            <a:pPr lvl="1" fontAlgn="auto">
              <a:spcAft>
                <a:spcPts val="0"/>
              </a:spcAft>
              <a:buFont typeface="Arial" pitchFamily="34" charset="0"/>
              <a:buChar char="–"/>
              <a:defRPr/>
            </a:pPr>
            <a:r>
              <a:rPr lang="en-US" sz="2000" dirty="0" smtClean="0"/>
              <a:t>Sample analysis (AOML, PMEL)</a:t>
            </a:r>
            <a:endParaRPr lang="en-US" sz="2000" dirty="0" smtClean="0">
              <a:solidFill>
                <a:schemeClr val="bg2">
                  <a:lumMod val="40000"/>
                  <a:lumOff val="60000"/>
                </a:schemeClr>
              </a:solidFill>
            </a:endParaRPr>
          </a:p>
          <a:p>
            <a:pPr lvl="1" fontAlgn="auto">
              <a:spcAft>
                <a:spcPts val="0"/>
              </a:spcAft>
              <a:buFont typeface="Arial" pitchFamily="34" charset="0"/>
              <a:buChar char="–"/>
              <a:defRPr/>
            </a:pPr>
            <a:r>
              <a:rPr lang="en-US" sz="2100" dirty="0" smtClean="0"/>
              <a:t>Sensor Technology development</a:t>
            </a:r>
          </a:p>
          <a:p>
            <a:pPr lvl="1" fontAlgn="auto">
              <a:spcAft>
                <a:spcPts val="0"/>
              </a:spcAft>
              <a:buFont typeface="Arial" pitchFamily="34" charset="0"/>
              <a:buChar char="–"/>
              <a:defRPr/>
            </a:pPr>
            <a:r>
              <a:rPr lang="en-US" sz="2100" dirty="0" smtClean="0"/>
              <a:t>NOAA Program Office  (Established on Monday)</a:t>
            </a:r>
          </a:p>
          <a:p>
            <a:pPr fontAlgn="auto">
              <a:spcAft>
                <a:spcPts val="0"/>
              </a:spcAft>
              <a:buFont typeface="Arial" pitchFamily="34" charset="0"/>
              <a:buChar char="•"/>
              <a:defRPr/>
            </a:pPr>
            <a:r>
              <a:rPr lang="en-US" sz="2400" dirty="0" smtClean="0">
                <a:solidFill>
                  <a:srgbClr val="FFC000"/>
                </a:solidFill>
              </a:rPr>
              <a:t>NOAA’s Fisheries Service (NMFS)</a:t>
            </a:r>
          </a:p>
          <a:p>
            <a:pPr lvl="1" fontAlgn="auto">
              <a:spcAft>
                <a:spcPts val="0"/>
              </a:spcAft>
              <a:buFont typeface="Arial" pitchFamily="34" charset="0"/>
              <a:buChar char="–"/>
              <a:defRPr/>
            </a:pPr>
            <a:r>
              <a:rPr lang="en-US" sz="2000" dirty="0" smtClean="0"/>
              <a:t>Species specific experiments on commercial or recreational fishery species or their food/prey including primary producers</a:t>
            </a:r>
            <a:endParaRPr lang="en-US" sz="2000" dirty="0" smtClean="0">
              <a:solidFill>
                <a:schemeClr val="bg2">
                  <a:lumMod val="40000"/>
                  <a:lumOff val="60000"/>
                </a:schemeClr>
              </a:solidFill>
            </a:endParaRPr>
          </a:p>
          <a:p>
            <a:pPr lvl="1" fontAlgn="auto">
              <a:spcAft>
                <a:spcPts val="0"/>
              </a:spcAft>
              <a:buFont typeface="Arial" pitchFamily="34" charset="0"/>
              <a:buChar char="–"/>
              <a:defRPr/>
            </a:pPr>
            <a:r>
              <a:rPr lang="en-US" sz="2000" dirty="0" smtClean="0"/>
              <a:t>Modeling </a:t>
            </a:r>
          </a:p>
          <a:p>
            <a:pPr lvl="1" fontAlgn="auto">
              <a:spcAft>
                <a:spcPts val="0"/>
              </a:spcAft>
              <a:buFont typeface="Arial" pitchFamily="34" charset="0"/>
              <a:buChar char="–"/>
              <a:defRPr/>
            </a:pPr>
            <a:r>
              <a:rPr lang="en-US" sz="2000" dirty="0" smtClean="0"/>
              <a:t>Building </a:t>
            </a:r>
            <a:r>
              <a:rPr lang="en-US" sz="2000" dirty="0" err="1" smtClean="0"/>
              <a:t>mesocosms</a:t>
            </a:r>
            <a:r>
              <a:rPr lang="en-US" sz="2000" dirty="0" smtClean="0"/>
              <a:t>.   NEFSC, NWFSC, AKFSC</a:t>
            </a:r>
          </a:p>
          <a:p>
            <a:pPr fontAlgn="auto">
              <a:spcAft>
                <a:spcPts val="0"/>
              </a:spcAft>
              <a:buFont typeface="Arial" pitchFamily="34" charset="0"/>
              <a:buChar char="•"/>
              <a:defRPr/>
            </a:pPr>
            <a:r>
              <a:rPr lang="en-US" sz="2400" dirty="0" smtClean="0">
                <a:solidFill>
                  <a:srgbClr val="FFC000"/>
                </a:solidFill>
              </a:rPr>
              <a:t>National Ocean Service</a:t>
            </a:r>
          </a:p>
          <a:p>
            <a:pPr lvl="1" fontAlgn="auto">
              <a:spcAft>
                <a:spcPts val="0"/>
              </a:spcAft>
              <a:buFont typeface="Arial" pitchFamily="34" charset="0"/>
              <a:buChar char="–"/>
              <a:defRPr/>
            </a:pPr>
            <a:r>
              <a:rPr lang="en-US" sz="2000" dirty="0" smtClean="0"/>
              <a:t>Coral Reef Conservation Program (Caribbean, Pacific Islands)</a:t>
            </a:r>
          </a:p>
          <a:p>
            <a:pPr lvl="1" fontAlgn="auto">
              <a:spcAft>
                <a:spcPts val="0"/>
              </a:spcAft>
              <a:buFont typeface="Arial" pitchFamily="34" charset="0"/>
              <a:buChar char="–"/>
              <a:defRPr/>
            </a:pPr>
            <a:r>
              <a:rPr lang="en-US" sz="2000" dirty="0" smtClean="0"/>
              <a:t>Marine Sanctuaries </a:t>
            </a:r>
          </a:p>
          <a:p>
            <a:pPr lvl="1" fontAlgn="auto">
              <a:spcAft>
                <a:spcPts val="0"/>
              </a:spcAft>
              <a:buFont typeface="Arial" pitchFamily="34" charset="0"/>
              <a:buChar char="–"/>
              <a:defRPr/>
            </a:pPr>
            <a:r>
              <a:rPr lang="en-US" sz="2000" dirty="0" smtClean="0"/>
              <a:t>National Estuarine Research Reserves</a:t>
            </a:r>
          </a:p>
          <a:p>
            <a:pPr lvl="1" fontAlgn="auto">
              <a:spcAft>
                <a:spcPts val="0"/>
              </a:spcAft>
              <a:buFont typeface="Arial" pitchFamily="34" charset="0"/>
              <a:buChar char="–"/>
              <a:defRPr/>
            </a:pPr>
            <a:r>
              <a:rPr lang="en-US" sz="2100" dirty="0" smtClean="0"/>
              <a:t>Extramural Ecosystem Impacts of OA research</a:t>
            </a:r>
          </a:p>
          <a:p>
            <a:pPr lvl="1" fontAlgn="auto">
              <a:spcAft>
                <a:spcPts val="0"/>
              </a:spcAft>
              <a:buFont typeface="Arial" pitchFamily="34" charset="0"/>
              <a:buChar char="–"/>
              <a:defRPr/>
            </a:pPr>
            <a:r>
              <a:rPr lang="en-US" sz="2000" dirty="0" smtClean="0"/>
              <a:t>Labs in </a:t>
            </a:r>
            <a:r>
              <a:rPr lang="en-US" sz="2000" dirty="0" err="1" smtClean="0"/>
              <a:t>Kasitsna</a:t>
            </a:r>
            <a:r>
              <a:rPr lang="en-US" sz="2000" dirty="0" smtClean="0"/>
              <a:t> Bay, AK, Southeast (NC/SC), Chesapeake Bay</a:t>
            </a:r>
          </a:p>
          <a:p>
            <a:pPr fontAlgn="auto">
              <a:spcAft>
                <a:spcPts val="0"/>
              </a:spcAft>
              <a:buFont typeface="Arial" pitchFamily="34" charset="0"/>
              <a:buChar char="•"/>
              <a:defRPr/>
            </a:pPr>
            <a:r>
              <a:rPr lang="en-US" sz="2400" dirty="0" smtClean="0">
                <a:solidFill>
                  <a:srgbClr val="FFC000"/>
                </a:solidFill>
              </a:rPr>
              <a:t>National Environmental  Satellite, Data, and Information Service</a:t>
            </a:r>
          </a:p>
          <a:p>
            <a:pPr lvl="1" fontAlgn="auto">
              <a:spcAft>
                <a:spcPts val="0"/>
              </a:spcAft>
              <a:buFont typeface="Arial" pitchFamily="34" charset="0"/>
              <a:buChar char="–"/>
              <a:defRPr/>
            </a:pPr>
            <a:r>
              <a:rPr lang="en-US" sz="1900" dirty="0" smtClean="0"/>
              <a:t>Coral Reef Watch</a:t>
            </a:r>
          </a:p>
          <a:p>
            <a:pPr lvl="1" fontAlgn="auto">
              <a:spcAft>
                <a:spcPts val="0"/>
              </a:spcAft>
              <a:buFont typeface="Arial" pitchFamily="34" charset="0"/>
              <a:buChar char="–"/>
              <a:defRPr/>
            </a:pPr>
            <a:r>
              <a:rPr lang="en-US" sz="1900" dirty="0" smtClean="0"/>
              <a:t>Satellite sensing of phytoplankton blooms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smtClean="0"/>
          </a:p>
        </p:txBody>
      </p:sp>
      <p:sp>
        <p:nvSpPr>
          <p:cNvPr id="4099" name="Content Placeholder 2"/>
          <p:cNvSpPr>
            <a:spLocks noGrp="1"/>
          </p:cNvSpPr>
          <p:nvPr>
            <p:ph idx="1"/>
          </p:nvPr>
        </p:nvSpPr>
        <p:spPr/>
        <p:txBody>
          <a:bodyPr/>
          <a:lstStyle/>
          <a:p>
            <a:endParaRPr lang="en-US" smtClean="0"/>
          </a:p>
        </p:txBody>
      </p:sp>
      <p:pic>
        <p:nvPicPr>
          <p:cNvPr id="4100" name="Picture 2"/>
          <p:cNvPicPr>
            <a:picLocks noChangeAspect="1" noChangeArrowheads="1"/>
          </p:cNvPicPr>
          <p:nvPr/>
        </p:nvPicPr>
        <p:blipFill>
          <a:blip r:embed="rId3" cstate="print"/>
          <a:srcRect/>
          <a:stretch>
            <a:fillRect/>
          </a:stretch>
        </p:blipFill>
        <p:spPr bwMode="auto">
          <a:xfrm>
            <a:off x="246063" y="152400"/>
            <a:ext cx="8669337" cy="6565900"/>
          </a:xfrm>
          <a:prstGeom prst="rect">
            <a:avLst/>
          </a:prstGeom>
          <a:noFill/>
          <a:ln w="9525">
            <a:noFill/>
            <a:miter lim="800000"/>
            <a:headEnd/>
            <a:tailEnd/>
          </a:ln>
        </p:spPr>
      </p:pic>
      <p:sp>
        <p:nvSpPr>
          <p:cNvPr id="5" name="TextBox 4"/>
          <p:cNvSpPr txBox="1"/>
          <p:nvPr/>
        </p:nvSpPr>
        <p:spPr>
          <a:xfrm>
            <a:off x="2057400" y="3657600"/>
            <a:ext cx="2362200" cy="830997"/>
          </a:xfrm>
          <a:prstGeom prst="rect">
            <a:avLst/>
          </a:prstGeom>
          <a:solidFill>
            <a:schemeClr val="accent3">
              <a:lumMod val="60000"/>
              <a:lumOff val="40000"/>
            </a:schemeClr>
          </a:solidFill>
        </p:spPr>
        <p:txBody>
          <a:bodyPr wrap="square" rtlCol="0">
            <a:spAutoFit/>
          </a:bodyPr>
          <a:lstStyle/>
          <a:p>
            <a:r>
              <a:rPr lang="en-US" sz="1600" b="1" dirty="0" smtClean="0">
                <a:solidFill>
                  <a:schemeClr val="accent2"/>
                </a:solidFill>
              </a:rPr>
              <a:t>NWFSC: Pacific oyster, Olympia oyster, </a:t>
            </a:r>
            <a:r>
              <a:rPr lang="en-US" sz="1600" b="1" dirty="0" err="1" smtClean="0">
                <a:solidFill>
                  <a:schemeClr val="accent2"/>
                </a:solidFill>
              </a:rPr>
              <a:t>geoduck</a:t>
            </a:r>
            <a:r>
              <a:rPr lang="en-US" sz="1600" b="1" dirty="0" smtClean="0">
                <a:solidFill>
                  <a:schemeClr val="accent2"/>
                </a:solidFill>
              </a:rPr>
              <a:t>, pinto abalone…</a:t>
            </a:r>
            <a:endParaRPr lang="en-US" sz="1600" b="1" dirty="0">
              <a:solidFill>
                <a:schemeClr val="accent2"/>
              </a:solidFill>
            </a:endParaRPr>
          </a:p>
        </p:txBody>
      </p:sp>
      <p:sp>
        <p:nvSpPr>
          <p:cNvPr id="6" name="TextBox 5"/>
          <p:cNvSpPr txBox="1"/>
          <p:nvPr/>
        </p:nvSpPr>
        <p:spPr>
          <a:xfrm>
            <a:off x="685800" y="1752600"/>
            <a:ext cx="3657600" cy="1077218"/>
          </a:xfrm>
          <a:prstGeom prst="rect">
            <a:avLst/>
          </a:prstGeom>
          <a:solidFill>
            <a:schemeClr val="accent3">
              <a:lumMod val="60000"/>
              <a:lumOff val="40000"/>
            </a:schemeClr>
          </a:solidFill>
        </p:spPr>
        <p:txBody>
          <a:bodyPr wrap="square" rtlCol="0">
            <a:spAutoFit/>
          </a:bodyPr>
          <a:lstStyle/>
          <a:p>
            <a:r>
              <a:rPr lang="en-US" sz="1600" b="1" dirty="0" smtClean="0">
                <a:solidFill>
                  <a:schemeClr val="accent2"/>
                </a:solidFill>
              </a:rPr>
              <a:t>AFSC: King crab, Tanner crab, Pollock eggs and larvae…coldwater corals/sponges…socioeconomic models &amp; decision tools…</a:t>
            </a:r>
            <a:endParaRPr lang="en-US" sz="1600" b="1" dirty="0">
              <a:solidFill>
                <a:schemeClr val="accent2"/>
              </a:solidFill>
            </a:endParaRPr>
          </a:p>
        </p:txBody>
      </p:sp>
      <p:sp>
        <p:nvSpPr>
          <p:cNvPr id="7" name="TextBox 6"/>
          <p:cNvSpPr txBox="1"/>
          <p:nvPr/>
        </p:nvSpPr>
        <p:spPr>
          <a:xfrm>
            <a:off x="5715001" y="3733800"/>
            <a:ext cx="2514600" cy="830997"/>
          </a:xfrm>
          <a:prstGeom prst="rect">
            <a:avLst/>
          </a:prstGeom>
          <a:solidFill>
            <a:schemeClr val="accent3">
              <a:lumMod val="60000"/>
              <a:lumOff val="40000"/>
            </a:schemeClr>
          </a:solidFill>
        </p:spPr>
        <p:txBody>
          <a:bodyPr wrap="square" rtlCol="0">
            <a:spAutoFit/>
          </a:bodyPr>
          <a:lstStyle/>
          <a:p>
            <a:r>
              <a:rPr lang="en-US" sz="1600" b="1" dirty="0" smtClean="0">
                <a:solidFill>
                  <a:schemeClr val="accent2"/>
                </a:solidFill>
              </a:rPr>
              <a:t>NEFSC: Phytoplankton, fin fish larvae, </a:t>
            </a:r>
            <a:r>
              <a:rPr lang="en-US" sz="1600" b="1" dirty="0" err="1" smtClean="0">
                <a:solidFill>
                  <a:schemeClr val="accent2"/>
                </a:solidFill>
              </a:rPr>
              <a:t>Scrup</a:t>
            </a:r>
            <a:r>
              <a:rPr lang="en-US" sz="1600" b="1" dirty="0" smtClean="0">
                <a:solidFill>
                  <a:schemeClr val="accent2"/>
                </a:solidFill>
              </a:rPr>
              <a:t> larvae, surf clam…</a:t>
            </a:r>
            <a:endParaRPr lang="en-US" sz="1600" b="1" dirty="0">
              <a:solidFill>
                <a:schemeClr val="accent2"/>
              </a:solidFill>
            </a:endParaRPr>
          </a:p>
        </p:txBody>
      </p:sp>
      <p:sp>
        <p:nvSpPr>
          <p:cNvPr id="8" name="TextBox 7"/>
          <p:cNvSpPr txBox="1"/>
          <p:nvPr/>
        </p:nvSpPr>
        <p:spPr>
          <a:xfrm>
            <a:off x="5334000" y="5486400"/>
            <a:ext cx="2895600" cy="584775"/>
          </a:xfrm>
          <a:prstGeom prst="rect">
            <a:avLst/>
          </a:prstGeom>
          <a:solidFill>
            <a:schemeClr val="accent3">
              <a:lumMod val="60000"/>
              <a:lumOff val="40000"/>
            </a:schemeClr>
          </a:solidFill>
        </p:spPr>
        <p:txBody>
          <a:bodyPr wrap="square" rtlCol="0">
            <a:spAutoFit/>
          </a:bodyPr>
          <a:lstStyle/>
          <a:p>
            <a:r>
              <a:rPr lang="en-US" sz="1600" b="1" dirty="0" smtClean="0">
                <a:solidFill>
                  <a:schemeClr val="accent2"/>
                </a:solidFill>
              </a:rPr>
              <a:t>SEFSC: Coral reef species including multiple life stages…</a:t>
            </a:r>
            <a:endParaRPr lang="en-US" sz="1600" b="1" dirty="0">
              <a:solidFill>
                <a:schemeClr val="accent2"/>
              </a:solidFill>
            </a:endParaRPr>
          </a:p>
        </p:txBody>
      </p:sp>
      <p:sp>
        <p:nvSpPr>
          <p:cNvPr id="9" name="TextBox 8"/>
          <p:cNvSpPr txBox="1"/>
          <p:nvPr/>
        </p:nvSpPr>
        <p:spPr>
          <a:xfrm>
            <a:off x="533400" y="4800600"/>
            <a:ext cx="2133600" cy="1323439"/>
          </a:xfrm>
          <a:prstGeom prst="rect">
            <a:avLst/>
          </a:prstGeom>
          <a:solidFill>
            <a:schemeClr val="accent3">
              <a:lumMod val="60000"/>
              <a:lumOff val="40000"/>
            </a:schemeClr>
          </a:solidFill>
        </p:spPr>
        <p:txBody>
          <a:bodyPr wrap="square" rtlCol="0">
            <a:spAutoFit/>
          </a:bodyPr>
          <a:lstStyle/>
          <a:p>
            <a:r>
              <a:rPr lang="en-US" sz="1600" b="1" dirty="0" smtClean="0">
                <a:solidFill>
                  <a:schemeClr val="accent2"/>
                </a:solidFill>
              </a:rPr>
              <a:t>PIFSC: cataloging chemistry within remote island systems, coral growth rates, CCA accretion… </a:t>
            </a:r>
            <a:endParaRPr lang="en-US" sz="1600" b="1" dirty="0">
              <a:solidFill>
                <a:schemeClr val="accent2"/>
              </a:solidFill>
            </a:endParaRPr>
          </a:p>
        </p:txBody>
      </p:sp>
      <p:sp>
        <p:nvSpPr>
          <p:cNvPr id="10" name="TextBox 9"/>
          <p:cNvSpPr txBox="1"/>
          <p:nvPr/>
        </p:nvSpPr>
        <p:spPr>
          <a:xfrm>
            <a:off x="1524000" y="3276600"/>
            <a:ext cx="2286000" cy="1569660"/>
          </a:xfrm>
          <a:prstGeom prst="rect">
            <a:avLst/>
          </a:prstGeom>
          <a:solidFill>
            <a:schemeClr val="accent4">
              <a:lumMod val="60000"/>
              <a:lumOff val="40000"/>
            </a:schemeClr>
          </a:solidFill>
        </p:spPr>
        <p:txBody>
          <a:bodyPr wrap="square" rtlCol="0">
            <a:spAutoFit/>
          </a:bodyPr>
          <a:lstStyle/>
          <a:p>
            <a:r>
              <a:rPr lang="en-US" sz="1600" b="1" dirty="0" smtClean="0">
                <a:solidFill>
                  <a:schemeClr val="tx2">
                    <a:lumMod val="25000"/>
                  </a:schemeClr>
                </a:solidFill>
              </a:rPr>
              <a:t>PMEL: Ocean/coastal fixed &amp; ship CO2 monitoring, tech. development, geochemical modeling, analytical center…  </a:t>
            </a:r>
            <a:endParaRPr lang="en-US" sz="1600" b="1" dirty="0">
              <a:solidFill>
                <a:schemeClr val="tx2">
                  <a:lumMod val="25000"/>
                </a:schemeClr>
              </a:solidFill>
            </a:endParaRPr>
          </a:p>
        </p:txBody>
      </p:sp>
      <p:sp>
        <p:nvSpPr>
          <p:cNvPr id="11" name="TextBox 10"/>
          <p:cNvSpPr txBox="1"/>
          <p:nvPr/>
        </p:nvSpPr>
        <p:spPr>
          <a:xfrm>
            <a:off x="4953000" y="5181600"/>
            <a:ext cx="3581399" cy="1077218"/>
          </a:xfrm>
          <a:prstGeom prst="rect">
            <a:avLst/>
          </a:prstGeom>
          <a:solidFill>
            <a:schemeClr val="accent4">
              <a:lumMod val="60000"/>
              <a:lumOff val="40000"/>
            </a:schemeClr>
          </a:solidFill>
        </p:spPr>
        <p:txBody>
          <a:bodyPr wrap="square" rtlCol="0">
            <a:spAutoFit/>
          </a:bodyPr>
          <a:lstStyle/>
          <a:p>
            <a:r>
              <a:rPr lang="en-US" sz="1600" b="1" dirty="0" smtClean="0">
                <a:solidFill>
                  <a:schemeClr val="tx2">
                    <a:lumMod val="25000"/>
                  </a:schemeClr>
                </a:solidFill>
              </a:rPr>
              <a:t>AOML: Ocean/coastal fixed &amp; ship CO2 monitoring, coral reef monitoring/modeling, satellite applications, analytical center…  </a:t>
            </a:r>
            <a:endParaRPr lang="en-US" sz="1600" b="1" dirty="0">
              <a:solidFill>
                <a:schemeClr val="tx2">
                  <a:lumMod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 </a:t>
            </a:r>
          </a:p>
        </p:txBody>
      </p:sp>
      <p:sp>
        <p:nvSpPr>
          <p:cNvPr id="5123" name="Content Placeholder 2"/>
          <p:cNvSpPr>
            <a:spLocks noGrp="1"/>
          </p:cNvSpPr>
          <p:nvPr>
            <p:ph idx="1"/>
          </p:nvPr>
        </p:nvSpPr>
        <p:spPr/>
        <p:txBody>
          <a:bodyPr/>
          <a:lstStyle/>
          <a:p>
            <a:endParaRPr lang="en-US" smtClean="0"/>
          </a:p>
        </p:txBody>
      </p:sp>
      <p:pic>
        <p:nvPicPr>
          <p:cNvPr id="5124" name="Picture 2"/>
          <p:cNvPicPr>
            <a:picLocks noChangeAspect="1" noChangeArrowheads="1"/>
          </p:cNvPicPr>
          <p:nvPr/>
        </p:nvPicPr>
        <p:blipFill>
          <a:blip r:embed="rId3" cstate="print"/>
          <a:srcRect/>
          <a:stretch>
            <a:fillRect/>
          </a:stretch>
        </p:blipFill>
        <p:spPr bwMode="auto">
          <a:xfrm>
            <a:off x="184150" y="228600"/>
            <a:ext cx="87757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2743200" cy="1162050"/>
          </a:xfrm>
        </p:spPr>
        <p:txBody>
          <a:bodyPr/>
          <a:lstStyle/>
          <a:p>
            <a:r>
              <a:rPr lang="en-US" dirty="0" smtClean="0"/>
              <a:t>Concluding Remarks</a:t>
            </a:r>
            <a:endParaRPr lang="en-US" dirty="0"/>
          </a:p>
        </p:txBody>
      </p:sp>
      <p:sp>
        <p:nvSpPr>
          <p:cNvPr id="3" name="Text Placeholder 2"/>
          <p:cNvSpPr>
            <a:spLocks noGrp="1"/>
          </p:cNvSpPr>
          <p:nvPr>
            <p:ph type="body" idx="2"/>
          </p:nvPr>
        </p:nvSpPr>
        <p:spPr>
          <a:xfrm>
            <a:off x="533400" y="838200"/>
            <a:ext cx="8001000" cy="4572000"/>
          </a:xfrm>
        </p:spPr>
        <p:txBody>
          <a:bodyPr>
            <a:normAutofit fontScale="25000" lnSpcReduction="20000"/>
          </a:bodyPr>
          <a:lstStyle/>
          <a:p>
            <a:pPr>
              <a:spcAft>
                <a:spcPts val="1200"/>
              </a:spcAft>
              <a:buFont typeface="Arial" pitchFamily="34" charset="0"/>
              <a:buChar char="•"/>
            </a:pPr>
            <a:r>
              <a:rPr lang="en-US" sz="8000" dirty="0" smtClean="0"/>
              <a:t> Ocean Acidification represents a global scale change in ocean chemistry in direct response to rising atmospheric CO</a:t>
            </a:r>
            <a:r>
              <a:rPr lang="en-US" sz="8000" baseline="-25000" dirty="0" smtClean="0"/>
              <a:t>2</a:t>
            </a:r>
            <a:r>
              <a:rPr lang="en-US" sz="8000" dirty="0" smtClean="0"/>
              <a:t>.</a:t>
            </a:r>
          </a:p>
          <a:p>
            <a:pPr>
              <a:spcAft>
                <a:spcPts val="1200"/>
              </a:spcAft>
              <a:buFont typeface="Arial" pitchFamily="34" charset="0"/>
              <a:buChar char="•"/>
            </a:pPr>
            <a:r>
              <a:rPr lang="en-US" sz="8000" dirty="0" smtClean="0"/>
              <a:t> These changes represent perhaps the most rapid shift in ocean chemistry in millions of years.</a:t>
            </a:r>
          </a:p>
          <a:p>
            <a:pPr>
              <a:spcAft>
                <a:spcPts val="1200"/>
              </a:spcAft>
              <a:buFont typeface="Arial" pitchFamily="34" charset="0"/>
              <a:buChar char="•"/>
            </a:pPr>
            <a:r>
              <a:rPr lang="en-US" sz="8000" dirty="0" smtClean="0"/>
              <a:t>High latitude systems will likely experience under-saturation with respect to aragonite within this century.</a:t>
            </a:r>
          </a:p>
          <a:p>
            <a:pPr>
              <a:spcAft>
                <a:spcPts val="1200"/>
              </a:spcAft>
              <a:buFont typeface="Arial" pitchFamily="34" charset="0"/>
              <a:buChar char="•"/>
            </a:pPr>
            <a:r>
              <a:rPr lang="en-US" sz="8000" dirty="0" smtClean="0"/>
              <a:t> Most (but not all) species-specific response experiments demonstrate a negative affect to ocean acidification even before dissolution.</a:t>
            </a:r>
          </a:p>
          <a:p>
            <a:pPr>
              <a:spcAft>
                <a:spcPts val="1200"/>
              </a:spcAft>
              <a:buFont typeface="Arial" pitchFamily="34" charset="0"/>
              <a:buChar char="•"/>
            </a:pPr>
            <a:r>
              <a:rPr lang="en-US" sz="8000" dirty="0" smtClean="0"/>
              <a:t> The precise ecological implications remains uncertain and considerable research needs remain.</a:t>
            </a:r>
          </a:p>
          <a:p>
            <a:pPr>
              <a:spcAft>
                <a:spcPts val="1200"/>
              </a:spcAft>
              <a:buFont typeface="Arial" pitchFamily="34" charset="0"/>
              <a:buChar char="•"/>
            </a:pPr>
            <a:r>
              <a:rPr lang="en-US" sz="8000" dirty="0" smtClean="0"/>
              <a:t> The socioeconomic impacts are understood less so.</a:t>
            </a:r>
          </a:p>
          <a:p>
            <a:pPr>
              <a:spcAft>
                <a:spcPts val="1200"/>
              </a:spcAft>
              <a:buFont typeface="Arial" pitchFamily="34" charset="0"/>
              <a:buChar char="•"/>
            </a:pPr>
            <a:r>
              <a:rPr lang="en-US" sz="8000" dirty="0" smtClean="0"/>
              <a:t> </a:t>
            </a:r>
            <a:r>
              <a:rPr lang="en-US" sz="8000" dirty="0" smtClean="0">
                <a:sym typeface="Wingdings 3" charset="2"/>
              </a:rPr>
              <a:t>An </a:t>
            </a:r>
            <a:r>
              <a:rPr lang="en-US" sz="8000" i="1" dirty="0" smtClean="0">
                <a:solidFill>
                  <a:schemeClr val="tx2"/>
                </a:solidFill>
                <a:sym typeface="Wingdings 3" charset="2"/>
              </a:rPr>
              <a:t>observational network </a:t>
            </a:r>
            <a:r>
              <a:rPr lang="en-US" sz="8000" dirty="0" smtClean="0">
                <a:sym typeface="Wingdings 3" charset="2"/>
              </a:rPr>
              <a:t>for ocean acidification is under development. </a:t>
            </a:r>
            <a:r>
              <a:rPr lang="en-US" sz="8000" i="1" dirty="0" smtClean="0">
                <a:solidFill>
                  <a:schemeClr val="tx2"/>
                </a:solidFill>
                <a:sym typeface="Wingdings 3" charset="2"/>
              </a:rPr>
              <a:t>Physiological response studies </a:t>
            </a:r>
            <a:r>
              <a:rPr lang="en-US" sz="8000" dirty="0" smtClean="0">
                <a:sym typeface="Wingdings 3" charset="2"/>
              </a:rPr>
              <a:t>have begun</a:t>
            </a:r>
            <a:r>
              <a:rPr lang="en-US" sz="8000" i="1" dirty="0" smtClean="0">
                <a:solidFill>
                  <a:schemeClr val="tx2"/>
                </a:solidFill>
                <a:sym typeface="Wingdings 3" charset="2"/>
              </a:rPr>
              <a:t>, mitigation and adaptation studies</a:t>
            </a:r>
            <a:r>
              <a:rPr lang="en-US" sz="8000" dirty="0" smtClean="0">
                <a:solidFill>
                  <a:schemeClr val="tx2"/>
                </a:solidFill>
                <a:sym typeface="Wingdings 3" charset="2"/>
              </a:rPr>
              <a:t> </a:t>
            </a:r>
            <a:r>
              <a:rPr lang="en-US" sz="8000" dirty="0" smtClean="0">
                <a:sym typeface="Wingdings 3" charset="2"/>
              </a:rPr>
              <a:t>need to be developed and integrated with the models. </a:t>
            </a:r>
            <a:r>
              <a:rPr lang="en-US" sz="8000" dirty="0" smtClean="0">
                <a:solidFill>
                  <a:schemeClr val="tx2"/>
                </a:solidFill>
                <a:sym typeface="Wingdings 3" charset="2"/>
              </a:rPr>
              <a:t>Modeling studies </a:t>
            </a:r>
            <a:r>
              <a:rPr lang="en-US" sz="8000" dirty="0" smtClean="0">
                <a:sym typeface="Wingdings 3" charset="2"/>
              </a:rPr>
              <a:t>need to be expanded into coastal regions. </a:t>
            </a:r>
            <a:endParaRPr lang="en-US" sz="8000" dirty="0" smtClean="0"/>
          </a:p>
          <a:p>
            <a:pPr>
              <a:spcAft>
                <a:spcPts val="1200"/>
              </a:spcAft>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7772400" cy="1362456"/>
          </a:xfrm>
        </p:spPr>
        <p:txBody>
          <a:bodyPr/>
          <a:lstStyle/>
          <a:p>
            <a:r>
              <a:rPr lang="en-US" sz="3200" dirty="0" smtClean="0"/>
              <a:t>Special Thanks to Contributors to this Talk</a:t>
            </a:r>
            <a:endParaRPr lang="en-US" sz="3200" dirty="0"/>
          </a:p>
        </p:txBody>
      </p:sp>
      <p:sp>
        <p:nvSpPr>
          <p:cNvPr id="3" name="Text Placeholder 2"/>
          <p:cNvSpPr>
            <a:spLocks noGrp="1"/>
          </p:cNvSpPr>
          <p:nvPr>
            <p:ph type="body" idx="1"/>
          </p:nvPr>
        </p:nvSpPr>
        <p:spPr>
          <a:xfrm>
            <a:off x="533400" y="3902528"/>
            <a:ext cx="8385048" cy="1509712"/>
          </a:xfrm>
        </p:spPr>
        <p:txBody>
          <a:bodyPr>
            <a:normAutofit fontScale="25000" lnSpcReduction="20000"/>
          </a:bodyPr>
          <a:lstStyle/>
          <a:p>
            <a:pPr>
              <a:spcAft>
                <a:spcPts val="1200"/>
              </a:spcAft>
            </a:pPr>
            <a:r>
              <a:rPr lang="en-US" sz="8000" dirty="0" smtClean="0"/>
              <a:t>Richard Feely (NOAA PMEL)</a:t>
            </a:r>
          </a:p>
          <a:p>
            <a:pPr>
              <a:spcAft>
                <a:spcPts val="1200"/>
              </a:spcAft>
            </a:pPr>
            <a:r>
              <a:rPr lang="en-US" sz="8000" dirty="0" smtClean="0"/>
              <a:t>Chris Sabine (NOAA PMEL)</a:t>
            </a:r>
          </a:p>
          <a:p>
            <a:pPr>
              <a:spcAft>
                <a:spcPts val="1200"/>
              </a:spcAft>
            </a:pPr>
            <a:r>
              <a:rPr lang="en-US" sz="8000" dirty="0" smtClean="0"/>
              <a:t>Joanie </a:t>
            </a:r>
            <a:r>
              <a:rPr lang="en-US" sz="8000" dirty="0" err="1" smtClean="0"/>
              <a:t>Kleypas</a:t>
            </a:r>
            <a:r>
              <a:rPr lang="en-US" sz="8000" dirty="0" smtClean="0"/>
              <a:t>(NCAR)</a:t>
            </a:r>
          </a:p>
          <a:p>
            <a:pPr>
              <a:spcAft>
                <a:spcPts val="1200"/>
              </a:spcAft>
            </a:pPr>
            <a:endParaRPr lang="en-US" sz="8000" dirty="0" smtClean="0"/>
          </a:p>
          <a:p>
            <a:pPr>
              <a:spcAft>
                <a:spcPts val="1200"/>
              </a:spcAft>
            </a:pPr>
            <a:r>
              <a:rPr lang="en-US" sz="8000" dirty="0" smtClean="0"/>
              <a:t>And many others….The Global Carbon Project ,EPOCA, </a:t>
            </a:r>
            <a:r>
              <a:rPr lang="en-US" sz="8000" dirty="0" err="1" smtClean="0"/>
              <a:t>ect</a:t>
            </a:r>
            <a:r>
              <a:rPr lang="en-US" sz="8000" dirty="0" smtClean="0"/>
              <a:t>.</a:t>
            </a:r>
          </a:p>
          <a:p>
            <a:pPr>
              <a:spcAft>
                <a:spcPts val="1200"/>
              </a:spcAft>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Ocean Acidification?</a:t>
            </a:r>
            <a:endParaRPr lang="en-US" dirty="0"/>
          </a:p>
        </p:txBody>
      </p:sp>
      <p:pic>
        <p:nvPicPr>
          <p:cNvPr id="10" name="Picture 3" descr="lecorbusier4"/>
          <p:cNvPicPr>
            <a:picLocks noChangeAspect="1" noChangeArrowheads="1"/>
          </p:cNvPicPr>
          <p:nvPr/>
        </p:nvPicPr>
        <p:blipFill>
          <a:blip r:embed="rId4" cstate="print"/>
          <a:srcRect/>
          <a:stretch>
            <a:fillRect/>
          </a:stretch>
        </p:blipFill>
        <p:spPr bwMode="auto">
          <a:xfrm>
            <a:off x="152400" y="1828800"/>
            <a:ext cx="4953000" cy="2583773"/>
          </a:xfrm>
          <a:prstGeom prst="rect">
            <a:avLst/>
          </a:prstGeom>
          <a:noFill/>
        </p:spPr>
      </p:pic>
      <p:graphicFrame>
        <p:nvGraphicFramePr>
          <p:cNvPr id="12" name="Object 4"/>
          <p:cNvGraphicFramePr>
            <a:graphicFrameLocks noChangeAspect="1"/>
          </p:cNvGraphicFramePr>
          <p:nvPr/>
        </p:nvGraphicFramePr>
        <p:xfrm>
          <a:off x="228600" y="2772839"/>
          <a:ext cx="2749550" cy="622300"/>
        </p:xfrm>
        <a:graphic>
          <a:graphicData uri="http://schemas.openxmlformats.org/presentationml/2006/ole">
            <p:oleObj spid="_x0000_s48130" name="Equation" r:id="rId5" imgW="1066680" imgH="241200" progId="Equation.3">
              <p:embed/>
            </p:oleObj>
          </a:graphicData>
        </a:graphic>
      </p:graphicFrame>
      <p:graphicFrame>
        <p:nvGraphicFramePr>
          <p:cNvPr id="13" name="Object 5"/>
          <p:cNvGraphicFramePr>
            <a:graphicFrameLocks noChangeAspect="1"/>
          </p:cNvGraphicFramePr>
          <p:nvPr/>
        </p:nvGraphicFramePr>
        <p:xfrm>
          <a:off x="2938632" y="2761187"/>
          <a:ext cx="2028825" cy="623887"/>
        </p:xfrm>
        <a:graphic>
          <a:graphicData uri="http://schemas.openxmlformats.org/presentationml/2006/ole">
            <p:oleObj spid="_x0000_s48131" name="Equation" r:id="rId6" imgW="787320" imgH="241200" progId="Equation.3">
              <p:embed/>
            </p:oleObj>
          </a:graphicData>
        </a:graphic>
      </p:graphicFrame>
      <p:graphicFrame>
        <p:nvGraphicFramePr>
          <p:cNvPr id="15" name="Object 7"/>
          <p:cNvGraphicFramePr>
            <a:graphicFrameLocks noChangeAspect="1"/>
          </p:cNvGraphicFramePr>
          <p:nvPr/>
        </p:nvGraphicFramePr>
        <p:xfrm>
          <a:off x="2946569" y="2794355"/>
          <a:ext cx="1211263" cy="590550"/>
        </p:xfrm>
        <a:graphic>
          <a:graphicData uri="http://schemas.openxmlformats.org/presentationml/2006/ole">
            <p:oleObj spid="_x0000_s48133" name="Equation" r:id="rId7" imgW="469800" imgH="228600" progId="Equation.3">
              <p:embed/>
            </p:oleObj>
          </a:graphicData>
        </a:graphic>
      </p:graphicFrame>
      <p:pic>
        <p:nvPicPr>
          <p:cNvPr id="9" name="Picture 2" descr="muppets_wideweb__430x318"/>
          <p:cNvPicPr>
            <a:picLocks noChangeAspect="1" noChangeArrowheads="1"/>
          </p:cNvPicPr>
          <p:nvPr/>
        </p:nvPicPr>
        <p:blipFill>
          <a:blip r:embed="rId8" cstate="print"/>
          <a:srcRect/>
          <a:stretch>
            <a:fillRect/>
          </a:stretch>
        </p:blipFill>
        <p:spPr bwMode="auto">
          <a:xfrm>
            <a:off x="3973158" y="1970442"/>
            <a:ext cx="990600" cy="732631"/>
          </a:xfrm>
          <a:prstGeom prst="rect">
            <a:avLst/>
          </a:prstGeom>
          <a:noFill/>
        </p:spPr>
      </p:pic>
      <p:sp>
        <p:nvSpPr>
          <p:cNvPr id="23"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pic>
        <p:nvPicPr>
          <p:cNvPr id="16" name="Picture 15"/>
          <p:cNvPicPr>
            <a:picLocks noChangeAspect="1"/>
          </p:cNvPicPr>
          <p:nvPr/>
        </p:nvPicPr>
        <p:blipFill>
          <a:blip r:embed="rId9" cstate="print"/>
          <a:stretch>
            <a:fillRect/>
          </a:stretch>
        </p:blipFill>
        <p:spPr>
          <a:xfrm>
            <a:off x="5257800" y="1905000"/>
            <a:ext cx="3515497" cy="4092013"/>
          </a:xfrm>
          <a:prstGeom prst="rect">
            <a:avLst/>
          </a:prstGeom>
        </p:spPr>
      </p:pic>
      <p:sp>
        <p:nvSpPr>
          <p:cNvPr id="18" name="Footer Placeholder 20"/>
          <p:cNvSpPr txBox="1">
            <a:spLocks/>
          </p:cNvSpPr>
          <p:nvPr/>
        </p:nvSpPr>
        <p:spPr>
          <a:xfrm>
            <a:off x="4267200" y="6248400"/>
            <a:ext cx="48006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Figure  modified</a:t>
            </a:r>
            <a:r>
              <a:rPr kumimoji="0" lang="en-US" sz="1200" b="0" i="0" u="none" strike="noStrike" kern="1200" cap="none" spc="0" normalizeH="0" noProof="0" dirty="0" smtClean="0">
                <a:ln>
                  <a:noFill/>
                </a:ln>
                <a:solidFill>
                  <a:schemeClr val="tx2">
                    <a:shade val="90000"/>
                  </a:schemeClr>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courtesy of Richard Feely (NOAA PMEL) reproduced from </a:t>
            </a:r>
            <a:r>
              <a:rPr kumimoji="0" lang="en-US" sz="1200" b="0" i="0" u="none" strike="noStrike" kern="1200" cap="none" spc="0" normalizeH="0" baseline="0" noProof="0" dirty="0" err="1" smtClean="0">
                <a:ln>
                  <a:noFill/>
                </a:ln>
                <a:solidFill>
                  <a:schemeClr val="tx2">
                    <a:shade val="90000"/>
                  </a:schemeClr>
                </a:solidFill>
                <a:effectLst/>
                <a:uLnTx/>
                <a:uFillTx/>
                <a:latin typeface="+mn-lt"/>
                <a:ea typeface="+mn-ea"/>
                <a:cs typeface="+mn-cs"/>
              </a:rPr>
              <a:t>Doney</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 </a:t>
            </a:r>
            <a:r>
              <a:rPr kumimoji="0" lang="en-US" sz="1200" b="0" i="1" u="none" strike="noStrike" kern="1200" cap="none" spc="0" normalizeH="0" baseline="0" noProof="0" dirty="0" smtClean="0">
                <a:ln>
                  <a:noFill/>
                </a:ln>
                <a:solidFill>
                  <a:schemeClr val="tx2">
                    <a:shade val="90000"/>
                  </a:schemeClr>
                </a:solidFill>
                <a:effectLst/>
                <a:uLnTx/>
                <a:uFillTx/>
                <a:latin typeface="+mn-lt"/>
                <a:ea typeface="+mn-ea"/>
                <a:cs typeface="+mn-cs"/>
              </a:rPr>
              <a:t>Science</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 (2010) and Dore et al., </a:t>
            </a:r>
            <a:r>
              <a:rPr kumimoji="0" lang="en-US" sz="1200" b="0" i="1" u="none" strike="noStrike" kern="1200" cap="none" spc="0" normalizeH="0" baseline="0" noProof="0" dirty="0" smtClean="0">
                <a:ln>
                  <a:noFill/>
                </a:ln>
                <a:solidFill>
                  <a:schemeClr val="tx2">
                    <a:shade val="90000"/>
                  </a:schemeClr>
                </a:solidFill>
                <a:effectLst/>
                <a:uLnTx/>
                <a:uFillTx/>
                <a:latin typeface="+mn-lt"/>
                <a:ea typeface="+mn-ea"/>
                <a:cs typeface="+mn-cs"/>
              </a:rPr>
              <a:t>PNAS</a:t>
            </a:r>
            <a:r>
              <a:rPr kumimoji="0" lang="en-US" sz="1200" b="0" i="0" u="none" strike="noStrike" kern="1200" cap="none" spc="0" normalizeH="0" baseline="0" noProof="0" dirty="0" smtClean="0">
                <a:ln>
                  <a:noFill/>
                </a:ln>
                <a:solidFill>
                  <a:schemeClr val="tx2">
                    <a:shade val="90000"/>
                  </a:schemeClr>
                </a:solidFill>
                <a:effectLst/>
                <a:uLnTx/>
                <a:uFillTx/>
                <a:latin typeface="+mn-lt"/>
                <a:ea typeface="+mn-ea"/>
                <a:cs typeface="+mn-cs"/>
              </a:rPr>
              <a:t> (2009)</a:t>
            </a:r>
            <a:endParaRPr kumimoji="0" lang="en-US" sz="1200" b="0" i="0" u="none" strike="noStrike" kern="1200" cap="none" spc="0" normalizeH="0" baseline="0" noProof="0" dirty="0">
              <a:ln>
                <a:noFill/>
              </a:ln>
              <a:solidFill>
                <a:schemeClr val="tx2">
                  <a:shade val="90000"/>
                </a:schemeClr>
              </a:solidFill>
              <a:effectLst/>
              <a:uLnTx/>
              <a:uFillTx/>
              <a:latin typeface="+mn-lt"/>
              <a:ea typeface="+mn-ea"/>
              <a:cs typeface="+mn-cs"/>
            </a:endParaRPr>
          </a:p>
        </p:txBody>
      </p:sp>
      <p:grpSp>
        <p:nvGrpSpPr>
          <p:cNvPr id="24" name="Group 23"/>
          <p:cNvGrpSpPr/>
          <p:nvPr/>
        </p:nvGrpSpPr>
        <p:grpSpPr>
          <a:xfrm>
            <a:off x="457200" y="4278318"/>
            <a:ext cx="3852720" cy="2732082"/>
            <a:chOff x="457200" y="4278318"/>
            <a:chExt cx="3852720" cy="2732082"/>
          </a:xfrm>
        </p:grpSpPr>
        <p:pic>
          <p:nvPicPr>
            <p:cNvPr id="14" name="Picture 13"/>
            <p:cNvPicPr>
              <a:picLocks noChangeAspect="1"/>
            </p:cNvPicPr>
            <p:nvPr/>
          </p:nvPicPr>
          <p:blipFill>
            <a:blip r:embed="rId10" cstate="print"/>
            <a:stretch>
              <a:fillRect/>
            </a:stretch>
          </p:blipFill>
          <p:spPr>
            <a:xfrm>
              <a:off x="457200" y="4641036"/>
              <a:ext cx="3608965" cy="2369364"/>
            </a:xfrm>
            <a:prstGeom prst="rect">
              <a:avLst/>
            </a:prstGeom>
          </p:spPr>
        </p:pic>
        <p:pic>
          <p:nvPicPr>
            <p:cNvPr id="19" name="Picture 18"/>
            <p:cNvPicPr>
              <a:picLocks noChangeAspect="1"/>
            </p:cNvPicPr>
            <p:nvPr/>
          </p:nvPicPr>
          <p:blipFill>
            <a:blip r:embed="rId11" cstate="print"/>
            <a:stretch>
              <a:fillRect/>
            </a:stretch>
          </p:blipFill>
          <p:spPr>
            <a:xfrm>
              <a:off x="3329445" y="6362667"/>
              <a:ext cx="463303" cy="384629"/>
            </a:xfrm>
            <a:prstGeom prst="rect">
              <a:avLst/>
            </a:prstGeom>
          </p:spPr>
        </p:pic>
        <p:pic>
          <p:nvPicPr>
            <p:cNvPr id="20" name="Picture 19"/>
            <p:cNvPicPr>
              <a:picLocks noChangeAspect="1"/>
            </p:cNvPicPr>
            <p:nvPr/>
          </p:nvPicPr>
          <p:blipFill>
            <a:blip r:embed="rId12" cstate="print"/>
            <a:stretch>
              <a:fillRect/>
            </a:stretch>
          </p:blipFill>
          <p:spPr>
            <a:xfrm>
              <a:off x="1854498" y="4342458"/>
              <a:ext cx="389922" cy="381445"/>
            </a:xfrm>
            <a:prstGeom prst="rect">
              <a:avLst/>
            </a:prstGeom>
          </p:spPr>
        </p:pic>
        <p:sp>
          <p:nvSpPr>
            <p:cNvPr id="21" name="TextBox 20"/>
            <p:cNvSpPr txBox="1"/>
            <p:nvPr/>
          </p:nvSpPr>
          <p:spPr>
            <a:xfrm>
              <a:off x="2231591" y="4278318"/>
              <a:ext cx="2078329" cy="369332"/>
            </a:xfrm>
            <a:prstGeom prst="rect">
              <a:avLst/>
            </a:prstGeom>
            <a:noFill/>
          </p:spPr>
          <p:txBody>
            <a:bodyPr wrap="square" rtlCol="0">
              <a:spAutoFit/>
            </a:bodyPr>
            <a:lstStyle/>
            <a:p>
              <a:r>
                <a:rPr lang="en-US" dirty="0" smtClean="0"/>
                <a:t>Station Aloha</a:t>
              </a:r>
              <a:endParaRPr lang="en-US" dirty="0"/>
            </a:p>
          </p:txBody>
        </p:sp>
        <p:sp>
          <p:nvSpPr>
            <p:cNvPr id="22" name="TextBox 21"/>
            <p:cNvSpPr txBox="1"/>
            <p:nvPr/>
          </p:nvSpPr>
          <p:spPr>
            <a:xfrm>
              <a:off x="1513152" y="6226955"/>
              <a:ext cx="2078329" cy="369332"/>
            </a:xfrm>
            <a:prstGeom prst="rect">
              <a:avLst/>
            </a:prstGeom>
            <a:noFill/>
          </p:spPr>
          <p:txBody>
            <a:bodyPr wrap="square" rtlCol="0">
              <a:spAutoFit/>
            </a:bodyPr>
            <a:lstStyle/>
            <a:p>
              <a:r>
                <a:rPr lang="en-US" dirty="0" smtClean="0"/>
                <a:t>Station Mauna Loa</a:t>
              </a:r>
              <a:endParaRPr lang="en-US" dirty="0"/>
            </a:p>
          </p:txBody>
        </p:sp>
      </p:gr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7"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ppt_x</p:attrName>
                                        </p:attrNameLst>
                                      </p:cBhvr>
                                      <p:tavLst>
                                        <p:tav tm="0">
                                          <p:val>
                                            <p:strVal val="#ppt_x-#ppt_w/2"/>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ine 8"/>
          <p:cNvSpPr>
            <a:spLocks noChangeShapeType="1"/>
          </p:cNvSpPr>
          <p:nvPr/>
        </p:nvSpPr>
        <p:spPr bwMode="auto">
          <a:xfrm flipH="1">
            <a:off x="2085975" y="4539726"/>
            <a:ext cx="1695450" cy="381000"/>
          </a:xfrm>
          <a:prstGeom prst="line">
            <a:avLst/>
          </a:prstGeom>
          <a:noFill/>
          <a:ln w="9525">
            <a:solidFill>
              <a:schemeClr val="bg1"/>
            </a:solidFill>
            <a:round/>
            <a:headEnd/>
            <a:tailEnd type="triangle" w="med" len="med"/>
          </a:ln>
          <a:effectLst/>
        </p:spPr>
        <p:txBody>
          <a:bodyPr/>
          <a:lstStyle/>
          <a:p>
            <a:endParaRPr lang="en-US"/>
          </a:p>
        </p:txBody>
      </p:sp>
      <p:pic>
        <p:nvPicPr>
          <p:cNvPr id="44" name="Picture 3" descr="lecorbusier4"/>
          <p:cNvPicPr>
            <a:picLocks noChangeAspect="1" noChangeArrowheads="1"/>
          </p:cNvPicPr>
          <p:nvPr/>
        </p:nvPicPr>
        <p:blipFill>
          <a:blip r:embed="rId4" cstate="print"/>
          <a:srcRect/>
          <a:stretch>
            <a:fillRect/>
          </a:stretch>
        </p:blipFill>
        <p:spPr bwMode="auto">
          <a:xfrm>
            <a:off x="137160" y="1828800"/>
            <a:ext cx="4953000" cy="2583773"/>
          </a:xfrm>
          <a:prstGeom prst="rect">
            <a:avLst/>
          </a:prstGeom>
          <a:noFill/>
        </p:spPr>
      </p:pic>
      <p:graphicFrame>
        <p:nvGraphicFramePr>
          <p:cNvPr id="45" name="Object 4"/>
          <p:cNvGraphicFramePr>
            <a:graphicFrameLocks noChangeAspect="1"/>
          </p:cNvGraphicFramePr>
          <p:nvPr/>
        </p:nvGraphicFramePr>
        <p:xfrm>
          <a:off x="228600" y="2772839"/>
          <a:ext cx="2749550" cy="622300"/>
        </p:xfrm>
        <a:graphic>
          <a:graphicData uri="http://schemas.openxmlformats.org/presentationml/2006/ole">
            <p:oleObj spid="_x0000_s55306" name="Equation" r:id="rId5" imgW="1066680" imgH="241200" progId="Equation.3">
              <p:embed/>
            </p:oleObj>
          </a:graphicData>
        </a:graphic>
      </p:graphicFrame>
      <p:graphicFrame>
        <p:nvGraphicFramePr>
          <p:cNvPr id="46" name="Object 5"/>
          <p:cNvGraphicFramePr>
            <a:graphicFrameLocks noChangeAspect="1"/>
          </p:cNvGraphicFramePr>
          <p:nvPr/>
        </p:nvGraphicFramePr>
        <p:xfrm>
          <a:off x="2938632" y="2761187"/>
          <a:ext cx="2028825" cy="623887"/>
        </p:xfrm>
        <a:graphic>
          <a:graphicData uri="http://schemas.openxmlformats.org/presentationml/2006/ole">
            <p:oleObj spid="_x0000_s55307" name="Equation" r:id="rId6" imgW="787320" imgH="241200" progId="Equation.3">
              <p:embed/>
            </p:oleObj>
          </a:graphicData>
        </a:graphic>
      </p:graphicFrame>
      <p:graphicFrame>
        <p:nvGraphicFramePr>
          <p:cNvPr id="47" name="Object 6"/>
          <p:cNvGraphicFramePr>
            <a:graphicFrameLocks noChangeAspect="1"/>
          </p:cNvGraphicFramePr>
          <p:nvPr/>
        </p:nvGraphicFramePr>
        <p:xfrm>
          <a:off x="797094" y="3490913"/>
          <a:ext cx="3436938" cy="623887"/>
        </p:xfrm>
        <a:graphic>
          <a:graphicData uri="http://schemas.openxmlformats.org/presentationml/2006/ole">
            <p:oleObj spid="_x0000_s55308" name="Equation" r:id="rId7" imgW="1333440" imgH="241200" progId="Equation.3">
              <p:embed/>
            </p:oleObj>
          </a:graphicData>
        </a:graphic>
      </p:graphicFrame>
      <p:sp>
        <p:nvSpPr>
          <p:cNvPr id="49" name="Line 8"/>
          <p:cNvSpPr>
            <a:spLocks noChangeShapeType="1"/>
          </p:cNvSpPr>
          <p:nvPr/>
        </p:nvSpPr>
        <p:spPr bwMode="auto">
          <a:xfrm flipH="1">
            <a:off x="1338432" y="3186113"/>
            <a:ext cx="1695450" cy="381000"/>
          </a:xfrm>
          <a:prstGeom prst="line">
            <a:avLst/>
          </a:prstGeom>
          <a:noFill/>
          <a:ln w="9525">
            <a:solidFill>
              <a:schemeClr val="bg1"/>
            </a:solidFill>
            <a:round/>
            <a:headEnd/>
            <a:tailEnd type="triangle" w="med" len="med"/>
          </a:ln>
          <a:effectLst/>
        </p:spPr>
        <p:txBody>
          <a:bodyPr/>
          <a:lstStyle/>
          <a:p>
            <a:endParaRPr lang="en-US"/>
          </a:p>
        </p:txBody>
      </p:sp>
      <p:pic>
        <p:nvPicPr>
          <p:cNvPr id="50" name="Picture 2" descr="muppets_wideweb__430x318"/>
          <p:cNvPicPr>
            <a:picLocks noChangeAspect="1" noChangeArrowheads="1"/>
          </p:cNvPicPr>
          <p:nvPr/>
        </p:nvPicPr>
        <p:blipFill>
          <a:blip r:embed="rId8" cstate="print"/>
          <a:srcRect/>
          <a:stretch>
            <a:fillRect/>
          </a:stretch>
        </p:blipFill>
        <p:spPr bwMode="auto">
          <a:xfrm>
            <a:off x="3962400" y="1970442"/>
            <a:ext cx="990600" cy="732631"/>
          </a:xfrm>
          <a:prstGeom prst="rect">
            <a:avLst/>
          </a:prstGeom>
          <a:noFill/>
        </p:spPr>
      </p:pic>
      <p:sp>
        <p:nvSpPr>
          <p:cNvPr id="11" name="Title 1"/>
          <p:cNvSpPr txBox="1">
            <a:spLocks/>
          </p:cNvSpPr>
          <p:nvPr/>
        </p:nvSpPr>
        <p:spPr>
          <a:xfrm>
            <a:off x="457200" y="70408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smtClean="0">
                <a:ln>
                  <a:noFill/>
                </a:ln>
                <a:solidFill>
                  <a:schemeClr val="tx2"/>
                </a:solidFill>
                <a:effectLst/>
                <a:uLnTx/>
                <a:uFillTx/>
                <a:latin typeface="+mj-lt"/>
                <a:ea typeface="+mj-ea"/>
                <a:cs typeface="+mj-cs"/>
              </a:rPr>
              <a:t>What is Ocean Acidification?</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12"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sp>
        <p:nvSpPr>
          <p:cNvPr id="14" name="Title 1"/>
          <p:cNvSpPr txBox="1">
            <a:spLocks/>
          </p:cNvSpPr>
          <p:nvPr/>
        </p:nvSpPr>
        <p:spPr>
          <a:xfrm>
            <a:off x="304800" y="5181600"/>
            <a:ext cx="84582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Calcium Carbonate (CaCO</a:t>
            </a:r>
            <a:r>
              <a:rPr kumimoji="0" lang="en-US" sz="4000" b="0" i="0" u="none" strike="noStrike" kern="1200" cap="none" spc="0" normalizeH="0" baseline="-25000" noProof="0" dirty="0" smtClean="0">
                <a:ln>
                  <a:noFill/>
                </a:ln>
                <a:solidFill>
                  <a:schemeClr val="tx2"/>
                </a:solidFill>
                <a:effectLst/>
                <a:uLnTx/>
                <a:uFillTx/>
                <a:latin typeface="+mj-lt"/>
                <a:ea typeface="+mj-ea"/>
                <a:cs typeface="+mj-cs"/>
              </a:rPr>
              <a:t>3</a:t>
            </a:r>
            <a:r>
              <a:rPr kumimoji="0" lang="en-US" sz="4000" b="0" i="0" u="none" strike="noStrike" kern="1200" cap="none" spc="0" normalizeH="0" noProof="0" dirty="0" smtClean="0">
                <a:ln>
                  <a:noFill/>
                </a:ln>
                <a:solidFill>
                  <a:schemeClr val="tx2"/>
                </a:solidFill>
                <a:effectLst/>
                <a:uLnTx/>
                <a:uFillTx/>
                <a:latin typeface="+mj-lt"/>
                <a:ea typeface="+mj-ea"/>
                <a:cs typeface="+mj-cs"/>
              </a:rPr>
              <a:t>, a.k.a.“Chalk”</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lecorbusier4"/>
          <p:cNvPicPr>
            <a:picLocks noChangeAspect="1" noChangeArrowheads="1"/>
          </p:cNvPicPr>
          <p:nvPr/>
        </p:nvPicPr>
        <p:blipFill>
          <a:blip r:embed="rId4" cstate="print"/>
          <a:srcRect/>
          <a:stretch>
            <a:fillRect/>
          </a:stretch>
        </p:blipFill>
        <p:spPr bwMode="auto">
          <a:xfrm>
            <a:off x="155448" y="1828800"/>
            <a:ext cx="4953000" cy="2583773"/>
          </a:xfrm>
          <a:prstGeom prst="rect">
            <a:avLst/>
          </a:prstGeom>
          <a:noFill/>
        </p:spPr>
      </p:pic>
      <p:grpSp>
        <p:nvGrpSpPr>
          <p:cNvPr id="3" name="Group 25"/>
          <p:cNvGrpSpPr/>
          <p:nvPr/>
        </p:nvGrpSpPr>
        <p:grpSpPr>
          <a:xfrm>
            <a:off x="228600" y="2761187"/>
            <a:ext cx="4738857" cy="1353613"/>
            <a:chOff x="566568" y="2761187"/>
            <a:chExt cx="4738857" cy="1353613"/>
          </a:xfrm>
        </p:grpSpPr>
        <p:graphicFrame>
          <p:nvGraphicFramePr>
            <p:cNvPr id="11" name="Object 4"/>
            <p:cNvGraphicFramePr>
              <a:graphicFrameLocks noChangeAspect="1"/>
            </p:cNvGraphicFramePr>
            <p:nvPr/>
          </p:nvGraphicFramePr>
          <p:xfrm>
            <a:off x="566568" y="2772839"/>
            <a:ext cx="2749550" cy="622300"/>
          </p:xfrm>
          <a:graphic>
            <a:graphicData uri="http://schemas.openxmlformats.org/presentationml/2006/ole">
              <p:oleObj spid="_x0000_s88066" name="Equation" r:id="rId5" imgW="1066680" imgH="241200" progId="Equation.3">
                <p:embed/>
              </p:oleObj>
            </a:graphicData>
          </a:graphic>
        </p:graphicFrame>
        <p:graphicFrame>
          <p:nvGraphicFramePr>
            <p:cNvPr id="12" name="Object 5"/>
            <p:cNvGraphicFramePr>
              <a:graphicFrameLocks noChangeAspect="1"/>
            </p:cNvGraphicFramePr>
            <p:nvPr/>
          </p:nvGraphicFramePr>
          <p:xfrm>
            <a:off x="3276600" y="2761187"/>
            <a:ext cx="2028825" cy="623887"/>
          </p:xfrm>
          <a:graphic>
            <a:graphicData uri="http://schemas.openxmlformats.org/presentationml/2006/ole">
              <p:oleObj spid="_x0000_s88067" name="Equation" r:id="rId6" imgW="787320" imgH="241200" progId="Equation.3">
                <p:embed/>
              </p:oleObj>
            </a:graphicData>
          </a:graphic>
        </p:graphicFrame>
        <p:graphicFrame>
          <p:nvGraphicFramePr>
            <p:cNvPr id="13" name="Object 6"/>
            <p:cNvGraphicFramePr>
              <a:graphicFrameLocks noChangeAspect="1"/>
            </p:cNvGraphicFramePr>
            <p:nvPr/>
          </p:nvGraphicFramePr>
          <p:xfrm>
            <a:off x="1135062" y="3490913"/>
            <a:ext cx="3436938" cy="623887"/>
          </p:xfrm>
          <a:graphic>
            <a:graphicData uri="http://schemas.openxmlformats.org/presentationml/2006/ole">
              <p:oleObj spid="_x0000_s88068" name="Equation" r:id="rId7" imgW="1333440" imgH="241200" progId="Equation.3">
                <p:embed/>
              </p:oleObj>
            </a:graphicData>
          </a:graphic>
        </p:graphicFrame>
        <p:sp>
          <p:nvSpPr>
            <p:cNvPr id="16" name="Line 8"/>
            <p:cNvSpPr>
              <a:spLocks noChangeShapeType="1"/>
            </p:cNvSpPr>
            <p:nvPr/>
          </p:nvSpPr>
          <p:spPr bwMode="auto">
            <a:xfrm flipH="1">
              <a:off x="1676400" y="3186113"/>
              <a:ext cx="1695450" cy="381000"/>
            </a:xfrm>
            <a:prstGeom prst="line">
              <a:avLst/>
            </a:prstGeom>
            <a:noFill/>
            <a:ln w="9525">
              <a:solidFill>
                <a:schemeClr val="bg1"/>
              </a:solidFill>
              <a:round/>
              <a:headEnd/>
              <a:tailEnd type="triangle" w="med" len="med"/>
            </a:ln>
            <a:effectLst/>
          </p:spPr>
          <p:txBody>
            <a:bodyPr/>
            <a:lstStyle/>
            <a:p>
              <a:endParaRPr lang="en-US"/>
            </a:p>
          </p:txBody>
        </p:sp>
      </p:grpSp>
      <p:pic>
        <p:nvPicPr>
          <p:cNvPr id="17" name="Picture 2" descr="muppets_wideweb__430x318"/>
          <p:cNvPicPr>
            <a:picLocks noChangeAspect="1" noChangeArrowheads="1"/>
          </p:cNvPicPr>
          <p:nvPr/>
        </p:nvPicPr>
        <p:blipFill>
          <a:blip r:embed="rId8" cstate="print"/>
          <a:srcRect/>
          <a:stretch>
            <a:fillRect/>
          </a:stretch>
        </p:blipFill>
        <p:spPr bwMode="auto">
          <a:xfrm>
            <a:off x="3962400" y="1970442"/>
            <a:ext cx="990600" cy="732631"/>
          </a:xfrm>
          <a:prstGeom prst="rect">
            <a:avLst/>
          </a:prstGeom>
          <a:noFill/>
        </p:spPr>
      </p:pic>
      <p:graphicFrame>
        <p:nvGraphicFramePr>
          <p:cNvPr id="30" name="Object 6"/>
          <p:cNvGraphicFramePr>
            <a:graphicFrameLocks noChangeAspect="1"/>
          </p:cNvGraphicFramePr>
          <p:nvPr/>
        </p:nvGraphicFramePr>
        <p:xfrm>
          <a:off x="1685567" y="3488269"/>
          <a:ext cx="949325" cy="623888"/>
        </p:xfrm>
        <a:graphic>
          <a:graphicData uri="http://schemas.openxmlformats.org/presentationml/2006/ole">
            <p:oleObj spid="_x0000_s88069" name="Equation" r:id="rId9" imgW="368280" imgH="241200" progId="Equation.3">
              <p:embed/>
            </p:oleObj>
          </a:graphicData>
        </a:graphic>
      </p:graphicFrame>
      <p:sp>
        <p:nvSpPr>
          <p:cNvPr id="36" name="Line 8"/>
          <p:cNvSpPr>
            <a:spLocks noChangeShapeType="1"/>
          </p:cNvSpPr>
          <p:nvPr/>
        </p:nvSpPr>
        <p:spPr bwMode="auto">
          <a:xfrm flipH="1">
            <a:off x="1686264" y="4539726"/>
            <a:ext cx="1695450" cy="381000"/>
          </a:xfrm>
          <a:prstGeom prst="line">
            <a:avLst/>
          </a:prstGeom>
          <a:noFill/>
          <a:ln w="9525">
            <a:solidFill>
              <a:schemeClr val="bg1"/>
            </a:solidFill>
            <a:round/>
            <a:headEnd/>
            <a:tailEnd type="triangle" w="med" len="med"/>
          </a:ln>
          <a:effectLst/>
        </p:spPr>
        <p:txBody>
          <a:bodyPr/>
          <a:lstStyle/>
          <a:p>
            <a:endParaRPr lang="en-US"/>
          </a:p>
        </p:txBody>
      </p:sp>
      <p:graphicFrame>
        <p:nvGraphicFramePr>
          <p:cNvPr id="55305" name="Object 9"/>
          <p:cNvGraphicFramePr>
            <a:graphicFrameLocks noChangeAspect="1"/>
          </p:cNvGraphicFramePr>
          <p:nvPr/>
        </p:nvGraphicFramePr>
        <p:xfrm>
          <a:off x="352594" y="2097087"/>
          <a:ext cx="3119438" cy="569913"/>
        </p:xfrm>
        <a:graphic>
          <a:graphicData uri="http://schemas.openxmlformats.org/presentationml/2006/ole">
            <p:oleObj spid="_x0000_s88070" name="Equation" r:id="rId10" imgW="1320480" imgH="241200" progId="Equation.3">
              <p:embed/>
            </p:oleObj>
          </a:graphicData>
        </a:graphic>
      </p:graphicFrame>
      <p:sp>
        <p:nvSpPr>
          <p:cNvPr id="18" name="Title 1"/>
          <p:cNvSpPr>
            <a:spLocks noGrp="1"/>
          </p:cNvSpPr>
          <p:nvPr>
            <p:ph type="title"/>
          </p:nvPr>
        </p:nvSpPr>
        <p:spPr>
          <a:xfrm>
            <a:off x="457200" y="704088"/>
            <a:ext cx="8229600" cy="1143000"/>
          </a:xfrm>
        </p:spPr>
        <p:txBody>
          <a:bodyPr/>
          <a:lstStyle/>
          <a:p>
            <a:r>
              <a:rPr lang="en-US" dirty="0" smtClean="0"/>
              <a:t>What is Ocean Acidification?</a:t>
            </a:r>
            <a:endParaRPr lang="en-US" dirty="0"/>
          </a:p>
        </p:txBody>
      </p:sp>
      <p:sp>
        <p:nvSpPr>
          <p:cNvPr id="20"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sp>
        <p:nvSpPr>
          <p:cNvPr id="22" name="Title 1"/>
          <p:cNvSpPr txBox="1">
            <a:spLocks/>
          </p:cNvSpPr>
          <p:nvPr/>
        </p:nvSpPr>
        <p:spPr>
          <a:xfrm>
            <a:off x="304800" y="5181600"/>
            <a:ext cx="84582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Calcium Carbonate (CaCO</a:t>
            </a:r>
            <a:r>
              <a:rPr kumimoji="0" lang="en-US" sz="4000" b="0" i="0" u="none" strike="noStrike" kern="1200" cap="none" spc="0" normalizeH="0" baseline="-25000" noProof="0" dirty="0" smtClean="0">
                <a:ln>
                  <a:noFill/>
                </a:ln>
                <a:solidFill>
                  <a:schemeClr val="tx2"/>
                </a:solidFill>
                <a:effectLst/>
                <a:uLnTx/>
                <a:uFillTx/>
                <a:latin typeface="+mj-lt"/>
                <a:ea typeface="+mj-ea"/>
                <a:cs typeface="+mj-cs"/>
              </a:rPr>
              <a:t>3</a:t>
            </a:r>
            <a:r>
              <a:rPr kumimoji="0" lang="en-US" sz="4000" b="0" i="0" u="none" strike="noStrike" kern="1200" cap="none" spc="0" normalizeH="0" noProof="0" dirty="0" smtClean="0">
                <a:ln>
                  <a:noFill/>
                </a:ln>
                <a:solidFill>
                  <a:schemeClr val="tx2"/>
                </a:solidFill>
                <a:effectLst/>
                <a:uLnTx/>
                <a:uFillTx/>
                <a:latin typeface="+mj-lt"/>
                <a:ea typeface="+mj-ea"/>
                <a:cs typeface="+mj-cs"/>
              </a:rPr>
              <a:t>, a.k.a.“Chalk”</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5" name="Rectangle 14"/>
          <p:cNvSpPr/>
          <p:nvPr/>
        </p:nvSpPr>
        <p:spPr>
          <a:xfrm>
            <a:off x="5410200" y="1905000"/>
            <a:ext cx="3581400" cy="1200329"/>
          </a:xfrm>
          <a:prstGeom prst="rect">
            <a:avLst/>
          </a:prstGeom>
        </p:spPr>
        <p:txBody>
          <a:bodyPr wrap="square">
            <a:spAutoFit/>
          </a:bodyPr>
          <a:lstStyle/>
          <a:p>
            <a:r>
              <a:rPr lang="en-US" sz="1200" dirty="0" smtClean="0"/>
              <a:t>“Since the time of the HMS Challenger expeditions in the late 19th century, it has been recognized that that the </a:t>
            </a:r>
            <a:r>
              <a:rPr lang="en-US" sz="1200" b="1" dirty="0" smtClean="0"/>
              <a:t>saturation state </a:t>
            </a:r>
            <a:r>
              <a:rPr lang="en-US" sz="1200" dirty="0" smtClean="0"/>
              <a:t>of seawater overlying sediments in the deep ocean exerts a major influence on the distribution and abundance of calcium carbonate in these sediments” – J. Morse</a:t>
            </a:r>
            <a:endParaRPr lang="en-US" sz="12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withEffect">
                                  <p:stCondLst>
                                    <p:cond delay="0"/>
                                  </p:stCondLst>
                                  <p:childTnLst>
                                    <p:anim calcmode="lin" valueType="num">
                                      <p:cBhvr>
                                        <p:cTn id="6" dur="500"/>
                                        <p:tgtEl>
                                          <p:spTgt spid="3"/>
                                        </p:tgtEl>
                                        <p:attrNameLst>
                                          <p:attrName>ppt_x</p:attrName>
                                        </p:attrNameLst>
                                      </p:cBhvr>
                                      <p:tavLst>
                                        <p:tav tm="0">
                                          <p:val>
                                            <p:strVal val="ppt_x"/>
                                          </p:val>
                                        </p:tav>
                                        <p:tav tm="100000">
                                          <p:val>
                                            <p:strVal val="ppt_x-.2"/>
                                          </p:val>
                                        </p:tav>
                                      </p:tavLst>
                                    </p:anim>
                                    <p:anim calcmode="lin" valueType="num">
                                      <p:cBhvr>
                                        <p:cTn id="7" dur="500"/>
                                        <p:tgtEl>
                                          <p:spTgt spid="3"/>
                                        </p:tgtEl>
                                        <p:attrNameLst>
                                          <p:attrName>ppt_y</p:attrName>
                                        </p:attrNameLst>
                                      </p:cBhvr>
                                      <p:tavLst>
                                        <p:tav tm="0">
                                          <p:val>
                                            <p:strVal val="ppt_y"/>
                                          </p:val>
                                        </p:tav>
                                        <p:tav tm="100000">
                                          <p:val>
                                            <p:strVal val="ppt_y"/>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56" presetClass="path" presetSubtype="0" accel="50000" decel="50000" fill="hold" nodeType="afterEffect">
                                  <p:stCondLst>
                                    <p:cond delay="0"/>
                                  </p:stCondLst>
                                  <p:childTnLst>
                                    <p:animMotion origin="layout" path="M -3.88889E-6 -2.75671E-6 L -0.06493 -0.20929 " pathEditMode="relative" rAng="0" ptsTypes="AA">
                                      <p:cBhvr>
                                        <p:cTn id="12" dur="2000" fill="hold"/>
                                        <p:tgtEl>
                                          <p:spTgt spid="30"/>
                                        </p:tgtEl>
                                        <p:attrNameLst>
                                          <p:attrName>ppt_x</p:attrName>
                                          <p:attrName>ppt_y</p:attrName>
                                        </p:attrNameLst>
                                      </p:cBhvr>
                                      <p:rCtr x="-32" y="-105"/>
                                    </p:animMotion>
                                  </p:childTnLst>
                                </p:cTn>
                              </p:par>
                            </p:childTnLst>
                          </p:cTn>
                        </p:par>
                        <p:par>
                          <p:cTn id="13" fill="hold">
                            <p:stCondLst>
                              <p:cond delay="2500"/>
                            </p:stCondLst>
                            <p:childTnLst>
                              <p:par>
                                <p:cTn id="14" presetID="22" presetClass="exit" presetSubtype="4" fill="hold" nodeType="afterEffect">
                                  <p:stCondLst>
                                    <p:cond delay="0"/>
                                  </p:stCondLst>
                                  <p:childTnLst>
                                    <p:animEffect transition="out" filter="wipe(down)">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55305"/>
                                        </p:tgtEl>
                                        <p:attrNameLst>
                                          <p:attrName>style.visibility</p:attrName>
                                        </p:attrNameLst>
                                      </p:cBhvr>
                                      <p:to>
                                        <p:strVal val="visible"/>
                                      </p:to>
                                    </p:set>
                                    <p:animEffect transition="in" filter="wipe(down)">
                                      <p:cBhvr>
                                        <p:cTn id="20" dur="500"/>
                                        <p:tgtEl>
                                          <p:spTgt spid="5530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lecorbusier4"/>
          <p:cNvPicPr>
            <a:picLocks noChangeAspect="1" noChangeArrowheads="1"/>
          </p:cNvPicPr>
          <p:nvPr/>
        </p:nvPicPr>
        <p:blipFill>
          <a:blip r:embed="rId4" cstate="print"/>
          <a:srcRect/>
          <a:stretch>
            <a:fillRect/>
          </a:stretch>
        </p:blipFill>
        <p:spPr bwMode="auto">
          <a:xfrm>
            <a:off x="155448" y="1828800"/>
            <a:ext cx="4953000" cy="2583773"/>
          </a:xfrm>
          <a:prstGeom prst="rect">
            <a:avLst/>
          </a:prstGeom>
          <a:noFill/>
        </p:spPr>
      </p:pic>
      <p:pic>
        <p:nvPicPr>
          <p:cNvPr id="17" name="Picture 2" descr="muppets_wideweb__430x318"/>
          <p:cNvPicPr>
            <a:picLocks noChangeAspect="1" noChangeArrowheads="1"/>
          </p:cNvPicPr>
          <p:nvPr/>
        </p:nvPicPr>
        <p:blipFill>
          <a:blip r:embed="rId5" cstate="print"/>
          <a:srcRect/>
          <a:stretch>
            <a:fillRect/>
          </a:stretch>
        </p:blipFill>
        <p:spPr bwMode="auto">
          <a:xfrm>
            <a:off x="3962400" y="1970442"/>
            <a:ext cx="990600" cy="732631"/>
          </a:xfrm>
          <a:prstGeom prst="rect">
            <a:avLst/>
          </a:prstGeom>
          <a:noFill/>
        </p:spPr>
      </p:pic>
      <p:sp>
        <p:nvSpPr>
          <p:cNvPr id="36" name="Line 8"/>
          <p:cNvSpPr>
            <a:spLocks noChangeShapeType="1"/>
          </p:cNvSpPr>
          <p:nvPr/>
        </p:nvSpPr>
        <p:spPr bwMode="auto">
          <a:xfrm flipH="1">
            <a:off x="2024232" y="4539726"/>
            <a:ext cx="1695450" cy="381000"/>
          </a:xfrm>
          <a:prstGeom prst="line">
            <a:avLst/>
          </a:prstGeom>
          <a:noFill/>
          <a:ln w="9525">
            <a:solidFill>
              <a:schemeClr val="bg1"/>
            </a:solidFill>
            <a:round/>
            <a:headEnd/>
            <a:tailEnd type="triangle" w="med" len="med"/>
          </a:ln>
          <a:effectLst/>
        </p:spPr>
        <p:txBody>
          <a:bodyPr/>
          <a:lstStyle/>
          <a:p>
            <a:endParaRPr lang="en-US"/>
          </a:p>
        </p:txBody>
      </p:sp>
      <p:graphicFrame>
        <p:nvGraphicFramePr>
          <p:cNvPr id="55305" name="Object 9"/>
          <p:cNvGraphicFramePr>
            <a:graphicFrameLocks noChangeAspect="1"/>
          </p:cNvGraphicFramePr>
          <p:nvPr/>
        </p:nvGraphicFramePr>
        <p:xfrm>
          <a:off x="385762" y="2097087"/>
          <a:ext cx="3119438" cy="569913"/>
        </p:xfrm>
        <a:graphic>
          <a:graphicData uri="http://schemas.openxmlformats.org/presentationml/2006/ole">
            <p:oleObj spid="_x0000_s56326" name="Equation" r:id="rId6" imgW="1320480" imgH="241200" progId="Equation.3">
              <p:embed/>
            </p:oleObj>
          </a:graphicData>
        </a:graphic>
      </p:graphicFrame>
      <p:graphicFrame>
        <p:nvGraphicFramePr>
          <p:cNvPr id="56327" name="Object 10"/>
          <p:cNvGraphicFramePr>
            <a:graphicFrameLocks noChangeAspect="1"/>
          </p:cNvGraphicFramePr>
          <p:nvPr/>
        </p:nvGraphicFramePr>
        <p:xfrm>
          <a:off x="1143000" y="3048000"/>
          <a:ext cx="2619375" cy="914400"/>
        </p:xfrm>
        <a:graphic>
          <a:graphicData uri="http://schemas.openxmlformats.org/presentationml/2006/ole">
            <p:oleObj spid="_x0000_s56327" name="Equation" r:id="rId7" imgW="1346040" imgH="469800" progId="Equation.3">
              <p:embed/>
            </p:oleObj>
          </a:graphicData>
        </a:graphic>
      </p:graphicFrame>
      <p:grpSp>
        <p:nvGrpSpPr>
          <p:cNvPr id="19" name="Group 60"/>
          <p:cNvGrpSpPr/>
          <p:nvPr/>
        </p:nvGrpSpPr>
        <p:grpSpPr>
          <a:xfrm>
            <a:off x="533400" y="6055578"/>
            <a:ext cx="2099101" cy="345900"/>
            <a:chOff x="-4964430" y="1331178"/>
            <a:chExt cx="2099101" cy="345900"/>
          </a:xfrm>
        </p:grpSpPr>
        <p:sp>
          <p:nvSpPr>
            <p:cNvPr id="21" name="Rectangle 34"/>
            <p:cNvSpPr>
              <a:spLocks noChangeArrowheads="1"/>
            </p:cNvSpPr>
            <p:nvPr/>
          </p:nvSpPr>
          <p:spPr bwMode="auto">
            <a:xfrm>
              <a:off x="-4964430" y="1331178"/>
              <a:ext cx="206358"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W</a:t>
              </a:r>
              <a:endParaRPr lang="en-US" sz="1800" b="1" i="1" dirty="0">
                <a:solidFill>
                  <a:srgbClr val="000000"/>
                </a:solidFill>
                <a:latin typeface="Comic Sans MS" pitchFamily="66" charset="0"/>
              </a:endParaRPr>
            </a:p>
          </p:txBody>
        </p:sp>
        <p:sp>
          <p:nvSpPr>
            <p:cNvPr id="22" name="Rectangle 35"/>
            <p:cNvSpPr>
              <a:spLocks noChangeArrowheads="1"/>
            </p:cNvSpPr>
            <p:nvPr/>
          </p:nvSpPr>
          <p:spPr bwMode="auto">
            <a:xfrm>
              <a:off x="-4749614" y="1331178"/>
              <a:ext cx="148849"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&gt;</a:t>
              </a:r>
              <a:endParaRPr lang="en-US" sz="1800" b="1" i="1" dirty="0">
                <a:solidFill>
                  <a:srgbClr val="000000"/>
                </a:solidFill>
                <a:latin typeface="Comic Sans MS" pitchFamily="66" charset="0"/>
              </a:endParaRPr>
            </a:p>
          </p:txBody>
        </p:sp>
        <p:sp>
          <p:nvSpPr>
            <p:cNvPr id="23" name="Rectangle 36"/>
            <p:cNvSpPr>
              <a:spLocks noChangeArrowheads="1"/>
            </p:cNvSpPr>
            <p:nvPr/>
          </p:nvSpPr>
          <p:spPr bwMode="auto">
            <a:xfrm>
              <a:off x="-4599074" y="1356991"/>
              <a:ext cx="135317"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rPr>
                <a:t>1</a:t>
              </a:r>
              <a:endParaRPr lang="en-US" sz="1800" b="1" i="1">
                <a:solidFill>
                  <a:srgbClr val="000000"/>
                </a:solidFill>
                <a:latin typeface="Comic Sans MS" pitchFamily="66" charset="0"/>
              </a:endParaRPr>
            </a:p>
          </p:txBody>
        </p:sp>
        <p:sp>
          <p:nvSpPr>
            <p:cNvPr id="26" name="Rectangle 37"/>
            <p:cNvSpPr>
              <a:spLocks noChangeArrowheads="1"/>
            </p:cNvSpPr>
            <p:nvPr/>
          </p:nvSpPr>
          <p:spPr bwMode="auto">
            <a:xfrm>
              <a:off x="-4458684" y="1331178"/>
              <a:ext cx="148849"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latin typeface="Symbol" pitchFamily="18" charset="2"/>
                </a:rPr>
                <a:t>=</a:t>
              </a:r>
              <a:endParaRPr lang="en-US" sz="1800" b="1" i="1">
                <a:solidFill>
                  <a:srgbClr val="000000"/>
                </a:solidFill>
                <a:latin typeface="Comic Sans MS" pitchFamily="66" charset="0"/>
              </a:endParaRPr>
            </a:p>
          </p:txBody>
        </p:sp>
        <p:sp>
          <p:nvSpPr>
            <p:cNvPr id="27" name="Rectangle 38"/>
            <p:cNvSpPr>
              <a:spLocks noChangeArrowheads="1"/>
            </p:cNvSpPr>
            <p:nvPr/>
          </p:nvSpPr>
          <p:spPr bwMode="auto">
            <a:xfrm>
              <a:off x="-4260783" y="1356991"/>
              <a:ext cx="1395454" cy="320087"/>
            </a:xfrm>
            <a:prstGeom prst="rect">
              <a:avLst/>
            </a:prstGeom>
            <a:noFill/>
            <a:ln w="9525">
              <a:noFill/>
              <a:miter lim="800000"/>
              <a:headEnd/>
              <a:tailEnd/>
            </a:ln>
          </p:spPr>
          <p:txBody>
            <a:bodyPr wrap="none" lIns="0" tIns="0" rIns="0" bIns="0">
              <a:spAutoFit/>
            </a:bodyPr>
            <a:lstStyle/>
            <a:p>
              <a:pPr eaLnBrk="1" hangingPunct="1"/>
              <a:r>
                <a:rPr lang="en-US" sz="1700" i="1" dirty="0">
                  <a:solidFill>
                    <a:srgbClr val="000000"/>
                  </a:solidFill>
                </a:rPr>
                <a:t>precipitation</a:t>
              </a:r>
              <a:endParaRPr lang="en-US" sz="1800" b="1" i="1" dirty="0">
                <a:solidFill>
                  <a:srgbClr val="000000"/>
                </a:solidFill>
                <a:latin typeface="Comic Sans MS" pitchFamily="66" charset="0"/>
              </a:endParaRPr>
            </a:p>
          </p:txBody>
        </p:sp>
      </p:grpSp>
      <p:grpSp>
        <p:nvGrpSpPr>
          <p:cNvPr id="28" name="Group 62"/>
          <p:cNvGrpSpPr/>
          <p:nvPr/>
        </p:nvGrpSpPr>
        <p:grpSpPr>
          <a:xfrm>
            <a:off x="2895600" y="4876800"/>
            <a:ext cx="1870754" cy="1590736"/>
            <a:chOff x="407670" y="1270000"/>
            <a:chExt cx="1870754" cy="1590736"/>
          </a:xfrm>
        </p:grpSpPr>
        <p:grpSp>
          <p:nvGrpSpPr>
            <p:cNvPr id="29" name="Group 61"/>
            <p:cNvGrpSpPr/>
            <p:nvPr/>
          </p:nvGrpSpPr>
          <p:grpSpPr>
            <a:xfrm>
              <a:off x="407670" y="2513115"/>
              <a:ext cx="1870754" cy="347621"/>
              <a:chOff x="-4964430" y="2017815"/>
              <a:chExt cx="1870754" cy="347621"/>
            </a:xfrm>
          </p:grpSpPr>
          <p:sp>
            <p:nvSpPr>
              <p:cNvPr id="32" name="Rectangle 44"/>
              <p:cNvSpPr>
                <a:spLocks noChangeArrowheads="1"/>
              </p:cNvSpPr>
              <p:nvPr/>
            </p:nvSpPr>
            <p:spPr bwMode="auto">
              <a:xfrm>
                <a:off x="-4964430" y="2017815"/>
                <a:ext cx="206358"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W</a:t>
                </a:r>
                <a:endParaRPr lang="en-US" sz="1800" b="1" i="1" dirty="0">
                  <a:solidFill>
                    <a:srgbClr val="000000"/>
                  </a:solidFill>
                  <a:latin typeface="Comic Sans MS" pitchFamily="66" charset="0"/>
                </a:endParaRPr>
              </a:p>
            </p:txBody>
          </p:sp>
          <p:sp>
            <p:nvSpPr>
              <p:cNvPr id="33" name="Rectangle 45"/>
              <p:cNvSpPr>
                <a:spLocks noChangeArrowheads="1"/>
              </p:cNvSpPr>
              <p:nvPr/>
            </p:nvSpPr>
            <p:spPr bwMode="auto">
              <a:xfrm>
                <a:off x="-4749614" y="2017815"/>
                <a:ext cx="148849" cy="320087"/>
              </a:xfrm>
              <a:prstGeom prst="rect">
                <a:avLst/>
              </a:prstGeom>
              <a:noFill/>
              <a:ln w="9525">
                <a:noFill/>
                <a:miter lim="800000"/>
                <a:headEnd/>
                <a:tailEnd/>
              </a:ln>
            </p:spPr>
            <p:txBody>
              <a:bodyPr wrap="none" lIns="0" tIns="0" rIns="0" bIns="0">
                <a:spAutoFit/>
              </a:bodyPr>
              <a:lstStyle/>
              <a:p>
                <a:pPr eaLnBrk="1" hangingPunct="1"/>
                <a:r>
                  <a:rPr lang="en-US" sz="1700" dirty="0">
                    <a:solidFill>
                      <a:srgbClr val="000000"/>
                    </a:solidFill>
                    <a:latin typeface="Symbol" pitchFamily="18" charset="2"/>
                  </a:rPr>
                  <a:t>&lt;</a:t>
                </a:r>
                <a:endParaRPr lang="en-US" sz="1800" b="1" i="1" dirty="0">
                  <a:solidFill>
                    <a:srgbClr val="000000"/>
                  </a:solidFill>
                  <a:latin typeface="Comic Sans MS" pitchFamily="66" charset="0"/>
                </a:endParaRPr>
              </a:p>
            </p:txBody>
          </p:sp>
          <p:sp>
            <p:nvSpPr>
              <p:cNvPr id="34" name="Rectangle 46"/>
              <p:cNvSpPr>
                <a:spLocks noChangeArrowheads="1"/>
              </p:cNvSpPr>
              <p:nvPr/>
            </p:nvSpPr>
            <p:spPr bwMode="auto">
              <a:xfrm>
                <a:off x="-4599074" y="2045349"/>
                <a:ext cx="135317"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rPr>
                  <a:t>1</a:t>
                </a:r>
                <a:endParaRPr lang="en-US" sz="1800" b="1" i="1">
                  <a:solidFill>
                    <a:srgbClr val="000000"/>
                  </a:solidFill>
                  <a:latin typeface="Comic Sans MS" pitchFamily="66" charset="0"/>
                </a:endParaRPr>
              </a:p>
            </p:txBody>
          </p:sp>
          <p:sp>
            <p:nvSpPr>
              <p:cNvPr id="35" name="Rectangle 47"/>
              <p:cNvSpPr>
                <a:spLocks noChangeArrowheads="1"/>
              </p:cNvSpPr>
              <p:nvPr/>
            </p:nvSpPr>
            <p:spPr bwMode="auto">
              <a:xfrm>
                <a:off x="-4458684" y="2017815"/>
                <a:ext cx="148849" cy="320087"/>
              </a:xfrm>
              <a:prstGeom prst="rect">
                <a:avLst/>
              </a:prstGeom>
              <a:noFill/>
              <a:ln w="9525">
                <a:noFill/>
                <a:miter lim="800000"/>
                <a:headEnd/>
                <a:tailEnd/>
              </a:ln>
            </p:spPr>
            <p:txBody>
              <a:bodyPr wrap="none" lIns="0" tIns="0" rIns="0" bIns="0">
                <a:spAutoFit/>
              </a:bodyPr>
              <a:lstStyle/>
              <a:p>
                <a:pPr eaLnBrk="1" hangingPunct="1"/>
                <a:r>
                  <a:rPr lang="en-US" sz="1700">
                    <a:solidFill>
                      <a:srgbClr val="000000"/>
                    </a:solidFill>
                    <a:latin typeface="Symbol" pitchFamily="18" charset="2"/>
                  </a:rPr>
                  <a:t>=</a:t>
                </a:r>
                <a:endParaRPr lang="en-US" sz="1800" b="1" i="1">
                  <a:solidFill>
                    <a:srgbClr val="000000"/>
                  </a:solidFill>
                  <a:latin typeface="Comic Sans MS" pitchFamily="66" charset="0"/>
                </a:endParaRPr>
              </a:p>
            </p:txBody>
          </p:sp>
          <p:sp>
            <p:nvSpPr>
              <p:cNvPr id="38" name="Rectangle 48"/>
              <p:cNvSpPr>
                <a:spLocks noChangeArrowheads="1"/>
              </p:cNvSpPr>
              <p:nvPr/>
            </p:nvSpPr>
            <p:spPr bwMode="auto">
              <a:xfrm>
                <a:off x="-4279389" y="2045349"/>
                <a:ext cx="1185713" cy="320087"/>
              </a:xfrm>
              <a:prstGeom prst="rect">
                <a:avLst/>
              </a:prstGeom>
              <a:noFill/>
              <a:ln w="9525">
                <a:noFill/>
                <a:miter lim="800000"/>
                <a:headEnd/>
                <a:tailEnd/>
              </a:ln>
            </p:spPr>
            <p:txBody>
              <a:bodyPr wrap="none" lIns="0" tIns="0" rIns="0" bIns="0">
                <a:spAutoFit/>
              </a:bodyPr>
              <a:lstStyle/>
              <a:p>
                <a:pPr eaLnBrk="1" hangingPunct="1"/>
                <a:r>
                  <a:rPr lang="en-US" sz="1700" i="1">
                    <a:solidFill>
                      <a:srgbClr val="000000"/>
                    </a:solidFill>
                  </a:rPr>
                  <a:t>dissolution</a:t>
                </a:r>
                <a:endParaRPr lang="en-US" sz="1800" b="1" i="1">
                  <a:solidFill>
                    <a:srgbClr val="000000"/>
                  </a:solidFill>
                  <a:latin typeface="Comic Sans MS" pitchFamily="66" charset="0"/>
                </a:endParaRPr>
              </a:p>
            </p:txBody>
          </p:sp>
        </p:grpSp>
        <p:pic>
          <p:nvPicPr>
            <p:cNvPr id="31" name="Picture 30" descr="beaker3.png"/>
            <p:cNvPicPr>
              <a:picLocks noChangeAspect="1"/>
            </p:cNvPicPr>
            <p:nvPr/>
          </p:nvPicPr>
          <p:blipFill>
            <a:blip r:embed="rId8" cstate="print"/>
            <a:stretch>
              <a:fillRect/>
            </a:stretch>
          </p:blipFill>
          <p:spPr>
            <a:xfrm>
              <a:off x="609600" y="1270000"/>
              <a:ext cx="1261603" cy="1408112"/>
            </a:xfrm>
            <a:prstGeom prst="rect">
              <a:avLst/>
            </a:prstGeom>
          </p:spPr>
        </p:pic>
      </p:grpSp>
      <p:sp>
        <p:nvSpPr>
          <p:cNvPr id="42" name="TextBox 41"/>
          <p:cNvSpPr txBox="1"/>
          <p:nvPr/>
        </p:nvSpPr>
        <p:spPr>
          <a:xfrm>
            <a:off x="1676400" y="4495800"/>
            <a:ext cx="1946815" cy="369332"/>
          </a:xfrm>
          <a:prstGeom prst="rect">
            <a:avLst/>
          </a:prstGeom>
          <a:noFill/>
        </p:spPr>
        <p:txBody>
          <a:bodyPr wrap="none" rtlCol="0">
            <a:spAutoFit/>
          </a:bodyPr>
          <a:lstStyle/>
          <a:p>
            <a:r>
              <a:rPr lang="en-US" dirty="0" smtClean="0"/>
              <a:t>“Saturation State”</a:t>
            </a:r>
            <a:endParaRPr lang="en-US" dirty="0"/>
          </a:p>
        </p:txBody>
      </p:sp>
      <p:sp>
        <p:nvSpPr>
          <p:cNvPr id="45" name="Rectangle 44"/>
          <p:cNvSpPr/>
          <p:nvPr/>
        </p:nvSpPr>
        <p:spPr>
          <a:xfrm>
            <a:off x="5410200" y="1905000"/>
            <a:ext cx="3581400" cy="1200329"/>
          </a:xfrm>
          <a:prstGeom prst="rect">
            <a:avLst/>
          </a:prstGeom>
        </p:spPr>
        <p:txBody>
          <a:bodyPr wrap="square">
            <a:spAutoFit/>
          </a:bodyPr>
          <a:lstStyle/>
          <a:p>
            <a:r>
              <a:rPr lang="en-US" sz="1200" dirty="0" smtClean="0"/>
              <a:t>“Since the time of the HMS Challenger expeditions in the late 19th century, it has been recognized that that the </a:t>
            </a:r>
            <a:r>
              <a:rPr lang="en-US" sz="1200" b="1" dirty="0" smtClean="0"/>
              <a:t>saturation state </a:t>
            </a:r>
            <a:r>
              <a:rPr lang="en-US" sz="1200" dirty="0" smtClean="0"/>
              <a:t>of seawater overlying sediments in the deep ocean exerts a major influence on the distribution and abundance of calcium carbonate in these sediments” – J. Morse</a:t>
            </a:r>
            <a:endParaRPr lang="en-US" sz="1200" dirty="0"/>
          </a:p>
        </p:txBody>
      </p:sp>
      <p:grpSp>
        <p:nvGrpSpPr>
          <p:cNvPr id="54" name="Group 15"/>
          <p:cNvGrpSpPr>
            <a:grpSpLocks/>
          </p:cNvGrpSpPr>
          <p:nvPr/>
        </p:nvGrpSpPr>
        <p:grpSpPr bwMode="auto">
          <a:xfrm>
            <a:off x="5029200" y="3200400"/>
            <a:ext cx="4011493" cy="3646003"/>
            <a:chOff x="2529" y="1618"/>
            <a:chExt cx="2056" cy="1629"/>
          </a:xfrm>
        </p:grpSpPr>
        <p:pic>
          <p:nvPicPr>
            <p:cNvPr id="55" name="Picture 16" descr="OA_CO3a copy"/>
            <p:cNvPicPr>
              <a:picLocks noChangeAspect="1" noChangeArrowheads="1"/>
            </p:cNvPicPr>
            <p:nvPr/>
          </p:nvPicPr>
          <p:blipFill>
            <a:blip r:embed="rId9" cstate="print"/>
            <a:srcRect l="1818" t="2282" r="5455"/>
            <a:stretch>
              <a:fillRect/>
            </a:stretch>
          </p:blipFill>
          <p:spPr bwMode="auto">
            <a:xfrm>
              <a:off x="2529" y="1618"/>
              <a:ext cx="1992" cy="1458"/>
            </a:xfrm>
            <a:prstGeom prst="rect">
              <a:avLst/>
            </a:prstGeom>
            <a:noFill/>
            <a:ln w="9525">
              <a:noFill/>
              <a:miter lim="800000"/>
              <a:headEnd/>
              <a:tailEnd/>
            </a:ln>
          </p:spPr>
        </p:pic>
        <p:sp>
          <p:nvSpPr>
            <p:cNvPr id="56" name="Text Box 17"/>
            <p:cNvSpPr txBox="1">
              <a:spLocks noChangeArrowheads="1"/>
            </p:cNvSpPr>
            <p:nvPr/>
          </p:nvSpPr>
          <p:spPr bwMode="auto">
            <a:xfrm>
              <a:off x="3193" y="3082"/>
              <a:ext cx="1392" cy="165"/>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Wolf-</a:t>
              </a:r>
              <a:r>
                <a:rPr kumimoji="0" lang="en-US" sz="1800" b="0" i="0" u="none" strike="noStrike" kern="0" cap="none" spc="0" normalizeH="0" baseline="0" noProof="0" dirty="0" err="1">
                  <a:ln>
                    <a:noFill/>
                  </a:ln>
                  <a:effectLst/>
                  <a:uLnTx/>
                  <a:uFillTx/>
                </a:rPr>
                <a:t>Gladrow</a:t>
              </a:r>
              <a:r>
                <a:rPr kumimoji="0" lang="en-US" sz="1800" b="0" i="1" u="none" strike="noStrike" kern="0" cap="none" spc="0" normalizeH="0" baseline="0" noProof="0" dirty="0">
                  <a:ln>
                    <a:noFill/>
                  </a:ln>
                  <a:effectLst/>
                  <a:uLnTx/>
                  <a:uFillTx/>
                </a:rPr>
                <a:t> et al., </a:t>
              </a:r>
              <a:r>
                <a:rPr kumimoji="0" lang="en-US" sz="1800" b="0" i="0" u="none" strike="noStrike" kern="0" cap="none" spc="0" normalizeH="0" baseline="0" noProof="0" dirty="0">
                  <a:ln>
                    <a:noFill/>
                  </a:ln>
                  <a:effectLst/>
                  <a:uLnTx/>
                  <a:uFillTx/>
                </a:rPr>
                <a:t>1999</a:t>
              </a:r>
            </a:p>
          </p:txBody>
        </p:sp>
        <p:grpSp>
          <p:nvGrpSpPr>
            <p:cNvPr id="57" name="Group 18"/>
            <p:cNvGrpSpPr>
              <a:grpSpLocks/>
            </p:cNvGrpSpPr>
            <p:nvPr/>
          </p:nvGrpSpPr>
          <p:grpSpPr bwMode="auto">
            <a:xfrm>
              <a:off x="2976" y="1656"/>
              <a:ext cx="768" cy="980"/>
              <a:chOff x="2208" y="1516"/>
              <a:chExt cx="768" cy="980"/>
            </a:xfrm>
          </p:grpSpPr>
          <p:sp>
            <p:nvSpPr>
              <p:cNvPr id="58" name="Text Box 19"/>
              <p:cNvSpPr txBox="1">
                <a:spLocks noChangeArrowheads="1"/>
              </p:cNvSpPr>
              <p:nvPr/>
            </p:nvSpPr>
            <p:spPr bwMode="auto">
              <a:xfrm>
                <a:off x="2704" y="1516"/>
                <a:ext cx="272"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Times New Roman" charset="0"/>
                  </a:rPr>
                  <a:t>pH</a:t>
                </a:r>
              </a:p>
            </p:txBody>
          </p:sp>
          <p:sp>
            <p:nvSpPr>
              <p:cNvPr id="59" name="Line 20"/>
              <p:cNvSpPr>
                <a:spLocks noChangeShapeType="1"/>
              </p:cNvSpPr>
              <p:nvPr/>
            </p:nvSpPr>
            <p:spPr bwMode="auto">
              <a:xfrm flipH="1">
                <a:off x="2592" y="1632"/>
                <a:ext cx="144" cy="48"/>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Text Box 21"/>
              <p:cNvSpPr txBox="1">
                <a:spLocks noChangeArrowheads="1"/>
              </p:cNvSpPr>
              <p:nvPr/>
            </p:nvSpPr>
            <p:spPr bwMode="auto">
              <a:xfrm>
                <a:off x="2214" y="1846"/>
                <a:ext cx="411"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333CC"/>
                    </a:solidFill>
                    <a:effectLst/>
                    <a:uLnTx/>
                    <a:uFillTx/>
                    <a:latin typeface="Times New Roman" charset="0"/>
                  </a:rPr>
                  <a:t>CO</a:t>
                </a:r>
                <a:r>
                  <a:rPr kumimoji="0" lang="en-US" sz="1600" b="0" i="0" u="none" strike="noStrike" kern="0" cap="none" spc="0" normalizeH="0" baseline="-25000" noProof="0">
                    <a:ln>
                      <a:noFill/>
                    </a:ln>
                    <a:solidFill>
                      <a:srgbClr val="3333CC"/>
                    </a:solidFill>
                    <a:effectLst/>
                    <a:uLnTx/>
                    <a:uFillTx/>
                    <a:latin typeface="Times New Roman" charset="0"/>
                  </a:rPr>
                  <a:t>3</a:t>
                </a:r>
                <a:r>
                  <a:rPr kumimoji="0" lang="en-US" sz="1600" b="0" i="0" u="none" strike="noStrike" kern="0" cap="none" spc="0" normalizeH="0" baseline="30000" noProof="0">
                    <a:ln>
                      <a:noFill/>
                    </a:ln>
                    <a:solidFill>
                      <a:srgbClr val="3333CC"/>
                    </a:solidFill>
                    <a:effectLst/>
                    <a:uLnTx/>
                    <a:uFillTx/>
                    <a:latin typeface="Times New Roman" charset="0"/>
                  </a:rPr>
                  <a:t>2-</a:t>
                </a:r>
                <a:endParaRPr kumimoji="0" lang="en-US" sz="1600" b="0" i="0" u="none" strike="noStrike" kern="0" cap="none" spc="0" normalizeH="0" baseline="0" noProof="0">
                  <a:ln>
                    <a:noFill/>
                  </a:ln>
                  <a:solidFill>
                    <a:srgbClr val="3333CC"/>
                  </a:solidFill>
                  <a:effectLst/>
                  <a:uLnTx/>
                  <a:uFillTx/>
                  <a:latin typeface="Times New Roman" charset="0"/>
                </a:endParaRPr>
              </a:p>
            </p:txBody>
          </p:sp>
          <p:sp>
            <p:nvSpPr>
              <p:cNvPr id="61" name="Line 22"/>
              <p:cNvSpPr>
                <a:spLocks noChangeShapeType="1"/>
              </p:cNvSpPr>
              <p:nvPr/>
            </p:nvSpPr>
            <p:spPr bwMode="auto">
              <a:xfrm flipH="1">
                <a:off x="2448" y="1776"/>
                <a:ext cx="192" cy="144"/>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Text Box 23"/>
              <p:cNvSpPr txBox="1">
                <a:spLocks noChangeArrowheads="1"/>
              </p:cNvSpPr>
              <p:nvPr/>
            </p:nvSpPr>
            <p:spPr bwMode="auto">
              <a:xfrm>
                <a:off x="2210" y="2256"/>
                <a:ext cx="479"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CC00"/>
                    </a:solidFill>
                    <a:effectLst/>
                    <a:uLnTx/>
                    <a:uFillTx/>
                    <a:latin typeface="Times New Roman" charset="0"/>
                  </a:rPr>
                  <a:t>CO</a:t>
                </a:r>
                <a:r>
                  <a:rPr kumimoji="0" lang="en-US" sz="1600" b="0" i="0" u="none" strike="noStrike" kern="0" cap="none" spc="0" normalizeH="0" baseline="-25000" noProof="0">
                    <a:ln>
                      <a:noFill/>
                    </a:ln>
                    <a:solidFill>
                      <a:srgbClr val="FFCC00"/>
                    </a:solidFill>
                    <a:effectLst/>
                    <a:uLnTx/>
                    <a:uFillTx/>
                    <a:latin typeface="Times New Roman" charset="0"/>
                  </a:rPr>
                  <a:t>2(aq)</a:t>
                </a:r>
                <a:endParaRPr kumimoji="0" lang="en-US" sz="1600" b="0" i="0" u="none" strike="noStrike" kern="0" cap="none" spc="0" normalizeH="0" baseline="0" noProof="0">
                  <a:ln>
                    <a:noFill/>
                  </a:ln>
                  <a:solidFill>
                    <a:srgbClr val="FFCC00"/>
                  </a:solidFill>
                  <a:effectLst/>
                  <a:uLnTx/>
                  <a:uFillTx/>
                  <a:latin typeface="Times New Roman" charset="0"/>
                </a:endParaRPr>
              </a:p>
            </p:txBody>
          </p:sp>
          <p:sp>
            <p:nvSpPr>
              <p:cNvPr id="63" name="Line 24"/>
              <p:cNvSpPr>
                <a:spLocks noChangeShapeType="1"/>
              </p:cNvSpPr>
              <p:nvPr/>
            </p:nvSpPr>
            <p:spPr bwMode="auto">
              <a:xfrm flipV="1">
                <a:off x="2208" y="2400"/>
                <a:ext cx="144" cy="96"/>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64" name="Rectangle 25"/>
          <p:cNvSpPr>
            <a:spLocks noChangeArrowheads="1"/>
          </p:cNvSpPr>
          <p:nvPr/>
        </p:nvSpPr>
        <p:spPr bwMode="auto">
          <a:xfrm>
            <a:off x="5562600" y="3276701"/>
            <a:ext cx="3048000" cy="2743200"/>
          </a:xfrm>
          <a:prstGeom prst="rect">
            <a:avLst/>
          </a:prstGeom>
          <a:solidFill>
            <a:sysClr val="window" lastClr="FFFFFF"/>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5" name="Rectangle 26"/>
          <p:cNvSpPr>
            <a:spLocks noChangeArrowheads="1"/>
          </p:cNvSpPr>
          <p:nvPr/>
        </p:nvSpPr>
        <p:spPr bwMode="auto">
          <a:xfrm>
            <a:off x="7620000" y="3276701"/>
            <a:ext cx="1046162" cy="2743200"/>
          </a:xfrm>
          <a:prstGeom prst="rect">
            <a:avLst/>
          </a:prstGeom>
          <a:solidFill>
            <a:sysClr val="window" lastClr="FFFFFF"/>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6" name="Line 27"/>
          <p:cNvSpPr>
            <a:spLocks noChangeShapeType="1"/>
          </p:cNvSpPr>
          <p:nvPr/>
        </p:nvSpPr>
        <p:spPr bwMode="auto">
          <a:xfrm flipH="1">
            <a:off x="7620000" y="3429101"/>
            <a:ext cx="0" cy="2590800"/>
          </a:xfrm>
          <a:prstGeom prst="line">
            <a:avLst/>
          </a:prstGeom>
          <a:noFill/>
          <a:ln w="28575">
            <a:solidFill>
              <a:srgbClr val="FF0000"/>
            </a:solidFill>
            <a:prstDash val="sysDot"/>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Title 1"/>
          <p:cNvSpPr>
            <a:spLocks noGrp="1"/>
          </p:cNvSpPr>
          <p:nvPr>
            <p:ph type="title"/>
          </p:nvPr>
        </p:nvSpPr>
        <p:spPr>
          <a:xfrm>
            <a:off x="457200" y="704088"/>
            <a:ext cx="8229600" cy="1143000"/>
          </a:xfrm>
        </p:spPr>
        <p:txBody>
          <a:bodyPr/>
          <a:lstStyle/>
          <a:p>
            <a:r>
              <a:rPr lang="en-US" dirty="0" smtClean="0"/>
              <a:t>What is Ocean Acidification?</a:t>
            </a:r>
            <a:endParaRPr lang="en-US" dirty="0"/>
          </a:p>
        </p:txBody>
      </p:sp>
      <p:sp>
        <p:nvSpPr>
          <p:cNvPr id="69" name="Title 1"/>
          <p:cNvSpPr txBox="1">
            <a:spLocks/>
          </p:cNvSpPr>
          <p:nvPr/>
        </p:nvSpPr>
        <p:spPr>
          <a:xfrm>
            <a:off x="457200" y="76200"/>
            <a:ext cx="8229600" cy="1143000"/>
          </a:xfrm>
          <a:prstGeom prst="rect">
            <a:avLst/>
          </a:prstGeom>
        </p:spPr>
        <p:txBody>
          <a:bodyPr vert="horz" lIns="0" rIns="0" bIns="0" anchor="b">
            <a:normAutofit/>
          </a:bodyPr>
          <a:lstStyle/>
          <a:p>
            <a:pPr lvl="0">
              <a:spcBef>
                <a:spcPct val="0"/>
              </a:spcBef>
              <a:defRPr/>
            </a:pPr>
            <a:r>
              <a:rPr lang="en-US" sz="5000" dirty="0" smtClean="0">
                <a:solidFill>
                  <a:schemeClr val="tx2"/>
                </a:solidFill>
              </a:rPr>
              <a:t>The fundamentals…</a:t>
            </a:r>
            <a:endParaRPr lang="en-US" sz="5000" dirty="0">
              <a:solidFill>
                <a:schemeClr val="tx2"/>
              </a:solidFill>
            </a:endParaRPr>
          </a:p>
        </p:txBody>
      </p:sp>
      <p:pic>
        <p:nvPicPr>
          <p:cNvPr id="56329" name="Picture 9" descr="http://t0.gstatic.com/images?q=tbn:ANd9GcSqXcjqchq6o3kqcGZpGytMzGy2-j8TtrN1AAtjT0-exri05sYF6Q"/>
          <p:cNvPicPr>
            <a:picLocks noChangeAspect="1" noChangeArrowheads="1"/>
          </p:cNvPicPr>
          <p:nvPr/>
        </p:nvPicPr>
        <p:blipFill>
          <a:blip r:embed="rId10" cstate="print"/>
          <a:srcRect/>
          <a:stretch>
            <a:fillRect/>
          </a:stretch>
        </p:blipFill>
        <p:spPr bwMode="auto">
          <a:xfrm>
            <a:off x="735506" y="5038724"/>
            <a:ext cx="1474294" cy="981076"/>
          </a:xfrm>
          <a:prstGeom prst="rect">
            <a:avLst/>
          </a:prstGeom>
          <a:noFill/>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1" nodeType="clickEffect">
                                  <p:stCondLst>
                                    <p:cond delay="0"/>
                                  </p:stCondLst>
                                  <p:childTnLst>
                                    <p:animEffect transition="out" filter="wipe(left)">
                                      <p:cBhvr>
                                        <p:cTn id="14" dur="1000"/>
                                        <p:tgtEl>
                                          <p:spTgt spid="64"/>
                                        </p:tgtEl>
                                      </p:cBhvr>
                                    </p:animEffect>
                                    <p:set>
                                      <p:cBhvr>
                                        <p:cTn id="15" dur="1" fill="hold">
                                          <p:stCondLst>
                                            <p:cond delay="999"/>
                                          </p:stCondLst>
                                        </p:cTn>
                                        <p:tgtEl>
                                          <p:spTgt spid="64"/>
                                        </p:tgtEl>
                                        <p:attrNameLst>
                                          <p:attrName>style.visibility</p:attrName>
                                        </p:attrNameLst>
                                      </p:cBhvr>
                                      <p:to>
                                        <p:strVal val="hidden"/>
                                      </p:to>
                                    </p:se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1000"/>
                                        <p:tgtEl>
                                          <p:spTgt spid="65"/>
                                        </p:tgtEl>
                                      </p:cBhvr>
                                    </p:animEffect>
                                    <p:set>
                                      <p:cBhvr>
                                        <p:cTn id="24"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009900" y="3009900"/>
            <a:ext cx="6858000" cy="838200"/>
          </a:xfrm>
          <a:solidFill>
            <a:srgbClr val="EEB500"/>
          </a:solidFill>
        </p:spPr>
        <p:txBody>
          <a:bodyPr>
            <a:normAutofit/>
          </a:bodyPr>
          <a:lstStyle/>
          <a:p>
            <a:r>
              <a:rPr lang="en-US" b="1" dirty="0">
                <a:solidFill>
                  <a:schemeClr val="bg1"/>
                </a:solidFill>
              </a:rPr>
              <a:t>O</a:t>
            </a:r>
            <a:r>
              <a:rPr lang="en-US" b="1" dirty="0" smtClean="0">
                <a:solidFill>
                  <a:schemeClr val="bg1"/>
                </a:solidFill>
              </a:rPr>
              <a:t>cean CO</a:t>
            </a:r>
            <a:r>
              <a:rPr lang="en-US" b="1" baseline="-25000" dirty="0" smtClean="0">
                <a:solidFill>
                  <a:schemeClr val="bg1"/>
                </a:solidFill>
              </a:rPr>
              <a:t>2</a:t>
            </a:r>
            <a:r>
              <a:rPr lang="en-US" b="1" dirty="0" smtClean="0">
                <a:solidFill>
                  <a:schemeClr val="bg1"/>
                </a:solidFill>
              </a:rPr>
              <a:t> Chemistry </a:t>
            </a:r>
            <a:endParaRPr lang="en-US" b="1" dirty="0">
              <a:solidFill>
                <a:schemeClr val="bg1"/>
              </a:solidFill>
            </a:endParaRPr>
          </a:p>
        </p:txBody>
      </p:sp>
      <p:sp>
        <p:nvSpPr>
          <p:cNvPr id="19" name="Text Box 6"/>
          <p:cNvSpPr txBox="1">
            <a:spLocks noChangeArrowheads="1"/>
          </p:cNvSpPr>
          <p:nvPr/>
        </p:nvSpPr>
        <p:spPr bwMode="auto">
          <a:xfrm>
            <a:off x="990600" y="228600"/>
            <a:ext cx="8077200" cy="707886"/>
          </a:xfrm>
          <a:prstGeom prst="rect">
            <a:avLst/>
          </a:prstGeom>
          <a:noFill/>
          <a:ln w="9525">
            <a:noFill/>
            <a:miter lim="800000"/>
            <a:headEnd/>
            <a:tailEnd/>
          </a:ln>
        </p:spPr>
        <p:txBody>
          <a:bodyPr wrap="square">
            <a:spAutoFit/>
          </a:bodyPr>
          <a:lstStyle/>
          <a:p>
            <a:pPr>
              <a:defRPr/>
            </a:pPr>
            <a:r>
              <a:rPr lang="en-US" sz="4000" b="1" dirty="0" smtClean="0">
                <a:solidFill>
                  <a:srgbClr val="FFE79B"/>
                </a:solidFill>
                <a:effectLst>
                  <a:outerShdw blurRad="50800" dist="38100" dir="2700000" algn="tl" rotWithShape="0">
                    <a:srgbClr val="000000">
                      <a:alpha val="43000"/>
                    </a:srgbClr>
                  </a:outerShdw>
                </a:effectLst>
              </a:rPr>
              <a:t>Global Ocean Carbon Inventories</a:t>
            </a:r>
            <a:endParaRPr lang="en-US" sz="4000" b="1" dirty="0">
              <a:solidFill>
                <a:srgbClr val="FFE79B"/>
              </a:solidFill>
              <a:effectLst>
                <a:outerShdw blurRad="50800" dist="38100" dir="2700000" algn="tl" rotWithShape="0">
                  <a:srgbClr val="000000">
                    <a:alpha val="43000"/>
                  </a:srgbClr>
                </a:outerShdw>
              </a:effectLst>
              <a:latin typeface="Times New Roman" charset="0"/>
            </a:endParaRPr>
          </a:p>
        </p:txBody>
      </p:sp>
      <p:pic>
        <p:nvPicPr>
          <p:cNvPr id="27" name="Picture 2"/>
          <p:cNvPicPr>
            <a:picLocks noChangeAspect="1" noChangeArrowheads="1"/>
          </p:cNvPicPr>
          <p:nvPr/>
        </p:nvPicPr>
        <p:blipFill>
          <a:blip r:embed="rId3" cstate="print"/>
          <a:srcRect/>
          <a:stretch>
            <a:fillRect/>
          </a:stretch>
        </p:blipFill>
        <p:spPr bwMode="auto">
          <a:xfrm>
            <a:off x="838200" y="1066800"/>
            <a:ext cx="8305800" cy="4299058"/>
          </a:xfrm>
          <a:prstGeom prst="rect">
            <a:avLst/>
          </a:prstGeom>
          <a:noFill/>
          <a:ln w="25400" cap="sq">
            <a:solidFill>
              <a:schemeClr val="tx1"/>
            </a:solidFill>
            <a:miter lim="800000"/>
            <a:headEnd type="none" w="sm" len="sm"/>
            <a:tailEnd type="none" w="sm" len="sm"/>
          </a:ln>
        </p:spPr>
      </p:pic>
      <p:sp>
        <p:nvSpPr>
          <p:cNvPr id="28" name="Text Box 3"/>
          <p:cNvSpPr txBox="1">
            <a:spLocks noChangeArrowheads="1"/>
          </p:cNvSpPr>
          <p:nvPr/>
        </p:nvSpPr>
        <p:spPr bwMode="auto">
          <a:xfrm>
            <a:off x="1752600" y="5410200"/>
            <a:ext cx="6380163" cy="523220"/>
          </a:xfrm>
          <a:prstGeom prst="rect">
            <a:avLst/>
          </a:prstGeom>
          <a:noFill/>
          <a:ln w="12700" cap="sq">
            <a:noFill/>
            <a:miter lim="800000"/>
            <a:headEnd type="none" w="sm" len="sm"/>
            <a:tailEnd type="none" w="sm" len="sm"/>
          </a:ln>
        </p:spPr>
        <p:txBody>
          <a:bodyPr>
            <a:prstTxWarp prst="textNoShape">
              <a:avLst/>
            </a:prstTxWarp>
            <a:spAutoFit/>
          </a:bodyPr>
          <a:lstStyle/>
          <a:p>
            <a:pPr algn="ctr" eaLnBrk="0" hangingPunct="0"/>
            <a:r>
              <a:rPr lang="en-US" sz="2800" b="1" dirty="0">
                <a:solidFill>
                  <a:srgbClr val="4BACC6">
                    <a:lumMod val="60000"/>
                    <a:lumOff val="40000"/>
                  </a:srgbClr>
                </a:solidFill>
              </a:rPr>
              <a:t>WOCE/JGOFS/OACES Global CO</a:t>
            </a:r>
            <a:r>
              <a:rPr lang="en-US" sz="2800" b="1" baseline="-25000" dirty="0">
                <a:solidFill>
                  <a:srgbClr val="4BACC6">
                    <a:lumMod val="60000"/>
                    <a:lumOff val="40000"/>
                  </a:srgbClr>
                </a:solidFill>
              </a:rPr>
              <a:t>2</a:t>
            </a:r>
            <a:r>
              <a:rPr lang="en-US" sz="2800" b="1" dirty="0">
                <a:solidFill>
                  <a:srgbClr val="4BACC6">
                    <a:lumMod val="60000"/>
                    <a:lumOff val="40000"/>
                  </a:srgbClr>
                </a:solidFill>
              </a:rPr>
              <a:t> Survey</a:t>
            </a:r>
          </a:p>
        </p:txBody>
      </p:sp>
      <p:sp>
        <p:nvSpPr>
          <p:cNvPr id="29" name="Text Box 4"/>
          <p:cNvSpPr txBox="1">
            <a:spLocks noChangeArrowheads="1"/>
          </p:cNvSpPr>
          <p:nvPr/>
        </p:nvSpPr>
        <p:spPr bwMode="auto">
          <a:xfrm>
            <a:off x="2209800" y="5867400"/>
            <a:ext cx="3352800" cy="707886"/>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en-US" sz="2000" dirty="0">
                <a:solidFill>
                  <a:srgbClr val="4BACC6">
                    <a:lumMod val="40000"/>
                    <a:lumOff val="60000"/>
                  </a:srgbClr>
                </a:solidFill>
              </a:rPr>
              <a:t>~72,000 sample locations collected in the 1990s</a:t>
            </a:r>
          </a:p>
        </p:txBody>
      </p:sp>
      <p:sp>
        <p:nvSpPr>
          <p:cNvPr id="30" name="Text Box 5"/>
          <p:cNvSpPr txBox="1">
            <a:spLocks noChangeArrowheads="1"/>
          </p:cNvSpPr>
          <p:nvPr/>
        </p:nvSpPr>
        <p:spPr bwMode="auto">
          <a:xfrm>
            <a:off x="5691152" y="5906869"/>
            <a:ext cx="1776448" cy="646331"/>
          </a:xfrm>
          <a:prstGeom prst="rect">
            <a:avLst/>
          </a:prstGeom>
          <a:noFill/>
          <a:ln w="12700" cap="sq">
            <a:noFill/>
            <a:miter lim="800000"/>
            <a:headEnd type="none" w="sm" len="sm"/>
            <a:tailEnd type="none" w="sm" len="sm"/>
          </a:ln>
        </p:spPr>
        <p:txBody>
          <a:bodyPr wrap="none">
            <a:prstTxWarp prst="textNoShape">
              <a:avLst/>
            </a:prstTxWarp>
            <a:spAutoFit/>
          </a:bodyPr>
          <a:lstStyle/>
          <a:p>
            <a:pPr algn="ctr" eaLnBrk="0" hangingPunct="0"/>
            <a:r>
              <a:rPr lang="en-US" dirty="0">
                <a:solidFill>
                  <a:srgbClr val="4BACC6">
                    <a:lumMod val="40000"/>
                    <a:lumOff val="60000"/>
                  </a:srgbClr>
                </a:solidFill>
              </a:rPr>
              <a:t>DIC ± 2 µmol kg</a:t>
            </a:r>
            <a:r>
              <a:rPr lang="en-US" baseline="30000" dirty="0">
                <a:solidFill>
                  <a:srgbClr val="4BACC6">
                    <a:lumMod val="40000"/>
                    <a:lumOff val="60000"/>
                  </a:srgbClr>
                </a:solidFill>
              </a:rPr>
              <a:t>-1</a:t>
            </a:r>
          </a:p>
          <a:p>
            <a:pPr algn="ctr" eaLnBrk="0" hangingPunct="0"/>
            <a:r>
              <a:rPr lang="en-US" dirty="0">
                <a:solidFill>
                  <a:srgbClr val="4BACC6">
                    <a:lumMod val="40000"/>
                    <a:lumOff val="60000"/>
                  </a:srgbClr>
                </a:solidFill>
              </a:rPr>
              <a:t>TA ± 4 µmol kg</a:t>
            </a:r>
            <a:r>
              <a:rPr lang="en-US" baseline="30000" dirty="0">
                <a:solidFill>
                  <a:srgbClr val="4BACC6">
                    <a:lumMod val="40000"/>
                    <a:lumOff val="60000"/>
                  </a:srgbClr>
                </a:solidFill>
              </a:rPr>
              <a:t>-1</a:t>
            </a:r>
          </a:p>
        </p:txBody>
      </p:sp>
      <p:sp>
        <p:nvSpPr>
          <p:cNvPr id="31" name="TextBox 30"/>
          <p:cNvSpPr txBox="1"/>
          <p:nvPr/>
        </p:nvSpPr>
        <p:spPr>
          <a:xfrm>
            <a:off x="7355818" y="6488668"/>
            <a:ext cx="1788182" cy="338554"/>
          </a:xfrm>
          <a:prstGeom prst="rect">
            <a:avLst/>
          </a:prstGeom>
          <a:noFill/>
        </p:spPr>
        <p:txBody>
          <a:bodyPr wrap="none" rtlCol="0">
            <a:spAutoFit/>
          </a:bodyPr>
          <a:lstStyle/>
          <a:p>
            <a:pPr algn="r"/>
            <a:r>
              <a:rPr lang="en-US" sz="1600" dirty="0" smtClean="0">
                <a:solidFill>
                  <a:prstClr val="white">
                    <a:lumMod val="85000"/>
                  </a:prstClr>
                </a:solidFill>
              </a:rPr>
              <a:t>Sabine </a:t>
            </a:r>
            <a:r>
              <a:rPr lang="en-US" sz="1600" i="1" dirty="0" smtClean="0">
                <a:solidFill>
                  <a:prstClr val="white">
                    <a:lumMod val="85000"/>
                  </a:prstClr>
                </a:solidFill>
              </a:rPr>
              <a:t>et al</a:t>
            </a:r>
            <a:r>
              <a:rPr lang="en-US" sz="1600" dirty="0" smtClean="0">
                <a:solidFill>
                  <a:prstClr val="white">
                    <a:lumMod val="85000"/>
                  </a:prstClr>
                </a:solidFill>
              </a:rPr>
              <a:t>. (2004)</a:t>
            </a:r>
            <a:endParaRPr lang="en-US" sz="1600" dirty="0">
              <a:solidFill>
                <a:prstClr val="white">
                  <a:lumMod val="85000"/>
                </a:prst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lstStyle/>
          <a:p>
            <a:r>
              <a:rPr lang="en-US" dirty="0" smtClean="0"/>
              <a:t>Global Distribution of </a:t>
            </a:r>
            <a:r>
              <a:rPr lang="en-US" sz="5400" dirty="0" smtClean="0">
                <a:latin typeface="Symbol" pitchFamily="18" charset="2"/>
              </a:rPr>
              <a:t>W</a:t>
            </a:r>
            <a:r>
              <a:rPr lang="en-US" dirty="0" smtClean="0"/>
              <a:t> </a:t>
            </a:r>
            <a:endParaRPr lang="en-US" dirty="0"/>
          </a:p>
        </p:txBody>
      </p:sp>
      <p:sp>
        <p:nvSpPr>
          <p:cNvPr id="9" name="Slide Number Placeholder 4"/>
          <p:cNvSpPr>
            <a:spLocks noGrp="1"/>
          </p:cNvSpPr>
          <p:nvPr>
            <p:ph type="sldNum" sz="quarter" idx="12"/>
          </p:nvPr>
        </p:nvSpPr>
        <p:spPr/>
        <p:txBody>
          <a:bodyPr/>
          <a:lstStyle/>
          <a:p>
            <a:fld id="{CCDF3C78-1655-48BD-89FC-AD0BCD348DC6}" type="slidenum">
              <a:rPr lang="en-US"/>
              <a:pPr/>
              <a:t>9</a:t>
            </a:fld>
            <a:endParaRPr lang="en-US"/>
          </a:p>
        </p:txBody>
      </p:sp>
      <p:sp>
        <p:nvSpPr>
          <p:cNvPr id="652291" name="Rectangle 3"/>
          <p:cNvSpPr>
            <a:spLocks noChangeArrowheads="1"/>
          </p:cNvSpPr>
          <p:nvPr/>
        </p:nvSpPr>
        <p:spPr bwMode="auto">
          <a:xfrm>
            <a:off x="2962275" y="6096000"/>
            <a:ext cx="3219450" cy="409575"/>
          </a:xfrm>
          <a:prstGeom prst="rect">
            <a:avLst/>
          </a:prstGeom>
          <a:solidFill>
            <a:schemeClr val="bg1"/>
          </a:solidFill>
          <a:ln w="12700" cap="sq">
            <a:noFill/>
            <a:miter lim="800000"/>
            <a:headEnd type="none" w="sm" len="sm"/>
            <a:tailEnd type="none" w="sm" len="sm"/>
          </a:ln>
          <a:effectLst/>
        </p:spPr>
        <p:txBody>
          <a:bodyPr wrap="none" anchor="ctr"/>
          <a:lstStyle/>
          <a:p>
            <a:endParaRPr lang="en-US"/>
          </a:p>
        </p:txBody>
      </p:sp>
      <p:sp>
        <p:nvSpPr>
          <p:cNvPr id="652292" name="Text Box 4"/>
          <p:cNvSpPr txBox="1">
            <a:spLocks noChangeArrowheads="1"/>
          </p:cNvSpPr>
          <p:nvPr/>
        </p:nvSpPr>
        <p:spPr bwMode="auto">
          <a:xfrm>
            <a:off x="228600" y="6324600"/>
            <a:ext cx="7909538" cy="276999"/>
          </a:xfrm>
          <a:prstGeom prst="rect">
            <a:avLst/>
          </a:prstGeom>
          <a:noFill/>
          <a:ln w="12700" cap="sq">
            <a:noFill/>
            <a:miter lim="800000"/>
            <a:headEnd type="none" w="sm" len="sm"/>
            <a:tailEnd type="none" w="sm" len="sm"/>
          </a:ln>
          <a:effectLst/>
        </p:spPr>
        <p:txBody>
          <a:bodyPr wrap="none">
            <a:spAutoFit/>
          </a:bodyPr>
          <a:lstStyle/>
          <a:p>
            <a:pPr eaLnBrk="0" hangingPunct="0"/>
            <a:r>
              <a:rPr lang="en-US" sz="1200" i="1" dirty="0" smtClean="0">
                <a:solidFill>
                  <a:srgbClr val="000000"/>
                </a:solidFill>
                <a:latin typeface="Comic Sans MS" pitchFamily="66" charset="0"/>
              </a:rPr>
              <a:t>Figure adapted from </a:t>
            </a:r>
            <a:r>
              <a:rPr lang="en-US" sz="1200" i="1" dirty="0" err="1" smtClean="0">
                <a:solidFill>
                  <a:srgbClr val="000000"/>
                </a:solidFill>
                <a:latin typeface="Comic Sans MS" pitchFamily="66" charset="0"/>
              </a:rPr>
              <a:t>Hoegh-Guldberg</a:t>
            </a:r>
            <a:r>
              <a:rPr lang="en-US" sz="1200" i="1" dirty="0" smtClean="0">
                <a:solidFill>
                  <a:srgbClr val="000000"/>
                </a:solidFill>
                <a:latin typeface="Comic Sans MS" pitchFamily="66" charset="0"/>
              </a:rPr>
              <a:t> et al., (2006). Values derived using </a:t>
            </a:r>
            <a:r>
              <a:rPr lang="en-US" sz="1200" i="1" dirty="0" err="1" smtClean="0">
                <a:solidFill>
                  <a:srgbClr val="000000"/>
                </a:solidFill>
                <a:latin typeface="Comic Sans MS" pitchFamily="66" charset="0"/>
              </a:rPr>
              <a:t>Uvic</a:t>
            </a:r>
            <a:r>
              <a:rPr lang="en-US" sz="1200" i="1" dirty="0" smtClean="0">
                <a:solidFill>
                  <a:srgbClr val="000000"/>
                </a:solidFill>
                <a:latin typeface="Comic Sans MS" pitchFamily="66" charset="0"/>
              </a:rPr>
              <a:t> Earth System Climate Model </a:t>
            </a:r>
            <a:endParaRPr lang="en-US" sz="1200" i="1" dirty="0">
              <a:solidFill>
                <a:srgbClr val="000000"/>
              </a:solidFill>
              <a:latin typeface="Comic Sans MS" pitchFamily="66" charset="0"/>
            </a:endParaRPr>
          </a:p>
        </p:txBody>
      </p:sp>
      <p:pic>
        <p:nvPicPr>
          <p:cNvPr id="166914" name="Picture 2" descr="http://serc.carleton.edu/images/eslabs/corals/current_aragonite_saturation.gif"/>
          <p:cNvPicPr>
            <a:picLocks noChangeAspect="1" noChangeArrowheads="1"/>
          </p:cNvPicPr>
          <p:nvPr/>
        </p:nvPicPr>
        <p:blipFill>
          <a:blip r:embed="rId3" cstate="print"/>
          <a:srcRect/>
          <a:stretch>
            <a:fillRect/>
          </a:stretch>
        </p:blipFill>
        <p:spPr bwMode="auto">
          <a:xfrm>
            <a:off x="762000" y="1575797"/>
            <a:ext cx="6934200" cy="3502264"/>
          </a:xfrm>
          <a:prstGeom prst="rect">
            <a:avLst/>
          </a:prstGeom>
          <a:noFill/>
        </p:spPr>
      </p:pic>
      <p:pic>
        <p:nvPicPr>
          <p:cNvPr id="166916" name="Picture 4" descr="http://serc.carleton.edu/images/eslabs/corals/aragonite_scale.gif"/>
          <p:cNvPicPr>
            <a:picLocks noChangeAspect="1" noChangeArrowheads="1"/>
          </p:cNvPicPr>
          <p:nvPr/>
        </p:nvPicPr>
        <p:blipFill>
          <a:blip r:embed="rId4" cstate="print"/>
          <a:srcRect/>
          <a:stretch>
            <a:fillRect/>
          </a:stretch>
        </p:blipFill>
        <p:spPr bwMode="auto">
          <a:xfrm>
            <a:off x="762001" y="5080997"/>
            <a:ext cx="5257799" cy="557803"/>
          </a:xfrm>
          <a:prstGeom prst="rect">
            <a:avLst/>
          </a:prstGeom>
          <a:noFill/>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310BA1-D636-4FA6-8511-A91491A64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1535</TotalTime>
  <Words>3204</Words>
  <Application>Microsoft Office PowerPoint</Application>
  <PresentationFormat>On-screen Show (4:3)</PresentationFormat>
  <Paragraphs>401</Paragraphs>
  <Slides>36</Slides>
  <Notes>36</Notes>
  <HiddenSlides>0</HiddenSlides>
  <MMClips>15</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1" baseType="lpstr">
      <vt:lpstr>Flow</vt:lpstr>
      <vt:lpstr>Office Theme</vt:lpstr>
      <vt:lpstr>1_Office Theme</vt:lpstr>
      <vt:lpstr>2_Office Theme</vt:lpstr>
      <vt:lpstr>Equation</vt:lpstr>
      <vt:lpstr>Ocean Acidification</vt:lpstr>
      <vt:lpstr>Slide 2</vt:lpstr>
      <vt:lpstr>What is Ocean Acidification?</vt:lpstr>
      <vt:lpstr>What is Ocean Acidification?</vt:lpstr>
      <vt:lpstr>Slide 5</vt:lpstr>
      <vt:lpstr>What is Ocean Acidification?</vt:lpstr>
      <vt:lpstr>What is Ocean Acidification?</vt:lpstr>
      <vt:lpstr>Ocean CO2 Chemistry </vt:lpstr>
      <vt:lpstr>Global Distribution of W </vt:lpstr>
      <vt:lpstr>Slide 10</vt:lpstr>
      <vt:lpstr>Slide 11</vt:lpstr>
      <vt:lpstr>Coastal Upwelling</vt:lpstr>
      <vt:lpstr>Slide 13</vt:lpstr>
      <vt:lpstr>Slide 14</vt:lpstr>
      <vt:lpstr>Slide 15</vt:lpstr>
      <vt:lpstr>Slide 16</vt:lpstr>
      <vt:lpstr>Coccolithopores</vt:lpstr>
      <vt:lpstr>Formanifera</vt:lpstr>
      <vt:lpstr>Shelled pteropods</vt:lpstr>
      <vt:lpstr>Mussels &amp; oysters</vt:lpstr>
      <vt:lpstr>Bivalve juveniles</vt:lpstr>
      <vt:lpstr>Reef’s in the Balance</vt:lpstr>
      <vt:lpstr>Calcification Decrease</vt:lpstr>
      <vt:lpstr>Bioerosion Increase</vt:lpstr>
      <vt:lpstr>Potential Economic Impacts</vt:lpstr>
      <vt:lpstr>Pacific Northwest oyster emergency</vt:lpstr>
      <vt:lpstr>Potential impacts:  marine organisms &amp; ecosystems</vt:lpstr>
      <vt:lpstr>Slide 28</vt:lpstr>
      <vt:lpstr>Slide 29</vt:lpstr>
      <vt:lpstr>Legislative Drivers</vt:lpstr>
      <vt:lpstr>Slide 31</vt:lpstr>
      <vt:lpstr>NOAA Resources and Research</vt:lpstr>
      <vt:lpstr>Slide 33</vt:lpstr>
      <vt:lpstr> </vt:lpstr>
      <vt:lpstr>Concluding Remarks</vt:lpstr>
      <vt:lpstr>Special Thanks to Contributors to this Talk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Acidificaiton</dc:title>
  <dc:creator>AOML</dc:creator>
  <cp:lastModifiedBy>AOML</cp:lastModifiedBy>
  <cp:revision>175</cp:revision>
  <dcterms:created xsi:type="dcterms:W3CDTF">2011-04-10T15:00:51Z</dcterms:created>
  <dcterms:modified xsi:type="dcterms:W3CDTF">2011-05-20T18:13:07Z</dcterms:modified>
  <cp:category>2010 nature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TC101881344</vt:lpwstr>
  </property>
</Properties>
</file>