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85" r:id="rId3"/>
    <p:sldMasterId id="2147483697" r:id="rId4"/>
    <p:sldMasterId id="2147483721" r:id="rId5"/>
    <p:sldMasterId id="2147483733" r:id="rId6"/>
  </p:sldMasterIdLst>
  <p:notesMasterIdLst>
    <p:notesMasterId r:id="rId48"/>
  </p:notesMasterIdLst>
  <p:sldIdLst>
    <p:sldId id="256" r:id="rId7"/>
    <p:sldId id="260" r:id="rId8"/>
    <p:sldId id="270" r:id="rId9"/>
    <p:sldId id="276" r:id="rId10"/>
    <p:sldId id="292" r:id="rId11"/>
    <p:sldId id="277" r:id="rId12"/>
    <p:sldId id="305" r:id="rId13"/>
    <p:sldId id="278" r:id="rId14"/>
    <p:sldId id="282" r:id="rId15"/>
    <p:sldId id="346" r:id="rId16"/>
    <p:sldId id="360" r:id="rId17"/>
    <p:sldId id="367" r:id="rId18"/>
    <p:sldId id="369" r:id="rId19"/>
    <p:sldId id="368" r:id="rId20"/>
    <p:sldId id="370" r:id="rId21"/>
    <p:sldId id="371" r:id="rId22"/>
    <p:sldId id="382" r:id="rId23"/>
    <p:sldId id="372" r:id="rId24"/>
    <p:sldId id="373" r:id="rId25"/>
    <p:sldId id="374" r:id="rId26"/>
    <p:sldId id="378" r:id="rId27"/>
    <p:sldId id="376" r:id="rId28"/>
    <p:sldId id="375" r:id="rId29"/>
    <p:sldId id="379" r:id="rId30"/>
    <p:sldId id="356" r:id="rId31"/>
    <p:sldId id="355" r:id="rId32"/>
    <p:sldId id="383" r:id="rId33"/>
    <p:sldId id="385" r:id="rId34"/>
    <p:sldId id="384" r:id="rId35"/>
    <p:sldId id="386" r:id="rId36"/>
    <p:sldId id="387" r:id="rId37"/>
    <p:sldId id="358" r:id="rId38"/>
    <p:sldId id="357" r:id="rId39"/>
    <p:sldId id="354" r:id="rId40"/>
    <p:sldId id="390" r:id="rId41"/>
    <p:sldId id="392" r:id="rId42"/>
    <p:sldId id="377" r:id="rId43"/>
    <p:sldId id="389" r:id="rId44"/>
    <p:sldId id="393" r:id="rId45"/>
    <p:sldId id="394" r:id="rId46"/>
    <p:sldId id="30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4F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885" autoAdjust="0"/>
  </p:normalViewPr>
  <p:slideViewPr>
    <p:cSldViewPr showGuides="1">
      <p:cViewPr>
        <p:scale>
          <a:sx n="90" d="100"/>
          <a:sy n="90" d="100"/>
        </p:scale>
        <p:origin x="-1194" y="54"/>
      </p:cViewPr>
      <p:guideLst>
        <p:guide orient="horz" pos="2160"/>
        <p:guide pos="2880"/>
        <p:guide pos="144"/>
        <p:guide pos="5616"/>
      </p:guideLst>
    </p:cSldViewPr>
  </p:slideViewPr>
  <p:notesTextViewPr>
    <p:cViewPr>
      <p:scale>
        <a:sx n="1" d="1"/>
        <a:sy n="1" d="1"/>
      </p:scale>
      <p:origin x="0" y="0"/>
    </p:cViewPr>
  </p:notesTextViewPr>
  <p:sorterViewPr>
    <p:cViewPr>
      <p:scale>
        <a:sx n="50" d="100"/>
        <a:sy n="50" d="100"/>
      </p:scale>
      <p:origin x="0" y="222"/>
    </p:cViewPr>
  </p:sorterViewPr>
  <p:notesViewPr>
    <p:cSldViewPr showGuides="1">
      <p:cViewPr varScale="1">
        <p:scale>
          <a:sx n="84" d="100"/>
          <a:sy n="84" d="100"/>
        </p:scale>
        <p:origin x="-876"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2.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1.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dwight.gledhill\My%20Documents\Active%20Projects\CRCP_OA_Project\CRCP%20AOAT%202011\Carbonate%20Dissolution_Enriqu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3920473855415821"/>
          <c:y val="0.189188773075087"/>
          <c:w val="0.78125108372231555"/>
          <c:h val="0.70270115713603964"/>
        </c:manualLayout>
      </c:layout>
      <c:scatterChart>
        <c:scatterStyle val="lineMarker"/>
        <c:ser>
          <c:idx val="0"/>
          <c:order val="0"/>
          <c:tx>
            <c:v>NTA</c:v>
          </c:tx>
          <c:spPr>
            <a:ln w="28575">
              <a:noFill/>
            </a:ln>
          </c:spPr>
          <c:marker>
            <c:symbol val="square"/>
            <c:size val="7"/>
            <c:spPr>
              <a:solidFill>
                <a:srgbClr val="000080"/>
              </a:solidFill>
              <a:ln>
                <a:solidFill>
                  <a:srgbClr val="000080"/>
                </a:solidFill>
                <a:prstDash val="solid"/>
              </a:ln>
            </c:spPr>
          </c:marker>
          <c:trendline>
            <c:spPr>
              <a:ln w="12700">
                <a:solidFill>
                  <a:srgbClr val="000000"/>
                </a:solidFill>
                <a:prstDash val="solid"/>
              </a:ln>
            </c:spPr>
            <c:trendlineType val="linear"/>
            <c:dispRSqr val="1"/>
            <c:dispEq val="1"/>
            <c:trendlineLbl>
              <c:layout>
                <c:manualLayout>
                  <c:x val="-3.3838022922624438E-2"/>
                  <c:y val="-0.36724702247192603"/>
                </c:manualLayout>
              </c:layout>
              <c:numFmt formatCode="General" sourceLinked="0"/>
              <c:spPr>
                <a:noFill/>
                <a:ln w="9525" cmpd="sng">
                  <a:solidFill>
                    <a:schemeClr val="bg1">
                      <a:lumMod val="75000"/>
                    </a:schemeClr>
                  </a:solidFill>
                </a:ln>
              </c:spPr>
            </c:trendlineLbl>
          </c:trendline>
          <c:xVal>
            <c:numRef>
              <c:f>[1]NTA!$L$5:$L$14</c:f>
              <c:numCache>
                <c:formatCode>General</c:formatCode>
                <c:ptCount val="10"/>
                <c:pt idx="0">
                  <c:v>2295.2948125658095</c:v>
                </c:pt>
                <c:pt idx="1">
                  <c:v>3231.6615002214212</c:v>
                </c:pt>
                <c:pt idx="2">
                  <c:v>3192.7131694355962</c:v>
                </c:pt>
                <c:pt idx="3">
                  <c:v>3383.4549947859377</c:v>
                </c:pt>
                <c:pt idx="4">
                  <c:v>2640.48683627845</c:v>
                </c:pt>
                <c:pt idx="5">
                  <c:v>2829.5787323400468</c:v>
                </c:pt>
                <c:pt idx="6">
                  <c:v>2622.8375926746066</c:v>
                </c:pt>
                <c:pt idx="7">
                  <c:v>2763.531562933023</c:v>
                </c:pt>
                <c:pt idx="8">
                  <c:v>2552.5406054026207</c:v>
                </c:pt>
                <c:pt idx="9">
                  <c:v>2250.4535519906312</c:v>
                </c:pt>
              </c:numCache>
            </c:numRef>
          </c:xVal>
          <c:yVal>
            <c:numRef>
              <c:f>[1]NTA!$K$5:$K$14</c:f>
              <c:numCache>
                <c:formatCode>General</c:formatCode>
                <c:ptCount val="10"/>
                <c:pt idx="0">
                  <c:v>-1</c:v>
                </c:pt>
                <c:pt idx="1">
                  <c:v>20</c:v>
                </c:pt>
                <c:pt idx="2">
                  <c:v>16</c:v>
                </c:pt>
                <c:pt idx="3">
                  <c:v>12</c:v>
                </c:pt>
                <c:pt idx="4">
                  <c:v>10</c:v>
                </c:pt>
                <c:pt idx="5">
                  <c:v>8</c:v>
                </c:pt>
                <c:pt idx="6">
                  <c:v>6</c:v>
                </c:pt>
                <c:pt idx="7">
                  <c:v>4</c:v>
                </c:pt>
                <c:pt idx="8">
                  <c:v>2</c:v>
                </c:pt>
                <c:pt idx="9">
                  <c:v>0</c:v>
                </c:pt>
              </c:numCache>
            </c:numRef>
          </c:yVal>
        </c:ser>
        <c:ser>
          <c:idx val="1"/>
          <c:order val="1"/>
          <c:tx>
            <c:v>NTA_2</c:v>
          </c:tx>
          <c:spPr>
            <a:ln w="28575">
              <a:noFill/>
            </a:ln>
          </c:spPr>
          <c:marker>
            <c:symbol val="triangle"/>
            <c:size val="7"/>
            <c:spPr>
              <a:solidFill>
                <a:srgbClr val="C0504D"/>
              </a:solidFill>
              <a:ln>
                <a:solidFill>
                  <a:srgbClr val="993366"/>
                </a:solidFill>
                <a:prstDash val="solid"/>
              </a:ln>
            </c:spPr>
          </c:marker>
          <c:trendline>
            <c:spPr>
              <a:ln w="3175">
                <a:solidFill>
                  <a:srgbClr val="006411"/>
                </a:solidFill>
                <a:prstDash val="solid"/>
              </a:ln>
            </c:spPr>
            <c:trendlineType val="linear"/>
            <c:dispRSqr val="1"/>
            <c:dispEq val="1"/>
            <c:trendlineLbl>
              <c:layout>
                <c:manualLayout>
                  <c:x val="-0.21735008017715687"/>
                  <c:y val="1.6929133858267782E-2"/>
                </c:manualLayout>
              </c:layout>
              <c:numFmt formatCode="General" sourceLinked="0"/>
              <c:spPr>
                <a:noFill/>
                <a:ln w="3175">
                  <a:solidFill>
                    <a:srgbClr val="006411"/>
                  </a:solidFill>
                  <a:prstDash val="solid"/>
                </a:ln>
              </c:spPr>
            </c:trendlineLbl>
          </c:trendline>
          <c:xVal>
            <c:numRef>
              <c:f>[1]NTA!$L$31:$L$38</c:f>
              <c:numCache>
                <c:formatCode>General</c:formatCode>
                <c:ptCount val="8"/>
                <c:pt idx="0">
                  <c:v>2288.8559735408257</c:v>
                </c:pt>
                <c:pt idx="1">
                  <c:v>2231.1797506208991</c:v>
                </c:pt>
                <c:pt idx="2">
                  <c:v>2328.0741074031002</c:v>
                </c:pt>
                <c:pt idx="3">
                  <c:v>2387.2637857246091</c:v>
                </c:pt>
                <c:pt idx="4">
                  <c:v>2664.8520851131457</c:v>
                </c:pt>
                <c:pt idx="5">
                  <c:v>2487.3462304264217</c:v>
                </c:pt>
                <c:pt idx="6">
                  <c:v>3050.882532819418</c:v>
                </c:pt>
                <c:pt idx="7">
                  <c:v>3293.9254105664122</c:v>
                </c:pt>
              </c:numCache>
            </c:numRef>
          </c:xVal>
          <c:yVal>
            <c:numRef>
              <c:f>[1]NTA!$K$31:$K$38</c:f>
              <c:numCache>
                <c:formatCode>General</c:formatCode>
                <c:ptCount val="8"/>
                <c:pt idx="0">
                  <c:v>-1</c:v>
                </c:pt>
                <c:pt idx="1">
                  <c:v>0</c:v>
                </c:pt>
                <c:pt idx="2">
                  <c:v>2</c:v>
                </c:pt>
                <c:pt idx="3">
                  <c:v>4</c:v>
                </c:pt>
                <c:pt idx="4">
                  <c:v>6</c:v>
                </c:pt>
                <c:pt idx="5">
                  <c:v>8</c:v>
                </c:pt>
                <c:pt idx="6">
                  <c:v>12</c:v>
                </c:pt>
                <c:pt idx="7">
                  <c:v>16</c:v>
                </c:pt>
              </c:numCache>
            </c:numRef>
          </c:yVal>
        </c:ser>
        <c:axId val="70295936"/>
        <c:axId val="70297856"/>
      </c:scatterChart>
      <c:valAx>
        <c:axId val="70295936"/>
        <c:scaling>
          <c:orientation val="minMax"/>
          <c:min val="2200"/>
        </c:scaling>
        <c:axPos val="t"/>
        <c:title>
          <c:tx>
            <c:rich>
              <a:bodyPr/>
              <a:lstStyle/>
              <a:p>
                <a:pPr>
                  <a:defRPr/>
                </a:pPr>
                <a:r>
                  <a:rPr lang="en-US" i="1"/>
                  <a:t>N</a:t>
                </a:r>
                <a:r>
                  <a:rPr lang="en-US"/>
                  <a:t>TA (S=35)</a:t>
                </a:r>
              </a:p>
            </c:rich>
          </c:tx>
          <c:layout>
            <c:manualLayout>
              <c:xMode val="edge"/>
              <c:yMode val="edge"/>
              <c:x val="0.46306879947093232"/>
              <c:y val="3.1612020177165488E-2"/>
            </c:manualLayout>
          </c:layout>
          <c:spPr>
            <a:noFill/>
            <a:ln w="25400">
              <a:noFill/>
            </a:ln>
          </c:spPr>
        </c:title>
        <c:numFmt formatCode="General" sourceLinked="1"/>
        <c:tickLblPos val="nextTo"/>
        <c:spPr>
          <a:ln w="3175">
            <a:solidFill>
              <a:srgbClr val="000000"/>
            </a:solidFill>
            <a:prstDash val="solid"/>
          </a:ln>
        </c:spPr>
        <c:txPr>
          <a:bodyPr rot="0" vert="horz"/>
          <a:lstStyle/>
          <a:p>
            <a:pPr>
              <a:defRPr sz="1100" b="0" i="0" u="none" strike="noStrike" baseline="0">
                <a:solidFill>
                  <a:srgbClr val="000000"/>
                </a:solidFill>
                <a:latin typeface="Times"/>
                <a:ea typeface="Times"/>
                <a:cs typeface="Times"/>
              </a:defRPr>
            </a:pPr>
            <a:endParaRPr lang="en-US"/>
          </a:p>
        </c:txPr>
        <c:crossAx val="70297856"/>
        <c:crosses val="autoZero"/>
        <c:crossBetween val="midCat"/>
      </c:valAx>
      <c:valAx>
        <c:axId val="70297856"/>
        <c:scaling>
          <c:orientation val="maxMin"/>
          <c:max val="24"/>
          <c:min val="-1"/>
        </c:scaling>
        <c:axPos val="l"/>
        <c:title>
          <c:tx>
            <c:rich>
              <a:bodyPr/>
              <a:lstStyle/>
              <a:p>
                <a:pPr>
                  <a:defRPr/>
                </a:pPr>
                <a:r>
                  <a:rPr lang="en-US"/>
                  <a:t>Depth Below Sed./Water Inerface (cm)</a:t>
                </a:r>
              </a:p>
            </c:rich>
          </c:tx>
          <c:layout>
            <c:manualLayout>
              <c:xMode val="edge"/>
              <c:yMode val="edge"/>
              <c:x val="1.7669806540720676E-2"/>
              <c:y val="0.21104693140794287"/>
            </c:manualLayout>
          </c:layout>
          <c:spPr>
            <a:noFill/>
            <a:ln w="25400">
              <a:noFill/>
            </a:ln>
          </c:spPr>
        </c:title>
        <c:numFmt formatCode="General" sourceLinked="1"/>
        <c:tickLblPos val="nextTo"/>
        <c:spPr>
          <a:ln w="3175">
            <a:solidFill>
              <a:srgbClr val="000000"/>
            </a:solidFill>
            <a:prstDash val="solid"/>
          </a:ln>
        </c:spPr>
        <c:txPr>
          <a:bodyPr rot="0" vert="horz"/>
          <a:lstStyle/>
          <a:p>
            <a:pPr>
              <a:defRPr/>
            </a:pPr>
            <a:endParaRPr lang="en-US"/>
          </a:p>
        </c:txPr>
        <c:crossAx val="70295936"/>
        <c:crosses val="autoZero"/>
        <c:crossBetween val="midCat"/>
        <c:majorUnit val="4"/>
      </c:valAx>
      <c:spPr>
        <a:noFill/>
        <a:ln w="25400">
          <a:noFill/>
        </a:ln>
      </c:spPr>
    </c:plotArea>
    <c:plotVisOnly val="1"/>
    <c:dispBlanksAs val="gap"/>
  </c:chart>
  <c:spPr>
    <a:solidFill>
      <a:srgbClr val="FFFFFF"/>
    </a:solidFill>
    <a:ln w="3175">
      <a:solidFill>
        <a:srgbClr val="000000"/>
      </a:solidFill>
      <a:prstDash val="solid"/>
    </a:ln>
  </c:spPr>
  <c:txPr>
    <a:bodyPr/>
    <a:lstStyle/>
    <a:p>
      <a:pPr>
        <a:defRPr sz="1100" b="0" i="0" u="none" strike="noStrike" baseline="0">
          <a:solidFill>
            <a:srgbClr val="000000"/>
          </a:solidFill>
          <a:latin typeface="Times"/>
          <a:ea typeface="Arial"/>
          <a:cs typeface="Times"/>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756FB-8365-436A-BAAF-A9C261A5F299}" type="doc">
      <dgm:prSet loTypeId="urn:microsoft.com/office/officeart/2005/8/layout/venn1" loCatId="relationship" qsTypeId="urn:microsoft.com/office/officeart/2005/8/quickstyle/simple1" qsCatId="simple" csTypeId="urn:microsoft.com/office/officeart/2005/8/colors/accent1_2" csCatId="accent1" phldr="1"/>
      <dgm:spPr/>
    </dgm:pt>
    <dgm:pt modelId="{FCB322CA-7D37-4484-BC99-7CA7C1A3B563}">
      <dgm:prSet phldrT="[Text]"/>
      <dgm:spPr/>
      <dgm:t>
        <a:bodyPr/>
        <a:lstStyle/>
        <a:p>
          <a:r>
            <a:rPr lang="en-US" dirty="0" smtClean="0"/>
            <a:t>Benthic Community</a:t>
          </a:r>
          <a:endParaRPr lang="en-US" dirty="0"/>
        </a:p>
      </dgm:t>
    </dgm:pt>
    <dgm:pt modelId="{F8ACB114-AF4F-440C-96F4-C2B1E60207A4}" type="parTrans" cxnId="{D4809A3B-2C6F-492C-A068-CCDF8B0F81B8}">
      <dgm:prSet/>
      <dgm:spPr/>
      <dgm:t>
        <a:bodyPr/>
        <a:lstStyle/>
        <a:p>
          <a:endParaRPr lang="en-US"/>
        </a:p>
      </dgm:t>
    </dgm:pt>
    <dgm:pt modelId="{AE39AFEC-D3DF-42A5-842C-58576FBF3954}" type="sibTrans" cxnId="{D4809A3B-2C6F-492C-A068-CCDF8B0F81B8}">
      <dgm:prSet/>
      <dgm:spPr/>
      <dgm:t>
        <a:bodyPr/>
        <a:lstStyle/>
        <a:p>
          <a:endParaRPr lang="en-US"/>
        </a:p>
      </dgm:t>
    </dgm:pt>
    <dgm:pt modelId="{284A93CE-BFF4-4540-847D-C39B2F005BA3}">
      <dgm:prSet phldrT="[Text]"/>
      <dgm:spPr>
        <a:solidFill>
          <a:srgbClr val="C00000">
            <a:alpha val="50000"/>
          </a:srgbClr>
        </a:solidFill>
      </dgm:spPr>
      <dgm:t>
        <a:bodyPr/>
        <a:lstStyle/>
        <a:p>
          <a:r>
            <a:rPr lang="en-US" dirty="0" smtClean="0"/>
            <a:t>Physiochemical</a:t>
          </a:r>
          <a:endParaRPr lang="en-US" dirty="0"/>
        </a:p>
      </dgm:t>
    </dgm:pt>
    <dgm:pt modelId="{B8EC29CD-1DAD-4A2D-901E-B6401126A63A}" type="parTrans" cxnId="{176F813E-8689-45FB-BF08-239A471A05AB}">
      <dgm:prSet/>
      <dgm:spPr/>
      <dgm:t>
        <a:bodyPr/>
        <a:lstStyle/>
        <a:p>
          <a:endParaRPr lang="en-US"/>
        </a:p>
      </dgm:t>
    </dgm:pt>
    <dgm:pt modelId="{68B65B1D-7CFC-4973-9DE7-D8B04D34C17B}" type="sibTrans" cxnId="{176F813E-8689-45FB-BF08-239A471A05AB}">
      <dgm:prSet/>
      <dgm:spPr/>
      <dgm:t>
        <a:bodyPr/>
        <a:lstStyle/>
        <a:p>
          <a:endParaRPr lang="en-US"/>
        </a:p>
      </dgm:t>
    </dgm:pt>
    <dgm:pt modelId="{23EFF7E0-3349-4409-92FF-EEB235FE3255}">
      <dgm:prSet phldrT="[Text]"/>
      <dgm:spPr>
        <a:solidFill>
          <a:schemeClr val="accent5">
            <a:lumMod val="75000"/>
            <a:alpha val="50000"/>
          </a:schemeClr>
        </a:solidFill>
      </dgm:spPr>
      <dgm:t>
        <a:bodyPr/>
        <a:lstStyle/>
        <a:p>
          <a:r>
            <a:rPr lang="en-US" dirty="0" smtClean="0"/>
            <a:t>Human dimension</a:t>
          </a:r>
          <a:endParaRPr lang="en-US" dirty="0"/>
        </a:p>
      </dgm:t>
    </dgm:pt>
    <dgm:pt modelId="{FD971C94-4C19-41D3-A176-739B1992E5A3}" type="parTrans" cxnId="{6BB0ED04-607C-4514-BC0F-FFF26BF85941}">
      <dgm:prSet/>
      <dgm:spPr/>
      <dgm:t>
        <a:bodyPr/>
        <a:lstStyle/>
        <a:p>
          <a:endParaRPr lang="en-US"/>
        </a:p>
      </dgm:t>
    </dgm:pt>
    <dgm:pt modelId="{3F1227BA-7714-4B6B-8F0F-CA13C454DA01}" type="sibTrans" cxnId="{6BB0ED04-607C-4514-BC0F-FFF26BF85941}">
      <dgm:prSet/>
      <dgm:spPr/>
      <dgm:t>
        <a:bodyPr/>
        <a:lstStyle/>
        <a:p>
          <a:endParaRPr lang="en-US"/>
        </a:p>
      </dgm:t>
    </dgm:pt>
    <dgm:pt modelId="{73DE11B6-10FE-4B55-B2B4-673C329D84DB}">
      <dgm:prSet phldrT="[Text]"/>
      <dgm:spPr/>
      <dgm:t>
        <a:bodyPr/>
        <a:lstStyle/>
        <a:p>
          <a:r>
            <a:rPr lang="en-US" dirty="0" smtClean="0"/>
            <a:t>Pelagic Community</a:t>
          </a:r>
          <a:endParaRPr lang="en-US" dirty="0"/>
        </a:p>
      </dgm:t>
    </dgm:pt>
    <dgm:pt modelId="{E8CA22AA-E033-4C1B-969B-C21F55753222}" type="parTrans" cxnId="{F9E18B7F-4EAD-4C01-A953-CA47A5FD5EB9}">
      <dgm:prSet/>
      <dgm:spPr/>
      <dgm:t>
        <a:bodyPr/>
        <a:lstStyle/>
        <a:p>
          <a:endParaRPr lang="en-US"/>
        </a:p>
      </dgm:t>
    </dgm:pt>
    <dgm:pt modelId="{C5060323-4009-424F-AF88-3FB1F9ED68A9}" type="sibTrans" cxnId="{F9E18B7F-4EAD-4C01-A953-CA47A5FD5EB9}">
      <dgm:prSet/>
      <dgm:spPr/>
      <dgm:t>
        <a:bodyPr/>
        <a:lstStyle/>
        <a:p>
          <a:endParaRPr lang="en-US"/>
        </a:p>
      </dgm:t>
    </dgm:pt>
    <dgm:pt modelId="{1D0486AF-CBF5-41D8-9526-6F4ACE0FE66E}" type="pres">
      <dgm:prSet presAssocID="{4AB756FB-8365-436A-BAAF-A9C261A5F299}" presName="compositeShape" presStyleCnt="0">
        <dgm:presLayoutVars>
          <dgm:chMax val="7"/>
          <dgm:dir/>
          <dgm:resizeHandles val="exact"/>
        </dgm:presLayoutVars>
      </dgm:prSet>
      <dgm:spPr/>
    </dgm:pt>
    <dgm:pt modelId="{C08746E7-17E6-4485-81C6-8E13C93BAB4B}" type="pres">
      <dgm:prSet presAssocID="{FCB322CA-7D37-4484-BC99-7CA7C1A3B563}" presName="circ1" presStyleLbl="vennNode1" presStyleIdx="0" presStyleCnt="4"/>
      <dgm:spPr/>
      <dgm:t>
        <a:bodyPr/>
        <a:lstStyle/>
        <a:p>
          <a:endParaRPr lang="en-US"/>
        </a:p>
      </dgm:t>
    </dgm:pt>
    <dgm:pt modelId="{EBB3C48A-7C1D-4AD7-8295-A961426176F1}" type="pres">
      <dgm:prSet presAssocID="{FCB322CA-7D37-4484-BC99-7CA7C1A3B563}" presName="circ1Tx" presStyleLbl="revTx" presStyleIdx="0" presStyleCnt="0">
        <dgm:presLayoutVars>
          <dgm:chMax val="0"/>
          <dgm:chPref val="0"/>
          <dgm:bulletEnabled val="1"/>
        </dgm:presLayoutVars>
      </dgm:prSet>
      <dgm:spPr/>
      <dgm:t>
        <a:bodyPr/>
        <a:lstStyle/>
        <a:p>
          <a:endParaRPr lang="en-US"/>
        </a:p>
      </dgm:t>
    </dgm:pt>
    <dgm:pt modelId="{D1E609AF-DB69-400B-A8CC-77CECAB1EB61}" type="pres">
      <dgm:prSet presAssocID="{284A93CE-BFF4-4540-847D-C39B2F005BA3}" presName="circ2" presStyleLbl="vennNode1" presStyleIdx="1" presStyleCnt="4"/>
      <dgm:spPr/>
      <dgm:t>
        <a:bodyPr/>
        <a:lstStyle/>
        <a:p>
          <a:endParaRPr lang="en-US"/>
        </a:p>
      </dgm:t>
    </dgm:pt>
    <dgm:pt modelId="{F172F096-7AA9-4602-B958-557EC8731A98}" type="pres">
      <dgm:prSet presAssocID="{284A93CE-BFF4-4540-847D-C39B2F005BA3}" presName="circ2Tx" presStyleLbl="revTx" presStyleIdx="0" presStyleCnt="0">
        <dgm:presLayoutVars>
          <dgm:chMax val="0"/>
          <dgm:chPref val="0"/>
          <dgm:bulletEnabled val="1"/>
        </dgm:presLayoutVars>
      </dgm:prSet>
      <dgm:spPr/>
      <dgm:t>
        <a:bodyPr/>
        <a:lstStyle/>
        <a:p>
          <a:endParaRPr lang="en-US"/>
        </a:p>
      </dgm:t>
    </dgm:pt>
    <dgm:pt modelId="{DB4064EE-AAB9-4520-BC23-9CAADC50E5DB}" type="pres">
      <dgm:prSet presAssocID="{23EFF7E0-3349-4409-92FF-EEB235FE3255}" presName="circ3" presStyleLbl="vennNode1" presStyleIdx="2" presStyleCnt="4"/>
      <dgm:spPr/>
      <dgm:t>
        <a:bodyPr/>
        <a:lstStyle/>
        <a:p>
          <a:endParaRPr lang="en-US"/>
        </a:p>
      </dgm:t>
    </dgm:pt>
    <dgm:pt modelId="{E5CC9D2C-72D5-4329-BB38-0DB570AFFDD7}" type="pres">
      <dgm:prSet presAssocID="{23EFF7E0-3349-4409-92FF-EEB235FE3255}" presName="circ3Tx" presStyleLbl="revTx" presStyleIdx="0" presStyleCnt="0">
        <dgm:presLayoutVars>
          <dgm:chMax val="0"/>
          <dgm:chPref val="0"/>
          <dgm:bulletEnabled val="1"/>
        </dgm:presLayoutVars>
      </dgm:prSet>
      <dgm:spPr/>
      <dgm:t>
        <a:bodyPr/>
        <a:lstStyle/>
        <a:p>
          <a:endParaRPr lang="en-US"/>
        </a:p>
      </dgm:t>
    </dgm:pt>
    <dgm:pt modelId="{A96A5710-1BB1-4C45-9ED8-66EBFC4AC653}" type="pres">
      <dgm:prSet presAssocID="{73DE11B6-10FE-4B55-B2B4-673C329D84DB}" presName="circ4" presStyleLbl="vennNode1" presStyleIdx="3" presStyleCnt="4"/>
      <dgm:spPr/>
      <dgm:t>
        <a:bodyPr/>
        <a:lstStyle/>
        <a:p>
          <a:endParaRPr lang="en-US"/>
        </a:p>
      </dgm:t>
    </dgm:pt>
    <dgm:pt modelId="{8A35E126-62F2-4ABE-92B9-A5F5E5A13DAF}" type="pres">
      <dgm:prSet presAssocID="{73DE11B6-10FE-4B55-B2B4-673C329D84DB}" presName="circ4Tx" presStyleLbl="revTx" presStyleIdx="0" presStyleCnt="0">
        <dgm:presLayoutVars>
          <dgm:chMax val="0"/>
          <dgm:chPref val="0"/>
          <dgm:bulletEnabled val="1"/>
        </dgm:presLayoutVars>
      </dgm:prSet>
      <dgm:spPr/>
      <dgm:t>
        <a:bodyPr/>
        <a:lstStyle/>
        <a:p>
          <a:endParaRPr lang="en-US"/>
        </a:p>
      </dgm:t>
    </dgm:pt>
  </dgm:ptLst>
  <dgm:cxnLst>
    <dgm:cxn modelId="{F9E18B7F-4EAD-4C01-A953-CA47A5FD5EB9}" srcId="{4AB756FB-8365-436A-BAAF-A9C261A5F299}" destId="{73DE11B6-10FE-4B55-B2B4-673C329D84DB}" srcOrd="3" destOrd="0" parTransId="{E8CA22AA-E033-4C1B-969B-C21F55753222}" sibTransId="{C5060323-4009-424F-AF88-3FB1F9ED68A9}"/>
    <dgm:cxn modelId="{79C9346A-52A0-4367-A8FA-5DB00D3AA857}" type="presOf" srcId="{FCB322CA-7D37-4484-BC99-7CA7C1A3B563}" destId="{C08746E7-17E6-4485-81C6-8E13C93BAB4B}" srcOrd="0" destOrd="0" presId="urn:microsoft.com/office/officeart/2005/8/layout/venn1"/>
    <dgm:cxn modelId="{3C0726A3-2A5B-4B4F-A492-DE988B636CD2}" type="presOf" srcId="{23EFF7E0-3349-4409-92FF-EEB235FE3255}" destId="{E5CC9D2C-72D5-4329-BB38-0DB570AFFDD7}" srcOrd="1" destOrd="0" presId="urn:microsoft.com/office/officeart/2005/8/layout/venn1"/>
    <dgm:cxn modelId="{77BB4DEF-5B45-46EF-8BD3-FB1BD3AFB530}" type="presOf" srcId="{FCB322CA-7D37-4484-BC99-7CA7C1A3B563}" destId="{EBB3C48A-7C1D-4AD7-8295-A961426176F1}" srcOrd="1" destOrd="0" presId="urn:microsoft.com/office/officeart/2005/8/layout/venn1"/>
    <dgm:cxn modelId="{C67E4832-2B61-41F5-87A6-FD72CCBF85D0}" type="presOf" srcId="{4AB756FB-8365-436A-BAAF-A9C261A5F299}" destId="{1D0486AF-CBF5-41D8-9526-6F4ACE0FE66E}" srcOrd="0" destOrd="0" presId="urn:microsoft.com/office/officeart/2005/8/layout/venn1"/>
    <dgm:cxn modelId="{36F35038-9500-40F8-A7C2-ED7FE58493A4}" type="presOf" srcId="{284A93CE-BFF4-4540-847D-C39B2F005BA3}" destId="{F172F096-7AA9-4602-B958-557EC8731A98}" srcOrd="1" destOrd="0" presId="urn:microsoft.com/office/officeart/2005/8/layout/venn1"/>
    <dgm:cxn modelId="{050C13EE-61F6-4FC0-A3EA-B2E762BE4AFD}" type="presOf" srcId="{284A93CE-BFF4-4540-847D-C39B2F005BA3}" destId="{D1E609AF-DB69-400B-A8CC-77CECAB1EB61}" srcOrd="0" destOrd="0" presId="urn:microsoft.com/office/officeart/2005/8/layout/venn1"/>
    <dgm:cxn modelId="{F26E8853-9E6D-4895-B84F-930D46E947C9}" type="presOf" srcId="{23EFF7E0-3349-4409-92FF-EEB235FE3255}" destId="{DB4064EE-AAB9-4520-BC23-9CAADC50E5DB}" srcOrd="0" destOrd="0" presId="urn:microsoft.com/office/officeart/2005/8/layout/venn1"/>
    <dgm:cxn modelId="{726EB478-144C-4610-B299-F88F0653938C}" type="presOf" srcId="{73DE11B6-10FE-4B55-B2B4-673C329D84DB}" destId="{8A35E126-62F2-4ABE-92B9-A5F5E5A13DAF}" srcOrd="1" destOrd="0" presId="urn:microsoft.com/office/officeart/2005/8/layout/venn1"/>
    <dgm:cxn modelId="{6BB0ED04-607C-4514-BC0F-FFF26BF85941}" srcId="{4AB756FB-8365-436A-BAAF-A9C261A5F299}" destId="{23EFF7E0-3349-4409-92FF-EEB235FE3255}" srcOrd="2" destOrd="0" parTransId="{FD971C94-4C19-41D3-A176-739B1992E5A3}" sibTransId="{3F1227BA-7714-4B6B-8F0F-CA13C454DA01}"/>
    <dgm:cxn modelId="{D4809A3B-2C6F-492C-A068-CCDF8B0F81B8}" srcId="{4AB756FB-8365-436A-BAAF-A9C261A5F299}" destId="{FCB322CA-7D37-4484-BC99-7CA7C1A3B563}" srcOrd="0" destOrd="0" parTransId="{F8ACB114-AF4F-440C-96F4-C2B1E60207A4}" sibTransId="{AE39AFEC-D3DF-42A5-842C-58576FBF3954}"/>
    <dgm:cxn modelId="{6FDAF770-56CB-4648-850A-7329EA5AA99E}" type="presOf" srcId="{73DE11B6-10FE-4B55-B2B4-673C329D84DB}" destId="{A96A5710-1BB1-4C45-9ED8-66EBFC4AC653}" srcOrd="0" destOrd="0" presId="urn:microsoft.com/office/officeart/2005/8/layout/venn1"/>
    <dgm:cxn modelId="{176F813E-8689-45FB-BF08-239A471A05AB}" srcId="{4AB756FB-8365-436A-BAAF-A9C261A5F299}" destId="{284A93CE-BFF4-4540-847D-C39B2F005BA3}" srcOrd="1" destOrd="0" parTransId="{B8EC29CD-1DAD-4A2D-901E-B6401126A63A}" sibTransId="{68B65B1D-7CFC-4973-9DE7-D8B04D34C17B}"/>
    <dgm:cxn modelId="{D0633688-41CB-49D4-9E86-3535EBCF99C1}" type="presParOf" srcId="{1D0486AF-CBF5-41D8-9526-6F4ACE0FE66E}" destId="{C08746E7-17E6-4485-81C6-8E13C93BAB4B}" srcOrd="0" destOrd="0" presId="urn:microsoft.com/office/officeart/2005/8/layout/venn1"/>
    <dgm:cxn modelId="{724E77A7-3497-4587-B86D-72D2CD1D4DDC}" type="presParOf" srcId="{1D0486AF-CBF5-41D8-9526-6F4ACE0FE66E}" destId="{EBB3C48A-7C1D-4AD7-8295-A961426176F1}" srcOrd="1" destOrd="0" presId="urn:microsoft.com/office/officeart/2005/8/layout/venn1"/>
    <dgm:cxn modelId="{2A8FC603-489B-4B79-B447-30C90748D47E}" type="presParOf" srcId="{1D0486AF-CBF5-41D8-9526-6F4ACE0FE66E}" destId="{D1E609AF-DB69-400B-A8CC-77CECAB1EB61}" srcOrd="2" destOrd="0" presId="urn:microsoft.com/office/officeart/2005/8/layout/venn1"/>
    <dgm:cxn modelId="{48436CE4-E938-477A-B3EB-5EBD4B6D883B}" type="presParOf" srcId="{1D0486AF-CBF5-41D8-9526-6F4ACE0FE66E}" destId="{F172F096-7AA9-4602-B958-557EC8731A98}" srcOrd="3" destOrd="0" presId="urn:microsoft.com/office/officeart/2005/8/layout/venn1"/>
    <dgm:cxn modelId="{13ABD82C-1A88-4592-980E-E6BBCB8B1D83}" type="presParOf" srcId="{1D0486AF-CBF5-41D8-9526-6F4ACE0FE66E}" destId="{DB4064EE-AAB9-4520-BC23-9CAADC50E5DB}" srcOrd="4" destOrd="0" presId="urn:microsoft.com/office/officeart/2005/8/layout/venn1"/>
    <dgm:cxn modelId="{10B59187-1163-497E-B83B-9927E00C47BA}" type="presParOf" srcId="{1D0486AF-CBF5-41D8-9526-6F4ACE0FE66E}" destId="{E5CC9D2C-72D5-4329-BB38-0DB570AFFDD7}" srcOrd="5" destOrd="0" presId="urn:microsoft.com/office/officeart/2005/8/layout/venn1"/>
    <dgm:cxn modelId="{07211D60-6903-4294-BA0E-ACDE0A306BAD}" type="presParOf" srcId="{1D0486AF-CBF5-41D8-9526-6F4ACE0FE66E}" destId="{A96A5710-1BB1-4C45-9ED8-66EBFC4AC653}" srcOrd="6" destOrd="0" presId="urn:microsoft.com/office/officeart/2005/8/layout/venn1"/>
    <dgm:cxn modelId="{23F59823-C899-4764-B785-BA092A554F59}" type="presParOf" srcId="{1D0486AF-CBF5-41D8-9526-6F4ACE0FE66E}" destId="{8A35E126-62F2-4ABE-92B9-A5F5E5A13DAF}" srcOrd="7"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8746E7-17E6-4485-81C6-8E13C93BAB4B}">
      <dsp:nvSpPr>
        <dsp:cNvPr id="0" name=""/>
        <dsp:cNvSpPr/>
      </dsp:nvSpPr>
      <dsp:spPr>
        <a:xfrm>
          <a:off x="1991359" y="40639"/>
          <a:ext cx="2113280" cy="21132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t>Benthic Community</a:t>
          </a:r>
          <a:endParaRPr lang="en-US" sz="900" kern="1200" dirty="0"/>
        </a:p>
      </dsp:txBody>
      <dsp:txXfrm>
        <a:off x="2235200" y="325119"/>
        <a:ext cx="1625600" cy="670560"/>
      </dsp:txXfrm>
    </dsp:sp>
    <dsp:sp modelId="{D1E609AF-DB69-400B-A8CC-77CECAB1EB61}">
      <dsp:nvSpPr>
        <dsp:cNvPr id="0" name=""/>
        <dsp:cNvSpPr/>
      </dsp:nvSpPr>
      <dsp:spPr>
        <a:xfrm>
          <a:off x="2926080" y="975359"/>
          <a:ext cx="2113280" cy="2113280"/>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t>Physiochemical</a:t>
          </a:r>
          <a:endParaRPr lang="en-US" sz="900" kern="1200" dirty="0"/>
        </a:p>
      </dsp:txBody>
      <dsp:txXfrm>
        <a:off x="4063999" y="1219200"/>
        <a:ext cx="812800" cy="1625600"/>
      </dsp:txXfrm>
    </dsp:sp>
    <dsp:sp modelId="{DB4064EE-AAB9-4520-BC23-9CAADC50E5DB}">
      <dsp:nvSpPr>
        <dsp:cNvPr id="0" name=""/>
        <dsp:cNvSpPr/>
      </dsp:nvSpPr>
      <dsp:spPr>
        <a:xfrm>
          <a:off x="1991359" y="1910080"/>
          <a:ext cx="2113280" cy="2113280"/>
        </a:xfrm>
        <a:prstGeom prst="ellipse">
          <a:avLst/>
        </a:prstGeom>
        <a:solidFill>
          <a:schemeClr val="accent5">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t>Human dimension</a:t>
          </a:r>
          <a:endParaRPr lang="en-US" sz="900" kern="1200" dirty="0"/>
        </a:p>
      </dsp:txBody>
      <dsp:txXfrm>
        <a:off x="2235200" y="3068320"/>
        <a:ext cx="1625600" cy="670560"/>
      </dsp:txXfrm>
    </dsp:sp>
    <dsp:sp modelId="{A96A5710-1BB1-4C45-9ED8-66EBFC4AC653}">
      <dsp:nvSpPr>
        <dsp:cNvPr id="0" name=""/>
        <dsp:cNvSpPr/>
      </dsp:nvSpPr>
      <dsp:spPr>
        <a:xfrm>
          <a:off x="1056639" y="975359"/>
          <a:ext cx="2113280" cy="21132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t>Pelagic Community</a:t>
          </a:r>
          <a:endParaRPr lang="en-US" sz="900" kern="1200" dirty="0"/>
        </a:p>
      </dsp:txBody>
      <dsp:txXfrm>
        <a:off x="1219200" y="1219200"/>
        <a:ext cx="812800" cy="16256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28.wmf"/><Relationship Id="rId1" Type="http://schemas.openxmlformats.org/officeDocument/2006/relationships/image" Target="../media/image12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28.wmf"/><Relationship Id="rId1" Type="http://schemas.openxmlformats.org/officeDocument/2006/relationships/image" Target="../media/image12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28.wmf"/><Relationship Id="rId1" Type="http://schemas.openxmlformats.org/officeDocument/2006/relationships/image" Target="../media/image12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A3D3F-FA3A-43FB-819B-B918D157AE16}" type="datetimeFigureOut">
              <a:rPr lang="en-US" smtClean="0"/>
              <a:pPr/>
              <a:t>8/29/2011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9F434-8BE4-4208-A27E-B9B0B17D628A}" type="slidenum">
              <a:rPr lang="en-US" smtClean="0"/>
              <a:pPr/>
              <a:t>‹#›</a:t>
            </a:fld>
            <a:endParaRPr lang="en-US"/>
          </a:p>
        </p:txBody>
      </p:sp>
    </p:spTree>
    <p:extLst>
      <p:ext uri="{BB962C8B-B14F-4D97-AF65-F5344CB8AC3E}">
        <p14:creationId xmlns="" xmlns:p14="http://schemas.microsoft.com/office/powerpoint/2010/main" val="144726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0DAB56-7781-C548-B4B9-A3DA20D8922C}"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948A6A4-94EE-45B8-9864-910D3059980C}" type="slidenum">
              <a:rPr lang="en-US" smtClean="0">
                <a:solidFill>
                  <a:prstClr val="black"/>
                </a:solidFill>
              </a:rPr>
              <a:pPr/>
              <a:t>13</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xfrm>
            <a:off x="1144588" y="685800"/>
            <a:ext cx="4572000" cy="3429000"/>
          </a:xfrm>
          <a:ln/>
        </p:spPr>
      </p:sp>
      <p:sp>
        <p:nvSpPr>
          <p:cNvPr id="60420" name="Rectangle 4"/>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2E9E30D-969A-4CCD-895D-CFD0608E27DB}" type="slidenum">
              <a:rPr lang="en-US" smtClean="0">
                <a:solidFill>
                  <a:prstClr val="black"/>
                </a:solidFill>
              </a:rPr>
              <a:pPr/>
              <a:t>14</a:t>
            </a:fld>
            <a:endParaRPr lang="en-US" smtClean="0">
              <a:solidFill>
                <a:prstClr val="black"/>
              </a:solidFill>
            </a:endParaRPr>
          </a:p>
        </p:txBody>
      </p:sp>
      <p:sp>
        <p:nvSpPr>
          <p:cNvPr id="61443" name="Rectangle 2"/>
          <p:cNvSpPr>
            <a:spLocks noGrp="1" noRot="1" noChangeAspect="1" noChangeArrowheads="1" noTextEdit="1"/>
          </p:cNvSpPr>
          <p:nvPr>
            <p:ph type="sldImg"/>
          </p:nvPr>
        </p:nvSpPr>
        <p:spPr>
          <a:xfrm>
            <a:off x="1144588" y="685800"/>
            <a:ext cx="4572000" cy="3429000"/>
          </a:xfrm>
          <a:ln/>
        </p:spPr>
      </p:sp>
      <p:sp>
        <p:nvSpPr>
          <p:cNvPr id="61444" name="Rectangle 4"/>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2E9E30D-969A-4CCD-895D-CFD0608E27DB}" type="slidenum">
              <a:rPr lang="en-US" smtClean="0">
                <a:solidFill>
                  <a:prstClr val="black"/>
                </a:solidFill>
              </a:rPr>
              <a:pPr/>
              <a:t>15</a:t>
            </a:fld>
            <a:endParaRPr lang="en-US" smtClean="0">
              <a:solidFill>
                <a:prstClr val="black"/>
              </a:solidFill>
            </a:endParaRPr>
          </a:p>
        </p:txBody>
      </p:sp>
      <p:sp>
        <p:nvSpPr>
          <p:cNvPr id="61443" name="Rectangle 2"/>
          <p:cNvSpPr>
            <a:spLocks noGrp="1" noRot="1" noChangeAspect="1" noChangeArrowheads="1" noTextEdit="1"/>
          </p:cNvSpPr>
          <p:nvPr>
            <p:ph type="sldImg"/>
          </p:nvPr>
        </p:nvSpPr>
        <p:spPr>
          <a:xfrm>
            <a:off x="1144588" y="685800"/>
            <a:ext cx="4572000" cy="3429000"/>
          </a:xfrm>
          <a:ln/>
        </p:spPr>
      </p:sp>
      <p:sp>
        <p:nvSpPr>
          <p:cNvPr id="61444" name="Rectangle 4"/>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2E9E30D-969A-4CCD-895D-CFD0608E27DB}" type="slidenum">
              <a:rPr lang="en-US" smtClean="0">
                <a:solidFill>
                  <a:prstClr val="black"/>
                </a:solidFill>
              </a:rPr>
              <a:pPr/>
              <a:t>16</a:t>
            </a:fld>
            <a:endParaRPr lang="en-US" smtClean="0">
              <a:solidFill>
                <a:prstClr val="black"/>
              </a:solidFill>
            </a:endParaRPr>
          </a:p>
        </p:txBody>
      </p:sp>
      <p:sp>
        <p:nvSpPr>
          <p:cNvPr id="61443" name="Rectangle 2"/>
          <p:cNvSpPr>
            <a:spLocks noGrp="1" noRot="1" noChangeAspect="1" noChangeArrowheads="1" noTextEdit="1"/>
          </p:cNvSpPr>
          <p:nvPr>
            <p:ph type="sldImg"/>
          </p:nvPr>
        </p:nvSpPr>
        <p:spPr>
          <a:xfrm>
            <a:off x="1144588" y="685800"/>
            <a:ext cx="4572000" cy="3429000"/>
          </a:xfrm>
          <a:ln/>
        </p:spPr>
      </p:sp>
      <p:sp>
        <p:nvSpPr>
          <p:cNvPr id="61444" name="Rectangle 4"/>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A008AA-FEA7-4F14-890F-04F20BC78F87}" type="slidenum">
              <a:rPr lang="en-US"/>
              <a:pPr/>
              <a:t>7</a:t>
            </a:fld>
            <a:endParaRPr lang="en-US"/>
          </a:p>
        </p:txBody>
      </p:sp>
      <p:sp>
        <p:nvSpPr>
          <p:cNvPr id="169986" name="Rectangle 2"/>
          <p:cNvSpPr>
            <a:spLocks noGrp="1" noRot="1" noChangeAspect="1" noChangeArrowheads="1" noTextEdit="1"/>
          </p:cNvSpPr>
          <p:nvPr>
            <p:ph type="sldImg"/>
          </p:nvPr>
        </p:nvSpPr>
        <p:spPr>
          <a:xfrm>
            <a:off x="1143000" y="684213"/>
            <a:ext cx="4572000" cy="3429000"/>
          </a:xfrm>
          <a:ln/>
        </p:spPr>
      </p:sp>
      <p:sp>
        <p:nvSpPr>
          <p:cNvPr id="169987" name="Rectangle 3"/>
          <p:cNvSpPr>
            <a:spLocks noGrp="1" noChangeArrowheads="1"/>
          </p:cNvSpPr>
          <p:nvPr>
            <p:ph type="body" idx="1"/>
          </p:nvPr>
        </p:nvSpPr>
        <p:spPr>
          <a:xfrm>
            <a:off x="686035" y="4343815"/>
            <a:ext cx="5485931" cy="4115630"/>
          </a:xfrm>
        </p:spPr>
        <p:txBody>
          <a:bodyPr/>
          <a:lstStyle/>
          <a:p>
            <a:endParaRPr lang="en-US"/>
          </a:p>
          <a:p>
            <a:endParaRPr lang="en-US"/>
          </a:p>
          <a:p>
            <a:endParaRPr lang="en-US"/>
          </a:p>
        </p:txBody>
      </p:sp>
      <p:sp>
        <p:nvSpPr>
          <p:cNvPr id="169989" name="Rectangle 5"/>
          <p:cNvSpPr>
            <a:spLocks noChangeArrowheads="1"/>
          </p:cNvSpPr>
          <p:nvPr/>
        </p:nvSpPr>
        <p:spPr bwMode="auto">
          <a:xfrm>
            <a:off x="914713" y="4343816"/>
            <a:ext cx="5028575" cy="4113556"/>
          </a:xfrm>
          <a:prstGeom prst="rect">
            <a:avLst/>
          </a:prstGeom>
          <a:noFill/>
          <a:ln w="9525">
            <a:noFill/>
            <a:miter lim="800000"/>
            <a:headEnd/>
            <a:tailEnd/>
          </a:ln>
          <a:effectLst/>
        </p:spPr>
        <p:txBody>
          <a:bodyPr/>
          <a:lstStyle/>
          <a:p>
            <a:pPr eaLnBrk="0" hangingPunct="0">
              <a:spcBef>
                <a:spcPct val="30000"/>
              </a:spcBef>
            </a:pPr>
            <a:r>
              <a:rPr lang="en-US" sz="1200">
                <a:latin typeface="Arial Narrow" pitchFamily="34" charset="0"/>
              </a:rPr>
              <a:t>Here are common representatives of the major benthic calcifiers all of whom at least in part make there living secreting calcium carbonate in on form or another.  (a) coralline algae, (b) </a:t>
            </a:r>
            <a:r>
              <a:rPr lang="en-US" sz="1200" i="1">
                <a:latin typeface="Arial Narrow" pitchFamily="34" charset="0"/>
              </a:rPr>
              <a:t>Halimeda</a:t>
            </a:r>
            <a:r>
              <a:rPr lang="en-US" sz="1200">
                <a:latin typeface="Arial Narrow" pitchFamily="34" charset="0"/>
              </a:rPr>
              <a:t>, (c) benthic foraminifera, (d) reef-building coral (</a:t>
            </a:r>
            <a:r>
              <a:rPr lang="en-US" sz="1200" i="1">
                <a:latin typeface="Arial Narrow" pitchFamily="34" charset="0"/>
              </a:rPr>
              <a:t>dendrogyra cylindrus</a:t>
            </a:r>
            <a:r>
              <a:rPr lang="en-US" sz="1200">
                <a:latin typeface="Arial Narrow" pitchFamily="34" charset="0"/>
              </a:rPr>
              <a:t>), (e) deep-water coral, (f) bryozoan, (g) mollusc (oyster reef), (h) echinoderm (brittle star), (i) crustacean (lobster)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pic>
        <p:nvPicPr>
          <p:cNvPr id="11272"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8/29/2011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8/29/2011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Underwater.wm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8"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6200" y="6400800"/>
            <a:ext cx="1905000" cy="381000"/>
          </a:xfrm>
        </p:spPr>
        <p:txBody>
          <a:bodyPr/>
          <a:lstStyle>
            <a:lvl1pPr>
              <a:defRPr/>
            </a:lvl1pPr>
          </a:lstStyle>
          <a:p>
            <a:r>
              <a:rPr lang="en-US"/>
              <a:t>Congressional Briefing</a:t>
            </a:r>
          </a:p>
          <a:p>
            <a:r>
              <a:rPr lang="en-US"/>
              <a:t>23 May 2006</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364C7F6-BCD7-48E2-A15E-E9BA28EA402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4C9943-D831-4673-9C05-ED967A5F5E50}" type="datetimeFigureOut">
              <a:rPr lang="en-US">
                <a:solidFill>
                  <a:prstClr val="white">
                    <a:tint val="75000"/>
                  </a:prstClr>
                </a:solidFill>
              </a:rPr>
              <a:pPr>
                <a:defRPr/>
              </a:pPr>
              <a:t>8/29/2011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1AD106-0D57-4420-A28C-758CCF121568}"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04895D-2145-44C7-B082-24A6A08C148C}" type="datetimeFigureOut">
              <a:rPr lang="en-US">
                <a:solidFill>
                  <a:prstClr val="white">
                    <a:tint val="75000"/>
                  </a:prstClr>
                </a:solidFill>
              </a:rPr>
              <a:pPr>
                <a:defRPr/>
              </a:pPr>
              <a:t>8/29/2011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273C15-9BBE-48E2-951B-790D19F6D1CD}"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B94279-2C3F-4BD9-8D9E-3BFD225C4141}" type="datetimeFigureOut">
              <a:rPr lang="en-US">
                <a:solidFill>
                  <a:prstClr val="white">
                    <a:tint val="75000"/>
                  </a:prstClr>
                </a:solidFill>
              </a:rPr>
              <a:pPr>
                <a:defRPr/>
              </a:pPr>
              <a:t>8/29/2011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792A4E-B112-43B3-A085-3D1ECC135B92}"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99E820-EF10-46DA-A6B3-39B2569DDD70}" type="datetimeFigureOut">
              <a:rPr lang="en-US">
                <a:solidFill>
                  <a:prstClr val="white">
                    <a:tint val="75000"/>
                  </a:prstClr>
                </a:solidFill>
              </a:rPr>
              <a:pPr>
                <a:defRPr/>
              </a:pPr>
              <a:t>8/29/2011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E62ACA-4D0D-4575-A029-BC81748AB9E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E35D159-004C-432B-9FA3-E690FBDFB30B}" type="datetimeFigureOut">
              <a:rPr lang="en-US">
                <a:solidFill>
                  <a:prstClr val="white">
                    <a:tint val="75000"/>
                  </a:prstClr>
                </a:solidFill>
              </a:rPr>
              <a:pPr>
                <a:defRPr/>
              </a:pPr>
              <a:t>8/29/2011</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58761C-F4E0-4C4D-9CBF-E07A3248791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8B3DDCA-B405-43FD-991E-687F566B8C82}" type="datetimeFigureOut">
              <a:rPr lang="en-US">
                <a:solidFill>
                  <a:prstClr val="white">
                    <a:tint val="75000"/>
                  </a:prstClr>
                </a:solidFill>
              </a:rPr>
              <a:pPr>
                <a:defRPr/>
              </a:pPr>
              <a:t>8/29/2011</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38945B7-F5BB-4AE8-9C58-B04457CAEB13}"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CF952A-4631-4212-9E7D-53F55143C255}" type="datetimeFigureOut">
              <a:rPr lang="en-US">
                <a:solidFill>
                  <a:prstClr val="white">
                    <a:tint val="75000"/>
                  </a:prstClr>
                </a:solidFill>
              </a:rPr>
              <a:pPr>
                <a:defRPr/>
              </a:pPr>
              <a:t>8/29/2011</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B2CCCE-3AC1-4EBD-A097-3E5A074BEED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8/29/2011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13144-D3C0-4514-9A8F-E1FB48F8739D}" type="datetimeFigureOut">
              <a:rPr lang="en-US">
                <a:solidFill>
                  <a:prstClr val="white">
                    <a:tint val="75000"/>
                  </a:prstClr>
                </a:solidFill>
              </a:rPr>
              <a:pPr>
                <a:defRPr/>
              </a:pPr>
              <a:t>8/29/2011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78FCDF-028D-4BBA-8245-601B95453757}"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865B7A-9921-4BD2-B169-266AE1620663}" type="datetimeFigureOut">
              <a:rPr lang="en-US">
                <a:solidFill>
                  <a:prstClr val="white">
                    <a:tint val="75000"/>
                  </a:prstClr>
                </a:solidFill>
              </a:rPr>
              <a:pPr>
                <a:defRPr/>
              </a:pPr>
              <a:t>8/29/2011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308BA4-A962-4B2C-9FFC-827DF285C1E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7D1BE0-857D-4173-8518-16AC47038CA8}" type="datetimeFigureOut">
              <a:rPr lang="en-US">
                <a:solidFill>
                  <a:prstClr val="white">
                    <a:tint val="75000"/>
                  </a:prstClr>
                </a:solidFill>
              </a:rPr>
              <a:pPr>
                <a:defRPr/>
              </a:pPr>
              <a:t>8/29/2011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A76480-90F5-4CA1-B931-4222FDC76096}"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E39632-5DC8-43BD-B1C8-6D46ED013706}" type="datetimeFigureOut">
              <a:rPr lang="en-US">
                <a:solidFill>
                  <a:prstClr val="white">
                    <a:tint val="75000"/>
                  </a:prstClr>
                </a:solidFill>
              </a:rPr>
              <a:pPr>
                <a:defRPr/>
              </a:pPr>
              <a:t>8/29/2011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15C9CB-82C0-4FB5-A708-974361E87687}"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A8284F-0095-4A89-A718-0CFDB5894210}" type="datetime1">
              <a:rPr lang="en-US"/>
              <a:pPr>
                <a:defRPr/>
              </a:pPr>
              <a:t>8/29/2011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49E6D4-01A8-4340-A1B2-79EF4CB3C3B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0FED79-8955-4491-8748-71DA206E809E}" type="datetime1">
              <a:rPr lang="en-US"/>
              <a:pPr>
                <a:defRPr/>
              </a:pPr>
              <a:t>8/29/2011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32987D-9E69-4F68-A358-177BEFBCDEB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A98D50-5014-4E02-9C3F-622E1E24DBD7}" type="datetime1">
              <a:rPr lang="en-US"/>
              <a:pPr>
                <a:defRPr/>
              </a:pPr>
              <a:t>8/29/2011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C733FF-2F6B-4C95-8D6C-8C3F62BA1E7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DCC502D-CBD5-48F4-9940-DE9CB5408B9F}" type="datetime1">
              <a:rPr lang="en-US"/>
              <a:pPr>
                <a:defRPr/>
              </a:pPr>
              <a:t>8/29/2011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9C9826-F9B8-4EDB-891B-9420D32F395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3E6FFB-829A-43FB-AE70-5471F10BF41B}" type="datetime1">
              <a:rPr lang="en-US"/>
              <a:pPr>
                <a:defRPr/>
              </a:pPr>
              <a:t>8/29/2011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B537EF-0333-4C29-8B95-978671C749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08EEEF1-E15F-4288-AB00-CE65B8EBC614}" type="datetime1">
              <a:rPr lang="en-US"/>
              <a:pPr>
                <a:defRPr/>
              </a:pPr>
              <a:t>8/29/2011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9B49E7-4918-49FE-B394-E57899770BC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56701E-279D-4010-B6E0-739AA257620B}" type="datetimeFigureOut">
              <a:rPr lang="en-US" smtClean="0"/>
              <a:pPr/>
              <a:t>8/29/2011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Underwater.wm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t="33942" b="17288"/>
          <a:stretch/>
        </p:blipFill>
        <p:spPr>
          <a:xfrm>
            <a:off x="3628" y="0"/>
            <a:ext cx="9140372" cy="2971800"/>
          </a:xfrm>
          <a:prstGeom prst="rect">
            <a:avLst/>
          </a:prstGeom>
          <a:effectLst>
            <a:reflection blurRad="6350" stA="50000" endPos="95000" dist="101600" dir="5400000" sy="-100000" algn="bl" rotWithShape="0"/>
          </a:effectLst>
        </p:spPr>
      </p:pic>
      <p:pic>
        <p:nvPicPr>
          <p:cNvPr id="8"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0804ED-498F-4AA7-B542-BE50AD644D45}" type="datetime1">
              <a:rPr lang="en-US"/>
              <a:pPr>
                <a:defRPr/>
              </a:pPr>
              <a:t>8/29/2011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1793038-5834-45D6-8C11-CCD52603EB1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E707DF-A4C9-4D88-9B88-A5CAD7B318BE}" type="datetime1">
              <a:rPr lang="en-US"/>
              <a:pPr>
                <a:defRPr/>
              </a:pPr>
              <a:t>8/29/2011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CDE7DE-F66E-4797-96F1-8B940A81C99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1B6AB9-BDB5-4E14-B337-793849122C38}" type="datetime1">
              <a:rPr lang="en-US"/>
              <a:pPr>
                <a:defRPr/>
              </a:pPr>
              <a:t>8/29/2011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5385D4-F939-44E6-971B-4008A884E0B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BAE9A0-74F9-4C5D-B58D-7DE3F9D8F8F8}" type="datetime1">
              <a:rPr lang="en-US"/>
              <a:pPr>
                <a:defRPr/>
              </a:pPr>
              <a:t>8/29/2011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57E582-5C93-4D06-B2DA-5DEB83BB0B0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3AB042-3221-4152-BEA9-D5F51C431658}" type="datetime1">
              <a:rPr lang="en-US"/>
              <a:pPr>
                <a:defRPr/>
              </a:pPr>
              <a:t>8/29/2011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D669FD-C7B9-4DC1-8092-6B6C121CEF5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10"/>
          <p:cNvSpPr>
            <a:spLocks noGrp="1"/>
          </p:cNvSpPr>
          <p:nvPr>
            <p:ph type="sldNum" sz="quarter" idx="12"/>
          </p:nvPr>
        </p:nvSpPr>
        <p:spPr/>
        <p:txBody>
          <a:bodyPr/>
          <a:lstStyle>
            <a:lvl1pPr>
              <a:defRPr/>
            </a:lvl1pPr>
            <a:extLst/>
          </a:lstStyle>
          <a:p>
            <a:pPr>
              <a:defRPr/>
            </a:pPr>
            <a:fld id="{AEA983B5-90AB-48FA-972B-7D049821A258}"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167640"/>
            <a:ext cx="8183880" cy="1051560"/>
          </a:xfrm>
        </p:spPr>
        <p:txBody>
          <a:bodyPr/>
          <a:lstStyle>
            <a:extLst/>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183880" cy="4187952"/>
          </a:xfrm>
        </p:spPr>
        <p:txBody>
          <a:bodyPr/>
          <a:lstStyle>
            <a:lvl1pPr marL="514350" indent="-514350">
              <a:spcAft>
                <a:spcPts val="600"/>
              </a:spcAft>
              <a:buFont typeface="+mj-lt"/>
              <a:buAutoNum type="arabicParenR"/>
              <a:defRPr/>
            </a:lvl1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5640CF10-FBBC-4F95-B875-E7E668392A4C}"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9C21C9A6-79D3-49E9-9D2F-C193278C12B8}"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5B2680D1-9432-4181-A126-6F83BF530628}"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8"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9" name="Slide Number Placeholder 4"/>
          <p:cNvSpPr>
            <a:spLocks noGrp="1"/>
          </p:cNvSpPr>
          <p:nvPr>
            <p:ph type="sldNum" sz="quarter" idx="12"/>
          </p:nvPr>
        </p:nvSpPr>
        <p:spPr/>
        <p:txBody>
          <a:bodyPr/>
          <a:lstStyle>
            <a:lvl1pPr>
              <a:defRPr/>
            </a:lvl1pPr>
          </a:lstStyle>
          <a:p>
            <a:pPr>
              <a:defRPr/>
            </a:pPr>
            <a:fld id="{B11DE5E7-D1B9-4D6C-BA14-595A1DD066A4}"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6701E-279D-4010-B6E0-739AA257620B}" type="datetimeFigureOut">
              <a:rPr lang="en-US" smtClean="0"/>
              <a:pPr/>
              <a:t>8/29/2011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4"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00355068-F24F-4C62-BF14-E7FF5C60BC80}"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4" name="Footer Placeholder 2"/>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3"/>
          <p:cNvSpPr>
            <a:spLocks noGrp="1"/>
          </p:cNvSpPr>
          <p:nvPr>
            <p:ph type="sldNum" sz="quarter" idx="12"/>
          </p:nvPr>
        </p:nvSpPr>
        <p:spPr/>
        <p:txBody>
          <a:bodyPr/>
          <a:lstStyle>
            <a:lvl1pPr>
              <a:defRPr/>
            </a:lvl1pPr>
            <a:extLst/>
          </a:lstStyle>
          <a:p>
            <a:pPr>
              <a:defRPr/>
            </a:pPr>
            <a:fld id="{0DFDF9BB-6644-4E18-B7F7-06F513E306B5}"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291F3D82-C33B-427B-B41B-EE0EC8053336}"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8"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6"/>
          <p:cNvSpPr>
            <a:spLocks noGrp="1"/>
          </p:cNvSpPr>
          <p:nvPr>
            <p:ph type="sldNum" sz="quarter" idx="12"/>
          </p:nvPr>
        </p:nvSpPr>
        <p:spPr/>
        <p:txBody>
          <a:bodyPr/>
          <a:lstStyle>
            <a:lvl1pPr>
              <a:defRPr/>
            </a:lvl1pPr>
            <a:extLst/>
          </a:lstStyle>
          <a:p>
            <a:pPr>
              <a:defRPr/>
            </a:pPr>
            <a:fld id="{443604B7-2398-43BD-8182-E1288E5A558E}"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CA45954E-6A0B-4BE2-B4D6-5C2E71537DA4}"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417E4B74-381A-45A0-90A2-75E2780524B6}"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fld id="{A313E793-BC73-4B4F-9B36-7937297D6FD5}" type="datetimeFigureOut">
              <a:rPr lang="en-US">
                <a:solidFill>
                  <a:srgbClr val="E3DED1">
                    <a:shade val="50000"/>
                  </a:srgbClr>
                </a:solidFill>
              </a:rPr>
              <a:pPr>
                <a:defRPr/>
              </a:pPr>
              <a:t>8/29/2011</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10"/>
          <p:cNvSpPr>
            <a:spLocks noGrp="1"/>
          </p:cNvSpPr>
          <p:nvPr>
            <p:ph type="sldNum" sz="quarter" idx="12"/>
          </p:nvPr>
        </p:nvSpPr>
        <p:spPr/>
        <p:txBody>
          <a:bodyPr/>
          <a:lstStyle>
            <a:lvl1pPr>
              <a:defRPr/>
            </a:lvl1pPr>
            <a:extLst/>
          </a:lstStyle>
          <a:p>
            <a:pPr>
              <a:defRPr/>
            </a:pPr>
            <a:fld id="{4D6524AA-420F-4E2F-B701-944F24955393}"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C500E6DE-5A26-4C85-87AE-2E77AFF6CCBE}" type="datetimeFigureOut">
              <a:rPr lang="en-US">
                <a:solidFill>
                  <a:srgbClr val="E3DED1">
                    <a:shade val="50000"/>
                  </a:srgbClr>
                </a:solidFill>
              </a:rPr>
              <a:pPr>
                <a:defRPr/>
              </a:pPr>
              <a:t>8/29/2011</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BC83B80F-DE7E-45BE-9D85-8BC79444FBCD}"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B4EED8D2-05CE-4541-9F1E-A0CB45321784}" type="datetimeFigureOut">
              <a:rPr lang="en-US">
                <a:solidFill>
                  <a:srgbClr val="E3DED1">
                    <a:shade val="50000"/>
                  </a:srgbClr>
                </a:solidFill>
              </a:rPr>
              <a:pPr>
                <a:defRPr/>
              </a:pPr>
              <a:t>8/29/2011</a:t>
            </a:fld>
            <a:endParaRPr lang="en-US">
              <a:solidFill>
                <a:srgbClr val="E3DED1">
                  <a:shade val="50000"/>
                </a:srgbClr>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925EE612-75DF-40A9-8A15-F9924624E486}"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6106DF65-E383-4FF5-8C3E-069BE187DD3E}" type="datetimeFigureOut">
              <a:rPr lang="en-US">
                <a:solidFill>
                  <a:srgbClr val="E3DED1">
                    <a:shade val="50000"/>
                  </a:srgbClr>
                </a:solidFill>
              </a:rPr>
              <a:pPr>
                <a:defRPr/>
              </a:pPr>
              <a:t>8/29/2011</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D9C53241-9E35-46FA-8502-43A0140884C6}"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056701E-279D-4010-B6E0-739AA257620B}" type="datetimeFigureOut">
              <a:rPr lang="en-US" smtClean="0"/>
              <a:pPr/>
              <a:t>8/29/2011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B2CEA-3D82-4BDD-9400-F0522953981D}" type="slidenum">
              <a:rPr lang="en-US" smtClean="0"/>
              <a:pPr/>
              <a:t>‹#›</a:t>
            </a:fld>
            <a:endParaRPr lang="en-US"/>
          </a:p>
        </p:txBody>
      </p:sp>
      <p:pic>
        <p:nvPicPr>
          <p:cNvPr id="10"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63A7BA43-24A1-4020-8A70-9B161E883581}" type="datetimeFigureOut">
              <a:rPr lang="en-US">
                <a:solidFill>
                  <a:srgbClr val="E3DED1">
                    <a:shade val="50000"/>
                  </a:srgbClr>
                </a:solidFill>
              </a:rPr>
              <a:pPr>
                <a:defRPr/>
              </a:pPr>
              <a:t>8/29/2011</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43ED3E24-CB5F-4A85-BF3B-1B13077726CB}"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E66F86AB-16B6-4194-B06B-D4E86075DB23}" type="datetimeFigureOut">
              <a:rPr lang="en-US">
                <a:solidFill>
                  <a:srgbClr val="E3DED1">
                    <a:shade val="50000"/>
                  </a:srgbClr>
                </a:solidFill>
              </a:rPr>
              <a:pPr>
                <a:defRPr/>
              </a:pPr>
              <a:t>8/29/2011</a:t>
            </a:fld>
            <a:endParaRPr lang="en-US">
              <a:solidFill>
                <a:srgbClr val="E3DED1">
                  <a:shade val="50000"/>
                </a:srgbClr>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8BE4C90B-399B-4AB3-BB8C-E5FA453F3EC0}"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lvl1pPr>
            <a:extLst/>
          </a:lstStyle>
          <a:p>
            <a:pPr>
              <a:defRPr/>
            </a:pPr>
            <a:fld id="{7BFC1F2E-651A-45A7-94DA-305DEE50A398}" type="datetimeFigureOut">
              <a:rPr lang="en-US">
                <a:solidFill>
                  <a:srgbClr val="E3DED1">
                    <a:shade val="50000"/>
                  </a:srgbClr>
                </a:solidFill>
              </a:rPr>
              <a:pPr>
                <a:defRPr/>
              </a:pPr>
              <a:t>8/29/2011</a:t>
            </a:fld>
            <a:endParaRPr lang="en-US">
              <a:solidFill>
                <a:srgbClr val="E3DED1">
                  <a:shade val="50000"/>
                </a:srgbClr>
              </a:solidFill>
            </a:endParaRPr>
          </a:p>
        </p:txBody>
      </p:sp>
      <p:sp>
        <p:nvSpPr>
          <p:cNvPr id="4" name="Footer Placeholder 2"/>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3"/>
          <p:cNvSpPr>
            <a:spLocks noGrp="1"/>
          </p:cNvSpPr>
          <p:nvPr>
            <p:ph type="sldNum" sz="quarter" idx="12"/>
          </p:nvPr>
        </p:nvSpPr>
        <p:spPr/>
        <p:txBody>
          <a:bodyPr/>
          <a:lstStyle>
            <a:lvl1pPr>
              <a:defRPr/>
            </a:lvl1pPr>
            <a:extLst/>
          </a:lstStyle>
          <a:p>
            <a:pPr>
              <a:defRPr/>
            </a:pPr>
            <a:fld id="{C99E6DCD-703F-42AE-B04B-00C3EF5548FB}"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7150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extLst/>
          </a:lstStyle>
          <a:p>
            <a:pPr>
              <a:defRPr/>
            </a:pPr>
            <a:fld id="{C9D7AE09-D53C-4329-812B-B258424DAC42}" type="datetimeFigureOut">
              <a:rPr lang="en-US">
                <a:solidFill>
                  <a:srgbClr val="E3DED1">
                    <a:shade val="50000"/>
                  </a:srgbClr>
                </a:solidFill>
              </a:rPr>
              <a:pPr>
                <a:defRPr/>
              </a:pPr>
              <a:t>8/29/2011</a:t>
            </a:fld>
            <a:endParaRPr lang="en-US">
              <a:solidFill>
                <a:srgbClr val="E3DED1">
                  <a:shade val="50000"/>
                </a:srgbClr>
              </a:solidFill>
            </a:endParaRPr>
          </a:p>
        </p:txBody>
      </p:sp>
      <p:sp>
        <p:nvSpPr>
          <p:cNvPr id="4"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6"/>
          <p:cNvSpPr>
            <a:spLocks noGrp="1"/>
          </p:cNvSpPr>
          <p:nvPr>
            <p:ph type="sldNum" sz="quarter" idx="12"/>
          </p:nvPr>
        </p:nvSpPr>
        <p:spPr/>
        <p:txBody>
          <a:bodyPr/>
          <a:lstStyle>
            <a:lvl1pPr>
              <a:defRPr/>
            </a:lvl1pPr>
            <a:extLst/>
          </a:lstStyle>
          <a:p>
            <a:pPr>
              <a:defRPr/>
            </a:pPr>
            <a:fld id="{06C54A47-88AC-4217-91AB-86F71AA51BE6}"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fld id="{2ECA1F4D-7467-4692-AADC-03229DEBF1D2}" type="datetimeFigureOut">
              <a:rPr lang="en-US">
                <a:solidFill>
                  <a:srgbClr val="E3DED1">
                    <a:shade val="50000"/>
                  </a:srgbClr>
                </a:solidFill>
              </a:rPr>
              <a:pPr>
                <a:defRPr/>
              </a:pPr>
              <a:t>8/29/2011</a:t>
            </a:fld>
            <a:endParaRPr lang="en-US">
              <a:solidFill>
                <a:srgbClr val="E3DED1">
                  <a:shade val="50000"/>
                </a:srgbClr>
              </a:solidFill>
            </a:endParaRPr>
          </a:p>
        </p:txBody>
      </p:sp>
      <p:sp>
        <p:nvSpPr>
          <p:cNvPr id="8"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6"/>
          <p:cNvSpPr>
            <a:spLocks noGrp="1"/>
          </p:cNvSpPr>
          <p:nvPr>
            <p:ph type="sldNum" sz="quarter" idx="12"/>
          </p:nvPr>
        </p:nvSpPr>
        <p:spPr/>
        <p:txBody>
          <a:bodyPr/>
          <a:lstStyle>
            <a:lvl1pPr>
              <a:defRPr/>
            </a:lvl1pPr>
            <a:extLst/>
          </a:lstStyle>
          <a:p>
            <a:pPr>
              <a:defRPr/>
            </a:pPr>
            <a:fld id="{634A44BE-A5A7-4685-9676-96F78A14C24D}"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39A8ECF5-B2C1-46E2-B09E-9875EB7DE278}" type="datetimeFigureOut">
              <a:rPr lang="en-US">
                <a:solidFill>
                  <a:srgbClr val="E3DED1">
                    <a:shade val="50000"/>
                  </a:srgbClr>
                </a:solidFill>
              </a:rPr>
              <a:pPr>
                <a:defRPr/>
              </a:pPr>
              <a:t>8/29/2011</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AC7BEE74-86EF-44F8-B315-0E4734DA84CE}"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68D73BBD-A5E7-4529-BD8E-141F15EF29EC}" type="datetimeFigureOut">
              <a:rPr lang="en-US">
                <a:solidFill>
                  <a:srgbClr val="E3DED1">
                    <a:shade val="50000"/>
                  </a:srgbClr>
                </a:solidFill>
              </a:rPr>
              <a:pPr>
                <a:defRPr/>
              </a:pPr>
              <a:t>8/29/2011</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B84407A2-FF4D-4F0A-AB20-29D14F0A2EF2}"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pPr>
              <a:defRPr/>
            </a:pPr>
            <a:endParaRPr lang="en-US">
              <a:solidFill>
                <a:srgbClr val="E3DED1">
                  <a:shade val="50000"/>
                </a:srgbClr>
              </a:solidFill>
            </a:endParaRPr>
          </a:p>
        </p:txBody>
      </p:sp>
      <p:sp>
        <p:nvSpPr>
          <p:cNvPr id="7" name="Slide Number Placeholder 6"/>
          <p:cNvSpPr>
            <a:spLocks noGrp="1"/>
          </p:cNvSpPr>
          <p:nvPr>
            <p:ph type="sldNum" sz="quarter" idx="11"/>
          </p:nvPr>
        </p:nvSpPr>
        <p:spPr>
          <a:xfrm>
            <a:off x="8305800" y="6400800"/>
            <a:ext cx="609600" cy="304800"/>
          </a:xfrm>
        </p:spPr>
        <p:txBody>
          <a:bodyPr/>
          <a:lstStyle>
            <a:lvl1pPr>
              <a:defRPr/>
            </a:lvl1pPr>
          </a:lstStyle>
          <a:p>
            <a:pPr>
              <a:defRPr/>
            </a:pPr>
            <a:fld id="{6CF1BD90-E58F-4A12-BF85-AF4FD09F3311}" type="slidenum">
              <a:rPr lang="en-US">
                <a:solidFill>
                  <a:srgbClr val="E3DED1">
                    <a:shade val="50000"/>
                  </a:srgbClr>
                </a:solidFill>
              </a:rPr>
              <a:pPr>
                <a:defRPr/>
              </a:pPr>
              <a:t>‹#›</a:t>
            </a:fld>
            <a:endParaRPr lang="en-US">
              <a:solidFill>
                <a:srgbClr val="E3DED1">
                  <a:shade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56701E-279D-4010-B6E0-739AA257620B}" type="datetimeFigureOut">
              <a:rPr lang="en-US" smtClean="0"/>
              <a:pPr/>
              <a:t>8/29/2011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6701E-279D-4010-B6E0-739AA257620B}" type="datetimeFigureOut">
              <a:rPr lang="en-US" smtClean="0"/>
              <a:pPr/>
              <a:t>8/29/2011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B2CEA-3D82-4BDD-9400-F0522953981D}" type="slidenum">
              <a:rPr lang="en-US" smtClean="0"/>
              <a:pPr/>
              <a:t>‹#›</a:t>
            </a:fld>
            <a:endParaRPr lang="en-US"/>
          </a:p>
        </p:txBody>
      </p:sp>
      <p:pic>
        <p:nvPicPr>
          <p:cNvPr id="5" name="Underwater.wm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t="69492" b="17288"/>
          <a:stretch/>
        </p:blipFill>
        <p:spPr>
          <a:xfrm>
            <a:off x="6629400" y="2743200"/>
            <a:ext cx="1676400" cy="805542"/>
          </a:xfrm>
          <a:prstGeom prst="rect">
            <a:avLst/>
          </a:prstGeom>
          <a:effectLst/>
        </p:spPr>
      </p:pic>
      <p:pic>
        <p:nvPicPr>
          <p:cNvPr id="6"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6701E-279D-4010-B6E0-739AA257620B}" type="datetimeFigureOut">
              <a:rPr lang="en-US" smtClean="0"/>
              <a:pPr/>
              <a:t>8/29/2011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pPr/>
              <a:t>‹#›</a:t>
            </a:fld>
            <a:endParaRPr lang="en-US"/>
          </a:p>
        </p:txBody>
      </p:sp>
      <p:pic>
        <p:nvPicPr>
          <p:cNvPr id="8" name="Underwater.wm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9"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pPr/>
              <a:t>8/29/2011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7BB2CEA-3D82-4BDD-9400-F0522953981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Underwater.wm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14"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056701E-279D-4010-B6E0-739AA257620B}" type="datetimeFigureOut">
              <a:rPr lang="en-US" smtClean="0"/>
              <a:pPr/>
              <a:t>8/29/2011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7BB2CEA-3D82-4BDD-9400-F0522953981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69E13CF-F973-4C54-8DE8-A7392F105D02}" type="datetimeFigureOut">
              <a:rPr lang="en-US">
                <a:solidFill>
                  <a:prstClr val="white">
                    <a:tint val="75000"/>
                  </a:prstClr>
                </a:solidFill>
              </a:rPr>
              <a:pPr>
                <a:defRPr/>
              </a:pPr>
              <a:t>8/29/2011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81570AC-DD62-4753-862D-53BFD7C6DF98}" type="slidenum">
              <a:rPr lang="en-US">
                <a:solidFill>
                  <a:prstClr val="white">
                    <a:tint val="75000"/>
                  </a:prstClr>
                </a:solidFill>
              </a:rPr>
              <a:pPr>
                <a:def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68B7C01C-787E-4A2C-B5B9-4E96441D4B5E}" type="datetime1">
              <a:rPr lang="en-US">
                <a:latin typeface="Arial" charset="0"/>
                <a:ea typeface="ＭＳ Ｐゴシック" charset="-128"/>
              </a:rPr>
              <a:pPr defTabSz="457200" fontAlgn="base">
                <a:spcBef>
                  <a:spcPct val="0"/>
                </a:spcBef>
                <a:spcAft>
                  <a:spcPct val="0"/>
                </a:spcAft>
                <a:defRPr/>
              </a:pPr>
              <a:t>8/29/2011</a:t>
            </a:fld>
            <a:endParaRPr lang="en-US">
              <a:latin typeface="Arial" charset="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AC010DAB-6BDB-48DC-B230-A8F5F633E720}" type="slidenum">
              <a:rPr lang="en-US">
                <a:latin typeface="Arial" charset="0"/>
                <a:ea typeface="ＭＳ Ｐゴシック" charset="-128"/>
              </a:rPr>
              <a:pPr defTabSz="457200" fontAlgn="base">
                <a:spcBef>
                  <a:spcPct val="0"/>
                </a:spcBef>
                <a:spcAft>
                  <a:spcPct val="0"/>
                </a:spcAft>
                <a:defRPr/>
              </a:pPr>
              <a:t>‹#›</a:t>
            </a:fld>
            <a:endParaRPr lang="en-US">
              <a:latin typeface="Arial"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5127"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latin typeface="Arial" charset="0"/>
              </a:defRPr>
            </a:lvl1pPr>
            <a:extLst/>
          </a:lstStyle>
          <a:p>
            <a:pPr fontAlgn="base">
              <a:spcBef>
                <a:spcPct val="0"/>
              </a:spcBef>
              <a:spcAft>
                <a:spcPct val="0"/>
              </a:spcAft>
              <a:defRPr/>
            </a:pPr>
            <a:endParaRPr lang="en-US">
              <a:solidFill>
                <a:srgbClr val="E3DED1">
                  <a:shade val="50000"/>
                </a:srgbClr>
              </a:solidFill>
            </a:endParaRP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latin typeface="Arial" charset="0"/>
              </a:defRPr>
            </a:lvl1pPr>
            <a:extLst/>
          </a:lstStyle>
          <a:p>
            <a:pPr fontAlgn="base">
              <a:spcBef>
                <a:spcPct val="0"/>
              </a:spcBef>
              <a:spcAft>
                <a:spcPct val="0"/>
              </a:spcAft>
              <a:defRPr/>
            </a:pPr>
            <a:endParaRPr lang="en-US">
              <a:solidFill>
                <a:srgbClr val="E3DED1">
                  <a:shade val="50000"/>
                </a:srgbClr>
              </a:solidFill>
            </a:endParaRP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latinLnBrk="0" hangingPunct="1">
              <a:defRPr kumimoji="0" sz="1000">
                <a:solidFill>
                  <a:schemeClr val="bg2">
                    <a:shade val="50000"/>
                  </a:schemeClr>
                </a:solidFill>
                <a:latin typeface="Arial" charset="0"/>
              </a:defRPr>
            </a:lvl1pPr>
            <a:extLst/>
          </a:lstStyle>
          <a:p>
            <a:pPr fontAlgn="base">
              <a:spcBef>
                <a:spcPct val="0"/>
              </a:spcBef>
              <a:spcAft>
                <a:spcPct val="0"/>
              </a:spcAft>
              <a:defRPr/>
            </a:pPr>
            <a:fld id="{42F63E7D-372C-41CD-8EF4-D5D667ADD55F}" type="slidenum">
              <a:rPr lang="en-US">
                <a:solidFill>
                  <a:srgbClr val="E3DED1">
                    <a:shade val="50000"/>
                  </a:srgbClr>
                </a:solidFill>
              </a:rPr>
              <a:pPr fontAlgn="base">
                <a:spcBef>
                  <a:spcPct val="0"/>
                </a:spcBef>
                <a:spcAft>
                  <a:spcPct val="0"/>
                </a:spcAft>
                <a:defRPr/>
              </a:pPr>
              <a:t>‹#›</a:t>
            </a:fld>
            <a:endParaRPr lang="en-US">
              <a:solidFill>
                <a:srgbClr val="E3DED1">
                  <a:shade val="50000"/>
                </a:srgbClr>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4103"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latin typeface="Arial" charset="0"/>
              </a:defRPr>
            </a:lvl1pPr>
            <a:extLst/>
          </a:lstStyle>
          <a:p>
            <a:pPr fontAlgn="base">
              <a:spcBef>
                <a:spcPct val="0"/>
              </a:spcBef>
              <a:spcAft>
                <a:spcPct val="0"/>
              </a:spcAft>
              <a:defRPr/>
            </a:pPr>
            <a:endParaRPr lang="en-US">
              <a:solidFill>
                <a:srgbClr val="E3DED1">
                  <a:shade val="50000"/>
                </a:srgbClr>
              </a:solidFill>
            </a:endParaRP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latin typeface="Arial" charset="0"/>
              </a:defRPr>
            </a:lvl1pPr>
            <a:extLst/>
          </a:lstStyle>
          <a:p>
            <a:pPr fontAlgn="base">
              <a:spcBef>
                <a:spcPct val="0"/>
              </a:spcBef>
              <a:spcAft>
                <a:spcPct val="0"/>
              </a:spcAft>
              <a:defRPr/>
            </a:pPr>
            <a:endParaRPr lang="en-US">
              <a:solidFill>
                <a:srgbClr val="E3DED1">
                  <a:shade val="50000"/>
                </a:srgbClr>
              </a:solidFill>
            </a:endParaRP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latinLnBrk="0" hangingPunct="1">
              <a:defRPr kumimoji="0" sz="1000">
                <a:solidFill>
                  <a:schemeClr val="bg2">
                    <a:shade val="50000"/>
                  </a:schemeClr>
                </a:solidFill>
                <a:latin typeface="Arial" charset="0"/>
              </a:defRPr>
            </a:lvl1pPr>
            <a:extLst/>
          </a:lstStyle>
          <a:p>
            <a:pPr fontAlgn="base">
              <a:spcBef>
                <a:spcPct val="0"/>
              </a:spcBef>
              <a:spcAft>
                <a:spcPct val="0"/>
              </a:spcAft>
              <a:defRPr/>
            </a:pPr>
            <a:fld id="{34BCF769-D24C-47B3-A420-735F84F94C01}" type="slidenum">
              <a:rPr lang="en-US">
                <a:solidFill>
                  <a:srgbClr val="E3DED1">
                    <a:shade val="50000"/>
                  </a:srgbClr>
                </a:solidFill>
              </a:rPr>
              <a:pPr fontAlgn="base">
                <a:spcBef>
                  <a:spcPct val="0"/>
                </a:spcBef>
                <a:spcAft>
                  <a:spcPct val="0"/>
                </a:spcAft>
                <a:defRPr/>
              </a:pPr>
              <a:t>‹#›</a:t>
            </a:fld>
            <a:endParaRPr lang="en-US">
              <a:solidFill>
                <a:srgbClr val="E3DED1">
                  <a:shade val="50000"/>
                </a:srgbClr>
              </a:solidFill>
            </a:endParaRPr>
          </a:p>
        </p:txBody>
      </p:sp>
      <p:sp>
        <p:nvSpPr>
          <p:cNvPr id="10" name="Line 3"/>
          <p:cNvSpPr>
            <a:spLocks noChangeShapeType="1"/>
          </p:cNvSpPr>
          <p:nvPr userDrawn="1"/>
        </p:nvSpPr>
        <p:spPr bwMode="auto">
          <a:xfrm>
            <a:off x="0" y="990600"/>
            <a:ext cx="9144000"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11" name="Rectangle 4"/>
          <p:cNvSpPr>
            <a:spLocks noChangeArrowheads="1"/>
          </p:cNvSpPr>
          <p:nvPr userDrawn="1"/>
        </p:nvSpPr>
        <p:spPr bwMode="auto">
          <a:xfrm>
            <a:off x="0" y="0"/>
            <a:ext cx="9144000" cy="1019175"/>
          </a:xfrm>
          <a:prstGeom prst="rect">
            <a:avLst/>
          </a:prstGeom>
          <a:solidFill>
            <a:schemeClr val="bg1">
              <a:alpha val="50000"/>
            </a:schemeClr>
          </a:solidFill>
          <a:ln w="12700">
            <a:noFill/>
            <a:miter lim="800000"/>
            <a:headEnd/>
            <a:tailEnd/>
          </a:ln>
          <a:effectLst/>
        </p:spPr>
        <p:txBody>
          <a:bodyPr anchor="ctr">
            <a:spAutoFit/>
          </a:bodyPr>
          <a:lstStyle/>
          <a:p>
            <a:pPr fontAlgn="base">
              <a:spcBef>
                <a:spcPct val="0"/>
              </a:spcBef>
              <a:spcAft>
                <a:spcPct val="0"/>
              </a:spcAft>
              <a:defRPr/>
            </a:pPr>
            <a:endParaRPr lang="en-US">
              <a:solidFill>
                <a:prstClr val="black"/>
              </a:solidFill>
              <a:latin typeface="Arial" charset="0"/>
            </a:endParaRPr>
          </a:p>
        </p:txBody>
      </p:sp>
      <p:sp>
        <p:nvSpPr>
          <p:cNvPr id="12" name="Rectangle 5"/>
          <p:cNvSpPr>
            <a:spLocks noChangeArrowheads="1"/>
          </p:cNvSpPr>
          <p:nvPr userDrawn="1"/>
        </p:nvSpPr>
        <p:spPr bwMode="auto">
          <a:xfrm>
            <a:off x="0" y="0"/>
            <a:ext cx="9144000" cy="958850"/>
          </a:xfrm>
          <a:prstGeom prst="rect">
            <a:avLst/>
          </a:prstGeom>
          <a:solidFill>
            <a:schemeClr val="bg1">
              <a:alpha val="50000"/>
            </a:schemeClr>
          </a:solidFill>
          <a:ln w="12700">
            <a:noFill/>
            <a:miter lim="800000"/>
            <a:headEnd/>
            <a:tailEnd/>
          </a:ln>
          <a:effectLst/>
        </p:spPr>
        <p:txBody>
          <a:bodyPr anchor="ctr">
            <a:spAutoFit/>
          </a:bodyPr>
          <a:lstStyle/>
          <a:p>
            <a:pPr fontAlgn="base">
              <a:spcBef>
                <a:spcPct val="0"/>
              </a:spcBef>
              <a:spcAft>
                <a:spcPct val="0"/>
              </a:spcAft>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hyperlink" Target="http://coralreefwatch.noaa.gov/satellite/current/experimental_products.html" TargetMode="Externa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2.xml"/><Relationship Id="rId1" Type="http://schemas.openxmlformats.org/officeDocument/2006/relationships/vmlDrawing" Target="../drawings/vmlDrawing5.v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4.xml"/><Relationship Id="rId1" Type="http://schemas.openxmlformats.org/officeDocument/2006/relationships/slideLayout" Target="../slideLayouts/slideLayout52.xml"/><Relationship Id="rId5" Type="http://schemas.openxmlformats.org/officeDocument/2006/relationships/image" Target="../media/image64.wmf"/><Relationship Id="rId4" Type="http://schemas.openxmlformats.org/officeDocument/2006/relationships/image" Target="../media/image63.gif"/></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hyperlink" Target="http://coralreefwatch.noaa.gov/satellite/current/experimental_products.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7.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jpe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wmf"/><Relationship Id="rId18" Type="http://schemas.openxmlformats.org/officeDocument/2006/relationships/image" Target="../media/image94.wmf"/><Relationship Id="rId3" Type="http://schemas.openxmlformats.org/officeDocument/2006/relationships/image" Target="../media/image79.jpeg"/><Relationship Id="rId21" Type="http://schemas.openxmlformats.org/officeDocument/2006/relationships/image" Target="../media/image97.jpeg"/><Relationship Id="rId7" Type="http://schemas.openxmlformats.org/officeDocument/2006/relationships/image" Target="../media/image83.emf"/><Relationship Id="rId12" Type="http://schemas.openxmlformats.org/officeDocument/2006/relationships/image" Target="../media/image88.wmf"/><Relationship Id="rId17" Type="http://schemas.openxmlformats.org/officeDocument/2006/relationships/image" Target="../media/image93.wmf"/><Relationship Id="rId2" Type="http://schemas.openxmlformats.org/officeDocument/2006/relationships/image" Target="../media/image78.jpeg"/><Relationship Id="rId16" Type="http://schemas.openxmlformats.org/officeDocument/2006/relationships/image" Target="../media/image92.wmf"/><Relationship Id="rId20"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82.emf"/><Relationship Id="rId11" Type="http://schemas.openxmlformats.org/officeDocument/2006/relationships/image" Target="../media/image87.wmf"/><Relationship Id="rId5" Type="http://schemas.openxmlformats.org/officeDocument/2006/relationships/image" Target="../media/image81.jpeg"/><Relationship Id="rId15" Type="http://schemas.openxmlformats.org/officeDocument/2006/relationships/image" Target="../media/image91.wmf"/><Relationship Id="rId10" Type="http://schemas.openxmlformats.org/officeDocument/2006/relationships/image" Target="../media/image86.jpeg"/><Relationship Id="rId19" Type="http://schemas.openxmlformats.org/officeDocument/2006/relationships/image" Target="../media/image95.wmf"/><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wmf"/></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wmf"/></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6.bin"/><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7.bin"/><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oleObject" Target="../embeddings/oleObject18.bin"/><Relationship Id="rId7"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24.jpeg"/><Relationship Id="rId4" Type="http://schemas.openxmlformats.org/officeDocument/2006/relationships/image" Target="../media/image1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124.jpeg"/><Relationship Id="rId4" Type="http://schemas.openxmlformats.org/officeDocument/2006/relationships/image" Target="../media/image1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124.jpeg"/><Relationship Id="rId4" Type="http://schemas.openxmlformats.org/officeDocument/2006/relationships/image" Target="../media/image123.jpe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129.jpeg"/><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3.bin"/><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30.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3.emf"/><Relationship Id="rId5" Type="http://schemas.openxmlformats.org/officeDocument/2006/relationships/oleObject" Target="../embeddings/oleObject1.bin"/><Relationship Id="rId10" Type="http://schemas.openxmlformats.org/officeDocument/2006/relationships/image" Target="../media/image22.emf"/><Relationship Id="rId4" Type="http://schemas.openxmlformats.org/officeDocument/2006/relationships/image" Target="../media/image19.png"/><Relationship Id="rId9" Type="http://schemas.openxmlformats.org/officeDocument/2006/relationships/image" Target="../media/image21.e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29.jpeg"/><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image" Target="../media/image124.jpeg"/><Relationship Id="rId10" Type="http://schemas.openxmlformats.org/officeDocument/2006/relationships/image" Target="../media/image131.png"/><Relationship Id="rId4" Type="http://schemas.openxmlformats.org/officeDocument/2006/relationships/image" Target="../media/image123.jpeg"/><Relationship Id="rId9" Type="http://schemas.openxmlformats.org/officeDocument/2006/relationships/image" Target="../media/image130.jpe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129.jpeg"/><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124.jpeg"/><Relationship Id="rId10" Type="http://schemas.openxmlformats.org/officeDocument/2006/relationships/image" Target="../media/image132.png"/><Relationship Id="rId4" Type="http://schemas.openxmlformats.org/officeDocument/2006/relationships/image" Target="../media/image123.jpeg"/><Relationship Id="rId9" Type="http://schemas.openxmlformats.org/officeDocument/2006/relationships/image" Target="../media/image130.jpeg"/></Relationships>
</file>

<file path=ppt/slides/_rels/slide32.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5.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2.bin"/><Relationship Id="rId5" Type="http://schemas.openxmlformats.org/officeDocument/2006/relationships/chart" Target="../charts/chart1.xml"/><Relationship Id="rId4" Type="http://schemas.openxmlformats.org/officeDocument/2006/relationships/image" Target="../media/image1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oleObject" Target="../embeddings/oleObject33.bin"/><Relationship Id="rId4" Type="http://schemas.openxmlformats.org/officeDocument/2006/relationships/image" Target="../media/image1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3.wmf"/><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hyperlink" Target="http://coralreefwatch.noaa.gov/satellite/current/experimental_products.html" TargetMode="External"/><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eg"/></Relationships>
</file>

<file path=ppt/slides/_rels/slide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154.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5.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oleObject" Target="../embeddings/oleObject11.bin"/><Relationship Id="rId4" Type="http://schemas.openxmlformats.org/officeDocument/2006/relationships/image" Target="../media/image19.png"/><Relationship Id="rId9"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27.jpeg"/><Relationship Id="rId10" Type="http://schemas.openxmlformats.org/officeDocument/2006/relationships/image" Target="../media/image31.jpeg"/><Relationship Id="rId4" Type="http://schemas.openxmlformats.org/officeDocument/2006/relationships/image" Target="../media/image19.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9.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7696200" cy="1828800"/>
          </a:xfrm>
        </p:spPr>
        <p:txBody>
          <a:bodyPr>
            <a:normAutofit fontScale="90000"/>
          </a:bodyPr>
          <a:lstStyle/>
          <a:p>
            <a:pPr algn="l"/>
            <a:r>
              <a:rPr lang="en-US" dirty="0" smtClean="0"/>
              <a:t>Atlantic Ocean Acidification</a:t>
            </a:r>
            <a:br>
              <a:rPr lang="en-US" dirty="0" smtClean="0"/>
            </a:br>
            <a:r>
              <a:rPr lang="en-US" dirty="0" smtClean="0"/>
              <a:t> Test-bed</a:t>
            </a:r>
            <a:endParaRPr lang="en-US" dirty="0"/>
          </a:p>
        </p:txBody>
      </p:sp>
      <p:sp>
        <p:nvSpPr>
          <p:cNvPr id="3" name="Subtitle 2"/>
          <p:cNvSpPr>
            <a:spLocks noGrp="1"/>
          </p:cNvSpPr>
          <p:nvPr>
            <p:ph type="subTitle" idx="1"/>
          </p:nvPr>
        </p:nvSpPr>
        <p:spPr>
          <a:xfrm>
            <a:off x="-3352800" y="381000"/>
            <a:ext cx="5568696" cy="1752600"/>
          </a:xfrm>
        </p:spPr>
        <p:txBody>
          <a:bodyPr/>
          <a:lstStyle/>
          <a:p>
            <a:r>
              <a:rPr lang="en-US" dirty="0" smtClean="0"/>
              <a:t>AOAT</a:t>
            </a:r>
            <a:endParaRPr lang="en-US" dirty="0"/>
          </a:p>
        </p:txBody>
      </p:sp>
      <p:sp>
        <p:nvSpPr>
          <p:cNvPr id="4" name="TextBox 3"/>
          <p:cNvSpPr txBox="1"/>
          <p:nvPr/>
        </p:nvSpPr>
        <p:spPr>
          <a:xfrm>
            <a:off x="152400" y="2209800"/>
            <a:ext cx="7162800" cy="369332"/>
          </a:xfrm>
          <a:prstGeom prst="rect">
            <a:avLst/>
          </a:prstGeom>
          <a:noFill/>
        </p:spPr>
        <p:txBody>
          <a:bodyPr wrap="square" rtlCol="0">
            <a:spAutoFit/>
          </a:bodyPr>
          <a:lstStyle/>
          <a:p>
            <a:r>
              <a:rPr lang="en-US" dirty="0" smtClean="0"/>
              <a:t>Presented for : NOAA AOML OCD</a:t>
            </a:r>
          </a:p>
        </p:txBody>
      </p:sp>
      <p:sp>
        <p:nvSpPr>
          <p:cNvPr id="11" name="TextBox 10"/>
          <p:cNvSpPr txBox="1"/>
          <p:nvPr/>
        </p:nvSpPr>
        <p:spPr>
          <a:xfrm>
            <a:off x="152400" y="2590800"/>
            <a:ext cx="3962400" cy="2554545"/>
          </a:xfrm>
          <a:prstGeom prst="rect">
            <a:avLst/>
          </a:prstGeom>
          <a:noFill/>
        </p:spPr>
        <p:txBody>
          <a:bodyPr wrap="square" numCol="2" rtlCol="0">
            <a:spAutoFit/>
          </a:bodyPr>
          <a:lstStyle/>
          <a:p>
            <a:r>
              <a:rPr lang="en-US" sz="1000" b="1" dirty="0" smtClean="0"/>
              <a:t>Principle Investigator</a:t>
            </a:r>
          </a:p>
          <a:p>
            <a:r>
              <a:rPr lang="en-US" sz="1000" dirty="0" smtClean="0"/>
              <a:t>Dwight Gledhill (AOML</a:t>
            </a:r>
          </a:p>
          <a:p>
            <a:endParaRPr lang="en-US" sz="1000" dirty="0" smtClean="0"/>
          </a:p>
          <a:p>
            <a:r>
              <a:rPr lang="en-US" sz="1000" b="1" dirty="0" smtClean="0"/>
              <a:t>Community Metabolic Measurements</a:t>
            </a:r>
          </a:p>
          <a:p>
            <a:r>
              <a:rPr lang="en-US" sz="1000" dirty="0" smtClean="0"/>
              <a:t>Chris  Langdon (RSMAS)</a:t>
            </a:r>
          </a:p>
          <a:p>
            <a:r>
              <a:rPr lang="en-US" sz="1000" dirty="0" smtClean="0"/>
              <a:t>Wade </a:t>
            </a:r>
            <a:r>
              <a:rPr lang="en-US" sz="1000" dirty="0" err="1" smtClean="0"/>
              <a:t>McGillis</a:t>
            </a:r>
            <a:r>
              <a:rPr lang="en-US" sz="1000" dirty="0" smtClean="0"/>
              <a:t> (CICAR)</a:t>
            </a:r>
          </a:p>
          <a:p>
            <a:r>
              <a:rPr lang="en-US" sz="1000" dirty="0" smtClean="0"/>
              <a:t>Brice Loose (WHOI)</a:t>
            </a:r>
          </a:p>
          <a:p>
            <a:r>
              <a:rPr lang="en-US" sz="1000" dirty="0" smtClean="0"/>
              <a:t>et al.</a:t>
            </a:r>
          </a:p>
          <a:p>
            <a:endParaRPr lang="en-US" sz="1000" dirty="0" smtClean="0"/>
          </a:p>
          <a:p>
            <a:r>
              <a:rPr lang="en-US" sz="1000" b="1" dirty="0" smtClean="0"/>
              <a:t>Discrete Time-series</a:t>
            </a:r>
          </a:p>
          <a:p>
            <a:r>
              <a:rPr lang="en-US" sz="1000" dirty="0" smtClean="0"/>
              <a:t>Jorge </a:t>
            </a:r>
            <a:r>
              <a:rPr lang="en-US" sz="1000" dirty="0" err="1" smtClean="0"/>
              <a:t>Corredor</a:t>
            </a:r>
            <a:r>
              <a:rPr lang="en-US" sz="1000" dirty="0" smtClean="0"/>
              <a:t> (UPRM)</a:t>
            </a:r>
          </a:p>
          <a:p>
            <a:r>
              <a:rPr lang="en-US" sz="1000" dirty="0" smtClean="0"/>
              <a:t>Melissa </a:t>
            </a:r>
            <a:r>
              <a:rPr lang="en-US" sz="1000" dirty="0" err="1" smtClean="0"/>
              <a:t>Meléndez</a:t>
            </a:r>
            <a:r>
              <a:rPr lang="en-US" sz="1000" dirty="0" smtClean="0"/>
              <a:t> </a:t>
            </a:r>
            <a:r>
              <a:rPr lang="en-US" sz="1000" dirty="0" err="1" smtClean="0"/>
              <a:t>Oyola</a:t>
            </a:r>
            <a:r>
              <a:rPr lang="en-US" sz="1000" dirty="0" smtClean="0"/>
              <a:t> (UPRM)</a:t>
            </a:r>
          </a:p>
          <a:p>
            <a:r>
              <a:rPr lang="en-US" sz="1000" dirty="0" smtClean="0"/>
              <a:t>Et al.</a:t>
            </a:r>
          </a:p>
          <a:p>
            <a:endParaRPr lang="en-US" sz="1000" dirty="0" smtClean="0"/>
          </a:p>
          <a:p>
            <a:endParaRPr lang="en-US" sz="1000" dirty="0" smtClean="0"/>
          </a:p>
          <a:p>
            <a:r>
              <a:rPr lang="en-US" sz="1000" b="1" dirty="0" smtClean="0"/>
              <a:t>Coral Growth/Bioerosion </a:t>
            </a:r>
          </a:p>
          <a:p>
            <a:r>
              <a:rPr lang="en-US" sz="1000" dirty="0" smtClean="0"/>
              <a:t>Derek </a:t>
            </a:r>
            <a:r>
              <a:rPr lang="en-US" sz="1000" dirty="0" err="1" smtClean="0"/>
              <a:t>Manzello</a:t>
            </a:r>
            <a:r>
              <a:rPr lang="en-US" sz="1000" dirty="0" smtClean="0"/>
              <a:t> (AOML/CIMAS)</a:t>
            </a:r>
          </a:p>
          <a:p>
            <a:r>
              <a:rPr lang="en-US" sz="1000" dirty="0" smtClean="0"/>
              <a:t>Ian </a:t>
            </a:r>
            <a:r>
              <a:rPr lang="en-US" sz="1000" dirty="0" err="1" smtClean="0"/>
              <a:t>Enochs</a:t>
            </a:r>
            <a:r>
              <a:rPr lang="en-US" sz="1000" dirty="0" smtClean="0"/>
              <a:t> (AOML/CIMAS)</a:t>
            </a:r>
          </a:p>
          <a:p>
            <a:endParaRPr lang="en-US" sz="1000" dirty="0" smtClean="0"/>
          </a:p>
          <a:p>
            <a:r>
              <a:rPr lang="en-US" sz="1000" b="1" dirty="0" smtClean="0"/>
              <a:t>Community Characterization</a:t>
            </a:r>
          </a:p>
          <a:p>
            <a:r>
              <a:rPr lang="en-US" sz="1000" dirty="0" smtClean="0"/>
              <a:t>Greg </a:t>
            </a:r>
            <a:r>
              <a:rPr lang="en-US" sz="1000" dirty="0" err="1" smtClean="0"/>
              <a:t>Piniak</a:t>
            </a:r>
            <a:r>
              <a:rPr lang="en-US" sz="1000" dirty="0" smtClean="0"/>
              <a:t> (NCCOS)</a:t>
            </a:r>
          </a:p>
          <a:p>
            <a:r>
              <a:rPr lang="en-US" sz="1000" dirty="0" smtClean="0"/>
              <a:t>Shay </a:t>
            </a:r>
            <a:r>
              <a:rPr lang="en-US" sz="1000" dirty="0" err="1" smtClean="0"/>
              <a:t>Viehman</a:t>
            </a:r>
            <a:r>
              <a:rPr lang="en-US" sz="1000" dirty="0" smtClean="0"/>
              <a:t> (NCCOS)</a:t>
            </a:r>
          </a:p>
          <a:p>
            <a:r>
              <a:rPr lang="en-US" sz="1000" dirty="0" smtClean="0"/>
              <a:t>Ryan Moyer (USGS)</a:t>
            </a:r>
          </a:p>
          <a:p>
            <a:endParaRPr lang="en-US" sz="1000" dirty="0" smtClean="0"/>
          </a:p>
          <a:p>
            <a:r>
              <a:rPr lang="en-US" sz="1000" b="1" dirty="0" smtClean="0"/>
              <a:t>Autonomous Time-series</a:t>
            </a:r>
            <a:endParaRPr lang="en-US" sz="1000" dirty="0" smtClean="0"/>
          </a:p>
          <a:p>
            <a:r>
              <a:rPr lang="en-US" sz="1000" b="1" dirty="0" smtClean="0"/>
              <a:t>Chris Sabine (PMEL)</a:t>
            </a:r>
          </a:p>
          <a:p>
            <a:r>
              <a:rPr lang="en-US" sz="1000" b="1" dirty="0" smtClean="0"/>
              <a:t>Sylvia </a:t>
            </a:r>
            <a:r>
              <a:rPr lang="en-US" sz="1000" b="1" dirty="0" err="1" smtClean="0"/>
              <a:t>Musielewicz</a:t>
            </a:r>
            <a:r>
              <a:rPr lang="en-US" sz="1000" b="1" dirty="0" smtClean="0"/>
              <a:t> (PMEL)</a:t>
            </a:r>
          </a:p>
          <a:p>
            <a:r>
              <a:rPr lang="en-US" sz="1000" b="1" dirty="0" smtClean="0"/>
              <a:t>Noah Lawrence-</a:t>
            </a:r>
            <a:r>
              <a:rPr lang="en-US" sz="1000" b="1" dirty="0" err="1" smtClean="0"/>
              <a:t>Slavas</a:t>
            </a:r>
            <a:r>
              <a:rPr lang="en-US" sz="1000" b="1" dirty="0" smtClean="0"/>
              <a:t> (PMEL)</a:t>
            </a:r>
          </a:p>
          <a:p>
            <a:endParaRPr lang="en-US" sz="1000" b="1" dirty="0" smtClean="0"/>
          </a:p>
          <a:p>
            <a:r>
              <a:rPr lang="en-US" sz="1000" b="1" dirty="0" smtClean="0"/>
              <a:t>Others…</a:t>
            </a:r>
          </a:p>
        </p:txBody>
      </p:sp>
      <p:grpSp>
        <p:nvGrpSpPr>
          <p:cNvPr id="22" name="Group 21"/>
          <p:cNvGrpSpPr/>
          <p:nvPr/>
        </p:nvGrpSpPr>
        <p:grpSpPr>
          <a:xfrm>
            <a:off x="4495800" y="1524000"/>
            <a:ext cx="4191000" cy="3200400"/>
            <a:chOff x="3657600" y="1524000"/>
            <a:chExt cx="4191000" cy="3200400"/>
          </a:xfrm>
        </p:grpSpPr>
        <p:pic>
          <p:nvPicPr>
            <p:cNvPr id="13" name="Picture 2" descr="C:\Documents and Settings\dwight.gledhill\My Documents\My Pictures\201105 AOAT Pictures\P1040497.JPG"/>
            <p:cNvPicPr>
              <a:picLocks noChangeAspect="1" noChangeArrowheads="1"/>
            </p:cNvPicPr>
            <p:nvPr/>
          </p:nvPicPr>
          <p:blipFill>
            <a:blip r:embed="rId3" cstate="print"/>
            <a:srcRect l="41451" t="10582" b="12698"/>
            <a:stretch>
              <a:fillRect/>
            </a:stretch>
          </p:blipFill>
          <p:spPr bwMode="auto">
            <a:xfrm>
              <a:off x="3657600" y="1524000"/>
              <a:ext cx="4114800" cy="3200400"/>
            </a:xfrm>
            <a:prstGeom prst="rect">
              <a:avLst/>
            </a:prstGeom>
            <a:noFill/>
          </p:spPr>
        </p:pic>
        <p:pic>
          <p:nvPicPr>
            <p:cNvPr id="16" name="Picture 5" descr="C:\Documents and Settings\dwight.gledhill\My Documents\My Pictures\201108 AOAT Pictures\P1050118.jpg"/>
            <p:cNvPicPr>
              <a:picLocks noChangeAspect="1" noChangeArrowheads="1"/>
            </p:cNvPicPr>
            <p:nvPr/>
          </p:nvPicPr>
          <p:blipFill>
            <a:blip r:embed="rId4" cstate="print"/>
            <a:srcRect/>
            <a:stretch>
              <a:fillRect/>
            </a:stretch>
          </p:blipFill>
          <p:spPr bwMode="auto">
            <a:xfrm>
              <a:off x="6759317" y="3505200"/>
              <a:ext cx="918842" cy="1160252"/>
            </a:xfrm>
            <a:prstGeom prst="rect">
              <a:avLst/>
            </a:prstGeom>
            <a:noFill/>
          </p:spPr>
        </p:pic>
        <p:pic>
          <p:nvPicPr>
            <p:cNvPr id="17" name="Picture 2" descr="C:\Documents and Settings\dwight.gledhill\My Documents\My Pictures\AOAT_201101\PICT0438.JPG"/>
            <p:cNvPicPr>
              <a:picLocks noChangeAspect="1" noChangeArrowheads="1"/>
            </p:cNvPicPr>
            <p:nvPr/>
          </p:nvPicPr>
          <p:blipFill>
            <a:blip r:embed="rId5" cstate="print"/>
            <a:srcRect/>
            <a:stretch>
              <a:fillRect/>
            </a:stretch>
          </p:blipFill>
          <p:spPr bwMode="auto">
            <a:xfrm>
              <a:off x="3733800" y="1752600"/>
              <a:ext cx="1770624" cy="1286556"/>
            </a:xfrm>
            <a:prstGeom prst="rect">
              <a:avLst/>
            </a:prstGeom>
            <a:noFill/>
            <a:ln w="9525">
              <a:noFill/>
              <a:miter lim="800000"/>
              <a:headEnd/>
              <a:tailEnd/>
            </a:ln>
          </p:spPr>
        </p:pic>
        <p:pic>
          <p:nvPicPr>
            <p:cNvPr id="52225" name="Picture 1" descr="C:\Users\AOML\Documents\DWIGHTG.hq.oar.noaa.gov\My Pictures\AOAT PR 2009 - Present Figure 4.gif"/>
            <p:cNvPicPr>
              <a:picLocks noChangeAspect="1" noChangeArrowheads="1"/>
            </p:cNvPicPr>
            <p:nvPr/>
          </p:nvPicPr>
          <p:blipFill>
            <a:blip r:embed="rId6" cstate="print"/>
            <a:srcRect l="2159" t="-3333" r="20113" b="70000"/>
            <a:stretch>
              <a:fillRect/>
            </a:stretch>
          </p:blipFill>
          <p:spPr bwMode="auto">
            <a:xfrm>
              <a:off x="5105400" y="1524000"/>
              <a:ext cx="2743200" cy="1524000"/>
            </a:xfrm>
            <a:prstGeom prst="ellipse">
              <a:avLst/>
            </a:prstGeom>
            <a:ln>
              <a:noFill/>
            </a:ln>
            <a:effectLst>
              <a:softEdge rad="112500"/>
            </a:effectLst>
          </p:spPr>
        </p:pic>
        <p:grpSp>
          <p:nvGrpSpPr>
            <p:cNvPr id="21" name="Group 20"/>
            <p:cNvGrpSpPr/>
            <p:nvPr/>
          </p:nvGrpSpPr>
          <p:grpSpPr>
            <a:xfrm>
              <a:off x="3810000" y="3733800"/>
              <a:ext cx="1752600" cy="942023"/>
              <a:chOff x="1295400" y="1752600"/>
              <a:chExt cx="4673717" cy="2512123"/>
            </a:xfrm>
          </p:grpSpPr>
          <p:pic>
            <p:nvPicPr>
              <p:cNvPr id="19" name="Picture 2" descr="http://coralreefwatch.noaa.gov/satellite/oa/figures/PAGE_2_SSA_animation_1200x645.gif"/>
              <p:cNvPicPr>
                <a:picLocks noChangeAspect="1" noChangeArrowheads="1" noCrop="1"/>
              </p:cNvPicPr>
              <p:nvPr/>
            </p:nvPicPr>
            <p:blipFill>
              <a:blip r:embed="rId7" cstate="print"/>
              <a:srcRect/>
              <a:stretch>
                <a:fillRect/>
              </a:stretch>
            </p:blipFill>
            <p:spPr bwMode="auto">
              <a:xfrm>
                <a:off x="1295400" y="1752600"/>
                <a:ext cx="4673717" cy="25121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43" descr="AVHRR"/>
              <p:cNvPicPr>
                <a:picLocks noChangeAspect="1" noChangeArrowheads="1"/>
              </p:cNvPicPr>
              <p:nvPr/>
            </p:nvPicPr>
            <p:blipFill>
              <a:blip r:embed="rId8" cstate="print"/>
              <a:srcRect/>
              <a:stretch>
                <a:fillRect/>
              </a:stretch>
            </p:blipFill>
            <p:spPr bwMode="auto">
              <a:xfrm>
                <a:off x="3581400" y="2209800"/>
                <a:ext cx="1566863" cy="1079500"/>
              </a:xfrm>
              <a:prstGeom prst="rect">
                <a:avLst/>
              </a:prstGeom>
              <a:noFill/>
              <a:ln w="9525">
                <a:noFill/>
                <a:miter lim="800000"/>
                <a:headEnd/>
                <a:tailEnd/>
              </a:ln>
            </p:spPr>
          </p:pic>
        </p:grpSp>
        <p:pic>
          <p:nvPicPr>
            <p:cNvPr id="18" name="Picture 3" descr="C:\Documents and Settings\dwight.gledhill\My Documents\My Pictures\201105 AOAT Pictures\PICT0549.JPG"/>
            <p:cNvPicPr>
              <a:picLocks noChangeAspect="1" noChangeArrowheads="1"/>
            </p:cNvPicPr>
            <p:nvPr/>
          </p:nvPicPr>
          <p:blipFill>
            <a:blip r:embed="rId9" cstate="print"/>
            <a:srcRect/>
            <a:stretch>
              <a:fillRect/>
            </a:stretch>
          </p:blipFill>
          <p:spPr bwMode="auto">
            <a:xfrm>
              <a:off x="4876800" y="2648473"/>
              <a:ext cx="990600" cy="1250865"/>
            </a:xfrm>
            <a:prstGeom prst="rect">
              <a:avLst/>
            </a:prstGeom>
            <a:noFill/>
          </p:spPr>
        </p:pic>
      </p:grpSp>
      <p:grpSp>
        <p:nvGrpSpPr>
          <p:cNvPr id="5" name="Group 4"/>
          <p:cNvGrpSpPr/>
          <p:nvPr/>
        </p:nvGrpSpPr>
        <p:grpSpPr>
          <a:xfrm>
            <a:off x="685800" y="4953000"/>
            <a:ext cx="7924800" cy="1905000"/>
            <a:chOff x="3429000" y="1981200"/>
            <a:chExt cx="5334000" cy="3200400"/>
          </a:xfrm>
        </p:grpSpPr>
        <p:sp>
          <p:nvSpPr>
            <p:cNvPr id="6" name="Rounded Rectangle 5"/>
            <p:cNvSpPr/>
            <p:nvPr/>
          </p:nvSpPr>
          <p:spPr>
            <a:xfrm>
              <a:off x="3429000" y="1981200"/>
              <a:ext cx="5334000" cy="3200400"/>
            </a:xfrm>
            <a:prstGeom prst="round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26"/>
            <p:cNvSpPr txBox="1">
              <a:spLocks noChangeArrowheads="1"/>
            </p:cNvSpPr>
            <p:nvPr/>
          </p:nvSpPr>
          <p:spPr bwMode="auto">
            <a:xfrm>
              <a:off x="3429000" y="2524967"/>
              <a:ext cx="5334000" cy="2016553"/>
            </a:xfrm>
            <a:prstGeom prst="rect">
              <a:avLst/>
            </a:prstGeom>
            <a:noFill/>
            <a:ln w="9525">
              <a:noFill/>
              <a:miter lim="800000"/>
              <a:headEnd/>
              <a:tailEnd/>
            </a:ln>
          </p:spPr>
          <p:txBody>
            <a:bodyPr wrap="square">
              <a:prstTxWarp prst="textNoShape">
                <a:avLst/>
              </a:prstTxWarp>
              <a:spAutoFit/>
            </a:bodyPr>
            <a:lstStyle/>
            <a:p>
              <a:pPr marL="514350" indent="-514350">
                <a:buFont typeface="+mj-lt"/>
                <a:buAutoNum type="arabicPeriod"/>
                <a:defRPr/>
              </a:pPr>
              <a:r>
                <a:rPr lang="en-US" dirty="0" smtClean="0">
                  <a:solidFill>
                    <a:schemeClr val="accent5">
                      <a:lumMod val="60000"/>
                      <a:lumOff val="40000"/>
                    </a:schemeClr>
                  </a:solidFill>
                </a:rPr>
                <a:t>Rational and Motivations</a:t>
              </a:r>
              <a:endParaRPr lang="en-US" dirty="0">
                <a:solidFill>
                  <a:schemeClr val="accent5">
                    <a:lumMod val="60000"/>
                    <a:lumOff val="40000"/>
                  </a:schemeClr>
                </a:solidFill>
              </a:endParaRPr>
            </a:p>
            <a:p>
              <a:pPr marL="514350" indent="-514350">
                <a:buFont typeface="+mj-lt"/>
                <a:buAutoNum type="arabicPeriod"/>
                <a:defRPr/>
              </a:pPr>
              <a:r>
                <a:rPr lang="en-US" dirty="0" smtClean="0">
                  <a:solidFill>
                    <a:schemeClr val="accent5">
                      <a:lumMod val="60000"/>
                      <a:lumOff val="40000"/>
                    </a:schemeClr>
                  </a:solidFill>
                </a:rPr>
                <a:t>Ocean Acidification Product Suite (OAPS v0.6)</a:t>
              </a:r>
            </a:p>
            <a:p>
              <a:pPr marL="514350" indent="-514350">
                <a:buFont typeface="+mj-lt"/>
                <a:buAutoNum type="arabicPeriod"/>
                <a:defRPr/>
              </a:pPr>
              <a:r>
                <a:rPr lang="en-US" dirty="0" smtClean="0">
                  <a:solidFill>
                    <a:schemeClr val="accent5">
                      <a:lumMod val="60000"/>
                      <a:lumOff val="40000"/>
                    </a:schemeClr>
                  </a:solidFill>
                </a:rPr>
                <a:t>Atlantic  Ocean Acidification Test-bed  (AOAT) FY09 – FY11</a:t>
              </a:r>
            </a:p>
            <a:p>
              <a:pPr marL="514350" indent="-514350">
                <a:buFont typeface="+mj-lt"/>
                <a:buAutoNum type="arabicPeriod"/>
                <a:defRPr/>
              </a:pPr>
              <a:r>
                <a:rPr lang="en-US" dirty="0" smtClean="0">
                  <a:solidFill>
                    <a:schemeClr val="accent5">
                      <a:lumMod val="60000"/>
                      <a:lumOff val="40000"/>
                    </a:schemeClr>
                  </a:solidFill>
                </a:rPr>
                <a:t>NCRMP/Atlantic  Ocean Acidification Test-bed  (AOAT) FY12 - </a:t>
              </a:r>
              <a:endParaRPr lang="en-US" dirty="0">
                <a:solidFill>
                  <a:schemeClr val="accent5">
                    <a:lumMod val="60000"/>
                    <a:lumOff val="40000"/>
                  </a:schemeClr>
                </a:solidFill>
              </a:endParaRPr>
            </a:p>
          </p:txBody>
        </p:sp>
      </p:grpSp>
      <p:sp>
        <p:nvSpPr>
          <p:cNvPr id="23" name="TextBox 22"/>
          <p:cNvSpPr txBox="1"/>
          <p:nvPr/>
        </p:nvSpPr>
        <p:spPr>
          <a:xfrm>
            <a:off x="4560943" y="4648200"/>
            <a:ext cx="3211457" cy="369332"/>
          </a:xfrm>
          <a:prstGeom prst="rect">
            <a:avLst/>
          </a:prstGeom>
          <a:noFill/>
        </p:spPr>
        <p:txBody>
          <a:bodyPr wrap="none" rtlCol="0">
            <a:spAutoFit/>
          </a:bodyPr>
          <a:lstStyle/>
          <a:p>
            <a:r>
              <a:rPr lang="en-US" dirty="0" smtClean="0"/>
              <a:t>Photo’s by Ryan Moyer (USGS)</a:t>
            </a:r>
            <a:endParaRPr lang="en-US" dirty="0"/>
          </a:p>
        </p:txBody>
      </p:sp>
    </p:spTree>
    <p:extLst>
      <p:ext uri="{BB962C8B-B14F-4D97-AF65-F5344CB8AC3E}">
        <p14:creationId xmlns="" xmlns:p14="http://schemas.microsoft.com/office/powerpoint/2010/main" val="163044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smtClean="0"/>
          </a:p>
        </p:txBody>
      </p:sp>
      <p:pic>
        <p:nvPicPr>
          <p:cNvPr id="2052" name="Picture 2"/>
          <p:cNvPicPr>
            <a:picLocks noChangeAspect="1" noChangeArrowheads="1"/>
          </p:cNvPicPr>
          <p:nvPr/>
        </p:nvPicPr>
        <p:blipFill>
          <a:blip r:embed="rId3" cstate="print"/>
          <a:srcRect/>
          <a:stretch>
            <a:fillRect/>
          </a:stretch>
        </p:blipFill>
        <p:spPr bwMode="auto">
          <a:xfrm>
            <a:off x="-25400" y="0"/>
            <a:ext cx="9194800" cy="6858000"/>
          </a:xfrm>
          <a:prstGeom prst="rect">
            <a:avLst/>
          </a:prstGeom>
          <a:noFill/>
          <a:ln w="9525">
            <a:noFill/>
            <a:miter lim="800000"/>
            <a:headEnd/>
            <a:tailEnd/>
          </a:ln>
        </p:spPr>
      </p:pic>
      <p:sp>
        <p:nvSpPr>
          <p:cNvPr id="5" name="Rectangle 1"/>
          <p:cNvSpPr>
            <a:spLocks noChangeArrowheads="1"/>
          </p:cNvSpPr>
          <p:nvPr/>
        </p:nvSpPr>
        <p:spPr bwMode="auto">
          <a:xfrm>
            <a:off x="304800" y="1733493"/>
            <a:ext cx="8686800" cy="3554819"/>
          </a:xfrm>
          <a:prstGeom prst="rect">
            <a:avLst/>
          </a:prstGeom>
          <a:solidFill>
            <a:schemeClr val="accent6">
              <a:lumMod val="60000"/>
              <a:lumOff val="40000"/>
              <a:alpha val="92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2400" b="0" i="1" u="none" strike="noStrike" cap="none" normalizeH="0" baseline="0" dirty="0" smtClean="0">
              <a:ln>
                <a:noFill/>
              </a:ln>
              <a:solidFill>
                <a:srgbClr val="C0504D"/>
              </a:solidFill>
              <a:effectLst/>
              <a:latin typeface="Cambri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The research objectives detailed in the NOAA National OA Plan are guided by the following overarching hypotheses: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a:t>
            </a:r>
            <a:endParaRPr kumimoji="0" lang="en-US" sz="1100" b="0" i="0" u="none" strike="noStrike" cap="none" normalizeH="0" baseline="0" dirty="0" smtClean="0">
              <a:ln>
                <a:noFill/>
              </a:ln>
              <a:solidFill>
                <a:schemeClr val="accent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1. Rates and magnitude of OA will vary across time, space, and depth as a consequence of local and regional geochemical, hydrological, and biological mechanisms.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2. OA will change ecosystem structure and function.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3. Heterogeneity in species-specific responses, local secondary environmental factors and regional considerations will confer a broad range of vulnerabilities that differ both locally and regionally among marine ecosystems.</a:t>
            </a:r>
            <a:endParaRPr kumimoji="0" lang="en-US" sz="48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ttp://coralreefwatch.noaa.gov/satellite/oa/data/nrt/NOAA_CRW_OAPS_SSA_Regional_Timeseries_1200x645.gif"/>
          <p:cNvPicPr>
            <a:picLocks noChangeAspect="1" noChangeArrowheads="1"/>
          </p:cNvPicPr>
          <p:nvPr/>
        </p:nvPicPr>
        <p:blipFill>
          <a:blip r:embed="rId2" cstate="print"/>
          <a:srcRect r="12775"/>
          <a:stretch>
            <a:fillRect/>
          </a:stretch>
        </p:blipFill>
        <p:spPr bwMode="auto">
          <a:xfrm>
            <a:off x="4941888" y="2838450"/>
            <a:ext cx="3857625" cy="2376488"/>
          </a:xfrm>
          <a:prstGeom prst="rect">
            <a:avLst/>
          </a:prstGeom>
          <a:noFill/>
          <a:ln w="9525">
            <a:noFill/>
            <a:miter lim="800000"/>
            <a:headEnd/>
            <a:tailEnd/>
          </a:ln>
        </p:spPr>
      </p:pic>
      <p:sp>
        <p:nvSpPr>
          <p:cNvPr id="6" name="TextBox 5"/>
          <p:cNvSpPr txBox="1"/>
          <p:nvPr/>
        </p:nvSpPr>
        <p:spPr>
          <a:xfrm>
            <a:off x="-624" y="991158"/>
            <a:ext cx="430887" cy="5866842"/>
          </a:xfrm>
          <a:prstGeom prst="rect">
            <a:avLst/>
          </a:prstGeom>
          <a:solidFill>
            <a:schemeClr val="accent1">
              <a:lumMod val="75000"/>
            </a:schemeClr>
          </a:solidFill>
        </p:spPr>
        <p:txBody>
          <a:bodyPr vert="vert270" tIns="914400" bIns="914400">
            <a:spAutoFit/>
          </a:bodyPr>
          <a:lstStyle/>
          <a:p>
            <a:pPr algn="dist" defTabSz="457200">
              <a:defRPr/>
            </a:pPr>
            <a:r>
              <a:rPr lang="fr-FR" sz="1600" b="1" cap="small" dirty="0" err="1" smtClean="0">
                <a:solidFill>
                  <a:prstClr val="white"/>
                </a:solidFill>
                <a:latin typeface="Arial"/>
                <a:ea typeface="ＭＳ Ｐゴシック" charset="-128"/>
                <a:cs typeface="Arial"/>
              </a:rPr>
              <a:t>Ocean</a:t>
            </a:r>
            <a:r>
              <a:rPr lang="fr-FR" sz="1600" b="1" cap="small" dirty="0" smtClean="0">
                <a:solidFill>
                  <a:prstClr val="white"/>
                </a:solidFill>
                <a:latin typeface="Arial"/>
                <a:ea typeface="ＭＳ Ｐゴシック" charset="-128"/>
                <a:cs typeface="Arial"/>
              </a:rPr>
              <a:t> Acidification Product Suite v0.6</a:t>
            </a:r>
          </a:p>
        </p:txBody>
      </p:sp>
      <p:sp>
        <p:nvSpPr>
          <p:cNvPr id="8" name="Title 3"/>
          <p:cNvSpPr txBox="1">
            <a:spLocks/>
          </p:cNvSpPr>
          <p:nvPr/>
        </p:nvSpPr>
        <p:spPr>
          <a:xfrm>
            <a:off x="914400" y="5257800"/>
            <a:ext cx="4267200" cy="609600"/>
          </a:xfrm>
          <a:prstGeom prst="rect">
            <a:avLst/>
          </a:prstGeom>
        </p:spPr>
        <p:txBody>
          <a:bodyPr anchor="ctr">
            <a:noAutofit/>
          </a:bodyPr>
          <a:lstStyle/>
          <a:p>
            <a:pPr defTabSz="457200">
              <a:spcBef>
                <a:spcPct val="0"/>
              </a:spcBef>
              <a:defRPr/>
            </a:pPr>
            <a:r>
              <a:rPr lang="en-US" sz="1400" dirty="0" smtClean="0">
                <a:solidFill>
                  <a:prstClr val="black"/>
                </a:solidFill>
                <a:latin typeface="Arial"/>
                <a:ea typeface="ＭＳ Ｐゴシック" charset="-128"/>
                <a:cs typeface="Arial"/>
              </a:rPr>
              <a:t>Dwight </a:t>
            </a:r>
            <a:r>
              <a:rPr lang="en-US" sz="1400" dirty="0" err="1" smtClean="0">
                <a:solidFill>
                  <a:prstClr val="black"/>
                </a:solidFill>
                <a:latin typeface="Arial"/>
                <a:ea typeface="ＭＳ Ｐゴシック" charset="-128"/>
                <a:cs typeface="Arial"/>
              </a:rPr>
              <a:t>Gledhill,Wanninkhof</a:t>
            </a:r>
            <a:r>
              <a:rPr lang="en-US" sz="1400" dirty="0">
                <a:solidFill>
                  <a:prstClr val="black"/>
                </a:solidFill>
                <a:latin typeface="Arial"/>
                <a:ea typeface="ＭＳ Ｐゴシック" charset="-128"/>
                <a:cs typeface="Arial"/>
              </a:rPr>
              <a:t>, </a:t>
            </a:r>
            <a:r>
              <a:rPr lang="en-US" sz="1400" dirty="0" err="1">
                <a:solidFill>
                  <a:prstClr val="black"/>
                </a:solidFill>
                <a:latin typeface="Arial"/>
                <a:ea typeface="ＭＳ Ｐゴシック" charset="-128"/>
                <a:cs typeface="Arial"/>
              </a:rPr>
              <a:t>Pierrot</a:t>
            </a:r>
            <a:r>
              <a:rPr lang="en-US" sz="1400" dirty="0">
                <a:solidFill>
                  <a:prstClr val="black"/>
                </a:solidFill>
                <a:latin typeface="Arial"/>
                <a:ea typeface="ＭＳ Ｐゴシック" charset="-128"/>
                <a:cs typeface="Arial"/>
              </a:rPr>
              <a:t>, </a:t>
            </a:r>
            <a:r>
              <a:rPr lang="en-US" sz="1400" dirty="0" err="1">
                <a:solidFill>
                  <a:prstClr val="black"/>
                </a:solidFill>
                <a:latin typeface="Arial"/>
                <a:ea typeface="ＭＳ Ｐゴシック" charset="-128"/>
                <a:cs typeface="Arial"/>
              </a:rPr>
              <a:t>Eakin</a:t>
            </a:r>
            <a:r>
              <a:rPr lang="en-US" sz="1400" dirty="0">
                <a:solidFill>
                  <a:prstClr val="black"/>
                </a:solidFill>
                <a:latin typeface="Arial"/>
                <a:ea typeface="ＭＳ Ｐゴシック" charset="-128"/>
                <a:cs typeface="Arial"/>
              </a:rPr>
              <a:t>, Liu </a:t>
            </a:r>
          </a:p>
        </p:txBody>
      </p:sp>
      <p:sp>
        <p:nvSpPr>
          <p:cNvPr id="2056" name="TextBox 10"/>
          <p:cNvSpPr txBox="1">
            <a:spLocks noChangeArrowheads="1"/>
          </p:cNvSpPr>
          <p:nvPr/>
        </p:nvSpPr>
        <p:spPr bwMode="auto">
          <a:xfrm>
            <a:off x="701675" y="1878013"/>
            <a:ext cx="8442325" cy="954087"/>
          </a:xfrm>
          <a:prstGeom prst="rect">
            <a:avLst/>
          </a:prstGeom>
          <a:noFill/>
          <a:ln w="9525">
            <a:noFill/>
            <a:miter lim="800000"/>
            <a:headEnd/>
            <a:tailEnd/>
          </a:ln>
        </p:spPr>
        <p:txBody>
          <a:bodyPr>
            <a:spAutoFit/>
          </a:bodyPr>
          <a:lstStyle/>
          <a:p>
            <a:pPr defTabSz="457200" fontAlgn="base">
              <a:spcBef>
                <a:spcPct val="0"/>
              </a:spcBef>
              <a:spcAft>
                <a:spcPct val="0"/>
              </a:spcAft>
            </a:pPr>
            <a:r>
              <a:rPr lang="en-US" sz="1400" dirty="0" smtClean="0">
                <a:solidFill>
                  <a:prstClr val="black"/>
                </a:solidFill>
                <a:latin typeface="Arial" charset="0"/>
                <a:ea typeface="ＭＳ Ｐゴシック" charset="-128"/>
                <a:cs typeface="Arial" charset="0"/>
              </a:rPr>
              <a:t>The OAPS offers monthly synthesis of satellite and modeled environmental datasets to provide a synoptic estimate of sea surface carbonate chemistry in the Greater Caribbean Region. Currently, carbonate mineral saturation state is decreasing across the region at a rate of about 3% per decade and exhibits considerable spatial and seasonal variability.</a:t>
            </a:r>
          </a:p>
        </p:txBody>
      </p:sp>
      <p:sp>
        <p:nvSpPr>
          <p:cNvPr id="12" name="Title 3"/>
          <p:cNvSpPr txBox="1">
            <a:spLocks/>
          </p:cNvSpPr>
          <p:nvPr/>
        </p:nvSpPr>
        <p:spPr>
          <a:xfrm>
            <a:off x="1295400" y="5908675"/>
            <a:ext cx="5105400" cy="873125"/>
          </a:xfrm>
          <a:prstGeom prst="rect">
            <a:avLst/>
          </a:prstGeom>
        </p:spPr>
        <p:txBody>
          <a:bodyPr lIns="182880" anchor="ctr">
            <a:normAutofit fontScale="47500" lnSpcReduction="20000"/>
          </a:bodyPr>
          <a:lstStyle/>
          <a:p>
            <a:r>
              <a:rPr lang="en-US" sz="2000" dirty="0" smtClean="0"/>
              <a:t>Gledhill, D. K., R. </a:t>
            </a:r>
            <a:r>
              <a:rPr lang="en-US" sz="2000" dirty="0" err="1" smtClean="0"/>
              <a:t>Wanninkhof</a:t>
            </a:r>
            <a:r>
              <a:rPr lang="en-US" sz="2000" dirty="0" smtClean="0"/>
              <a:t>, F. J. </a:t>
            </a:r>
            <a:r>
              <a:rPr lang="en-US" sz="2000" dirty="0" err="1" smtClean="0"/>
              <a:t>Millero</a:t>
            </a:r>
            <a:r>
              <a:rPr lang="en-US" sz="2000" dirty="0" smtClean="0"/>
              <a:t>, and M. </a:t>
            </a:r>
            <a:r>
              <a:rPr lang="en-US" sz="2000" dirty="0" err="1" smtClean="0"/>
              <a:t>Eakin</a:t>
            </a:r>
            <a:r>
              <a:rPr lang="en-US" sz="2000" dirty="0" smtClean="0"/>
              <a:t> (2008), Ocean acidification of the Greater Caribbean Region 1996–2006, </a:t>
            </a:r>
            <a:r>
              <a:rPr lang="en-US" sz="2000" i="1" dirty="0" smtClean="0"/>
              <a:t>J. </a:t>
            </a:r>
            <a:r>
              <a:rPr lang="en-US" sz="2000" i="1" dirty="0" err="1" smtClean="0"/>
              <a:t>Geophys</a:t>
            </a:r>
            <a:r>
              <a:rPr lang="en-US" sz="2000" i="1" dirty="0" smtClean="0"/>
              <a:t>. Res.</a:t>
            </a:r>
            <a:r>
              <a:rPr lang="en-US" sz="2000" dirty="0" smtClean="0"/>
              <a:t>, </a:t>
            </a:r>
            <a:r>
              <a:rPr lang="en-US" sz="2000" i="1" dirty="0" smtClean="0"/>
              <a:t>113</a:t>
            </a:r>
            <a:r>
              <a:rPr lang="en-US" sz="2000" dirty="0" smtClean="0"/>
              <a:t>, C10031, doi:10.1029/2007JC004629.</a:t>
            </a:r>
          </a:p>
          <a:p>
            <a:endParaRPr lang="en-US" sz="2000" dirty="0" smtClean="0"/>
          </a:p>
          <a:p>
            <a:r>
              <a:rPr lang="en-US" sz="2000" dirty="0" smtClean="0"/>
              <a:t>Gledhill, D, R. </a:t>
            </a:r>
            <a:r>
              <a:rPr lang="en-US" sz="2000" dirty="0" err="1" smtClean="0"/>
              <a:t>Wanninkhof</a:t>
            </a:r>
            <a:r>
              <a:rPr lang="en-US" sz="2000" dirty="0" smtClean="0"/>
              <a:t>, and M. </a:t>
            </a:r>
            <a:r>
              <a:rPr lang="en-US" sz="2000" dirty="0" err="1" smtClean="0"/>
              <a:t>Eakin</a:t>
            </a:r>
            <a:r>
              <a:rPr lang="en-US" sz="2000" dirty="0" smtClean="0"/>
              <a:t> (2010) Observing ocean acidification from space, Oceanography 22(4): 48-59.</a:t>
            </a:r>
          </a:p>
          <a:p>
            <a:endParaRPr lang="en-US" sz="2000" dirty="0" smtClean="0"/>
          </a:p>
          <a:p>
            <a:endParaRPr lang="en-US" sz="2000" dirty="0" smtClean="0"/>
          </a:p>
          <a:p>
            <a:endParaRPr lang="en-US" sz="2000" dirty="0"/>
          </a:p>
        </p:txBody>
      </p:sp>
      <p:pic>
        <p:nvPicPr>
          <p:cNvPr id="2059" name="Picture 12" descr="CRW_logo_final.gif"/>
          <p:cNvPicPr>
            <a:picLocks noChangeAspect="1"/>
          </p:cNvPicPr>
          <p:nvPr/>
        </p:nvPicPr>
        <p:blipFill>
          <a:blip r:embed="rId3" cstate="print"/>
          <a:srcRect/>
          <a:stretch>
            <a:fillRect/>
          </a:stretch>
        </p:blipFill>
        <p:spPr bwMode="auto">
          <a:xfrm>
            <a:off x="7773988" y="6111875"/>
            <a:ext cx="457200" cy="457200"/>
          </a:xfrm>
          <a:prstGeom prst="rect">
            <a:avLst/>
          </a:prstGeom>
          <a:noFill/>
          <a:ln w="9525">
            <a:noFill/>
            <a:miter lim="800000"/>
            <a:headEnd/>
            <a:tailEnd/>
          </a:ln>
        </p:spPr>
      </p:pic>
      <p:sp>
        <p:nvSpPr>
          <p:cNvPr id="2060" name="TextBox 13"/>
          <p:cNvSpPr txBox="1">
            <a:spLocks noChangeArrowheads="1"/>
          </p:cNvSpPr>
          <p:nvPr/>
        </p:nvSpPr>
        <p:spPr bwMode="auto">
          <a:xfrm>
            <a:off x="928688" y="5151438"/>
            <a:ext cx="6962775" cy="338137"/>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600" smtClean="0">
                <a:solidFill>
                  <a:srgbClr val="000000"/>
                </a:solidFill>
                <a:latin typeface="Arial" charset="0"/>
                <a:ea typeface="ＭＳ Ｐゴシック" charset="-128"/>
                <a:cs typeface="Times New Roman" pitchFamily="18" charset="0"/>
                <a:hlinkClick r:id="rId4"/>
              </a:rPr>
              <a:t>http://coralreefwatch.noaa.gov/satellite/current/experimental_products.html</a:t>
            </a:r>
            <a:endParaRPr lang="en-US" sz="1600" smtClean="0">
              <a:solidFill>
                <a:prstClr val="black"/>
              </a:solidFill>
              <a:latin typeface="Arial" charset="0"/>
              <a:ea typeface="ＭＳ Ｐゴシック" charset="-128"/>
            </a:endParaRPr>
          </a:p>
        </p:txBody>
      </p:sp>
      <p:pic>
        <p:nvPicPr>
          <p:cNvPr id="2061" name="Picture 20" descr="C:\Documents and Settings\dwight.gledhill\My Documents\DwightG.hq.oar.noaa.gov\My Pictures\AOMLoriginalLogo.jpg"/>
          <p:cNvPicPr>
            <a:picLocks noChangeAspect="1" noChangeArrowheads="1"/>
          </p:cNvPicPr>
          <p:nvPr/>
        </p:nvPicPr>
        <p:blipFill>
          <a:blip r:embed="rId5" cstate="print"/>
          <a:srcRect/>
          <a:stretch>
            <a:fillRect/>
          </a:stretch>
        </p:blipFill>
        <p:spPr bwMode="auto">
          <a:xfrm>
            <a:off x="7205663" y="6111875"/>
            <a:ext cx="457200" cy="457200"/>
          </a:xfrm>
          <a:prstGeom prst="rect">
            <a:avLst/>
          </a:prstGeom>
          <a:noFill/>
          <a:ln w="9525">
            <a:noFill/>
            <a:miter lim="800000"/>
            <a:headEnd/>
            <a:tailEnd/>
          </a:ln>
        </p:spPr>
      </p:pic>
      <p:pic>
        <p:nvPicPr>
          <p:cNvPr id="2062" name="Picture 25" descr="nasa-logo"/>
          <p:cNvPicPr>
            <a:picLocks noChangeAspect="1" noChangeArrowheads="1"/>
          </p:cNvPicPr>
          <p:nvPr/>
        </p:nvPicPr>
        <p:blipFill>
          <a:blip r:embed="rId6" cstate="print"/>
          <a:srcRect/>
          <a:stretch>
            <a:fillRect/>
          </a:stretch>
        </p:blipFill>
        <p:spPr bwMode="auto">
          <a:xfrm>
            <a:off x="8329613" y="6111875"/>
            <a:ext cx="533400" cy="457200"/>
          </a:xfrm>
          <a:prstGeom prst="rect">
            <a:avLst/>
          </a:prstGeom>
          <a:noFill/>
          <a:ln w="9525">
            <a:noFill/>
            <a:miter lim="800000"/>
            <a:headEnd/>
            <a:tailEnd/>
          </a:ln>
        </p:spPr>
      </p:pic>
      <p:pic>
        <p:nvPicPr>
          <p:cNvPr id="2063" name="Picture 2" descr="http://coralreefwatch.noaa.gov/satellite/oa/data/archive/SSA/NOAA_CRW_OA_SSA_200909_1200x645.gif"/>
          <p:cNvPicPr>
            <a:picLocks noChangeAspect="1" noChangeArrowheads="1"/>
          </p:cNvPicPr>
          <p:nvPr/>
        </p:nvPicPr>
        <p:blipFill>
          <a:blip r:embed="rId7" cstate="print"/>
          <a:srcRect/>
          <a:stretch>
            <a:fillRect/>
          </a:stretch>
        </p:blipFill>
        <p:spPr bwMode="auto">
          <a:xfrm>
            <a:off x="935038" y="2886075"/>
            <a:ext cx="3848100" cy="2068513"/>
          </a:xfrm>
          <a:prstGeom prst="rect">
            <a:avLst/>
          </a:prstGeom>
          <a:noFill/>
          <a:ln w="9525">
            <a:noFill/>
            <a:miter lim="800000"/>
            <a:headEnd/>
            <a:tailEnd/>
          </a:ln>
        </p:spPr>
      </p:pic>
      <p:sp>
        <p:nvSpPr>
          <p:cNvPr id="48" name="Rectangle 1"/>
          <p:cNvSpPr>
            <a:spLocks noChangeArrowheads="1"/>
          </p:cNvSpPr>
          <p:nvPr/>
        </p:nvSpPr>
        <p:spPr bwMode="auto">
          <a:xfrm>
            <a:off x="304800" y="152400"/>
            <a:ext cx="8686800" cy="1400383"/>
          </a:xfrm>
          <a:prstGeom prst="rect">
            <a:avLst/>
          </a:prstGeom>
          <a:solidFill>
            <a:schemeClr val="accent6">
              <a:lumMod val="60000"/>
              <a:lumOff val="40000"/>
              <a:alpha val="92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2400" b="0" i="1" u="none" strike="noStrike" cap="none" normalizeH="0" baseline="0" dirty="0" smtClean="0">
              <a:ln>
                <a:noFill/>
              </a:ln>
              <a:solidFill>
                <a:srgbClr val="C0504D"/>
              </a:solidFill>
              <a:effectLst/>
              <a:latin typeface="Cambri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1. Rates and magnitude of OA will </a:t>
            </a:r>
            <a:r>
              <a:rPr kumimoji="0" lang="en-US"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vary across time, space</a:t>
            </a: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and depth as a consequence of local and </a:t>
            </a:r>
            <a:r>
              <a:rPr kumimoji="0" lang="en-US" b="1"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regional</a:t>
            </a: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geochemical, hydrological, and biological mechanisms.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grpSp>
        <p:nvGrpSpPr>
          <p:cNvPr id="21" name="Group 20"/>
          <p:cNvGrpSpPr/>
          <p:nvPr/>
        </p:nvGrpSpPr>
        <p:grpSpPr>
          <a:xfrm>
            <a:off x="1905000" y="1066800"/>
            <a:ext cx="6805357" cy="5257800"/>
            <a:chOff x="1905000" y="1066800"/>
            <a:chExt cx="6805357" cy="5257800"/>
          </a:xfrm>
        </p:grpSpPr>
        <p:cxnSp>
          <p:nvCxnSpPr>
            <p:cNvPr id="19" name="Straight Connector 18"/>
            <p:cNvCxnSpPr>
              <a:endCxn id="18" idx="1"/>
            </p:cNvCxnSpPr>
            <p:nvPr/>
          </p:nvCxnSpPr>
          <p:spPr>
            <a:xfrm flipV="1">
              <a:off x="1905000" y="2324577"/>
              <a:ext cx="3505200" cy="723423"/>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3800" y="4724400"/>
              <a:ext cx="2057400" cy="152400"/>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5791200" y="3810000"/>
              <a:ext cx="2919157" cy="2514600"/>
              <a:chOff x="5791200" y="3810000"/>
              <a:chExt cx="2919157" cy="2514600"/>
            </a:xfrm>
          </p:grpSpPr>
          <p:pic>
            <p:nvPicPr>
              <p:cNvPr id="17" name="Picture 9" descr="LesserAntilles_Omega"/>
              <p:cNvPicPr>
                <a:picLocks noChangeAspect="1" noChangeArrowheads="1"/>
              </p:cNvPicPr>
              <p:nvPr/>
            </p:nvPicPr>
            <p:blipFill>
              <a:blip r:embed="rId8" cstate="print"/>
              <a:srcRect/>
              <a:stretch>
                <a:fillRect/>
              </a:stretch>
            </p:blipFill>
            <p:spPr bwMode="auto">
              <a:xfrm>
                <a:off x="5791200" y="3810000"/>
                <a:ext cx="2919157" cy="2514600"/>
              </a:xfrm>
              <a:prstGeom prst="roundRect">
                <a:avLst>
                  <a:gd name="adj" fmla="val 16667"/>
                </a:avLst>
              </a:prstGeom>
              <a:ln>
                <a:solidFill>
                  <a:schemeClr val="accent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 name="TextBox 43"/>
              <p:cNvSpPr txBox="1"/>
              <p:nvPr/>
            </p:nvSpPr>
            <p:spPr>
              <a:xfrm>
                <a:off x="6553200" y="3886200"/>
                <a:ext cx="1066800" cy="261610"/>
              </a:xfrm>
              <a:prstGeom prst="rect">
                <a:avLst/>
              </a:prstGeom>
              <a:solidFill>
                <a:schemeClr val="bg1"/>
              </a:solidFill>
            </p:spPr>
            <p:txBody>
              <a:bodyPr wrap="square" rtlCol="0">
                <a:spAutoFit/>
              </a:bodyPr>
              <a:lstStyle/>
              <a:p>
                <a:r>
                  <a:rPr lang="en-US" sz="1100" b="1" dirty="0" smtClean="0"/>
                  <a:t>Caribbean Sea</a:t>
                </a:r>
                <a:endParaRPr lang="en-US" sz="1100" b="1" dirty="0"/>
              </a:p>
            </p:txBody>
          </p:sp>
        </p:grpSp>
        <p:grpSp>
          <p:nvGrpSpPr>
            <p:cNvPr id="46" name="Group 45"/>
            <p:cNvGrpSpPr/>
            <p:nvPr/>
          </p:nvGrpSpPr>
          <p:grpSpPr>
            <a:xfrm>
              <a:off x="5410200" y="1066800"/>
              <a:ext cx="2895600" cy="2515553"/>
              <a:chOff x="5410200" y="1066800"/>
              <a:chExt cx="2895600" cy="2515553"/>
            </a:xfrm>
          </p:grpSpPr>
          <p:pic>
            <p:nvPicPr>
              <p:cNvPr id="18" name="Picture 12" descr="FLKeys_Omega"/>
              <p:cNvPicPr>
                <a:picLocks noChangeAspect="1" noChangeArrowheads="1"/>
              </p:cNvPicPr>
              <p:nvPr/>
            </p:nvPicPr>
            <p:blipFill>
              <a:blip r:embed="rId9" cstate="print"/>
              <a:srcRect/>
              <a:stretch>
                <a:fillRect/>
              </a:stretch>
            </p:blipFill>
            <p:spPr bwMode="auto">
              <a:xfrm>
                <a:off x="5410200" y="1066800"/>
                <a:ext cx="2895600" cy="2515553"/>
              </a:xfrm>
              <a:prstGeom prst="roundRect">
                <a:avLst>
                  <a:gd name="adj" fmla="val 16667"/>
                </a:avLst>
              </a:prstGeom>
              <a:ln>
                <a:solidFill>
                  <a:schemeClr val="accent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TextBox 44"/>
              <p:cNvSpPr txBox="1"/>
              <p:nvPr/>
            </p:nvSpPr>
            <p:spPr>
              <a:xfrm>
                <a:off x="6019800" y="1143000"/>
                <a:ext cx="1066800" cy="261610"/>
              </a:xfrm>
              <a:prstGeom prst="rect">
                <a:avLst/>
              </a:prstGeom>
              <a:solidFill>
                <a:schemeClr val="bg1"/>
              </a:solidFill>
            </p:spPr>
            <p:txBody>
              <a:bodyPr wrap="square" rtlCol="0">
                <a:spAutoFit/>
              </a:bodyPr>
              <a:lstStyle/>
              <a:p>
                <a:r>
                  <a:rPr lang="en-US" sz="1100" b="1" dirty="0" smtClean="0"/>
                  <a:t>Florida Keys</a:t>
                </a:r>
                <a:endParaRPr lang="en-US" sz="1100" b="1"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063"/>
                                        </p:tgtEl>
                                      </p:cBhvr>
                                      <p:by x="150000" y="150000"/>
                                    </p:animScale>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descr="E:\CoralReefWatch_CODE\OA_Products\OAPS\OAPS_webcontent\description\figures\PAGE_6_Methods.gif"/>
          <p:cNvPicPr>
            <a:picLocks noChangeAspect="1" noChangeArrowheads="1"/>
          </p:cNvPicPr>
          <p:nvPr/>
        </p:nvPicPr>
        <p:blipFill>
          <a:blip r:embed="rId2" cstate="print"/>
          <a:srcRect/>
          <a:stretch>
            <a:fillRect/>
          </a:stretch>
        </p:blipFill>
        <p:spPr bwMode="auto">
          <a:xfrm>
            <a:off x="990600" y="381000"/>
            <a:ext cx="6858000" cy="6200775"/>
          </a:xfrm>
          <a:prstGeom prst="rect">
            <a:avLst/>
          </a:prstGeom>
          <a:noFill/>
          <a:ln w="9525">
            <a:noFill/>
            <a:miter lim="800000"/>
            <a:headEnd/>
            <a:tailEnd/>
          </a:ln>
        </p:spPr>
      </p:pic>
      <p:sp>
        <p:nvSpPr>
          <p:cNvPr id="8" name="Title 7"/>
          <p:cNvSpPr>
            <a:spLocks noGrp="1"/>
          </p:cNvSpPr>
          <p:nvPr>
            <p:ph type="title" idx="4294967295"/>
          </p:nvPr>
        </p:nvSpPr>
        <p:spPr>
          <a:xfrm>
            <a:off x="274638" y="-152400"/>
            <a:ext cx="8183562" cy="1050925"/>
          </a:xfrm>
        </p:spPr>
        <p:txBody>
          <a:bodyPr/>
          <a:lstStyle/>
          <a:p>
            <a:pPr eaLnBrk="1" fontAlgn="auto" hangingPunct="1">
              <a:spcAft>
                <a:spcPts val="0"/>
              </a:spcAft>
              <a:defRPr/>
            </a:pPr>
            <a:r>
              <a:rPr lang="en-US" dirty="0" smtClean="0">
                <a:solidFill>
                  <a:schemeClr val="accent1">
                    <a:tint val="88000"/>
                    <a:satMod val="150000"/>
                  </a:schemeClr>
                </a:solidFill>
              </a:rPr>
              <a:t>Model Processing</a:t>
            </a:r>
            <a:endParaRPr lang="en-US" dirty="0">
              <a:solidFill>
                <a:schemeClr val="accent1">
                  <a:tint val="88000"/>
                  <a:satMod val="150000"/>
                </a:schemeClr>
              </a:solidFill>
            </a:endParaRPr>
          </a:p>
        </p:txBody>
      </p:sp>
      <p:sp>
        <p:nvSpPr>
          <p:cNvPr id="4" name="Rectangle 3"/>
          <p:cNvSpPr/>
          <p:nvPr/>
        </p:nvSpPr>
        <p:spPr>
          <a:xfrm>
            <a:off x="1305791" y="1219200"/>
            <a:ext cx="982961"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SST</a:t>
            </a:r>
          </a:p>
        </p:txBody>
      </p:sp>
      <p:sp>
        <p:nvSpPr>
          <p:cNvPr id="5" name="Rectangle 4"/>
          <p:cNvSpPr/>
          <p:nvPr/>
        </p:nvSpPr>
        <p:spPr>
          <a:xfrm>
            <a:off x="1295400" y="2463225"/>
            <a:ext cx="1007007"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SSS</a:t>
            </a:r>
          </a:p>
        </p:txBody>
      </p:sp>
      <p:sp>
        <p:nvSpPr>
          <p:cNvPr id="6" name="Rectangle 5"/>
          <p:cNvSpPr/>
          <p:nvPr/>
        </p:nvSpPr>
        <p:spPr>
          <a:xfrm>
            <a:off x="1066800" y="3733800"/>
            <a:ext cx="1643399"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pCO</a:t>
            </a:r>
            <a:r>
              <a:rPr lang="en-US" sz="3200" b="1" baseline="-25000"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2,sw</a:t>
            </a:r>
            <a:endPar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endParaRPr>
          </a:p>
        </p:txBody>
      </p:sp>
      <p:sp>
        <p:nvSpPr>
          <p:cNvPr id="7" name="Rectangle 6"/>
          <p:cNvSpPr/>
          <p:nvPr/>
        </p:nvSpPr>
        <p:spPr>
          <a:xfrm>
            <a:off x="1295400" y="5029200"/>
            <a:ext cx="822662" cy="584775"/>
          </a:xfrm>
          <a:prstGeom prst="rect">
            <a:avLst/>
          </a:prstGeom>
          <a:noFill/>
        </p:spPr>
        <p:txBody>
          <a:bodyPr wrap="none">
            <a:spAutoFit/>
          </a:bodyPr>
          <a:lstStyle/>
          <a:p>
            <a:pPr algn="ctr" fontAlgn="base">
              <a:spcBef>
                <a:spcPct val="0"/>
              </a:spcBef>
              <a:spcAft>
                <a:spcPct val="0"/>
              </a:spcAft>
              <a:defRPr/>
            </a:pPr>
            <a:r>
              <a:rPr lang="en-US" sz="3200" b="1" dirty="0" err="1">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Alk</a:t>
            </a:r>
            <a:endPar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endParaRPr>
          </a:p>
        </p:txBody>
      </p:sp>
      <p:sp>
        <p:nvSpPr>
          <p:cNvPr id="9" name="Rectangle 8"/>
          <p:cNvSpPr/>
          <p:nvPr/>
        </p:nvSpPr>
        <p:spPr>
          <a:xfrm>
            <a:off x="6248400" y="685800"/>
            <a:ext cx="1202573"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TCO</a:t>
            </a:r>
            <a:r>
              <a:rPr lang="en-US" sz="3200" b="1" baseline="-25000"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2</a:t>
            </a:r>
            <a:endPar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endParaRPr>
          </a:p>
        </p:txBody>
      </p:sp>
      <p:sp>
        <p:nvSpPr>
          <p:cNvPr id="10" name="Rectangle 9"/>
          <p:cNvSpPr/>
          <p:nvPr/>
        </p:nvSpPr>
        <p:spPr>
          <a:xfrm>
            <a:off x="6400800" y="3200400"/>
            <a:ext cx="731290"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pH</a:t>
            </a:r>
          </a:p>
        </p:txBody>
      </p:sp>
      <p:sp>
        <p:nvSpPr>
          <p:cNvPr id="11" name="Rectangle 10"/>
          <p:cNvSpPr/>
          <p:nvPr/>
        </p:nvSpPr>
        <p:spPr>
          <a:xfrm>
            <a:off x="6553200" y="5638800"/>
            <a:ext cx="500458"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Symbol" pitchFamily="18" charset="2"/>
              </a:rPr>
              <a:t>W</a:t>
            </a:r>
          </a:p>
        </p:txBody>
      </p:sp>
      <p:sp>
        <p:nvSpPr>
          <p:cNvPr id="12" name="Rectangle 11"/>
          <p:cNvSpPr/>
          <p:nvPr/>
        </p:nvSpPr>
        <p:spPr>
          <a:xfrm>
            <a:off x="6248400" y="1981200"/>
            <a:ext cx="1196161"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CO</a:t>
            </a:r>
            <a:r>
              <a:rPr lang="en-US" sz="3200" b="1" baseline="-25000"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3</a:t>
            </a:r>
            <a:r>
              <a:rPr lang="en-US" sz="3200" b="1" baseline="30000"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2-</a:t>
            </a:r>
            <a:endPar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endParaRPr>
          </a:p>
        </p:txBody>
      </p:sp>
      <p:sp>
        <p:nvSpPr>
          <p:cNvPr id="13" name="Rectangle 12"/>
          <p:cNvSpPr/>
          <p:nvPr/>
        </p:nvSpPr>
        <p:spPr>
          <a:xfrm>
            <a:off x="6096000" y="4343400"/>
            <a:ext cx="1340432" cy="584775"/>
          </a:xfrm>
          <a:prstGeom prst="rect">
            <a:avLst/>
          </a:prstGeom>
          <a:noFill/>
        </p:spPr>
        <p:txBody>
          <a:bodyPr wrap="none">
            <a:spAutoFit/>
          </a:bodyPr>
          <a:lstStyle/>
          <a:p>
            <a:pPr algn="ctr" fontAlgn="base">
              <a:spcBef>
                <a:spcPct val="0"/>
              </a:spcBef>
              <a:spcAft>
                <a:spcPct val="0"/>
              </a:spcAft>
              <a:defRPr/>
            </a:pPr>
            <a:r>
              <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HCO</a:t>
            </a:r>
            <a:r>
              <a:rPr lang="en-US" sz="3200" b="1" baseline="-25000"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3</a:t>
            </a:r>
            <a:r>
              <a:rPr lang="en-US" sz="3200" b="1" baseline="30000"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rPr>
              <a:t>-</a:t>
            </a:r>
            <a:endParaRPr lang="en-US" sz="3200" b="1" dirty="0">
              <a:ln w="19050">
                <a:solidFill>
                  <a:srgbClr val="323232">
                    <a:tint val="1000"/>
                  </a:srgbClr>
                </a:solidFill>
                <a:prstDash val="solid"/>
              </a:ln>
              <a:solidFill>
                <a:srgbClr val="1B587C"/>
              </a:solidFill>
              <a:effectLst>
                <a:outerShdw blurRad="50000" dist="50800" dir="7500000" algn="tl">
                  <a:srgbClr val="000000">
                    <a:shade val="5000"/>
                    <a:alpha val="35000"/>
                  </a:srgbClr>
                </a:outerShdw>
              </a:effectLst>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61" name="Rectangle 33"/>
          <p:cNvSpPr>
            <a:spLocks noGrp="1" noChangeArrowheads="1"/>
          </p:cNvSpPr>
          <p:nvPr>
            <p:ph type="title" idx="4294967295"/>
          </p:nvPr>
        </p:nvSpPr>
        <p:spPr>
          <a:xfrm>
            <a:off x="304800" y="-152400"/>
            <a:ext cx="7772400" cy="1143000"/>
          </a:xfrm>
        </p:spPr>
        <p:txBody>
          <a:bodyPr/>
          <a:lstStyle/>
          <a:p>
            <a:pPr eaLnBrk="1" fontAlgn="auto" hangingPunct="1">
              <a:spcAft>
                <a:spcPts val="0"/>
              </a:spcAft>
              <a:defRPr/>
            </a:pPr>
            <a:r>
              <a:rPr lang="en-US" b="0" dirty="0">
                <a:solidFill>
                  <a:schemeClr val="accent1">
                    <a:tint val="88000"/>
                    <a:satMod val="150000"/>
                  </a:schemeClr>
                </a:solidFill>
                <a:latin typeface="Comic Sans MS" pitchFamily="66" charset="0"/>
              </a:rPr>
              <a:t>Total Alkalinity Model</a:t>
            </a:r>
          </a:p>
        </p:txBody>
      </p:sp>
      <p:sp>
        <p:nvSpPr>
          <p:cNvPr id="30724" name="Text Box 37"/>
          <p:cNvSpPr txBox="1">
            <a:spLocks noChangeArrowheads="1"/>
          </p:cNvSpPr>
          <p:nvPr/>
        </p:nvSpPr>
        <p:spPr bwMode="auto">
          <a:xfrm>
            <a:off x="457200" y="1524000"/>
            <a:ext cx="8153400" cy="581025"/>
          </a:xfrm>
          <a:prstGeom prst="rect">
            <a:avLst/>
          </a:prstGeom>
          <a:solidFill>
            <a:schemeClr val="bg1">
              <a:alpha val="70195"/>
            </a:schemeClr>
          </a:solidFill>
          <a:ln w="9525">
            <a:noFill/>
            <a:miter lim="800000"/>
            <a:headEnd/>
            <a:tailEnd/>
          </a:ln>
        </p:spPr>
        <p:txBody>
          <a:bodyPr>
            <a:spAutoFit/>
          </a:bodyPr>
          <a:lstStyle/>
          <a:p>
            <a:pPr fontAlgn="base">
              <a:spcBef>
                <a:spcPct val="0"/>
              </a:spcBef>
              <a:spcAft>
                <a:spcPct val="0"/>
              </a:spcAft>
            </a:pPr>
            <a:r>
              <a:rPr lang="en-US" sz="1600">
                <a:solidFill>
                  <a:prstClr val="black"/>
                </a:solidFill>
                <a:latin typeface="Arial" pitchFamily="34" charset="0"/>
              </a:rPr>
              <a:t>Lee, K., L. T. Tong, et al. (2006). "Global relationships of total alkalinity with salinity and temperature in surface waters of the world’s oceans." </a:t>
            </a:r>
            <a:r>
              <a:rPr lang="en-US" sz="1600" u="sng">
                <a:solidFill>
                  <a:prstClr val="black"/>
                </a:solidFill>
                <a:latin typeface="Arial" pitchFamily="34" charset="0"/>
              </a:rPr>
              <a:t>Geophysical Research Letters</a:t>
            </a:r>
            <a:r>
              <a:rPr lang="en-US" sz="1600">
                <a:solidFill>
                  <a:prstClr val="black"/>
                </a:solidFill>
                <a:latin typeface="Arial" pitchFamily="34" charset="0"/>
              </a:rPr>
              <a:t> </a:t>
            </a:r>
            <a:r>
              <a:rPr lang="en-US" sz="1600" b="1">
                <a:solidFill>
                  <a:prstClr val="black"/>
                </a:solidFill>
                <a:latin typeface="Arial" pitchFamily="34" charset="0"/>
              </a:rPr>
              <a:t>33</a:t>
            </a:r>
            <a:r>
              <a:rPr lang="en-US" sz="1600">
                <a:solidFill>
                  <a:prstClr val="black"/>
                </a:solidFill>
                <a:latin typeface="Arial" pitchFamily="34" charset="0"/>
              </a:rPr>
              <a:t>.</a:t>
            </a:r>
            <a:endParaRPr lang="en-US">
              <a:solidFill>
                <a:prstClr val="black"/>
              </a:solidFill>
              <a:latin typeface="Arial" pitchFamily="34" charset="0"/>
            </a:endParaRPr>
          </a:p>
        </p:txBody>
      </p:sp>
      <p:pic>
        <p:nvPicPr>
          <p:cNvPr id="30727" name="Picture 50"/>
          <p:cNvPicPr>
            <a:picLocks noChangeAspect="1" noChangeArrowheads="1"/>
          </p:cNvPicPr>
          <p:nvPr/>
        </p:nvPicPr>
        <p:blipFill>
          <a:blip r:embed="rId3" cstate="print"/>
          <a:srcRect t="-13039" r="24834" b="39117"/>
          <a:stretch>
            <a:fillRect/>
          </a:stretch>
        </p:blipFill>
        <p:spPr bwMode="auto">
          <a:xfrm>
            <a:off x="838200" y="1058863"/>
            <a:ext cx="7388225" cy="465137"/>
          </a:xfrm>
          <a:prstGeom prst="rect">
            <a:avLst/>
          </a:prstGeom>
          <a:solidFill>
            <a:schemeClr val="bg1">
              <a:alpha val="70195"/>
            </a:schemeClr>
          </a:solidFill>
          <a:ln w="9525">
            <a:noFill/>
            <a:miter lim="800000"/>
            <a:headEnd/>
            <a:tailEnd/>
          </a:ln>
        </p:spPr>
      </p:pic>
      <p:pic>
        <p:nvPicPr>
          <p:cNvPr id="14" name="Picture 15" descr="CO2SYS_map"/>
          <p:cNvPicPr>
            <a:picLocks noChangeAspect="1" noChangeArrowheads="1"/>
          </p:cNvPicPr>
          <p:nvPr/>
        </p:nvPicPr>
        <p:blipFill>
          <a:blip r:embed="rId4" cstate="print"/>
          <a:srcRect/>
          <a:stretch>
            <a:fillRect/>
          </a:stretch>
        </p:blipFill>
        <p:spPr bwMode="auto">
          <a:xfrm>
            <a:off x="381000" y="2286000"/>
            <a:ext cx="4170362" cy="2057400"/>
          </a:xfrm>
          <a:prstGeom prst="rect">
            <a:avLst/>
          </a:prstGeom>
          <a:noFill/>
          <a:ln w="9525">
            <a:noFill/>
            <a:miter lim="800000"/>
            <a:headEnd/>
            <a:tailEnd/>
          </a:ln>
        </p:spPr>
      </p:pic>
      <p:grpSp>
        <p:nvGrpSpPr>
          <p:cNvPr id="22" name="Group 21"/>
          <p:cNvGrpSpPr/>
          <p:nvPr/>
        </p:nvGrpSpPr>
        <p:grpSpPr>
          <a:xfrm>
            <a:off x="304800" y="2286000"/>
            <a:ext cx="4648200" cy="3421797"/>
            <a:chOff x="304800" y="2286000"/>
            <a:chExt cx="4648200" cy="3421797"/>
          </a:xfrm>
        </p:grpSpPr>
        <p:sp>
          <p:nvSpPr>
            <p:cNvPr id="15" name="TextBox 7"/>
            <p:cNvSpPr txBox="1">
              <a:spLocks noChangeArrowheads="1"/>
            </p:cNvSpPr>
            <p:nvPr/>
          </p:nvSpPr>
          <p:spPr bwMode="auto">
            <a:xfrm>
              <a:off x="304800" y="4876800"/>
              <a:ext cx="4419600" cy="830997"/>
            </a:xfrm>
            <a:prstGeom prst="rect">
              <a:avLst/>
            </a:prstGeom>
            <a:noFill/>
            <a:ln w="9525">
              <a:noFill/>
              <a:miter lim="800000"/>
              <a:headEnd/>
              <a:tailEnd/>
            </a:ln>
          </p:spPr>
          <p:txBody>
            <a:bodyPr wrap="square">
              <a:spAutoFit/>
            </a:bodyPr>
            <a:lstStyle/>
            <a:p>
              <a:pPr fontAlgn="base">
                <a:spcBef>
                  <a:spcPct val="0"/>
                </a:spcBef>
                <a:spcAft>
                  <a:spcPct val="0"/>
                </a:spcAft>
              </a:pPr>
              <a:r>
                <a:rPr lang="en-US" sz="1200" dirty="0" smtClean="0">
                  <a:solidFill>
                    <a:schemeClr val="accent1">
                      <a:tint val="88000"/>
                      <a:satMod val="150000"/>
                    </a:schemeClr>
                  </a:solidFill>
                </a:rPr>
                <a:t>NASA ROSES-2007 Element A.3: Carbon Cycle Science</a:t>
              </a:r>
              <a:br>
                <a:rPr lang="en-US" sz="1200" dirty="0" smtClean="0">
                  <a:solidFill>
                    <a:schemeClr val="accent1">
                      <a:tint val="88000"/>
                      <a:satMod val="150000"/>
                    </a:schemeClr>
                  </a:solidFill>
                </a:rPr>
              </a:br>
              <a:r>
                <a:rPr lang="en-US" sz="1200" dirty="0" smtClean="0">
                  <a:solidFill>
                    <a:schemeClr val="accent1">
                      <a:tint val="88000"/>
                      <a:satMod val="150000"/>
                    </a:schemeClr>
                  </a:solidFill>
                </a:rPr>
                <a:t> ‘Ocean Acidification of the Greater Caribbean Region’ </a:t>
              </a:r>
              <a:br>
                <a:rPr lang="en-US" sz="1200" dirty="0" smtClean="0">
                  <a:solidFill>
                    <a:schemeClr val="accent1">
                      <a:tint val="88000"/>
                      <a:satMod val="150000"/>
                    </a:schemeClr>
                  </a:solidFill>
                </a:rPr>
              </a:br>
              <a:endParaRPr lang="en-US" sz="1200" dirty="0" smtClean="0">
                <a:solidFill>
                  <a:schemeClr val="accent1">
                    <a:tint val="88000"/>
                    <a:satMod val="150000"/>
                  </a:schemeClr>
                </a:solidFill>
                <a:latin typeface="Arial" pitchFamily="34" charset="0"/>
              </a:endParaRPr>
            </a:p>
            <a:p>
              <a:pPr fontAlgn="base">
                <a:spcBef>
                  <a:spcPct val="0"/>
                </a:spcBef>
                <a:spcAft>
                  <a:spcPct val="0"/>
                </a:spcAft>
              </a:pPr>
              <a:r>
                <a:rPr lang="en-US" sz="1200" dirty="0" smtClean="0">
                  <a:solidFill>
                    <a:schemeClr val="accent1">
                      <a:tint val="88000"/>
                      <a:satMod val="150000"/>
                    </a:schemeClr>
                  </a:solidFill>
                  <a:latin typeface="Arial" pitchFamily="34" charset="0"/>
                </a:rPr>
                <a:t>Lead by TAMU</a:t>
              </a:r>
              <a:endParaRPr lang="en-US" sz="1200" dirty="0">
                <a:solidFill>
                  <a:srgbClr val="FF0000"/>
                </a:solidFill>
                <a:latin typeface="Arial" pitchFamily="34" charset="0"/>
              </a:endParaRPr>
            </a:p>
          </p:txBody>
        </p:sp>
        <p:pic>
          <p:nvPicPr>
            <p:cNvPr id="18" name="Picture 1" descr="E:\Data\CO2SYS_InSitu_datasets\CO2SYS_InSitu_input\Type_map_.gif"/>
            <p:cNvPicPr>
              <a:picLocks noChangeAspect="1" noChangeArrowheads="1"/>
            </p:cNvPicPr>
            <p:nvPr/>
          </p:nvPicPr>
          <p:blipFill>
            <a:blip r:embed="rId5" cstate="print"/>
            <a:srcRect/>
            <a:stretch>
              <a:fillRect/>
            </a:stretch>
          </p:blipFill>
          <p:spPr bwMode="auto">
            <a:xfrm>
              <a:off x="381000" y="2286000"/>
              <a:ext cx="4572000" cy="2286000"/>
            </a:xfrm>
            <a:prstGeom prst="rect">
              <a:avLst/>
            </a:prstGeom>
            <a:noFill/>
            <a:ln w="9525">
              <a:noFill/>
              <a:miter lim="800000"/>
              <a:headEnd/>
              <a:tailEnd/>
            </a:ln>
          </p:spPr>
        </p:pic>
      </p:grpSp>
      <p:sp>
        <p:nvSpPr>
          <p:cNvPr id="19" name="Freeform 18"/>
          <p:cNvSpPr/>
          <p:nvPr/>
        </p:nvSpPr>
        <p:spPr>
          <a:xfrm>
            <a:off x="1428750" y="3209925"/>
            <a:ext cx="3143250" cy="1200150"/>
          </a:xfrm>
          <a:custGeom>
            <a:avLst/>
            <a:gdLst>
              <a:gd name="connsiteX0" fmla="*/ 3048000 w 3048000"/>
              <a:gd name="connsiteY0" fmla="*/ 1162050 h 1162050"/>
              <a:gd name="connsiteX1" fmla="*/ 1009650 w 3048000"/>
              <a:gd name="connsiteY1" fmla="*/ 895350 h 1162050"/>
              <a:gd name="connsiteX2" fmla="*/ 0 w 3048000"/>
              <a:gd name="connsiteY2" fmla="*/ 0 h 1162050"/>
              <a:gd name="connsiteX3" fmla="*/ 0 w 3048000"/>
              <a:gd name="connsiteY3" fmla="*/ 0 h 1162050"/>
            </a:gdLst>
            <a:ahLst/>
            <a:cxnLst>
              <a:cxn ang="0">
                <a:pos x="connsiteX0" y="connsiteY0"/>
              </a:cxn>
              <a:cxn ang="0">
                <a:pos x="connsiteX1" y="connsiteY1"/>
              </a:cxn>
              <a:cxn ang="0">
                <a:pos x="connsiteX2" y="connsiteY2"/>
              </a:cxn>
              <a:cxn ang="0">
                <a:pos x="connsiteX3" y="connsiteY3"/>
              </a:cxn>
            </a:cxnLst>
            <a:rect l="l" t="t" r="r" b="b"/>
            <a:pathLst>
              <a:path w="3048000" h="1162050">
                <a:moveTo>
                  <a:pt x="3048000" y="1162050"/>
                </a:moveTo>
                <a:cubicBezTo>
                  <a:pt x="2282825" y="1125537"/>
                  <a:pt x="1517650" y="1089025"/>
                  <a:pt x="1009650" y="895350"/>
                </a:cubicBezTo>
                <a:cubicBezTo>
                  <a:pt x="501650" y="701675"/>
                  <a:pt x="0" y="0"/>
                  <a:pt x="0" y="0"/>
                </a:cubicBezTo>
                <a:lnTo>
                  <a:pt x="0" y="0"/>
                </a:lnTo>
              </a:path>
            </a:pathLst>
          </a:custGeom>
          <a:ln w="254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20" name="Freeform 19"/>
          <p:cNvSpPr/>
          <p:nvPr/>
        </p:nvSpPr>
        <p:spPr>
          <a:xfrm>
            <a:off x="781050" y="3248025"/>
            <a:ext cx="619125" cy="101600"/>
          </a:xfrm>
          <a:custGeom>
            <a:avLst/>
            <a:gdLst>
              <a:gd name="connsiteX0" fmla="*/ 619125 w 619125"/>
              <a:gd name="connsiteY0" fmla="*/ 0 h 101600"/>
              <a:gd name="connsiteX1" fmla="*/ 295275 w 619125"/>
              <a:gd name="connsiteY1" fmla="*/ 95250 h 101600"/>
              <a:gd name="connsiteX2" fmla="*/ 0 w 619125"/>
              <a:gd name="connsiteY2" fmla="*/ 38100 h 101600"/>
              <a:gd name="connsiteX3" fmla="*/ 0 w 619125"/>
              <a:gd name="connsiteY3" fmla="*/ 38100 h 101600"/>
              <a:gd name="connsiteX4" fmla="*/ 0 w 619125"/>
              <a:gd name="connsiteY4" fmla="*/ 381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101600">
                <a:moveTo>
                  <a:pt x="619125" y="0"/>
                </a:moveTo>
                <a:cubicBezTo>
                  <a:pt x="508794" y="44450"/>
                  <a:pt x="398463" y="88900"/>
                  <a:pt x="295275" y="95250"/>
                </a:cubicBezTo>
                <a:cubicBezTo>
                  <a:pt x="192088" y="101600"/>
                  <a:pt x="0" y="38100"/>
                  <a:pt x="0" y="38100"/>
                </a:cubicBezTo>
                <a:lnTo>
                  <a:pt x="0" y="38100"/>
                </a:lnTo>
                <a:lnTo>
                  <a:pt x="0" y="38100"/>
                </a:lnTo>
              </a:path>
            </a:pathLst>
          </a:custGeom>
          <a:ln w="15875"/>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cxnSp>
        <p:nvCxnSpPr>
          <p:cNvPr id="21" name="Straight Connector 20"/>
          <p:cNvCxnSpPr/>
          <p:nvPr/>
        </p:nvCxnSpPr>
        <p:spPr>
          <a:xfrm rot="10800000">
            <a:off x="762000" y="3267075"/>
            <a:ext cx="1066800" cy="3810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 name="Group 49"/>
          <p:cNvGrpSpPr>
            <a:grpSpLocks/>
          </p:cNvGrpSpPr>
          <p:nvPr/>
        </p:nvGrpSpPr>
        <p:grpSpPr bwMode="auto">
          <a:xfrm>
            <a:off x="4556125" y="2286000"/>
            <a:ext cx="5273675" cy="4171950"/>
            <a:chOff x="2928" y="960"/>
            <a:chExt cx="3322" cy="2628"/>
          </a:xfrm>
        </p:grpSpPr>
        <p:pic>
          <p:nvPicPr>
            <p:cNvPr id="30730" name="Picture 43" descr="Alkalinity Revised"/>
            <p:cNvPicPr>
              <a:picLocks noChangeAspect="1" noChangeArrowheads="1"/>
            </p:cNvPicPr>
            <p:nvPr/>
          </p:nvPicPr>
          <p:blipFill>
            <a:blip r:embed="rId6" cstate="print"/>
            <a:srcRect r="9677"/>
            <a:stretch>
              <a:fillRect/>
            </a:stretch>
          </p:blipFill>
          <p:spPr bwMode="auto">
            <a:xfrm>
              <a:off x="2928" y="1008"/>
              <a:ext cx="2688" cy="2291"/>
            </a:xfrm>
            <a:prstGeom prst="rect">
              <a:avLst/>
            </a:prstGeom>
            <a:noFill/>
            <a:ln w="9525">
              <a:noFill/>
              <a:miter lim="800000"/>
              <a:headEnd/>
              <a:tailEnd/>
            </a:ln>
          </p:spPr>
        </p:pic>
        <p:sp>
          <p:nvSpPr>
            <p:cNvPr id="30731" name="Text Box 44"/>
            <p:cNvSpPr txBox="1">
              <a:spLocks noChangeArrowheads="1"/>
            </p:cNvSpPr>
            <p:nvPr/>
          </p:nvSpPr>
          <p:spPr bwMode="auto">
            <a:xfrm>
              <a:off x="3312" y="960"/>
              <a:ext cx="2938" cy="404"/>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latin typeface="Arial" pitchFamily="34" charset="0"/>
                </a:rPr>
                <a:t>Does </a:t>
              </a:r>
              <a:r>
                <a:rPr lang="en-US" i="1">
                  <a:solidFill>
                    <a:prstClr val="black"/>
                  </a:solidFill>
                  <a:latin typeface="Arial" pitchFamily="34" charset="0"/>
                </a:rPr>
                <a:t>Lee et al. (2006)</a:t>
              </a:r>
              <a:r>
                <a:rPr lang="en-US">
                  <a:solidFill>
                    <a:prstClr val="black"/>
                  </a:solidFill>
                  <a:latin typeface="Arial" pitchFamily="34" charset="0"/>
                </a:rPr>
                <a:t> work for the </a:t>
              </a:r>
            </a:p>
            <a:p>
              <a:pPr fontAlgn="base">
                <a:spcBef>
                  <a:spcPct val="0"/>
                </a:spcBef>
                <a:spcAft>
                  <a:spcPct val="0"/>
                </a:spcAft>
              </a:pPr>
              <a:r>
                <a:rPr lang="en-US">
                  <a:solidFill>
                    <a:prstClr val="black"/>
                  </a:solidFill>
                  <a:latin typeface="Arial" pitchFamily="34" charset="0"/>
                </a:rPr>
                <a:t>Greater Caribbean?</a:t>
              </a:r>
            </a:p>
          </p:txBody>
        </p:sp>
        <p:pic>
          <p:nvPicPr>
            <p:cNvPr id="30732" name="Picture 45" descr="Alkalinity Revised_legend"/>
            <p:cNvPicPr>
              <a:picLocks noChangeAspect="1" noChangeArrowheads="1"/>
            </p:cNvPicPr>
            <p:nvPr/>
          </p:nvPicPr>
          <p:blipFill>
            <a:blip r:embed="rId7" cstate="print"/>
            <a:srcRect b="50247"/>
            <a:stretch>
              <a:fillRect/>
            </a:stretch>
          </p:blipFill>
          <p:spPr bwMode="auto">
            <a:xfrm>
              <a:off x="2932" y="3216"/>
              <a:ext cx="1148" cy="364"/>
            </a:xfrm>
            <a:prstGeom prst="rect">
              <a:avLst/>
            </a:prstGeom>
            <a:noFill/>
            <a:ln w="9525">
              <a:noFill/>
              <a:miter lim="800000"/>
              <a:headEnd/>
              <a:tailEnd/>
            </a:ln>
          </p:spPr>
        </p:pic>
        <p:pic>
          <p:nvPicPr>
            <p:cNvPr id="30733" name="Picture 46" descr="Alkalinity Revised_legend"/>
            <p:cNvPicPr>
              <a:picLocks noChangeAspect="1" noChangeArrowheads="1"/>
            </p:cNvPicPr>
            <p:nvPr/>
          </p:nvPicPr>
          <p:blipFill>
            <a:blip r:embed="rId7" cstate="print"/>
            <a:srcRect t="49416"/>
            <a:stretch>
              <a:fillRect/>
            </a:stretch>
          </p:blipFill>
          <p:spPr bwMode="auto">
            <a:xfrm>
              <a:off x="3792" y="3216"/>
              <a:ext cx="1148" cy="372"/>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61" name="Rectangle 33"/>
          <p:cNvSpPr>
            <a:spLocks noGrp="1" noChangeArrowheads="1"/>
          </p:cNvSpPr>
          <p:nvPr>
            <p:ph type="title" idx="4294967295"/>
          </p:nvPr>
        </p:nvSpPr>
        <p:spPr>
          <a:xfrm>
            <a:off x="304800" y="-152400"/>
            <a:ext cx="7772400" cy="1143000"/>
          </a:xfrm>
        </p:spPr>
        <p:txBody>
          <a:bodyPr/>
          <a:lstStyle/>
          <a:p>
            <a:pPr eaLnBrk="1" fontAlgn="auto" hangingPunct="1">
              <a:spcAft>
                <a:spcPts val="0"/>
              </a:spcAft>
              <a:defRPr/>
            </a:pPr>
            <a:r>
              <a:rPr lang="en-US" b="0" dirty="0" smtClean="0">
                <a:solidFill>
                  <a:schemeClr val="accent1">
                    <a:tint val="88000"/>
                    <a:satMod val="150000"/>
                  </a:schemeClr>
                </a:solidFill>
                <a:latin typeface="Comic Sans MS" pitchFamily="66" charset="0"/>
              </a:rPr>
              <a:t>pCO</a:t>
            </a:r>
            <a:r>
              <a:rPr lang="en-US" b="0" baseline="-25000" dirty="0" smtClean="0">
                <a:solidFill>
                  <a:schemeClr val="accent1">
                    <a:tint val="88000"/>
                    <a:satMod val="150000"/>
                  </a:schemeClr>
                </a:solidFill>
                <a:latin typeface="Comic Sans MS" pitchFamily="66" charset="0"/>
              </a:rPr>
              <a:t>2,sw</a:t>
            </a:r>
            <a:r>
              <a:rPr lang="en-US" b="0" dirty="0" smtClean="0">
                <a:solidFill>
                  <a:schemeClr val="accent1">
                    <a:tint val="88000"/>
                    <a:satMod val="150000"/>
                  </a:schemeClr>
                </a:solidFill>
                <a:latin typeface="Comic Sans MS" pitchFamily="66" charset="0"/>
              </a:rPr>
              <a:t> Model</a:t>
            </a:r>
            <a:endParaRPr lang="en-US" b="0" dirty="0">
              <a:solidFill>
                <a:schemeClr val="accent1">
                  <a:tint val="88000"/>
                  <a:satMod val="150000"/>
                </a:schemeClr>
              </a:solidFill>
              <a:latin typeface="Comic Sans MS" pitchFamily="66" charset="0"/>
            </a:endParaRPr>
          </a:p>
        </p:txBody>
      </p:sp>
      <p:graphicFrame>
        <p:nvGraphicFramePr>
          <p:cNvPr id="3074" name="Object 1"/>
          <p:cNvGraphicFramePr>
            <a:graphicFrameLocks noChangeAspect="1"/>
          </p:cNvGraphicFramePr>
          <p:nvPr/>
        </p:nvGraphicFramePr>
        <p:xfrm>
          <a:off x="582613" y="1249363"/>
          <a:ext cx="7902575" cy="923925"/>
        </p:xfrm>
        <a:graphic>
          <a:graphicData uri="http://schemas.openxmlformats.org/presentationml/2006/ole">
            <p:oleObj spid="_x0000_s141314" name="Equation" r:id="rId4" imgW="2171520" imgH="253800" progId="Equation.3">
              <p:embed/>
            </p:oleObj>
          </a:graphicData>
        </a:graphic>
      </p:graphicFrame>
      <p:sp>
        <p:nvSpPr>
          <p:cNvPr id="3076" name="Rectangle 2"/>
          <p:cNvSpPr>
            <a:spLocks noChangeArrowheads="1"/>
          </p:cNvSpPr>
          <p:nvPr/>
        </p:nvSpPr>
        <p:spPr bwMode="auto">
          <a:xfrm>
            <a:off x="457200" y="2209800"/>
            <a:ext cx="8305800" cy="3810000"/>
          </a:xfrm>
          <a:prstGeom prst="rect">
            <a:avLst/>
          </a:prstGeom>
          <a:solidFill>
            <a:schemeClr val="bg1">
              <a:alpha val="70979"/>
            </a:schemeClr>
          </a:solidFill>
          <a:ln w="9525">
            <a:noFill/>
            <a:miter lim="800000"/>
            <a:headEnd/>
            <a:tailEnd/>
          </a:ln>
        </p:spPr>
        <p:txBody>
          <a:bodyPr wrap="none" anchor="ctr"/>
          <a:lstStyle/>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pPr>
            <a:endParaRPr lang="en-US" dirty="0" smtClean="0">
              <a:solidFill>
                <a:prstClr val="black"/>
              </a:solidFill>
              <a:latin typeface="Arial" pitchFamily="34" charset="0"/>
            </a:endParaRPr>
          </a:p>
          <a:p>
            <a:pPr fontAlgn="base">
              <a:spcBef>
                <a:spcPct val="0"/>
              </a:spcBef>
              <a:spcAft>
                <a:spcPct val="0"/>
              </a:spcAft>
              <a:buFont typeface="Arial" pitchFamily="34" charset="0"/>
              <a:buChar char="•"/>
            </a:pPr>
            <a:r>
              <a:rPr lang="en-US" dirty="0" smtClean="0">
                <a:solidFill>
                  <a:prstClr val="black"/>
                </a:solidFill>
                <a:latin typeface="Arial" pitchFamily="34" charset="0"/>
              </a:rPr>
              <a:t> Continuous and high resolution </a:t>
            </a:r>
            <a:r>
              <a:rPr lang="en-US" i="1" dirty="0" smtClean="0">
                <a:solidFill>
                  <a:prstClr val="black"/>
                </a:solidFill>
                <a:latin typeface="Arial" pitchFamily="34" charset="0"/>
              </a:rPr>
              <a:t>p</a:t>
            </a:r>
            <a:r>
              <a:rPr lang="en-US" dirty="0" smtClean="0">
                <a:solidFill>
                  <a:prstClr val="black"/>
                </a:solidFill>
                <a:latin typeface="Arial" pitchFamily="34" charset="0"/>
              </a:rPr>
              <a:t>CO</a:t>
            </a:r>
            <a:r>
              <a:rPr lang="en-US" baseline="-25000" dirty="0" smtClean="0">
                <a:solidFill>
                  <a:prstClr val="black"/>
                </a:solidFill>
                <a:latin typeface="Arial" pitchFamily="34" charset="0"/>
              </a:rPr>
              <a:t>2,sw</a:t>
            </a:r>
            <a:endParaRPr lang="en-US" dirty="0" smtClean="0">
              <a:solidFill>
                <a:prstClr val="black"/>
              </a:solidFill>
              <a:latin typeface="Arial" pitchFamily="34" charset="0"/>
            </a:endParaRPr>
          </a:p>
          <a:p>
            <a:pPr fontAlgn="base">
              <a:spcBef>
                <a:spcPct val="0"/>
              </a:spcBef>
              <a:spcAft>
                <a:spcPct val="0"/>
              </a:spcAft>
              <a:buFont typeface="Arial" pitchFamily="34" charset="0"/>
              <a:buChar char="•"/>
            </a:pPr>
            <a:r>
              <a:rPr lang="en-US" dirty="0" smtClean="0">
                <a:solidFill>
                  <a:prstClr val="black"/>
                </a:solidFill>
                <a:latin typeface="Arial" pitchFamily="34" charset="0"/>
              </a:rPr>
              <a:t> Primarily </a:t>
            </a:r>
            <a:r>
              <a:rPr lang="en-US" dirty="0" err="1" smtClean="0">
                <a:solidFill>
                  <a:prstClr val="black"/>
                </a:solidFill>
                <a:latin typeface="Arial" pitchFamily="34" charset="0"/>
              </a:rPr>
              <a:t>oligotrophic</a:t>
            </a:r>
            <a:r>
              <a:rPr lang="en-US" dirty="0" smtClean="0">
                <a:solidFill>
                  <a:prstClr val="black"/>
                </a:solidFill>
                <a:latin typeface="Arial" pitchFamily="34" charset="0"/>
              </a:rPr>
              <a:t> surface waters</a:t>
            </a:r>
            <a:endParaRPr lang="en-US" dirty="0">
              <a:solidFill>
                <a:prstClr val="black"/>
              </a:solidFill>
              <a:latin typeface="Arial" pitchFamily="34" charset="0"/>
            </a:endParaRPr>
          </a:p>
        </p:txBody>
      </p:sp>
      <p:sp>
        <p:nvSpPr>
          <p:cNvPr id="3079" name="Text Box 9"/>
          <p:cNvSpPr txBox="1">
            <a:spLocks noChangeArrowheads="1"/>
          </p:cNvSpPr>
          <p:nvPr/>
        </p:nvSpPr>
        <p:spPr bwMode="auto">
          <a:xfrm>
            <a:off x="2590800" y="6096000"/>
            <a:ext cx="4999038" cy="366713"/>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prstClr val="black"/>
                </a:solidFill>
                <a:latin typeface="Arial" pitchFamily="34" charset="0"/>
              </a:rPr>
              <a:t>* CO</a:t>
            </a:r>
            <a:r>
              <a:rPr lang="en-US" sz="1400" baseline="-25000" dirty="0">
                <a:solidFill>
                  <a:prstClr val="black"/>
                </a:solidFill>
                <a:latin typeface="Arial" pitchFamily="34" charset="0"/>
              </a:rPr>
              <a:t>2</a:t>
            </a:r>
            <a:r>
              <a:rPr lang="en-US" sz="1400" dirty="0">
                <a:solidFill>
                  <a:prstClr val="black"/>
                </a:solidFill>
                <a:latin typeface="Arial" pitchFamily="34" charset="0"/>
              </a:rPr>
              <a:t> gas solubility (K</a:t>
            </a:r>
            <a:r>
              <a:rPr lang="en-US" sz="1400" baseline="-25000" dirty="0">
                <a:solidFill>
                  <a:prstClr val="black"/>
                </a:solidFill>
                <a:latin typeface="Arial" pitchFamily="34" charset="0"/>
              </a:rPr>
              <a:t>0</a:t>
            </a:r>
            <a:r>
              <a:rPr lang="en-US" sz="1400" dirty="0">
                <a:solidFill>
                  <a:prstClr val="black"/>
                </a:solidFill>
                <a:latin typeface="Arial" pitchFamily="34" charset="0"/>
              </a:rPr>
              <a:t>) calculated according to Weiss, 1974</a:t>
            </a:r>
            <a:r>
              <a:rPr lang="en-US" dirty="0">
                <a:solidFill>
                  <a:prstClr val="black"/>
                </a:solidFill>
                <a:latin typeface="Arial" pitchFamily="34" charset="0"/>
              </a:rPr>
              <a:t> </a:t>
            </a:r>
          </a:p>
        </p:txBody>
      </p:sp>
      <p:pic>
        <p:nvPicPr>
          <p:cNvPr id="3080" name="Picture 10" descr="pCO2Model_v20June2007"/>
          <p:cNvPicPr>
            <a:picLocks noChangeAspect="1" noChangeArrowheads="1"/>
          </p:cNvPicPr>
          <p:nvPr/>
        </p:nvPicPr>
        <p:blipFill>
          <a:blip r:embed="rId5" cstate="print"/>
          <a:srcRect/>
          <a:stretch>
            <a:fillRect/>
          </a:stretch>
        </p:blipFill>
        <p:spPr bwMode="auto">
          <a:xfrm>
            <a:off x="4979988" y="2438400"/>
            <a:ext cx="3581400" cy="3070225"/>
          </a:xfrm>
          <a:prstGeom prst="rect">
            <a:avLst/>
          </a:prstGeom>
          <a:noFill/>
          <a:ln w="38100" cmpd="dbl">
            <a:solidFill>
              <a:schemeClr val="tx1"/>
            </a:solidFill>
            <a:miter lim="800000"/>
            <a:headEnd/>
            <a:tailEnd/>
          </a:ln>
        </p:spPr>
      </p:pic>
      <p:sp>
        <p:nvSpPr>
          <p:cNvPr id="3081" name="Text Box 11"/>
          <p:cNvSpPr txBox="1">
            <a:spLocks noChangeArrowheads="1"/>
          </p:cNvSpPr>
          <p:nvPr/>
        </p:nvSpPr>
        <p:spPr bwMode="auto">
          <a:xfrm>
            <a:off x="4724400" y="5562600"/>
            <a:ext cx="3940175" cy="350838"/>
          </a:xfrm>
          <a:prstGeom prst="rect">
            <a:avLst/>
          </a:prstGeom>
          <a:noFill/>
          <a:ln w="9525">
            <a:noFill/>
            <a:miter lim="800000"/>
            <a:headEnd/>
            <a:tailEnd/>
          </a:ln>
        </p:spPr>
        <p:txBody>
          <a:bodyPr wrap="none">
            <a:spAutoFit/>
          </a:bodyPr>
          <a:lstStyle/>
          <a:p>
            <a:pPr fontAlgn="base">
              <a:spcBef>
                <a:spcPct val="0"/>
              </a:spcBef>
              <a:spcAft>
                <a:spcPct val="0"/>
              </a:spcAft>
            </a:pPr>
            <a:r>
              <a:rPr lang="en-US" sz="1700">
                <a:solidFill>
                  <a:prstClr val="black"/>
                </a:solidFill>
                <a:latin typeface="Arial" pitchFamily="34" charset="0"/>
              </a:rPr>
              <a:t>r</a:t>
            </a:r>
            <a:r>
              <a:rPr lang="en-US" sz="1700" baseline="30000">
                <a:solidFill>
                  <a:prstClr val="black"/>
                </a:solidFill>
                <a:latin typeface="Arial" pitchFamily="34" charset="0"/>
              </a:rPr>
              <a:t>2</a:t>
            </a:r>
            <a:r>
              <a:rPr lang="en-US" sz="1700">
                <a:solidFill>
                  <a:prstClr val="black"/>
                </a:solidFill>
                <a:latin typeface="Arial" pitchFamily="34" charset="0"/>
              </a:rPr>
              <a:t> = 0.85, RMSD = 7.2 </a:t>
            </a:r>
            <a:r>
              <a:rPr lang="en-US" sz="1700">
                <a:solidFill>
                  <a:prstClr val="black"/>
                </a:solidFill>
                <a:latin typeface="Arial" pitchFamily="34" charset="0"/>
                <a:cs typeface="Arial" pitchFamily="34" charset="0"/>
              </a:rPr>
              <a:t>µatm, n=314395</a:t>
            </a:r>
          </a:p>
        </p:txBody>
      </p:sp>
      <p:pic>
        <p:nvPicPr>
          <p:cNvPr id="12" name="Picture 15" descr="CO2SYS_map"/>
          <p:cNvPicPr>
            <a:picLocks noChangeAspect="1" noChangeArrowheads="1"/>
          </p:cNvPicPr>
          <p:nvPr/>
        </p:nvPicPr>
        <p:blipFill>
          <a:blip r:embed="rId6" cstate="print"/>
          <a:srcRect/>
          <a:stretch>
            <a:fillRect/>
          </a:stretch>
        </p:blipFill>
        <p:spPr bwMode="auto">
          <a:xfrm>
            <a:off x="381000" y="2286000"/>
            <a:ext cx="4170362" cy="2057400"/>
          </a:xfrm>
          <a:prstGeom prst="rect">
            <a:avLst/>
          </a:prstGeom>
          <a:noFill/>
          <a:ln w="9525">
            <a:noFill/>
            <a:miter lim="800000"/>
            <a:headEnd/>
            <a:tailEnd/>
          </a:ln>
        </p:spPr>
      </p:pic>
      <p:sp>
        <p:nvSpPr>
          <p:cNvPr id="13" name="Rectangle 12"/>
          <p:cNvSpPr/>
          <p:nvPr/>
        </p:nvSpPr>
        <p:spPr>
          <a:xfrm>
            <a:off x="5105400" y="1303867"/>
            <a:ext cx="381000" cy="3810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77000" y="1371600"/>
            <a:ext cx="1905000" cy="6858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40" name="Picture 4" descr="http://coralreefwatch.noaa.gov/satellite/oa/description/figures/PAGE_7_Methods_pCO2_v05.gif"/>
          <p:cNvPicPr>
            <a:picLocks noChangeAspect="1" noChangeArrowheads="1"/>
          </p:cNvPicPr>
          <p:nvPr/>
        </p:nvPicPr>
        <p:blipFill>
          <a:blip r:embed="rId3" cstate="print"/>
          <a:srcRect/>
          <a:stretch>
            <a:fillRect/>
          </a:stretch>
        </p:blipFill>
        <p:spPr bwMode="auto">
          <a:xfrm>
            <a:off x="304800" y="380999"/>
            <a:ext cx="8367340" cy="5990391"/>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30" name="Picture 2" descr="http://coralreefwatch.noaa.gov/satellite/oa/description/figures/GVMBL_and_AIRS_bias_vs_SYF_large.gif"/>
          <p:cNvPicPr>
            <a:picLocks noChangeAspect="1" noChangeArrowheads="1"/>
          </p:cNvPicPr>
          <p:nvPr/>
        </p:nvPicPr>
        <p:blipFill>
          <a:blip r:embed="rId3" cstate="print"/>
          <a:srcRect/>
          <a:stretch>
            <a:fillRect/>
          </a:stretch>
        </p:blipFill>
        <p:spPr bwMode="auto">
          <a:xfrm>
            <a:off x="304800" y="1524000"/>
            <a:ext cx="3756453" cy="2895600"/>
          </a:xfrm>
          <a:prstGeom prst="rect">
            <a:avLst/>
          </a:prstGeom>
          <a:noFill/>
        </p:spPr>
      </p:pic>
      <p:pic>
        <p:nvPicPr>
          <p:cNvPr id="176132" name="Picture 4" descr="http://coralreefwatch.noaa.gov/satellite/oa/description/figures/Model_and_GlobalView_comparison_large.gif"/>
          <p:cNvPicPr>
            <a:picLocks noChangeAspect="1" noChangeArrowheads="1"/>
          </p:cNvPicPr>
          <p:nvPr/>
        </p:nvPicPr>
        <p:blipFill>
          <a:blip r:embed="rId4" cstate="print"/>
          <a:srcRect l="7009" t="4060" r="3630" b="16098"/>
          <a:stretch>
            <a:fillRect/>
          </a:stretch>
        </p:blipFill>
        <p:spPr bwMode="auto">
          <a:xfrm>
            <a:off x="3810000" y="457200"/>
            <a:ext cx="4876800" cy="5641788"/>
          </a:xfrm>
          <a:prstGeom prst="rect">
            <a:avLst/>
          </a:prstGeom>
          <a:noFill/>
        </p:spPr>
      </p:pic>
      <p:sp>
        <p:nvSpPr>
          <p:cNvPr id="5" name="Rectangle 33"/>
          <p:cNvSpPr txBox="1">
            <a:spLocks noChangeArrowheads="1"/>
          </p:cNvSpPr>
          <p:nvPr/>
        </p:nvSpPr>
        <p:spPr>
          <a:xfrm>
            <a:off x="381000" y="304800"/>
            <a:ext cx="3733800" cy="1143000"/>
          </a:xfrm>
          <a:prstGeom prst="rect">
            <a:avLst/>
          </a:prstGeom>
        </p:spPr>
        <p:txBody>
          <a:bodyPr vert="horz" anchor="b">
            <a:normAutofit lnSpcReduction="10000"/>
          </a:bodyPr>
          <a:lstStyle/>
          <a:p>
            <a:pPr lvl="0">
              <a:spcBef>
                <a:spcPct val="0"/>
              </a:spcBef>
              <a:defRPr/>
            </a:pPr>
            <a:r>
              <a:rPr lang="en-US" sz="2400" dirty="0" smtClean="0"/>
              <a:t>AIRS/Aqua Marine Boundary xCO</a:t>
            </a:r>
            <a:r>
              <a:rPr lang="en-US" sz="2400" baseline="-25000" dirty="0" smtClean="0"/>
              <a:t>2</a:t>
            </a:r>
            <a:r>
              <a:rPr lang="en-US" sz="2400" dirty="0" smtClean="0"/>
              <a:t> Estimates</a:t>
            </a:r>
            <a:endParaRPr kumimoji="0" lang="en-US" sz="2400" b="0"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Comic Sans MS" pitchFamily="66" charset="0"/>
              <a:ea typeface="+mj-ea"/>
              <a:cs typeface="+mj-cs"/>
            </a:endParaRPr>
          </a:p>
        </p:txBody>
      </p:sp>
      <p:pic>
        <p:nvPicPr>
          <p:cNvPr id="6" name="Picture 5"/>
          <p:cNvPicPr/>
          <p:nvPr/>
        </p:nvPicPr>
        <p:blipFill>
          <a:blip r:embed="rId5" cstate="print"/>
          <a:srcRect/>
          <a:stretch>
            <a:fillRect/>
          </a:stretch>
        </p:blipFill>
        <p:spPr bwMode="auto">
          <a:xfrm>
            <a:off x="381000" y="6019800"/>
            <a:ext cx="4613910" cy="267335"/>
          </a:xfrm>
          <a:prstGeom prst="rect">
            <a:avLst/>
          </a:prstGeom>
          <a:noFill/>
          <a:ln w="9525">
            <a:noFill/>
            <a:miter lim="800000"/>
            <a:headEnd/>
            <a:tailEnd/>
          </a:ln>
        </p:spPr>
      </p:pic>
      <p:sp>
        <p:nvSpPr>
          <p:cNvPr id="7" name="TextBox 6"/>
          <p:cNvSpPr txBox="1"/>
          <p:nvPr/>
        </p:nvSpPr>
        <p:spPr>
          <a:xfrm>
            <a:off x="685800" y="4495800"/>
            <a:ext cx="3048000" cy="1323439"/>
          </a:xfrm>
          <a:prstGeom prst="rect">
            <a:avLst/>
          </a:prstGeom>
          <a:noFill/>
        </p:spPr>
        <p:txBody>
          <a:bodyPr wrap="square" rtlCol="0">
            <a:spAutoFit/>
          </a:bodyPr>
          <a:lstStyle/>
          <a:p>
            <a:r>
              <a:rPr lang="en-US" sz="1000" dirty="0" smtClean="0"/>
              <a:t>For 'preliminary' estimates of atmospheric CO</a:t>
            </a:r>
            <a:r>
              <a:rPr lang="en-US" sz="1000" baseline="-25000" dirty="0" smtClean="0"/>
              <a:t>2</a:t>
            </a:r>
            <a:r>
              <a:rPr lang="en-US" sz="1000" dirty="0" smtClean="0"/>
              <a:t> mole fraction data (XCO</a:t>
            </a:r>
            <a:r>
              <a:rPr lang="en-US" sz="1000" baseline="-25000" dirty="0" smtClean="0"/>
              <a:t>2</a:t>
            </a:r>
            <a:r>
              <a:rPr lang="en-US" sz="1000" dirty="0" smtClean="0"/>
              <a:t>) the model estimates the marine boundary layer based upon AIRS/Aqua Level 3 mid-</a:t>
            </a:r>
            <a:r>
              <a:rPr lang="en-US" sz="1000" dirty="0" err="1" smtClean="0"/>
              <a:t>tropospheric</a:t>
            </a:r>
            <a:r>
              <a:rPr lang="en-US" sz="1000" dirty="0" smtClean="0"/>
              <a:t> CO</a:t>
            </a:r>
            <a:r>
              <a:rPr lang="en-US" sz="1000" baseline="-25000" dirty="0" smtClean="0"/>
              <a:t>2</a:t>
            </a:r>
            <a:r>
              <a:rPr lang="en-US" sz="1000" dirty="0" smtClean="0"/>
              <a:t>. Shown here is the bias between the GVMBL and AIRS/Aqua CO</a:t>
            </a:r>
            <a:r>
              <a:rPr lang="en-US" sz="1000" baseline="-25000" dirty="0" smtClean="0"/>
              <a:t>2</a:t>
            </a:r>
            <a:r>
              <a:rPr lang="en-US" sz="1000" dirty="0" smtClean="0"/>
              <a:t>(2003-2009) modeled as a function of year fraction at 20.5N.</a:t>
            </a:r>
            <a:endParaRPr lang="en-US" sz="10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ttp://coralreefwatch.noaa.gov/satellite/oa/data/nrt/NOAA_CRW_OAPS_SSA_Regional_Timeseries_1200x645.gif"/>
          <p:cNvPicPr>
            <a:picLocks noChangeAspect="1" noChangeArrowheads="1"/>
          </p:cNvPicPr>
          <p:nvPr/>
        </p:nvPicPr>
        <p:blipFill>
          <a:blip r:embed="rId2" cstate="print"/>
          <a:srcRect r="12775"/>
          <a:stretch>
            <a:fillRect/>
          </a:stretch>
        </p:blipFill>
        <p:spPr bwMode="auto">
          <a:xfrm>
            <a:off x="4941888" y="2838450"/>
            <a:ext cx="3857625" cy="2376488"/>
          </a:xfrm>
          <a:prstGeom prst="rect">
            <a:avLst/>
          </a:prstGeom>
          <a:noFill/>
          <a:ln w="9525">
            <a:noFill/>
            <a:miter lim="800000"/>
            <a:headEnd/>
            <a:tailEnd/>
          </a:ln>
        </p:spPr>
      </p:pic>
      <p:sp>
        <p:nvSpPr>
          <p:cNvPr id="6" name="TextBox 5"/>
          <p:cNvSpPr txBox="1"/>
          <p:nvPr/>
        </p:nvSpPr>
        <p:spPr>
          <a:xfrm>
            <a:off x="-624" y="991158"/>
            <a:ext cx="430887" cy="5866842"/>
          </a:xfrm>
          <a:prstGeom prst="rect">
            <a:avLst/>
          </a:prstGeom>
          <a:solidFill>
            <a:schemeClr val="accent1">
              <a:lumMod val="75000"/>
            </a:schemeClr>
          </a:solidFill>
        </p:spPr>
        <p:txBody>
          <a:bodyPr vert="vert270" tIns="914400" bIns="914400">
            <a:spAutoFit/>
          </a:bodyPr>
          <a:lstStyle/>
          <a:p>
            <a:pPr algn="dist" defTabSz="457200">
              <a:defRPr/>
            </a:pPr>
            <a:r>
              <a:rPr lang="fr-FR" sz="1600" b="1" cap="small" dirty="0" err="1" smtClean="0">
                <a:solidFill>
                  <a:prstClr val="white"/>
                </a:solidFill>
                <a:latin typeface="Arial"/>
                <a:ea typeface="ＭＳ Ｐゴシック" charset="-128"/>
                <a:cs typeface="Arial"/>
              </a:rPr>
              <a:t>Ocean</a:t>
            </a:r>
            <a:r>
              <a:rPr lang="fr-FR" sz="1600" b="1" cap="small" dirty="0" smtClean="0">
                <a:solidFill>
                  <a:prstClr val="white"/>
                </a:solidFill>
                <a:latin typeface="Arial"/>
                <a:ea typeface="ＭＳ Ｐゴシック" charset="-128"/>
                <a:cs typeface="Arial"/>
              </a:rPr>
              <a:t> Acidification Product Suite v0.6</a:t>
            </a:r>
          </a:p>
        </p:txBody>
      </p:sp>
      <p:sp>
        <p:nvSpPr>
          <p:cNvPr id="8" name="Title 3"/>
          <p:cNvSpPr txBox="1">
            <a:spLocks/>
          </p:cNvSpPr>
          <p:nvPr/>
        </p:nvSpPr>
        <p:spPr>
          <a:xfrm>
            <a:off x="914400" y="5257800"/>
            <a:ext cx="4267200" cy="609600"/>
          </a:xfrm>
          <a:prstGeom prst="rect">
            <a:avLst/>
          </a:prstGeom>
        </p:spPr>
        <p:txBody>
          <a:bodyPr anchor="ctr">
            <a:noAutofit/>
          </a:bodyPr>
          <a:lstStyle/>
          <a:p>
            <a:pPr defTabSz="457200">
              <a:spcBef>
                <a:spcPct val="0"/>
              </a:spcBef>
              <a:defRPr/>
            </a:pPr>
            <a:r>
              <a:rPr lang="en-US" sz="1400" dirty="0" smtClean="0">
                <a:solidFill>
                  <a:prstClr val="black"/>
                </a:solidFill>
                <a:latin typeface="Arial"/>
                <a:ea typeface="ＭＳ Ｐゴシック" charset="-128"/>
                <a:cs typeface="Arial"/>
              </a:rPr>
              <a:t>Dwight </a:t>
            </a:r>
            <a:r>
              <a:rPr lang="en-US" sz="1400" dirty="0" err="1" smtClean="0">
                <a:solidFill>
                  <a:prstClr val="black"/>
                </a:solidFill>
                <a:latin typeface="Arial"/>
                <a:ea typeface="ＭＳ Ｐゴシック" charset="-128"/>
                <a:cs typeface="Arial"/>
              </a:rPr>
              <a:t>Gledhill,Wanninkhof</a:t>
            </a:r>
            <a:r>
              <a:rPr lang="en-US" sz="1400" dirty="0">
                <a:solidFill>
                  <a:prstClr val="black"/>
                </a:solidFill>
                <a:latin typeface="Arial"/>
                <a:ea typeface="ＭＳ Ｐゴシック" charset="-128"/>
                <a:cs typeface="Arial"/>
              </a:rPr>
              <a:t>, </a:t>
            </a:r>
            <a:r>
              <a:rPr lang="en-US" sz="1400" dirty="0" err="1">
                <a:solidFill>
                  <a:prstClr val="black"/>
                </a:solidFill>
                <a:latin typeface="Arial"/>
                <a:ea typeface="ＭＳ Ｐゴシック" charset="-128"/>
                <a:cs typeface="Arial"/>
              </a:rPr>
              <a:t>Pierrot</a:t>
            </a:r>
            <a:r>
              <a:rPr lang="en-US" sz="1400" dirty="0">
                <a:solidFill>
                  <a:prstClr val="black"/>
                </a:solidFill>
                <a:latin typeface="Arial"/>
                <a:ea typeface="ＭＳ Ｐゴシック" charset="-128"/>
                <a:cs typeface="Arial"/>
              </a:rPr>
              <a:t>, </a:t>
            </a:r>
            <a:r>
              <a:rPr lang="en-US" sz="1400" dirty="0" err="1">
                <a:solidFill>
                  <a:prstClr val="black"/>
                </a:solidFill>
                <a:latin typeface="Arial"/>
                <a:ea typeface="ＭＳ Ｐゴシック" charset="-128"/>
                <a:cs typeface="Arial"/>
              </a:rPr>
              <a:t>Eakin</a:t>
            </a:r>
            <a:r>
              <a:rPr lang="en-US" sz="1400" dirty="0">
                <a:solidFill>
                  <a:prstClr val="black"/>
                </a:solidFill>
                <a:latin typeface="Arial"/>
                <a:ea typeface="ＭＳ Ｐゴシック" charset="-128"/>
                <a:cs typeface="Arial"/>
              </a:rPr>
              <a:t>, Liu </a:t>
            </a:r>
          </a:p>
        </p:txBody>
      </p:sp>
      <p:sp>
        <p:nvSpPr>
          <p:cNvPr id="2056" name="TextBox 10"/>
          <p:cNvSpPr txBox="1">
            <a:spLocks noChangeArrowheads="1"/>
          </p:cNvSpPr>
          <p:nvPr/>
        </p:nvSpPr>
        <p:spPr bwMode="auto">
          <a:xfrm>
            <a:off x="701675" y="1878013"/>
            <a:ext cx="8442325" cy="954087"/>
          </a:xfrm>
          <a:prstGeom prst="rect">
            <a:avLst/>
          </a:prstGeom>
          <a:noFill/>
          <a:ln w="9525">
            <a:noFill/>
            <a:miter lim="800000"/>
            <a:headEnd/>
            <a:tailEnd/>
          </a:ln>
        </p:spPr>
        <p:txBody>
          <a:bodyPr>
            <a:spAutoFit/>
          </a:bodyPr>
          <a:lstStyle/>
          <a:p>
            <a:pPr defTabSz="457200" fontAlgn="base">
              <a:spcBef>
                <a:spcPct val="0"/>
              </a:spcBef>
              <a:spcAft>
                <a:spcPct val="0"/>
              </a:spcAft>
            </a:pPr>
            <a:r>
              <a:rPr lang="en-US" sz="1400" dirty="0" smtClean="0">
                <a:solidFill>
                  <a:prstClr val="black"/>
                </a:solidFill>
                <a:latin typeface="Arial" charset="0"/>
                <a:ea typeface="ＭＳ Ｐゴシック" charset="-128"/>
                <a:cs typeface="Arial" charset="0"/>
              </a:rPr>
              <a:t>The OAPS offers monthly synthesis of satellite and modeled environmental datasets to provide a synoptic estimate of sea surface carbonate chemistry in the Greater Caribbean Region. Currently, carbonate mineral saturation state is decreasing across the region at a rate of about 3% per decade and exhibits considerable spatial and seasonal variability.</a:t>
            </a:r>
          </a:p>
        </p:txBody>
      </p:sp>
      <p:sp>
        <p:nvSpPr>
          <p:cNvPr id="12" name="Title 3"/>
          <p:cNvSpPr txBox="1">
            <a:spLocks/>
          </p:cNvSpPr>
          <p:nvPr/>
        </p:nvSpPr>
        <p:spPr>
          <a:xfrm>
            <a:off x="1295400" y="5908675"/>
            <a:ext cx="5105400" cy="873125"/>
          </a:xfrm>
          <a:prstGeom prst="rect">
            <a:avLst/>
          </a:prstGeom>
        </p:spPr>
        <p:txBody>
          <a:bodyPr lIns="182880" anchor="ctr">
            <a:normAutofit fontScale="47500" lnSpcReduction="20000"/>
          </a:bodyPr>
          <a:lstStyle/>
          <a:p>
            <a:r>
              <a:rPr lang="en-US" sz="2000" dirty="0" smtClean="0"/>
              <a:t>Gledhill, D. K., R. </a:t>
            </a:r>
            <a:r>
              <a:rPr lang="en-US" sz="2000" dirty="0" err="1" smtClean="0"/>
              <a:t>Wanninkhof</a:t>
            </a:r>
            <a:r>
              <a:rPr lang="en-US" sz="2000" dirty="0" smtClean="0"/>
              <a:t>, F. J. </a:t>
            </a:r>
            <a:r>
              <a:rPr lang="en-US" sz="2000" dirty="0" err="1" smtClean="0"/>
              <a:t>Millero</a:t>
            </a:r>
            <a:r>
              <a:rPr lang="en-US" sz="2000" dirty="0" smtClean="0"/>
              <a:t>, and M. </a:t>
            </a:r>
            <a:r>
              <a:rPr lang="en-US" sz="2000" dirty="0" err="1" smtClean="0"/>
              <a:t>Eakin</a:t>
            </a:r>
            <a:r>
              <a:rPr lang="en-US" sz="2000" dirty="0" smtClean="0"/>
              <a:t> (2008), Ocean acidification of the Greater Caribbean Region 1996–2006, </a:t>
            </a:r>
            <a:r>
              <a:rPr lang="en-US" sz="2000" i="1" dirty="0" smtClean="0"/>
              <a:t>J. </a:t>
            </a:r>
            <a:r>
              <a:rPr lang="en-US" sz="2000" i="1" dirty="0" err="1" smtClean="0"/>
              <a:t>Geophys</a:t>
            </a:r>
            <a:r>
              <a:rPr lang="en-US" sz="2000" i="1" dirty="0" smtClean="0"/>
              <a:t>. Res.</a:t>
            </a:r>
            <a:r>
              <a:rPr lang="en-US" sz="2000" dirty="0" smtClean="0"/>
              <a:t>, </a:t>
            </a:r>
            <a:r>
              <a:rPr lang="en-US" sz="2000" i="1" dirty="0" smtClean="0"/>
              <a:t>113</a:t>
            </a:r>
            <a:r>
              <a:rPr lang="en-US" sz="2000" dirty="0" smtClean="0"/>
              <a:t>, C10031, doi:10.1029/2007JC004629.</a:t>
            </a:r>
          </a:p>
          <a:p>
            <a:endParaRPr lang="en-US" sz="2000" dirty="0" smtClean="0"/>
          </a:p>
          <a:p>
            <a:r>
              <a:rPr lang="en-US" sz="2000" dirty="0" smtClean="0"/>
              <a:t>Gledhill, D, R. </a:t>
            </a:r>
            <a:r>
              <a:rPr lang="en-US" sz="2000" dirty="0" err="1" smtClean="0"/>
              <a:t>Wanninkhof</a:t>
            </a:r>
            <a:r>
              <a:rPr lang="en-US" sz="2000" dirty="0" smtClean="0"/>
              <a:t>, and M. </a:t>
            </a:r>
            <a:r>
              <a:rPr lang="en-US" sz="2000" dirty="0" err="1" smtClean="0"/>
              <a:t>Eakin</a:t>
            </a:r>
            <a:r>
              <a:rPr lang="en-US" sz="2000" dirty="0" smtClean="0"/>
              <a:t> (2010) Observing ocean acidification from space, Oceanography 22(4): 48-59.</a:t>
            </a:r>
          </a:p>
          <a:p>
            <a:endParaRPr lang="en-US" sz="2000" dirty="0" smtClean="0"/>
          </a:p>
          <a:p>
            <a:endParaRPr lang="en-US" sz="2000" dirty="0" smtClean="0"/>
          </a:p>
          <a:p>
            <a:endParaRPr lang="en-US" sz="2000" dirty="0"/>
          </a:p>
        </p:txBody>
      </p:sp>
      <p:pic>
        <p:nvPicPr>
          <p:cNvPr id="2059" name="Picture 12" descr="CRW_logo_final.gif"/>
          <p:cNvPicPr>
            <a:picLocks noChangeAspect="1"/>
          </p:cNvPicPr>
          <p:nvPr/>
        </p:nvPicPr>
        <p:blipFill>
          <a:blip r:embed="rId3" cstate="print"/>
          <a:srcRect/>
          <a:stretch>
            <a:fillRect/>
          </a:stretch>
        </p:blipFill>
        <p:spPr bwMode="auto">
          <a:xfrm>
            <a:off x="7773988" y="6111875"/>
            <a:ext cx="457200" cy="457200"/>
          </a:xfrm>
          <a:prstGeom prst="rect">
            <a:avLst/>
          </a:prstGeom>
          <a:noFill/>
          <a:ln w="9525">
            <a:noFill/>
            <a:miter lim="800000"/>
            <a:headEnd/>
            <a:tailEnd/>
          </a:ln>
        </p:spPr>
      </p:pic>
      <p:sp>
        <p:nvSpPr>
          <p:cNvPr id="2060" name="TextBox 13"/>
          <p:cNvSpPr txBox="1">
            <a:spLocks noChangeArrowheads="1"/>
          </p:cNvSpPr>
          <p:nvPr/>
        </p:nvSpPr>
        <p:spPr bwMode="auto">
          <a:xfrm>
            <a:off x="928688" y="5151438"/>
            <a:ext cx="6962775" cy="338137"/>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600" smtClean="0">
                <a:solidFill>
                  <a:srgbClr val="000000"/>
                </a:solidFill>
                <a:latin typeface="Arial" charset="0"/>
                <a:ea typeface="ＭＳ Ｐゴシック" charset="-128"/>
                <a:cs typeface="Times New Roman" pitchFamily="18" charset="0"/>
                <a:hlinkClick r:id="rId4"/>
              </a:rPr>
              <a:t>http://coralreefwatch.noaa.gov/satellite/current/experimental_products.html</a:t>
            </a:r>
            <a:endParaRPr lang="en-US" sz="1600" smtClean="0">
              <a:solidFill>
                <a:prstClr val="black"/>
              </a:solidFill>
              <a:latin typeface="Arial" charset="0"/>
              <a:ea typeface="ＭＳ Ｐゴシック" charset="-128"/>
            </a:endParaRPr>
          </a:p>
        </p:txBody>
      </p:sp>
      <p:pic>
        <p:nvPicPr>
          <p:cNvPr id="2061" name="Picture 20" descr="C:\Documents and Settings\dwight.gledhill\My Documents\DwightG.hq.oar.noaa.gov\My Pictures\AOMLoriginalLogo.jpg"/>
          <p:cNvPicPr>
            <a:picLocks noChangeAspect="1" noChangeArrowheads="1"/>
          </p:cNvPicPr>
          <p:nvPr/>
        </p:nvPicPr>
        <p:blipFill>
          <a:blip r:embed="rId5" cstate="print"/>
          <a:srcRect/>
          <a:stretch>
            <a:fillRect/>
          </a:stretch>
        </p:blipFill>
        <p:spPr bwMode="auto">
          <a:xfrm>
            <a:off x="7205663" y="6111875"/>
            <a:ext cx="457200" cy="457200"/>
          </a:xfrm>
          <a:prstGeom prst="rect">
            <a:avLst/>
          </a:prstGeom>
          <a:noFill/>
          <a:ln w="9525">
            <a:noFill/>
            <a:miter lim="800000"/>
            <a:headEnd/>
            <a:tailEnd/>
          </a:ln>
        </p:spPr>
      </p:pic>
      <p:pic>
        <p:nvPicPr>
          <p:cNvPr id="2062" name="Picture 25" descr="nasa-logo"/>
          <p:cNvPicPr>
            <a:picLocks noChangeAspect="1" noChangeArrowheads="1"/>
          </p:cNvPicPr>
          <p:nvPr/>
        </p:nvPicPr>
        <p:blipFill>
          <a:blip r:embed="rId6" cstate="print"/>
          <a:srcRect/>
          <a:stretch>
            <a:fillRect/>
          </a:stretch>
        </p:blipFill>
        <p:spPr bwMode="auto">
          <a:xfrm>
            <a:off x="8329613" y="6111875"/>
            <a:ext cx="533400" cy="457200"/>
          </a:xfrm>
          <a:prstGeom prst="rect">
            <a:avLst/>
          </a:prstGeom>
          <a:noFill/>
          <a:ln w="9525">
            <a:noFill/>
            <a:miter lim="800000"/>
            <a:headEnd/>
            <a:tailEnd/>
          </a:ln>
        </p:spPr>
      </p:pic>
      <p:pic>
        <p:nvPicPr>
          <p:cNvPr id="2063" name="Picture 2" descr="http://coralreefwatch.noaa.gov/satellite/oa/data/archive/SSA/NOAA_CRW_OA_SSA_200909_1200x645.gif"/>
          <p:cNvPicPr>
            <a:picLocks noChangeAspect="1" noChangeArrowheads="1"/>
          </p:cNvPicPr>
          <p:nvPr/>
        </p:nvPicPr>
        <p:blipFill>
          <a:blip r:embed="rId7" cstate="print"/>
          <a:srcRect/>
          <a:stretch>
            <a:fillRect/>
          </a:stretch>
        </p:blipFill>
        <p:spPr bwMode="auto">
          <a:xfrm>
            <a:off x="935038" y="2886075"/>
            <a:ext cx="3848100" cy="2068513"/>
          </a:xfrm>
          <a:prstGeom prst="rect">
            <a:avLst/>
          </a:prstGeom>
          <a:noFill/>
          <a:ln w="9525">
            <a:noFill/>
            <a:miter lim="800000"/>
            <a:headEnd/>
            <a:tailEnd/>
          </a:ln>
        </p:spPr>
      </p:pic>
      <p:sp>
        <p:nvSpPr>
          <p:cNvPr id="48" name="Rectangle 1"/>
          <p:cNvSpPr>
            <a:spLocks noChangeArrowheads="1"/>
          </p:cNvSpPr>
          <p:nvPr/>
        </p:nvSpPr>
        <p:spPr bwMode="auto">
          <a:xfrm>
            <a:off x="304800" y="152400"/>
            <a:ext cx="8686800" cy="1400383"/>
          </a:xfrm>
          <a:prstGeom prst="rect">
            <a:avLst/>
          </a:prstGeom>
          <a:solidFill>
            <a:schemeClr val="accent6">
              <a:lumMod val="60000"/>
              <a:lumOff val="40000"/>
              <a:alpha val="92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2400" b="0" i="1" u="none" strike="noStrike" cap="none" normalizeH="0" baseline="0" dirty="0" smtClean="0">
              <a:ln>
                <a:noFill/>
              </a:ln>
              <a:solidFill>
                <a:srgbClr val="C0504D"/>
              </a:solidFill>
              <a:effectLst/>
              <a:latin typeface="Cambri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1. Rates and magnitude of OA will vary across time, space, and depth as a consequence of </a:t>
            </a:r>
            <a:r>
              <a:rPr kumimoji="0" lang="en-US" b="1"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local</a:t>
            </a: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and regional geochemical, hydrological, and biological mechanisms.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grpSp>
        <p:nvGrpSpPr>
          <p:cNvPr id="29" name="Group 28"/>
          <p:cNvGrpSpPr/>
          <p:nvPr/>
        </p:nvGrpSpPr>
        <p:grpSpPr>
          <a:xfrm>
            <a:off x="3276600" y="3816965"/>
            <a:ext cx="5181600" cy="2660035"/>
            <a:chOff x="3276600" y="3816965"/>
            <a:chExt cx="5181600" cy="2660035"/>
          </a:xfrm>
        </p:grpSpPr>
        <p:sp>
          <p:nvSpPr>
            <p:cNvPr id="23" name="Oval 22"/>
            <p:cNvSpPr/>
            <p:nvPr/>
          </p:nvSpPr>
          <p:spPr>
            <a:xfrm>
              <a:off x="3276600" y="4267200"/>
              <a:ext cx="304800" cy="304800"/>
            </a:xfrm>
            <a:prstGeom prst="ellipse">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3" idx="3"/>
              <a:endCxn id="22" idx="2"/>
            </p:cNvCxnSpPr>
            <p:nvPr/>
          </p:nvCxnSpPr>
          <p:spPr>
            <a:xfrm rot="16200000" flipH="1">
              <a:off x="4057650" y="3790949"/>
              <a:ext cx="1949637" cy="3422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3" idx="7"/>
              <a:endCxn id="22" idx="0"/>
            </p:cNvCxnSpPr>
            <p:nvPr/>
          </p:nvCxnSpPr>
          <p:spPr>
            <a:xfrm rot="5400000" flipH="1" flipV="1">
              <a:off x="4892795" y="2460933"/>
              <a:ext cx="494872" cy="3206937"/>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5" descr="C:\Documents and Settings\dwight.gledhill\My Documents\DwightG.hq.oar.noaa.gov\My Pictures\LaPaarguera.jpg"/>
            <p:cNvPicPr>
              <a:picLocks noChangeAspect="1" noChangeArrowheads="1"/>
            </p:cNvPicPr>
            <p:nvPr/>
          </p:nvPicPr>
          <p:blipFill>
            <a:blip r:embed="rId8" cstate="print"/>
            <a:srcRect/>
            <a:stretch>
              <a:fillRect/>
            </a:stretch>
          </p:blipFill>
          <p:spPr bwMode="auto">
            <a:xfrm>
              <a:off x="5029200" y="3816965"/>
              <a:ext cx="3429000" cy="2660035"/>
            </a:xfrm>
            <a:prstGeom prst="rect">
              <a:avLst/>
            </a:prstGeom>
            <a:ln w="228600" cap="sq" cmpd="thickThin">
              <a:noFill/>
              <a:prstDash val="solid"/>
              <a:miter lim="800000"/>
            </a:ln>
            <a:effectLst>
              <a:innerShdw blurRad="76200">
                <a:srgbClr val="000000"/>
              </a:innerShdw>
            </a:effectLst>
          </p:spPr>
        </p:pic>
      </p:grpSp>
      <p:sp>
        <p:nvSpPr>
          <p:cNvPr id="30" name="TextBox 16"/>
          <p:cNvSpPr txBox="1">
            <a:spLocks noChangeArrowheads="1"/>
          </p:cNvSpPr>
          <p:nvPr/>
        </p:nvSpPr>
        <p:spPr bwMode="auto">
          <a:xfrm>
            <a:off x="5257800" y="3852332"/>
            <a:ext cx="2760179" cy="338554"/>
          </a:xfrm>
          <a:prstGeom prst="rect">
            <a:avLst/>
          </a:prstGeom>
          <a:noFill/>
          <a:ln w="9525">
            <a:noFill/>
            <a:miter lim="800000"/>
            <a:headEnd/>
            <a:tailEnd/>
          </a:ln>
        </p:spPr>
        <p:txBody>
          <a:bodyPr wrap="none">
            <a:spAutoFit/>
          </a:bodyPr>
          <a:lstStyle/>
          <a:p>
            <a:r>
              <a:rPr lang="en-US" sz="1600" b="1" dirty="0" smtClean="0">
                <a:solidFill>
                  <a:schemeClr val="bg1"/>
                </a:solidFill>
              </a:rPr>
              <a:t>CRCP Atlantic OA Test-bed</a:t>
            </a:r>
          </a:p>
        </p:txBody>
      </p:sp>
      <p:sp>
        <p:nvSpPr>
          <p:cNvPr id="31" name="TextBox 16"/>
          <p:cNvSpPr txBox="1">
            <a:spLocks noChangeArrowheads="1"/>
          </p:cNvSpPr>
          <p:nvPr/>
        </p:nvSpPr>
        <p:spPr bwMode="auto">
          <a:xfrm>
            <a:off x="6553200" y="5715000"/>
            <a:ext cx="2045864" cy="830997"/>
          </a:xfrm>
          <a:prstGeom prst="rect">
            <a:avLst/>
          </a:prstGeom>
          <a:noFill/>
          <a:ln w="9525">
            <a:noFill/>
            <a:miter lim="800000"/>
            <a:headEnd/>
            <a:tailEnd/>
          </a:ln>
        </p:spPr>
        <p:txBody>
          <a:bodyPr wrap="square">
            <a:spAutoFit/>
          </a:bodyPr>
          <a:lstStyle/>
          <a:p>
            <a:r>
              <a:rPr lang="en-US" sz="1600" b="1" dirty="0" smtClean="0">
                <a:solidFill>
                  <a:schemeClr val="bg2">
                    <a:lumMod val="25000"/>
                  </a:schemeClr>
                </a:solidFill>
              </a:rPr>
              <a:t>La </a:t>
            </a:r>
            <a:r>
              <a:rPr lang="en-US" sz="1600" b="1" dirty="0" err="1" smtClean="0">
                <a:solidFill>
                  <a:schemeClr val="bg2">
                    <a:lumMod val="25000"/>
                  </a:schemeClr>
                </a:solidFill>
              </a:rPr>
              <a:t>Parguera</a:t>
            </a:r>
            <a:r>
              <a:rPr lang="en-US" sz="1600" b="1" dirty="0" smtClean="0">
                <a:solidFill>
                  <a:schemeClr val="bg2">
                    <a:lumMod val="25000"/>
                  </a:schemeClr>
                </a:solidFill>
              </a:rPr>
              <a:t> Marine Reserve, PR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57200" y="2438400"/>
            <a:ext cx="4683369" cy="3886200"/>
            <a:chOff x="4800600" y="2286000"/>
            <a:chExt cx="2690733" cy="2209800"/>
          </a:xfrm>
        </p:grpSpPr>
        <p:pic>
          <p:nvPicPr>
            <p:cNvPr id="28" name="Picture 2" descr="C:\Documents and Settings\dwight.gledhill\My Documents\My Pictures\201105 AOAT Pictures\P1040497.JPG"/>
            <p:cNvPicPr>
              <a:picLocks noChangeAspect="1" noChangeArrowheads="1"/>
            </p:cNvPicPr>
            <p:nvPr/>
          </p:nvPicPr>
          <p:blipFill>
            <a:blip r:embed="rId2" cstate="print"/>
            <a:srcRect l="41451" t="10582" b="12698"/>
            <a:stretch>
              <a:fillRect/>
            </a:stretch>
          </p:blipFill>
          <p:spPr bwMode="auto">
            <a:xfrm>
              <a:off x="4800600" y="2286000"/>
              <a:ext cx="2690733" cy="2209800"/>
            </a:xfrm>
            <a:prstGeom prst="rect">
              <a:avLst/>
            </a:prstGeom>
            <a:noFill/>
          </p:spPr>
        </p:pic>
        <p:pic>
          <p:nvPicPr>
            <p:cNvPr id="29" name="Picture 4" descr="C:\Documents and Settings\dwight.gledhill\My Documents\My Pictures\AOAT_201101\PICT0397.JPG"/>
            <p:cNvPicPr>
              <a:picLocks noChangeAspect="1" noChangeArrowheads="1"/>
            </p:cNvPicPr>
            <p:nvPr/>
          </p:nvPicPr>
          <p:blipFill>
            <a:blip r:embed="rId3" cstate="print"/>
            <a:srcRect/>
            <a:stretch>
              <a:fillRect/>
            </a:stretch>
          </p:blipFill>
          <p:spPr bwMode="auto">
            <a:xfrm>
              <a:off x="6781800" y="3810000"/>
              <a:ext cx="631509" cy="635980"/>
            </a:xfrm>
            <a:prstGeom prst="rect">
              <a:avLst/>
            </a:prstGeom>
            <a:noFill/>
            <a:ln w="9525">
              <a:noFill/>
              <a:miter lim="800000"/>
              <a:headEnd/>
              <a:tailEnd/>
            </a:ln>
          </p:spPr>
        </p:pic>
        <p:pic>
          <p:nvPicPr>
            <p:cNvPr id="30" name="Picture 4" descr="C:\Documents and Settings\dwight.gledhill\My Documents\My Pictures\201105 AOAT Pictures\PICT0508.JPG"/>
            <p:cNvPicPr>
              <a:picLocks noChangeAspect="1" noChangeArrowheads="1"/>
            </p:cNvPicPr>
            <p:nvPr/>
          </p:nvPicPr>
          <p:blipFill>
            <a:blip r:embed="rId4" cstate="print"/>
            <a:srcRect/>
            <a:stretch>
              <a:fillRect/>
            </a:stretch>
          </p:blipFill>
          <p:spPr bwMode="auto">
            <a:xfrm>
              <a:off x="6477000" y="2971800"/>
              <a:ext cx="914400" cy="612584"/>
            </a:xfrm>
            <a:prstGeom prst="rect">
              <a:avLst/>
            </a:prstGeom>
            <a:noFill/>
          </p:spPr>
        </p:pic>
        <p:pic>
          <p:nvPicPr>
            <p:cNvPr id="31" name="Picture 5" descr="C:\Documents and Settings\dwight.gledhill\My Documents\My Pictures\201108 AOAT Pictures\P1050118.jpg"/>
            <p:cNvPicPr>
              <a:picLocks noChangeAspect="1" noChangeArrowheads="1"/>
            </p:cNvPicPr>
            <p:nvPr/>
          </p:nvPicPr>
          <p:blipFill>
            <a:blip r:embed="rId5" cstate="print"/>
            <a:srcRect/>
            <a:stretch>
              <a:fillRect/>
            </a:stretch>
          </p:blipFill>
          <p:spPr bwMode="auto">
            <a:xfrm>
              <a:off x="6019800" y="2590800"/>
              <a:ext cx="685800" cy="914400"/>
            </a:xfrm>
            <a:prstGeom prst="rect">
              <a:avLst/>
            </a:prstGeom>
            <a:noFill/>
          </p:spPr>
        </p:pic>
        <p:pic>
          <p:nvPicPr>
            <p:cNvPr id="32" name="Picture 2" descr="C:\Documents and Settings\dwight.gledhill\My Documents\My Pictures\AOAT_201101\PICT0438.JPG"/>
            <p:cNvPicPr>
              <a:picLocks noChangeAspect="1" noChangeArrowheads="1"/>
            </p:cNvPicPr>
            <p:nvPr/>
          </p:nvPicPr>
          <p:blipFill>
            <a:blip r:embed="rId6" cstate="print"/>
            <a:srcRect/>
            <a:stretch>
              <a:fillRect/>
            </a:stretch>
          </p:blipFill>
          <p:spPr bwMode="auto">
            <a:xfrm>
              <a:off x="5181600" y="3429000"/>
              <a:ext cx="1157839" cy="888336"/>
            </a:xfrm>
            <a:prstGeom prst="rect">
              <a:avLst/>
            </a:prstGeom>
            <a:noFill/>
            <a:ln w="9525">
              <a:noFill/>
              <a:miter lim="800000"/>
              <a:headEnd/>
              <a:tailEnd/>
            </a:ln>
          </p:spPr>
        </p:pic>
        <p:pic>
          <p:nvPicPr>
            <p:cNvPr id="33" name="Picture 3" descr="C:\Documents and Settings\dwight.gledhill\My Documents\My Pictures\201105 AOAT Pictures\PICT0549.JPG"/>
            <p:cNvPicPr>
              <a:picLocks noChangeAspect="1" noChangeArrowheads="1"/>
            </p:cNvPicPr>
            <p:nvPr/>
          </p:nvPicPr>
          <p:blipFill>
            <a:blip r:embed="rId7" cstate="print"/>
            <a:srcRect/>
            <a:stretch>
              <a:fillRect/>
            </a:stretch>
          </p:blipFill>
          <p:spPr bwMode="auto">
            <a:xfrm>
              <a:off x="4953000" y="2438400"/>
              <a:ext cx="914400" cy="1219200"/>
            </a:xfrm>
            <a:prstGeom prst="rect">
              <a:avLst/>
            </a:prstGeom>
            <a:noFill/>
          </p:spPr>
        </p:pic>
      </p:grpSp>
      <p:sp>
        <p:nvSpPr>
          <p:cNvPr id="6" name="TextBox 5"/>
          <p:cNvSpPr txBox="1"/>
          <p:nvPr/>
        </p:nvSpPr>
        <p:spPr>
          <a:xfrm>
            <a:off x="-624" y="991158"/>
            <a:ext cx="369332" cy="5866842"/>
          </a:xfrm>
          <a:prstGeom prst="rect">
            <a:avLst/>
          </a:prstGeom>
          <a:solidFill>
            <a:schemeClr val="accent4">
              <a:lumMod val="75000"/>
            </a:schemeClr>
          </a:solidFill>
        </p:spPr>
        <p:txBody>
          <a:bodyPr vert="vert270" tIns="731520" bIns="731520">
            <a:spAutoFit/>
          </a:bodyPr>
          <a:lstStyle/>
          <a:p>
            <a:pPr algn="ctr" fontAlgn="auto">
              <a:spcBef>
                <a:spcPts val="0"/>
              </a:spcBef>
              <a:spcAft>
                <a:spcPts val="0"/>
              </a:spcAft>
              <a:defRPr/>
            </a:pPr>
            <a:r>
              <a:rPr lang="en-US" sz="1200" b="1" cap="small" dirty="0" smtClean="0">
                <a:solidFill>
                  <a:schemeClr val="bg1"/>
                </a:solidFill>
                <a:latin typeface="Arial"/>
                <a:ea typeface="+mn-ea"/>
                <a:cs typeface="Arial"/>
              </a:rPr>
              <a:t>Atlantic Ocean Acidification Test-bed (FY09 – FY11)</a:t>
            </a:r>
            <a:endParaRPr lang="en-US" sz="1200" b="1" cap="small" dirty="0">
              <a:solidFill>
                <a:schemeClr val="bg1"/>
              </a:solidFill>
              <a:latin typeface="Arial"/>
              <a:ea typeface="+mn-ea"/>
              <a:cs typeface="Arial"/>
            </a:endParaRPr>
          </a:p>
        </p:txBody>
      </p:sp>
      <p:sp>
        <p:nvSpPr>
          <p:cNvPr id="3077" name="TextBox 20"/>
          <p:cNvSpPr txBox="1">
            <a:spLocks noChangeArrowheads="1"/>
          </p:cNvSpPr>
          <p:nvPr/>
        </p:nvSpPr>
        <p:spPr bwMode="auto">
          <a:xfrm>
            <a:off x="685800" y="0"/>
            <a:ext cx="7392987" cy="461962"/>
          </a:xfrm>
          <a:prstGeom prst="rect">
            <a:avLst/>
          </a:prstGeom>
          <a:noFill/>
          <a:ln w="9525">
            <a:noFill/>
            <a:miter lim="800000"/>
            <a:headEnd/>
            <a:tailEnd/>
          </a:ln>
        </p:spPr>
        <p:txBody>
          <a:bodyPr>
            <a:spAutoFit/>
          </a:bodyPr>
          <a:lstStyle/>
          <a:p>
            <a:pPr algn="ctr"/>
            <a:r>
              <a:rPr lang="en-US" sz="2400" b="1" i="1" dirty="0"/>
              <a:t>CRCP Atlantic Ocean Acidification Test-bed</a:t>
            </a:r>
          </a:p>
        </p:txBody>
      </p:sp>
      <p:sp>
        <p:nvSpPr>
          <p:cNvPr id="3078" name="TextBox 21"/>
          <p:cNvSpPr txBox="1">
            <a:spLocks noChangeArrowheads="1"/>
          </p:cNvSpPr>
          <p:nvPr/>
        </p:nvSpPr>
        <p:spPr bwMode="auto">
          <a:xfrm>
            <a:off x="361950" y="538162"/>
            <a:ext cx="8442325" cy="1200150"/>
          </a:xfrm>
          <a:prstGeom prst="rect">
            <a:avLst/>
          </a:prstGeom>
          <a:noFill/>
          <a:ln w="9525">
            <a:noFill/>
            <a:miter lim="800000"/>
            <a:headEnd/>
            <a:tailEnd/>
          </a:ln>
        </p:spPr>
        <p:txBody>
          <a:bodyPr>
            <a:spAutoFit/>
          </a:bodyPr>
          <a:lstStyle/>
          <a:p>
            <a:r>
              <a:rPr lang="en-US" sz="2400" dirty="0"/>
              <a:t>Nexus of federal and academic monitoring and research exploring the dynamics of Atlantic tropical  coral reef carbonate chemistry, ecosystem response and feedback.</a:t>
            </a:r>
          </a:p>
        </p:txBody>
      </p:sp>
      <p:sp>
        <p:nvSpPr>
          <p:cNvPr id="3080" name="Content Placeholder 13"/>
          <p:cNvSpPr>
            <a:spLocks noGrp="1"/>
          </p:cNvSpPr>
          <p:nvPr>
            <p:ph idx="1"/>
          </p:nvPr>
        </p:nvSpPr>
        <p:spPr>
          <a:xfrm>
            <a:off x="5181600" y="3121025"/>
            <a:ext cx="3810000" cy="3736975"/>
          </a:xfrm>
        </p:spPr>
        <p:txBody>
          <a:bodyPr>
            <a:normAutofit/>
          </a:bodyPr>
          <a:lstStyle/>
          <a:p>
            <a:pPr eaLnBrk="1" hangingPunct="1"/>
            <a:r>
              <a:rPr lang="en-US" sz="1400" dirty="0" smtClean="0">
                <a:latin typeface="Arial" charset="0"/>
              </a:rPr>
              <a:t>Provide data rich observing environment offering a means to model CO2SYS dynamics while leveraging the support of field process investigations.</a:t>
            </a:r>
          </a:p>
          <a:p>
            <a:pPr eaLnBrk="1" hangingPunct="1"/>
            <a:r>
              <a:rPr lang="en-US" sz="1400" dirty="0" smtClean="0">
                <a:latin typeface="Arial" charset="0"/>
              </a:rPr>
              <a:t>3 year high-resolution CO2SYS time-series, </a:t>
            </a:r>
            <a:r>
              <a:rPr lang="en-US" sz="1400" dirty="0" err="1" smtClean="0">
                <a:latin typeface="Arial" charset="0"/>
              </a:rPr>
              <a:t>intercomparison</a:t>
            </a:r>
            <a:r>
              <a:rPr lang="en-US" sz="1400" dirty="0" smtClean="0">
                <a:latin typeface="Arial" charset="0"/>
              </a:rPr>
              <a:t> and development of advanced techniques to monitoring coral reef community metabolism</a:t>
            </a:r>
          </a:p>
          <a:p>
            <a:pPr eaLnBrk="1" hangingPunct="1"/>
            <a:r>
              <a:rPr lang="en-US" sz="1400" dirty="0" smtClean="0">
                <a:latin typeface="Arial" charset="0"/>
              </a:rPr>
              <a:t>Carbonate budgets, community characterization and metabolism, coral growth, </a:t>
            </a:r>
            <a:r>
              <a:rPr lang="en-US" sz="1400" dirty="0" err="1" smtClean="0">
                <a:latin typeface="Arial" charset="0"/>
              </a:rPr>
              <a:t>bioerosion</a:t>
            </a:r>
            <a:r>
              <a:rPr lang="en-US" sz="1400" dirty="0" smtClean="0">
                <a:latin typeface="Arial" charset="0"/>
              </a:rPr>
              <a:t> studies</a:t>
            </a:r>
          </a:p>
        </p:txBody>
      </p:sp>
      <p:sp>
        <p:nvSpPr>
          <p:cNvPr id="25" name="Title 3"/>
          <p:cNvSpPr txBox="1">
            <a:spLocks/>
          </p:cNvSpPr>
          <p:nvPr/>
        </p:nvSpPr>
        <p:spPr>
          <a:xfrm>
            <a:off x="457200" y="1752600"/>
            <a:ext cx="5181600" cy="609600"/>
          </a:xfrm>
          <a:prstGeom prst="rect">
            <a:avLst/>
          </a:prstGeom>
        </p:spPr>
        <p:txBody>
          <a:bodyPr anchor="ctr">
            <a:normAutofit lnSpcReduction="10000"/>
          </a:bodyPr>
          <a:lstStyle/>
          <a:p>
            <a:pPr>
              <a:defRPr/>
            </a:pPr>
            <a:r>
              <a:rPr lang="en-US" sz="1500" dirty="0" smtClean="0">
                <a:cs typeface="Arial" charset="0"/>
              </a:rPr>
              <a:t>Gledhill, Langdon</a:t>
            </a:r>
            <a:r>
              <a:rPr lang="en-US" sz="1500" dirty="0">
                <a:cs typeface="Arial" charset="0"/>
              </a:rPr>
              <a:t>, </a:t>
            </a:r>
            <a:r>
              <a:rPr lang="en-US" sz="1500" dirty="0" err="1">
                <a:cs typeface="Arial" charset="0"/>
              </a:rPr>
              <a:t>Corredor</a:t>
            </a:r>
            <a:r>
              <a:rPr lang="en-US" sz="1500" dirty="0">
                <a:cs typeface="Arial" charset="0"/>
              </a:rPr>
              <a:t>, </a:t>
            </a:r>
            <a:r>
              <a:rPr lang="en-US" sz="1500" dirty="0" smtClean="0">
                <a:cs typeface="Arial" charset="0"/>
              </a:rPr>
              <a:t> Sabine,  </a:t>
            </a:r>
            <a:r>
              <a:rPr lang="en-US" sz="1500" dirty="0" err="1" smtClean="0">
                <a:cs typeface="Arial" charset="0"/>
              </a:rPr>
              <a:t>McGillis</a:t>
            </a:r>
            <a:r>
              <a:rPr lang="en-US" sz="1500" dirty="0">
                <a:cs typeface="Arial" charset="0"/>
              </a:rPr>
              <a:t>, </a:t>
            </a:r>
            <a:r>
              <a:rPr lang="en-US" sz="1500" dirty="0" err="1">
                <a:cs typeface="Arial" charset="0"/>
              </a:rPr>
              <a:t>Piniak</a:t>
            </a:r>
            <a:r>
              <a:rPr lang="en-US" sz="1500" dirty="0">
                <a:cs typeface="Arial" charset="0"/>
              </a:rPr>
              <a:t>, Moyer, </a:t>
            </a:r>
            <a:r>
              <a:rPr lang="en-US" sz="1500" dirty="0" err="1">
                <a:cs typeface="Arial" charset="0"/>
              </a:rPr>
              <a:t>Manzello</a:t>
            </a:r>
            <a:r>
              <a:rPr lang="en-US" sz="1500" dirty="0">
                <a:cs typeface="Arial" charset="0"/>
              </a:rPr>
              <a:t>, </a:t>
            </a:r>
            <a:r>
              <a:rPr lang="en-US" sz="1500" dirty="0" err="1" smtClean="0">
                <a:cs typeface="Arial" charset="0"/>
              </a:rPr>
              <a:t>Enochs</a:t>
            </a:r>
            <a:r>
              <a:rPr lang="en-US" sz="1500" dirty="0" smtClean="0">
                <a:cs typeface="Arial" charset="0"/>
              </a:rPr>
              <a:t>, </a:t>
            </a:r>
            <a:r>
              <a:rPr lang="en-US" sz="1500" dirty="0">
                <a:cs typeface="Arial" charset="0"/>
              </a:rPr>
              <a:t>Loose, et al</a:t>
            </a:r>
            <a:r>
              <a:rPr lang="en-US" sz="2000" dirty="0">
                <a:cs typeface="Arial" charset="0"/>
              </a:rPr>
              <a:t>.</a:t>
            </a:r>
          </a:p>
        </p:txBody>
      </p:sp>
      <p:sp>
        <p:nvSpPr>
          <p:cNvPr id="3084" name="TextBox 16"/>
          <p:cNvSpPr txBox="1">
            <a:spLocks noChangeArrowheads="1"/>
          </p:cNvSpPr>
          <p:nvPr/>
        </p:nvSpPr>
        <p:spPr bwMode="auto">
          <a:xfrm>
            <a:off x="533400" y="6248400"/>
            <a:ext cx="2500313" cy="338138"/>
          </a:xfrm>
          <a:prstGeom prst="rect">
            <a:avLst/>
          </a:prstGeom>
          <a:noFill/>
          <a:ln w="9525">
            <a:noFill/>
            <a:miter lim="800000"/>
            <a:headEnd/>
            <a:tailEnd/>
          </a:ln>
        </p:spPr>
        <p:txBody>
          <a:bodyPr wrap="none">
            <a:spAutoFit/>
          </a:bodyPr>
          <a:lstStyle/>
          <a:p>
            <a:r>
              <a:rPr lang="en-US" sz="1600" dirty="0"/>
              <a:t>La </a:t>
            </a:r>
            <a:r>
              <a:rPr lang="en-US" sz="1600" dirty="0" err="1"/>
              <a:t>Parguera</a:t>
            </a:r>
            <a:r>
              <a:rPr lang="en-US" sz="1600" dirty="0"/>
              <a:t>, Puerto Rico</a:t>
            </a:r>
          </a:p>
        </p:txBody>
      </p:sp>
      <p:grpSp>
        <p:nvGrpSpPr>
          <p:cNvPr id="34" name="Group 33"/>
          <p:cNvGrpSpPr/>
          <p:nvPr/>
        </p:nvGrpSpPr>
        <p:grpSpPr>
          <a:xfrm>
            <a:off x="6005513" y="1752600"/>
            <a:ext cx="2700337" cy="1335087"/>
            <a:chOff x="6005513" y="2081213"/>
            <a:chExt cx="2700337" cy="1335087"/>
          </a:xfrm>
        </p:grpSpPr>
        <p:pic>
          <p:nvPicPr>
            <p:cNvPr id="3085" name="Picture 10" descr="logo_rsmas"/>
            <p:cNvPicPr>
              <a:picLocks noChangeAspect="1" noChangeArrowheads="1"/>
            </p:cNvPicPr>
            <p:nvPr/>
          </p:nvPicPr>
          <p:blipFill>
            <a:blip r:embed="rId8" cstate="print"/>
            <a:srcRect/>
            <a:stretch>
              <a:fillRect/>
            </a:stretch>
          </p:blipFill>
          <p:spPr bwMode="auto">
            <a:xfrm>
              <a:off x="7500938" y="2082800"/>
              <a:ext cx="427037" cy="427038"/>
            </a:xfrm>
            <a:prstGeom prst="rect">
              <a:avLst/>
            </a:prstGeom>
            <a:noFill/>
            <a:ln w="9525">
              <a:noFill/>
              <a:miter lim="800000"/>
              <a:headEnd/>
              <a:tailEnd/>
            </a:ln>
          </p:spPr>
        </p:pic>
        <p:pic>
          <p:nvPicPr>
            <p:cNvPr id="3086" name="Picture 22" descr="NOAA CRCP LgProgramLogo"/>
            <p:cNvPicPr>
              <a:picLocks noChangeAspect="1" noChangeArrowheads="1"/>
            </p:cNvPicPr>
            <p:nvPr/>
          </p:nvPicPr>
          <p:blipFill>
            <a:blip r:embed="rId9" cstate="print"/>
            <a:srcRect/>
            <a:stretch>
              <a:fillRect/>
            </a:stretch>
          </p:blipFill>
          <p:spPr bwMode="auto">
            <a:xfrm>
              <a:off x="6005513" y="2081213"/>
              <a:ext cx="785812" cy="306387"/>
            </a:xfrm>
            <a:prstGeom prst="rect">
              <a:avLst/>
            </a:prstGeom>
            <a:noFill/>
            <a:ln w="9525">
              <a:noFill/>
              <a:miter lim="800000"/>
              <a:headEnd/>
              <a:tailEnd/>
            </a:ln>
          </p:spPr>
        </p:pic>
        <p:pic>
          <p:nvPicPr>
            <p:cNvPr id="3087" name="Picture 20" descr="C:\Documents and Settings\dwight.gledhill\My Documents\DwightG.hq.oar.noaa.gov\My Pictures\AOMLoriginalLogo.jpg"/>
            <p:cNvPicPr>
              <a:picLocks noChangeAspect="1" noChangeArrowheads="1"/>
            </p:cNvPicPr>
            <p:nvPr/>
          </p:nvPicPr>
          <p:blipFill>
            <a:blip r:embed="rId10" cstate="print"/>
            <a:srcRect/>
            <a:stretch>
              <a:fillRect/>
            </a:stretch>
          </p:blipFill>
          <p:spPr bwMode="auto">
            <a:xfrm>
              <a:off x="6965950" y="2103438"/>
              <a:ext cx="411163" cy="411162"/>
            </a:xfrm>
            <a:prstGeom prst="rect">
              <a:avLst/>
            </a:prstGeom>
            <a:noFill/>
            <a:ln w="9525">
              <a:noFill/>
              <a:miter lim="800000"/>
              <a:headEnd/>
              <a:tailEnd/>
            </a:ln>
          </p:spPr>
        </p:pic>
        <p:pic>
          <p:nvPicPr>
            <p:cNvPr id="3088" name="Picture 21" descr="loguito-ani.gif"/>
            <p:cNvPicPr>
              <a:picLocks noChangeAspect="1"/>
            </p:cNvPicPr>
            <p:nvPr/>
          </p:nvPicPr>
          <p:blipFill>
            <a:blip r:embed="rId11" cstate="print"/>
            <a:srcRect/>
            <a:stretch>
              <a:fillRect/>
            </a:stretch>
          </p:blipFill>
          <p:spPr bwMode="auto">
            <a:xfrm>
              <a:off x="7983538" y="2244725"/>
              <a:ext cx="485775" cy="301625"/>
            </a:xfrm>
            <a:prstGeom prst="rect">
              <a:avLst/>
            </a:prstGeom>
            <a:noFill/>
            <a:ln w="9525">
              <a:noFill/>
              <a:miter lim="800000"/>
              <a:headEnd/>
              <a:tailEnd/>
            </a:ln>
          </p:spPr>
        </p:pic>
        <p:pic>
          <p:nvPicPr>
            <p:cNvPr id="3089" name="Picture 27" descr="usgs-logo-color"/>
            <p:cNvPicPr>
              <a:picLocks noChangeAspect="1" noChangeArrowheads="1"/>
            </p:cNvPicPr>
            <p:nvPr/>
          </p:nvPicPr>
          <p:blipFill>
            <a:blip r:embed="rId12" cstate="print"/>
            <a:srcRect/>
            <a:stretch>
              <a:fillRect/>
            </a:stretch>
          </p:blipFill>
          <p:spPr bwMode="auto">
            <a:xfrm>
              <a:off x="6062663" y="3060700"/>
              <a:ext cx="784225" cy="290513"/>
            </a:xfrm>
            <a:prstGeom prst="rect">
              <a:avLst/>
            </a:prstGeom>
            <a:noFill/>
            <a:ln w="9525">
              <a:noFill/>
              <a:miter lim="800000"/>
              <a:headEnd/>
              <a:tailEnd/>
            </a:ln>
          </p:spPr>
        </p:pic>
        <p:pic>
          <p:nvPicPr>
            <p:cNvPr id="3090" name="Picture 26" descr="LamontLogo_72dpi.jpg"/>
            <p:cNvPicPr>
              <a:picLocks noChangeAspect="1"/>
            </p:cNvPicPr>
            <p:nvPr/>
          </p:nvPicPr>
          <p:blipFill>
            <a:blip r:embed="rId13" cstate="print"/>
            <a:srcRect/>
            <a:stretch>
              <a:fillRect/>
            </a:stretch>
          </p:blipFill>
          <p:spPr bwMode="auto">
            <a:xfrm>
              <a:off x="6096000" y="2590800"/>
              <a:ext cx="2609850" cy="325438"/>
            </a:xfrm>
            <a:prstGeom prst="rect">
              <a:avLst/>
            </a:prstGeom>
            <a:noFill/>
            <a:ln w="9525">
              <a:noFill/>
              <a:miter lim="800000"/>
              <a:headEnd/>
              <a:tailEnd/>
            </a:ln>
          </p:spPr>
        </p:pic>
        <p:pic>
          <p:nvPicPr>
            <p:cNvPr id="3091" name="Picture 12" descr="http://www.whoi.edu/WHOIimages/whoilogo.gif"/>
            <p:cNvPicPr>
              <a:picLocks noChangeAspect="1" noChangeArrowheads="1"/>
            </p:cNvPicPr>
            <p:nvPr/>
          </p:nvPicPr>
          <p:blipFill>
            <a:blip r:embed="rId14" cstate="print"/>
            <a:srcRect/>
            <a:stretch>
              <a:fillRect/>
            </a:stretch>
          </p:blipFill>
          <p:spPr bwMode="auto">
            <a:xfrm>
              <a:off x="7078663" y="3028950"/>
              <a:ext cx="422275" cy="387350"/>
            </a:xfrm>
            <a:prstGeom prst="rect">
              <a:avLst/>
            </a:prstGeom>
            <a:noFill/>
            <a:ln w="9525">
              <a:noFill/>
              <a:miter lim="800000"/>
              <a:headEnd/>
              <a:tailEnd/>
            </a:ln>
          </p:spPr>
        </p:pic>
      </p:grpSp>
      <p:sp>
        <p:nvSpPr>
          <p:cNvPr id="23" name="TextBox 22"/>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112931" y="1066800"/>
            <a:ext cx="2971800" cy="2834640"/>
          </a:xfrm>
          <a:prstGeom prst="roundRect">
            <a:avLst/>
          </a:prstGeom>
          <a:solidFill>
            <a:schemeClr val="accent4">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6120444" y="3946582"/>
            <a:ext cx="2971800" cy="2834640"/>
          </a:xfrm>
          <a:prstGeom prst="roundRect">
            <a:avLst/>
          </a:prstGeom>
          <a:solidFill>
            <a:schemeClr val="accent5">
              <a:lumMod val="7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C:\Documents and Settings\dwight.gledhill\My Documents\My Pictures\201101 AOAT Pictures\P1030867.JPG"/>
          <p:cNvPicPr>
            <a:picLocks noChangeAspect="1" noChangeArrowheads="1"/>
          </p:cNvPicPr>
          <p:nvPr/>
        </p:nvPicPr>
        <p:blipFill>
          <a:blip r:embed="rId2" cstate="print"/>
          <a:srcRect/>
          <a:stretch>
            <a:fillRect/>
          </a:stretch>
        </p:blipFill>
        <p:spPr bwMode="auto">
          <a:xfrm>
            <a:off x="104775" y="1471610"/>
            <a:ext cx="1793732" cy="1345299"/>
          </a:xfrm>
          <a:prstGeom prst="rect">
            <a:avLst/>
          </a:prstGeom>
          <a:noFill/>
        </p:spPr>
      </p:pic>
      <p:sp>
        <p:nvSpPr>
          <p:cNvPr id="8" name="Rounded Rectangle 7"/>
          <p:cNvSpPr/>
          <p:nvPr/>
        </p:nvSpPr>
        <p:spPr>
          <a:xfrm>
            <a:off x="42332" y="1066800"/>
            <a:ext cx="2971800" cy="56388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lstStyle/>
          <a:p>
            <a:r>
              <a:rPr lang="en-US" dirty="0" smtClean="0"/>
              <a:t>AOAT Time-Series Observation</a:t>
            </a:r>
            <a:endParaRPr lang="en-US" dirty="0"/>
          </a:p>
        </p:txBody>
      </p:sp>
      <p:pic>
        <p:nvPicPr>
          <p:cNvPr id="4" name="Picture 7" descr="C:\Documents and Settings\dwight.gledhill\My Documents\My Pictures\201101 AOAT Pictures\P1030912.jpg"/>
          <p:cNvPicPr>
            <a:picLocks noChangeAspect="1" noChangeArrowheads="1"/>
          </p:cNvPicPr>
          <p:nvPr/>
        </p:nvPicPr>
        <p:blipFill>
          <a:blip r:embed="rId3" cstate="print"/>
          <a:srcRect/>
          <a:stretch>
            <a:fillRect/>
          </a:stretch>
        </p:blipFill>
        <p:spPr bwMode="auto">
          <a:xfrm>
            <a:off x="1928961" y="1481665"/>
            <a:ext cx="1008974" cy="1345299"/>
          </a:xfrm>
          <a:prstGeom prst="rect">
            <a:avLst/>
          </a:prstGeom>
          <a:noFill/>
        </p:spPr>
      </p:pic>
      <p:pic>
        <p:nvPicPr>
          <p:cNvPr id="12" name="Picture 11" descr="C:\Users\AOML\Documents\DWIGHTG.hq.oar.noaa.gov\My Pictures\IMG_2245.jpg"/>
          <p:cNvPicPr>
            <a:picLocks noChangeAspect="1" noChangeArrowheads="1"/>
          </p:cNvPicPr>
          <p:nvPr/>
        </p:nvPicPr>
        <p:blipFill>
          <a:blip r:embed="rId4" cstate="print"/>
          <a:srcRect l="15490" r="14807" b="26244"/>
          <a:stretch>
            <a:fillRect/>
          </a:stretch>
        </p:blipFill>
        <p:spPr bwMode="auto">
          <a:xfrm>
            <a:off x="167640" y="1440180"/>
            <a:ext cx="1752600" cy="1390952"/>
          </a:xfrm>
          <a:prstGeom prst="rect">
            <a:avLst/>
          </a:prstGeom>
          <a:noFill/>
        </p:spPr>
      </p:pic>
      <p:sp>
        <p:nvSpPr>
          <p:cNvPr id="7" name="TextBox 6"/>
          <p:cNvSpPr txBox="1"/>
          <p:nvPr/>
        </p:nvSpPr>
        <p:spPr>
          <a:xfrm>
            <a:off x="121920" y="1112333"/>
            <a:ext cx="2901115" cy="369332"/>
          </a:xfrm>
          <a:prstGeom prst="rect">
            <a:avLst/>
          </a:prstGeom>
          <a:noFill/>
        </p:spPr>
        <p:txBody>
          <a:bodyPr wrap="none" rtlCol="0">
            <a:spAutoFit/>
          </a:bodyPr>
          <a:lstStyle/>
          <a:p>
            <a:r>
              <a:rPr lang="en-US" dirty="0" smtClean="0"/>
              <a:t>Moored Autonomous pCO</a:t>
            </a:r>
            <a:r>
              <a:rPr lang="en-US" baseline="-25000" dirty="0" smtClean="0"/>
              <a:t>2</a:t>
            </a:r>
            <a:endParaRPr lang="en-US" dirty="0"/>
          </a:p>
        </p:txBody>
      </p:sp>
      <p:sp>
        <p:nvSpPr>
          <p:cNvPr id="10" name="Rounded Rectangle 9"/>
          <p:cNvSpPr/>
          <p:nvPr/>
        </p:nvSpPr>
        <p:spPr>
          <a:xfrm>
            <a:off x="3090332" y="1066800"/>
            <a:ext cx="2971800" cy="5638800"/>
          </a:xfrm>
          <a:prstGeom prst="roundRect">
            <a:avLst/>
          </a:prstGeom>
          <a:solidFill>
            <a:schemeClr val="bg2">
              <a:lumMod val="7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4800" y="1676400"/>
            <a:ext cx="1752600" cy="646331"/>
          </a:xfrm>
          <a:prstGeom prst="rect">
            <a:avLst/>
          </a:prstGeom>
          <a:noFill/>
        </p:spPr>
        <p:txBody>
          <a:bodyPr wrap="square" rtlCol="0">
            <a:spAutoFit/>
          </a:bodyPr>
          <a:lstStyle/>
          <a:p>
            <a:pPr algn="ctr"/>
            <a:r>
              <a:rPr lang="en-US" dirty="0" smtClean="0"/>
              <a:t>CHAMP ICON LPPR1</a:t>
            </a:r>
            <a:endParaRPr lang="en-US" dirty="0"/>
          </a:p>
        </p:txBody>
      </p:sp>
      <p:grpSp>
        <p:nvGrpSpPr>
          <p:cNvPr id="16" name="Group 15"/>
          <p:cNvGrpSpPr/>
          <p:nvPr/>
        </p:nvGrpSpPr>
        <p:grpSpPr>
          <a:xfrm>
            <a:off x="6178264" y="1438274"/>
            <a:ext cx="2927640" cy="1533525"/>
            <a:chOff x="23164799" y="19431008"/>
            <a:chExt cx="5460975" cy="2878096"/>
          </a:xfrm>
        </p:grpSpPr>
        <p:pic>
          <p:nvPicPr>
            <p:cNvPr id="17" name="Picture 16" descr="AOAT Map.jpg"/>
            <p:cNvPicPr>
              <a:picLocks noChangeAspect="1"/>
            </p:cNvPicPr>
            <p:nvPr/>
          </p:nvPicPr>
          <p:blipFill>
            <a:blip r:embed="rId5" cstate="print"/>
            <a:srcRect r="-2439" b="22632"/>
            <a:stretch>
              <a:fillRect/>
            </a:stretch>
          </p:blipFill>
          <p:spPr>
            <a:xfrm>
              <a:off x="23164799" y="19431008"/>
              <a:ext cx="5460975" cy="2878096"/>
            </a:xfrm>
            <a:prstGeom prst="rect">
              <a:avLst/>
            </a:prstGeom>
          </p:spPr>
        </p:pic>
        <p:pic>
          <p:nvPicPr>
            <p:cNvPr id="18" name="Picture 8"/>
            <p:cNvPicPr>
              <a:picLocks noChangeAspect="1" noChangeArrowheads="1"/>
            </p:cNvPicPr>
            <p:nvPr/>
          </p:nvPicPr>
          <p:blipFill>
            <a:blip r:embed="rId6" cstate="print"/>
            <a:srcRect/>
            <a:stretch>
              <a:fillRect/>
            </a:stretch>
          </p:blipFill>
          <p:spPr bwMode="auto">
            <a:xfrm>
              <a:off x="24460200" y="21412200"/>
              <a:ext cx="762000" cy="782374"/>
            </a:xfrm>
            <a:prstGeom prst="rect">
              <a:avLst/>
            </a:prstGeom>
            <a:solidFill>
              <a:schemeClr val="bg1">
                <a:alpha val="50000"/>
              </a:schemeClr>
            </a:solidFill>
            <a:ln w="9525">
              <a:noFill/>
              <a:miter lim="800000"/>
              <a:headEnd/>
              <a:tailEnd/>
            </a:ln>
          </p:spPr>
        </p:pic>
        <p:pic>
          <p:nvPicPr>
            <p:cNvPr id="19" name="Picture 9"/>
            <p:cNvPicPr>
              <a:picLocks noChangeAspect="1" noChangeArrowheads="1"/>
            </p:cNvPicPr>
            <p:nvPr/>
          </p:nvPicPr>
          <p:blipFill>
            <a:blip r:embed="rId7" cstate="print"/>
            <a:srcRect/>
            <a:stretch>
              <a:fillRect/>
            </a:stretch>
          </p:blipFill>
          <p:spPr bwMode="auto">
            <a:xfrm>
              <a:off x="26365201" y="20726401"/>
              <a:ext cx="765904" cy="786384"/>
            </a:xfrm>
            <a:prstGeom prst="rect">
              <a:avLst/>
            </a:prstGeom>
            <a:solidFill>
              <a:schemeClr val="bg1">
                <a:alpha val="50000"/>
              </a:schemeClr>
            </a:solidFill>
            <a:ln w="9525">
              <a:noFill/>
              <a:miter lim="800000"/>
              <a:headEnd/>
              <a:tailEnd/>
            </a:ln>
          </p:spPr>
        </p:pic>
        <p:cxnSp>
          <p:nvCxnSpPr>
            <p:cNvPr id="20" name="Straight Connector 19"/>
            <p:cNvCxnSpPr/>
            <p:nvPr/>
          </p:nvCxnSpPr>
          <p:spPr>
            <a:xfrm>
              <a:off x="26212800" y="20650200"/>
              <a:ext cx="152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8" idx="0"/>
            </p:cNvCxnSpPr>
            <p:nvPr/>
          </p:nvCxnSpPr>
          <p:spPr>
            <a:xfrm rot="5400000">
              <a:off x="24726901" y="21297900"/>
              <a:ext cx="22860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6324600" y="1143000"/>
            <a:ext cx="1555811" cy="369332"/>
          </a:xfrm>
          <a:prstGeom prst="rect">
            <a:avLst/>
          </a:prstGeom>
          <a:noFill/>
        </p:spPr>
        <p:txBody>
          <a:bodyPr wrap="none" rtlCol="0">
            <a:spAutoFit/>
          </a:bodyPr>
          <a:lstStyle/>
          <a:p>
            <a:r>
              <a:rPr lang="en-US" dirty="0" smtClean="0"/>
              <a:t>USGS ADCP’s</a:t>
            </a:r>
            <a:endParaRPr lang="en-US" dirty="0"/>
          </a:p>
        </p:txBody>
      </p:sp>
      <p:pic>
        <p:nvPicPr>
          <p:cNvPr id="177156" name="Picture 4" descr="C:\Users\AOML\Documents\DWIGHTG.hq.oar.noaa.gov\My Pictures\Atlantic Ocean Acidification Test-bed July 2009\PICT0031.JPG"/>
          <p:cNvPicPr>
            <a:picLocks noChangeAspect="1" noChangeArrowheads="1"/>
          </p:cNvPicPr>
          <p:nvPr/>
        </p:nvPicPr>
        <p:blipFill>
          <a:blip r:embed="rId8" cstate="print"/>
          <a:srcRect/>
          <a:stretch>
            <a:fillRect/>
          </a:stretch>
        </p:blipFill>
        <p:spPr bwMode="auto">
          <a:xfrm>
            <a:off x="6324600" y="2995613"/>
            <a:ext cx="990600" cy="742950"/>
          </a:xfrm>
          <a:prstGeom prst="rect">
            <a:avLst/>
          </a:prstGeom>
          <a:noFill/>
        </p:spPr>
      </p:pic>
      <p:sp>
        <p:nvSpPr>
          <p:cNvPr id="26" name="TextBox 25"/>
          <p:cNvSpPr txBox="1"/>
          <p:nvPr/>
        </p:nvSpPr>
        <p:spPr>
          <a:xfrm>
            <a:off x="7315200" y="3048000"/>
            <a:ext cx="1752600" cy="738664"/>
          </a:xfrm>
          <a:prstGeom prst="rect">
            <a:avLst/>
          </a:prstGeom>
          <a:noFill/>
        </p:spPr>
        <p:txBody>
          <a:bodyPr wrap="square" rtlCol="0">
            <a:spAutoFit/>
          </a:bodyPr>
          <a:lstStyle/>
          <a:p>
            <a:r>
              <a:rPr lang="en-US" sz="1050" dirty="0" smtClean="0"/>
              <a:t>Prevailing unidirectional flow takes approx. 1 day to traverse the </a:t>
            </a:r>
            <a:r>
              <a:rPr lang="en-US" sz="1050" dirty="0" err="1" smtClean="0"/>
              <a:t>forereef</a:t>
            </a:r>
            <a:endParaRPr lang="en-US" sz="1050" dirty="0" smtClean="0"/>
          </a:p>
          <a:p>
            <a:r>
              <a:rPr lang="en-US" sz="1050" dirty="0" smtClean="0"/>
              <a:t>(2010 only)</a:t>
            </a:r>
            <a:endParaRPr lang="en-US" sz="1050" dirty="0"/>
          </a:p>
        </p:txBody>
      </p:sp>
      <p:sp>
        <p:nvSpPr>
          <p:cNvPr id="27" name="TextBox 26"/>
          <p:cNvSpPr txBox="1"/>
          <p:nvPr/>
        </p:nvSpPr>
        <p:spPr>
          <a:xfrm>
            <a:off x="6400800" y="3962400"/>
            <a:ext cx="2245615" cy="369332"/>
          </a:xfrm>
          <a:prstGeom prst="rect">
            <a:avLst/>
          </a:prstGeom>
          <a:noFill/>
        </p:spPr>
        <p:txBody>
          <a:bodyPr wrap="none" rtlCol="0">
            <a:spAutoFit/>
          </a:bodyPr>
          <a:lstStyle/>
          <a:p>
            <a:r>
              <a:rPr lang="en-US" dirty="0" smtClean="0"/>
              <a:t>UPRM Discrete Data</a:t>
            </a:r>
            <a:endParaRPr lang="en-US" dirty="0"/>
          </a:p>
        </p:txBody>
      </p:sp>
      <p:pic>
        <p:nvPicPr>
          <p:cNvPr id="177159" name="Picture 7" descr="http://photos1.blogger.com/blogger/1315/757/1600/Dscn2784-b.2.jpg"/>
          <p:cNvPicPr>
            <a:picLocks noChangeAspect="1" noChangeArrowheads="1"/>
          </p:cNvPicPr>
          <p:nvPr/>
        </p:nvPicPr>
        <p:blipFill>
          <a:blip r:embed="rId9" cstate="print"/>
          <a:srcRect l="15000"/>
          <a:stretch>
            <a:fillRect/>
          </a:stretch>
        </p:blipFill>
        <p:spPr bwMode="auto">
          <a:xfrm>
            <a:off x="3268133" y="1325781"/>
            <a:ext cx="914400" cy="1434353"/>
          </a:xfrm>
          <a:prstGeom prst="rect">
            <a:avLst/>
          </a:prstGeom>
          <a:noFill/>
        </p:spPr>
      </p:pic>
      <p:pic>
        <p:nvPicPr>
          <p:cNvPr id="6" name="Picture 3" descr="C:\Documents and Settings\dwight.gledhill\My Documents\My Pictures\201101 AOAT Pictures\P1030840.JPG"/>
          <p:cNvPicPr>
            <a:picLocks noChangeAspect="1" noChangeArrowheads="1"/>
          </p:cNvPicPr>
          <p:nvPr/>
        </p:nvPicPr>
        <p:blipFill>
          <a:blip r:embed="rId10" cstate="print"/>
          <a:srcRect/>
          <a:stretch>
            <a:fillRect/>
          </a:stretch>
        </p:blipFill>
        <p:spPr bwMode="auto">
          <a:xfrm>
            <a:off x="8024815" y="4343400"/>
            <a:ext cx="1009968" cy="685800"/>
          </a:xfrm>
          <a:prstGeom prst="rect">
            <a:avLst/>
          </a:prstGeom>
          <a:noFill/>
        </p:spPr>
      </p:pic>
      <p:pic>
        <p:nvPicPr>
          <p:cNvPr id="155653" name="Picture 5"/>
          <p:cNvPicPr>
            <a:picLocks noChangeAspect="1" noChangeArrowheads="1"/>
          </p:cNvPicPr>
          <p:nvPr/>
        </p:nvPicPr>
        <p:blipFill>
          <a:blip r:embed="rId11" cstate="print"/>
          <a:srcRect b="12741"/>
          <a:stretch>
            <a:fillRect/>
          </a:stretch>
        </p:blipFill>
        <p:spPr bwMode="auto">
          <a:xfrm>
            <a:off x="82550" y="2788920"/>
            <a:ext cx="2679920" cy="917575"/>
          </a:xfrm>
          <a:prstGeom prst="rect">
            <a:avLst/>
          </a:prstGeom>
          <a:noFill/>
          <a:ln w="9525">
            <a:noFill/>
            <a:miter lim="800000"/>
            <a:headEnd/>
            <a:tailEnd/>
          </a:ln>
          <a:effectLst/>
        </p:spPr>
      </p:pic>
      <p:pic>
        <p:nvPicPr>
          <p:cNvPr id="155656" name="Picture 8"/>
          <p:cNvPicPr>
            <a:picLocks noChangeAspect="1" noChangeArrowheads="1"/>
          </p:cNvPicPr>
          <p:nvPr/>
        </p:nvPicPr>
        <p:blipFill>
          <a:blip r:embed="rId12" cstate="print"/>
          <a:srcRect b="12464"/>
          <a:stretch>
            <a:fillRect/>
          </a:stretch>
        </p:blipFill>
        <p:spPr bwMode="auto">
          <a:xfrm>
            <a:off x="95250" y="3654552"/>
            <a:ext cx="2726527" cy="936498"/>
          </a:xfrm>
          <a:prstGeom prst="rect">
            <a:avLst/>
          </a:prstGeom>
          <a:noFill/>
          <a:ln w="9525">
            <a:noFill/>
            <a:miter lim="800000"/>
            <a:headEnd/>
            <a:tailEnd/>
          </a:ln>
          <a:effectLst/>
        </p:spPr>
      </p:pic>
      <p:pic>
        <p:nvPicPr>
          <p:cNvPr id="155660" name="Picture 12"/>
          <p:cNvPicPr>
            <a:picLocks noChangeAspect="1" noChangeArrowheads="1"/>
          </p:cNvPicPr>
          <p:nvPr/>
        </p:nvPicPr>
        <p:blipFill>
          <a:blip r:embed="rId13" cstate="print"/>
          <a:srcRect b="12749"/>
          <a:stretch>
            <a:fillRect/>
          </a:stretch>
        </p:blipFill>
        <p:spPr bwMode="auto">
          <a:xfrm>
            <a:off x="99223" y="4473575"/>
            <a:ext cx="2726527" cy="933450"/>
          </a:xfrm>
          <a:prstGeom prst="rect">
            <a:avLst/>
          </a:prstGeom>
          <a:noFill/>
          <a:ln w="9525">
            <a:noFill/>
            <a:miter lim="800000"/>
            <a:headEnd/>
            <a:tailEnd/>
          </a:ln>
          <a:effectLst/>
        </p:spPr>
      </p:pic>
      <p:pic>
        <p:nvPicPr>
          <p:cNvPr id="155661" name="Picture 13"/>
          <p:cNvPicPr>
            <a:picLocks noChangeAspect="1" noChangeArrowheads="1"/>
          </p:cNvPicPr>
          <p:nvPr/>
        </p:nvPicPr>
        <p:blipFill>
          <a:blip r:embed="rId14" cstate="print"/>
          <a:srcRect/>
          <a:stretch>
            <a:fillRect/>
          </a:stretch>
        </p:blipFill>
        <p:spPr bwMode="auto">
          <a:xfrm>
            <a:off x="104775" y="5318125"/>
            <a:ext cx="2726527" cy="1069848"/>
          </a:xfrm>
          <a:prstGeom prst="rect">
            <a:avLst/>
          </a:prstGeom>
          <a:noFill/>
          <a:ln w="9525">
            <a:noFill/>
            <a:miter lim="800000"/>
            <a:headEnd/>
            <a:tailEnd/>
          </a:ln>
          <a:effectLst/>
        </p:spPr>
      </p:pic>
      <p:pic>
        <p:nvPicPr>
          <p:cNvPr id="155662" name="Picture 14"/>
          <p:cNvPicPr>
            <a:picLocks noChangeAspect="1" noChangeArrowheads="1"/>
          </p:cNvPicPr>
          <p:nvPr/>
        </p:nvPicPr>
        <p:blipFill>
          <a:blip r:embed="rId15" cstate="print"/>
          <a:srcRect/>
          <a:stretch>
            <a:fillRect/>
          </a:stretch>
        </p:blipFill>
        <p:spPr bwMode="auto">
          <a:xfrm>
            <a:off x="3429000" y="2743200"/>
            <a:ext cx="2209800" cy="1706044"/>
          </a:xfrm>
          <a:prstGeom prst="rect">
            <a:avLst/>
          </a:prstGeom>
          <a:noFill/>
          <a:ln w="9525">
            <a:noFill/>
            <a:miter lim="800000"/>
            <a:headEnd/>
            <a:tailEnd/>
          </a:ln>
          <a:effectLst/>
        </p:spPr>
      </p:pic>
      <p:pic>
        <p:nvPicPr>
          <p:cNvPr id="155663" name="Picture 15"/>
          <p:cNvPicPr>
            <a:picLocks noChangeAspect="1" noChangeArrowheads="1"/>
          </p:cNvPicPr>
          <p:nvPr/>
        </p:nvPicPr>
        <p:blipFill>
          <a:blip r:embed="rId16" cstate="print"/>
          <a:srcRect/>
          <a:stretch>
            <a:fillRect/>
          </a:stretch>
        </p:blipFill>
        <p:spPr bwMode="auto">
          <a:xfrm>
            <a:off x="3200400" y="5257800"/>
            <a:ext cx="2679920" cy="1051560"/>
          </a:xfrm>
          <a:prstGeom prst="rect">
            <a:avLst/>
          </a:prstGeom>
          <a:noFill/>
          <a:ln w="9525">
            <a:noFill/>
            <a:miter lim="800000"/>
            <a:headEnd/>
            <a:tailEnd/>
          </a:ln>
          <a:effectLst/>
        </p:spPr>
      </p:pic>
      <p:pic>
        <p:nvPicPr>
          <p:cNvPr id="155664" name="Picture 16"/>
          <p:cNvPicPr>
            <a:picLocks noChangeAspect="1" noChangeArrowheads="1"/>
          </p:cNvPicPr>
          <p:nvPr/>
        </p:nvPicPr>
        <p:blipFill>
          <a:blip r:embed="rId17" cstate="print"/>
          <a:srcRect b="12741"/>
          <a:stretch>
            <a:fillRect/>
          </a:stretch>
        </p:blipFill>
        <p:spPr bwMode="auto">
          <a:xfrm>
            <a:off x="3200400" y="4340225"/>
            <a:ext cx="2679920" cy="917575"/>
          </a:xfrm>
          <a:prstGeom prst="rect">
            <a:avLst/>
          </a:prstGeom>
          <a:noFill/>
          <a:ln w="9525">
            <a:noFill/>
            <a:miter lim="800000"/>
            <a:headEnd/>
            <a:tailEnd/>
          </a:ln>
          <a:effectLst/>
        </p:spPr>
      </p:pic>
      <p:pic>
        <p:nvPicPr>
          <p:cNvPr id="155667" name="Picture 19"/>
          <p:cNvPicPr>
            <a:picLocks noChangeAspect="1" noChangeArrowheads="1"/>
          </p:cNvPicPr>
          <p:nvPr/>
        </p:nvPicPr>
        <p:blipFill>
          <a:blip r:embed="rId18" cstate="print"/>
          <a:srcRect/>
          <a:stretch>
            <a:fillRect/>
          </a:stretch>
        </p:blipFill>
        <p:spPr bwMode="auto">
          <a:xfrm>
            <a:off x="6248400" y="5715000"/>
            <a:ext cx="2679920" cy="1051560"/>
          </a:xfrm>
          <a:prstGeom prst="rect">
            <a:avLst/>
          </a:prstGeom>
          <a:noFill/>
          <a:ln w="9525">
            <a:noFill/>
            <a:miter lim="800000"/>
            <a:headEnd/>
            <a:tailEnd/>
          </a:ln>
          <a:effectLst/>
        </p:spPr>
      </p:pic>
      <p:pic>
        <p:nvPicPr>
          <p:cNvPr id="155668" name="Picture 20"/>
          <p:cNvPicPr>
            <a:picLocks noChangeAspect="1" noChangeArrowheads="1"/>
          </p:cNvPicPr>
          <p:nvPr/>
        </p:nvPicPr>
        <p:blipFill>
          <a:blip r:embed="rId19" cstate="print"/>
          <a:srcRect b="12138"/>
          <a:stretch>
            <a:fillRect/>
          </a:stretch>
        </p:blipFill>
        <p:spPr bwMode="auto">
          <a:xfrm>
            <a:off x="6276978" y="4886327"/>
            <a:ext cx="2679920" cy="923925"/>
          </a:xfrm>
          <a:prstGeom prst="rect">
            <a:avLst/>
          </a:prstGeom>
          <a:noFill/>
          <a:ln w="9525">
            <a:noFill/>
            <a:miter lim="800000"/>
            <a:headEnd/>
            <a:tailEnd/>
          </a:ln>
          <a:effectLst/>
        </p:spPr>
      </p:pic>
      <p:pic>
        <p:nvPicPr>
          <p:cNvPr id="46" name="Picture 11" descr="C:\Documents and Settings\dwight.gledhill\My Documents\My Pictures\201101 AOAT Pictures\PICT0415.JPG"/>
          <p:cNvPicPr>
            <a:picLocks noChangeAspect="1" noChangeArrowheads="1"/>
          </p:cNvPicPr>
          <p:nvPr/>
        </p:nvPicPr>
        <p:blipFill>
          <a:blip r:embed="rId20" cstate="print"/>
          <a:srcRect l="33333"/>
          <a:stretch>
            <a:fillRect/>
          </a:stretch>
        </p:blipFill>
        <p:spPr bwMode="auto">
          <a:xfrm>
            <a:off x="6196015" y="4262437"/>
            <a:ext cx="685799" cy="771524"/>
          </a:xfrm>
          <a:prstGeom prst="rect">
            <a:avLst/>
          </a:prstGeom>
          <a:noFill/>
        </p:spPr>
      </p:pic>
      <p:pic>
        <p:nvPicPr>
          <p:cNvPr id="47" name="Picture 22" descr="C:\Documents and Settings\dwight.gledhill\My Documents\My Pictures\201108 AOAT Pictures\P1050112.JPG"/>
          <p:cNvPicPr>
            <a:picLocks noChangeAspect="1" noChangeArrowheads="1"/>
          </p:cNvPicPr>
          <p:nvPr/>
        </p:nvPicPr>
        <p:blipFill>
          <a:blip r:embed="rId21" cstate="print"/>
          <a:srcRect/>
          <a:stretch>
            <a:fillRect/>
          </a:stretch>
        </p:blipFill>
        <p:spPr bwMode="auto">
          <a:xfrm>
            <a:off x="6947934" y="4343400"/>
            <a:ext cx="1247990" cy="685800"/>
          </a:xfrm>
          <a:prstGeom prst="rect">
            <a:avLst/>
          </a:prstGeom>
          <a:noFill/>
        </p:spPr>
      </p:pic>
      <p:sp>
        <p:nvSpPr>
          <p:cNvPr id="35" name="TextBox 34"/>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lobal carbon diagram from PDF-2"/>
          <p:cNvPicPr>
            <a:picLocks noChangeAspect="1" noChangeArrowheads="1"/>
          </p:cNvPicPr>
          <p:nvPr/>
        </p:nvPicPr>
        <p:blipFill>
          <a:blip r:embed="rId3" cstate="print"/>
          <a:srcRect/>
          <a:stretch>
            <a:fillRect/>
          </a:stretch>
        </p:blipFill>
        <p:spPr bwMode="auto">
          <a:xfrm>
            <a:off x="381000" y="1219200"/>
            <a:ext cx="5061817" cy="4747156"/>
          </a:xfrm>
          <a:prstGeom prst="rect">
            <a:avLst/>
          </a:prstGeom>
          <a:noFill/>
        </p:spPr>
      </p:pic>
      <p:pic>
        <p:nvPicPr>
          <p:cNvPr id="29700" name="Picture 4" descr="http://www.globallandproject.org/Logos/gcp_logo.jpg"/>
          <p:cNvPicPr>
            <a:picLocks noChangeAspect="1" noChangeArrowheads="1"/>
          </p:cNvPicPr>
          <p:nvPr/>
        </p:nvPicPr>
        <p:blipFill>
          <a:blip r:embed="rId4" cstate="print"/>
          <a:srcRect/>
          <a:stretch>
            <a:fillRect/>
          </a:stretch>
        </p:blipFill>
        <p:spPr bwMode="auto">
          <a:xfrm>
            <a:off x="0" y="6000749"/>
            <a:ext cx="952500" cy="857251"/>
          </a:xfrm>
          <a:prstGeom prst="rect">
            <a:avLst/>
          </a:prstGeom>
          <a:noFill/>
        </p:spPr>
      </p:pic>
      <p:sp>
        <p:nvSpPr>
          <p:cNvPr id="8" name="Footer Placeholder 7"/>
          <p:cNvSpPr>
            <a:spLocks noGrp="1"/>
          </p:cNvSpPr>
          <p:nvPr>
            <p:ph type="ftr" sz="quarter" idx="11"/>
          </p:nvPr>
        </p:nvSpPr>
        <p:spPr>
          <a:xfrm>
            <a:off x="6324600" y="6387647"/>
            <a:ext cx="2667000" cy="365125"/>
          </a:xfrm>
        </p:spPr>
        <p:txBody>
          <a:bodyPr/>
          <a:lstStyle/>
          <a:p>
            <a:r>
              <a:rPr lang="en-US" dirty="0" smtClean="0"/>
              <a:t>http://www.globalcarbonproject.org</a:t>
            </a:r>
            <a:endParaRPr lang="en-US" dirty="0"/>
          </a:p>
        </p:txBody>
      </p:sp>
      <p:sp>
        <p:nvSpPr>
          <p:cNvPr id="10" name="Text Box 500"/>
          <p:cNvSpPr txBox="1">
            <a:spLocks noChangeArrowheads="1"/>
          </p:cNvSpPr>
          <p:nvPr/>
        </p:nvSpPr>
        <p:spPr bwMode="auto">
          <a:xfrm>
            <a:off x="910545" y="6526213"/>
            <a:ext cx="5370513" cy="244475"/>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1000" dirty="0" smtClean="0">
                <a:solidFill>
                  <a:srgbClr val="000000"/>
                </a:solidFill>
                <a:latin typeface="Arial Narrow" pitchFamily="34" charset="0"/>
                <a:ea typeface="ＭＳ Ｐゴシック" pitchFamily="34" charset="-128"/>
              </a:rPr>
              <a:t>Global Carbon Project 2010; Updated from </a:t>
            </a:r>
            <a:r>
              <a:rPr lang="en-GB" sz="1000" dirty="0" smtClean="0">
                <a:solidFill>
                  <a:srgbClr val="000000"/>
                </a:solidFill>
                <a:latin typeface="Arial Narrow" pitchFamily="34" charset="0"/>
              </a:rPr>
              <a:t>Le </a:t>
            </a:r>
            <a:r>
              <a:rPr lang="en-GB" sz="1000" dirty="0" err="1" smtClean="0">
                <a:solidFill>
                  <a:srgbClr val="000000"/>
                </a:solidFill>
                <a:latin typeface="Arial Narrow" pitchFamily="34" charset="0"/>
              </a:rPr>
              <a:t>Quéré</a:t>
            </a:r>
            <a:r>
              <a:rPr lang="en-GB" sz="1000" dirty="0" smtClean="0">
                <a:solidFill>
                  <a:srgbClr val="000000"/>
                </a:solidFill>
                <a:latin typeface="Arial Narrow" pitchFamily="34" charset="0"/>
              </a:rPr>
              <a:t> et al. 2009, Nature </a:t>
            </a:r>
            <a:r>
              <a:rPr lang="en-GB" sz="1000" dirty="0" err="1" smtClean="0">
                <a:solidFill>
                  <a:srgbClr val="000000"/>
                </a:solidFill>
                <a:latin typeface="Arial Narrow" pitchFamily="34" charset="0"/>
              </a:rPr>
              <a:t>Geoscience</a:t>
            </a:r>
            <a:r>
              <a:rPr lang="en-GB" sz="1000" dirty="0" smtClean="0">
                <a:solidFill>
                  <a:srgbClr val="000000"/>
                </a:solidFill>
                <a:latin typeface="Arial Narrow" pitchFamily="34" charset="0"/>
              </a:rPr>
              <a:t>; </a:t>
            </a:r>
            <a:r>
              <a:rPr lang="en-GB" sz="1000" dirty="0" err="1" smtClean="0">
                <a:solidFill>
                  <a:srgbClr val="000000"/>
                </a:solidFill>
                <a:latin typeface="Arial Narrow" pitchFamily="34" charset="0"/>
              </a:rPr>
              <a:t>Canadell</a:t>
            </a:r>
            <a:r>
              <a:rPr lang="en-GB" sz="1000" dirty="0" smtClean="0">
                <a:solidFill>
                  <a:srgbClr val="000000"/>
                </a:solidFill>
                <a:latin typeface="Arial Narrow" pitchFamily="34" charset="0"/>
              </a:rPr>
              <a:t> et al. 2007, PNAS</a:t>
            </a:r>
            <a:endParaRPr lang="en-US" sz="1000" dirty="0" smtClean="0">
              <a:solidFill>
                <a:srgbClr val="000000"/>
              </a:solidFill>
              <a:latin typeface="Arial Narrow" pitchFamily="34" charset="0"/>
            </a:endParaRPr>
          </a:p>
        </p:txBody>
      </p:sp>
      <p:sp>
        <p:nvSpPr>
          <p:cNvPr id="11" name="Title 1"/>
          <p:cNvSpPr txBox="1">
            <a:spLocks/>
          </p:cNvSpPr>
          <p:nvPr/>
        </p:nvSpPr>
        <p:spPr>
          <a:xfrm>
            <a:off x="457200" y="762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smtClean="0">
                <a:ln>
                  <a:noFill/>
                </a:ln>
                <a:solidFill>
                  <a:schemeClr val="tx2"/>
                </a:solidFill>
                <a:effectLst/>
                <a:uLnTx/>
                <a:uFillTx/>
                <a:latin typeface="+mj-lt"/>
                <a:ea typeface="+mj-ea"/>
                <a:cs typeface="+mj-cs"/>
              </a:rPr>
              <a:t>Global Carbon Cycle</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9" name="Picture 14"/>
          <p:cNvPicPr>
            <a:picLocks noChangeAspect="1" noChangeArrowheads="1"/>
          </p:cNvPicPr>
          <p:nvPr/>
        </p:nvPicPr>
        <p:blipFill>
          <a:blip r:embed="rId5" cstate="screen"/>
          <a:srcRect/>
          <a:stretch>
            <a:fillRect/>
          </a:stretch>
        </p:blipFill>
        <p:spPr bwMode="auto">
          <a:xfrm>
            <a:off x="5943599" y="1295400"/>
            <a:ext cx="2502667" cy="1600200"/>
          </a:xfrm>
          <a:prstGeom prst="rect">
            <a:avLst/>
          </a:prstGeom>
          <a:noFill/>
          <a:ln w="12700" cap="sq" algn="ctr">
            <a:noFill/>
            <a:miter lim="800000"/>
            <a:headEnd/>
            <a:tailEnd/>
          </a:ln>
        </p:spPr>
      </p:pic>
      <p:sp>
        <p:nvSpPr>
          <p:cNvPr id="12" name="Rectangle 11"/>
          <p:cNvSpPr/>
          <p:nvPr/>
        </p:nvSpPr>
        <p:spPr>
          <a:xfrm>
            <a:off x="5791200" y="3200400"/>
            <a:ext cx="3030794" cy="1169551"/>
          </a:xfrm>
          <a:prstGeom prst="rect">
            <a:avLst/>
          </a:prstGeom>
        </p:spPr>
        <p:txBody>
          <a:bodyPr wrap="square">
            <a:spAutoFit/>
          </a:bodyPr>
          <a:lstStyle/>
          <a:p>
            <a:r>
              <a:rPr lang="en-US" sz="1400" b="1" dirty="0" smtClean="0">
                <a:latin typeface="Comic Sans MS" pitchFamily="66" charset="0"/>
              </a:rPr>
              <a:t>A railroad train carrying 2.3 </a:t>
            </a:r>
            <a:r>
              <a:rPr lang="en-US" sz="1400" b="1" dirty="0" err="1" smtClean="0">
                <a:latin typeface="Comic Sans MS" pitchFamily="66" charset="0"/>
              </a:rPr>
              <a:t>Gigatones</a:t>
            </a:r>
            <a:r>
              <a:rPr lang="en-US" sz="1400" b="1" dirty="0" smtClean="0">
                <a:latin typeface="Comic Sans MS" pitchFamily="66" charset="0"/>
              </a:rPr>
              <a:t> of carbon would stretch around the Earth 14 times! – Chris Sabine (NOAA PMEL)</a:t>
            </a:r>
            <a:endParaRPr lang="en-US" sz="1400" dirty="0">
              <a:latin typeface="Comic Sans MS" pitchFamily="66" charset="0"/>
            </a:endParaRPr>
          </a:p>
        </p:txBody>
      </p:sp>
      <p:sp>
        <p:nvSpPr>
          <p:cNvPr id="13" name="TextBox 12"/>
          <p:cNvSpPr txBox="1"/>
          <p:nvPr/>
        </p:nvSpPr>
        <p:spPr>
          <a:xfrm>
            <a:off x="1447800" y="6096000"/>
            <a:ext cx="4963731" cy="369332"/>
          </a:xfrm>
          <a:prstGeom prst="rect">
            <a:avLst/>
          </a:prstGeom>
          <a:noFill/>
        </p:spPr>
        <p:txBody>
          <a:bodyPr wrap="none" rtlCol="0">
            <a:spAutoFit/>
          </a:bodyPr>
          <a:lstStyle/>
          <a:p>
            <a:r>
              <a:rPr lang="en-US" i="1" dirty="0" smtClean="0"/>
              <a:t>The importance of a well balanced carbon budget</a:t>
            </a:r>
            <a:endParaRPr lang="en-US"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AOAT Derived Quantities </a:t>
            </a:r>
            <a:endParaRPr lang="en-US" dirty="0"/>
          </a:p>
        </p:txBody>
      </p:sp>
      <p:pic>
        <p:nvPicPr>
          <p:cNvPr id="158722" name="Picture 2"/>
          <p:cNvPicPr>
            <a:picLocks noChangeAspect="1" noChangeArrowheads="1"/>
          </p:cNvPicPr>
          <p:nvPr/>
        </p:nvPicPr>
        <p:blipFill>
          <a:blip r:embed="rId3" cstate="print"/>
          <a:srcRect/>
          <a:stretch>
            <a:fillRect/>
          </a:stretch>
        </p:blipFill>
        <p:spPr bwMode="auto">
          <a:xfrm>
            <a:off x="0" y="2057400"/>
            <a:ext cx="5428508" cy="4191000"/>
          </a:xfrm>
          <a:prstGeom prst="rect">
            <a:avLst/>
          </a:prstGeom>
          <a:noFill/>
          <a:ln w="9525">
            <a:noFill/>
            <a:miter lim="800000"/>
            <a:headEnd/>
            <a:tailEnd/>
          </a:ln>
          <a:effectLst/>
        </p:spPr>
      </p:pic>
      <p:graphicFrame>
        <p:nvGraphicFramePr>
          <p:cNvPr id="9" name="Object 8"/>
          <p:cNvGraphicFramePr>
            <a:graphicFrameLocks noChangeAspect="1"/>
          </p:cNvGraphicFramePr>
          <p:nvPr/>
        </p:nvGraphicFramePr>
        <p:xfrm>
          <a:off x="825500" y="1828800"/>
          <a:ext cx="6731000" cy="457200"/>
        </p:xfrm>
        <a:graphic>
          <a:graphicData uri="http://schemas.openxmlformats.org/presentationml/2006/ole">
            <p:oleObj spid="_x0000_s158723" name="Equation" r:id="rId4" imgW="3365280" imgH="228600" progId="Equation.3">
              <p:embed/>
            </p:oleObj>
          </a:graphicData>
        </a:graphic>
      </p:graphicFrame>
      <p:graphicFrame>
        <p:nvGraphicFramePr>
          <p:cNvPr id="10" name="Table 9"/>
          <p:cNvGraphicFramePr>
            <a:graphicFrameLocks noGrp="1"/>
          </p:cNvGraphicFramePr>
          <p:nvPr/>
        </p:nvGraphicFramePr>
        <p:xfrm>
          <a:off x="4724399" y="2590800"/>
          <a:ext cx="4191001" cy="2682240"/>
        </p:xfrm>
        <a:graphic>
          <a:graphicData uri="http://schemas.openxmlformats.org/drawingml/2006/table">
            <a:tbl>
              <a:tblPr firstRow="1" bandRow="1">
                <a:tableStyleId>{5C22544A-7EE6-4342-B048-85BDC9FD1C3A}</a:tableStyleId>
              </a:tblPr>
              <a:tblGrid>
                <a:gridCol w="533401"/>
                <a:gridCol w="1676399"/>
                <a:gridCol w="1981201"/>
              </a:tblGrid>
              <a:tr h="228600">
                <a:tc>
                  <a:txBody>
                    <a:bodyPr/>
                    <a:lstStyle/>
                    <a:p>
                      <a:endParaRPr lang="en-US" sz="1600" dirty="0"/>
                    </a:p>
                  </a:txBody>
                  <a:tcPr/>
                </a:tc>
                <a:tc>
                  <a:txBody>
                    <a:bodyPr/>
                    <a:lstStyle/>
                    <a:p>
                      <a:r>
                        <a:rPr lang="en-US" sz="1600" dirty="0" smtClean="0"/>
                        <a:t>S&gt;35</a:t>
                      </a:r>
                      <a:endParaRPr lang="en-US" sz="1600" dirty="0"/>
                    </a:p>
                  </a:txBody>
                  <a:tcPr/>
                </a:tc>
                <a:tc>
                  <a:txBody>
                    <a:bodyPr/>
                    <a:lstStyle/>
                    <a:p>
                      <a:r>
                        <a:rPr lang="en-US" sz="1600" dirty="0" smtClean="0"/>
                        <a:t>S&lt;35</a:t>
                      </a:r>
                      <a:endParaRPr lang="en-US" sz="1600" dirty="0"/>
                    </a:p>
                  </a:txBody>
                  <a:tcPr/>
                </a:tc>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TA’</a:t>
                      </a:r>
                    </a:p>
                  </a:txBody>
                  <a:tcPr/>
                </a:tc>
                <a:tc>
                  <a:txBody>
                    <a:bodyPr/>
                    <a:lstStyle/>
                    <a:p>
                      <a:r>
                        <a:rPr lang="en-US" sz="1600" dirty="0" smtClean="0"/>
                        <a:t>2299</a:t>
                      </a:r>
                      <a:endParaRPr lang="en-US" sz="1600" dirty="0"/>
                    </a:p>
                  </a:txBody>
                  <a:tcPr/>
                </a:tc>
                <a:tc>
                  <a:txBody>
                    <a:bodyPr/>
                    <a:lstStyle/>
                    <a:p>
                      <a:r>
                        <a:rPr lang="en-US" sz="1600" dirty="0" smtClean="0"/>
                        <a:t>2258</a:t>
                      </a:r>
                      <a:endParaRPr lang="en-US" sz="1600" dirty="0"/>
                    </a:p>
                  </a:txBody>
                  <a:tcPr/>
                </a:tc>
              </a:tr>
              <a:tr h="228600">
                <a:tc>
                  <a:txBody>
                    <a:bodyPr/>
                    <a:lstStyle/>
                    <a:p>
                      <a:r>
                        <a:rPr lang="en-US" sz="1600" dirty="0" smtClean="0"/>
                        <a:t>S’</a:t>
                      </a:r>
                      <a:endParaRPr lang="en-US" sz="1600" dirty="0"/>
                    </a:p>
                  </a:txBody>
                  <a:tcPr/>
                </a:tc>
                <a:tc>
                  <a:txBody>
                    <a:bodyPr/>
                    <a:lstStyle/>
                    <a:p>
                      <a:r>
                        <a:rPr lang="en-US" sz="1600" dirty="0" smtClean="0"/>
                        <a:t>35.7</a:t>
                      </a:r>
                      <a:endParaRPr lang="en-US" sz="1600" dirty="0"/>
                    </a:p>
                  </a:txBody>
                  <a:tcPr/>
                </a:tc>
                <a:tc>
                  <a:txBody>
                    <a:bodyPr/>
                    <a:lstStyle/>
                    <a:p>
                      <a:r>
                        <a:rPr lang="en-US" sz="1600" dirty="0" smtClean="0"/>
                        <a:t>34.8</a:t>
                      </a:r>
                      <a:endParaRPr lang="en-US" sz="1600" dirty="0"/>
                    </a:p>
                  </a:txBody>
                  <a:tcPr/>
                </a:tc>
              </a:tr>
              <a:tr h="228600">
                <a:tc>
                  <a:txBody>
                    <a:bodyPr/>
                    <a:lstStyle/>
                    <a:p>
                      <a:r>
                        <a:rPr lang="en-US" sz="1600" dirty="0" smtClean="0"/>
                        <a:t>T’</a:t>
                      </a:r>
                      <a:endParaRPr lang="en-US" sz="1600" dirty="0"/>
                    </a:p>
                  </a:txBody>
                  <a:tcPr/>
                </a:tc>
                <a:tc>
                  <a:txBody>
                    <a:bodyPr/>
                    <a:lstStyle/>
                    <a:p>
                      <a:r>
                        <a:rPr lang="en-US" sz="1600" dirty="0" smtClean="0"/>
                        <a:t>28.6</a:t>
                      </a:r>
                      <a:endParaRPr lang="en-US" sz="1600" dirty="0"/>
                    </a:p>
                  </a:txBody>
                  <a:tcPr/>
                </a:tc>
                <a:tc>
                  <a:txBody>
                    <a:bodyPr/>
                    <a:lstStyle/>
                    <a:p>
                      <a:r>
                        <a:rPr lang="en-US" sz="1600" dirty="0" smtClean="0"/>
                        <a:t>30.0</a:t>
                      </a:r>
                      <a:endParaRPr lang="en-US" sz="1600" dirty="0"/>
                    </a:p>
                  </a:txBody>
                  <a:tcPr/>
                </a:tc>
              </a:tr>
              <a:tr h="228600">
                <a:tc>
                  <a:txBody>
                    <a:bodyPr/>
                    <a:lstStyle/>
                    <a:p>
                      <a:r>
                        <a:rPr lang="en-US" sz="1600" i="1" dirty="0" smtClean="0"/>
                        <a:t>b</a:t>
                      </a:r>
                      <a:endParaRPr lang="en-US"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105±10, p</a:t>
                      </a:r>
                      <a:r>
                        <a:rPr lang="en-US" sz="1600" baseline="0" dirty="0" smtClean="0"/>
                        <a:t> &lt;0.001</a:t>
                      </a:r>
                      <a:endParaRPr lang="en-US" sz="1600" dirty="0" smtClean="0"/>
                    </a:p>
                  </a:txBody>
                  <a:tcPr/>
                </a:tc>
                <a:tc>
                  <a:txBody>
                    <a:bodyPr/>
                    <a:lstStyle/>
                    <a:p>
                      <a:r>
                        <a:rPr lang="en-US" sz="1600" dirty="0" smtClean="0"/>
                        <a:t>-49±64, p</a:t>
                      </a:r>
                      <a:r>
                        <a:rPr lang="en-US" sz="1600" baseline="0" dirty="0" smtClean="0"/>
                        <a:t> =0.46</a:t>
                      </a:r>
                      <a:endParaRPr lang="en-US" sz="1600" dirty="0"/>
                    </a:p>
                  </a:txBody>
                  <a:tcPr/>
                </a:tc>
              </a:tr>
              <a:tr h="228600">
                <a:tc>
                  <a:txBody>
                    <a:bodyPr/>
                    <a:lstStyle/>
                    <a:p>
                      <a:r>
                        <a:rPr lang="en-US" sz="1600" i="0" dirty="0" smtClean="0"/>
                        <a:t>c</a:t>
                      </a:r>
                      <a:endParaRPr lang="en-US" sz="16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-7±20, p</a:t>
                      </a:r>
                      <a:r>
                        <a:rPr lang="en-US" sz="1600" baseline="0" dirty="0" smtClean="0"/>
                        <a:t> =0.7</a:t>
                      </a:r>
                      <a:endParaRPr lang="en-US" sz="1600" dirty="0" smtClean="0"/>
                    </a:p>
                  </a:txBody>
                  <a:tcPr/>
                </a:tc>
                <a:tc>
                  <a:txBody>
                    <a:bodyPr/>
                    <a:lstStyle/>
                    <a:p>
                      <a:r>
                        <a:rPr lang="en-US" sz="1600" dirty="0" smtClean="0"/>
                        <a:t>-119±144, p</a:t>
                      </a:r>
                      <a:r>
                        <a:rPr lang="en-US" sz="1600" baseline="0" dirty="0" smtClean="0"/>
                        <a:t> =0.42</a:t>
                      </a:r>
                      <a:endParaRPr lang="en-US" sz="1600" dirty="0"/>
                    </a:p>
                  </a:txBody>
                  <a:tcPr/>
                </a:tc>
              </a:tr>
              <a:tr h="228600">
                <a:tc>
                  <a:txBody>
                    <a:bodyPr/>
                    <a:lstStyle/>
                    <a:p>
                      <a:r>
                        <a:rPr lang="en-US" sz="1600" i="1" dirty="0" smtClean="0"/>
                        <a:t>d</a:t>
                      </a:r>
                      <a:endParaRPr lang="en-US"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-10±3, p</a:t>
                      </a:r>
                      <a:r>
                        <a:rPr lang="en-US" sz="1600" baseline="0" dirty="0" smtClean="0"/>
                        <a:t> &lt;0.001</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-33±13, p</a:t>
                      </a:r>
                      <a:r>
                        <a:rPr lang="en-US" sz="1600" baseline="0" dirty="0" smtClean="0"/>
                        <a:t> =0.03</a:t>
                      </a:r>
                      <a:endParaRPr lang="en-US" sz="1600" dirty="0" smtClean="0"/>
                    </a:p>
                  </a:txBody>
                  <a:tcPr/>
                </a:tc>
              </a:tr>
              <a:tr h="228600">
                <a:tc>
                  <a:txBody>
                    <a:bodyPr/>
                    <a:lstStyle/>
                    <a:p>
                      <a:r>
                        <a:rPr lang="en-US" sz="1600" i="0" dirty="0" smtClean="0"/>
                        <a:t>e</a:t>
                      </a:r>
                      <a:endParaRPr lang="en-US" sz="16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-3±2, p</a:t>
                      </a:r>
                      <a:r>
                        <a:rPr lang="en-US" sz="1600" baseline="0" dirty="0" smtClean="0"/>
                        <a:t> =0.05</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-14±12, p</a:t>
                      </a:r>
                      <a:r>
                        <a:rPr lang="en-US" sz="1600" baseline="0" dirty="0" smtClean="0"/>
                        <a:t> =0.28</a:t>
                      </a:r>
                      <a:endParaRPr lang="en-US" sz="1600" dirty="0" smtClean="0"/>
                    </a:p>
                  </a:txBody>
                  <a:tcPr/>
                </a:tc>
              </a:tr>
            </a:tbl>
          </a:graphicData>
        </a:graphic>
      </p:graphicFrame>
      <p:sp>
        <p:nvSpPr>
          <p:cNvPr id="11" name="TextBox 10"/>
          <p:cNvSpPr txBox="1"/>
          <p:nvPr/>
        </p:nvSpPr>
        <p:spPr>
          <a:xfrm>
            <a:off x="914400" y="1371600"/>
            <a:ext cx="7480894" cy="369332"/>
          </a:xfrm>
          <a:prstGeom prst="rect">
            <a:avLst/>
          </a:prstGeom>
          <a:noFill/>
        </p:spPr>
        <p:txBody>
          <a:bodyPr wrap="none" rtlCol="0">
            <a:spAutoFit/>
          </a:bodyPr>
          <a:lstStyle/>
          <a:p>
            <a:r>
              <a:rPr lang="en-US" dirty="0" smtClean="0"/>
              <a:t>Total Alkalinity (TA) derived from CTD 3 </a:t>
            </a:r>
            <a:r>
              <a:rPr lang="en-US" dirty="0" err="1" smtClean="0"/>
              <a:t>hrly</a:t>
            </a:r>
            <a:r>
              <a:rPr lang="en-US" dirty="0" smtClean="0"/>
              <a:t> measurements according to</a:t>
            </a:r>
            <a:endParaRPr lang="en-US" dirty="0"/>
          </a:p>
        </p:txBody>
      </p:sp>
      <p:sp>
        <p:nvSpPr>
          <p:cNvPr id="7" name="TextBox 6"/>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AOAT Derived Quantities </a:t>
            </a:r>
            <a:endParaRPr lang="en-US" dirty="0"/>
          </a:p>
        </p:txBody>
      </p:sp>
      <p:sp>
        <p:nvSpPr>
          <p:cNvPr id="11" name="TextBox 10"/>
          <p:cNvSpPr txBox="1"/>
          <p:nvPr/>
        </p:nvSpPr>
        <p:spPr>
          <a:xfrm>
            <a:off x="228600" y="1371600"/>
            <a:ext cx="8513806" cy="369332"/>
          </a:xfrm>
          <a:prstGeom prst="rect">
            <a:avLst/>
          </a:prstGeom>
          <a:noFill/>
        </p:spPr>
        <p:txBody>
          <a:bodyPr wrap="none" rtlCol="0">
            <a:spAutoFit/>
          </a:bodyPr>
          <a:lstStyle/>
          <a:p>
            <a:r>
              <a:rPr lang="en-US" dirty="0" smtClean="0"/>
              <a:t>Pairing MApCO</a:t>
            </a:r>
            <a:r>
              <a:rPr lang="en-US" baseline="-25000" dirty="0" smtClean="0"/>
              <a:t>2</a:t>
            </a:r>
            <a:r>
              <a:rPr lang="en-US" dirty="0" smtClean="0"/>
              <a:t> pCO</a:t>
            </a:r>
            <a:r>
              <a:rPr lang="en-US" baseline="-25000" dirty="0" smtClean="0"/>
              <a:t>2,sw</a:t>
            </a:r>
            <a:r>
              <a:rPr lang="en-US" dirty="0" smtClean="0"/>
              <a:t> values with derived TA permits us to solve for the CO</a:t>
            </a:r>
            <a:r>
              <a:rPr lang="en-US" baseline="-25000" dirty="0" smtClean="0"/>
              <a:t>2</a:t>
            </a:r>
            <a:r>
              <a:rPr lang="en-US" dirty="0" smtClean="0"/>
              <a:t>SYS </a:t>
            </a:r>
          </a:p>
        </p:txBody>
      </p:sp>
      <p:pic>
        <p:nvPicPr>
          <p:cNvPr id="159747" name="Picture 3"/>
          <p:cNvPicPr>
            <a:picLocks noChangeAspect="1" noChangeArrowheads="1"/>
          </p:cNvPicPr>
          <p:nvPr/>
        </p:nvPicPr>
        <p:blipFill>
          <a:blip r:embed="rId2" cstate="print"/>
          <a:srcRect/>
          <a:stretch>
            <a:fillRect/>
          </a:stretch>
        </p:blipFill>
        <p:spPr bwMode="auto">
          <a:xfrm>
            <a:off x="-381000" y="1600200"/>
            <a:ext cx="5825916" cy="2286000"/>
          </a:xfrm>
          <a:prstGeom prst="rect">
            <a:avLst/>
          </a:prstGeom>
          <a:noFill/>
          <a:ln w="9525">
            <a:noFill/>
            <a:miter lim="800000"/>
            <a:headEnd/>
            <a:tailEnd/>
          </a:ln>
          <a:effectLst/>
        </p:spPr>
      </p:pic>
      <p:pic>
        <p:nvPicPr>
          <p:cNvPr id="159748" name="Picture 4"/>
          <p:cNvPicPr>
            <a:picLocks noChangeAspect="1" noChangeArrowheads="1"/>
          </p:cNvPicPr>
          <p:nvPr/>
        </p:nvPicPr>
        <p:blipFill>
          <a:blip r:embed="rId3" cstate="print"/>
          <a:srcRect/>
          <a:stretch>
            <a:fillRect/>
          </a:stretch>
        </p:blipFill>
        <p:spPr bwMode="auto">
          <a:xfrm>
            <a:off x="2436981" y="3858768"/>
            <a:ext cx="6477001" cy="2541476"/>
          </a:xfrm>
          <a:prstGeom prst="rect">
            <a:avLst/>
          </a:prstGeom>
          <a:noFill/>
          <a:ln w="9525">
            <a:noFill/>
            <a:miter lim="800000"/>
            <a:headEnd/>
            <a:tailEnd/>
          </a:ln>
          <a:effectLst/>
        </p:spPr>
      </p:pic>
      <p:pic>
        <p:nvPicPr>
          <p:cNvPr id="159751" name="Picture 7"/>
          <p:cNvPicPr>
            <a:picLocks noChangeAspect="1" noChangeArrowheads="1"/>
          </p:cNvPicPr>
          <p:nvPr/>
        </p:nvPicPr>
        <p:blipFill>
          <a:blip r:embed="rId4" cstate="print"/>
          <a:srcRect/>
          <a:stretch>
            <a:fillRect/>
          </a:stretch>
        </p:blipFill>
        <p:spPr bwMode="auto">
          <a:xfrm>
            <a:off x="2438400" y="3863340"/>
            <a:ext cx="6478419" cy="2542032"/>
          </a:xfrm>
          <a:prstGeom prst="rect">
            <a:avLst/>
          </a:prstGeom>
          <a:noFill/>
          <a:ln w="9525">
            <a:noFill/>
            <a:miter lim="800000"/>
            <a:headEnd/>
            <a:tailEnd/>
          </a:ln>
          <a:effectLst/>
        </p:spPr>
      </p:pic>
      <p:cxnSp>
        <p:nvCxnSpPr>
          <p:cNvPr id="14" name="Elbow Connector 13"/>
          <p:cNvCxnSpPr>
            <a:stCxn id="159747" idx="3"/>
            <a:endCxn id="159751" idx="0"/>
          </p:cNvCxnSpPr>
          <p:nvPr/>
        </p:nvCxnSpPr>
        <p:spPr>
          <a:xfrm>
            <a:off x="5444916" y="2743200"/>
            <a:ext cx="731520" cy="1120140"/>
          </a:xfrm>
          <a:prstGeom prst="bentConnector2">
            <a:avLst/>
          </a:prstGeom>
          <a:ln>
            <a:tailEnd type="arrow"/>
          </a:ln>
        </p:spPr>
        <p:style>
          <a:lnRef idx="3">
            <a:schemeClr val="dk1"/>
          </a:lnRef>
          <a:fillRef idx="0">
            <a:schemeClr val="dk1"/>
          </a:fillRef>
          <a:effectRef idx="2">
            <a:schemeClr val="dk1"/>
          </a:effectRef>
          <a:fontRef idx="minor">
            <a:schemeClr val="tx1"/>
          </a:fontRef>
        </p:style>
      </p:cxnSp>
      <p:pic>
        <p:nvPicPr>
          <p:cNvPr id="159752" name="Picture 8" descr="C:\Documents and Settings\dwight.gledhill\My Documents\My Pictures\IMG_2245.jpg"/>
          <p:cNvPicPr>
            <a:picLocks noChangeAspect="1" noChangeArrowheads="1"/>
          </p:cNvPicPr>
          <p:nvPr/>
        </p:nvPicPr>
        <p:blipFill>
          <a:blip r:embed="rId5" cstate="print"/>
          <a:srcRect/>
          <a:stretch>
            <a:fillRect/>
          </a:stretch>
        </p:blipFill>
        <p:spPr bwMode="auto">
          <a:xfrm>
            <a:off x="228600" y="4343400"/>
            <a:ext cx="2438400" cy="1828924"/>
          </a:xfrm>
          <a:prstGeom prst="rect">
            <a:avLst/>
          </a:prstGeom>
          <a:noFill/>
        </p:spPr>
      </p:pic>
      <p:sp>
        <p:nvSpPr>
          <p:cNvPr id="17" name="TextBox 16"/>
          <p:cNvSpPr txBox="1"/>
          <p:nvPr/>
        </p:nvSpPr>
        <p:spPr>
          <a:xfrm>
            <a:off x="6324600" y="2743200"/>
            <a:ext cx="2514600" cy="954107"/>
          </a:xfrm>
          <a:prstGeom prst="rect">
            <a:avLst/>
          </a:prstGeom>
          <a:noFill/>
        </p:spPr>
        <p:txBody>
          <a:bodyPr wrap="square" rtlCol="0">
            <a:spAutoFit/>
          </a:bodyPr>
          <a:lstStyle/>
          <a:p>
            <a:r>
              <a:rPr lang="en-US" sz="1400" dirty="0" smtClean="0"/>
              <a:t>MApCO</a:t>
            </a:r>
            <a:r>
              <a:rPr lang="en-US" sz="1400" baseline="-25000" dirty="0" smtClean="0"/>
              <a:t>2,sw</a:t>
            </a:r>
            <a:r>
              <a:rPr lang="en-US" sz="1400" dirty="0" smtClean="0"/>
              <a:t> derived </a:t>
            </a:r>
            <a:r>
              <a:rPr lang="el-GR" sz="1400" dirty="0" smtClean="0"/>
              <a:t>Ω</a:t>
            </a:r>
            <a:r>
              <a:rPr lang="en-US" sz="1400" baseline="-25000" dirty="0" err="1" smtClean="0"/>
              <a:t>arg</a:t>
            </a:r>
            <a:r>
              <a:rPr lang="en-US" sz="1400" dirty="0" smtClean="0"/>
              <a:t>-values compare well to quantities derived from pairing discrete pH and TA</a:t>
            </a:r>
            <a:endParaRPr lang="en-US" sz="1400" dirty="0"/>
          </a:p>
        </p:txBody>
      </p:sp>
      <p:sp>
        <p:nvSpPr>
          <p:cNvPr id="10" name="TextBox 9"/>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751"/>
                                        </p:tgtEl>
                                        <p:attrNameLst>
                                          <p:attrName>style.visibility</p:attrName>
                                        </p:attrNameLst>
                                      </p:cBhvr>
                                      <p:to>
                                        <p:strVal val="visible"/>
                                      </p:to>
                                    </p:set>
                                    <p:animEffect transition="in" filter="wipe(left)">
                                      <p:cBhvr>
                                        <p:cTn id="7" dur="3000"/>
                                        <p:tgtEl>
                                          <p:spTgt spid="15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AOAT Time-Series Projections</a:t>
            </a:r>
            <a:endParaRPr lang="en-US" dirty="0"/>
          </a:p>
        </p:txBody>
      </p:sp>
      <p:pic>
        <p:nvPicPr>
          <p:cNvPr id="17" name="Picture 13"/>
          <p:cNvPicPr>
            <a:picLocks noChangeAspect="1" noChangeArrowheads="1"/>
          </p:cNvPicPr>
          <p:nvPr/>
        </p:nvPicPr>
        <p:blipFill>
          <a:blip r:embed="rId3" cstate="print"/>
          <a:srcRect/>
          <a:stretch>
            <a:fillRect/>
          </a:stretch>
        </p:blipFill>
        <p:spPr bwMode="auto">
          <a:xfrm>
            <a:off x="152400" y="1230819"/>
            <a:ext cx="5715000" cy="4407981"/>
          </a:xfrm>
          <a:prstGeom prst="rect">
            <a:avLst/>
          </a:prstGeom>
          <a:noFill/>
          <a:ln w="9525">
            <a:noFill/>
            <a:miter lim="800000"/>
            <a:headEnd/>
            <a:tailEnd/>
          </a:ln>
        </p:spPr>
      </p:pic>
      <p:pic>
        <p:nvPicPr>
          <p:cNvPr id="20" name="Picture 4" descr="C:\Documents and Settings\dwight.gledhill\My Documents\My Pictures\Panama reef frame.jpg"/>
          <p:cNvPicPr>
            <a:picLocks noChangeAspect="1" noChangeArrowheads="1"/>
          </p:cNvPicPr>
          <p:nvPr/>
        </p:nvPicPr>
        <p:blipFill>
          <a:blip r:embed="rId4" cstate="print"/>
          <a:srcRect/>
          <a:stretch>
            <a:fillRect/>
          </a:stretch>
        </p:blipFill>
        <p:spPr bwMode="auto">
          <a:xfrm>
            <a:off x="6553200" y="1752600"/>
            <a:ext cx="2133600" cy="1600200"/>
          </a:xfrm>
          <a:prstGeom prst="rect">
            <a:avLst/>
          </a:prstGeom>
          <a:noFill/>
        </p:spPr>
      </p:pic>
      <p:graphicFrame>
        <p:nvGraphicFramePr>
          <p:cNvPr id="160770" name="Object 10"/>
          <p:cNvGraphicFramePr>
            <a:graphicFrameLocks noChangeAspect="1"/>
          </p:cNvGraphicFramePr>
          <p:nvPr/>
        </p:nvGraphicFramePr>
        <p:xfrm>
          <a:off x="4953000" y="4343400"/>
          <a:ext cx="3879850" cy="914400"/>
        </p:xfrm>
        <a:graphic>
          <a:graphicData uri="http://schemas.openxmlformats.org/presentationml/2006/ole">
            <p:oleObj spid="_x0000_s160770" name="Equation" r:id="rId5" imgW="1993680" imgH="469800" progId="Equation.3">
              <p:embed/>
            </p:oleObj>
          </a:graphicData>
        </a:graphic>
      </p:graphicFrame>
      <p:sp>
        <p:nvSpPr>
          <p:cNvPr id="7" name="TextBox 6"/>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AOAT Time-Series Observation</a:t>
            </a:r>
            <a:endParaRPr lang="en-US" dirty="0"/>
          </a:p>
        </p:txBody>
      </p:sp>
      <p:pic>
        <p:nvPicPr>
          <p:cNvPr id="8" name="Picture 7"/>
          <p:cNvPicPr/>
          <p:nvPr/>
        </p:nvPicPr>
        <p:blipFill>
          <a:blip r:embed="rId3" cstate="print"/>
          <a:srcRect t="9658"/>
          <a:stretch>
            <a:fillRect/>
          </a:stretch>
        </p:blipFill>
        <p:spPr bwMode="auto">
          <a:xfrm>
            <a:off x="-228600" y="2697163"/>
            <a:ext cx="5549846" cy="4389437"/>
          </a:xfrm>
          <a:prstGeom prst="rect">
            <a:avLst/>
          </a:prstGeom>
          <a:noFill/>
          <a:ln w="9525">
            <a:noFill/>
            <a:miter lim="800000"/>
            <a:headEnd/>
            <a:tailEnd/>
          </a:ln>
        </p:spPr>
      </p:pic>
      <p:sp>
        <p:nvSpPr>
          <p:cNvPr id="18" name="Rectangle 1"/>
          <p:cNvSpPr>
            <a:spLocks noChangeArrowheads="1"/>
          </p:cNvSpPr>
          <p:nvPr/>
        </p:nvSpPr>
        <p:spPr bwMode="auto">
          <a:xfrm>
            <a:off x="228600" y="1069538"/>
            <a:ext cx="8686800" cy="1292662"/>
          </a:xfrm>
          <a:prstGeom prst="rect">
            <a:avLst/>
          </a:prstGeom>
          <a:solidFill>
            <a:schemeClr val="accent6">
              <a:lumMod val="60000"/>
              <a:lumOff val="40000"/>
              <a:alpha val="92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2400" b="0" i="1" u="none" strike="noStrike" cap="none" normalizeH="0" baseline="0" dirty="0" smtClean="0">
              <a:ln>
                <a:noFill/>
              </a:ln>
              <a:solidFill>
                <a:srgbClr val="C050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a:t>
            </a:r>
            <a:endParaRPr kumimoji="0" lang="en-US" sz="1100" b="0" i="0" u="none" strike="noStrike" cap="none" normalizeH="0" baseline="0" dirty="0" smtClean="0">
              <a:ln>
                <a:noFill/>
              </a:ln>
              <a:solidFill>
                <a:schemeClr val="accent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1. Rates and magnitude of OA will vary across time, space, and depth as a consequence of local and regional geochemical, hydrological, and </a:t>
            </a:r>
            <a:r>
              <a:rPr kumimoji="0" lang="en-US" b="1"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biological mechanisms</a:t>
            </a: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a:t>
            </a:r>
            <a:endParaRPr kumimoji="0" lang="en-US" sz="48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grpSp>
        <p:nvGrpSpPr>
          <p:cNvPr id="29" name="Group 28"/>
          <p:cNvGrpSpPr/>
          <p:nvPr/>
        </p:nvGrpSpPr>
        <p:grpSpPr>
          <a:xfrm>
            <a:off x="3048000" y="2392363"/>
            <a:ext cx="5854089" cy="4224940"/>
            <a:chOff x="3048000" y="1371600"/>
            <a:chExt cx="5854089" cy="4224940"/>
          </a:xfrm>
        </p:grpSpPr>
        <p:pic>
          <p:nvPicPr>
            <p:cNvPr id="19" name="Picture 21" descr="ICRS2008_OceanAcidification"/>
            <p:cNvPicPr>
              <a:picLocks noChangeAspect="1" noChangeArrowheads="1"/>
            </p:cNvPicPr>
            <p:nvPr/>
          </p:nvPicPr>
          <p:blipFill>
            <a:blip r:embed="rId4" cstate="print"/>
            <a:srcRect l="2000" t="17599" r="5901" b="51739"/>
            <a:stretch>
              <a:fillRect/>
            </a:stretch>
          </p:blipFill>
          <p:spPr bwMode="auto">
            <a:xfrm>
              <a:off x="5105400" y="4648200"/>
              <a:ext cx="3796689" cy="948340"/>
            </a:xfrm>
            <a:prstGeom prst="rect">
              <a:avLst/>
            </a:prstGeom>
            <a:noFill/>
          </p:spPr>
        </p:pic>
        <p:graphicFrame>
          <p:nvGraphicFramePr>
            <p:cNvPr id="157701" name="Object 5"/>
            <p:cNvGraphicFramePr>
              <a:graphicFrameLocks noChangeAspect="1"/>
            </p:cNvGraphicFramePr>
            <p:nvPr/>
          </p:nvGraphicFramePr>
          <p:xfrm>
            <a:off x="5029200" y="1371600"/>
            <a:ext cx="3832493" cy="2959018"/>
          </p:xfrm>
          <a:graphic>
            <a:graphicData uri="http://schemas.openxmlformats.org/presentationml/2006/ole">
              <p:oleObj spid="_x0000_s157701" name="Acrobat Document" r:id="rId5" imgW="8122320" imgH="6271200" progId="AcroExch.Document.7">
                <p:embed/>
              </p:oleObj>
            </a:graphicData>
          </a:graphic>
        </p:graphicFrame>
        <p:cxnSp>
          <p:nvCxnSpPr>
            <p:cNvPr id="28" name="Straight Arrow Connector 27"/>
            <p:cNvCxnSpPr/>
            <p:nvPr/>
          </p:nvCxnSpPr>
          <p:spPr>
            <a:xfrm flipV="1">
              <a:off x="3048000" y="3429000"/>
              <a:ext cx="3810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510603" y="6146800"/>
            <a:ext cx="268022"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smtClean="0"/>
              <a:t>AOAT Targeted Process Studies</a:t>
            </a:r>
            <a:endParaRPr lang="en-US" dirty="0"/>
          </a:p>
        </p:txBody>
      </p:sp>
      <p:graphicFrame>
        <p:nvGraphicFramePr>
          <p:cNvPr id="11" name="Object 2"/>
          <p:cNvGraphicFramePr>
            <a:graphicFrameLocks noChangeAspect="1"/>
          </p:cNvGraphicFramePr>
          <p:nvPr/>
        </p:nvGraphicFramePr>
        <p:xfrm>
          <a:off x="304800" y="2445522"/>
          <a:ext cx="5715000" cy="4412478"/>
        </p:xfrm>
        <a:graphic>
          <a:graphicData uri="http://schemas.openxmlformats.org/presentationml/2006/ole">
            <p:oleObj spid="_x0000_s171010" name="Acrobat Document" r:id="rId3" imgW="8122320" imgH="6271200" progId="AcroExch.Document.7">
              <p:embed/>
            </p:oleObj>
          </a:graphicData>
        </a:graphic>
      </p:graphicFrame>
      <p:pic>
        <p:nvPicPr>
          <p:cNvPr id="16" name="Picture 14" descr="C:\Documents and Settings\dwight.gledhill\My Documents\My Pictures\201101 AOAT Pictures\PICT0454.JPG"/>
          <p:cNvPicPr>
            <a:picLocks noGrp="1" noChangeAspect="1" noChangeArrowheads="1"/>
          </p:cNvPicPr>
          <p:nvPr>
            <p:ph idx="1"/>
          </p:nvPr>
        </p:nvPicPr>
        <p:blipFill>
          <a:blip r:embed="rId4" cstate="print"/>
          <a:srcRect/>
          <a:stretch>
            <a:fillRect/>
          </a:stretch>
        </p:blipFill>
        <p:spPr bwMode="auto">
          <a:xfrm>
            <a:off x="5943600" y="5562600"/>
            <a:ext cx="1422400" cy="1066800"/>
          </a:xfrm>
          <a:prstGeom prst="rect">
            <a:avLst/>
          </a:prstGeom>
          <a:noFill/>
        </p:spPr>
      </p:pic>
      <p:pic>
        <p:nvPicPr>
          <p:cNvPr id="17" name="Picture 8" descr="C:\Documents and Settings\dwight.gledhill\My Documents\My Pictures\201101 AOAT Pictures\PICT0392.JPG"/>
          <p:cNvPicPr>
            <a:picLocks noChangeAspect="1" noChangeArrowheads="1"/>
          </p:cNvPicPr>
          <p:nvPr/>
        </p:nvPicPr>
        <p:blipFill>
          <a:blip r:embed="rId5" cstate="print"/>
          <a:srcRect/>
          <a:stretch>
            <a:fillRect/>
          </a:stretch>
        </p:blipFill>
        <p:spPr bwMode="auto">
          <a:xfrm>
            <a:off x="5257800" y="2057400"/>
            <a:ext cx="1651000" cy="1238250"/>
          </a:xfrm>
          <a:prstGeom prst="rect">
            <a:avLst/>
          </a:prstGeom>
          <a:noFill/>
        </p:spPr>
      </p:pic>
      <p:pic>
        <p:nvPicPr>
          <p:cNvPr id="18" name="Picture 4" descr="C:\Documents and Settings\dwight.gledhill\My Documents\My Pictures\201101 AOAT Pictures\P1030860.jpg"/>
          <p:cNvPicPr>
            <a:picLocks noChangeAspect="1" noChangeArrowheads="1"/>
          </p:cNvPicPr>
          <p:nvPr/>
        </p:nvPicPr>
        <p:blipFill>
          <a:blip r:embed="rId6" cstate="print"/>
          <a:srcRect/>
          <a:stretch>
            <a:fillRect/>
          </a:stretch>
        </p:blipFill>
        <p:spPr bwMode="auto">
          <a:xfrm>
            <a:off x="7162800" y="2514600"/>
            <a:ext cx="1257300" cy="1676400"/>
          </a:xfrm>
          <a:prstGeom prst="rect">
            <a:avLst/>
          </a:prstGeom>
          <a:noFill/>
        </p:spPr>
      </p:pic>
      <p:pic>
        <p:nvPicPr>
          <p:cNvPr id="19" name="Picture 19" descr="C:\Documents and Settings\dwight.gledhill\My Documents\My Pictures\201105 AOAT Pictures\PICT0539.JPG"/>
          <p:cNvPicPr>
            <a:picLocks noChangeAspect="1" noChangeArrowheads="1"/>
          </p:cNvPicPr>
          <p:nvPr/>
        </p:nvPicPr>
        <p:blipFill>
          <a:blip r:embed="rId7" cstate="print"/>
          <a:srcRect/>
          <a:stretch>
            <a:fillRect/>
          </a:stretch>
        </p:blipFill>
        <p:spPr bwMode="auto">
          <a:xfrm>
            <a:off x="5410200" y="3810000"/>
            <a:ext cx="1930400" cy="1447800"/>
          </a:xfrm>
          <a:prstGeom prst="rect">
            <a:avLst/>
          </a:prstGeom>
          <a:noFill/>
        </p:spPr>
      </p:pic>
      <p:pic>
        <p:nvPicPr>
          <p:cNvPr id="20" name="Picture 23" descr="C:\Documents and Settings\dwight.gledhill\My Documents\My Pictures\201108 AOAT Pictures\P1050118.jpg"/>
          <p:cNvPicPr>
            <a:picLocks noChangeAspect="1" noChangeArrowheads="1"/>
          </p:cNvPicPr>
          <p:nvPr/>
        </p:nvPicPr>
        <p:blipFill>
          <a:blip r:embed="rId8" cstate="print"/>
          <a:srcRect/>
          <a:stretch>
            <a:fillRect/>
          </a:stretch>
        </p:blipFill>
        <p:spPr bwMode="auto">
          <a:xfrm>
            <a:off x="7467600" y="4419600"/>
            <a:ext cx="1143000" cy="1524000"/>
          </a:xfrm>
          <a:prstGeom prst="rect">
            <a:avLst/>
          </a:prstGeom>
          <a:noFill/>
        </p:spPr>
      </p:pic>
      <p:sp>
        <p:nvSpPr>
          <p:cNvPr id="21" name="TextBox 20"/>
          <p:cNvSpPr txBox="1"/>
          <p:nvPr/>
        </p:nvSpPr>
        <p:spPr>
          <a:xfrm>
            <a:off x="457201" y="1676400"/>
            <a:ext cx="5486400" cy="1200329"/>
          </a:xfrm>
          <a:prstGeom prst="rect">
            <a:avLst/>
          </a:prstGeom>
          <a:noFill/>
        </p:spPr>
        <p:txBody>
          <a:bodyPr wrap="square" rtlCol="0">
            <a:spAutoFit/>
          </a:bodyPr>
          <a:lstStyle/>
          <a:p>
            <a:r>
              <a:rPr lang="en-US" dirty="0" smtClean="0"/>
              <a:t>To elicit the primary controls on local </a:t>
            </a:r>
            <a:r>
              <a:rPr lang="el-GR" dirty="0" smtClean="0"/>
              <a:t>Ω</a:t>
            </a:r>
            <a:r>
              <a:rPr lang="en-US" dirty="0" smtClean="0"/>
              <a:t> dynamics, a multi-agency, -intuitional team of investigators engaged a broad suite of techniques to quantify community net P, R, G and D. </a:t>
            </a:r>
            <a:endParaRPr lang="en-US" dirty="0"/>
          </a:p>
        </p:txBody>
      </p:sp>
      <p:sp>
        <p:nvSpPr>
          <p:cNvPr id="22" name="TextBox 21"/>
          <p:cNvSpPr txBox="1"/>
          <p:nvPr/>
        </p:nvSpPr>
        <p:spPr>
          <a:xfrm>
            <a:off x="5302231" y="2133600"/>
            <a:ext cx="496354" cy="369332"/>
          </a:xfrm>
          <a:prstGeom prst="rect">
            <a:avLst/>
          </a:prstGeom>
          <a:noFill/>
        </p:spPr>
        <p:txBody>
          <a:bodyPr wrap="none" rtlCol="0">
            <a:spAutoFit/>
          </a:bodyPr>
          <a:lstStyle/>
          <a:p>
            <a:r>
              <a:rPr lang="en-US" dirty="0" smtClean="0"/>
              <a:t>P,R</a:t>
            </a:r>
            <a:endParaRPr lang="en-US" dirty="0"/>
          </a:p>
        </p:txBody>
      </p:sp>
      <p:sp>
        <p:nvSpPr>
          <p:cNvPr id="23" name="TextBox 22"/>
          <p:cNvSpPr txBox="1"/>
          <p:nvPr/>
        </p:nvSpPr>
        <p:spPr>
          <a:xfrm>
            <a:off x="7162800" y="2514600"/>
            <a:ext cx="346570" cy="369332"/>
          </a:xfrm>
          <a:prstGeom prst="rect">
            <a:avLst/>
          </a:prstGeom>
          <a:noFill/>
        </p:spPr>
        <p:txBody>
          <a:bodyPr wrap="none" rtlCol="0">
            <a:spAutoFit/>
          </a:bodyPr>
          <a:lstStyle/>
          <a:p>
            <a:r>
              <a:rPr lang="en-US" dirty="0" smtClean="0"/>
              <a:t>G</a:t>
            </a:r>
            <a:endParaRPr lang="en-US" dirty="0"/>
          </a:p>
        </p:txBody>
      </p:sp>
      <p:sp>
        <p:nvSpPr>
          <p:cNvPr id="24" name="TextBox 23"/>
          <p:cNvSpPr txBox="1"/>
          <p:nvPr/>
        </p:nvSpPr>
        <p:spPr>
          <a:xfrm>
            <a:off x="6400800" y="4888468"/>
            <a:ext cx="890115" cy="369332"/>
          </a:xfrm>
          <a:prstGeom prst="rect">
            <a:avLst/>
          </a:prstGeom>
          <a:noFill/>
        </p:spPr>
        <p:txBody>
          <a:bodyPr wrap="none" rtlCol="0">
            <a:spAutoFit/>
          </a:bodyPr>
          <a:lstStyle/>
          <a:p>
            <a:r>
              <a:rPr lang="en-US" dirty="0" smtClean="0"/>
              <a:t>growth</a:t>
            </a:r>
            <a:endParaRPr lang="en-US" dirty="0"/>
          </a:p>
        </p:txBody>
      </p:sp>
      <p:sp>
        <p:nvSpPr>
          <p:cNvPr id="25" name="TextBox 24"/>
          <p:cNvSpPr txBox="1"/>
          <p:nvPr/>
        </p:nvSpPr>
        <p:spPr>
          <a:xfrm>
            <a:off x="7467600" y="4495800"/>
            <a:ext cx="357790" cy="369332"/>
          </a:xfrm>
          <a:prstGeom prst="rect">
            <a:avLst/>
          </a:prstGeom>
          <a:noFill/>
        </p:spPr>
        <p:txBody>
          <a:bodyPr wrap="none" rtlCol="0">
            <a:spAutoFit/>
          </a:bodyPr>
          <a:lstStyle/>
          <a:p>
            <a:r>
              <a:rPr lang="en-US" dirty="0" smtClean="0"/>
              <a:t>D</a:t>
            </a:r>
            <a:endParaRPr lang="en-US" dirty="0"/>
          </a:p>
        </p:txBody>
      </p:sp>
      <p:sp>
        <p:nvSpPr>
          <p:cNvPr id="26" name="TextBox 25"/>
          <p:cNvSpPr txBox="1"/>
          <p:nvPr/>
        </p:nvSpPr>
        <p:spPr>
          <a:xfrm>
            <a:off x="5867400" y="5486400"/>
            <a:ext cx="1382494" cy="369332"/>
          </a:xfrm>
          <a:prstGeom prst="rect">
            <a:avLst/>
          </a:prstGeom>
          <a:noFill/>
        </p:spPr>
        <p:txBody>
          <a:bodyPr wrap="none" rtlCol="0">
            <a:spAutoFit/>
          </a:bodyPr>
          <a:lstStyle/>
          <a:p>
            <a:r>
              <a:rPr lang="en-US" dirty="0" smtClean="0"/>
              <a:t>Community</a:t>
            </a:r>
            <a:endParaRPr lang="en-US" dirty="0"/>
          </a:p>
        </p:txBody>
      </p:sp>
      <p:sp>
        <p:nvSpPr>
          <p:cNvPr id="15" name="TextBox 14"/>
          <p:cNvSpPr txBox="1"/>
          <p:nvPr/>
        </p:nvSpPr>
        <p:spPr>
          <a:xfrm>
            <a:off x="469900" y="1422400"/>
            <a:ext cx="564578" cy="369332"/>
          </a:xfrm>
          <a:prstGeom prst="rect">
            <a:avLst/>
          </a:prstGeom>
          <a:noFill/>
        </p:spPr>
        <p:txBody>
          <a:bodyPr wrap="none" rtlCol="0">
            <a:spAutoFit/>
          </a:bodyPr>
          <a:lstStyle/>
          <a:p>
            <a:r>
              <a:rPr lang="en-US" dirty="0" smtClean="0"/>
              <a:t>Fy11</a:t>
            </a:r>
            <a:endParaRPr lang="en-US" dirty="0"/>
          </a:p>
        </p:txBody>
      </p:sp>
      <p:sp>
        <p:nvSpPr>
          <p:cNvPr id="27" name="TextBox 26"/>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143000"/>
          </a:xfrm>
        </p:spPr>
        <p:txBody>
          <a:bodyPr>
            <a:normAutofit fontScale="90000"/>
          </a:bodyPr>
          <a:lstStyle/>
          <a:p>
            <a:r>
              <a:rPr lang="en-US" dirty="0" smtClean="0"/>
              <a:t>Benthic Community Characterization</a:t>
            </a:r>
            <a:endParaRPr lang="en-US" dirty="0"/>
          </a:p>
        </p:txBody>
      </p:sp>
      <p:pic>
        <p:nvPicPr>
          <p:cNvPr id="5" name="Picture 20" descr="C:\Documents and Settings\dwight.gledhill\My Documents\My Pictures\201105 AOAT Pictures\PICT0549.JPG"/>
          <p:cNvPicPr>
            <a:picLocks noChangeAspect="1" noChangeArrowheads="1"/>
          </p:cNvPicPr>
          <p:nvPr/>
        </p:nvPicPr>
        <p:blipFill>
          <a:blip r:embed="rId2" cstate="print"/>
          <a:srcRect/>
          <a:stretch>
            <a:fillRect/>
          </a:stretch>
        </p:blipFill>
        <p:spPr bwMode="auto">
          <a:xfrm>
            <a:off x="228600" y="1524000"/>
            <a:ext cx="1508760"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p:nvPr/>
        </p:nvPicPr>
        <p:blipFill>
          <a:blip r:embed="rId3" cstate="print"/>
          <a:srcRect/>
          <a:stretch>
            <a:fillRect/>
          </a:stretch>
        </p:blipFill>
        <p:spPr bwMode="auto">
          <a:xfrm>
            <a:off x="4934537" y="1447800"/>
            <a:ext cx="4133263" cy="2858926"/>
          </a:xfrm>
          <a:prstGeom prst="rect">
            <a:avLst/>
          </a:prstGeom>
          <a:noFill/>
          <a:ln w="9525">
            <a:noFill/>
            <a:miter lim="800000"/>
            <a:headEnd/>
            <a:tailEnd/>
          </a:ln>
        </p:spPr>
      </p:pic>
      <p:sp>
        <p:nvSpPr>
          <p:cNvPr id="12" name="Rectangle 11"/>
          <p:cNvSpPr/>
          <p:nvPr/>
        </p:nvSpPr>
        <p:spPr>
          <a:xfrm>
            <a:off x="304800" y="4863405"/>
            <a:ext cx="8458200" cy="1384995"/>
          </a:xfrm>
          <a:prstGeom prst="rect">
            <a:avLst/>
          </a:prstGeom>
        </p:spPr>
        <p:txBody>
          <a:bodyPr wrap="square">
            <a:spAutoFit/>
          </a:bodyPr>
          <a:lstStyle/>
          <a:p>
            <a:r>
              <a:rPr lang="en-US" sz="1400" dirty="0" smtClean="0"/>
              <a:t>Different benthic communities may impart dissimilar influences on local chemistry and may change over time.  Therefore, the study has targeted three sites within the La </a:t>
            </a:r>
            <a:r>
              <a:rPr lang="en-US" sz="1400" dirty="0" err="1" smtClean="0"/>
              <a:t>Parguera</a:t>
            </a:r>
            <a:r>
              <a:rPr lang="en-US" sz="1400" dirty="0" smtClean="0"/>
              <a:t> Marine Reserve whereby the communities have been carefully characterized and tracked seasonally in tandem with the biogeochemistry efforts.  The </a:t>
            </a:r>
            <a:r>
              <a:rPr lang="en-US" sz="1400" dirty="0" err="1" smtClean="0"/>
              <a:t>Cayo</a:t>
            </a:r>
            <a:r>
              <a:rPr lang="en-US" sz="1400" dirty="0" smtClean="0"/>
              <a:t> Enrique and San Cristobal sites are both coral reef habitats, though they differ in reef structure and coral community composition.  </a:t>
            </a:r>
            <a:r>
              <a:rPr lang="en-US" sz="1400" dirty="0" err="1" smtClean="0"/>
              <a:t>Cayo</a:t>
            </a:r>
            <a:r>
              <a:rPr lang="en-US" sz="1400" dirty="0" smtClean="0"/>
              <a:t> Enrique had the greatest amount of calcifying and metabolically active organisms that would affect the water chemistry. </a:t>
            </a:r>
            <a:endParaRPr lang="en-US" sz="1400" dirty="0"/>
          </a:p>
        </p:txBody>
      </p:sp>
      <p:pic>
        <p:nvPicPr>
          <p:cNvPr id="190465" name="Picture 1" descr="C:\Documents and Settings\dwight.gledhill\My Documents\My Pictures\201108 AOAT Pictures\PICT0553.JPG"/>
          <p:cNvPicPr>
            <a:picLocks noChangeAspect="1" noChangeArrowheads="1"/>
          </p:cNvPicPr>
          <p:nvPr/>
        </p:nvPicPr>
        <p:blipFill>
          <a:blip r:embed="rId4" cstate="print"/>
          <a:srcRect/>
          <a:stretch>
            <a:fillRect/>
          </a:stretch>
        </p:blipFill>
        <p:spPr bwMode="auto">
          <a:xfrm>
            <a:off x="1775460" y="1543050"/>
            <a:ext cx="1508932"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Group 13"/>
          <p:cNvGrpSpPr/>
          <p:nvPr/>
        </p:nvGrpSpPr>
        <p:grpSpPr>
          <a:xfrm>
            <a:off x="3352800" y="1600200"/>
            <a:ext cx="1349009" cy="2012950"/>
            <a:chOff x="3527791" y="1600200"/>
            <a:chExt cx="1349009" cy="2012950"/>
          </a:xfrm>
        </p:grpSpPr>
        <p:pic>
          <p:nvPicPr>
            <p:cNvPr id="6" name="Picture 17" descr="C:\Documents and Settings\dwight.gledhill\My Documents\My Pictures\201105 AOAT Pictures\PICT0508.JPG"/>
            <p:cNvPicPr>
              <a:picLocks noChangeAspect="1" noChangeArrowheads="1"/>
            </p:cNvPicPr>
            <p:nvPr/>
          </p:nvPicPr>
          <p:blipFill>
            <a:blip r:embed="rId5" cstate="print"/>
            <a:srcRect r="10150"/>
            <a:stretch>
              <a:fillRect/>
            </a:stretch>
          </p:blipFill>
          <p:spPr bwMode="auto">
            <a:xfrm>
              <a:off x="3527791" y="2607310"/>
              <a:ext cx="1349009" cy="1005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0466" name="Picture 2" descr="C:\Documents and Settings\dwight.gledhill\My Documents\My Pictures\201108 AOAT Pictures\PICT0537.JPG"/>
            <p:cNvPicPr>
              <a:picLocks noChangeAspect="1" noChangeArrowheads="1"/>
            </p:cNvPicPr>
            <p:nvPr/>
          </p:nvPicPr>
          <p:blipFill>
            <a:blip r:embed="rId6" cstate="print"/>
            <a:srcRect/>
            <a:stretch>
              <a:fillRect/>
            </a:stretch>
          </p:blipFill>
          <p:spPr bwMode="auto">
            <a:xfrm>
              <a:off x="3535680" y="1600200"/>
              <a:ext cx="1341120" cy="1005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7" name="TextBox 16"/>
          <p:cNvSpPr txBox="1"/>
          <p:nvPr/>
        </p:nvSpPr>
        <p:spPr>
          <a:xfrm>
            <a:off x="311782" y="1219200"/>
            <a:ext cx="1366464" cy="338554"/>
          </a:xfrm>
          <a:prstGeom prst="rect">
            <a:avLst/>
          </a:prstGeom>
          <a:noFill/>
        </p:spPr>
        <p:txBody>
          <a:bodyPr wrap="none" rtlCol="0">
            <a:spAutoFit/>
          </a:bodyPr>
          <a:lstStyle/>
          <a:p>
            <a:r>
              <a:rPr lang="en-US" sz="1600" dirty="0" err="1" smtClean="0"/>
              <a:t>Cayo</a:t>
            </a:r>
            <a:r>
              <a:rPr lang="en-US" sz="1600" dirty="0" smtClean="0"/>
              <a:t> Enrique</a:t>
            </a:r>
            <a:endParaRPr lang="en-US" sz="1600" dirty="0"/>
          </a:p>
        </p:txBody>
      </p:sp>
      <p:sp>
        <p:nvSpPr>
          <p:cNvPr id="18" name="TextBox 17"/>
          <p:cNvSpPr txBox="1"/>
          <p:nvPr/>
        </p:nvSpPr>
        <p:spPr>
          <a:xfrm>
            <a:off x="1833936" y="1261646"/>
            <a:ext cx="911532" cy="338554"/>
          </a:xfrm>
          <a:prstGeom prst="rect">
            <a:avLst/>
          </a:prstGeom>
          <a:noFill/>
        </p:spPr>
        <p:txBody>
          <a:bodyPr wrap="none" rtlCol="0">
            <a:spAutoFit/>
          </a:bodyPr>
          <a:lstStyle/>
          <a:p>
            <a:r>
              <a:rPr lang="en-US" sz="1600" dirty="0" smtClean="0"/>
              <a:t>El Paulo</a:t>
            </a:r>
            <a:endParaRPr lang="en-US" sz="1600" dirty="0"/>
          </a:p>
        </p:txBody>
      </p:sp>
      <p:sp>
        <p:nvSpPr>
          <p:cNvPr id="19" name="TextBox 18"/>
          <p:cNvSpPr txBox="1"/>
          <p:nvPr/>
        </p:nvSpPr>
        <p:spPr>
          <a:xfrm>
            <a:off x="3352800" y="1295400"/>
            <a:ext cx="1356846" cy="338554"/>
          </a:xfrm>
          <a:prstGeom prst="rect">
            <a:avLst/>
          </a:prstGeom>
          <a:noFill/>
        </p:spPr>
        <p:txBody>
          <a:bodyPr wrap="none" rtlCol="0">
            <a:spAutoFit/>
          </a:bodyPr>
          <a:lstStyle/>
          <a:p>
            <a:r>
              <a:rPr lang="en-US" sz="1600" dirty="0" smtClean="0"/>
              <a:t>San Cristobal</a:t>
            </a:r>
            <a:endParaRPr lang="en-US" sz="1600" dirty="0"/>
          </a:p>
        </p:txBody>
      </p:sp>
      <p:sp>
        <p:nvSpPr>
          <p:cNvPr id="13" name="TextBox 12"/>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Benthic Community Metabolism</a:t>
            </a:r>
            <a:endParaRPr lang="en-US" dirty="0"/>
          </a:p>
        </p:txBody>
      </p:sp>
      <p:pic>
        <p:nvPicPr>
          <p:cNvPr id="7" name="Picture 13" descr="C:\Documents and Settings\dwight.gledhill\My Documents\My Pictures\201101 AOAT Pictures\PICT0438.JPG"/>
          <p:cNvPicPr>
            <a:picLocks noChangeAspect="1" noChangeArrowheads="1"/>
          </p:cNvPicPr>
          <p:nvPr/>
        </p:nvPicPr>
        <p:blipFill>
          <a:blip r:embed="rId3" cstate="print"/>
          <a:srcRect/>
          <a:stretch>
            <a:fillRect/>
          </a:stretch>
        </p:blipFill>
        <p:spPr bwMode="auto">
          <a:xfrm>
            <a:off x="304800" y="1600200"/>
            <a:ext cx="3657600" cy="2743200"/>
          </a:xfrm>
          <a:prstGeom prst="rect">
            <a:avLst/>
          </a:prstGeom>
          <a:noFill/>
        </p:spPr>
      </p:pic>
      <p:sp>
        <p:nvSpPr>
          <p:cNvPr id="13" name="TextBox 12"/>
          <p:cNvSpPr txBox="1"/>
          <p:nvPr/>
        </p:nvSpPr>
        <p:spPr>
          <a:xfrm>
            <a:off x="304800" y="1143000"/>
            <a:ext cx="4770730" cy="369332"/>
          </a:xfrm>
          <a:prstGeom prst="rect">
            <a:avLst/>
          </a:prstGeom>
          <a:noFill/>
        </p:spPr>
        <p:txBody>
          <a:bodyPr wrap="none" rtlCol="0">
            <a:spAutoFit/>
          </a:bodyPr>
          <a:lstStyle/>
          <a:p>
            <a:r>
              <a:rPr lang="en-US" dirty="0" smtClean="0"/>
              <a:t>Boundary Layer Gradient Flux (GF) Technique</a:t>
            </a:r>
            <a:endParaRPr lang="en-US" dirty="0"/>
          </a:p>
        </p:txBody>
      </p:sp>
      <p:sp>
        <p:nvSpPr>
          <p:cNvPr id="14" name="TextBox 13"/>
          <p:cNvSpPr txBox="1"/>
          <p:nvPr/>
        </p:nvSpPr>
        <p:spPr>
          <a:xfrm>
            <a:off x="76200" y="6267450"/>
            <a:ext cx="7467600" cy="584775"/>
          </a:xfrm>
          <a:prstGeom prst="rect">
            <a:avLst/>
          </a:prstGeom>
          <a:noFill/>
        </p:spPr>
        <p:txBody>
          <a:bodyPr wrap="square" rtlCol="0">
            <a:spAutoFit/>
          </a:bodyPr>
          <a:lstStyle/>
          <a:p>
            <a:r>
              <a:rPr lang="en-US" sz="1400" dirty="0" err="1" smtClean="0"/>
              <a:t>McGillis</a:t>
            </a:r>
            <a:r>
              <a:rPr lang="en-US" sz="1400" dirty="0" smtClean="0"/>
              <a:t>, Langdon, Loose, Yates, and </a:t>
            </a:r>
            <a:r>
              <a:rPr lang="en-US" sz="1400" dirty="0" err="1" smtClean="0"/>
              <a:t>Corredor</a:t>
            </a:r>
            <a:r>
              <a:rPr lang="en-US" sz="1400" dirty="0" smtClean="0"/>
              <a:t> (2011) Productivity of a coral reef using boundary layer and enclosure methods. </a:t>
            </a:r>
            <a:r>
              <a:rPr lang="en-US" sz="1400" i="1" dirty="0" smtClean="0"/>
              <a:t>GRL</a:t>
            </a:r>
            <a:r>
              <a:rPr lang="en-US" sz="1400" dirty="0" smtClean="0"/>
              <a:t>, Vol. 38</a:t>
            </a:r>
            <a:r>
              <a:rPr lang="en-US" dirty="0" smtClean="0"/>
              <a:t> </a:t>
            </a:r>
            <a:endParaRPr lang="en-US" dirty="0"/>
          </a:p>
        </p:txBody>
      </p:sp>
      <p:pic>
        <p:nvPicPr>
          <p:cNvPr id="15" name="Picture 10" descr="C:\Documents and Settings\dwight.gledhill\My Documents\My Pictures\201105 AOAT Pictures\IMG_9444.JPG"/>
          <p:cNvPicPr>
            <a:picLocks noChangeAspect="1" noChangeArrowheads="1"/>
          </p:cNvPicPr>
          <p:nvPr/>
        </p:nvPicPr>
        <p:blipFill>
          <a:blip r:embed="rId4" cstate="print"/>
          <a:srcRect/>
          <a:stretch>
            <a:fillRect/>
          </a:stretch>
        </p:blipFill>
        <p:spPr bwMode="auto">
          <a:xfrm>
            <a:off x="304800" y="4419600"/>
            <a:ext cx="2057400" cy="1156324"/>
          </a:xfrm>
          <a:prstGeom prst="rect">
            <a:avLst/>
          </a:prstGeom>
          <a:noFill/>
        </p:spPr>
      </p:pic>
      <p:pic>
        <p:nvPicPr>
          <p:cNvPr id="174081" name="Picture 1" descr="C:\Documents and Settings\dwight.gledhill\My Documents\My Pictures\Atlantic Ocean Acidification Test-bed July 2009\PICT0007.JPG"/>
          <p:cNvPicPr>
            <a:picLocks noChangeAspect="1" noChangeArrowheads="1"/>
          </p:cNvPicPr>
          <p:nvPr/>
        </p:nvPicPr>
        <p:blipFill>
          <a:blip r:embed="rId5" cstate="print"/>
          <a:srcRect/>
          <a:stretch>
            <a:fillRect/>
          </a:stretch>
        </p:blipFill>
        <p:spPr bwMode="auto">
          <a:xfrm>
            <a:off x="2413000" y="4419600"/>
            <a:ext cx="1524000" cy="1143000"/>
          </a:xfrm>
          <a:prstGeom prst="rect">
            <a:avLst/>
          </a:prstGeom>
          <a:noFill/>
        </p:spPr>
      </p:pic>
      <p:graphicFrame>
        <p:nvGraphicFramePr>
          <p:cNvPr id="174087" name="Object 7"/>
          <p:cNvGraphicFramePr>
            <a:graphicFrameLocks noChangeAspect="1"/>
          </p:cNvGraphicFramePr>
          <p:nvPr/>
        </p:nvGraphicFramePr>
        <p:xfrm>
          <a:off x="5257800" y="1813052"/>
          <a:ext cx="2863850" cy="850900"/>
        </p:xfrm>
        <a:graphic>
          <a:graphicData uri="http://schemas.openxmlformats.org/presentationml/2006/ole">
            <p:oleObj spid="_x0000_s174087" name="Equation" r:id="rId6" imgW="1447560" imgH="431640" progId="Equation.3">
              <p:embed/>
            </p:oleObj>
          </a:graphicData>
        </a:graphic>
      </p:graphicFrame>
      <p:sp>
        <p:nvSpPr>
          <p:cNvPr id="23" name="TextBox 22"/>
          <p:cNvSpPr txBox="1"/>
          <p:nvPr/>
        </p:nvSpPr>
        <p:spPr>
          <a:xfrm>
            <a:off x="5334000" y="2819400"/>
            <a:ext cx="3229217" cy="1477328"/>
          </a:xfrm>
          <a:prstGeom prst="rect">
            <a:avLst/>
          </a:prstGeom>
          <a:noFill/>
        </p:spPr>
        <p:txBody>
          <a:bodyPr wrap="none" rtlCol="0">
            <a:spAutoFit/>
          </a:bodyPr>
          <a:lstStyle/>
          <a:p>
            <a:r>
              <a:rPr lang="en-US" i="1" dirty="0" smtClean="0"/>
              <a:t>R</a:t>
            </a:r>
            <a:r>
              <a:rPr lang="en-US" dirty="0" smtClean="0"/>
              <a:t> = Rate (</a:t>
            </a:r>
            <a:r>
              <a:rPr lang="en-US" dirty="0" err="1" smtClean="0"/>
              <a:t>mmol</a:t>
            </a:r>
            <a:r>
              <a:rPr lang="en-US" dirty="0" smtClean="0"/>
              <a:t> m</a:t>
            </a:r>
            <a:r>
              <a:rPr lang="en-US" baseline="30000" dirty="0" smtClean="0"/>
              <a:t>-2</a:t>
            </a:r>
            <a:r>
              <a:rPr lang="en-US" dirty="0" smtClean="0"/>
              <a:t> hr</a:t>
            </a:r>
            <a:r>
              <a:rPr lang="en-US" baseline="30000" dirty="0" smtClean="0"/>
              <a:t>-1</a:t>
            </a:r>
            <a:endParaRPr lang="en-US" dirty="0" smtClean="0"/>
          </a:p>
          <a:p>
            <a:r>
              <a:rPr lang="el-GR" i="1" dirty="0" smtClean="0">
                <a:latin typeface="Trebuchet MS" pitchFamily="34" charset="0"/>
              </a:rPr>
              <a:t>ρ</a:t>
            </a:r>
            <a:r>
              <a:rPr lang="en-US" i="1" dirty="0" smtClean="0">
                <a:latin typeface="Trebuchet MS" pitchFamily="34" charset="0"/>
              </a:rPr>
              <a:t> </a:t>
            </a:r>
            <a:r>
              <a:rPr lang="en-US" i="1" dirty="0" smtClean="0"/>
              <a:t>= </a:t>
            </a:r>
            <a:r>
              <a:rPr lang="en-US" dirty="0" smtClean="0"/>
              <a:t>density (km m</a:t>
            </a:r>
            <a:r>
              <a:rPr lang="en-US" baseline="30000" dirty="0" smtClean="0"/>
              <a:t>-3</a:t>
            </a:r>
            <a:r>
              <a:rPr lang="en-US" dirty="0" smtClean="0"/>
              <a:t>)</a:t>
            </a:r>
          </a:p>
          <a:p>
            <a:r>
              <a:rPr lang="en-US" i="1" dirty="0" smtClean="0">
                <a:latin typeface="Trebuchet MS" pitchFamily="34" charset="0"/>
              </a:rPr>
              <a:t>u</a:t>
            </a:r>
            <a:r>
              <a:rPr lang="en-US" i="1" baseline="-25000" dirty="0" smtClean="0">
                <a:latin typeface="Trebuchet MS" pitchFamily="34" charset="0"/>
              </a:rPr>
              <a:t>*</a:t>
            </a:r>
            <a:r>
              <a:rPr lang="en-US" i="1" dirty="0" smtClean="0">
                <a:latin typeface="Trebuchet MS" pitchFamily="34" charset="0"/>
              </a:rPr>
              <a:t> </a:t>
            </a:r>
            <a:r>
              <a:rPr lang="en-US" dirty="0" smtClean="0"/>
              <a:t>= friction velocity  (m sec</a:t>
            </a:r>
            <a:r>
              <a:rPr lang="en-US" baseline="30000" dirty="0" smtClean="0"/>
              <a:t>-1</a:t>
            </a:r>
            <a:r>
              <a:rPr lang="en-US" dirty="0" smtClean="0"/>
              <a:t>)</a:t>
            </a:r>
          </a:p>
          <a:p>
            <a:r>
              <a:rPr lang="en-US" i="1" dirty="0" smtClean="0"/>
              <a:t>ĸ </a:t>
            </a:r>
            <a:r>
              <a:rPr lang="en-US" dirty="0" smtClean="0"/>
              <a:t>= </a:t>
            </a:r>
            <a:r>
              <a:rPr lang="en-US" dirty="0" err="1" smtClean="0"/>
              <a:t>Kármán</a:t>
            </a:r>
            <a:r>
              <a:rPr lang="en-US" dirty="0" smtClean="0"/>
              <a:t> </a:t>
            </a:r>
            <a:r>
              <a:rPr lang="en-US" dirty="0" err="1" smtClean="0"/>
              <a:t>contant</a:t>
            </a:r>
            <a:r>
              <a:rPr lang="en-US" dirty="0" smtClean="0"/>
              <a:t> (0.41)</a:t>
            </a:r>
          </a:p>
          <a:p>
            <a:r>
              <a:rPr lang="en-US" i="1" dirty="0" smtClean="0"/>
              <a:t>C</a:t>
            </a:r>
            <a:r>
              <a:rPr lang="en-US" dirty="0" smtClean="0"/>
              <a:t> = concentration (</a:t>
            </a:r>
            <a:r>
              <a:rPr lang="en-US" dirty="0" err="1" smtClean="0"/>
              <a:t>mmol</a:t>
            </a:r>
            <a:r>
              <a:rPr lang="en-US" dirty="0" smtClean="0"/>
              <a:t> kg</a:t>
            </a:r>
            <a:r>
              <a:rPr lang="en-US" baseline="30000" dirty="0" smtClean="0"/>
              <a:t>-1</a:t>
            </a:r>
            <a:r>
              <a:rPr lang="en-US" dirty="0" smtClean="0"/>
              <a:t>)</a:t>
            </a:r>
            <a:endParaRPr lang="en-US" dirty="0"/>
          </a:p>
        </p:txBody>
      </p:sp>
      <p:grpSp>
        <p:nvGrpSpPr>
          <p:cNvPr id="44" name="Group 43"/>
          <p:cNvGrpSpPr/>
          <p:nvPr/>
        </p:nvGrpSpPr>
        <p:grpSpPr>
          <a:xfrm>
            <a:off x="1905004" y="1752600"/>
            <a:ext cx="3761010" cy="1805464"/>
            <a:chOff x="1905004" y="1752600"/>
            <a:chExt cx="3761010" cy="1805464"/>
          </a:xfrm>
        </p:grpSpPr>
        <p:cxnSp>
          <p:nvCxnSpPr>
            <p:cNvPr id="25" name="Straight Arrow Connector 24"/>
            <p:cNvCxnSpPr>
              <a:stCxn id="23" idx="1"/>
            </p:cNvCxnSpPr>
            <p:nvPr/>
          </p:nvCxnSpPr>
          <p:spPr>
            <a:xfrm rot="10800000">
              <a:off x="3048000" y="1752600"/>
              <a:ext cx="2286000" cy="180546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a:stCxn id="23" idx="1"/>
            </p:cNvCxnSpPr>
            <p:nvPr/>
          </p:nvCxnSpPr>
          <p:spPr>
            <a:xfrm rot="10800000">
              <a:off x="1905004" y="3048002"/>
              <a:ext cx="3428997" cy="51006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1" name="TextBox 30"/>
            <p:cNvSpPr txBox="1"/>
            <p:nvPr/>
          </p:nvSpPr>
          <p:spPr>
            <a:xfrm rot="480000">
              <a:off x="2400741" y="3106650"/>
              <a:ext cx="2628797" cy="276999"/>
            </a:xfrm>
            <a:prstGeom prst="rect">
              <a:avLst/>
            </a:prstGeom>
            <a:noFill/>
            <a:scene3d>
              <a:camera prst="orthographicFront">
                <a:rot lat="0" lon="0" rev="0"/>
              </a:camera>
              <a:lightRig rig="threePt" dir="t"/>
            </a:scene3d>
          </p:spPr>
          <p:txBody>
            <a:bodyPr wrap="none" rtlCol="0">
              <a:spAutoFit/>
            </a:bodyPr>
            <a:lstStyle/>
            <a:p>
              <a:r>
                <a:rPr lang="en-US" sz="1200" dirty="0" smtClean="0">
                  <a:solidFill>
                    <a:srgbClr val="FF0000"/>
                  </a:solidFill>
                </a:rPr>
                <a:t>Acoustic Doppler </a:t>
              </a:r>
              <a:r>
                <a:rPr lang="en-US" sz="1200" dirty="0" err="1" smtClean="0">
                  <a:solidFill>
                    <a:srgbClr val="FF0000"/>
                  </a:solidFill>
                </a:rPr>
                <a:t>Velocimeter</a:t>
              </a:r>
              <a:r>
                <a:rPr lang="en-US" sz="1200" dirty="0" smtClean="0">
                  <a:solidFill>
                    <a:srgbClr val="FF0000"/>
                  </a:solidFill>
                </a:rPr>
                <a:t> (ADV)</a:t>
              </a:r>
              <a:endParaRPr lang="en-US" sz="1200" dirty="0">
                <a:solidFill>
                  <a:srgbClr val="FF0000"/>
                </a:solidFill>
              </a:endParaRPr>
            </a:p>
          </p:txBody>
        </p:sp>
        <p:sp>
          <p:nvSpPr>
            <p:cNvPr id="43" name="TextBox 42"/>
            <p:cNvSpPr txBox="1"/>
            <p:nvPr/>
          </p:nvSpPr>
          <p:spPr>
            <a:xfrm rot="2280000">
              <a:off x="2846614" y="2465023"/>
              <a:ext cx="2819400" cy="261610"/>
            </a:xfrm>
            <a:prstGeom prst="rect">
              <a:avLst/>
            </a:prstGeom>
            <a:noFill/>
          </p:spPr>
          <p:txBody>
            <a:bodyPr wrap="square" rtlCol="0">
              <a:spAutoFit/>
            </a:bodyPr>
            <a:lstStyle/>
            <a:p>
              <a:r>
                <a:rPr lang="en-US" sz="1100" dirty="0" smtClean="0">
                  <a:solidFill>
                    <a:srgbClr val="FF0000"/>
                  </a:solidFill>
                </a:rPr>
                <a:t>Modular Acoustic Velocity Sensor (MAVS)</a:t>
              </a:r>
              <a:endParaRPr lang="en-US" sz="1100" dirty="0"/>
            </a:p>
          </p:txBody>
        </p:sp>
      </p:grpSp>
      <p:grpSp>
        <p:nvGrpSpPr>
          <p:cNvPr id="47" name="Group 46"/>
          <p:cNvGrpSpPr/>
          <p:nvPr/>
        </p:nvGrpSpPr>
        <p:grpSpPr>
          <a:xfrm>
            <a:off x="4191000" y="4572000"/>
            <a:ext cx="4675052" cy="796493"/>
            <a:chOff x="4191000" y="4572000"/>
            <a:chExt cx="4675052" cy="796493"/>
          </a:xfrm>
        </p:grpSpPr>
        <p:graphicFrame>
          <p:nvGraphicFramePr>
            <p:cNvPr id="174088" name="Object 8"/>
            <p:cNvGraphicFramePr>
              <a:graphicFrameLocks noChangeAspect="1"/>
            </p:cNvGraphicFramePr>
            <p:nvPr/>
          </p:nvGraphicFramePr>
          <p:xfrm>
            <a:off x="4191000" y="4572000"/>
            <a:ext cx="2263775" cy="796493"/>
          </p:xfrm>
          <a:graphic>
            <a:graphicData uri="http://schemas.openxmlformats.org/presentationml/2006/ole">
              <p:oleObj spid="_x0000_s174088" name="Equation" r:id="rId7" imgW="1218960" imgH="431640" progId="Equation.3">
                <p:embed/>
              </p:oleObj>
            </a:graphicData>
          </a:graphic>
        </p:graphicFrame>
        <p:sp>
          <p:nvSpPr>
            <p:cNvPr id="46" name="TextBox 45"/>
            <p:cNvSpPr txBox="1"/>
            <p:nvPr/>
          </p:nvSpPr>
          <p:spPr>
            <a:xfrm>
              <a:off x="6477000" y="4648200"/>
              <a:ext cx="2389052" cy="646331"/>
            </a:xfrm>
            <a:prstGeom prst="rect">
              <a:avLst/>
            </a:prstGeom>
            <a:noFill/>
          </p:spPr>
          <p:txBody>
            <a:bodyPr wrap="none" rtlCol="0">
              <a:spAutoFit/>
            </a:bodyPr>
            <a:lstStyle/>
            <a:p>
              <a:r>
                <a:rPr lang="en-US" i="1" dirty="0" smtClean="0"/>
                <a:t>U</a:t>
              </a:r>
              <a:r>
                <a:rPr lang="en-US" dirty="0" smtClean="0"/>
                <a:t> = instant. velocity</a:t>
              </a:r>
            </a:p>
            <a:p>
              <a:r>
                <a:rPr lang="en-US" i="1" dirty="0" smtClean="0"/>
                <a:t>z = </a:t>
              </a:r>
              <a:r>
                <a:rPr lang="en-US" dirty="0" smtClean="0"/>
                <a:t>m (above seafloor)</a:t>
              </a:r>
              <a:endParaRPr lang="en-US" i="1" dirty="0"/>
            </a:p>
          </p:txBody>
        </p:sp>
      </p:grpSp>
      <p:sp>
        <p:nvSpPr>
          <p:cNvPr id="18" name="TextBox 17"/>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right)">
                                      <p:cBhvr>
                                        <p:cTn id="7" dur="500"/>
                                        <p:tgtEl>
                                          <p:spTgt spid="4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6" descr="C:\Documents and Settings\dwight.gledhill\My Documents\My Pictures\201108 AOAT Pictures\PICT0540.JPG"/>
          <p:cNvPicPr>
            <a:picLocks noChangeAspect="1" noChangeArrowheads="1"/>
          </p:cNvPicPr>
          <p:nvPr/>
        </p:nvPicPr>
        <p:blipFill>
          <a:blip r:embed="rId3" cstate="print"/>
          <a:srcRect/>
          <a:stretch>
            <a:fillRect/>
          </a:stretch>
        </p:blipFill>
        <p:spPr bwMode="auto">
          <a:xfrm>
            <a:off x="304800" y="1524000"/>
            <a:ext cx="3657600" cy="2743200"/>
          </a:xfrm>
          <a:prstGeom prst="rect">
            <a:avLst/>
          </a:prstGeom>
          <a:noFill/>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Benthic Community Metabolism</a:t>
            </a:r>
            <a:endParaRPr lang="en-US" dirty="0"/>
          </a:p>
        </p:txBody>
      </p:sp>
      <p:sp>
        <p:nvSpPr>
          <p:cNvPr id="13" name="TextBox 12"/>
          <p:cNvSpPr txBox="1"/>
          <p:nvPr/>
        </p:nvSpPr>
        <p:spPr>
          <a:xfrm>
            <a:off x="304800" y="1143000"/>
            <a:ext cx="4770730" cy="369332"/>
          </a:xfrm>
          <a:prstGeom prst="rect">
            <a:avLst/>
          </a:prstGeom>
          <a:noFill/>
        </p:spPr>
        <p:txBody>
          <a:bodyPr wrap="none" rtlCol="0">
            <a:spAutoFit/>
          </a:bodyPr>
          <a:lstStyle/>
          <a:p>
            <a:r>
              <a:rPr lang="en-US" dirty="0" smtClean="0"/>
              <a:t>Boundary Layer Gradient Flux (GF) Technique</a:t>
            </a:r>
            <a:endParaRPr lang="en-US" dirty="0"/>
          </a:p>
        </p:txBody>
      </p:sp>
      <p:sp>
        <p:nvSpPr>
          <p:cNvPr id="14" name="TextBox 13"/>
          <p:cNvSpPr txBox="1"/>
          <p:nvPr/>
        </p:nvSpPr>
        <p:spPr>
          <a:xfrm>
            <a:off x="76200" y="6267450"/>
            <a:ext cx="7467600" cy="584775"/>
          </a:xfrm>
          <a:prstGeom prst="rect">
            <a:avLst/>
          </a:prstGeom>
          <a:noFill/>
        </p:spPr>
        <p:txBody>
          <a:bodyPr wrap="square" rtlCol="0">
            <a:spAutoFit/>
          </a:bodyPr>
          <a:lstStyle/>
          <a:p>
            <a:r>
              <a:rPr lang="en-US" sz="1400" dirty="0" err="1" smtClean="0"/>
              <a:t>McGillis</a:t>
            </a:r>
            <a:r>
              <a:rPr lang="en-US" sz="1400" dirty="0" smtClean="0"/>
              <a:t>, Langdon, Loose, Yates, and </a:t>
            </a:r>
            <a:r>
              <a:rPr lang="en-US" sz="1400" dirty="0" err="1" smtClean="0"/>
              <a:t>Corredor</a:t>
            </a:r>
            <a:r>
              <a:rPr lang="en-US" sz="1400" dirty="0" smtClean="0"/>
              <a:t> (2011) Productivity of a coral reef using boundary layer and enclosure methods. </a:t>
            </a:r>
            <a:r>
              <a:rPr lang="en-US" sz="1400" i="1" dirty="0" smtClean="0"/>
              <a:t>GRL</a:t>
            </a:r>
            <a:r>
              <a:rPr lang="en-US" sz="1400" dirty="0" smtClean="0"/>
              <a:t>, Vol. 38</a:t>
            </a:r>
            <a:r>
              <a:rPr lang="en-US" dirty="0" smtClean="0"/>
              <a:t> </a:t>
            </a:r>
            <a:endParaRPr lang="en-US" dirty="0"/>
          </a:p>
        </p:txBody>
      </p:sp>
      <p:pic>
        <p:nvPicPr>
          <p:cNvPr id="15" name="Picture 10" descr="C:\Documents and Settings\dwight.gledhill\My Documents\My Pictures\201105 AOAT Pictures\IMG_9444.JPG"/>
          <p:cNvPicPr>
            <a:picLocks noChangeAspect="1" noChangeArrowheads="1"/>
          </p:cNvPicPr>
          <p:nvPr/>
        </p:nvPicPr>
        <p:blipFill>
          <a:blip r:embed="rId4" cstate="print"/>
          <a:srcRect/>
          <a:stretch>
            <a:fillRect/>
          </a:stretch>
        </p:blipFill>
        <p:spPr bwMode="auto">
          <a:xfrm>
            <a:off x="304800" y="4419600"/>
            <a:ext cx="2057400" cy="1156324"/>
          </a:xfrm>
          <a:prstGeom prst="rect">
            <a:avLst/>
          </a:prstGeom>
          <a:noFill/>
        </p:spPr>
      </p:pic>
      <p:pic>
        <p:nvPicPr>
          <p:cNvPr id="174081" name="Picture 1" descr="C:\Documents and Settings\dwight.gledhill\My Documents\My Pictures\Atlantic Ocean Acidification Test-bed July 2009\PICT0007.JPG"/>
          <p:cNvPicPr>
            <a:picLocks noChangeAspect="1" noChangeArrowheads="1"/>
          </p:cNvPicPr>
          <p:nvPr/>
        </p:nvPicPr>
        <p:blipFill>
          <a:blip r:embed="rId5" cstate="print"/>
          <a:srcRect/>
          <a:stretch>
            <a:fillRect/>
          </a:stretch>
        </p:blipFill>
        <p:spPr bwMode="auto">
          <a:xfrm>
            <a:off x="2413000" y="4419600"/>
            <a:ext cx="1524000" cy="1143000"/>
          </a:xfrm>
          <a:prstGeom prst="rect">
            <a:avLst/>
          </a:prstGeom>
          <a:noFill/>
        </p:spPr>
      </p:pic>
      <p:graphicFrame>
        <p:nvGraphicFramePr>
          <p:cNvPr id="174085" name="Object 5"/>
          <p:cNvGraphicFramePr>
            <a:graphicFrameLocks noChangeAspect="1"/>
          </p:cNvGraphicFramePr>
          <p:nvPr/>
        </p:nvGraphicFramePr>
        <p:xfrm>
          <a:off x="4713288" y="1813052"/>
          <a:ext cx="3440112" cy="850900"/>
        </p:xfrm>
        <a:graphic>
          <a:graphicData uri="http://schemas.openxmlformats.org/presentationml/2006/ole">
            <p:oleObj spid="_x0000_s177154" name="Equation" r:id="rId6" imgW="1739880" imgH="431640" progId="Equation.3">
              <p:embed/>
            </p:oleObj>
          </a:graphicData>
        </a:graphic>
      </p:graphicFrame>
      <p:sp>
        <p:nvSpPr>
          <p:cNvPr id="23" name="TextBox 22"/>
          <p:cNvSpPr txBox="1"/>
          <p:nvPr/>
        </p:nvSpPr>
        <p:spPr>
          <a:xfrm>
            <a:off x="5334000" y="2819400"/>
            <a:ext cx="3229217" cy="1477328"/>
          </a:xfrm>
          <a:prstGeom prst="rect">
            <a:avLst/>
          </a:prstGeom>
          <a:noFill/>
        </p:spPr>
        <p:txBody>
          <a:bodyPr wrap="none" rtlCol="0">
            <a:spAutoFit/>
          </a:bodyPr>
          <a:lstStyle/>
          <a:p>
            <a:r>
              <a:rPr lang="en-US" i="1" dirty="0" smtClean="0"/>
              <a:t>R</a:t>
            </a:r>
            <a:r>
              <a:rPr lang="en-US" dirty="0" smtClean="0"/>
              <a:t> = Rate (</a:t>
            </a:r>
            <a:r>
              <a:rPr lang="en-US" dirty="0" err="1" smtClean="0"/>
              <a:t>mmol</a:t>
            </a:r>
            <a:r>
              <a:rPr lang="en-US" dirty="0" smtClean="0"/>
              <a:t> m</a:t>
            </a:r>
            <a:r>
              <a:rPr lang="en-US" baseline="30000" dirty="0" smtClean="0"/>
              <a:t>-2</a:t>
            </a:r>
            <a:r>
              <a:rPr lang="en-US" dirty="0" smtClean="0"/>
              <a:t> hr</a:t>
            </a:r>
            <a:r>
              <a:rPr lang="en-US" baseline="30000" dirty="0" smtClean="0"/>
              <a:t>-1</a:t>
            </a:r>
            <a:endParaRPr lang="en-US" dirty="0" smtClean="0"/>
          </a:p>
          <a:p>
            <a:r>
              <a:rPr lang="el-GR" i="1" dirty="0" smtClean="0">
                <a:latin typeface="Trebuchet MS" pitchFamily="34" charset="0"/>
              </a:rPr>
              <a:t>ρ</a:t>
            </a:r>
            <a:r>
              <a:rPr lang="en-US" i="1" dirty="0" smtClean="0">
                <a:latin typeface="Trebuchet MS" pitchFamily="34" charset="0"/>
              </a:rPr>
              <a:t> </a:t>
            </a:r>
            <a:r>
              <a:rPr lang="en-US" i="1" dirty="0" smtClean="0"/>
              <a:t>= </a:t>
            </a:r>
            <a:r>
              <a:rPr lang="en-US" dirty="0" smtClean="0"/>
              <a:t>density (km m</a:t>
            </a:r>
            <a:r>
              <a:rPr lang="en-US" baseline="30000" dirty="0" smtClean="0"/>
              <a:t>-3</a:t>
            </a:r>
            <a:r>
              <a:rPr lang="en-US" dirty="0" smtClean="0"/>
              <a:t>)</a:t>
            </a:r>
          </a:p>
          <a:p>
            <a:r>
              <a:rPr lang="en-US" i="1" dirty="0" smtClean="0">
                <a:latin typeface="Trebuchet MS" pitchFamily="34" charset="0"/>
              </a:rPr>
              <a:t>u</a:t>
            </a:r>
            <a:r>
              <a:rPr lang="en-US" i="1" baseline="-25000" dirty="0" smtClean="0">
                <a:latin typeface="Trebuchet MS" pitchFamily="34" charset="0"/>
              </a:rPr>
              <a:t>*</a:t>
            </a:r>
            <a:r>
              <a:rPr lang="en-US" i="1" dirty="0" smtClean="0">
                <a:latin typeface="Trebuchet MS" pitchFamily="34" charset="0"/>
              </a:rPr>
              <a:t> </a:t>
            </a:r>
            <a:r>
              <a:rPr lang="en-US" dirty="0" smtClean="0"/>
              <a:t>= friction velocity  (m sec</a:t>
            </a:r>
            <a:r>
              <a:rPr lang="en-US" baseline="30000" dirty="0" smtClean="0"/>
              <a:t>-1</a:t>
            </a:r>
            <a:r>
              <a:rPr lang="en-US" dirty="0" smtClean="0"/>
              <a:t>)</a:t>
            </a:r>
          </a:p>
          <a:p>
            <a:r>
              <a:rPr lang="en-US" i="1" dirty="0" smtClean="0"/>
              <a:t>ĸ </a:t>
            </a:r>
            <a:r>
              <a:rPr lang="en-US" dirty="0" smtClean="0"/>
              <a:t>= </a:t>
            </a:r>
            <a:r>
              <a:rPr lang="en-US" dirty="0" err="1" smtClean="0"/>
              <a:t>Kármán</a:t>
            </a:r>
            <a:r>
              <a:rPr lang="en-US" dirty="0" smtClean="0"/>
              <a:t> </a:t>
            </a:r>
            <a:r>
              <a:rPr lang="en-US" dirty="0" err="1" smtClean="0"/>
              <a:t>contant</a:t>
            </a:r>
            <a:r>
              <a:rPr lang="en-US" dirty="0" smtClean="0"/>
              <a:t> (0.41)</a:t>
            </a:r>
          </a:p>
          <a:p>
            <a:r>
              <a:rPr lang="en-US" i="1" dirty="0" smtClean="0"/>
              <a:t>C</a:t>
            </a:r>
            <a:r>
              <a:rPr lang="en-US" dirty="0" smtClean="0"/>
              <a:t> = concentration (</a:t>
            </a:r>
            <a:r>
              <a:rPr lang="en-US" dirty="0" err="1" smtClean="0"/>
              <a:t>mmol</a:t>
            </a:r>
            <a:r>
              <a:rPr lang="en-US" dirty="0" smtClean="0"/>
              <a:t> kg</a:t>
            </a:r>
            <a:r>
              <a:rPr lang="en-US" baseline="30000" dirty="0" smtClean="0"/>
              <a:t>-1</a:t>
            </a:r>
            <a:r>
              <a:rPr lang="en-US" dirty="0" smtClean="0"/>
              <a:t>)</a:t>
            </a:r>
            <a:endParaRPr lang="en-US" dirty="0"/>
          </a:p>
        </p:txBody>
      </p:sp>
      <p:grpSp>
        <p:nvGrpSpPr>
          <p:cNvPr id="3" name="Group 43"/>
          <p:cNvGrpSpPr/>
          <p:nvPr/>
        </p:nvGrpSpPr>
        <p:grpSpPr>
          <a:xfrm>
            <a:off x="2133600" y="2057400"/>
            <a:ext cx="3276600" cy="2057400"/>
            <a:chOff x="2133600" y="2057400"/>
            <a:chExt cx="3276600" cy="2057400"/>
          </a:xfrm>
        </p:grpSpPr>
        <p:cxnSp>
          <p:nvCxnSpPr>
            <p:cNvPr id="25" name="Straight Arrow Connector 24"/>
            <p:cNvCxnSpPr/>
            <p:nvPr/>
          </p:nvCxnSpPr>
          <p:spPr>
            <a:xfrm rot="10800000">
              <a:off x="2133600" y="2057400"/>
              <a:ext cx="3276600" cy="20574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rot="10800000">
              <a:off x="2133600" y="3276600"/>
              <a:ext cx="3276600" cy="8382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1" name="TextBox 30"/>
            <p:cNvSpPr txBox="1"/>
            <p:nvPr/>
          </p:nvSpPr>
          <p:spPr>
            <a:xfrm rot="960000">
              <a:off x="3115863" y="3494130"/>
              <a:ext cx="1525161" cy="276999"/>
            </a:xfrm>
            <a:prstGeom prst="rect">
              <a:avLst/>
            </a:prstGeom>
            <a:noFill/>
            <a:scene3d>
              <a:camera prst="orthographicFront">
                <a:rot lat="0" lon="0" rev="0"/>
              </a:camera>
              <a:lightRig rig="threePt" dir="t"/>
            </a:scene3d>
          </p:spPr>
          <p:txBody>
            <a:bodyPr wrap="none" rtlCol="0">
              <a:spAutoFit/>
            </a:bodyPr>
            <a:lstStyle/>
            <a:p>
              <a:r>
                <a:rPr lang="en-US" sz="1200" dirty="0" err="1" smtClean="0">
                  <a:solidFill>
                    <a:srgbClr val="FF0000"/>
                  </a:solidFill>
                </a:rPr>
                <a:t>Aanderaa</a:t>
              </a:r>
              <a:r>
                <a:rPr lang="en-US" sz="1200" dirty="0" smtClean="0">
                  <a:solidFill>
                    <a:srgbClr val="FF0000"/>
                  </a:solidFill>
                </a:rPr>
                <a:t> O</a:t>
              </a:r>
              <a:r>
                <a:rPr lang="en-US" sz="1200" baseline="-25000" dirty="0" smtClean="0">
                  <a:solidFill>
                    <a:srgbClr val="FF0000"/>
                  </a:solidFill>
                </a:rPr>
                <a:t>2</a:t>
              </a:r>
              <a:r>
                <a:rPr lang="en-US" sz="1200" dirty="0" smtClean="0">
                  <a:solidFill>
                    <a:srgbClr val="FF0000"/>
                  </a:solidFill>
                </a:rPr>
                <a:t> </a:t>
              </a:r>
              <a:r>
                <a:rPr lang="en-US" sz="1200" dirty="0" err="1" smtClean="0">
                  <a:solidFill>
                    <a:srgbClr val="FF0000"/>
                  </a:solidFill>
                </a:rPr>
                <a:t>optode</a:t>
              </a:r>
              <a:endParaRPr lang="en-US" sz="1200" dirty="0"/>
            </a:p>
          </p:txBody>
        </p:sp>
        <p:sp>
          <p:nvSpPr>
            <p:cNvPr id="43" name="TextBox 42"/>
            <p:cNvSpPr txBox="1"/>
            <p:nvPr/>
          </p:nvSpPr>
          <p:spPr>
            <a:xfrm rot="2059871">
              <a:off x="3367107" y="3108087"/>
              <a:ext cx="1642235" cy="261610"/>
            </a:xfrm>
            <a:prstGeom prst="rect">
              <a:avLst/>
            </a:prstGeom>
            <a:noFill/>
          </p:spPr>
          <p:txBody>
            <a:bodyPr wrap="square" rtlCol="0">
              <a:spAutoFit/>
            </a:bodyPr>
            <a:lstStyle/>
            <a:p>
              <a:r>
                <a:rPr lang="en-US" sz="1100" dirty="0" err="1" smtClean="0">
                  <a:solidFill>
                    <a:srgbClr val="FF0000"/>
                  </a:solidFill>
                </a:rPr>
                <a:t>Aanderaa</a:t>
              </a:r>
              <a:r>
                <a:rPr lang="en-US" sz="1100" dirty="0" smtClean="0">
                  <a:solidFill>
                    <a:srgbClr val="FF0000"/>
                  </a:solidFill>
                </a:rPr>
                <a:t> O</a:t>
              </a:r>
              <a:r>
                <a:rPr lang="en-US" sz="1100" baseline="-25000" dirty="0" smtClean="0">
                  <a:solidFill>
                    <a:srgbClr val="FF0000"/>
                  </a:solidFill>
                </a:rPr>
                <a:t>2</a:t>
              </a:r>
              <a:r>
                <a:rPr lang="en-US" sz="1100" dirty="0" smtClean="0">
                  <a:solidFill>
                    <a:srgbClr val="FF0000"/>
                  </a:solidFill>
                </a:rPr>
                <a:t> </a:t>
              </a:r>
              <a:r>
                <a:rPr lang="en-US" sz="1100" dirty="0" err="1" smtClean="0">
                  <a:solidFill>
                    <a:srgbClr val="FF0000"/>
                  </a:solidFill>
                </a:rPr>
                <a:t>optode</a:t>
              </a:r>
              <a:endParaRPr lang="en-US" sz="1100" dirty="0"/>
            </a:p>
          </p:txBody>
        </p:sp>
      </p:grpSp>
      <p:sp>
        <p:nvSpPr>
          <p:cNvPr id="16" name="TextBox 15"/>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6" descr="C:\Documents and Settings\dwight.gledhill\My Documents\My Pictures\201108 AOAT Pictures\PICT0540.JPG"/>
          <p:cNvPicPr>
            <a:picLocks noChangeAspect="1" noChangeArrowheads="1"/>
          </p:cNvPicPr>
          <p:nvPr/>
        </p:nvPicPr>
        <p:blipFill>
          <a:blip r:embed="rId3" cstate="print"/>
          <a:srcRect/>
          <a:stretch>
            <a:fillRect/>
          </a:stretch>
        </p:blipFill>
        <p:spPr bwMode="auto">
          <a:xfrm>
            <a:off x="304800" y="1524000"/>
            <a:ext cx="3657600" cy="2743200"/>
          </a:xfrm>
          <a:prstGeom prst="rect">
            <a:avLst/>
          </a:prstGeom>
          <a:noFill/>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Benthic Community Metabolism</a:t>
            </a:r>
            <a:endParaRPr lang="en-US" dirty="0"/>
          </a:p>
        </p:txBody>
      </p:sp>
      <p:sp>
        <p:nvSpPr>
          <p:cNvPr id="13" name="TextBox 12"/>
          <p:cNvSpPr txBox="1"/>
          <p:nvPr/>
        </p:nvSpPr>
        <p:spPr>
          <a:xfrm>
            <a:off x="304800" y="1143000"/>
            <a:ext cx="4770730" cy="369332"/>
          </a:xfrm>
          <a:prstGeom prst="rect">
            <a:avLst/>
          </a:prstGeom>
          <a:noFill/>
        </p:spPr>
        <p:txBody>
          <a:bodyPr wrap="none" rtlCol="0">
            <a:spAutoFit/>
          </a:bodyPr>
          <a:lstStyle/>
          <a:p>
            <a:r>
              <a:rPr lang="en-US" dirty="0" smtClean="0"/>
              <a:t>Boundary Layer Gradient Flux (GF) Technique</a:t>
            </a:r>
            <a:endParaRPr lang="en-US" dirty="0"/>
          </a:p>
        </p:txBody>
      </p:sp>
      <p:pic>
        <p:nvPicPr>
          <p:cNvPr id="15" name="Picture 10" descr="C:\Documents and Settings\dwight.gledhill\My Documents\My Pictures\201105 AOAT Pictures\IMG_9444.JPG"/>
          <p:cNvPicPr>
            <a:picLocks noChangeAspect="1" noChangeArrowheads="1"/>
          </p:cNvPicPr>
          <p:nvPr/>
        </p:nvPicPr>
        <p:blipFill>
          <a:blip r:embed="rId4" cstate="print"/>
          <a:srcRect/>
          <a:stretch>
            <a:fillRect/>
          </a:stretch>
        </p:blipFill>
        <p:spPr bwMode="auto">
          <a:xfrm>
            <a:off x="304800" y="4419600"/>
            <a:ext cx="2057400" cy="1156324"/>
          </a:xfrm>
          <a:prstGeom prst="rect">
            <a:avLst/>
          </a:prstGeom>
          <a:noFill/>
        </p:spPr>
      </p:pic>
      <p:pic>
        <p:nvPicPr>
          <p:cNvPr id="174081" name="Picture 1" descr="C:\Documents and Settings\dwight.gledhill\My Documents\My Pictures\Atlantic Ocean Acidification Test-bed July 2009\PICT0007.JPG"/>
          <p:cNvPicPr>
            <a:picLocks noChangeAspect="1" noChangeArrowheads="1"/>
          </p:cNvPicPr>
          <p:nvPr/>
        </p:nvPicPr>
        <p:blipFill>
          <a:blip r:embed="rId5" cstate="print"/>
          <a:srcRect/>
          <a:stretch>
            <a:fillRect/>
          </a:stretch>
        </p:blipFill>
        <p:spPr bwMode="auto">
          <a:xfrm>
            <a:off x="2413000" y="4419600"/>
            <a:ext cx="1524000" cy="1143000"/>
          </a:xfrm>
          <a:prstGeom prst="rect">
            <a:avLst/>
          </a:prstGeom>
          <a:noFill/>
        </p:spPr>
      </p:pic>
      <p:graphicFrame>
        <p:nvGraphicFramePr>
          <p:cNvPr id="174085" name="Object 5"/>
          <p:cNvGraphicFramePr>
            <a:graphicFrameLocks noChangeAspect="1"/>
          </p:cNvGraphicFramePr>
          <p:nvPr/>
        </p:nvGraphicFramePr>
        <p:xfrm>
          <a:off x="4713288" y="1813052"/>
          <a:ext cx="3440112" cy="850900"/>
        </p:xfrm>
        <a:graphic>
          <a:graphicData uri="http://schemas.openxmlformats.org/presentationml/2006/ole">
            <p:oleObj spid="_x0000_s179202" name="Equation" r:id="rId6" imgW="1739880" imgH="431640" progId="Equation.3">
              <p:embed/>
            </p:oleObj>
          </a:graphicData>
        </a:graphic>
      </p:graphicFrame>
      <p:pic>
        <p:nvPicPr>
          <p:cNvPr id="179203" name="Picture 3"/>
          <p:cNvPicPr>
            <a:picLocks noChangeAspect="1" noChangeArrowheads="1"/>
          </p:cNvPicPr>
          <p:nvPr/>
        </p:nvPicPr>
        <p:blipFill>
          <a:blip r:embed="rId7" cstate="print"/>
          <a:srcRect/>
          <a:stretch>
            <a:fillRect/>
          </a:stretch>
        </p:blipFill>
        <p:spPr bwMode="auto">
          <a:xfrm>
            <a:off x="4495800" y="2743200"/>
            <a:ext cx="3962400" cy="3059113"/>
          </a:xfrm>
          <a:prstGeom prst="rect">
            <a:avLst/>
          </a:prstGeom>
          <a:noFill/>
          <a:ln w="9525">
            <a:noFill/>
            <a:miter lim="800000"/>
            <a:headEnd/>
            <a:tailEnd/>
          </a:ln>
          <a:effectLst/>
        </p:spPr>
      </p:pic>
      <p:sp>
        <p:nvSpPr>
          <p:cNvPr id="17" name="TextBox 16"/>
          <p:cNvSpPr txBox="1"/>
          <p:nvPr/>
        </p:nvSpPr>
        <p:spPr>
          <a:xfrm>
            <a:off x="5562600" y="5943600"/>
            <a:ext cx="1722844" cy="369332"/>
          </a:xfrm>
          <a:prstGeom prst="rect">
            <a:avLst/>
          </a:prstGeom>
          <a:noFill/>
        </p:spPr>
        <p:txBody>
          <a:bodyPr wrap="none" rtlCol="0">
            <a:spAutoFit/>
          </a:bodyPr>
          <a:lstStyle/>
          <a:p>
            <a:r>
              <a:rPr lang="en-US" dirty="0" smtClean="0"/>
              <a:t>-PRLIMINARY-</a:t>
            </a:r>
            <a:endParaRPr lang="en-US" dirty="0"/>
          </a:p>
        </p:txBody>
      </p:sp>
      <p:sp>
        <p:nvSpPr>
          <p:cNvPr id="10" name="TextBox 9"/>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2" name="Picture 6" descr="C:\Documents and Settings\dwight.gledhill\My Documents\My Pictures\201108 AOAT Pictures\PICT0547.JPG"/>
          <p:cNvPicPr>
            <a:picLocks noChangeAspect="1" noChangeArrowheads="1"/>
          </p:cNvPicPr>
          <p:nvPr/>
        </p:nvPicPr>
        <p:blipFill>
          <a:blip r:embed="rId3" cstate="print"/>
          <a:srcRect/>
          <a:stretch>
            <a:fillRect/>
          </a:stretch>
        </p:blipFill>
        <p:spPr bwMode="auto">
          <a:xfrm>
            <a:off x="1905000" y="1524000"/>
            <a:ext cx="2057400" cy="2743200"/>
          </a:xfrm>
          <a:prstGeom prst="rect">
            <a:avLst/>
          </a:prstGeom>
          <a:noFill/>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Benthic Community Metabolism</a:t>
            </a:r>
            <a:endParaRPr lang="en-US" dirty="0"/>
          </a:p>
        </p:txBody>
      </p:sp>
      <p:sp>
        <p:nvSpPr>
          <p:cNvPr id="13" name="TextBox 12"/>
          <p:cNvSpPr txBox="1"/>
          <p:nvPr/>
        </p:nvSpPr>
        <p:spPr>
          <a:xfrm>
            <a:off x="304800" y="1143000"/>
            <a:ext cx="4770730" cy="369332"/>
          </a:xfrm>
          <a:prstGeom prst="rect">
            <a:avLst/>
          </a:prstGeom>
          <a:noFill/>
        </p:spPr>
        <p:txBody>
          <a:bodyPr wrap="none" rtlCol="0">
            <a:spAutoFit/>
          </a:bodyPr>
          <a:lstStyle/>
          <a:p>
            <a:r>
              <a:rPr lang="en-US" dirty="0" smtClean="0"/>
              <a:t>Boundary Layer Gradient Flux (GF) Technique</a:t>
            </a:r>
            <a:endParaRPr lang="en-US" dirty="0"/>
          </a:p>
        </p:txBody>
      </p:sp>
      <p:pic>
        <p:nvPicPr>
          <p:cNvPr id="15" name="Picture 10" descr="C:\Documents and Settings\dwight.gledhill\My Documents\My Pictures\201105 AOAT Pictures\IMG_9444.JPG"/>
          <p:cNvPicPr>
            <a:picLocks noChangeAspect="1" noChangeArrowheads="1"/>
          </p:cNvPicPr>
          <p:nvPr/>
        </p:nvPicPr>
        <p:blipFill>
          <a:blip r:embed="rId4" cstate="print"/>
          <a:srcRect/>
          <a:stretch>
            <a:fillRect/>
          </a:stretch>
        </p:blipFill>
        <p:spPr bwMode="auto">
          <a:xfrm>
            <a:off x="304800" y="4419600"/>
            <a:ext cx="2057400" cy="1156324"/>
          </a:xfrm>
          <a:prstGeom prst="rect">
            <a:avLst/>
          </a:prstGeom>
          <a:noFill/>
        </p:spPr>
      </p:pic>
      <p:pic>
        <p:nvPicPr>
          <p:cNvPr id="174081" name="Picture 1" descr="C:\Documents and Settings\dwight.gledhill\My Documents\My Pictures\Atlantic Ocean Acidification Test-bed July 2009\PICT0007.JPG"/>
          <p:cNvPicPr>
            <a:picLocks noChangeAspect="1" noChangeArrowheads="1"/>
          </p:cNvPicPr>
          <p:nvPr/>
        </p:nvPicPr>
        <p:blipFill>
          <a:blip r:embed="rId5" cstate="print"/>
          <a:srcRect/>
          <a:stretch>
            <a:fillRect/>
          </a:stretch>
        </p:blipFill>
        <p:spPr bwMode="auto">
          <a:xfrm>
            <a:off x="2413000" y="4419600"/>
            <a:ext cx="1524000" cy="1143000"/>
          </a:xfrm>
          <a:prstGeom prst="rect">
            <a:avLst/>
          </a:prstGeom>
          <a:noFill/>
        </p:spPr>
      </p:pic>
      <p:graphicFrame>
        <p:nvGraphicFramePr>
          <p:cNvPr id="174085" name="Object 5"/>
          <p:cNvGraphicFramePr>
            <a:graphicFrameLocks noChangeAspect="1"/>
          </p:cNvGraphicFramePr>
          <p:nvPr/>
        </p:nvGraphicFramePr>
        <p:xfrm>
          <a:off x="4713288" y="1813052"/>
          <a:ext cx="3440112" cy="850900"/>
        </p:xfrm>
        <a:graphic>
          <a:graphicData uri="http://schemas.openxmlformats.org/presentationml/2006/ole">
            <p:oleObj spid="_x0000_s178178" name="Equation" r:id="rId6" imgW="1739880" imgH="431640" progId="Equation.3">
              <p:embed/>
            </p:oleObj>
          </a:graphicData>
        </a:graphic>
      </p:graphicFrame>
      <p:graphicFrame>
        <p:nvGraphicFramePr>
          <p:cNvPr id="174086" name="Object 6"/>
          <p:cNvGraphicFramePr>
            <a:graphicFrameLocks noChangeAspect="1"/>
          </p:cNvGraphicFramePr>
          <p:nvPr/>
        </p:nvGraphicFramePr>
        <p:xfrm>
          <a:off x="4495800" y="1816100"/>
          <a:ext cx="3667125" cy="850900"/>
        </p:xfrm>
        <a:graphic>
          <a:graphicData uri="http://schemas.openxmlformats.org/presentationml/2006/ole">
            <p:oleObj spid="_x0000_s178179" name="Equation" r:id="rId7" imgW="1854000" imgH="431640" progId="Equation.3">
              <p:embed/>
            </p:oleObj>
          </a:graphicData>
        </a:graphic>
      </p:graphicFrame>
      <p:graphicFrame>
        <p:nvGraphicFramePr>
          <p:cNvPr id="174087" name="Object 7"/>
          <p:cNvGraphicFramePr>
            <a:graphicFrameLocks noChangeAspect="1"/>
          </p:cNvGraphicFramePr>
          <p:nvPr/>
        </p:nvGraphicFramePr>
        <p:xfrm>
          <a:off x="5257800" y="1813052"/>
          <a:ext cx="2863850" cy="850900"/>
        </p:xfrm>
        <a:graphic>
          <a:graphicData uri="http://schemas.openxmlformats.org/presentationml/2006/ole">
            <p:oleObj spid="_x0000_s178180" name="Equation" r:id="rId8" imgW="1447560" imgH="431640" progId="Equation.3">
              <p:embed/>
            </p:oleObj>
          </a:graphicData>
        </a:graphic>
      </p:graphicFrame>
      <p:sp>
        <p:nvSpPr>
          <p:cNvPr id="23" name="TextBox 22"/>
          <p:cNvSpPr txBox="1"/>
          <p:nvPr/>
        </p:nvSpPr>
        <p:spPr>
          <a:xfrm>
            <a:off x="5334000" y="2819400"/>
            <a:ext cx="3229217" cy="1477328"/>
          </a:xfrm>
          <a:prstGeom prst="rect">
            <a:avLst/>
          </a:prstGeom>
          <a:noFill/>
        </p:spPr>
        <p:txBody>
          <a:bodyPr wrap="none" rtlCol="0">
            <a:spAutoFit/>
          </a:bodyPr>
          <a:lstStyle/>
          <a:p>
            <a:r>
              <a:rPr lang="en-US" i="1" dirty="0" smtClean="0"/>
              <a:t>R</a:t>
            </a:r>
            <a:r>
              <a:rPr lang="en-US" dirty="0" smtClean="0"/>
              <a:t> = Rate (</a:t>
            </a:r>
            <a:r>
              <a:rPr lang="en-US" dirty="0" err="1" smtClean="0"/>
              <a:t>mmol</a:t>
            </a:r>
            <a:r>
              <a:rPr lang="en-US" dirty="0" smtClean="0"/>
              <a:t> m</a:t>
            </a:r>
            <a:r>
              <a:rPr lang="en-US" baseline="30000" dirty="0" smtClean="0"/>
              <a:t>-2</a:t>
            </a:r>
            <a:r>
              <a:rPr lang="en-US" dirty="0" smtClean="0"/>
              <a:t> hr</a:t>
            </a:r>
            <a:r>
              <a:rPr lang="en-US" baseline="30000" dirty="0" smtClean="0"/>
              <a:t>-1</a:t>
            </a:r>
            <a:endParaRPr lang="en-US" dirty="0" smtClean="0"/>
          </a:p>
          <a:p>
            <a:r>
              <a:rPr lang="el-GR" i="1" dirty="0" smtClean="0">
                <a:latin typeface="Trebuchet MS" pitchFamily="34" charset="0"/>
              </a:rPr>
              <a:t>ρ</a:t>
            </a:r>
            <a:r>
              <a:rPr lang="en-US" i="1" dirty="0" smtClean="0">
                <a:latin typeface="Trebuchet MS" pitchFamily="34" charset="0"/>
              </a:rPr>
              <a:t> </a:t>
            </a:r>
            <a:r>
              <a:rPr lang="en-US" i="1" dirty="0" smtClean="0"/>
              <a:t>= </a:t>
            </a:r>
            <a:r>
              <a:rPr lang="en-US" dirty="0" smtClean="0"/>
              <a:t>density (km m</a:t>
            </a:r>
            <a:r>
              <a:rPr lang="en-US" baseline="30000" dirty="0" smtClean="0"/>
              <a:t>-3</a:t>
            </a:r>
            <a:r>
              <a:rPr lang="en-US" dirty="0" smtClean="0"/>
              <a:t>)</a:t>
            </a:r>
          </a:p>
          <a:p>
            <a:r>
              <a:rPr lang="en-US" i="1" dirty="0" smtClean="0">
                <a:latin typeface="Trebuchet MS" pitchFamily="34" charset="0"/>
              </a:rPr>
              <a:t>u</a:t>
            </a:r>
            <a:r>
              <a:rPr lang="en-US" i="1" baseline="-25000" dirty="0" smtClean="0">
                <a:latin typeface="Trebuchet MS" pitchFamily="34" charset="0"/>
              </a:rPr>
              <a:t>*</a:t>
            </a:r>
            <a:r>
              <a:rPr lang="en-US" i="1" dirty="0" smtClean="0">
                <a:latin typeface="Trebuchet MS" pitchFamily="34" charset="0"/>
              </a:rPr>
              <a:t> </a:t>
            </a:r>
            <a:r>
              <a:rPr lang="en-US" dirty="0" smtClean="0"/>
              <a:t>= friction velocity  (m sec</a:t>
            </a:r>
            <a:r>
              <a:rPr lang="en-US" baseline="30000" dirty="0" smtClean="0"/>
              <a:t>-1</a:t>
            </a:r>
            <a:r>
              <a:rPr lang="en-US" dirty="0" smtClean="0"/>
              <a:t>)</a:t>
            </a:r>
          </a:p>
          <a:p>
            <a:r>
              <a:rPr lang="en-US" i="1" dirty="0" smtClean="0"/>
              <a:t>ĸ </a:t>
            </a:r>
            <a:r>
              <a:rPr lang="en-US" dirty="0" smtClean="0"/>
              <a:t>= </a:t>
            </a:r>
            <a:r>
              <a:rPr lang="en-US" dirty="0" err="1" smtClean="0"/>
              <a:t>Kármán</a:t>
            </a:r>
            <a:r>
              <a:rPr lang="en-US" dirty="0" smtClean="0"/>
              <a:t> </a:t>
            </a:r>
            <a:r>
              <a:rPr lang="en-US" dirty="0" err="1" smtClean="0"/>
              <a:t>contant</a:t>
            </a:r>
            <a:r>
              <a:rPr lang="en-US" dirty="0" smtClean="0"/>
              <a:t> (0.41)</a:t>
            </a:r>
          </a:p>
          <a:p>
            <a:r>
              <a:rPr lang="en-US" i="1" dirty="0" smtClean="0"/>
              <a:t>C</a:t>
            </a:r>
            <a:r>
              <a:rPr lang="en-US" dirty="0" smtClean="0"/>
              <a:t> = concentration (</a:t>
            </a:r>
            <a:r>
              <a:rPr lang="en-US" dirty="0" err="1" smtClean="0"/>
              <a:t>mmol</a:t>
            </a:r>
            <a:r>
              <a:rPr lang="en-US" dirty="0" smtClean="0"/>
              <a:t> kg</a:t>
            </a:r>
            <a:r>
              <a:rPr lang="en-US" baseline="30000" dirty="0" smtClean="0"/>
              <a:t>-1</a:t>
            </a:r>
            <a:r>
              <a:rPr lang="en-US" dirty="0" smtClean="0"/>
              <a:t>)</a:t>
            </a:r>
            <a:endParaRPr lang="en-US" dirty="0"/>
          </a:p>
        </p:txBody>
      </p:sp>
      <p:grpSp>
        <p:nvGrpSpPr>
          <p:cNvPr id="3" name="Group 43"/>
          <p:cNvGrpSpPr/>
          <p:nvPr/>
        </p:nvGrpSpPr>
        <p:grpSpPr>
          <a:xfrm>
            <a:off x="2971800" y="2743200"/>
            <a:ext cx="2967350" cy="1295400"/>
            <a:chOff x="2971800" y="2743200"/>
            <a:chExt cx="2967350" cy="1295400"/>
          </a:xfrm>
        </p:grpSpPr>
        <p:cxnSp>
          <p:nvCxnSpPr>
            <p:cNvPr id="25" name="Straight Arrow Connector 24"/>
            <p:cNvCxnSpPr/>
            <p:nvPr/>
          </p:nvCxnSpPr>
          <p:spPr>
            <a:xfrm rot="10800000">
              <a:off x="2971800" y="2743200"/>
              <a:ext cx="2438400" cy="12954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rot="10800000">
              <a:off x="3048000" y="3429000"/>
              <a:ext cx="2362200" cy="6096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43" name="TextBox 42"/>
            <p:cNvSpPr txBox="1"/>
            <p:nvPr/>
          </p:nvSpPr>
          <p:spPr>
            <a:xfrm rot="1740000">
              <a:off x="3119750" y="3359044"/>
              <a:ext cx="2819400" cy="261610"/>
            </a:xfrm>
            <a:prstGeom prst="rect">
              <a:avLst/>
            </a:prstGeom>
            <a:noFill/>
          </p:spPr>
          <p:txBody>
            <a:bodyPr wrap="square" rtlCol="0">
              <a:spAutoFit/>
            </a:bodyPr>
            <a:lstStyle/>
            <a:p>
              <a:r>
                <a:rPr lang="en-US" sz="1100" dirty="0" smtClean="0">
                  <a:solidFill>
                    <a:srgbClr val="FF0000"/>
                  </a:solidFill>
                </a:rPr>
                <a:t>Pumped Integrated Samples</a:t>
              </a:r>
              <a:endParaRPr lang="en-US" sz="1100" dirty="0"/>
            </a:p>
          </p:txBody>
        </p:sp>
      </p:grpSp>
      <p:pic>
        <p:nvPicPr>
          <p:cNvPr id="22" name="Picture 16" descr="C:\Documents and Settings\dwight.gledhill\My Documents\My Pictures\201105 AOAT Pictures\P1040525.JPG"/>
          <p:cNvPicPr>
            <a:picLocks noChangeAspect="1" noChangeArrowheads="1"/>
          </p:cNvPicPr>
          <p:nvPr/>
        </p:nvPicPr>
        <p:blipFill>
          <a:blip r:embed="rId9" cstate="print"/>
          <a:srcRect/>
          <a:stretch>
            <a:fillRect/>
          </a:stretch>
        </p:blipFill>
        <p:spPr bwMode="auto">
          <a:xfrm>
            <a:off x="533400" y="1524000"/>
            <a:ext cx="2235200" cy="1676400"/>
          </a:xfrm>
          <a:prstGeom prst="rect">
            <a:avLst/>
          </a:prstGeom>
          <a:noFill/>
        </p:spPr>
      </p:pic>
      <p:sp>
        <p:nvSpPr>
          <p:cNvPr id="16" name="TextBox 15"/>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Ocean Acidification?</a:t>
            </a:r>
            <a:endParaRPr lang="en-US" dirty="0"/>
          </a:p>
        </p:txBody>
      </p:sp>
      <p:pic>
        <p:nvPicPr>
          <p:cNvPr id="10" name="Picture 3" descr="lecorbusier4"/>
          <p:cNvPicPr>
            <a:picLocks noChangeAspect="1" noChangeArrowheads="1"/>
          </p:cNvPicPr>
          <p:nvPr/>
        </p:nvPicPr>
        <p:blipFill>
          <a:blip r:embed="rId4" cstate="print"/>
          <a:srcRect/>
          <a:stretch>
            <a:fillRect/>
          </a:stretch>
        </p:blipFill>
        <p:spPr bwMode="auto">
          <a:xfrm>
            <a:off x="152400" y="1828800"/>
            <a:ext cx="4953000" cy="2583773"/>
          </a:xfrm>
          <a:prstGeom prst="rect">
            <a:avLst/>
          </a:prstGeom>
          <a:noFill/>
        </p:spPr>
      </p:pic>
      <p:graphicFrame>
        <p:nvGraphicFramePr>
          <p:cNvPr id="12" name="Object 4"/>
          <p:cNvGraphicFramePr>
            <a:graphicFrameLocks noChangeAspect="1"/>
          </p:cNvGraphicFramePr>
          <p:nvPr/>
        </p:nvGraphicFramePr>
        <p:xfrm>
          <a:off x="228600" y="2772839"/>
          <a:ext cx="2749550" cy="622300"/>
        </p:xfrm>
        <a:graphic>
          <a:graphicData uri="http://schemas.openxmlformats.org/presentationml/2006/ole">
            <p:oleObj spid="_x0000_s48130" name="Equation" r:id="rId5" imgW="1066680" imgH="241200" progId="Equation.3">
              <p:embed/>
            </p:oleObj>
          </a:graphicData>
        </a:graphic>
      </p:graphicFrame>
      <p:graphicFrame>
        <p:nvGraphicFramePr>
          <p:cNvPr id="13" name="Object 5"/>
          <p:cNvGraphicFramePr>
            <a:graphicFrameLocks noChangeAspect="1"/>
          </p:cNvGraphicFramePr>
          <p:nvPr/>
        </p:nvGraphicFramePr>
        <p:xfrm>
          <a:off x="2938632" y="2761187"/>
          <a:ext cx="2028825" cy="623887"/>
        </p:xfrm>
        <a:graphic>
          <a:graphicData uri="http://schemas.openxmlformats.org/presentationml/2006/ole">
            <p:oleObj spid="_x0000_s48131" name="Equation" r:id="rId6" imgW="787320" imgH="241200" progId="Equation.3">
              <p:embed/>
            </p:oleObj>
          </a:graphicData>
        </a:graphic>
      </p:graphicFrame>
      <p:graphicFrame>
        <p:nvGraphicFramePr>
          <p:cNvPr id="15" name="Object 7"/>
          <p:cNvGraphicFramePr>
            <a:graphicFrameLocks noChangeAspect="1"/>
          </p:cNvGraphicFramePr>
          <p:nvPr/>
        </p:nvGraphicFramePr>
        <p:xfrm>
          <a:off x="2946569" y="2794355"/>
          <a:ext cx="1211263" cy="590550"/>
        </p:xfrm>
        <a:graphic>
          <a:graphicData uri="http://schemas.openxmlformats.org/presentationml/2006/ole">
            <p:oleObj spid="_x0000_s48133" name="Equation" r:id="rId7" imgW="469800" imgH="228600" progId="Equation.3">
              <p:embed/>
            </p:oleObj>
          </a:graphicData>
        </a:graphic>
      </p:graphicFrame>
      <p:sp>
        <p:nvSpPr>
          <p:cNvPr id="23"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pic>
        <p:nvPicPr>
          <p:cNvPr id="16" name="Picture 15"/>
          <p:cNvPicPr>
            <a:picLocks noChangeAspect="1"/>
          </p:cNvPicPr>
          <p:nvPr/>
        </p:nvPicPr>
        <p:blipFill>
          <a:blip r:embed="rId8" cstate="print"/>
          <a:stretch>
            <a:fillRect/>
          </a:stretch>
        </p:blipFill>
        <p:spPr>
          <a:xfrm>
            <a:off x="5257800" y="1905000"/>
            <a:ext cx="3515497" cy="4092013"/>
          </a:xfrm>
          <a:prstGeom prst="rect">
            <a:avLst/>
          </a:prstGeom>
        </p:spPr>
      </p:pic>
      <p:sp>
        <p:nvSpPr>
          <p:cNvPr id="18" name="Footer Placeholder 20"/>
          <p:cNvSpPr txBox="1">
            <a:spLocks/>
          </p:cNvSpPr>
          <p:nvPr/>
        </p:nvSpPr>
        <p:spPr>
          <a:xfrm>
            <a:off x="4267200" y="6248400"/>
            <a:ext cx="48006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Figure  modified</a:t>
            </a:r>
            <a:r>
              <a:rPr kumimoji="0" lang="en-US" sz="1200" b="0" i="0" u="none" strike="noStrike" kern="1200" cap="none" spc="0" normalizeH="0" noProof="0" dirty="0" smtClean="0">
                <a:ln>
                  <a:noFill/>
                </a:ln>
                <a:solidFill>
                  <a:schemeClr val="tx2">
                    <a:shade val="90000"/>
                  </a:schemeClr>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courtesy of Richard Feely (NOAA PMEL) reproduced from </a:t>
            </a:r>
            <a:r>
              <a:rPr kumimoji="0" lang="en-US" sz="1200" b="0" i="0" u="none" strike="noStrike" kern="1200" cap="none" spc="0" normalizeH="0" baseline="0" noProof="0" dirty="0" err="1" smtClean="0">
                <a:ln>
                  <a:noFill/>
                </a:ln>
                <a:solidFill>
                  <a:schemeClr val="tx2">
                    <a:shade val="90000"/>
                  </a:schemeClr>
                </a:solidFill>
                <a:effectLst/>
                <a:uLnTx/>
                <a:uFillTx/>
                <a:latin typeface="+mn-lt"/>
                <a:ea typeface="+mn-ea"/>
                <a:cs typeface="+mn-cs"/>
              </a:rPr>
              <a:t>Doney</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 </a:t>
            </a:r>
            <a:r>
              <a:rPr kumimoji="0" lang="en-US" sz="1200" b="0" i="1" u="none" strike="noStrike" kern="1200" cap="none" spc="0" normalizeH="0" baseline="0" noProof="0" dirty="0" smtClean="0">
                <a:ln>
                  <a:noFill/>
                </a:ln>
                <a:solidFill>
                  <a:schemeClr val="tx2">
                    <a:shade val="90000"/>
                  </a:schemeClr>
                </a:solidFill>
                <a:effectLst/>
                <a:uLnTx/>
                <a:uFillTx/>
                <a:latin typeface="+mn-lt"/>
                <a:ea typeface="+mn-ea"/>
                <a:cs typeface="+mn-cs"/>
              </a:rPr>
              <a:t>Science</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 (2010) and Dore et al., </a:t>
            </a:r>
            <a:r>
              <a:rPr kumimoji="0" lang="en-US" sz="1200" b="0" i="1" u="none" strike="noStrike" kern="1200" cap="none" spc="0" normalizeH="0" baseline="0" noProof="0" dirty="0" smtClean="0">
                <a:ln>
                  <a:noFill/>
                </a:ln>
                <a:solidFill>
                  <a:schemeClr val="tx2">
                    <a:shade val="90000"/>
                  </a:schemeClr>
                </a:solidFill>
                <a:effectLst/>
                <a:uLnTx/>
                <a:uFillTx/>
                <a:latin typeface="+mn-lt"/>
                <a:ea typeface="+mn-ea"/>
                <a:cs typeface="+mn-cs"/>
              </a:rPr>
              <a:t>PNAS</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 (2009)</a:t>
            </a:r>
            <a:endParaRPr kumimoji="0" lang="en-US" sz="1200" b="0" i="0" u="none" strike="noStrike" kern="1200" cap="none" spc="0" normalizeH="0" baseline="0" noProof="0" dirty="0">
              <a:ln>
                <a:noFill/>
              </a:ln>
              <a:solidFill>
                <a:schemeClr val="tx2">
                  <a:shade val="90000"/>
                </a:schemeClr>
              </a:solidFill>
              <a:effectLst/>
              <a:uLnTx/>
              <a:uFillTx/>
              <a:latin typeface="+mn-lt"/>
              <a:ea typeface="+mn-ea"/>
              <a:cs typeface="+mn-cs"/>
            </a:endParaRPr>
          </a:p>
        </p:txBody>
      </p:sp>
      <p:grpSp>
        <p:nvGrpSpPr>
          <p:cNvPr id="24" name="Group 23"/>
          <p:cNvGrpSpPr/>
          <p:nvPr/>
        </p:nvGrpSpPr>
        <p:grpSpPr>
          <a:xfrm>
            <a:off x="457200" y="4278318"/>
            <a:ext cx="3852720" cy="2732082"/>
            <a:chOff x="457200" y="4278318"/>
            <a:chExt cx="3852720" cy="2732082"/>
          </a:xfrm>
        </p:grpSpPr>
        <p:pic>
          <p:nvPicPr>
            <p:cNvPr id="14" name="Picture 13"/>
            <p:cNvPicPr>
              <a:picLocks noChangeAspect="1"/>
            </p:cNvPicPr>
            <p:nvPr/>
          </p:nvPicPr>
          <p:blipFill>
            <a:blip r:embed="rId9" cstate="print"/>
            <a:stretch>
              <a:fillRect/>
            </a:stretch>
          </p:blipFill>
          <p:spPr>
            <a:xfrm>
              <a:off x="457200" y="4641036"/>
              <a:ext cx="3608965" cy="2369364"/>
            </a:xfrm>
            <a:prstGeom prst="rect">
              <a:avLst/>
            </a:prstGeom>
          </p:spPr>
        </p:pic>
        <p:pic>
          <p:nvPicPr>
            <p:cNvPr id="19" name="Picture 18"/>
            <p:cNvPicPr>
              <a:picLocks noChangeAspect="1"/>
            </p:cNvPicPr>
            <p:nvPr/>
          </p:nvPicPr>
          <p:blipFill>
            <a:blip r:embed="rId10" cstate="print"/>
            <a:stretch>
              <a:fillRect/>
            </a:stretch>
          </p:blipFill>
          <p:spPr>
            <a:xfrm>
              <a:off x="3329445" y="6362667"/>
              <a:ext cx="463303" cy="384629"/>
            </a:xfrm>
            <a:prstGeom prst="rect">
              <a:avLst/>
            </a:prstGeom>
          </p:spPr>
        </p:pic>
        <p:pic>
          <p:nvPicPr>
            <p:cNvPr id="20" name="Picture 19"/>
            <p:cNvPicPr>
              <a:picLocks noChangeAspect="1"/>
            </p:cNvPicPr>
            <p:nvPr/>
          </p:nvPicPr>
          <p:blipFill>
            <a:blip r:embed="rId11" cstate="print"/>
            <a:stretch>
              <a:fillRect/>
            </a:stretch>
          </p:blipFill>
          <p:spPr>
            <a:xfrm>
              <a:off x="1854498" y="4342458"/>
              <a:ext cx="389922" cy="381445"/>
            </a:xfrm>
            <a:prstGeom prst="rect">
              <a:avLst/>
            </a:prstGeom>
          </p:spPr>
        </p:pic>
        <p:sp>
          <p:nvSpPr>
            <p:cNvPr id="21" name="TextBox 20"/>
            <p:cNvSpPr txBox="1"/>
            <p:nvPr/>
          </p:nvSpPr>
          <p:spPr>
            <a:xfrm>
              <a:off x="2231591" y="4278318"/>
              <a:ext cx="2078329" cy="369332"/>
            </a:xfrm>
            <a:prstGeom prst="rect">
              <a:avLst/>
            </a:prstGeom>
            <a:noFill/>
          </p:spPr>
          <p:txBody>
            <a:bodyPr wrap="square" rtlCol="0">
              <a:spAutoFit/>
            </a:bodyPr>
            <a:lstStyle/>
            <a:p>
              <a:r>
                <a:rPr lang="en-US" dirty="0" smtClean="0"/>
                <a:t>Station Aloha</a:t>
              </a:r>
              <a:endParaRPr lang="en-US" dirty="0"/>
            </a:p>
          </p:txBody>
        </p:sp>
        <p:sp>
          <p:nvSpPr>
            <p:cNvPr id="22" name="TextBox 21"/>
            <p:cNvSpPr txBox="1"/>
            <p:nvPr/>
          </p:nvSpPr>
          <p:spPr>
            <a:xfrm>
              <a:off x="1513152" y="6226955"/>
              <a:ext cx="2078329" cy="369332"/>
            </a:xfrm>
            <a:prstGeom prst="rect">
              <a:avLst/>
            </a:prstGeom>
            <a:noFill/>
          </p:spPr>
          <p:txBody>
            <a:bodyPr wrap="square" rtlCol="0">
              <a:spAutoFit/>
            </a:bodyPr>
            <a:lstStyle/>
            <a:p>
              <a:r>
                <a:rPr lang="en-US" dirty="0" smtClean="0"/>
                <a:t>Station Mauna Loa</a:t>
              </a:r>
              <a:endParaRPr lang="en-US" dirty="0"/>
            </a:p>
          </p:txBody>
        </p:sp>
      </p:grpSp>
    </p:spTree>
    <p:extLst>
      <p:ext uri="{BB962C8B-B14F-4D97-AF65-F5344CB8AC3E}">
        <p14:creationId xmlns="" xmlns:p14="http://schemas.microsoft.com/office/powerpoint/2010/main"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7"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ppt_x</p:attrName>
                                        </p:attrNameLst>
                                      </p:cBhvr>
                                      <p:tavLst>
                                        <p:tav tm="0">
                                          <p:val>
                                            <p:strVal val="#ppt_x-#ppt_w/2"/>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2" name="Picture 6" descr="C:\Documents and Settings\dwight.gledhill\My Documents\My Pictures\201108 AOAT Pictures\PICT0547.JPG"/>
          <p:cNvPicPr>
            <a:picLocks noChangeAspect="1" noChangeArrowheads="1"/>
          </p:cNvPicPr>
          <p:nvPr/>
        </p:nvPicPr>
        <p:blipFill>
          <a:blip r:embed="rId3" cstate="print"/>
          <a:srcRect/>
          <a:stretch>
            <a:fillRect/>
          </a:stretch>
        </p:blipFill>
        <p:spPr bwMode="auto">
          <a:xfrm>
            <a:off x="1905000" y="1524000"/>
            <a:ext cx="2057400" cy="2743200"/>
          </a:xfrm>
          <a:prstGeom prst="rect">
            <a:avLst/>
          </a:prstGeom>
          <a:noFill/>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Benthic Community Metabolism</a:t>
            </a:r>
            <a:endParaRPr lang="en-US" dirty="0"/>
          </a:p>
        </p:txBody>
      </p:sp>
      <p:sp>
        <p:nvSpPr>
          <p:cNvPr id="13" name="TextBox 12"/>
          <p:cNvSpPr txBox="1"/>
          <p:nvPr/>
        </p:nvSpPr>
        <p:spPr>
          <a:xfrm>
            <a:off x="304800" y="1143000"/>
            <a:ext cx="4770730" cy="369332"/>
          </a:xfrm>
          <a:prstGeom prst="rect">
            <a:avLst/>
          </a:prstGeom>
          <a:noFill/>
        </p:spPr>
        <p:txBody>
          <a:bodyPr wrap="none" rtlCol="0">
            <a:spAutoFit/>
          </a:bodyPr>
          <a:lstStyle/>
          <a:p>
            <a:r>
              <a:rPr lang="en-US" dirty="0" smtClean="0"/>
              <a:t>Boundary Layer Gradient Flux (GF) Technique</a:t>
            </a:r>
            <a:endParaRPr lang="en-US" dirty="0"/>
          </a:p>
        </p:txBody>
      </p:sp>
      <p:pic>
        <p:nvPicPr>
          <p:cNvPr id="15" name="Picture 10" descr="C:\Documents and Settings\dwight.gledhill\My Documents\My Pictures\201105 AOAT Pictures\IMG_9444.JPG"/>
          <p:cNvPicPr>
            <a:picLocks noChangeAspect="1" noChangeArrowheads="1"/>
          </p:cNvPicPr>
          <p:nvPr/>
        </p:nvPicPr>
        <p:blipFill>
          <a:blip r:embed="rId4" cstate="print"/>
          <a:srcRect/>
          <a:stretch>
            <a:fillRect/>
          </a:stretch>
        </p:blipFill>
        <p:spPr bwMode="auto">
          <a:xfrm>
            <a:off x="304800" y="4419600"/>
            <a:ext cx="2057400" cy="1156324"/>
          </a:xfrm>
          <a:prstGeom prst="rect">
            <a:avLst/>
          </a:prstGeom>
          <a:noFill/>
        </p:spPr>
      </p:pic>
      <p:pic>
        <p:nvPicPr>
          <p:cNvPr id="174081" name="Picture 1" descr="C:\Documents and Settings\dwight.gledhill\My Documents\My Pictures\Atlantic Ocean Acidification Test-bed July 2009\PICT0007.JPG"/>
          <p:cNvPicPr>
            <a:picLocks noChangeAspect="1" noChangeArrowheads="1"/>
          </p:cNvPicPr>
          <p:nvPr/>
        </p:nvPicPr>
        <p:blipFill>
          <a:blip r:embed="rId5" cstate="print"/>
          <a:srcRect/>
          <a:stretch>
            <a:fillRect/>
          </a:stretch>
        </p:blipFill>
        <p:spPr bwMode="auto">
          <a:xfrm>
            <a:off x="2413000" y="4419600"/>
            <a:ext cx="1524000" cy="1143000"/>
          </a:xfrm>
          <a:prstGeom prst="rect">
            <a:avLst/>
          </a:prstGeom>
          <a:noFill/>
        </p:spPr>
      </p:pic>
      <p:graphicFrame>
        <p:nvGraphicFramePr>
          <p:cNvPr id="174085" name="Object 5"/>
          <p:cNvGraphicFramePr>
            <a:graphicFrameLocks noChangeAspect="1"/>
          </p:cNvGraphicFramePr>
          <p:nvPr/>
        </p:nvGraphicFramePr>
        <p:xfrm>
          <a:off x="4713288" y="1813052"/>
          <a:ext cx="3440112" cy="850900"/>
        </p:xfrm>
        <a:graphic>
          <a:graphicData uri="http://schemas.openxmlformats.org/presentationml/2006/ole">
            <p:oleObj spid="_x0000_s180226" name="Equation" r:id="rId6" imgW="1739880" imgH="431640" progId="Equation.3">
              <p:embed/>
            </p:oleObj>
          </a:graphicData>
        </a:graphic>
      </p:graphicFrame>
      <p:graphicFrame>
        <p:nvGraphicFramePr>
          <p:cNvPr id="174086" name="Object 6"/>
          <p:cNvGraphicFramePr>
            <a:graphicFrameLocks noChangeAspect="1"/>
          </p:cNvGraphicFramePr>
          <p:nvPr/>
        </p:nvGraphicFramePr>
        <p:xfrm>
          <a:off x="4495800" y="1816100"/>
          <a:ext cx="3667125" cy="850900"/>
        </p:xfrm>
        <a:graphic>
          <a:graphicData uri="http://schemas.openxmlformats.org/presentationml/2006/ole">
            <p:oleObj spid="_x0000_s180227" name="Equation" r:id="rId7" imgW="1854000" imgH="431640" progId="Equation.3">
              <p:embed/>
            </p:oleObj>
          </a:graphicData>
        </a:graphic>
      </p:graphicFrame>
      <p:graphicFrame>
        <p:nvGraphicFramePr>
          <p:cNvPr id="174087" name="Object 7"/>
          <p:cNvGraphicFramePr>
            <a:graphicFrameLocks noChangeAspect="1"/>
          </p:cNvGraphicFramePr>
          <p:nvPr/>
        </p:nvGraphicFramePr>
        <p:xfrm>
          <a:off x="5257800" y="1813052"/>
          <a:ext cx="2863850" cy="850900"/>
        </p:xfrm>
        <a:graphic>
          <a:graphicData uri="http://schemas.openxmlformats.org/presentationml/2006/ole">
            <p:oleObj spid="_x0000_s180228" name="Equation" r:id="rId8" imgW="1447560" imgH="431640" progId="Equation.3">
              <p:embed/>
            </p:oleObj>
          </a:graphicData>
        </a:graphic>
      </p:graphicFrame>
      <p:pic>
        <p:nvPicPr>
          <p:cNvPr id="22" name="Picture 16" descr="C:\Documents and Settings\dwight.gledhill\My Documents\My Pictures\201105 AOAT Pictures\P1040525.JPG"/>
          <p:cNvPicPr>
            <a:picLocks noChangeAspect="1" noChangeArrowheads="1"/>
          </p:cNvPicPr>
          <p:nvPr/>
        </p:nvPicPr>
        <p:blipFill>
          <a:blip r:embed="rId9" cstate="print"/>
          <a:srcRect/>
          <a:stretch>
            <a:fillRect/>
          </a:stretch>
        </p:blipFill>
        <p:spPr bwMode="auto">
          <a:xfrm>
            <a:off x="533400" y="1524000"/>
            <a:ext cx="2235200" cy="1676400"/>
          </a:xfrm>
          <a:prstGeom prst="rect">
            <a:avLst/>
          </a:prstGeom>
          <a:noFill/>
        </p:spPr>
      </p:pic>
      <p:grpSp>
        <p:nvGrpSpPr>
          <p:cNvPr id="26" name="Group 25"/>
          <p:cNvGrpSpPr/>
          <p:nvPr/>
        </p:nvGrpSpPr>
        <p:grpSpPr>
          <a:xfrm>
            <a:off x="4495800" y="2895600"/>
            <a:ext cx="4166708" cy="2819400"/>
            <a:chOff x="4495800" y="2895600"/>
            <a:chExt cx="4166708" cy="2819400"/>
          </a:xfrm>
        </p:grpSpPr>
        <p:pic>
          <p:nvPicPr>
            <p:cNvPr id="33" name="Picture 2"/>
            <p:cNvPicPr>
              <a:picLocks noChangeAspect="1" noChangeArrowheads="1"/>
            </p:cNvPicPr>
            <p:nvPr/>
          </p:nvPicPr>
          <p:blipFill>
            <a:blip r:embed="rId10" cstate="print"/>
            <a:srcRect r="21673" b="13316"/>
            <a:stretch>
              <a:fillRect/>
            </a:stretch>
          </p:blipFill>
          <p:spPr bwMode="auto">
            <a:xfrm>
              <a:off x="4495800" y="2895600"/>
              <a:ext cx="4166708"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p:cNvSpPr txBox="1"/>
            <p:nvPr/>
          </p:nvSpPr>
          <p:spPr>
            <a:xfrm>
              <a:off x="5181600" y="3276600"/>
              <a:ext cx="1429366" cy="369332"/>
            </a:xfrm>
            <a:prstGeom prst="rect">
              <a:avLst/>
            </a:prstGeom>
            <a:noFill/>
          </p:spPr>
          <p:txBody>
            <a:bodyPr wrap="none" rtlCol="0">
              <a:spAutoFit/>
            </a:bodyPr>
            <a:lstStyle/>
            <a:p>
              <a:r>
                <a:rPr lang="en-US" dirty="0" smtClean="0"/>
                <a:t>January 2010</a:t>
              </a:r>
              <a:endParaRPr lang="en-US" dirty="0"/>
            </a:p>
          </p:txBody>
        </p:sp>
      </p:grpSp>
      <p:sp>
        <p:nvSpPr>
          <p:cNvPr id="28" name="TextBox 27"/>
          <p:cNvSpPr txBox="1"/>
          <p:nvPr/>
        </p:nvSpPr>
        <p:spPr>
          <a:xfrm>
            <a:off x="5562600" y="5943600"/>
            <a:ext cx="1722844" cy="369332"/>
          </a:xfrm>
          <a:prstGeom prst="rect">
            <a:avLst/>
          </a:prstGeom>
          <a:noFill/>
        </p:spPr>
        <p:txBody>
          <a:bodyPr wrap="none" rtlCol="0">
            <a:spAutoFit/>
          </a:bodyPr>
          <a:lstStyle/>
          <a:p>
            <a:r>
              <a:rPr lang="en-US" dirty="0" smtClean="0"/>
              <a:t>-PRLIMINARY-</a:t>
            </a:r>
            <a:endParaRPr lang="en-US" dirty="0"/>
          </a:p>
        </p:txBody>
      </p:sp>
      <p:sp>
        <p:nvSpPr>
          <p:cNvPr id="29" name="TextBox 28"/>
          <p:cNvSpPr txBox="1"/>
          <p:nvPr/>
        </p:nvSpPr>
        <p:spPr>
          <a:xfrm>
            <a:off x="5181600" y="3048000"/>
            <a:ext cx="1645259" cy="369332"/>
          </a:xfrm>
          <a:prstGeom prst="rect">
            <a:avLst/>
          </a:prstGeom>
          <a:noFill/>
        </p:spPr>
        <p:txBody>
          <a:bodyPr wrap="none" rtlCol="0">
            <a:spAutoFit/>
          </a:bodyPr>
          <a:lstStyle/>
          <a:p>
            <a:r>
              <a:rPr lang="en-US" dirty="0" err="1" smtClean="0"/>
              <a:t>Cayo</a:t>
            </a:r>
            <a:r>
              <a:rPr lang="en-US" dirty="0" smtClean="0"/>
              <a:t> </a:t>
            </a:r>
            <a:r>
              <a:rPr lang="en-US" dirty="0" err="1" smtClean="0"/>
              <a:t>Enqrique</a:t>
            </a:r>
            <a:endParaRPr lang="en-US" dirty="0"/>
          </a:p>
        </p:txBody>
      </p:sp>
      <p:sp>
        <p:nvSpPr>
          <p:cNvPr id="16" name="TextBox 15"/>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2" name="Picture 6" descr="C:\Documents and Settings\dwight.gledhill\My Documents\My Pictures\201108 AOAT Pictures\PICT0547.JPG"/>
          <p:cNvPicPr>
            <a:picLocks noChangeAspect="1" noChangeArrowheads="1"/>
          </p:cNvPicPr>
          <p:nvPr/>
        </p:nvPicPr>
        <p:blipFill>
          <a:blip r:embed="rId3" cstate="print"/>
          <a:srcRect/>
          <a:stretch>
            <a:fillRect/>
          </a:stretch>
        </p:blipFill>
        <p:spPr bwMode="auto">
          <a:xfrm>
            <a:off x="1905000" y="1524000"/>
            <a:ext cx="2057400" cy="2743200"/>
          </a:xfrm>
          <a:prstGeom prst="rect">
            <a:avLst/>
          </a:prstGeom>
          <a:noFill/>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Benthic Community Metabolism</a:t>
            </a:r>
            <a:endParaRPr lang="en-US" dirty="0"/>
          </a:p>
        </p:txBody>
      </p:sp>
      <p:sp>
        <p:nvSpPr>
          <p:cNvPr id="13" name="TextBox 12"/>
          <p:cNvSpPr txBox="1"/>
          <p:nvPr/>
        </p:nvSpPr>
        <p:spPr>
          <a:xfrm>
            <a:off x="304800" y="1143000"/>
            <a:ext cx="4770730" cy="369332"/>
          </a:xfrm>
          <a:prstGeom prst="rect">
            <a:avLst/>
          </a:prstGeom>
          <a:noFill/>
        </p:spPr>
        <p:txBody>
          <a:bodyPr wrap="none" rtlCol="0">
            <a:spAutoFit/>
          </a:bodyPr>
          <a:lstStyle/>
          <a:p>
            <a:r>
              <a:rPr lang="en-US" dirty="0" smtClean="0"/>
              <a:t>Boundary Layer Gradient Flux (GF) Technique</a:t>
            </a:r>
            <a:endParaRPr lang="en-US" dirty="0"/>
          </a:p>
        </p:txBody>
      </p:sp>
      <p:pic>
        <p:nvPicPr>
          <p:cNvPr id="15" name="Picture 10" descr="C:\Documents and Settings\dwight.gledhill\My Documents\My Pictures\201105 AOAT Pictures\IMG_9444.JPG"/>
          <p:cNvPicPr>
            <a:picLocks noChangeAspect="1" noChangeArrowheads="1"/>
          </p:cNvPicPr>
          <p:nvPr/>
        </p:nvPicPr>
        <p:blipFill>
          <a:blip r:embed="rId4" cstate="print"/>
          <a:srcRect/>
          <a:stretch>
            <a:fillRect/>
          </a:stretch>
        </p:blipFill>
        <p:spPr bwMode="auto">
          <a:xfrm>
            <a:off x="304800" y="4419600"/>
            <a:ext cx="2057400" cy="1156324"/>
          </a:xfrm>
          <a:prstGeom prst="rect">
            <a:avLst/>
          </a:prstGeom>
          <a:noFill/>
        </p:spPr>
      </p:pic>
      <p:pic>
        <p:nvPicPr>
          <p:cNvPr id="174081" name="Picture 1" descr="C:\Documents and Settings\dwight.gledhill\My Documents\My Pictures\Atlantic Ocean Acidification Test-bed July 2009\PICT0007.JPG"/>
          <p:cNvPicPr>
            <a:picLocks noChangeAspect="1" noChangeArrowheads="1"/>
          </p:cNvPicPr>
          <p:nvPr/>
        </p:nvPicPr>
        <p:blipFill>
          <a:blip r:embed="rId5" cstate="print"/>
          <a:srcRect/>
          <a:stretch>
            <a:fillRect/>
          </a:stretch>
        </p:blipFill>
        <p:spPr bwMode="auto">
          <a:xfrm>
            <a:off x="2413000" y="4419600"/>
            <a:ext cx="1524000" cy="1143000"/>
          </a:xfrm>
          <a:prstGeom prst="rect">
            <a:avLst/>
          </a:prstGeom>
          <a:noFill/>
        </p:spPr>
      </p:pic>
      <p:graphicFrame>
        <p:nvGraphicFramePr>
          <p:cNvPr id="174085" name="Object 5"/>
          <p:cNvGraphicFramePr>
            <a:graphicFrameLocks noChangeAspect="1"/>
          </p:cNvGraphicFramePr>
          <p:nvPr/>
        </p:nvGraphicFramePr>
        <p:xfrm>
          <a:off x="4713288" y="1813052"/>
          <a:ext cx="3440112" cy="850900"/>
        </p:xfrm>
        <a:graphic>
          <a:graphicData uri="http://schemas.openxmlformats.org/presentationml/2006/ole">
            <p:oleObj spid="_x0000_s181250" name="Equation" r:id="rId6" imgW="1739880" imgH="431640" progId="Equation.3">
              <p:embed/>
            </p:oleObj>
          </a:graphicData>
        </a:graphic>
      </p:graphicFrame>
      <p:graphicFrame>
        <p:nvGraphicFramePr>
          <p:cNvPr id="174086" name="Object 6"/>
          <p:cNvGraphicFramePr>
            <a:graphicFrameLocks noChangeAspect="1"/>
          </p:cNvGraphicFramePr>
          <p:nvPr/>
        </p:nvGraphicFramePr>
        <p:xfrm>
          <a:off x="4495800" y="1816100"/>
          <a:ext cx="3667125" cy="850900"/>
        </p:xfrm>
        <a:graphic>
          <a:graphicData uri="http://schemas.openxmlformats.org/presentationml/2006/ole">
            <p:oleObj spid="_x0000_s181251" name="Equation" r:id="rId7" imgW="1854000" imgH="431640" progId="Equation.3">
              <p:embed/>
            </p:oleObj>
          </a:graphicData>
        </a:graphic>
      </p:graphicFrame>
      <p:graphicFrame>
        <p:nvGraphicFramePr>
          <p:cNvPr id="174087" name="Object 7"/>
          <p:cNvGraphicFramePr>
            <a:graphicFrameLocks noChangeAspect="1"/>
          </p:cNvGraphicFramePr>
          <p:nvPr/>
        </p:nvGraphicFramePr>
        <p:xfrm>
          <a:off x="5257800" y="1813052"/>
          <a:ext cx="2863850" cy="850900"/>
        </p:xfrm>
        <a:graphic>
          <a:graphicData uri="http://schemas.openxmlformats.org/presentationml/2006/ole">
            <p:oleObj spid="_x0000_s181252" name="Equation" r:id="rId8" imgW="1447560" imgH="431640" progId="Equation.3">
              <p:embed/>
            </p:oleObj>
          </a:graphicData>
        </a:graphic>
      </p:graphicFrame>
      <p:pic>
        <p:nvPicPr>
          <p:cNvPr id="22" name="Picture 16" descr="C:\Documents and Settings\dwight.gledhill\My Documents\My Pictures\201105 AOAT Pictures\P1040525.JPG"/>
          <p:cNvPicPr>
            <a:picLocks noChangeAspect="1" noChangeArrowheads="1"/>
          </p:cNvPicPr>
          <p:nvPr/>
        </p:nvPicPr>
        <p:blipFill>
          <a:blip r:embed="rId9" cstate="print"/>
          <a:srcRect/>
          <a:stretch>
            <a:fillRect/>
          </a:stretch>
        </p:blipFill>
        <p:spPr bwMode="auto">
          <a:xfrm>
            <a:off x="533400" y="1524000"/>
            <a:ext cx="2235200" cy="1676400"/>
          </a:xfrm>
          <a:prstGeom prst="rect">
            <a:avLst/>
          </a:prstGeom>
          <a:noFill/>
        </p:spPr>
      </p:pic>
      <p:pic>
        <p:nvPicPr>
          <p:cNvPr id="180231" name="Picture 7"/>
          <p:cNvPicPr>
            <a:picLocks noChangeAspect="1" noChangeArrowheads="1"/>
          </p:cNvPicPr>
          <p:nvPr/>
        </p:nvPicPr>
        <p:blipFill>
          <a:blip r:embed="rId10" cstate="print"/>
          <a:srcRect/>
          <a:stretch>
            <a:fillRect/>
          </a:stretch>
        </p:blipFill>
        <p:spPr bwMode="auto">
          <a:xfrm>
            <a:off x="4353082" y="2667000"/>
            <a:ext cx="4714718" cy="3425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p:cNvSpPr txBox="1"/>
          <p:nvPr/>
        </p:nvSpPr>
        <p:spPr>
          <a:xfrm>
            <a:off x="5181600" y="3276600"/>
            <a:ext cx="1376467" cy="369332"/>
          </a:xfrm>
          <a:prstGeom prst="rect">
            <a:avLst/>
          </a:prstGeom>
          <a:noFill/>
        </p:spPr>
        <p:txBody>
          <a:bodyPr wrap="none" rtlCol="0">
            <a:spAutoFit/>
          </a:bodyPr>
          <a:lstStyle/>
          <a:p>
            <a:r>
              <a:rPr lang="en-US" dirty="0" smtClean="0"/>
              <a:t>January 2011</a:t>
            </a:r>
            <a:endParaRPr lang="en-US" dirty="0"/>
          </a:p>
        </p:txBody>
      </p:sp>
      <p:sp>
        <p:nvSpPr>
          <p:cNvPr id="16" name="TextBox 15"/>
          <p:cNvSpPr txBox="1"/>
          <p:nvPr/>
        </p:nvSpPr>
        <p:spPr>
          <a:xfrm>
            <a:off x="5562600" y="5943600"/>
            <a:ext cx="1722844" cy="369332"/>
          </a:xfrm>
          <a:prstGeom prst="rect">
            <a:avLst/>
          </a:prstGeom>
          <a:noFill/>
        </p:spPr>
        <p:txBody>
          <a:bodyPr wrap="none" rtlCol="0">
            <a:spAutoFit/>
          </a:bodyPr>
          <a:lstStyle/>
          <a:p>
            <a:r>
              <a:rPr lang="en-US" dirty="0" smtClean="0"/>
              <a:t>-PRLIMINARY-</a:t>
            </a:r>
            <a:endParaRPr lang="en-US" dirty="0"/>
          </a:p>
        </p:txBody>
      </p:sp>
      <p:sp>
        <p:nvSpPr>
          <p:cNvPr id="17" name="TextBox 16"/>
          <p:cNvSpPr txBox="1"/>
          <p:nvPr/>
        </p:nvSpPr>
        <p:spPr>
          <a:xfrm>
            <a:off x="5181600" y="3048000"/>
            <a:ext cx="1645259" cy="369332"/>
          </a:xfrm>
          <a:prstGeom prst="rect">
            <a:avLst/>
          </a:prstGeom>
          <a:noFill/>
        </p:spPr>
        <p:txBody>
          <a:bodyPr wrap="none" rtlCol="0">
            <a:spAutoFit/>
          </a:bodyPr>
          <a:lstStyle/>
          <a:p>
            <a:r>
              <a:rPr lang="en-US" dirty="0" err="1" smtClean="0"/>
              <a:t>Cayo</a:t>
            </a:r>
            <a:r>
              <a:rPr lang="en-US" dirty="0" smtClean="0"/>
              <a:t> </a:t>
            </a:r>
            <a:r>
              <a:rPr lang="en-US" dirty="0" err="1" smtClean="0"/>
              <a:t>Enqrique</a:t>
            </a:r>
            <a:endParaRPr lang="en-US" dirty="0"/>
          </a:p>
        </p:txBody>
      </p:sp>
      <p:sp>
        <p:nvSpPr>
          <p:cNvPr id="18" name="TextBox 17"/>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 Dissolution</a:t>
            </a:r>
            <a:endParaRPr lang="en-US" dirty="0"/>
          </a:p>
        </p:txBody>
      </p:sp>
      <p:pic>
        <p:nvPicPr>
          <p:cNvPr id="4" name="Picture 24" descr="C:\Documents and Settings\dwight.gledhill\My Documents\My Pictures\201108 AOAT Pictures\P1050128.jpg"/>
          <p:cNvPicPr>
            <a:picLocks noChangeAspect="1" noChangeArrowheads="1"/>
          </p:cNvPicPr>
          <p:nvPr/>
        </p:nvPicPr>
        <p:blipFill>
          <a:blip r:embed="rId3" cstate="print"/>
          <a:srcRect/>
          <a:stretch>
            <a:fillRect/>
          </a:stretch>
        </p:blipFill>
        <p:spPr bwMode="auto">
          <a:xfrm>
            <a:off x="223150" y="2133600"/>
            <a:ext cx="2139050" cy="2743200"/>
          </a:xfrm>
          <a:prstGeom prst="rect">
            <a:avLst/>
          </a:prstGeom>
          <a:noFill/>
        </p:spPr>
      </p:pic>
      <p:pic>
        <p:nvPicPr>
          <p:cNvPr id="5" name="Picture 23" descr="C:\Documents and Settings\dwight.gledhill\My Documents\My Pictures\201108 AOAT Pictures\P1050118.jpg"/>
          <p:cNvPicPr>
            <a:picLocks noChangeAspect="1" noChangeArrowheads="1"/>
          </p:cNvPicPr>
          <p:nvPr/>
        </p:nvPicPr>
        <p:blipFill>
          <a:blip r:embed="rId4" cstate="print"/>
          <a:srcRect/>
          <a:stretch>
            <a:fillRect/>
          </a:stretch>
        </p:blipFill>
        <p:spPr bwMode="auto">
          <a:xfrm>
            <a:off x="2667000" y="2133600"/>
            <a:ext cx="2057400" cy="2743200"/>
          </a:xfrm>
          <a:prstGeom prst="rect">
            <a:avLst/>
          </a:prstGeom>
          <a:noFill/>
        </p:spPr>
      </p:pic>
      <p:graphicFrame>
        <p:nvGraphicFramePr>
          <p:cNvPr id="7" name="Chart 6"/>
          <p:cNvGraphicFramePr>
            <a:graphicFrameLocks/>
          </p:cNvGraphicFramePr>
          <p:nvPr/>
        </p:nvGraphicFramePr>
        <p:xfrm>
          <a:off x="5029200" y="2133600"/>
          <a:ext cx="3665009" cy="35179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Object 5"/>
          <p:cNvGraphicFramePr>
            <a:graphicFrameLocks noChangeAspect="1"/>
          </p:cNvGraphicFramePr>
          <p:nvPr/>
        </p:nvGraphicFramePr>
        <p:xfrm>
          <a:off x="5670550" y="4876800"/>
          <a:ext cx="1792288" cy="685800"/>
        </p:xfrm>
        <a:graphic>
          <a:graphicData uri="http://schemas.openxmlformats.org/presentationml/2006/ole">
            <p:oleObj spid="_x0000_s53249" name="Equation" r:id="rId6" imgW="1028520" imgH="393480" progId="Equation.3">
              <p:embed/>
            </p:oleObj>
          </a:graphicData>
        </a:graphic>
      </p:graphicFrame>
      <p:sp>
        <p:nvSpPr>
          <p:cNvPr id="10" name="TextBox 9"/>
          <p:cNvSpPr txBox="1"/>
          <p:nvPr/>
        </p:nvSpPr>
        <p:spPr>
          <a:xfrm>
            <a:off x="1407932" y="5105400"/>
            <a:ext cx="2402068" cy="369332"/>
          </a:xfrm>
          <a:prstGeom prst="rect">
            <a:avLst/>
          </a:prstGeom>
          <a:noFill/>
        </p:spPr>
        <p:txBody>
          <a:bodyPr wrap="none" rtlCol="0">
            <a:spAutoFit/>
          </a:bodyPr>
          <a:lstStyle/>
          <a:p>
            <a:r>
              <a:rPr lang="en-US" dirty="0" smtClean="0"/>
              <a:t>R</a:t>
            </a:r>
            <a:r>
              <a:rPr lang="en-US" baseline="-25000" dirty="0" smtClean="0"/>
              <a:t>D</a:t>
            </a:r>
            <a:r>
              <a:rPr lang="en-US" dirty="0" smtClean="0"/>
              <a:t>= 0.19 </a:t>
            </a:r>
            <a:r>
              <a:rPr lang="en-US" dirty="0" err="1" smtClean="0"/>
              <a:t>mmol</a:t>
            </a:r>
            <a:r>
              <a:rPr lang="en-US" dirty="0" smtClean="0"/>
              <a:t> m</a:t>
            </a:r>
            <a:r>
              <a:rPr lang="en-US" baseline="30000" dirty="0" smtClean="0"/>
              <a:t>-2</a:t>
            </a:r>
            <a:r>
              <a:rPr lang="en-US" dirty="0" smtClean="0"/>
              <a:t> h</a:t>
            </a:r>
            <a:r>
              <a:rPr lang="en-US" baseline="30000" dirty="0" smtClean="0"/>
              <a:t>-1</a:t>
            </a:r>
            <a:endParaRPr lang="en-US" baseline="30000" dirty="0"/>
          </a:p>
        </p:txBody>
      </p:sp>
      <p:sp>
        <p:nvSpPr>
          <p:cNvPr id="11" name="TextBox 10"/>
          <p:cNvSpPr txBox="1"/>
          <p:nvPr/>
        </p:nvSpPr>
        <p:spPr>
          <a:xfrm>
            <a:off x="5562600" y="5943600"/>
            <a:ext cx="1722844" cy="369332"/>
          </a:xfrm>
          <a:prstGeom prst="rect">
            <a:avLst/>
          </a:prstGeom>
          <a:noFill/>
        </p:spPr>
        <p:txBody>
          <a:bodyPr wrap="none" rtlCol="0">
            <a:spAutoFit/>
          </a:bodyPr>
          <a:lstStyle/>
          <a:p>
            <a:r>
              <a:rPr lang="en-US" dirty="0" smtClean="0"/>
              <a:t>-PRLIMINARY-</a:t>
            </a:r>
            <a:endParaRPr lang="en-US" dirty="0"/>
          </a:p>
        </p:txBody>
      </p:sp>
      <p:pic>
        <p:nvPicPr>
          <p:cNvPr id="53251" name="Picture 3" descr="http://envsci.uprrp.edu/uploads/images/highlights/M_Melendez.jpg"/>
          <p:cNvPicPr>
            <a:picLocks noChangeAspect="1" noChangeArrowheads="1"/>
          </p:cNvPicPr>
          <p:nvPr/>
        </p:nvPicPr>
        <p:blipFill>
          <a:blip r:embed="rId7" cstate="print"/>
          <a:srcRect/>
          <a:stretch>
            <a:fillRect/>
          </a:stretch>
        </p:blipFill>
        <p:spPr bwMode="auto">
          <a:xfrm>
            <a:off x="228600" y="5257800"/>
            <a:ext cx="1047750" cy="1257301"/>
          </a:xfrm>
          <a:prstGeom prst="rect">
            <a:avLst/>
          </a:prstGeom>
          <a:noFill/>
        </p:spPr>
      </p:pic>
      <p:sp>
        <p:nvSpPr>
          <p:cNvPr id="12" name="TextBox 11"/>
          <p:cNvSpPr txBox="1"/>
          <p:nvPr/>
        </p:nvSpPr>
        <p:spPr>
          <a:xfrm>
            <a:off x="1295400" y="5943600"/>
            <a:ext cx="3585277" cy="369332"/>
          </a:xfrm>
          <a:prstGeom prst="rect">
            <a:avLst/>
          </a:prstGeom>
          <a:noFill/>
        </p:spPr>
        <p:txBody>
          <a:bodyPr wrap="none" rtlCol="0">
            <a:spAutoFit/>
          </a:bodyPr>
          <a:lstStyle/>
          <a:p>
            <a:r>
              <a:rPr lang="en-US" b="1" dirty="0" smtClean="0"/>
              <a:t>Melissa </a:t>
            </a:r>
            <a:r>
              <a:rPr lang="en-US" b="1" dirty="0" err="1" smtClean="0"/>
              <a:t>Meléndez</a:t>
            </a:r>
            <a:r>
              <a:rPr lang="en-US" b="1" dirty="0" smtClean="0"/>
              <a:t> </a:t>
            </a:r>
            <a:r>
              <a:rPr lang="en-US" b="1" dirty="0" err="1" smtClean="0"/>
              <a:t>Oyola</a:t>
            </a:r>
            <a:r>
              <a:rPr lang="en-US" dirty="0" smtClean="0"/>
              <a:t>, UPRM</a:t>
            </a:r>
            <a:endParaRPr lang="en-US" b="1" dirty="0" smtClean="0"/>
          </a:p>
        </p:txBody>
      </p:sp>
      <p:sp>
        <p:nvSpPr>
          <p:cNvPr id="13" name="TextBox 12"/>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Coral Growth</a:t>
            </a:r>
            <a:endParaRPr lang="en-US" dirty="0"/>
          </a:p>
        </p:txBody>
      </p:sp>
      <p:pic>
        <p:nvPicPr>
          <p:cNvPr id="4" name="Picture 19" descr="C:\Documents and Settings\dwight.gledhill\My Documents\My Pictures\201105 AOAT Pictures\PICT0539.JPG"/>
          <p:cNvPicPr>
            <a:picLocks noChangeAspect="1" noChangeArrowheads="1"/>
          </p:cNvPicPr>
          <p:nvPr/>
        </p:nvPicPr>
        <p:blipFill>
          <a:blip r:embed="rId3" cstate="print"/>
          <a:srcRect/>
          <a:stretch>
            <a:fillRect/>
          </a:stretch>
        </p:blipFill>
        <p:spPr bwMode="auto">
          <a:xfrm>
            <a:off x="457200" y="3733800"/>
            <a:ext cx="2286000" cy="1714500"/>
          </a:xfrm>
          <a:prstGeom prst="rect">
            <a:avLst/>
          </a:prstGeom>
          <a:noFill/>
        </p:spPr>
      </p:pic>
      <p:pic>
        <p:nvPicPr>
          <p:cNvPr id="5" name="Picture 18" descr="C:\Documents and Settings\dwight.gledhill\My Documents\My Pictures\201105 AOAT Pictures\PICT0535.JPG"/>
          <p:cNvPicPr>
            <a:picLocks noChangeAspect="1" noChangeArrowheads="1"/>
          </p:cNvPicPr>
          <p:nvPr/>
        </p:nvPicPr>
        <p:blipFill>
          <a:blip r:embed="rId4" cstate="print"/>
          <a:srcRect/>
          <a:stretch>
            <a:fillRect/>
          </a:stretch>
        </p:blipFill>
        <p:spPr bwMode="auto">
          <a:xfrm>
            <a:off x="2895600" y="3733800"/>
            <a:ext cx="2235264" cy="1676500"/>
          </a:xfrm>
          <a:prstGeom prst="rect">
            <a:avLst/>
          </a:prstGeom>
          <a:noFill/>
        </p:spPr>
      </p:pic>
      <p:sp>
        <p:nvSpPr>
          <p:cNvPr id="8" name="Rectangle 1"/>
          <p:cNvSpPr>
            <a:spLocks noChangeArrowheads="1"/>
          </p:cNvSpPr>
          <p:nvPr/>
        </p:nvSpPr>
        <p:spPr bwMode="auto">
          <a:xfrm>
            <a:off x="228600" y="1752600"/>
            <a:ext cx="8686800" cy="1785104"/>
          </a:xfrm>
          <a:prstGeom prst="rect">
            <a:avLst/>
          </a:prstGeom>
          <a:solidFill>
            <a:schemeClr val="accent6">
              <a:lumMod val="60000"/>
              <a:lumOff val="40000"/>
              <a:alpha val="92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2. OA will change ecosystem structure and function.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3. Heterogeneity in species-specific responses, local secondary environmental factors and regional considerations will confer a broad range of vulnerabilities that differ both locally and regionally among marine ecosystems.</a:t>
            </a:r>
            <a:endParaRPr kumimoji="0" lang="en-US" sz="48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sp>
        <p:nvSpPr>
          <p:cNvPr id="9" name="TextBox 8"/>
          <p:cNvSpPr txBox="1"/>
          <p:nvPr/>
        </p:nvSpPr>
        <p:spPr>
          <a:xfrm>
            <a:off x="5257800" y="3733800"/>
            <a:ext cx="3352800" cy="646331"/>
          </a:xfrm>
          <a:prstGeom prst="rect">
            <a:avLst/>
          </a:prstGeom>
          <a:noFill/>
        </p:spPr>
        <p:txBody>
          <a:bodyPr wrap="square" rtlCol="0">
            <a:spAutoFit/>
          </a:bodyPr>
          <a:lstStyle/>
          <a:p>
            <a:r>
              <a:rPr lang="en-US" dirty="0" smtClean="0"/>
              <a:t>Buoyant weight method (</a:t>
            </a:r>
            <a:r>
              <a:rPr lang="en-US" dirty="0" err="1" smtClean="0"/>
              <a:t>Manzello</a:t>
            </a:r>
            <a:r>
              <a:rPr lang="en-US" dirty="0" smtClean="0"/>
              <a:t>, </a:t>
            </a:r>
            <a:r>
              <a:rPr lang="en-US" dirty="0" err="1" smtClean="0"/>
              <a:t>Enochs</a:t>
            </a:r>
            <a:r>
              <a:rPr lang="en-US" dirty="0" smtClean="0"/>
              <a:t>)</a:t>
            </a:r>
            <a:endParaRPr lang="en-US" dirty="0"/>
          </a:p>
        </p:txBody>
      </p:sp>
      <p:graphicFrame>
        <p:nvGraphicFramePr>
          <p:cNvPr id="10" name="Object 9"/>
          <p:cNvGraphicFramePr>
            <a:graphicFrameLocks noChangeAspect="1"/>
          </p:cNvGraphicFramePr>
          <p:nvPr/>
        </p:nvGraphicFramePr>
        <p:xfrm>
          <a:off x="5181600" y="4512068"/>
          <a:ext cx="1752600" cy="669532"/>
        </p:xfrm>
        <a:graphic>
          <a:graphicData uri="http://schemas.openxmlformats.org/presentationml/2006/ole">
            <p:oleObj spid="_x0000_s182274" name="Equation" r:id="rId5" imgW="1130040" imgH="431640" progId="Equation.3">
              <p:embed/>
            </p:oleObj>
          </a:graphicData>
        </a:graphic>
      </p:graphicFrame>
      <p:sp>
        <p:nvSpPr>
          <p:cNvPr id="11" name="TextBox 10"/>
          <p:cNvSpPr txBox="1"/>
          <p:nvPr/>
        </p:nvSpPr>
        <p:spPr>
          <a:xfrm>
            <a:off x="6876174" y="4690781"/>
            <a:ext cx="2191626" cy="430887"/>
          </a:xfrm>
          <a:prstGeom prst="rect">
            <a:avLst/>
          </a:prstGeom>
          <a:noFill/>
        </p:spPr>
        <p:txBody>
          <a:bodyPr wrap="none" rtlCol="0">
            <a:spAutoFit/>
          </a:bodyPr>
          <a:lstStyle/>
          <a:p>
            <a:r>
              <a:rPr lang="en-US" sz="1100" i="1" dirty="0" err="1" smtClean="0"/>
              <a:t>W</a:t>
            </a:r>
            <a:r>
              <a:rPr lang="en-US" sz="1100" i="1" baseline="-25000" dirty="0" err="1" smtClean="0"/>
              <a:t>w</a:t>
            </a:r>
            <a:r>
              <a:rPr lang="en-US" sz="1100" i="1" dirty="0" err="1" smtClean="0"/>
              <a:t>,W</a:t>
            </a:r>
            <a:r>
              <a:rPr lang="en-US" sz="1100" i="1" baseline="-25000" dirty="0" err="1" smtClean="0"/>
              <a:t>a</a:t>
            </a:r>
            <a:r>
              <a:rPr lang="en-US" sz="1100" dirty="0" smtClean="0"/>
              <a:t> = weight (buoyant, dry)</a:t>
            </a:r>
          </a:p>
          <a:p>
            <a:r>
              <a:rPr lang="en-US" sz="1100" i="1" dirty="0" err="1" smtClean="0"/>
              <a:t>D</a:t>
            </a:r>
            <a:r>
              <a:rPr lang="en-US" sz="1100" i="1" baseline="-25000" dirty="0" err="1" smtClean="0"/>
              <a:t>w</a:t>
            </a:r>
            <a:r>
              <a:rPr lang="en-US" sz="1100" i="1" dirty="0" err="1" smtClean="0"/>
              <a:t>,D</a:t>
            </a:r>
            <a:r>
              <a:rPr lang="en-US" sz="1100" i="1" baseline="-25000" dirty="0" err="1" smtClean="0"/>
              <a:t>a</a:t>
            </a:r>
            <a:r>
              <a:rPr lang="en-US" sz="1100" dirty="0" smtClean="0"/>
              <a:t> = density  (water, skeletal)</a:t>
            </a:r>
            <a:endParaRPr lang="en-US" sz="1100" dirty="0"/>
          </a:p>
        </p:txBody>
      </p:sp>
      <p:sp>
        <p:nvSpPr>
          <p:cNvPr id="12" name="TextBox 11"/>
          <p:cNvSpPr txBox="1"/>
          <p:nvPr/>
        </p:nvSpPr>
        <p:spPr>
          <a:xfrm>
            <a:off x="533401" y="5486400"/>
            <a:ext cx="2133600" cy="646331"/>
          </a:xfrm>
          <a:prstGeom prst="rect">
            <a:avLst/>
          </a:prstGeom>
          <a:noFill/>
        </p:spPr>
        <p:txBody>
          <a:bodyPr wrap="square" rtlCol="0">
            <a:spAutoFit/>
          </a:bodyPr>
          <a:lstStyle/>
          <a:p>
            <a:r>
              <a:rPr lang="en-US" dirty="0" smtClean="0"/>
              <a:t>Laser micrometer - Langdon</a:t>
            </a:r>
            <a:endParaRPr lang="en-US" dirty="0"/>
          </a:p>
        </p:txBody>
      </p:sp>
      <p:sp>
        <p:nvSpPr>
          <p:cNvPr id="13" name="TextBox 12"/>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Intercomparisons</a:t>
            </a:r>
            <a:r>
              <a:rPr lang="en-US" dirty="0" smtClean="0"/>
              <a:t> &amp; Add-on’s</a:t>
            </a:r>
            <a:endParaRPr lang="en-US" dirty="0"/>
          </a:p>
        </p:txBody>
      </p:sp>
      <p:pic>
        <p:nvPicPr>
          <p:cNvPr id="32" name="Picture 15" descr="C:\Documents and Settings\dwight.gledhill\My Documents\My Pictures\201105 AOAT Pictures\IMG_9425.JPG"/>
          <p:cNvPicPr>
            <a:picLocks noChangeAspect="1" noChangeArrowheads="1"/>
          </p:cNvPicPr>
          <p:nvPr/>
        </p:nvPicPr>
        <p:blipFill>
          <a:blip r:embed="rId2" cstate="print"/>
          <a:srcRect/>
          <a:stretch>
            <a:fillRect/>
          </a:stretch>
        </p:blipFill>
        <p:spPr bwMode="auto">
          <a:xfrm>
            <a:off x="1905000" y="4038600"/>
            <a:ext cx="2667000" cy="1498938"/>
          </a:xfrm>
          <a:prstGeom prst="rect">
            <a:avLst/>
          </a:prstGeom>
          <a:noFill/>
        </p:spPr>
      </p:pic>
      <p:pic>
        <p:nvPicPr>
          <p:cNvPr id="4" name="Picture 5" descr="Yates SHARQ chamber2"/>
          <p:cNvPicPr>
            <a:picLocks noChangeAspect="1" noChangeArrowheads="1"/>
          </p:cNvPicPr>
          <p:nvPr/>
        </p:nvPicPr>
        <p:blipFill>
          <a:blip r:embed="rId3" cstate="print"/>
          <a:srcRect/>
          <a:stretch>
            <a:fillRect/>
          </a:stretch>
        </p:blipFill>
        <p:spPr bwMode="auto">
          <a:xfrm>
            <a:off x="457200" y="2590800"/>
            <a:ext cx="2286000" cy="1714302"/>
          </a:xfrm>
          <a:prstGeom prst="rect">
            <a:avLst/>
          </a:prstGeom>
          <a:noFill/>
          <a:ln w="9525">
            <a:noFill/>
            <a:miter lim="800000"/>
            <a:headEnd/>
            <a:tailEnd/>
          </a:ln>
        </p:spPr>
      </p:pic>
      <p:sp>
        <p:nvSpPr>
          <p:cNvPr id="5" name="Rectangle 4"/>
          <p:cNvSpPr txBox="1">
            <a:spLocks noChangeArrowheads="1"/>
          </p:cNvSpPr>
          <p:nvPr/>
        </p:nvSpPr>
        <p:spPr>
          <a:xfrm>
            <a:off x="0" y="1981200"/>
            <a:ext cx="3657600" cy="1143000"/>
          </a:xfrm>
          <a:prstGeom prst="rect">
            <a:avLst/>
          </a:prstGeom>
        </p:spPr>
        <p:txBody>
          <a:bodyPr/>
          <a:lstStyle/>
          <a:p>
            <a:pPr algn="ctr" fontAlgn="auto">
              <a:spcAft>
                <a:spcPts val="0"/>
              </a:spcAft>
              <a:defRPr/>
            </a:pPr>
            <a:r>
              <a:rPr lang="en-US" u="sng" dirty="0">
                <a:latin typeface="+mj-lt"/>
                <a:ea typeface="+mj-ea"/>
                <a:cs typeface="+mj-cs"/>
              </a:rPr>
              <a:t>S</a:t>
            </a:r>
            <a:r>
              <a:rPr lang="en-US" dirty="0">
                <a:latin typeface="+mj-lt"/>
                <a:ea typeface="+mj-ea"/>
                <a:cs typeface="+mj-cs"/>
              </a:rPr>
              <a:t>ubmersible </a:t>
            </a:r>
            <a:r>
              <a:rPr lang="en-US" u="sng" dirty="0">
                <a:latin typeface="+mj-lt"/>
                <a:ea typeface="+mj-ea"/>
                <a:cs typeface="+mj-cs"/>
              </a:rPr>
              <a:t>H</a:t>
            </a:r>
            <a:r>
              <a:rPr lang="en-US" dirty="0">
                <a:latin typeface="+mj-lt"/>
                <a:ea typeface="+mj-ea"/>
                <a:cs typeface="+mj-cs"/>
              </a:rPr>
              <a:t>abitat for </a:t>
            </a:r>
            <a:r>
              <a:rPr lang="en-US" u="sng" dirty="0">
                <a:latin typeface="+mj-lt"/>
                <a:ea typeface="+mj-ea"/>
                <a:cs typeface="+mj-cs"/>
              </a:rPr>
              <a:t>A</a:t>
            </a:r>
            <a:r>
              <a:rPr lang="en-US" dirty="0">
                <a:latin typeface="+mj-lt"/>
                <a:ea typeface="+mj-ea"/>
                <a:cs typeface="+mj-cs"/>
              </a:rPr>
              <a:t>nalyzing </a:t>
            </a:r>
            <a:r>
              <a:rPr lang="en-US" u="sng" dirty="0">
                <a:latin typeface="+mj-lt"/>
                <a:ea typeface="+mj-ea"/>
                <a:cs typeface="+mj-cs"/>
              </a:rPr>
              <a:t>R</a:t>
            </a:r>
            <a:r>
              <a:rPr lang="en-US" dirty="0">
                <a:latin typeface="+mj-lt"/>
                <a:ea typeface="+mj-ea"/>
                <a:cs typeface="+mj-cs"/>
              </a:rPr>
              <a:t>eef </a:t>
            </a:r>
            <a:r>
              <a:rPr lang="en-US" u="sng" dirty="0">
                <a:latin typeface="+mj-lt"/>
                <a:ea typeface="+mj-ea"/>
                <a:cs typeface="+mj-cs"/>
              </a:rPr>
              <a:t>Q</a:t>
            </a:r>
            <a:r>
              <a:rPr lang="en-US" dirty="0">
                <a:latin typeface="+mj-lt"/>
                <a:ea typeface="+mj-ea"/>
                <a:cs typeface="+mj-cs"/>
              </a:rPr>
              <a:t>uality (SHARQ</a:t>
            </a:r>
            <a:r>
              <a:rPr lang="en-US" dirty="0" smtClean="0">
                <a:latin typeface="+mj-lt"/>
                <a:ea typeface="+mj-ea"/>
                <a:cs typeface="+mj-cs"/>
              </a:rPr>
              <a:t>) – Yates, USGS</a:t>
            </a:r>
            <a:endParaRPr lang="en-US" dirty="0">
              <a:latin typeface="+mj-lt"/>
              <a:ea typeface="+mj-ea"/>
              <a:cs typeface="+mj-cs"/>
            </a:endParaRPr>
          </a:p>
        </p:txBody>
      </p:sp>
      <p:sp>
        <p:nvSpPr>
          <p:cNvPr id="6" name="TextBox 5"/>
          <p:cNvSpPr txBox="1"/>
          <p:nvPr/>
        </p:nvSpPr>
        <p:spPr>
          <a:xfrm>
            <a:off x="2032001" y="5422900"/>
            <a:ext cx="2463800" cy="646331"/>
          </a:xfrm>
          <a:prstGeom prst="rect">
            <a:avLst/>
          </a:prstGeom>
          <a:noFill/>
        </p:spPr>
        <p:txBody>
          <a:bodyPr wrap="square" rtlCol="0">
            <a:spAutoFit/>
          </a:bodyPr>
          <a:lstStyle/>
          <a:p>
            <a:r>
              <a:rPr lang="en-US" dirty="0" smtClean="0"/>
              <a:t>Dissolved Org. Carbon – Moyer, USGS</a:t>
            </a:r>
            <a:endParaRPr lang="en-US" dirty="0"/>
          </a:p>
        </p:txBody>
      </p:sp>
      <p:pic>
        <p:nvPicPr>
          <p:cNvPr id="175105" name="Picture 1" descr="C:\Documents and Settings\dwight.gledhill\My Documents\My Pictures\201108 AOAT Pictures\PICT0588.JPG"/>
          <p:cNvPicPr>
            <a:picLocks noChangeAspect="1" noChangeArrowheads="1"/>
          </p:cNvPicPr>
          <p:nvPr/>
        </p:nvPicPr>
        <p:blipFill>
          <a:blip r:embed="rId4" cstate="print"/>
          <a:srcRect t="29167"/>
          <a:stretch>
            <a:fillRect/>
          </a:stretch>
        </p:blipFill>
        <p:spPr bwMode="auto">
          <a:xfrm>
            <a:off x="4454371" y="2567354"/>
            <a:ext cx="1694383" cy="1600200"/>
          </a:xfrm>
          <a:prstGeom prst="rect">
            <a:avLst/>
          </a:prstGeom>
          <a:noFill/>
        </p:spPr>
      </p:pic>
      <p:sp>
        <p:nvSpPr>
          <p:cNvPr id="8" name="TextBox 7"/>
          <p:cNvSpPr txBox="1"/>
          <p:nvPr/>
        </p:nvSpPr>
        <p:spPr>
          <a:xfrm>
            <a:off x="3672374" y="1981200"/>
            <a:ext cx="5471626" cy="369332"/>
          </a:xfrm>
          <a:prstGeom prst="rect">
            <a:avLst/>
          </a:prstGeom>
          <a:noFill/>
        </p:spPr>
        <p:txBody>
          <a:bodyPr wrap="none" rtlCol="0">
            <a:spAutoFit/>
          </a:bodyPr>
          <a:lstStyle/>
          <a:p>
            <a:r>
              <a:rPr lang="en-US" dirty="0" smtClean="0"/>
              <a:t>Small Craft pCO</a:t>
            </a:r>
            <a:r>
              <a:rPr lang="en-US" baseline="-25000" dirty="0" smtClean="0"/>
              <a:t>2,sw</a:t>
            </a:r>
            <a:r>
              <a:rPr lang="en-US" dirty="0" smtClean="0"/>
              <a:t> – Langdon, UM/ </a:t>
            </a:r>
            <a:r>
              <a:rPr lang="en-US" dirty="0" err="1" smtClean="0"/>
              <a:t>McGillis</a:t>
            </a:r>
            <a:r>
              <a:rPr lang="en-US" dirty="0" smtClean="0"/>
              <a:t>, CICAR</a:t>
            </a:r>
            <a:endParaRPr lang="en-US" dirty="0"/>
          </a:p>
        </p:txBody>
      </p:sp>
      <p:pic>
        <p:nvPicPr>
          <p:cNvPr id="175106" name="Picture 2" descr="C:\Documents and Settings\dwight.gledhill\My Documents\My Pictures\201105 AOAT Pictures\IMG_9403.JPG"/>
          <p:cNvPicPr>
            <a:picLocks noChangeAspect="1" noChangeArrowheads="1"/>
          </p:cNvPicPr>
          <p:nvPr/>
        </p:nvPicPr>
        <p:blipFill>
          <a:blip r:embed="rId5" cstate="print"/>
          <a:srcRect/>
          <a:stretch>
            <a:fillRect/>
          </a:stretch>
        </p:blipFill>
        <p:spPr bwMode="auto">
          <a:xfrm>
            <a:off x="5105400" y="4495800"/>
            <a:ext cx="2895600" cy="1627418"/>
          </a:xfrm>
          <a:prstGeom prst="rect">
            <a:avLst/>
          </a:prstGeom>
          <a:noFill/>
        </p:spPr>
      </p:pic>
      <p:sp>
        <p:nvSpPr>
          <p:cNvPr id="10" name="TextBox 9"/>
          <p:cNvSpPr txBox="1"/>
          <p:nvPr/>
        </p:nvSpPr>
        <p:spPr>
          <a:xfrm>
            <a:off x="5105400" y="6019800"/>
            <a:ext cx="3276600" cy="646331"/>
          </a:xfrm>
          <a:prstGeom prst="rect">
            <a:avLst/>
          </a:prstGeom>
          <a:noFill/>
        </p:spPr>
        <p:txBody>
          <a:bodyPr wrap="square" rtlCol="0">
            <a:spAutoFit/>
          </a:bodyPr>
          <a:lstStyle/>
          <a:p>
            <a:r>
              <a:rPr lang="en-US" dirty="0" err="1" smtClean="0"/>
              <a:t>Lagrangian</a:t>
            </a:r>
            <a:r>
              <a:rPr lang="en-US" dirty="0" smtClean="0"/>
              <a:t> </a:t>
            </a:r>
            <a:r>
              <a:rPr lang="en-US" dirty="0" err="1" smtClean="0"/>
              <a:t>drogued</a:t>
            </a:r>
            <a:r>
              <a:rPr lang="en-US" dirty="0" smtClean="0"/>
              <a:t> drifter – Bernstein, WHOI</a:t>
            </a:r>
            <a:endParaRPr lang="en-US" dirty="0"/>
          </a:p>
        </p:txBody>
      </p:sp>
      <p:pic>
        <p:nvPicPr>
          <p:cNvPr id="11" name="Picture 2" descr="C:\Documents and Settings\dwight.gledhill\My Documents\My Pictures\IMG_9138.JPG"/>
          <p:cNvPicPr>
            <a:picLocks noChangeAspect="1" noChangeArrowheads="1"/>
          </p:cNvPicPr>
          <p:nvPr/>
        </p:nvPicPr>
        <p:blipFill>
          <a:blip r:embed="rId6" cstate="print"/>
          <a:srcRect/>
          <a:stretch>
            <a:fillRect/>
          </a:stretch>
        </p:blipFill>
        <p:spPr bwMode="auto">
          <a:xfrm>
            <a:off x="6248400" y="2514600"/>
            <a:ext cx="2235200" cy="1676400"/>
          </a:xfrm>
          <a:prstGeom prst="rect">
            <a:avLst/>
          </a:prstGeom>
          <a:noFill/>
        </p:spPr>
      </p:pic>
      <p:sp>
        <p:nvSpPr>
          <p:cNvPr id="12" name="TextBox 11"/>
          <p:cNvSpPr txBox="1"/>
          <p:nvPr/>
        </p:nvSpPr>
        <p:spPr>
          <a:xfrm>
            <a:off x="0" y="0"/>
            <a:ext cx="1312860" cy="369332"/>
          </a:xfrm>
          <a:prstGeom prst="rect">
            <a:avLst/>
          </a:prstGeom>
          <a:noFill/>
        </p:spPr>
        <p:txBody>
          <a:bodyPr wrap="none" rtlCol="0">
            <a:spAutoFit/>
          </a:bodyPr>
          <a:lstStyle/>
          <a:p>
            <a:r>
              <a:rPr lang="en-US" dirty="0" smtClean="0"/>
              <a:t>FY09 – Fy11</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NOAA Coral Reef Conservation Program</a:t>
            </a:r>
            <a:r>
              <a:rPr lang="en-US" sz="3600" dirty="0" smtClean="0"/>
              <a:t/>
            </a:r>
            <a:br>
              <a:rPr lang="en-US" sz="3600" dirty="0" smtClean="0"/>
            </a:br>
            <a:r>
              <a:rPr lang="en-US" sz="3600" b="1" dirty="0" smtClean="0"/>
              <a:t>National Coral Reef Monitoring Plan</a:t>
            </a:r>
            <a:endParaRPr lang="en-US" sz="3600" dirty="0"/>
          </a:p>
        </p:txBody>
      </p:sp>
      <p:sp>
        <p:nvSpPr>
          <p:cNvPr id="10" name="TextBox 9"/>
          <p:cNvSpPr txBox="1"/>
          <p:nvPr/>
        </p:nvSpPr>
        <p:spPr>
          <a:xfrm>
            <a:off x="0" y="0"/>
            <a:ext cx="857927" cy="369332"/>
          </a:xfrm>
          <a:prstGeom prst="rect">
            <a:avLst/>
          </a:prstGeom>
          <a:noFill/>
        </p:spPr>
        <p:txBody>
          <a:bodyPr wrap="none" rtlCol="0">
            <a:spAutoFit/>
          </a:bodyPr>
          <a:lstStyle/>
          <a:p>
            <a:r>
              <a:rPr lang="en-US" dirty="0" smtClean="0"/>
              <a:t>FY12 – </a:t>
            </a:r>
            <a:endParaRPr lang="en-US" dirty="0"/>
          </a:p>
        </p:txBody>
      </p:sp>
      <p:sp>
        <p:nvSpPr>
          <p:cNvPr id="11" name="TextBox 10"/>
          <p:cNvSpPr txBox="1"/>
          <p:nvPr/>
        </p:nvSpPr>
        <p:spPr>
          <a:xfrm>
            <a:off x="4873752" y="1828800"/>
            <a:ext cx="4270248" cy="2862322"/>
          </a:xfrm>
          <a:prstGeom prst="rect">
            <a:avLst/>
          </a:prstGeom>
          <a:noFill/>
        </p:spPr>
        <p:txBody>
          <a:bodyPr wrap="square" rtlCol="0">
            <a:spAutoFit/>
          </a:bodyPr>
          <a:lstStyle/>
          <a:p>
            <a:r>
              <a:rPr lang="en-US" dirty="0" smtClean="0"/>
              <a:t>Tier 1</a:t>
            </a:r>
          </a:p>
          <a:p>
            <a:r>
              <a:rPr lang="en-US" dirty="0" smtClean="0"/>
              <a:t> 1) The frequency, intensity, and spatial distributions of </a:t>
            </a:r>
            <a:r>
              <a:rPr lang="en-US" b="1" dirty="0" smtClean="0"/>
              <a:t>thermal stress events</a:t>
            </a:r>
            <a:r>
              <a:rPr lang="en-US" dirty="0" smtClean="0"/>
              <a:t> influencing the Nation’s shallow water coral reefs (0-30 m), measured both regionally and at sub-jurisdictional scales, and  </a:t>
            </a:r>
          </a:p>
          <a:p>
            <a:endParaRPr lang="en-US" dirty="0" smtClean="0"/>
          </a:p>
          <a:p>
            <a:r>
              <a:rPr lang="en-US" dirty="0" smtClean="0"/>
              <a:t>2) The rates, magnitude, and spatial distributions of </a:t>
            </a:r>
            <a:r>
              <a:rPr lang="en-US" b="1" dirty="0" smtClean="0"/>
              <a:t>ocean acidification</a:t>
            </a:r>
            <a:r>
              <a:rPr lang="en-US" dirty="0" smtClean="0"/>
              <a:t> within the Nation’s coral reef environments.</a:t>
            </a:r>
            <a:endParaRPr lang="en-US" dirty="0"/>
          </a:p>
        </p:txBody>
      </p:sp>
      <p:graphicFrame>
        <p:nvGraphicFramePr>
          <p:cNvPr id="12" name="Diagram 11"/>
          <p:cNvGraphicFramePr/>
          <p:nvPr/>
        </p:nvGraphicFramePr>
        <p:xfrm>
          <a:off x="-990600" y="18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1066800" y="6019800"/>
            <a:ext cx="1744132" cy="369332"/>
          </a:xfrm>
          <a:prstGeom prst="rect">
            <a:avLst/>
          </a:prstGeom>
          <a:noFill/>
        </p:spPr>
        <p:txBody>
          <a:bodyPr wrap="none" rtlCol="0">
            <a:spAutoFit/>
          </a:bodyPr>
          <a:lstStyle/>
          <a:p>
            <a:r>
              <a:rPr lang="en-US" u="sng" dirty="0" smtClean="0"/>
              <a:t>Status &amp; Trends</a:t>
            </a:r>
            <a:endParaRPr lang="en-US" u="sng" dirty="0"/>
          </a:p>
        </p:txBody>
      </p:sp>
      <p:pic>
        <p:nvPicPr>
          <p:cNvPr id="183299" name="Picture 3"/>
          <p:cNvPicPr>
            <a:picLocks noChangeAspect="1" noChangeArrowheads="1"/>
          </p:cNvPicPr>
          <p:nvPr/>
        </p:nvPicPr>
        <p:blipFill>
          <a:blip r:embed="rId7" cstate="print"/>
          <a:srcRect/>
          <a:stretch>
            <a:fillRect/>
          </a:stretch>
        </p:blipFill>
        <p:spPr bwMode="auto">
          <a:xfrm>
            <a:off x="4267200" y="1828800"/>
            <a:ext cx="4859970" cy="350520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83299"/>
                                        </p:tgtEl>
                                      </p:cBhvr>
                                    </p:animEffect>
                                    <p:set>
                                      <p:cBhvr>
                                        <p:cTn id="7" dur="1" fill="hold">
                                          <p:stCondLst>
                                            <p:cond delay="499"/>
                                          </p:stCondLst>
                                        </p:cTn>
                                        <p:tgtEl>
                                          <p:spTgt spid="183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NOAA Coral Reef Conservation Program</a:t>
            </a:r>
            <a:r>
              <a:rPr lang="en-US" sz="3600" dirty="0" smtClean="0"/>
              <a:t/>
            </a:r>
            <a:br>
              <a:rPr lang="en-US" sz="3600" dirty="0" smtClean="0"/>
            </a:br>
            <a:r>
              <a:rPr lang="en-US" sz="3600" b="1" dirty="0" smtClean="0"/>
              <a:t>National Coral Reef Monitoring Plan</a:t>
            </a:r>
            <a:endParaRPr lang="en-US" sz="3600" dirty="0"/>
          </a:p>
        </p:txBody>
      </p:sp>
      <p:sp>
        <p:nvSpPr>
          <p:cNvPr id="10" name="TextBox 9"/>
          <p:cNvSpPr txBox="1"/>
          <p:nvPr/>
        </p:nvSpPr>
        <p:spPr>
          <a:xfrm>
            <a:off x="0" y="0"/>
            <a:ext cx="857927" cy="369332"/>
          </a:xfrm>
          <a:prstGeom prst="rect">
            <a:avLst/>
          </a:prstGeom>
          <a:noFill/>
        </p:spPr>
        <p:txBody>
          <a:bodyPr wrap="none" rtlCol="0">
            <a:spAutoFit/>
          </a:bodyPr>
          <a:lstStyle/>
          <a:p>
            <a:r>
              <a:rPr lang="en-US" dirty="0" smtClean="0"/>
              <a:t>FY12 – </a:t>
            </a:r>
            <a:endParaRPr lang="en-US" dirty="0"/>
          </a:p>
        </p:txBody>
      </p:sp>
      <p:pic>
        <p:nvPicPr>
          <p:cNvPr id="16" name="Picture 3"/>
          <p:cNvPicPr>
            <a:picLocks noChangeAspect="1" noChangeArrowheads="1"/>
          </p:cNvPicPr>
          <p:nvPr/>
        </p:nvPicPr>
        <p:blipFill>
          <a:blip r:embed="rId2" cstate="print"/>
          <a:srcRect/>
          <a:stretch>
            <a:fillRect/>
          </a:stretch>
        </p:blipFill>
        <p:spPr bwMode="auto">
          <a:xfrm>
            <a:off x="63928" y="1828801"/>
            <a:ext cx="4812872" cy="3243811"/>
          </a:xfrm>
          <a:prstGeom prst="rect">
            <a:avLst/>
          </a:prstGeom>
          <a:noFill/>
          <a:ln w="9525">
            <a:noFill/>
            <a:miter lim="800000"/>
            <a:headEnd/>
            <a:tailEnd/>
          </a:ln>
        </p:spPr>
      </p:pic>
      <p:pic>
        <p:nvPicPr>
          <p:cNvPr id="17" name="Picture 4"/>
          <p:cNvPicPr>
            <a:picLocks noChangeAspect="1" noChangeArrowheads="1"/>
          </p:cNvPicPr>
          <p:nvPr/>
        </p:nvPicPr>
        <p:blipFill>
          <a:blip r:embed="rId3" cstate="print"/>
          <a:srcRect/>
          <a:stretch>
            <a:fillRect/>
          </a:stretch>
        </p:blipFill>
        <p:spPr bwMode="auto">
          <a:xfrm>
            <a:off x="63928" y="1828801"/>
            <a:ext cx="4812872" cy="3243811"/>
          </a:xfrm>
          <a:prstGeom prst="rect">
            <a:avLst/>
          </a:prstGeom>
          <a:noFill/>
          <a:ln w="9525">
            <a:noFill/>
            <a:miter lim="800000"/>
            <a:headEnd/>
            <a:tailEnd/>
          </a:ln>
        </p:spPr>
      </p:pic>
      <p:pic>
        <p:nvPicPr>
          <p:cNvPr id="183300" name="Picture 4"/>
          <p:cNvPicPr>
            <a:picLocks noChangeAspect="1" noChangeArrowheads="1"/>
          </p:cNvPicPr>
          <p:nvPr/>
        </p:nvPicPr>
        <p:blipFill>
          <a:blip r:embed="rId4" cstate="print"/>
          <a:srcRect t="3550"/>
          <a:stretch>
            <a:fillRect/>
          </a:stretch>
        </p:blipFill>
        <p:spPr bwMode="auto">
          <a:xfrm>
            <a:off x="3657600" y="1828800"/>
            <a:ext cx="5410200" cy="2027769"/>
          </a:xfrm>
          <a:prstGeom prst="rect">
            <a:avLst/>
          </a:prstGeom>
          <a:solidFill>
            <a:schemeClr val="bg1"/>
          </a:solidFill>
        </p:spPr>
      </p:pic>
      <p:sp>
        <p:nvSpPr>
          <p:cNvPr id="4" name="TextBox 3"/>
          <p:cNvSpPr txBox="1"/>
          <p:nvPr/>
        </p:nvSpPr>
        <p:spPr>
          <a:xfrm>
            <a:off x="1295400" y="4800600"/>
            <a:ext cx="6714467" cy="369332"/>
          </a:xfrm>
          <a:prstGeom prst="rect">
            <a:avLst/>
          </a:prstGeom>
          <a:solidFill>
            <a:schemeClr val="bg1"/>
          </a:solidFill>
        </p:spPr>
        <p:txBody>
          <a:bodyPr wrap="none" rtlCol="0">
            <a:spAutoFit/>
          </a:bodyPr>
          <a:lstStyle/>
          <a:p>
            <a:r>
              <a:rPr lang="en-US" b="1" dirty="0" smtClean="0"/>
              <a:t>Climate and Ocean Acidification Implementation Schedule.</a:t>
            </a:r>
          </a:p>
        </p:txBody>
      </p:sp>
      <p:pic>
        <p:nvPicPr>
          <p:cNvPr id="9" name="Picture 8"/>
          <p:cNvPicPr/>
          <p:nvPr/>
        </p:nvPicPr>
        <p:blipFill>
          <a:blip r:embed="rId5" cstate="print"/>
          <a:srcRect/>
          <a:stretch>
            <a:fillRect/>
          </a:stretch>
        </p:blipFill>
        <p:spPr bwMode="auto">
          <a:xfrm>
            <a:off x="152400" y="5093732"/>
            <a:ext cx="8686800" cy="144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NCRMP/AOAT</a:t>
            </a:r>
            <a:endParaRPr lang="en-US" dirty="0"/>
          </a:p>
        </p:txBody>
      </p:sp>
      <p:sp>
        <p:nvSpPr>
          <p:cNvPr id="9" name="Text Placeholder 8"/>
          <p:cNvSpPr>
            <a:spLocks noGrp="1"/>
          </p:cNvSpPr>
          <p:nvPr>
            <p:ph type="body" idx="1"/>
          </p:nvPr>
        </p:nvSpPr>
        <p:spPr/>
        <p:txBody>
          <a:bodyPr/>
          <a:lstStyle/>
          <a:p>
            <a:r>
              <a:rPr lang="en-US" dirty="0" smtClean="0"/>
              <a:t>NCRMP</a:t>
            </a:r>
            <a:endParaRPr lang="en-US" dirty="0"/>
          </a:p>
        </p:txBody>
      </p:sp>
      <p:sp>
        <p:nvSpPr>
          <p:cNvPr id="11" name="Text Placeholder 10"/>
          <p:cNvSpPr>
            <a:spLocks noGrp="1"/>
          </p:cNvSpPr>
          <p:nvPr>
            <p:ph type="body" sz="half" idx="3"/>
          </p:nvPr>
        </p:nvSpPr>
        <p:spPr/>
        <p:txBody>
          <a:bodyPr/>
          <a:lstStyle/>
          <a:p>
            <a:r>
              <a:rPr lang="en-US" dirty="0" smtClean="0"/>
              <a:t>AOAT</a:t>
            </a:r>
            <a:endParaRPr lang="en-US" dirty="0"/>
          </a:p>
        </p:txBody>
      </p:sp>
      <p:sp>
        <p:nvSpPr>
          <p:cNvPr id="10" name="Content Placeholder 9"/>
          <p:cNvSpPr>
            <a:spLocks noGrp="1"/>
          </p:cNvSpPr>
          <p:nvPr>
            <p:ph sz="quarter" idx="2"/>
          </p:nvPr>
        </p:nvSpPr>
        <p:spPr/>
        <p:txBody>
          <a:bodyPr/>
          <a:lstStyle/>
          <a:p>
            <a:r>
              <a:rPr lang="en-US" dirty="0" smtClean="0"/>
              <a:t>Tier 1 Observations</a:t>
            </a:r>
          </a:p>
          <a:p>
            <a:pPr lvl="1"/>
            <a:r>
              <a:rPr lang="en-US" dirty="0" smtClean="0"/>
              <a:t>Thermal Stress</a:t>
            </a:r>
          </a:p>
          <a:p>
            <a:pPr lvl="2"/>
            <a:r>
              <a:rPr lang="en-US" dirty="0" smtClean="0"/>
              <a:t>Temp. Arrays</a:t>
            </a:r>
          </a:p>
          <a:p>
            <a:pPr lvl="1"/>
            <a:r>
              <a:rPr lang="en-US" dirty="0" smtClean="0"/>
              <a:t>Ocean Acidification</a:t>
            </a:r>
          </a:p>
          <a:p>
            <a:pPr lvl="2"/>
            <a:r>
              <a:rPr lang="en-US" dirty="0" smtClean="0"/>
              <a:t>MA</a:t>
            </a:r>
            <a:r>
              <a:rPr lang="en-US" baseline="-25000" dirty="0" smtClean="0"/>
              <a:t>p</a:t>
            </a:r>
            <a:r>
              <a:rPr lang="en-US" dirty="0" smtClean="0"/>
              <a:t>CO2</a:t>
            </a:r>
          </a:p>
          <a:p>
            <a:pPr lvl="2"/>
            <a:r>
              <a:rPr lang="en-US" dirty="0" smtClean="0"/>
              <a:t>Auto-sampler Deployments</a:t>
            </a:r>
          </a:p>
          <a:p>
            <a:pPr lvl="2"/>
            <a:r>
              <a:rPr lang="en-US" dirty="0" smtClean="0"/>
              <a:t>Spatial Discrete Sampling</a:t>
            </a:r>
          </a:p>
          <a:p>
            <a:pPr lvl="2"/>
            <a:endParaRPr lang="en-US" dirty="0" smtClean="0"/>
          </a:p>
          <a:p>
            <a:pPr lvl="1"/>
            <a:endParaRPr lang="en-US" dirty="0"/>
          </a:p>
        </p:txBody>
      </p:sp>
      <p:sp>
        <p:nvSpPr>
          <p:cNvPr id="12" name="Content Placeholder 11"/>
          <p:cNvSpPr>
            <a:spLocks noGrp="1"/>
          </p:cNvSpPr>
          <p:nvPr>
            <p:ph sz="quarter" idx="4"/>
          </p:nvPr>
        </p:nvSpPr>
        <p:spPr/>
        <p:txBody>
          <a:bodyPr/>
          <a:lstStyle/>
          <a:p>
            <a:r>
              <a:rPr lang="en-US" dirty="0" smtClean="0"/>
              <a:t>Technology/Technique Development</a:t>
            </a:r>
          </a:p>
          <a:p>
            <a:r>
              <a:rPr lang="en-US" dirty="0" smtClean="0"/>
              <a:t>Process Investigations</a:t>
            </a:r>
          </a:p>
          <a:p>
            <a:r>
              <a:rPr lang="en-US" dirty="0" err="1" smtClean="0"/>
              <a:t>Hydodynamic’s</a:t>
            </a:r>
            <a:endParaRPr lang="en-US" dirty="0" smtClean="0"/>
          </a:p>
          <a:p>
            <a:r>
              <a:rPr lang="en-US" dirty="0" smtClean="0"/>
              <a:t>Multi-agency Field  Laboratory</a:t>
            </a:r>
          </a:p>
          <a:p>
            <a:r>
              <a:rPr lang="en-US" dirty="0" smtClean="0"/>
              <a:t>Biogeochemical Model</a:t>
            </a:r>
          </a:p>
          <a:p>
            <a:r>
              <a:rPr lang="en-US" dirty="0" smtClean="0"/>
              <a:t>‘Risk/vulnerability’ Mapping</a:t>
            </a:r>
          </a:p>
        </p:txBody>
      </p:sp>
      <p:sp>
        <p:nvSpPr>
          <p:cNvPr id="5" name="TextBox 4"/>
          <p:cNvSpPr txBox="1"/>
          <p:nvPr/>
        </p:nvSpPr>
        <p:spPr>
          <a:xfrm>
            <a:off x="0" y="0"/>
            <a:ext cx="857927" cy="369332"/>
          </a:xfrm>
          <a:prstGeom prst="rect">
            <a:avLst/>
          </a:prstGeom>
          <a:noFill/>
        </p:spPr>
        <p:txBody>
          <a:bodyPr wrap="none" rtlCol="0">
            <a:spAutoFit/>
          </a:bodyPr>
          <a:lstStyle/>
          <a:p>
            <a:r>
              <a:rPr lang="en-US" dirty="0" smtClean="0"/>
              <a:t>FY12 –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ttp://coralreefwatch.noaa.gov/satellite/oa/data/nrt/NOAA_CRW_OAPS_SSA_Regional_Timeseries_1200x645.gif"/>
          <p:cNvPicPr>
            <a:picLocks noChangeAspect="1" noChangeArrowheads="1"/>
          </p:cNvPicPr>
          <p:nvPr/>
        </p:nvPicPr>
        <p:blipFill>
          <a:blip r:embed="rId2" cstate="print"/>
          <a:srcRect r="12775"/>
          <a:stretch>
            <a:fillRect/>
          </a:stretch>
        </p:blipFill>
        <p:spPr bwMode="auto">
          <a:xfrm>
            <a:off x="4941888" y="2838450"/>
            <a:ext cx="3857625" cy="2376488"/>
          </a:xfrm>
          <a:prstGeom prst="rect">
            <a:avLst/>
          </a:prstGeom>
          <a:noFill/>
          <a:ln w="9525">
            <a:noFill/>
            <a:miter lim="800000"/>
            <a:headEnd/>
            <a:tailEnd/>
          </a:ln>
        </p:spPr>
      </p:pic>
      <p:sp>
        <p:nvSpPr>
          <p:cNvPr id="6" name="TextBox 5"/>
          <p:cNvSpPr txBox="1"/>
          <p:nvPr/>
        </p:nvSpPr>
        <p:spPr>
          <a:xfrm>
            <a:off x="-624" y="991158"/>
            <a:ext cx="430887" cy="5866842"/>
          </a:xfrm>
          <a:prstGeom prst="rect">
            <a:avLst/>
          </a:prstGeom>
          <a:solidFill>
            <a:schemeClr val="accent1">
              <a:lumMod val="75000"/>
            </a:schemeClr>
          </a:solidFill>
        </p:spPr>
        <p:txBody>
          <a:bodyPr vert="vert270" tIns="914400" bIns="914400">
            <a:spAutoFit/>
          </a:bodyPr>
          <a:lstStyle/>
          <a:p>
            <a:pPr algn="dist" defTabSz="457200">
              <a:defRPr/>
            </a:pPr>
            <a:r>
              <a:rPr lang="fr-FR" sz="1600" b="1" cap="small" dirty="0" err="1" smtClean="0">
                <a:solidFill>
                  <a:prstClr val="white"/>
                </a:solidFill>
                <a:latin typeface="Arial"/>
                <a:ea typeface="ＭＳ Ｐゴシック" charset="-128"/>
                <a:cs typeface="Arial"/>
              </a:rPr>
              <a:t>Ocean</a:t>
            </a:r>
            <a:r>
              <a:rPr lang="fr-FR" sz="1600" b="1" cap="small" dirty="0" smtClean="0">
                <a:solidFill>
                  <a:prstClr val="white"/>
                </a:solidFill>
                <a:latin typeface="Arial"/>
                <a:ea typeface="ＭＳ Ｐゴシック" charset="-128"/>
                <a:cs typeface="Arial"/>
              </a:rPr>
              <a:t> Acidification Product Suite v0.6</a:t>
            </a:r>
          </a:p>
        </p:txBody>
      </p:sp>
      <p:sp>
        <p:nvSpPr>
          <p:cNvPr id="8" name="Title 3"/>
          <p:cNvSpPr txBox="1">
            <a:spLocks/>
          </p:cNvSpPr>
          <p:nvPr/>
        </p:nvSpPr>
        <p:spPr>
          <a:xfrm>
            <a:off x="914400" y="5257800"/>
            <a:ext cx="4267200" cy="609600"/>
          </a:xfrm>
          <a:prstGeom prst="rect">
            <a:avLst/>
          </a:prstGeom>
        </p:spPr>
        <p:txBody>
          <a:bodyPr anchor="ctr">
            <a:noAutofit/>
          </a:bodyPr>
          <a:lstStyle/>
          <a:p>
            <a:pPr defTabSz="457200">
              <a:spcBef>
                <a:spcPct val="0"/>
              </a:spcBef>
              <a:defRPr/>
            </a:pPr>
            <a:r>
              <a:rPr lang="en-US" sz="1400" dirty="0" smtClean="0">
                <a:solidFill>
                  <a:prstClr val="black"/>
                </a:solidFill>
                <a:latin typeface="Arial"/>
                <a:ea typeface="ＭＳ Ｐゴシック" charset="-128"/>
                <a:cs typeface="Arial"/>
              </a:rPr>
              <a:t>Dwight </a:t>
            </a:r>
            <a:r>
              <a:rPr lang="en-US" sz="1400" dirty="0" err="1" smtClean="0">
                <a:solidFill>
                  <a:prstClr val="black"/>
                </a:solidFill>
                <a:latin typeface="Arial"/>
                <a:ea typeface="ＭＳ Ｐゴシック" charset="-128"/>
                <a:cs typeface="Arial"/>
              </a:rPr>
              <a:t>Gledhill,Wanninkhof</a:t>
            </a:r>
            <a:r>
              <a:rPr lang="en-US" sz="1400" dirty="0">
                <a:solidFill>
                  <a:prstClr val="black"/>
                </a:solidFill>
                <a:latin typeface="Arial"/>
                <a:ea typeface="ＭＳ Ｐゴシック" charset="-128"/>
                <a:cs typeface="Arial"/>
              </a:rPr>
              <a:t>, </a:t>
            </a:r>
            <a:r>
              <a:rPr lang="en-US" sz="1400" dirty="0" err="1">
                <a:solidFill>
                  <a:prstClr val="black"/>
                </a:solidFill>
                <a:latin typeface="Arial"/>
                <a:ea typeface="ＭＳ Ｐゴシック" charset="-128"/>
                <a:cs typeface="Arial"/>
              </a:rPr>
              <a:t>Pierrot</a:t>
            </a:r>
            <a:r>
              <a:rPr lang="en-US" sz="1400" dirty="0">
                <a:solidFill>
                  <a:prstClr val="black"/>
                </a:solidFill>
                <a:latin typeface="Arial"/>
                <a:ea typeface="ＭＳ Ｐゴシック" charset="-128"/>
                <a:cs typeface="Arial"/>
              </a:rPr>
              <a:t>, </a:t>
            </a:r>
            <a:r>
              <a:rPr lang="en-US" sz="1400" dirty="0" err="1">
                <a:solidFill>
                  <a:prstClr val="black"/>
                </a:solidFill>
                <a:latin typeface="Arial"/>
                <a:ea typeface="ＭＳ Ｐゴシック" charset="-128"/>
                <a:cs typeface="Arial"/>
              </a:rPr>
              <a:t>Eakin</a:t>
            </a:r>
            <a:r>
              <a:rPr lang="en-US" sz="1400" dirty="0">
                <a:solidFill>
                  <a:prstClr val="black"/>
                </a:solidFill>
                <a:latin typeface="Arial"/>
                <a:ea typeface="ＭＳ Ｐゴシック" charset="-128"/>
                <a:cs typeface="Arial"/>
              </a:rPr>
              <a:t>, Liu </a:t>
            </a:r>
          </a:p>
        </p:txBody>
      </p:sp>
      <p:sp>
        <p:nvSpPr>
          <p:cNvPr id="2056" name="TextBox 10"/>
          <p:cNvSpPr txBox="1">
            <a:spLocks noChangeArrowheads="1"/>
          </p:cNvSpPr>
          <p:nvPr/>
        </p:nvSpPr>
        <p:spPr bwMode="auto">
          <a:xfrm>
            <a:off x="701675" y="1878013"/>
            <a:ext cx="8442325" cy="954087"/>
          </a:xfrm>
          <a:prstGeom prst="rect">
            <a:avLst/>
          </a:prstGeom>
          <a:noFill/>
          <a:ln w="9525">
            <a:noFill/>
            <a:miter lim="800000"/>
            <a:headEnd/>
            <a:tailEnd/>
          </a:ln>
        </p:spPr>
        <p:txBody>
          <a:bodyPr>
            <a:spAutoFit/>
          </a:bodyPr>
          <a:lstStyle/>
          <a:p>
            <a:pPr defTabSz="457200" fontAlgn="base">
              <a:spcBef>
                <a:spcPct val="0"/>
              </a:spcBef>
              <a:spcAft>
                <a:spcPct val="0"/>
              </a:spcAft>
            </a:pPr>
            <a:r>
              <a:rPr lang="en-US" sz="1400" dirty="0" smtClean="0">
                <a:solidFill>
                  <a:prstClr val="black"/>
                </a:solidFill>
                <a:latin typeface="Arial" charset="0"/>
                <a:ea typeface="ＭＳ Ｐゴシック" charset="-128"/>
                <a:cs typeface="Arial" charset="0"/>
              </a:rPr>
              <a:t>The OAPS offers monthly synthesis of satellite and modeled environmental datasets to provide a synoptic estimate of sea surface carbonate chemistry in the Greater Caribbean Region. Currently, carbonate mineral saturation state is decreasing across the region at a rate of about 3% per decade and exhibits considerable spatial and seasonal variability.</a:t>
            </a:r>
          </a:p>
        </p:txBody>
      </p:sp>
      <p:sp>
        <p:nvSpPr>
          <p:cNvPr id="12" name="Title 3"/>
          <p:cNvSpPr txBox="1">
            <a:spLocks/>
          </p:cNvSpPr>
          <p:nvPr/>
        </p:nvSpPr>
        <p:spPr>
          <a:xfrm>
            <a:off x="1295400" y="5908675"/>
            <a:ext cx="5105400" cy="873125"/>
          </a:xfrm>
          <a:prstGeom prst="rect">
            <a:avLst/>
          </a:prstGeom>
        </p:spPr>
        <p:txBody>
          <a:bodyPr lIns="182880" anchor="ctr">
            <a:normAutofit fontScale="47500" lnSpcReduction="20000"/>
          </a:bodyPr>
          <a:lstStyle/>
          <a:p>
            <a:r>
              <a:rPr lang="en-US" sz="2000" dirty="0" smtClean="0"/>
              <a:t>Gledhill, D. K., R. </a:t>
            </a:r>
            <a:r>
              <a:rPr lang="en-US" sz="2000" dirty="0" err="1" smtClean="0"/>
              <a:t>Wanninkhof</a:t>
            </a:r>
            <a:r>
              <a:rPr lang="en-US" sz="2000" dirty="0" smtClean="0"/>
              <a:t>, F. J. </a:t>
            </a:r>
            <a:r>
              <a:rPr lang="en-US" sz="2000" dirty="0" err="1" smtClean="0"/>
              <a:t>Millero</a:t>
            </a:r>
            <a:r>
              <a:rPr lang="en-US" sz="2000" dirty="0" smtClean="0"/>
              <a:t>, and M. </a:t>
            </a:r>
            <a:r>
              <a:rPr lang="en-US" sz="2000" dirty="0" err="1" smtClean="0"/>
              <a:t>Eakin</a:t>
            </a:r>
            <a:r>
              <a:rPr lang="en-US" sz="2000" dirty="0" smtClean="0"/>
              <a:t> (2008), Ocean acidification of the Greater Caribbean Region 1996–2006, </a:t>
            </a:r>
            <a:r>
              <a:rPr lang="en-US" sz="2000" i="1" dirty="0" smtClean="0"/>
              <a:t>J. </a:t>
            </a:r>
            <a:r>
              <a:rPr lang="en-US" sz="2000" i="1" dirty="0" err="1" smtClean="0"/>
              <a:t>Geophys</a:t>
            </a:r>
            <a:r>
              <a:rPr lang="en-US" sz="2000" i="1" dirty="0" smtClean="0"/>
              <a:t>. Res.</a:t>
            </a:r>
            <a:r>
              <a:rPr lang="en-US" sz="2000" dirty="0" smtClean="0"/>
              <a:t>, </a:t>
            </a:r>
            <a:r>
              <a:rPr lang="en-US" sz="2000" i="1" dirty="0" smtClean="0"/>
              <a:t>113</a:t>
            </a:r>
            <a:r>
              <a:rPr lang="en-US" sz="2000" dirty="0" smtClean="0"/>
              <a:t>, C10031, doi:10.1029/2007JC004629.</a:t>
            </a:r>
          </a:p>
          <a:p>
            <a:endParaRPr lang="en-US" sz="2000" dirty="0" smtClean="0"/>
          </a:p>
          <a:p>
            <a:r>
              <a:rPr lang="en-US" sz="2000" dirty="0" smtClean="0"/>
              <a:t>Gledhill, D, R. </a:t>
            </a:r>
            <a:r>
              <a:rPr lang="en-US" sz="2000" dirty="0" err="1" smtClean="0"/>
              <a:t>Wanninkhof</a:t>
            </a:r>
            <a:r>
              <a:rPr lang="en-US" sz="2000" dirty="0" smtClean="0"/>
              <a:t>, and M. </a:t>
            </a:r>
            <a:r>
              <a:rPr lang="en-US" sz="2000" dirty="0" err="1" smtClean="0"/>
              <a:t>Eakin</a:t>
            </a:r>
            <a:r>
              <a:rPr lang="en-US" sz="2000" dirty="0" smtClean="0"/>
              <a:t> (2010) Observing ocean acidification from space, Oceanography 22(4): 48-59.</a:t>
            </a:r>
          </a:p>
          <a:p>
            <a:endParaRPr lang="en-US" sz="2000" dirty="0" smtClean="0"/>
          </a:p>
          <a:p>
            <a:endParaRPr lang="en-US" sz="2000" dirty="0" smtClean="0"/>
          </a:p>
          <a:p>
            <a:endParaRPr lang="en-US" sz="2000" dirty="0"/>
          </a:p>
        </p:txBody>
      </p:sp>
      <p:pic>
        <p:nvPicPr>
          <p:cNvPr id="2059" name="Picture 12" descr="CRW_logo_final.gif"/>
          <p:cNvPicPr>
            <a:picLocks noChangeAspect="1"/>
          </p:cNvPicPr>
          <p:nvPr/>
        </p:nvPicPr>
        <p:blipFill>
          <a:blip r:embed="rId3" cstate="print"/>
          <a:srcRect/>
          <a:stretch>
            <a:fillRect/>
          </a:stretch>
        </p:blipFill>
        <p:spPr bwMode="auto">
          <a:xfrm>
            <a:off x="7773988" y="6111875"/>
            <a:ext cx="457200" cy="457200"/>
          </a:xfrm>
          <a:prstGeom prst="rect">
            <a:avLst/>
          </a:prstGeom>
          <a:noFill/>
          <a:ln w="9525">
            <a:noFill/>
            <a:miter lim="800000"/>
            <a:headEnd/>
            <a:tailEnd/>
          </a:ln>
        </p:spPr>
      </p:pic>
      <p:sp>
        <p:nvSpPr>
          <p:cNvPr id="2060" name="TextBox 13"/>
          <p:cNvSpPr txBox="1">
            <a:spLocks noChangeArrowheads="1"/>
          </p:cNvSpPr>
          <p:nvPr/>
        </p:nvSpPr>
        <p:spPr bwMode="auto">
          <a:xfrm>
            <a:off x="928688" y="5151438"/>
            <a:ext cx="6962775" cy="338137"/>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600" smtClean="0">
                <a:solidFill>
                  <a:srgbClr val="000000"/>
                </a:solidFill>
                <a:latin typeface="Arial" charset="0"/>
                <a:ea typeface="ＭＳ Ｐゴシック" charset="-128"/>
                <a:cs typeface="Times New Roman" pitchFamily="18" charset="0"/>
                <a:hlinkClick r:id="rId4"/>
              </a:rPr>
              <a:t>http://coralreefwatch.noaa.gov/satellite/current/experimental_products.html</a:t>
            </a:r>
            <a:endParaRPr lang="en-US" sz="1600" smtClean="0">
              <a:solidFill>
                <a:prstClr val="black"/>
              </a:solidFill>
              <a:latin typeface="Arial" charset="0"/>
              <a:ea typeface="ＭＳ Ｐゴシック" charset="-128"/>
            </a:endParaRPr>
          </a:p>
        </p:txBody>
      </p:sp>
      <p:pic>
        <p:nvPicPr>
          <p:cNvPr id="2061" name="Picture 20" descr="C:\Documents and Settings\dwight.gledhill\My Documents\DwightG.hq.oar.noaa.gov\My Pictures\AOMLoriginalLogo.jpg"/>
          <p:cNvPicPr>
            <a:picLocks noChangeAspect="1" noChangeArrowheads="1"/>
          </p:cNvPicPr>
          <p:nvPr/>
        </p:nvPicPr>
        <p:blipFill>
          <a:blip r:embed="rId5" cstate="print"/>
          <a:srcRect/>
          <a:stretch>
            <a:fillRect/>
          </a:stretch>
        </p:blipFill>
        <p:spPr bwMode="auto">
          <a:xfrm>
            <a:off x="7205663" y="6111875"/>
            <a:ext cx="457200" cy="457200"/>
          </a:xfrm>
          <a:prstGeom prst="rect">
            <a:avLst/>
          </a:prstGeom>
          <a:noFill/>
          <a:ln w="9525">
            <a:noFill/>
            <a:miter lim="800000"/>
            <a:headEnd/>
            <a:tailEnd/>
          </a:ln>
        </p:spPr>
      </p:pic>
      <p:pic>
        <p:nvPicPr>
          <p:cNvPr id="2062" name="Picture 25" descr="nasa-logo"/>
          <p:cNvPicPr>
            <a:picLocks noChangeAspect="1" noChangeArrowheads="1"/>
          </p:cNvPicPr>
          <p:nvPr/>
        </p:nvPicPr>
        <p:blipFill>
          <a:blip r:embed="rId6" cstate="print"/>
          <a:srcRect/>
          <a:stretch>
            <a:fillRect/>
          </a:stretch>
        </p:blipFill>
        <p:spPr bwMode="auto">
          <a:xfrm>
            <a:off x="8329613" y="6111875"/>
            <a:ext cx="533400" cy="457200"/>
          </a:xfrm>
          <a:prstGeom prst="rect">
            <a:avLst/>
          </a:prstGeom>
          <a:noFill/>
          <a:ln w="9525">
            <a:noFill/>
            <a:miter lim="800000"/>
            <a:headEnd/>
            <a:tailEnd/>
          </a:ln>
        </p:spPr>
      </p:pic>
      <p:pic>
        <p:nvPicPr>
          <p:cNvPr id="2063" name="Picture 2" descr="http://coralreefwatch.noaa.gov/satellite/oa/data/archive/SSA/NOAA_CRW_OA_SSA_200909_1200x645.gif"/>
          <p:cNvPicPr>
            <a:picLocks noChangeAspect="1" noChangeArrowheads="1"/>
          </p:cNvPicPr>
          <p:nvPr/>
        </p:nvPicPr>
        <p:blipFill>
          <a:blip r:embed="rId7" cstate="print"/>
          <a:srcRect/>
          <a:stretch>
            <a:fillRect/>
          </a:stretch>
        </p:blipFill>
        <p:spPr bwMode="auto">
          <a:xfrm>
            <a:off x="935038" y="2886075"/>
            <a:ext cx="3848100" cy="2068513"/>
          </a:xfrm>
          <a:prstGeom prst="rect">
            <a:avLst/>
          </a:prstGeom>
          <a:noFill/>
          <a:ln w="9525">
            <a:noFill/>
            <a:miter lim="800000"/>
            <a:headEnd/>
            <a:tailEnd/>
          </a:ln>
        </p:spPr>
      </p:pic>
      <p:cxnSp>
        <p:nvCxnSpPr>
          <p:cNvPr id="19" name="Straight Connector 18"/>
          <p:cNvCxnSpPr>
            <a:endCxn id="18" idx="1"/>
          </p:cNvCxnSpPr>
          <p:nvPr/>
        </p:nvCxnSpPr>
        <p:spPr>
          <a:xfrm flipV="1">
            <a:off x="2057400" y="2324577"/>
            <a:ext cx="3352800" cy="952023"/>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29000" y="4419600"/>
            <a:ext cx="2362200" cy="457200"/>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46"/>
          <p:cNvGrpSpPr/>
          <p:nvPr/>
        </p:nvGrpSpPr>
        <p:grpSpPr>
          <a:xfrm>
            <a:off x="5791200" y="3810000"/>
            <a:ext cx="2919157" cy="2514600"/>
            <a:chOff x="5791200" y="3810000"/>
            <a:chExt cx="2919157" cy="2514600"/>
          </a:xfrm>
        </p:grpSpPr>
        <p:pic>
          <p:nvPicPr>
            <p:cNvPr id="17" name="Picture 9" descr="LesserAntilles_Omega"/>
            <p:cNvPicPr>
              <a:picLocks noChangeAspect="1" noChangeArrowheads="1"/>
            </p:cNvPicPr>
            <p:nvPr/>
          </p:nvPicPr>
          <p:blipFill>
            <a:blip r:embed="rId8" cstate="print"/>
            <a:srcRect/>
            <a:stretch>
              <a:fillRect/>
            </a:stretch>
          </p:blipFill>
          <p:spPr bwMode="auto">
            <a:xfrm>
              <a:off x="5791200" y="3810000"/>
              <a:ext cx="2919157" cy="2514600"/>
            </a:xfrm>
            <a:prstGeom prst="roundRect">
              <a:avLst>
                <a:gd name="adj" fmla="val 16667"/>
              </a:avLst>
            </a:prstGeom>
            <a:ln>
              <a:solidFill>
                <a:schemeClr val="accent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 name="TextBox 43"/>
            <p:cNvSpPr txBox="1"/>
            <p:nvPr/>
          </p:nvSpPr>
          <p:spPr>
            <a:xfrm>
              <a:off x="6553200" y="3886200"/>
              <a:ext cx="1066800" cy="261610"/>
            </a:xfrm>
            <a:prstGeom prst="rect">
              <a:avLst/>
            </a:prstGeom>
            <a:solidFill>
              <a:schemeClr val="bg1"/>
            </a:solidFill>
          </p:spPr>
          <p:txBody>
            <a:bodyPr wrap="square" rtlCol="0">
              <a:spAutoFit/>
            </a:bodyPr>
            <a:lstStyle/>
            <a:p>
              <a:r>
                <a:rPr lang="en-US" sz="1100" b="1" dirty="0" smtClean="0"/>
                <a:t>Caribbean Sea</a:t>
              </a:r>
              <a:endParaRPr lang="en-US" sz="1100" b="1" dirty="0"/>
            </a:p>
          </p:txBody>
        </p:sp>
      </p:grpSp>
      <p:sp>
        <p:nvSpPr>
          <p:cNvPr id="48" name="Rectangle 1"/>
          <p:cNvSpPr>
            <a:spLocks noChangeArrowheads="1"/>
          </p:cNvSpPr>
          <p:nvPr/>
        </p:nvSpPr>
        <p:spPr bwMode="auto">
          <a:xfrm>
            <a:off x="304800" y="152400"/>
            <a:ext cx="8686800" cy="1400383"/>
          </a:xfrm>
          <a:prstGeom prst="rect">
            <a:avLst/>
          </a:prstGeom>
          <a:solidFill>
            <a:schemeClr val="accent6">
              <a:lumMod val="60000"/>
              <a:lumOff val="40000"/>
              <a:alpha val="92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2400" b="0" i="1" u="none" strike="noStrike" cap="none" normalizeH="0" baseline="0" dirty="0" smtClean="0">
              <a:ln>
                <a:noFill/>
              </a:ln>
              <a:solidFill>
                <a:srgbClr val="C0504D"/>
              </a:solidFill>
              <a:effectLst/>
              <a:latin typeface="Cambri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Hypothesis 1. Rates and magnitude of OA will </a:t>
            </a:r>
            <a:r>
              <a:rPr kumimoji="0" lang="en-US"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vary across time, space</a:t>
            </a: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and depth as a consequence of local and </a:t>
            </a:r>
            <a:r>
              <a:rPr kumimoji="0" lang="en-US" b="1"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regional</a:t>
            </a:r>
            <a:r>
              <a:rPr kumimoji="0" lang="en-US" b="0" i="0" u="none" strike="noStrike" cap="none" normalizeH="0" baseline="0" dirty="0" smtClean="0">
                <a:ln>
                  <a:noFill/>
                </a:ln>
                <a:solidFill>
                  <a:schemeClr val="accent2">
                    <a:lumMod val="50000"/>
                  </a:schemeClr>
                </a:solidFill>
                <a:effectLst/>
                <a:latin typeface="Calibri" pitchFamily="34" charset="0"/>
                <a:ea typeface="Times New Roman" pitchFamily="18" charset="0"/>
                <a:cs typeface="Calibri" pitchFamily="34" charset="0"/>
              </a:rPr>
              <a:t> geochemical, hydrological, and biological mechanisms.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grpSp>
        <p:nvGrpSpPr>
          <p:cNvPr id="3" name="Group 45"/>
          <p:cNvGrpSpPr/>
          <p:nvPr/>
        </p:nvGrpSpPr>
        <p:grpSpPr>
          <a:xfrm>
            <a:off x="5410200" y="1066800"/>
            <a:ext cx="2895600" cy="2515553"/>
            <a:chOff x="5410200" y="1066800"/>
            <a:chExt cx="2895600" cy="2515553"/>
          </a:xfrm>
        </p:grpSpPr>
        <p:pic>
          <p:nvPicPr>
            <p:cNvPr id="18" name="Picture 12" descr="FLKeys_Omega"/>
            <p:cNvPicPr>
              <a:picLocks noChangeAspect="1" noChangeArrowheads="1"/>
            </p:cNvPicPr>
            <p:nvPr/>
          </p:nvPicPr>
          <p:blipFill>
            <a:blip r:embed="rId9" cstate="print"/>
            <a:srcRect/>
            <a:stretch>
              <a:fillRect/>
            </a:stretch>
          </p:blipFill>
          <p:spPr bwMode="auto">
            <a:xfrm>
              <a:off x="5410200" y="1066800"/>
              <a:ext cx="2895600" cy="2515553"/>
            </a:xfrm>
            <a:prstGeom prst="roundRect">
              <a:avLst>
                <a:gd name="adj" fmla="val 16667"/>
              </a:avLst>
            </a:prstGeom>
            <a:ln>
              <a:solidFill>
                <a:schemeClr val="accent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TextBox 44"/>
            <p:cNvSpPr txBox="1"/>
            <p:nvPr/>
          </p:nvSpPr>
          <p:spPr>
            <a:xfrm>
              <a:off x="6019800" y="1143000"/>
              <a:ext cx="1066800" cy="261610"/>
            </a:xfrm>
            <a:prstGeom prst="rect">
              <a:avLst/>
            </a:prstGeom>
            <a:solidFill>
              <a:schemeClr val="bg1"/>
            </a:solidFill>
          </p:spPr>
          <p:txBody>
            <a:bodyPr wrap="square" rtlCol="0">
              <a:spAutoFit/>
            </a:bodyPr>
            <a:lstStyle/>
            <a:p>
              <a:r>
                <a:rPr lang="en-US" sz="1100" b="1" dirty="0" smtClean="0"/>
                <a:t>Florida Keys</a:t>
              </a:r>
              <a:endParaRPr lang="en-US" sz="1100" b="1"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Pre-NCRMP/AOAT FY12 FLKYS </a:t>
            </a:r>
            <a:endParaRPr lang="en-US" dirty="0"/>
          </a:p>
        </p:txBody>
      </p:sp>
      <p:sp>
        <p:nvSpPr>
          <p:cNvPr id="5" name="TextBox 4"/>
          <p:cNvSpPr txBox="1"/>
          <p:nvPr/>
        </p:nvSpPr>
        <p:spPr>
          <a:xfrm>
            <a:off x="0" y="0"/>
            <a:ext cx="857927" cy="369332"/>
          </a:xfrm>
          <a:prstGeom prst="rect">
            <a:avLst/>
          </a:prstGeom>
          <a:noFill/>
        </p:spPr>
        <p:txBody>
          <a:bodyPr wrap="none" rtlCol="0">
            <a:spAutoFit/>
          </a:bodyPr>
          <a:lstStyle/>
          <a:p>
            <a:r>
              <a:rPr lang="en-US" dirty="0" smtClean="0"/>
              <a:t>FY12 – </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505200" y="1524000"/>
            <a:ext cx="5181600" cy="3492329"/>
          </a:xfrm>
          <a:prstGeom prst="rect">
            <a:avLst/>
          </a:prstGeom>
          <a:noFill/>
          <a:ln w="9525">
            <a:noFill/>
            <a:miter lim="800000"/>
            <a:headEnd/>
            <a:tailEnd/>
          </a:ln>
        </p:spPr>
      </p:pic>
      <p:pic>
        <p:nvPicPr>
          <p:cNvPr id="183298" name="Picture 2"/>
          <p:cNvPicPr>
            <a:picLocks noChangeAspect="1" noChangeArrowheads="1"/>
          </p:cNvPicPr>
          <p:nvPr/>
        </p:nvPicPr>
        <p:blipFill>
          <a:blip r:embed="rId3" cstate="print"/>
          <a:srcRect/>
          <a:stretch>
            <a:fillRect/>
          </a:stretch>
        </p:blipFill>
        <p:spPr bwMode="auto">
          <a:xfrm>
            <a:off x="381000" y="1143000"/>
            <a:ext cx="3376611" cy="222311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24400" y="1371600"/>
            <a:ext cx="2460674" cy="369332"/>
          </a:xfrm>
          <a:prstGeom prst="rect">
            <a:avLst/>
          </a:prstGeom>
          <a:noFill/>
        </p:spPr>
        <p:txBody>
          <a:bodyPr wrap="none" rtlCol="0">
            <a:spAutoFit/>
          </a:bodyPr>
          <a:lstStyle/>
          <a:p>
            <a:r>
              <a:rPr lang="en-US" dirty="0" smtClean="0"/>
              <a:t>Phase 1 – Site Selection</a:t>
            </a:r>
          </a:p>
        </p:txBody>
      </p:sp>
      <p:sp>
        <p:nvSpPr>
          <p:cNvPr id="12" name="TextBox 11"/>
          <p:cNvSpPr txBox="1"/>
          <p:nvPr/>
        </p:nvSpPr>
        <p:spPr>
          <a:xfrm>
            <a:off x="457200" y="3962400"/>
            <a:ext cx="2637325" cy="1477328"/>
          </a:xfrm>
          <a:prstGeom prst="rect">
            <a:avLst/>
          </a:prstGeom>
          <a:noFill/>
        </p:spPr>
        <p:txBody>
          <a:bodyPr wrap="none" rtlCol="0">
            <a:spAutoFit/>
          </a:bodyPr>
          <a:lstStyle/>
          <a:p>
            <a:pPr marL="342900" indent="-342900">
              <a:buAutoNum type="arabicPeriod"/>
            </a:pPr>
            <a:r>
              <a:rPr lang="en-US" dirty="0" smtClean="0"/>
              <a:t>Mid/upper FLKEY</a:t>
            </a:r>
          </a:p>
          <a:p>
            <a:pPr marL="342900" indent="-342900">
              <a:buAutoNum type="arabicPeriod"/>
            </a:pPr>
            <a:r>
              <a:rPr lang="en-US" dirty="0" smtClean="0"/>
              <a:t> </a:t>
            </a:r>
            <a:r>
              <a:rPr lang="en-US" dirty="0" smtClean="0"/>
              <a:t>‘Typical’ Reef system</a:t>
            </a:r>
          </a:p>
          <a:p>
            <a:pPr marL="342900" indent="-342900">
              <a:buAutoNum type="arabicPeriod"/>
            </a:pPr>
            <a:r>
              <a:rPr lang="en-US" dirty="0" smtClean="0"/>
              <a:t>Engineering Limits</a:t>
            </a:r>
          </a:p>
          <a:p>
            <a:pPr marL="342900" indent="-342900">
              <a:buAutoNum type="arabicPeriod"/>
            </a:pPr>
            <a:r>
              <a:rPr lang="en-US" dirty="0" smtClean="0"/>
              <a:t>Scientific Criteria</a:t>
            </a:r>
          </a:p>
          <a:p>
            <a:pPr marL="342900" indent="-342900">
              <a:buAutoNum type="arabicPeriod"/>
            </a:pPr>
            <a:r>
              <a:rPr lang="en-US" dirty="0" smtClean="0"/>
              <a:t>Max Leverage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Line 8"/>
          <p:cNvSpPr>
            <a:spLocks noChangeShapeType="1"/>
          </p:cNvSpPr>
          <p:nvPr/>
        </p:nvSpPr>
        <p:spPr bwMode="auto">
          <a:xfrm flipH="1">
            <a:off x="2085975" y="4539726"/>
            <a:ext cx="1695450" cy="381000"/>
          </a:xfrm>
          <a:prstGeom prst="line">
            <a:avLst/>
          </a:prstGeom>
          <a:noFill/>
          <a:ln w="9525">
            <a:solidFill>
              <a:schemeClr val="bg1"/>
            </a:solidFill>
            <a:round/>
            <a:headEnd/>
            <a:tailEnd type="triangle" w="med" len="med"/>
          </a:ln>
          <a:effectLst/>
        </p:spPr>
        <p:txBody>
          <a:bodyPr/>
          <a:lstStyle/>
          <a:p>
            <a:endParaRPr lang="en-US"/>
          </a:p>
        </p:txBody>
      </p:sp>
      <p:pic>
        <p:nvPicPr>
          <p:cNvPr id="44" name="Picture 3" descr="lecorbusier4"/>
          <p:cNvPicPr>
            <a:picLocks noChangeAspect="1" noChangeArrowheads="1"/>
          </p:cNvPicPr>
          <p:nvPr/>
        </p:nvPicPr>
        <p:blipFill>
          <a:blip r:embed="rId4" cstate="print"/>
          <a:srcRect/>
          <a:stretch>
            <a:fillRect/>
          </a:stretch>
        </p:blipFill>
        <p:spPr bwMode="auto">
          <a:xfrm>
            <a:off x="137160" y="1828800"/>
            <a:ext cx="4953000" cy="2583773"/>
          </a:xfrm>
          <a:prstGeom prst="rect">
            <a:avLst/>
          </a:prstGeom>
          <a:noFill/>
        </p:spPr>
      </p:pic>
      <p:graphicFrame>
        <p:nvGraphicFramePr>
          <p:cNvPr id="45" name="Object 4"/>
          <p:cNvGraphicFramePr>
            <a:graphicFrameLocks noChangeAspect="1"/>
          </p:cNvGraphicFramePr>
          <p:nvPr/>
        </p:nvGraphicFramePr>
        <p:xfrm>
          <a:off x="228600" y="2772839"/>
          <a:ext cx="2749550" cy="622300"/>
        </p:xfrm>
        <a:graphic>
          <a:graphicData uri="http://schemas.openxmlformats.org/presentationml/2006/ole">
            <p:oleObj spid="_x0000_s55306" name="Equation" r:id="rId5" imgW="1066680" imgH="241200" progId="Equation.3">
              <p:embed/>
            </p:oleObj>
          </a:graphicData>
        </a:graphic>
      </p:graphicFrame>
      <p:graphicFrame>
        <p:nvGraphicFramePr>
          <p:cNvPr id="46" name="Object 5"/>
          <p:cNvGraphicFramePr>
            <a:graphicFrameLocks noChangeAspect="1"/>
          </p:cNvGraphicFramePr>
          <p:nvPr/>
        </p:nvGraphicFramePr>
        <p:xfrm>
          <a:off x="2938632" y="2761187"/>
          <a:ext cx="2028825" cy="623887"/>
        </p:xfrm>
        <a:graphic>
          <a:graphicData uri="http://schemas.openxmlformats.org/presentationml/2006/ole">
            <p:oleObj spid="_x0000_s55307" name="Equation" r:id="rId6" imgW="787320" imgH="241200" progId="Equation.3">
              <p:embed/>
            </p:oleObj>
          </a:graphicData>
        </a:graphic>
      </p:graphicFrame>
      <p:graphicFrame>
        <p:nvGraphicFramePr>
          <p:cNvPr id="47" name="Object 6"/>
          <p:cNvGraphicFramePr>
            <a:graphicFrameLocks noChangeAspect="1"/>
          </p:cNvGraphicFramePr>
          <p:nvPr/>
        </p:nvGraphicFramePr>
        <p:xfrm>
          <a:off x="797094" y="3490913"/>
          <a:ext cx="3436938" cy="623887"/>
        </p:xfrm>
        <a:graphic>
          <a:graphicData uri="http://schemas.openxmlformats.org/presentationml/2006/ole">
            <p:oleObj spid="_x0000_s55308" name="Equation" r:id="rId7" imgW="1333440" imgH="241200" progId="Equation.3">
              <p:embed/>
            </p:oleObj>
          </a:graphicData>
        </a:graphic>
      </p:graphicFrame>
      <p:sp>
        <p:nvSpPr>
          <p:cNvPr id="49" name="Line 8"/>
          <p:cNvSpPr>
            <a:spLocks noChangeShapeType="1"/>
          </p:cNvSpPr>
          <p:nvPr/>
        </p:nvSpPr>
        <p:spPr bwMode="auto">
          <a:xfrm flipH="1">
            <a:off x="1338432" y="3186113"/>
            <a:ext cx="1695450" cy="381000"/>
          </a:xfrm>
          <a:prstGeom prst="line">
            <a:avLst/>
          </a:prstGeom>
          <a:noFill/>
          <a:ln w="9525">
            <a:solidFill>
              <a:schemeClr val="bg1"/>
            </a:solidFill>
            <a:round/>
            <a:headEnd/>
            <a:tailEnd type="triangle" w="med" len="med"/>
          </a:ln>
          <a:effectLst/>
        </p:spPr>
        <p:txBody>
          <a:bodyPr/>
          <a:lstStyle/>
          <a:p>
            <a:endParaRPr lang="en-US"/>
          </a:p>
        </p:txBody>
      </p:sp>
      <p:sp>
        <p:nvSpPr>
          <p:cNvPr id="11" name="Title 1"/>
          <p:cNvSpPr txBox="1">
            <a:spLocks/>
          </p:cNvSpPr>
          <p:nvPr/>
        </p:nvSpPr>
        <p:spPr>
          <a:xfrm>
            <a:off x="457200" y="70408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smtClean="0">
                <a:ln>
                  <a:noFill/>
                </a:ln>
                <a:solidFill>
                  <a:schemeClr val="tx2"/>
                </a:solidFill>
                <a:effectLst/>
                <a:uLnTx/>
                <a:uFillTx/>
                <a:latin typeface="+mj-lt"/>
                <a:ea typeface="+mj-ea"/>
                <a:cs typeface="+mj-cs"/>
              </a:rPr>
              <a:t>What is Ocean Acidification?</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12"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sp>
        <p:nvSpPr>
          <p:cNvPr id="14" name="Title 1"/>
          <p:cNvSpPr txBox="1">
            <a:spLocks/>
          </p:cNvSpPr>
          <p:nvPr/>
        </p:nvSpPr>
        <p:spPr>
          <a:xfrm>
            <a:off x="304800" y="5181600"/>
            <a:ext cx="84582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Calcium Carbonate (CaCO</a:t>
            </a:r>
            <a:r>
              <a:rPr kumimoji="0" lang="en-US" sz="4000" b="0" i="0" u="none" strike="noStrike" kern="1200" cap="none" spc="0" normalizeH="0" baseline="-25000" noProof="0" dirty="0" smtClean="0">
                <a:ln>
                  <a:noFill/>
                </a:ln>
                <a:solidFill>
                  <a:schemeClr val="tx2"/>
                </a:solidFill>
                <a:effectLst/>
                <a:uLnTx/>
                <a:uFillTx/>
                <a:latin typeface="+mj-lt"/>
                <a:ea typeface="+mj-ea"/>
                <a:cs typeface="+mj-cs"/>
              </a:rPr>
              <a:t>3</a:t>
            </a:r>
            <a:r>
              <a:rPr kumimoji="0" lang="en-US" sz="4000" b="0" i="0" u="none" strike="noStrike" kern="1200" cap="none" spc="0" normalizeH="0" noProof="0" dirty="0" smtClean="0">
                <a:ln>
                  <a:noFill/>
                </a:ln>
                <a:solidFill>
                  <a:schemeClr val="tx2"/>
                </a:solidFill>
                <a:effectLst/>
                <a:uLnTx/>
                <a:uFillTx/>
                <a:latin typeface="+mj-lt"/>
                <a:ea typeface="+mj-ea"/>
                <a:cs typeface="+mj-cs"/>
              </a:rPr>
              <a:t>, a.k.a.“Chalk”</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2195942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Pre-NCRMP/AOAT </a:t>
            </a:r>
            <a:r>
              <a:rPr lang="en-US" dirty="0" smtClean="0"/>
              <a:t>FY12 FLKYS </a:t>
            </a:r>
            <a:endParaRPr lang="en-US" dirty="0"/>
          </a:p>
        </p:txBody>
      </p:sp>
      <p:sp>
        <p:nvSpPr>
          <p:cNvPr id="5" name="TextBox 4"/>
          <p:cNvSpPr txBox="1"/>
          <p:nvPr/>
        </p:nvSpPr>
        <p:spPr>
          <a:xfrm>
            <a:off x="0" y="0"/>
            <a:ext cx="857927" cy="369332"/>
          </a:xfrm>
          <a:prstGeom prst="rect">
            <a:avLst/>
          </a:prstGeom>
          <a:noFill/>
        </p:spPr>
        <p:txBody>
          <a:bodyPr wrap="none" rtlCol="0">
            <a:spAutoFit/>
          </a:bodyPr>
          <a:lstStyle/>
          <a:p>
            <a:r>
              <a:rPr lang="en-US" dirty="0" smtClean="0"/>
              <a:t>FY12 – </a:t>
            </a:r>
            <a:endParaRPr lang="en-US" dirty="0"/>
          </a:p>
        </p:txBody>
      </p:sp>
      <p:sp>
        <p:nvSpPr>
          <p:cNvPr id="11" name="TextBox 10"/>
          <p:cNvSpPr txBox="1"/>
          <p:nvPr/>
        </p:nvSpPr>
        <p:spPr>
          <a:xfrm>
            <a:off x="381000" y="1828800"/>
            <a:ext cx="3962400" cy="2554545"/>
          </a:xfrm>
          <a:prstGeom prst="rect">
            <a:avLst/>
          </a:prstGeom>
        </p:spPr>
        <p:style>
          <a:lnRef idx="2">
            <a:schemeClr val="accent1"/>
          </a:lnRef>
          <a:fillRef idx="1">
            <a:schemeClr val="lt1"/>
          </a:fillRef>
          <a:effectRef idx="0">
            <a:schemeClr val="accent1"/>
          </a:effectRef>
          <a:fontRef idx="minor">
            <a:schemeClr val="dk1"/>
          </a:fontRef>
        </p:style>
        <p:txBody>
          <a:bodyPr wrap="square" numCol="2" rtlCol="0">
            <a:spAutoFit/>
          </a:bodyPr>
          <a:lstStyle/>
          <a:p>
            <a:r>
              <a:rPr lang="en-US" sz="1000" b="1" dirty="0" smtClean="0"/>
              <a:t>Principle Investigator</a:t>
            </a:r>
          </a:p>
          <a:p>
            <a:r>
              <a:rPr lang="en-US" sz="1000" dirty="0" smtClean="0"/>
              <a:t>Dwight Gledhill (AOML</a:t>
            </a:r>
          </a:p>
          <a:p>
            <a:endParaRPr lang="en-US" sz="1000" dirty="0" smtClean="0"/>
          </a:p>
          <a:p>
            <a:r>
              <a:rPr lang="en-US" sz="1000" b="1" dirty="0" smtClean="0"/>
              <a:t>Community Metabolic Measurements</a:t>
            </a:r>
          </a:p>
          <a:p>
            <a:r>
              <a:rPr lang="en-US" sz="1000" dirty="0" smtClean="0"/>
              <a:t>Chris  Langdon (RSMAS)</a:t>
            </a:r>
          </a:p>
          <a:p>
            <a:r>
              <a:rPr lang="en-US" sz="1000" dirty="0" smtClean="0"/>
              <a:t>Wade </a:t>
            </a:r>
            <a:r>
              <a:rPr lang="en-US" sz="1000" dirty="0" err="1" smtClean="0"/>
              <a:t>McGillis</a:t>
            </a:r>
            <a:r>
              <a:rPr lang="en-US" sz="1000" dirty="0" smtClean="0"/>
              <a:t> (CICAR)</a:t>
            </a:r>
          </a:p>
          <a:p>
            <a:r>
              <a:rPr lang="en-US" sz="1000" dirty="0" smtClean="0"/>
              <a:t>Brice Loose (WHOI)</a:t>
            </a:r>
          </a:p>
          <a:p>
            <a:r>
              <a:rPr lang="en-US" sz="1000" dirty="0" smtClean="0"/>
              <a:t>et al.</a:t>
            </a:r>
          </a:p>
          <a:p>
            <a:endParaRPr lang="en-US" sz="1000" dirty="0" smtClean="0"/>
          </a:p>
          <a:p>
            <a:r>
              <a:rPr lang="en-US" sz="1000" b="1" dirty="0" err="1" smtClean="0">
                <a:solidFill>
                  <a:srgbClr val="C00000"/>
                </a:solidFill>
              </a:rPr>
              <a:t>Hydrodyn</a:t>
            </a:r>
            <a:r>
              <a:rPr lang="en-US" sz="1000" b="1" dirty="0" smtClean="0">
                <a:solidFill>
                  <a:srgbClr val="C00000"/>
                </a:solidFill>
              </a:rPr>
              <a:t>. Control Volume</a:t>
            </a:r>
            <a:endParaRPr lang="en-US" sz="1000" b="1" dirty="0" smtClean="0">
              <a:solidFill>
                <a:srgbClr val="C00000"/>
              </a:solidFill>
            </a:endParaRPr>
          </a:p>
          <a:p>
            <a:r>
              <a:rPr lang="en-US" sz="1000" dirty="0" smtClean="0">
                <a:solidFill>
                  <a:srgbClr val="C00000"/>
                </a:solidFill>
              </a:rPr>
              <a:t>Lew </a:t>
            </a:r>
            <a:r>
              <a:rPr lang="en-US" sz="1000" dirty="0" err="1" smtClean="0">
                <a:solidFill>
                  <a:srgbClr val="C00000"/>
                </a:solidFill>
              </a:rPr>
              <a:t>Gramer</a:t>
            </a:r>
            <a:endParaRPr lang="en-US" sz="1000" dirty="0" smtClean="0">
              <a:solidFill>
                <a:srgbClr val="C00000"/>
              </a:solidFill>
            </a:endParaRPr>
          </a:p>
          <a:p>
            <a:endParaRPr lang="en-US" sz="1000" dirty="0" smtClean="0"/>
          </a:p>
          <a:p>
            <a:r>
              <a:rPr lang="en-US" sz="1000" b="1" dirty="0" smtClean="0"/>
              <a:t>Coral Growth/Bioerosion </a:t>
            </a:r>
          </a:p>
          <a:p>
            <a:r>
              <a:rPr lang="en-US" sz="1000" dirty="0" smtClean="0"/>
              <a:t>Derek </a:t>
            </a:r>
            <a:r>
              <a:rPr lang="en-US" sz="1000" dirty="0" err="1" smtClean="0"/>
              <a:t>Manzello</a:t>
            </a:r>
            <a:r>
              <a:rPr lang="en-US" sz="1000" dirty="0" smtClean="0"/>
              <a:t> (AOML/CIMAS)</a:t>
            </a:r>
          </a:p>
          <a:p>
            <a:r>
              <a:rPr lang="en-US" sz="1000" dirty="0" smtClean="0"/>
              <a:t>Ian </a:t>
            </a:r>
            <a:r>
              <a:rPr lang="en-US" sz="1000" dirty="0" err="1" smtClean="0"/>
              <a:t>Enochs</a:t>
            </a:r>
            <a:r>
              <a:rPr lang="en-US" sz="1000" dirty="0" smtClean="0"/>
              <a:t> (AOML/CIMAS)</a:t>
            </a:r>
          </a:p>
          <a:p>
            <a:endParaRPr lang="en-US" sz="1000" dirty="0" smtClean="0"/>
          </a:p>
          <a:p>
            <a:r>
              <a:rPr lang="en-US" sz="1000" b="1" dirty="0" smtClean="0"/>
              <a:t>Community </a:t>
            </a:r>
            <a:r>
              <a:rPr lang="en-US" sz="1000" b="1" dirty="0" smtClean="0"/>
              <a:t>Characterization</a:t>
            </a:r>
            <a:endParaRPr lang="en-US" sz="1000" dirty="0" smtClean="0"/>
          </a:p>
          <a:p>
            <a:r>
              <a:rPr lang="en-US" sz="1000" dirty="0" smtClean="0"/>
              <a:t>Ryan Moyer (USGS)</a:t>
            </a:r>
          </a:p>
          <a:p>
            <a:endParaRPr lang="en-US" sz="1000" dirty="0" smtClean="0"/>
          </a:p>
          <a:p>
            <a:r>
              <a:rPr lang="en-US" sz="1000" b="1" dirty="0" smtClean="0"/>
              <a:t>Autonomous Time-series</a:t>
            </a:r>
            <a:endParaRPr lang="en-US" sz="1000" dirty="0" smtClean="0"/>
          </a:p>
          <a:p>
            <a:r>
              <a:rPr lang="en-US" sz="1000" dirty="0" smtClean="0"/>
              <a:t>Chris Sabine (PMEL)</a:t>
            </a:r>
          </a:p>
          <a:p>
            <a:r>
              <a:rPr lang="en-US" sz="1000" dirty="0" smtClean="0"/>
              <a:t>Sylvia </a:t>
            </a:r>
            <a:r>
              <a:rPr lang="en-US" sz="1000" dirty="0" err="1" smtClean="0"/>
              <a:t>Musielewicz</a:t>
            </a:r>
            <a:r>
              <a:rPr lang="en-US" sz="1000" dirty="0" smtClean="0"/>
              <a:t> (PMEL)</a:t>
            </a:r>
          </a:p>
          <a:p>
            <a:r>
              <a:rPr lang="en-US" sz="1000" dirty="0" smtClean="0"/>
              <a:t>Noah Lawrence-</a:t>
            </a:r>
            <a:r>
              <a:rPr lang="en-US" sz="1000" dirty="0" err="1" smtClean="0"/>
              <a:t>Slavas</a:t>
            </a:r>
            <a:r>
              <a:rPr lang="en-US" sz="1000" dirty="0" smtClean="0"/>
              <a:t> (PMEL)</a:t>
            </a:r>
          </a:p>
          <a:p>
            <a:endParaRPr lang="en-US" sz="1000" b="1" dirty="0" smtClean="0"/>
          </a:p>
          <a:p>
            <a:r>
              <a:rPr lang="en-US" sz="1000" b="1" dirty="0" smtClean="0">
                <a:solidFill>
                  <a:srgbClr val="C00000"/>
                </a:solidFill>
              </a:rPr>
              <a:t>Nutrients</a:t>
            </a:r>
          </a:p>
          <a:p>
            <a:r>
              <a:rPr lang="en-US" sz="1000" dirty="0" err="1" smtClean="0">
                <a:solidFill>
                  <a:srgbClr val="C00000"/>
                </a:solidFill>
              </a:rPr>
              <a:t>Jia-Zhong</a:t>
            </a:r>
            <a:r>
              <a:rPr lang="en-US" sz="1000" dirty="0" smtClean="0">
                <a:solidFill>
                  <a:srgbClr val="C00000"/>
                </a:solidFill>
              </a:rPr>
              <a:t> Zhang</a:t>
            </a:r>
            <a:endParaRPr lang="en-US" sz="1000" dirty="0" smtClean="0">
              <a:solidFill>
                <a:srgbClr val="C00000"/>
              </a:solidFill>
            </a:endParaRPr>
          </a:p>
        </p:txBody>
      </p:sp>
      <p:sp>
        <p:nvSpPr>
          <p:cNvPr id="8" name="TextBox 7"/>
          <p:cNvSpPr txBox="1"/>
          <p:nvPr/>
        </p:nvSpPr>
        <p:spPr>
          <a:xfrm>
            <a:off x="981651" y="1459468"/>
            <a:ext cx="2218749" cy="369332"/>
          </a:xfrm>
          <a:prstGeom prst="rect">
            <a:avLst/>
          </a:prstGeom>
          <a:noFill/>
        </p:spPr>
        <p:txBody>
          <a:bodyPr wrap="none" rtlCol="0">
            <a:spAutoFit/>
          </a:bodyPr>
          <a:lstStyle/>
          <a:p>
            <a:r>
              <a:rPr lang="en-US" dirty="0" smtClean="0"/>
              <a:t>Project Investigators</a:t>
            </a:r>
            <a:endParaRPr lang="en-US" dirty="0"/>
          </a:p>
        </p:txBody>
      </p:sp>
      <p:grpSp>
        <p:nvGrpSpPr>
          <p:cNvPr id="19" name="Group 18"/>
          <p:cNvGrpSpPr/>
          <p:nvPr/>
        </p:nvGrpSpPr>
        <p:grpSpPr>
          <a:xfrm>
            <a:off x="5029200" y="1143000"/>
            <a:ext cx="3657600" cy="2323902"/>
            <a:chOff x="5029200" y="1143000"/>
            <a:chExt cx="3657600" cy="2323902"/>
          </a:xfrm>
        </p:grpSpPr>
        <p:pic>
          <p:nvPicPr>
            <p:cNvPr id="12" name="Picture 5" descr="Yates SHARQ chamber2"/>
            <p:cNvPicPr>
              <a:picLocks noChangeAspect="1" noChangeArrowheads="1"/>
            </p:cNvPicPr>
            <p:nvPr/>
          </p:nvPicPr>
          <p:blipFill>
            <a:blip r:embed="rId2" cstate="print"/>
            <a:srcRect/>
            <a:stretch>
              <a:fillRect/>
            </a:stretch>
          </p:blipFill>
          <p:spPr bwMode="auto">
            <a:xfrm>
              <a:off x="5486400" y="1752600"/>
              <a:ext cx="2286000" cy="1714302"/>
            </a:xfrm>
            <a:prstGeom prst="rect">
              <a:avLst/>
            </a:prstGeom>
            <a:noFill/>
            <a:ln w="9525">
              <a:noFill/>
              <a:miter lim="800000"/>
              <a:headEnd/>
              <a:tailEnd/>
            </a:ln>
          </p:spPr>
        </p:pic>
        <p:sp>
          <p:nvSpPr>
            <p:cNvPr id="13" name="Rectangle 4"/>
            <p:cNvSpPr txBox="1">
              <a:spLocks noChangeArrowheads="1"/>
            </p:cNvSpPr>
            <p:nvPr/>
          </p:nvSpPr>
          <p:spPr>
            <a:xfrm>
              <a:off x="5029200" y="1143000"/>
              <a:ext cx="3657600" cy="1143000"/>
            </a:xfrm>
            <a:prstGeom prst="rect">
              <a:avLst/>
            </a:prstGeom>
          </p:spPr>
          <p:txBody>
            <a:bodyPr/>
            <a:lstStyle/>
            <a:p>
              <a:pPr algn="ctr" fontAlgn="auto">
                <a:spcAft>
                  <a:spcPts val="0"/>
                </a:spcAft>
                <a:defRPr/>
              </a:pPr>
              <a:r>
                <a:rPr lang="en-US" u="sng" dirty="0">
                  <a:latin typeface="+mj-lt"/>
                  <a:ea typeface="+mj-ea"/>
                  <a:cs typeface="+mj-cs"/>
                </a:rPr>
                <a:t>S</a:t>
              </a:r>
              <a:r>
                <a:rPr lang="en-US" dirty="0">
                  <a:latin typeface="+mj-lt"/>
                  <a:ea typeface="+mj-ea"/>
                  <a:cs typeface="+mj-cs"/>
                </a:rPr>
                <a:t>ubmersible </a:t>
              </a:r>
              <a:r>
                <a:rPr lang="en-US" u="sng" dirty="0">
                  <a:latin typeface="+mj-lt"/>
                  <a:ea typeface="+mj-ea"/>
                  <a:cs typeface="+mj-cs"/>
                </a:rPr>
                <a:t>H</a:t>
              </a:r>
              <a:r>
                <a:rPr lang="en-US" dirty="0">
                  <a:latin typeface="+mj-lt"/>
                  <a:ea typeface="+mj-ea"/>
                  <a:cs typeface="+mj-cs"/>
                </a:rPr>
                <a:t>abitat for </a:t>
              </a:r>
              <a:r>
                <a:rPr lang="en-US" u="sng" dirty="0">
                  <a:latin typeface="+mj-lt"/>
                  <a:ea typeface="+mj-ea"/>
                  <a:cs typeface="+mj-cs"/>
                </a:rPr>
                <a:t>A</a:t>
              </a:r>
              <a:r>
                <a:rPr lang="en-US" dirty="0">
                  <a:latin typeface="+mj-lt"/>
                  <a:ea typeface="+mj-ea"/>
                  <a:cs typeface="+mj-cs"/>
                </a:rPr>
                <a:t>nalyzing </a:t>
              </a:r>
              <a:r>
                <a:rPr lang="en-US" u="sng" dirty="0">
                  <a:latin typeface="+mj-lt"/>
                  <a:ea typeface="+mj-ea"/>
                  <a:cs typeface="+mj-cs"/>
                </a:rPr>
                <a:t>R</a:t>
              </a:r>
              <a:r>
                <a:rPr lang="en-US" dirty="0">
                  <a:latin typeface="+mj-lt"/>
                  <a:ea typeface="+mj-ea"/>
                  <a:cs typeface="+mj-cs"/>
                </a:rPr>
                <a:t>eef </a:t>
              </a:r>
              <a:r>
                <a:rPr lang="en-US" u="sng" dirty="0">
                  <a:latin typeface="+mj-lt"/>
                  <a:ea typeface="+mj-ea"/>
                  <a:cs typeface="+mj-cs"/>
                </a:rPr>
                <a:t>Q</a:t>
              </a:r>
              <a:r>
                <a:rPr lang="en-US" dirty="0">
                  <a:latin typeface="+mj-lt"/>
                  <a:ea typeface="+mj-ea"/>
                  <a:cs typeface="+mj-cs"/>
                </a:rPr>
                <a:t>uality (SHARQ</a:t>
              </a:r>
              <a:r>
                <a:rPr lang="en-US" dirty="0" smtClean="0">
                  <a:latin typeface="+mj-lt"/>
                  <a:ea typeface="+mj-ea"/>
                  <a:cs typeface="+mj-cs"/>
                </a:rPr>
                <a:t>) – Yates, USGS</a:t>
              </a:r>
              <a:endParaRPr lang="en-US" dirty="0">
                <a:latin typeface="+mj-lt"/>
                <a:ea typeface="+mj-ea"/>
                <a:cs typeface="+mj-cs"/>
              </a:endParaRPr>
            </a:p>
          </p:txBody>
        </p:sp>
      </p:grpSp>
      <p:grpSp>
        <p:nvGrpSpPr>
          <p:cNvPr id="22" name="Group 21"/>
          <p:cNvGrpSpPr/>
          <p:nvPr/>
        </p:nvGrpSpPr>
        <p:grpSpPr>
          <a:xfrm>
            <a:off x="381000" y="4495800"/>
            <a:ext cx="2895600" cy="2009775"/>
            <a:chOff x="381000" y="4495800"/>
            <a:chExt cx="2895600" cy="2009775"/>
          </a:xfrm>
        </p:grpSpPr>
        <p:pic>
          <p:nvPicPr>
            <p:cNvPr id="3" name="Picture 2" descr="http://soundwaves.usgs.gov/2011/08/Arctic3mica2LG.jpg"/>
            <p:cNvPicPr>
              <a:picLocks noChangeAspect="1" noChangeArrowheads="1"/>
            </p:cNvPicPr>
            <p:nvPr/>
          </p:nvPicPr>
          <p:blipFill>
            <a:blip r:embed="rId3" cstate="print"/>
            <a:srcRect/>
            <a:stretch>
              <a:fillRect/>
            </a:stretch>
          </p:blipFill>
          <p:spPr bwMode="auto">
            <a:xfrm>
              <a:off x="1066800" y="5105400"/>
              <a:ext cx="1866900" cy="1400175"/>
            </a:xfrm>
            <a:prstGeom prst="rect">
              <a:avLst/>
            </a:prstGeom>
            <a:noFill/>
          </p:spPr>
        </p:pic>
        <p:sp>
          <p:nvSpPr>
            <p:cNvPr id="15" name="TextBox 14"/>
            <p:cNvSpPr txBox="1"/>
            <p:nvPr/>
          </p:nvSpPr>
          <p:spPr>
            <a:xfrm>
              <a:off x="381000" y="4495800"/>
              <a:ext cx="2895600" cy="738664"/>
            </a:xfrm>
            <a:prstGeom prst="rect">
              <a:avLst/>
            </a:prstGeom>
            <a:noFill/>
          </p:spPr>
          <p:txBody>
            <a:bodyPr wrap="square" rtlCol="0">
              <a:spAutoFit/>
            </a:bodyPr>
            <a:lstStyle/>
            <a:p>
              <a:r>
                <a:rPr lang="en-US" sz="1400" dirty="0" err="1" smtClean="0"/>
                <a:t>Multiparameter</a:t>
              </a:r>
              <a:r>
                <a:rPr lang="en-US" sz="1400" dirty="0" smtClean="0"/>
                <a:t> Inorganic Carbon Analyzer (MICA) </a:t>
              </a:r>
              <a:r>
                <a:rPr lang="en-US" sz="1400" dirty="0" smtClean="0"/>
                <a:t>- Bob Byrne (USF)</a:t>
              </a:r>
              <a:endParaRPr lang="en-US" sz="1400" dirty="0"/>
            </a:p>
          </p:txBody>
        </p:sp>
      </p:grpSp>
      <p:grpSp>
        <p:nvGrpSpPr>
          <p:cNvPr id="20" name="Group 19"/>
          <p:cNvGrpSpPr/>
          <p:nvPr/>
        </p:nvGrpSpPr>
        <p:grpSpPr>
          <a:xfrm>
            <a:off x="3962400" y="3724089"/>
            <a:ext cx="2119605" cy="2971800"/>
            <a:chOff x="3962400" y="3724089"/>
            <a:chExt cx="2119605" cy="2971800"/>
          </a:xfrm>
        </p:grpSpPr>
        <p:pic>
          <p:nvPicPr>
            <p:cNvPr id="183300" name="Picture 4" descr="Wave Glider Above Water"/>
            <p:cNvPicPr>
              <a:picLocks noChangeAspect="1" noChangeArrowheads="1"/>
            </p:cNvPicPr>
            <p:nvPr/>
          </p:nvPicPr>
          <p:blipFill>
            <a:blip r:embed="rId4" cstate="print"/>
            <a:srcRect/>
            <a:stretch>
              <a:fillRect/>
            </a:stretch>
          </p:blipFill>
          <p:spPr bwMode="auto">
            <a:xfrm>
              <a:off x="3962400" y="4114800"/>
              <a:ext cx="2119605" cy="1790701"/>
            </a:xfrm>
            <a:prstGeom prst="rect">
              <a:avLst/>
            </a:prstGeom>
            <a:noFill/>
          </p:spPr>
        </p:pic>
        <p:sp>
          <p:nvSpPr>
            <p:cNvPr id="16" name="TextBox 15"/>
            <p:cNvSpPr txBox="1"/>
            <p:nvPr/>
          </p:nvSpPr>
          <p:spPr>
            <a:xfrm rot="18704852">
              <a:off x="3478396" y="4886823"/>
              <a:ext cx="2971800" cy="646331"/>
            </a:xfrm>
            <a:prstGeom prst="rect">
              <a:avLst/>
            </a:prstGeom>
            <a:noFill/>
          </p:spPr>
          <p:txBody>
            <a:bodyPr wrap="square" rtlCol="0">
              <a:spAutoFit/>
            </a:bodyPr>
            <a:lstStyle/>
            <a:p>
              <a:r>
                <a:rPr lang="en-US" dirty="0" smtClean="0"/>
                <a:t>Demonstration test of the LRI </a:t>
              </a:r>
              <a:r>
                <a:rPr lang="en-US" dirty="0" err="1" smtClean="0"/>
                <a:t>Waveglider</a:t>
              </a:r>
              <a:endParaRPr lang="en-US" dirty="0"/>
            </a:p>
          </p:txBody>
        </p:sp>
      </p:grpSp>
      <p:grpSp>
        <p:nvGrpSpPr>
          <p:cNvPr id="21" name="Group 20"/>
          <p:cNvGrpSpPr/>
          <p:nvPr/>
        </p:nvGrpSpPr>
        <p:grpSpPr>
          <a:xfrm>
            <a:off x="7162800" y="4100080"/>
            <a:ext cx="1635975" cy="2590800"/>
            <a:chOff x="7162800" y="4100080"/>
            <a:chExt cx="1635975" cy="2590800"/>
          </a:xfrm>
        </p:grpSpPr>
        <p:pic>
          <p:nvPicPr>
            <p:cNvPr id="183301" name="Picture 5"/>
            <p:cNvPicPr>
              <a:picLocks noChangeAspect="1" noChangeArrowheads="1"/>
            </p:cNvPicPr>
            <p:nvPr/>
          </p:nvPicPr>
          <p:blipFill>
            <a:blip r:embed="rId5" cstate="print"/>
            <a:srcRect/>
            <a:stretch>
              <a:fillRect/>
            </a:stretch>
          </p:blipFill>
          <p:spPr bwMode="auto">
            <a:xfrm>
              <a:off x="7162800" y="4343400"/>
              <a:ext cx="1635975" cy="2276475"/>
            </a:xfrm>
            <a:prstGeom prst="rect">
              <a:avLst/>
            </a:prstGeom>
            <a:noFill/>
            <a:ln w="9525">
              <a:noFill/>
              <a:miter lim="800000"/>
              <a:headEnd/>
              <a:tailEnd/>
            </a:ln>
          </p:spPr>
        </p:pic>
        <p:sp>
          <p:nvSpPr>
            <p:cNvPr id="18" name="TextBox 17"/>
            <p:cNvSpPr txBox="1"/>
            <p:nvPr/>
          </p:nvSpPr>
          <p:spPr>
            <a:xfrm rot="18025402">
              <a:off x="6649640" y="5072314"/>
              <a:ext cx="2590800" cy="646331"/>
            </a:xfrm>
            <a:prstGeom prst="rect">
              <a:avLst/>
            </a:prstGeom>
            <a:noFill/>
          </p:spPr>
          <p:txBody>
            <a:bodyPr wrap="square" rtlCol="0">
              <a:spAutoFit/>
            </a:bodyPr>
            <a:lstStyle/>
            <a:p>
              <a:r>
                <a:rPr lang="en-US" dirty="0" smtClean="0"/>
                <a:t>Coral recruitment &amp; OA – Miller (SEFCS)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7772400" cy="1362456"/>
          </a:xfrm>
        </p:spPr>
        <p:txBody>
          <a:bodyPr/>
          <a:lstStyle/>
          <a:p>
            <a:r>
              <a:rPr lang="en-US" sz="3200" dirty="0" smtClean="0"/>
              <a:t>Thanks</a:t>
            </a:r>
            <a:endParaRPr lang="en-US" sz="3200" dirty="0"/>
          </a:p>
        </p:txBody>
      </p:sp>
      <p:pic>
        <p:nvPicPr>
          <p:cNvPr id="4" name="Picture 3" descr="PICT0028.JPG"/>
          <p:cNvPicPr>
            <a:picLocks noChangeAspect="1"/>
          </p:cNvPicPr>
          <p:nvPr/>
        </p:nvPicPr>
        <p:blipFill>
          <a:blip r:embed="rId3" cstate="print"/>
          <a:stretch>
            <a:fillRect/>
          </a:stretch>
        </p:blipFill>
        <p:spPr>
          <a:xfrm>
            <a:off x="2946402" y="304800"/>
            <a:ext cx="5283198" cy="3962400"/>
          </a:xfrm>
          <a:prstGeom prst="rect">
            <a:avLst/>
          </a:prstGeom>
        </p:spPr>
      </p:pic>
      <p:sp>
        <p:nvSpPr>
          <p:cNvPr id="5" name="Text Placeholder 4"/>
          <p:cNvSpPr>
            <a:spLocks noGrp="1"/>
          </p:cNvSpPr>
          <p:nvPr>
            <p:ph type="body" idx="1"/>
          </p:nvPr>
        </p:nvSpPr>
        <p:spPr>
          <a:xfrm>
            <a:off x="381000" y="4357688"/>
            <a:ext cx="7772400" cy="1509712"/>
          </a:xfrm>
        </p:spPr>
        <p:txBody>
          <a:bodyPr/>
          <a:lstStyle/>
          <a:p>
            <a:r>
              <a:rPr lang="en-US" dirty="0" smtClean="0"/>
              <a:t>Coral Reef Conservation Program</a:t>
            </a:r>
          </a:p>
          <a:p>
            <a:r>
              <a:rPr lang="en-US" dirty="0" smtClean="0"/>
              <a:t>Ocean Acidification Program</a:t>
            </a:r>
          </a:p>
          <a:p>
            <a:r>
              <a:rPr lang="en-US" dirty="0" smtClean="0"/>
              <a:t>NASA Earth Science Enterprise</a:t>
            </a:r>
            <a:endParaRPr lang="en-US" dirty="0"/>
          </a:p>
        </p:txBody>
      </p:sp>
      <p:pic>
        <p:nvPicPr>
          <p:cNvPr id="7" name="Picture 1" descr="C:\Documents and Settings\dwight.gledhill\My Documents\DwightG.hq.oar.noaa.gov\My Pictures\coral-id-1_300dpi.jpg"/>
          <p:cNvPicPr>
            <a:picLocks noChangeAspect="1" noChangeArrowheads="1"/>
          </p:cNvPicPr>
          <p:nvPr/>
        </p:nvPicPr>
        <p:blipFill>
          <a:blip r:embed="rId4" cstate="print"/>
          <a:srcRect/>
          <a:stretch>
            <a:fillRect/>
          </a:stretch>
        </p:blipFill>
        <p:spPr bwMode="auto">
          <a:xfrm>
            <a:off x="4648200" y="4267200"/>
            <a:ext cx="609600" cy="758120"/>
          </a:xfrm>
          <a:prstGeom prst="rect">
            <a:avLst/>
          </a:prstGeom>
          <a:noFill/>
        </p:spPr>
      </p:pic>
      <p:pic>
        <p:nvPicPr>
          <p:cNvPr id="8" name="Picture 25" descr="nasa-logo"/>
          <p:cNvPicPr>
            <a:picLocks noChangeAspect="1" noChangeArrowheads="1"/>
          </p:cNvPicPr>
          <p:nvPr/>
        </p:nvPicPr>
        <p:blipFill>
          <a:blip r:embed="rId5" cstate="print"/>
          <a:srcRect/>
          <a:stretch>
            <a:fillRect/>
          </a:stretch>
        </p:blipFill>
        <p:spPr bwMode="auto">
          <a:xfrm>
            <a:off x="4191000" y="5334000"/>
            <a:ext cx="862013" cy="738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3" descr="lecorbusier4"/>
          <p:cNvPicPr>
            <a:picLocks noChangeAspect="1" noChangeArrowheads="1"/>
          </p:cNvPicPr>
          <p:nvPr/>
        </p:nvPicPr>
        <p:blipFill>
          <a:blip r:embed="rId4" cstate="print"/>
          <a:srcRect/>
          <a:stretch>
            <a:fillRect/>
          </a:stretch>
        </p:blipFill>
        <p:spPr bwMode="auto">
          <a:xfrm>
            <a:off x="155448" y="1828800"/>
            <a:ext cx="4953000" cy="2583773"/>
          </a:xfrm>
          <a:prstGeom prst="rect">
            <a:avLst/>
          </a:prstGeom>
          <a:noFill/>
        </p:spPr>
      </p:pic>
      <p:grpSp>
        <p:nvGrpSpPr>
          <p:cNvPr id="3" name="Group 25"/>
          <p:cNvGrpSpPr/>
          <p:nvPr/>
        </p:nvGrpSpPr>
        <p:grpSpPr>
          <a:xfrm>
            <a:off x="228600" y="2761187"/>
            <a:ext cx="4738857" cy="1353613"/>
            <a:chOff x="566568" y="2761187"/>
            <a:chExt cx="4738857" cy="1353613"/>
          </a:xfrm>
        </p:grpSpPr>
        <p:graphicFrame>
          <p:nvGraphicFramePr>
            <p:cNvPr id="11" name="Object 4"/>
            <p:cNvGraphicFramePr>
              <a:graphicFrameLocks noChangeAspect="1"/>
            </p:cNvGraphicFramePr>
            <p:nvPr/>
          </p:nvGraphicFramePr>
          <p:xfrm>
            <a:off x="566568" y="2772839"/>
            <a:ext cx="2749550" cy="622300"/>
          </p:xfrm>
          <a:graphic>
            <a:graphicData uri="http://schemas.openxmlformats.org/presentationml/2006/ole">
              <p:oleObj spid="_x0000_s88066" name="Equation" r:id="rId5" imgW="1066680" imgH="241200" progId="Equation.3">
                <p:embed/>
              </p:oleObj>
            </a:graphicData>
          </a:graphic>
        </p:graphicFrame>
        <p:graphicFrame>
          <p:nvGraphicFramePr>
            <p:cNvPr id="12" name="Object 5"/>
            <p:cNvGraphicFramePr>
              <a:graphicFrameLocks noChangeAspect="1"/>
            </p:cNvGraphicFramePr>
            <p:nvPr/>
          </p:nvGraphicFramePr>
          <p:xfrm>
            <a:off x="3276600" y="2761187"/>
            <a:ext cx="2028825" cy="623887"/>
          </p:xfrm>
          <a:graphic>
            <a:graphicData uri="http://schemas.openxmlformats.org/presentationml/2006/ole">
              <p:oleObj spid="_x0000_s88067" name="Equation" r:id="rId6" imgW="787320" imgH="241200" progId="Equation.3">
                <p:embed/>
              </p:oleObj>
            </a:graphicData>
          </a:graphic>
        </p:graphicFrame>
        <p:graphicFrame>
          <p:nvGraphicFramePr>
            <p:cNvPr id="13" name="Object 6"/>
            <p:cNvGraphicFramePr>
              <a:graphicFrameLocks noChangeAspect="1"/>
            </p:cNvGraphicFramePr>
            <p:nvPr/>
          </p:nvGraphicFramePr>
          <p:xfrm>
            <a:off x="1135062" y="3490913"/>
            <a:ext cx="3436938" cy="623887"/>
          </p:xfrm>
          <a:graphic>
            <a:graphicData uri="http://schemas.openxmlformats.org/presentationml/2006/ole">
              <p:oleObj spid="_x0000_s88068" name="Equation" r:id="rId7" imgW="1333440" imgH="241200" progId="Equation.3">
                <p:embed/>
              </p:oleObj>
            </a:graphicData>
          </a:graphic>
        </p:graphicFrame>
        <p:sp>
          <p:nvSpPr>
            <p:cNvPr id="16" name="Line 8"/>
            <p:cNvSpPr>
              <a:spLocks noChangeShapeType="1"/>
            </p:cNvSpPr>
            <p:nvPr/>
          </p:nvSpPr>
          <p:spPr bwMode="auto">
            <a:xfrm flipH="1">
              <a:off x="1676400" y="3186113"/>
              <a:ext cx="1695450" cy="381000"/>
            </a:xfrm>
            <a:prstGeom prst="line">
              <a:avLst/>
            </a:prstGeom>
            <a:noFill/>
            <a:ln w="9525">
              <a:solidFill>
                <a:schemeClr val="bg1"/>
              </a:solidFill>
              <a:round/>
              <a:headEnd/>
              <a:tailEnd type="triangle" w="med" len="med"/>
            </a:ln>
            <a:effectLst/>
          </p:spPr>
          <p:txBody>
            <a:bodyPr/>
            <a:lstStyle/>
            <a:p>
              <a:endParaRPr lang="en-US"/>
            </a:p>
          </p:txBody>
        </p:sp>
      </p:grpSp>
      <p:pic>
        <p:nvPicPr>
          <p:cNvPr id="17" name="Picture 2" descr="muppets_wideweb__430x318"/>
          <p:cNvPicPr>
            <a:picLocks noChangeAspect="1" noChangeArrowheads="1"/>
          </p:cNvPicPr>
          <p:nvPr/>
        </p:nvPicPr>
        <p:blipFill>
          <a:blip r:embed="rId8" cstate="print"/>
          <a:srcRect/>
          <a:stretch>
            <a:fillRect/>
          </a:stretch>
        </p:blipFill>
        <p:spPr bwMode="auto">
          <a:xfrm>
            <a:off x="3962400" y="1970442"/>
            <a:ext cx="990600" cy="732631"/>
          </a:xfrm>
          <a:prstGeom prst="rect">
            <a:avLst/>
          </a:prstGeom>
          <a:noFill/>
        </p:spPr>
      </p:pic>
      <p:graphicFrame>
        <p:nvGraphicFramePr>
          <p:cNvPr id="30" name="Object 6"/>
          <p:cNvGraphicFramePr>
            <a:graphicFrameLocks noChangeAspect="1"/>
          </p:cNvGraphicFramePr>
          <p:nvPr/>
        </p:nvGraphicFramePr>
        <p:xfrm>
          <a:off x="1685567" y="3488269"/>
          <a:ext cx="949325" cy="623888"/>
        </p:xfrm>
        <a:graphic>
          <a:graphicData uri="http://schemas.openxmlformats.org/presentationml/2006/ole">
            <p:oleObj spid="_x0000_s88069" name="Equation" r:id="rId9" imgW="368280" imgH="241200" progId="Equation.3">
              <p:embed/>
            </p:oleObj>
          </a:graphicData>
        </a:graphic>
      </p:graphicFrame>
      <p:sp>
        <p:nvSpPr>
          <p:cNvPr id="36" name="Line 8"/>
          <p:cNvSpPr>
            <a:spLocks noChangeShapeType="1"/>
          </p:cNvSpPr>
          <p:nvPr/>
        </p:nvSpPr>
        <p:spPr bwMode="auto">
          <a:xfrm flipH="1">
            <a:off x="1686264" y="4539726"/>
            <a:ext cx="1695450" cy="381000"/>
          </a:xfrm>
          <a:prstGeom prst="line">
            <a:avLst/>
          </a:prstGeom>
          <a:noFill/>
          <a:ln w="9525">
            <a:solidFill>
              <a:schemeClr val="bg1"/>
            </a:solidFill>
            <a:round/>
            <a:headEnd/>
            <a:tailEnd type="triangle" w="med" len="med"/>
          </a:ln>
          <a:effectLst/>
        </p:spPr>
        <p:txBody>
          <a:bodyPr/>
          <a:lstStyle/>
          <a:p>
            <a:endParaRPr lang="en-US"/>
          </a:p>
        </p:txBody>
      </p:sp>
      <p:graphicFrame>
        <p:nvGraphicFramePr>
          <p:cNvPr id="55305" name="Object 9"/>
          <p:cNvGraphicFramePr>
            <a:graphicFrameLocks noChangeAspect="1"/>
          </p:cNvGraphicFramePr>
          <p:nvPr/>
        </p:nvGraphicFramePr>
        <p:xfrm>
          <a:off x="352594" y="2097087"/>
          <a:ext cx="3119438" cy="569913"/>
        </p:xfrm>
        <a:graphic>
          <a:graphicData uri="http://schemas.openxmlformats.org/presentationml/2006/ole">
            <p:oleObj spid="_x0000_s88070" name="Equation" r:id="rId10" imgW="1320480" imgH="241200" progId="Equation.3">
              <p:embed/>
            </p:oleObj>
          </a:graphicData>
        </a:graphic>
      </p:graphicFrame>
      <p:sp>
        <p:nvSpPr>
          <p:cNvPr id="18" name="Title 1"/>
          <p:cNvSpPr>
            <a:spLocks noGrp="1"/>
          </p:cNvSpPr>
          <p:nvPr>
            <p:ph type="title"/>
          </p:nvPr>
        </p:nvSpPr>
        <p:spPr>
          <a:xfrm>
            <a:off x="457200" y="704088"/>
            <a:ext cx="8229600" cy="1143000"/>
          </a:xfrm>
        </p:spPr>
        <p:txBody>
          <a:bodyPr/>
          <a:lstStyle/>
          <a:p>
            <a:r>
              <a:rPr lang="en-US" dirty="0" smtClean="0"/>
              <a:t>What is Ocean Acidification?</a:t>
            </a:r>
            <a:endParaRPr lang="en-US" dirty="0"/>
          </a:p>
        </p:txBody>
      </p:sp>
      <p:sp>
        <p:nvSpPr>
          <p:cNvPr id="20"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sp>
        <p:nvSpPr>
          <p:cNvPr id="22" name="Title 1"/>
          <p:cNvSpPr txBox="1">
            <a:spLocks/>
          </p:cNvSpPr>
          <p:nvPr/>
        </p:nvSpPr>
        <p:spPr>
          <a:xfrm>
            <a:off x="304800" y="5181600"/>
            <a:ext cx="84582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Calcium Carbonate (CaCO</a:t>
            </a:r>
            <a:r>
              <a:rPr kumimoji="0" lang="en-US" sz="4000" b="0" i="0" u="none" strike="noStrike" kern="1200" cap="none" spc="0" normalizeH="0" baseline="-25000" noProof="0" dirty="0" smtClean="0">
                <a:ln>
                  <a:noFill/>
                </a:ln>
                <a:solidFill>
                  <a:schemeClr val="tx2"/>
                </a:solidFill>
                <a:effectLst/>
                <a:uLnTx/>
                <a:uFillTx/>
                <a:latin typeface="+mj-lt"/>
                <a:ea typeface="+mj-ea"/>
                <a:cs typeface="+mj-cs"/>
              </a:rPr>
              <a:t>3</a:t>
            </a:r>
            <a:r>
              <a:rPr kumimoji="0" lang="en-US" sz="4000" b="0" i="0" u="none" strike="noStrike" kern="1200" cap="none" spc="0" normalizeH="0" noProof="0" dirty="0" smtClean="0">
                <a:ln>
                  <a:noFill/>
                </a:ln>
                <a:solidFill>
                  <a:schemeClr val="tx2"/>
                </a:solidFill>
                <a:effectLst/>
                <a:uLnTx/>
                <a:uFillTx/>
                <a:latin typeface="+mj-lt"/>
                <a:ea typeface="+mj-ea"/>
                <a:cs typeface="+mj-cs"/>
              </a:rPr>
              <a:t>, a.k.a.“Chalk”</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5" name="Rectangle 14"/>
          <p:cNvSpPr/>
          <p:nvPr/>
        </p:nvSpPr>
        <p:spPr>
          <a:xfrm>
            <a:off x="5410200" y="1905000"/>
            <a:ext cx="3581400" cy="1200329"/>
          </a:xfrm>
          <a:prstGeom prst="rect">
            <a:avLst/>
          </a:prstGeom>
        </p:spPr>
        <p:txBody>
          <a:bodyPr wrap="square">
            <a:spAutoFit/>
          </a:bodyPr>
          <a:lstStyle/>
          <a:p>
            <a:r>
              <a:rPr lang="en-US" sz="1200" dirty="0" smtClean="0"/>
              <a:t>“Since the time of the HMS Challenger expeditions in the late 19th century, it has been recognized that that the </a:t>
            </a:r>
            <a:r>
              <a:rPr lang="en-US" sz="1200" b="1" dirty="0" smtClean="0"/>
              <a:t>saturation state </a:t>
            </a:r>
            <a:r>
              <a:rPr lang="en-US" sz="1200" dirty="0" smtClean="0"/>
              <a:t>of seawater overlying sediments in the deep ocean exerts a major influence on the distribution and abundance of calcium carbonate in these sediments” – J. Morse</a:t>
            </a:r>
            <a:endParaRPr lang="en-US" sz="1200" dirty="0"/>
          </a:p>
        </p:txBody>
      </p:sp>
    </p:spTree>
    <p:extLst>
      <p:ext uri="{BB962C8B-B14F-4D97-AF65-F5344CB8AC3E}">
        <p14:creationId xmlns="" xmlns:p14="http://schemas.microsoft.com/office/powerpoint/2010/main" val="2195942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withEffect">
                                  <p:stCondLst>
                                    <p:cond delay="0"/>
                                  </p:stCondLst>
                                  <p:childTnLst>
                                    <p:anim calcmode="lin" valueType="num">
                                      <p:cBhvr>
                                        <p:cTn id="6" dur="500"/>
                                        <p:tgtEl>
                                          <p:spTgt spid="3"/>
                                        </p:tgtEl>
                                        <p:attrNameLst>
                                          <p:attrName>ppt_x</p:attrName>
                                        </p:attrNameLst>
                                      </p:cBhvr>
                                      <p:tavLst>
                                        <p:tav tm="0">
                                          <p:val>
                                            <p:strVal val="ppt_x"/>
                                          </p:val>
                                        </p:tav>
                                        <p:tav tm="100000">
                                          <p:val>
                                            <p:strVal val="ppt_x-.2"/>
                                          </p:val>
                                        </p:tav>
                                      </p:tavLst>
                                    </p:anim>
                                    <p:anim calcmode="lin" valueType="num">
                                      <p:cBhvr>
                                        <p:cTn id="7" dur="500"/>
                                        <p:tgtEl>
                                          <p:spTgt spid="3"/>
                                        </p:tgtEl>
                                        <p:attrNameLst>
                                          <p:attrName>ppt_y</p:attrName>
                                        </p:attrNameLst>
                                      </p:cBhvr>
                                      <p:tavLst>
                                        <p:tav tm="0">
                                          <p:val>
                                            <p:strVal val="ppt_y"/>
                                          </p:val>
                                        </p:tav>
                                        <p:tav tm="100000">
                                          <p:val>
                                            <p:strVal val="ppt_y"/>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56" presetClass="path" presetSubtype="0" accel="50000" decel="50000" fill="hold" nodeType="afterEffect">
                                  <p:stCondLst>
                                    <p:cond delay="0"/>
                                  </p:stCondLst>
                                  <p:childTnLst>
                                    <p:animMotion origin="layout" path="M -3.88889E-6 -2.75671E-6 L -0.06493 -0.20929 " pathEditMode="relative" rAng="0" ptsTypes="AA">
                                      <p:cBhvr>
                                        <p:cTn id="12" dur="2000" fill="hold"/>
                                        <p:tgtEl>
                                          <p:spTgt spid="30"/>
                                        </p:tgtEl>
                                        <p:attrNameLst>
                                          <p:attrName>ppt_x</p:attrName>
                                          <p:attrName>ppt_y</p:attrName>
                                        </p:attrNameLst>
                                      </p:cBhvr>
                                      <p:rCtr x="-32" y="-105"/>
                                    </p:animMotion>
                                  </p:childTnLst>
                                </p:cTn>
                              </p:par>
                            </p:childTnLst>
                          </p:cTn>
                        </p:par>
                        <p:par>
                          <p:cTn id="13" fill="hold">
                            <p:stCondLst>
                              <p:cond delay="2500"/>
                            </p:stCondLst>
                            <p:childTnLst>
                              <p:par>
                                <p:cTn id="14" presetID="22" presetClass="exit" presetSubtype="4" fill="hold" nodeType="afterEffect">
                                  <p:stCondLst>
                                    <p:cond delay="0"/>
                                  </p:stCondLst>
                                  <p:childTnLst>
                                    <p:animEffect transition="out" filter="wipe(down)">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55305"/>
                                        </p:tgtEl>
                                        <p:attrNameLst>
                                          <p:attrName>style.visibility</p:attrName>
                                        </p:attrNameLst>
                                      </p:cBhvr>
                                      <p:to>
                                        <p:strVal val="visible"/>
                                      </p:to>
                                    </p:set>
                                    <p:animEffect transition="in" filter="wipe(down)">
                                      <p:cBhvr>
                                        <p:cTn id="20" dur="500"/>
                                        <p:tgtEl>
                                          <p:spTgt spid="5530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lecorbusier4"/>
          <p:cNvPicPr>
            <a:picLocks noChangeAspect="1" noChangeArrowheads="1"/>
          </p:cNvPicPr>
          <p:nvPr/>
        </p:nvPicPr>
        <p:blipFill>
          <a:blip r:embed="rId4" cstate="print"/>
          <a:srcRect/>
          <a:stretch>
            <a:fillRect/>
          </a:stretch>
        </p:blipFill>
        <p:spPr bwMode="auto">
          <a:xfrm>
            <a:off x="155448" y="1828800"/>
            <a:ext cx="4953000" cy="2583773"/>
          </a:xfrm>
          <a:prstGeom prst="rect">
            <a:avLst/>
          </a:prstGeom>
          <a:noFill/>
        </p:spPr>
      </p:pic>
      <p:pic>
        <p:nvPicPr>
          <p:cNvPr id="17" name="Picture 2" descr="muppets_wideweb__430x318"/>
          <p:cNvPicPr>
            <a:picLocks noChangeAspect="1" noChangeArrowheads="1"/>
          </p:cNvPicPr>
          <p:nvPr/>
        </p:nvPicPr>
        <p:blipFill>
          <a:blip r:embed="rId5" cstate="print"/>
          <a:srcRect/>
          <a:stretch>
            <a:fillRect/>
          </a:stretch>
        </p:blipFill>
        <p:spPr bwMode="auto">
          <a:xfrm>
            <a:off x="3962400" y="1970442"/>
            <a:ext cx="990600" cy="732631"/>
          </a:xfrm>
          <a:prstGeom prst="rect">
            <a:avLst/>
          </a:prstGeom>
          <a:noFill/>
        </p:spPr>
      </p:pic>
      <p:sp>
        <p:nvSpPr>
          <p:cNvPr id="36" name="Line 8"/>
          <p:cNvSpPr>
            <a:spLocks noChangeShapeType="1"/>
          </p:cNvSpPr>
          <p:nvPr/>
        </p:nvSpPr>
        <p:spPr bwMode="auto">
          <a:xfrm flipH="1">
            <a:off x="2024232" y="4539726"/>
            <a:ext cx="1695450" cy="381000"/>
          </a:xfrm>
          <a:prstGeom prst="line">
            <a:avLst/>
          </a:prstGeom>
          <a:noFill/>
          <a:ln w="9525">
            <a:solidFill>
              <a:schemeClr val="bg1"/>
            </a:solidFill>
            <a:round/>
            <a:headEnd/>
            <a:tailEnd type="triangle" w="med" len="med"/>
          </a:ln>
          <a:effectLst/>
        </p:spPr>
        <p:txBody>
          <a:bodyPr/>
          <a:lstStyle/>
          <a:p>
            <a:endParaRPr lang="en-US"/>
          </a:p>
        </p:txBody>
      </p:sp>
      <p:graphicFrame>
        <p:nvGraphicFramePr>
          <p:cNvPr id="55305" name="Object 9"/>
          <p:cNvGraphicFramePr>
            <a:graphicFrameLocks noChangeAspect="1"/>
          </p:cNvGraphicFramePr>
          <p:nvPr/>
        </p:nvGraphicFramePr>
        <p:xfrm>
          <a:off x="385762" y="2097087"/>
          <a:ext cx="3119438" cy="569913"/>
        </p:xfrm>
        <a:graphic>
          <a:graphicData uri="http://schemas.openxmlformats.org/presentationml/2006/ole">
            <p:oleObj spid="_x0000_s56326" name="Equation" r:id="rId6" imgW="1320480" imgH="241200" progId="Equation.3">
              <p:embed/>
            </p:oleObj>
          </a:graphicData>
        </a:graphic>
      </p:graphicFrame>
      <p:graphicFrame>
        <p:nvGraphicFramePr>
          <p:cNvPr id="56327" name="Object 10"/>
          <p:cNvGraphicFramePr>
            <a:graphicFrameLocks noChangeAspect="1"/>
          </p:cNvGraphicFramePr>
          <p:nvPr/>
        </p:nvGraphicFramePr>
        <p:xfrm>
          <a:off x="1143000" y="3048000"/>
          <a:ext cx="2619375" cy="914400"/>
        </p:xfrm>
        <a:graphic>
          <a:graphicData uri="http://schemas.openxmlformats.org/presentationml/2006/ole">
            <p:oleObj spid="_x0000_s56327" name="Equation" r:id="rId7" imgW="1346040" imgH="469800" progId="Equation.3">
              <p:embed/>
            </p:oleObj>
          </a:graphicData>
        </a:graphic>
      </p:graphicFrame>
      <p:grpSp>
        <p:nvGrpSpPr>
          <p:cNvPr id="19" name="Group 60"/>
          <p:cNvGrpSpPr/>
          <p:nvPr/>
        </p:nvGrpSpPr>
        <p:grpSpPr>
          <a:xfrm>
            <a:off x="533400" y="6055578"/>
            <a:ext cx="2099101" cy="345900"/>
            <a:chOff x="-4964430" y="1331178"/>
            <a:chExt cx="2099101" cy="345900"/>
          </a:xfrm>
        </p:grpSpPr>
        <p:sp>
          <p:nvSpPr>
            <p:cNvPr id="21" name="Rectangle 34"/>
            <p:cNvSpPr>
              <a:spLocks noChangeArrowheads="1"/>
            </p:cNvSpPr>
            <p:nvPr/>
          </p:nvSpPr>
          <p:spPr bwMode="auto">
            <a:xfrm>
              <a:off x="-4964430" y="1331178"/>
              <a:ext cx="206358"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W</a:t>
              </a:r>
              <a:endParaRPr lang="en-US" sz="1800" b="1" i="1" dirty="0">
                <a:solidFill>
                  <a:srgbClr val="000000"/>
                </a:solidFill>
                <a:latin typeface="Comic Sans MS" pitchFamily="66" charset="0"/>
              </a:endParaRPr>
            </a:p>
          </p:txBody>
        </p:sp>
        <p:sp>
          <p:nvSpPr>
            <p:cNvPr id="22" name="Rectangle 35"/>
            <p:cNvSpPr>
              <a:spLocks noChangeArrowheads="1"/>
            </p:cNvSpPr>
            <p:nvPr/>
          </p:nvSpPr>
          <p:spPr bwMode="auto">
            <a:xfrm>
              <a:off x="-4749614" y="1331178"/>
              <a:ext cx="148849"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&gt;</a:t>
              </a:r>
              <a:endParaRPr lang="en-US" sz="1800" b="1" i="1" dirty="0">
                <a:solidFill>
                  <a:srgbClr val="000000"/>
                </a:solidFill>
                <a:latin typeface="Comic Sans MS" pitchFamily="66" charset="0"/>
              </a:endParaRPr>
            </a:p>
          </p:txBody>
        </p:sp>
        <p:sp>
          <p:nvSpPr>
            <p:cNvPr id="23" name="Rectangle 36"/>
            <p:cNvSpPr>
              <a:spLocks noChangeArrowheads="1"/>
            </p:cNvSpPr>
            <p:nvPr/>
          </p:nvSpPr>
          <p:spPr bwMode="auto">
            <a:xfrm>
              <a:off x="-4599074" y="1356991"/>
              <a:ext cx="135317"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rPr>
                <a:t>1</a:t>
              </a:r>
              <a:endParaRPr lang="en-US" sz="1800" b="1" i="1">
                <a:solidFill>
                  <a:srgbClr val="000000"/>
                </a:solidFill>
                <a:latin typeface="Comic Sans MS" pitchFamily="66" charset="0"/>
              </a:endParaRPr>
            </a:p>
          </p:txBody>
        </p:sp>
        <p:sp>
          <p:nvSpPr>
            <p:cNvPr id="26" name="Rectangle 37"/>
            <p:cNvSpPr>
              <a:spLocks noChangeArrowheads="1"/>
            </p:cNvSpPr>
            <p:nvPr/>
          </p:nvSpPr>
          <p:spPr bwMode="auto">
            <a:xfrm>
              <a:off x="-4458684" y="1331178"/>
              <a:ext cx="148849"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latin typeface="Symbol" pitchFamily="18" charset="2"/>
                </a:rPr>
                <a:t>=</a:t>
              </a:r>
              <a:endParaRPr lang="en-US" sz="1800" b="1" i="1">
                <a:solidFill>
                  <a:srgbClr val="000000"/>
                </a:solidFill>
                <a:latin typeface="Comic Sans MS" pitchFamily="66" charset="0"/>
              </a:endParaRPr>
            </a:p>
          </p:txBody>
        </p:sp>
        <p:sp>
          <p:nvSpPr>
            <p:cNvPr id="27" name="Rectangle 38"/>
            <p:cNvSpPr>
              <a:spLocks noChangeArrowheads="1"/>
            </p:cNvSpPr>
            <p:nvPr/>
          </p:nvSpPr>
          <p:spPr bwMode="auto">
            <a:xfrm>
              <a:off x="-4260783" y="1356991"/>
              <a:ext cx="1395454" cy="320087"/>
            </a:xfrm>
            <a:prstGeom prst="rect">
              <a:avLst/>
            </a:prstGeom>
            <a:noFill/>
            <a:ln w="9525">
              <a:noFill/>
              <a:miter lim="800000"/>
              <a:headEnd/>
              <a:tailEnd/>
            </a:ln>
          </p:spPr>
          <p:txBody>
            <a:bodyPr wrap="none" lIns="0" tIns="0" rIns="0" bIns="0">
              <a:spAutoFit/>
            </a:bodyPr>
            <a:lstStyle/>
            <a:p>
              <a:pPr eaLnBrk="1" hangingPunct="1"/>
              <a:r>
                <a:rPr lang="en-US" sz="1700" i="1" dirty="0">
                  <a:solidFill>
                    <a:srgbClr val="000000"/>
                  </a:solidFill>
                </a:rPr>
                <a:t>precipitation</a:t>
              </a:r>
              <a:endParaRPr lang="en-US" sz="1800" b="1" i="1" dirty="0">
                <a:solidFill>
                  <a:srgbClr val="000000"/>
                </a:solidFill>
                <a:latin typeface="Comic Sans MS" pitchFamily="66" charset="0"/>
              </a:endParaRPr>
            </a:p>
          </p:txBody>
        </p:sp>
      </p:grpSp>
      <p:grpSp>
        <p:nvGrpSpPr>
          <p:cNvPr id="28" name="Group 62"/>
          <p:cNvGrpSpPr/>
          <p:nvPr/>
        </p:nvGrpSpPr>
        <p:grpSpPr>
          <a:xfrm>
            <a:off x="2895600" y="4876800"/>
            <a:ext cx="1870754" cy="1590736"/>
            <a:chOff x="407670" y="1270000"/>
            <a:chExt cx="1870754" cy="1590736"/>
          </a:xfrm>
        </p:grpSpPr>
        <p:grpSp>
          <p:nvGrpSpPr>
            <p:cNvPr id="29" name="Group 61"/>
            <p:cNvGrpSpPr/>
            <p:nvPr/>
          </p:nvGrpSpPr>
          <p:grpSpPr>
            <a:xfrm>
              <a:off x="407670" y="2513115"/>
              <a:ext cx="1870754" cy="347621"/>
              <a:chOff x="-4964430" y="2017815"/>
              <a:chExt cx="1870754" cy="347621"/>
            </a:xfrm>
          </p:grpSpPr>
          <p:sp>
            <p:nvSpPr>
              <p:cNvPr id="32" name="Rectangle 44"/>
              <p:cNvSpPr>
                <a:spLocks noChangeArrowheads="1"/>
              </p:cNvSpPr>
              <p:nvPr/>
            </p:nvSpPr>
            <p:spPr bwMode="auto">
              <a:xfrm>
                <a:off x="-4964430" y="2017815"/>
                <a:ext cx="206358"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W</a:t>
                </a:r>
                <a:endParaRPr lang="en-US" sz="1800" b="1" i="1" dirty="0">
                  <a:solidFill>
                    <a:srgbClr val="000000"/>
                  </a:solidFill>
                  <a:latin typeface="Comic Sans MS" pitchFamily="66" charset="0"/>
                </a:endParaRPr>
              </a:p>
            </p:txBody>
          </p:sp>
          <p:sp>
            <p:nvSpPr>
              <p:cNvPr id="33" name="Rectangle 45"/>
              <p:cNvSpPr>
                <a:spLocks noChangeArrowheads="1"/>
              </p:cNvSpPr>
              <p:nvPr/>
            </p:nvSpPr>
            <p:spPr bwMode="auto">
              <a:xfrm>
                <a:off x="-4749614" y="2017815"/>
                <a:ext cx="148849"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&lt;</a:t>
                </a:r>
                <a:endParaRPr lang="en-US" sz="1800" b="1" i="1" dirty="0">
                  <a:solidFill>
                    <a:srgbClr val="000000"/>
                  </a:solidFill>
                  <a:latin typeface="Comic Sans MS" pitchFamily="66" charset="0"/>
                </a:endParaRPr>
              </a:p>
            </p:txBody>
          </p:sp>
          <p:sp>
            <p:nvSpPr>
              <p:cNvPr id="34" name="Rectangle 46"/>
              <p:cNvSpPr>
                <a:spLocks noChangeArrowheads="1"/>
              </p:cNvSpPr>
              <p:nvPr/>
            </p:nvSpPr>
            <p:spPr bwMode="auto">
              <a:xfrm>
                <a:off x="-4599074" y="2045349"/>
                <a:ext cx="135317"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rPr>
                  <a:t>1</a:t>
                </a:r>
                <a:endParaRPr lang="en-US" sz="1800" b="1" i="1">
                  <a:solidFill>
                    <a:srgbClr val="000000"/>
                  </a:solidFill>
                  <a:latin typeface="Comic Sans MS" pitchFamily="66" charset="0"/>
                </a:endParaRPr>
              </a:p>
            </p:txBody>
          </p:sp>
          <p:sp>
            <p:nvSpPr>
              <p:cNvPr id="35" name="Rectangle 47"/>
              <p:cNvSpPr>
                <a:spLocks noChangeArrowheads="1"/>
              </p:cNvSpPr>
              <p:nvPr/>
            </p:nvSpPr>
            <p:spPr bwMode="auto">
              <a:xfrm>
                <a:off x="-4458684" y="2017815"/>
                <a:ext cx="148849"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latin typeface="Symbol" pitchFamily="18" charset="2"/>
                  </a:rPr>
                  <a:t>=</a:t>
                </a:r>
                <a:endParaRPr lang="en-US" sz="1800" b="1" i="1">
                  <a:solidFill>
                    <a:srgbClr val="000000"/>
                  </a:solidFill>
                  <a:latin typeface="Comic Sans MS" pitchFamily="66" charset="0"/>
                </a:endParaRPr>
              </a:p>
            </p:txBody>
          </p:sp>
          <p:sp>
            <p:nvSpPr>
              <p:cNvPr id="38" name="Rectangle 48"/>
              <p:cNvSpPr>
                <a:spLocks noChangeArrowheads="1"/>
              </p:cNvSpPr>
              <p:nvPr/>
            </p:nvSpPr>
            <p:spPr bwMode="auto">
              <a:xfrm>
                <a:off x="-4279389" y="2045349"/>
                <a:ext cx="1185713" cy="320087"/>
              </a:xfrm>
              <a:prstGeom prst="rect">
                <a:avLst/>
              </a:prstGeom>
              <a:noFill/>
              <a:ln w="9525">
                <a:noFill/>
                <a:miter lim="800000"/>
                <a:headEnd/>
                <a:tailEnd/>
              </a:ln>
            </p:spPr>
            <p:txBody>
              <a:bodyPr wrap="none" lIns="0" tIns="0" rIns="0" bIns="0">
                <a:spAutoFit/>
              </a:bodyPr>
              <a:lstStyle/>
              <a:p>
                <a:pPr eaLnBrk="1" hangingPunct="1"/>
                <a:r>
                  <a:rPr lang="en-US" sz="1700" i="1">
                    <a:solidFill>
                      <a:srgbClr val="000000"/>
                    </a:solidFill>
                  </a:rPr>
                  <a:t>dissolution</a:t>
                </a:r>
                <a:endParaRPr lang="en-US" sz="1800" b="1" i="1">
                  <a:solidFill>
                    <a:srgbClr val="000000"/>
                  </a:solidFill>
                  <a:latin typeface="Comic Sans MS" pitchFamily="66" charset="0"/>
                </a:endParaRPr>
              </a:p>
            </p:txBody>
          </p:sp>
        </p:grpSp>
        <p:pic>
          <p:nvPicPr>
            <p:cNvPr id="31" name="Picture 30" descr="beaker3.png"/>
            <p:cNvPicPr>
              <a:picLocks noChangeAspect="1"/>
            </p:cNvPicPr>
            <p:nvPr/>
          </p:nvPicPr>
          <p:blipFill>
            <a:blip r:embed="rId8" cstate="print"/>
            <a:stretch>
              <a:fillRect/>
            </a:stretch>
          </p:blipFill>
          <p:spPr>
            <a:xfrm>
              <a:off x="609600" y="1270000"/>
              <a:ext cx="1261603" cy="1408112"/>
            </a:xfrm>
            <a:prstGeom prst="rect">
              <a:avLst/>
            </a:prstGeom>
          </p:spPr>
        </p:pic>
      </p:grpSp>
      <p:sp>
        <p:nvSpPr>
          <p:cNvPr id="42" name="TextBox 41"/>
          <p:cNvSpPr txBox="1"/>
          <p:nvPr/>
        </p:nvSpPr>
        <p:spPr>
          <a:xfrm>
            <a:off x="1676400" y="4495800"/>
            <a:ext cx="1946815" cy="369332"/>
          </a:xfrm>
          <a:prstGeom prst="rect">
            <a:avLst/>
          </a:prstGeom>
          <a:noFill/>
        </p:spPr>
        <p:txBody>
          <a:bodyPr wrap="none" rtlCol="0">
            <a:spAutoFit/>
          </a:bodyPr>
          <a:lstStyle/>
          <a:p>
            <a:r>
              <a:rPr lang="en-US" dirty="0" smtClean="0"/>
              <a:t>“Saturation State”</a:t>
            </a:r>
            <a:endParaRPr lang="en-US" dirty="0"/>
          </a:p>
        </p:txBody>
      </p:sp>
      <p:sp>
        <p:nvSpPr>
          <p:cNvPr id="45" name="Rectangle 44"/>
          <p:cNvSpPr/>
          <p:nvPr/>
        </p:nvSpPr>
        <p:spPr>
          <a:xfrm>
            <a:off x="5410200" y="1905000"/>
            <a:ext cx="3581400" cy="1200329"/>
          </a:xfrm>
          <a:prstGeom prst="rect">
            <a:avLst/>
          </a:prstGeom>
        </p:spPr>
        <p:txBody>
          <a:bodyPr wrap="square">
            <a:spAutoFit/>
          </a:bodyPr>
          <a:lstStyle/>
          <a:p>
            <a:r>
              <a:rPr lang="en-US" sz="1200" dirty="0" smtClean="0"/>
              <a:t>“Since the time of the HMS Challenger expeditions in the late 19th century, it has been recognized that that the </a:t>
            </a:r>
            <a:r>
              <a:rPr lang="en-US" sz="1200" b="1" dirty="0" smtClean="0"/>
              <a:t>saturation state </a:t>
            </a:r>
            <a:r>
              <a:rPr lang="en-US" sz="1200" dirty="0" smtClean="0"/>
              <a:t>of seawater overlying sediments in the deep ocean exerts a major influence on the distribution and abundance of calcium carbonate in these sediments” – J. Morse</a:t>
            </a:r>
            <a:endParaRPr lang="en-US" sz="1200" dirty="0"/>
          </a:p>
        </p:txBody>
      </p:sp>
      <p:grpSp>
        <p:nvGrpSpPr>
          <p:cNvPr id="54" name="Group 15"/>
          <p:cNvGrpSpPr>
            <a:grpSpLocks/>
          </p:cNvGrpSpPr>
          <p:nvPr/>
        </p:nvGrpSpPr>
        <p:grpSpPr bwMode="auto">
          <a:xfrm>
            <a:off x="5029200" y="3200400"/>
            <a:ext cx="4011493" cy="3646003"/>
            <a:chOff x="2529" y="1618"/>
            <a:chExt cx="2056" cy="1629"/>
          </a:xfrm>
        </p:grpSpPr>
        <p:pic>
          <p:nvPicPr>
            <p:cNvPr id="55" name="Picture 16" descr="OA_CO3a copy"/>
            <p:cNvPicPr>
              <a:picLocks noChangeAspect="1" noChangeArrowheads="1"/>
            </p:cNvPicPr>
            <p:nvPr/>
          </p:nvPicPr>
          <p:blipFill>
            <a:blip r:embed="rId9" cstate="print"/>
            <a:srcRect l="1818" t="2282" r="5455"/>
            <a:stretch>
              <a:fillRect/>
            </a:stretch>
          </p:blipFill>
          <p:spPr bwMode="auto">
            <a:xfrm>
              <a:off x="2529" y="1618"/>
              <a:ext cx="1992" cy="1458"/>
            </a:xfrm>
            <a:prstGeom prst="rect">
              <a:avLst/>
            </a:prstGeom>
            <a:noFill/>
            <a:ln w="9525">
              <a:noFill/>
              <a:miter lim="800000"/>
              <a:headEnd/>
              <a:tailEnd/>
            </a:ln>
          </p:spPr>
        </p:pic>
        <p:sp>
          <p:nvSpPr>
            <p:cNvPr id="56" name="Text Box 17"/>
            <p:cNvSpPr txBox="1">
              <a:spLocks noChangeArrowheads="1"/>
            </p:cNvSpPr>
            <p:nvPr/>
          </p:nvSpPr>
          <p:spPr bwMode="auto">
            <a:xfrm>
              <a:off x="3193" y="3082"/>
              <a:ext cx="1392" cy="165"/>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Wolf-</a:t>
              </a:r>
              <a:r>
                <a:rPr kumimoji="0" lang="en-US" sz="1800" b="0" i="0" u="none" strike="noStrike" kern="0" cap="none" spc="0" normalizeH="0" baseline="0" noProof="0" dirty="0" err="1">
                  <a:ln>
                    <a:noFill/>
                  </a:ln>
                  <a:effectLst/>
                  <a:uLnTx/>
                  <a:uFillTx/>
                </a:rPr>
                <a:t>Gladrow</a:t>
              </a:r>
              <a:r>
                <a:rPr kumimoji="0" lang="en-US" sz="1800" b="0" i="1" u="none" strike="noStrike" kern="0" cap="none" spc="0" normalizeH="0" baseline="0" noProof="0" dirty="0">
                  <a:ln>
                    <a:noFill/>
                  </a:ln>
                  <a:effectLst/>
                  <a:uLnTx/>
                  <a:uFillTx/>
                </a:rPr>
                <a:t> et al., </a:t>
              </a:r>
              <a:r>
                <a:rPr kumimoji="0" lang="en-US" sz="1800" b="0" i="0" u="none" strike="noStrike" kern="0" cap="none" spc="0" normalizeH="0" baseline="0" noProof="0" dirty="0">
                  <a:ln>
                    <a:noFill/>
                  </a:ln>
                  <a:effectLst/>
                  <a:uLnTx/>
                  <a:uFillTx/>
                </a:rPr>
                <a:t>1999</a:t>
              </a:r>
            </a:p>
          </p:txBody>
        </p:sp>
        <p:grpSp>
          <p:nvGrpSpPr>
            <p:cNvPr id="57" name="Group 18"/>
            <p:cNvGrpSpPr>
              <a:grpSpLocks/>
            </p:cNvGrpSpPr>
            <p:nvPr/>
          </p:nvGrpSpPr>
          <p:grpSpPr bwMode="auto">
            <a:xfrm>
              <a:off x="2976" y="1656"/>
              <a:ext cx="768" cy="980"/>
              <a:chOff x="2208" y="1516"/>
              <a:chExt cx="768" cy="980"/>
            </a:xfrm>
          </p:grpSpPr>
          <p:sp>
            <p:nvSpPr>
              <p:cNvPr id="58" name="Text Box 19"/>
              <p:cNvSpPr txBox="1">
                <a:spLocks noChangeArrowheads="1"/>
              </p:cNvSpPr>
              <p:nvPr/>
            </p:nvSpPr>
            <p:spPr bwMode="auto">
              <a:xfrm>
                <a:off x="2704" y="1516"/>
                <a:ext cx="272"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Times New Roman" charset="0"/>
                  </a:rPr>
                  <a:t>pH</a:t>
                </a:r>
              </a:p>
            </p:txBody>
          </p:sp>
          <p:sp>
            <p:nvSpPr>
              <p:cNvPr id="59" name="Line 20"/>
              <p:cNvSpPr>
                <a:spLocks noChangeShapeType="1"/>
              </p:cNvSpPr>
              <p:nvPr/>
            </p:nvSpPr>
            <p:spPr bwMode="auto">
              <a:xfrm flipH="1">
                <a:off x="2592" y="1632"/>
                <a:ext cx="144" cy="48"/>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Text Box 21"/>
              <p:cNvSpPr txBox="1">
                <a:spLocks noChangeArrowheads="1"/>
              </p:cNvSpPr>
              <p:nvPr/>
            </p:nvSpPr>
            <p:spPr bwMode="auto">
              <a:xfrm>
                <a:off x="2214" y="1846"/>
                <a:ext cx="411"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333CC"/>
                    </a:solidFill>
                    <a:effectLst/>
                    <a:uLnTx/>
                    <a:uFillTx/>
                    <a:latin typeface="Times New Roman" charset="0"/>
                  </a:rPr>
                  <a:t>CO</a:t>
                </a:r>
                <a:r>
                  <a:rPr kumimoji="0" lang="en-US" sz="1600" b="0" i="0" u="none" strike="noStrike" kern="0" cap="none" spc="0" normalizeH="0" baseline="-25000" noProof="0">
                    <a:ln>
                      <a:noFill/>
                    </a:ln>
                    <a:solidFill>
                      <a:srgbClr val="3333CC"/>
                    </a:solidFill>
                    <a:effectLst/>
                    <a:uLnTx/>
                    <a:uFillTx/>
                    <a:latin typeface="Times New Roman" charset="0"/>
                  </a:rPr>
                  <a:t>3</a:t>
                </a:r>
                <a:r>
                  <a:rPr kumimoji="0" lang="en-US" sz="1600" b="0" i="0" u="none" strike="noStrike" kern="0" cap="none" spc="0" normalizeH="0" baseline="30000" noProof="0">
                    <a:ln>
                      <a:noFill/>
                    </a:ln>
                    <a:solidFill>
                      <a:srgbClr val="3333CC"/>
                    </a:solidFill>
                    <a:effectLst/>
                    <a:uLnTx/>
                    <a:uFillTx/>
                    <a:latin typeface="Times New Roman" charset="0"/>
                  </a:rPr>
                  <a:t>2-</a:t>
                </a:r>
                <a:endParaRPr kumimoji="0" lang="en-US" sz="1600" b="0" i="0" u="none" strike="noStrike" kern="0" cap="none" spc="0" normalizeH="0" baseline="0" noProof="0">
                  <a:ln>
                    <a:noFill/>
                  </a:ln>
                  <a:solidFill>
                    <a:srgbClr val="3333CC"/>
                  </a:solidFill>
                  <a:effectLst/>
                  <a:uLnTx/>
                  <a:uFillTx/>
                  <a:latin typeface="Times New Roman" charset="0"/>
                </a:endParaRPr>
              </a:p>
            </p:txBody>
          </p:sp>
          <p:sp>
            <p:nvSpPr>
              <p:cNvPr id="61" name="Line 22"/>
              <p:cNvSpPr>
                <a:spLocks noChangeShapeType="1"/>
              </p:cNvSpPr>
              <p:nvPr/>
            </p:nvSpPr>
            <p:spPr bwMode="auto">
              <a:xfrm flipH="1">
                <a:off x="2448" y="1776"/>
                <a:ext cx="192" cy="144"/>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Text Box 23"/>
              <p:cNvSpPr txBox="1">
                <a:spLocks noChangeArrowheads="1"/>
              </p:cNvSpPr>
              <p:nvPr/>
            </p:nvSpPr>
            <p:spPr bwMode="auto">
              <a:xfrm>
                <a:off x="2210" y="2256"/>
                <a:ext cx="479"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CC00"/>
                    </a:solidFill>
                    <a:effectLst/>
                    <a:uLnTx/>
                    <a:uFillTx/>
                    <a:latin typeface="Times New Roman" charset="0"/>
                  </a:rPr>
                  <a:t>CO</a:t>
                </a:r>
                <a:r>
                  <a:rPr kumimoji="0" lang="en-US" sz="1600" b="0" i="0" u="none" strike="noStrike" kern="0" cap="none" spc="0" normalizeH="0" baseline="-25000" noProof="0">
                    <a:ln>
                      <a:noFill/>
                    </a:ln>
                    <a:solidFill>
                      <a:srgbClr val="FFCC00"/>
                    </a:solidFill>
                    <a:effectLst/>
                    <a:uLnTx/>
                    <a:uFillTx/>
                    <a:latin typeface="Times New Roman" charset="0"/>
                  </a:rPr>
                  <a:t>2(aq)</a:t>
                </a:r>
                <a:endParaRPr kumimoji="0" lang="en-US" sz="1600" b="0" i="0" u="none" strike="noStrike" kern="0" cap="none" spc="0" normalizeH="0" baseline="0" noProof="0">
                  <a:ln>
                    <a:noFill/>
                  </a:ln>
                  <a:solidFill>
                    <a:srgbClr val="FFCC00"/>
                  </a:solidFill>
                  <a:effectLst/>
                  <a:uLnTx/>
                  <a:uFillTx/>
                  <a:latin typeface="Times New Roman" charset="0"/>
                </a:endParaRPr>
              </a:p>
            </p:txBody>
          </p:sp>
          <p:sp>
            <p:nvSpPr>
              <p:cNvPr id="63" name="Line 24"/>
              <p:cNvSpPr>
                <a:spLocks noChangeShapeType="1"/>
              </p:cNvSpPr>
              <p:nvPr/>
            </p:nvSpPr>
            <p:spPr bwMode="auto">
              <a:xfrm flipV="1">
                <a:off x="2208" y="2400"/>
                <a:ext cx="144" cy="96"/>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64" name="Rectangle 25"/>
          <p:cNvSpPr>
            <a:spLocks noChangeArrowheads="1"/>
          </p:cNvSpPr>
          <p:nvPr/>
        </p:nvSpPr>
        <p:spPr bwMode="auto">
          <a:xfrm>
            <a:off x="5562600" y="3276701"/>
            <a:ext cx="3048000" cy="2743200"/>
          </a:xfrm>
          <a:prstGeom prst="rect">
            <a:avLst/>
          </a:prstGeom>
          <a:solidFill>
            <a:sysClr val="window" lastClr="FFFFFF"/>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5" name="Rectangle 26"/>
          <p:cNvSpPr>
            <a:spLocks noChangeArrowheads="1"/>
          </p:cNvSpPr>
          <p:nvPr/>
        </p:nvSpPr>
        <p:spPr bwMode="auto">
          <a:xfrm>
            <a:off x="7620000" y="3276701"/>
            <a:ext cx="1046162" cy="2743200"/>
          </a:xfrm>
          <a:prstGeom prst="rect">
            <a:avLst/>
          </a:prstGeom>
          <a:solidFill>
            <a:sysClr val="window" lastClr="FFFFFF"/>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6" name="Line 27"/>
          <p:cNvSpPr>
            <a:spLocks noChangeShapeType="1"/>
          </p:cNvSpPr>
          <p:nvPr/>
        </p:nvSpPr>
        <p:spPr bwMode="auto">
          <a:xfrm flipH="1">
            <a:off x="7620000" y="3429101"/>
            <a:ext cx="0" cy="2590800"/>
          </a:xfrm>
          <a:prstGeom prst="line">
            <a:avLst/>
          </a:prstGeom>
          <a:noFill/>
          <a:ln w="28575">
            <a:solidFill>
              <a:srgbClr val="FF0000"/>
            </a:solidFill>
            <a:prstDash val="sysDot"/>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Title 1"/>
          <p:cNvSpPr>
            <a:spLocks noGrp="1"/>
          </p:cNvSpPr>
          <p:nvPr>
            <p:ph type="title"/>
          </p:nvPr>
        </p:nvSpPr>
        <p:spPr>
          <a:xfrm>
            <a:off x="457200" y="704088"/>
            <a:ext cx="8229600" cy="1143000"/>
          </a:xfrm>
        </p:spPr>
        <p:txBody>
          <a:bodyPr/>
          <a:lstStyle/>
          <a:p>
            <a:r>
              <a:rPr lang="en-US" dirty="0" smtClean="0"/>
              <a:t>What is Ocean Acidification?</a:t>
            </a:r>
            <a:endParaRPr lang="en-US" dirty="0"/>
          </a:p>
        </p:txBody>
      </p:sp>
      <p:sp>
        <p:nvSpPr>
          <p:cNvPr id="69"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pic>
        <p:nvPicPr>
          <p:cNvPr id="56329" name="Picture 9" descr="http://t0.gstatic.com/images?q=tbn:ANd9GcSqXcjqchq6o3kqcGZpGytMzGy2-j8TtrN1AAtjT0-exri05sYF6Q"/>
          <p:cNvPicPr>
            <a:picLocks noChangeAspect="1" noChangeArrowheads="1"/>
          </p:cNvPicPr>
          <p:nvPr/>
        </p:nvPicPr>
        <p:blipFill>
          <a:blip r:embed="rId10" cstate="print"/>
          <a:srcRect/>
          <a:stretch>
            <a:fillRect/>
          </a:stretch>
        </p:blipFill>
        <p:spPr bwMode="auto">
          <a:xfrm>
            <a:off x="735506" y="5038724"/>
            <a:ext cx="1474294" cy="981076"/>
          </a:xfrm>
          <a:prstGeom prst="rect">
            <a:avLst/>
          </a:prstGeom>
          <a:noFill/>
        </p:spPr>
      </p:pic>
    </p:spTree>
    <p:extLst>
      <p:ext uri="{BB962C8B-B14F-4D97-AF65-F5344CB8AC3E}">
        <p14:creationId xmlns="" xmlns:p14="http://schemas.microsoft.com/office/powerpoint/2010/main"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1" nodeType="clickEffect">
                                  <p:stCondLst>
                                    <p:cond delay="0"/>
                                  </p:stCondLst>
                                  <p:childTnLst>
                                    <p:animEffect transition="out" filter="wipe(left)">
                                      <p:cBhvr>
                                        <p:cTn id="14" dur="1000"/>
                                        <p:tgtEl>
                                          <p:spTgt spid="64"/>
                                        </p:tgtEl>
                                      </p:cBhvr>
                                    </p:animEffect>
                                    <p:set>
                                      <p:cBhvr>
                                        <p:cTn id="15" dur="1" fill="hold">
                                          <p:stCondLst>
                                            <p:cond delay="999"/>
                                          </p:stCondLst>
                                        </p:cTn>
                                        <p:tgtEl>
                                          <p:spTgt spid="64"/>
                                        </p:tgtEl>
                                        <p:attrNameLst>
                                          <p:attrName>style.visibility</p:attrName>
                                        </p:attrNameLst>
                                      </p:cBhvr>
                                      <p:to>
                                        <p:strVal val="hidden"/>
                                      </p:to>
                                    </p:se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1000"/>
                                        <p:tgtEl>
                                          <p:spTgt spid="65"/>
                                        </p:tgtEl>
                                      </p:cBhvr>
                                    </p:animEffect>
                                    <p:set>
                                      <p:cBhvr>
                                        <p:cTn id="24"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fld id="{6B6E27B4-D3B1-4E86-A55A-FEA50859082D}" type="slidenum">
              <a:rPr lang="en-US"/>
              <a:pPr/>
              <a:t>7</a:t>
            </a:fld>
            <a:endParaRPr lang="en-US" dirty="0"/>
          </a:p>
        </p:txBody>
      </p:sp>
      <p:sp>
        <p:nvSpPr>
          <p:cNvPr id="168987" name="Text Box 27"/>
          <p:cNvSpPr txBox="1">
            <a:spLocks noChangeArrowheads="1"/>
          </p:cNvSpPr>
          <p:nvPr/>
        </p:nvSpPr>
        <p:spPr bwMode="auto">
          <a:xfrm>
            <a:off x="152400" y="5388114"/>
            <a:ext cx="9144000" cy="707886"/>
          </a:xfrm>
          <a:prstGeom prst="rect">
            <a:avLst/>
          </a:prstGeom>
          <a:noFill/>
          <a:ln w="9525">
            <a:noFill/>
            <a:miter lim="800000"/>
            <a:headEnd/>
            <a:tailEnd/>
          </a:ln>
          <a:effectLst/>
        </p:spPr>
        <p:txBody>
          <a:bodyPr>
            <a:spAutoFit/>
          </a:bodyPr>
          <a:lstStyle/>
          <a:p>
            <a:pPr>
              <a:spcBef>
                <a:spcPct val="0"/>
              </a:spcBef>
              <a:defRPr/>
            </a:pPr>
            <a:r>
              <a:rPr lang="en-US" sz="4000" dirty="0" smtClean="0">
                <a:solidFill>
                  <a:schemeClr val="tx2"/>
                </a:solidFill>
                <a:latin typeface="+mj-lt"/>
                <a:ea typeface="+mj-ea"/>
                <a:cs typeface="+mj-cs"/>
              </a:rPr>
              <a:t>Important </a:t>
            </a:r>
            <a:r>
              <a:rPr lang="en-US" sz="4000" dirty="0" err="1" smtClean="0">
                <a:solidFill>
                  <a:schemeClr val="tx2"/>
                </a:solidFill>
                <a:latin typeface="+mj-lt"/>
                <a:ea typeface="+mj-ea"/>
                <a:cs typeface="+mj-cs"/>
              </a:rPr>
              <a:t>Calcifiers</a:t>
            </a:r>
            <a:endParaRPr lang="en-US" sz="4000" dirty="0" smtClean="0">
              <a:solidFill>
                <a:schemeClr val="tx2"/>
              </a:solidFill>
              <a:latin typeface="+mj-lt"/>
              <a:ea typeface="+mj-ea"/>
              <a:cs typeface="+mj-cs"/>
            </a:endParaRPr>
          </a:p>
        </p:txBody>
      </p:sp>
      <p:sp>
        <p:nvSpPr>
          <p:cNvPr id="168993" name="Text Box 33"/>
          <p:cNvSpPr txBox="1">
            <a:spLocks noChangeArrowheads="1"/>
          </p:cNvSpPr>
          <p:nvPr/>
        </p:nvSpPr>
        <p:spPr bwMode="auto">
          <a:xfrm>
            <a:off x="1387475" y="3527425"/>
            <a:ext cx="615950" cy="274638"/>
          </a:xfrm>
          <a:prstGeom prst="rect">
            <a:avLst/>
          </a:prstGeom>
          <a:noFill/>
          <a:ln w="9525">
            <a:noFill/>
            <a:miter lim="800000"/>
            <a:headEnd/>
            <a:tailEnd/>
          </a:ln>
          <a:effectLst/>
        </p:spPr>
        <p:txBody>
          <a:bodyPr wrap="none">
            <a:spAutoFit/>
          </a:bodyPr>
          <a:lstStyle/>
          <a:p>
            <a:pPr algn="r"/>
            <a:r>
              <a:rPr lang="en-US" sz="1200" i="1">
                <a:solidFill>
                  <a:schemeClr val="bg1"/>
                </a:solidFill>
                <a:latin typeface="Arial" charset="0"/>
              </a:rPr>
              <a:t>NOAA</a:t>
            </a:r>
          </a:p>
        </p:txBody>
      </p:sp>
      <p:sp>
        <p:nvSpPr>
          <p:cNvPr id="168996" name="Text Box 36"/>
          <p:cNvSpPr txBox="1">
            <a:spLocks noChangeArrowheads="1"/>
          </p:cNvSpPr>
          <p:nvPr/>
        </p:nvSpPr>
        <p:spPr bwMode="auto">
          <a:xfrm>
            <a:off x="4895850" y="3505200"/>
            <a:ext cx="819150" cy="274638"/>
          </a:xfrm>
          <a:prstGeom prst="rect">
            <a:avLst/>
          </a:prstGeom>
          <a:noFill/>
          <a:ln w="9525">
            <a:noFill/>
            <a:miter lim="800000"/>
            <a:headEnd/>
            <a:tailEnd/>
          </a:ln>
          <a:effectLst/>
        </p:spPr>
        <p:txBody>
          <a:bodyPr wrap="none">
            <a:spAutoFit/>
          </a:bodyPr>
          <a:lstStyle/>
          <a:p>
            <a:pPr algn="r"/>
            <a:r>
              <a:rPr lang="en-US" sz="1200" i="1">
                <a:solidFill>
                  <a:schemeClr val="bg1"/>
                </a:solidFill>
                <a:latin typeface="Arial" charset="0"/>
              </a:rPr>
              <a:t>SW Ross</a:t>
            </a:r>
          </a:p>
        </p:txBody>
      </p:sp>
      <p:pic>
        <p:nvPicPr>
          <p:cNvPr id="169007" name="Picture 47" descr="benthic calcifiers"/>
          <p:cNvPicPr>
            <a:picLocks noChangeAspect="1" noChangeArrowheads="1"/>
          </p:cNvPicPr>
          <p:nvPr/>
        </p:nvPicPr>
        <p:blipFill>
          <a:blip r:embed="rId3" cstate="print"/>
          <a:srcRect/>
          <a:stretch>
            <a:fillRect/>
          </a:stretch>
        </p:blipFill>
        <p:spPr bwMode="auto">
          <a:xfrm>
            <a:off x="152400" y="1371600"/>
            <a:ext cx="5718818" cy="4141787"/>
          </a:xfrm>
          <a:prstGeom prst="rect">
            <a:avLst/>
          </a:prstGeom>
          <a:noFill/>
        </p:spPr>
      </p:pic>
      <p:sp>
        <p:nvSpPr>
          <p:cNvPr id="169008" name="Rectangle 48"/>
          <p:cNvSpPr>
            <a:spLocks noChangeArrowheads="1"/>
          </p:cNvSpPr>
          <p:nvPr/>
        </p:nvSpPr>
        <p:spPr bwMode="auto">
          <a:xfrm>
            <a:off x="1066800" y="6232525"/>
            <a:ext cx="4572000" cy="396875"/>
          </a:xfrm>
          <a:prstGeom prst="rect">
            <a:avLst/>
          </a:prstGeom>
          <a:noFill/>
          <a:ln w="9525">
            <a:noFill/>
            <a:miter lim="800000"/>
            <a:headEnd/>
            <a:tailEnd/>
          </a:ln>
          <a:effectLst/>
        </p:spPr>
        <p:txBody>
          <a:bodyPr>
            <a:spAutoFit/>
          </a:bodyPr>
          <a:lstStyle/>
          <a:p>
            <a:r>
              <a:rPr lang="en-US" sz="1000" dirty="0"/>
              <a:t>Impacts of Increasing Ocean Acidification on Coral Reefs and Other Marine </a:t>
            </a:r>
            <a:r>
              <a:rPr lang="en-US" sz="1000" dirty="0" err="1"/>
              <a:t>Calcifiers</a:t>
            </a:r>
            <a:r>
              <a:rPr lang="en-US" sz="1000" dirty="0"/>
              <a:t>: A Guide for Future Research, 2006</a:t>
            </a:r>
            <a:endParaRPr lang="en-US" dirty="0"/>
          </a:p>
        </p:txBody>
      </p:sp>
      <p:pic>
        <p:nvPicPr>
          <p:cNvPr id="8" name="Picture 2" descr="cocco4"/>
          <p:cNvPicPr>
            <a:picLocks noChangeAspect="1" noChangeArrowheads="1"/>
          </p:cNvPicPr>
          <p:nvPr/>
        </p:nvPicPr>
        <p:blipFill>
          <a:blip r:embed="rId4" cstate="print"/>
          <a:srcRect/>
          <a:stretch>
            <a:fillRect/>
          </a:stretch>
        </p:blipFill>
        <p:spPr bwMode="auto">
          <a:xfrm>
            <a:off x="6934200" y="1447800"/>
            <a:ext cx="1557830" cy="1619250"/>
          </a:xfrm>
          <a:prstGeom prst="rect">
            <a:avLst/>
          </a:prstGeom>
          <a:noFill/>
          <a:ln w="38100">
            <a:solidFill>
              <a:schemeClr val="tx1"/>
            </a:solidFill>
            <a:miter lim="800000"/>
            <a:headEnd/>
            <a:tailEnd/>
          </a:ln>
        </p:spPr>
      </p:pic>
      <p:pic>
        <p:nvPicPr>
          <p:cNvPr id="9" name="Picture 4" descr="foram"/>
          <p:cNvPicPr>
            <a:picLocks noChangeAspect="1" noChangeArrowheads="1"/>
          </p:cNvPicPr>
          <p:nvPr/>
        </p:nvPicPr>
        <p:blipFill>
          <a:blip r:embed="rId5" cstate="print"/>
          <a:srcRect/>
          <a:stretch>
            <a:fillRect/>
          </a:stretch>
        </p:blipFill>
        <p:spPr bwMode="auto">
          <a:xfrm>
            <a:off x="6781800" y="3124200"/>
            <a:ext cx="1767841" cy="1170190"/>
          </a:xfrm>
          <a:prstGeom prst="rect">
            <a:avLst/>
          </a:prstGeom>
          <a:noFill/>
          <a:ln w="38100">
            <a:solidFill>
              <a:schemeClr val="tx1"/>
            </a:solidFill>
            <a:miter lim="800000"/>
            <a:headEnd/>
            <a:tailEnd/>
          </a:ln>
        </p:spPr>
      </p:pic>
      <p:pic>
        <p:nvPicPr>
          <p:cNvPr id="10" name="Picture 13" descr="28-28-Foraminiferan"/>
          <p:cNvPicPr>
            <a:picLocks noChangeAspect="1" noChangeArrowheads="1"/>
          </p:cNvPicPr>
          <p:nvPr/>
        </p:nvPicPr>
        <p:blipFill>
          <a:blip r:embed="rId6" cstate="print"/>
          <a:srcRect/>
          <a:stretch>
            <a:fillRect/>
          </a:stretch>
        </p:blipFill>
        <p:spPr bwMode="auto">
          <a:xfrm>
            <a:off x="6858000" y="4343400"/>
            <a:ext cx="1607127" cy="1104900"/>
          </a:xfrm>
          <a:prstGeom prst="rect">
            <a:avLst/>
          </a:prstGeom>
          <a:noFill/>
          <a:ln w="38100">
            <a:solidFill>
              <a:schemeClr val="tx1"/>
            </a:solidFill>
            <a:miter lim="800000"/>
            <a:headEnd/>
            <a:tailEnd/>
          </a:ln>
        </p:spPr>
      </p:pic>
      <p:sp>
        <p:nvSpPr>
          <p:cNvPr id="12" name="TextBox 11"/>
          <p:cNvSpPr txBox="1"/>
          <p:nvPr/>
        </p:nvSpPr>
        <p:spPr>
          <a:xfrm>
            <a:off x="7239000" y="990600"/>
            <a:ext cx="1261692" cy="369332"/>
          </a:xfrm>
          <a:prstGeom prst="rect">
            <a:avLst/>
          </a:prstGeom>
          <a:noFill/>
        </p:spPr>
        <p:txBody>
          <a:bodyPr wrap="none" rtlCol="0">
            <a:spAutoFit/>
          </a:bodyPr>
          <a:lstStyle/>
          <a:p>
            <a:r>
              <a:rPr lang="en-US" dirty="0" err="1" smtClean="0">
                <a:solidFill>
                  <a:schemeClr val="tx2"/>
                </a:solidFill>
              </a:rPr>
              <a:t>Planktonic</a:t>
            </a:r>
            <a:endParaRPr lang="en-US" dirty="0"/>
          </a:p>
        </p:txBody>
      </p:sp>
      <p:sp>
        <p:nvSpPr>
          <p:cNvPr id="14" name="TextBox 13"/>
          <p:cNvSpPr txBox="1"/>
          <p:nvPr/>
        </p:nvSpPr>
        <p:spPr>
          <a:xfrm>
            <a:off x="2362200" y="990600"/>
            <a:ext cx="954107" cy="369332"/>
          </a:xfrm>
          <a:prstGeom prst="rect">
            <a:avLst/>
          </a:prstGeom>
          <a:noFill/>
        </p:spPr>
        <p:txBody>
          <a:bodyPr wrap="none" rtlCol="0">
            <a:spAutoFit/>
          </a:bodyPr>
          <a:lstStyle/>
          <a:p>
            <a:r>
              <a:rPr lang="en-US" dirty="0" smtClean="0">
                <a:solidFill>
                  <a:schemeClr val="tx2"/>
                </a:solidFill>
              </a:rPr>
              <a:t>Benthic</a:t>
            </a:r>
            <a:endParaRPr lang="en-US" dirty="0"/>
          </a:p>
        </p:txBody>
      </p:sp>
      <p:sp>
        <p:nvSpPr>
          <p:cNvPr id="15" name="TextBox 14"/>
          <p:cNvSpPr txBox="1"/>
          <p:nvPr/>
        </p:nvSpPr>
        <p:spPr>
          <a:xfrm>
            <a:off x="381000" y="5879068"/>
            <a:ext cx="5884496" cy="369332"/>
          </a:xfrm>
          <a:prstGeom prst="rect">
            <a:avLst/>
          </a:prstGeom>
          <a:noFill/>
        </p:spPr>
        <p:txBody>
          <a:bodyPr wrap="none" rtlCol="0">
            <a:spAutoFit/>
          </a:bodyPr>
          <a:lstStyle/>
          <a:p>
            <a:r>
              <a:rPr lang="en-US" dirty="0" smtClean="0"/>
              <a:t>Produce shells composed of calcium carbonate (i.e. chalk)</a:t>
            </a:r>
            <a:endParaRPr lang="en-US" dirty="0"/>
          </a:p>
        </p:txBody>
      </p:sp>
      <p:sp>
        <p:nvSpPr>
          <p:cNvPr id="16" name="Title 1"/>
          <p:cNvSpPr txBox="1">
            <a:spLocks/>
          </p:cNvSpPr>
          <p:nvPr/>
        </p:nvSpPr>
        <p:spPr>
          <a:xfrm>
            <a:off x="457200" y="0"/>
            <a:ext cx="8229600" cy="1143000"/>
          </a:xfrm>
          <a:prstGeom prst="rect">
            <a:avLst/>
          </a:prstGeom>
        </p:spPr>
        <p:txBody>
          <a:bodyPr vert="horz" lIns="0" rIns="0" bIns="0" anchor="b">
            <a:normAutofit fontScale="85000" lnSpcReduction="10000"/>
          </a:bodyPr>
          <a:lstStyle/>
          <a:p>
            <a:pPr lvl="0">
              <a:spcBef>
                <a:spcPct val="0"/>
              </a:spcBef>
              <a:defRPr/>
            </a:pPr>
            <a:r>
              <a:rPr lang="en-US" sz="5000" dirty="0" smtClean="0">
                <a:solidFill>
                  <a:schemeClr val="tx2"/>
                </a:solidFill>
              </a:rPr>
              <a:t>What are the ecological concerns?</a:t>
            </a:r>
            <a:endParaRPr lang="en-US" sz="5000" dirty="0">
              <a:solidFill>
                <a:schemeClr val="tx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1143000"/>
          </a:xfrm>
          <a:prstGeom prst="rect">
            <a:avLst/>
          </a:prstGeom>
        </p:spPr>
        <p:txBody>
          <a:bodyPr vert="horz" lIns="0" rIns="0" bIns="0" anchor="b">
            <a:normAutofit fontScale="85000" lnSpcReduction="20000"/>
          </a:bodyPr>
          <a:lstStyle/>
          <a:p>
            <a:pPr lvl="0">
              <a:spcBef>
                <a:spcPct val="0"/>
              </a:spcBef>
              <a:defRPr/>
            </a:pPr>
            <a:r>
              <a:rPr lang="en-US" sz="5000" dirty="0" smtClean="0">
                <a:solidFill>
                  <a:schemeClr val="tx2"/>
                </a:solidFill>
              </a:rPr>
              <a:t>What are the Coral Reef Ecosystem concerns?</a:t>
            </a:r>
            <a:endParaRPr lang="en-US" sz="5000" dirty="0">
              <a:solidFill>
                <a:schemeClr val="tx2"/>
              </a:solidFill>
            </a:endParaRPr>
          </a:p>
        </p:txBody>
      </p:sp>
      <p:grpSp>
        <p:nvGrpSpPr>
          <p:cNvPr id="48" name="Group 47"/>
          <p:cNvGrpSpPr/>
          <p:nvPr/>
        </p:nvGrpSpPr>
        <p:grpSpPr>
          <a:xfrm>
            <a:off x="533400" y="2286000"/>
            <a:ext cx="4038600" cy="3352800"/>
            <a:chOff x="381000" y="3329802"/>
            <a:chExt cx="3043077" cy="2842398"/>
          </a:xfrm>
        </p:grpSpPr>
        <p:pic>
          <p:nvPicPr>
            <p:cNvPr id="57348" name="Picture 4"/>
            <p:cNvPicPr>
              <a:picLocks noChangeAspect="1" noChangeArrowheads="1"/>
            </p:cNvPicPr>
            <p:nvPr/>
          </p:nvPicPr>
          <p:blipFill>
            <a:blip r:embed="rId3" cstate="print"/>
            <a:srcRect b="14286"/>
            <a:stretch>
              <a:fillRect/>
            </a:stretch>
          </p:blipFill>
          <p:spPr bwMode="auto">
            <a:xfrm>
              <a:off x="381000" y="3429000"/>
              <a:ext cx="3043077" cy="2743200"/>
            </a:xfrm>
            <a:prstGeom prst="rect">
              <a:avLst/>
            </a:prstGeom>
            <a:noFill/>
            <a:ln w="9525">
              <a:noFill/>
              <a:miter lim="800000"/>
              <a:headEnd/>
              <a:tailEnd/>
            </a:ln>
          </p:spPr>
        </p:pic>
        <p:sp>
          <p:nvSpPr>
            <p:cNvPr id="43" name="TextBox 42"/>
            <p:cNvSpPr txBox="1"/>
            <p:nvPr/>
          </p:nvSpPr>
          <p:spPr>
            <a:xfrm>
              <a:off x="990600" y="3657600"/>
              <a:ext cx="2176493" cy="276999"/>
            </a:xfrm>
            <a:prstGeom prst="rect">
              <a:avLst/>
            </a:prstGeom>
            <a:noFill/>
          </p:spPr>
          <p:txBody>
            <a:bodyPr wrap="none" rtlCol="0">
              <a:spAutoFit/>
            </a:bodyPr>
            <a:lstStyle/>
            <a:p>
              <a:r>
                <a:rPr lang="en-US" sz="1200" i="1" dirty="0" smtClean="0"/>
                <a:t>Morse, Gledhill, </a:t>
              </a:r>
              <a:r>
                <a:rPr lang="en-US" sz="1200" i="1" dirty="0" err="1" smtClean="0"/>
                <a:t>Millero</a:t>
              </a:r>
              <a:r>
                <a:rPr lang="en-US" sz="1200" i="1" dirty="0" smtClean="0"/>
                <a:t> (2003)</a:t>
              </a:r>
              <a:endParaRPr lang="en-US" i="1" dirty="0"/>
            </a:p>
          </p:txBody>
        </p:sp>
        <p:sp>
          <p:nvSpPr>
            <p:cNvPr id="44" name="TextBox 43"/>
            <p:cNvSpPr txBox="1"/>
            <p:nvPr/>
          </p:nvSpPr>
          <p:spPr>
            <a:xfrm>
              <a:off x="863601" y="3329802"/>
              <a:ext cx="2235933" cy="276999"/>
            </a:xfrm>
            <a:prstGeom prst="rect">
              <a:avLst/>
            </a:prstGeom>
            <a:noFill/>
          </p:spPr>
          <p:txBody>
            <a:bodyPr wrap="none" rtlCol="0">
              <a:spAutoFit/>
            </a:bodyPr>
            <a:lstStyle/>
            <a:p>
              <a:r>
                <a:rPr lang="en-US" sz="1200" dirty="0" smtClean="0"/>
                <a:t>Precipitation Rate of Aragonite</a:t>
              </a:r>
              <a:endParaRPr lang="en-US" sz="1200" dirty="0"/>
            </a:p>
          </p:txBody>
        </p:sp>
      </p:grpSp>
      <p:grpSp>
        <p:nvGrpSpPr>
          <p:cNvPr id="52" name="Group 51"/>
          <p:cNvGrpSpPr/>
          <p:nvPr/>
        </p:nvGrpSpPr>
        <p:grpSpPr>
          <a:xfrm>
            <a:off x="4800600" y="2514600"/>
            <a:ext cx="3505200" cy="2971800"/>
            <a:chOff x="3124200" y="2895600"/>
            <a:chExt cx="2908323" cy="2743200"/>
          </a:xfrm>
        </p:grpSpPr>
        <p:pic>
          <p:nvPicPr>
            <p:cNvPr id="45" name="Picture 3" descr="Langdon2005_blank"/>
            <p:cNvPicPr>
              <a:picLocks noChangeAspect="1" noChangeArrowheads="1"/>
            </p:cNvPicPr>
            <p:nvPr/>
          </p:nvPicPr>
          <p:blipFill>
            <a:blip r:embed="rId4" cstate="print"/>
            <a:srcRect r="34167" b="12713"/>
            <a:stretch>
              <a:fillRect/>
            </a:stretch>
          </p:blipFill>
          <p:spPr bwMode="auto">
            <a:xfrm>
              <a:off x="3124200" y="3048000"/>
              <a:ext cx="2908323" cy="2590800"/>
            </a:xfrm>
            <a:prstGeom prst="rect">
              <a:avLst/>
            </a:prstGeom>
            <a:noFill/>
          </p:spPr>
        </p:pic>
        <p:sp>
          <p:nvSpPr>
            <p:cNvPr id="46" name="TextBox 45"/>
            <p:cNvSpPr txBox="1"/>
            <p:nvPr/>
          </p:nvSpPr>
          <p:spPr>
            <a:xfrm>
              <a:off x="3657600" y="2895600"/>
              <a:ext cx="2214709" cy="276999"/>
            </a:xfrm>
            <a:prstGeom prst="rect">
              <a:avLst/>
            </a:prstGeom>
            <a:noFill/>
          </p:spPr>
          <p:txBody>
            <a:bodyPr wrap="none" rtlCol="0">
              <a:spAutoFit/>
            </a:bodyPr>
            <a:lstStyle/>
            <a:p>
              <a:r>
                <a:rPr lang="en-US" sz="1200" dirty="0" smtClean="0"/>
                <a:t>Calcification Rate of Aragonite</a:t>
              </a:r>
              <a:endParaRPr lang="en-US" sz="1200" dirty="0"/>
            </a:p>
          </p:txBody>
        </p:sp>
        <p:sp>
          <p:nvSpPr>
            <p:cNvPr id="47" name="TextBox 46"/>
            <p:cNvSpPr txBox="1"/>
            <p:nvPr/>
          </p:nvSpPr>
          <p:spPr>
            <a:xfrm>
              <a:off x="3733800" y="3200400"/>
              <a:ext cx="1993110" cy="276999"/>
            </a:xfrm>
            <a:prstGeom prst="rect">
              <a:avLst/>
            </a:prstGeom>
            <a:noFill/>
          </p:spPr>
          <p:txBody>
            <a:bodyPr wrap="none" rtlCol="0">
              <a:spAutoFit/>
            </a:bodyPr>
            <a:lstStyle/>
            <a:p>
              <a:r>
                <a:rPr lang="en-US" sz="1200" i="1" dirty="0" smtClean="0"/>
                <a:t>Langdon &amp; Atkinson (2005)</a:t>
              </a:r>
              <a:endParaRPr lang="en-US" i="1" dirty="0"/>
            </a:p>
          </p:txBody>
        </p:sp>
      </p:grpSp>
      <p:sp>
        <p:nvSpPr>
          <p:cNvPr id="50" name="TextBox 49"/>
          <p:cNvSpPr txBox="1"/>
          <p:nvPr/>
        </p:nvSpPr>
        <p:spPr>
          <a:xfrm>
            <a:off x="2133600" y="5715000"/>
            <a:ext cx="1128579" cy="369332"/>
          </a:xfrm>
          <a:prstGeom prst="rect">
            <a:avLst/>
          </a:prstGeom>
          <a:noFill/>
        </p:spPr>
        <p:txBody>
          <a:bodyPr wrap="none" rtlCol="0">
            <a:spAutoFit/>
          </a:bodyPr>
          <a:lstStyle/>
          <a:p>
            <a:r>
              <a:rPr lang="en-US" i="1" dirty="0" smtClean="0"/>
              <a:t>Inorganic</a:t>
            </a:r>
            <a:endParaRPr lang="en-US" i="1" dirty="0"/>
          </a:p>
        </p:txBody>
      </p:sp>
      <p:sp>
        <p:nvSpPr>
          <p:cNvPr id="51" name="TextBox 50"/>
          <p:cNvSpPr txBox="1"/>
          <p:nvPr/>
        </p:nvSpPr>
        <p:spPr>
          <a:xfrm>
            <a:off x="6392523" y="5726668"/>
            <a:ext cx="1151277" cy="369332"/>
          </a:xfrm>
          <a:prstGeom prst="rect">
            <a:avLst/>
          </a:prstGeom>
          <a:noFill/>
        </p:spPr>
        <p:txBody>
          <a:bodyPr wrap="none" rtlCol="0">
            <a:spAutoFit/>
          </a:bodyPr>
          <a:lstStyle/>
          <a:p>
            <a:r>
              <a:rPr lang="en-US" i="1" dirty="0" smtClean="0"/>
              <a:t>Biological</a:t>
            </a:r>
            <a:endParaRPr lang="en-US" i="1" dirty="0"/>
          </a:p>
        </p:txBody>
      </p:sp>
      <p:sp>
        <p:nvSpPr>
          <p:cNvPr id="59" name="TextBox 58"/>
          <p:cNvSpPr txBox="1"/>
          <p:nvPr/>
        </p:nvSpPr>
        <p:spPr>
          <a:xfrm>
            <a:off x="762000" y="1411069"/>
            <a:ext cx="7467600" cy="646331"/>
          </a:xfrm>
          <a:prstGeom prst="rect">
            <a:avLst/>
          </a:prstGeom>
          <a:noFill/>
        </p:spPr>
        <p:txBody>
          <a:bodyPr wrap="square" rtlCol="0">
            <a:spAutoFit/>
          </a:bodyPr>
          <a:lstStyle/>
          <a:p>
            <a:r>
              <a:rPr lang="en-US" dirty="0" smtClean="0"/>
              <a:t>Both inorganic precipitation and biologically mediated calcification </a:t>
            </a:r>
            <a:r>
              <a:rPr lang="en-US" b="1" dirty="0" smtClean="0"/>
              <a:t>rates</a:t>
            </a:r>
            <a:r>
              <a:rPr lang="en-US" dirty="0" smtClean="0"/>
              <a:t> are affected by the degree to which seawater is supersaturated </a:t>
            </a:r>
            <a:r>
              <a:rPr lang="el-GR" dirty="0" smtClean="0"/>
              <a:t>Ω</a:t>
            </a:r>
            <a:r>
              <a:rPr lang="en-US" dirty="0" smtClean="0"/>
              <a:t>. </a:t>
            </a:r>
            <a:endParaRPr lang="en-US" dirty="0"/>
          </a:p>
        </p:txBody>
      </p:sp>
    </p:spTree>
    <p:extLst>
      <p:ext uri="{BB962C8B-B14F-4D97-AF65-F5344CB8AC3E}">
        <p14:creationId xmlns="" xmlns:p14="http://schemas.microsoft.com/office/powerpoint/2010/main" val="219594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C:\Documents and Settings\dwight.gledhill\My Documents\My Pictures\Panama reef frame.jpg"/>
          <p:cNvPicPr>
            <a:picLocks noChangeAspect="1" noChangeArrowheads="1"/>
          </p:cNvPicPr>
          <p:nvPr/>
        </p:nvPicPr>
        <p:blipFill>
          <a:blip r:embed="rId4" cstate="print"/>
          <a:srcRect/>
          <a:stretch>
            <a:fillRect/>
          </a:stretch>
        </p:blipFill>
        <p:spPr bwMode="auto">
          <a:xfrm>
            <a:off x="228600" y="2133600"/>
            <a:ext cx="2133600" cy="1600200"/>
          </a:xfrm>
          <a:prstGeom prst="rect">
            <a:avLst/>
          </a:prstGeom>
          <a:noFill/>
        </p:spPr>
      </p:pic>
      <p:sp>
        <p:nvSpPr>
          <p:cNvPr id="39" name="Rectangle 38"/>
          <p:cNvSpPr/>
          <p:nvPr/>
        </p:nvSpPr>
        <p:spPr>
          <a:xfrm>
            <a:off x="3733800" y="3512403"/>
            <a:ext cx="5181600" cy="830997"/>
          </a:xfrm>
          <a:prstGeom prst="rect">
            <a:avLst/>
          </a:prstGeom>
        </p:spPr>
        <p:txBody>
          <a:bodyPr wrap="square">
            <a:spAutoFit/>
          </a:bodyPr>
          <a:lstStyle/>
          <a:p>
            <a:r>
              <a:rPr lang="en-US" sz="1200" dirty="0" smtClean="0"/>
              <a:t>“Eastern Tropical Pacific (ETP) reefs represent a real-world example of coral reef growth in low-</a:t>
            </a:r>
            <a:r>
              <a:rPr lang="el-GR" sz="1200" dirty="0" smtClean="0"/>
              <a:t>Ω</a:t>
            </a:r>
            <a:r>
              <a:rPr lang="en-US" sz="1200" dirty="0" smtClean="0"/>
              <a:t> waters that provide insights into how the biological-geological interface of coral reef ecosystems will change in a high-CO</a:t>
            </a:r>
            <a:r>
              <a:rPr lang="en-US" sz="1200" baseline="-25000" dirty="0" smtClean="0"/>
              <a:t>2</a:t>
            </a:r>
            <a:r>
              <a:rPr lang="en-US" sz="1200" dirty="0" smtClean="0"/>
              <a:t> world”. – </a:t>
            </a:r>
            <a:r>
              <a:rPr lang="en-US" sz="1200" i="1" dirty="0" err="1" smtClean="0"/>
              <a:t>Manzello</a:t>
            </a:r>
            <a:r>
              <a:rPr lang="en-US" sz="1200" i="1" dirty="0" smtClean="0"/>
              <a:t> et al., PNAS (2008)</a:t>
            </a:r>
          </a:p>
        </p:txBody>
      </p:sp>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8" name="Picture 3" descr="C:\Documents and Settings\dwight.gledhill\My Documents\My Pictures\EPAC reef frame.jpg"/>
          <p:cNvPicPr>
            <a:picLocks noChangeAspect="1" noChangeArrowheads="1"/>
          </p:cNvPicPr>
          <p:nvPr/>
        </p:nvPicPr>
        <p:blipFill>
          <a:blip r:embed="rId6" cstate="print"/>
          <a:srcRect/>
          <a:stretch>
            <a:fillRect/>
          </a:stretch>
        </p:blipFill>
        <p:spPr bwMode="auto">
          <a:xfrm>
            <a:off x="1524000" y="2819400"/>
            <a:ext cx="2033452" cy="1525766"/>
          </a:xfrm>
          <a:prstGeom prst="rect">
            <a:avLst/>
          </a:prstGeom>
          <a:noFill/>
        </p:spPr>
      </p:pic>
      <p:sp>
        <p:nvSpPr>
          <p:cNvPr id="22" name="TextBox 21"/>
          <p:cNvSpPr txBox="1"/>
          <p:nvPr/>
        </p:nvSpPr>
        <p:spPr>
          <a:xfrm>
            <a:off x="1524000" y="4038600"/>
            <a:ext cx="184731" cy="369332"/>
          </a:xfrm>
          <a:prstGeom prst="rect">
            <a:avLst/>
          </a:prstGeom>
          <a:noFill/>
        </p:spPr>
        <p:txBody>
          <a:bodyPr wrap="none" rtlCol="0">
            <a:spAutoFit/>
          </a:bodyPr>
          <a:lstStyle/>
          <a:p>
            <a:endParaRPr lang="en-US" dirty="0"/>
          </a:p>
        </p:txBody>
      </p:sp>
      <p:grpSp>
        <p:nvGrpSpPr>
          <p:cNvPr id="20" name="Group 34"/>
          <p:cNvGrpSpPr/>
          <p:nvPr/>
        </p:nvGrpSpPr>
        <p:grpSpPr>
          <a:xfrm>
            <a:off x="609600" y="4419600"/>
            <a:ext cx="1756317" cy="2286000"/>
            <a:chOff x="228600" y="3657600"/>
            <a:chExt cx="2400300" cy="3124200"/>
          </a:xfrm>
        </p:grpSpPr>
        <p:pic>
          <p:nvPicPr>
            <p:cNvPr id="25" name="Picture 7" descr="boring sponges copie"/>
            <p:cNvPicPr>
              <a:picLocks noChangeAspect="1" noChangeArrowheads="1"/>
            </p:cNvPicPr>
            <p:nvPr/>
          </p:nvPicPr>
          <p:blipFill>
            <a:blip r:embed="rId7" cstate="print"/>
            <a:srcRect/>
            <a:stretch>
              <a:fillRect/>
            </a:stretch>
          </p:blipFill>
          <p:spPr bwMode="auto">
            <a:xfrm>
              <a:off x="228600" y="3657600"/>
              <a:ext cx="2400300" cy="1889125"/>
            </a:xfrm>
            <a:prstGeom prst="rect">
              <a:avLst/>
            </a:prstGeom>
            <a:noFill/>
            <a:ln w="9525">
              <a:noFill/>
              <a:miter lim="800000"/>
              <a:headEnd/>
              <a:tailEnd/>
            </a:ln>
          </p:spPr>
        </p:pic>
        <p:pic>
          <p:nvPicPr>
            <p:cNvPr id="26" name="Picture 4" descr="tribollet_mastigocoleus_testarum"/>
            <p:cNvPicPr>
              <a:picLocks noChangeAspect="1" noChangeArrowheads="1"/>
            </p:cNvPicPr>
            <p:nvPr/>
          </p:nvPicPr>
          <p:blipFill>
            <a:blip r:embed="rId8" cstate="print"/>
            <a:srcRect r="1819"/>
            <a:stretch>
              <a:fillRect/>
            </a:stretch>
          </p:blipFill>
          <p:spPr bwMode="auto">
            <a:xfrm>
              <a:off x="228600" y="5208588"/>
              <a:ext cx="2400300" cy="1573212"/>
            </a:xfrm>
            <a:prstGeom prst="rect">
              <a:avLst/>
            </a:prstGeom>
            <a:noFill/>
            <a:ln w="9525">
              <a:noFill/>
              <a:miter lim="800000"/>
              <a:headEnd/>
              <a:tailEnd/>
            </a:ln>
          </p:spPr>
        </p:pic>
      </p:grpSp>
      <p:sp>
        <p:nvSpPr>
          <p:cNvPr id="21" name="Text Box 10"/>
          <p:cNvSpPr txBox="1">
            <a:spLocks noChangeArrowheads="1"/>
          </p:cNvSpPr>
          <p:nvPr/>
        </p:nvSpPr>
        <p:spPr bwMode="auto">
          <a:xfrm>
            <a:off x="533400" y="4572000"/>
            <a:ext cx="1951038"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err="1">
                <a:solidFill>
                  <a:schemeClr val="bg1"/>
                </a:solidFill>
                <a:latin typeface="Arial Narrow" pitchFamily="-110" charset="0"/>
              </a:rPr>
              <a:t>Macroborers</a:t>
            </a:r>
            <a:endParaRPr lang="en-US" sz="2800" b="1" dirty="0">
              <a:solidFill>
                <a:schemeClr val="bg1"/>
              </a:solidFill>
              <a:latin typeface="Arial Narrow" pitchFamily="-110" charset="0"/>
            </a:endParaRPr>
          </a:p>
        </p:txBody>
      </p:sp>
      <p:sp>
        <p:nvSpPr>
          <p:cNvPr id="23" name="Text Box 11"/>
          <p:cNvSpPr txBox="1">
            <a:spLocks noChangeArrowheads="1"/>
          </p:cNvSpPr>
          <p:nvPr/>
        </p:nvSpPr>
        <p:spPr bwMode="auto">
          <a:xfrm>
            <a:off x="457200" y="6019800"/>
            <a:ext cx="1868488"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err="1">
                <a:solidFill>
                  <a:schemeClr val="bg1"/>
                </a:solidFill>
                <a:latin typeface="Arial Narrow" pitchFamily="-110" charset="0"/>
              </a:rPr>
              <a:t>Microborers</a:t>
            </a:r>
            <a:endParaRPr lang="en-US" sz="2800" b="1" dirty="0">
              <a:solidFill>
                <a:schemeClr val="bg1"/>
              </a:solidFill>
              <a:latin typeface="Arial Narrow" pitchFamily="-110" charset="0"/>
            </a:endParaRPr>
          </a:p>
        </p:txBody>
      </p:sp>
      <p:sp>
        <p:nvSpPr>
          <p:cNvPr id="27" name="TextBox 26"/>
          <p:cNvSpPr txBox="1"/>
          <p:nvPr/>
        </p:nvSpPr>
        <p:spPr>
          <a:xfrm>
            <a:off x="2514600" y="5029200"/>
            <a:ext cx="4419600" cy="954107"/>
          </a:xfrm>
          <a:prstGeom prst="rect">
            <a:avLst/>
          </a:prstGeom>
          <a:noFill/>
        </p:spPr>
        <p:txBody>
          <a:bodyPr wrap="square" rtlCol="0">
            <a:spAutoFit/>
          </a:bodyPr>
          <a:lstStyle/>
          <a:p>
            <a:r>
              <a:rPr lang="en-US" sz="1400" dirty="0" smtClean="0"/>
              <a:t>At elevated pCO</a:t>
            </a:r>
            <a:r>
              <a:rPr lang="en-US" sz="1400" baseline="-25000" dirty="0" smtClean="0"/>
              <a:t>2</a:t>
            </a:r>
            <a:r>
              <a:rPr lang="en-US" sz="1400" dirty="0" smtClean="0"/>
              <a:t> (750 </a:t>
            </a:r>
            <a:r>
              <a:rPr lang="en-US" sz="1400" dirty="0" err="1" smtClean="0"/>
              <a:t>ppm</a:t>
            </a:r>
            <a:r>
              <a:rPr lang="en-US" sz="1400" dirty="0" smtClean="0"/>
              <a:t>) the depth of penetration of </a:t>
            </a:r>
            <a:r>
              <a:rPr lang="en-US" sz="1400" dirty="0" err="1" smtClean="0"/>
              <a:t>Euendolithic</a:t>
            </a:r>
            <a:r>
              <a:rPr lang="en-US" sz="1400" dirty="0" smtClean="0"/>
              <a:t> </a:t>
            </a:r>
            <a:r>
              <a:rPr lang="en-US" sz="1400" dirty="0" err="1" smtClean="0"/>
              <a:t>bioeroders</a:t>
            </a:r>
            <a:r>
              <a:rPr lang="en-US" sz="1400" dirty="0" smtClean="0"/>
              <a:t> increased increasing dissolution rates by 48% - </a:t>
            </a:r>
            <a:r>
              <a:rPr lang="en-US" sz="1400" dirty="0" err="1" smtClean="0"/>
              <a:t>Tribollet</a:t>
            </a:r>
            <a:r>
              <a:rPr lang="en-US" sz="1400" dirty="0" smtClean="0"/>
              <a:t> et al., </a:t>
            </a:r>
            <a:r>
              <a:rPr lang="en-US" sz="1400" i="1" dirty="0" smtClean="0"/>
              <a:t>Global </a:t>
            </a:r>
            <a:r>
              <a:rPr lang="en-US" sz="1400" i="1" dirty="0" err="1" smtClean="0"/>
              <a:t>Biogeochem</a:t>
            </a:r>
            <a:r>
              <a:rPr lang="en-US" sz="1400" i="1" dirty="0" smtClean="0"/>
              <a:t>. Cycles</a:t>
            </a:r>
            <a:r>
              <a:rPr lang="en-US" sz="1400" dirty="0" smtClean="0"/>
              <a:t> (2009)</a:t>
            </a:r>
            <a:endParaRPr lang="en-US" sz="1400" dirty="0"/>
          </a:p>
        </p:txBody>
      </p:sp>
      <p:sp>
        <p:nvSpPr>
          <p:cNvPr id="30" name="Footer Placeholder 20"/>
          <p:cNvSpPr>
            <a:spLocks noGrp="1"/>
          </p:cNvSpPr>
          <p:nvPr>
            <p:ph type="ftr" sz="quarter" idx="11"/>
          </p:nvPr>
        </p:nvSpPr>
        <p:spPr>
          <a:xfrm>
            <a:off x="3276600" y="6324600"/>
            <a:ext cx="6324600" cy="304800"/>
          </a:xfrm>
        </p:spPr>
        <p:txBody>
          <a:bodyPr/>
          <a:lstStyle/>
          <a:p>
            <a:r>
              <a:rPr lang="en-US" dirty="0" smtClean="0"/>
              <a:t>Slide modified courtesy of Joanie </a:t>
            </a:r>
            <a:r>
              <a:rPr lang="en-US" dirty="0" err="1" smtClean="0"/>
              <a:t>Kleypas</a:t>
            </a:r>
            <a:r>
              <a:rPr lang="en-US" dirty="0" smtClean="0"/>
              <a:t>  (National Center for  Atmospheric Research)</a:t>
            </a:r>
          </a:p>
        </p:txBody>
      </p:sp>
      <p:pic>
        <p:nvPicPr>
          <p:cNvPr id="31" name="Picture 4" descr="ncar_logo-transparent"/>
          <p:cNvPicPr>
            <a:picLocks noChangeAspect="1" noChangeArrowheads="1"/>
          </p:cNvPicPr>
          <p:nvPr/>
        </p:nvPicPr>
        <p:blipFill>
          <a:blip r:embed="rId9" cstate="print"/>
          <a:srcRect/>
          <a:stretch>
            <a:fillRect/>
          </a:stretch>
        </p:blipFill>
        <p:spPr>
          <a:xfrm>
            <a:off x="2514600" y="6162675"/>
            <a:ext cx="599252" cy="466725"/>
          </a:xfrm>
          <a:prstGeom prst="rect">
            <a:avLst/>
          </a:prstGeom>
          <a:noFill/>
        </p:spPr>
      </p:pic>
      <p:sp>
        <p:nvSpPr>
          <p:cNvPr id="24" name="Rectangle 23"/>
          <p:cNvSpPr/>
          <p:nvPr/>
        </p:nvSpPr>
        <p:spPr>
          <a:xfrm>
            <a:off x="5257800" y="1371600"/>
            <a:ext cx="3505200" cy="1200329"/>
          </a:xfrm>
          <a:prstGeom prst="rect">
            <a:avLst/>
          </a:prstGeom>
        </p:spPr>
        <p:txBody>
          <a:bodyPr wrap="square">
            <a:spAutoFit/>
          </a:bodyPr>
          <a:lstStyle/>
          <a:p>
            <a:r>
              <a:rPr lang="en-US" sz="1200" dirty="0" smtClean="0"/>
              <a:t>“</a:t>
            </a:r>
            <a:r>
              <a:rPr lang="en-US" sz="1200" dirty="0" err="1" smtClean="0"/>
              <a:t>Crustose</a:t>
            </a:r>
            <a:r>
              <a:rPr lang="en-US" sz="1200" dirty="0" smtClean="0"/>
              <a:t> coralline algae (CCA) play an important role in the </a:t>
            </a:r>
            <a:r>
              <a:rPr lang="en-US" sz="1200" dirty="0" err="1" smtClean="0"/>
              <a:t>gowth</a:t>
            </a:r>
            <a:r>
              <a:rPr lang="en-US" sz="1200" dirty="0" smtClean="0"/>
              <a:t> and stabilization of carbonate reefs.  Under present day pH, CCA had developed 25% cover in the control </a:t>
            </a:r>
            <a:r>
              <a:rPr lang="en-US" sz="1200" dirty="0" err="1" smtClean="0"/>
              <a:t>mesocosms</a:t>
            </a:r>
            <a:r>
              <a:rPr lang="en-US" sz="1200" dirty="0" smtClean="0"/>
              <a:t> and only 4% under the acidified </a:t>
            </a:r>
            <a:r>
              <a:rPr lang="en-US" sz="1200" dirty="0" err="1" smtClean="0"/>
              <a:t>measocosms</a:t>
            </a:r>
            <a:r>
              <a:rPr lang="en-US" sz="1200" dirty="0" smtClean="0"/>
              <a:t>”. – </a:t>
            </a:r>
            <a:r>
              <a:rPr lang="en-US" sz="1200" i="1" dirty="0" err="1" smtClean="0"/>
              <a:t>Jokiel</a:t>
            </a:r>
            <a:r>
              <a:rPr lang="en-US" sz="1200" i="1" dirty="0" smtClean="0"/>
              <a:t> et al., Coral Reefs (2008)</a:t>
            </a:r>
          </a:p>
        </p:txBody>
      </p:sp>
      <p:pic>
        <p:nvPicPr>
          <p:cNvPr id="32" name="Picture 6" descr="http://t0.gstatic.com/images?q=tbn:ANd9GcQOcQTkOoQ7DigJcXJ6GYPgx8DB2Kd_b-tSMFG8lxZvc2eKmiAXxQ"/>
          <p:cNvPicPr>
            <a:picLocks noChangeAspect="1" noChangeArrowheads="1"/>
          </p:cNvPicPr>
          <p:nvPr/>
        </p:nvPicPr>
        <p:blipFill>
          <a:blip r:embed="rId10" cstate="print"/>
          <a:srcRect/>
          <a:stretch>
            <a:fillRect/>
          </a:stretch>
        </p:blipFill>
        <p:spPr bwMode="auto">
          <a:xfrm>
            <a:off x="3581400" y="1143000"/>
            <a:ext cx="1409700" cy="1600200"/>
          </a:xfrm>
          <a:prstGeom prst="rect">
            <a:avLst/>
          </a:prstGeom>
          <a:noFill/>
        </p:spPr>
      </p:pic>
      <p:sp>
        <p:nvSpPr>
          <p:cNvPr id="34" name="Title 1"/>
          <p:cNvSpPr>
            <a:spLocks noGrp="1"/>
          </p:cNvSpPr>
          <p:nvPr>
            <p:ph type="title"/>
          </p:nvPr>
        </p:nvSpPr>
        <p:spPr>
          <a:xfrm>
            <a:off x="228600" y="0"/>
            <a:ext cx="8229600" cy="1143000"/>
          </a:xfrm>
        </p:spPr>
        <p:txBody>
          <a:bodyPr>
            <a:normAutofit/>
          </a:bodyPr>
          <a:lstStyle/>
          <a:p>
            <a:r>
              <a:rPr lang="en-US" dirty="0" smtClean="0"/>
              <a:t>Reef’s in the Balance?</a:t>
            </a:r>
            <a:endParaRPr lang="en-US" dirty="0"/>
          </a:p>
        </p:txBody>
      </p:sp>
      <p:sp>
        <p:nvSpPr>
          <p:cNvPr id="35" name="Content Placeholder 2"/>
          <p:cNvSpPr>
            <a:spLocks noGrp="1"/>
          </p:cNvSpPr>
          <p:nvPr>
            <p:ph idx="1"/>
          </p:nvPr>
        </p:nvSpPr>
        <p:spPr>
          <a:xfrm>
            <a:off x="990600" y="2971800"/>
            <a:ext cx="7543800" cy="16764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a:bodyPr>
          <a:lstStyle/>
          <a:p>
            <a:pPr marL="0" indent="0">
              <a:buNone/>
            </a:pPr>
            <a:r>
              <a:rPr lang="en-US" sz="2400" dirty="0" smtClean="0"/>
              <a:t>The more technical definition of "coral reef" includes an additional geological requirement that the reef organisms produce enough calcium carbonate to build the physical reef structure. – J. </a:t>
            </a:r>
            <a:r>
              <a:rPr lang="en-US" sz="2400" dirty="0" err="1" smtClean="0"/>
              <a:t>Kleypas</a:t>
            </a:r>
            <a:r>
              <a:rPr lang="en-US" sz="2400" dirty="0" smtClean="0"/>
              <a:t> </a:t>
            </a:r>
            <a:endParaRPr lang="en-US" sz="2400" dirty="0"/>
          </a:p>
        </p:txBody>
      </p:sp>
    </p:spTree>
    <p:extLst>
      <p:ext uri="{BB962C8B-B14F-4D97-AF65-F5344CB8AC3E}">
        <p14:creationId xmlns="" xmlns:p14="http://schemas.microsoft.com/office/powerpoint/2010/main"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16"/>
                </p:tgtEl>
              </p:cMediaNode>
            </p:video>
            <p:video>
              <p:cMediaNode>
                <p:cTn id="10"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35" grpId="0" uiExpand="1"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310BA1-D636-4FA6-8511-A91491A64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3343</TotalTime>
  <Words>2758</Words>
  <Application>Microsoft Office PowerPoint</Application>
  <PresentationFormat>On-screen Show (4:3)</PresentationFormat>
  <Paragraphs>413</Paragraphs>
  <Slides>41</Slides>
  <Notes>15</Notes>
  <HiddenSlides>7</HiddenSlides>
  <MMClips>2</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41</vt:i4>
      </vt:variant>
    </vt:vector>
  </HeadingPairs>
  <TitlesOfParts>
    <vt:vector size="48" baseType="lpstr">
      <vt:lpstr>Flow</vt:lpstr>
      <vt:lpstr>1_Office Theme</vt:lpstr>
      <vt:lpstr>Office Theme</vt:lpstr>
      <vt:lpstr>2_Aspect</vt:lpstr>
      <vt:lpstr>Aspect</vt:lpstr>
      <vt:lpstr>Equation</vt:lpstr>
      <vt:lpstr>Acrobat Document</vt:lpstr>
      <vt:lpstr>Atlantic Ocean Acidification  Test-bed</vt:lpstr>
      <vt:lpstr>Slide 2</vt:lpstr>
      <vt:lpstr>What is Ocean Acidification?</vt:lpstr>
      <vt:lpstr>Slide 4</vt:lpstr>
      <vt:lpstr>What is Ocean Acidification?</vt:lpstr>
      <vt:lpstr>What is Ocean Acidification?</vt:lpstr>
      <vt:lpstr>Slide 7</vt:lpstr>
      <vt:lpstr>Slide 8</vt:lpstr>
      <vt:lpstr>Reef’s in the Balance?</vt:lpstr>
      <vt:lpstr>Slide 10</vt:lpstr>
      <vt:lpstr>Slide 11</vt:lpstr>
      <vt:lpstr>Model Processing</vt:lpstr>
      <vt:lpstr>Total Alkalinity Model</vt:lpstr>
      <vt:lpstr>pCO2,sw Model</vt:lpstr>
      <vt:lpstr>Slide 15</vt:lpstr>
      <vt:lpstr>Slide 16</vt:lpstr>
      <vt:lpstr>Slide 17</vt:lpstr>
      <vt:lpstr>Slide 18</vt:lpstr>
      <vt:lpstr>AOAT Time-Series Observation</vt:lpstr>
      <vt:lpstr>AOAT Derived Quantities </vt:lpstr>
      <vt:lpstr>AOAT Derived Quantities </vt:lpstr>
      <vt:lpstr>AOAT Time-Series Projections</vt:lpstr>
      <vt:lpstr>AOAT Time-Series Observation</vt:lpstr>
      <vt:lpstr>AOAT Targeted Process Studies</vt:lpstr>
      <vt:lpstr>Benthic Community Characterization</vt:lpstr>
      <vt:lpstr>Benthic Community Metabolism</vt:lpstr>
      <vt:lpstr>Benthic Community Metabolism</vt:lpstr>
      <vt:lpstr>Benthic Community Metabolism</vt:lpstr>
      <vt:lpstr>Benthic Community Metabolism</vt:lpstr>
      <vt:lpstr>Benthic Community Metabolism</vt:lpstr>
      <vt:lpstr>Benthic Community Metabolism</vt:lpstr>
      <vt:lpstr>Sediment Dissolution</vt:lpstr>
      <vt:lpstr>Coral Growth</vt:lpstr>
      <vt:lpstr>Intercomparisons &amp; Add-on’s</vt:lpstr>
      <vt:lpstr>NOAA Coral Reef Conservation Program National Coral Reef Monitoring Plan</vt:lpstr>
      <vt:lpstr>NOAA Coral Reef Conservation Program National Coral Reef Monitoring Plan</vt:lpstr>
      <vt:lpstr>NCRMP/AOAT</vt:lpstr>
      <vt:lpstr>Slide 38</vt:lpstr>
      <vt:lpstr>Pre-NCRMP/AOAT FY12 FLKYS </vt:lpstr>
      <vt:lpstr>Pre-NCRMP/AOAT FY12 FLKYS </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Acidificaiton</dc:title>
  <dc:creator>AOML</dc:creator>
  <cp:lastModifiedBy>Dwight.Gledhill</cp:lastModifiedBy>
  <cp:revision>340</cp:revision>
  <dcterms:created xsi:type="dcterms:W3CDTF">2011-04-10T15:00:51Z</dcterms:created>
  <dcterms:modified xsi:type="dcterms:W3CDTF">2011-08-29T16:23:13Z</dcterms:modified>
  <cp:category>2010 nature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TC101881344</vt:lpwstr>
  </property>
</Properties>
</file>