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2918400" cy="38404800"/>
  <p:notesSz cx="6858000" cy="9144000"/>
  <p:defaultTextStyle>
    <a:defPPr>
      <a:defRPr lang="en-US"/>
    </a:defPPr>
    <a:lvl1pPr marL="0" algn="l" defTabSz="4598060" rtl="0" eaLnBrk="1" latinLnBrk="0" hangingPunct="1">
      <a:defRPr sz="9100" kern="1200">
        <a:solidFill>
          <a:schemeClr val="tx1"/>
        </a:solidFill>
        <a:latin typeface="+mn-lt"/>
        <a:ea typeface="+mn-ea"/>
        <a:cs typeface="+mn-cs"/>
      </a:defRPr>
    </a:lvl1pPr>
    <a:lvl2pPr marL="2299030" algn="l" defTabSz="4598060" rtl="0" eaLnBrk="1" latinLnBrk="0" hangingPunct="1">
      <a:defRPr sz="9100" kern="1200">
        <a:solidFill>
          <a:schemeClr val="tx1"/>
        </a:solidFill>
        <a:latin typeface="+mn-lt"/>
        <a:ea typeface="+mn-ea"/>
        <a:cs typeface="+mn-cs"/>
      </a:defRPr>
    </a:lvl2pPr>
    <a:lvl3pPr marL="4598060" algn="l" defTabSz="4598060" rtl="0" eaLnBrk="1" latinLnBrk="0" hangingPunct="1">
      <a:defRPr sz="9100" kern="1200">
        <a:solidFill>
          <a:schemeClr val="tx1"/>
        </a:solidFill>
        <a:latin typeface="+mn-lt"/>
        <a:ea typeface="+mn-ea"/>
        <a:cs typeface="+mn-cs"/>
      </a:defRPr>
    </a:lvl3pPr>
    <a:lvl4pPr marL="6897091" algn="l" defTabSz="4598060" rtl="0" eaLnBrk="1" latinLnBrk="0" hangingPunct="1">
      <a:defRPr sz="9100" kern="1200">
        <a:solidFill>
          <a:schemeClr val="tx1"/>
        </a:solidFill>
        <a:latin typeface="+mn-lt"/>
        <a:ea typeface="+mn-ea"/>
        <a:cs typeface="+mn-cs"/>
      </a:defRPr>
    </a:lvl4pPr>
    <a:lvl5pPr marL="9196121" algn="l" defTabSz="4598060" rtl="0" eaLnBrk="1" latinLnBrk="0" hangingPunct="1">
      <a:defRPr sz="9100" kern="1200">
        <a:solidFill>
          <a:schemeClr val="tx1"/>
        </a:solidFill>
        <a:latin typeface="+mn-lt"/>
        <a:ea typeface="+mn-ea"/>
        <a:cs typeface="+mn-cs"/>
      </a:defRPr>
    </a:lvl5pPr>
    <a:lvl6pPr marL="11495151" algn="l" defTabSz="4598060" rtl="0" eaLnBrk="1" latinLnBrk="0" hangingPunct="1">
      <a:defRPr sz="9100" kern="1200">
        <a:solidFill>
          <a:schemeClr val="tx1"/>
        </a:solidFill>
        <a:latin typeface="+mn-lt"/>
        <a:ea typeface="+mn-ea"/>
        <a:cs typeface="+mn-cs"/>
      </a:defRPr>
    </a:lvl6pPr>
    <a:lvl7pPr marL="13794181" algn="l" defTabSz="4598060" rtl="0" eaLnBrk="1" latinLnBrk="0" hangingPunct="1">
      <a:defRPr sz="9100" kern="1200">
        <a:solidFill>
          <a:schemeClr val="tx1"/>
        </a:solidFill>
        <a:latin typeface="+mn-lt"/>
        <a:ea typeface="+mn-ea"/>
        <a:cs typeface="+mn-cs"/>
      </a:defRPr>
    </a:lvl7pPr>
    <a:lvl8pPr marL="16093211" algn="l" defTabSz="4598060" rtl="0" eaLnBrk="1" latinLnBrk="0" hangingPunct="1">
      <a:defRPr sz="9100" kern="1200">
        <a:solidFill>
          <a:schemeClr val="tx1"/>
        </a:solidFill>
        <a:latin typeface="+mn-lt"/>
        <a:ea typeface="+mn-ea"/>
        <a:cs typeface="+mn-cs"/>
      </a:defRPr>
    </a:lvl8pPr>
    <a:lvl9pPr marL="18392242" algn="l" defTabSz="4598060" rtl="0" eaLnBrk="1" latinLnBrk="0" hangingPunct="1">
      <a:defRPr sz="9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725" autoAdjust="0"/>
  </p:normalViewPr>
  <p:slideViewPr>
    <p:cSldViewPr>
      <p:cViewPr>
        <p:scale>
          <a:sx n="50" d="100"/>
          <a:sy n="50" d="100"/>
        </p:scale>
        <p:origin x="-3168" y="7248"/>
      </p:cViewPr>
      <p:guideLst>
        <p:guide orient="horz" pos="12096"/>
        <p:guide pos="1036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F92F5E-9573-4D34-9DC6-CF43463EEB51}" type="datetimeFigureOut">
              <a:rPr lang="en-US" smtClean="0"/>
              <a:pPr/>
              <a:t>1/7/2011</a:t>
            </a:fld>
            <a:endParaRPr lang="en-US"/>
          </a:p>
        </p:txBody>
      </p:sp>
      <p:sp>
        <p:nvSpPr>
          <p:cNvPr id="4" name="Slide Image Placeholder 3"/>
          <p:cNvSpPr>
            <a:spLocks noGrp="1" noRot="1" noChangeAspect="1"/>
          </p:cNvSpPr>
          <p:nvPr>
            <p:ph type="sldImg" idx="2"/>
          </p:nvPr>
        </p:nvSpPr>
        <p:spPr>
          <a:xfrm>
            <a:off x="1958975" y="685800"/>
            <a:ext cx="2940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36F75A-1793-4C5B-BCD2-FB017109388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8975" y="685800"/>
            <a:ext cx="294005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36F75A-1793-4C5B-BCD2-FB017109388D}"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1930385"/>
            <a:ext cx="2798064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760" y="21762720"/>
            <a:ext cx="23042880" cy="9814560"/>
          </a:xfrm>
        </p:spPr>
        <p:txBody>
          <a:bodyPr/>
          <a:lstStyle>
            <a:lvl1pPr marL="0" indent="0" algn="ctr">
              <a:buNone/>
              <a:defRPr>
                <a:solidFill>
                  <a:schemeClr val="tx1">
                    <a:tint val="75000"/>
                  </a:schemeClr>
                </a:solidFill>
              </a:defRPr>
            </a:lvl1pPr>
            <a:lvl2pPr marL="2299030" indent="0" algn="ctr">
              <a:buNone/>
              <a:defRPr>
                <a:solidFill>
                  <a:schemeClr val="tx1">
                    <a:tint val="75000"/>
                  </a:schemeClr>
                </a:solidFill>
              </a:defRPr>
            </a:lvl2pPr>
            <a:lvl3pPr marL="4598060" indent="0" algn="ctr">
              <a:buNone/>
              <a:defRPr>
                <a:solidFill>
                  <a:schemeClr val="tx1">
                    <a:tint val="75000"/>
                  </a:schemeClr>
                </a:solidFill>
              </a:defRPr>
            </a:lvl3pPr>
            <a:lvl4pPr marL="6897091" indent="0" algn="ctr">
              <a:buNone/>
              <a:defRPr>
                <a:solidFill>
                  <a:schemeClr val="tx1">
                    <a:tint val="75000"/>
                  </a:schemeClr>
                </a:solidFill>
              </a:defRPr>
            </a:lvl4pPr>
            <a:lvl5pPr marL="9196121" indent="0" algn="ctr">
              <a:buNone/>
              <a:defRPr>
                <a:solidFill>
                  <a:schemeClr val="tx1">
                    <a:tint val="75000"/>
                  </a:schemeClr>
                </a:solidFill>
              </a:defRPr>
            </a:lvl5pPr>
            <a:lvl6pPr marL="11495151" indent="0" algn="ctr">
              <a:buNone/>
              <a:defRPr>
                <a:solidFill>
                  <a:schemeClr val="tx1">
                    <a:tint val="75000"/>
                  </a:schemeClr>
                </a:solidFill>
              </a:defRPr>
            </a:lvl6pPr>
            <a:lvl7pPr marL="13794181" indent="0" algn="ctr">
              <a:buNone/>
              <a:defRPr>
                <a:solidFill>
                  <a:schemeClr val="tx1">
                    <a:tint val="75000"/>
                  </a:schemeClr>
                </a:solidFill>
              </a:defRPr>
            </a:lvl7pPr>
            <a:lvl8pPr marL="16093211" indent="0" algn="ctr">
              <a:buNone/>
              <a:defRPr>
                <a:solidFill>
                  <a:schemeClr val="tx1">
                    <a:tint val="75000"/>
                  </a:schemeClr>
                </a:solidFill>
              </a:defRPr>
            </a:lvl8pPr>
            <a:lvl9pPr marL="183922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8F1E4E-57C8-4960-A7FA-D14A3142B29E}" type="datetimeFigureOut">
              <a:rPr lang="en-US" smtClean="0"/>
              <a:pPr/>
              <a:t>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2DF3A-D88A-4208-ABF8-1562D0EED4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F1E4E-57C8-4960-A7FA-D14A3142B29E}" type="datetimeFigureOut">
              <a:rPr lang="en-US" smtClean="0"/>
              <a:pPr/>
              <a:t>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2DF3A-D88A-4208-ABF8-1562D0EED4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013128" y="9023352"/>
            <a:ext cx="32586930" cy="1922373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240907" y="9023352"/>
            <a:ext cx="97223580" cy="192237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F1E4E-57C8-4960-A7FA-D14A3142B29E}" type="datetimeFigureOut">
              <a:rPr lang="en-US" smtClean="0"/>
              <a:pPr/>
              <a:t>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2DF3A-D88A-4208-ABF8-1562D0EED4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F1E4E-57C8-4960-A7FA-D14A3142B29E}" type="datetimeFigureOut">
              <a:rPr lang="en-US" smtClean="0"/>
              <a:pPr/>
              <a:t>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2DF3A-D88A-4208-ABF8-1562D0EED4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24678642"/>
            <a:ext cx="27980640" cy="7627620"/>
          </a:xfrm>
        </p:spPr>
        <p:txBody>
          <a:bodyPr anchor="t"/>
          <a:lstStyle>
            <a:lvl1pPr algn="l">
              <a:defRPr sz="201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7" y="16277597"/>
            <a:ext cx="27980640" cy="8401048"/>
          </a:xfrm>
        </p:spPr>
        <p:txBody>
          <a:bodyPr anchor="b"/>
          <a:lstStyle>
            <a:lvl1pPr marL="0" indent="0">
              <a:buNone/>
              <a:defRPr sz="10100">
                <a:solidFill>
                  <a:schemeClr val="tx1">
                    <a:tint val="75000"/>
                  </a:schemeClr>
                </a:solidFill>
              </a:defRPr>
            </a:lvl1pPr>
            <a:lvl2pPr marL="2299030" indent="0">
              <a:buNone/>
              <a:defRPr sz="9100">
                <a:solidFill>
                  <a:schemeClr val="tx1">
                    <a:tint val="75000"/>
                  </a:schemeClr>
                </a:solidFill>
              </a:defRPr>
            </a:lvl2pPr>
            <a:lvl3pPr marL="4598060" indent="0">
              <a:buNone/>
              <a:defRPr sz="8000">
                <a:solidFill>
                  <a:schemeClr val="tx1">
                    <a:tint val="75000"/>
                  </a:schemeClr>
                </a:solidFill>
              </a:defRPr>
            </a:lvl3pPr>
            <a:lvl4pPr marL="6897091" indent="0">
              <a:buNone/>
              <a:defRPr sz="7000">
                <a:solidFill>
                  <a:schemeClr val="tx1">
                    <a:tint val="75000"/>
                  </a:schemeClr>
                </a:solidFill>
              </a:defRPr>
            </a:lvl4pPr>
            <a:lvl5pPr marL="9196121" indent="0">
              <a:buNone/>
              <a:defRPr sz="7000">
                <a:solidFill>
                  <a:schemeClr val="tx1">
                    <a:tint val="75000"/>
                  </a:schemeClr>
                </a:solidFill>
              </a:defRPr>
            </a:lvl5pPr>
            <a:lvl6pPr marL="11495151" indent="0">
              <a:buNone/>
              <a:defRPr sz="7000">
                <a:solidFill>
                  <a:schemeClr val="tx1">
                    <a:tint val="75000"/>
                  </a:schemeClr>
                </a:solidFill>
              </a:defRPr>
            </a:lvl6pPr>
            <a:lvl7pPr marL="13794181" indent="0">
              <a:buNone/>
              <a:defRPr sz="7000">
                <a:solidFill>
                  <a:schemeClr val="tx1">
                    <a:tint val="75000"/>
                  </a:schemeClr>
                </a:solidFill>
              </a:defRPr>
            </a:lvl7pPr>
            <a:lvl8pPr marL="16093211" indent="0">
              <a:buNone/>
              <a:defRPr sz="7000">
                <a:solidFill>
                  <a:schemeClr val="tx1">
                    <a:tint val="75000"/>
                  </a:schemeClr>
                </a:solidFill>
              </a:defRPr>
            </a:lvl8pPr>
            <a:lvl9pPr marL="18392242" indent="0">
              <a:buNone/>
              <a:defRPr sz="7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8F1E4E-57C8-4960-A7FA-D14A3142B29E}" type="datetimeFigureOut">
              <a:rPr lang="en-US" smtClean="0"/>
              <a:pPr/>
              <a:t>1/7/2011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12DF3A-D88A-4208-ABF8-1562D0EED4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40911" y="52575463"/>
            <a:ext cx="64905253" cy="148685252"/>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694802" y="52575463"/>
            <a:ext cx="64905257" cy="148685252"/>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8F1E4E-57C8-4960-A7FA-D14A3142B29E}" type="datetimeFigureOut">
              <a:rPr lang="en-US" smtClean="0"/>
              <a:pPr/>
              <a:t>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2DF3A-D88A-4208-ABF8-1562D0EED4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537973"/>
            <a:ext cx="29626560" cy="6400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2" y="8596632"/>
            <a:ext cx="14544677" cy="3582667"/>
          </a:xfrm>
        </p:spPr>
        <p:txBody>
          <a:bodyPr anchor="b"/>
          <a:lstStyle>
            <a:lvl1pPr marL="0" indent="0">
              <a:buNone/>
              <a:defRPr sz="12100" b="1"/>
            </a:lvl1pPr>
            <a:lvl2pPr marL="2299030" indent="0">
              <a:buNone/>
              <a:defRPr sz="10100" b="1"/>
            </a:lvl2pPr>
            <a:lvl3pPr marL="4598060" indent="0">
              <a:buNone/>
              <a:defRPr sz="9100" b="1"/>
            </a:lvl3pPr>
            <a:lvl4pPr marL="6897091" indent="0">
              <a:buNone/>
              <a:defRPr sz="8000" b="1"/>
            </a:lvl4pPr>
            <a:lvl5pPr marL="9196121" indent="0">
              <a:buNone/>
              <a:defRPr sz="8000" b="1"/>
            </a:lvl5pPr>
            <a:lvl6pPr marL="11495151" indent="0">
              <a:buNone/>
              <a:defRPr sz="8000" b="1"/>
            </a:lvl6pPr>
            <a:lvl7pPr marL="13794181" indent="0">
              <a:buNone/>
              <a:defRPr sz="8000" b="1"/>
            </a:lvl7pPr>
            <a:lvl8pPr marL="16093211" indent="0">
              <a:buNone/>
              <a:defRPr sz="8000" b="1"/>
            </a:lvl8pPr>
            <a:lvl9pPr marL="18392242" indent="0">
              <a:buNone/>
              <a:defRPr sz="8000" b="1"/>
            </a:lvl9pPr>
          </a:lstStyle>
          <a:p>
            <a:pPr lvl="0"/>
            <a:r>
              <a:rPr lang="en-US" smtClean="0"/>
              <a:t>Click to edit Master text styles</a:t>
            </a:r>
          </a:p>
        </p:txBody>
      </p:sp>
      <p:sp>
        <p:nvSpPr>
          <p:cNvPr id="4" name="Content Placeholder 3"/>
          <p:cNvSpPr>
            <a:spLocks noGrp="1"/>
          </p:cNvSpPr>
          <p:nvPr>
            <p:ph sz="half" idx="2"/>
          </p:nvPr>
        </p:nvSpPr>
        <p:spPr>
          <a:xfrm>
            <a:off x="1645922" y="12179299"/>
            <a:ext cx="14544677" cy="22127213"/>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092" y="8596632"/>
            <a:ext cx="14550390" cy="3582667"/>
          </a:xfrm>
        </p:spPr>
        <p:txBody>
          <a:bodyPr anchor="b"/>
          <a:lstStyle>
            <a:lvl1pPr marL="0" indent="0">
              <a:buNone/>
              <a:defRPr sz="12100" b="1"/>
            </a:lvl1pPr>
            <a:lvl2pPr marL="2299030" indent="0">
              <a:buNone/>
              <a:defRPr sz="10100" b="1"/>
            </a:lvl2pPr>
            <a:lvl3pPr marL="4598060" indent="0">
              <a:buNone/>
              <a:defRPr sz="9100" b="1"/>
            </a:lvl3pPr>
            <a:lvl4pPr marL="6897091" indent="0">
              <a:buNone/>
              <a:defRPr sz="8000" b="1"/>
            </a:lvl4pPr>
            <a:lvl5pPr marL="9196121" indent="0">
              <a:buNone/>
              <a:defRPr sz="8000" b="1"/>
            </a:lvl5pPr>
            <a:lvl6pPr marL="11495151" indent="0">
              <a:buNone/>
              <a:defRPr sz="8000" b="1"/>
            </a:lvl6pPr>
            <a:lvl7pPr marL="13794181" indent="0">
              <a:buNone/>
              <a:defRPr sz="8000" b="1"/>
            </a:lvl7pPr>
            <a:lvl8pPr marL="16093211" indent="0">
              <a:buNone/>
              <a:defRPr sz="8000" b="1"/>
            </a:lvl8pPr>
            <a:lvl9pPr marL="18392242" indent="0">
              <a:buNone/>
              <a:defRPr sz="8000" b="1"/>
            </a:lvl9pPr>
          </a:lstStyle>
          <a:p>
            <a:pPr lvl="0"/>
            <a:r>
              <a:rPr lang="en-US" smtClean="0"/>
              <a:t>Click to edit Master text styles</a:t>
            </a:r>
          </a:p>
        </p:txBody>
      </p:sp>
      <p:sp>
        <p:nvSpPr>
          <p:cNvPr id="6" name="Content Placeholder 5"/>
          <p:cNvSpPr>
            <a:spLocks noGrp="1"/>
          </p:cNvSpPr>
          <p:nvPr>
            <p:ph sz="quarter" idx="4"/>
          </p:nvPr>
        </p:nvSpPr>
        <p:spPr>
          <a:xfrm>
            <a:off x="16722092" y="12179299"/>
            <a:ext cx="14550390" cy="22127213"/>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8F1E4E-57C8-4960-A7FA-D14A3142B29E}" type="datetimeFigureOut">
              <a:rPr lang="en-US" smtClean="0"/>
              <a:pPr/>
              <a:t>1/7/2011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12DF3A-D88A-4208-ABF8-1562D0EED4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8F1E4E-57C8-4960-A7FA-D14A3142B29E}" type="datetimeFigureOut">
              <a:rPr lang="en-US" smtClean="0"/>
              <a:pPr/>
              <a:t>1/7/2011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12DF3A-D88A-4208-ABF8-1562D0EED4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F1E4E-57C8-4960-A7FA-D14A3142B29E}" type="datetimeFigureOut">
              <a:rPr lang="en-US" smtClean="0"/>
              <a:pPr/>
              <a:t>1/7/2011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12DF3A-D88A-4208-ABF8-1562D0EED4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4" y="1529080"/>
            <a:ext cx="10829927" cy="6507480"/>
          </a:xfrm>
        </p:spPr>
        <p:txBody>
          <a:bodyPr anchor="b"/>
          <a:lstStyle>
            <a:lvl1pPr algn="l">
              <a:defRPr sz="10100" b="1"/>
            </a:lvl1pPr>
          </a:lstStyle>
          <a:p>
            <a:r>
              <a:rPr lang="en-US" smtClean="0"/>
              <a:t>Click to edit Master title style</a:t>
            </a:r>
            <a:endParaRPr lang="en-US"/>
          </a:p>
        </p:txBody>
      </p:sp>
      <p:sp>
        <p:nvSpPr>
          <p:cNvPr id="3" name="Content Placeholder 2"/>
          <p:cNvSpPr>
            <a:spLocks noGrp="1"/>
          </p:cNvSpPr>
          <p:nvPr>
            <p:ph idx="1"/>
          </p:nvPr>
        </p:nvSpPr>
        <p:spPr>
          <a:xfrm>
            <a:off x="12870180" y="1529085"/>
            <a:ext cx="18402300" cy="3277743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924" y="8036565"/>
            <a:ext cx="10829927" cy="26269952"/>
          </a:xfrm>
        </p:spPr>
        <p:txBody>
          <a:bodyPr/>
          <a:lstStyle>
            <a:lvl1pPr marL="0" indent="0">
              <a:buNone/>
              <a:defRPr sz="7000"/>
            </a:lvl1pPr>
            <a:lvl2pPr marL="2299030" indent="0">
              <a:buNone/>
              <a:defRPr sz="6000"/>
            </a:lvl2pPr>
            <a:lvl3pPr marL="4598060" indent="0">
              <a:buNone/>
              <a:defRPr sz="5000"/>
            </a:lvl3pPr>
            <a:lvl4pPr marL="6897091" indent="0">
              <a:buNone/>
              <a:defRPr sz="4500"/>
            </a:lvl4pPr>
            <a:lvl5pPr marL="9196121" indent="0">
              <a:buNone/>
              <a:defRPr sz="4500"/>
            </a:lvl5pPr>
            <a:lvl6pPr marL="11495151" indent="0">
              <a:buNone/>
              <a:defRPr sz="4500"/>
            </a:lvl6pPr>
            <a:lvl7pPr marL="13794181" indent="0">
              <a:buNone/>
              <a:defRPr sz="4500"/>
            </a:lvl7pPr>
            <a:lvl8pPr marL="16093211" indent="0">
              <a:buNone/>
              <a:defRPr sz="4500"/>
            </a:lvl8pPr>
            <a:lvl9pPr marL="18392242"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8F1E4E-57C8-4960-A7FA-D14A3142B29E}" type="datetimeFigureOut">
              <a:rPr lang="en-US" smtClean="0"/>
              <a:pPr/>
              <a:t>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2DF3A-D88A-4208-ABF8-1562D0EED4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26883363"/>
            <a:ext cx="19751040" cy="3173732"/>
          </a:xfrm>
        </p:spPr>
        <p:txBody>
          <a:bodyPr anchor="b"/>
          <a:lstStyle>
            <a:lvl1pPr algn="l">
              <a:defRPr sz="10100" b="1"/>
            </a:lvl1pPr>
          </a:lstStyle>
          <a:p>
            <a:r>
              <a:rPr lang="en-US" smtClean="0"/>
              <a:t>Click to edit Master title style</a:t>
            </a:r>
            <a:endParaRPr lang="en-US"/>
          </a:p>
        </p:txBody>
      </p:sp>
      <p:sp>
        <p:nvSpPr>
          <p:cNvPr id="3" name="Picture Placeholder 2"/>
          <p:cNvSpPr>
            <a:spLocks noGrp="1"/>
          </p:cNvSpPr>
          <p:nvPr>
            <p:ph type="pic" idx="1"/>
          </p:nvPr>
        </p:nvSpPr>
        <p:spPr>
          <a:xfrm>
            <a:off x="6452237" y="3431540"/>
            <a:ext cx="19751040" cy="23042880"/>
          </a:xfrm>
        </p:spPr>
        <p:txBody>
          <a:bodyPr/>
          <a:lstStyle>
            <a:lvl1pPr marL="0" indent="0">
              <a:buNone/>
              <a:defRPr sz="16100"/>
            </a:lvl1pPr>
            <a:lvl2pPr marL="2299030" indent="0">
              <a:buNone/>
              <a:defRPr sz="14100"/>
            </a:lvl2pPr>
            <a:lvl3pPr marL="4598060" indent="0">
              <a:buNone/>
              <a:defRPr sz="12100"/>
            </a:lvl3pPr>
            <a:lvl4pPr marL="6897091" indent="0">
              <a:buNone/>
              <a:defRPr sz="10100"/>
            </a:lvl4pPr>
            <a:lvl5pPr marL="9196121" indent="0">
              <a:buNone/>
              <a:defRPr sz="10100"/>
            </a:lvl5pPr>
            <a:lvl6pPr marL="11495151" indent="0">
              <a:buNone/>
              <a:defRPr sz="10100"/>
            </a:lvl6pPr>
            <a:lvl7pPr marL="13794181" indent="0">
              <a:buNone/>
              <a:defRPr sz="10100"/>
            </a:lvl7pPr>
            <a:lvl8pPr marL="16093211" indent="0">
              <a:buNone/>
              <a:defRPr sz="10100"/>
            </a:lvl8pPr>
            <a:lvl9pPr marL="18392242" indent="0">
              <a:buNone/>
              <a:defRPr sz="10100"/>
            </a:lvl9pPr>
          </a:lstStyle>
          <a:p>
            <a:endParaRPr lang="en-US"/>
          </a:p>
        </p:txBody>
      </p:sp>
      <p:sp>
        <p:nvSpPr>
          <p:cNvPr id="4" name="Text Placeholder 3"/>
          <p:cNvSpPr>
            <a:spLocks noGrp="1"/>
          </p:cNvSpPr>
          <p:nvPr>
            <p:ph type="body" sz="half" idx="2"/>
          </p:nvPr>
        </p:nvSpPr>
        <p:spPr>
          <a:xfrm>
            <a:off x="6452237" y="30057095"/>
            <a:ext cx="19751040" cy="4507228"/>
          </a:xfrm>
        </p:spPr>
        <p:txBody>
          <a:bodyPr/>
          <a:lstStyle>
            <a:lvl1pPr marL="0" indent="0">
              <a:buNone/>
              <a:defRPr sz="7000"/>
            </a:lvl1pPr>
            <a:lvl2pPr marL="2299030" indent="0">
              <a:buNone/>
              <a:defRPr sz="6000"/>
            </a:lvl2pPr>
            <a:lvl3pPr marL="4598060" indent="0">
              <a:buNone/>
              <a:defRPr sz="5000"/>
            </a:lvl3pPr>
            <a:lvl4pPr marL="6897091" indent="0">
              <a:buNone/>
              <a:defRPr sz="4500"/>
            </a:lvl4pPr>
            <a:lvl5pPr marL="9196121" indent="0">
              <a:buNone/>
              <a:defRPr sz="4500"/>
            </a:lvl5pPr>
            <a:lvl6pPr marL="11495151" indent="0">
              <a:buNone/>
              <a:defRPr sz="4500"/>
            </a:lvl6pPr>
            <a:lvl7pPr marL="13794181" indent="0">
              <a:buNone/>
              <a:defRPr sz="4500"/>
            </a:lvl7pPr>
            <a:lvl8pPr marL="16093211" indent="0">
              <a:buNone/>
              <a:defRPr sz="4500"/>
            </a:lvl8pPr>
            <a:lvl9pPr marL="18392242"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8F1E4E-57C8-4960-A7FA-D14A3142B29E}" type="datetimeFigureOut">
              <a:rPr lang="en-US" smtClean="0"/>
              <a:pPr/>
              <a:t>1/7/2011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12DF3A-D88A-4208-ABF8-1562D0EED4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537973"/>
            <a:ext cx="29626560" cy="6400800"/>
          </a:xfrm>
          <a:prstGeom prst="rect">
            <a:avLst/>
          </a:prstGeom>
        </p:spPr>
        <p:txBody>
          <a:bodyPr vert="horz" lIns="459806" tIns="229903" rIns="459806" bIns="2299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45920" y="8961124"/>
            <a:ext cx="29626560" cy="25345392"/>
          </a:xfrm>
          <a:prstGeom prst="rect">
            <a:avLst/>
          </a:prstGeom>
        </p:spPr>
        <p:txBody>
          <a:bodyPr vert="horz" lIns="459806" tIns="229903" rIns="459806" bIns="2299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45920" y="35595565"/>
            <a:ext cx="7680960" cy="2044700"/>
          </a:xfrm>
          <a:prstGeom prst="rect">
            <a:avLst/>
          </a:prstGeom>
        </p:spPr>
        <p:txBody>
          <a:bodyPr vert="horz" lIns="459806" tIns="229903" rIns="459806" bIns="229903" rtlCol="0" anchor="ctr"/>
          <a:lstStyle>
            <a:lvl1pPr algn="l">
              <a:defRPr sz="6000">
                <a:solidFill>
                  <a:schemeClr val="tx1">
                    <a:tint val="75000"/>
                  </a:schemeClr>
                </a:solidFill>
              </a:defRPr>
            </a:lvl1pPr>
          </a:lstStyle>
          <a:p>
            <a:fld id="{408F1E4E-57C8-4960-A7FA-D14A3142B29E}" type="datetimeFigureOut">
              <a:rPr lang="en-US" smtClean="0"/>
              <a:pPr/>
              <a:t>1/7/2011</a:t>
            </a:fld>
            <a:endParaRPr lang="en-US"/>
          </a:p>
        </p:txBody>
      </p:sp>
      <p:sp>
        <p:nvSpPr>
          <p:cNvPr id="5" name="Footer Placeholder 4"/>
          <p:cNvSpPr>
            <a:spLocks noGrp="1"/>
          </p:cNvSpPr>
          <p:nvPr>
            <p:ph type="ftr" sz="quarter" idx="3"/>
          </p:nvPr>
        </p:nvSpPr>
        <p:spPr>
          <a:xfrm>
            <a:off x="11247120" y="35595565"/>
            <a:ext cx="10424160" cy="2044700"/>
          </a:xfrm>
          <a:prstGeom prst="rect">
            <a:avLst/>
          </a:prstGeom>
        </p:spPr>
        <p:txBody>
          <a:bodyPr vert="horz" lIns="459806" tIns="229903" rIns="459806" bIns="229903" rtlCol="0" anchor="ctr"/>
          <a:lstStyle>
            <a:lvl1pPr algn="ctr">
              <a:defRPr sz="6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35595565"/>
            <a:ext cx="7680960" cy="2044700"/>
          </a:xfrm>
          <a:prstGeom prst="rect">
            <a:avLst/>
          </a:prstGeom>
        </p:spPr>
        <p:txBody>
          <a:bodyPr vert="horz" lIns="459806" tIns="229903" rIns="459806" bIns="229903" rtlCol="0" anchor="ctr"/>
          <a:lstStyle>
            <a:lvl1pPr algn="r">
              <a:defRPr sz="6000">
                <a:solidFill>
                  <a:schemeClr val="tx1">
                    <a:tint val="75000"/>
                  </a:schemeClr>
                </a:solidFill>
              </a:defRPr>
            </a:lvl1pPr>
          </a:lstStyle>
          <a:p>
            <a:fld id="{0912DF3A-D88A-4208-ABF8-1562D0EED4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98060" rtl="0" eaLnBrk="1" latinLnBrk="0" hangingPunct="1">
        <a:spcBef>
          <a:spcPct val="0"/>
        </a:spcBef>
        <a:buNone/>
        <a:defRPr sz="22100" kern="1200">
          <a:solidFill>
            <a:schemeClr val="tx1"/>
          </a:solidFill>
          <a:latin typeface="+mj-lt"/>
          <a:ea typeface="+mj-ea"/>
          <a:cs typeface="+mj-cs"/>
        </a:defRPr>
      </a:lvl1pPr>
    </p:titleStyle>
    <p:bodyStyle>
      <a:lvl1pPr marL="1724273" indent="-1724273" algn="l" defTabSz="4598060"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35924" indent="-1436894" algn="l" defTabSz="4598060"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47576" indent="-1149515" algn="l" defTabSz="4598060"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4660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4563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4466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43696"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42727"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41757" indent="-1149515" algn="l" defTabSz="4598060"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598060" rtl="0" eaLnBrk="1" latinLnBrk="0" hangingPunct="1">
        <a:defRPr sz="9100" kern="1200">
          <a:solidFill>
            <a:schemeClr val="tx1"/>
          </a:solidFill>
          <a:latin typeface="+mn-lt"/>
          <a:ea typeface="+mn-ea"/>
          <a:cs typeface="+mn-cs"/>
        </a:defRPr>
      </a:lvl1pPr>
      <a:lvl2pPr marL="2299030" algn="l" defTabSz="4598060" rtl="0" eaLnBrk="1" latinLnBrk="0" hangingPunct="1">
        <a:defRPr sz="9100" kern="1200">
          <a:solidFill>
            <a:schemeClr val="tx1"/>
          </a:solidFill>
          <a:latin typeface="+mn-lt"/>
          <a:ea typeface="+mn-ea"/>
          <a:cs typeface="+mn-cs"/>
        </a:defRPr>
      </a:lvl2pPr>
      <a:lvl3pPr marL="4598060" algn="l" defTabSz="4598060" rtl="0" eaLnBrk="1" latinLnBrk="0" hangingPunct="1">
        <a:defRPr sz="9100" kern="1200">
          <a:solidFill>
            <a:schemeClr val="tx1"/>
          </a:solidFill>
          <a:latin typeface="+mn-lt"/>
          <a:ea typeface="+mn-ea"/>
          <a:cs typeface="+mn-cs"/>
        </a:defRPr>
      </a:lvl3pPr>
      <a:lvl4pPr marL="6897091" algn="l" defTabSz="4598060" rtl="0" eaLnBrk="1" latinLnBrk="0" hangingPunct="1">
        <a:defRPr sz="9100" kern="1200">
          <a:solidFill>
            <a:schemeClr val="tx1"/>
          </a:solidFill>
          <a:latin typeface="+mn-lt"/>
          <a:ea typeface="+mn-ea"/>
          <a:cs typeface="+mn-cs"/>
        </a:defRPr>
      </a:lvl4pPr>
      <a:lvl5pPr marL="9196121" algn="l" defTabSz="4598060" rtl="0" eaLnBrk="1" latinLnBrk="0" hangingPunct="1">
        <a:defRPr sz="9100" kern="1200">
          <a:solidFill>
            <a:schemeClr val="tx1"/>
          </a:solidFill>
          <a:latin typeface="+mn-lt"/>
          <a:ea typeface="+mn-ea"/>
          <a:cs typeface="+mn-cs"/>
        </a:defRPr>
      </a:lvl5pPr>
      <a:lvl6pPr marL="11495151" algn="l" defTabSz="4598060" rtl="0" eaLnBrk="1" latinLnBrk="0" hangingPunct="1">
        <a:defRPr sz="9100" kern="1200">
          <a:solidFill>
            <a:schemeClr val="tx1"/>
          </a:solidFill>
          <a:latin typeface="+mn-lt"/>
          <a:ea typeface="+mn-ea"/>
          <a:cs typeface="+mn-cs"/>
        </a:defRPr>
      </a:lvl6pPr>
      <a:lvl7pPr marL="13794181" algn="l" defTabSz="4598060" rtl="0" eaLnBrk="1" latinLnBrk="0" hangingPunct="1">
        <a:defRPr sz="9100" kern="1200">
          <a:solidFill>
            <a:schemeClr val="tx1"/>
          </a:solidFill>
          <a:latin typeface="+mn-lt"/>
          <a:ea typeface="+mn-ea"/>
          <a:cs typeface="+mn-cs"/>
        </a:defRPr>
      </a:lvl7pPr>
      <a:lvl8pPr marL="16093211" algn="l" defTabSz="4598060" rtl="0" eaLnBrk="1" latinLnBrk="0" hangingPunct="1">
        <a:defRPr sz="9100" kern="1200">
          <a:solidFill>
            <a:schemeClr val="tx1"/>
          </a:solidFill>
          <a:latin typeface="+mn-lt"/>
          <a:ea typeface="+mn-ea"/>
          <a:cs typeface="+mn-cs"/>
        </a:defRPr>
      </a:lvl8pPr>
      <a:lvl9pPr marL="18392242" algn="l" defTabSz="4598060"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jpeg"/><Relationship Id="rId21" Type="http://schemas.openxmlformats.org/officeDocument/2006/relationships/image" Target="../media/image19.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emf"/><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gif"/><Relationship Id="rId15" Type="http://schemas.openxmlformats.org/officeDocument/2006/relationships/image" Target="../media/image13.jpeg"/><Relationship Id="rId10" Type="http://schemas.openxmlformats.org/officeDocument/2006/relationships/image" Target="../media/image8.jpeg"/><Relationship Id="rId19" Type="http://schemas.openxmlformats.org/officeDocument/2006/relationships/image" Target="../media/image17.wmf"/><Relationship Id="rId4" Type="http://schemas.openxmlformats.org/officeDocument/2006/relationships/image" Target="../media/image2.gif"/><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8100000" scaled="1"/>
          <a:tileRect/>
        </a:gradFill>
        <a:effectLst/>
      </p:bgPr>
    </p:bg>
    <p:spTree>
      <p:nvGrpSpPr>
        <p:cNvPr id="1" name=""/>
        <p:cNvGrpSpPr/>
        <p:nvPr/>
      </p:nvGrpSpPr>
      <p:grpSpPr>
        <a:xfrm>
          <a:off x="0" y="0"/>
          <a:ext cx="0" cy="0"/>
          <a:chOff x="0" y="0"/>
          <a:chExt cx="0" cy="0"/>
        </a:xfrm>
      </p:grpSpPr>
      <p:sp>
        <p:nvSpPr>
          <p:cNvPr id="210" name="Rounded Rectangle 209"/>
          <p:cNvSpPr/>
          <p:nvPr/>
        </p:nvSpPr>
        <p:spPr>
          <a:xfrm>
            <a:off x="22021800" y="12192000"/>
            <a:ext cx="10972800" cy="21717000"/>
          </a:xfrm>
          <a:prstGeom prst="round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7" name="Straight Connector 146"/>
          <p:cNvCxnSpPr/>
          <p:nvPr/>
        </p:nvCxnSpPr>
        <p:spPr>
          <a:xfrm rot="5400000" flipH="1" flipV="1">
            <a:off x="2794000" y="19354800"/>
            <a:ext cx="38404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flipH="1" flipV="1">
            <a:off x="-8229600" y="19202400"/>
            <a:ext cx="384048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76200" y="11658600"/>
            <a:ext cx="10972800" cy="24307800"/>
          </a:xfrm>
          <a:prstGeom prst="round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73"/>
          <p:cNvSpPr>
            <a:spLocks noChangeArrowheads="1"/>
          </p:cNvSpPr>
          <p:nvPr/>
        </p:nvSpPr>
        <p:spPr bwMode="auto">
          <a:xfrm>
            <a:off x="0" y="0"/>
            <a:ext cx="32918400" cy="3810000"/>
          </a:xfrm>
          <a:prstGeom prst="rect">
            <a:avLst/>
          </a:prstGeom>
          <a:solidFill>
            <a:schemeClr val="bg1"/>
          </a:solidFill>
          <a:ln w="9525">
            <a:noFill/>
            <a:miter lim="800000"/>
            <a:headEnd/>
            <a:tailEnd/>
          </a:ln>
          <a:effectLst/>
        </p:spPr>
        <p:txBody>
          <a:bodyPr lIns="432459" tIns="216227" rIns="432459" bIns="216227" anchor="ctr"/>
          <a:lstStyle/>
          <a:p>
            <a:pPr algn="ctr" defTabSz="4157663">
              <a:lnSpc>
                <a:spcPct val="90000"/>
              </a:lnSpc>
            </a:pPr>
            <a:r>
              <a:rPr lang="en-US" sz="7700" b="1" dirty="0" smtClean="0">
                <a:latin typeface="Trebuchet MS" pitchFamily="34" charset="0"/>
              </a:rPr>
              <a:t>Integrated Assessment of Ocean Acidification within Coral Reef Ecosystems</a:t>
            </a:r>
          </a:p>
          <a:p>
            <a:pPr lvl="0" algn="ctr" defTabSz="4157663"/>
            <a:r>
              <a:rPr lang="en-US" sz="4400" dirty="0" smtClean="0">
                <a:solidFill>
                  <a:prstClr val="black"/>
                </a:solidFill>
                <a:latin typeface="Trebuchet MS" pitchFamily="34" charset="0"/>
              </a:rPr>
              <a:t>D.K. Gledhill</a:t>
            </a:r>
            <a:r>
              <a:rPr lang="en-US" sz="4400" baseline="30000" dirty="0" smtClean="0">
                <a:solidFill>
                  <a:prstClr val="black"/>
                </a:solidFill>
                <a:latin typeface="Trebuchet MS" pitchFamily="34" charset="0"/>
              </a:rPr>
              <a:t>1,2</a:t>
            </a:r>
            <a:r>
              <a:rPr lang="en-US" sz="4400" dirty="0" smtClean="0">
                <a:solidFill>
                  <a:prstClr val="black"/>
                </a:solidFill>
                <a:latin typeface="Trebuchet MS" pitchFamily="34" charset="0"/>
              </a:rPr>
              <a:t>, Kevin Helmle</a:t>
            </a:r>
            <a:r>
              <a:rPr lang="en-US" sz="4400" baseline="30000" dirty="0" smtClean="0">
                <a:solidFill>
                  <a:prstClr val="black"/>
                </a:solidFill>
                <a:latin typeface="Trebuchet MS" pitchFamily="34" charset="0"/>
              </a:rPr>
              <a:t>1,3</a:t>
            </a:r>
            <a:r>
              <a:rPr lang="en-US" sz="4400" dirty="0" smtClean="0">
                <a:solidFill>
                  <a:prstClr val="black"/>
                </a:solidFill>
                <a:latin typeface="Trebuchet MS" pitchFamily="34" charset="0"/>
              </a:rPr>
              <a:t>, Ruben van Hooidonk</a:t>
            </a:r>
            <a:r>
              <a:rPr lang="en-US" sz="4400" baseline="30000" dirty="0" smtClean="0">
                <a:solidFill>
                  <a:prstClr val="black"/>
                </a:solidFill>
                <a:latin typeface="Trebuchet MS" pitchFamily="34" charset="0"/>
              </a:rPr>
              <a:t>1</a:t>
            </a:r>
            <a:r>
              <a:rPr lang="en-US" sz="4400" dirty="0" smtClean="0">
                <a:solidFill>
                  <a:prstClr val="black"/>
                </a:solidFill>
                <a:latin typeface="Trebuchet MS" pitchFamily="34" charset="0"/>
              </a:rPr>
              <a:t>, Jim Hendee</a:t>
            </a:r>
            <a:r>
              <a:rPr lang="en-US" sz="4400" baseline="30000" dirty="0" smtClean="0">
                <a:solidFill>
                  <a:prstClr val="black"/>
                </a:solidFill>
                <a:latin typeface="Trebuchet MS" pitchFamily="34" charset="0"/>
              </a:rPr>
              <a:t>1</a:t>
            </a:r>
            <a:r>
              <a:rPr lang="en-US" sz="4400" dirty="0" smtClean="0">
                <a:solidFill>
                  <a:prstClr val="black"/>
                </a:solidFill>
                <a:latin typeface="Trebuchet MS" pitchFamily="34" charset="0"/>
              </a:rPr>
              <a:t>, Derek Manzello</a:t>
            </a:r>
            <a:r>
              <a:rPr lang="en-US" sz="4400" baseline="30000" dirty="0" smtClean="0">
                <a:solidFill>
                  <a:prstClr val="black"/>
                </a:solidFill>
                <a:latin typeface="Trebuchet MS" pitchFamily="34" charset="0"/>
              </a:rPr>
              <a:t>1,2</a:t>
            </a:r>
            <a:r>
              <a:rPr lang="en-US" sz="4400" dirty="0" smtClean="0">
                <a:solidFill>
                  <a:prstClr val="black"/>
                </a:solidFill>
                <a:latin typeface="Trebuchet MS" pitchFamily="34" charset="0"/>
              </a:rPr>
              <a:t>, </a:t>
            </a:r>
            <a:r>
              <a:rPr lang="en-US" sz="4400" dirty="0" err="1" smtClean="0">
                <a:solidFill>
                  <a:prstClr val="black"/>
                </a:solidFill>
                <a:latin typeface="Trebuchet MS" pitchFamily="34" charset="0"/>
              </a:rPr>
              <a:t>Rik</a:t>
            </a:r>
            <a:r>
              <a:rPr lang="en-US" sz="4400" dirty="0" smtClean="0">
                <a:solidFill>
                  <a:prstClr val="black"/>
                </a:solidFill>
                <a:latin typeface="Trebuchet MS" pitchFamily="34" charset="0"/>
              </a:rPr>
              <a:t> Wanninkhof</a:t>
            </a:r>
            <a:r>
              <a:rPr lang="en-US" sz="4400" baseline="30000" dirty="0" smtClean="0">
                <a:solidFill>
                  <a:prstClr val="black"/>
                </a:solidFill>
                <a:latin typeface="Trebuchet MS" pitchFamily="34" charset="0"/>
              </a:rPr>
              <a:t>1</a:t>
            </a:r>
            <a:r>
              <a:rPr lang="en-US" sz="4400" dirty="0" smtClean="0">
                <a:solidFill>
                  <a:prstClr val="black"/>
                </a:solidFill>
                <a:latin typeface="Trebuchet MS" pitchFamily="34" charset="0"/>
              </a:rPr>
              <a:t>.</a:t>
            </a:r>
            <a:br>
              <a:rPr lang="en-US" sz="4400" dirty="0" smtClean="0">
                <a:solidFill>
                  <a:prstClr val="black"/>
                </a:solidFill>
                <a:latin typeface="Trebuchet MS" pitchFamily="34" charset="0"/>
              </a:rPr>
            </a:br>
            <a:r>
              <a:rPr lang="en-US" sz="2800" baseline="30000" dirty="0" smtClean="0">
                <a:solidFill>
                  <a:prstClr val="black"/>
                </a:solidFill>
                <a:latin typeface="Trebuchet MS" pitchFamily="34" charset="0"/>
              </a:rPr>
              <a:t>1</a:t>
            </a:r>
            <a:r>
              <a:rPr lang="en-US" sz="2800" dirty="0" smtClean="0">
                <a:solidFill>
                  <a:prstClr val="black"/>
                </a:solidFill>
                <a:latin typeface="Trebuchet MS" pitchFamily="34" charset="0"/>
              </a:rPr>
              <a:t>Atlantic Oceanographic and Meteorological Laboratory, National Oceanic and Atmospheric Administration, 4301 Rickenbacker Causeway, Miami, FL 33149;</a:t>
            </a:r>
          </a:p>
          <a:p>
            <a:pPr lvl="0" algn="ctr" defTabSz="4157663"/>
            <a:r>
              <a:rPr lang="en-US" sz="2800" dirty="0" smtClean="0">
                <a:solidFill>
                  <a:prstClr val="black"/>
                </a:solidFill>
                <a:latin typeface="Trebuchet MS" pitchFamily="34" charset="0"/>
              </a:rPr>
              <a:t> </a:t>
            </a:r>
            <a:r>
              <a:rPr lang="en-US" sz="2800" baseline="30000" dirty="0" smtClean="0">
                <a:solidFill>
                  <a:prstClr val="black"/>
                </a:solidFill>
                <a:latin typeface="Trebuchet MS" pitchFamily="34" charset="0"/>
              </a:rPr>
              <a:t>2</a:t>
            </a:r>
            <a:r>
              <a:rPr lang="en-US" sz="2800" dirty="0" smtClean="0">
                <a:solidFill>
                  <a:prstClr val="black"/>
                </a:solidFill>
                <a:latin typeface="Trebuchet MS" pitchFamily="34" charset="0"/>
              </a:rPr>
              <a:t>Rosenstiel School, University of Miami, 2600, Rickenbacker Causeway, Miami, FL 33149</a:t>
            </a:r>
          </a:p>
        </p:txBody>
      </p:sp>
      <p:pic>
        <p:nvPicPr>
          <p:cNvPr id="64" name="Picture 80" descr="NOAA CRCP LgProgramLogo"/>
          <p:cNvPicPr>
            <a:picLocks noChangeAspect="1" noChangeArrowheads="1"/>
          </p:cNvPicPr>
          <p:nvPr/>
        </p:nvPicPr>
        <p:blipFill>
          <a:blip r:embed="rId3" cstate="print"/>
          <a:srcRect/>
          <a:stretch>
            <a:fillRect/>
          </a:stretch>
        </p:blipFill>
        <p:spPr bwMode="auto">
          <a:xfrm>
            <a:off x="685800" y="36499800"/>
            <a:ext cx="2515628" cy="1010916"/>
          </a:xfrm>
          <a:prstGeom prst="rect">
            <a:avLst/>
          </a:prstGeom>
          <a:noFill/>
        </p:spPr>
      </p:pic>
      <p:sp>
        <p:nvSpPr>
          <p:cNvPr id="66" name="Rectangle 86"/>
          <p:cNvSpPr>
            <a:spLocks noChangeArrowheads="1"/>
          </p:cNvSpPr>
          <p:nvPr/>
        </p:nvSpPr>
        <p:spPr bwMode="auto">
          <a:xfrm>
            <a:off x="-24231598" y="1036876"/>
            <a:ext cx="184731" cy="1492716"/>
          </a:xfrm>
          <a:prstGeom prst="rect">
            <a:avLst/>
          </a:prstGeom>
          <a:noFill/>
          <a:ln w="9525">
            <a:noFill/>
            <a:miter lim="800000"/>
            <a:headEnd/>
            <a:tailEnd/>
          </a:ln>
          <a:effectLst/>
        </p:spPr>
        <p:txBody>
          <a:bodyPr wrap="none" anchor="ctr">
            <a:spAutoFit/>
          </a:bodyPr>
          <a:lstStyle/>
          <a:p>
            <a:endParaRPr lang="en-US"/>
          </a:p>
        </p:txBody>
      </p:sp>
      <p:sp>
        <p:nvSpPr>
          <p:cNvPr id="67" name="Rectangle 675"/>
          <p:cNvSpPr>
            <a:spLocks noChangeArrowheads="1"/>
          </p:cNvSpPr>
          <p:nvPr/>
        </p:nvSpPr>
        <p:spPr bwMode="auto">
          <a:xfrm>
            <a:off x="381000" y="23698200"/>
            <a:ext cx="9601200" cy="2043232"/>
          </a:xfrm>
          <a:prstGeom prst="rect">
            <a:avLst/>
          </a:prstGeom>
          <a:noFill/>
          <a:ln w="38100">
            <a:noFill/>
            <a:miter lim="800000"/>
            <a:headEnd/>
            <a:tailEnd/>
          </a:ln>
          <a:effectLst/>
        </p:spPr>
        <p:txBody>
          <a:bodyPr wrap="square" lIns="72752" tIns="36376" rIns="72752" bIns="36376">
            <a:spAutoFit/>
          </a:bodyPr>
          <a:lstStyle/>
          <a:p>
            <a:r>
              <a:rPr lang="en-US" sz="1600" b="1" dirty="0" smtClean="0"/>
              <a:t>OA in Context</a:t>
            </a:r>
          </a:p>
          <a:p>
            <a:r>
              <a:rPr lang="en-US" sz="1600" dirty="0" smtClean="0"/>
              <a:t>Acidification does not occur in isolation and it is critical to understand its effects within the context of a changing climate (e.g. thermal stress, sea-level, stratification and nutrient availability, storm intensity) and direct human impacts (over fishing, land-based pollution, etc.). </a:t>
            </a:r>
            <a:r>
              <a:rPr lang="en-US" sz="1600" dirty="0" smtClean="0"/>
              <a:t>Sea surface temperature data from coupled ocean-atmosphere </a:t>
            </a:r>
            <a:r>
              <a:rPr lang="en-US" sz="1600" dirty="0" smtClean="0"/>
              <a:t>general  circulation </a:t>
            </a:r>
            <a:r>
              <a:rPr lang="en-US" sz="1600" dirty="0" smtClean="0"/>
              <a:t>models is used in combination with records of </a:t>
            </a:r>
            <a:r>
              <a:rPr lang="en-US" sz="1600" dirty="0" smtClean="0"/>
              <a:t>observed bleaching </a:t>
            </a:r>
            <a:r>
              <a:rPr lang="en-US" sz="1600" dirty="0" smtClean="0"/>
              <a:t>to create and verify thermal thresholds above which </a:t>
            </a:r>
            <a:r>
              <a:rPr lang="en-US" sz="1600" dirty="0" smtClean="0"/>
              <a:t>coral bleaching </a:t>
            </a:r>
            <a:r>
              <a:rPr lang="en-US" sz="1600" dirty="0" smtClean="0"/>
              <a:t>is likely.  Multiple climate models are analyzed and to</a:t>
            </a:r>
            <a:br>
              <a:rPr lang="en-US" sz="1600" dirty="0" smtClean="0"/>
            </a:br>
            <a:r>
              <a:rPr lang="en-US" sz="1600" dirty="0" smtClean="0"/>
              <a:t>improve robustness of predictions.</a:t>
            </a:r>
            <a:br>
              <a:rPr lang="en-US" sz="1600" dirty="0" smtClean="0"/>
            </a:br>
            <a:endParaRPr lang="en-US" sz="1600" dirty="0" smtClean="0"/>
          </a:p>
        </p:txBody>
      </p:sp>
      <p:sp>
        <p:nvSpPr>
          <p:cNvPr id="70" name="AutoShape 844" descr="seawind-animation"/>
          <p:cNvSpPr>
            <a:spLocks noChangeAspect="1" noChangeArrowheads="1"/>
          </p:cNvSpPr>
          <p:nvPr/>
        </p:nvSpPr>
        <p:spPr bwMode="auto">
          <a:xfrm>
            <a:off x="122241" y="638646"/>
            <a:ext cx="206375" cy="169213"/>
          </a:xfrm>
          <a:prstGeom prst="rect">
            <a:avLst/>
          </a:prstGeom>
          <a:noFill/>
        </p:spPr>
        <p:txBody>
          <a:bodyPr/>
          <a:lstStyle/>
          <a:p>
            <a:endParaRPr lang="en-US"/>
          </a:p>
        </p:txBody>
      </p:sp>
      <p:grpSp>
        <p:nvGrpSpPr>
          <p:cNvPr id="149" name="Group 148"/>
          <p:cNvGrpSpPr/>
          <p:nvPr/>
        </p:nvGrpSpPr>
        <p:grpSpPr>
          <a:xfrm>
            <a:off x="-152400" y="13411200"/>
            <a:ext cx="6858000" cy="7239000"/>
            <a:chOff x="1752600" y="13411200"/>
            <a:chExt cx="6858000" cy="7239000"/>
          </a:xfrm>
        </p:grpSpPr>
        <p:pic>
          <p:nvPicPr>
            <p:cNvPr id="63" name="Picture 2" descr="http://coralreefwatch.noaa.gov/satellite/oa/data/archive/SSA/NOAA_CRW_OA_SSA_200909_1200x645.gif"/>
            <p:cNvPicPr>
              <a:picLocks noChangeAspect="1" noChangeArrowheads="1"/>
            </p:cNvPicPr>
            <p:nvPr/>
          </p:nvPicPr>
          <p:blipFill>
            <a:blip r:embed="rId4" cstate="print"/>
            <a:srcRect/>
            <a:stretch>
              <a:fillRect/>
            </a:stretch>
          </p:blipFill>
          <p:spPr bwMode="auto">
            <a:xfrm>
              <a:off x="2133600" y="13411200"/>
              <a:ext cx="6464657" cy="3474720"/>
            </a:xfrm>
            <a:prstGeom prst="rect">
              <a:avLst/>
            </a:prstGeom>
            <a:noFill/>
          </p:spPr>
        </p:pic>
        <p:pic>
          <p:nvPicPr>
            <p:cNvPr id="71" name="Picture 4" descr="http://coralreefwatch.noaa.gov/satellite/oa/data/nrt/NOAA_CRW_OAPS_SSA_Regional_Timeseries_1200x645.gif"/>
            <p:cNvPicPr>
              <a:picLocks noChangeAspect="1" noChangeArrowheads="1"/>
            </p:cNvPicPr>
            <p:nvPr/>
          </p:nvPicPr>
          <p:blipFill>
            <a:blip r:embed="rId5" cstate="print"/>
            <a:srcRect l="-5894" r="-192" b="-9649"/>
            <a:stretch>
              <a:fillRect/>
            </a:stretch>
          </p:blipFill>
          <p:spPr bwMode="auto">
            <a:xfrm>
              <a:off x="1752600" y="16840200"/>
              <a:ext cx="6858000" cy="3810000"/>
            </a:xfrm>
            <a:prstGeom prst="rect">
              <a:avLst/>
            </a:prstGeom>
            <a:noFill/>
            <a:ln>
              <a:noFill/>
            </a:ln>
          </p:spPr>
        </p:pic>
      </p:grpSp>
      <p:pic>
        <p:nvPicPr>
          <p:cNvPr id="72" name="Picture 71" descr="NOAA logo"/>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19200" y="1066800"/>
            <a:ext cx="1529309" cy="1524000"/>
          </a:xfrm>
          <a:prstGeom prst="rect">
            <a:avLst/>
          </a:prstGeom>
          <a:noFill/>
        </p:spPr>
      </p:pic>
      <p:pic>
        <p:nvPicPr>
          <p:cNvPr id="74" name="Picture 793" descr="home_03"/>
          <p:cNvPicPr>
            <a:picLocks noChangeAspect="1" noChangeArrowheads="1"/>
          </p:cNvPicPr>
          <p:nvPr/>
        </p:nvPicPr>
        <p:blipFill>
          <a:blip r:embed="rId7" cstate="print"/>
          <a:srcRect/>
          <a:stretch>
            <a:fillRect/>
          </a:stretch>
        </p:blipFill>
        <p:spPr bwMode="auto">
          <a:xfrm>
            <a:off x="29870400" y="1295400"/>
            <a:ext cx="2370061" cy="1143000"/>
          </a:xfrm>
          <a:prstGeom prst="rect">
            <a:avLst/>
          </a:prstGeom>
          <a:noFill/>
        </p:spPr>
      </p:pic>
      <p:sp>
        <p:nvSpPr>
          <p:cNvPr id="76" name="TextBox 75"/>
          <p:cNvSpPr txBox="1"/>
          <p:nvPr/>
        </p:nvSpPr>
        <p:spPr>
          <a:xfrm>
            <a:off x="11277600" y="32004000"/>
            <a:ext cx="10515600" cy="5509200"/>
          </a:xfrm>
          <a:prstGeom prst="rect">
            <a:avLst/>
          </a:prstGeom>
          <a:noFill/>
        </p:spPr>
        <p:txBody>
          <a:bodyPr wrap="square" rtlCol="0">
            <a:spAutoFit/>
          </a:bodyPr>
          <a:lstStyle/>
          <a:p>
            <a:r>
              <a:rPr lang="en-US" sz="2000" b="1" dirty="0" smtClean="0"/>
              <a:t>For Further Reading See….</a:t>
            </a:r>
          </a:p>
          <a:p>
            <a:r>
              <a:rPr lang="en-US" sz="2000" b="1" dirty="0" smtClean="0"/>
              <a:t>1. </a:t>
            </a:r>
            <a:r>
              <a:rPr lang="en-US" sz="2000" dirty="0" smtClean="0"/>
              <a:t>Gledhill, D.K., Wanninkhof, R., Millero, F.J., Eakin, C.M., 2008. Ocean acidification of the Greater Caribbean Region. J. </a:t>
            </a:r>
            <a:r>
              <a:rPr lang="en-US" sz="2000" dirty="0" err="1" smtClean="0"/>
              <a:t>Geophys</a:t>
            </a:r>
            <a:r>
              <a:rPr lang="en-US" sz="2000" dirty="0" smtClean="0"/>
              <a:t>. Res. 113, C10031. </a:t>
            </a:r>
            <a:r>
              <a:rPr lang="en-US" sz="2000" b="1" dirty="0" smtClean="0"/>
              <a:t>2.</a:t>
            </a:r>
            <a:r>
              <a:rPr lang="en-US" sz="2000" dirty="0" smtClean="0"/>
              <a:t> Gledhill, D, R. </a:t>
            </a:r>
            <a:r>
              <a:rPr lang="en-US" sz="2000" dirty="0" err="1" smtClean="0"/>
              <a:t>Wanninkhof</a:t>
            </a:r>
            <a:r>
              <a:rPr lang="en-US" sz="2000" dirty="0" smtClean="0"/>
              <a:t>, and M. </a:t>
            </a:r>
            <a:r>
              <a:rPr lang="en-US" sz="2000" dirty="0" err="1" smtClean="0"/>
              <a:t>Eakin</a:t>
            </a:r>
            <a:r>
              <a:rPr lang="en-US" sz="2000" dirty="0" smtClean="0"/>
              <a:t> (2010) Observing ocean acidification from space, Oceanography 22(4): 48-59. </a:t>
            </a:r>
            <a:r>
              <a:rPr lang="en-US" sz="2000" b="1" dirty="0" smtClean="0"/>
              <a:t>3.</a:t>
            </a:r>
            <a:r>
              <a:rPr lang="en-US" sz="2000" dirty="0" smtClean="0"/>
              <a:t> </a:t>
            </a:r>
            <a:r>
              <a:rPr lang="en-US" sz="2000" dirty="0" err="1" smtClean="0"/>
              <a:t>Keul</a:t>
            </a:r>
            <a:r>
              <a:rPr lang="en-US" sz="2000" dirty="0" smtClean="0"/>
              <a:t>, N., Morse, J. M., </a:t>
            </a:r>
            <a:r>
              <a:rPr lang="en-US" sz="2000" dirty="0" err="1" smtClean="0"/>
              <a:t>Wanninkhof</a:t>
            </a:r>
            <a:r>
              <a:rPr lang="en-US" sz="2000" dirty="0" smtClean="0"/>
              <a:t>, R., Gledhill, D. K., &amp; Bianchi, T. S., 2010. Carbonate Chemistry Dynamics of Surface Waters in the Northern Gulf of Mexico. Aquatic Geochemistry 16(3):1573-1421. </a:t>
            </a:r>
            <a:r>
              <a:rPr lang="en-US" sz="2000" b="1" dirty="0" smtClean="0"/>
              <a:t>4.</a:t>
            </a:r>
            <a:r>
              <a:rPr lang="en-US" sz="2000" dirty="0" smtClean="0"/>
              <a:t> Manzello, D., et al. 2008. Poorly cemented coral reefs of the eastern tropical Pacific: possible insights into reef development in a high-CO2 world. PNAS 105:10450-10455. </a:t>
            </a:r>
            <a:r>
              <a:rPr lang="en-US" sz="2000" b="1" dirty="0" smtClean="0"/>
              <a:t>5.</a:t>
            </a:r>
            <a:r>
              <a:rPr lang="en-US" sz="2000" dirty="0" smtClean="0"/>
              <a:t> Manzello, D. 2009. Reef development and resilience to acute (El Niño warming) and chronic (high-CO2) disturbances in the eastern tropical Pacific: a real-world climate change model. Proc. 11th Int. Coral Reef Symp., 1299-1304. </a:t>
            </a:r>
            <a:r>
              <a:rPr lang="en-US" sz="2000" b="1" dirty="0" smtClean="0"/>
              <a:t>6.</a:t>
            </a:r>
            <a:r>
              <a:rPr lang="en-US" sz="2000" dirty="0" smtClean="0"/>
              <a:t> Manzello, D. 2010. Coral growth with thermal stress and ocean acidification: Lessons from the eastern tropical Pacific. Coral Reefs 29:749-758.  </a:t>
            </a:r>
            <a:r>
              <a:rPr lang="en-US" sz="2000" b="1" dirty="0" smtClean="0"/>
              <a:t>7.</a:t>
            </a:r>
            <a:r>
              <a:rPr lang="en-US" sz="2000" dirty="0" smtClean="0"/>
              <a:t> Manzello, D. 2010. Ocean acidification hotspots: Spatiotemporal dynamics of the seawater CO2 system from eastern Pacific coral reefs. Limnol. Oceanogr. 55:239-248. </a:t>
            </a:r>
            <a:r>
              <a:rPr lang="en-US" sz="2000" b="1" dirty="0" smtClean="0"/>
              <a:t>8. </a:t>
            </a:r>
            <a:r>
              <a:rPr lang="en-US" sz="2000" dirty="0" smtClean="0"/>
              <a:t>Swart PK, Greer L, Rosenheim BE, Moses CS, Waite AJ, Winter A, Dodge RE, </a:t>
            </a:r>
            <a:r>
              <a:rPr lang="en-US" sz="2000" dirty="0" err="1" smtClean="0"/>
              <a:t>Helmle</a:t>
            </a:r>
            <a:r>
              <a:rPr lang="en-US" sz="2000" dirty="0" smtClean="0"/>
              <a:t> K (2010) The </a:t>
            </a:r>
            <a:r>
              <a:rPr lang="en-US" sz="2000" baseline="30000" dirty="0" smtClean="0"/>
              <a:t>13</a:t>
            </a:r>
            <a:r>
              <a:rPr lang="en-US" sz="2000" dirty="0" smtClean="0"/>
              <a:t>C </a:t>
            </a:r>
            <a:r>
              <a:rPr lang="en-US" sz="2000" dirty="0" err="1" smtClean="0"/>
              <a:t>Suess</a:t>
            </a:r>
            <a:r>
              <a:rPr lang="en-US" sz="2000" dirty="0" smtClean="0"/>
              <a:t> effect in </a:t>
            </a:r>
            <a:r>
              <a:rPr lang="en-US" sz="2000" dirty="0" err="1" smtClean="0"/>
              <a:t>scleractinian</a:t>
            </a:r>
            <a:r>
              <a:rPr lang="en-US" sz="2000" dirty="0" smtClean="0"/>
              <a:t> corals mirror changes in the anthropogenic CO</a:t>
            </a:r>
            <a:r>
              <a:rPr lang="en-US" sz="2000" baseline="-25000" dirty="0" smtClean="0"/>
              <a:t>2</a:t>
            </a:r>
            <a:r>
              <a:rPr lang="en-US" sz="2000" dirty="0" smtClean="0"/>
              <a:t> inventory of the surface oceans. </a:t>
            </a:r>
            <a:r>
              <a:rPr lang="en-US" sz="2000" dirty="0" err="1" smtClean="0"/>
              <a:t>Geophys</a:t>
            </a:r>
            <a:r>
              <a:rPr lang="en-US" sz="2000" dirty="0" smtClean="0"/>
              <a:t>. Res. </a:t>
            </a:r>
            <a:r>
              <a:rPr lang="en-US" sz="2000" dirty="0" err="1" smtClean="0"/>
              <a:t>Lett</a:t>
            </a:r>
            <a:r>
              <a:rPr lang="en-US" sz="2000" dirty="0" smtClean="0"/>
              <a:t>. 37: L05604</a:t>
            </a:r>
          </a:p>
          <a:p>
            <a:endParaRPr lang="en-US" sz="1600" dirty="0" smtClean="0"/>
          </a:p>
          <a:p>
            <a:endParaRPr lang="en-US" sz="1600" dirty="0">
              <a:latin typeface="Arial" pitchFamily="34" charset="0"/>
              <a:cs typeface="Arial" pitchFamily="34" charset="0"/>
            </a:endParaRPr>
          </a:p>
        </p:txBody>
      </p:sp>
      <p:sp>
        <p:nvSpPr>
          <p:cNvPr id="77" name="Rectangle 11"/>
          <p:cNvSpPr>
            <a:spLocks noChangeArrowheads="1"/>
          </p:cNvSpPr>
          <p:nvPr/>
        </p:nvSpPr>
        <p:spPr bwMode="auto">
          <a:xfrm>
            <a:off x="0" y="609600"/>
            <a:ext cx="402336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2" name="TextBox 101"/>
          <p:cNvSpPr txBox="1"/>
          <p:nvPr/>
        </p:nvSpPr>
        <p:spPr>
          <a:xfrm>
            <a:off x="990600" y="11938337"/>
            <a:ext cx="9005670" cy="1015663"/>
          </a:xfrm>
          <a:prstGeom prst="rect">
            <a:avLst/>
          </a:prstGeom>
          <a:noFill/>
        </p:spPr>
        <p:txBody>
          <a:bodyPr wrap="none" rtlCol="0">
            <a:spAutoFit/>
          </a:bodyPr>
          <a:lstStyle/>
          <a:p>
            <a:r>
              <a:rPr lang="en-US" sz="6000" b="1" u="sng" dirty="0" smtClean="0"/>
              <a:t>Modeling Regional Changes</a:t>
            </a:r>
            <a:endParaRPr lang="en-US" sz="8000" b="1" u="sng" dirty="0"/>
          </a:p>
        </p:txBody>
      </p:sp>
      <p:sp>
        <p:nvSpPr>
          <p:cNvPr id="105" name="Rectangle 675"/>
          <p:cNvSpPr>
            <a:spLocks noChangeArrowheads="1"/>
          </p:cNvSpPr>
          <p:nvPr/>
        </p:nvSpPr>
        <p:spPr bwMode="auto">
          <a:xfrm>
            <a:off x="6781800" y="13411200"/>
            <a:ext cx="3810000" cy="3582115"/>
          </a:xfrm>
          <a:prstGeom prst="rect">
            <a:avLst/>
          </a:prstGeom>
          <a:noFill/>
          <a:ln w="38100">
            <a:noFill/>
            <a:miter lim="800000"/>
            <a:headEnd/>
            <a:tailEnd/>
          </a:ln>
          <a:effectLst/>
        </p:spPr>
        <p:txBody>
          <a:bodyPr wrap="square" lIns="72752" tIns="36376" rIns="72752" bIns="36376">
            <a:spAutoFit/>
          </a:bodyPr>
          <a:lstStyle/>
          <a:p>
            <a:r>
              <a:rPr lang="en-US" sz="1800" b="1" dirty="0" smtClean="0"/>
              <a:t>Ocean Acidification within the Greater Caribbean Region</a:t>
            </a:r>
          </a:p>
          <a:p>
            <a:r>
              <a:rPr lang="en-US" sz="1600" dirty="0" smtClean="0"/>
              <a:t>The OAPS offers monthly synthesis of satellite and modeled environmental datasets to provide a synoptic estimate of sea surface carbonate chemistry in the Greater Caribbean Region. Carbonate mineral saturation states have declined in tropical oceanic waters by more than 20% over the industrial period. Currently, carbonate mineral saturation states are decreasing across the region at a rate of about 3% per decade and exhibits considerable spatial and seasonal variability.</a:t>
            </a:r>
          </a:p>
        </p:txBody>
      </p:sp>
      <p:grpSp>
        <p:nvGrpSpPr>
          <p:cNvPr id="150" name="Group 149"/>
          <p:cNvGrpSpPr/>
          <p:nvPr/>
        </p:nvGrpSpPr>
        <p:grpSpPr>
          <a:xfrm>
            <a:off x="4267200" y="25527000"/>
            <a:ext cx="6355080" cy="8839200"/>
            <a:chOff x="274320" y="21107400"/>
            <a:chExt cx="6355080" cy="8839200"/>
          </a:xfrm>
        </p:grpSpPr>
        <p:pic>
          <p:nvPicPr>
            <p:cNvPr id="134" name="Picture 12"/>
            <p:cNvPicPr>
              <a:picLocks noChangeAspect="1" noChangeArrowheads="1"/>
            </p:cNvPicPr>
            <p:nvPr/>
          </p:nvPicPr>
          <p:blipFill>
            <a:blip r:embed="rId8" cstate="print"/>
            <a:srcRect/>
            <a:stretch>
              <a:fillRect/>
            </a:stretch>
          </p:blipFill>
          <p:spPr bwMode="auto">
            <a:xfrm>
              <a:off x="274320" y="26581831"/>
              <a:ext cx="6355080" cy="3364769"/>
            </a:xfrm>
            <a:prstGeom prst="rect">
              <a:avLst/>
            </a:prstGeom>
            <a:noFill/>
            <a:ln w="9525">
              <a:noFill/>
              <a:miter lim="800000"/>
              <a:headEnd/>
              <a:tailEnd/>
            </a:ln>
          </p:spPr>
        </p:pic>
        <p:pic>
          <p:nvPicPr>
            <p:cNvPr id="135" name="Picture 13"/>
            <p:cNvPicPr>
              <a:picLocks noChangeAspect="1" noChangeArrowheads="1"/>
            </p:cNvPicPr>
            <p:nvPr/>
          </p:nvPicPr>
          <p:blipFill>
            <a:blip r:embed="rId9" cstate="print"/>
            <a:srcRect/>
            <a:stretch>
              <a:fillRect/>
            </a:stretch>
          </p:blipFill>
          <p:spPr bwMode="auto">
            <a:xfrm>
              <a:off x="274320" y="21107400"/>
              <a:ext cx="6355080" cy="5460433"/>
            </a:xfrm>
            <a:prstGeom prst="rect">
              <a:avLst/>
            </a:prstGeom>
            <a:noFill/>
            <a:ln w="9525">
              <a:noFill/>
              <a:miter lim="800000"/>
              <a:headEnd/>
              <a:tailEnd/>
            </a:ln>
          </p:spPr>
        </p:pic>
      </p:grpSp>
      <p:sp>
        <p:nvSpPr>
          <p:cNvPr id="140" name="Rectangle 675"/>
          <p:cNvSpPr>
            <a:spLocks noChangeArrowheads="1"/>
          </p:cNvSpPr>
          <p:nvPr/>
        </p:nvSpPr>
        <p:spPr bwMode="auto">
          <a:xfrm>
            <a:off x="22479000" y="4800600"/>
            <a:ext cx="9220200" cy="3459005"/>
          </a:xfrm>
          <a:prstGeom prst="rect">
            <a:avLst/>
          </a:prstGeom>
          <a:noFill/>
          <a:ln w="38100">
            <a:noFill/>
            <a:miter lim="800000"/>
            <a:headEnd/>
            <a:tailEnd/>
          </a:ln>
          <a:effectLst/>
        </p:spPr>
        <p:txBody>
          <a:bodyPr wrap="square" lIns="72752" tIns="36376" rIns="72752" bIns="36376">
            <a:spAutoFit/>
          </a:bodyPr>
          <a:lstStyle/>
          <a:p>
            <a:r>
              <a:rPr lang="en-US" sz="2000" b="1" dirty="0" smtClean="0">
                <a:latin typeface="Arial" pitchFamily="34" charset="0"/>
                <a:cs typeface="Arial" pitchFamily="34" charset="0"/>
              </a:rPr>
              <a:t>NOAA AOML/OCD</a:t>
            </a:r>
          </a:p>
          <a:p>
            <a:r>
              <a:rPr lang="en-US" sz="2000" dirty="0" smtClean="0"/>
              <a:t>The Ocean Chemistry Division (OCD) is one of the three scientific research divisions within the Atlantic Oceanographic and Meteorological Laboratory (AOML). The diverse Ocean Chemistry Division scientific staff is comprised not only of chemical oceanographers and atmospheric chemists but also biological and physical oceanographers. OCD typically employs multi-disciplinary approaches to solve scientific research questions central to the National Oceanic and Atmospheric Administration (NOAA) mission requirements. The division's research includes projects that are important both in enhancing our basic understanding of the coupled atmospheric/ocean system but also in assessing the current and future effects of human activities on the coastal and oceanic environments</a:t>
            </a:r>
            <a:endParaRPr lang="en-US" sz="2000" dirty="0">
              <a:latin typeface="Arial" pitchFamily="34" charset="0"/>
              <a:cs typeface="Arial" pitchFamily="34" charset="0"/>
            </a:endParaRPr>
          </a:p>
        </p:txBody>
      </p:sp>
      <p:grpSp>
        <p:nvGrpSpPr>
          <p:cNvPr id="148" name="Group 147"/>
          <p:cNvGrpSpPr/>
          <p:nvPr/>
        </p:nvGrpSpPr>
        <p:grpSpPr>
          <a:xfrm>
            <a:off x="22783800" y="8610600"/>
            <a:ext cx="8211357" cy="3200400"/>
            <a:chOff x="29108400" y="5638800"/>
            <a:chExt cx="8211357" cy="3200400"/>
          </a:xfrm>
        </p:grpSpPr>
        <p:pic>
          <p:nvPicPr>
            <p:cNvPr id="139" name="Picture 2" descr="http://www.aoml.noaa.gov/ocd/ocdweb/images/coral.jpg"/>
            <p:cNvPicPr>
              <a:picLocks noChangeAspect="1" noChangeArrowheads="1"/>
            </p:cNvPicPr>
            <p:nvPr/>
          </p:nvPicPr>
          <p:blipFill>
            <a:blip r:embed="rId10" cstate="print"/>
            <a:srcRect/>
            <a:stretch>
              <a:fillRect/>
            </a:stretch>
          </p:blipFill>
          <p:spPr bwMode="auto">
            <a:xfrm>
              <a:off x="29108400" y="5638800"/>
              <a:ext cx="4096557" cy="3154680"/>
            </a:xfrm>
            <a:prstGeom prst="rect">
              <a:avLst/>
            </a:prstGeom>
            <a:noFill/>
          </p:spPr>
        </p:pic>
        <p:pic>
          <p:nvPicPr>
            <p:cNvPr id="141" name="Picture 4" descr="http://www.aoml.noaa.gov/ocd/ocdweb/images/ctd.jpg"/>
            <p:cNvPicPr>
              <a:picLocks noChangeAspect="1" noChangeArrowheads="1"/>
            </p:cNvPicPr>
            <p:nvPr/>
          </p:nvPicPr>
          <p:blipFill>
            <a:blip r:embed="rId11" cstate="print"/>
            <a:srcRect/>
            <a:stretch>
              <a:fillRect/>
            </a:stretch>
          </p:blipFill>
          <p:spPr bwMode="auto">
            <a:xfrm>
              <a:off x="33223200" y="5684520"/>
              <a:ext cx="4096557" cy="3154680"/>
            </a:xfrm>
            <a:prstGeom prst="rect">
              <a:avLst/>
            </a:prstGeom>
            <a:noFill/>
          </p:spPr>
        </p:pic>
      </p:grpSp>
      <p:sp>
        <p:nvSpPr>
          <p:cNvPr id="151" name="Rounded Rectangle 150"/>
          <p:cNvSpPr/>
          <p:nvPr/>
        </p:nvSpPr>
        <p:spPr>
          <a:xfrm>
            <a:off x="11049000" y="12039600"/>
            <a:ext cx="10972800" cy="19126200"/>
          </a:xfrm>
          <a:prstGeom prst="round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p:cNvSpPr txBox="1"/>
          <p:nvPr/>
        </p:nvSpPr>
        <p:spPr>
          <a:xfrm>
            <a:off x="12192000" y="12014537"/>
            <a:ext cx="8841779" cy="1015663"/>
          </a:xfrm>
          <a:prstGeom prst="rect">
            <a:avLst/>
          </a:prstGeom>
          <a:noFill/>
        </p:spPr>
        <p:txBody>
          <a:bodyPr wrap="none" rtlCol="0">
            <a:spAutoFit/>
          </a:bodyPr>
          <a:lstStyle/>
          <a:p>
            <a:r>
              <a:rPr lang="en-US" sz="6000" b="1" i="1" u="sng" dirty="0" smtClean="0"/>
              <a:t>Monitoring Local Processes</a:t>
            </a:r>
            <a:endParaRPr lang="en-US" sz="8000" b="1" u="sng" dirty="0"/>
          </a:p>
        </p:txBody>
      </p:sp>
      <p:grpSp>
        <p:nvGrpSpPr>
          <p:cNvPr id="212" name="Group 211"/>
          <p:cNvGrpSpPr/>
          <p:nvPr/>
        </p:nvGrpSpPr>
        <p:grpSpPr>
          <a:xfrm>
            <a:off x="11353800" y="13492761"/>
            <a:ext cx="10591801" cy="7116350"/>
            <a:chOff x="11353800" y="14129521"/>
            <a:chExt cx="10591801" cy="7116350"/>
          </a:xfrm>
        </p:grpSpPr>
        <p:sp>
          <p:nvSpPr>
            <p:cNvPr id="160" name="Rectangle 675"/>
            <p:cNvSpPr>
              <a:spLocks noChangeArrowheads="1"/>
            </p:cNvSpPr>
            <p:nvPr/>
          </p:nvSpPr>
          <p:spPr bwMode="auto">
            <a:xfrm>
              <a:off x="18211801" y="17602200"/>
              <a:ext cx="3581399" cy="3643671"/>
            </a:xfrm>
            <a:prstGeom prst="rect">
              <a:avLst/>
            </a:prstGeom>
            <a:noFill/>
            <a:ln w="38100">
              <a:noFill/>
              <a:miter lim="800000"/>
              <a:headEnd/>
              <a:tailEnd/>
            </a:ln>
            <a:effectLst/>
          </p:spPr>
          <p:txBody>
            <a:bodyPr wrap="square" lIns="72752" tIns="36376" rIns="72752" bIns="36376">
              <a:spAutoFit/>
            </a:bodyPr>
            <a:lstStyle/>
            <a:p>
              <a:r>
                <a:rPr lang="en-US" sz="2400" b="1" dirty="0" smtClean="0"/>
                <a:t>Atlantic OA Test-bed</a:t>
              </a:r>
            </a:p>
            <a:p>
              <a:r>
                <a:rPr lang="en-US" sz="1600" dirty="0" smtClean="0"/>
                <a:t>The Atlantic Ocean Acidification test-bed (AOAT) in La </a:t>
              </a:r>
              <a:r>
                <a:rPr lang="en-US" sz="1600" dirty="0" err="1" smtClean="0"/>
                <a:t>Parguera</a:t>
              </a:r>
              <a:r>
                <a:rPr lang="en-US" sz="1600" dirty="0" smtClean="0"/>
                <a:t>, PR is an on-going project advanced by the NOAA Coral Reef Conservation Program.  This joint effort by NOAA, the University of Miami/RSMAS (</a:t>
              </a:r>
              <a:r>
                <a:rPr lang="en-US" sz="1600" dirty="0" err="1" smtClean="0"/>
                <a:t>Rosenstiel</a:t>
              </a:r>
              <a:r>
                <a:rPr lang="en-US" sz="1600" dirty="0" smtClean="0"/>
                <a:t> School of Marine and Atmospheric Science) and the University of Puerto Rico </a:t>
              </a:r>
              <a:r>
                <a:rPr lang="en-US" sz="1600" dirty="0" err="1" smtClean="0"/>
                <a:t>Mayagüez</a:t>
              </a:r>
              <a:r>
                <a:rPr lang="en-US" sz="1600" dirty="0" smtClean="0"/>
                <a:t> (UPRM) has sought to serve as a nexus of federal and academic monitoring and research related to assessing the impacts of ocean acidification on coral reef ecosystems since 2008. </a:t>
              </a:r>
            </a:p>
          </p:txBody>
        </p:sp>
        <p:sp>
          <p:nvSpPr>
            <p:cNvPr id="154" name="TextBox 153"/>
            <p:cNvSpPr txBox="1"/>
            <p:nvPr/>
          </p:nvSpPr>
          <p:spPr>
            <a:xfrm>
              <a:off x="15025007" y="14352760"/>
              <a:ext cx="730231" cy="265571"/>
            </a:xfrm>
            <a:prstGeom prst="rect">
              <a:avLst/>
            </a:prstGeom>
            <a:noFill/>
          </p:spPr>
          <p:txBody>
            <a:bodyPr wrap="none" rtlCol="0">
              <a:spAutoFit/>
            </a:bodyPr>
            <a:lstStyle/>
            <a:p>
              <a:r>
                <a:rPr lang="en-US" sz="1500" dirty="0" smtClean="0">
                  <a:solidFill>
                    <a:schemeClr val="bg1"/>
                  </a:solidFill>
                  <a:latin typeface="Arial" pitchFamily="34" charset="0"/>
                  <a:cs typeface="Arial" pitchFamily="34" charset="0"/>
                </a:rPr>
                <a:t>MAPCO2</a:t>
              </a:r>
              <a:endParaRPr lang="en-US" sz="1500" dirty="0">
                <a:solidFill>
                  <a:schemeClr val="bg1"/>
                </a:solidFill>
                <a:latin typeface="Arial" pitchFamily="34" charset="0"/>
                <a:cs typeface="Arial" pitchFamily="34" charset="0"/>
              </a:endParaRPr>
            </a:p>
          </p:txBody>
        </p:sp>
        <p:pic>
          <p:nvPicPr>
            <p:cNvPr id="157" name="Picture 11" descr="C:\Users\AOML\Documents\DWIGHTG.hq.oar.noaa.gov\My Pictures\IMG_2245.jpg"/>
            <p:cNvPicPr>
              <a:picLocks noChangeAspect="1" noChangeArrowheads="1"/>
            </p:cNvPicPr>
            <p:nvPr/>
          </p:nvPicPr>
          <p:blipFill>
            <a:blip r:embed="rId12" cstate="print"/>
            <a:srcRect l="15490" r="14807" b="26244"/>
            <a:stretch>
              <a:fillRect/>
            </a:stretch>
          </p:blipFill>
          <p:spPr bwMode="auto">
            <a:xfrm>
              <a:off x="16151678" y="14415380"/>
              <a:ext cx="3514725" cy="3130990"/>
            </a:xfrm>
            <a:prstGeom prst="rect">
              <a:avLst/>
            </a:prstGeom>
            <a:noFill/>
          </p:spPr>
        </p:pic>
        <p:pic>
          <p:nvPicPr>
            <p:cNvPr id="158" name="Picture 10"/>
            <p:cNvPicPr>
              <a:picLocks noChangeAspect="1" noChangeArrowheads="1"/>
            </p:cNvPicPr>
            <p:nvPr/>
          </p:nvPicPr>
          <p:blipFill>
            <a:blip r:embed="rId13" cstate="print"/>
            <a:srcRect t="11798" b="12172"/>
            <a:stretch>
              <a:fillRect/>
            </a:stretch>
          </p:blipFill>
          <p:spPr bwMode="auto">
            <a:xfrm>
              <a:off x="11353800" y="14478000"/>
              <a:ext cx="4794031" cy="3068370"/>
            </a:xfrm>
            <a:prstGeom prst="rect">
              <a:avLst/>
            </a:prstGeom>
            <a:noFill/>
            <a:ln w="9525">
              <a:noFill/>
              <a:miter lim="800000"/>
              <a:headEnd/>
              <a:tailEnd/>
            </a:ln>
          </p:spPr>
        </p:pic>
        <p:sp>
          <p:nvSpPr>
            <p:cNvPr id="159" name="Rectangle 7"/>
            <p:cNvSpPr>
              <a:spLocks noChangeArrowheads="1"/>
            </p:cNvSpPr>
            <p:nvPr/>
          </p:nvSpPr>
          <p:spPr bwMode="auto">
            <a:xfrm>
              <a:off x="19659601" y="14129521"/>
              <a:ext cx="22860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lang="en-US" sz="1400" b="1" dirty="0" smtClean="0"/>
                <a:t>Current Capabilities:</a:t>
              </a:r>
            </a:p>
            <a:p>
              <a:pPr lvl="0" defTabSz="914400" fontAlgn="base">
                <a:spcBef>
                  <a:spcPts val="600"/>
                </a:spcBef>
                <a:spcAft>
                  <a:spcPts val="600"/>
                </a:spcAft>
                <a:buFont typeface="Arial" pitchFamily="34" charset="0"/>
                <a:buChar char="•"/>
              </a:pPr>
              <a:r>
                <a:rPr lang="en-US" sz="1400" dirty="0" smtClean="0"/>
                <a:t>Moored Autonomous pCO2 (MAPCO2) Buoy – [pCO2,sw, pCO2,air ,O2]</a:t>
              </a:r>
            </a:p>
            <a:p>
              <a:pPr lvl="0" defTabSz="914400" fontAlgn="base">
                <a:spcBef>
                  <a:spcPts val="600"/>
                </a:spcBef>
                <a:spcAft>
                  <a:spcPts val="600"/>
                </a:spcAft>
                <a:buFont typeface="Arial" pitchFamily="34" charset="0"/>
                <a:buChar char="•"/>
              </a:pPr>
              <a:r>
                <a:rPr lang="en-US" sz="1400" dirty="0" smtClean="0"/>
                <a:t>Coral Reef Early Warning System (CREWS) Station – [Temp, Salinity, PAR, UV, Wind, Rain, </a:t>
              </a:r>
              <a:r>
                <a:rPr lang="en-US" sz="1400" dirty="0" err="1" smtClean="0"/>
                <a:t>ect</a:t>
              </a:r>
              <a:r>
                <a:rPr lang="en-US" sz="1400" dirty="0" smtClean="0"/>
                <a:t>..]</a:t>
              </a:r>
            </a:p>
            <a:p>
              <a:pPr lvl="0" defTabSz="914400" fontAlgn="base">
                <a:spcBef>
                  <a:spcPts val="600"/>
                </a:spcBef>
                <a:spcAft>
                  <a:spcPts val="600"/>
                </a:spcAft>
                <a:buFont typeface="Arial" pitchFamily="34" charset="0"/>
                <a:buChar char="•"/>
              </a:pPr>
              <a:r>
                <a:rPr lang="en-US" sz="1400" dirty="0" smtClean="0"/>
                <a:t>UPRM Discrete Sampling Transects (weekly) – [Total Alkalinity, Spec. pH]</a:t>
              </a:r>
            </a:p>
            <a:p>
              <a:pPr lvl="0" defTabSz="914400" fontAlgn="base">
                <a:spcBef>
                  <a:spcPts val="600"/>
                </a:spcBef>
                <a:spcAft>
                  <a:spcPts val="600"/>
                </a:spcAft>
                <a:buFont typeface="Arial" pitchFamily="34" charset="0"/>
                <a:buChar char="•"/>
              </a:pPr>
              <a:r>
                <a:rPr lang="en-US" sz="1400" dirty="0" smtClean="0"/>
                <a:t> ADCP’s – [current </a:t>
              </a:r>
              <a:r>
                <a:rPr lang="en-US" sz="1400" dirty="0" err="1" smtClean="0"/>
                <a:t>u,v,z</a:t>
              </a:r>
              <a:r>
                <a:rPr lang="en-US" sz="1400" dirty="0" smtClean="0"/>
                <a:t>]</a:t>
              </a:r>
            </a:p>
            <a:p>
              <a:pPr lvl="0" defTabSz="914400" fontAlgn="base">
                <a:spcBef>
                  <a:spcPct val="0"/>
                </a:spcBef>
                <a:spcAft>
                  <a:spcPct val="0"/>
                </a:spcAft>
              </a:pPr>
              <a:endParaRPr lang="en-US" sz="1200" i="1" u="sng" dirty="0" smtClean="0">
                <a:latin typeface="Arial" pitchFamily="34" charset="0"/>
                <a:ea typeface="Calibri" pitchFamily="34" charset="0"/>
                <a:cs typeface="Arial" pitchFamily="34" charset="0"/>
              </a:endParaRPr>
            </a:p>
          </p:txBody>
        </p:sp>
        <p:pic>
          <p:nvPicPr>
            <p:cNvPr id="161" name="Picture 11"/>
            <p:cNvPicPr>
              <a:picLocks noChangeAspect="1" noChangeArrowheads="1"/>
            </p:cNvPicPr>
            <p:nvPr/>
          </p:nvPicPr>
          <p:blipFill>
            <a:blip r:embed="rId14" cstate="print"/>
            <a:srcRect/>
            <a:stretch>
              <a:fillRect/>
            </a:stretch>
          </p:blipFill>
          <p:spPr bwMode="auto">
            <a:xfrm>
              <a:off x="11353800" y="17678400"/>
              <a:ext cx="6728652" cy="2819400"/>
            </a:xfrm>
            <a:prstGeom prst="rect">
              <a:avLst/>
            </a:prstGeom>
            <a:noFill/>
            <a:ln w="9525">
              <a:noFill/>
              <a:miter lim="800000"/>
              <a:headEnd/>
              <a:tailEnd/>
            </a:ln>
          </p:spPr>
        </p:pic>
      </p:grpSp>
      <p:pic>
        <p:nvPicPr>
          <p:cNvPr id="162" name="Picture 16" descr="C:\Users\AOML.CIMAS\Documents\DWIGHTG.hq.oar.noaa.gov\Meetings\20100511_NASA OBBOCRT\OBBOCRT_Poster\dwight_all_lascuevas.jpg"/>
          <p:cNvPicPr>
            <a:picLocks noChangeAspect="1" noChangeArrowheads="1"/>
          </p:cNvPicPr>
          <p:nvPr/>
        </p:nvPicPr>
        <p:blipFill>
          <a:blip r:embed="rId15" cstate="print"/>
          <a:srcRect/>
          <a:stretch>
            <a:fillRect/>
          </a:stretch>
        </p:blipFill>
        <p:spPr bwMode="auto">
          <a:xfrm>
            <a:off x="6629400" y="20497800"/>
            <a:ext cx="4114800" cy="3086100"/>
          </a:xfrm>
          <a:prstGeom prst="rect">
            <a:avLst/>
          </a:prstGeom>
          <a:noFill/>
        </p:spPr>
      </p:pic>
      <p:pic>
        <p:nvPicPr>
          <p:cNvPr id="163" name="Picture 19" descr="C:\Users\AOML.CIMAS\Documents\DWIGHTG.hq.oar.noaa.gov\Meetings\20100511_NASA OBBOCRT\OBBOCRT_Poster\DSCN0719.JPG"/>
          <p:cNvPicPr>
            <a:picLocks noChangeAspect="1" noChangeArrowheads="1"/>
          </p:cNvPicPr>
          <p:nvPr/>
        </p:nvPicPr>
        <p:blipFill>
          <a:blip r:embed="rId16" cstate="print"/>
          <a:srcRect/>
          <a:stretch>
            <a:fillRect/>
          </a:stretch>
        </p:blipFill>
        <p:spPr bwMode="auto">
          <a:xfrm>
            <a:off x="6705600" y="17297400"/>
            <a:ext cx="4012924" cy="3010713"/>
          </a:xfrm>
          <a:prstGeom prst="rect">
            <a:avLst/>
          </a:prstGeom>
          <a:noFill/>
        </p:spPr>
      </p:pic>
      <p:sp>
        <p:nvSpPr>
          <p:cNvPr id="164" name="TextBox 163"/>
          <p:cNvSpPr txBox="1"/>
          <p:nvPr/>
        </p:nvSpPr>
        <p:spPr>
          <a:xfrm>
            <a:off x="6934200" y="18669000"/>
            <a:ext cx="3733800" cy="1077218"/>
          </a:xfrm>
          <a:prstGeom prst="rect">
            <a:avLst/>
          </a:prstGeom>
          <a:noFill/>
          <a:ln>
            <a:solidFill>
              <a:schemeClr val="accent1"/>
            </a:solidFill>
          </a:ln>
        </p:spPr>
        <p:txBody>
          <a:bodyPr wrap="square" rtlCol="0">
            <a:spAutoFit/>
          </a:bodyPr>
          <a:lstStyle/>
          <a:p>
            <a:r>
              <a:rPr lang="en-US" sz="1600" b="1" dirty="0" smtClean="0">
                <a:solidFill>
                  <a:schemeClr val="bg1"/>
                </a:solidFill>
              </a:rPr>
              <a:t>Las Cuevas</a:t>
            </a:r>
          </a:p>
          <a:p>
            <a:r>
              <a:rPr lang="en-US" sz="1600" dirty="0" smtClean="0">
                <a:solidFill>
                  <a:schemeClr val="bg1"/>
                </a:solidFill>
              </a:rPr>
              <a:t>Regular autonomous transects are now being conducted  through the Caribbean Sea and GOM.  </a:t>
            </a:r>
            <a:endParaRPr lang="en-US" sz="1600" dirty="0">
              <a:solidFill>
                <a:schemeClr val="bg1"/>
              </a:solidFill>
            </a:endParaRPr>
          </a:p>
        </p:txBody>
      </p:sp>
      <p:sp>
        <p:nvSpPr>
          <p:cNvPr id="165" name="Rectangle 675"/>
          <p:cNvSpPr>
            <a:spLocks noChangeArrowheads="1"/>
          </p:cNvSpPr>
          <p:nvPr/>
        </p:nvSpPr>
        <p:spPr bwMode="auto">
          <a:xfrm>
            <a:off x="381000" y="21019055"/>
            <a:ext cx="6096000" cy="1612345"/>
          </a:xfrm>
          <a:prstGeom prst="rect">
            <a:avLst/>
          </a:prstGeom>
          <a:noFill/>
          <a:ln w="38100">
            <a:noFill/>
            <a:miter lim="800000"/>
            <a:headEnd/>
            <a:tailEnd/>
          </a:ln>
          <a:effectLst/>
        </p:spPr>
        <p:txBody>
          <a:bodyPr wrap="square" lIns="72752" tIns="36376" rIns="72752" bIns="36376">
            <a:spAutoFit/>
          </a:bodyPr>
          <a:lstStyle/>
          <a:p>
            <a:r>
              <a:rPr lang="en-US" sz="2000" b="1" dirty="0" smtClean="0"/>
              <a:t>AOML </a:t>
            </a:r>
            <a:r>
              <a:rPr lang="en-US" sz="2000" b="1" dirty="0" err="1" smtClean="0"/>
              <a:t>Gobal</a:t>
            </a:r>
            <a:r>
              <a:rPr lang="en-US" sz="2000" b="1" dirty="0" smtClean="0"/>
              <a:t> Carbon Cycle CO2 program</a:t>
            </a:r>
          </a:p>
          <a:p>
            <a:r>
              <a:rPr lang="en-US" sz="1600" dirty="0" smtClean="0"/>
              <a:t>NOAA AOML currently oversees the deployment, maintenance and data management of several ship-board autonomous CO2 analyzers which track the uptake of CO2 into the surface oceans.   These datasets subsequently serve as the basis for synoptic models such as the OAPS which tracks the rate and seasonal dynamics of OA.</a:t>
            </a:r>
          </a:p>
        </p:txBody>
      </p:sp>
      <p:sp>
        <p:nvSpPr>
          <p:cNvPr id="187" name="Rectangle 675"/>
          <p:cNvSpPr>
            <a:spLocks noChangeArrowheads="1"/>
          </p:cNvSpPr>
          <p:nvPr/>
        </p:nvSpPr>
        <p:spPr bwMode="auto">
          <a:xfrm>
            <a:off x="685800" y="4343400"/>
            <a:ext cx="9601200" cy="6105883"/>
          </a:xfrm>
          <a:prstGeom prst="rect">
            <a:avLst/>
          </a:prstGeom>
          <a:noFill/>
          <a:ln w="38100">
            <a:noFill/>
            <a:miter lim="800000"/>
            <a:headEnd/>
            <a:tailEnd/>
          </a:ln>
          <a:effectLst/>
        </p:spPr>
        <p:txBody>
          <a:bodyPr wrap="square" lIns="72752" tIns="36376" rIns="72752" bIns="36376">
            <a:spAutoFit/>
          </a:bodyPr>
          <a:lstStyle/>
          <a:p>
            <a:r>
              <a:rPr lang="en-US" sz="2800" b="1" dirty="0" smtClean="0">
                <a:latin typeface="Arial" pitchFamily="34" charset="0"/>
                <a:cs typeface="Arial" pitchFamily="34" charset="0"/>
              </a:rPr>
              <a:t>INTRODUCTION</a:t>
            </a: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Ocean acidification (OA) describes the secular global-scale changes in surface ocean carbonate chemistry in response to oceanic uptake of rising concentrations of atmospheric CO2.  Increasing rates of OA in coming decades could alter coral reef communities in a number of ways including changes in carbonate budgets, community structure and function.  Most of these concerns have emerged solely from laboratory investigations under simplified carbonate chemistry regimes.  Relatively few field studies have been conducted to adequately characterize the spatiotemporal dynamics of carbonate chemistry within reef </a:t>
            </a:r>
            <a:r>
              <a:rPr lang="en-US" sz="2800" smtClean="0">
                <a:latin typeface="Arial" pitchFamily="34" charset="0"/>
                <a:cs typeface="Arial" pitchFamily="34" charset="0"/>
              </a:rPr>
              <a:t>waters nor </a:t>
            </a:r>
            <a:r>
              <a:rPr lang="en-US" sz="2800" dirty="0" smtClean="0">
                <a:latin typeface="Arial" pitchFamily="34" charset="0"/>
                <a:cs typeface="Arial" pitchFamily="34" charset="0"/>
              </a:rPr>
              <a:t>investigated how this variability interacts with the fundamental processes of reef construction and breakdown.  </a:t>
            </a:r>
          </a:p>
        </p:txBody>
      </p:sp>
      <p:sp>
        <p:nvSpPr>
          <p:cNvPr id="188" name="Rectangle 675"/>
          <p:cNvSpPr>
            <a:spLocks noChangeArrowheads="1"/>
          </p:cNvSpPr>
          <p:nvPr/>
        </p:nvSpPr>
        <p:spPr bwMode="auto">
          <a:xfrm>
            <a:off x="11582400" y="4267200"/>
            <a:ext cx="9601200" cy="7398545"/>
          </a:xfrm>
          <a:prstGeom prst="rect">
            <a:avLst/>
          </a:prstGeom>
          <a:noFill/>
          <a:ln w="38100">
            <a:noFill/>
            <a:miter lim="800000"/>
            <a:headEnd/>
            <a:tailEnd/>
          </a:ln>
          <a:effectLst/>
        </p:spPr>
        <p:txBody>
          <a:bodyPr wrap="square" lIns="72752" tIns="36376" rIns="72752" bIns="36376">
            <a:spAutoFit/>
          </a:bodyPr>
          <a:lstStyle/>
          <a:p>
            <a:r>
              <a:rPr lang="en-US" sz="2800" dirty="0" smtClean="0">
                <a:latin typeface="Arial" pitchFamily="34" charset="0"/>
                <a:cs typeface="Arial" pitchFamily="34" charset="0"/>
              </a:rPr>
              <a:t>The National Oceanic and Atmospheric Administration’s (NOAA) Atlantic Oceanographic and Meteorological Laboratory (AOML) is actively engaged in monitoring the progression of OA from regional to local-scales and evaluating the effects on coral reef growth and persistence within select coral reefs of Puerto Rico and the Florida Reef Tract.  AOML researchers are utilizing an integrated and holistic approach that includes </a:t>
            </a:r>
            <a:r>
              <a:rPr lang="en-US" sz="2800" i="1" dirty="0" smtClean="0">
                <a:latin typeface="Arial" pitchFamily="34" charset="0"/>
                <a:cs typeface="Arial" pitchFamily="34" charset="0"/>
              </a:rPr>
              <a:t>in situ </a:t>
            </a:r>
            <a:r>
              <a:rPr lang="en-US" sz="2800" dirty="0" smtClean="0">
                <a:latin typeface="Arial" pitchFamily="34" charset="0"/>
                <a:cs typeface="Arial" pitchFamily="34" charset="0"/>
              </a:rPr>
              <a:t>synoptic near-real-time monitoring of reef carbonate chemistry, historical and recent measurements of coral calcification, and investigation of the processes that control the persistence of reef framework structures, such as inorganic cementation, </a:t>
            </a:r>
            <a:r>
              <a:rPr lang="en-US" sz="2800" dirty="0" err="1" smtClean="0">
                <a:latin typeface="Arial" pitchFamily="34" charset="0"/>
                <a:cs typeface="Arial" pitchFamily="34" charset="0"/>
              </a:rPr>
              <a:t>bioerosion</a:t>
            </a:r>
            <a:r>
              <a:rPr lang="en-US" sz="2800" dirty="0" smtClean="0">
                <a:latin typeface="Arial" pitchFamily="34" charset="0"/>
                <a:cs typeface="Arial" pitchFamily="34" charset="0"/>
              </a:rPr>
              <a:t>, and the community feedbacks to local carbonate chemistry.  These studies will help elucidate the potential vulnerability of coral reef ecosystems in a high-CO</a:t>
            </a:r>
            <a:r>
              <a:rPr lang="en-US" sz="2800" baseline="-25000" dirty="0" smtClean="0">
                <a:latin typeface="Arial" pitchFamily="34" charset="0"/>
                <a:cs typeface="Arial" pitchFamily="34" charset="0"/>
              </a:rPr>
              <a:t>2 </a:t>
            </a:r>
            <a:r>
              <a:rPr lang="en-US" sz="2800" dirty="0" smtClean="0">
                <a:latin typeface="Arial" pitchFamily="34" charset="0"/>
                <a:cs typeface="Arial" pitchFamily="34" charset="0"/>
              </a:rPr>
              <a:t>world by documenting rates of OA, its affects, and the local feedback processes within the real-world.     </a:t>
            </a:r>
          </a:p>
        </p:txBody>
      </p:sp>
      <p:pic>
        <p:nvPicPr>
          <p:cNvPr id="155" name="Picture 13" descr="C:\Documents and Settings\dwight.gledhill\My Documents\My Pictures\LPPR1 ICON Station 20100122\PICT0011.JPG"/>
          <p:cNvPicPr>
            <a:picLocks noChangeAspect="1" noChangeArrowheads="1"/>
          </p:cNvPicPr>
          <p:nvPr/>
        </p:nvPicPr>
        <p:blipFill>
          <a:blip r:embed="rId17" cstate="print"/>
          <a:srcRect l="40353" t="36459" r="50270" b="47249"/>
          <a:stretch>
            <a:fillRect/>
          </a:stretch>
        </p:blipFill>
        <p:spPr bwMode="auto">
          <a:xfrm>
            <a:off x="11577755" y="21056600"/>
            <a:ext cx="2900245" cy="4241800"/>
          </a:xfrm>
          <a:prstGeom prst="rect">
            <a:avLst/>
          </a:prstGeom>
          <a:noFill/>
        </p:spPr>
      </p:pic>
      <p:sp>
        <p:nvSpPr>
          <p:cNvPr id="156" name="TextBox 155"/>
          <p:cNvSpPr txBox="1"/>
          <p:nvPr/>
        </p:nvSpPr>
        <p:spPr>
          <a:xfrm>
            <a:off x="11446169" y="21209000"/>
            <a:ext cx="1050631" cy="265571"/>
          </a:xfrm>
          <a:prstGeom prst="rect">
            <a:avLst/>
          </a:prstGeom>
          <a:noFill/>
        </p:spPr>
        <p:txBody>
          <a:bodyPr wrap="none" rtlCol="0">
            <a:spAutoFit/>
          </a:bodyPr>
          <a:lstStyle/>
          <a:p>
            <a:r>
              <a:rPr lang="en-US" sz="1500" dirty="0" smtClean="0">
                <a:latin typeface="Arial" pitchFamily="34" charset="0"/>
                <a:cs typeface="Arial" pitchFamily="34" charset="0"/>
              </a:rPr>
              <a:t>ICON/CREWS</a:t>
            </a:r>
            <a:endParaRPr lang="en-US" sz="1500" dirty="0">
              <a:latin typeface="Arial" pitchFamily="34" charset="0"/>
              <a:cs typeface="Arial" pitchFamily="34" charset="0"/>
            </a:endParaRPr>
          </a:p>
        </p:txBody>
      </p:sp>
      <p:sp>
        <p:nvSpPr>
          <p:cNvPr id="167" name="Rectangle 675"/>
          <p:cNvSpPr>
            <a:spLocks noChangeArrowheads="1"/>
          </p:cNvSpPr>
          <p:nvPr/>
        </p:nvSpPr>
        <p:spPr bwMode="auto">
          <a:xfrm>
            <a:off x="11277600" y="25450800"/>
            <a:ext cx="3810000" cy="2043232"/>
          </a:xfrm>
          <a:prstGeom prst="rect">
            <a:avLst/>
          </a:prstGeom>
          <a:noFill/>
          <a:ln w="38100">
            <a:noFill/>
            <a:miter lim="800000"/>
            <a:headEnd/>
            <a:tailEnd/>
          </a:ln>
          <a:effectLst/>
        </p:spPr>
        <p:txBody>
          <a:bodyPr wrap="square" lIns="72752" tIns="36376" rIns="72752" bIns="36376">
            <a:spAutoFit/>
          </a:bodyPr>
          <a:lstStyle/>
          <a:p>
            <a:r>
              <a:rPr lang="en-US" sz="1600" dirty="0" smtClean="0"/>
              <a:t>Light and wind time-series from Bahamas ICON stations a Daily dose of UV-305 nm (dashed line), UV-330 nm (black line) and UV-380 nm (gray line) at 1 m. b Daily dose of PAR (400–700 nm, solid line) and daily average wind speed (m s-1, dashed</a:t>
            </a:r>
            <a:br>
              <a:rPr lang="en-US" sz="1600" dirty="0" smtClean="0"/>
            </a:br>
            <a:r>
              <a:rPr lang="en-US" sz="1600" dirty="0" smtClean="0"/>
              <a:t>line). Time-series were smoothed by plotting the running 3-day mean.</a:t>
            </a:r>
          </a:p>
        </p:txBody>
      </p:sp>
      <p:pic>
        <p:nvPicPr>
          <p:cNvPr id="7" name="Picture 2"/>
          <p:cNvPicPr>
            <a:picLocks noChangeAspect="1" noChangeArrowheads="1"/>
          </p:cNvPicPr>
          <p:nvPr/>
        </p:nvPicPr>
        <p:blipFill>
          <a:blip r:embed="rId18" cstate="print"/>
          <a:srcRect/>
          <a:stretch>
            <a:fillRect/>
          </a:stretch>
        </p:blipFill>
        <p:spPr bwMode="auto">
          <a:xfrm>
            <a:off x="14943606" y="21031200"/>
            <a:ext cx="5706594" cy="6514409"/>
          </a:xfrm>
          <a:prstGeom prst="rect">
            <a:avLst/>
          </a:prstGeom>
          <a:noFill/>
          <a:ln w="9525">
            <a:noFill/>
            <a:miter lim="800000"/>
            <a:headEnd/>
            <a:tailEnd/>
          </a:ln>
        </p:spPr>
      </p:pic>
      <p:sp>
        <p:nvSpPr>
          <p:cNvPr id="191" name="TextBox 190"/>
          <p:cNvSpPr txBox="1"/>
          <p:nvPr/>
        </p:nvSpPr>
        <p:spPr>
          <a:xfrm>
            <a:off x="23243169" y="12487870"/>
            <a:ext cx="8075031" cy="923330"/>
          </a:xfrm>
          <a:prstGeom prst="rect">
            <a:avLst/>
          </a:prstGeom>
          <a:noFill/>
        </p:spPr>
        <p:txBody>
          <a:bodyPr wrap="none" rtlCol="0">
            <a:spAutoFit/>
          </a:bodyPr>
          <a:lstStyle/>
          <a:p>
            <a:r>
              <a:rPr lang="en-US" sz="5400" b="1" u="sng" dirty="0" smtClean="0"/>
              <a:t>Historical Indicators/Effects</a:t>
            </a:r>
            <a:endParaRPr lang="en-US" sz="7200" b="1" u="sng" dirty="0"/>
          </a:p>
        </p:txBody>
      </p:sp>
      <p:grpSp>
        <p:nvGrpSpPr>
          <p:cNvPr id="214" name="Group 213"/>
          <p:cNvGrpSpPr/>
          <p:nvPr/>
        </p:nvGrpSpPr>
        <p:grpSpPr>
          <a:xfrm>
            <a:off x="22250400" y="13182600"/>
            <a:ext cx="10573432" cy="8096786"/>
            <a:chOff x="22250400" y="14020800"/>
            <a:chExt cx="10573432" cy="8096786"/>
          </a:xfrm>
        </p:grpSpPr>
        <p:pic>
          <p:nvPicPr>
            <p:cNvPr id="192" name="Picture 31" descr="C:\Documents and Settings\derek.manzello\Desktop\cement_IPCC.eps"/>
            <p:cNvPicPr>
              <a:picLocks noChangeAspect="1" noChangeArrowheads="1"/>
            </p:cNvPicPr>
            <p:nvPr/>
          </p:nvPicPr>
          <p:blipFill>
            <a:blip r:embed="rId19" cstate="print"/>
            <a:srcRect/>
            <a:stretch>
              <a:fillRect/>
            </a:stretch>
          </p:blipFill>
          <p:spPr bwMode="auto">
            <a:xfrm>
              <a:off x="22388317" y="14020800"/>
              <a:ext cx="4891283" cy="4343400"/>
            </a:xfrm>
            <a:prstGeom prst="rect">
              <a:avLst/>
            </a:prstGeom>
            <a:noFill/>
            <a:ln w="9525">
              <a:noFill/>
              <a:miter lim="800000"/>
              <a:headEnd/>
              <a:tailEnd/>
            </a:ln>
          </p:spPr>
        </p:pic>
        <p:sp>
          <p:nvSpPr>
            <p:cNvPr id="207" name="TextBox 206"/>
            <p:cNvSpPr txBox="1"/>
            <p:nvPr/>
          </p:nvSpPr>
          <p:spPr>
            <a:xfrm>
              <a:off x="22250400" y="18516600"/>
              <a:ext cx="6324600" cy="3600986"/>
            </a:xfrm>
            <a:prstGeom prst="rect">
              <a:avLst/>
            </a:prstGeom>
            <a:noFill/>
          </p:spPr>
          <p:txBody>
            <a:bodyPr wrap="square" rtlCol="0">
              <a:spAutoFit/>
            </a:bodyPr>
            <a:lstStyle/>
            <a:p>
              <a:r>
                <a:rPr lang="en-US" sz="2400" b="1" dirty="0" smtClean="0"/>
                <a:t>Carbonate cements within the pore spaces of corals from areas with naturally different CO</a:t>
              </a:r>
              <a:r>
                <a:rPr lang="en-US" sz="2400" b="1" baseline="-25000" dirty="0" smtClean="0"/>
                <a:t>2</a:t>
              </a:r>
              <a:r>
                <a:rPr lang="en-US" sz="2400" b="1" dirty="0" smtClean="0"/>
                <a:t> levels. </a:t>
              </a:r>
              <a:r>
                <a:rPr lang="en-US" sz="1600" dirty="0" smtClean="0"/>
                <a:t>The Galapagos sample (where seawater is similar to what is expected for the rest of the tropics with a tripling of atmospheric CO</a:t>
              </a:r>
              <a:r>
                <a:rPr lang="en-US" sz="1600" baseline="-25000" dirty="0" smtClean="0"/>
                <a:t>2</a:t>
              </a:r>
              <a:r>
                <a:rPr lang="en-US" sz="1600" dirty="0" smtClean="0"/>
                <a:t>) contains no cement. The absence of cement is evidenced by a clearly defined boundary between the inner skeletal wall and open pore space. This is contrary to the sample from the Bahamas (where seawater has very low CO</a:t>
              </a:r>
              <a:r>
                <a:rPr lang="en-US" sz="1600" baseline="-25000" dirty="0" smtClean="0"/>
                <a:t>2</a:t>
              </a:r>
              <a:r>
                <a:rPr lang="en-US" sz="1600" dirty="0" smtClean="0"/>
                <a:t> levels) — the boundary between the skeletal wall and pore space is blurred by the abundance of cements. Minor amounts of cement are present from the intermediate CO</a:t>
              </a:r>
              <a:r>
                <a:rPr lang="en-US" sz="1600" baseline="-25000" dirty="0" smtClean="0"/>
                <a:t>2</a:t>
              </a:r>
              <a:r>
                <a:rPr lang="en-US" sz="1600" dirty="0" smtClean="0"/>
                <a:t> environment from Pacific Panama, but these are still trivial relative to the Bahamas. From Manzello et al. (2008).</a:t>
              </a:r>
            </a:p>
            <a:p>
              <a:endParaRPr lang="en-US" sz="1200" dirty="0"/>
            </a:p>
          </p:txBody>
        </p:sp>
        <p:pic>
          <p:nvPicPr>
            <p:cNvPr id="208" name="Picture 2"/>
            <p:cNvPicPr>
              <a:picLocks noChangeAspect="1" noChangeArrowheads="1"/>
            </p:cNvPicPr>
            <p:nvPr/>
          </p:nvPicPr>
          <p:blipFill>
            <a:blip r:embed="rId20" cstate="print"/>
            <a:srcRect/>
            <a:stretch>
              <a:fillRect/>
            </a:stretch>
          </p:blipFill>
          <p:spPr bwMode="auto">
            <a:xfrm>
              <a:off x="27660600" y="14935200"/>
              <a:ext cx="5163232" cy="3429000"/>
            </a:xfrm>
            <a:prstGeom prst="rect">
              <a:avLst/>
            </a:prstGeom>
            <a:noFill/>
            <a:ln w="9525">
              <a:noFill/>
              <a:miter lim="800000"/>
              <a:headEnd/>
              <a:tailEnd/>
            </a:ln>
          </p:spPr>
        </p:pic>
        <p:sp>
          <p:nvSpPr>
            <p:cNvPr id="209" name="TextBox 208"/>
            <p:cNvSpPr txBox="1"/>
            <p:nvPr/>
          </p:nvSpPr>
          <p:spPr>
            <a:xfrm>
              <a:off x="28498800" y="18640723"/>
              <a:ext cx="4267200" cy="2923877"/>
            </a:xfrm>
            <a:prstGeom prst="rect">
              <a:avLst/>
            </a:prstGeom>
            <a:noFill/>
          </p:spPr>
          <p:txBody>
            <a:bodyPr wrap="square" rtlCol="0">
              <a:spAutoFit/>
            </a:bodyPr>
            <a:lstStyle/>
            <a:p>
              <a:r>
                <a:rPr lang="en-US" sz="2400" b="1" dirty="0" smtClean="0"/>
                <a:t>Mean maximum coral reef framework thickness (m, ±Std. error) from eastern tropical Pacific relative to the saturation state of aragonite, Ωarag.  </a:t>
              </a:r>
              <a:r>
                <a:rPr lang="en-US" sz="1600" dirty="0" smtClean="0"/>
                <a:t>Estimated values of Ωarag for average tropical surface ocean as a function of differing levels of atmospheric CO2 shown in red.  Figure from Manzello (2009).</a:t>
              </a:r>
              <a:endParaRPr lang="en-US" sz="1600" dirty="0"/>
            </a:p>
          </p:txBody>
        </p:sp>
      </p:grpSp>
      <p:pic>
        <p:nvPicPr>
          <p:cNvPr id="215" name="Picture 33" descr="figure2 Swart etal 2010 AI export.jpg"/>
          <p:cNvPicPr>
            <a:picLocks noChangeAspect="1"/>
          </p:cNvPicPr>
          <p:nvPr/>
        </p:nvPicPr>
        <p:blipFill>
          <a:blip r:embed="rId21" cstate="print"/>
          <a:srcRect/>
          <a:stretch>
            <a:fillRect/>
          </a:stretch>
        </p:blipFill>
        <p:spPr bwMode="auto">
          <a:xfrm>
            <a:off x="22250400" y="27660600"/>
            <a:ext cx="5944060" cy="4730724"/>
          </a:xfrm>
          <a:prstGeom prst="rect">
            <a:avLst/>
          </a:prstGeom>
          <a:noFill/>
          <a:ln w="9525">
            <a:noFill/>
            <a:miter lim="800000"/>
            <a:headEnd/>
            <a:tailEnd/>
          </a:ln>
        </p:spPr>
      </p:pic>
      <p:grpSp>
        <p:nvGrpSpPr>
          <p:cNvPr id="216" name="Group 41"/>
          <p:cNvGrpSpPr>
            <a:grpSpLocks/>
          </p:cNvGrpSpPr>
          <p:nvPr/>
        </p:nvGrpSpPr>
        <p:grpSpPr bwMode="auto">
          <a:xfrm>
            <a:off x="26212800" y="21488400"/>
            <a:ext cx="6248400" cy="4647913"/>
            <a:chOff x="33147000" y="17373600"/>
            <a:chExt cx="6248400" cy="4648197"/>
          </a:xfrm>
        </p:grpSpPr>
        <p:pic>
          <p:nvPicPr>
            <p:cNvPr id="217" name="Picture 32" descr="figure1 coral growth and boron.jpg"/>
            <p:cNvPicPr>
              <a:picLocks noChangeAspect="1"/>
            </p:cNvPicPr>
            <p:nvPr/>
          </p:nvPicPr>
          <p:blipFill>
            <a:blip r:embed="rId22" cstate="print"/>
            <a:srcRect/>
            <a:stretch>
              <a:fillRect/>
            </a:stretch>
          </p:blipFill>
          <p:spPr bwMode="auto">
            <a:xfrm>
              <a:off x="33147000" y="18135597"/>
              <a:ext cx="6120000" cy="3886200"/>
            </a:xfrm>
            <a:prstGeom prst="rect">
              <a:avLst/>
            </a:prstGeom>
            <a:noFill/>
            <a:ln w="9525">
              <a:noFill/>
              <a:miter lim="800000"/>
              <a:headEnd/>
              <a:tailEnd/>
            </a:ln>
          </p:spPr>
        </p:pic>
        <p:grpSp>
          <p:nvGrpSpPr>
            <p:cNvPr id="218" name="Group 40"/>
            <p:cNvGrpSpPr>
              <a:grpSpLocks/>
            </p:cNvGrpSpPr>
            <p:nvPr/>
          </p:nvGrpSpPr>
          <p:grpSpPr bwMode="auto">
            <a:xfrm>
              <a:off x="33223200" y="17373600"/>
              <a:ext cx="6172200" cy="3431977"/>
              <a:chOff x="33223200" y="17373600"/>
              <a:chExt cx="6172200" cy="3431977"/>
            </a:xfrm>
          </p:grpSpPr>
          <p:sp>
            <p:nvSpPr>
              <p:cNvPr id="219" name="TextBox 34"/>
              <p:cNvSpPr txBox="1">
                <a:spLocks noChangeArrowheads="1"/>
              </p:cNvSpPr>
              <p:nvPr/>
            </p:nvSpPr>
            <p:spPr bwMode="auto">
              <a:xfrm>
                <a:off x="33223200" y="17373600"/>
                <a:ext cx="6172200" cy="1025985"/>
              </a:xfrm>
              <a:prstGeom prst="rect">
                <a:avLst/>
              </a:prstGeom>
              <a:noFill/>
              <a:ln w="9525">
                <a:noFill/>
                <a:miter lim="800000"/>
                <a:headEnd/>
                <a:tailEnd/>
              </a:ln>
            </p:spPr>
            <p:txBody>
              <a:bodyPr>
                <a:spAutoFit/>
              </a:bodyPr>
              <a:lstStyle/>
              <a:p>
                <a:endParaRPr lang="en-US" baseline="30000" dirty="0">
                  <a:latin typeface="Times" pitchFamily="18" charset="0"/>
                </a:endParaRPr>
              </a:p>
            </p:txBody>
          </p:sp>
          <p:sp>
            <p:nvSpPr>
              <p:cNvPr id="220" name="Up Arrow 35"/>
              <p:cNvSpPr>
                <a:spLocks noChangeArrowheads="1"/>
              </p:cNvSpPr>
              <p:nvPr/>
            </p:nvSpPr>
            <p:spPr bwMode="auto">
              <a:xfrm>
                <a:off x="34518600" y="18516600"/>
                <a:ext cx="152400" cy="381000"/>
              </a:xfrm>
              <a:prstGeom prst="upArrow">
                <a:avLst>
                  <a:gd name="adj1" fmla="val 50000"/>
                  <a:gd name="adj2" fmla="val 50000"/>
                </a:avLst>
              </a:prstGeom>
              <a:solidFill>
                <a:schemeClr val="accent1"/>
              </a:solidFill>
              <a:ln w="9525" algn="ctr">
                <a:solidFill>
                  <a:schemeClr val="tx1"/>
                </a:solidFill>
                <a:round/>
                <a:headEnd/>
                <a:tailEnd/>
              </a:ln>
            </p:spPr>
            <p:txBody>
              <a:bodyPr/>
              <a:lstStyle/>
              <a:p>
                <a:endParaRPr lang="en-US" sz="2400"/>
              </a:p>
            </p:txBody>
          </p:sp>
          <p:sp>
            <p:nvSpPr>
              <p:cNvPr id="221" name="Down Arrow 37"/>
              <p:cNvSpPr>
                <a:spLocks noChangeArrowheads="1"/>
              </p:cNvSpPr>
              <p:nvPr/>
            </p:nvSpPr>
            <p:spPr bwMode="auto">
              <a:xfrm>
                <a:off x="34518600" y="20421600"/>
                <a:ext cx="152400" cy="381000"/>
              </a:xfrm>
              <a:prstGeom prst="downArrow">
                <a:avLst>
                  <a:gd name="adj1" fmla="val 50000"/>
                  <a:gd name="adj2" fmla="val 50000"/>
                </a:avLst>
              </a:prstGeom>
              <a:solidFill>
                <a:schemeClr val="accent1"/>
              </a:solidFill>
              <a:ln w="9525" algn="ctr">
                <a:solidFill>
                  <a:schemeClr val="tx1"/>
                </a:solidFill>
                <a:round/>
                <a:headEnd/>
                <a:tailEnd/>
              </a:ln>
            </p:spPr>
            <p:txBody>
              <a:bodyPr/>
              <a:lstStyle/>
              <a:p>
                <a:endParaRPr lang="en-US" sz="2400"/>
              </a:p>
            </p:txBody>
          </p:sp>
          <p:sp>
            <p:nvSpPr>
              <p:cNvPr id="222" name="TextBox 39"/>
              <p:cNvSpPr txBox="1">
                <a:spLocks noChangeArrowheads="1"/>
              </p:cNvSpPr>
              <p:nvPr/>
            </p:nvSpPr>
            <p:spPr bwMode="auto">
              <a:xfrm>
                <a:off x="34671000" y="20497800"/>
                <a:ext cx="1418978" cy="307777"/>
              </a:xfrm>
              <a:prstGeom prst="rect">
                <a:avLst/>
              </a:prstGeom>
              <a:noFill/>
              <a:ln w="9525">
                <a:noFill/>
                <a:miter lim="800000"/>
                <a:headEnd/>
                <a:tailEnd/>
              </a:ln>
            </p:spPr>
            <p:txBody>
              <a:bodyPr wrap="none">
                <a:spAutoFit/>
              </a:bodyPr>
              <a:lstStyle/>
              <a:p>
                <a:r>
                  <a:rPr lang="en-US" sz="1400"/>
                  <a:t>Decrease in pH</a:t>
                </a:r>
              </a:p>
            </p:txBody>
          </p:sp>
        </p:grpSp>
      </p:grpSp>
      <p:sp>
        <p:nvSpPr>
          <p:cNvPr id="223" name="TextBox 42"/>
          <p:cNvSpPr txBox="1">
            <a:spLocks noChangeArrowheads="1"/>
          </p:cNvSpPr>
          <p:nvPr/>
        </p:nvSpPr>
        <p:spPr bwMode="auto">
          <a:xfrm>
            <a:off x="29641800" y="25907730"/>
            <a:ext cx="2743200" cy="292370"/>
          </a:xfrm>
          <a:prstGeom prst="rect">
            <a:avLst/>
          </a:prstGeom>
          <a:noFill/>
          <a:ln w="9525">
            <a:noFill/>
            <a:miter lim="800000"/>
            <a:headEnd/>
            <a:tailEnd/>
          </a:ln>
        </p:spPr>
        <p:txBody>
          <a:bodyPr>
            <a:spAutoFit/>
          </a:bodyPr>
          <a:lstStyle/>
          <a:p>
            <a:r>
              <a:rPr lang="en-US" sz="1300" dirty="0"/>
              <a:t>Boron data courtesy of R.P. Moyer</a:t>
            </a:r>
          </a:p>
        </p:txBody>
      </p:sp>
      <p:sp>
        <p:nvSpPr>
          <p:cNvPr id="224" name="TextBox 38"/>
          <p:cNvSpPr txBox="1">
            <a:spLocks noChangeArrowheads="1"/>
          </p:cNvSpPr>
          <p:nvPr/>
        </p:nvSpPr>
        <p:spPr bwMode="auto">
          <a:xfrm>
            <a:off x="27736800" y="22631330"/>
            <a:ext cx="1338828" cy="307758"/>
          </a:xfrm>
          <a:prstGeom prst="rect">
            <a:avLst/>
          </a:prstGeom>
          <a:noFill/>
          <a:ln w="9525">
            <a:noFill/>
            <a:miter lim="800000"/>
            <a:headEnd/>
            <a:tailEnd/>
          </a:ln>
        </p:spPr>
        <p:txBody>
          <a:bodyPr wrap="none">
            <a:spAutoFit/>
          </a:bodyPr>
          <a:lstStyle/>
          <a:p>
            <a:r>
              <a:rPr lang="en-US" sz="1400"/>
              <a:t>Increase in pH</a:t>
            </a:r>
          </a:p>
        </p:txBody>
      </p:sp>
      <p:sp>
        <p:nvSpPr>
          <p:cNvPr id="225" name="TextBox 224"/>
          <p:cNvSpPr txBox="1"/>
          <p:nvPr/>
        </p:nvSpPr>
        <p:spPr>
          <a:xfrm>
            <a:off x="22402800" y="22783800"/>
            <a:ext cx="3810000" cy="2554545"/>
          </a:xfrm>
          <a:prstGeom prst="rect">
            <a:avLst/>
          </a:prstGeom>
          <a:noFill/>
        </p:spPr>
        <p:txBody>
          <a:bodyPr wrap="square" rtlCol="0">
            <a:spAutoFit/>
          </a:bodyPr>
          <a:lstStyle/>
          <a:p>
            <a:r>
              <a:rPr lang="en-US" sz="1600" b="1" dirty="0" smtClean="0"/>
              <a:t>Puerto Rico coral </a:t>
            </a:r>
            <a:r>
              <a:rPr lang="el-GR" sz="1600" b="1" dirty="0" smtClean="0"/>
              <a:t>δ</a:t>
            </a:r>
            <a:r>
              <a:rPr lang="en-US" sz="1600" b="1" baseline="30000" dirty="0" smtClean="0"/>
              <a:t>11</a:t>
            </a:r>
            <a:r>
              <a:rPr lang="en-US" sz="1600" b="1" dirty="0" smtClean="0"/>
              <a:t>B (proxy pH) and calcification since 1900 </a:t>
            </a:r>
            <a:r>
              <a:rPr lang="en-US" sz="1600" dirty="0" smtClean="0"/>
              <a:t>Corals possess proxy environmental records of seawater pH through skeletal boron isotope ratios. Coral growth and calcification rates are recorded through the presence of annual density bands. These records are used to identify change is seawater pH over past centuries along with the impacts on coral growth and calcification rates.</a:t>
            </a:r>
            <a:endParaRPr lang="en-US" sz="1600" dirty="0"/>
          </a:p>
        </p:txBody>
      </p:sp>
      <p:sp>
        <p:nvSpPr>
          <p:cNvPr id="226" name="TextBox 225"/>
          <p:cNvSpPr txBox="1"/>
          <p:nvPr/>
        </p:nvSpPr>
        <p:spPr>
          <a:xfrm>
            <a:off x="28270200" y="27813000"/>
            <a:ext cx="4495800" cy="1877437"/>
          </a:xfrm>
          <a:prstGeom prst="rect">
            <a:avLst/>
          </a:prstGeom>
          <a:noFill/>
        </p:spPr>
        <p:txBody>
          <a:bodyPr wrap="square" rtlCol="0">
            <a:spAutoFit/>
          </a:bodyPr>
          <a:lstStyle/>
          <a:p>
            <a:r>
              <a:rPr lang="en-US" sz="2000" b="1" dirty="0" smtClean="0"/>
              <a:t>Anthropogenic CO</a:t>
            </a:r>
            <a:r>
              <a:rPr lang="en-US" sz="2000" b="1" baseline="-25000" dirty="0" smtClean="0"/>
              <a:t>2</a:t>
            </a:r>
            <a:r>
              <a:rPr lang="en-US" sz="2000" b="1" dirty="0" smtClean="0"/>
              <a:t> </a:t>
            </a:r>
            <a:r>
              <a:rPr lang="en-US" sz="1600" dirty="0" smtClean="0"/>
              <a:t>The accelerating decrease in </a:t>
            </a:r>
            <a:r>
              <a:rPr lang="el-GR" sz="1600" dirty="0" smtClean="0"/>
              <a:t>δ</a:t>
            </a:r>
            <a:r>
              <a:rPr lang="en-US" sz="1600" baseline="30000" dirty="0" smtClean="0"/>
              <a:t>13</a:t>
            </a:r>
            <a:r>
              <a:rPr lang="en-US" sz="1600" dirty="0" smtClean="0"/>
              <a:t>C of coral skeletons towards present is attributed to the input of </a:t>
            </a:r>
            <a:r>
              <a:rPr lang="en-US" sz="1600" dirty="0" err="1" smtClean="0"/>
              <a:t>anthropogenically</a:t>
            </a:r>
            <a:r>
              <a:rPr lang="en-US" sz="1600" dirty="0" smtClean="0"/>
              <a:t> derived CO2. The coral </a:t>
            </a:r>
            <a:r>
              <a:rPr lang="el-GR" sz="1600" dirty="0" smtClean="0"/>
              <a:t>δ</a:t>
            </a:r>
            <a:r>
              <a:rPr lang="en-US" sz="1600" baseline="30000" dirty="0" smtClean="0"/>
              <a:t>13</a:t>
            </a:r>
            <a:r>
              <a:rPr lang="en-US" sz="1600" dirty="0" smtClean="0"/>
              <a:t>C in the Atlantic, where storage capacity/uptake is larger, corresponds with the lighter </a:t>
            </a:r>
            <a:r>
              <a:rPr lang="el-GR" sz="1600" dirty="0" smtClean="0"/>
              <a:t>δ</a:t>
            </a:r>
            <a:r>
              <a:rPr lang="en-US" sz="1600" baseline="30000" dirty="0" smtClean="0"/>
              <a:t>13</a:t>
            </a:r>
            <a:r>
              <a:rPr lang="en-US" sz="1600" dirty="0" smtClean="0"/>
              <a:t>C of atmospheric CO2  driven by the burning of fossil fuels. </a:t>
            </a:r>
            <a:endParaRPr lang="en-US" sz="1600" dirty="0"/>
          </a:p>
        </p:txBody>
      </p:sp>
      <p:sp>
        <p:nvSpPr>
          <p:cNvPr id="227" name="TextBox 42"/>
          <p:cNvSpPr txBox="1">
            <a:spLocks noChangeArrowheads="1"/>
          </p:cNvSpPr>
          <p:nvPr/>
        </p:nvSpPr>
        <p:spPr bwMode="auto">
          <a:xfrm>
            <a:off x="26289000" y="31927800"/>
            <a:ext cx="1828800" cy="292388"/>
          </a:xfrm>
          <a:prstGeom prst="rect">
            <a:avLst/>
          </a:prstGeom>
          <a:noFill/>
          <a:ln w="9525">
            <a:noFill/>
            <a:miter lim="800000"/>
            <a:headEnd/>
            <a:tailEnd/>
          </a:ln>
        </p:spPr>
        <p:txBody>
          <a:bodyPr wrap="square">
            <a:spAutoFit/>
          </a:bodyPr>
          <a:lstStyle/>
          <a:p>
            <a:r>
              <a:rPr lang="en-US" sz="1300" dirty="0" smtClean="0"/>
              <a:t>From  Swart et al. 2010</a:t>
            </a:r>
            <a:endParaRPr lang="en-US" sz="1300" dirty="0"/>
          </a:p>
        </p:txBody>
      </p:sp>
      <p:sp>
        <p:nvSpPr>
          <p:cNvPr id="228" name="Rectangle 675"/>
          <p:cNvSpPr>
            <a:spLocks noChangeArrowheads="1"/>
          </p:cNvSpPr>
          <p:nvPr/>
        </p:nvSpPr>
        <p:spPr bwMode="auto">
          <a:xfrm>
            <a:off x="12192000" y="27813000"/>
            <a:ext cx="8534400" cy="2166343"/>
          </a:xfrm>
          <a:prstGeom prst="rect">
            <a:avLst/>
          </a:prstGeom>
          <a:noFill/>
          <a:ln w="38100">
            <a:noFill/>
            <a:miter lim="800000"/>
            <a:headEnd/>
            <a:tailEnd/>
          </a:ln>
          <a:effectLst/>
        </p:spPr>
        <p:txBody>
          <a:bodyPr wrap="square" lIns="72752" tIns="36376" rIns="72752" bIns="36376">
            <a:spAutoFit/>
          </a:bodyPr>
          <a:lstStyle/>
          <a:p>
            <a:r>
              <a:rPr lang="en-US" sz="2400" b="1" dirty="0" smtClean="0"/>
              <a:t>ICON/CREWS Network</a:t>
            </a:r>
          </a:p>
          <a:p>
            <a:r>
              <a:rPr lang="en-US" sz="1600" dirty="0" smtClean="0"/>
              <a:t>The growing ICON network is currently comprised of stations in St. Croix, U.S. Virgin Islands; La </a:t>
            </a:r>
            <a:r>
              <a:rPr lang="en-US" sz="1600" dirty="0" err="1" smtClean="0"/>
              <a:t>Parguera</a:t>
            </a:r>
            <a:r>
              <a:rPr lang="en-US" sz="1600" dirty="0" smtClean="0"/>
              <a:t>, Puerto Rico; Little Cayman Island, Cayman Islands; Lee Stocking Island, Bahamas; and Saipan, CNMI (in 2010-2011). New stations, including in Belize, are planned for the Caribbean through collaboration with the Caribbean Community Climate Change Center. The stations are designed to deliver hourly measurements of important meteorological and oceanographic variables and will eventually serve to establish </a:t>
            </a:r>
            <a:r>
              <a:rPr lang="en-US" sz="1600" dirty="0" err="1" smtClean="0"/>
              <a:t>longterm</a:t>
            </a:r>
            <a:r>
              <a:rPr lang="en-US" sz="1600" dirty="0" smtClean="0"/>
              <a:t> databases at the world’s most threatened and important coral reef areas</a:t>
            </a:r>
          </a:p>
        </p:txBody>
      </p:sp>
      <p:sp>
        <p:nvSpPr>
          <p:cNvPr id="229" name="Rectangle 675"/>
          <p:cNvSpPr>
            <a:spLocks noChangeArrowheads="1"/>
          </p:cNvSpPr>
          <p:nvPr/>
        </p:nvSpPr>
        <p:spPr bwMode="auto">
          <a:xfrm>
            <a:off x="381000" y="27176610"/>
            <a:ext cx="3657600" cy="1797011"/>
          </a:xfrm>
          <a:prstGeom prst="rect">
            <a:avLst/>
          </a:prstGeom>
          <a:noFill/>
          <a:ln w="38100">
            <a:noFill/>
            <a:miter lim="800000"/>
            <a:headEnd/>
            <a:tailEnd/>
          </a:ln>
          <a:effectLst/>
        </p:spPr>
        <p:txBody>
          <a:bodyPr wrap="square" lIns="72752" tIns="36376" rIns="72752" bIns="36376">
            <a:spAutoFit/>
          </a:bodyPr>
          <a:lstStyle/>
          <a:p>
            <a:r>
              <a:rPr lang="en-US" sz="1600" dirty="0" smtClean="0"/>
              <a:t>Global </a:t>
            </a:r>
            <a:r>
              <a:rPr lang="en-US" sz="1600" dirty="0" smtClean="0"/>
              <a:t>mean Degree Heating Months (DHM), a measure of thermal stress,</a:t>
            </a:r>
            <a:br>
              <a:rPr lang="en-US" sz="1600" dirty="0" smtClean="0"/>
            </a:br>
            <a:r>
              <a:rPr lang="en-US" sz="1600" dirty="0" smtClean="0"/>
              <a:t>for the Great Barrier Reef from 2005 to 2095 calculated from 22</a:t>
            </a:r>
            <a:br>
              <a:rPr lang="en-US" sz="1600" dirty="0" smtClean="0"/>
            </a:br>
            <a:r>
              <a:rPr lang="en-US" sz="1600" dirty="0" smtClean="0"/>
              <a:t>unaltered GCMs present in the SRES A1B scenario smoothed with a 5 year</a:t>
            </a:r>
            <a:br>
              <a:rPr lang="en-US" sz="1600" dirty="0" smtClean="0"/>
            </a:br>
            <a:r>
              <a:rPr lang="en-US" sz="1600" dirty="0" smtClean="0"/>
              <a:t>running average</a:t>
            </a:r>
            <a:r>
              <a:rPr lang="en-US" sz="1600" dirty="0" smtClean="0"/>
              <a:t>.</a:t>
            </a:r>
            <a:endParaRPr lang="en-US" sz="1600" dirty="0" smtClean="0"/>
          </a:p>
        </p:txBody>
      </p:sp>
      <p:sp>
        <p:nvSpPr>
          <p:cNvPr id="230" name="Rectangle 675"/>
          <p:cNvSpPr>
            <a:spLocks noChangeArrowheads="1"/>
          </p:cNvSpPr>
          <p:nvPr/>
        </p:nvSpPr>
        <p:spPr bwMode="auto">
          <a:xfrm>
            <a:off x="609600" y="31699200"/>
            <a:ext cx="3429000" cy="2289454"/>
          </a:xfrm>
          <a:prstGeom prst="rect">
            <a:avLst/>
          </a:prstGeom>
          <a:noFill/>
          <a:ln w="38100">
            <a:noFill/>
            <a:miter lim="800000"/>
            <a:headEnd/>
            <a:tailEnd/>
          </a:ln>
          <a:effectLst/>
        </p:spPr>
        <p:txBody>
          <a:bodyPr wrap="square" lIns="72752" tIns="36376" rIns="72752" bIns="36376">
            <a:spAutoFit/>
          </a:bodyPr>
          <a:lstStyle/>
          <a:p>
            <a:r>
              <a:rPr lang="en-US" sz="1600" dirty="0" smtClean="0"/>
              <a:t>Percentage </a:t>
            </a:r>
            <a:r>
              <a:rPr lang="en-US" sz="1600" dirty="0" smtClean="0"/>
              <a:t>of reef cells predicted to experience at least two</a:t>
            </a:r>
            <a:br>
              <a:rPr lang="en-US" sz="1600" dirty="0" smtClean="0"/>
            </a:br>
            <a:r>
              <a:rPr lang="en-US" sz="1600" dirty="0" smtClean="0"/>
              <a:t>bleaching episodes (a threshold considered lethal) in the preceding</a:t>
            </a:r>
            <a:br>
              <a:rPr lang="en-US" sz="1600" dirty="0" smtClean="0"/>
            </a:br>
            <a:r>
              <a:rPr lang="en-US" sz="1600" dirty="0" smtClean="0"/>
              <a:t>decade. Data is from the SRES A1B scenario GFDL CM2.1 model with the</a:t>
            </a:r>
            <a:br>
              <a:rPr lang="en-US" sz="1600" dirty="0" smtClean="0"/>
            </a:br>
            <a:r>
              <a:rPr lang="en-US" sz="1600" dirty="0" smtClean="0"/>
              <a:t>annual cycle replaced with the annual cycles of the other GCMs and</a:t>
            </a:r>
            <a:br>
              <a:rPr lang="en-US" sz="1600" dirty="0" smtClean="0"/>
            </a:br>
            <a:r>
              <a:rPr lang="en-US" sz="1600" dirty="0" smtClean="0"/>
              <a:t>observations (OISST).</a:t>
            </a:r>
            <a:endParaRPr lang="en-US" sz="16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3496</TotalTime>
  <Words>1630</Words>
  <Application>Microsoft Office PowerPoint</Application>
  <PresentationFormat>Custom</PresentationFormat>
  <Paragraphs>44</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Dwight.Gledhill</dc:creator>
  <cp:lastModifiedBy>Dwight</cp:lastModifiedBy>
  <cp:revision>244</cp:revision>
  <dcterms:created xsi:type="dcterms:W3CDTF">2010-02-12T21:01:31Z</dcterms:created>
  <dcterms:modified xsi:type="dcterms:W3CDTF">2011-01-07T18:07:13Z</dcterms:modified>
</cp:coreProperties>
</file>