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2" r:id="rId2"/>
    <p:sldId id="269" r:id="rId3"/>
    <p:sldId id="283" r:id="rId4"/>
    <p:sldId id="284" r:id="rId5"/>
    <p:sldId id="285" r:id="rId6"/>
    <p:sldId id="278" r:id="rId7"/>
    <p:sldId id="282" r:id="rId8"/>
    <p:sldId id="277" r:id="rId9"/>
    <p:sldId id="279" r:id="rId10"/>
    <p:sldId id="286" r:id="rId11"/>
    <p:sldId id="289" r:id="rId12"/>
    <p:sldId id="280" r:id="rId13"/>
    <p:sldId id="290" r:id="rId14"/>
    <p:sldId id="294" r:id="rId15"/>
    <p:sldId id="287" r:id="rId16"/>
    <p:sldId id="299" r:id="rId17"/>
    <p:sldId id="263" r:id="rId18"/>
    <p:sldId id="302" r:id="rId19"/>
    <p:sldId id="264" r:id="rId20"/>
    <p:sldId id="266" r:id="rId21"/>
    <p:sldId id="296" r:id="rId22"/>
    <p:sldId id="297" r:id="rId2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6" d="100"/>
          <a:sy n="76" d="100"/>
        </p:scale>
        <p:origin x="-1206" y="204"/>
      </p:cViewPr>
      <p:guideLst>
        <p:guide orient="horz"/>
        <p:guide pos="57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3FCD50B-31AB-478F-B925-4AEB8FFF027B}" type="datetimeFigureOut">
              <a:rPr lang="en-CA" smtClean="0"/>
              <a:t>05/09/2014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9EF8E68-F443-4502-B59B-B873C47F9A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73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1DDD336-D012-4FD8-85AA-F64C6CD3B991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695E251-CB12-449D-A8C1-D3DF07456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6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5E251-CB12-449D-A8C1-D3DF074568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5E251-CB12-449D-A8C1-D3DF074568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5E251-CB12-449D-A8C1-D3DF074568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2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5E251-CB12-449D-A8C1-D3DF074568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2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2/5/2013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9FE9-EA90-4C1C-A6F5-52D505DEFC9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SoFla-MarineCEMS-071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7818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9563"/>
            <a:ext cx="7553325" cy="64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9"/>
          <p:cNvGrpSpPr>
            <a:grpSpLocks/>
          </p:cNvGrpSpPr>
          <p:nvPr/>
        </p:nvGrpSpPr>
        <p:grpSpPr bwMode="auto">
          <a:xfrm>
            <a:off x="210055" y="4793544"/>
            <a:ext cx="1295400" cy="762000"/>
            <a:chOff x="240" y="288"/>
            <a:chExt cx="816" cy="480"/>
          </a:xfrm>
        </p:grpSpPr>
        <p:sp>
          <p:nvSpPr>
            <p:cNvPr id="52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16" name="Text Box 1121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/>
                <a:t>Damage from boating</a:t>
              </a:r>
              <a:endParaRPr lang="en-CA" sz="1200" dirty="0"/>
            </a:p>
          </p:txBody>
        </p:sp>
      </p:grpSp>
      <p:sp>
        <p:nvSpPr>
          <p:cNvPr id="108" name="Rectangle 1092"/>
          <p:cNvSpPr>
            <a:spLocks noChangeArrowheads="1"/>
          </p:cNvSpPr>
          <p:nvPr/>
        </p:nvSpPr>
        <p:spPr bwMode="auto">
          <a:xfrm>
            <a:off x="1586129" y="5312698"/>
            <a:ext cx="2182087" cy="15453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5554085" y="266700"/>
            <a:ext cx="2589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Habitat: </a:t>
            </a:r>
            <a:r>
              <a:rPr lang="en-US" sz="2000" b="1" dirty="0" err="1" smtClean="0">
                <a:latin typeface="Calibri" pitchFamily="34" charset="0"/>
              </a:rPr>
              <a:t>Seagrass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Beds</a:t>
            </a:r>
          </a:p>
        </p:txBody>
      </p:sp>
      <p:sp>
        <p:nvSpPr>
          <p:cNvPr id="2054" name="Oval 15"/>
          <p:cNvSpPr>
            <a:spLocks noChangeArrowheads="1"/>
          </p:cNvSpPr>
          <p:nvPr/>
        </p:nvSpPr>
        <p:spPr bwMode="auto">
          <a:xfrm>
            <a:off x="1999294" y="4482419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Water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column sub-model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752600" y="1981200"/>
            <a:ext cx="989013" cy="533400"/>
            <a:chOff x="432" y="2303"/>
            <a:chExt cx="623" cy="528"/>
          </a:xfrm>
        </p:grpSpPr>
        <p:sp>
          <p:nvSpPr>
            <p:cNvPr id="2127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8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2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Spatial extent</a:t>
              </a:r>
              <a:endParaRPr lang="en-CA" sz="1200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815515" y="2590800"/>
            <a:ext cx="1139071" cy="534988"/>
            <a:chOff x="432" y="2303"/>
            <a:chExt cx="623" cy="528"/>
          </a:xfrm>
        </p:grpSpPr>
        <p:sp>
          <p:nvSpPr>
            <p:cNvPr id="2125" name="Rectangle 31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6" name="Text Box 32"/>
            <p:cNvSpPr txBox="1">
              <a:spLocks noChangeArrowheads="1"/>
            </p:cNvSpPr>
            <p:nvPr/>
          </p:nvSpPr>
          <p:spPr bwMode="auto">
            <a:xfrm>
              <a:off x="442" y="2352"/>
              <a:ext cx="613" cy="45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Depth </a:t>
              </a:r>
              <a:r>
                <a:rPr lang="en-US" sz="1200" dirty="0" smtClean="0"/>
                <a:t>distribution</a:t>
              </a:r>
              <a:endParaRPr lang="en-CA" sz="1200" dirty="0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815515" y="1981200"/>
            <a:ext cx="1139071" cy="533400"/>
            <a:chOff x="432" y="2303"/>
            <a:chExt cx="623" cy="528"/>
          </a:xfrm>
        </p:grpSpPr>
        <p:sp>
          <p:nvSpPr>
            <p:cNvPr id="2123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4" name="Text Box 35"/>
            <p:cNvSpPr txBox="1">
              <a:spLocks noChangeArrowheads="1"/>
            </p:cNvSpPr>
            <p:nvPr/>
          </p:nvSpPr>
          <p:spPr bwMode="auto">
            <a:xfrm>
              <a:off x="442" y="2352"/>
              <a:ext cx="566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Chemical content</a:t>
              </a:r>
              <a:endParaRPr lang="en-CA" sz="1200" dirty="0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007777" y="2590800"/>
            <a:ext cx="1091098" cy="534988"/>
            <a:chOff x="304800" y="3429000"/>
            <a:chExt cx="989013" cy="534988"/>
          </a:xfrm>
        </p:grpSpPr>
        <p:sp>
          <p:nvSpPr>
            <p:cNvPr id="2121" name="Rectangle 21"/>
            <p:cNvSpPr>
              <a:spLocks noChangeArrowheads="1"/>
            </p:cNvSpPr>
            <p:nvPr/>
          </p:nvSpPr>
          <p:spPr bwMode="auto">
            <a:xfrm>
              <a:off x="304800" y="3429000"/>
              <a:ext cx="989013" cy="53498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2" name="Text Box 22"/>
            <p:cNvSpPr txBox="1">
              <a:spLocks noChangeArrowheads="1"/>
            </p:cNvSpPr>
            <p:nvPr/>
          </p:nvSpPr>
          <p:spPr bwMode="auto">
            <a:xfrm>
              <a:off x="329242" y="3478213"/>
              <a:ext cx="964571" cy="461665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Species </a:t>
              </a:r>
              <a:r>
                <a:rPr lang="en-US" sz="1200" dirty="0" smtClean="0"/>
                <a:t>composition</a:t>
              </a:r>
              <a:endParaRPr lang="en-CA" sz="1200" dirty="0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752600" y="2590800"/>
            <a:ext cx="989013" cy="534988"/>
            <a:chOff x="432" y="2303"/>
            <a:chExt cx="623" cy="528"/>
          </a:xfrm>
        </p:grpSpPr>
        <p:sp>
          <p:nvSpPr>
            <p:cNvPr id="2119" name="Rectangle 40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0" name="Text Box 41"/>
            <p:cNvSpPr txBox="1">
              <a:spLocks noChangeArrowheads="1"/>
            </p:cNvSpPr>
            <p:nvPr/>
          </p:nvSpPr>
          <p:spPr bwMode="auto">
            <a:xfrm>
              <a:off x="480" y="2416"/>
              <a:ext cx="528" cy="272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Biomass</a:t>
              </a:r>
              <a:endParaRPr lang="en-CA" sz="1200" dirty="0"/>
            </a:p>
          </p:txBody>
        </p:sp>
      </p:grpSp>
      <p:sp>
        <p:nvSpPr>
          <p:cNvPr id="2063" name="Oval 46"/>
          <p:cNvSpPr>
            <a:spLocks noChangeArrowheads="1"/>
          </p:cNvSpPr>
          <p:nvPr/>
        </p:nvSpPr>
        <p:spPr bwMode="auto">
          <a:xfrm>
            <a:off x="4729915" y="5066772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Fish and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shellfish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098"/>
          <p:cNvGrpSpPr>
            <a:grpSpLocks/>
          </p:cNvGrpSpPr>
          <p:nvPr/>
        </p:nvGrpSpPr>
        <p:grpSpPr bwMode="auto">
          <a:xfrm>
            <a:off x="4026765" y="6019800"/>
            <a:ext cx="1300163" cy="762000"/>
            <a:chOff x="240" y="288"/>
            <a:chExt cx="819" cy="480"/>
          </a:xfrm>
        </p:grpSpPr>
        <p:sp>
          <p:nvSpPr>
            <p:cNvPr id="49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18" name="Text Box 1100"/>
            <p:cNvSpPr txBox="1">
              <a:spLocks noChangeArrowheads="1"/>
            </p:cNvSpPr>
            <p:nvPr/>
          </p:nvSpPr>
          <p:spPr bwMode="auto">
            <a:xfrm>
              <a:off x="243" y="364"/>
              <a:ext cx="8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400" dirty="0" smtClean="0"/>
                <a:t>Fish harvesting</a:t>
              </a:r>
              <a:endParaRPr lang="en-CA" sz="1400" dirty="0"/>
            </a:p>
          </p:txBody>
        </p:sp>
      </p:grpSp>
      <p:cxnSp>
        <p:nvCxnSpPr>
          <p:cNvPr id="2066" name="Curved Connector 54"/>
          <p:cNvCxnSpPr>
            <a:cxnSpLocks noChangeShapeType="1"/>
            <a:stCxn id="2097" idx="0"/>
            <a:endCxn id="2119" idx="2"/>
          </p:cNvCxnSpPr>
          <p:nvPr/>
        </p:nvCxnSpPr>
        <p:spPr bwMode="auto">
          <a:xfrm rot="16200000" flipV="1">
            <a:off x="2614217" y="2758678"/>
            <a:ext cx="313368" cy="1047587"/>
          </a:xfrm>
          <a:prstGeom prst="curvedConnector3">
            <a:avLst>
              <a:gd name="adj1" fmla="val 50000"/>
            </a:avLst>
          </a:prstGeom>
          <a:noFill/>
          <a:ln w="38100" cap="flat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cxnSp>
        <p:nvCxnSpPr>
          <p:cNvPr id="2067" name="Curved Connector 56"/>
          <p:cNvCxnSpPr>
            <a:cxnSpLocks noChangeShapeType="1"/>
            <a:stCxn id="2097" idx="0"/>
            <a:endCxn id="2125" idx="1"/>
          </p:cNvCxnSpPr>
          <p:nvPr/>
        </p:nvCxnSpPr>
        <p:spPr bwMode="auto">
          <a:xfrm rot="5400000" flipH="1" flipV="1">
            <a:off x="3264673" y="2888315"/>
            <a:ext cx="580862" cy="520821"/>
          </a:xfrm>
          <a:prstGeom prst="curvedConnector2">
            <a:avLst/>
          </a:prstGeom>
          <a:noFill/>
          <a:ln w="38100" cap="flat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cxnSp>
        <p:nvCxnSpPr>
          <p:cNvPr id="2068" name="Curved Connector 57"/>
          <p:cNvCxnSpPr>
            <a:cxnSpLocks noChangeShapeType="1"/>
            <a:stCxn id="2097" idx="0"/>
            <a:endCxn id="2123" idx="1"/>
          </p:cNvCxnSpPr>
          <p:nvPr/>
        </p:nvCxnSpPr>
        <p:spPr bwMode="auto">
          <a:xfrm rot="5400000" flipH="1" flipV="1">
            <a:off x="2959476" y="2583118"/>
            <a:ext cx="1191256" cy="520821"/>
          </a:xfrm>
          <a:prstGeom prst="curvedConnector2">
            <a:avLst/>
          </a:prstGeom>
          <a:noFill/>
          <a:ln w="38100" cap="flat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cxnSp>
        <p:nvCxnSpPr>
          <p:cNvPr id="2069" name="Curved Connector 58"/>
          <p:cNvCxnSpPr>
            <a:cxnSpLocks noChangeShapeType="1"/>
          </p:cNvCxnSpPr>
          <p:nvPr/>
        </p:nvCxnSpPr>
        <p:spPr bwMode="auto">
          <a:xfrm flipV="1">
            <a:off x="3970274" y="3116969"/>
            <a:ext cx="1398413" cy="839953"/>
          </a:xfrm>
          <a:prstGeom prst="curvedConnector3">
            <a:avLst>
              <a:gd name="adj1" fmla="val 83772"/>
            </a:avLst>
          </a:prstGeom>
          <a:noFill/>
          <a:ln w="38100" cap="flat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cxnSp>
        <p:nvCxnSpPr>
          <p:cNvPr id="2071" name="Curved Connector 69"/>
          <p:cNvCxnSpPr>
            <a:cxnSpLocks noChangeShapeType="1"/>
            <a:stCxn id="108" idx="3"/>
            <a:endCxn id="2054" idx="6"/>
          </p:cNvCxnSpPr>
          <p:nvPr/>
        </p:nvCxnSpPr>
        <p:spPr bwMode="auto">
          <a:xfrm flipH="1" flipV="1">
            <a:off x="3294694" y="4863419"/>
            <a:ext cx="473522" cy="1221930"/>
          </a:xfrm>
          <a:prstGeom prst="curvedConnector3">
            <a:avLst>
              <a:gd name="adj1" fmla="val -48277"/>
            </a:avLst>
          </a:prstGeom>
          <a:noFill/>
          <a:ln w="38100" cap="flat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cxnSp>
        <p:nvCxnSpPr>
          <p:cNvPr id="2073" name="Curved Connector 78"/>
          <p:cNvCxnSpPr>
            <a:cxnSpLocks noChangeShapeType="1"/>
            <a:stCxn id="52" idx="0"/>
            <a:endCxn id="2119" idx="2"/>
          </p:cNvCxnSpPr>
          <p:nvPr/>
        </p:nvCxnSpPr>
        <p:spPr bwMode="auto">
          <a:xfrm rot="5400000" flipH="1" flipV="1">
            <a:off x="718553" y="3264990"/>
            <a:ext cx="1667756" cy="1389352"/>
          </a:xfrm>
          <a:prstGeom prst="curvedConnector3">
            <a:avLst>
              <a:gd name="adj1" fmla="val 50000"/>
            </a:avLst>
          </a:prstGeom>
          <a:noFill/>
          <a:ln w="38100" cap="flat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cxnSp>
        <p:nvCxnSpPr>
          <p:cNvPr id="2074" name="Curved Connector 79"/>
          <p:cNvCxnSpPr>
            <a:cxnSpLocks noChangeShapeType="1"/>
            <a:stCxn id="52" idx="0"/>
            <a:endCxn id="2127" idx="1"/>
          </p:cNvCxnSpPr>
          <p:nvPr/>
        </p:nvCxnSpPr>
        <p:spPr bwMode="auto">
          <a:xfrm rot="5400000" flipH="1" flipV="1">
            <a:off x="32355" y="3073300"/>
            <a:ext cx="2545644" cy="894845"/>
          </a:xfrm>
          <a:prstGeom prst="curvedConnector2">
            <a:avLst/>
          </a:prstGeom>
          <a:noFill/>
          <a:ln w="38100" cap="flat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75" name="Curved Connector 80"/>
          <p:cNvCxnSpPr>
            <a:cxnSpLocks noChangeShapeType="1"/>
            <a:stCxn id="2095" idx="3"/>
            <a:endCxn id="2063" idx="7"/>
          </p:cNvCxnSpPr>
          <p:nvPr/>
        </p:nvCxnSpPr>
        <p:spPr bwMode="auto">
          <a:xfrm flipH="1">
            <a:off x="5835608" y="2558625"/>
            <a:ext cx="332278" cy="2619739"/>
          </a:xfrm>
          <a:prstGeom prst="curvedConnector4">
            <a:avLst>
              <a:gd name="adj1" fmla="val -68798"/>
              <a:gd name="adj2" fmla="val 60213"/>
            </a:avLst>
          </a:prstGeom>
          <a:noFill/>
          <a:ln w="38100" cap="flat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triangle" w="lg" len="lg"/>
          </a:ln>
        </p:spPr>
      </p:cxnSp>
      <p:cxnSp>
        <p:nvCxnSpPr>
          <p:cNvPr id="2076" name="Curved Connector 85"/>
          <p:cNvCxnSpPr>
            <a:cxnSpLocks noChangeShapeType="1"/>
            <a:stCxn id="49" idx="6"/>
            <a:endCxn id="2063" idx="4"/>
          </p:cNvCxnSpPr>
          <p:nvPr/>
        </p:nvCxnSpPr>
        <p:spPr bwMode="auto">
          <a:xfrm flipV="1">
            <a:off x="5322165" y="5828772"/>
            <a:ext cx="55450" cy="572028"/>
          </a:xfrm>
          <a:prstGeom prst="curvedConnector2">
            <a:avLst/>
          </a:prstGeom>
          <a:noFill/>
          <a:ln w="38100" cap="flat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cxnSp>
        <p:nvCxnSpPr>
          <p:cNvPr id="2077" name="Curved Connector 89"/>
          <p:cNvCxnSpPr>
            <a:cxnSpLocks noChangeShapeType="1"/>
            <a:stCxn id="2099" idx="0"/>
          </p:cNvCxnSpPr>
          <p:nvPr/>
        </p:nvCxnSpPr>
        <p:spPr bwMode="auto">
          <a:xfrm rot="5400000" flipH="1" flipV="1">
            <a:off x="5160535" y="3274645"/>
            <a:ext cx="430352" cy="132636"/>
          </a:xfrm>
          <a:prstGeom prst="curvedConnector3">
            <a:avLst>
              <a:gd name="adj1" fmla="val 50000"/>
            </a:avLst>
          </a:prstGeom>
          <a:noFill/>
          <a:ln w="38100" cap="flat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cxnSp>
        <p:nvCxnSpPr>
          <p:cNvPr id="2078" name="Curved Connector 90"/>
          <p:cNvCxnSpPr>
            <a:cxnSpLocks noChangeShapeType="1"/>
            <a:stCxn id="2099" idx="1"/>
            <a:endCxn id="2119" idx="3"/>
          </p:cNvCxnSpPr>
          <p:nvPr/>
        </p:nvCxnSpPr>
        <p:spPr bwMode="auto">
          <a:xfrm rot="10800000">
            <a:off x="2741613" y="2858295"/>
            <a:ext cx="1881980" cy="1231245"/>
          </a:xfrm>
          <a:prstGeom prst="curvedConnector3">
            <a:avLst>
              <a:gd name="adj1" fmla="val 39848"/>
            </a:avLst>
          </a:prstGeom>
          <a:noFill/>
          <a:ln w="38100" cap="flat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cxnSp>
        <p:nvCxnSpPr>
          <p:cNvPr id="2079" name="Curved Connector 95"/>
          <p:cNvCxnSpPr>
            <a:cxnSpLocks noChangeShapeType="1"/>
            <a:stCxn id="2095" idx="1"/>
            <a:endCxn id="2054" idx="2"/>
          </p:cNvCxnSpPr>
          <p:nvPr/>
        </p:nvCxnSpPr>
        <p:spPr bwMode="auto">
          <a:xfrm rot="10800000" flipH="1" flipV="1">
            <a:off x="990598" y="2558625"/>
            <a:ext cx="1008695" cy="2304794"/>
          </a:xfrm>
          <a:prstGeom prst="curvedConnector3">
            <a:avLst>
              <a:gd name="adj1" fmla="val -28914"/>
            </a:avLst>
          </a:prstGeom>
          <a:noFill/>
          <a:ln w="38100" cap="flat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triangle" w="lg" len="lg"/>
          </a:ln>
        </p:spPr>
      </p:cxnSp>
      <p:cxnSp>
        <p:nvCxnSpPr>
          <p:cNvPr id="2080" name="Curved Connector 96"/>
          <p:cNvCxnSpPr>
            <a:cxnSpLocks noChangeShapeType="1"/>
            <a:stCxn id="52" idx="6"/>
            <a:endCxn id="2054" idx="2"/>
          </p:cNvCxnSpPr>
          <p:nvPr/>
        </p:nvCxnSpPr>
        <p:spPr bwMode="auto">
          <a:xfrm flipV="1">
            <a:off x="1505455" y="4863419"/>
            <a:ext cx="493839" cy="311125"/>
          </a:xfrm>
          <a:prstGeom prst="curvedConnector3">
            <a:avLst>
              <a:gd name="adj1" fmla="val 85117"/>
            </a:avLst>
          </a:prstGeom>
          <a:noFill/>
          <a:ln w="38100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sp>
        <p:nvSpPr>
          <p:cNvPr id="2086" name="TextBox 9"/>
          <p:cNvSpPr txBox="1">
            <a:spLocks noChangeArrowheads="1"/>
          </p:cNvSpPr>
          <p:nvPr/>
        </p:nvSpPr>
        <p:spPr bwMode="auto">
          <a:xfrm>
            <a:off x="0" y="2196765"/>
            <a:ext cx="10777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Nutrient </a:t>
            </a:r>
            <a:r>
              <a:rPr lang="en-US" b="1" dirty="0" smtClean="0">
                <a:latin typeface="Calibri" pitchFamily="34" charset="0"/>
              </a:rPr>
              <a:t>uptake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087" name="TextBox 9"/>
          <p:cNvSpPr txBox="1">
            <a:spLocks noChangeArrowheads="1"/>
          </p:cNvSpPr>
          <p:nvPr/>
        </p:nvSpPr>
        <p:spPr bwMode="auto">
          <a:xfrm>
            <a:off x="6356898" y="3020288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Nursery habitat</a:t>
            </a:r>
          </a:p>
        </p:txBody>
      </p:sp>
      <p:sp>
        <p:nvSpPr>
          <p:cNvPr id="170" name="Up Arrow 169"/>
          <p:cNvSpPr/>
          <p:nvPr/>
        </p:nvSpPr>
        <p:spPr bwMode="auto">
          <a:xfrm>
            <a:off x="3044321" y="1400890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5007776" y="1981200"/>
            <a:ext cx="1091099" cy="533400"/>
            <a:chOff x="432" y="2303"/>
            <a:chExt cx="623" cy="528"/>
          </a:xfrm>
        </p:grpSpPr>
        <p:sp>
          <p:nvSpPr>
            <p:cNvPr id="2103" name="Rectangle 40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04" name="Text Box 41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2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Genetic diversity</a:t>
              </a:r>
              <a:endParaRPr lang="en-CA" sz="1200" dirty="0"/>
            </a:p>
          </p:txBody>
        </p:sp>
      </p:grpSp>
      <p:grpSp>
        <p:nvGrpSpPr>
          <p:cNvPr id="15" name="Group 1046"/>
          <p:cNvGrpSpPr>
            <a:grpSpLocks/>
          </p:cNvGrpSpPr>
          <p:nvPr/>
        </p:nvGrpSpPr>
        <p:grpSpPr bwMode="auto">
          <a:xfrm>
            <a:off x="4623593" y="3556139"/>
            <a:ext cx="1371600" cy="1066800"/>
            <a:chOff x="1776" y="912"/>
            <a:chExt cx="912" cy="816"/>
          </a:xfrm>
        </p:grpSpPr>
        <p:sp>
          <p:nvSpPr>
            <p:cNvPr id="2099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00" name="Text Box 1048"/>
            <p:cNvSpPr txBox="1">
              <a:spLocks noChangeArrowheads="1"/>
            </p:cNvSpPr>
            <p:nvPr/>
          </p:nvSpPr>
          <p:spPr bwMode="auto">
            <a:xfrm>
              <a:off x="1852" y="1164"/>
              <a:ext cx="769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Changes in food web</a:t>
              </a:r>
              <a:endParaRPr lang="en-CA" sz="1200" dirty="0"/>
            </a:p>
          </p:txBody>
        </p:sp>
      </p:grpSp>
      <p:grpSp>
        <p:nvGrpSpPr>
          <p:cNvPr id="16" name="Group 1049"/>
          <p:cNvGrpSpPr>
            <a:grpSpLocks/>
          </p:cNvGrpSpPr>
          <p:nvPr/>
        </p:nvGrpSpPr>
        <p:grpSpPr bwMode="auto">
          <a:xfrm>
            <a:off x="2608894" y="3439156"/>
            <a:ext cx="1371600" cy="1066800"/>
            <a:chOff x="1776" y="912"/>
            <a:chExt cx="912" cy="816"/>
          </a:xfrm>
        </p:grpSpPr>
        <p:sp>
          <p:nvSpPr>
            <p:cNvPr id="2097" name="AutoShape 1050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98" name="Text Box 1051"/>
            <p:cNvSpPr txBox="1">
              <a:spLocks noChangeArrowheads="1"/>
            </p:cNvSpPr>
            <p:nvPr/>
          </p:nvSpPr>
          <p:spPr bwMode="auto">
            <a:xfrm>
              <a:off x="1842" y="1212"/>
              <a:ext cx="76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Eutrophication</a:t>
              </a:r>
              <a:endParaRPr lang="en-CA" sz="1200" dirty="0"/>
            </a:p>
          </p:txBody>
        </p:sp>
      </p:grpSp>
      <p:cxnSp>
        <p:nvCxnSpPr>
          <p:cNvPr id="2094" name="Curved Connector 54"/>
          <p:cNvCxnSpPr>
            <a:cxnSpLocks noChangeShapeType="1"/>
            <a:stCxn id="2063" idx="0"/>
            <a:endCxn id="2099" idx="2"/>
          </p:cNvCxnSpPr>
          <p:nvPr/>
        </p:nvCxnSpPr>
        <p:spPr bwMode="auto">
          <a:xfrm rot="16200000" flipV="1">
            <a:off x="5121588" y="4810745"/>
            <a:ext cx="443833" cy="68222"/>
          </a:xfrm>
          <a:prstGeom prst="curvedConnector3">
            <a:avLst>
              <a:gd name="adj1" fmla="val 50000"/>
            </a:avLst>
          </a:prstGeom>
          <a:noFill/>
          <a:ln w="38100" cap="flat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sp>
        <p:nvSpPr>
          <p:cNvPr id="2095" name="Rectangle 1092"/>
          <p:cNvSpPr>
            <a:spLocks noChangeArrowheads="1"/>
          </p:cNvSpPr>
          <p:nvPr/>
        </p:nvSpPr>
        <p:spPr bwMode="auto">
          <a:xfrm>
            <a:off x="990599" y="1911927"/>
            <a:ext cx="5177287" cy="12933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096" name="Curved Connector 54"/>
          <p:cNvCxnSpPr>
            <a:cxnSpLocks noChangeShapeType="1"/>
            <a:stCxn id="2054" idx="0"/>
            <a:endCxn id="2097" idx="1"/>
          </p:cNvCxnSpPr>
          <p:nvPr/>
        </p:nvCxnSpPr>
        <p:spPr bwMode="auto">
          <a:xfrm rot="16200000" flipV="1">
            <a:off x="2373013" y="4208438"/>
            <a:ext cx="509863" cy="38100"/>
          </a:xfrm>
          <a:prstGeom prst="curvedConnector4">
            <a:avLst>
              <a:gd name="adj1" fmla="val 32067"/>
              <a:gd name="adj2" fmla="val 942415"/>
            </a:avLst>
          </a:prstGeom>
          <a:noFill/>
          <a:ln w="38100" algn="ctr">
            <a:solidFill>
              <a:schemeClr val="tx1"/>
            </a:solidFill>
            <a:round/>
            <a:headEnd type="none" w="med" len="med"/>
            <a:tailEnd type="triangle" w="lg" len="lg"/>
          </a:ln>
        </p:spPr>
      </p:cxnSp>
      <p:grpSp>
        <p:nvGrpSpPr>
          <p:cNvPr id="17" name="Group 116"/>
          <p:cNvGrpSpPr/>
          <p:nvPr/>
        </p:nvGrpSpPr>
        <p:grpSpPr>
          <a:xfrm>
            <a:off x="1675030" y="5555544"/>
            <a:ext cx="2006600" cy="1260475"/>
            <a:chOff x="1460500" y="5575300"/>
            <a:chExt cx="2006600" cy="1260475"/>
          </a:xfrm>
        </p:grpSpPr>
        <p:grpSp>
          <p:nvGrpSpPr>
            <p:cNvPr id="18" name="Group 1116"/>
            <p:cNvGrpSpPr>
              <a:grpSpLocks/>
            </p:cNvGrpSpPr>
            <p:nvPr/>
          </p:nvGrpSpPr>
          <p:grpSpPr bwMode="auto">
            <a:xfrm>
              <a:off x="2044700" y="6096000"/>
              <a:ext cx="1422400" cy="739775"/>
              <a:chOff x="240" y="288"/>
              <a:chExt cx="896" cy="466"/>
            </a:xfrm>
          </p:grpSpPr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66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132" name="Text Box 1118"/>
              <p:cNvSpPr txBox="1">
                <a:spLocks noChangeArrowheads="1"/>
              </p:cNvSpPr>
              <p:nvPr/>
            </p:nvSpPr>
            <p:spPr bwMode="auto">
              <a:xfrm>
                <a:off x="320" y="580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 smtClean="0"/>
                  <a:t>Wastewater</a:t>
                </a:r>
                <a:endParaRPr lang="en-CA" sz="1200" dirty="0"/>
              </a:p>
            </p:txBody>
          </p:sp>
        </p:grpSp>
        <p:grpSp>
          <p:nvGrpSpPr>
            <p:cNvPr id="20" name="Group 1104"/>
            <p:cNvGrpSpPr>
              <a:grpSpLocks/>
            </p:cNvGrpSpPr>
            <p:nvPr/>
          </p:nvGrpSpPr>
          <p:grpSpPr bwMode="auto">
            <a:xfrm>
              <a:off x="1676400" y="5816600"/>
              <a:ext cx="1428750" cy="762000"/>
              <a:chOff x="240" y="288"/>
              <a:chExt cx="900" cy="480"/>
            </a:xfrm>
          </p:grpSpPr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130" name="Text Box 1106"/>
              <p:cNvSpPr txBox="1">
                <a:spLocks noChangeArrowheads="1"/>
              </p:cNvSpPr>
              <p:nvPr/>
            </p:nvSpPr>
            <p:spPr bwMode="auto">
              <a:xfrm>
                <a:off x="324" y="588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 err="1" smtClean="0"/>
                  <a:t>Stormwater</a:t>
                </a:r>
                <a:endParaRPr lang="en-CA" sz="1200" dirty="0"/>
              </a:p>
            </p:txBody>
          </p:sp>
        </p:grpSp>
        <p:grpSp>
          <p:nvGrpSpPr>
            <p:cNvPr id="21" name="Group 1089"/>
            <p:cNvGrpSpPr>
              <a:grpSpLocks/>
            </p:cNvGrpSpPr>
            <p:nvPr/>
          </p:nvGrpSpPr>
          <p:grpSpPr bwMode="auto">
            <a:xfrm>
              <a:off x="1460500" y="5575300"/>
              <a:ext cx="1327150" cy="762000"/>
              <a:chOff x="760" y="8"/>
              <a:chExt cx="836" cy="480"/>
            </a:xfrm>
          </p:grpSpPr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760" y="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134" name="Text Box 1091"/>
              <p:cNvSpPr txBox="1">
                <a:spLocks noChangeArrowheads="1"/>
              </p:cNvSpPr>
              <p:nvPr/>
            </p:nvSpPr>
            <p:spPr bwMode="auto">
              <a:xfrm>
                <a:off x="780" y="88"/>
                <a:ext cx="8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 smtClean="0"/>
                  <a:t>Freshwater inflow - nutrients</a:t>
                </a:r>
                <a:endParaRPr lang="en-CA" sz="1200" dirty="0"/>
              </a:p>
            </p:txBody>
          </p:sp>
        </p:grpSp>
      </p:grpSp>
      <p:sp>
        <p:nvSpPr>
          <p:cNvPr id="89" name="TextBox 9"/>
          <p:cNvSpPr txBox="1">
            <a:spLocks noChangeArrowheads="1"/>
          </p:cNvSpPr>
          <p:nvPr/>
        </p:nvSpPr>
        <p:spPr bwMode="auto">
          <a:xfrm>
            <a:off x="873342" y="1580566"/>
            <a:ext cx="231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sp>
        <p:nvSpPr>
          <p:cNvPr id="90" name="TextBox 4"/>
          <p:cNvSpPr txBox="1">
            <a:spLocks noChangeArrowheads="1"/>
          </p:cNvSpPr>
          <p:nvPr/>
        </p:nvSpPr>
        <p:spPr bwMode="auto">
          <a:xfrm>
            <a:off x="846026" y="48533"/>
            <a:ext cx="3505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sp>
        <p:nvSpPr>
          <p:cNvPr id="114" name="TextBox 9"/>
          <p:cNvSpPr txBox="1">
            <a:spLocks noChangeArrowheads="1"/>
          </p:cNvSpPr>
          <p:nvPr/>
        </p:nvSpPr>
        <p:spPr bwMode="auto">
          <a:xfrm>
            <a:off x="1599029" y="5293506"/>
            <a:ext cx="2237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400" b="1" dirty="0" smtClean="0">
                <a:latin typeface="Calibri" pitchFamily="34" charset="0"/>
              </a:rPr>
              <a:t>Nutrient and contaminants</a:t>
            </a:r>
          </a:p>
        </p:txBody>
      </p:sp>
      <p:sp>
        <p:nvSpPr>
          <p:cNvPr id="91" name="TextBox 9"/>
          <p:cNvSpPr txBox="1">
            <a:spLocks noChangeArrowheads="1"/>
          </p:cNvSpPr>
          <p:nvPr/>
        </p:nvSpPr>
        <p:spPr bwMode="auto">
          <a:xfrm>
            <a:off x="5550020" y="0"/>
            <a:ext cx="2679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Florida Keys / Dry Tortugas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92" name="Group 1084"/>
          <p:cNvGrpSpPr>
            <a:grpSpLocks/>
          </p:cNvGrpSpPr>
          <p:nvPr/>
        </p:nvGrpSpPr>
        <p:grpSpPr bwMode="auto">
          <a:xfrm>
            <a:off x="3890169" y="902464"/>
            <a:ext cx="1371600" cy="461963"/>
            <a:chOff x="1200" y="816"/>
            <a:chExt cx="864" cy="291"/>
          </a:xfrm>
        </p:grpSpPr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4" name="Text Box 108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Carbon sequestration</a:t>
              </a:r>
              <a:endParaRPr lang="en-CA" sz="1200" dirty="0"/>
            </a:p>
          </p:txBody>
        </p:sp>
      </p:grpSp>
      <p:grpSp>
        <p:nvGrpSpPr>
          <p:cNvPr id="95" name="Group 1087"/>
          <p:cNvGrpSpPr>
            <a:grpSpLocks/>
          </p:cNvGrpSpPr>
          <p:nvPr/>
        </p:nvGrpSpPr>
        <p:grpSpPr bwMode="auto">
          <a:xfrm>
            <a:off x="2428082" y="902464"/>
            <a:ext cx="1371600" cy="461963"/>
            <a:chOff x="1200" y="816"/>
            <a:chExt cx="864" cy="291"/>
          </a:xfrm>
        </p:grpSpPr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7" name="Text Box 1089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Natural </a:t>
              </a:r>
              <a:r>
                <a:rPr lang="en-US" sz="1200" dirty="0" smtClean="0"/>
                <a:t>filter/ nu-</a:t>
              </a:r>
              <a:r>
                <a:rPr lang="en-US" sz="1200" dirty="0" err="1" smtClean="0"/>
                <a:t>trient</a:t>
              </a:r>
              <a:r>
                <a:rPr lang="en-US" sz="1200" dirty="0" smtClean="0"/>
                <a:t> </a:t>
              </a:r>
              <a:r>
                <a:rPr lang="en-US" sz="1200" dirty="0"/>
                <a:t>regulation </a:t>
              </a:r>
              <a:endParaRPr lang="en-CA" sz="1200" dirty="0"/>
            </a:p>
          </p:txBody>
        </p:sp>
      </p:grpSp>
      <p:grpSp>
        <p:nvGrpSpPr>
          <p:cNvPr id="98" name="Group 1060"/>
          <p:cNvGrpSpPr>
            <a:grpSpLocks/>
          </p:cNvGrpSpPr>
          <p:nvPr/>
        </p:nvGrpSpPr>
        <p:grpSpPr bwMode="auto">
          <a:xfrm>
            <a:off x="958057" y="902464"/>
            <a:ext cx="1373188" cy="461963"/>
            <a:chOff x="1199" y="816"/>
            <a:chExt cx="865" cy="291"/>
          </a:xfrm>
        </p:grpSpPr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0" name="Text Box 1062"/>
            <p:cNvSpPr txBox="1">
              <a:spLocks noChangeArrowheads="1"/>
            </p:cNvSpPr>
            <p:nvPr/>
          </p:nvSpPr>
          <p:spPr bwMode="auto">
            <a:xfrm>
              <a:off x="1199" y="816"/>
              <a:ext cx="8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Protect from erosion and storms</a:t>
              </a:r>
              <a:endParaRPr lang="en-CA" sz="1200" dirty="0"/>
            </a:p>
          </p:txBody>
        </p:sp>
      </p:grpSp>
      <p:grpSp>
        <p:nvGrpSpPr>
          <p:cNvPr id="101" name="Group 1072"/>
          <p:cNvGrpSpPr>
            <a:grpSpLocks/>
          </p:cNvGrpSpPr>
          <p:nvPr/>
        </p:nvGrpSpPr>
        <p:grpSpPr bwMode="auto">
          <a:xfrm>
            <a:off x="3800329" y="388836"/>
            <a:ext cx="1525588" cy="461963"/>
            <a:chOff x="1153" y="816"/>
            <a:chExt cx="961" cy="291"/>
          </a:xfrm>
        </p:grpSpPr>
        <p:sp>
          <p:nvSpPr>
            <p:cNvPr id="102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3" name="Text Box 1074"/>
            <p:cNvSpPr txBox="1">
              <a:spLocks noChangeArrowheads="1"/>
            </p:cNvSpPr>
            <p:nvPr/>
          </p:nvSpPr>
          <p:spPr bwMode="auto">
            <a:xfrm>
              <a:off x="1153" y="816"/>
              <a:ext cx="9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Ecosystem </a:t>
              </a:r>
              <a:r>
                <a:rPr lang="en-US" sz="1200" dirty="0" err="1" smtClean="0"/>
                <a:t>resili</a:t>
              </a:r>
              <a:r>
                <a:rPr lang="en-US" sz="1200" dirty="0" smtClean="0"/>
                <a:t>-</a:t>
              </a:r>
            </a:p>
            <a:p>
              <a:r>
                <a:rPr lang="en-US" sz="1200" dirty="0" err="1" smtClean="0"/>
                <a:t>ence</a:t>
              </a:r>
              <a:r>
                <a:rPr lang="en-US" sz="1200" dirty="0" smtClean="0"/>
                <a:t> </a:t>
              </a:r>
              <a:r>
                <a:rPr lang="en-US" sz="1200" dirty="0"/>
                <a:t>to disturbance</a:t>
              </a:r>
              <a:endParaRPr lang="en-CA" sz="1200" dirty="0"/>
            </a:p>
          </p:txBody>
        </p:sp>
      </p:grpSp>
      <p:grpSp>
        <p:nvGrpSpPr>
          <p:cNvPr id="105" name="Group 1075"/>
          <p:cNvGrpSpPr>
            <a:grpSpLocks/>
          </p:cNvGrpSpPr>
          <p:nvPr/>
        </p:nvGrpSpPr>
        <p:grpSpPr bwMode="auto">
          <a:xfrm>
            <a:off x="2427141" y="394032"/>
            <a:ext cx="1371600" cy="461963"/>
            <a:chOff x="1200" y="816"/>
            <a:chExt cx="864" cy="291"/>
          </a:xfrm>
        </p:grpSpPr>
        <p:sp>
          <p:nvSpPr>
            <p:cNvPr id="106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9" name="Text Box 1077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Critical habitat for protected species</a:t>
              </a:r>
              <a:endParaRPr lang="en-CA" sz="1200" dirty="0"/>
            </a:p>
          </p:txBody>
        </p:sp>
      </p:grpSp>
      <p:grpSp>
        <p:nvGrpSpPr>
          <p:cNvPr id="111" name="Group 1054"/>
          <p:cNvGrpSpPr>
            <a:grpSpLocks/>
          </p:cNvGrpSpPr>
          <p:nvPr/>
        </p:nvGrpSpPr>
        <p:grpSpPr bwMode="auto">
          <a:xfrm>
            <a:off x="958703" y="389268"/>
            <a:ext cx="1371600" cy="495300"/>
            <a:chOff x="1200" y="816"/>
            <a:chExt cx="864" cy="312"/>
          </a:xfrm>
        </p:grpSpPr>
        <p:sp>
          <p:nvSpPr>
            <p:cNvPr id="112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5" name="Text Box 1056"/>
            <p:cNvSpPr txBox="1">
              <a:spLocks noChangeArrowheads="1"/>
            </p:cNvSpPr>
            <p:nvPr/>
          </p:nvSpPr>
          <p:spPr bwMode="auto">
            <a:xfrm>
              <a:off x="1275" y="837"/>
              <a:ext cx="7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sp>
        <p:nvSpPr>
          <p:cNvPr id="87" name="Date Placeholder 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1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92"/>
          <p:cNvSpPr>
            <a:spLocks noChangeArrowheads="1"/>
          </p:cNvSpPr>
          <p:nvPr/>
        </p:nvSpPr>
        <p:spPr bwMode="auto">
          <a:xfrm>
            <a:off x="685800" y="1905000"/>
            <a:ext cx="5486400" cy="7619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089"/>
          <p:cNvGrpSpPr>
            <a:grpSpLocks/>
          </p:cNvGrpSpPr>
          <p:nvPr/>
        </p:nvGrpSpPr>
        <p:grpSpPr bwMode="auto">
          <a:xfrm>
            <a:off x="6858000" y="4953000"/>
            <a:ext cx="1295400" cy="762000"/>
            <a:chOff x="240" y="288"/>
            <a:chExt cx="816" cy="480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32" name="Text Box 1091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F.W. – nutrient loads</a:t>
              </a:r>
              <a:endParaRPr lang="en-CA" sz="1200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971800" y="1981200"/>
            <a:ext cx="989013" cy="533400"/>
            <a:chOff x="432" y="2303"/>
            <a:chExt cx="623" cy="528"/>
          </a:xfrm>
        </p:grpSpPr>
        <p:sp>
          <p:nvSpPr>
            <p:cNvPr id="2129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0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Area covered</a:t>
              </a:r>
              <a:endParaRPr lang="en-CA" sz="1200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038600" y="1981200"/>
            <a:ext cx="989013" cy="533400"/>
            <a:chOff x="432" y="2303"/>
            <a:chExt cx="623" cy="528"/>
          </a:xfrm>
        </p:grpSpPr>
        <p:sp>
          <p:nvSpPr>
            <p:cNvPr id="2127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8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274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Density</a:t>
              </a:r>
              <a:endParaRPr lang="en-CA" sz="1200"/>
            </a:p>
          </p:txBody>
        </p:sp>
      </p:grpSp>
      <p:sp>
        <p:nvSpPr>
          <p:cNvPr id="2056" name="Oval 46"/>
          <p:cNvSpPr>
            <a:spLocks noChangeArrowheads="1"/>
          </p:cNvSpPr>
          <p:nvPr/>
        </p:nvSpPr>
        <p:spPr bwMode="auto">
          <a:xfrm>
            <a:off x="6877050" y="3429000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Calibri" pitchFamily="34" charset="0"/>
              </a:rPr>
              <a:t>Fish and Shellfish</a:t>
            </a:r>
            <a:endParaRPr lang="en-CA" sz="1200" dirty="0">
              <a:latin typeface="Calibri" pitchFamily="34" charset="0"/>
            </a:endParaRPr>
          </a:p>
        </p:txBody>
      </p:sp>
      <p:cxnSp>
        <p:nvCxnSpPr>
          <p:cNvPr id="2057" name="Curved Connector 69"/>
          <p:cNvCxnSpPr>
            <a:cxnSpLocks noChangeShapeType="1"/>
            <a:endCxn id="2070" idx="6"/>
          </p:cNvCxnSpPr>
          <p:nvPr/>
        </p:nvCxnSpPr>
        <p:spPr bwMode="auto">
          <a:xfrm rot="-5400000" flipH="1" flipV="1">
            <a:off x="6532562" y="4665663"/>
            <a:ext cx="117475" cy="914400"/>
          </a:xfrm>
          <a:prstGeom prst="curvedConnector4">
            <a:avLst>
              <a:gd name="adj1" fmla="val -195370"/>
              <a:gd name="adj2" fmla="val 6038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58" name="Curved Connector 70"/>
          <p:cNvCxnSpPr>
            <a:cxnSpLocks noChangeShapeType="1"/>
            <a:endCxn id="2070" idx="3"/>
          </p:cNvCxnSpPr>
          <p:nvPr/>
        </p:nvCxnSpPr>
        <p:spPr bwMode="auto">
          <a:xfrm rot="5400000" flipH="1" flipV="1">
            <a:off x="4651375" y="5448300"/>
            <a:ext cx="374650" cy="381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59" name="Curved Connector 80"/>
          <p:cNvCxnSpPr>
            <a:cxnSpLocks noChangeShapeType="1"/>
            <a:stCxn id="2050" idx="3"/>
            <a:endCxn id="2056" idx="0"/>
          </p:cNvCxnSpPr>
          <p:nvPr/>
        </p:nvCxnSpPr>
        <p:spPr bwMode="auto">
          <a:xfrm>
            <a:off x="6172200" y="2286000"/>
            <a:ext cx="1352550" cy="1143000"/>
          </a:xfrm>
          <a:prstGeom prst="curvedConnector2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</p:spPr>
      </p:cxnSp>
      <p:sp>
        <p:nvSpPr>
          <p:cNvPr id="2062" name="TextBox 9"/>
          <p:cNvSpPr txBox="1">
            <a:spLocks noChangeArrowheads="1"/>
          </p:cNvSpPr>
          <p:nvPr/>
        </p:nvSpPr>
        <p:spPr bwMode="auto">
          <a:xfrm>
            <a:off x="6997122" y="2042751"/>
            <a:ext cx="984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Nursery habitat</a:t>
            </a:r>
          </a:p>
        </p:txBody>
      </p:sp>
      <p:sp>
        <p:nvSpPr>
          <p:cNvPr id="170" name="Up Arrow 169"/>
          <p:cNvSpPr/>
          <p:nvPr/>
        </p:nvSpPr>
        <p:spPr bwMode="auto">
          <a:xfrm>
            <a:off x="3090003" y="1448232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9" name="Group 1051"/>
          <p:cNvGrpSpPr>
            <a:grpSpLocks/>
          </p:cNvGrpSpPr>
          <p:nvPr/>
        </p:nvGrpSpPr>
        <p:grpSpPr bwMode="auto">
          <a:xfrm>
            <a:off x="304800" y="5791200"/>
            <a:ext cx="1295400" cy="762000"/>
            <a:chOff x="240" y="288"/>
            <a:chExt cx="816" cy="480"/>
          </a:xfrm>
        </p:grpSpPr>
        <p:sp>
          <p:nvSpPr>
            <p:cNvPr id="103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18" name="Text Box 1049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C.C - storms</a:t>
              </a:r>
              <a:endParaRPr lang="en-CA" sz="1200"/>
            </a:p>
          </p:txBody>
        </p:sp>
      </p:grpSp>
      <p:grpSp>
        <p:nvGrpSpPr>
          <p:cNvPr id="10" name="Group 1056"/>
          <p:cNvGrpSpPr>
            <a:grpSpLocks/>
          </p:cNvGrpSpPr>
          <p:nvPr/>
        </p:nvGrpSpPr>
        <p:grpSpPr bwMode="auto">
          <a:xfrm>
            <a:off x="6210300" y="5715000"/>
            <a:ext cx="1295400" cy="762000"/>
            <a:chOff x="240" y="288"/>
            <a:chExt cx="816" cy="480"/>
          </a:xfrm>
        </p:grpSpPr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16" name="Text Box 1058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F.W. timing – salinity change</a:t>
              </a:r>
              <a:endParaRPr lang="en-CA" sz="1200"/>
            </a:p>
          </p:txBody>
        </p:sp>
      </p:grpSp>
      <p:grpSp>
        <p:nvGrpSpPr>
          <p:cNvPr id="11" name="Group 1062"/>
          <p:cNvGrpSpPr>
            <a:grpSpLocks/>
          </p:cNvGrpSpPr>
          <p:nvPr/>
        </p:nvGrpSpPr>
        <p:grpSpPr bwMode="auto">
          <a:xfrm>
            <a:off x="6362700" y="6096000"/>
            <a:ext cx="1295400" cy="762000"/>
            <a:chOff x="240" y="288"/>
            <a:chExt cx="816" cy="480"/>
          </a:xfrm>
        </p:grpSpPr>
        <p:sp>
          <p:nvSpPr>
            <p:cNvPr id="112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14" name="Text Box 1064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F.W. quantity – salinity change</a:t>
              </a:r>
              <a:endParaRPr lang="en-CA" sz="1200"/>
            </a:p>
          </p:txBody>
        </p:sp>
      </p:grpSp>
      <p:cxnSp>
        <p:nvCxnSpPr>
          <p:cNvPr id="2069" name="Curved Connector 68"/>
          <p:cNvCxnSpPr>
            <a:cxnSpLocks noChangeShapeType="1"/>
            <a:stCxn id="103" idx="0"/>
            <a:endCxn id="2103" idx="2"/>
          </p:cNvCxnSpPr>
          <p:nvPr/>
        </p:nvCxnSpPr>
        <p:spPr bwMode="auto">
          <a:xfrm rot="5400000" flipH="1" flipV="1">
            <a:off x="1162050" y="4667250"/>
            <a:ext cx="914400" cy="13335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070" name="Oval 15"/>
          <p:cNvSpPr>
            <a:spLocks noChangeArrowheads="1"/>
          </p:cNvSpPr>
          <p:nvPr/>
        </p:nvSpPr>
        <p:spPr bwMode="auto">
          <a:xfrm>
            <a:off x="4838700" y="4800600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>
                <a:latin typeface="Calibri" pitchFamily="34" charset="0"/>
              </a:rPr>
              <a:t>Water </a:t>
            </a:r>
            <a:r>
              <a:rPr lang="en-US" sz="1200" dirty="0" smtClean="0">
                <a:latin typeface="Calibri" pitchFamily="34" charset="0"/>
              </a:rPr>
              <a:t>column </a:t>
            </a:r>
            <a:r>
              <a:rPr lang="en-US" sz="1200" dirty="0" err="1">
                <a:latin typeface="Calibri" pitchFamily="34" charset="0"/>
              </a:rPr>
              <a:t>Submodel</a:t>
            </a:r>
            <a:endParaRPr lang="en-CA" sz="1200" dirty="0">
              <a:latin typeface="Calibri" pitchFamily="34" charset="0"/>
            </a:endParaRPr>
          </a:p>
        </p:txBody>
      </p:sp>
      <p:cxnSp>
        <p:nvCxnSpPr>
          <p:cNvPr id="2071" name="Curved Connector 70"/>
          <p:cNvCxnSpPr>
            <a:cxnSpLocks noChangeShapeType="1"/>
            <a:endCxn id="2070" idx="4"/>
          </p:cNvCxnSpPr>
          <p:nvPr/>
        </p:nvCxnSpPr>
        <p:spPr bwMode="auto">
          <a:xfrm rot="16200000" flipV="1">
            <a:off x="5257800" y="5791200"/>
            <a:ext cx="533400" cy="762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72" name="Curved Connector 54"/>
          <p:cNvCxnSpPr>
            <a:cxnSpLocks noChangeShapeType="1"/>
            <a:endCxn id="2070" idx="5"/>
          </p:cNvCxnSpPr>
          <p:nvPr/>
        </p:nvCxnSpPr>
        <p:spPr bwMode="auto">
          <a:xfrm rot="16200000" flipV="1">
            <a:off x="6269037" y="5126038"/>
            <a:ext cx="263525" cy="9144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905000" y="1981200"/>
            <a:ext cx="989013" cy="533400"/>
            <a:chOff x="432" y="2303"/>
            <a:chExt cx="623" cy="528"/>
          </a:xfrm>
        </p:grpSpPr>
        <p:sp>
          <p:nvSpPr>
            <p:cNvPr id="2111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12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Max depth</a:t>
              </a:r>
              <a:endParaRPr lang="en-CA" sz="1200"/>
            </a:p>
          </p:txBody>
        </p:sp>
      </p:grpSp>
      <p:cxnSp>
        <p:nvCxnSpPr>
          <p:cNvPr id="2074" name="Curved Connector 54"/>
          <p:cNvCxnSpPr>
            <a:cxnSpLocks noChangeShapeType="1"/>
            <a:stCxn id="2070" idx="0"/>
            <a:endCxn id="2105" idx="3"/>
          </p:cNvCxnSpPr>
          <p:nvPr/>
        </p:nvCxnSpPr>
        <p:spPr bwMode="auto">
          <a:xfrm rot="16200000" flipV="1">
            <a:off x="5105400" y="4419600"/>
            <a:ext cx="533400" cy="228600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75" name="Curved Connector 69"/>
          <p:cNvCxnSpPr>
            <a:cxnSpLocks noChangeShapeType="1"/>
            <a:stCxn id="2070" idx="2"/>
            <a:endCxn id="2103" idx="3"/>
          </p:cNvCxnSpPr>
          <p:nvPr/>
        </p:nvCxnSpPr>
        <p:spPr bwMode="auto">
          <a:xfrm rot="10800000">
            <a:off x="2971800" y="4343400"/>
            <a:ext cx="1866900" cy="8382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076" name="TextBox 9"/>
          <p:cNvSpPr txBox="1">
            <a:spLocks noChangeArrowheads="1"/>
          </p:cNvSpPr>
          <p:nvPr/>
        </p:nvSpPr>
        <p:spPr bwMode="auto">
          <a:xfrm>
            <a:off x="617392" y="1586778"/>
            <a:ext cx="231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5105400" y="1981200"/>
            <a:ext cx="989013" cy="533400"/>
            <a:chOff x="432" y="2303"/>
            <a:chExt cx="623" cy="528"/>
          </a:xfrm>
        </p:grpSpPr>
        <p:sp>
          <p:nvSpPr>
            <p:cNvPr id="2109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10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Species compos.</a:t>
              </a:r>
              <a:endParaRPr lang="en-CA" sz="1200"/>
            </a:p>
          </p:txBody>
        </p:sp>
      </p:grpSp>
      <p:grpSp>
        <p:nvGrpSpPr>
          <p:cNvPr id="14" name="Group 1046"/>
          <p:cNvGrpSpPr>
            <a:grpSpLocks/>
          </p:cNvGrpSpPr>
          <p:nvPr/>
        </p:nvGrpSpPr>
        <p:grpSpPr bwMode="auto">
          <a:xfrm>
            <a:off x="2819400" y="3124200"/>
            <a:ext cx="1427246" cy="1066800"/>
            <a:chOff x="1776" y="912"/>
            <a:chExt cx="949" cy="816"/>
          </a:xfrm>
        </p:grpSpPr>
        <p:sp>
          <p:nvSpPr>
            <p:cNvPr id="2107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08" name="Text Box 1048"/>
            <p:cNvSpPr txBox="1">
              <a:spLocks noChangeArrowheads="1"/>
            </p:cNvSpPr>
            <p:nvPr/>
          </p:nvSpPr>
          <p:spPr bwMode="auto">
            <a:xfrm>
              <a:off x="1956" y="1100"/>
              <a:ext cx="76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/>
                <a:t>Reprod</a:t>
              </a:r>
              <a:r>
                <a:rPr lang="en-US" sz="1200" dirty="0"/>
                <a:t>., growth and  survival</a:t>
              </a:r>
              <a:endParaRPr lang="en-CA" sz="1200" dirty="0"/>
            </a:p>
          </p:txBody>
        </p:sp>
      </p:grpSp>
      <p:grpSp>
        <p:nvGrpSpPr>
          <p:cNvPr id="15" name="Group 1046"/>
          <p:cNvGrpSpPr>
            <a:grpSpLocks/>
          </p:cNvGrpSpPr>
          <p:nvPr/>
        </p:nvGrpSpPr>
        <p:grpSpPr bwMode="auto">
          <a:xfrm>
            <a:off x="3886200" y="3733800"/>
            <a:ext cx="1371600" cy="1066800"/>
            <a:chOff x="1776" y="912"/>
            <a:chExt cx="912" cy="816"/>
          </a:xfrm>
        </p:grpSpPr>
        <p:sp>
          <p:nvSpPr>
            <p:cNvPr id="2105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06" name="Text Box 104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Salinity thresholds</a:t>
              </a:r>
              <a:endParaRPr lang="en-CA" sz="1200" dirty="0"/>
            </a:p>
          </p:txBody>
        </p:sp>
      </p:grpSp>
      <p:grpSp>
        <p:nvGrpSpPr>
          <p:cNvPr id="16" name="Group 1046"/>
          <p:cNvGrpSpPr>
            <a:grpSpLocks/>
          </p:cNvGrpSpPr>
          <p:nvPr/>
        </p:nvGrpSpPr>
        <p:grpSpPr bwMode="auto">
          <a:xfrm>
            <a:off x="1600200" y="3810000"/>
            <a:ext cx="1371600" cy="1066800"/>
            <a:chOff x="1776" y="912"/>
            <a:chExt cx="912" cy="816"/>
          </a:xfrm>
        </p:grpSpPr>
        <p:sp>
          <p:nvSpPr>
            <p:cNvPr id="2103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04" name="Text Box 104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Plankton, and turbidity</a:t>
              </a:r>
              <a:endParaRPr lang="en-CA" sz="1200" dirty="0"/>
            </a:p>
          </p:txBody>
        </p:sp>
      </p:grpSp>
      <p:cxnSp>
        <p:nvCxnSpPr>
          <p:cNvPr id="2081" name="Curved Connector 80"/>
          <p:cNvCxnSpPr>
            <a:cxnSpLocks noChangeShapeType="1"/>
            <a:stCxn id="2050" idx="3"/>
            <a:endCxn id="2070" idx="7"/>
          </p:cNvCxnSpPr>
          <p:nvPr/>
        </p:nvCxnSpPr>
        <p:spPr bwMode="auto">
          <a:xfrm flipH="1">
            <a:off x="5944393" y="2286000"/>
            <a:ext cx="227807" cy="2626192"/>
          </a:xfrm>
          <a:prstGeom prst="curvedConnector4">
            <a:avLst>
              <a:gd name="adj1" fmla="val -100348"/>
              <a:gd name="adj2" fmla="val 55129"/>
            </a:avLst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</p:spPr>
      </p:cxnSp>
      <p:sp>
        <p:nvSpPr>
          <p:cNvPr id="2082" name="TextBox 9"/>
          <p:cNvSpPr txBox="1">
            <a:spLocks noChangeArrowheads="1"/>
          </p:cNvSpPr>
          <p:nvPr/>
        </p:nvSpPr>
        <p:spPr bwMode="auto">
          <a:xfrm>
            <a:off x="5372100" y="3049587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Nutrient uptake</a:t>
            </a:r>
          </a:p>
        </p:txBody>
      </p:sp>
      <p:grpSp>
        <p:nvGrpSpPr>
          <p:cNvPr id="17" name="Group 1110"/>
          <p:cNvGrpSpPr>
            <a:grpSpLocks/>
          </p:cNvGrpSpPr>
          <p:nvPr/>
        </p:nvGrpSpPr>
        <p:grpSpPr bwMode="auto">
          <a:xfrm>
            <a:off x="1676400" y="6096000"/>
            <a:ext cx="1295400" cy="762000"/>
            <a:chOff x="240" y="288"/>
            <a:chExt cx="816" cy="480"/>
          </a:xfrm>
        </p:grpSpPr>
        <p:sp>
          <p:nvSpPr>
            <p:cNvPr id="997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02" name="Text Box 1112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Dredging – sed-iment remobile</a:t>
              </a:r>
              <a:endParaRPr lang="en-CA" sz="1200"/>
            </a:p>
          </p:txBody>
        </p:sp>
      </p:grpSp>
      <p:cxnSp>
        <p:nvCxnSpPr>
          <p:cNvPr id="2084" name="Curved Connector 68"/>
          <p:cNvCxnSpPr>
            <a:cxnSpLocks noChangeShapeType="1"/>
            <a:stCxn id="2103" idx="0"/>
            <a:endCxn id="2107" idx="1"/>
          </p:cNvCxnSpPr>
          <p:nvPr/>
        </p:nvCxnSpPr>
        <p:spPr bwMode="auto">
          <a:xfrm rot="5400000" flipH="1" flipV="1">
            <a:off x="2476500" y="3467100"/>
            <a:ext cx="152400" cy="533400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85" name="Curved Connector 68"/>
          <p:cNvCxnSpPr>
            <a:cxnSpLocks noChangeShapeType="1"/>
            <a:stCxn id="2105" idx="0"/>
            <a:endCxn id="2107" idx="3"/>
          </p:cNvCxnSpPr>
          <p:nvPr/>
        </p:nvCxnSpPr>
        <p:spPr bwMode="auto">
          <a:xfrm rot="16200000" flipV="1">
            <a:off x="4343400" y="3505200"/>
            <a:ext cx="76200" cy="381000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8" name="Group 1101"/>
          <p:cNvGrpSpPr>
            <a:grpSpLocks/>
          </p:cNvGrpSpPr>
          <p:nvPr/>
        </p:nvGrpSpPr>
        <p:grpSpPr bwMode="auto">
          <a:xfrm>
            <a:off x="3543300" y="5715000"/>
            <a:ext cx="1295400" cy="762000"/>
            <a:chOff x="240" y="288"/>
            <a:chExt cx="816" cy="480"/>
          </a:xfrm>
        </p:grpSpPr>
        <p:sp>
          <p:nvSpPr>
            <p:cNvPr id="1018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00" name="Text Box 1103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Contaminant spills</a:t>
              </a:r>
              <a:endParaRPr lang="en-CA" sz="1200"/>
            </a:p>
          </p:txBody>
        </p:sp>
      </p:grpSp>
      <p:grpSp>
        <p:nvGrpSpPr>
          <p:cNvPr id="20" name="Group 1104"/>
          <p:cNvGrpSpPr>
            <a:grpSpLocks/>
          </p:cNvGrpSpPr>
          <p:nvPr/>
        </p:nvGrpSpPr>
        <p:grpSpPr bwMode="auto">
          <a:xfrm>
            <a:off x="4914900" y="6096000"/>
            <a:ext cx="1295400" cy="762000"/>
            <a:chOff x="240" y="288"/>
            <a:chExt cx="816" cy="480"/>
          </a:xfrm>
        </p:grpSpPr>
        <p:sp>
          <p:nvSpPr>
            <p:cNvPr id="1021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98" name="Text Box 1106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Stormwater runoff</a:t>
              </a:r>
              <a:endParaRPr lang="en-CA" sz="1200"/>
            </a:p>
          </p:txBody>
        </p:sp>
      </p:grpSp>
      <p:cxnSp>
        <p:nvCxnSpPr>
          <p:cNvPr id="2088" name="Curved Connector 68"/>
          <p:cNvCxnSpPr>
            <a:cxnSpLocks noChangeShapeType="1"/>
            <a:stCxn id="997" idx="0"/>
            <a:endCxn id="2103" idx="2"/>
          </p:cNvCxnSpPr>
          <p:nvPr/>
        </p:nvCxnSpPr>
        <p:spPr bwMode="auto">
          <a:xfrm rot="16200000" flipV="1">
            <a:off x="1695450" y="5467350"/>
            <a:ext cx="1219200" cy="381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89" name="Curved Connector 68"/>
          <p:cNvCxnSpPr>
            <a:cxnSpLocks noChangeShapeType="1"/>
            <a:stCxn id="2107" idx="0"/>
            <a:endCxn id="2109" idx="2"/>
          </p:cNvCxnSpPr>
          <p:nvPr/>
        </p:nvCxnSpPr>
        <p:spPr bwMode="auto">
          <a:xfrm rot="5400000" flipH="1" flipV="1">
            <a:off x="4247357" y="1772443"/>
            <a:ext cx="609600" cy="2093913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90" name="Curved Connector 68"/>
          <p:cNvCxnSpPr>
            <a:cxnSpLocks noChangeShapeType="1"/>
            <a:stCxn id="2107" idx="0"/>
            <a:endCxn id="2127" idx="2"/>
          </p:cNvCxnSpPr>
          <p:nvPr/>
        </p:nvCxnSpPr>
        <p:spPr bwMode="auto">
          <a:xfrm rot="5400000" flipH="1" flipV="1">
            <a:off x="3713957" y="2305843"/>
            <a:ext cx="609600" cy="1027113"/>
          </a:xfrm>
          <a:prstGeom prst="curvedConnector3">
            <a:avLst>
              <a:gd name="adj1" fmla="val 56818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91" name="Curved Connector 68"/>
          <p:cNvCxnSpPr>
            <a:cxnSpLocks noChangeShapeType="1"/>
            <a:stCxn id="2107" idx="0"/>
            <a:endCxn id="2129" idx="2"/>
          </p:cNvCxnSpPr>
          <p:nvPr/>
        </p:nvCxnSpPr>
        <p:spPr bwMode="auto">
          <a:xfrm rot="16200000" flipV="1">
            <a:off x="3181350" y="2800350"/>
            <a:ext cx="609600" cy="381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92" name="Curved Connector 68"/>
          <p:cNvCxnSpPr>
            <a:cxnSpLocks noChangeShapeType="1"/>
            <a:stCxn id="2107" idx="0"/>
            <a:endCxn id="2111" idx="2"/>
          </p:cNvCxnSpPr>
          <p:nvPr/>
        </p:nvCxnSpPr>
        <p:spPr bwMode="auto">
          <a:xfrm rot="16200000" flipV="1">
            <a:off x="2647950" y="2266950"/>
            <a:ext cx="609600" cy="11049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093" name="Curved Connector 68"/>
          <p:cNvCxnSpPr>
            <a:cxnSpLocks noChangeShapeType="1"/>
            <a:stCxn id="2103" idx="0"/>
            <a:endCxn id="2111" idx="2"/>
          </p:cNvCxnSpPr>
          <p:nvPr/>
        </p:nvCxnSpPr>
        <p:spPr bwMode="auto">
          <a:xfrm rot="5400000" flipH="1" flipV="1">
            <a:off x="1694657" y="3105943"/>
            <a:ext cx="1295400" cy="112713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838200" y="1981200"/>
            <a:ext cx="990600" cy="533400"/>
            <a:chOff x="432" y="2303"/>
            <a:chExt cx="624" cy="528"/>
          </a:xfrm>
        </p:grpSpPr>
        <p:sp>
          <p:nvSpPr>
            <p:cNvPr id="2095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96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76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Plant mor-phology</a:t>
              </a:r>
              <a:endParaRPr lang="en-CA" sz="1200"/>
            </a:p>
          </p:txBody>
        </p:sp>
      </p:grpSp>
      <p:sp>
        <p:nvSpPr>
          <p:cNvPr id="104" name="TextBox 4"/>
          <p:cNvSpPr txBox="1">
            <a:spLocks noChangeArrowheads="1"/>
          </p:cNvSpPr>
          <p:nvPr/>
        </p:nvSpPr>
        <p:spPr bwMode="auto">
          <a:xfrm>
            <a:off x="647700" y="59923"/>
            <a:ext cx="3505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sp>
        <p:nvSpPr>
          <p:cNvPr id="111" name="TextBox 9"/>
          <p:cNvSpPr txBox="1">
            <a:spLocks noChangeArrowheads="1"/>
          </p:cNvSpPr>
          <p:nvPr/>
        </p:nvSpPr>
        <p:spPr bwMode="auto">
          <a:xfrm>
            <a:off x="5605153" y="0"/>
            <a:ext cx="2392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Southwest Florida Shelf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3" name="TextBox 9"/>
          <p:cNvSpPr txBox="1">
            <a:spLocks noChangeArrowheads="1"/>
          </p:cNvSpPr>
          <p:nvPr/>
        </p:nvSpPr>
        <p:spPr bwMode="auto">
          <a:xfrm>
            <a:off x="5596276" y="247650"/>
            <a:ext cx="2079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Calibri" pitchFamily="34" charset="0"/>
              </a:rPr>
              <a:t>Habitat: SAV beds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114" name="Group 1084"/>
          <p:cNvGrpSpPr>
            <a:grpSpLocks/>
          </p:cNvGrpSpPr>
          <p:nvPr/>
        </p:nvGrpSpPr>
        <p:grpSpPr bwMode="auto">
          <a:xfrm>
            <a:off x="3655797" y="912896"/>
            <a:ext cx="1371600" cy="461963"/>
            <a:chOff x="1200" y="816"/>
            <a:chExt cx="864" cy="291"/>
          </a:xfrm>
        </p:grpSpPr>
        <p:sp>
          <p:nvSpPr>
            <p:cNvPr id="115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6" name="Text Box 108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Carbon sequestration</a:t>
              </a:r>
              <a:endParaRPr lang="en-CA" sz="1200" dirty="0"/>
            </a:p>
          </p:txBody>
        </p:sp>
      </p:grpSp>
      <p:grpSp>
        <p:nvGrpSpPr>
          <p:cNvPr id="117" name="Group 1087"/>
          <p:cNvGrpSpPr>
            <a:grpSpLocks/>
          </p:cNvGrpSpPr>
          <p:nvPr/>
        </p:nvGrpSpPr>
        <p:grpSpPr bwMode="auto">
          <a:xfrm>
            <a:off x="2193710" y="912896"/>
            <a:ext cx="1371600" cy="461963"/>
            <a:chOff x="1200" y="816"/>
            <a:chExt cx="864" cy="291"/>
          </a:xfrm>
        </p:grpSpPr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9" name="Text Box 1089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Natural </a:t>
              </a:r>
              <a:r>
                <a:rPr lang="en-US" sz="1200" dirty="0" smtClean="0"/>
                <a:t>filter/ nu-</a:t>
              </a:r>
              <a:r>
                <a:rPr lang="en-US" sz="1200" dirty="0" err="1" smtClean="0"/>
                <a:t>trient</a:t>
              </a:r>
              <a:r>
                <a:rPr lang="en-US" sz="1200" dirty="0" smtClean="0"/>
                <a:t> </a:t>
              </a:r>
              <a:r>
                <a:rPr lang="en-US" sz="1200" dirty="0"/>
                <a:t>regulation </a:t>
              </a:r>
              <a:endParaRPr lang="en-CA" sz="1200" dirty="0"/>
            </a:p>
          </p:txBody>
        </p:sp>
      </p:grpSp>
      <p:grpSp>
        <p:nvGrpSpPr>
          <p:cNvPr id="120" name="Group 1060"/>
          <p:cNvGrpSpPr>
            <a:grpSpLocks/>
          </p:cNvGrpSpPr>
          <p:nvPr/>
        </p:nvGrpSpPr>
        <p:grpSpPr bwMode="auto">
          <a:xfrm>
            <a:off x="723685" y="912896"/>
            <a:ext cx="1373188" cy="461963"/>
            <a:chOff x="1199" y="816"/>
            <a:chExt cx="865" cy="291"/>
          </a:xfrm>
        </p:grpSpPr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2" name="Text Box 1062"/>
            <p:cNvSpPr txBox="1">
              <a:spLocks noChangeArrowheads="1"/>
            </p:cNvSpPr>
            <p:nvPr/>
          </p:nvSpPr>
          <p:spPr bwMode="auto">
            <a:xfrm>
              <a:off x="1199" y="816"/>
              <a:ext cx="8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Protect from erosion and storms</a:t>
              </a:r>
              <a:endParaRPr lang="en-CA" sz="1200" dirty="0"/>
            </a:p>
          </p:txBody>
        </p:sp>
      </p:grpSp>
      <p:grpSp>
        <p:nvGrpSpPr>
          <p:cNvPr id="123" name="Group 1072"/>
          <p:cNvGrpSpPr>
            <a:grpSpLocks/>
          </p:cNvGrpSpPr>
          <p:nvPr/>
        </p:nvGrpSpPr>
        <p:grpSpPr bwMode="auto">
          <a:xfrm>
            <a:off x="3565957" y="399268"/>
            <a:ext cx="1525588" cy="461963"/>
            <a:chOff x="1153" y="816"/>
            <a:chExt cx="961" cy="291"/>
          </a:xfrm>
        </p:grpSpPr>
        <p:sp>
          <p:nvSpPr>
            <p:cNvPr id="124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5" name="Text Box 1074"/>
            <p:cNvSpPr txBox="1">
              <a:spLocks noChangeArrowheads="1"/>
            </p:cNvSpPr>
            <p:nvPr/>
          </p:nvSpPr>
          <p:spPr bwMode="auto">
            <a:xfrm>
              <a:off x="1153" y="816"/>
              <a:ext cx="9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Ecosystem </a:t>
              </a:r>
              <a:r>
                <a:rPr lang="en-US" sz="1200" dirty="0" err="1" smtClean="0"/>
                <a:t>resili</a:t>
              </a:r>
              <a:r>
                <a:rPr lang="en-US" sz="1200" dirty="0" smtClean="0"/>
                <a:t>-</a:t>
              </a:r>
            </a:p>
            <a:p>
              <a:r>
                <a:rPr lang="en-US" sz="1200" dirty="0" err="1" smtClean="0"/>
                <a:t>ence</a:t>
              </a:r>
              <a:r>
                <a:rPr lang="en-US" sz="1200" dirty="0" smtClean="0"/>
                <a:t> </a:t>
              </a:r>
              <a:r>
                <a:rPr lang="en-US" sz="1200" dirty="0"/>
                <a:t>to disturbance</a:t>
              </a:r>
              <a:endParaRPr lang="en-CA" sz="1200" dirty="0"/>
            </a:p>
          </p:txBody>
        </p:sp>
      </p:grpSp>
      <p:grpSp>
        <p:nvGrpSpPr>
          <p:cNvPr id="126" name="Group 1075"/>
          <p:cNvGrpSpPr>
            <a:grpSpLocks/>
          </p:cNvGrpSpPr>
          <p:nvPr/>
        </p:nvGrpSpPr>
        <p:grpSpPr bwMode="auto">
          <a:xfrm>
            <a:off x="2192769" y="404464"/>
            <a:ext cx="1371600" cy="461963"/>
            <a:chOff x="1200" y="816"/>
            <a:chExt cx="864" cy="291"/>
          </a:xfrm>
        </p:grpSpPr>
        <p:sp>
          <p:nvSpPr>
            <p:cNvPr id="127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8" name="Text Box 1077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Critical habitat for protected species</a:t>
              </a:r>
              <a:endParaRPr lang="en-CA" sz="1200" dirty="0"/>
            </a:p>
          </p:txBody>
        </p:sp>
      </p:grpSp>
      <p:grpSp>
        <p:nvGrpSpPr>
          <p:cNvPr id="129" name="Group 1054"/>
          <p:cNvGrpSpPr>
            <a:grpSpLocks/>
          </p:cNvGrpSpPr>
          <p:nvPr/>
        </p:nvGrpSpPr>
        <p:grpSpPr bwMode="auto">
          <a:xfrm>
            <a:off x="724331" y="399700"/>
            <a:ext cx="1371600" cy="495300"/>
            <a:chOff x="1200" y="816"/>
            <a:chExt cx="864" cy="312"/>
          </a:xfrm>
        </p:grpSpPr>
        <p:sp>
          <p:nvSpPr>
            <p:cNvPr id="130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1" name="Text Box 1056"/>
            <p:cNvSpPr txBox="1">
              <a:spLocks noChangeArrowheads="1"/>
            </p:cNvSpPr>
            <p:nvPr/>
          </p:nvSpPr>
          <p:spPr bwMode="auto">
            <a:xfrm>
              <a:off x="1275" y="837"/>
              <a:ext cx="7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sp>
        <p:nvSpPr>
          <p:cNvPr id="92" name="Date Placeholder 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457200" y="0"/>
            <a:ext cx="35052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grpSp>
        <p:nvGrpSpPr>
          <p:cNvPr id="2" name="Group 1054"/>
          <p:cNvGrpSpPr>
            <a:grpSpLocks/>
          </p:cNvGrpSpPr>
          <p:nvPr/>
        </p:nvGrpSpPr>
        <p:grpSpPr bwMode="auto">
          <a:xfrm>
            <a:off x="533400" y="304801"/>
            <a:ext cx="1371600" cy="461963"/>
            <a:chOff x="1200" y="816"/>
            <a:chExt cx="864" cy="291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0528" name="Text Box 105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sp>
        <p:nvSpPr>
          <p:cNvPr id="10" name="Up Arrow 9"/>
          <p:cNvSpPr/>
          <p:nvPr/>
        </p:nvSpPr>
        <p:spPr bwMode="auto">
          <a:xfrm>
            <a:off x="3429000" y="1371600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0420" name="TextBox 9"/>
          <p:cNvSpPr txBox="1">
            <a:spLocks noChangeArrowheads="1"/>
          </p:cNvSpPr>
          <p:nvPr/>
        </p:nvSpPr>
        <p:spPr bwMode="auto">
          <a:xfrm>
            <a:off x="457200" y="1506032"/>
            <a:ext cx="2312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77068" y="2066925"/>
            <a:ext cx="989013" cy="495300"/>
            <a:chOff x="432" y="2303"/>
            <a:chExt cx="623" cy="768"/>
          </a:xfrm>
        </p:grpSpPr>
        <p:sp>
          <p:nvSpPr>
            <p:cNvPr id="60525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76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526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/>
                <a:t>Bird and fish use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743868" y="2066925"/>
            <a:ext cx="989013" cy="495300"/>
            <a:chOff x="432" y="2303"/>
            <a:chExt cx="623" cy="768"/>
          </a:xfrm>
        </p:grpSpPr>
        <p:sp>
          <p:nvSpPr>
            <p:cNvPr id="60523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76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524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/>
                <a:t>Fish nur-sery hab.</a:t>
              </a:r>
            </a:p>
          </p:txBody>
        </p:sp>
      </p:grpSp>
      <p:sp>
        <p:nvSpPr>
          <p:cNvPr id="60424" name="TextBox 9"/>
          <p:cNvSpPr txBox="1">
            <a:spLocks noChangeArrowheads="1"/>
          </p:cNvSpPr>
          <p:nvPr/>
        </p:nvSpPr>
        <p:spPr bwMode="auto">
          <a:xfrm>
            <a:off x="600868" y="1838325"/>
            <a:ext cx="25066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>
                <a:cs typeface="Arial" charset="0"/>
              </a:rPr>
              <a:t>Functioning of mangrove forest</a:t>
            </a:r>
          </a:p>
        </p:txBody>
      </p:sp>
      <p:sp>
        <p:nvSpPr>
          <p:cNvPr id="60425" name="Rectangle 1092"/>
          <p:cNvSpPr>
            <a:spLocks noChangeArrowheads="1"/>
          </p:cNvSpPr>
          <p:nvPr/>
        </p:nvSpPr>
        <p:spPr bwMode="auto">
          <a:xfrm>
            <a:off x="600868" y="1905000"/>
            <a:ext cx="4298950" cy="73183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106193" y="2068513"/>
            <a:ext cx="989013" cy="493712"/>
            <a:chOff x="432" y="2303"/>
            <a:chExt cx="623" cy="765"/>
          </a:xfrm>
        </p:grpSpPr>
        <p:sp>
          <p:nvSpPr>
            <p:cNvPr id="60521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765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522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/>
                <a:t>Forest type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172993" y="2068513"/>
            <a:ext cx="989013" cy="493712"/>
            <a:chOff x="432" y="2303"/>
            <a:chExt cx="623" cy="765"/>
          </a:xfrm>
        </p:grpSpPr>
        <p:sp>
          <p:nvSpPr>
            <p:cNvPr id="60519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765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520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/>
                <a:t>Spatial extent</a:t>
              </a:r>
            </a:p>
          </p:txBody>
        </p:sp>
      </p:grpSp>
      <p:sp>
        <p:nvSpPr>
          <p:cNvPr id="60428" name="TextBox 9"/>
          <p:cNvSpPr txBox="1">
            <a:spLocks noChangeArrowheads="1"/>
          </p:cNvSpPr>
          <p:nvPr/>
        </p:nvSpPr>
        <p:spPr bwMode="auto">
          <a:xfrm>
            <a:off x="5029993" y="1839913"/>
            <a:ext cx="2303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>
                <a:cs typeface="Arial" charset="0"/>
              </a:rPr>
              <a:t>Structure of mangrove forest</a:t>
            </a:r>
          </a:p>
        </p:txBody>
      </p:sp>
      <p:sp>
        <p:nvSpPr>
          <p:cNvPr id="60429" name="Rectangle 1092"/>
          <p:cNvSpPr>
            <a:spLocks noChangeArrowheads="1"/>
          </p:cNvSpPr>
          <p:nvPr/>
        </p:nvSpPr>
        <p:spPr bwMode="auto">
          <a:xfrm>
            <a:off x="5029993" y="1905000"/>
            <a:ext cx="3482975" cy="73183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7239793" y="2068513"/>
            <a:ext cx="1189038" cy="493712"/>
            <a:chOff x="432" y="2303"/>
            <a:chExt cx="724" cy="765"/>
          </a:xfrm>
        </p:grpSpPr>
        <p:sp>
          <p:nvSpPr>
            <p:cNvPr id="60517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724" cy="765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518" name="Text Box 35"/>
            <p:cNvSpPr txBox="1">
              <a:spLocks noChangeArrowheads="1"/>
            </p:cNvSpPr>
            <p:nvPr/>
          </p:nvSpPr>
          <p:spPr bwMode="auto">
            <a:xfrm>
              <a:off x="432" y="2352"/>
              <a:ext cx="660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/>
                <a:t>Species composition</a:t>
              </a:r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802731" y="2066925"/>
            <a:ext cx="989012" cy="495300"/>
            <a:chOff x="432" y="2303"/>
            <a:chExt cx="623" cy="768"/>
          </a:xfrm>
        </p:grpSpPr>
        <p:sp>
          <p:nvSpPr>
            <p:cNvPr id="60515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76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516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/>
                <a:t>Nesting habitat</a:t>
              </a:r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829843" y="2068513"/>
            <a:ext cx="989013" cy="493712"/>
            <a:chOff x="432" y="2303"/>
            <a:chExt cx="623" cy="765"/>
          </a:xfrm>
        </p:grpSpPr>
        <p:sp>
          <p:nvSpPr>
            <p:cNvPr id="60513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765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514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/>
                <a:t>Prey-base fish</a:t>
              </a:r>
            </a:p>
          </p:txBody>
        </p:sp>
      </p:grpSp>
      <p:grpSp>
        <p:nvGrpSpPr>
          <p:cNvPr id="14" name="Group 1038"/>
          <p:cNvGrpSpPr>
            <a:grpSpLocks/>
          </p:cNvGrpSpPr>
          <p:nvPr/>
        </p:nvGrpSpPr>
        <p:grpSpPr bwMode="auto">
          <a:xfrm>
            <a:off x="6321231" y="3291083"/>
            <a:ext cx="1371600" cy="1066800"/>
            <a:chOff x="1776" y="912"/>
            <a:chExt cx="912" cy="816"/>
          </a:xfrm>
        </p:grpSpPr>
        <p:sp>
          <p:nvSpPr>
            <p:cNvPr id="60509" name="AutoShape 1039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510" name="Text Box 1040"/>
            <p:cNvSpPr txBox="1">
              <a:spLocks noChangeArrowheads="1"/>
            </p:cNvSpPr>
            <p:nvPr/>
          </p:nvSpPr>
          <p:spPr bwMode="auto">
            <a:xfrm>
              <a:off x="1911" y="1224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Habitat loss</a:t>
              </a:r>
              <a:endParaRPr lang="en-CA" sz="1200"/>
            </a:p>
          </p:txBody>
        </p:sp>
      </p:grpSp>
      <p:cxnSp>
        <p:nvCxnSpPr>
          <p:cNvPr id="60435" name="Curved Connector 119"/>
          <p:cNvCxnSpPr>
            <a:cxnSpLocks noChangeShapeType="1"/>
            <a:stCxn id="67" idx="0"/>
            <a:endCxn id="60425" idx="2"/>
          </p:cNvCxnSpPr>
          <p:nvPr/>
        </p:nvCxnSpPr>
        <p:spPr bwMode="auto">
          <a:xfrm rot="5400000" flipH="1" flipV="1">
            <a:off x="1188640" y="2553098"/>
            <a:ext cx="1477962" cy="1645443"/>
          </a:xfrm>
          <a:prstGeom prst="curvedConnector3">
            <a:avLst>
              <a:gd name="adj1" fmla="val 65936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5" name="Group 1032"/>
          <p:cNvGrpSpPr>
            <a:grpSpLocks/>
          </p:cNvGrpSpPr>
          <p:nvPr/>
        </p:nvGrpSpPr>
        <p:grpSpPr bwMode="auto">
          <a:xfrm>
            <a:off x="4343400" y="3657600"/>
            <a:ext cx="1371600" cy="1066800"/>
            <a:chOff x="1776" y="912"/>
            <a:chExt cx="912" cy="816"/>
          </a:xfrm>
        </p:grpSpPr>
        <p:sp>
          <p:nvSpPr>
            <p:cNvPr id="60507" name="AutoShape 1033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508" name="Text Box 1034"/>
            <p:cNvSpPr txBox="1">
              <a:spLocks noChangeArrowheads="1"/>
            </p:cNvSpPr>
            <p:nvPr/>
          </p:nvSpPr>
          <p:spPr bwMode="auto">
            <a:xfrm>
              <a:off x="1872" y="1152"/>
              <a:ext cx="68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Mangrove die-off</a:t>
              </a:r>
              <a:endParaRPr lang="en-CA" sz="1200"/>
            </a:p>
          </p:txBody>
        </p:sp>
      </p:grpSp>
      <p:cxnSp>
        <p:nvCxnSpPr>
          <p:cNvPr id="60438" name="Curved Connector 119"/>
          <p:cNvCxnSpPr>
            <a:cxnSpLocks noChangeShapeType="1"/>
            <a:stCxn id="60509" idx="0"/>
            <a:endCxn id="60429" idx="2"/>
          </p:cNvCxnSpPr>
          <p:nvPr/>
        </p:nvCxnSpPr>
        <p:spPr bwMode="auto">
          <a:xfrm rot="16200000" flipV="1">
            <a:off x="6562134" y="2846186"/>
            <a:ext cx="654245" cy="235550"/>
          </a:xfrm>
          <a:prstGeom prst="curvedConnector3">
            <a:avLst>
              <a:gd name="adj1" fmla="val 7329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439" name="Curved Connector 119"/>
          <p:cNvCxnSpPr>
            <a:cxnSpLocks noChangeShapeType="1"/>
            <a:stCxn id="60503" idx="0"/>
            <a:endCxn id="60425" idx="2"/>
          </p:cNvCxnSpPr>
          <p:nvPr/>
        </p:nvCxnSpPr>
        <p:spPr bwMode="auto">
          <a:xfrm rot="16200000" flipV="1">
            <a:off x="2922191" y="2464990"/>
            <a:ext cx="563562" cy="907257"/>
          </a:xfrm>
          <a:prstGeom prst="curvedConnector3">
            <a:avLst>
              <a:gd name="adj1" fmla="val 3524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440" name="Curved Connector 119"/>
          <p:cNvCxnSpPr>
            <a:cxnSpLocks noChangeShapeType="1"/>
            <a:stCxn id="60512" idx="3"/>
            <a:endCxn id="60503" idx="2"/>
          </p:cNvCxnSpPr>
          <p:nvPr/>
        </p:nvCxnSpPr>
        <p:spPr bwMode="auto">
          <a:xfrm flipV="1">
            <a:off x="1752600" y="4267200"/>
            <a:ext cx="1905000" cy="228600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7" name="Group 1032"/>
          <p:cNvGrpSpPr>
            <a:grpSpLocks/>
          </p:cNvGrpSpPr>
          <p:nvPr/>
        </p:nvGrpSpPr>
        <p:grpSpPr bwMode="auto">
          <a:xfrm>
            <a:off x="2971800" y="3200400"/>
            <a:ext cx="1371600" cy="1066800"/>
            <a:chOff x="1776" y="912"/>
            <a:chExt cx="912" cy="816"/>
          </a:xfrm>
        </p:grpSpPr>
        <p:sp>
          <p:nvSpPr>
            <p:cNvPr id="60503" name="AutoShape 1033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504" name="Text Box 1034"/>
            <p:cNvSpPr txBox="1">
              <a:spLocks noChangeArrowheads="1"/>
            </p:cNvSpPr>
            <p:nvPr/>
          </p:nvSpPr>
          <p:spPr bwMode="auto">
            <a:xfrm>
              <a:off x="1840" y="1233"/>
              <a:ext cx="7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Competition</a:t>
              </a:r>
              <a:endParaRPr lang="en-CA" sz="1200"/>
            </a:p>
          </p:txBody>
        </p:sp>
      </p:grpSp>
      <p:cxnSp>
        <p:nvCxnSpPr>
          <p:cNvPr id="60444" name="Curved Connector 119"/>
          <p:cNvCxnSpPr>
            <a:cxnSpLocks noChangeShapeType="1"/>
            <a:stCxn id="67" idx="6"/>
            <a:endCxn id="60507" idx="2"/>
          </p:cNvCxnSpPr>
          <p:nvPr/>
        </p:nvCxnSpPr>
        <p:spPr bwMode="auto">
          <a:xfrm>
            <a:off x="1752600" y="4495800"/>
            <a:ext cx="3276600" cy="228600"/>
          </a:xfrm>
          <a:prstGeom prst="curvedConnector4">
            <a:avLst>
              <a:gd name="adj1" fmla="val 56279"/>
              <a:gd name="adj2" fmla="val 114286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445" name="Curved Connector 119"/>
          <p:cNvCxnSpPr>
            <a:cxnSpLocks noChangeShapeType="1"/>
            <a:stCxn id="135" idx="0"/>
            <a:endCxn id="60509" idx="2"/>
          </p:cNvCxnSpPr>
          <p:nvPr/>
        </p:nvCxnSpPr>
        <p:spPr bwMode="auto">
          <a:xfrm rot="16200000" flipV="1">
            <a:off x="7053226" y="4311689"/>
            <a:ext cx="747517" cy="839906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446" name="Curved Connector 119"/>
          <p:cNvCxnSpPr>
            <a:cxnSpLocks noChangeShapeType="1"/>
            <a:stCxn id="60507" idx="0"/>
            <a:endCxn id="60429" idx="2"/>
          </p:cNvCxnSpPr>
          <p:nvPr/>
        </p:nvCxnSpPr>
        <p:spPr bwMode="auto">
          <a:xfrm rot="5400000" flipH="1" flipV="1">
            <a:off x="5389959" y="2276079"/>
            <a:ext cx="1020762" cy="1742281"/>
          </a:xfrm>
          <a:prstGeom prst="curvedConnector3">
            <a:avLst>
              <a:gd name="adj1" fmla="val 6492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461" name="Curved Connector 119"/>
          <p:cNvCxnSpPr>
            <a:cxnSpLocks noChangeShapeType="1"/>
            <a:stCxn id="148" idx="0"/>
            <a:endCxn id="60507" idx="2"/>
          </p:cNvCxnSpPr>
          <p:nvPr/>
        </p:nvCxnSpPr>
        <p:spPr bwMode="auto">
          <a:xfrm rot="16200000" flipV="1">
            <a:off x="5295900" y="4457700"/>
            <a:ext cx="381000" cy="9144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463" name="Curved Connector 119"/>
          <p:cNvCxnSpPr>
            <a:cxnSpLocks noChangeShapeType="1"/>
            <a:stCxn id="118" idx="0"/>
            <a:endCxn id="60507" idx="2"/>
          </p:cNvCxnSpPr>
          <p:nvPr/>
        </p:nvCxnSpPr>
        <p:spPr bwMode="auto">
          <a:xfrm rot="5400000" flipH="1" flipV="1">
            <a:off x="4160044" y="4252120"/>
            <a:ext cx="396875" cy="1341437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60464" name="Curved Connector 119"/>
          <p:cNvCxnSpPr>
            <a:cxnSpLocks noChangeShapeType="1"/>
            <a:stCxn id="118" idx="0"/>
            <a:endCxn id="60425" idx="2"/>
          </p:cNvCxnSpPr>
          <p:nvPr/>
        </p:nvCxnSpPr>
        <p:spPr bwMode="auto">
          <a:xfrm rot="16200000" flipV="1">
            <a:off x="1976835" y="3410347"/>
            <a:ext cx="2484437" cy="937420"/>
          </a:xfrm>
          <a:prstGeom prst="curvedConnector3">
            <a:avLst>
              <a:gd name="adj1" fmla="val 17097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8" name="Group 1047"/>
          <p:cNvGrpSpPr>
            <a:grpSpLocks/>
          </p:cNvGrpSpPr>
          <p:nvPr/>
        </p:nvGrpSpPr>
        <p:grpSpPr bwMode="auto">
          <a:xfrm>
            <a:off x="3433763" y="304801"/>
            <a:ext cx="1371600" cy="461963"/>
            <a:chOff x="1200" y="816"/>
            <a:chExt cx="864" cy="291"/>
          </a:xfrm>
        </p:grpSpPr>
        <p:sp>
          <p:nvSpPr>
            <p:cNvPr id="179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0487" name="Text Box 104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Aesthetics – on land</a:t>
              </a:r>
              <a:endParaRPr lang="en-CA" sz="1200" dirty="0"/>
            </a:p>
          </p:txBody>
        </p:sp>
      </p:grpSp>
      <p:grpSp>
        <p:nvGrpSpPr>
          <p:cNvPr id="19" name="Group 1072"/>
          <p:cNvGrpSpPr>
            <a:grpSpLocks/>
          </p:cNvGrpSpPr>
          <p:nvPr/>
        </p:nvGrpSpPr>
        <p:grpSpPr bwMode="auto">
          <a:xfrm>
            <a:off x="1981200" y="304801"/>
            <a:ext cx="1371600" cy="461963"/>
            <a:chOff x="1200" y="816"/>
            <a:chExt cx="864" cy="291"/>
          </a:xfrm>
        </p:grpSpPr>
        <p:sp>
          <p:nvSpPr>
            <p:cNvPr id="191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0485" name="Text Box 1074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Variety and number of birds</a:t>
              </a:r>
              <a:endParaRPr lang="en-CA" sz="1200" dirty="0"/>
            </a:p>
          </p:txBody>
        </p:sp>
      </p:grpSp>
      <p:grpSp>
        <p:nvGrpSpPr>
          <p:cNvPr id="20" name="Group 1075"/>
          <p:cNvGrpSpPr>
            <a:grpSpLocks/>
          </p:cNvGrpSpPr>
          <p:nvPr/>
        </p:nvGrpSpPr>
        <p:grpSpPr bwMode="auto">
          <a:xfrm>
            <a:off x="3429000" y="838201"/>
            <a:ext cx="1371600" cy="461963"/>
            <a:chOff x="1200" y="816"/>
            <a:chExt cx="864" cy="291"/>
          </a:xfrm>
        </p:grpSpPr>
        <p:sp>
          <p:nvSpPr>
            <p:cNvPr id="194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0483" name="Text Box 1077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Critical habitat for protected species</a:t>
              </a:r>
              <a:endParaRPr lang="en-CA" sz="1200" dirty="0"/>
            </a:p>
          </p:txBody>
        </p:sp>
      </p:grpSp>
      <p:grpSp>
        <p:nvGrpSpPr>
          <p:cNvPr id="21" name="Group 1078"/>
          <p:cNvGrpSpPr>
            <a:grpSpLocks/>
          </p:cNvGrpSpPr>
          <p:nvPr/>
        </p:nvGrpSpPr>
        <p:grpSpPr bwMode="auto">
          <a:xfrm>
            <a:off x="1981200" y="838201"/>
            <a:ext cx="1371600" cy="461963"/>
            <a:chOff x="1200" y="816"/>
            <a:chExt cx="864" cy="291"/>
          </a:xfrm>
        </p:grpSpPr>
        <p:sp>
          <p:nvSpPr>
            <p:cNvPr id="197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0481" name="Text Box 1080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Filter wastewater and runoff</a:t>
              </a:r>
              <a:endParaRPr lang="en-CA" sz="1200" dirty="0"/>
            </a:p>
          </p:txBody>
        </p:sp>
      </p:grpSp>
      <p:grpSp>
        <p:nvGrpSpPr>
          <p:cNvPr id="22" name="Group 1084"/>
          <p:cNvGrpSpPr>
            <a:grpSpLocks/>
          </p:cNvGrpSpPr>
          <p:nvPr/>
        </p:nvGrpSpPr>
        <p:grpSpPr bwMode="auto">
          <a:xfrm>
            <a:off x="533400" y="838201"/>
            <a:ext cx="1371600" cy="461963"/>
            <a:chOff x="1200" y="816"/>
            <a:chExt cx="864" cy="291"/>
          </a:xfrm>
        </p:grpSpPr>
        <p:sp>
          <p:nvSpPr>
            <p:cNvPr id="200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0479" name="Text Box 108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Carbon sequestration</a:t>
              </a:r>
              <a:endParaRPr lang="en-CA" sz="1200" dirty="0"/>
            </a:p>
          </p:txBody>
        </p:sp>
      </p:grpSp>
      <p:sp>
        <p:nvSpPr>
          <p:cNvPr id="60470" name="Rectangle 1092"/>
          <p:cNvSpPr>
            <a:spLocks noChangeArrowheads="1"/>
          </p:cNvSpPr>
          <p:nvPr/>
        </p:nvSpPr>
        <p:spPr bwMode="auto">
          <a:xfrm>
            <a:off x="515143" y="1828800"/>
            <a:ext cx="8113713" cy="1054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3" name="Group 112"/>
          <p:cNvGrpSpPr/>
          <p:nvPr/>
        </p:nvGrpSpPr>
        <p:grpSpPr>
          <a:xfrm>
            <a:off x="2590800" y="5121275"/>
            <a:ext cx="2278063" cy="1736725"/>
            <a:chOff x="512907" y="293687"/>
            <a:chExt cx="2278063" cy="1736725"/>
          </a:xfrm>
        </p:grpSpPr>
        <p:grpSp>
          <p:nvGrpSpPr>
            <p:cNvPr id="24" name="Group 1101"/>
            <p:cNvGrpSpPr>
              <a:grpSpLocks/>
            </p:cNvGrpSpPr>
            <p:nvPr/>
          </p:nvGrpSpPr>
          <p:grpSpPr bwMode="auto">
            <a:xfrm>
              <a:off x="608157" y="555625"/>
              <a:ext cx="1295400" cy="762000"/>
              <a:chOff x="240" y="288"/>
              <a:chExt cx="816" cy="480"/>
            </a:xfrm>
          </p:grpSpPr>
          <p:sp>
            <p:nvSpPr>
              <p:cNvPr id="122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23" name="Text Box 1103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Contaminant spills</a:t>
                </a:r>
                <a:endParaRPr lang="en-CA" sz="1200"/>
              </a:p>
            </p:txBody>
          </p:sp>
        </p:grp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1005032" y="901700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25" name="Group 1122"/>
            <p:cNvGrpSpPr>
              <a:grpSpLocks/>
            </p:cNvGrpSpPr>
            <p:nvPr/>
          </p:nvGrpSpPr>
          <p:grpSpPr bwMode="auto">
            <a:xfrm>
              <a:off x="871682" y="1085850"/>
              <a:ext cx="1833563" cy="944562"/>
              <a:chOff x="-99" y="173"/>
              <a:chExt cx="1155" cy="595"/>
            </a:xfrm>
          </p:grpSpPr>
          <p:sp>
            <p:nvSpPr>
              <p:cNvPr id="120" name="Oval 119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21" name="Text Box 1124"/>
              <p:cNvSpPr txBox="1">
                <a:spLocks noChangeArrowheads="1"/>
              </p:cNvSpPr>
              <p:nvPr/>
            </p:nvSpPr>
            <p:spPr bwMode="auto">
              <a:xfrm>
                <a:off x="-99" y="173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/>
                  <a:t>Debris</a:t>
                </a:r>
                <a:endParaRPr lang="en-CA" sz="1200"/>
              </a:p>
            </p:txBody>
          </p:sp>
        </p:grpSp>
        <p:sp>
          <p:nvSpPr>
            <p:cNvPr id="117" name="TextBox 9"/>
            <p:cNvSpPr txBox="1">
              <a:spLocks noChangeArrowheads="1"/>
            </p:cNvSpPr>
            <p:nvPr/>
          </p:nvSpPr>
          <p:spPr bwMode="auto">
            <a:xfrm>
              <a:off x="522432" y="304800"/>
              <a:ext cx="22685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Land-based sources of pollution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18" name="Rectangle 1092"/>
            <p:cNvSpPr>
              <a:spLocks noChangeArrowheads="1"/>
            </p:cNvSpPr>
            <p:nvPr/>
          </p:nvSpPr>
          <p:spPr bwMode="auto">
            <a:xfrm>
              <a:off x="512907" y="293687"/>
              <a:ext cx="2193925" cy="17303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9" name="Text Box 1106"/>
            <p:cNvSpPr txBox="1">
              <a:spLocks noChangeArrowheads="1"/>
            </p:cNvSpPr>
            <p:nvPr/>
          </p:nvSpPr>
          <p:spPr bwMode="auto">
            <a:xfrm>
              <a:off x="1440007" y="1339850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S</a:t>
              </a:r>
              <a:r>
                <a:rPr lang="en-US" sz="1200" dirty="0" err="1" smtClean="0"/>
                <a:t>tormwater</a:t>
              </a:r>
              <a:r>
                <a:rPr lang="en-US" sz="1200" dirty="0" smtClean="0"/>
                <a:t> </a:t>
              </a:r>
              <a:r>
                <a:rPr lang="en-US" sz="1200" dirty="0"/>
                <a:t>runoff</a:t>
              </a:r>
              <a:endParaRPr lang="en-CA" sz="1200" dirty="0"/>
            </a:p>
          </p:txBody>
        </p:sp>
      </p:grpSp>
      <p:grpSp>
        <p:nvGrpSpPr>
          <p:cNvPr id="27" name="Group 1113"/>
          <p:cNvGrpSpPr>
            <a:grpSpLocks/>
          </p:cNvGrpSpPr>
          <p:nvPr/>
        </p:nvGrpSpPr>
        <p:grpSpPr bwMode="auto">
          <a:xfrm>
            <a:off x="7162800" y="5410200"/>
            <a:ext cx="1295400" cy="762000"/>
            <a:chOff x="240" y="288"/>
            <a:chExt cx="816" cy="480"/>
          </a:xfrm>
        </p:grpSpPr>
        <p:sp>
          <p:nvSpPr>
            <p:cNvPr id="137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8" name="Text Box 1115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Altered shoreline</a:t>
              </a:r>
              <a:endParaRPr lang="en-CA" sz="1200"/>
            </a:p>
          </p:txBody>
        </p:sp>
      </p:grpSp>
      <p:grpSp>
        <p:nvGrpSpPr>
          <p:cNvPr id="60480" name="Group 1068"/>
          <p:cNvGrpSpPr>
            <a:grpSpLocks/>
          </p:cNvGrpSpPr>
          <p:nvPr/>
        </p:nvGrpSpPr>
        <p:grpSpPr bwMode="auto">
          <a:xfrm>
            <a:off x="4953000" y="5334000"/>
            <a:ext cx="1295205" cy="767238"/>
            <a:chOff x="1321" y="-85"/>
            <a:chExt cx="816" cy="480"/>
          </a:xfrm>
        </p:grpSpPr>
        <p:sp>
          <p:nvSpPr>
            <p:cNvPr id="161" name="Oval 17"/>
            <p:cNvSpPr>
              <a:spLocks noChangeArrowheads="1"/>
            </p:cNvSpPr>
            <p:nvPr/>
          </p:nvSpPr>
          <p:spPr bwMode="auto">
            <a:xfrm>
              <a:off x="1321" y="-85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2" name="Text Box 1070"/>
            <p:cNvSpPr txBox="1">
              <a:spLocks noChangeArrowheads="1"/>
            </p:cNvSpPr>
            <p:nvPr/>
          </p:nvSpPr>
          <p:spPr bwMode="auto">
            <a:xfrm>
              <a:off x="1321" y="10"/>
              <a:ext cx="8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Sea level rise</a:t>
              </a:r>
              <a:endParaRPr lang="en-CA" sz="1200" dirty="0"/>
            </a:p>
          </p:txBody>
        </p:sp>
      </p:grpSp>
      <p:grpSp>
        <p:nvGrpSpPr>
          <p:cNvPr id="29" name="Group 1051"/>
          <p:cNvGrpSpPr>
            <a:grpSpLocks/>
          </p:cNvGrpSpPr>
          <p:nvPr/>
        </p:nvGrpSpPr>
        <p:grpSpPr bwMode="auto">
          <a:xfrm>
            <a:off x="5257801" y="5715025"/>
            <a:ext cx="1295205" cy="762333"/>
            <a:chOff x="238" y="325"/>
            <a:chExt cx="816" cy="480"/>
          </a:xfrm>
        </p:grpSpPr>
        <p:sp>
          <p:nvSpPr>
            <p:cNvPr id="154" name="Oval 17"/>
            <p:cNvSpPr>
              <a:spLocks noChangeArrowheads="1"/>
            </p:cNvSpPr>
            <p:nvPr/>
          </p:nvSpPr>
          <p:spPr bwMode="auto">
            <a:xfrm>
              <a:off x="238" y="325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5" name="Text Box 1049"/>
            <p:cNvSpPr txBox="1">
              <a:spLocks noChangeArrowheads="1"/>
            </p:cNvSpPr>
            <p:nvPr/>
          </p:nvSpPr>
          <p:spPr bwMode="auto">
            <a:xfrm>
              <a:off x="382" y="421"/>
              <a:ext cx="5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Storms</a:t>
              </a:r>
              <a:endParaRPr lang="en-CA" sz="1200" dirty="0"/>
            </a:p>
          </p:txBody>
        </p:sp>
      </p:grpSp>
      <p:grpSp>
        <p:nvGrpSpPr>
          <p:cNvPr id="30" name="Group 1074"/>
          <p:cNvGrpSpPr>
            <a:grpSpLocks/>
          </p:cNvGrpSpPr>
          <p:nvPr/>
        </p:nvGrpSpPr>
        <p:grpSpPr bwMode="auto">
          <a:xfrm>
            <a:off x="5673629" y="6037428"/>
            <a:ext cx="1295205" cy="762333"/>
            <a:chOff x="240" y="288"/>
            <a:chExt cx="816" cy="480"/>
          </a:xfrm>
        </p:grpSpPr>
        <p:sp>
          <p:nvSpPr>
            <p:cNvPr id="152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3" name="Text Box 1076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Air </a:t>
              </a:r>
              <a:r>
                <a:rPr lang="en-US" sz="1200" dirty="0"/>
                <a:t>temperature</a:t>
              </a:r>
              <a:endParaRPr lang="en-CA" sz="1200" dirty="0"/>
            </a:p>
          </p:txBody>
        </p:sp>
      </p:grpSp>
      <p:sp>
        <p:nvSpPr>
          <p:cNvPr id="147" name="TextBox 9"/>
          <p:cNvSpPr txBox="1">
            <a:spLocks noChangeArrowheads="1"/>
          </p:cNvSpPr>
          <p:nvPr/>
        </p:nvSpPr>
        <p:spPr bwMode="auto">
          <a:xfrm>
            <a:off x="4876800" y="5105400"/>
            <a:ext cx="20472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 dirty="0">
                <a:cs typeface="Arial" charset="0"/>
              </a:rPr>
              <a:t>Climate </a:t>
            </a:r>
            <a:r>
              <a:rPr lang="en-CA" sz="1200" b="1" dirty="0" smtClean="0">
                <a:cs typeface="Arial" charset="0"/>
              </a:rPr>
              <a:t>change - atmosphere</a:t>
            </a:r>
            <a:endParaRPr lang="en-CA" sz="1200" b="1" dirty="0">
              <a:cs typeface="Arial" charset="0"/>
            </a:endParaRPr>
          </a:p>
        </p:txBody>
      </p:sp>
      <p:sp>
        <p:nvSpPr>
          <p:cNvPr id="148" name="Rectangle 1092"/>
          <p:cNvSpPr>
            <a:spLocks noChangeArrowheads="1"/>
          </p:cNvSpPr>
          <p:nvPr/>
        </p:nvSpPr>
        <p:spPr bwMode="auto">
          <a:xfrm>
            <a:off x="4876800" y="5105400"/>
            <a:ext cx="2133600" cy="1752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60482" name="Group 1080"/>
          <p:cNvGrpSpPr>
            <a:grpSpLocks/>
          </p:cNvGrpSpPr>
          <p:nvPr/>
        </p:nvGrpSpPr>
        <p:grpSpPr bwMode="auto">
          <a:xfrm>
            <a:off x="457200" y="4114800"/>
            <a:ext cx="1295400" cy="762000"/>
            <a:chOff x="240" y="288"/>
            <a:chExt cx="816" cy="480"/>
          </a:xfrm>
        </p:grpSpPr>
        <p:sp>
          <p:nvSpPr>
            <p:cNvPr id="67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0512" name="Text Box 1082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Invasive species</a:t>
              </a:r>
              <a:endParaRPr lang="en-CA" sz="1200"/>
            </a:p>
          </p:txBody>
        </p:sp>
      </p:grpSp>
      <p:cxnSp>
        <p:nvCxnSpPr>
          <p:cNvPr id="167" name="Curved Connector 119"/>
          <p:cNvCxnSpPr>
            <a:cxnSpLocks noChangeShapeType="1"/>
            <a:stCxn id="60503" idx="0"/>
            <a:endCxn id="60429" idx="2"/>
          </p:cNvCxnSpPr>
          <p:nvPr/>
        </p:nvCxnSpPr>
        <p:spPr bwMode="auto">
          <a:xfrm rot="5400000" flipH="1" flipV="1">
            <a:off x="4932759" y="1361679"/>
            <a:ext cx="563562" cy="3113881"/>
          </a:xfrm>
          <a:prstGeom prst="curvedConnector3">
            <a:avLst>
              <a:gd name="adj1" fmla="val 2787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01" name="Group 1113"/>
          <p:cNvGrpSpPr>
            <a:grpSpLocks/>
          </p:cNvGrpSpPr>
          <p:nvPr/>
        </p:nvGrpSpPr>
        <p:grpSpPr bwMode="auto">
          <a:xfrm>
            <a:off x="1206499" y="5121276"/>
            <a:ext cx="1295400" cy="762000"/>
            <a:chOff x="240" y="288"/>
            <a:chExt cx="816" cy="480"/>
          </a:xfrm>
        </p:grpSpPr>
        <p:sp>
          <p:nvSpPr>
            <p:cNvPr id="102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3" name="Text Box 1115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Offshore oil spills</a:t>
              </a:r>
              <a:endParaRPr lang="en-CA" sz="1200" dirty="0"/>
            </a:p>
          </p:txBody>
        </p:sp>
      </p:grpSp>
      <p:cxnSp>
        <p:nvCxnSpPr>
          <p:cNvPr id="104" name="Curved Connector 119"/>
          <p:cNvCxnSpPr>
            <a:cxnSpLocks noChangeShapeType="1"/>
            <a:stCxn id="102" idx="0"/>
            <a:endCxn id="60507" idx="2"/>
          </p:cNvCxnSpPr>
          <p:nvPr/>
        </p:nvCxnSpPr>
        <p:spPr bwMode="auto">
          <a:xfrm rot="5400000" flipH="1" flipV="1">
            <a:off x="3243261" y="3335338"/>
            <a:ext cx="396876" cy="3175001"/>
          </a:xfrm>
          <a:prstGeom prst="curvedConnector3">
            <a:avLst>
              <a:gd name="adj1" fmla="val 74436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5" name="Curved Connector 119"/>
          <p:cNvCxnSpPr>
            <a:cxnSpLocks noChangeShapeType="1"/>
            <a:stCxn id="102" idx="0"/>
            <a:endCxn id="60425" idx="2"/>
          </p:cNvCxnSpPr>
          <p:nvPr/>
        </p:nvCxnSpPr>
        <p:spPr bwMode="auto">
          <a:xfrm rot="5400000" flipH="1" flipV="1">
            <a:off x="1060052" y="3430985"/>
            <a:ext cx="2484438" cy="896144"/>
          </a:xfrm>
          <a:prstGeom prst="curvedConnector3">
            <a:avLst>
              <a:gd name="adj1" fmla="val 82343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30" name="Group 1113"/>
          <p:cNvGrpSpPr>
            <a:grpSpLocks/>
          </p:cNvGrpSpPr>
          <p:nvPr/>
        </p:nvGrpSpPr>
        <p:grpSpPr bwMode="auto">
          <a:xfrm>
            <a:off x="7391400" y="5791200"/>
            <a:ext cx="1295400" cy="762000"/>
            <a:chOff x="240" y="288"/>
            <a:chExt cx="816" cy="480"/>
          </a:xfrm>
        </p:grpSpPr>
        <p:sp>
          <p:nvSpPr>
            <p:cNvPr id="131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2" name="Text Box 1115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Altered </a:t>
              </a:r>
              <a:r>
                <a:rPr lang="en-US" sz="1200" dirty="0" smtClean="0"/>
                <a:t>circulation</a:t>
              </a:r>
              <a:endParaRPr lang="en-CA" sz="1200" dirty="0"/>
            </a:p>
          </p:txBody>
        </p:sp>
      </p:grpSp>
      <p:sp>
        <p:nvSpPr>
          <p:cNvPr id="134" name="Rectangle 1092"/>
          <p:cNvSpPr>
            <a:spLocks noChangeArrowheads="1"/>
          </p:cNvSpPr>
          <p:nvPr/>
        </p:nvSpPr>
        <p:spPr bwMode="auto">
          <a:xfrm>
            <a:off x="7086600" y="5105400"/>
            <a:ext cx="1752600" cy="1752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5" name="TextBox 9"/>
          <p:cNvSpPr txBox="1">
            <a:spLocks noChangeArrowheads="1"/>
          </p:cNvSpPr>
          <p:nvPr/>
        </p:nvSpPr>
        <p:spPr bwMode="auto">
          <a:xfrm>
            <a:off x="7086600" y="5105400"/>
            <a:ext cx="15206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 dirty="0" smtClean="0">
                <a:cs typeface="Arial" charset="0"/>
              </a:rPr>
              <a:t>Marine construction </a:t>
            </a:r>
            <a:endParaRPr lang="en-CA" sz="1200" b="1" dirty="0">
              <a:cs typeface="Arial" charset="0"/>
            </a:endParaRPr>
          </a:p>
        </p:txBody>
      </p:sp>
      <p:sp>
        <p:nvSpPr>
          <p:cNvPr id="109" name="TextBox 96"/>
          <p:cNvSpPr txBox="1">
            <a:spLocks noChangeArrowheads="1"/>
          </p:cNvSpPr>
          <p:nvPr/>
        </p:nvSpPr>
        <p:spPr bwMode="auto">
          <a:xfrm>
            <a:off x="5981700" y="266700"/>
            <a:ext cx="255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Habitat: Mangroves</a:t>
            </a:r>
            <a:endParaRPr lang="en-CA" sz="2000" b="1" dirty="0"/>
          </a:p>
        </p:txBody>
      </p:sp>
      <p:sp>
        <p:nvSpPr>
          <p:cNvPr id="110" name="TextBox 9"/>
          <p:cNvSpPr txBox="1">
            <a:spLocks noChangeArrowheads="1"/>
          </p:cNvSpPr>
          <p:nvPr/>
        </p:nvSpPr>
        <p:spPr bwMode="auto">
          <a:xfrm>
            <a:off x="5989758" y="0"/>
            <a:ext cx="2394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Southeast Florida Coast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9"/>
          <p:cNvSpPr/>
          <p:nvPr/>
        </p:nvSpPr>
        <p:spPr bwMode="auto">
          <a:xfrm>
            <a:off x="3962753" y="1379642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48808" y="1496556"/>
            <a:ext cx="231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76164" y="-4763"/>
            <a:ext cx="3505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09690" y="2155173"/>
            <a:ext cx="989013" cy="495192"/>
            <a:chOff x="432" y="2303"/>
            <a:chExt cx="623" cy="768"/>
          </a:xfrm>
        </p:grpSpPr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76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dirty="0" smtClean="0"/>
                <a:t>Bird and fish use</a:t>
              </a:r>
              <a:endParaRPr lang="en-CA" sz="1200" dirty="0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876490" y="2155173"/>
            <a:ext cx="989013" cy="495192"/>
            <a:chOff x="432" y="2303"/>
            <a:chExt cx="623" cy="768"/>
          </a:xfrm>
        </p:grpSpPr>
        <p:sp>
          <p:nvSpPr>
            <p:cNvPr id="48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76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9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dirty="0" smtClean="0"/>
                <a:t>Fish </a:t>
              </a:r>
              <a:r>
                <a:rPr lang="en-CA" sz="1200" dirty="0" err="1" smtClean="0"/>
                <a:t>nur-sery</a:t>
              </a:r>
              <a:r>
                <a:rPr lang="en-CA" sz="1200" dirty="0" smtClean="0"/>
                <a:t> hab.</a:t>
              </a:r>
              <a:endParaRPr lang="en-CA" sz="1200" dirty="0"/>
            </a:p>
          </p:txBody>
        </p:sp>
      </p:grpSp>
      <p:sp>
        <p:nvSpPr>
          <p:cNvPr id="50" name="TextBox 9"/>
          <p:cNvSpPr txBox="1">
            <a:spLocks noChangeArrowheads="1"/>
          </p:cNvSpPr>
          <p:nvPr/>
        </p:nvSpPr>
        <p:spPr bwMode="auto">
          <a:xfrm>
            <a:off x="733490" y="1926575"/>
            <a:ext cx="25058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Functioning of mangrove forest</a:t>
            </a:r>
          </a:p>
        </p:txBody>
      </p:sp>
      <p:sp>
        <p:nvSpPr>
          <p:cNvPr id="51" name="Rectangle 1092"/>
          <p:cNvSpPr>
            <a:spLocks noChangeArrowheads="1"/>
          </p:cNvSpPr>
          <p:nvPr/>
        </p:nvSpPr>
        <p:spPr bwMode="auto">
          <a:xfrm>
            <a:off x="733490" y="1928807"/>
            <a:ext cx="4298698" cy="79752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239156" y="2157406"/>
            <a:ext cx="989013" cy="493258"/>
            <a:chOff x="432" y="2303"/>
            <a:chExt cx="623" cy="765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765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dirty="0" smtClean="0"/>
                <a:t>Forest type</a:t>
              </a:r>
              <a:endParaRPr lang="en-CA" sz="1200" dirty="0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305956" y="2157406"/>
            <a:ext cx="989013" cy="493258"/>
            <a:chOff x="432" y="2303"/>
            <a:chExt cx="623" cy="765"/>
          </a:xfrm>
        </p:grpSpPr>
        <p:sp>
          <p:nvSpPr>
            <p:cNvPr id="17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765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dirty="0" smtClean="0"/>
                <a:t>Spatial extent</a:t>
              </a:r>
              <a:endParaRPr lang="en-CA" sz="1200" dirty="0"/>
            </a:p>
          </p:txBody>
        </p:sp>
      </p:grp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162956" y="1928807"/>
            <a:ext cx="2303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Structure of mangrove forest</a:t>
            </a:r>
          </a:p>
        </p:txBody>
      </p:sp>
      <p:sp>
        <p:nvSpPr>
          <p:cNvPr id="16" name="Rectangle 1092"/>
          <p:cNvSpPr>
            <a:spLocks noChangeArrowheads="1"/>
          </p:cNvSpPr>
          <p:nvPr/>
        </p:nvSpPr>
        <p:spPr bwMode="auto">
          <a:xfrm>
            <a:off x="5162956" y="1928807"/>
            <a:ext cx="3482280" cy="79752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7372756" y="2157406"/>
            <a:ext cx="1188895" cy="493258"/>
            <a:chOff x="432" y="2303"/>
            <a:chExt cx="724" cy="765"/>
          </a:xfrm>
        </p:grpSpPr>
        <p:sp>
          <p:nvSpPr>
            <p:cNvPr id="53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724" cy="765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432" y="2352"/>
              <a:ext cx="660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dirty="0" smtClean="0"/>
                <a:t>Species composition</a:t>
              </a:r>
              <a:endParaRPr lang="en-CA" sz="1200" dirty="0"/>
            </a:p>
          </p:txBody>
        </p: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934847" y="2155172"/>
            <a:ext cx="989013" cy="495192"/>
            <a:chOff x="432" y="2303"/>
            <a:chExt cx="623" cy="768"/>
          </a:xfrm>
        </p:grpSpPr>
        <p:sp>
          <p:nvSpPr>
            <p:cNvPr id="56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76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dirty="0" smtClean="0"/>
                <a:t>Nesting habitat</a:t>
              </a:r>
              <a:endParaRPr lang="en-CA" sz="1200" dirty="0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3962753" y="2157406"/>
            <a:ext cx="989013" cy="493258"/>
            <a:chOff x="432" y="2303"/>
            <a:chExt cx="623" cy="765"/>
          </a:xfrm>
        </p:grpSpPr>
        <p:sp>
          <p:nvSpPr>
            <p:cNvPr id="59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765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716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dirty="0" smtClean="0"/>
                <a:t>Prey-base fish</a:t>
              </a:r>
              <a:endParaRPr lang="en-CA" sz="1200" dirty="0"/>
            </a:p>
          </p:txBody>
        </p:sp>
      </p:grpSp>
      <p:grpSp>
        <p:nvGrpSpPr>
          <p:cNvPr id="14" name="Group 1080"/>
          <p:cNvGrpSpPr>
            <a:grpSpLocks/>
          </p:cNvGrpSpPr>
          <p:nvPr/>
        </p:nvGrpSpPr>
        <p:grpSpPr bwMode="auto">
          <a:xfrm>
            <a:off x="2948064" y="5200004"/>
            <a:ext cx="1295400" cy="762000"/>
            <a:chOff x="240" y="288"/>
            <a:chExt cx="816" cy="480"/>
          </a:xfrm>
        </p:grpSpPr>
        <p:sp>
          <p:nvSpPr>
            <p:cNvPr id="67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8" name="Text Box 1082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Invasive species</a:t>
              </a:r>
              <a:endParaRPr lang="en-CA" sz="1200" dirty="0"/>
            </a:p>
          </p:txBody>
        </p:sp>
      </p:grpSp>
      <p:grpSp>
        <p:nvGrpSpPr>
          <p:cNvPr id="21" name="Group 1038"/>
          <p:cNvGrpSpPr>
            <a:grpSpLocks/>
          </p:cNvGrpSpPr>
          <p:nvPr/>
        </p:nvGrpSpPr>
        <p:grpSpPr bwMode="auto">
          <a:xfrm>
            <a:off x="7061906" y="3459838"/>
            <a:ext cx="1371600" cy="1066800"/>
            <a:chOff x="1776" y="912"/>
            <a:chExt cx="912" cy="816"/>
          </a:xfrm>
        </p:grpSpPr>
        <p:sp>
          <p:nvSpPr>
            <p:cNvPr id="93" name="AutoShape 1039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4" name="Text Box 1040"/>
            <p:cNvSpPr txBox="1">
              <a:spLocks noChangeArrowheads="1"/>
            </p:cNvSpPr>
            <p:nvPr/>
          </p:nvSpPr>
          <p:spPr bwMode="auto">
            <a:xfrm>
              <a:off x="1911" y="1224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Habitat loss</a:t>
              </a:r>
              <a:endParaRPr lang="en-CA" sz="1200" dirty="0"/>
            </a:p>
          </p:txBody>
        </p:sp>
      </p:grpSp>
      <p:cxnSp>
        <p:nvCxnSpPr>
          <p:cNvPr id="95" name="Curved Connector 119"/>
          <p:cNvCxnSpPr>
            <a:cxnSpLocks noChangeShapeType="1"/>
            <a:stCxn id="67" idx="0"/>
          </p:cNvCxnSpPr>
          <p:nvPr/>
        </p:nvCxnSpPr>
        <p:spPr bwMode="auto">
          <a:xfrm rot="16200000" flipV="1">
            <a:off x="1994091" y="3598331"/>
            <a:ext cx="2398472" cy="804874"/>
          </a:xfrm>
          <a:prstGeom prst="curvedConnector3">
            <a:avLst>
              <a:gd name="adj1" fmla="val 28627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22" name="Group 1032"/>
          <p:cNvGrpSpPr>
            <a:grpSpLocks/>
          </p:cNvGrpSpPr>
          <p:nvPr/>
        </p:nvGrpSpPr>
        <p:grpSpPr bwMode="auto">
          <a:xfrm>
            <a:off x="3407626" y="3078090"/>
            <a:ext cx="1371600" cy="1066800"/>
            <a:chOff x="1776" y="912"/>
            <a:chExt cx="912" cy="816"/>
          </a:xfrm>
        </p:grpSpPr>
        <p:sp>
          <p:nvSpPr>
            <p:cNvPr id="97" name="AutoShape 1033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8" name="Text Box 1034"/>
            <p:cNvSpPr txBox="1">
              <a:spLocks noChangeArrowheads="1"/>
            </p:cNvSpPr>
            <p:nvPr/>
          </p:nvSpPr>
          <p:spPr bwMode="auto">
            <a:xfrm>
              <a:off x="1872" y="1152"/>
              <a:ext cx="687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Mangrove </a:t>
              </a:r>
              <a:r>
                <a:rPr lang="en-US" sz="1200" dirty="0" smtClean="0"/>
                <a:t>die-off</a:t>
              </a:r>
              <a:endParaRPr lang="en-CA" sz="1200" dirty="0"/>
            </a:p>
          </p:txBody>
        </p:sp>
      </p:grpSp>
      <p:cxnSp>
        <p:nvCxnSpPr>
          <p:cNvPr id="99" name="Curved Connector 119"/>
          <p:cNvCxnSpPr>
            <a:cxnSpLocks noChangeShapeType="1"/>
            <a:stCxn id="104" idx="0"/>
            <a:endCxn id="16" idx="2"/>
          </p:cNvCxnSpPr>
          <p:nvPr/>
        </p:nvCxnSpPr>
        <p:spPr bwMode="auto">
          <a:xfrm rot="5400000" flipH="1" flipV="1">
            <a:off x="6426778" y="2740659"/>
            <a:ext cx="491642" cy="462994"/>
          </a:xfrm>
          <a:prstGeom prst="curvedConnector3">
            <a:avLst>
              <a:gd name="adj1" fmla="val 55636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0" name="Curved Connector 119"/>
          <p:cNvCxnSpPr>
            <a:cxnSpLocks noChangeShapeType="1"/>
            <a:stCxn id="93" idx="0"/>
            <a:endCxn id="16" idx="2"/>
          </p:cNvCxnSpPr>
          <p:nvPr/>
        </p:nvCxnSpPr>
        <p:spPr bwMode="auto">
          <a:xfrm rot="16200000" flipV="1">
            <a:off x="6959150" y="2671282"/>
            <a:ext cx="733503" cy="843610"/>
          </a:xfrm>
          <a:prstGeom prst="curvedConnector3">
            <a:avLst>
              <a:gd name="adj1" fmla="val 6699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1" name="Curved Connector 119"/>
          <p:cNvCxnSpPr>
            <a:cxnSpLocks noChangeShapeType="1"/>
            <a:stCxn id="97" idx="0"/>
            <a:endCxn id="16" idx="2"/>
          </p:cNvCxnSpPr>
          <p:nvPr/>
        </p:nvCxnSpPr>
        <p:spPr bwMode="auto">
          <a:xfrm rot="5400000" flipH="1" flipV="1">
            <a:off x="5322884" y="1496878"/>
            <a:ext cx="351755" cy="2810670"/>
          </a:xfrm>
          <a:prstGeom prst="curvedConnector3">
            <a:avLst>
              <a:gd name="adj1" fmla="val 46061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2" name="Curved Connector 119"/>
          <p:cNvCxnSpPr>
            <a:cxnSpLocks noChangeShapeType="1"/>
            <a:stCxn id="67" idx="0"/>
            <a:endCxn id="107" idx="2"/>
          </p:cNvCxnSpPr>
          <p:nvPr/>
        </p:nvCxnSpPr>
        <p:spPr bwMode="auto">
          <a:xfrm rot="5400000" flipH="1" flipV="1">
            <a:off x="4014075" y="4108327"/>
            <a:ext cx="673366" cy="1509989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23" name="Group 1032"/>
          <p:cNvGrpSpPr>
            <a:grpSpLocks/>
          </p:cNvGrpSpPr>
          <p:nvPr/>
        </p:nvGrpSpPr>
        <p:grpSpPr bwMode="auto">
          <a:xfrm>
            <a:off x="5755302" y="3217977"/>
            <a:ext cx="1371600" cy="1066800"/>
            <a:chOff x="1776" y="912"/>
            <a:chExt cx="912" cy="816"/>
          </a:xfrm>
        </p:grpSpPr>
        <p:sp>
          <p:nvSpPr>
            <p:cNvPr id="104" name="AutoShape 1033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5" name="Text Box 1034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Conversion</a:t>
              </a:r>
              <a:br>
                <a:rPr lang="en-US" sz="1200" dirty="0" smtClean="0"/>
              </a:br>
              <a:r>
                <a:rPr lang="en-US" sz="1200" dirty="0" smtClean="0"/>
                <a:t>of </a:t>
              </a:r>
              <a:r>
                <a:rPr lang="en-US" sz="1200" dirty="0"/>
                <a:t>habitat</a:t>
              </a:r>
              <a:endParaRPr lang="en-CA" sz="1200" dirty="0"/>
            </a:p>
          </p:txBody>
        </p:sp>
      </p:grpSp>
      <p:grpSp>
        <p:nvGrpSpPr>
          <p:cNvPr id="24" name="Group 1032"/>
          <p:cNvGrpSpPr>
            <a:grpSpLocks/>
          </p:cNvGrpSpPr>
          <p:nvPr/>
        </p:nvGrpSpPr>
        <p:grpSpPr bwMode="auto">
          <a:xfrm>
            <a:off x="4419953" y="3459838"/>
            <a:ext cx="1371600" cy="1066800"/>
            <a:chOff x="1776" y="912"/>
            <a:chExt cx="912" cy="816"/>
          </a:xfrm>
        </p:grpSpPr>
        <p:sp>
          <p:nvSpPr>
            <p:cNvPr id="107" name="AutoShape 1033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8" name="Text Box 1034"/>
            <p:cNvSpPr txBox="1">
              <a:spLocks noChangeArrowheads="1"/>
            </p:cNvSpPr>
            <p:nvPr/>
          </p:nvSpPr>
          <p:spPr bwMode="auto">
            <a:xfrm>
              <a:off x="1840" y="1233"/>
              <a:ext cx="7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Competition</a:t>
              </a:r>
              <a:endParaRPr lang="en-CA" sz="1200" dirty="0"/>
            </a:p>
          </p:txBody>
        </p:sp>
      </p:grpSp>
      <p:sp>
        <p:nvSpPr>
          <p:cNvPr id="109" name="TextBox 96"/>
          <p:cNvSpPr txBox="1">
            <a:spLocks noChangeArrowheads="1"/>
          </p:cNvSpPr>
          <p:nvPr/>
        </p:nvSpPr>
        <p:spPr bwMode="auto">
          <a:xfrm>
            <a:off x="5981700" y="266700"/>
            <a:ext cx="2552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Habitat: Mangroves</a:t>
            </a:r>
            <a:endParaRPr lang="en-CA" sz="2000" b="1" dirty="0"/>
          </a:p>
        </p:txBody>
      </p:sp>
      <p:cxnSp>
        <p:nvCxnSpPr>
          <p:cNvPr id="122" name="Curved Connector 119"/>
          <p:cNvCxnSpPr>
            <a:cxnSpLocks noChangeShapeType="1"/>
            <a:stCxn id="67" idx="0"/>
            <a:endCxn id="97" idx="2"/>
          </p:cNvCxnSpPr>
          <p:nvPr/>
        </p:nvCxnSpPr>
        <p:spPr bwMode="auto">
          <a:xfrm rot="5400000" flipH="1" flipV="1">
            <a:off x="3317038" y="4423616"/>
            <a:ext cx="1055114" cy="497662"/>
          </a:xfrm>
          <a:prstGeom prst="curvedConnector3">
            <a:avLst>
              <a:gd name="adj1" fmla="val 4343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4" name="Curved Connector 119"/>
          <p:cNvCxnSpPr>
            <a:cxnSpLocks noChangeShapeType="1"/>
            <a:stCxn id="136" idx="0"/>
            <a:endCxn id="93" idx="2"/>
          </p:cNvCxnSpPr>
          <p:nvPr/>
        </p:nvCxnSpPr>
        <p:spPr bwMode="auto">
          <a:xfrm rot="5400000" flipH="1" flipV="1">
            <a:off x="7487825" y="4662877"/>
            <a:ext cx="396119" cy="123643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5" name="Curved Connector 119"/>
          <p:cNvCxnSpPr>
            <a:cxnSpLocks noChangeShapeType="1"/>
            <a:stCxn id="107" idx="0"/>
            <a:endCxn id="16" idx="2"/>
          </p:cNvCxnSpPr>
          <p:nvPr/>
        </p:nvCxnSpPr>
        <p:spPr bwMode="auto">
          <a:xfrm rot="5400000" flipH="1" flipV="1">
            <a:off x="5638173" y="2193916"/>
            <a:ext cx="733503" cy="1798343"/>
          </a:xfrm>
          <a:prstGeom prst="curvedConnector3">
            <a:avLst>
              <a:gd name="adj1" fmla="val 5755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2" name="Oval 17"/>
          <p:cNvSpPr>
            <a:spLocks noChangeArrowheads="1"/>
          </p:cNvSpPr>
          <p:nvPr/>
        </p:nvSpPr>
        <p:spPr bwMode="auto">
          <a:xfrm>
            <a:off x="6779360" y="5361238"/>
            <a:ext cx="1295400" cy="762000"/>
          </a:xfrm>
          <a:prstGeom prst="ellipse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3" name="Text Box 1109"/>
          <p:cNvSpPr txBox="1">
            <a:spLocks noChangeArrowheads="1"/>
          </p:cNvSpPr>
          <p:nvPr/>
        </p:nvSpPr>
        <p:spPr bwMode="auto">
          <a:xfrm>
            <a:off x="6646010" y="5470776"/>
            <a:ext cx="1582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50" dirty="0"/>
              <a:t>Dredging – </a:t>
            </a:r>
            <a:br>
              <a:rPr lang="en-US" sz="1150" dirty="0"/>
            </a:br>
            <a:r>
              <a:rPr lang="en-US" sz="1150" dirty="0" smtClean="0"/>
              <a:t>altered circulation </a:t>
            </a:r>
            <a:endParaRPr lang="en-CA" sz="1150" dirty="0"/>
          </a:p>
        </p:txBody>
      </p:sp>
      <p:grpSp>
        <p:nvGrpSpPr>
          <p:cNvPr id="25" name="Group 1113"/>
          <p:cNvGrpSpPr>
            <a:grpSpLocks/>
          </p:cNvGrpSpPr>
          <p:nvPr/>
        </p:nvGrpSpPr>
        <p:grpSpPr bwMode="auto">
          <a:xfrm>
            <a:off x="7161154" y="5969539"/>
            <a:ext cx="1295400" cy="762000"/>
            <a:chOff x="240" y="288"/>
            <a:chExt cx="816" cy="480"/>
          </a:xfrm>
        </p:grpSpPr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6" name="Text Box 1115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Altered shoreline</a:t>
              </a:r>
              <a:endParaRPr lang="en-CA" sz="1200" dirty="0"/>
            </a:p>
          </p:txBody>
        </p:sp>
      </p:grpSp>
      <p:sp>
        <p:nvSpPr>
          <p:cNvPr id="135" name="TextBox 9"/>
          <p:cNvSpPr txBox="1">
            <a:spLocks noChangeArrowheads="1"/>
          </p:cNvSpPr>
          <p:nvPr/>
        </p:nvSpPr>
        <p:spPr bwMode="auto">
          <a:xfrm>
            <a:off x="6761441" y="4914939"/>
            <a:ext cx="17621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Altered shoreline and circulation patterns</a:t>
            </a:r>
          </a:p>
        </p:txBody>
      </p:sp>
      <p:sp>
        <p:nvSpPr>
          <p:cNvPr id="136" name="Rectangle 1092"/>
          <p:cNvSpPr>
            <a:spLocks noChangeArrowheads="1"/>
          </p:cNvSpPr>
          <p:nvPr/>
        </p:nvSpPr>
        <p:spPr bwMode="auto">
          <a:xfrm>
            <a:off x="6791571" y="4922757"/>
            <a:ext cx="1664984" cy="18278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6" name="Group 1101"/>
          <p:cNvGrpSpPr>
            <a:grpSpLocks/>
          </p:cNvGrpSpPr>
          <p:nvPr/>
        </p:nvGrpSpPr>
        <p:grpSpPr bwMode="auto">
          <a:xfrm>
            <a:off x="765140" y="5208124"/>
            <a:ext cx="1295400" cy="762000"/>
            <a:chOff x="240" y="288"/>
            <a:chExt cx="816" cy="480"/>
          </a:xfrm>
        </p:grpSpPr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6" name="Text Box 1103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Contaminant spills</a:t>
              </a:r>
              <a:endParaRPr lang="en-CA" sz="1200"/>
            </a:p>
          </p:txBody>
        </p:sp>
      </p:grp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1162087" y="5554489"/>
            <a:ext cx="1295400" cy="762001"/>
          </a:xfrm>
          <a:prstGeom prst="ellipse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7" name="Group 1122"/>
          <p:cNvGrpSpPr>
            <a:grpSpLocks/>
          </p:cNvGrpSpPr>
          <p:nvPr/>
        </p:nvGrpSpPr>
        <p:grpSpPr bwMode="auto">
          <a:xfrm>
            <a:off x="1028233" y="5739072"/>
            <a:ext cx="1833563" cy="944563"/>
            <a:chOff x="-99" y="173"/>
            <a:chExt cx="1155" cy="59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2" name="Text Box 1124"/>
            <p:cNvSpPr txBox="1">
              <a:spLocks noChangeArrowheads="1"/>
            </p:cNvSpPr>
            <p:nvPr/>
          </p:nvSpPr>
          <p:spPr bwMode="auto">
            <a:xfrm>
              <a:off x="-99" y="173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Debris</a:t>
              </a:r>
              <a:endParaRPr lang="en-CA" sz="1200" dirty="0"/>
            </a:p>
          </p:txBody>
        </p:sp>
      </p:grpSp>
      <p:sp>
        <p:nvSpPr>
          <p:cNvPr id="144" name="TextBox 9"/>
          <p:cNvSpPr txBox="1">
            <a:spLocks noChangeArrowheads="1"/>
          </p:cNvSpPr>
          <p:nvPr/>
        </p:nvSpPr>
        <p:spPr bwMode="auto">
          <a:xfrm>
            <a:off x="680103" y="4957401"/>
            <a:ext cx="21712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Exogenous contaminants</a:t>
            </a:r>
          </a:p>
        </p:txBody>
      </p:sp>
      <p:sp>
        <p:nvSpPr>
          <p:cNvPr id="145" name="Rectangle 1092"/>
          <p:cNvSpPr>
            <a:spLocks noChangeArrowheads="1"/>
          </p:cNvSpPr>
          <p:nvPr/>
        </p:nvSpPr>
        <p:spPr bwMode="auto">
          <a:xfrm>
            <a:off x="708487" y="4933825"/>
            <a:ext cx="2193962" cy="173128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8" name="Group 87"/>
          <p:cNvGrpSpPr/>
          <p:nvPr/>
        </p:nvGrpSpPr>
        <p:grpSpPr>
          <a:xfrm>
            <a:off x="4375602" y="5167435"/>
            <a:ext cx="2149798" cy="1648692"/>
            <a:chOff x="2447637" y="3332018"/>
            <a:chExt cx="2149798" cy="1648692"/>
          </a:xfrm>
        </p:grpSpPr>
        <p:grpSp>
          <p:nvGrpSpPr>
            <p:cNvPr id="29" name="Group 1051"/>
            <p:cNvGrpSpPr>
              <a:grpSpLocks/>
            </p:cNvGrpSpPr>
            <p:nvPr/>
          </p:nvGrpSpPr>
          <p:grpSpPr bwMode="auto">
            <a:xfrm>
              <a:off x="2447637" y="3332018"/>
              <a:ext cx="1295400" cy="762000"/>
              <a:chOff x="240" y="288"/>
              <a:chExt cx="816" cy="480"/>
            </a:xfrm>
          </p:grpSpPr>
          <p:sp>
            <p:nvSpPr>
              <p:cNvPr id="70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1" name="Text Box 1049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C.C - storms</a:t>
                </a:r>
                <a:endParaRPr lang="en-CA" sz="1200"/>
              </a:p>
            </p:txBody>
          </p:sp>
        </p:grpSp>
        <p:grpSp>
          <p:nvGrpSpPr>
            <p:cNvPr id="30" name="Group 1074"/>
            <p:cNvGrpSpPr>
              <a:grpSpLocks/>
            </p:cNvGrpSpPr>
            <p:nvPr/>
          </p:nvGrpSpPr>
          <p:grpSpPr bwMode="auto">
            <a:xfrm>
              <a:off x="2860353" y="3713018"/>
              <a:ext cx="1295400" cy="762000"/>
              <a:chOff x="240" y="288"/>
              <a:chExt cx="816" cy="480"/>
            </a:xfrm>
          </p:grpSpPr>
          <p:sp>
            <p:nvSpPr>
              <p:cNvPr id="79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80" name="Text Box 1076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C.C. – air temperature</a:t>
                </a:r>
                <a:endParaRPr lang="en-CA" sz="1200"/>
              </a:p>
            </p:txBody>
          </p:sp>
        </p:grpSp>
        <p:grpSp>
          <p:nvGrpSpPr>
            <p:cNvPr id="31" name="Group 1068"/>
            <p:cNvGrpSpPr>
              <a:grpSpLocks/>
            </p:cNvGrpSpPr>
            <p:nvPr/>
          </p:nvGrpSpPr>
          <p:grpSpPr bwMode="auto">
            <a:xfrm>
              <a:off x="3302035" y="4218710"/>
              <a:ext cx="1295400" cy="762000"/>
              <a:chOff x="240" y="288"/>
              <a:chExt cx="816" cy="480"/>
            </a:xfrm>
          </p:grpSpPr>
          <p:sp>
            <p:nvSpPr>
              <p:cNvPr id="73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4" name="Text Box 1070"/>
              <p:cNvSpPr txBox="1">
                <a:spLocks noChangeArrowheads="1"/>
              </p:cNvSpPr>
              <p:nvPr/>
            </p:nvSpPr>
            <p:spPr bwMode="auto">
              <a:xfrm>
                <a:off x="240" y="461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Sea level rise</a:t>
                </a:r>
                <a:endParaRPr lang="en-CA" sz="1200" dirty="0"/>
              </a:p>
            </p:txBody>
          </p:sp>
        </p:grpSp>
      </p:grpSp>
      <p:sp>
        <p:nvSpPr>
          <p:cNvPr id="146" name="TextBox 9"/>
          <p:cNvSpPr txBox="1">
            <a:spLocks noChangeArrowheads="1"/>
          </p:cNvSpPr>
          <p:nvPr/>
        </p:nvSpPr>
        <p:spPr bwMode="auto">
          <a:xfrm>
            <a:off x="4372697" y="4946525"/>
            <a:ext cx="13468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Climate Change</a:t>
            </a:r>
          </a:p>
        </p:txBody>
      </p:sp>
      <p:sp>
        <p:nvSpPr>
          <p:cNvPr id="147" name="Rectangle 1092"/>
          <p:cNvSpPr>
            <a:spLocks noChangeArrowheads="1"/>
          </p:cNvSpPr>
          <p:nvPr/>
        </p:nvSpPr>
        <p:spPr bwMode="auto">
          <a:xfrm>
            <a:off x="4372697" y="4946525"/>
            <a:ext cx="2152703" cy="186960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154" name="Curved Connector 119"/>
          <p:cNvCxnSpPr>
            <a:cxnSpLocks noChangeShapeType="1"/>
            <a:stCxn id="147" idx="0"/>
            <a:endCxn id="104" idx="2"/>
          </p:cNvCxnSpPr>
          <p:nvPr/>
        </p:nvCxnSpPr>
        <p:spPr bwMode="auto">
          <a:xfrm rot="5400000" flipH="1" flipV="1">
            <a:off x="5614201" y="4119625"/>
            <a:ext cx="661748" cy="992053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5" name="Curved Connector 119"/>
          <p:cNvCxnSpPr>
            <a:cxnSpLocks noChangeShapeType="1"/>
            <a:stCxn id="147" idx="0"/>
            <a:endCxn id="97" idx="2"/>
          </p:cNvCxnSpPr>
          <p:nvPr/>
        </p:nvCxnSpPr>
        <p:spPr bwMode="auto">
          <a:xfrm rot="16200000" flipV="1">
            <a:off x="4370421" y="3867896"/>
            <a:ext cx="801635" cy="1355623"/>
          </a:xfrm>
          <a:prstGeom prst="curvedConnector3">
            <a:avLst>
              <a:gd name="adj1" fmla="val 22347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" name="Curved Connector 119"/>
          <p:cNvCxnSpPr>
            <a:cxnSpLocks noChangeShapeType="1"/>
            <a:stCxn id="136" idx="0"/>
            <a:endCxn id="104" idx="2"/>
          </p:cNvCxnSpPr>
          <p:nvPr/>
        </p:nvCxnSpPr>
        <p:spPr bwMode="auto">
          <a:xfrm rot="16200000" flipV="1">
            <a:off x="6713593" y="4012286"/>
            <a:ext cx="637980" cy="1182961"/>
          </a:xfrm>
          <a:prstGeom prst="curvedConnector3">
            <a:avLst>
              <a:gd name="adj1" fmla="val 61168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0" name="Curved Connector 119"/>
          <p:cNvCxnSpPr>
            <a:cxnSpLocks noChangeShapeType="1"/>
            <a:stCxn id="145" idx="0"/>
            <a:endCxn id="97" idx="1"/>
          </p:cNvCxnSpPr>
          <p:nvPr/>
        </p:nvCxnSpPr>
        <p:spPr bwMode="auto">
          <a:xfrm rot="5400000" flipH="1" flipV="1">
            <a:off x="1945380" y="3471579"/>
            <a:ext cx="1322335" cy="1602158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1" name="Curved Connector 119"/>
          <p:cNvCxnSpPr>
            <a:cxnSpLocks noChangeShapeType="1"/>
            <a:stCxn id="145" idx="0"/>
          </p:cNvCxnSpPr>
          <p:nvPr/>
        </p:nvCxnSpPr>
        <p:spPr bwMode="auto">
          <a:xfrm rot="5400000" flipH="1" flipV="1">
            <a:off x="1244734" y="3349567"/>
            <a:ext cx="2144993" cy="1023524"/>
          </a:xfrm>
          <a:prstGeom prst="curvedConnector3">
            <a:avLst>
              <a:gd name="adj1" fmla="val 66148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14" name="Rectangle 1092"/>
          <p:cNvSpPr>
            <a:spLocks noChangeArrowheads="1"/>
          </p:cNvSpPr>
          <p:nvPr/>
        </p:nvSpPr>
        <p:spPr bwMode="auto">
          <a:xfrm>
            <a:off x="648068" y="1841372"/>
            <a:ext cx="7997168" cy="96016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" name="Text Box 1106"/>
          <p:cNvSpPr txBox="1">
            <a:spLocks noChangeArrowheads="1"/>
          </p:cNvSpPr>
          <p:nvPr/>
        </p:nvSpPr>
        <p:spPr bwMode="auto">
          <a:xfrm>
            <a:off x="1597029" y="5993433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Marine</a:t>
            </a:r>
            <a:br>
              <a:rPr lang="en-US" sz="1200" dirty="0" smtClean="0"/>
            </a:br>
            <a:r>
              <a:rPr lang="en-US" sz="1200" dirty="0" err="1" smtClean="0"/>
              <a:t>stormwater</a:t>
            </a:r>
            <a:r>
              <a:rPr lang="en-US" sz="1200" dirty="0" smtClean="0"/>
              <a:t> </a:t>
            </a:r>
            <a:r>
              <a:rPr lang="en-US" sz="1200" dirty="0"/>
              <a:t>runoff</a:t>
            </a:r>
            <a:endParaRPr lang="en-CA" sz="1200" dirty="0"/>
          </a:p>
        </p:txBody>
      </p:sp>
      <p:sp>
        <p:nvSpPr>
          <p:cNvPr id="110" name="TextBox 9"/>
          <p:cNvSpPr txBox="1">
            <a:spLocks noChangeArrowheads="1"/>
          </p:cNvSpPr>
          <p:nvPr/>
        </p:nvSpPr>
        <p:spPr bwMode="auto">
          <a:xfrm>
            <a:off x="5989758" y="0"/>
            <a:ext cx="2679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Florida Keys / Dry Tortugas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111" name="Group 1054"/>
          <p:cNvGrpSpPr>
            <a:grpSpLocks/>
          </p:cNvGrpSpPr>
          <p:nvPr/>
        </p:nvGrpSpPr>
        <p:grpSpPr bwMode="auto">
          <a:xfrm>
            <a:off x="648068" y="300038"/>
            <a:ext cx="1371600" cy="461963"/>
            <a:chOff x="1200" y="816"/>
            <a:chExt cx="864" cy="291"/>
          </a:xfrm>
        </p:grpSpPr>
        <p:sp>
          <p:nvSpPr>
            <p:cNvPr id="112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3" name="Text Box 105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grpSp>
        <p:nvGrpSpPr>
          <p:cNvPr id="115" name="Group 1047"/>
          <p:cNvGrpSpPr>
            <a:grpSpLocks/>
          </p:cNvGrpSpPr>
          <p:nvPr/>
        </p:nvGrpSpPr>
        <p:grpSpPr bwMode="auto">
          <a:xfrm>
            <a:off x="3548431" y="300038"/>
            <a:ext cx="1371600" cy="461963"/>
            <a:chOff x="1200" y="816"/>
            <a:chExt cx="864" cy="291"/>
          </a:xfrm>
        </p:grpSpPr>
        <p:sp>
          <p:nvSpPr>
            <p:cNvPr id="116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7" name="Text Box 104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Aesthetics – on land</a:t>
              </a:r>
              <a:endParaRPr lang="en-CA" sz="1200" dirty="0"/>
            </a:p>
          </p:txBody>
        </p:sp>
      </p:grpSp>
      <p:grpSp>
        <p:nvGrpSpPr>
          <p:cNvPr id="118" name="Group 1072"/>
          <p:cNvGrpSpPr>
            <a:grpSpLocks/>
          </p:cNvGrpSpPr>
          <p:nvPr/>
        </p:nvGrpSpPr>
        <p:grpSpPr bwMode="auto">
          <a:xfrm>
            <a:off x="2095868" y="300038"/>
            <a:ext cx="1371600" cy="461963"/>
            <a:chOff x="1200" y="816"/>
            <a:chExt cx="864" cy="291"/>
          </a:xfrm>
        </p:grpSpPr>
        <p:sp>
          <p:nvSpPr>
            <p:cNvPr id="119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0" name="Text Box 1074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Variety and number of birds</a:t>
              </a:r>
              <a:endParaRPr lang="en-CA" sz="1200" dirty="0"/>
            </a:p>
          </p:txBody>
        </p:sp>
      </p:grpSp>
      <p:grpSp>
        <p:nvGrpSpPr>
          <p:cNvPr id="121" name="Group 1075"/>
          <p:cNvGrpSpPr>
            <a:grpSpLocks/>
          </p:cNvGrpSpPr>
          <p:nvPr/>
        </p:nvGrpSpPr>
        <p:grpSpPr bwMode="auto">
          <a:xfrm>
            <a:off x="3543668" y="833438"/>
            <a:ext cx="1371600" cy="461963"/>
            <a:chOff x="1200" y="816"/>
            <a:chExt cx="864" cy="291"/>
          </a:xfrm>
        </p:grpSpPr>
        <p:sp>
          <p:nvSpPr>
            <p:cNvPr id="12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6" name="Text Box 1077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Critical habitat for protected species</a:t>
              </a:r>
              <a:endParaRPr lang="en-CA" sz="1200" dirty="0"/>
            </a:p>
          </p:txBody>
        </p:sp>
      </p:grpSp>
      <p:grpSp>
        <p:nvGrpSpPr>
          <p:cNvPr id="127" name="Group 1078"/>
          <p:cNvGrpSpPr>
            <a:grpSpLocks/>
          </p:cNvGrpSpPr>
          <p:nvPr/>
        </p:nvGrpSpPr>
        <p:grpSpPr bwMode="auto">
          <a:xfrm>
            <a:off x="2095868" y="833438"/>
            <a:ext cx="1371600" cy="461963"/>
            <a:chOff x="1200" y="816"/>
            <a:chExt cx="864" cy="291"/>
          </a:xfrm>
        </p:grpSpPr>
        <p:sp>
          <p:nvSpPr>
            <p:cNvPr id="128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9" name="Text Box 1080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Filter wastewater and runoff</a:t>
              </a:r>
              <a:endParaRPr lang="en-CA" sz="1200" dirty="0"/>
            </a:p>
          </p:txBody>
        </p:sp>
      </p:grpSp>
      <p:grpSp>
        <p:nvGrpSpPr>
          <p:cNvPr id="130" name="Group 1084"/>
          <p:cNvGrpSpPr>
            <a:grpSpLocks/>
          </p:cNvGrpSpPr>
          <p:nvPr/>
        </p:nvGrpSpPr>
        <p:grpSpPr bwMode="auto">
          <a:xfrm>
            <a:off x="648068" y="833438"/>
            <a:ext cx="1371600" cy="461963"/>
            <a:chOff x="1200" y="816"/>
            <a:chExt cx="864" cy="291"/>
          </a:xfrm>
        </p:grpSpPr>
        <p:sp>
          <p:nvSpPr>
            <p:cNvPr id="131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2" name="Text Box 108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Carbon sequestration</a:t>
              </a:r>
              <a:endParaRPr lang="en-CA" sz="1200" dirty="0"/>
            </a:p>
          </p:txBody>
        </p:sp>
      </p:grpSp>
      <p:sp>
        <p:nvSpPr>
          <p:cNvPr id="133" name="Date Placeholder 1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28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7" name="Curved Connector 119"/>
          <p:cNvCxnSpPr>
            <a:cxnSpLocks noChangeShapeType="1"/>
            <a:stCxn id="113" idx="0"/>
            <a:endCxn id="4192" idx="2"/>
          </p:cNvCxnSpPr>
          <p:nvPr/>
        </p:nvCxnSpPr>
        <p:spPr bwMode="auto">
          <a:xfrm rot="16200000" flipV="1">
            <a:off x="3322262" y="5336017"/>
            <a:ext cx="493803" cy="137711"/>
          </a:xfrm>
          <a:prstGeom prst="curvedConnector3">
            <a:avLst>
              <a:gd name="adj1" fmla="val 78057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9" name="Curved Connector 119"/>
          <p:cNvCxnSpPr>
            <a:cxnSpLocks noChangeShapeType="1"/>
            <a:stCxn id="139" idx="0"/>
            <a:endCxn id="4104" idx="6"/>
          </p:cNvCxnSpPr>
          <p:nvPr/>
        </p:nvCxnSpPr>
        <p:spPr bwMode="auto">
          <a:xfrm rot="16200000" flipV="1">
            <a:off x="1637334" y="5404828"/>
            <a:ext cx="248569" cy="425165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6" name="Curved Connector 119"/>
          <p:cNvCxnSpPr>
            <a:cxnSpLocks noChangeShapeType="1"/>
            <a:stCxn id="102" idx="0"/>
            <a:endCxn id="4141" idx="2"/>
          </p:cNvCxnSpPr>
          <p:nvPr/>
        </p:nvCxnSpPr>
        <p:spPr bwMode="auto">
          <a:xfrm rot="16200000" flipV="1">
            <a:off x="6162875" y="3866605"/>
            <a:ext cx="2881254" cy="481708"/>
          </a:xfrm>
          <a:prstGeom prst="curvedConnector3">
            <a:avLst>
              <a:gd name="adj1" fmla="val 2403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0" name="Curved Connector 119"/>
          <p:cNvCxnSpPr>
            <a:cxnSpLocks noChangeShapeType="1"/>
            <a:stCxn id="133" idx="0"/>
            <a:endCxn id="4141" idx="2"/>
          </p:cNvCxnSpPr>
          <p:nvPr/>
        </p:nvCxnSpPr>
        <p:spPr bwMode="auto">
          <a:xfrm rot="5400000" flipH="1" flipV="1">
            <a:off x="6360586" y="2182872"/>
            <a:ext cx="518102" cy="1486022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1" name="Curved Connector 119"/>
          <p:cNvCxnSpPr>
            <a:cxnSpLocks noChangeShapeType="1"/>
            <a:stCxn id="124" idx="0"/>
            <a:endCxn id="133" idx="2"/>
          </p:cNvCxnSpPr>
          <p:nvPr/>
        </p:nvCxnSpPr>
        <p:spPr bwMode="auto">
          <a:xfrm rot="5400000" flipH="1" flipV="1">
            <a:off x="5566704" y="5236269"/>
            <a:ext cx="513847" cy="105998"/>
          </a:xfrm>
          <a:prstGeom prst="curvedConnector3">
            <a:avLst>
              <a:gd name="adj1" fmla="val 7965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2" name="Curved Connector 119"/>
          <p:cNvCxnSpPr>
            <a:cxnSpLocks noChangeShapeType="1"/>
            <a:stCxn id="124" idx="0"/>
            <a:endCxn id="4192" idx="2"/>
          </p:cNvCxnSpPr>
          <p:nvPr/>
        </p:nvCxnSpPr>
        <p:spPr bwMode="auto">
          <a:xfrm rot="16200000" flipV="1">
            <a:off x="4441358" y="4216920"/>
            <a:ext cx="388220" cy="2270321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6" name="Oval 77"/>
          <p:cNvSpPr>
            <a:spLocks noChangeArrowheads="1"/>
          </p:cNvSpPr>
          <p:nvPr/>
        </p:nvSpPr>
        <p:spPr bwMode="auto">
          <a:xfrm>
            <a:off x="7703961" y="3800229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Calibri" pitchFamily="34" charset="0"/>
              </a:rPr>
              <a:t>Fish and Shellfish</a:t>
            </a:r>
            <a:endParaRPr lang="en-CA" sz="1200" dirty="0">
              <a:latin typeface="Calibri" pitchFamily="34" charset="0"/>
            </a:endParaRPr>
          </a:p>
        </p:txBody>
      </p:sp>
      <p:cxnSp>
        <p:nvCxnSpPr>
          <p:cNvPr id="4137" name="Curved Connector 119"/>
          <p:cNvCxnSpPr>
            <a:cxnSpLocks noChangeShapeType="1"/>
            <a:stCxn id="133" idx="0"/>
            <a:endCxn id="4140" idx="2"/>
          </p:cNvCxnSpPr>
          <p:nvPr/>
        </p:nvCxnSpPr>
        <p:spPr bwMode="auto">
          <a:xfrm rot="16200000" flipV="1">
            <a:off x="5046677" y="2354985"/>
            <a:ext cx="520109" cy="113979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0" name="Group 129"/>
          <p:cNvGrpSpPr/>
          <p:nvPr/>
        </p:nvGrpSpPr>
        <p:grpSpPr>
          <a:xfrm>
            <a:off x="443158" y="1815802"/>
            <a:ext cx="2630502" cy="849024"/>
            <a:chOff x="942463" y="1185746"/>
            <a:chExt cx="2630502" cy="849024"/>
          </a:xfrm>
        </p:grpSpPr>
        <p:grpSp>
          <p:nvGrpSpPr>
            <p:cNvPr id="4128" name="Group 30"/>
            <p:cNvGrpSpPr>
              <a:grpSpLocks/>
            </p:cNvGrpSpPr>
            <p:nvPr/>
          </p:nvGrpSpPr>
          <p:grpSpPr bwMode="auto">
            <a:xfrm>
              <a:off x="1027112" y="1439861"/>
              <a:ext cx="838200" cy="465715"/>
              <a:chOff x="671" y="2302"/>
              <a:chExt cx="528" cy="461"/>
            </a:xfrm>
          </p:grpSpPr>
          <p:sp>
            <p:nvSpPr>
              <p:cNvPr id="4174" name="Rectangle 31"/>
              <p:cNvSpPr>
                <a:spLocks noChangeArrowheads="1"/>
              </p:cNvSpPr>
              <p:nvPr/>
            </p:nvSpPr>
            <p:spPr bwMode="auto">
              <a:xfrm>
                <a:off x="671" y="2303"/>
                <a:ext cx="384" cy="460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75" name="Text Box 32"/>
              <p:cNvSpPr txBox="1">
                <a:spLocks noChangeArrowheads="1"/>
              </p:cNvSpPr>
              <p:nvPr/>
            </p:nvSpPr>
            <p:spPr bwMode="auto">
              <a:xfrm>
                <a:off x="671" y="2302"/>
                <a:ext cx="528" cy="4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/>
                  <a:t>Water levels</a:t>
                </a:r>
                <a:endParaRPr lang="en-CA" sz="1200" dirty="0"/>
              </a:p>
            </p:txBody>
          </p:sp>
        </p:grpSp>
        <p:grpSp>
          <p:nvGrpSpPr>
            <p:cNvPr id="4129" name="Group 33"/>
            <p:cNvGrpSpPr>
              <a:grpSpLocks/>
            </p:cNvGrpSpPr>
            <p:nvPr/>
          </p:nvGrpSpPr>
          <p:grpSpPr bwMode="auto">
            <a:xfrm>
              <a:off x="2696479" y="1437430"/>
              <a:ext cx="838200" cy="467735"/>
              <a:chOff x="479" y="2297"/>
              <a:chExt cx="528" cy="463"/>
            </a:xfrm>
          </p:grpSpPr>
          <p:sp>
            <p:nvSpPr>
              <p:cNvPr id="4172" name="Rectangle 34"/>
              <p:cNvSpPr>
                <a:spLocks noChangeArrowheads="1"/>
              </p:cNvSpPr>
              <p:nvPr/>
            </p:nvSpPr>
            <p:spPr bwMode="auto">
              <a:xfrm>
                <a:off x="508" y="2303"/>
                <a:ext cx="499" cy="457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73" name="Text Box 35"/>
              <p:cNvSpPr txBox="1">
                <a:spLocks noChangeArrowheads="1"/>
              </p:cNvSpPr>
              <p:nvPr/>
            </p:nvSpPr>
            <p:spPr bwMode="auto">
              <a:xfrm>
                <a:off x="479" y="2297"/>
                <a:ext cx="528" cy="4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/>
                  <a:t>Chemical content</a:t>
                </a:r>
                <a:endParaRPr lang="en-CA" sz="1200" dirty="0"/>
              </a:p>
            </p:txBody>
          </p:sp>
        </p:grpSp>
        <p:grpSp>
          <p:nvGrpSpPr>
            <p:cNvPr id="4134" name="Group 33"/>
            <p:cNvGrpSpPr>
              <a:grpSpLocks/>
            </p:cNvGrpSpPr>
            <p:nvPr/>
          </p:nvGrpSpPr>
          <p:grpSpPr bwMode="auto">
            <a:xfrm>
              <a:off x="1663016" y="1441481"/>
              <a:ext cx="1174750" cy="480868"/>
              <a:chOff x="404" y="2303"/>
              <a:chExt cx="740" cy="476"/>
            </a:xfrm>
          </p:grpSpPr>
          <p:sp>
            <p:nvSpPr>
              <p:cNvPr id="4162" name="Rectangle 34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459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63" name="Text Box 35"/>
              <p:cNvSpPr txBox="1">
                <a:spLocks noChangeArrowheads="1"/>
              </p:cNvSpPr>
              <p:nvPr/>
            </p:nvSpPr>
            <p:spPr bwMode="auto">
              <a:xfrm>
                <a:off x="404" y="2322"/>
                <a:ext cx="740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 smtClean="0"/>
                  <a:t>Nutrients &amp; contaminants</a:t>
                </a:r>
                <a:endParaRPr lang="en-CA" sz="1200" dirty="0"/>
              </a:p>
            </p:txBody>
          </p:sp>
        </p:grpSp>
        <p:sp>
          <p:nvSpPr>
            <p:cNvPr id="4139" name="Rectangle 1123"/>
            <p:cNvSpPr>
              <a:spLocks noChangeArrowheads="1"/>
            </p:cNvSpPr>
            <p:nvPr/>
          </p:nvSpPr>
          <p:spPr bwMode="auto">
            <a:xfrm>
              <a:off x="942463" y="1185746"/>
              <a:ext cx="2630502" cy="849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43" name="Text Box 1127"/>
            <p:cNvSpPr txBox="1">
              <a:spLocks noChangeArrowheads="1"/>
            </p:cNvSpPr>
            <p:nvPr/>
          </p:nvSpPr>
          <p:spPr bwMode="auto">
            <a:xfrm>
              <a:off x="992819" y="1205344"/>
              <a:ext cx="14399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/>
                <a:t>Soil </a:t>
              </a:r>
              <a:r>
                <a:rPr lang="en-US" sz="1200" dirty="0" smtClean="0"/>
                <a:t>and water</a:t>
              </a:r>
              <a:endParaRPr lang="en-CA" sz="12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130563" y="1815801"/>
            <a:ext cx="3203583" cy="849024"/>
            <a:chOff x="3352800" y="1172874"/>
            <a:chExt cx="3203583" cy="849024"/>
          </a:xfrm>
        </p:grpSpPr>
        <p:grpSp>
          <p:nvGrpSpPr>
            <p:cNvPr id="4131" name="Group 63"/>
            <p:cNvGrpSpPr>
              <a:grpSpLocks/>
            </p:cNvGrpSpPr>
            <p:nvPr/>
          </p:nvGrpSpPr>
          <p:grpSpPr bwMode="auto">
            <a:xfrm>
              <a:off x="5525293" y="1419999"/>
              <a:ext cx="989013" cy="470064"/>
              <a:chOff x="304800" y="3409427"/>
              <a:chExt cx="989013" cy="470064"/>
            </a:xfrm>
          </p:grpSpPr>
          <p:sp>
            <p:nvSpPr>
              <p:cNvPr id="4168" name="Rectangle 21"/>
              <p:cNvSpPr>
                <a:spLocks noChangeArrowheads="1"/>
              </p:cNvSpPr>
              <p:nvPr/>
            </p:nvSpPr>
            <p:spPr bwMode="auto">
              <a:xfrm>
                <a:off x="304800" y="3429000"/>
                <a:ext cx="989013" cy="450491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69" name="Text Box 22"/>
              <p:cNvSpPr txBox="1">
                <a:spLocks noChangeArrowheads="1"/>
              </p:cNvSpPr>
              <p:nvPr/>
            </p:nvSpPr>
            <p:spPr bwMode="auto">
              <a:xfrm>
                <a:off x="368442" y="3409427"/>
                <a:ext cx="838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/>
                  <a:t>Species comp.</a:t>
                </a:r>
                <a:endParaRPr lang="en-CA" sz="1200" dirty="0"/>
              </a:p>
            </p:txBody>
          </p:sp>
        </p:grpSp>
        <p:grpSp>
          <p:nvGrpSpPr>
            <p:cNvPr id="4132" name="Group 39"/>
            <p:cNvGrpSpPr>
              <a:grpSpLocks/>
            </p:cNvGrpSpPr>
            <p:nvPr/>
          </p:nvGrpSpPr>
          <p:grpSpPr bwMode="auto">
            <a:xfrm>
              <a:off x="3420979" y="1428611"/>
              <a:ext cx="989013" cy="463963"/>
              <a:chOff x="432" y="2303"/>
              <a:chExt cx="623" cy="407"/>
            </a:xfrm>
          </p:grpSpPr>
          <p:sp>
            <p:nvSpPr>
              <p:cNvPr id="4166" name="Rectangle 40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407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67" name="Text Box 41"/>
              <p:cNvSpPr txBox="1">
                <a:spLocks noChangeArrowheads="1"/>
              </p:cNvSpPr>
              <p:nvPr/>
            </p:nvSpPr>
            <p:spPr bwMode="auto">
              <a:xfrm>
                <a:off x="460" y="2315"/>
                <a:ext cx="528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/>
                  <a:t>Biomass</a:t>
                </a:r>
                <a:endParaRPr lang="en-CA" sz="1200" dirty="0"/>
              </a:p>
            </p:txBody>
          </p:sp>
        </p:grpSp>
        <p:grpSp>
          <p:nvGrpSpPr>
            <p:cNvPr id="4133" name="Group 33"/>
            <p:cNvGrpSpPr>
              <a:grpSpLocks/>
            </p:cNvGrpSpPr>
            <p:nvPr/>
          </p:nvGrpSpPr>
          <p:grpSpPr bwMode="auto">
            <a:xfrm>
              <a:off x="4409281" y="1420380"/>
              <a:ext cx="1038226" cy="469756"/>
              <a:chOff x="401" y="2284"/>
              <a:chExt cx="654" cy="465"/>
            </a:xfrm>
          </p:grpSpPr>
          <p:sp>
            <p:nvSpPr>
              <p:cNvPr id="4164" name="Rectangle 34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446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65" name="Text Box 35"/>
              <p:cNvSpPr txBox="1">
                <a:spLocks noChangeArrowheads="1"/>
              </p:cNvSpPr>
              <p:nvPr/>
            </p:nvSpPr>
            <p:spPr bwMode="auto">
              <a:xfrm>
                <a:off x="401" y="2284"/>
                <a:ext cx="607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 smtClean="0"/>
                  <a:t>Biodiversity</a:t>
                </a:r>
                <a:endParaRPr lang="en-CA" sz="1200" dirty="0"/>
              </a:p>
            </p:txBody>
          </p:sp>
        </p:grpSp>
        <p:sp>
          <p:nvSpPr>
            <p:cNvPr id="4140" name="Rectangle 1124"/>
            <p:cNvSpPr>
              <a:spLocks noChangeArrowheads="1"/>
            </p:cNvSpPr>
            <p:nvPr/>
          </p:nvSpPr>
          <p:spPr bwMode="auto">
            <a:xfrm>
              <a:off x="3361763" y="1172874"/>
              <a:ext cx="3194620" cy="849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44" name="Text Box 1128"/>
            <p:cNvSpPr txBox="1">
              <a:spLocks noChangeArrowheads="1"/>
            </p:cNvSpPr>
            <p:nvPr/>
          </p:nvSpPr>
          <p:spPr bwMode="auto">
            <a:xfrm>
              <a:off x="3352800" y="1193510"/>
              <a:ext cx="1066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 smtClean="0"/>
                <a:t>Vegetation</a:t>
              </a:r>
              <a:endParaRPr lang="en-CA" sz="12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408921" y="1815801"/>
            <a:ext cx="1906227" cy="851031"/>
            <a:chOff x="6323373" y="950493"/>
            <a:chExt cx="1906227" cy="851031"/>
          </a:xfrm>
        </p:grpSpPr>
        <p:grpSp>
          <p:nvGrpSpPr>
            <p:cNvPr id="4115" name="Group 24"/>
            <p:cNvGrpSpPr>
              <a:grpSpLocks noChangeAspect="1"/>
            </p:cNvGrpSpPr>
            <p:nvPr/>
          </p:nvGrpSpPr>
          <p:grpSpPr bwMode="auto">
            <a:xfrm>
              <a:off x="6400800" y="1208240"/>
              <a:ext cx="762535" cy="461449"/>
              <a:chOff x="432" y="2294"/>
              <a:chExt cx="399" cy="379"/>
            </a:xfrm>
          </p:grpSpPr>
          <p:sp>
            <p:nvSpPr>
              <p:cNvPr id="4176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432" y="2303"/>
                <a:ext cx="335" cy="370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77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432" y="2294"/>
                <a:ext cx="399" cy="37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/>
                  <a:t>Spatial </a:t>
                </a:r>
                <a:endParaRPr lang="en-US" sz="1200" dirty="0" smtClean="0"/>
              </a:p>
              <a:p>
                <a:pPr eaLnBrk="1" hangingPunct="1"/>
                <a:r>
                  <a:rPr lang="en-US" sz="1200" dirty="0" smtClean="0"/>
                  <a:t>extent </a:t>
                </a:r>
                <a:endParaRPr lang="en-CA" sz="1200" dirty="0"/>
              </a:p>
            </p:txBody>
          </p:sp>
        </p:grpSp>
        <p:grpSp>
          <p:nvGrpSpPr>
            <p:cNvPr id="4130" name="Group 39"/>
            <p:cNvGrpSpPr>
              <a:grpSpLocks/>
            </p:cNvGrpSpPr>
            <p:nvPr/>
          </p:nvGrpSpPr>
          <p:grpSpPr bwMode="auto">
            <a:xfrm>
              <a:off x="7109619" y="1208241"/>
              <a:ext cx="1066800" cy="461674"/>
              <a:chOff x="423" y="2303"/>
              <a:chExt cx="672" cy="457"/>
            </a:xfrm>
          </p:grpSpPr>
          <p:sp>
            <p:nvSpPr>
              <p:cNvPr id="4170" name="Rectangle 40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457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71" name="Text Box 41"/>
              <p:cNvSpPr txBox="1">
                <a:spLocks noChangeArrowheads="1"/>
              </p:cNvSpPr>
              <p:nvPr/>
            </p:nvSpPr>
            <p:spPr bwMode="auto">
              <a:xfrm>
                <a:off x="423" y="2303"/>
                <a:ext cx="672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 smtClean="0"/>
                  <a:t>Habitat con-</a:t>
                </a:r>
                <a:r>
                  <a:rPr lang="en-US" sz="1200" dirty="0" err="1" smtClean="0"/>
                  <a:t>nectivity</a:t>
                </a:r>
                <a:endParaRPr lang="en-CA" sz="1200" dirty="0"/>
              </a:p>
            </p:txBody>
          </p:sp>
        </p:grpSp>
        <p:sp>
          <p:nvSpPr>
            <p:cNvPr id="4141" name="Rectangle 1125"/>
            <p:cNvSpPr>
              <a:spLocks noChangeArrowheads="1"/>
            </p:cNvSpPr>
            <p:nvPr/>
          </p:nvSpPr>
          <p:spPr bwMode="auto">
            <a:xfrm>
              <a:off x="6324600" y="952500"/>
              <a:ext cx="1905000" cy="849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45" name="Text Box 1129"/>
            <p:cNvSpPr txBox="1">
              <a:spLocks noChangeArrowheads="1"/>
            </p:cNvSpPr>
            <p:nvPr/>
          </p:nvSpPr>
          <p:spPr bwMode="auto">
            <a:xfrm>
              <a:off x="6323373" y="950493"/>
              <a:ext cx="15724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 smtClean="0"/>
                <a:t>Landscape structure</a:t>
              </a:r>
              <a:endParaRPr lang="en-CA" sz="12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195166" y="5548086"/>
            <a:ext cx="1298380" cy="1309914"/>
            <a:chOff x="4214957" y="20694"/>
            <a:chExt cx="1298380" cy="1309914"/>
          </a:xfrm>
        </p:grpSpPr>
        <p:grpSp>
          <p:nvGrpSpPr>
            <p:cNvPr id="99" name="Group 1051"/>
            <p:cNvGrpSpPr>
              <a:grpSpLocks/>
            </p:cNvGrpSpPr>
            <p:nvPr/>
          </p:nvGrpSpPr>
          <p:grpSpPr bwMode="auto">
            <a:xfrm>
              <a:off x="4218132" y="514350"/>
              <a:ext cx="1295205" cy="762333"/>
              <a:chOff x="240" y="288"/>
              <a:chExt cx="816" cy="480"/>
            </a:xfrm>
          </p:grpSpPr>
          <p:sp>
            <p:nvSpPr>
              <p:cNvPr id="108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09" name="Text Box 1049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C.C - storms</a:t>
                </a:r>
                <a:endParaRPr lang="en-CA" sz="1200"/>
              </a:p>
            </p:txBody>
          </p:sp>
        </p:grpSp>
        <p:sp>
          <p:nvSpPr>
            <p:cNvPr id="101" name="TextBox 9"/>
            <p:cNvSpPr txBox="1">
              <a:spLocks noChangeArrowheads="1"/>
            </p:cNvSpPr>
            <p:nvPr/>
          </p:nvSpPr>
          <p:spPr bwMode="auto">
            <a:xfrm>
              <a:off x="4218132" y="62854"/>
              <a:ext cx="12952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>
                  <a:cs typeface="Arial" charset="0"/>
                </a:rPr>
                <a:t>Climate </a:t>
              </a:r>
              <a:r>
                <a:rPr lang="en-CA" sz="1200" b="1" dirty="0" smtClean="0">
                  <a:cs typeface="Arial" charset="0"/>
                </a:rPr>
                <a:t>Change - atmosphere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02" name="Rectangle 1092"/>
            <p:cNvSpPr>
              <a:spLocks noChangeArrowheads="1"/>
            </p:cNvSpPr>
            <p:nvPr/>
          </p:nvSpPr>
          <p:spPr bwMode="auto">
            <a:xfrm>
              <a:off x="4214957" y="20694"/>
              <a:ext cx="1298380" cy="130991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923831" y="5651774"/>
            <a:ext cx="1428373" cy="1172202"/>
            <a:chOff x="5392022" y="3909851"/>
            <a:chExt cx="1428373" cy="1172202"/>
          </a:xfrm>
        </p:grpSpPr>
        <p:sp>
          <p:nvSpPr>
            <p:cNvPr id="112" name="TextBox 9"/>
            <p:cNvSpPr txBox="1">
              <a:spLocks noChangeArrowheads="1"/>
            </p:cNvSpPr>
            <p:nvPr/>
          </p:nvSpPr>
          <p:spPr bwMode="auto">
            <a:xfrm>
              <a:off x="5427365" y="3937162"/>
              <a:ext cx="12269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>
                  <a:latin typeface="Calibri" pitchFamily="34" charset="0"/>
                </a:rPr>
                <a:t>Climate </a:t>
              </a:r>
              <a:r>
                <a:rPr lang="en-CA" sz="1200" b="1" dirty="0" smtClean="0">
                  <a:latin typeface="Calibri" pitchFamily="34" charset="0"/>
                </a:rPr>
                <a:t>Change - ocean</a:t>
              </a:r>
              <a:endParaRPr lang="en-CA" sz="1200" b="1" dirty="0">
                <a:latin typeface="Calibri" pitchFamily="34" charset="0"/>
              </a:endParaRPr>
            </a:p>
          </p:txBody>
        </p:sp>
        <p:sp>
          <p:nvSpPr>
            <p:cNvPr id="113" name="Rectangle 1092"/>
            <p:cNvSpPr>
              <a:spLocks noChangeArrowheads="1"/>
            </p:cNvSpPr>
            <p:nvPr/>
          </p:nvSpPr>
          <p:spPr bwMode="auto">
            <a:xfrm>
              <a:off x="5392022" y="3909851"/>
              <a:ext cx="1428373" cy="117220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14" name="Group 1068"/>
            <p:cNvGrpSpPr>
              <a:grpSpLocks/>
            </p:cNvGrpSpPr>
            <p:nvPr/>
          </p:nvGrpSpPr>
          <p:grpSpPr bwMode="auto">
            <a:xfrm>
              <a:off x="5476863" y="4309225"/>
              <a:ext cx="1295205" cy="762333"/>
              <a:chOff x="697" y="1023"/>
              <a:chExt cx="816" cy="480"/>
            </a:xfrm>
          </p:grpSpPr>
          <p:sp>
            <p:nvSpPr>
              <p:cNvPr id="115" name="Oval 17"/>
              <p:cNvSpPr>
                <a:spLocks noChangeArrowheads="1"/>
              </p:cNvSpPr>
              <p:nvPr/>
            </p:nvSpPr>
            <p:spPr bwMode="auto">
              <a:xfrm>
                <a:off x="697" y="1023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16" name="Text Box 1070"/>
              <p:cNvSpPr txBox="1">
                <a:spLocks noChangeArrowheads="1"/>
              </p:cNvSpPr>
              <p:nvPr/>
            </p:nvSpPr>
            <p:spPr bwMode="auto">
              <a:xfrm>
                <a:off x="697" y="1177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Sea level rise</a:t>
                </a:r>
                <a:endParaRPr lang="en-CA" sz="1200" dirty="0"/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4430427" y="5546191"/>
            <a:ext cx="2770742" cy="1302326"/>
            <a:chOff x="6634307" y="2328429"/>
            <a:chExt cx="2770742" cy="1302326"/>
          </a:xfrm>
        </p:grpSpPr>
        <p:sp>
          <p:nvSpPr>
            <p:cNvPr id="120" name="Oval 17"/>
            <p:cNvSpPr>
              <a:spLocks noChangeArrowheads="1"/>
            </p:cNvSpPr>
            <p:nvPr/>
          </p:nvSpPr>
          <p:spPr bwMode="auto">
            <a:xfrm>
              <a:off x="6642872" y="2573666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1" name="Text Box 1109"/>
            <p:cNvSpPr txBox="1">
              <a:spLocks noChangeArrowheads="1"/>
            </p:cNvSpPr>
            <p:nvPr/>
          </p:nvSpPr>
          <p:spPr bwMode="auto">
            <a:xfrm>
              <a:off x="6773416" y="2657023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50" dirty="0" smtClean="0"/>
                <a:t>FW Quantity</a:t>
              </a:r>
              <a:endParaRPr lang="en-CA" sz="1150" dirty="0"/>
            </a:p>
          </p:txBody>
        </p:sp>
        <p:grpSp>
          <p:nvGrpSpPr>
            <p:cNvPr id="122" name="Group 1113"/>
            <p:cNvGrpSpPr>
              <a:grpSpLocks/>
            </p:cNvGrpSpPr>
            <p:nvPr/>
          </p:nvGrpSpPr>
          <p:grpSpPr bwMode="auto">
            <a:xfrm>
              <a:off x="7267719" y="2842967"/>
              <a:ext cx="1295400" cy="762000"/>
              <a:chOff x="541" y="177"/>
              <a:chExt cx="816" cy="480"/>
            </a:xfrm>
          </p:grpSpPr>
          <p:sp>
            <p:nvSpPr>
              <p:cNvPr id="127" name="Oval 17"/>
              <p:cNvSpPr>
                <a:spLocks noChangeArrowheads="1"/>
              </p:cNvSpPr>
              <p:nvPr/>
            </p:nvSpPr>
            <p:spPr bwMode="auto">
              <a:xfrm>
                <a:off x="541" y="177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28" name="Text Box 1115"/>
              <p:cNvSpPr txBox="1">
                <a:spLocks noChangeArrowheads="1"/>
              </p:cNvSpPr>
              <p:nvPr/>
            </p:nvSpPr>
            <p:spPr bwMode="auto">
              <a:xfrm>
                <a:off x="659" y="263"/>
                <a:ext cx="40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CA" sz="1200" dirty="0" smtClean="0"/>
                  <a:t>FW </a:t>
                </a:r>
              </a:p>
              <a:p>
                <a:r>
                  <a:rPr lang="en-CA" sz="1200" dirty="0" smtClean="0"/>
                  <a:t>Timing</a:t>
                </a:r>
                <a:endParaRPr lang="en-CA" sz="1200" dirty="0"/>
              </a:p>
            </p:txBody>
          </p:sp>
        </p:grpSp>
        <p:sp>
          <p:nvSpPr>
            <p:cNvPr id="123" name="TextBox 9"/>
            <p:cNvSpPr txBox="1">
              <a:spLocks noChangeArrowheads="1"/>
            </p:cNvSpPr>
            <p:nvPr/>
          </p:nvSpPr>
          <p:spPr bwMode="auto">
            <a:xfrm>
              <a:off x="6635895" y="2340985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Water management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24" name="Rectangle 1092"/>
            <p:cNvSpPr>
              <a:spLocks noChangeArrowheads="1"/>
            </p:cNvSpPr>
            <p:nvPr/>
          </p:nvSpPr>
          <p:spPr bwMode="auto">
            <a:xfrm>
              <a:off x="6634307" y="2328429"/>
              <a:ext cx="2680402" cy="1302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5" name="Oval 17"/>
            <p:cNvSpPr>
              <a:spLocks noChangeArrowheads="1"/>
            </p:cNvSpPr>
            <p:nvPr/>
          </p:nvSpPr>
          <p:spPr bwMode="auto">
            <a:xfrm>
              <a:off x="7965980" y="2672383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6" name="Text Box 1109"/>
            <p:cNvSpPr txBox="1">
              <a:spLocks noChangeArrowheads="1"/>
            </p:cNvSpPr>
            <p:nvPr/>
          </p:nvSpPr>
          <p:spPr bwMode="auto">
            <a:xfrm>
              <a:off x="7822311" y="2913732"/>
              <a:ext cx="1582738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Distribution</a:t>
              </a:r>
              <a:endParaRPr lang="en-CA" sz="115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075085" y="5741695"/>
            <a:ext cx="1798229" cy="1093999"/>
            <a:chOff x="806714" y="2109125"/>
            <a:chExt cx="1798229" cy="1093999"/>
          </a:xfrm>
        </p:grpSpPr>
        <p:sp>
          <p:nvSpPr>
            <p:cNvPr id="138" name="TextBox 9"/>
            <p:cNvSpPr txBox="1">
              <a:spLocks noChangeArrowheads="1"/>
            </p:cNvSpPr>
            <p:nvPr/>
          </p:nvSpPr>
          <p:spPr bwMode="auto">
            <a:xfrm>
              <a:off x="806715" y="2149654"/>
              <a:ext cx="17819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Land-based sources of pollution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39" name="Rectangle 1092"/>
            <p:cNvSpPr>
              <a:spLocks noChangeArrowheads="1"/>
            </p:cNvSpPr>
            <p:nvPr/>
          </p:nvSpPr>
          <p:spPr bwMode="auto">
            <a:xfrm>
              <a:off x="806714" y="2109125"/>
              <a:ext cx="1798229" cy="1082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42" name="Group 1089"/>
            <p:cNvGrpSpPr>
              <a:grpSpLocks/>
            </p:cNvGrpSpPr>
            <p:nvPr/>
          </p:nvGrpSpPr>
          <p:grpSpPr bwMode="auto">
            <a:xfrm>
              <a:off x="1293284" y="2441124"/>
              <a:ext cx="1295400" cy="762000"/>
              <a:chOff x="240" y="288"/>
              <a:chExt cx="816" cy="480"/>
            </a:xfrm>
          </p:grpSpPr>
          <p:sp>
            <p:nvSpPr>
              <p:cNvPr id="143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4" name="Text Box 1091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F.W. – nutrient loads</a:t>
                </a:r>
                <a:endParaRPr lang="en-CA" sz="1200"/>
              </a:p>
            </p:txBody>
          </p:sp>
        </p:grpSp>
      </p:grpSp>
      <p:sp>
        <p:nvSpPr>
          <p:cNvPr id="105" name="TextBox 9"/>
          <p:cNvSpPr txBox="1">
            <a:spLocks noChangeArrowheads="1"/>
          </p:cNvSpPr>
          <p:nvPr/>
        </p:nvSpPr>
        <p:spPr bwMode="auto">
          <a:xfrm>
            <a:off x="6154420" y="0"/>
            <a:ext cx="2392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Southwest Florida Shelf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6145543" y="247650"/>
            <a:ext cx="2939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Calibri" pitchFamily="34" charset="0"/>
              </a:rPr>
              <a:t>Habitat: Coastal Wetlands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29" name="Rectangle 1123"/>
          <p:cNvSpPr>
            <a:spLocks noChangeArrowheads="1"/>
          </p:cNvSpPr>
          <p:nvPr/>
        </p:nvSpPr>
        <p:spPr bwMode="auto">
          <a:xfrm>
            <a:off x="375017" y="1792051"/>
            <a:ext cx="8063347" cy="11303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108" name="Group 4107"/>
          <p:cNvGrpSpPr/>
          <p:nvPr/>
        </p:nvGrpSpPr>
        <p:grpSpPr>
          <a:xfrm>
            <a:off x="4453638" y="3184934"/>
            <a:ext cx="2845975" cy="1847410"/>
            <a:chOff x="5117687" y="3107293"/>
            <a:chExt cx="2845975" cy="1847410"/>
          </a:xfrm>
        </p:grpSpPr>
        <p:sp>
          <p:nvSpPr>
            <p:cNvPr id="133" name="Rectangle 1125"/>
            <p:cNvSpPr>
              <a:spLocks noChangeArrowheads="1"/>
            </p:cNvSpPr>
            <p:nvPr/>
          </p:nvSpPr>
          <p:spPr bwMode="auto">
            <a:xfrm>
              <a:off x="5117687" y="3107293"/>
              <a:ext cx="2845975" cy="18474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sysDash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100" name="Group 1032"/>
            <p:cNvGrpSpPr>
              <a:grpSpLocks/>
            </p:cNvGrpSpPr>
            <p:nvPr/>
          </p:nvGrpSpPr>
          <p:grpSpPr bwMode="auto">
            <a:xfrm>
              <a:off x="6592062" y="3158819"/>
              <a:ext cx="1371600" cy="1066800"/>
              <a:chOff x="1776" y="912"/>
              <a:chExt cx="912" cy="816"/>
            </a:xfrm>
          </p:grpSpPr>
          <p:sp>
            <p:nvSpPr>
              <p:cNvPr id="4188" name="AutoShape 1033"/>
              <p:cNvSpPr>
                <a:spLocks noChangeArrowheads="1"/>
              </p:cNvSpPr>
              <p:nvPr/>
            </p:nvSpPr>
            <p:spPr bwMode="auto">
              <a:xfrm>
                <a:off x="1776" y="912"/>
                <a:ext cx="912" cy="816"/>
              </a:xfrm>
              <a:prstGeom prst="diamond">
                <a:avLst/>
              </a:prstGeom>
              <a:solidFill>
                <a:srgbClr val="F6565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89" name="Text Box 1034"/>
              <p:cNvSpPr txBox="1">
                <a:spLocks noChangeArrowheads="1"/>
              </p:cNvSpPr>
              <p:nvPr/>
            </p:nvSpPr>
            <p:spPr bwMode="auto">
              <a:xfrm>
                <a:off x="1872" y="1152"/>
                <a:ext cx="769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/>
                  <a:t>Tidal channel dynamics</a:t>
                </a:r>
                <a:endParaRPr lang="en-CA" sz="1200"/>
              </a:p>
            </p:txBody>
          </p:sp>
        </p:grpSp>
        <p:grpSp>
          <p:nvGrpSpPr>
            <p:cNvPr id="4101" name="Group 1035"/>
            <p:cNvGrpSpPr>
              <a:grpSpLocks/>
            </p:cNvGrpSpPr>
            <p:nvPr/>
          </p:nvGrpSpPr>
          <p:grpSpPr bwMode="auto">
            <a:xfrm>
              <a:off x="5121313" y="3158819"/>
              <a:ext cx="1371600" cy="1066800"/>
              <a:chOff x="1776" y="912"/>
              <a:chExt cx="912" cy="816"/>
            </a:xfrm>
          </p:grpSpPr>
          <p:sp>
            <p:nvSpPr>
              <p:cNvPr id="4186" name="AutoShape 1036"/>
              <p:cNvSpPr>
                <a:spLocks noChangeArrowheads="1"/>
              </p:cNvSpPr>
              <p:nvPr/>
            </p:nvSpPr>
            <p:spPr bwMode="auto">
              <a:xfrm>
                <a:off x="1776" y="912"/>
                <a:ext cx="912" cy="816"/>
              </a:xfrm>
              <a:prstGeom prst="diamond">
                <a:avLst/>
              </a:prstGeom>
              <a:solidFill>
                <a:srgbClr val="F6565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87" name="Text Box 1037"/>
              <p:cNvSpPr txBox="1">
                <a:spLocks noChangeArrowheads="1"/>
              </p:cNvSpPr>
              <p:nvPr/>
            </p:nvSpPr>
            <p:spPr bwMode="auto">
              <a:xfrm>
                <a:off x="1872" y="1152"/>
                <a:ext cx="769" cy="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CA" sz="1200" dirty="0" smtClean="0"/>
                  <a:t>Vegetation dynamics</a:t>
                </a:r>
                <a:endParaRPr lang="en-CA" sz="1200" dirty="0"/>
              </a:p>
            </p:txBody>
          </p:sp>
        </p:grpSp>
        <p:grpSp>
          <p:nvGrpSpPr>
            <p:cNvPr id="4102" name="Group 1038"/>
            <p:cNvGrpSpPr>
              <a:grpSpLocks/>
            </p:cNvGrpSpPr>
            <p:nvPr/>
          </p:nvGrpSpPr>
          <p:grpSpPr bwMode="auto">
            <a:xfrm>
              <a:off x="5849750" y="3805707"/>
              <a:ext cx="1371600" cy="1066800"/>
              <a:chOff x="1776" y="912"/>
              <a:chExt cx="912" cy="816"/>
            </a:xfrm>
          </p:grpSpPr>
          <p:sp>
            <p:nvSpPr>
              <p:cNvPr id="4184" name="AutoShape 1039"/>
              <p:cNvSpPr>
                <a:spLocks noChangeArrowheads="1"/>
              </p:cNvSpPr>
              <p:nvPr/>
            </p:nvSpPr>
            <p:spPr bwMode="auto">
              <a:xfrm>
                <a:off x="1776" y="912"/>
                <a:ext cx="912" cy="816"/>
              </a:xfrm>
              <a:prstGeom prst="diamond">
                <a:avLst/>
              </a:prstGeom>
              <a:solidFill>
                <a:srgbClr val="F6565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85" name="Text Box 1040"/>
              <p:cNvSpPr txBox="1">
                <a:spLocks noChangeArrowheads="1"/>
              </p:cNvSpPr>
              <p:nvPr/>
            </p:nvSpPr>
            <p:spPr bwMode="auto">
              <a:xfrm>
                <a:off x="1837" y="1079"/>
                <a:ext cx="768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 smtClean="0"/>
                  <a:t>Marl/peat </a:t>
                </a:r>
                <a:r>
                  <a:rPr lang="en-US" sz="1200" dirty="0"/>
                  <a:t>accretion </a:t>
                </a:r>
                <a:r>
                  <a:rPr lang="en-US" sz="1200" dirty="0" smtClean="0"/>
                  <a:t>&amp; erosion</a:t>
                </a:r>
                <a:endParaRPr lang="en-CA" sz="1200" dirty="0"/>
              </a:p>
            </p:txBody>
          </p:sp>
        </p:grpSp>
      </p:grpSp>
      <p:sp>
        <p:nvSpPr>
          <p:cNvPr id="97" name="Up Arrow 96"/>
          <p:cNvSpPr/>
          <p:nvPr/>
        </p:nvSpPr>
        <p:spPr bwMode="auto">
          <a:xfrm>
            <a:off x="3734792" y="1318177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0" name="TextBox 9"/>
          <p:cNvSpPr txBox="1">
            <a:spLocks noChangeArrowheads="1"/>
          </p:cNvSpPr>
          <p:nvPr/>
        </p:nvSpPr>
        <p:spPr bwMode="auto">
          <a:xfrm>
            <a:off x="328864" y="1484537"/>
            <a:ext cx="231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sp>
        <p:nvSpPr>
          <p:cNvPr id="103" name="TextBox 4"/>
          <p:cNvSpPr txBox="1">
            <a:spLocks noChangeArrowheads="1"/>
          </p:cNvSpPr>
          <p:nvPr/>
        </p:nvSpPr>
        <p:spPr bwMode="auto">
          <a:xfrm>
            <a:off x="297800" y="-7145"/>
            <a:ext cx="3505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grpSp>
        <p:nvGrpSpPr>
          <p:cNvPr id="107" name="Group 1054"/>
          <p:cNvGrpSpPr>
            <a:grpSpLocks/>
          </p:cNvGrpSpPr>
          <p:nvPr/>
        </p:nvGrpSpPr>
        <p:grpSpPr bwMode="auto">
          <a:xfrm>
            <a:off x="369704" y="297656"/>
            <a:ext cx="1371600" cy="461963"/>
            <a:chOff x="1200" y="816"/>
            <a:chExt cx="864" cy="291"/>
          </a:xfrm>
        </p:grpSpPr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7" name="Text Box 105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grpSp>
        <p:nvGrpSpPr>
          <p:cNvPr id="131" name="Group 1047"/>
          <p:cNvGrpSpPr>
            <a:grpSpLocks/>
          </p:cNvGrpSpPr>
          <p:nvPr/>
        </p:nvGrpSpPr>
        <p:grpSpPr bwMode="auto">
          <a:xfrm>
            <a:off x="3270067" y="297656"/>
            <a:ext cx="1371600" cy="461963"/>
            <a:chOff x="1200" y="816"/>
            <a:chExt cx="864" cy="291"/>
          </a:xfrm>
        </p:grpSpPr>
        <p:sp>
          <p:nvSpPr>
            <p:cNvPr id="132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5" name="Text Box 104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Aesthetics – on land</a:t>
              </a:r>
              <a:endParaRPr lang="en-CA" sz="1200" dirty="0"/>
            </a:p>
          </p:txBody>
        </p:sp>
      </p:grpSp>
      <p:grpSp>
        <p:nvGrpSpPr>
          <p:cNvPr id="136" name="Group 1072"/>
          <p:cNvGrpSpPr>
            <a:grpSpLocks/>
          </p:cNvGrpSpPr>
          <p:nvPr/>
        </p:nvGrpSpPr>
        <p:grpSpPr bwMode="auto">
          <a:xfrm>
            <a:off x="1817504" y="297656"/>
            <a:ext cx="1371600" cy="461963"/>
            <a:chOff x="1200" y="816"/>
            <a:chExt cx="864" cy="291"/>
          </a:xfrm>
        </p:grpSpPr>
        <p:sp>
          <p:nvSpPr>
            <p:cNvPr id="137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0" name="Text Box 1074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Variety and number of birds</a:t>
              </a:r>
              <a:endParaRPr lang="en-CA" sz="1200" dirty="0"/>
            </a:p>
          </p:txBody>
        </p:sp>
      </p:grpSp>
      <p:grpSp>
        <p:nvGrpSpPr>
          <p:cNvPr id="141" name="Group 1075"/>
          <p:cNvGrpSpPr>
            <a:grpSpLocks/>
          </p:cNvGrpSpPr>
          <p:nvPr/>
        </p:nvGrpSpPr>
        <p:grpSpPr bwMode="auto">
          <a:xfrm>
            <a:off x="3265304" y="831056"/>
            <a:ext cx="1371600" cy="461963"/>
            <a:chOff x="1200" y="816"/>
            <a:chExt cx="864" cy="291"/>
          </a:xfrm>
        </p:grpSpPr>
        <p:sp>
          <p:nvSpPr>
            <p:cNvPr id="145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6" name="Text Box 1077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Critical habitat for protected species</a:t>
              </a:r>
              <a:endParaRPr lang="en-CA" sz="1200" dirty="0"/>
            </a:p>
          </p:txBody>
        </p:sp>
      </p:grpSp>
      <p:grpSp>
        <p:nvGrpSpPr>
          <p:cNvPr id="147" name="Group 1078"/>
          <p:cNvGrpSpPr>
            <a:grpSpLocks/>
          </p:cNvGrpSpPr>
          <p:nvPr/>
        </p:nvGrpSpPr>
        <p:grpSpPr bwMode="auto">
          <a:xfrm>
            <a:off x="1817504" y="831056"/>
            <a:ext cx="1371600" cy="461963"/>
            <a:chOff x="1200" y="816"/>
            <a:chExt cx="864" cy="291"/>
          </a:xfrm>
        </p:grpSpPr>
        <p:sp>
          <p:nvSpPr>
            <p:cNvPr id="149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0" name="Text Box 1080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Filter wastewater and runoff</a:t>
              </a:r>
              <a:endParaRPr lang="en-CA" sz="1200" dirty="0"/>
            </a:p>
          </p:txBody>
        </p:sp>
      </p:grpSp>
      <p:grpSp>
        <p:nvGrpSpPr>
          <p:cNvPr id="151" name="Group 1084"/>
          <p:cNvGrpSpPr>
            <a:grpSpLocks/>
          </p:cNvGrpSpPr>
          <p:nvPr/>
        </p:nvGrpSpPr>
        <p:grpSpPr bwMode="auto">
          <a:xfrm>
            <a:off x="369704" y="831056"/>
            <a:ext cx="1371600" cy="461963"/>
            <a:chOff x="1200" y="816"/>
            <a:chExt cx="864" cy="291"/>
          </a:xfrm>
        </p:grpSpPr>
        <p:sp>
          <p:nvSpPr>
            <p:cNvPr id="152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3" name="Text Box 108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Carbon sequestration</a:t>
              </a:r>
              <a:endParaRPr lang="en-CA" sz="1200" dirty="0"/>
            </a:p>
          </p:txBody>
        </p:sp>
      </p:grpSp>
      <p:grpSp>
        <p:nvGrpSpPr>
          <p:cNvPr id="154" name="Group 1060"/>
          <p:cNvGrpSpPr>
            <a:grpSpLocks/>
          </p:cNvGrpSpPr>
          <p:nvPr/>
        </p:nvGrpSpPr>
        <p:grpSpPr bwMode="auto">
          <a:xfrm>
            <a:off x="4685145" y="292893"/>
            <a:ext cx="1446213" cy="461963"/>
            <a:chOff x="1200" y="816"/>
            <a:chExt cx="911" cy="291"/>
          </a:xfrm>
        </p:grpSpPr>
        <p:sp>
          <p:nvSpPr>
            <p:cNvPr id="155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6" name="Text Box 1062"/>
            <p:cNvSpPr txBox="1">
              <a:spLocks noChangeArrowheads="1"/>
            </p:cNvSpPr>
            <p:nvPr/>
          </p:nvSpPr>
          <p:spPr bwMode="auto">
            <a:xfrm>
              <a:off x="1200" y="816"/>
              <a:ext cx="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Protect from erosion and storms</a:t>
              </a:r>
              <a:endParaRPr lang="en-CA" sz="1200" dirty="0"/>
            </a:p>
          </p:txBody>
        </p:sp>
      </p:grpSp>
      <p:grpSp>
        <p:nvGrpSpPr>
          <p:cNvPr id="157" name="Group 1060"/>
          <p:cNvGrpSpPr>
            <a:grpSpLocks/>
          </p:cNvGrpSpPr>
          <p:nvPr/>
        </p:nvGrpSpPr>
        <p:grpSpPr bwMode="auto">
          <a:xfrm>
            <a:off x="4685145" y="828674"/>
            <a:ext cx="1446213" cy="461963"/>
            <a:chOff x="1200" y="816"/>
            <a:chExt cx="911" cy="291"/>
          </a:xfrm>
        </p:grpSpPr>
        <p:sp>
          <p:nvSpPr>
            <p:cNvPr id="158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9" name="Text Box 1062"/>
            <p:cNvSpPr txBox="1">
              <a:spLocks noChangeArrowheads="1"/>
            </p:cNvSpPr>
            <p:nvPr/>
          </p:nvSpPr>
          <p:spPr bwMode="auto">
            <a:xfrm>
              <a:off x="1200" y="816"/>
              <a:ext cx="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dirty="0" smtClean="0"/>
                <a:t>Environmental </a:t>
              </a:r>
              <a:r>
                <a:rPr lang="en-CA" sz="1200" dirty="0" err="1" smtClean="0"/>
                <a:t>edu-cation</a:t>
              </a:r>
              <a:r>
                <a:rPr lang="en-CA" sz="1200" dirty="0" smtClean="0"/>
                <a:t> and research</a:t>
              </a:r>
              <a:endParaRPr lang="en-CA" sz="1200" dirty="0"/>
            </a:p>
          </p:txBody>
        </p:sp>
      </p:grpSp>
      <p:cxnSp>
        <p:nvCxnSpPr>
          <p:cNvPr id="160" name="Curved Connector 119"/>
          <p:cNvCxnSpPr>
            <a:cxnSpLocks noChangeShapeType="1"/>
            <a:stCxn id="4192" idx="0"/>
            <a:endCxn id="4139" idx="2"/>
          </p:cNvCxnSpPr>
          <p:nvPr/>
        </p:nvCxnSpPr>
        <p:spPr bwMode="auto">
          <a:xfrm rot="16200000" flipV="1">
            <a:off x="1916186" y="2507050"/>
            <a:ext cx="1426345" cy="1741898"/>
          </a:xfrm>
          <a:prstGeom prst="curvedConnector3">
            <a:avLst>
              <a:gd name="adj1" fmla="val 6748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Curved Connector 119"/>
          <p:cNvCxnSpPr>
            <a:cxnSpLocks noChangeShapeType="1"/>
            <a:stCxn id="4104" idx="0"/>
            <a:endCxn id="165" idx="2"/>
          </p:cNvCxnSpPr>
          <p:nvPr/>
        </p:nvCxnSpPr>
        <p:spPr bwMode="auto">
          <a:xfrm rot="5400000" flipH="1" flipV="1">
            <a:off x="1114388" y="4732831"/>
            <a:ext cx="166243" cy="592348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Curved Connector 119"/>
          <p:cNvCxnSpPr>
            <a:cxnSpLocks noChangeShapeType="1"/>
            <a:stCxn id="113" idx="0"/>
            <a:endCxn id="165" idx="2"/>
          </p:cNvCxnSpPr>
          <p:nvPr/>
        </p:nvCxnSpPr>
        <p:spPr bwMode="auto">
          <a:xfrm rot="16200000" flipV="1">
            <a:off x="2212906" y="4226661"/>
            <a:ext cx="705891" cy="2144335"/>
          </a:xfrm>
          <a:prstGeom prst="curvedConnector3">
            <a:avLst>
              <a:gd name="adj1" fmla="val 44112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Curved Connector 119"/>
          <p:cNvCxnSpPr>
            <a:cxnSpLocks noChangeShapeType="1"/>
            <a:stCxn id="165" idx="0"/>
            <a:endCxn id="4184" idx="1"/>
          </p:cNvCxnSpPr>
          <p:nvPr/>
        </p:nvCxnSpPr>
        <p:spPr bwMode="auto">
          <a:xfrm rot="16200000" flipH="1">
            <a:off x="2749548" y="1980595"/>
            <a:ext cx="1180288" cy="3692018"/>
          </a:xfrm>
          <a:prstGeom prst="curvedConnector4">
            <a:avLst>
              <a:gd name="adj1" fmla="val -19368"/>
              <a:gd name="adj2" fmla="val 60808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Curved Connector 119"/>
          <p:cNvCxnSpPr>
            <a:cxnSpLocks noChangeShapeType="1"/>
            <a:stCxn id="165" idx="0"/>
            <a:endCxn id="4139" idx="2"/>
          </p:cNvCxnSpPr>
          <p:nvPr/>
        </p:nvCxnSpPr>
        <p:spPr bwMode="auto">
          <a:xfrm rot="5400000" flipH="1" flipV="1">
            <a:off x="1340229" y="2818280"/>
            <a:ext cx="571634" cy="264726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4" name="Oval 78"/>
          <p:cNvSpPr>
            <a:spLocks noChangeArrowheads="1"/>
          </p:cNvSpPr>
          <p:nvPr/>
        </p:nvSpPr>
        <p:spPr bwMode="auto">
          <a:xfrm>
            <a:off x="253635" y="5112126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Calibri" pitchFamily="34" charset="0"/>
              </a:rPr>
              <a:t>Water c</a:t>
            </a:r>
            <a:r>
              <a:rPr lang="en-US" sz="1200" dirty="0" smtClean="0">
                <a:latin typeface="Calibri" pitchFamily="34" charset="0"/>
              </a:rPr>
              <a:t>olumn </a:t>
            </a:r>
            <a:r>
              <a:rPr lang="en-US" sz="1200" dirty="0">
                <a:latin typeface="Calibri" pitchFamily="34" charset="0"/>
              </a:rPr>
              <a:t>s</a:t>
            </a:r>
            <a:r>
              <a:rPr lang="en-US" sz="1200" dirty="0" smtClean="0">
                <a:latin typeface="Calibri" pitchFamily="34" charset="0"/>
              </a:rPr>
              <a:t>ub-model</a:t>
            </a:r>
            <a:endParaRPr lang="en-CA" sz="1200" dirty="0">
              <a:latin typeface="Calibri" pitchFamily="34" charset="0"/>
            </a:endParaRPr>
          </a:p>
        </p:txBody>
      </p:sp>
      <p:grpSp>
        <p:nvGrpSpPr>
          <p:cNvPr id="4106" name="Group 4105"/>
          <p:cNvGrpSpPr/>
          <p:nvPr/>
        </p:nvGrpSpPr>
        <p:grpSpPr>
          <a:xfrm>
            <a:off x="390833" y="3236460"/>
            <a:ext cx="2205699" cy="1709423"/>
            <a:chOff x="2502734" y="3387481"/>
            <a:chExt cx="2205699" cy="1709423"/>
          </a:xfrm>
        </p:grpSpPr>
        <p:sp>
          <p:nvSpPr>
            <p:cNvPr id="165" name="Rectangle 1125"/>
            <p:cNvSpPr>
              <a:spLocks noChangeArrowheads="1"/>
            </p:cNvSpPr>
            <p:nvPr/>
          </p:nvSpPr>
          <p:spPr bwMode="auto">
            <a:xfrm>
              <a:off x="2502734" y="3387481"/>
              <a:ext cx="2205699" cy="17094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sysDash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4099" name="Group 1029"/>
            <p:cNvGrpSpPr>
              <a:grpSpLocks/>
            </p:cNvGrpSpPr>
            <p:nvPr/>
          </p:nvGrpSpPr>
          <p:grpSpPr bwMode="auto">
            <a:xfrm>
              <a:off x="3336833" y="3955405"/>
              <a:ext cx="1371600" cy="1066800"/>
              <a:chOff x="1776" y="912"/>
              <a:chExt cx="912" cy="816"/>
            </a:xfrm>
          </p:grpSpPr>
          <p:sp>
            <p:nvSpPr>
              <p:cNvPr id="4190" name="AutoShape 1030"/>
              <p:cNvSpPr>
                <a:spLocks noChangeArrowheads="1"/>
              </p:cNvSpPr>
              <p:nvPr/>
            </p:nvSpPr>
            <p:spPr bwMode="auto">
              <a:xfrm>
                <a:off x="1776" y="912"/>
                <a:ext cx="912" cy="816"/>
              </a:xfrm>
              <a:prstGeom prst="diamond">
                <a:avLst/>
              </a:prstGeom>
              <a:solidFill>
                <a:srgbClr val="F6565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91" name="Text Box 1031"/>
              <p:cNvSpPr txBox="1">
                <a:spLocks noChangeArrowheads="1"/>
              </p:cNvSpPr>
              <p:nvPr/>
            </p:nvSpPr>
            <p:spPr bwMode="auto">
              <a:xfrm>
                <a:off x="1847" y="1057"/>
                <a:ext cx="769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/>
                  <a:t>Coastal salinity gradients</a:t>
                </a:r>
                <a:endParaRPr lang="en-CA" sz="1200" dirty="0"/>
              </a:p>
            </p:txBody>
          </p:sp>
        </p:grpSp>
        <p:grpSp>
          <p:nvGrpSpPr>
            <p:cNvPr id="4103" name="Group 1042"/>
            <p:cNvGrpSpPr>
              <a:grpSpLocks/>
            </p:cNvGrpSpPr>
            <p:nvPr/>
          </p:nvGrpSpPr>
          <p:grpSpPr bwMode="auto">
            <a:xfrm>
              <a:off x="2578357" y="3400680"/>
              <a:ext cx="1371600" cy="1066800"/>
              <a:chOff x="1776" y="912"/>
              <a:chExt cx="912" cy="816"/>
            </a:xfrm>
          </p:grpSpPr>
          <p:sp>
            <p:nvSpPr>
              <p:cNvPr id="4182" name="AutoShape 1043"/>
              <p:cNvSpPr>
                <a:spLocks noChangeArrowheads="1"/>
              </p:cNvSpPr>
              <p:nvPr/>
            </p:nvSpPr>
            <p:spPr bwMode="auto">
              <a:xfrm>
                <a:off x="1776" y="912"/>
                <a:ext cx="912" cy="816"/>
              </a:xfrm>
              <a:prstGeom prst="diamond">
                <a:avLst/>
              </a:prstGeom>
              <a:solidFill>
                <a:srgbClr val="F6565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4183" name="Text Box 1044"/>
              <p:cNvSpPr txBox="1">
                <a:spLocks noChangeArrowheads="1"/>
              </p:cNvSpPr>
              <p:nvPr/>
            </p:nvSpPr>
            <p:spPr bwMode="auto">
              <a:xfrm>
                <a:off x="1872" y="1075"/>
                <a:ext cx="769" cy="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/>
                  <a:t>Coastal nutrient dynamics</a:t>
                </a:r>
                <a:endParaRPr lang="en-CA" sz="1200" dirty="0"/>
              </a:p>
            </p:txBody>
          </p:sp>
        </p:grpSp>
      </p:grpSp>
      <p:grpSp>
        <p:nvGrpSpPr>
          <p:cNvPr id="4098" name="Group 1026"/>
          <p:cNvGrpSpPr>
            <a:grpSpLocks/>
          </p:cNvGrpSpPr>
          <p:nvPr/>
        </p:nvGrpSpPr>
        <p:grpSpPr bwMode="auto">
          <a:xfrm>
            <a:off x="2814507" y="4091171"/>
            <a:ext cx="1371600" cy="1066800"/>
            <a:chOff x="1776" y="912"/>
            <a:chExt cx="912" cy="816"/>
          </a:xfrm>
        </p:grpSpPr>
        <p:sp>
          <p:nvSpPr>
            <p:cNvPr id="4192" name="AutoShape 102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193" name="Text Box 102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/>
                <a:t>Water levels / hydroperiods</a:t>
              </a:r>
              <a:endParaRPr lang="en-CA" sz="1200"/>
            </a:p>
          </p:txBody>
        </p:sp>
      </p:grpSp>
      <p:cxnSp>
        <p:nvCxnSpPr>
          <p:cNvPr id="203" name="Curved Connector 119"/>
          <p:cNvCxnSpPr>
            <a:cxnSpLocks noChangeShapeType="1"/>
            <a:stCxn id="129" idx="3"/>
            <a:endCxn id="4126" idx="0"/>
          </p:cNvCxnSpPr>
          <p:nvPr/>
        </p:nvCxnSpPr>
        <p:spPr bwMode="auto">
          <a:xfrm flipH="1">
            <a:off x="8351661" y="2357228"/>
            <a:ext cx="86703" cy="1443001"/>
          </a:xfrm>
          <a:prstGeom prst="curvedConnector4">
            <a:avLst>
              <a:gd name="adj1" fmla="val -263659"/>
              <a:gd name="adj2" fmla="val 69583"/>
            </a:avLst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" name="TextBox 9"/>
          <p:cNvSpPr txBox="1">
            <a:spLocks noChangeArrowheads="1"/>
          </p:cNvSpPr>
          <p:nvPr/>
        </p:nvSpPr>
        <p:spPr bwMode="auto">
          <a:xfrm>
            <a:off x="7668989" y="3000685"/>
            <a:ext cx="98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H</a:t>
            </a:r>
            <a:r>
              <a:rPr lang="en-US" b="1" dirty="0" smtClean="0">
                <a:latin typeface="Calibri" pitchFamily="34" charset="0"/>
              </a:rPr>
              <a:t>abitat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148" name="Curved Connector 119"/>
          <p:cNvCxnSpPr>
            <a:cxnSpLocks noChangeShapeType="1"/>
            <a:stCxn id="4192" idx="3"/>
            <a:endCxn id="133" idx="2"/>
          </p:cNvCxnSpPr>
          <p:nvPr/>
        </p:nvCxnSpPr>
        <p:spPr bwMode="auto">
          <a:xfrm>
            <a:off x="4186107" y="4624571"/>
            <a:ext cx="1690519" cy="407773"/>
          </a:xfrm>
          <a:prstGeom prst="curvedConnector4">
            <a:avLst>
              <a:gd name="adj1" fmla="val 7913"/>
              <a:gd name="adj2" fmla="val 156061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Curved Connector 119"/>
          <p:cNvCxnSpPr>
            <a:cxnSpLocks noChangeShapeType="1"/>
            <a:stCxn id="4192" idx="1"/>
            <a:endCxn id="165" idx="2"/>
          </p:cNvCxnSpPr>
          <p:nvPr/>
        </p:nvCxnSpPr>
        <p:spPr bwMode="auto">
          <a:xfrm rot="10800000" flipV="1">
            <a:off x="1493683" y="4624571"/>
            <a:ext cx="1320824" cy="321312"/>
          </a:xfrm>
          <a:prstGeom prst="curvedConnector4">
            <a:avLst>
              <a:gd name="adj1" fmla="val 8251"/>
              <a:gd name="adj2" fmla="val 18109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Curved Connector 119"/>
          <p:cNvCxnSpPr>
            <a:cxnSpLocks noChangeShapeType="1"/>
            <a:stCxn id="165" idx="0"/>
            <a:endCxn id="4186" idx="1"/>
          </p:cNvCxnSpPr>
          <p:nvPr/>
        </p:nvCxnSpPr>
        <p:spPr bwMode="auto">
          <a:xfrm rot="16200000" flipH="1">
            <a:off x="2708773" y="2021370"/>
            <a:ext cx="533400" cy="2963581"/>
          </a:xfrm>
          <a:prstGeom prst="curvedConnector4">
            <a:avLst>
              <a:gd name="adj1" fmla="val -42857"/>
              <a:gd name="adj2" fmla="val 8122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Curved Connector 119"/>
          <p:cNvCxnSpPr>
            <a:cxnSpLocks noChangeShapeType="1"/>
            <a:stCxn id="102" idx="0"/>
            <a:endCxn id="133" idx="2"/>
          </p:cNvCxnSpPr>
          <p:nvPr/>
        </p:nvCxnSpPr>
        <p:spPr bwMode="auto">
          <a:xfrm rot="16200000" flipV="1">
            <a:off x="6602620" y="4306350"/>
            <a:ext cx="515742" cy="196773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Date Placeholder 1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62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6084137" y="247858"/>
            <a:ext cx="2694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Habitat: Coral </a:t>
            </a:r>
            <a:r>
              <a:rPr lang="en-US" sz="2000" b="1" dirty="0">
                <a:latin typeface="Calibri" pitchFamily="34" charset="0"/>
              </a:rPr>
              <a:t>reefs </a:t>
            </a:r>
            <a:r>
              <a:rPr lang="en-US" sz="2000" b="1" dirty="0" smtClean="0">
                <a:latin typeface="Calibri" pitchFamily="34" charset="0"/>
              </a:rPr>
              <a:t>and</a:t>
            </a:r>
          </a:p>
          <a:p>
            <a:r>
              <a:rPr lang="en-US" sz="2000" b="1" dirty="0" err="1" smtClean="0">
                <a:latin typeface="Calibri" pitchFamily="34" charset="0"/>
              </a:rPr>
              <a:t>hardbottom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054" name="Oval 15"/>
          <p:cNvSpPr>
            <a:spLocks noChangeArrowheads="1"/>
          </p:cNvSpPr>
          <p:nvPr/>
        </p:nvSpPr>
        <p:spPr bwMode="auto">
          <a:xfrm>
            <a:off x="4529519" y="4793017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Water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Column Sub-model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16"/>
          <p:cNvGrpSpPr>
            <a:grpSpLocks/>
          </p:cNvGrpSpPr>
          <p:nvPr/>
        </p:nvGrpSpPr>
        <p:grpSpPr bwMode="auto">
          <a:xfrm>
            <a:off x="4143756" y="6045698"/>
            <a:ext cx="1295400" cy="762000"/>
            <a:chOff x="240" y="288"/>
            <a:chExt cx="816" cy="480"/>
          </a:xfrm>
        </p:grpSpPr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32" name="Text Box 1118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Wastewater discharge</a:t>
              </a:r>
              <a:endParaRPr lang="en-CA" sz="1200" dirty="0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902206" y="2035962"/>
            <a:ext cx="989013" cy="533400"/>
            <a:chOff x="432" y="2303"/>
            <a:chExt cx="623" cy="528"/>
          </a:xfrm>
        </p:grpSpPr>
        <p:sp>
          <p:nvSpPr>
            <p:cNvPr id="2123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4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272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Diversity</a:t>
              </a:r>
              <a:endParaRPr lang="en-CA" sz="1200"/>
            </a:p>
          </p:txBody>
        </p:sp>
      </p:grpSp>
      <p:grpSp>
        <p:nvGrpSpPr>
          <p:cNvPr id="8" name="Group 1119"/>
          <p:cNvGrpSpPr>
            <a:grpSpLocks/>
          </p:cNvGrpSpPr>
          <p:nvPr/>
        </p:nvGrpSpPr>
        <p:grpSpPr bwMode="auto">
          <a:xfrm>
            <a:off x="0" y="4147137"/>
            <a:ext cx="1309688" cy="762000"/>
            <a:chOff x="231" y="288"/>
            <a:chExt cx="825" cy="480"/>
          </a:xfrm>
        </p:grpSpPr>
        <p:sp>
          <p:nvSpPr>
            <p:cNvPr id="52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16" name="Text Box 1121"/>
            <p:cNvSpPr txBox="1">
              <a:spLocks noChangeArrowheads="1"/>
            </p:cNvSpPr>
            <p:nvPr/>
          </p:nvSpPr>
          <p:spPr bwMode="auto">
            <a:xfrm>
              <a:off x="231" y="429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Damage from boating </a:t>
              </a:r>
              <a:endParaRPr lang="en-CA" sz="1200" dirty="0"/>
            </a:p>
          </p:txBody>
        </p:sp>
      </p:grpSp>
      <p:cxnSp>
        <p:nvCxnSpPr>
          <p:cNvPr id="2073" name="Curved Connector 78"/>
          <p:cNvCxnSpPr>
            <a:cxnSpLocks noChangeShapeType="1"/>
            <a:stCxn id="52" idx="0"/>
            <a:endCxn id="2103" idx="2"/>
          </p:cNvCxnSpPr>
          <p:nvPr/>
        </p:nvCxnSpPr>
        <p:spPr bwMode="auto">
          <a:xfrm rot="5400000" flipH="1" flipV="1">
            <a:off x="168963" y="3062388"/>
            <a:ext cx="1577775" cy="591725"/>
          </a:xfrm>
          <a:prstGeom prst="curvedConnector3">
            <a:avLst>
              <a:gd name="adj1" fmla="val 3858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9" name="Group 1060"/>
          <p:cNvGrpSpPr>
            <a:grpSpLocks/>
          </p:cNvGrpSpPr>
          <p:nvPr/>
        </p:nvGrpSpPr>
        <p:grpSpPr bwMode="auto">
          <a:xfrm>
            <a:off x="617877" y="956527"/>
            <a:ext cx="1446213" cy="461963"/>
            <a:chOff x="1200" y="816"/>
            <a:chExt cx="911" cy="291"/>
          </a:xfrm>
        </p:grpSpPr>
        <p:sp>
          <p:nvSpPr>
            <p:cNvPr id="110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10" name="Text Box 1062"/>
            <p:cNvSpPr txBox="1">
              <a:spLocks noChangeArrowheads="1"/>
            </p:cNvSpPr>
            <p:nvPr/>
          </p:nvSpPr>
          <p:spPr bwMode="auto">
            <a:xfrm>
              <a:off x="1200" y="816"/>
              <a:ext cx="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Protect from erosion and storms</a:t>
              </a:r>
              <a:endParaRPr lang="en-CA" sz="1200" dirty="0"/>
            </a:p>
          </p:txBody>
        </p:sp>
      </p:grpSp>
      <p:sp>
        <p:nvSpPr>
          <p:cNvPr id="170" name="Up Arrow 169"/>
          <p:cNvSpPr/>
          <p:nvPr/>
        </p:nvSpPr>
        <p:spPr>
          <a:xfrm>
            <a:off x="2778506" y="1433288"/>
            <a:ext cx="914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10" name="Group 1054"/>
          <p:cNvGrpSpPr>
            <a:grpSpLocks/>
          </p:cNvGrpSpPr>
          <p:nvPr/>
        </p:nvGrpSpPr>
        <p:grpSpPr bwMode="auto">
          <a:xfrm>
            <a:off x="2041719" y="416386"/>
            <a:ext cx="1371600" cy="461963"/>
            <a:chOff x="1200" y="816"/>
            <a:chExt cx="864" cy="291"/>
          </a:xfrm>
        </p:grpSpPr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06" name="Text Box 105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 </a:t>
              </a:r>
              <a:endParaRPr lang="en-CA" sz="1200" dirty="0"/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759206" y="2035962"/>
            <a:ext cx="989013" cy="533400"/>
            <a:chOff x="432" y="2303"/>
            <a:chExt cx="623" cy="528"/>
          </a:xfrm>
        </p:grpSpPr>
        <p:sp>
          <p:nvSpPr>
            <p:cNvPr id="2103" name="Rectangle 40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04" name="Text Box 41"/>
            <p:cNvSpPr txBox="1">
              <a:spLocks noChangeArrowheads="1"/>
            </p:cNvSpPr>
            <p:nvPr/>
          </p:nvSpPr>
          <p:spPr bwMode="auto">
            <a:xfrm>
              <a:off x="450" y="2316"/>
              <a:ext cx="528" cy="452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Reef structure</a:t>
              </a:r>
              <a:endParaRPr lang="en-CA" sz="1200" dirty="0"/>
            </a:p>
          </p:txBody>
        </p:sp>
      </p:grpSp>
      <p:grpSp>
        <p:nvGrpSpPr>
          <p:cNvPr id="12" name="Group 1075"/>
          <p:cNvGrpSpPr>
            <a:grpSpLocks/>
          </p:cNvGrpSpPr>
          <p:nvPr/>
        </p:nvGrpSpPr>
        <p:grpSpPr bwMode="auto">
          <a:xfrm>
            <a:off x="2056124" y="955744"/>
            <a:ext cx="1371600" cy="461963"/>
            <a:chOff x="1200" y="816"/>
            <a:chExt cx="864" cy="291"/>
          </a:xfrm>
        </p:grpSpPr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02" name="Text Box 1077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Critical habitat for protected species</a:t>
              </a:r>
              <a:endParaRPr lang="en-CA" sz="1200" dirty="0"/>
            </a:p>
          </p:txBody>
        </p:sp>
      </p:grpSp>
      <p:sp>
        <p:nvSpPr>
          <p:cNvPr id="2095" name="Rectangle 1092"/>
          <p:cNvSpPr>
            <a:spLocks noChangeArrowheads="1"/>
          </p:cNvSpPr>
          <p:nvPr/>
        </p:nvSpPr>
        <p:spPr bwMode="auto">
          <a:xfrm>
            <a:off x="606806" y="1890488"/>
            <a:ext cx="5740184" cy="9236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3" name="Group 1046"/>
          <p:cNvGrpSpPr>
            <a:grpSpLocks/>
          </p:cNvGrpSpPr>
          <p:nvPr/>
        </p:nvGrpSpPr>
        <p:grpSpPr bwMode="auto">
          <a:xfrm>
            <a:off x="4840251" y="3198946"/>
            <a:ext cx="1371600" cy="1066800"/>
            <a:chOff x="1838" y="869"/>
            <a:chExt cx="912" cy="816"/>
          </a:xfrm>
        </p:grpSpPr>
        <p:sp>
          <p:nvSpPr>
            <p:cNvPr id="2137" name="AutoShape 1047"/>
            <p:cNvSpPr>
              <a:spLocks noChangeArrowheads="1"/>
            </p:cNvSpPr>
            <p:nvPr/>
          </p:nvSpPr>
          <p:spPr bwMode="auto">
            <a:xfrm>
              <a:off x="1838" y="869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8" name="Text Box 104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Macroalgae</a:t>
              </a:r>
              <a:endParaRPr lang="en-CA" sz="1200" dirty="0"/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3045205" y="2035962"/>
            <a:ext cx="994069" cy="534988"/>
            <a:chOff x="304799" y="3429000"/>
            <a:chExt cx="994069" cy="534988"/>
          </a:xfrm>
        </p:grpSpPr>
        <p:sp>
          <p:nvSpPr>
            <p:cNvPr id="2121" name="Rectangle 21"/>
            <p:cNvSpPr>
              <a:spLocks noChangeArrowheads="1"/>
            </p:cNvSpPr>
            <p:nvPr/>
          </p:nvSpPr>
          <p:spPr bwMode="auto">
            <a:xfrm>
              <a:off x="304800" y="3429000"/>
              <a:ext cx="989013" cy="53498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2" name="Text Box 22"/>
            <p:cNvSpPr txBox="1">
              <a:spLocks noChangeArrowheads="1"/>
            </p:cNvSpPr>
            <p:nvPr/>
          </p:nvSpPr>
          <p:spPr bwMode="auto">
            <a:xfrm>
              <a:off x="304799" y="3440113"/>
              <a:ext cx="9940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Species </a:t>
              </a:r>
              <a:r>
                <a:rPr lang="en-US" sz="1200" dirty="0" smtClean="0"/>
                <a:t>abundance</a:t>
              </a:r>
              <a:endParaRPr lang="en-CA" sz="1200" dirty="0"/>
            </a:p>
          </p:txBody>
        </p:sp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4188206" y="2035962"/>
            <a:ext cx="989013" cy="533400"/>
            <a:chOff x="720" y="1680"/>
            <a:chExt cx="623" cy="336"/>
          </a:xfrm>
        </p:grpSpPr>
        <p:sp>
          <p:nvSpPr>
            <p:cNvPr id="2119" name="Rectangle 40"/>
            <p:cNvSpPr>
              <a:spLocks noChangeArrowheads="1"/>
            </p:cNvSpPr>
            <p:nvPr/>
          </p:nvSpPr>
          <p:spPr bwMode="auto">
            <a:xfrm>
              <a:off x="720" y="1680"/>
              <a:ext cx="623" cy="336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0" name="Text Box 41"/>
            <p:cNvSpPr txBox="1">
              <a:spLocks noChangeArrowheads="1"/>
            </p:cNvSpPr>
            <p:nvPr/>
          </p:nvSpPr>
          <p:spPr bwMode="auto">
            <a:xfrm>
              <a:off x="720" y="1680"/>
              <a:ext cx="6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Species </a:t>
              </a:r>
              <a:r>
                <a:rPr lang="en-US" sz="1200" dirty="0" smtClean="0"/>
                <a:t>distribution</a:t>
              </a:r>
              <a:endParaRPr lang="en-CA" sz="1200" dirty="0"/>
            </a:p>
          </p:txBody>
        </p:sp>
      </p:grpSp>
      <p:grpSp>
        <p:nvGrpSpPr>
          <p:cNvPr id="16" name="Group 1048"/>
          <p:cNvGrpSpPr>
            <a:grpSpLocks/>
          </p:cNvGrpSpPr>
          <p:nvPr/>
        </p:nvGrpSpPr>
        <p:grpSpPr bwMode="auto">
          <a:xfrm>
            <a:off x="3501859" y="419729"/>
            <a:ext cx="1039238" cy="469900"/>
            <a:chOff x="1200" y="816"/>
            <a:chExt cx="864" cy="288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42" name="Text Box 1050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Aesthetics  </a:t>
              </a:r>
              <a:endParaRPr lang="en-CA" sz="1200" dirty="0"/>
            </a:p>
          </p:txBody>
        </p:sp>
      </p:grpSp>
      <p:grpSp>
        <p:nvGrpSpPr>
          <p:cNvPr id="17" name="Group 1122"/>
          <p:cNvGrpSpPr>
            <a:grpSpLocks/>
          </p:cNvGrpSpPr>
          <p:nvPr/>
        </p:nvGrpSpPr>
        <p:grpSpPr bwMode="auto">
          <a:xfrm>
            <a:off x="3402249" y="5031163"/>
            <a:ext cx="1003300" cy="609600"/>
            <a:chOff x="240" y="288"/>
            <a:chExt cx="816" cy="480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48" name="Text Box 1124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Disease</a:t>
              </a:r>
              <a:endParaRPr lang="en-CA" sz="1200" dirty="0"/>
            </a:p>
          </p:txBody>
        </p:sp>
      </p:grpSp>
      <p:grpSp>
        <p:nvGrpSpPr>
          <p:cNvPr id="20" name="Group 1051"/>
          <p:cNvGrpSpPr>
            <a:grpSpLocks/>
          </p:cNvGrpSpPr>
          <p:nvPr/>
        </p:nvGrpSpPr>
        <p:grpSpPr bwMode="auto">
          <a:xfrm>
            <a:off x="617876" y="416386"/>
            <a:ext cx="1371600" cy="461963"/>
            <a:chOff x="1200" y="816"/>
            <a:chExt cx="864" cy="291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64" name="Text Box 1053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of healthy coral</a:t>
              </a:r>
              <a:endParaRPr lang="en-CA" sz="1200" dirty="0"/>
            </a:p>
          </p:txBody>
        </p:sp>
      </p:grpSp>
      <p:grpSp>
        <p:nvGrpSpPr>
          <p:cNvPr id="21" name="Group 1048"/>
          <p:cNvGrpSpPr>
            <a:grpSpLocks/>
          </p:cNvGrpSpPr>
          <p:nvPr/>
        </p:nvGrpSpPr>
        <p:grpSpPr bwMode="auto">
          <a:xfrm>
            <a:off x="3499697" y="956529"/>
            <a:ext cx="1041400" cy="444500"/>
            <a:chOff x="1200" y="816"/>
            <a:chExt cx="864" cy="288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67" name="Text Box 1050"/>
            <p:cNvSpPr txBox="1">
              <a:spLocks noChangeArrowheads="1"/>
            </p:cNvSpPr>
            <p:nvPr/>
          </p:nvSpPr>
          <p:spPr bwMode="auto">
            <a:xfrm>
              <a:off x="1247" y="816"/>
              <a:ext cx="817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Recreation</a:t>
              </a:r>
              <a:endParaRPr lang="en-CA" sz="1200" dirty="0"/>
            </a:p>
          </p:txBody>
        </p:sp>
      </p:grpSp>
      <p:grpSp>
        <p:nvGrpSpPr>
          <p:cNvPr id="23" name="Group 40"/>
          <p:cNvGrpSpPr>
            <a:grpSpLocks/>
          </p:cNvGrpSpPr>
          <p:nvPr/>
        </p:nvGrpSpPr>
        <p:grpSpPr bwMode="auto">
          <a:xfrm>
            <a:off x="5229606" y="2035959"/>
            <a:ext cx="989013" cy="533397"/>
            <a:chOff x="304800" y="3523065"/>
            <a:chExt cx="989013" cy="395066"/>
          </a:xfrm>
        </p:grpSpPr>
        <p:sp>
          <p:nvSpPr>
            <p:cNvPr id="2169" name="Rectangle 21"/>
            <p:cNvSpPr>
              <a:spLocks noChangeArrowheads="1"/>
            </p:cNvSpPr>
            <p:nvPr/>
          </p:nvSpPr>
          <p:spPr bwMode="auto">
            <a:xfrm>
              <a:off x="304800" y="3523065"/>
              <a:ext cx="989013" cy="395066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70" name="Text Box 22"/>
            <p:cNvSpPr txBox="1">
              <a:spLocks noChangeArrowheads="1"/>
            </p:cNvSpPr>
            <p:nvPr/>
          </p:nvSpPr>
          <p:spPr bwMode="auto">
            <a:xfrm>
              <a:off x="331788" y="3540056"/>
              <a:ext cx="838200" cy="34193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Colony </a:t>
              </a:r>
              <a:r>
                <a:rPr lang="en-US" sz="1200" dirty="0"/>
                <a:t>Sizes</a:t>
              </a:r>
              <a:endParaRPr lang="en-CA" sz="1200" dirty="0"/>
            </a:p>
          </p:txBody>
        </p:sp>
      </p:grpSp>
      <p:grpSp>
        <p:nvGrpSpPr>
          <p:cNvPr id="24" name="Group 1098"/>
          <p:cNvGrpSpPr>
            <a:grpSpLocks/>
          </p:cNvGrpSpPr>
          <p:nvPr/>
        </p:nvGrpSpPr>
        <p:grpSpPr bwMode="auto">
          <a:xfrm>
            <a:off x="5570919" y="5739743"/>
            <a:ext cx="1295400" cy="762000"/>
            <a:chOff x="240" y="288"/>
            <a:chExt cx="816" cy="480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73" name="Text Box 1100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Fishing / harvesting</a:t>
              </a:r>
              <a:endParaRPr lang="en-CA" sz="1200" dirty="0"/>
            </a:p>
          </p:txBody>
        </p:sp>
      </p:grpSp>
      <p:grpSp>
        <p:nvGrpSpPr>
          <p:cNvPr id="25" name="Group 1065"/>
          <p:cNvGrpSpPr>
            <a:grpSpLocks/>
          </p:cNvGrpSpPr>
          <p:nvPr/>
        </p:nvGrpSpPr>
        <p:grpSpPr bwMode="auto">
          <a:xfrm>
            <a:off x="2045054" y="6001248"/>
            <a:ext cx="1466856" cy="762000"/>
            <a:chOff x="240" y="288"/>
            <a:chExt cx="924" cy="480"/>
          </a:xfrm>
        </p:grpSpPr>
        <p:sp>
          <p:nvSpPr>
            <p:cNvPr id="7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79" name="Text Box 1067"/>
            <p:cNvSpPr txBox="1">
              <a:spLocks noChangeArrowheads="1"/>
            </p:cNvSpPr>
            <p:nvPr/>
          </p:nvSpPr>
          <p:spPr bwMode="auto">
            <a:xfrm>
              <a:off x="348" y="438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C.C. - Ocean acidification</a:t>
              </a:r>
              <a:endParaRPr lang="en-CA" sz="1200" dirty="0"/>
            </a:p>
          </p:txBody>
        </p:sp>
      </p:grpSp>
      <p:grpSp>
        <p:nvGrpSpPr>
          <p:cNvPr id="26" name="Group 1046"/>
          <p:cNvGrpSpPr>
            <a:grpSpLocks/>
          </p:cNvGrpSpPr>
          <p:nvPr/>
        </p:nvGrpSpPr>
        <p:grpSpPr bwMode="auto">
          <a:xfrm>
            <a:off x="2637219" y="3271086"/>
            <a:ext cx="1866900" cy="1389063"/>
            <a:chOff x="1776" y="912"/>
            <a:chExt cx="912" cy="816"/>
          </a:xfrm>
        </p:grpSpPr>
        <p:sp>
          <p:nvSpPr>
            <p:cNvPr id="2184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85" name="Text Box 1048"/>
            <p:cNvSpPr txBox="1">
              <a:spLocks noChangeArrowheads="1"/>
            </p:cNvSpPr>
            <p:nvPr/>
          </p:nvSpPr>
          <p:spPr bwMode="auto">
            <a:xfrm>
              <a:off x="1872" y="1076"/>
              <a:ext cx="769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Coral growth</a:t>
              </a:r>
              <a:r>
                <a:rPr lang="en-US" sz="1200" dirty="0"/>
                <a:t>, mortality, reproduction, recruitment</a:t>
              </a:r>
              <a:endParaRPr lang="en-CA" sz="1200" dirty="0"/>
            </a:p>
          </p:txBody>
        </p:sp>
      </p:grpSp>
      <p:sp>
        <p:nvSpPr>
          <p:cNvPr id="2212" name="Oval 43"/>
          <p:cNvSpPr>
            <a:spLocks noChangeArrowheads="1"/>
          </p:cNvSpPr>
          <p:nvPr/>
        </p:nvSpPr>
        <p:spPr bwMode="auto">
          <a:xfrm>
            <a:off x="6062033" y="4399697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Fish and Shellfish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1051"/>
          <p:cNvGrpSpPr>
            <a:grpSpLocks/>
          </p:cNvGrpSpPr>
          <p:nvPr/>
        </p:nvGrpSpPr>
        <p:grpSpPr bwMode="auto">
          <a:xfrm>
            <a:off x="1195309" y="5141112"/>
            <a:ext cx="1447800" cy="762000"/>
            <a:chOff x="240" y="288"/>
            <a:chExt cx="912" cy="480"/>
          </a:xfrm>
        </p:grpSpPr>
        <p:sp>
          <p:nvSpPr>
            <p:cNvPr id="102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3" name="Text Box 1049"/>
            <p:cNvSpPr txBox="1">
              <a:spLocks noChangeArrowheads="1"/>
            </p:cNvSpPr>
            <p:nvPr/>
          </p:nvSpPr>
          <p:spPr bwMode="auto">
            <a:xfrm>
              <a:off x="336" y="366"/>
              <a:ext cx="8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C.C - storms</a:t>
              </a:r>
              <a:endParaRPr lang="en-CA" sz="1200" dirty="0"/>
            </a:p>
          </p:txBody>
        </p:sp>
      </p:grpSp>
      <p:grpSp>
        <p:nvGrpSpPr>
          <p:cNvPr id="28" name="Group 1074"/>
          <p:cNvGrpSpPr>
            <a:grpSpLocks/>
          </p:cNvGrpSpPr>
          <p:nvPr/>
        </p:nvGrpSpPr>
        <p:grpSpPr bwMode="auto">
          <a:xfrm>
            <a:off x="1608025" y="5522112"/>
            <a:ext cx="1495432" cy="762000"/>
            <a:chOff x="240" y="288"/>
            <a:chExt cx="942" cy="480"/>
          </a:xfrm>
        </p:grpSpPr>
        <p:sp>
          <p:nvSpPr>
            <p:cNvPr id="100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1" name="Text Box 1076"/>
            <p:cNvSpPr txBox="1">
              <a:spLocks noChangeArrowheads="1"/>
            </p:cNvSpPr>
            <p:nvPr/>
          </p:nvSpPr>
          <p:spPr bwMode="auto">
            <a:xfrm>
              <a:off x="366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C.C. – air temperature</a:t>
              </a:r>
              <a:endParaRPr lang="en-CA" sz="1200" dirty="0"/>
            </a:p>
          </p:txBody>
        </p:sp>
      </p:grpSp>
      <p:sp>
        <p:nvSpPr>
          <p:cNvPr id="104" name="TextBox 9"/>
          <p:cNvSpPr txBox="1">
            <a:spLocks noChangeArrowheads="1"/>
          </p:cNvSpPr>
          <p:nvPr/>
        </p:nvSpPr>
        <p:spPr bwMode="auto">
          <a:xfrm>
            <a:off x="1309688" y="4819963"/>
            <a:ext cx="133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b="1" dirty="0" smtClean="0">
                <a:latin typeface="Calibri" pitchFamily="34" charset="0"/>
              </a:rPr>
              <a:t>Climate Change</a:t>
            </a:r>
          </a:p>
        </p:txBody>
      </p:sp>
      <p:sp>
        <p:nvSpPr>
          <p:cNvPr id="105" name="Rectangle 1092"/>
          <p:cNvSpPr>
            <a:spLocks noChangeArrowheads="1"/>
          </p:cNvSpPr>
          <p:nvPr/>
        </p:nvSpPr>
        <p:spPr bwMode="auto">
          <a:xfrm>
            <a:off x="1195309" y="4845655"/>
            <a:ext cx="2152703" cy="195415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106" name="Curved Connector 119"/>
          <p:cNvCxnSpPr>
            <a:cxnSpLocks noChangeShapeType="1"/>
            <a:stCxn id="105" idx="0"/>
            <a:endCxn id="2103" idx="2"/>
          </p:cNvCxnSpPr>
          <p:nvPr/>
        </p:nvCxnSpPr>
        <p:spPr bwMode="auto">
          <a:xfrm rot="16200000" flipV="1">
            <a:off x="624541" y="3198535"/>
            <a:ext cx="2276293" cy="1017948"/>
          </a:xfrm>
          <a:prstGeom prst="curvedConnector3">
            <a:avLst>
              <a:gd name="adj1" fmla="val 55477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7" name="Curved Connector 119"/>
          <p:cNvCxnSpPr>
            <a:cxnSpLocks noChangeShapeType="1"/>
            <a:stCxn id="105" idx="0"/>
            <a:endCxn id="2184" idx="1"/>
          </p:cNvCxnSpPr>
          <p:nvPr/>
        </p:nvCxnSpPr>
        <p:spPr bwMode="auto">
          <a:xfrm rot="5400000" flipH="1" flipV="1">
            <a:off x="2014422" y="4222858"/>
            <a:ext cx="880037" cy="365558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8" name="Curved Connector 119"/>
          <p:cNvCxnSpPr>
            <a:cxnSpLocks noChangeShapeType="1"/>
            <a:stCxn id="52" idx="0"/>
            <a:endCxn id="2184" idx="1"/>
          </p:cNvCxnSpPr>
          <p:nvPr/>
        </p:nvCxnSpPr>
        <p:spPr bwMode="auto">
          <a:xfrm rot="5400000" flipH="1" flipV="1">
            <a:off x="1558844" y="3068763"/>
            <a:ext cx="181519" cy="1975231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0" name="Curved Connector 119"/>
          <p:cNvCxnSpPr>
            <a:cxnSpLocks noChangeShapeType="1"/>
            <a:stCxn id="22" idx="0"/>
            <a:endCxn id="2054" idx="4"/>
          </p:cNvCxnSpPr>
          <p:nvPr/>
        </p:nvCxnSpPr>
        <p:spPr bwMode="auto">
          <a:xfrm rot="5400000" flipH="1" flipV="1">
            <a:off x="4738997" y="5607477"/>
            <a:ext cx="490681" cy="385763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1" name="Curved Connector 119"/>
          <p:cNvCxnSpPr>
            <a:cxnSpLocks noChangeShapeType="1"/>
            <a:stCxn id="18" idx="0"/>
            <a:endCxn id="2184" idx="2"/>
          </p:cNvCxnSpPr>
          <p:nvPr/>
        </p:nvCxnSpPr>
        <p:spPr bwMode="auto">
          <a:xfrm rot="16200000" flipV="1">
            <a:off x="3551777" y="4679041"/>
            <a:ext cx="371014" cy="33323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2" name="Curved Connector 119"/>
          <p:cNvCxnSpPr>
            <a:cxnSpLocks noChangeShapeType="1"/>
            <a:stCxn id="22" idx="0"/>
            <a:endCxn id="18" idx="4"/>
          </p:cNvCxnSpPr>
          <p:nvPr/>
        </p:nvCxnSpPr>
        <p:spPr bwMode="auto">
          <a:xfrm rot="16200000" flipV="1">
            <a:off x="4145211" y="5399452"/>
            <a:ext cx="404935" cy="887557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3" name="Curved Connector 119"/>
          <p:cNvCxnSpPr>
            <a:cxnSpLocks noChangeShapeType="1"/>
          </p:cNvCxnSpPr>
          <p:nvPr/>
        </p:nvCxnSpPr>
        <p:spPr bwMode="auto">
          <a:xfrm flipV="1">
            <a:off x="3340459" y="5642186"/>
            <a:ext cx="485122" cy="334818"/>
          </a:xfrm>
          <a:prstGeom prst="curvedConnector3">
            <a:avLst>
              <a:gd name="adj1" fmla="val 77488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7" name="Curved Connector 136"/>
          <p:cNvCxnSpPr>
            <a:cxnSpLocks noChangeShapeType="1"/>
            <a:stCxn id="2184" idx="0"/>
            <a:endCxn id="2103" idx="2"/>
          </p:cNvCxnSpPr>
          <p:nvPr/>
        </p:nvCxnSpPr>
        <p:spPr bwMode="auto">
          <a:xfrm rot="16200000" flipV="1">
            <a:off x="2061329" y="1761746"/>
            <a:ext cx="701724" cy="2316956"/>
          </a:xfrm>
          <a:prstGeom prst="curvedConnector3">
            <a:avLst>
              <a:gd name="adj1" fmla="val 656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8" name="Curved Connector 137"/>
          <p:cNvCxnSpPr>
            <a:cxnSpLocks noChangeShapeType="1"/>
            <a:stCxn id="2054" idx="0"/>
            <a:endCxn id="2184" idx="3"/>
          </p:cNvCxnSpPr>
          <p:nvPr/>
        </p:nvCxnSpPr>
        <p:spPr bwMode="auto">
          <a:xfrm rot="16200000" flipV="1">
            <a:off x="4426970" y="4042768"/>
            <a:ext cx="827399" cy="673100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9" name="Curved Connector 138"/>
          <p:cNvCxnSpPr>
            <a:cxnSpLocks noChangeShapeType="1"/>
            <a:stCxn id="2054" idx="0"/>
            <a:endCxn id="2137" idx="2"/>
          </p:cNvCxnSpPr>
          <p:nvPr/>
        </p:nvCxnSpPr>
        <p:spPr bwMode="auto">
          <a:xfrm rot="5400000" flipH="1" flipV="1">
            <a:off x="5088000" y="4354966"/>
            <a:ext cx="527271" cy="348832"/>
          </a:xfrm>
          <a:prstGeom prst="curvedConnector3">
            <a:avLst>
              <a:gd name="adj1" fmla="val 6806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40" name="Curved Connector 139"/>
          <p:cNvCxnSpPr>
            <a:cxnSpLocks noChangeShapeType="1"/>
            <a:stCxn id="2212" idx="1"/>
            <a:endCxn id="2137" idx="2"/>
          </p:cNvCxnSpPr>
          <p:nvPr/>
        </p:nvCxnSpPr>
        <p:spPr bwMode="auto">
          <a:xfrm rot="16200000" flipV="1">
            <a:off x="5766125" y="4025673"/>
            <a:ext cx="245543" cy="725689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41" name="Curved Connector 140"/>
          <p:cNvCxnSpPr>
            <a:cxnSpLocks noChangeShapeType="1"/>
            <a:stCxn id="19" idx="0"/>
            <a:endCxn id="2212" idx="4"/>
          </p:cNvCxnSpPr>
          <p:nvPr/>
        </p:nvCxnSpPr>
        <p:spPr bwMode="auto">
          <a:xfrm rot="5400000" flipH="1" flipV="1">
            <a:off x="6175153" y="5205163"/>
            <a:ext cx="578046" cy="491114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42" name="Curved Connector 141"/>
          <p:cNvCxnSpPr>
            <a:cxnSpLocks noChangeShapeType="1"/>
            <a:stCxn id="2137" idx="1"/>
            <a:endCxn id="2184" idx="3"/>
          </p:cNvCxnSpPr>
          <p:nvPr/>
        </p:nvCxnSpPr>
        <p:spPr bwMode="auto">
          <a:xfrm rot="10800000" flipV="1">
            <a:off x="4504119" y="3732346"/>
            <a:ext cx="336132" cy="233272"/>
          </a:xfrm>
          <a:prstGeom prst="curvedConnector3">
            <a:avLst>
              <a:gd name="adj1" fmla="val 7267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1" name="Curved Connector 170"/>
          <p:cNvCxnSpPr>
            <a:cxnSpLocks noChangeShapeType="1"/>
            <a:stCxn id="2184" idx="0"/>
            <a:endCxn id="2123" idx="2"/>
          </p:cNvCxnSpPr>
          <p:nvPr/>
        </p:nvCxnSpPr>
        <p:spPr bwMode="auto">
          <a:xfrm rot="16200000" flipV="1">
            <a:off x="2632829" y="2333246"/>
            <a:ext cx="701724" cy="1173956"/>
          </a:xfrm>
          <a:prstGeom prst="curvedConnector3">
            <a:avLst>
              <a:gd name="adj1" fmla="val 4341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2" name="Curved Connector 171"/>
          <p:cNvCxnSpPr>
            <a:cxnSpLocks noChangeShapeType="1"/>
            <a:stCxn id="2184" idx="0"/>
            <a:endCxn id="2121" idx="2"/>
          </p:cNvCxnSpPr>
          <p:nvPr/>
        </p:nvCxnSpPr>
        <p:spPr bwMode="auto">
          <a:xfrm rot="16200000" flipV="1">
            <a:off x="3205123" y="2905540"/>
            <a:ext cx="700136" cy="30956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3" name="Curved Connector 172"/>
          <p:cNvCxnSpPr>
            <a:cxnSpLocks noChangeShapeType="1"/>
            <a:stCxn id="2184" idx="0"/>
            <a:endCxn id="2119" idx="2"/>
          </p:cNvCxnSpPr>
          <p:nvPr/>
        </p:nvCxnSpPr>
        <p:spPr bwMode="auto">
          <a:xfrm rot="5400000" flipH="1" flipV="1">
            <a:off x="3775829" y="2364202"/>
            <a:ext cx="701724" cy="1112044"/>
          </a:xfrm>
          <a:prstGeom prst="curvedConnector3">
            <a:avLst>
              <a:gd name="adj1" fmla="val 3815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4" name="Curved Connector 173"/>
          <p:cNvCxnSpPr>
            <a:cxnSpLocks noChangeShapeType="1"/>
            <a:stCxn id="2184" idx="0"/>
            <a:endCxn id="2169" idx="2"/>
          </p:cNvCxnSpPr>
          <p:nvPr/>
        </p:nvCxnSpPr>
        <p:spPr bwMode="auto">
          <a:xfrm rot="5400000" flipH="1" flipV="1">
            <a:off x="4296526" y="1843499"/>
            <a:ext cx="701730" cy="2153444"/>
          </a:xfrm>
          <a:prstGeom prst="curvedConnector3">
            <a:avLst>
              <a:gd name="adj1" fmla="val 7922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TextBox 4"/>
          <p:cNvSpPr txBox="1">
            <a:spLocks noChangeArrowheads="1"/>
          </p:cNvSpPr>
          <p:nvPr/>
        </p:nvSpPr>
        <p:spPr bwMode="auto">
          <a:xfrm>
            <a:off x="515197" y="86591"/>
            <a:ext cx="3505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sp>
        <p:nvSpPr>
          <p:cNvPr id="193" name="TextBox 9"/>
          <p:cNvSpPr txBox="1">
            <a:spLocks noChangeArrowheads="1"/>
          </p:cNvSpPr>
          <p:nvPr/>
        </p:nvSpPr>
        <p:spPr bwMode="auto">
          <a:xfrm>
            <a:off x="493109" y="1532201"/>
            <a:ext cx="231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grpSp>
        <p:nvGrpSpPr>
          <p:cNvPr id="29" name="Group 1072"/>
          <p:cNvGrpSpPr>
            <a:grpSpLocks/>
          </p:cNvGrpSpPr>
          <p:nvPr/>
        </p:nvGrpSpPr>
        <p:grpSpPr bwMode="auto">
          <a:xfrm>
            <a:off x="4628696" y="416386"/>
            <a:ext cx="1419225" cy="461963"/>
            <a:chOff x="1200" y="816"/>
            <a:chExt cx="894" cy="291"/>
          </a:xfrm>
        </p:grpSpPr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6" name="Text Box 1074"/>
            <p:cNvSpPr txBox="1">
              <a:spLocks noChangeArrowheads="1"/>
            </p:cNvSpPr>
            <p:nvPr/>
          </p:nvSpPr>
          <p:spPr bwMode="auto">
            <a:xfrm>
              <a:off x="1200" y="816"/>
              <a:ext cx="8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Ecosystem </a:t>
              </a:r>
              <a:r>
                <a:rPr lang="en-US" sz="1200" dirty="0" err="1"/>
                <a:t>resili-ence</a:t>
              </a:r>
              <a:r>
                <a:rPr lang="en-US" sz="1200" dirty="0"/>
                <a:t> to disturbance</a:t>
              </a:r>
              <a:endParaRPr lang="en-CA" sz="1200" dirty="0"/>
            </a:p>
          </p:txBody>
        </p:sp>
      </p:grpSp>
      <p:sp>
        <p:nvSpPr>
          <p:cNvPr id="93" name="TextBox 9"/>
          <p:cNvSpPr txBox="1">
            <a:spLocks noChangeArrowheads="1"/>
          </p:cNvSpPr>
          <p:nvPr/>
        </p:nvSpPr>
        <p:spPr bwMode="auto">
          <a:xfrm>
            <a:off x="6062033" y="-37892"/>
            <a:ext cx="2679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Florida Keys / Dry Tortugas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96" name="Curved Connector 119"/>
          <p:cNvCxnSpPr>
            <a:cxnSpLocks noChangeShapeType="1"/>
            <a:stCxn id="2095" idx="3"/>
            <a:endCxn id="2212" idx="0"/>
          </p:cNvCxnSpPr>
          <p:nvPr/>
        </p:nvCxnSpPr>
        <p:spPr bwMode="auto">
          <a:xfrm>
            <a:off x="6346990" y="2352307"/>
            <a:ext cx="362743" cy="2047390"/>
          </a:xfrm>
          <a:prstGeom prst="curvedConnector2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TextBox 9"/>
          <p:cNvSpPr txBox="1">
            <a:spLocks noChangeArrowheads="1"/>
          </p:cNvSpPr>
          <p:nvPr/>
        </p:nvSpPr>
        <p:spPr bwMode="auto">
          <a:xfrm>
            <a:off x="6627589" y="3229285"/>
            <a:ext cx="98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H</a:t>
            </a:r>
            <a:r>
              <a:rPr lang="en-US" b="1" dirty="0" smtClean="0">
                <a:latin typeface="Calibri" pitchFamily="34" charset="0"/>
              </a:rPr>
              <a:t>abitat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95" name="Date Placeholder 9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13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364"/>
          <p:cNvGrpSpPr/>
          <p:nvPr/>
        </p:nvGrpSpPr>
        <p:grpSpPr>
          <a:xfrm>
            <a:off x="161938" y="4089399"/>
            <a:ext cx="1606523" cy="1447801"/>
            <a:chOff x="-1346200" y="3809999"/>
            <a:chExt cx="1606523" cy="1447801"/>
          </a:xfrm>
        </p:grpSpPr>
        <p:grpSp>
          <p:nvGrpSpPr>
            <p:cNvPr id="8" name="Group 1119"/>
            <p:cNvGrpSpPr>
              <a:grpSpLocks/>
            </p:cNvGrpSpPr>
            <p:nvPr/>
          </p:nvGrpSpPr>
          <p:grpSpPr bwMode="auto">
            <a:xfrm>
              <a:off x="-1309688" y="3880437"/>
              <a:ext cx="1309688" cy="762000"/>
              <a:chOff x="231" y="288"/>
              <a:chExt cx="825" cy="480"/>
            </a:xfrm>
          </p:grpSpPr>
          <p:sp>
            <p:nvSpPr>
              <p:cNvPr id="52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116" name="Text Box 1121"/>
              <p:cNvSpPr txBox="1">
                <a:spLocks noChangeArrowheads="1"/>
              </p:cNvSpPr>
              <p:nvPr/>
            </p:nvSpPr>
            <p:spPr bwMode="auto">
              <a:xfrm>
                <a:off x="231" y="381"/>
                <a:ext cx="8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 smtClean="0"/>
                  <a:t>Boating (damages from anchoring) </a:t>
                </a:r>
                <a:endParaRPr lang="en-CA" sz="1200" dirty="0"/>
              </a:p>
            </p:txBody>
          </p:sp>
        </p:grpSp>
        <p:grpSp>
          <p:nvGrpSpPr>
            <p:cNvPr id="119" name="Group 1119"/>
            <p:cNvGrpSpPr>
              <a:grpSpLocks/>
            </p:cNvGrpSpPr>
            <p:nvPr/>
          </p:nvGrpSpPr>
          <p:grpSpPr bwMode="auto">
            <a:xfrm>
              <a:off x="-1068387" y="4452938"/>
              <a:ext cx="1295400" cy="762000"/>
              <a:chOff x="240" y="88"/>
              <a:chExt cx="816" cy="480"/>
            </a:xfrm>
          </p:grpSpPr>
          <p:sp>
            <p:nvSpPr>
              <p:cNvPr id="124" name="Oval 17"/>
              <p:cNvSpPr>
                <a:spLocks noChangeArrowheads="1"/>
              </p:cNvSpPr>
              <p:nvPr/>
            </p:nvSpPr>
            <p:spPr bwMode="auto">
              <a:xfrm>
                <a:off x="240" y="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>
                  <a:solidFill>
                    <a:schemeClr val="lt1"/>
                  </a:solidFill>
                  <a:latin typeface="+mj-lt"/>
                </a:endParaRPr>
              </a:p>
            </p:txBody>
          </p:sp>
          <p:sp>
            <p:nvSpPr>
              <p:cNvPr id="125" name="Text Box 1121"/>
              <p:cNvSpPr txBox="1">
                <a:spLocks noChangeArrowheads="1"/>
              </p:cNvSpPr>
              <p:nvPr/>
            </p:nvSpPr>
            <p:spPr bwMode="auto">
              <a:xfrm>
                <a:off x="302" y="216"/>
                <a:ext cx="73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dirty="0" smtClean="0">
                    <a:latin typeface="+mj-lt"/>
                  </a:rPr>
                  <a:t>Navigation and port operations</a:t>
                </a:r>
                <a:endParaRPr lang="en-CA" sz="1200" dirty="0">
                  <a:latin typeface="+mj-lt"/>
                </a:endParaRPr>
              </a:p>
            </p:txBody>
          </p:sp>
        </p:grpSp>
        <p:sp>
          <p:nvSpPr>
            <p:cNvPr id="212" name="Rectangle 1092"/>
            <p:cNvSpPr>
              <a:spLocks noChangeArrowheads="1"/>
            </p:cNvSpPr>
            <p:nvPr/>
          </p:nvSpPr>
          <p:spPr bwMode="auto">
            <a:xfrm>
              <a:off x="-1346200" y="3809999"/>
              <a:ext cx="1606523" cy="144780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054" name="Oval 15"/>
          <p:cNvSpPr>
            <a:spLocks noChangeArrowheads="1"/>
          </p:cNvSpPr>
          <p:nvPr/>
        </p:nvSpPr>
        <p:spPr bwMode="auto">
          <a:xfrm>
            <a:off x="5202619" y="4018317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Water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Column Sub-model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16"/>
          <p:cNvGrpSpPr>
            <a:grpSpLocks/>
          </p:cNvGrpSpPr>
          <p:nvPr/>
        </p:nvGrpSpPr>
        <p:grpSpPr bwMode="auto">
          <a:xfrm>
            <a:off x="6455156" y="5905998"/>
            <a:ext cx="1295400" cy="762000"/>
            <a:chOff x="240" y="288"/>
            <a:chExt cx="816" cy="480"/>
          </a:xfrm>
        </p:grpSpPr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32" name="Text Box 1118"/>
            <p:cNvSpPr txBox="1">
              <a:spLocks noChangeArrowheads="1"/>
            </p:cNvSpPr>
            <p:nvPr/>
          </p:nvSpPr>
          <p:spPr bwMode="auto">
            <a:xfrm>
              <a:off x="240" y="296"/>
              <a:ext cx="8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Wastewater </a:t>
              </a:r>
              <a:r>
                <a:rPr lang="en-US" sz="1200" dirty="0" smtClean="0"/>
                <a:t>discharge (outfalls)</a:t>
              </a:r>
              <a:endParaRPr lang="en-CA" sz="1200" dirty="0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200250" y="1959762"/>
            <a:ext cx="989013" cy="533400"/>
            <a:chOff x="432" y="2303"/>
            <a:chExt cx="623" cy="528"/>
          </a:xfrm>
        </p:grpSpPr>
        <p:sp>
          <p:nvSpPr>
            <p:cNvPr id="2123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4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272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Diversity</a:t>
              </a:r>
              <a:endParaRPr lang="en-CA" sz="1200"/>
            </a:p>
          </p:txBody>
        </p:sp>
      </p:grpSp>
      <p:cxnSp>
        <p:nvCxnSpPr>
          <p:cNvPr id="2073" name="Curved Connector 78"/>
          <p:cNvCxnSpPr>
            <a:cxnSpLocks noChangeShapeType="1"/>
            <a:stCxn id="212" idx="0"/>
            <a:endCxn id="2103" idx="2"/>
          </p:cNvCxnSpPr>
          <p:nvPr/>
        </p:nvCxnSpPr>
        <p:spPr bwMode="auto">
          <a:xfrm rot="5400000" flipH="1" flipV="1">
            <a:off x="504810" y="2953553"/>
            <a:ext cx="1596237" cy="675457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9" name="Group 1060"/>
          <p:cNvGrpSpPr>
            <a:grpSpLocks/>
          </p:cNvGrpSpPr>
          <p:nvPr/>
        </p:nvGrpSpPr>
        <p:grpSpPr bwMode="auto">
          <a:xfrm>
            <a:off x="1050040" y="939745"/>
            <a:ext cx="1446213" cy="461963"/>
            <a:chOff x="1200" y="816"/>
            <a:chExt cx="911" cy="291"/>
          </a:xfrm>
        </p:grpSpPr>
        <p:sp>
          <p:nvSpPr>
            <p:cNvPr id="110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10" name="Text Box 1062"/>
            <p:cNvSpPr txBox="1">
              <a:spLocks noChangeArrowheads="1"/>
            </p:cNvSpPr>
            <p:nvPr/>
          </p:nvSpPr>
          <p:spPr bwMode="auto">
            <a:xfrm>
              <a:off x="1200" y="816"/>
              <a:ext cx="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Protect from erosion and storms</a:t>
              </a:r>
              <a:endParaRPr lang="en-CA" sz="1200" dirty="0"/>
            </a:p>
          </p:txBody>
        </p:sp>
      </p:grpSp>
      <p:sp>
        <p:nvSpPr>
          <p:cNvPr id="170" name="Up Arrow 169"/>
          <p:cNvSpPr/>
          <p:nvPr/>
        </p:nvSpPr>
        <p:spPr>
          <a:xfrm>
            <a:off x="3734593" y="1433288"/>
            <a:ext cx="914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10" name="Group 1054"/>
          <p:cNvGrpSpPr>
            <a:grpSpLocks/>
          </p:cNvGrpSpPr>
          <p:nvPr/>
        </p:nvGrpSpPr>
        <p:grpSpPr bwMode="auto">
          <a:xfrm>
            <a:off x="2473882" y="399604"/>
            <a:ext cx="1371600" cy="461963"/>
            <a:chOff x="1200" y="816"/>
            <a:chExt cx="864" cy="291"/>
          </a:xfrm>
        </p:grpSpPr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06" name="Text Box 105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 </a:t>
              </a:r>
              <a:endParaRPr lang="en-CA" sz="1200" dirty="0"/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146150" y="1959762"/>
            <a:ext cx="989013" cy="533400"/>
            <a:chOff x="432" y="2303"/>
            <a:chExt cx="623" cy="528"/>
          </a:xfrm>
        </p:grpSpPr>
        <p:sp>
          <p:nvSpPr>
            <p:cNvPr id="2103" name="Rectangle 40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04" name="Text Box 41"/>
            <p:cNvSpPr txBox="1">
              <a:spLocks noChangeArrowheads="1"/>
            </p:cNvSpPr>
            <p:nvPr/>
          </p:nvSpPr>
          <p:spPr bwMode="auto">
            <a:xfrm>
              <a:off x="450" y="2316"/>
              <a:ext cx="528" cy="452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Reef structure</a:t>
              </a:r>
              <a:endParaRPr lang="en-CA" sz="1200" dirty="0"/>
            </a:p>
          </p:txBody>
        </p:sp>
      </p:grpSp>
      <p:grpSp>
        <p:nvGrpSpPr>
          <p:cNvPr id="12" name="Group 1075"/>
          <p:cNvGrpSpPr>
            <a:grpSpLocks/>
          </p:cNvGrpSpPr>
          <p:nvPr/>
        </p:nvGrpSpPr>
        <p:grpSpPr bwMode="auto">
          <a:xfrm>
            <a:off x="2488287" y="938962"/>
            <a:ext cx="1371600" cy="461963"/>
            <a:chOff x="1200" y="816"/>
            <a:chExt cx="864" cy="291"/>
          </a:xfrm>
        </p:grpSpPr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02" name="Text Box 1077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Critical habitat for protected species</a:t>
              </a:r>
              <a:endParaRPr lang="en-CA" sz="1200" dirty="0"/>
            </a:p>
          </p:txBody>
        </p:sp>
      </p:grpSp>
      <p:sp>
        <p:nvSpPr>
          <p:cNvPr id="2095" name="Rectangle 1092"/>
          <p:cNvSpPr>
            <a:spLocks noChangeArrowheads="1"/>
          </p:cNvSpPr>
          <p:nvPr/>
        </p:nvSpPr>
        <p:spPr bwMode="auto">
          <a:xfrm>
            <a:off x="1085444" y="1890488"/>
            <a:ext cx="6311900" cy="9236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3" name="Group 1046"/>
          <p:cNvGrpSpPr>
            <a:grpSpLocks/>
          </p:cNvGrpSpPr>
          <p:nvPr/>
        </p:nvGrpSpPr>
        <p:grpSpPr bwMode="auto">
          <a:xfrm>
            <a:off x="5298120" y="3060366"/>
            <a:ext cx="1156536" cy="824940"/>
            <a:chOff x="1906" y="967"/>
            <a:chExt cx="769" cy="631"/>
          </a:xfrm>
        </p:grpSpPr>
        <p:sp>
          <p:nvSpPr>
            <p:cNvPr id="2137" name="AutoShape 1047"/>
            <p:cNvSpPr>
              <a:spLocks noChangeArrowheads="1"/>
            </p:cNvSpPr>
            <p:nvPr/>
          </p:nvSpPr>
          <p:spPr bwMode="auto">
            <a:xfrm>
              <a:off x="1947" y="967"/>
              <a:ext cx="684" cy="631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8" name="Text Box 1048"/>
            <p:cNvSpPr txBox="1">
              <a:spLocks noChangeArrowheads="1"/>
            </p:cNvSpPr>
            <p:nvPr/>
          </p:nvSpPr>
          <p:spPr bwMode="auto">
            <a:xfrm>
              <a:off x="1906" y="1152"/>
              <a:ext cx="76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Macroalgae</a:t>
              </a:r>
              <a:endParaRPr lang="en-CA" sz="1200" dirty="0"/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3254349" y="1959762"/>
            <a:ext cx="994069" cy="534988"/>
            <a:chOff x="304799" y="3429000"/>
            <a:chExt cx="994069" cy="534988"/>
          </a:xfrm>
        </p:grpSpPr>
        <p:sp>
          <p:nvSpPr>
            <p:cNvPr id="2121" name="Rectangle 21"/>
            <p:cNvSpPr>
              <a:spLocks noChangeArrowheads="1"/>
            </p:cNvSpPr>
            <p:nvPr/>
          </p:nvSpPr>
          <p:spPr bwMode="auto">
            <a:xfrm>
              <a:off x="304800" y="3429000"/>
              <a:ext cx="989013" cy="53498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2" name="Text Box 22"/>
            <p:cNvSpPr txBox="1">
              <a:spLocks noChangeArrowheads="1"/>
            </p:cNvSpPr>
            <p:nvPr/>
          </p:nvSpPr>
          <p:spPr bwMode="auto">
            <a:xfrm>
              <a:off x="304799" y="3440113"/>
              <a:ext cx="9940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Species </a:t>
              </a:r>
              <a:r>
                <a:rPr lang="en-US" sz="1200" dirty="0" smtClean="0"/>
                <a:t>abundance</a:t>
              </a:r>
              <a:endParaRPr lang="en-CA" sz="1200" dirty="0"/>
            </a:p>
          </p:txBody>
        </p:sp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4295750" y="1959762"/>
            <a:ext cx="989013" cy="533400"/>
            <a:chOff x="720" y="1680"/>
            <a:chExt cx="623" cy="336"/>
          </a:xfrm>
        </p:grpSpPr>
        <p:sp>
          <p:nvSpPr>
            <p:cNvPr id="2119" name="Rectangle 40"/>
            <p:cNvSpPr>
              <a:spLocks noChangeArrowheads="1"/>
            </p:cNvSpPr>
            <p:nvPr/>
          </p:nvSpPr>
          <p:spPr bwMode="auto">
            <a:xfrm>
              <a:off x="720" y="1680"/>
              <a:ext cx="623" cy="336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20" name="Text Box 41"/>
            <p:cNvSpPr txBox="1">
              <a:spLocks noChangeArrowheads="1"/>
            </p:cNvSpPr>
            <p:nvPr/>
          </p:nvSpPr>
          <p:spPr bwMode="auto">
            <a:xfrm>
              <a:off x="720" y="1680"/>
              <a:ext cx="6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Species </a:t>
              </a:r>
              <a:r>
                <a:rPr lang="en-US" sz="1200" dirty="0" smtClean="0"/>
                <a:t>distribution</a:t>
              </a:r>
              <a:endParaRPr lang="en-CA" sz="1200" dirty="0"/>
            </a:p>
          </p:txBody>
        </p:sp>
      </p:grpSp>
      <p:grpSp>
        <p:nvGrpSpPr>
          <p:cNvPr id="16" name="Group 1048"/>
          <p:cNvGrpSpPr>
            <a:grpSpLocks/>
          </p:cNvGrpSpPr>
          <p:nvPr/>
        </p:nvGrpSpPr>
        <p:grpSpPr bwMode="auto">
          <a:xfrm>
            <a:off x="3934022" y="402947"/>
            <a:ext cx="1039238" cy="469900"/>
            <a:chOff x="1200" y="816"/>
            <a:chExt cx="864" cy="288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42" name="Text Box 1050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Aesthetics  </a:t>
              </a:r>
              <a:endParaRPr lang="en-CA" sz="1200" dirty="0"/>
            </a:p>
          </p:txBody>
        </p:sp>
      </p:grpSp>
      <p:grpSp>
        <p:nvGrpSpPr>
          <p:cNvPr id="17" name="Group 1122"/>
          <p:cNvGrpSpPr>
            <a:grpSpLocks/>
          </p:cNvGrpSpPr>
          <p:nvPr/>
        </p:nvGrpSpPr>
        <p:grpSpPr bwMode="auto">
          <a:xfrm>
            <a:off x="2354499" y="4581583"/>
            <a:ext cx="1003300" cy="609600"/>
            <a:chOff x="240" y="288"/>
            <a:chExt cx="816" cy="480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48" name="Text Box 1124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Disease</a:t>
              </a:r>
              <a:endParaRPr lang="en-CA" sz="1200" dirty="0"/>
            </a:p>
          </p:txBody>
        </p:sp>
      </p:grpSp>
      <p:grpSp>
        <p:nvGrpSpPr>
          <p:cNvPr id="20" name="Group 1051"/>
          <p:cNvGrpSpPr>
            <a:grpSpLocks/>
          </p:cNvGrpSpPr>
          <p:nvPr/>
        </p:nvGrpSpPr>
        <p:grpSpPr bwMode="auto">
          <a:xfrm>
            <a:off x="1050039" y="399604"/>
            <a:ext cx="1371600" cy="461963"/>
            <a:chOff x="1200" y="816"/>
            <a:chExt cx="864" cy="291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64" name="Text Box 1053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of healthy coral</a:t>
              </a:r>
              <a:endParaRPr lang="en-CA" sz="1200" dirty="0"/>
            </a:p>
          </p:txBody>
        </p:sp>
      </p:grpSp>
      <p:grpSp>
        <p:nvGrpSpPr>
          <p:cNvPr id="21" name="Group 1048"/>
          <p:cNvGrpSpPr>
            <a:grpSpLocks/>
          </p:cNvGrpSpPr>
          <p:nvPr/>
        </p:nvGrpSpPr>
        <p:grpSpPr bwMode="auto">
          <a:xfrm>
            <a:off x="3931860" y="939747"/>
            <a:ext cx="1041400" cy="444500"/>
            <a:chOff x="1200" y="816"/>
            <a:chExt cx="864" cy="288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67" name="Text Box 1050"/>
            <p:cNvSpPr txBox="1">
              <a:spLocks noChangeArrowheads="1"/>
            </p:cNvSpPr>
            <p:nvPr/>
          </p:nvSpPr>
          <p:spPr bwMode="auto">
            <a:xfrm>
              <a:off x="1247" y="816"/>
              <a:ext cx="817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Recreation</a:t>
              </a:r>
              <a:endParaRPr lang="en-CA" sz="1200" dirty="0"/>
            </a:p>
          </p:txBody>
        </p:sp>
      </p:grpSp>
      <p:grpSp>
        <p:nvGrpSpPr>
          <p:cNvPr id="23" name="Group 40"/>
          <p:cNvGrpSpPr>
            <a:grpSpLocks/>
          </p:cNvGrpSpPr>
          <p:nvPr/>
        </p:nvGrpSpPr>
        <p:grpSpPr bwMode="auto">
          <a:xfrm>
            <a:off x="5337150" y="1959759"/>
            <a:ext cx="989013" cy="533397"/>
            <a:chOff x="304800" y="3523065"/>
            <a:chExt cx="989013" cy="395066"/>
          </a:xfrm>
        </p:grpSpPr>
        <p:sp>
          <p:nvSpPr>
            <p:cNvPr id="2169" name="Rectangle 21"/>
            <p:cNvSpPr>
              <a:spLocks noChangeArrowheads="1"/>
            </p:cNvSpPr>
            <p:nvPr/>
          </p:nvSpPr>
          <p:spPr bwMode="auto">
            <a:xfrm>
              <a:off x="304800" y="3523065"/>
              <a:ext cx="989013" cy="395066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70" name="Text Box 22"/>
            <p:cNvSpPr txBox="1">
              <a:spLocks noChangeArrowheads="1"/>
            </p:cNvSpPr>
            <p:nvPr/>
          </p:nvSpPr>
          <p:spPr bwMode="auto">
            <a:xfrm>
              <a:off x="331788" y="3540056"/>
              <a:ext cx="838200" cy="34193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Colony </a:t>
              </a:r>
              <a:r>
                <a:rPr lang="en-US" sz="1200" dirty="0"/>
                <a:t>Sizes</a:t>
              </a:r>
              <a:endParaRPr lang="en-CA" sz="1200" dirty="0"/>
            </a:p>
          </p:txBody>
        </p:sp>
      </p:grpSp>
      <p:grpSp>
        <p:nvGrpSpPr>
          <p:cNvPr id="24" name="Group 1098"/>
          <p:cNvGrpSpPr>
            <a:grpSpLocks/>
          </p:cNvGrpSpPr>
          <p:nvPr/>
        </p:nvGrpSpPr>
        <p:grpSpPr bwMode="auto">
          <a:xfrm>
            <a:off x="6879019" y="4761843"/>
            <a:ext cx="1295400" cy="762000"/>
            <a:chOff x="240" y="288"/>
            <a:chExt cx="816" cy="480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73" name="Text Box 1100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Fishing / harvesting</a:t>
              </a:r>
              <a:endParaRPr lang="en-CA" sz="1200" dirty="0"/>
            </a:p>
          </p:txBody>
        </p:sp>
      </p:grpSp>
      <p:grpSp>
        <p:nvGrpSpPr>
          <p:cNvPr id="26" name="Group 1046"/>
          <p:cNvGrpSpPr>
            <a:grpSpLocks/>
          </p:cNvGrpSpPr>
          <p:nvPr/>
        </p:nvGrpSpPr>
        <p:grpSpPr bwMode="auto">
          <a:xfrm>
            <a:off x="3491712" y="3251577"/>
            <a:ext cx="1651961" cy="1295437"/>
            <a:chOff x="1846" y="908"/>
            <a:chExt cx="807" cy="761"/>
          </a:xfrm>
        </p:grpSpPr>
        <p:sp>
          <p:nvSpPr>
            <p:cNvPr id="2184" name="AutoShape 1047"/>
            <p:cNvSpPr>
              <a:spLocks noChangeArrowheads="1"/>
            </p:cNvSpPr>
            <p:nvPr/>
          </p:nvSpPr>
          <p:spPr bwMode="auto">
            <a:xfrm>
              <a:off x="1846" y="908"/>
              <a:ext cx="807" cy="761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85" name="Text Box 1048"/>
            <p:cNvSpPr txBox="1">
              <a:spLocks noChangeArrowheads="1"/>
            </p:cNvSpPr>
            <p:nvPr/>
          </p:nvSpPr>
          <p:spPr bwMode="auto">
            <a:xfrm>
              <a:off x="1872" y="1076"/>
              <a:ext cx="769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Coral growth</a:t>
              </a:r>
              <a:r>
                <a:rPr lang="en-US" sz="1200" dirty="0"/>
                <a:t>, mortality, reproduction, recruitment</a:t>
              </a:r>
              <a:endParaRPr lang="en-CA" sz="1200" dirty="0"/>
            </a:p>
          </p:txBody>
        </p:sp>
      </p:grpSp>
      <p:sp>
        <p:nvSpPr>
          <p:cNvPr id="2212" name="Oval 43"/>
          <p:cNvSpPr>
            <a:spLocks noChangeArrowheads="1"/>
          </p:cNvSpPr>
          <p:nvPr/>
        </p:nvSpPr>
        <p:spPr bwMode="auto">
          <a:xfrm>
            <a:off x="6912933" y="3307497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Fish and Shellfish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1295400" y="5348051"/>
            <a:ext cx="1497011" cy="1205387"/>
            <a:chOff x="1868489" y="5594663"/>
            <a:chExt cx="1497011" cy="1205387"/>
          </a:xfrm>
        </p:grpSpPr>
        <p:sp>
          <p:nvSpPr>
            <p:cNvPr id="105" name="Rectangle 1092"/>
            <p:cNvSpPr>
              <a:spLocks noChangeArrowheads="1"/>
            </p:cNvSpPr>
            <p:nvPr/>
          </p:nvSpPr>
          <p:spPr bwMode="auto">
            <a:xfrm>
              <a:off x="1930400" y="5618712"/>
              <a:ext cx="1417612" cy="1181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27" name="Group 1051"/>
            <p:cNvGrpSpPr>
              <a:grpSpLocks/>
            </p:cNvGrpSpPr>
            <p:nvPr/>
          </p:nvGrpSpPr>
          <p:grpSpPr bwMode="auto">
            <a:xfrm>
              <a:off x="2020809" y="6038050"/>
              <a:ext cx="1295400" cy="762000"/>
              <a:chOff x="240" y="349"/>
              <a:chExt cx="816" cy="480"/>
            </a:xfrm>
          </p:grpSpPr>
          <p:sp>
            <p:nvSpPr>
              <p:cNvPr id="102" name="Oval 17"/>
              <p:cNvSpPr>
                <a:spLocks noChangeArrowheads="1"/>
              </p:cNvSpPr>
              <p:nvPr/>
            </p:nvSpPr>
            <p:spPr bwMode="auto">
              <a:xfrm>
                <a:off x="240" y="349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03" name="Text Box 1049"/>
              <p:cNvSpPr txBox="1">
                <a:spLocks noChangeArrowheads="1"/>
              </p:cNvSpPr>
              <p:nvPr/>
            </p:nvSpPr>
            <p:spPr bwMode="auto">
              <a:xfrm>
                <a:off x="320" y="470"/>
                <a:ext cx="615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C.C - storms</a:t>
                </a:r>
                <a:endParaRPr lang="en-CA" sz="1200" dirty="0"/>
              </a:p>
            </p:txBody>
          </p:sp>
        </p:grpSp>
        <p:sp>
          <p:nvSpPr>
            <p:cNvPr id="104" name="TextBox 9"/>
            <p:cNvSpPr txBox="1">
              <a:spLocks noChangeArrowheads="1"/>
            </p:cNvSpPr>
            <p:nvPr/>
          </p:nvSpPr>
          <p:spPr bwMode="auto">
            <a:xfrm>
              <a:off x="1868489" y="5594663"/>
              <a:ext cx="14970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latin typeface="Calibri" pitchFamily="34" charset="0"/>
                </a:rPr>
                <a:t>Climate Change - atmosphere</a:t>
              </a:r>
            </a:p>
          </p:txBody>
        </p:sp>
      </p:grpSp>
      <p:cxnSp>
        <p:nvCxnSpPr>
          <p:cNvPr id="106" name="Curved Connector 119"/>
          <p:cNvCxnSpPr>
            <a:cxnSpLocks noChangeShapeType="1"/>
            <a:stCxn id="105" idx="0"/>
            <a:endCxn id="2103" idx="2"/>
          </p:cNvCxnSpPr>
          <p:nvPr/>
        </p:nvCxnSpPr>
        <p:spPr bwMode="auto">
          <a:xfrm rot="16200000" flipV="1">
            <a:off x="413918" y="3719901"/>
            <a:ext cx="2878938" cy="425460"/>
          </a:xfrm>
          <a:prstGeom prst="curvedConnector3">
            <a:avLst>
              <a:gd name="adj1" fmla="val 5914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07" name="Curved Connector 119"/>
          <p:cNvCxnSpPr>
            <a:cxnSpLocks noChangeShapeType="1"/>
            <a:stCxn id="105" idx="0"/>
            <a:endCxn id="2184" idx="1"/>
          </p:cNvCxnSpPr>
          <p:nvPr/>
        </p:nvCxnSpPr>
        <p:spPr bwMode="auto">
          <a:xfrm rot="5400000" flipH="1" flipV="1">
            <a:off x="2042512" y="3922901"/>
            <a:ext cx="1472804" cy="1425595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0" name="Curved Connector 119"/>
          <p:cNvCxnSpPr>
            <a:cxnSpLocks noChangeShapeType="1"/>
            <a:stCxn id="2132" idx="0"/>
            <a:endCxn id="2054" idx="4"/>
          </p:cNvCxnSpPr>
          <p:nvPr/>
        </p:nvCxnSpPr>
        <p:spPr bwMode="auto">
          <a:xfrm rot="16200000" flipV="1">
            <a:off x="5907398" y="4723239"/>
            <a:ext cx="1138381" cy="1252537"/>
          </a:xfrm>
          <a:prstGeom prst="curvedConnector3">
            <a:avLst>
              <a:gd name="adj1" fmla="val 60041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21" name="Curved Connector 119"/>
          <p:cNvCxnSpPr>
            <a:cxnSpLocks noChangeShapeType="1"/>
            <a:stCxn id="18" idx="6"/>
            <a:endCxn id="2184" idx="2"/>
          </p:cNvCxnSpPr>
          <p:nvPr/>
        </p:nvCxnSpPr>
        <p:spPr bwMode="auto">
          <a:xfrm flipV="1">
            <a:off x="3357799" y="4547014"/>
            <a:ext cx="959894" cy="339369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7" name="Curved Connector 136"/>
          <p:cNvCxnSpPr>
            <a:cxnSpLocks noChangeShapeType="1"/>
            <a:stCxn id="2184" idx="0"/>
            <a:endCxn id="2103" idx="2"/>
          </p:cNvCxnSpPr>
          <p:nvPr/>
        </p:nvCxnSpPr>
        <p:spPr bwMode="auto">
          <a:xfrm rot="16200000" flipV="1">
            <a:off x="2599968" y="1533852"/>
            <a:ext cx="758415" cy="2677036"/>
          </a:xfrm>
          <a:prstGeom prst="curvedConnector3">
            <a:avLst>
              <a:gd name="adj1" fmla="val 26252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8" name="Curved Connector 137"/>
          <p:cNvCxnSpPr>
            <a:cxnSpLocks noChangeShapeType="1"/>
            <a:stCxn id="2054" idx="1"/>
            <a:endCxn id="2184" idx="3"/>
          </p:cNvCxnSpPr>
          <p:nvPr/>
        </p:nvCxnSpPr>
        <p:spPr bwMode="auto">
          <a:xfrm rot="16200000" flipV="1">
            <a:off x="5152694" y="3890276"/>
            <a:ext cx="230613" cy="248653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39" name="Curved Connector 138"/>
          <p:cNvCxnSpPr>
            <a:cxnSpLocks noChangeShapeType="1"/>
            <a:stCxn id="2054" idx="6"/>
            <a:endCxn id="2137" idx="3"/>
          </p:cNvCxnSpPr>
          <p:nvPr/>
        </p:nvCxnSpPr>
        <p:spPr bwMode="auto">
          <a:xfrm flipH="1" flipV="1">
            <a:off x="6388482" y="3472836"/>
            <a:ext cx="109537" cy="926481"/>
          </a:xfrm>
          <a:prstGeom prst="curvedConnector3">
            <a:avLst>
              <a:gd name="adj1" fmla="val -31304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40" name="Curved Connector 139"/>
          <p:cNvCxnSpPr>
            <a:cxnSpLocks noChangeShapeType="1"/>
            <a:stCxn id="2212" idx="1"/>
            <a:endCxn id="2137" idx="3"/>
          </p:cNvCxnSpPr>
          <p:nvPr/>
        </p:nvCxnSpPr>
        <p:spPr bwMode="auto">
          <a:xfrm rot="16200000" flipH="1" flipV="1">
            <a:off x="6718687" y="3088883"/>
            <a:ext cx="53747" cy="714158"/>
          </a:xfrm>
          <a:prstGeom prst="curvedConnector4">
            <a:avLst>
              <a:gd name="adj1" fmla="val -425326"/>
              <a:gd name="adj2" fmla="val 63282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41" name="Curved Connector 140"/>
          <p:cNvCxnSpPr>
            <a:cxnSpLocks noChangeShapeType="1"/>
            <a:stCxn id="19" idx="0"/>
            <a:endCxn id="2212" idx="4"/>
          </p:cNvCxnSpPr>
          <p:nvPr/>
        </p:nvCxnSpPr>
        <p:spPr bwMode="auto">
          <a:xfrm rot="5400000" flipH="1" flipV="1">
            <a:off x="7197503" y="4398713"/>
            <a:ext cx="692346" cy="33914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42" name="Curved Connector 141"/>
          <p:cNvCxnSpPr>
            <a:cxnSpLocks noChangeShapeType="1"/>
            <a:stCxn id="2137" idx="1"/>
            <a:endCxn id="2184" idx="3"/>
          </p:cNvCxnSpPr>
          <p:nvPr/>
        </p:nvCxnSpPr>
        <p:spPr bwMode="auto">
          <a:xfrm rot="10800000" flipV="1">
            <a:off x="5143674" y="3472836"/>
            <a:ext cx="216109" cy="42646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1" name="Curved Connector 170"/>
          <p:cNvCxnSpPr>
            <a:cxnSpLocks noChangeShapeType="1"/>
            <a:stCxn id="2184" idx="0"/>
            <a:endCxn id="2123" idx="2"/>
          </p:cNvCxnSpPr>
          <p:nvPr/>
        </p:nvCxnSpPr>
        <p:spPr bwMode="auto">
          <a:xfrm rot="16200000" flipV="1">
            <a:off x="3127018" y="2060902"/>
            <a:ext cx="758415" cy="1622936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2" name="Curved Connector 171"/>
          <p:cNvCxnSpPr>
            <a:cxnSpLocks noChangeShapeType="1"/>
            <a:stCxn id="2184" idx="0"/>
            <a:endCxn id="2121" idx="2"/>
          </p:cNvCxnSpPr>
          <p:nvPr/>
        </p:nvCxnSpPr>
        <p:spPr bwMode="auto">
          <a:xfrm rot="16200000" flipV="1">
            <a:off x="3654862" y="2588746"/>
            <a:ext cx="756827" cy="568836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3" name="Curved Connector 172"/>
          <p:cNvCxnSpPr>
            <a:cxnSpLocks noChangeShapeType="1"/>
            <a:stCxn id="2184" idx="0"/>
            <a:endCxn id="2119" idx="2"/>
          </p:cNvCxnSpPr>
          <p:nvPr/>
        </p:nvCxnSpPr>
        <p:spPr bwMode="auto">
          <a:xfrm rot="5400000" flipH="1" flipV="1">
            <a:off x="4174768" y="2636088"/>
            <a:ext cx="758415" cy="472564"/>
          </a:xfrm>
          <a:prstGeom prst="curvedConnector3">
            <a:avLst>
              <a:gd name="adj1" fmla="val 5548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4" name="Curved Connector 173"/>
          <p:cNvCxnSpPr>
            <a:cxnSpLocks noChangeShapeType="1"/>
            <a:stCxn id="2184" idx="0"/>
            <a:endCxn id="2169" idx="2"/>
          </p:cNvCxnSpPr>
          <p:nvPr/>
        </p:nvCxnSpPr>
        <p:spPr bwMode="auto">
          <a:xfrm rot="5400000" flipH="1" flipV="1">
            <a:off x="4695465" y="2115385"/>
            <a:ext cx="758421" cy="1513964"/>
          </a:xfrm>
          <a:prstGeom prst="curvedConnector3">
            <a:avLst>
              <a:gd name="adj1" fmla="val 5365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92" name="TextBox 4"/>
          <p:cNvSpPr txBox="1">
            <a:spLocks noChangeArrowheads="1"/>
          </p:cNvSpPr>
          <p:nvPr/>
        </p:nvSpPr>
        <p:spPr bwMode="auto">
          <a:xfrm>
            <a:off x="974957" y="55563"/>
            <a:ext cx="3505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sp>
        <p:nvSpPr>
          <p:cNvPr id="193" name="TextBox 9"/>
          <p:cNvSpPr txBox="1">
            <a:spLocks noChangeArrowheads="1"/>
          </p:cNvSpPr>
          <p:nvPr/>
        </p:nvSpPr>
        <p:spPr bwMode="auto">
          <a:xfrm>
            <a:off x="988211" y="1523775"/>
            <a:ext cx="231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grpSp>
        <p:nvGrpSpPr>
          <p:cNvPr id="29" name="Group 1072"/>
          <p:cNvGrpSpPr>
            <a:grpSpLocks/>
          </p:cNvGrpSpPr>
          <p:nvPr/>
        </p:nvGrpSpPr>
        <p:grpSpPr bwMode="auto">
          <a:xfrm>
            <a:off x="5060859" y="399604"/>
            <a:ext cx="1419225" cy="461963"/>
            <a:chOff x="1200" y="816"/>
            <a:chExt cx="894" cy="291"/>
          </a:xfrm>
        </p:grpSpPr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6" name="Text Box 1074"/>
            <p:cNvSpPr txBox="1">
              <a:spLocks noChangeArrowheads="1"/>
            </p:cNvSpPr>
            <p:nvPr/>
          </p:nvSpPr>
          <p:spPr bwMode="auto">
            <a:xfrm>
              <a:off x="1200" y="816"/>
              <a:ext cx="8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Ecosystem </a:t>
              </a:r>
              <a:r>
                <a:rPr lang="en-US" sz="1200" dirty="0" err="1"/>
                <a:t>resili-ence</a:t>
              </a:r>
              <a:r>
                <a:rPr lang="en-US" sz="1200" dirty="0"/>
                <a:t> to disturbance</a:t>
              </a:r>
              <a:endParaRPr lang="en-CA" sz="1200" dirty="0"/>
            </a:p>
          </p:txBody>
        </p:sp>
      </p:grpSp>
      <p:cxnSp>
        <p:nvCxnSpPr>
          <p:cNvPr id="94" name="Curved Connector 93"/>
          <p:cNvCxnSpPr>
            <a:cxnSpLocks noChangeShapeType="1"/>
            <a:stCxn id="2173" idx="1"/>
            <a:endCxn id="2184" idx="2"/>
          </p:cNvCxnSpPr>
          <p:nvPr/>
        </p:nvCxnSpPr>
        <p:spPr bwMode="auto">
          <a:xfrm rot="10800000">
            <a:off x="4317693" y="4547015"/>
            <a:ext cx="2561326" cy="595829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98" name="Curved Connector 97"/>
          <p:cNvCxnSpPr>
            <a:cxnSpLocks noChangeShapeType="1"/>
            <a:stCxn id="2054" idx="6"/>
            <a:endCxn id="2212" idx="4"/>
          </p:cNvCxnSpPr>
          <p:nvPr/>
        </p:nvCxnSpPr>
        <p:spPr bwMode="auto">
          <a:xfrm flipV="1">
            <a:off x="6498019" y="4069497"/>
            <a:ext cx="1062614" cy="329820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11" name="Group 110"/>
          <p:cNvGrpSpPr/>
          <p:nvPr/>
        </p:nvGrpSpPr>
        <p:grpSpPr>
          <a:xfrm>
            <a:off x="2851943" y="5308600"/>
            <a:ext cx="1763713" cy="1549400"/>
            <a:chOff x="6634307" y="240817"/>
            <a:chExt cx="1763713" cy="1549400"/>
          </a:xfrm>
        </p:grpSpPr>
        <p:sp>
          <p:nvSpPr>
            <p:cNvPr id="112" name="Oval 17"/>
            <p:cNvSpPr>
              <a:spLocks noChangeArrowheads="1"/>
            </p:cNvSpPr>
            <p:nvPr/>
          </p:nvSpPr>
          <p:spPr bwMode="auto">
            <a:xfrm>
              <a:off x="6635895" y="583242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3" name="Text Box 1109"/>
            <p:cNvSpPr txBox="1">
              <a:spLocks noChangeArrowheads="1"/>
            </p:cNvSpPr>
            <p:nvPr/>
          </p:nvSpPr>
          <p:spPr bwMode="auto">
            <a:xfrm>
              <a:off x="6635895" y="692779"/>
              <a:ext cx="1295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 smtClean="0"/>
                <a:t>Dredging and fill</a:t>
              </a:r>
              <a:endParaRPr lang="en-CA" sz="1200" dirty="0"/>
            </a:p>
          </p:txBody>
        </p:sp>
        <p:grpSp>
          <p:nvGrpSpPr>
            <p:cNvPr id="114" name="Group 1113"/>
            <p:cNvGrpSpPr>
              <a:grpSpLocks/>
            </p:cNvGrpSpPr>
            <p:nvPr/>
          </p:nvGrpSpPr>
          <p:grpSpPr bwMode="auto">
            <a:xfrm>
              <a:off x="6789883" y="984437"/>
              <a:ext cx="1295400" cy="762000"/>
              <a:chOff x="240" y="288"/>
              <a:chExt cx="816" cy="480"/>
            </a:xfrm>
          </p:grpSpPr>
          <p:sp>
            <p:nvSpPr>
              <p:cNvPr id="117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18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Altered </a:t>
                </a:r>
                <a:r>
                  <a:rPr lang="en-US" sz="1200" dirty="0" smtClean="0"/>
                  <a:t>circulation</a:t>
                </a:r>
                <a:endParaRPr lang="en-CA" sz="1200" dirty="0"/>
              </a:p>
            </p:txBody>
          </p:sp>
        </p:grpSp>
        <p:sp>
          <p:nvSpPr>
            <p:cNvPr id="115" name="TextBox 9"/>
            <p:cNvSpPr txBox="1">
              <a:spLocks noChangeArrowheads="1"/>
            </p:cNvSpPr>
            <p:nvPr/>
          </p:nvSpPr>
          <p:spPr bwMode="auto">
            <a:xfrm>
              <a:off x="6635895" y="240817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Marine construction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16" name="Rectangle 1092"/>
            <p:cNvSpPr>
              <a:spLocks noChangeArrowheads="1"/>
            </p:cNvSpPr>
            <p:nvPr/>
          </p:nvSpPr>
          <p:spPr bwMode="auto">
            <a:xfrm>
              <a:off x="6634307" y="278917"/>
              <a:ext cx="1542257" cy="1511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449404" y="5309951"/>
            <a:ext cx="2000609" cy="1548049"/>
            <a:chOff x="7141804" y="2826063"/>
            <a:chExt cx="2000609" cy="1548049"/>
          </a:xfrm>
        </p:grpSpPr>
        <p:grpSp>
          <p:nvGrpSpPr>
            <p:cNvPr id="127" name="Group 1065"/>
            <p:cNvGrpSpPr>
              <a:grpSpLocks/>
            </p:cNvGrpSpPr>
            <p:nvPr/>
          </p:nvGrpSpPr>
          <p:grpSpPr bwMode="auto">
            <a:xfrm>
              <a:off x="7675557" y="3575548"/>
              <a:ext cx="1466856" cy="762000"/>
              <a:chOff x="240" y="288"/>
              <a:chExt cx="924" cy="480"/>
            </a:xfrm>
          </p:grpSpPr>
          <p:sp>
            <p:nvSpPr>
              <p:cNvPr id="128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29" name="Text Box 1067"/>
              <p:cNvSpPr txBox="1">
                <a:spLocks noChangeArrowheads="1"/>
              </p:cNvSpPr>
              <p:nvPr/>
            </p:nvSpPr>
            <p:spPr bwMode="auto">
              <a:xfrm>
                <a:off x="348" y="438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C.C. - Ocean acidification</a:t>
                </a:r>
                <a:endParaRPr lang="en-CA" sz="1200" dirty="0"/>
              </a:p>
            </p:txBody>
          </p:sp>
        </p:grpSp>
        <p:grpSp>
          <p:nvGrpSpPr>
            <p:cNvPr id="133" name="Group 1074"/>
            <p:cNvGrpSpPr>
              <a:grpSpLocks/>
            </p:cNvGrpSpPr>
            <p:nvPr/>
          </p:nvGrpSpPr>
          <p:grpSpPr bwMode="auto">
            <a:xfrm>
              <a:off x="7238528" y="3096412"/>
              <a:ext cx="1495432" cy="762000"/>
              <a:chOff x="240" y="288"/>
              <a:chExt cx="942" cy="480"/>
            </a:xfrm>
          </p:grpSpPr>
          <p:sp>
            <p:nvSpPr>
              <p:cNvPr id="134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35" name="Text Box 1076"/>
              <p:cNvSpPr txBox="1">
                <a:spLocks noChangeArrowheads="1"/>
              </p:cNvSpPr>
              <p:nvPr/>
            </p:nvSpPr>
            <p:spPr bwMode="auto">
              <a:xfrm>
                <a:off x="366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C.C. – </a:t>
                </a:r>
                <a:r>
                  <a:rPr lang="en-US" sz="1200" dirty="0" smtClean="0"/>
                  <a:t>sea </a:t>
                </a:r>
                <a:r>
                  <a:rPr lang="en-US" sz="1200" dirty="0"/>
                  <a:t>temperature</a:t>
                </a:r>
                <a:endParaRPr lang="en-CA" sz="1200" dirty="0"/>
              </a:p>
            </p:txBody>
          </p:sp>
        </p:grpSp>
        <p:sp>
          <p:nvSpPr>
            <p:cNvPr id="136" name="TextBox 9"/>
            <p:cNvSpPr txBox="1">
              <a:spLocks noChangeArrowheads="1"/>
            </p:cNvSpPr>
            <p:nvPr/>
          </p:nvSpPr>
          <p:spPr bwMode="auto">
            <a:xfrm>
              <a:off x="7141804" y="2826063"/>
              <a:ext cx="193710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latin typeface="Calibri" pitchFamily="34" charset="0"/>
                </a:rPr>
                <a:t>Climate Change - ocean</a:t>
              </a:r>
            </a:p>
          </p:txBody>
        </p:sp>
        <p:sp>
          <p:nvSpPr>
            <p:cNvPr id="143" name="Rectangle 1092"/>
            <p:cNvSpPr>
              <a:spLocks noChangeArrowheads="1"/>
            </p:cNvSpPr>
            <p:nvPr/>
          </p:nvSpPr>
          <p:spPr bwMode="auto">
            <a:xfrm>
              <a:off x="7188200" y="2844799"/>
              <a:ext cx="1790315" cy="152931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cxnSp>
        <p:nvCxnSpPr>
          <p:cNvPr id="154" name="Curved Connector 119"/>
          <p:cNvCxnSpPr>
            <a:cxnSpLocks noChangeShapeType="1"/>
            <a:stCxn id="143" idx="0"/>
            <a:endCxn id="2184" idx="2"/>
          </p:cNvCxnSpPr>
          <p:nvPr/>
        </p:nvCxnSpPr>
        <p:spPr bwMode="auto">
          <a:xfrm rot="16200000" flipV="1">
            <a:off x="4463490" y="4401218"/>
            <a:ext cx="781673" cy="1073265"/>
          </a:xfrm>
          <a:prstGeom prst="curvedConnector3">
            <a:avLst>
              <a:gd name="adj1" fmla="val 35377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8" name="Curved Connector 119"/>
          <p:cNvCxnSpPr>
            <a:cxnSpLocks noChangeShapeType="1"/>
            <a:stCxn id="212" idx="0"/>
            <a:endCxn id="2184" idx="1"/>
          </p:cNvCxnSpPr>
          <p:nvPr/>
        </p:nvCxnSpPr>
        <p:spPr bwMode="auto">
          <a:xfrm rot="5400000" flipH="1" flipV="1">
            <a:off x="2133405" y="2731092"/>
            <a:ext cx="190103" cy="2526512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3" name="Curved Connector 119"/>
          <p:cNvCxnSpPr>
            <a:cxnSpLocks noChangeShapeType="1"/>
            <a:stCxn id="116" idx="0"/>
            <a:endCxn id="2103" idx="2"/>
          </p:cNvCxnSpPr>
          <p:nvPr/>
        </p:nvCxnSpPr>
        <p:spPr bwMode="auto">
          <a:xfrm rot="16200000" flipV="1">
            <a:off x="1205096" y="2928723"/>
            <a:ext cx="2853538" cy="1982415"/>
          </a:xfrm>
          <a:prstGeom prst="curvedConnector3">
            <a:avLst>
              <a:gd name="adj1" fmla="val 46116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4" name="Curved Connector 119"/>
          <p:cNvCxnSpPr>
            <a:cxnSpLocks noChangeShapeType="1"/>
            <a:stCxn id="116" idx="0"/>
            <a:endCxn id="2184" idx="2"/>
          </p:cNvCxnSpPr>
          <p:nvPr/>
        </p:nvCxnSpPr>
        <p:spPr bwMode="auto">
          <a:xfrm rot="5400000" flipH="1" flipV="1">
            <a:off x="3570539" y="4599547"/>
            <a:ext cx="799686" cy="694621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65" name="Curved Connector 119"/>
          <p:cNvCxnSpPr>
            <a:cxnSpLocks noChangeShapeType="1"/>
            <a:stCxn id="116" idx="0"/>
            <a:endCxn id="2054" idx="4"/>
          </p:cNvCxnSpPr>
          <p:nvPr/>
        </p:nvCxnSpPr>
        <p:spPr bwMode="auto">
          <a:xfrm rot="5400000" flipH="1" flipV="1">
            <a:off x="4453504" y="3949886"/>
            <a:ext cx="566383" cy="2227247"/>
          </a:xfrm>
          <a:prstGeom prst="curvedConnector3">
            <a:avLst>
              <a:gd name="adj1" fmla="val 32062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93" name="Curved Connector 119"/>
          <p:cNvCxnSpPr>
            <a:cxnSpLocks noChangeShapeType="1"/>
            <a:stCxn id="2095" idx="3"/>
            <a:endCxn id="2212" idx="0"/>
          </p:cNvCxnSpPr>
          <p:nvPr/>
        </p:nvCxnSpPr>
        <p:spPr bwMode="auto">
          <a:xfrm>
            <a:off x="7397344" y="2352307"/>
            <a:ext cx="163289" cy="955190"/>
          </a:xfrm>
          <a:prstGeom prst="curvedConnector2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4" name="TextBox 9"/>
          <p:cNvSpPr txBox="1">
            <a:spLocks noChangeArrowheads="1"/>
          </p:cNvSpPr>
          <p:nvPr/>
        </p:nvSpPr>
        <p:spPr bwMode="auto">
          <a:xfrm>
            <a:off x="7707089" y="2911785"/>
            <a:ext cx="984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H</a:t>
            </a:r>
            <a:r>
              <a:rPr lang="en-US" b="1" dirty="0" smtClean="0">
                <a:latin typeface="Calibri" pitchFamily="34" charset="0"/>
              </a:rPr>
              <a:t>abitat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99" name="TextBox 9"/>
          <p:cNvSpPr txBox="1">
            <a:spLocks noChangeArrowheads="1"/>
          </p:cNvSpPr>
          <p:nvPr/>
        </p:nvSpPr>
        <p:spPr bwMode="auto">
          <a:xfrm>
            <a:off x="6480084" y="268968"/>
            <a:ext cx="2694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Habitat: Coral </a:t>
            </a:r>
            <a:r>
              <a:rPr lang="en-US" sz="2000" b="1" dirty="0">
                <a:latin typeface="Calibri" pitchFamily="34" charset="0"/>
              </a:rPr>
              <a:t>reefs </a:t>
            </a:r>
            <a:r>
              <a:rPr lang="en-US" sz="2000" b="1" dirty="0" smtClean="0">
                <a:latin typeface="Calibri" pitchFamily="34" charset="0"/>
              </a:rPr>
              <a:t>and</a:t>
            </a:r>
          </a:p>
          <a:p>
            <a:r>
              <a:rPr lang="en-US" sz="2000" b="1" dirty="0" err="1" smtClean="0">
                <a:latin typeface="Calibri" pitchFamily="34" charset="0"/>
              </a:rPr>
              <a:t>hardbottom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425" name="Group 40"/>
          <p:cNvGrpSpPr>
            <a:grpSpLocks/>
          </p:cNvGrpSpPr>
          <p:nvPr/>
        </p:nvGrpSpPr>
        <p:grpSpPr bwMode="auto">
          <a:xfrm>
            <a:off x="6330544" y="1959759"/>
            <a:ext cx="1143000" cy="533397"/>
            <a:chOff x="269494" y="3523065"/>
            <a:chExt cx="1143000" cy="395066"/>
          </a:xfrm>
        </p:grpSpPr>
        <p:sp>
          <p:nvSpPr>
            <p:cNvPr id="426" name="Rectangle 21"/>
            <p:cNvSpPr>
              <a:spLocks noChangeArrowheads="1"/>
            </p:cNvSpPr>
            <p:nvPr/>
          </p:nvSpPr>
          <p:spPr bwMode="auto">
            <a:xfrm>
              <a:off x="304800" y="3523065"/>
              <a:ext cx="989013" cy="395066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27" name="Text Box 22"/>
            <p:cNvSpPr txBox="1">
              <a:spLocks noChangeArrowheads="1"/>
            </p:cNvSpPr>
            <p:nvPr/>
          </p:nvSpPr>
          <p:spPr bwMode="auto">
            <a:xfrm>
              <a:off x="269494" y="3540056"/>
              <a:ext cx="1143000" cy="34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% cover by  species/group</a:t>
              </a:r>
              <a:endParaRPr lang="en-CA" sz="1200" dirty="0"/>
            </a:p>
          </p:txBody>
        </p:sp>
      </p:grpSp>
      <p:cxnSp>
        <p:nvCxnSpPr>
          <p:cNvPr id="428" name="Curved Connector 427"/>
          <p:cNvCxnSpPr>
            <a:cxnSpLocks noChangeShapeType="1"/>
            <a:stCxn id="2184" idx="0"/>
            <a:endCxn id="426" idx="2"/>
          </p:cNvCxnSpPr>
          <p:nvPr/>
        </p:nvCxnSpPr>
        <p:spPr bwMode="auto">
          <a:xfrm rot="5400000" flipH="1" flipV="1">
            <a:off x="5209815" y="1601035"/>
            <a:ext cx="758421" cy="2542664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429" name="Curved Connector 428"/>
          <p:cNvCxnSpPr>
            <a:cxnSpLocks noChangeShapeType="1"/>
            <a:stCxn id="2137" idx="0"/>
            <a:endCxn id="426" idx="2"/>
          </p:cNvCxnSpPr>
          <p:nvPr/>
        </p:nvCxnSpPr>
        <p:spPr bwMode="auto">
          <a:xfrm rot="5400000" flipH="1" flipV="1">
            <a:off x="6083639" y="2283649"/>
            <a:ext cx="567210" cy="98622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22" name="Date Placeholder 1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  <p:sp>
        <p:nvSpPr>
          <p:cNvPr id="126" name="TextBox 9"/>
          <p:cNvSpPr txBox="1">
            <a:spLocks noChangeArrowheads="1"/>
          </p:cNvSpPr>
          <p:nvPr/>
        </p:nvSpPr>
        <p:spPr bwMode="auto">
          <a:xfrm>
            <a:off x="6491408" y="0"/>
            <a:ext cx="2394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Southeast Florida Coast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30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15" name="TextBox 570"/>
          <p:cNvSpPr txBox="1">
            <a:spLocks noChangeArrowheads="1"/>
          </p:cNvSpPr>
          <p:nvPr/>
        </p:nvSpPr>
        <p:spPr bwMode="auto">
          <a:xfrm>
            <a:off x="889782" y="3310996"/>
            <a:ext cx="1176091" cy="86177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W</a:t>
            </a:r>
            <a:r>
              <a:rPr lang="en-US" sz="1000" dirty="0" smtClean="0"/>
              <a:t>ater quality:</a:t>
            </a:r>
          </a:p>
          <a:p>
            <a:r>
              <a:rPr lang="en-US" sz="1000" dirty="0" smtClean="0"/>
              <a:t>- </a:t>
            </a:r>
            <a:r>
              <a:rPr lang="en-US" sz="1000" dirty="0"/>
              <a:t>Altered salinity</a:t>
            </a:r>
          </a:p>
          <a:p>
            <a:r>
              <a:rPr lang="en-US" sz="1000" dirty="0"/>
              <a:t>- Dissolved Oxygen</a:t>
            </a:r>
          </a:p>
          <a:p>
            <a:r>
              <a:rPr lang="en-US" sz="1000" dirty="0"/>
              <a:t>- Nutrient conc.</a:t>
            </a:r>
          </a:p>
          <a:p>
            <a:r>
              <a:rPr lang="en-US" sz="1000" dirty="0"/>
              <a:t>- Turbidity</a:t>
            </a:r>
            <a:endParaRPr lang="en-CA" sz="1000" dirty="0"/>
          </a:p>
        </p:txBody>
      </p:sp>
      <p:sp>
        <p:nvSpPr>
          <p:cNvPr id="156674" name="Rectangle 1092"/>
          <p:cNvSpPr>
            <a:spLocks noChangeArrowheads="1"/>
          </p:cNvSpPr>
          <p:nvPr/>
        </p:nvSpPr>
        <p:spPr bwMode="auto">
          <a:xfrm>
            <a:off x="685800" y="1926740"/>
            <a:ext cx="5617452" cy="104505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6675" name="TextBox 4"/>
          <p:cNvSpPr txBox="1">
            <a:spLocks noChangeArrowheads="1"/>
          </p:cNvSpPr>
          <p:nvPr/>
        </p:nvSpPr>
        <p:spPr bwMode="auto">
          <a:xfrm>
            <a:off x="556554" y="544512"/>
            <a:ext cx="34798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sp>
        <p:nvSpPr>
          <p:cNvPr id="156680" name="Oval 46"/>
          <p:cNvSpPr>
            <a:spLocks noChangeArrowheads="1"/>
          </p:cNvSpPr>
          <p:nvPr/>
        </p:nvSpPr>
        <p:spPr bwMode="auto">
          <a:xfrm>
            <a:off x="6576487" y="3382458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Calibri" pitchFamily="34" charset="0"/>
              </a:rPr>
              <a:t>Fish and Shellfish</a:t>
            </a:r>
            <a:endParaRPr lang="en-CA" sz="1200" dirty="0">
              <a:latin typeface="Calibri" pitchFamily="34" charset="0"/>
            </a:endParaRPr>
          </a:p>
        </p:txBody>
      </p:sp>
      <p:cxnSp>
        <p:nvCxnSpPr>
          <p:cNvPr id="156681" name="Curved Connector 69"/>
          <p:cNvCxnSpPr>
            <a:cxnSpLocks noChangeShapeType="1"/>
            <a:stCxn id="155" idx="0"/>
            <a:endCxn id="156699" idx="4"/>
          </p:cNvCxnSpPr>
          <p:nvPr/>
        </p:nvCxnSpPr>
        <p:spPr bwMode="auto">
          <a:xfrm rot="5400000" flipH="1" flipV="1">
            <a:off x="1222473" y="3867756"/>
            <a:ext cx="918081" cy="1850044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682" name="Curved Connector 70"/>
          <p:cNvCxnSpPr>
            <a:cxnSpLocks noChangeShapeType="1"/>
            <a:stCxn id="156731" idx="3"/>
            <a:endCxn id="156699" idx="2"/>
          </p:cNvCxnSpPr>
          <p:nvPr/>
        </p:nvCxnSpPr>
        <p:spPr bwMode="auto">
          <a:xfrm flipV="1">
            <a:off x="1416748" y="3952737"/>
            <a:ext cx="542087" cy="74847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683" name="Curved Connector 80"/>
          <p:cNvCxnSpPr>
            <a:cxnSpLocks noChangeShapeType="1"/>
            <a:stCxn id="156674" idx="3"/>
            <a:endCxn id="156680" idx="0"/>
          </p:cNvCxnSpPr>
          <p:nvPr/>
        </p:nvCxnSpPr>
        <p:spPr bwMode="auto">
          <a:xfrm>
            <a:off x="6303252" y="2449270"/>
            <a:ext cx="920935" cy="933188"/>
          </a:xfrm>
          <a:prstGeom prst="curvedConnector2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</p:spPr>
      </p:cxnSp>
      <p:grpSp>
        <p:nvGrpSpPr>
          <p:cNvPr id="5" name="Group 1060"/>
          <p:cNvGrpSpPr>
            <a:grpSpLocks/>
          </p:cNvGrpSpPr>
          <p:nvPr/>
        </p:nvGrpSpPr>
        <p:grpSpPr bwMode="auto">
          <a:xfrm>
            <a:off x="650445" y="914401"/>
            <a:ext cx="1447800" cy="461963"/>
            <a:chOff x="1200" y="816"/>
            <a:chExt cx="912" cy="291"/>
          </a:xfrm>
        </p:grpSpPr>
        <p:sp>
          <p:nvSpPr>
            <p:cNvPr id="110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6749" name="Text Box 1062"/>
            <p:cNvSpPr txBox="1">
              <a:spLocks noChangeArrowheads="1"/>
            </p:cNvSpPr>
            <p:nvPr/>
          </p:nvSpPr>
          <p:spPr bwMode="auto">
            <a:xfrm>
              <a:off x="1200" y="816"/>
              <a:ext cx="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Protect from erosion and storms</a:t>
              </a:r>
              <a:endParaRPr lang="en-CA" sz="1200" dirty="0"/>
            </a:p>
          </p:txBody>
        </p:sp>
      </p:grpSp>
      <p:sp>
        <p:nvSpPr>
          <p:cNvPr id="156685" name="TextBox 9"/>
          <p:cNvSpPr txBox="1">
            <a:spLocks noChangeArrowheads="1"/>
          </p:cNvSpPr>
          <p:nvPr/>
        </p:nvSpPr>
        <p:spPr bwMode="auto">
          <a:xfrm>
            <a:off x="7038209" y="2330087"/>
            <a:ext cx="984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Feeding habitat</a:t>
            </a:r>
          </a:p>
        </p:txBody>
      </p:sp>
      <p:sp>
        <p:nvSpPr>
          <p:cNvPr id="170" name="Up Arrow 169"/>
          <p:cNvSpPr/>
          <p:nvPr/>
        </p:nvSpPr>
        <p:spPr bwMode="auto">
          <a:xfrm>
            <a:off x="2971800" y="1469540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6" name="Group 1054"/>
          <p:cNvGrpSpPr>
            <a:grpSpLocks/>
          </p:cNvGrpSpPr>
          <p:nvPr/>
        </p:nvGrpSpPr>
        <p:grpSpPr bwMode="auto">
          <a:xfrm>
            <a:off x="3539695" y="914401"/>
            <a:ext cx="1371600" cy="461963"/>
            <a:chOff x="1200" y="816"/>
            <a:chExt cx="864" cy="291"/>
          </a:xfrm>
        </p:grpSpPr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6747" name="Text Box 105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grpSp>
        <p:nvGrpSpPr>
          <p:cNvPr id="7" name="Group 1075"/>
          <p:cNvGrpSpPr>
            <a:grpSpLocks/>
          </p:cNvGrpSpPr>
          <p:nvPr/>
        </p:nvGrpSpPr>
        <p:grpSpPr bwMode="auto">
          <a:xfrm>
            <a:off x="2098245" y="914401"/>
            <a:ext cx="1371600" cy="461963"/>
            <a:chOff x="1200" y="816"/>
            <a:chExt cx="864" cy="291"/>
          </a:xfrm>
        </p:grpSpPr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6745" name="Text Box 1077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Critical habitat for protected species</a:t>
              </a:r>
              <a:endParaRPr lang="en-CA" sz="1200" dirty="0"/>
            </a:p>
          </p:txBody>
        </p:sp>
      </p:grpSp>
      <p:cxnSp>
        <p:nvCxnSpPr>
          <p:cNvPr id="156689" name="Curved Connector 54"/>
          <p:cNvCxnSpPr>
            <a:cxnSpLocks noChangeShapeType="1"/>
            <a:stCxn id="156742" idx="0"/>
            <a:endCxn id="103" idx="1"/>
          </p:cNvCxnSpPr>
          <p:nvPr/>
        </p:nvCxnSpPr>
        <p:spPr bwMode="auto">
          <a:xfrm rot="5400000" flipH="1" flipV="1">
            <a:off x="4320557" y="2537414"/>
            <a:ext cx="818102" cy="609131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8" name="Group 1046"/>
          <p:cNvGrpSpPr>
            <a:grpSpLocks/>
          </p:cNvGrpSpPr>
          <p:nvPr/>
        </p:nvGrpSpPr>
        <p:grpSpPr bwMode="auto">
          <a:xfrm>
            <a:off x="3739243" y="3251030"/>
            <a:ext cx="1371600" cy="1066800"/>
            <a:chOff x="1776" y="912"/>
            <a:chExt cx="912" cy="816"/>
          </a:xfrm>
        </p:grpSpPr>
        <p:sp>
          <p:nvSpPr>
            <p:cNvPr id="156742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6743" name="Text Box 104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Erosion and  sedimentation</a:t>
              </a:r>
              <a:endParaRPr lang="en-CA" sz="1200" dirty="0"/>
            </a:p>
          </p:txBody>
        </p:sp>
      </p:grpSp>
      <p:cxnSp>
        <p:nvCxnSpPr>
          <p:cNvPr id="156697" name="Curved Connector 68"/>
          <p:cNvCxnSpPr>
            <a:cxnSpLocks noChangeShapeType="1"/>
            <a:stCxn id="113" idx="0"/>
            <a:endCxn id="156742" idx="3"/>
          </p:cNvCxnSpPr>
          <p:nvPr/>
        </p:nvCxnSpPr>
        <p:spPr bwMode="auto">
          <a:xfrm rot="16200000" flipV="1">
            <a:off x="5740224" y="3155049"/>
            <a:ext cx="1126056" cy="2384818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698" name="Curved Connector 68"/>
          <p:cNvCxnSpPr>
            <a:cxnSpLocks noChangeShapeType="1"/>
            <a:stCxn id="127" idx="0"/>
            <a:endCxn id="156742" idx="3"/>
          </p:cNvCxnSpPr>
          <p:nvPr/>
        </p:nvCxnSpPr>
        <p:spPr bwMode="auto">
          <a:xfrm rot="16200000" flipV="1">
            <a:off x="4739328" y="4155945"/>
            <a:ext cx="1550256" cy="807226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700" name="Curved Connector 70"/>
          <p:cNvCxnSpPr>
            <a:cxnSpLocks noChangeShapeType="1"/>
            <a:stCxn id="100" idx="0"/>
            <a:endCxn id="156699" idx="4"/>
          </p:cNvCxnSpPr>
          <p:nvPr/>
        </p:nvCxnSpPr>
        <p:spPr bwMode="auto">
          <a:xfrm rot="5400000" flipH="1" flipV="1">
            <a:off x="2047483" y="4743711"/>
            <a:ext cx="969025" cy="149079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701" name="Curved Connector 70"/>
          <p:cNvCxnSpPr>
            <a:cxnSpLocks noChangeShapeType="1"/>
            <a:stCxn id="99" idx="0"/>
            <a:endCxn id="156742" idx="2"/>
          </p:cNvCxnSpPr>
          <p:nvPr/>
        </p:nvCxnSpPr>
        <p:spPr bwMode="auto">
          <a:xfrm rot="5400000" flipH="1" flipV="1">
            <a:off x="2967509" y="3857784"/>
            <a:ext cx="997488" cy="191758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703" name="Curved Connector 54"/>
          <p:cNvCxnSpPr>
            <a:cxnSpLocks noChangeShapeType="1"/>
            <a:stCxn id="138" idx="0"/>
            <a:endCxn id="156699" idx="6"/>
          </p:cNvCxnSpPr>
          <p:nvPr/>
        </p:nvCxnSpPr>
        <p:spPr bwMode="auto">
          <a:xfrm rot="16200000" flipV="1">
            <a:off x="3255332" y="3951640"/>
            <a:ext cx="957748" cy="959941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705" name="Curved Connector 54"/>
          <p:cNvCxnSpPr>
            <a:cxnSpLocks noChangeShapeType="1"/>
            <a:stCxn id="156699" idx="0"/>
            <a:endCxn id="156724" idx="2"/>
          </p:cNvCxnSpPr>
          <p:nvPr/>
        </p:nvCxnSpPr>
        <p:spPr bwMode="auto">
          <a:xfrm rot="5400000" flipH="1" flipV="1">
            <a:off x="2584053" y="2765683"/>
            <a:ext cx="828537" cy="783572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706" name="Curved Connector 54"/>
          <p:cNvCxnSpPr>
            <a:cxnSpLocks noChangeShapeType="1"/>
            <a:stCxn id="156699" idx="0"/>
            <a:endCxn id="156727" idx="2"/>
          </p:cNvCxnSpPr>
          <p:nvPr/>
        </p:nvCxnSpPr>
        <p:spPr bwMode="auto">
          <a:xfrm rot="16200000" flipV="1">
            <a:off x="2039672" y="3004873"/>
            <a:ext cx="851292" cy="28243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707" name="Curved Connector 54"/>
          <p:cNvCxnSpPr>
            <a:cxnSpLocks noChangeShapeType="1"/>
            <a:stCxn id="156699" idx="0"/>
            <a:endCxn id="156752" idx="2"/>
          </p:cNvCxnSpPr>
          <p:nvPr/>
        </p:nvCxnSpPr>
        <p:spPr bwMode="auto">
          <a:xfrm rot="16200000" flipV="1">
            <a:off x="1517253" y="2482455"/>
            <a:ext cx="828537" cy="1350028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710" name="Curved Connector 54"/>
          <p:cNvCxnSpPr>
            <a:cxnSpLocks noChangeShapeType="1"/>
            <a:stCxn id="156742" idx="0"/>
            <a:endCxn id="108" idx="3"/>
          </p:cNvCxnSpPr>
          <p:nvPr/>
        </p:nvCxnSpPr>
        <p:spPr bwMode="auto">
          <a:xfrm rot="16200000" flipV="1">
            <a:off x="3739191" y="2565178"/>
            <a:ext cx="856913" cy="514792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711" name="Curved Connector 54"/>
          <p:cNvCxnSpPr>
            <a:cxnSpLocks noChangeShapeType="1"/>
            <a:stCxn id="122" idx="6"/>
            <a:endCxn id="156742" idx="2"/>
          </p:cNvCxnSpPr>
          <p:nvPr/>
        </p:nvCxnSpPr>
        <p:spPr bwMode="auto">
          <a:xfrm flipV="1">
            <a:off x="1416748" y="4317830"/>
            <a:ext cx="3008295" cy="381000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713" name="Curved Connector 54"/>
          <p:cNvCxnSpPr>
            <a:cxnSpLocks noChangeShapeType="1"/>
            <a:stCxn id="156699" idx="0"/>
            <a:endCxn id="156750" idx="2"/>
          </p:cNvCxnSpPr>
          <p:nvPr/>
        </p:nvCxnSpPr>
        <p:spPr bwMode="auto">
          <a:xfrm rot="5400000" flipH="1" flipV="1">
            <a:off x="3694393" y="1699349"/>
            <a:ext cx="784530" cy="2960246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56714" name="Curved Connector 69"/>
          <p:cNvCxnSpPr>
            <a:cxnSpLocks noChangeShapeType="1"/>
            <a:stCxn id="138" idx="0"/>
            <a:endCxn id="156742" idx="3"/>
          </p:cNvCxnSpPr>
          <p:nvPr/>
        </p:nvCxnSpPr>
        <p:spPr bwMode="auto">
          <a:xfrm rot="5400000" flipH="1" flipV="1">
            <a:off x="4099482" y="3899125"/>
            <a:ext cx="1126055" cy="896667"/>
          </a:xfrm>
          <a:prstGeom prst="curvedConnector4">
            <a:avLst>
              <a:gd name="adj1" fmla="val 26315"/>
              <a:gd name="adj2" fmla="val 12549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56716" name="TextBox 9"/>
          <p:cNvSpPr txBox="1">
            <a:spLocks noChangeArrowheads="1"/>
          </p:cNvSpPr>
          <p:nvPr/>
        </p:nvSpPr>
        <p:spPr bwMode="auto">
          <a:xfrm>
            <a:off x="573549" y="1609048"/>
            <a:ext cx="2312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grpSp>
        <p:nvGrpSpPr>
          <p:cNvPr id="18" name="Group 1084"/>
          <p:cNvGrpSpPr>
            <a:grpSpLocks/>
          </p:cNvGrpSpPr>
          <p:nvPr/>
        </p:nvGrpSpPr>
        <p:grpSpPr bwMode="auto">
          <a:xfrm>
            <a:off x="4962095" y="914401"/>
            <a:ext cx="1371600" cy="461963"/>
            <a:chOff x="1200" y="816"/>
            <a:chExt cx="864" cy="291"/>
          </a:xfrm>
        </p:grpSpPr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6723" name="Text Box 108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Carbon sequestration</a:t>
              </a:r>
              <a:endParaRPr lang="en-CA" sz="12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24812" y="5302762"/>
            <a:ext cx="1763713" cy="1496530"/>
            <a:chOff x="6634307" y="293687"/>
            <a:chExt cx="1763713" cy="1496530"/>
          </a:xfrm>
        </p:grpSpPr>
        <p:sp>
          <p:nvSpPr>
            <p:cNvPr id="96" name="Oval 17"/>
            <p:cNvSpPr>
              <a:spLocks noChangeArrowheads="1"/>
            </p:cNvSpPr>
            <p:nvPr/>
          </p:nvSpPr>
          <p:spPr bwMode="auto">
            <a:xfrm>
              <a:off x="6635895" y="583242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7" name="Text Box 1109"/>
            <p:cNvSpPr txBox="1">
              <a:spLocks noChangeArrowheads="1"/>
            </p:cNvSpPr>
            <p:nvPr/>
          </p:nvSpPr>
          <p:spPr bwMode="auto">
            <a:xfrm>
              <a:off x="6635895" y="692779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Dredging and fill</a:t>
              </a:r>
              <a:endParaRPr lang="en-CA" sz="1150" dirty="0"/>
            </a:p>
          </p:txBody>
        </p:sp>
        <p:grpSp>
          <p:nvGrpSpPr>
            <p:cNvPr id="98" name="Group 1113"/>
            <p:cNvGrpSpPr>
              <a:grpSpLocks/>
            </p:cNvGrpSpPr>
            <p:nvPr/>
          </p:nvGrpSpPr>
          <p:grpSpPr bwMode="auto">
            <a:xfrm>
              <a:off x="6789883" y="984437"/>
              <a:ext cx="1295400" cy="762000"/>
              <a:chOff x="240" y="288"/>
              <a:chExt cx="816" cy="480"/>
            </a:xfrm>
          </p:grpSpPr>
          <p:sp>
            <p:nvSpPr>
              <p:cNvPr id="104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05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Altered </a:t>
                </a:r>
                <a:r>
                  <a:rPr lang="en-US" sz="1200" dirty="0" smtClean="0"/>
                  <a:t>circulation</a:t>
                </a:r>
                <a:endParaRPr lang="en-CA" sz="1200" dirty="0"/>
              </a:p>
            </p:txBody>
          </p:sp>
        </p:grpSp>
        <p:sp>
          <p:nvSpPr>
            <p:cNvPr id="99" name="TextBox 9"/>
            <p:cNvSpPr txBox="1">
              <a:spLocks noChangeArrowheads="1"/>
            </p:cNvSpPr>
            <p:nvPr/>
          </p:nvSpPr>
          <p:spPr bwMode="auto">
            <a:xfrm>
              <a:off x="6635895" y="306243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Marine construction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00" name="Rectangle 1092"/>
            <p:cNvSpPr>
              <a:spLocks noChangeArrowheads="1"/>
            </p:cNvSpPr>
            <p:nvPr/>
          </p:nvSpPr>
          <p:spPr bwMode="auto">
            <a:xfrm>
              <a:off x="6634307" y="293687"/>
              <a:ext cx="1665288" cy="14965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789584" y="4910486"/>
            <a:ext cx="1602653" cy="1346311"/>
            <a:chOff x="4214957" y="293687"/>
            <a:chExt cx="1602653" cy="1346311"/>
          </a:xfrm>
        </p:grpSpPr>
        <p:grpSp>
          <p:nvGrpSpPr>
            <p:cNvPr id="107" name="Group 1051"/>
            <p:cNvGrpSpPr>
              <a:grpSpLocks/>
            </p:cNvGrpSpPr>
            <p:nvPr/>
          </p:nvGrpSpPr>
          <p:grpSpPr bwMode="auto">
            <a:xfrm>
              <a:off x="4248290" y="801813"/>
              <a:ext cx="1312665" cy="762333"/>
              <a:chOff x="259" y="469"/>
              <a:chExt cx="827" cy="480"/>
            </a:xfrm>
          </p:grpSpPr>
          <p:sp>
            <p:nvSpPr>
              <p:cNvPr id="121" name="Oval 17"/>
              <p:cNvSpPr>
                <a:spLocks noChangeArrowheads="1"/>
              </p:cNvSpPr>
              <p:nvPr/>
            </p:nvSpPr>
            <p:spPr bwMode="auto">
              <a:xfrm>
                <a:off x="259" y="469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23" name="Text Box 1049"/>
              <p:cNvSpPr txBox="1">
                <a:spLocks noChangeArrowheads="1"/>
              </p:cNvSpPr>
              <p:nvPr/>
            </p:nvSpPr>
            <p:spPr bwMode="auto">
              <a:xfrm>
                <a:off x="270" y="598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C.C - storms</a:t>
                </a:r>
                <a:endParaRPr lang="en-CA" sz="1200" dirty="0"/>
              </a:p>
            </p:txBody>
          </p:sp>
        </p:grpSp>
        <p:sp>
          <p:nvSpPr>
            <p:cNvPr id="111" name="TextBox 9"/>
            <p:cNvSpPr txBox="1">
              <a:spLocks noChangeArrowheads="1"/>
            </p:cNvSpPr>
            <p:nvPr/>
          </p:nvSpPr>
          <p:spPr bwMode="auto">
            <a:xfrm>
              <a:off x="4214957" y="293687"/>
              <a:ext cx="16026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>
                  <a:cs typeface="Arial" charset="0"/>
                </a:rPr>
                <a:t>Climate </a:t>
              </a:r>
              <a:r>
                <a:rPr lang="en-CA" sz="1200" b="1" dirty="0" smtClean="0">
                  <a:cs typeface="Arial" charset="0"/>
                </a:rPr>
                <a:t>Change - atmosphere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13" name="Rectangle 1092"/>
            <p:cNvSpPr>
              <a:spLocks noChangeArrowheads="1"/>
            </p:cNvSpPr>
            <p:nvPr/>
          </p:nvSpPr>
          <p:spPr bwMode="auto">
            <a:xfrm>
              <a:off x="4214957" y="293687"/>
              <a:ext cx="1412153" cy="134631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145245" y="5309285"/>
            <a:ext cx="1545648" cy="1260751"/>
            <a:chOff x="4210339" y="2302596"/>
            <a:chExt cx="1545648" cy="1260751"/>
          </a:xfrm>
        </p:grpSpPr>
        <p:sp>
          <p:nvSpPr>
            <p:cNvPr id="126" name="TextBox 9"/>
            <p:cNvSpPr txBox="1">
              <a:spLocks noChangeArrowheads="1"/>
            </p:cNvSpPr>
            <p:nvPr/>
          </p:nvSpPr>
          <p:spPr bwMode="auto">
            <a:xfrm>
              <a:off x="4324639" y="2302596"/>
              <a:ext cx="14313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>
                  <a:latin typeface="Calibri" pitchFamily="34" charset="0"/>
                </a:rPr>
                <a:t>Climate </a:t>
              </a:r>
              <a:r>
                <a:rPr lang="en-CA" sz="1200" b="1" dirty="0" smtClean="0">
                  <a:latin typeface="Calibri" pitchFamily="34" charset="0"/>
                </a:rPr>
                <a:t>Change - ocean</a:t>
              </a:r>
              <a:endParaRPr lang="en-CA" sz="1200" b="1" dirty="0">
                <a:latin typeface="Calibri" pitchFamily="34" charset="0"/>
              </a:endParaRPr>
            </a:p>
          </p:txBody>
        </p:sp>
        <p:sp>
          <p:nvSpPr>
            <p:cNvPr id="127" name="Rectangle 1092"/>
            <p:cNvSpPr>
              <a:spLocks noChangeArrowheads="1"/>
            </p:cNvSpPr>
            <p:nvPr/>
          </p:nvSpPr>
          <p:spPr bwMode="auto">
            <a:xfrm>
              <a:off x="4210339" y="2327997"/>
              <a:ext cx="1545648" cy="12353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28" name="Group 1068"/>
            <p:cNvGrpSpPr>
              <a:grpSpLocks/>
            </p:cNvGrpSpPr>
            <p:nvPr/>
          </p:nvGrpSpPr>
          <p:grpSpPr bwMode="auto">
            <a:xfrm>
              <a:off x="4408637" y="2716266"/>
              <a:ext cx="1295205" cy="762333"/>
              <a:chOff x="24" y="20"/>
              <a:chExt cx="816" cy="480"/>
            </a:xfrm>
          </p:grpSpPr>
          <p:sp>
            <p:nvSpPr>
              <p:cNvPr id="129" name="Oval 17"/>
              <p:cNvSpPr>
                <a:spLocks noChangeArrowheads="1"/>
              </p:cNvSpPr>
              <p:nvPr/>
            </p:nvSpPr>
            <p:spPr bwMode="auto">
              <a:xfrm>
                <a:off x="24" y="20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30" name="Text Box 1070"/>
              <p:cNvSpPr txBox="1">
                <a:spLocks noChangeArrowheads="1"/>
              </p:cNvSpPr>
              <p:nvPr/>
            </p:nvSpPr>
            <p:spPr bwMode="auto">
              <a:xfrm>
                <a:off x="24" y="164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Sea level rise</a:t>
                </a:r>
                <a:endParaRPr lang="en-CA" sz="1200" dirty="0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3381532" y="4910485"/>
            <a:ext cx="1830895" cy="1870075"/>
            <a:chOff x="6634307" y="2328428"/>
            <a:chExt cx="1830895" cy="1870075"/>
          </a:xfrm>
        </p:grpSpPr>
        <p:sp>
          <p:nvSpPr>
            <p:cNvPr id="134" name="Oval 17"/>
            <p:cNvSpPr>
              <a:spLocks noChangeArrowheads="1"/>
            </p:cNvSpPr>
            <p:nvPr/>
          </p:nvSpPr>
          <p:spPr bwMode="auto">
            <a:xfrm>
              <a:off x="6635895" y="2617984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5" name="Text Box 1109"/>
            <p:cNvSpPr txBox="1">
              <a:spLocks noChangeArrowheads="1"/>
            </p:cNvSpPr>
            <p:nvPr/>
          </p:nvSpPr>
          <p:spPr bwMode="auto">
            <a:xfrm>
              <a:off x="6635895" y="2727521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Quantity</a:t>
              </a:r>
              <a:endParaRPr lang="en-CA" sz="1150" dirty="0"/>
            </a:p>
          </p:txBody>
        </p:sp>
        <p:grpSp>
          <p:nvGrpSpPr>
            <p:cNvPr id="136" name="Group 1113"/>
            <p:cNvGrpSpPr>
              <a:grpSpLocks/>
            </p:cNvGrpSpPr>
            <p:nvPr/>
          </p:nvGrpSpPr>
          <p:grpSpPr bwMode="auto">
            <a:xfrm>
              <a:off x="6789883" y="3019179"/>
              <a:ext cx="1295400" cy="762000"/>
              <a:chOff x="240" y="288"/>
              <a:chExt cx="816" cy="480"/>
            </a:xfrm>
          </p:grpSpPr>
          <p:sp>
            <p:nvSpPr>
              <p:cNvPr id="141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2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CA" sz="1200" dirty="0" smtClean="0"/>
                  <a:t>FW Timing</a:t>
                </a:r>
                <a:endParaRPr lang="en-CA" sz="1200" dirty="0"/>
              </a:p>
            </p:txBody>
          </p:sp>
        </p:grpSp>
        <p:sp>
          <p:nvSpPr>
            <p:cNvPr id="137" name="TextBox 9"/>
            <p:cNvSpPr txBox="1">
              <a:spLocks noChangeArrowheads="1"/>
            </p:cNvSpPr>
            <p:nvPr/>
          </p:nvSpPr>
          <p:spPr bwMode="auto">
            <a:xfrm>
              <a:off x="6635895" y="2340985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Water management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38" name="Rectangle 1092"/>
            <p:cNvSpPr>
              <a:spLocks noChangeArrowheads="1"/>
            </p:cNvSpPr>
            <p:nvPr/>
          </p:nvSpPr>
          <p:spPr bwMode="auto">
            <a:xfrm>
              <a:off x="6634307" y="2328428"/>
              <a:ext cx="1665288" cy="18700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9" name="Oval 17"/>
            <p:cNvSpPr>
              <a:spLocks noChangeArrowheads="1"/>
            </p:cNvSpPr>
            <p:nvPr/>
          </p:nvSpPr>
          <p:spPr bwMode="auto">
            <a:xfrm>
              <a:off x="7026133" y="3422846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0" name="Text Box 1109"/>
            <p:cNvSpPr txBox="1">
              <a:spLocks noChangeArrowheads="1"/>
            </p:cNvSpPr>
            <p:nvPr/>
          </p:nvSpPr>
          <p:spPr bwMode="auto">
            <a:xfrm>
              <a:off x="6882464" y="3621488"/>
              <a:ext cx="1582738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Distribution</a:t>
              </a:r>
              <a:endParaRPr lang="en-CA" sz="1150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0" y="5251818"/>
            <a:ext cx="1512982" cy="1320150"/>
            <a:chOff x="233796" y="1026845"/>
            <a:chExt cx="1512982" cy="1320150"/>
          </a:xfrm>
        </p:grpSpPr>
        <p:sp>
          <p:nvSpPr>
            <p:cNvPr id="154" name="TextBox 9"/>
            <p:cNvSpPr txBox="1">
              <a:spLocks noChangeArrowheads="1"/>
            </p:cNvSpPr>
            <p:nvPr/>
          </p:nvSpPr>
          <p:spPr bwMode="auto">
            <a:xfrm>
              <a:off x="243322" y="1037958"/>
              <a:ext cx="15034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Land-based sources of pollution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55" name="Rectangle 1092"/>
            <p:cNvSpPr>
              <a:spLocks noChangeArrowheads="1"/>
            </p:cNvSpPr>
            <p:nvPr/>
          </p:nvSpPr>
          <p:spPr bwMode="auto">
            <a:xfrm>
              <a:off x="233796" y="1026845"/>
              <a:ext cx="1512982" cy="13201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57" name="Group 1089"/>
            <p:cNvGrpSpPr>
              <a:grpSpLocks/>
            </p:cNvGrpSpPr>
            <p:nvPr/>
          </p:nvGrpSpPr>
          <p:grpSpPr bwMode="auto">
            <a:xfrm>
              <a:off x="256646" y="1533074"/>
              <a:ext cx="1323975" cy="762000"/>
              <a:chOff x="-413" y="-284"/>
              <a:chExt cx="834" cy="48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-413" y="-284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59" name="Text Box 1091"/>
              <p:cNvSpPr txBox="1">
                <a:spLocks noChangeArrowheads="1"/>
              </p:cNvSpPr>
              <p:nvPr/>
            </p:nvSpPr>
            <p:spPr bwMode="auto">
              <a:xfrm>
                <a:off x="-395" y="-188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F.W. – nutrient loads</a:t>
                </a:r>
                <a:endParaRPr lang="en-CA" sz="1200" dirty="0"/>
              </a:p>
            </p:txBody>
          </p:sp>
        </p:grpSp>
      </p:grpSp>
      <p:sp>
        <p:nvSpPr>
          <p:cNvPr id="156699" name="Oval 15"/>
          <p:cNvSpPr>
            <a:spLocks noChangeArrowheads="1"/>
          </p:cNvSpPr>
          <p:nvPr/>
        </p:nvSpPr>
        <p:spPr bwMode="auto">
          <a:xfrm>
            <a:off x="1958835" y="3571737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Calibri" pitchFamily="34" charset="0"/>
              </a:rPr>
              <a:t>Water </a:t>
            </a:r>
            <a:r>
              <a:rPr lang="en-US" sz="1200" dirty="0" smtClean="0">
                <a:latin typeface="Calibri" pitchFamily="34" charset="0"/>
              </a:rPr>
              <a:t>column Sub-model</a:t>
            </a:r>
            <a:endParaRPr lang="en-CA" sz="1200" dirty="0">
              <a:latin typeface="Calibri" pitchFamily="34" charset="0"/>
            </a:endParaRPr>
          </a:p>
        </p:txBody>
      </p:sp>
      <p:grpSp>
        <p:nvGrpSpPr>
          <p:cNvPr id="14" name="Group 1101"/>
          <p:cNvGrpSpPr>
            <a:grpSpLocks/>
          </p:cNvGrpSpPr>
          <p:nvPr/>
        </p:nvGrpSpPr>
        <p:grpSpPr bwMode="auto">
          <a:xfrm>
            <a:off x="121348" y="4317830"/>
            <a:ext cx="1295400" cy="762000"/>
            <a:chOff x="240" y="288"/>
            <a:chExt cx="816" cy="480"/>
          </a:xfrm>
        </p:grpSpPr>
        <p:sp>
          <p:nvSpPr>
            <p:cNvPr id="122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6731" name="Text Box 1103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Increased impervious area</a:t>
              </a:r>
              <a:endParaRPr lang="en-CA" sz="1200"/>
            </a:p>
          </p:txBody>
        </p:sp>
      </p:grpSp>
      <p:sp>
        <p:nvSpPr>
          <p:cNvPr id="101" name="TextBox 9"/>
          <p:cNvSpPr txBox="1">
            <a:spLocks noChangeArrowheads="1"/>
          </p:cNvSpPr>
          <p:nvPr/>
        </p:nvSpPr>
        <p:spPr bwMode="auto">
          <a:xfrm>
            <a:off x="5630553" y="228600"/>
            <a:ext cx="2392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Southwest Florida Shelf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2" name="TextBox 9"/>
          <p:cNvSpPr txBox="1">
            <a:spLocks noChangeArrowheads="1"/>
          </p:cNvSpPr>
          <p:nvPr/>
        </p:nvSpPr>
        <p:spPr bwMode="auto">
          <a:xfrm>
            <a:off x="5621676" y="476250"/>
            <a:ext cx="2455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Calibri" pitchFamily="34" charset="0"/>
              </a:rPr>
              <a:t>Habitat: Inshore Flats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97450" y="1982687"/>
            <a:ext cx="1211742" cy="856474"/>
            <a:chOff x="4573376" y="1938680"/>
            <a:chExt cx="1211742" cy="856474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4648200" y="2209800"/>
              <a:ext cx="989013" cy="533400"/>
              <a:chOff x="432" y="2303"/>
              <a:chExt cx="623" cy="528"/>
            </a:xfrm>
          </p:grpSpPr>
          <p:sp>
            <p:nvSpPr>
              <p:cNvPr id="156750" name="Rectangle 34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2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6751" name="Text Box 35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457"/>
              </a:xfrm>
              <a:prstGeom prst="rect">
                <a:avLst/>
              </a:prstGeom>
              <a:solidFill>
                <a:srgbClr val="F656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Intertidal infauna</a:t>
                </a:r>
                <a:endParaRPr lang="en-CA" sz="1200"/>
              </a:p>
            </p:txBody>
          </p:sp>
        </p:grpSp>
        <p:sp>
          <p:nvSpPr>
            <p:cNvPr id="156718" name="TextBox 9"/>
            <p:cNvSpPr txBox="1">
              <a:spLocks noChangeArrowheads="1"/>
            </p:cNvSpPr>
            <p:nvPr/>
          </p:nvSpPr>
          <p:spPr bwMode="auto">
            <a:xfrm>
              <a:off x="4573376" y="1938680"/>
              <a:ext cx="12117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alibri" pitchFamily="34" charset="0"/>
                </a:rPr>
                <a:t>Intertidal flats</a:t>
              </a:r>
            </a:p>
          </p:txBody>
        </p:sp>
        <p:sp>
          <p:nvSpPr>
            <p:cNvPr id="103" name="Rectangle 1092"/>
            <p:cNvSpPr>
              <a:spLocks noChangeArrowheads="1"/>
            </p:cNvSpPr>
            <p:nvPr/>
          </p:nvSpPr>
          <p:spPr bwMode="auto">
            <a:xfrm>
              <a:off x="4610100" y="1982687"/>
              <a:ext cx="1175018" cy="81246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0160" y="1926741"/>
            <a:ext cx="3210091" cy="878804"/>
            <a:chOff x="700160" y="1926741"/>
            <a:chExt cx="3210091" cy="878804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762000" y="2209800"/>
              <a:ext cx="989013" cy="533400"/>
              <a:chOff x="432" y="2303"/>
              <a:chExt cx="623" cy="528"/>
            </a:xfrm>
          </p:grpSpPr>
          <p:sp>
            <p:nvSpPr>
              <p:cNvPr id="156752" name="Rectangle 25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2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6753" name="Text Box 26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457"/>
              </a:xfrm>
              <a:prstGeom prst="rect">
                <a:avLst/>
              </a:prstGeom>
              <a:solidFill>
                <a:srgbClr val="F656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Epifauna, infauna</a:t>
                </a:r>
                <a:endParaRPr lang="en-CA" sz="120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1828800" y="2209800"/>
              <a:ext cx="989013" cy="542939"/>
              <a:chOff x="432" y="2303"/>
              <a:chExt cx="623" cy="538"/>
            </a:xfrm>
          </p:grpSpPr>
          <p:sp>
            <p:nvSpPr>
              <p:cNvPr id="156726" name="Rectangle 34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3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6727" name="Text Box 35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457"/>
              </a:xfrm>
              <a:prstGeom prst="rect">
                <a:avLst/>
              </a:prstGeom>
              <a:solidFill>
                <a:srgbClr val="F656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 smtClean="0"/>
                  <a:t>Mortality  </a:t>
                </a:r>
                <a:r>
                  <a:rPr lang="en-US" sz="1200" dirty="0"/>
                  <a:t>events</a:t>
                </a:r>
                <a:endParaRPr lang="en-CA" sz="1200" dirty="0"/>
              </a:p>
            </p:txBody>
          </p:sp>
        </p:grpSp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2895600" y="2209800"/>
              <a:ext cx="989013" cy="533400"/>
              <a:chOff x="432" y="2303"/>
              <a:chExt cx="623" cy="528"/>
            </a:xfrm>
          </p:grpSpPr>
          <p:sp>
            <p:nvSpPr>
              <p:cNvPr id="156724" name="Rectangle 34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2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56725" name="Text Box 35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457"/>
              </a:xfrm>
              <a:prstGeom prst="rect">
                <a:avLst/>
              </a:prstGeom>
              <a:solidFill>
                <a:srgbClr val="F656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Algal blooms</a:t>
                </a:r>
                <a:endParaRPr lang="en-CA" sz="1200"/>
              </a:p>
            </p:txBody>
          </p:sp>
        </p:grpSp>
        <p:sp>
          <p:nvSpPr>
            <p:cNvPr id="156717" name="TextBox 9"/>
            <p:cNvSpPr txBox="1">
              <a:spLocks noChangeArrowheads="1"/>
            </p:cNvSpPr>
            <p:nvPr/>
          </p:nvSpPr>
          <p:spPr bwMode="auto">
            <a:xfrm>
              <a:off x="700160" y="1926741"/>
              <a:ext cx="11328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atin typeface="Calibri" pitchFamily="34" charset="0"/>
                </a:rPr>
                <a:t>Subtidal</a:t>
              </a:r>
              <a:r>
                <a:rPr lang="en-US" sz="1400" dirty="0">
                  <a:latin typeface="Calibri" pitchFamily="34" charset="0"/>
                </a:rPr>
                <a:t> flats</a:t>
              </a:r>
            </a:p>
          </p:txBody>
        </p:sp>
        <p:sp>
          <p:nvSpPr>
            <p:cNvPr id="108" name="Rectangle 1092"/>
            <p:cNvSpPr>
              <a:spLocks noChangeArrowheads="1"/>
            </p:cNvSpPr>
            <p:nvPr/>
          </p:nvSpPr>
          <p:spPr bwMode="auto">
            <a:xfrm>
              <a:off x="737948" y="1982688"/>
              <a:ext cx="3172303" cy="82285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09" name="Date Placeholder 10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282"/>
          <p:cNvGrpSpPr/>
          <p:nvPr/>
        </p:nvGrpSpPr>
        <p:grpSpPr>
          <a:xfrm>
            <a:off x="5637370" y="5379644"/>
            <a:ext cx="1546697" cy="1468180"/>
            <a:chOff x="-1546696" y="2926020"/>
            <a:chExt cx="1546697" cy="1468180"/>
          </a:xfrm>
        </p:grpSpPr>
        <p:grpSp>
          <p:nvGrpSpPr>
            <p:cNvPr id="246" name="Group 1080"/>
            <p:cNvGrpSpPr>
              <a:grpSpLocks/>
            </p:cNvGrpSpPr>
            <p:nvPr/>
          </p:nvGrpSpPr>
          <p:grpSpPr bwMode="auto">
            <a:xfrm>
              <a:off x="-1504406" y="3165701"/>
              <a:ext cx="1295400" cy="762000"/>
              <a:chOff x="240" y="288"/>
              <a:chExt cx="816" cy="480"/>
            </a:xfrm>
          </p:grpSpPr>
          <p:sp>
            <p:nvSpPr>
              <p:cNvPr id="247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8" name="Text Box 1082"/>
              <p:cNvSpPr txBox="1">
                <a:spLocks noChangeArrowheads="1"/>
              </p:cNvSpPr>
              <p:nvPr/>
            </p:nvSpPr>
            <p:spPr bwMode="auto">
              <a:xfrm>
                <a:off x="240" y="432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prstClr val="black"/>
                    </a:solidFill>
                  </a:rPr>
                  <a:t>Outdoor lighting</a:t>
                </a:r>
                <a:endParaRPr lang="en-CA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2" name="Group 1080"/>
            <p:cNvGrpSpPr>
              <a:grpSpLocks/>
            </p:cNvGrpSpPr>
            <p:nvPr/>
          </p:nvGrpSpPr>
          <p:grpSpPr bwMode="auto">
            <a:xfrm>
              <a:off x="-1295400" y="3620725"/>
              <a:ext cx="1295400" cy="762000"/>
              <a:chOff x="240" y="288"/>
              <a:chExt cx="816" cy="480"/>
            </a:xfrm>
          </p:grpSpPr>
          <p:sp>
            <p:nvSpPr>
              <p:cNvPr id="273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4" name="Text Box 1082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prstClr val="black"/>
                    </a:solidFill>
                  </a:rPr>
                  <a:t>Beach cleaning, grooming</a:t>
                </a:r>
                <a:endParaRPr lang="en-CA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7" name="Rectangle 1092"/>
            <p:cNvSpPr>
              <a:spLocks noChangeArrowheads="1"/>
            </p:cNvSpPr>
            <p:nvPr/>
          </p:nvSpPr>
          <p:spPr bwMode="auto">
            <a:xfrm>
              <a:off x="-1546696" y="2926080"/>
              <a:ext cx="1546697" cy="14681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  <p:sp>
          <p:nvSpPr>
            <p:cNvPr id="278" name="TextBox 9"/>
            <p:cNvSpPr txBox="1">
              <a:spLocks noChangeArrowheads="1"/>
            </p:cNvSpPr>
            <p:nvPr/>
          </p:nvSpPr>
          <p:spPr bwMode="auto">
            <a:xfrm>
              <a:off x="-1546696" y="2926020"/>
              <a:ext cx="13638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cs typeface="Arial" charset="0"/>
                </a:rPr>
                <a:t>Urban </a:t>
              </a:r>
              <a:r>
                <a:rPr lang="en-US" sz="1200" b="1" dirty="0">
                  <a:cs typeface="Arial" charset="0"/>
                </a:rPr>
                <a:t>services</a:t>
              </a:r>
              <a:endParaRPr lang="en-CA" sz="1200" b="1" dirty="0">
                <a:cs typeface="Arial" charset="0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6205913" y="4376010"/>
            <a:ext cx="1295644" cy="762000"/>
            <a:chOff x="6287121" y="4395651"/>
            <a:chExt cx="1295644" cy="762000"/>
          </a:xfrm>
        </p:grpSpPr>
        <p:sp>
          <p:nvSpPr>
            <p:cNvPr id="2152" name="Oval 15"/>
            <p:cNvSpPr>
              <a:spLocks noChangeArrowheads="1"/>
            </p:cNvSpPr>
            <p:nvPr/>
          </p:nvSpPr>
          <p:spPr bwMode="auto">
            <a:xfrm>
              <a:off x="6287121" y="4395651"/>
              <a:ext cx="1295644" cy="762000"/>
            </a:xfrm>
            <a:prstGeom prst="ellipse">
              <a:avLst/>
            </a:prstGeom>
            <a:solidFill>
              <a:srgbClr val="FFFF00">
                <a:alpha val="34000"/>
              </a:srgbClr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CA" sz="1200">
                <a:solidFill>
                  <a:prstClr val="black"/>
                </a:solidFill>
              </a:endParaRPr>
            </a:p>
          </p:txBody>
        </p:sp>
        <p:sp>
          <p:nvSpPr>
            <p:cNvPr id="2151" name="Text Box 1046"/>
            <p:cNvSpPr txBox="1">
              <a:spLocks noChangeArrowheads="1"/>
            </p:cNvSpPr>
            <p:nvPr/>
          </p:nvSpPr>
          <p:spPr bwMode="auto">
            <a:xfrm>
              <a:off x="6324601" y="4424197"/>
              <a:ext cx="12581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Nutrient upwelling (offshore)</a:t>
              </a:r>
              <a:endParaRPr lang="en-CA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22" name="Group 121"/>
          <p:cNvGrpSpPr>
            <a:grpSpLocks/>
          </p:cNvGrpSpPr>
          <p:nvPr/>
        </p:nvGrpSpPr>
        <p:grpSpPr bwMode="auto">
          <a:xfrm>
            <a:off x="625815" y="2093579"/>
            <a:ext cx="1371356" cy="487977"/>
            <a:chOff x="3505200" y="1036023"/>
            <a:chExt cx="1783080" cy="487977"/>
          </a:xfrm>
        </p:grpSpPr>
        <p:sp>
          <p:nvSpPr>
            <p:cNvPr id="2128" name="Rectangle 6"/>
            <p:cNvSpPr>
              <a:spLocks noChangeArrowheads="1"/>
            </p:cNvSpPr>
            <p:nvPr/>
          </p:nvSpPr>
          <p:spPr bwMode="auto">
            <a:xfrm>
              <a:off x="3505200" y="1066800"/>
              <a:ext cx="1783080" cy="457200"/>
            </a:xfrm>
            <a:prstGeom prst="rect">
              <a:avLst/>
            </a:prstGeom>
            <a:solidFill>
              <a:srgbClr val="FF0000">
                <a:alpha val="67000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7" name="Text Box 1046"/>
            <p:cNvSpPr txBox="1">
              <a:spLocks noChangeArrowheads="1"/>
            </p:cNvSpPr>
            <p:nvPr/>
          </p:nvSpPr>
          <p:spPr bwMode="auto">
            <a:xfrm>
              <a:off x="3505200" y="1036023"/>
              <a:ext cx="17830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Shoreline 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geomorphology</a:t>
              </a:r>
              <a:endParaRPr lang="en-CA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cxnSp>
        <p:nvCxnSpPr>
          <p:cNvPr id="88" name="Elbow Connector 80"/>
          <p:cNvCxnSpPr>
            <a:stCxn id="209" idx="0"/>
            <a:endCxn id="222" idx="4"/>
          </p:cNvCxnSpPr>
          <p:nvPr/>
        </p:nvCxnSpPr>
        <p:spPr bwMode="auto">
          <a:xfrm rot="16200000" flipV="1">
            <a:off x="7031004" y="4120609"/>
            <a:ext cx="1119903" cy="914899"/>
          </a:xfrm>
          <a:prstGeom prst="curvedConnector3">
            <a:avLst>
              <a:gd name="adj1" fmla="val 63608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80"/>
          <p:cNvCxnSpPr>
            <a:stCxn id="181" idx="0"/>
            <a:endCxn id="291" idx="2"/>
          </p:cNvCxnSpPr>
          <p:nvPr/>
        </p:nvCxnSpPr>
        <p:spPr bwMode="auto">
          <a:xfrm rot="16200000" flipV="1">
            <a:off x="1332800" y="4153374"/>
            <a:ext cx="1213368" cy="1297652"/>
          </a:xfrm>
          <a:prstGeom prst="curvedConnector3">
            <a:avLst>
              <a:gd name="adj1" fmla="val 40865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80"/>
          <p:cNvCxnSpPr>
            <a:stCxn id="187" idx="0"/>
            <a:endCxn id="291" idx="2"/>
          </p:cNvCxnSpPr>
          <p:nvPr/>
        </p:nvCxnSpPr>
        <p:spPr bwMode="auto">
          <a:xfrm rot="5400000" flipH="1" flipV="1">
            <a:off x="663383" y="4562410"/>
            <a:ext cx="994169" cy="26038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80"/>
          <p:cNvCxnSpPr>
            <a:stCxn id="2152" idx="0"/>
            <a:endCxn id="222" idx="4"/>
          </p:cNvCxnSpPr>
          <p:nvPr/>
        </p:nvCxnSpPr>
        <p:spPr bwMode="auto">
          <a:xfrm rot="5400000" flipH="1" flipV="1">
            <a:off x="6814669" y="4057174"/>
            <a:ext cx="357903" cy="27977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80"/>
          <p:cNvCxnSpPr>
            <a:stCxn id="277" idx="0"/>
            <a:endCxn id="288" idx="2"/>
          </p:cNvCxnSpPr>
          <p:nvPr/>
        </p:nvCxnSpPr>
        <p:spPr bwMode="auto">
          <a:xfrm rot="16200000" flipV="1">
            <a:off x="5223761" y="4192746"/>
            <a:ext cx="1184189" cy="1189728"/>
          </a:xfrm>
          <a:prstGeom prst="curvedConnector3">
            <a:avLst>
              <a:gd name="adj1" fmla="val 3947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80"/>
          <p:cNvCxnSpPr>
            <a:stCxn id="192" idx="0"/>
            <a:endCxn id="291" idx="2"/>
          </p:cNvCxnSpPr>
          <p:nvPr/>
        </p:nvCxnSpPr>
        <p:spPr bwMode="auto">
          <a:xfrm rot="16200000" flipV="1">
            <a:off x="2003714" y="3482460"/>
            <a:ext cx="1387718" cy="2813830"/>
          </a:xfrm>
          <a:prstGeom prst="curvedConnector3">
            <a:avLst>
              <a:gd name="adj1" fmla="val 46007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lbow Connector 80"/>
          <p:cNvCxnSpPr>
            <a:stCxn id="187" idx="0"/>
            <a:endCxn id="285" idx="2"/>
          </p:cNvCxnSpPr>
          <p:nvPr/>
        </p:nvCxnSpPr>
        <p:spPr bwMode="auto">
          <a:xfrm rot="5400000" flipH="1" flipV="1">
            <a:off x="1574840" y="3625943"/>
            <a:ext cx="1019178" cy="2108307"/>
          </a:xfrm>
          <a:prstGeom prst="curvedConnector3">
            <a:avLst>
              <a:gd name="adj1" fmla="val 4184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80"/>
          <p:cNvCxnSpPr>
            <a:stCxn id="192" idx="0"/>
            <a:endCxn id="285" idx="2"/>
          </p:cNvCxnSpPr>
          <p:nvPr/>
        </p:nvCxnSpPr>
        <p:spPr bwMode="auto">
          <a:xfrm rot="16200000" flipV="1">
            <a:off x="2915173" y="4393918"/>
            <a:ext cx="1412727" cy="965905"/>
          </a:xfrm>
          <a:prstGeom prst="curvedConnector3">
            <a:avLst>
              <a:gd name="adj1" fmla="val 59808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Elbow Connector 80"/>
          <p:cNvCxnSpPr>
            <a:stCxn id="181" idx="0"/>
            <a:endCxn id="285" idx="2"/>
          </p:cNvCxnSpPr>
          <p:nvPr/>
        </p:nvCxnSpPr>
        <p:spPr bwMode="auto">
          <a:xfrm rot="5400000" flipH="1" flipV="1">
            <a:off x="2244258" y="4514560"/>
            <a:ext cx="1238377" cy="550273"/>
          </a:xfrm>
          <a:prstGeom prst="curvedConnector3">
            <a:avLst>
              <a:gd name="adj1" fmla="val 66782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7" name="TextBox 9"/>
          <p:cNvSpPr txBox="1">
            <a:spLocks noChangeArrowheads="1"/>
          </p:cNvSpPr>
          <p:nvPr/>
        </p:nvSpPr>
        <p:spPr bwMode="auto">
          <a:xfrm>
            <a:off x="7924800" y="2362200"/>
            <a:ext cx="1066800" cy="1323439"/>
          </a:xfrm>
          <a:prstGeom prst="rect">
            <a:avLst/>
          </a:prstGeom>
          <a:solidFill>
            <a:schemeClr val="bg1"/>
          </a:solidFill>
          <a:ln w="1587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Attributes we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measure and analyze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18" name="Rectangle 1092"/>
          <p:cNvSpPr>
            <a:spLocks noChangeArrowheads="1"/>
          </p:cNvSpPr>
          <p:nvPr/>
        </p:nvSpPr>
        <p:spPr bwMode="auto">
          <a:xfrm>
            <a:off x="304800" y="1981200"/>
            <a:ext cx="8610600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2115" name="TextBox 4"/>
          <p:cNvSpPr txBox="1">
            <a:spLocks noChangeArrowheads="1"/>
          </p:cNvSpPr>
          <p:nvPr/>
        </p:nvSpPr>
        <p:spPr bwMode="auto">
          <a:xfrm>
            <a:off x="284763" y="201194"/>
            <a:ext cx="5277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Ecosystem Services -Attributes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that people care about</a:t>
            </a:r>
          </a:p>
        </p:txBody>
      </p:sp>
      <p:grpSp>
        <p:nvGrpSpPr>
          <p:cNvPr id="132" name="Group 1060"/>
          <p:cNvGrpSpPr>
            <a:grpSpLocks/>
          </p:cNvGrpSpPr>
          <p:nvPr/>
        </p:nvGrpSpPr>
        <p:grpSpPr bwMode="auto">
          <a:xfrm>
            <a:off x="354718" y="521311"/>
            <a:ext cx="1474082" cy="457200"/>
            <a:chOff x="1200" y="816"/>
            <a:chExt cx="864" cy="28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3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34" name="Text Box 1062"/>
            <p:cNvSpPr txBox="1">
              <a:spLocks noChangeArrowheads="1"/>
            </p:cNvSpPr>
            <p:nvPr/>
          </p:nvSpPr>
          <p:spPr bwMode="auto">
            <a:xfrm>
              <a:off x="1215" y="824"/>
              <a:ext cx="819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Protect from erosion and storms</a:t>
              </a:r>
              <a:endParaRPr lang="en-CA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1075"/>
          <p:cNvGrpSpPr>
            <a:grpSpLocks/>
          </p:cNvGrpSpPr>
          <p:nvPr/>
        </p:nvGrpSpPr>
        <p:grpSpPr bwMode="auto">
          <a:xfrm>
            <a:off x="381000" y="1066800"/>
            <a:ext cx="1384300" cy="457200"/>
            <a:chOff x="1192" y="816"/>
            <a:chExt cx="872" cy="28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2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43" name="Text Box 1077"/>
            <p:cNvSpPr txBox="1">
              <a:spLocks noChangeArrowheads="1"/>
            </p:cNvSpPr>
            <p:nvPr/>
          </p:nvSpPr>
          <p:spPr bwMode="auto">
            <a:xfrm>
              <a:off x="1192" y="816"/>
              <a:ext cx="872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Critical habitat for protected species</a:t>
              </a:r>
              <a:endParaRPr lang="en-CA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1047"/>
          <p:cNvGrpSpPr>
            <a:grpSpLocks/>
          </p:cNvGrpSpPr>
          <p:nvPr/>
        </p:nvGrpSpPr>
        <p:grpSpPr bwMode="auto">
          <a:xfrm>
            <a:off x="2133600" y="1066800"/>
            <a:ext cx="1371600" cy="457200"/>
            <a:chOff x="1200" y="816"/>
            <a:chExt cx="864" cy="28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50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51" name="Text Box 1046"/>
            <p:cNvSpPr txBox="1">
              <a:spLocks noChangeArrowheads="1"/>
            </p:cNvSpPr>
            <p:nvPr/>
          </p:nvSpPr>
          <p:spPr bwMode="auto">
            <a:xfrm>
              <a:off x="1206" y="816"/>
              <a:ext cx="858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Aesthetics – on </a:t>
              </a:r>
              <a:r>
                <a:rPr lang="en-US" sz="1100" dirty="0" smtClean="0">
                  <a:solidFill>
                    <a:prstClr val="black"/>
                  </a:solidFill>
                </a:rPr>
                <a:t>land and water</a:t>
              </a:r>
              <a:endParaRPr lang="en-CA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5" name="Group 1081"/>
          <p:cNvGrpSpPr>
            <a:grpSpLocks/>
          </p:cNvGrpSpPr>
          <p:nvPr/>
        </p:nvGrpSpPr>
        <p:grpSpPr bwMode="auto">
          <a:xfrm>
            <a:off x="2147887" y="533400"/>
            <a:ext cx="1371600" cy="457200"/>
            <a:chOff x="1200" y="816"/>
            <a:chExt cx="864" cy="28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57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58" name="Text Box 1083"/>
            <p:cNvSpPr txBox="1">
              <a:spLocks noChangeArrowheads="1"/>
            </p:cNvSpPr>
            <p:nvPr/>
          </p:nvSpPr>
          <p:spPr bwMode="auto">
            <a:xfrm>
              <a:off x="1239" y="816"/>
              <a:ext cx="825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Quality of beaches and shoreline</a:t>
              </a:r>
              <a:endParaRPr lang="en-CA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1069"/>
          <p:cNvGrpSpPr>
            <a:grpSpLocks/>
          </p:cNvGrpSpPr>
          <p:nvPr/>
        </p:nvGrpSpPr>
        <p:grpSpPr bwMode="auto">
          <a:xfrm>
            <a:off x="5181600" y="1219200"/>
            <a:ext cx="1371600" cy="304800"/>
            <a:chOff x="1200" y="816"/>
            <a:chExt cx="864" cy="28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70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71" name="Text Box 1071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Human health</a:t>
              </a:r>
              <a:endParaRPr lang="en-CA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817783" y="5398110"/>
            <a:ext cx="1543050" cy="1420474"/>
            <a:chOff x="6610495" y="369743"/>
            <a:chExt cx="1543050" cy="1420474"/>
          </a:xfrm>
        </p:grpSpPr>
        <p:sp>
          <p:nvSpPr>
            <p:cNvPr id="173" name="Oval 17"/>
            <p:cNvSpPr>
              <a:spLocks noChangeArrowheads="1"/>
            </p:cNvSpPr>
            <p:nvPr/>
          </p:nvSpPr>
          <p:spPr bwMode="auto">
            <a:xfrm>
              <a:off x="6635895" y="583242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5" name="Text Box 1109"/>
            <p:cNvSpPr txBox="1">
              <a:spLocks noChangeArrowheads="1"/>
            </p:cNvSpPr>
            <p:nvPr/>
          </p:nvSpPr>
          <p:spPr bwMode="auto">
            <a:xfrm>
              <a:off x="6635895" y="692779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>
                  <a:solidFill>
                    <a:prstClr val="black"/>
                  </a:solidFill>
                </a:rPr>
                <a:t>Dredging and fill</a:t>
              </a:r>
              <a:endParaRPr lang="en-CA" sz="1150" dirty="0">
                <a:solidFill>
                  <a:prstClr val="black"/>
                </a:solidFill>
              </a:endParaRPr>
            </a:p>
          </p:txBody>
        </p:sp>
        <p:grpSp>
          <p:nvGrpSpPr>
            <p:cNvPr id="176" name="Group 1113"/>
            <p:cNvGrpSpPr>
              <a:grpSpLocks/>
            </p:cNvGrpSpPr>
            <p:nvPr/>
          </p:nvGrpSpPr>
          <p:grpSpPr bwMode="auto">
            <a:xfrm>
              <a:off x="6718445" y="984437"/>
              <a:ext cx="1435100" cy="762000"/>
              <a:chOff x="195" y="288"/>
              <a:chExt cx="904" cy="480"/>
            </a:xfrm>
          </p:grpSpPr>
          <p:sp>
            <p:nvSpPr>
              <p:cNvPr id="182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Text Box 1115"/>
              <p:cNvSpPr txBox="1">
                <a:spLocks noChangeArrowheads="1"/>
              </p:cNvSpPr>
              <p:nvPr/>
            </p:nvSpPr>
            <p:spPr bwMode="auto">
              <a:xfrm>
                <a:off x="195" y="376"/>
                <a:ext cx="90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prstClr val="black"/>
                    </a:solidFill>
                  </a:rPr>
                  <a:t>Altered shoreline (beach structures)</a:t>
                </a:r>
                <a:endParaRPr lang="en-CA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" name="TextBox 9"/>
            <p:cNvSpPr txBox="1">
              <a:spLocks noChangeArrowheads="1"/>
            </p:cNvSpPr>
            <p:nvPr/>
          </p:nvSpPr>
          <p:spPr bwMode="auto">
            <a:xfrm>
              <a:off x="6610495" y="369743"/>
              <a:ext cx="1542641" cy="274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>
                  <a:solidFill>
                    <a:prstClr val="black"/>
                  </a:solidFill>
                  <a:cs typeface="Arial" charset="0"/>
                </a:rPr>
                <a:t>Marine construction</a:t>
              </a:r>
            </a:p>
          </p:txBody>
        </p:sp>
        <p:sp>
          <p:nvSpPr>
            <p:cNvPr id="181" name="Rectangle 1092"/>
            <p:cNvSpPr>
              <a:spLocks noChangeArrowheads="1"/>
            </p:cNvSpPr>
            <p:nvPr/>
          </p:nvSpPr>
          <p:spPr bwMode="auto">
            <a:xfrm>
              <a:off x="6634307" y="380517"/>
              <a:ext cx="1493429" cy="14097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342018" y="5159870"/>
            <a:ext cx="1363816" cy="1223615"/>
            <a:chOff x="4202258" y="382587"/>
            <a:chExt cx="1363816" cy="1223615"/>
          </a:xfrm>
        </p:grpSpPr>
        <p:grpSp>
          <p:nvGrpSpPr>
            <p:cNvPr id="185" name="Group 1051"/>
            <p:cNvGrpSpPr>
              <a:grpSpLocks/>
            </p:cNvGrpSpPr>
            <p:nvPr/>
          </p:nvGrpSpPr>
          <p:grpSpPr bwMode="auto">
            <a:xfrm>
              <a:off x="4248290" y="801813"/>
              <a:ext cx="1312665" cy="762333"/>
              <a:chOff x="259" y="469"/>
              <a:chExt cx="827" cy="480"/>
            </a:xfrm>
          </p:grpSpPr>
          <p:sp>
            <p:nvSpPr>
              <p:cNvPr id="188" name="Oval 17"/>
              <p:cNvSpPr>
                <a:spLocks noChangeArrowheads="1"/>
              </p:cNvSpPr>
              <p:nvPr/>
            </p:nvSpPr>
            <p:spPr bwMode="auto">
              <a:xfrm>
                <a:off x="259" y="469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Text Box 1049"/>
              <p:cNvSpPr txBox="1">
                <a:spLocks noChangeArrowheads="1"/>
              </p:cNvSpPr>
              <p:nvPr/>
            </p:nvSpPr>
            <p:spPr bwMode="auto">
              <a:xfrm>
                <a:off x="270" y="526"/>
                <a:ext cx="816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prstClr val="black"/>
                    </a:solidFill>
                  </a:rPr>
                  <a:t>C.C – storms, wind, wave climate</a:t>
                </a:r>
                <a:endParaRPr lang="en-CA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6" name="TextBox 9"/>
            <p:cNvSpPr txBox="1">
              <a:spLocks noChangeArrowheads="1"/>
            </p:cNvSpPr>
            <p:nvPr/>
          </p:nvSpPr>
          <p:spPr bwMode="auto">
            <a:xfrm>
              <a:off x="4202258" y="382587"/>
              <a:ext cx="13638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>
                  <a:solidFill>
                    <a:prstClr val="black"/>
                  </a:solidFill>
                  <a:cs typeface="Arial" charset="0"/>
                </a:rPr>
                <a:t>Climate Change - atmosphere</a:t>
              </a:r>
            </a:p>
          </p:txBody>
        </p:sp>
        <p:sp>
          <p:nvSpPr>
            <p:cNvPr id="187" name="Rectangle 1092"/>
            <p:cNvSpPr>
              <a:spLocks noChangeArrowheads="1"/>
            </p:cNvSpPr>
            <p:nvPr/>
          </p:nvSpPr>
          <p:spPr bwMode="auto">
            <a:xfrm>
              <a:off x="4214958" y="412402"/>
              <a:ext cx="1351116" cy="1193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3406991" y="5557833"/>
            <a:ext cx="1394993" cy="1260751"/>
            <a:chOff x="4360993" y="2302596"/>
            <a:chExt cx="1394993" cy="1260751"/>
          </a:xfrm>
        </p:grpSpPr>
        <p:sp>
          <p:nvSpPr>
            <p:cNvPr id="191" name="TextBox 9"/>
            <p:cNvSpPr txBox="1">
              <a:spLocks noChangeArrowheads="1"/>
            </p:cNvSpPr>
            <p:nvPr/>
          </p:nvSpPr>
          <p:spPr bwMode="auto">
            <a:xfrm>
              <a:off x="4386393" y="2302596"/>
              <a:ext cx="13695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>
                  <a:solidFill>
                    <a:prstClr val="black"/>
                  </a:solidFill>
                </a:rPr>
                <a:t>Climate Change - ocean</a:t>
              </a:r>
            </a:p>
          </p:txBody>
        </p:sp>
        <p:sp>
          <p:nvSpPr>
            <p:cNvPr id="192" name="Rectangle 1092"/>
            <p:cNvSpPr>
              <a:spLocks noChangeArrowheads="1"/>
            </p:cNvSpPr>
            <p:nvPr/>
          </p:nvSpPr>
          <p:spPr bwMode="auto">
            <a:xfrm>
              <a:off x="4360993" y="2327997"/>
              <a:ext cx="1394993" cy="12353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  <p:grpSp>
          <p:nvGrpSpPr>
            <p:cNvPr id="193" name="Group 1068"/>
            <p:cNvGrpSpPr>
              <a:grpSpLocks/>
            </p:cNvGrpSpPr>
            <p:nvPr/>
          </p:nvGrpSpPr>
          <p:grpSpPr bwMode="auto">
            <a:xfrm>
              <a:off x="4408637" y="2716266"/>
              <a:ext cx="1295205" cy="762333"/>
              <a:chOff x="24" y="20"/>
              <a:chExt cx="816" cy="480"/>
            </a:xfrm>
          </p:grpSpPr>
          <p:sp>
            <p:nvSpPr>
              <p:cNvPr id="194" name="Oval 17"/>
              <p:cNvSpPr>
                <a:spLocks noChangeArrowheads="1"/>
              </p:cNvSpPr>
              <p:nvPr/>
            </p:nvSpPr>
            <p:spPr bwMode="auto">
              <a:xfrm>
                <a:off x="24" y="20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Text Box 1070"/>
              <p:cNvSpPr txBox="1">
                <a:spLocks noChangeArrowheads="1"/>
              </p:cNvSpPr>
              <p:nvPr/>
            </p:nvSpPr>
            <p:spPr bwMode="auto">
              <a:xfrm>
                <a:off x="24" y="164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solidFill>
                      <a:prstClr val="black"/>
                    </a:solidFill>
                  </a:rPr>
                  <a:t>Sea level rise</a:t>
                </a:r>
                <a:endParaRPr lang="en-CA" sz="12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31" name="Group 230"/>
          <p:cNvGrpSpPr/>
          <p:nvPr/>
        </p:nvGrpSpPr>
        <p:grpSpPr>
          <a:xfrm>
            <a:off x="7283975" y="5138010"/>
            <a:ext cx="1528858" cy="1704880"/>
            <a:chOff x="7615143" y="4962620"/>
            <a:chExt cx="1528858" cy="1704880"/>
          </a:xfrm>
        </p:grpSpPr>
        <p:grpSp>
          <p:nvGrpSpPr>
            <p:cNvPr id="207" name="Group 206"/>
            <p:cNvGrpSpPr/>
            <p:nvPr/>
          </p:nvGrpSpPr>
          <p:grpSpPr>
            <a:xfrm>
              <a:off x="7615143" y="4962620"/>
              <a:ext cx="1528858" cy="1704880"/>
              <a:chOff x="233796" y="1026845"/>
              <a:chExt cx="1528858" cy="1704880"/>
            </a:xfrm>
          </p:grpSpPr>
          <p:sp>
            <p:nvSpPr>
              <p:cNvPr id="208" name="TextBox 9"/>
              <p:cNvSpPr txBox="1">
                <a:spLocks noChangeArrowheads="1"/>
              </p:cNvSpPr>
              <p:nvPr/>
            </p:nvSpPr>
            <p:spPr bwMode="auto">
              <a:xfrm>
                <a:off x="243322" y="1037958"/>
                <a:ext cx="150345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CA" sz="1200" b="1" dirty="0">
                    <a:solidFill>
                      <a:prstClr val="black"/>
                    </a:solidFill>
                    <a:cs typeface="Arial" charset="0"/>
                  </a:rPr>
                  <a:t>Land-based sources of pollution</a:t>
                </a:r>
              </a:p>
            </p:txBody>
          </p:sp>
          <p:sp>
            <p:nvSpPr>
              <p:cNvPr id="209" name="Rectangle 1092"/>
              <p:cNvSpPr>
                <a:spLocks noChangeArrowheads="1"/>
              </p:cNvSpPr>
              <p:nvPr/>
            </p:nvSpPr>
            <p:spPr bwMode="auto">
              <a:xfrm>
                <a:off x="233796" y="1026845"/>
                <a:ext cx="1528858" cy="17048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1" name="Group 1089"/>
              <p:cNvGrpSpPr>
                <a:grpSpLocks/>
              </p:cNvGrpSpPr>
              <p:nvPr/>
            </p:nvGrpSpPr>
            <p:grpSpPr bwMode="auto">
              <a:xfrm>
                <a:off x="243946" y="1444174"/>
                <a:ext cx="1349375" cy="762000"/>
                <a:chOff x="-421" y="-340"/>
                <a:chExt cx="850" cy="480"/>
              </a:xfrm>
            </p:grpSpPr>
            <p:sp>
              <p:nvSpPr>
                <p:cNvPr id="212" name="Oval 17"/>
                <p:cNvSpPr>
                  <a:spLocks noChangeArrowheads="1"/>
                </p:cNvSpPr>
                <p:nvPr/>
              </p:nvSpPr>
              <p:spPr bwMode="auto">
                <a:xfrm>
                  <a:off x="-421" y="-340"/>
                  <a:ext cx="816" cy="480"/>
                </a:xfrm>
                <a:prstGeom prst="ellipse">
                  <a:avLst/>
                </a:prstGeom>
                <a:solidFill>
                  <a:srgbClr val="FFFF99"/>
                </a:solidFill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3" name="Text Box 1091"/>
                <p:cNvSpPr txBox="1">
                  <a:spLocks noChangeArrowheads="1"/>
                </p:cNvSpPr>
                <p:nvPr/>
              </p:nvSpPr>
              <p:spPr bwMode="auto">
                <a:xfrm>
                  <a:off x="-387" y="-260"/>
                  <a:ext cx="8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dirty="0">
                      <a:solidFill>
                        <a:prstClr val="black"/>
                      </a:solidFill>
                    </a:rPr>
                    <a:t>F.W. – nutrient loads</a:t>
                  </a:r>
                  <a:endParaRPr lang="en-CA" sz="12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7" name="Oval 17"/>
            <p:cNvSpPr>
              <a:spLocks noChangeArrowheads="1"/>
            </p:cNvSpPr>
            <p:nvPr/>
          </p:nvSpPr>
          <p:spPr bwMode="auto">
            <a:xfrm>
              <a:off x="7832725" y="5842000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9" name="Text Box 1091"/>
            <p:cNvSpPr txBox="1">
              <a:spLocks noChangeArrowheads="1"/>
            </p:cNvSpPr>
            <p:nvPr/>
          </p:nvSpPr>
          <p:spPr bwMode="auto">
            <a:xfrm>
              <a:off x="7848600" y="6001887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Solid Waste (trash)</a:t>
              </a:r>
              <a:endParaRPr lang="en-CA" sz="1200" dirty="0"/>
            </a:p>
          </p:txBody>
        </p:sp>
      </p:grpSp>
      <p:sp>
        <p:nvSpPr>
          <p:cNvPr id="222" name="Oval 15"/>
          <p:cNvSpPr>
            <a:spLocks noChangeArrowheads="1"/>
          </p:cNvSpPr>
          <p:nvPr/>
        </p:nvSpPr>
        <p:spPr bwMode="auto">
          <a:xfrm>
            <a:off x="6485805" y="3256107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Water column sub-model</a:t>
            </a:r>
            <a:endParaRPr lang="en-CA" sz="1200" dirty="0">
              <a:solidFill>
                <a:prstClr val="black"/>
              </a:solidFill>
            </a:endParaRPr>
          </a:p>
        </p:txBody>
      </p:sp>
      <p:cxnSp>
        <p:nvCxnSpPr>
          <p:cNvPr id="225" name="Elbow Connector 80"/>
          <p:cNvCxnSpPr>
            <a:stCxn id="222" idx="0"/>
            <a:endCxn id="127" idx="2"/>
          </p:cNvCxnSpPr>
          <p:nvPr/>
        </p:nvCxnSpPr>
        <p:spPr bwMode="auto">
          <a:xfrm rot="16200000" flipV="1">
            <a:off x="6769007" y="2891609"/>
            <a:ext cx="684795" cy="4420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1080"/>
          <p:cNvGrpSpPr>
            <a:grpSpLocks/>
          </p:cNvGrpSpPr>
          <p:nvPr/>
        </p:nvGrpSpPr>
        <p:grpSpPr bwMode="auto">
          <a:xfrm>
            <a:off x="4419600" y="5029200"/>
            <a:ext cx="1298575" cy="762000"/>
            <a:chOff x="-1256" y="-736"/>
            <a:chExt cx="818" cy="480"/>
          </a:xfrm>
        </p:grpSpPr>
        <p:sp>
          <p:nvSpPr>
            <p:cNvPr id="250" name="Oval 17"/>
            <p:cNvSpPr>
              <a:spLocks noChangeArrowheads="1"/>
            </p:cNvSpPr>
            <p:nvPr/>
          </p:nvSpPr>
          <p:spPr bwMode="auto">
            <a:xfrm>
              <a:off x="-1254" y="-736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1" name="Text Box 1082"/>
            <p:cNvSpPr txBox="1">
              <a:spLocks noChangeArrowheads="1"/>
            </p:cNvSpPr>
            <p:nvPr/>
          </p:nvSpPr>
          <p:spPr bwMode="auto">
            <a:xfrm>
              <a:off x="-1256" y="-584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200" dirty="0">
                  <a:solidFill>
                    <a:prstClr val="black"/>
                  </a:solidFill>
                </a:rPr>
                <a:t>Marine Debris</a:t>
              </a:r>
            </a:p>
          </p:txBody>
        </p:sp>
      </p:grpSp>
      <p:cxnSp>
        <p:nvCxnSpPr>
          <p:cNvPr id="257" name="Elbow Connector 80"/>
          <p:cNvCxnSpPr>
            <a:stCxn id="250" idx="0"/>
            <a:endCxn id="288" idx="2"/>
          </p:cNvCxnSpPr>
          <p:nvPr/>
        </p:nvCxnSpPr>
        <p:spPr bwMode="auto">
          <a:xfrm rot="5400000" flipH="1" flipV="1">
            <a:off x="4728891" y="4537100"/>
            <a:ext cx="833685" cy="15051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Elbow Connector 80"/>
          <p:cNvCxnSpPr>
            <a:stCxn id="250" idx="0"/>
            <a:endCxn id="285" idx="2"/>
          </p:cNvCxnSpPr>
          <p:nvPr/>
        </p:nvCxnSpPr>
        <p:spPr bwMode="auto">
          <a:xfrm rot="16200000" flipV="1">
            <a:off x="3675183" y="3633908"/>
            <a:ext cx="858693" cy="193189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lbow Connector 80"/>
          <p:cNvCxnSpPr>
            <a:stCxn id="250" idx="0"/>
            <a:endCxn id="139" idx="2"/>
          </p:cNvCxnSpPr>
          <p:nvPr/>
        </p:nvCxnSpPr>
        <p:spPr bwMode="auto">
          <a:xfrm rot="16200000" flipV="1">
            <a:off x="3408325" y="3367050"/>
            <a:ext cx="2483121" cy="84118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Group 1046"/>
          <p:cNvGrpSpPr>
            <a:grpSpLocks/>
          </p:cNvGrpSpPr>
          <p:nvPr/>
        </p:nvGrpSpPr>
        <p:grpSpPr bwMode="auto">
          <a:xfrm>
            <a:off x="2452783" y="3103707"/>
            <a:ext cx="1371600" cy="1066800"/>
            <a:chOff x="1776" y="912"/>
            <a:chExt cx="912" cy="816"/>
          </a:xfrm>
        </p:grpSpPr>
        <p:sp>
          <p:nvSpPr>
            <p:cNvPr id="285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  <p:sp>
          <p:nvSpPr>
            <p:cNvPr id="286" name="Text Box 1048"/>
            <p:cNvSpPr txBox="1">
              <a:spLocks noChangeArrowheads="1"/>
            </p:cNvSpPr>
            <p:nvPr/>
          </p:nvSpPr>
          <p:spPr bwMode="auto">
            <a:xfrm>
              <a:off x="1841" y="1052"/>
              <a:ext cx="76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prstClr val="black"/>
                  </a:solidFill>
                </a:rPr>
                <a:t>Impacts to </a:t>
              </a:r>
              <a:r>
                <a:rPr lang="en-US" sz="1200" dirty="0" err="1">
                  <a:solidFill>
                    <a:prstClr val="black"/>
                  </a:solidFill>
                </a:rPr>
                <a:t>nearshore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hardbottom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Group 1046"/>
          <p:cNvGrpSpPr>
            <a:grpSpLocks/>
          </p:cNvGrpSpPr>
          <p:nvPr/>
        </p:nvGrpSpPr>
        <p:grpSpPr bwMode="auto">
          <a:xfrm>
            <a:off x="604858" y="3128716"/>
            <a:ext cx="1371600" cy="1066800"/>
            <a:chOff x="1776" y="912"/>
            <a:chExt cx="912" cy="816"/>
          </a:xfrm>
        </p:grpSpPr>
        <p:sp>
          <p:nvSpPr>
            <p:cNvPr id="291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  <p:sp>
          <p:nvSpPr>
            <p:cNvPr id="292" name="Text Box 1048"/>
            <p:cNvSpPr txBox="1">
              <a:spLocks noChangeArrowheads="1"/>
            </p:cNvSpPr>
            <p:nvPr/>
          </p:nvSpPr>
          <p:spPr bwMode="auto">
            <a:xfrm>
              <a:off x="1776" y="1058"/>
              <a:ext cx="865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prstClr val="black"/>
                  </a:solidFill>
                </a:rPr>
                <a:t>Beach erosion/accretion</a:t>
              </a:r>
              <a:endParaRPr lang="en-CA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535191" y="3128715"/>
            <a:ext cx="1371600" cy="1066800"/>
            <a:chOff x="-1612900" y="2933700"/>
            <a:chExt cx="1371600" cy="1066800"/>
          </a:xfrm>
        </p:grpSpPr>
        <p:sp>
          <p:nvSpPr>
            <p:cNvPr id="288" name="AutoShape 1047"/>
            <p:cNvSpPr>
              <a:spLocks noChangeArrowheads="1"/>
            </p:cNvSpPr>
            <p:nvPr/>
          </p:nvSpPr>
          <p:spPr bwMode="auto">
            <a:xfrm>
              <a:off x="-1612900" y="2933700"/>
              <a:ext cx="1371600" cy="1066800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  <p:sp>
          <p:nvSpPr>
            <p:cNvPr id="293" name="Text Box 1046"/>
            <p:cNvSpPr txBox="1">
              <a:spLocks noChangeArrowheads="1"/>
            </p:cNvSpPr>
            <p:nvPr/>
          </p:nvSpPr>
          <p:spPr bwMode="auto">
            <a:xfrm>
              <a:off x="-1459013" y="3214012"/>
              <a:ext cx="11427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Impacts or loss of 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</a:rPr>
                <a:t>dune </a:t>
              </a:r>
              <a:r>
                <a:rPr lang="en-US" sz="1200" dirty="0">
                  <a:solidFill>
                    <a:prstClr val="black"/>
                  </a:solidFill>
                  <a:latin typeface="Calibri" pitchFamily="34" charset="0"/>
                </a:rPr>
                <a:t>habitat</a:t>
              </a:r>
              <a:endParaRPr lang="en-CA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307" name="TextBox 9"/>
          <p:cNvSpPr txBox="1">
            <a:spLocks noChangeArrowheads="1"/>
          </p:cNvSpPr>
          <p:nvPr/>
        </p:nvSpPr>
        <p:spPr bwMode="auto">
          <a:xfrm>
            <a:off x="6858000" y="533400"/>
            <a:ext cx="1978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Habitat: Beaches</a:t>
            </a:r>
          </a:p>
        </p:txBody>
      </p:sp>
      <p:grpSp>
        <p:nvGrpSpPr>
          <p:cNvPr id="126" name="Group 121"/>
          <p:cNvGrpSpPr>
            <a:grpSpLocks/>
          </p:cNvGrpSpPr>
          <p:nvPr/>
        </p:nvGrpSpPr>
        <p:grpSpPr bwMode="auto">
          <a:xfrm>
            <a:off x="6403625" y="2083335"/>
            <a:ext cx="1371356" cy="487977"/>
            <a:chOff x="3505200" y="1036023"/>
            <a:chExt cx="1783080" cy="487977"/>
          </a:xfrm>
        </p:grpSpPr>
        <p:sp>
          <p:nvSpPr>
            <p:cNvPr id="127" name="Rectangle 6"/>
            <p:cNvSpPr>
              <a:spLocks noChangeArrowheads="1"/>
            </p:cNvSpPr>
            <p:nvPr/>
          </p:nvSpPr>
          <p:spPr bwMode="auto">
            <a:xfrm>
              <a:off x="3505200" y="1066800"/>
              <a:ext cx="1783080" cy="457200"/>
            </a:xfrm>
            <a:prstGeom prst="rect">
              <a:avLst/>
            </a:prstGeom>
            <a:solidFill>
              <a:srgbClr val="FF0000">
                <a:alpha val="67000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Text Box 1046"/>
            <p:cNvSpPr txBox="1">
              <a:spLocks noChangeArrowheads="1"/>
            </p:cNvSpPr>
            <p:nvPr/>
          </p:nvSpPr>
          <p:spPr bwMode="auto">
            <a:xfrm>
              <a:off x="3505200" y="1036023"/>
              <a:ext cx="17830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CA" sz="1200" dirty="0" smtClean="0">
                  <a:solidFill>
                    <a:prstClr val="black"/>
                  </a:solidFill>
                  <a:latin typeface="Calibri" pitchFamily="34" charset="0"/>
                </a:rPr>
                <a:t>Water quality parameters</a:t>
              </a:r>
              <a:endParaRPr lang="en-CA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29" name="Group 121"/>
          <p:cNvGrpSpPr>
            <a:grpSpLocks/>
          </p:cNvGrpSpPr>
          <p:nvPr/>
        </p:nvGrpSpPr>
        <p:grpSpPr bwMode="auto">
          <a:xfrm>
            <a:off x="4972932" y="2069026"/>
            <a:ext cx="1371356" cy="487977"/>
            <a:chOff x="3505200" y="1036023"/>
            <a:chExt cx="1783080" cy="487977"/>
          </a:xfrm>
        </p:grpSpPr>
        <p:sp>
          <p:nvSpPr>
            <p:cNvPr id="135" name="Rectangle 6"/>
            <p:cNvSpPr>
              <a:spLocks noChangeArrowheads="1"/>
            </p:cNvSpPr>
            <p:nvPr/>
          </p:nvSpPr>
          <p:spPr bwMode="auto">
            <a:xfrm>
              <a:off x="3505200" y="1066800"/>
              <a:ext cx="1783080" cy="457200"/>
            </a:xfrm>
            <a:prstGeom prst="rect">
              <a:avLst/>
            </a:prstGeom>
            <a:solidFill>
              <a:srgbClr val="FF0000">
                <a:alpha val="67000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Text Box 1046"/>
            <p:cNvSpPr txBox="1">
              <a:spLocks noChangeArrowheads="1"/>
            </p:cNvSpPr>
            <p:nvPr/>
          </p:nvSpPr>
          <p:spPr bwMode="auto">
            <a:xfrm>
              <a:off x="3505200" y="1036023"/>
              <a:ext cx="17830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CA" sz="1200" dirty="0" smtClean="0">
                  <a:solidFill>
                    <a:prstClr val="black"/>
                  </a:solidFill>
                  <a:latin typeface="Calibri" pitchFamily="34" charset="0"/>
                </a:rPr>
                <a:t>Area of vegetated dune habitat</a:t>
              </a:r>
              <a:endParaRPr lang="en-CA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37" name="Group 121"/>
          <p:cNvGrpSpPr>
            <a:grpSpLocks/>
          </p:cNvGrpSpPr>
          <p:nvPr/>
        </p:nvGrpSpPr>
        <p:grpSpPr bwMode="auto">
          <a:xfrm>
            <a:off x="3543617" y="2084414"/>
            <a:ext cx="1371356" cy="487977"/>
            <a:chOff x="3505200" y="1036023"/>
            <a:chExt cx="1783080" cy="487977"/>
          </a:xfrm>
        </p:grpSpPr>
        <p:sp>
          <p:nvSpPr>
            <p:cNvPr id="138" name="Rectangle 6"/>
            <p:cNvSpPr>
              <a:spLocks noChangeArrowheads="1"/>
            </p:cNvSpPr>
            <p:nvPr/>
          </p:nvSpPr>
          <p:spPr bwMode="auto">
            <a:xfrm>
              <a:off x="3505200" y="1066800"/>
              <a:ext cx="1783080" cy="457200"/>
            </a:xfrm>
            <a:prstGeom prst="rect">
              <a:avLst/>
            </a:prstGeom>
            <a:solidFill>
              <a:srgbClr val="FF0000">
                <a:alpha val="67000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Text Box 1046"/>
            <p:cNvSpPr txBox="1">
              <a:spLocks noChangeArrowheads="1"/>
            </p:cNvSpPr>
            <p:nvPr/>
          </p:nvSpPr>
          <p:spPr bwMode="auto">
            <a:xfrm>
              <a:off x="3505200" y="1036023"/>
              <a:ext cx="17830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CA" sz="1200" dirty="0" smtClean="0">
                  <a:solidFill>
                    <a:prstClr val="black"/>
                  </a:solidFill>
                  <a:latin typeface="Calibri" pitchFamily="34" charset="0"/>
                </a:rPr>
                <a:t>Beach cleanup assessment</a:t>
              </a:r>
              <a:endParaRPr lang="en-CA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140" name="Group 121"/>
          <p:cNvGrpSpPr>
            <a:grpSpLocks/>
          </p:cNvGrpSpPr>
          <p:nvPr/>
        </p:nvGrpSpPr>
        <p:grpSpPr bwMode="auto">
          <a:xfrm>
            <a:off x="2095516" y="2069026"/>
            <a:ext cx="1446272" cy="487977"/>
            <a:chOff x="3505200" y="1036023"/>
            <a:chExt cx="1880488" cy="487977"/>
          </a:xfrm>
        </p:grpSpPr>
        <p:sp>
          <p:nvSpPr>
            <p:cNvPr id="144" name="Rectangle 6"/>
            <p:cNvSpPr>
              <a:spLocks noChangeArrowheads="1"/>
            </p:cNvSpPr>
            <p:nvPr/>
          </p:nvSpPr>
          <p:spPr bwMode="auto">
            <a:xfrm>
              <a:off x="3505200" y="1066800"/>
              <a:ext cx="1783080" cy="457200"/>
            </a:xfrm>
            <a:prstGeom prst="rect">
              <a:avLst/>
            </a:prstGeom>
            <a:solidFill>
              <a:srgbClr val="FF0000">
                <a:alpha val="67000"/>
              </a:srgb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Text Box 1046"/>
            <p:cNvSpPr txBox="1">
              <a:spLocks noChangeArrowheads="1"/>
            </p:cNvSpPr>
            <p:nvPr/>
          </p:nvSpPr>
          <p:spPr bwMode="auto">
            <a:xfrm>
              <a:off x="3505200" y="1036023"/>
              <a:ext cx="18804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CA" sz="1200" dirty="0" smtClean="0">
                  <a:solidFill>
                    <a:prstClr val="black"/>
                  </a:solidFill>
                  <a:latin typeface="Calibri" pitchFamily="34" charset="0"/>
                </a:rPr>
                <a:t>Area of </a:t>
              </a:r>
              <a:r>
                <a:rPr lang="en-CA" sz="1200" dirty="0" err="1" smtClean="0">
                  <a:solidFill>
                    <a:prstClr val="black"/>
                  </a:solidFill>
                  <a:latin typeface="Calibri" pitchFamily="34" charset="0"/>
                </a:rPr>
                <a:t>nearshore</a:t>
              </a:r>
              <a:r>
                <a:rPr lang="en-CA" sz="1200" dirty="0" smtClean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CA" sz="1200" dirty="0" err="1" smtClean="0">
                  <a:solidFill>
                    <a:prstClr val="black"/>
                  </a:solidFill>
                  <a:latin typeface="Calibri" pitchFamily="34" charset="0"/>
                </a:rPr>
                <a:t>hardbottom</a:t>
              </a:r>
              <a:r>
                <a:rPr lang="en-CA" sz="1200" dirty="0" smtClean="0">
                  <a:solidFill>
                    <a:prstClr val="black"/>
                  </a:solidFill>
                  <a:latin typeface="Calibri" pitchFamily="34" charset="0"/>
                </a:rPr>
                <a:t>  buried</a:t>
              </a:r>
              <a:endParaRPr lang="en-CA" sz="12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cxnSp>
        <p:nvCxnSpPr>
          <p:cNvPr id="146" name="Elbow Connector 80"/>
          <p:cNvCxnSpPr>
            <a:stCxn id="285" idx="0"/>
            <a:endCxn id="144" idx="2"/>
          </p:cNvCxnSpPr>
          <p:nvPr/>
        </p:nvCxnSpPr>
        <p:spPr bwMode="auto">
          <a:xfrm rot="16200000" flipV="1">
            <a:off x="2686537" y="2651660"/>
            <a:ext cx="546704" cy="3573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80"/>
          <p:cNvCxnSpPr>
            <a:stCxn id="288" idx="0"/>
            <a:endCxn id="136" idx="2"/>
          </p:cNvCxnSpPr>
          <p:nvPr/>
        </p:nvCxnSpPr>
        <p:spPr bwMode="auto">
          <a:xfrm rot="5400000" flipH="1" flipV="1">
            <a:off x="5140788" y="2610894"/>
            <a:ext cx="598024" cy="43761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80"/>
          <p:cNvCxnSpPr>
            <a:stCxn id="291" idx="0"/>
            <a:endCxn id="2128" idx="2"/>
          </p:cNvCxnSpPr>
          <p:nvPr/>
        </p:nvCxnSpPr>
        <p:spPr bwMode="auto">
          <a:xfrm rot="5400000" flipH="1" flipV="1">
            <a:off x="1027495" y="2844719"/>
            <a:ext cx="547160" cy="2083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Up Arrow 151"/>
          <p:cNvSpPr/>
          <p:nvPr/>
        </p:nvSpPr>
        <p:spPr bwMode="auto">
          <a:xfrm>
            <a:off x="3529088" y="1600199"/>
            <a:ext cx="1143000" cy="3671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FEM 2014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3" name="TextBox 9"/>
          <p:cNvSpPr txBox="1">
            <a:spLocks noChangeArrowheads="1"/>
          </p:cNvSpPr>
          <p:nvPr/>
        </p:nvSpPr>
        <p:spPr bwMode="auto">
          <a:xfrm>
            <a:off x="6477000" y="228600"/>
            <a:ext cx="2394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Southeast Florida Coast</a:t>
            </a:r>
          </a:p>
        </p:txBody>
      </p:sp>
      <p:grpSp>
        <p:nvGrpSpPr>
          <p:cNvPr id="112" name="Group 1069"/>
          <p:cNvGrpSpPr>
            <a:grpSpLocks/>
          </p:cNvGrpSpPr>
          <p:nvPr/>
        </p:nvGrpSpPr>
        <p:grpSpPr bwMode="auto">
          <a:xfrm>
            <a:off x="3581400" y="1066800"/>
            <a:ext cx="1497692" cy="457200"/>
            <a:chOff x="1200" y="816"/>
            <a:chExt cx="864" cy="28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14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15" name="Text Box 1071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Unique oceanfront environment</a:t>
              </a:r>
              <a:endParaRPr lang="en-CA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6" name="Group 1069"/>
          <p:cNvGrpSpPr>
            <a:grpSpLocks/>
          </p:cNvGrpSpPr>
          <p:nvPr/>
        </p:nvGrpSpPr>
        <p:grpSpPr bwMode="auto">
          <a:xfrm>
            <a:off x="5181600" y="838200"/>
            <a:ext cx="1371600" cy="279205"/>
            <a:chOff x="1200" y="816"/>
            <a:chExt cx="864" cy="28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17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18" name="Text Box 1071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Ocean access</a:t>
              </a:r>
              <a:endParaRPr lang="en-CA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roup 1069"/>
          <p:cNvGrpSpPr>
            <a:grpSpLocks/>
          </p:cNvGrpSpPr>
          <p:nvPr/>
        </p:nvGrpSpPr>
        <p:grpSpPr bwMode="auto">
          <a:xfrm>
            <a:off x="5181600" y="533400"/>
            <a:ext cx="1371600" cy="196864"/>
            <a:chOff x="1200" y="816"/>
            <a:chExt cx="864" cy="28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2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24" name="Text Box 1071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Recreation</a:t>
              </a:r>
              <a:endParaRPr lang="en-CA" sz="11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1069"/>
          <p:cNvGrpSpPr>
            <a:grpSpLocks/>
          </p:cNvGrpSpPr>
          <p:nvPr/>
        </p:nvGrpSpPr>
        <p:grpSpPr bwMode="auto">
          <a:xfrm>
            <a:off x="3657600" y="533400"/>
            <a:ext cx="1371600" cy="457200"/>
            <a:chOff x="1200" y="816"/>
            <a:chExt cx="864" cy="288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30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grp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100">
                <a:solidFill>
                  <a:prstClr val="white"/>
                </a:solidFill>
              </a:endParaRPr>
            </a:p>
          </p:txBody>
        </p:sp>
        <p:sp>
          <p:nvSpPr>
            <p:cNvPr id="153" name="Text Box 1071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100" dirty="0" smtClean="0">
                  <a:solidFill>
                    <a:prstClr val="black"/>
                  </a:solidFill>
                </a:rPr>
                <a:t>Tourism-related jobs</a:t>
              </a:r>
              <a:endParaRPr lang="en-CA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4" name="Rectangle 1092"/>
          <p:cNvSpPr>
            <a:spLocks noChangeArrowheads="1"/>
          </p:cNvSpPr>
          <p:nvPr/>
        </p:nvSpPr>
        <p:spPr bwMode="auto">
          <a:xfrm>
            <a:off x="228600" y="4267200"/>
            <a:ext cx="8686800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156" name="TextBox 9"/>
          <p:cNvSpPr txBox="1">
            <a:spLocks noChangeArrowheads="1"/>
          </p:cNvSpPr>
          <p:nvPr/>
        </p:nvSpPr>
        <p:spPr bwMode="auto">
          <a:xfrm>
            <a:off x="381000" y="4572000"/>
            <a:ext cx="219861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Drivers and Pressures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9" name="Rectangle 1092"/>
          <p:cNvSpPr>
            <a:spLocks noChangeArrowheads="1"/>
          </p:cNvSpPr>
          <p:nvPr/>
        </p:nvSpPr>
        <p:spPr bwMode="auto">
          <a:xfrm>
            <a:off x="304800" y="228600"/>
            <a:ext cx="8686800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160" name="TextBox 9"/>
          <p:cNvSpPr txBox="1">
            <a:spLocks noChangeArrowheads="1"/>
          </p:cNvSpPr>
          <p:nvPr/>
        </p:nvSpPr>
        <p:spPr bwMode="auto">
          <a:xfrm>
            <a:off x="457200" y="2743200"/>
            <a:ext cx="66293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prstClr val="black"/>
                </a:solidFill>
                <a:latin typeface="Calibri" pitchFamily="34" charset="0"/>
              </a:rPr>
              <a:t>State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1" name="Left Brace 160"/>
          <p:cNvSpPr/>
          <p:nvPr/>
        </p:nvSpPr>
        <p:spPr>
          <a:xfrm>
            <a:off x="7848600" y="2362200"/>
            <a:ext cx="2286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092"/>
          <p:cNvSpPr>
            <a:spLocks noChangeArrowheads="1"/>
          </p:cNvSpPr>
          <p:nvPr/>
        </p:nvSpPr>
        <p:spPr bwMode="auto">
          <a:xfrm>
            <a:off x="357548" y="1610683"/>
            <a:ext cx="5486400" cy="81049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9203" name="TextBox 4"/>
          <p:cNvSpPr txBox="1">
            <a:spLocks noChangeArrowheads="1"/>
          </p:cNvSpPr>
          <p:nvPr/>
        </p:nvSpPr>
        <p:spPr bwMode="auto">
          <a:xfrm>
            <a:off x="270164" y="205228"/>
            <a:ext cx="33147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643548" y="1735375"/>
            <a:ext cx="989013" cy="533400"/>
            <a:chOff x="432" y="2303"/>
            <a:chExt cx="623" cy="528"/>
          </a:xfrm>
        </p:grpSpPr>
        <p:sp>
          <p:nvSpPr>
            <p:cNvPr id="179294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9295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Density &amp; cover</a:t>
              </a:r>
              <a:endParaRPr lang="en-CA" sz="1200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710348" y="1735375"/>
            <a:ext cx="989013" cy="533400"/>
            <a:chOff x="432" y="2303"/>
            <a:chExt cx="623" cy="528"/>
          </a:xfrm>
        </p:grpSpPr>
        <p:sp>
          <p:nvSpPr>
            <p:cNvPr id="179292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9293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Condition index</a:t>
              </a:r>
              <a:endParaRPr lang="en-CA" sz="1200"/>
            </a:p>
          </p:txBody>
        </p:sp>
      </p:grpSp>
      <p:sp>
        <p:nvSpPr>
          <p:cNvPr id="179208" name="Oval 46"/>
          <p:cNvSpPr>
            <a:spLocks noChangeArrowheads="1"/>
          </p:cNvSpPr>
          <p:nvPr/>
        </p:nvSpPr>
        <p:spPr bwMode="auto">
          <a:xfrm>
            <a:off x="6688522" y="3830602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>
                <a:latin typeface="Calibri" pitchFamily="34" charset="0"/>
              </a:rPr>
              <a:t>Fish and Shellfish</a:t>
            </a:r>
            <a:endParaRPr lang="en-CA" sz="1200">
              <a:latin typeface="Calibri" pitchFamily="34" charset="0"/>
            </a:endParaRPr>
          </a:p>
        </p:txBody>
      </p:sp>
      <p:cxnSp>
        <p:nvCxnSpPr>
          <p:cNvPr id="179210" name="Curved Connector 70"/>
          <p:cNvCxnSpPr>
            <a:cxnSpLocks noChangeShapeType="1"/>
            <a:stCxn id="153" idx="3"/>
            <a:endCxn id="179222" idx="4"/>
          </p:cNvCxnSpPr>
          <p:nvPr/>
        </p:nvCxnSpPr>
        <p:spPr bwMode="auto">
          <a:xfrm flipV="1">
            <a:off x="5172076" y="5319966"/>
            <a:ext cx="401949" cy="779026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9211" name="Curved Connector 80"/>
          <p:cNvCxnSpPr>
            <a:cxnSpLocks noChangeShapeType="1"/>
            <a:stCxn id="179202" idx="3"/>
            <a:endCxn id="179208" idx="0"/>
          </p:cNvCxnSpPr>
          <p:nvPr/>
        </p:nvCxnSpPr>
        <p:spPr bwMode="auto">
          <a:xfrm>
            <a:off x="5843948" y="2015929"/>
            <a:ext cx="1492274" cy="1814673"/>
          </a:xfrm>
          <a:prstGeom prst="curvedConnector2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</p:spPr>
      </p:cxnSp>
      <p:grpSp>
        <p:nvGrpSpPr>
          <p:cNvPr id="5" name="Group 1087"/>
          <p:cNvGrpSpPr>
            <a:grpSpLocks/>
          </p:cNvGrpSpPr>
          <p:nvPr/>
        </p:nvGrpSpPr>
        <p:grpSpPr bwMode="auto">
          <a:xfrm>
            <a:off x="4667611" y="592374"/>
            <a:ext cx="1406525" cy="461963"/>
            <a:chOff x="1178" y="816"/>
            <a:chExt cx="886" cy="291"/>
          </a:xfrm>
        </p:grpSpPr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9291" name="Text Box 1089"/>
            <p:cNvSpPr txBox="1">
              <a:spLocks noChangeArrowheads="1"/>
            </p:cNvSpPr>
            <p:nvPr/>
          </p:nvSpPr>
          <p:spPr bwMode="auto">
            <a:xfrm>
              <a:off x="1178" y="816"/>
              <a:ext cx="88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Natural filter / nutrient regulation </a:t>
              </a:r>
              <a:endParaRPr lang="en-CA" sz="1200" dirty="0"/>
            </a:p>
          </p:txBody>
        </p:sp>
      </p:grpSp>
      <p:grpSp>
        <p:nvGrpSpPr>
          <p:cNvPr id="6" name="Group 1060"/>
          <p:cNvGrpSpPr>
            <a:grpSpLocks/>
          </p:cNvGrpSpPr>
          <p:nvPr/>
        </p:nvGrpSpPr>
        <p:grpSpPr bwMode="auto">
          <a:xfrm>
            <a:off x="1767249" y="592374"/>
            <a:ext cx="1411288" cy="461963"/>
            <a:chOff x="1175" y="816"/>
            <a:chExt cx="889" cy="291"/>
          </a:xfrm>
        </p:grpSpPr>
        <p:sp>
          <p:nvSpPr>
            <p:cNvPr id="110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9289" name="Text Box 1062"/>
            <p:cNvSpPr txBox="1">
              <a:spLocks noChangeArrowheads="1"/>
            </p:cNvSpPr>
            <p:nvPr/>
          </p:nvSpPr>
          <p:spPr bwMode="auto">
            <a:xfrm>
              <a:off x="1175" y="816"/>
              <a:ext cx="8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Protect from erosion and storms</a:t>
              </a:r>
              <a:endParaRPr lang="en-CA" sz="1200" dirty="0"/>
            </a:p>
          </p:txBody>
        </p:sp>
      </p:grpSp>
      <p:sp>
        <p:nvSpPr>
          <p:cNvPr id="179214" name="TextBox 9"/>
          <p:cNvSpPr txBox="1">
            <a:spLocks noChangeArrowheads="1"/>
          </p:cNvSpPr>
          <p:nvPr/>
        </p:nvSpPr>
        <p:spPr bwMode="auto">
          <a:xfrm>
            <a:off x="7175885" y="2374559"/>
            <a:ext cx="984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Feeding habitat</a:t>
            </a:r>
          </a:p>
        </p:txBody>
      </p:sp>
      <p:sp>
        <p:nvSpPr>
          <p:cNvPr id="170" name="Up Arrow 169"/>
          <p:cNvSpPr/>
          <p:nvPr/>
        </p:nvSpPr>
        <p:spPr bwMode="auto">
          <a:xfrm>
            <a:off x="2601840" y="1139628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7" name="Group 1054"/>
          <p:cNvGrpSpPr>
            <a:grpSpLocks/>
          </p:cNvGrpSpPr>
          <p:nvPr/>
        </p:nvGrpSpPr>
        <p:grpSpPr bwMode="auto">
          <a:xfrm>
            <a:off x="357548" y="592374"/>
            <a:ext cx="1371600" cy="461963"/>
            <a:chOff x="1200" y="816"/>
            <a:chExt cx="864" cy="291"/>
          </a:xfrm>
        </p:grpSpPr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9287" name="Text Box 105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grpSp>
        <p:nvGrpSpPr>
          <p:cNvPr id="8" name="Group 1075"/>
          <p:cNvGrpSpPr>
            <a:grpSpLocks/>
          </p:cNvGrpSpPr>
          <p:nvPr/>
        </p:nvGrpSpPr>
        <p:grpSpPr bwMode="auto">
          <a:xfrm>
            <a:off x="3254736" y="592374"/>
            <a:ext cx="1371600" cy="461963"/>
            <a:chOff x="1200" y="816"/>
            <a:chExt cx="864" cy="291"/>
          </a:xfrm>
        </p:grpSpPr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9285" name="Text Box 1077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Critical habitat for protected species</a:t>
              </a:r>
              <a:endParaRPr lang="en-CA" sz="1200" dirty="0"/>
            </a:p>
          </p:txBody>
        </p:sp>
      </p:grpSp>
      <p:cxnSp>
        <p:nvCxnSpPr>
          <p:cNvPr id="179221" name="Curved Connector 68"/>
          <p:cNvCxnSpPr>
            <a:cxnSpLocks noChangeShapeType="1"/>
            <a:stCxn id="102" idx="0"/>
            <a:endCxn id="179254" idx="2"/>
          </p:cNvCxnSpPr>
          <p:nvPr/>
        </p:nvCxnSpPr>
        <p:spPr bwMode="auto">
          <a:xfrm rot="5400000" flipH="1" flipV="1">
            <a:off x="819512" y="4324711"/>
            <a:ext cx="1219199" cy="799378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9224" name="Curved Connector 54"/>
          <p:cNvCxnSpPr>
            <a:cxnSpLocks noChangeShapeType="1"/>
            <a:stCxn id="139" idx="1"/>
            <a:endCxn id="179222" idx="4"/>
          </p:cNvCxnSpPr>
          <p:nvPr/>
        </p:nvCxnSpPr>
        <p:spPr bwMode="auto">
          <a:xfrm rot="10800000">
            <a:off x="5574026" y="5319966"/>
            <a:ext cx="702709" cy="606616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1576748" y="1735375"/>
            <a:ext cx="989013" cy="533400"/>
            <a:chOff x="432" y="2303"/>
            <a:chExt cx="623" cy="528"/>
          </a:xfrm>
        </p:grpSpPr>
        <p:sp>
          <p:nvSpPr>
            <p:cNvPr id="179276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9277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Reef structure</a:t>
              </a:r>
              <a:endParaRPr lang="en-CA" sz="1200"/>
            </a:p>
          </p:txBody>
        </p:sp>
      </p:grpSp>
      <p:cxnSp>
        <p:nvCxnSpPr>
          <p:cNvPr id="179226" name="Curved Connector 54"/>
          <p:cNvCxnSpPr>
            <a:cxnSpLocks noChangeShapeType="1"/>
            <a:stCxn id="179222" idx="0"/>
            <a:endCxn id="179268" idx="2"/>
          </p:cNvCxnSpPr>
          <p:nvPr/>
        </p:nvCxnSpPr>
        <p:spPr bwMode="auto">
          <a:xfrm rot="16200000" flipV="1">
            <a:off x="4356130" y="3340070"/>
            <a:ext cx="443166" cy="199262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9227" name="Curved Connector 69"/>
          <p:cNvCxnSpPr>
            <a:cxnSpLocks noChangeShapeType="1"/>
            <a:endCxn id="179264" idx="3"/>
          </p:cNvCxnSpPr>
          <p:nvPr/>
        </p:nvCxnSpPr>
        <p:spPr bwMode="auto">
          <a:xfrm rot="10800000">
            <a:off x="3467100" y="4391532"/>
            <a:ext cx="1528764" cy="383976"/>
          </a:xfrm>
          <a:prstGeom prst="curvedConnector3">
            <a:avLst>
              <a:gd name="adj1" fmla="val 66313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79228" name="TextBox 9"/>
          <p:cNvSpPr txBox="1">
            <a:spLocks noChangeArrowheads="1"/>
          </p:cNvSpPr>
          <p:nvPr/>
        </p:nvSpPr>
        <p:spPr bwMode="auto">
          <a:xfrm>
            <a:off x="254361" y="1243971"/>
            <a:ext cx="2312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4777148" y="1735375"/>
            <a:ext cx="989013" cy="533400"/>
            <a:chOff x="432" y="2303"/>
            <a:chExt cx="623" cy="528"/>
          </a:xfrm>
        </p:grpSpPr>
        <p:sp>
          <p:nvSpPr>
            <p:cNvPr id="179274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9275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Larval/ spat  #’s</a:t>
              </a:r>
              <a:endParaRPr lang="en-CA" sz="1200"/>
            </a:p>
          </p:txBody>
        </p: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433748" y="1735375"/>
            <a:ext cx="989013" cy="533400"/>
            <a:chOff x="432" y="2303"/>
            <a:chExt cx="623" cy="528"/>
          </a:xfrm>
        </p:grpSpPr>
        <p:sp>
          <p:nvSpPr>
            <p:cNvPr id="179272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9273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Habitat use</a:t>
              </a:r>
              <a:endParaRPr lang="en-CA" sz="1200"/>
            </a:p>
          </p:txBody>
        </p:sp>
      </p:grpSp>
      <p:grpSp>
        <p:nvGrpSpPr>
          <p:cNvPr id="15" name="Group 1046"/>
          <p:cNvGrpSpPr>
            <a:grpSpLocks/>
          </p:cNvGrpSpPr>
          <p:nvPr/>
        </p:nvGrpSpPr>
        <p:grpSpPr bwMode="auto">
          <a:xfrm>
            <a:off x="4722813" y="2966944"/>
            <a:ext cx="1371600" cy="1066800"/>
            <a:chOff x="1776" y="912"/>
            <a:chExt cx="912" cy="816"/>
          </a:xfrm>
        </p:grpSpPr>
        <p:sp>
          <p:nvSpPr>
            <p:cNvPr id="179270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9271" name="Text Box 104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Predation</a:t>
              </a:r>
              <a:endParaRPr lang="en-CA" sz="1200"/>
            </a:p>
          </p:txBody>
        </p:sp>
      </p:grpSp>
      <p:grpSp>
        <p:nvGrpSpPr>
          <p:cNvPr id="16" name="Group 1046"/>
          <p:cNvGrpSpPr>
            <a:grpSpLocks/>
          </p:cNvGrpSpPr>
          <p:nvPr/>
        </p:nvGrpSpPr>
        <p:grpSpPr bwMode="auto">
          <a:xfrm>
            <a:off x="2895600" y="3048000"/>
            <a:ext cx="1371600" cy="1066800"/>
            <a:chOff x="1776" y="912"/>
            <a:chExt cx="912" cy="816"/>
          </a:xfrm>
        </p:grpSpPr>
        <p:sp>
          <p:nvSpPr>
            <p:cNvPr id="179268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9269" name="Text Box 1048"/>
            <p:cNvSpPr txBox="1">
              <a:spLocks noChangeArrowheads="1"/>
            </p:cNvSpPr>
            <p:nvPr/>
          </p:nvSpPr>
          <p:spPr bwMode="auto">
            <a:xfrm>
              <a:off x="1854" y="1086"/>
              <a:ext cx="769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Reprod., growth and  survival</a:t>
              </a:r>
              <a:endParaRPr lang="en-CA" sz="1200"/>
            </a:p>
          </p:txBody>
        </p:sp>
      </p:grpSp>
      <p:grpSp>
        <p:nvGrpSpPr>
          <p:cNvPr id="18" name="Group 1046"/>
          <p:cNvGrpSpPr>
            <a:grpSpLocks/>
          </p:cNvGrpSpPr>
          <p:nvPr/>
        </p:nvGrpSpPr>
        <p:grpSpPr bwMode="auto">
          <a:xfrm>
            <a:off x="2095500" y="3858132"/>
            <a:ext cx="1371600" cy="1066800"/>
            <a:chOff x="1776" y="912"/>
            <a:chExt cx="912" cy="816"/>
          </a:xfrm>
        </p:grpSpPr>
        <p:sp>
          <p:nvSpPr>
            <p:cNvPr id="179264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9265" name="Text Box 104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Plankton (incl. Red tides)</a:t>
              </a:r>
              <a:endParaRPr lang="en-CA" sz="1200"/>
            </a:p>
          </p:txBody>
        </p:sp>
      </p:grpSp>
      <p:cxnSp>
        <p:nvCxnSpPr>
          <p:cNvPr id="179235" name="Curved Connector 80"/>
          <p:cNvCxnSpPr>
            <a:cxnSpLocks noChangeShapeType="1"/>
            <a:stCxn id="179202" idx="3"/>
            <a:endCxn id="179222" idx="6"/>
          </p:cNvCxnSpPr>
          <p:nvPr/>
        </p:nvCxnSpPr>
        <p:spPr bwMode="auto">
          <a:xfrm>
            <a:off x="5843948" y="2015929"/>
            <a:ext cx="377777" cy="2923037"/>
          </a:xfrm>
          <a:prstGeom prst="curvedConnector3">
            <a:avLst>
              <a:gd name="adj1" fmla="val 160512"/>
            </a:avLst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</p:spPr>
      </p:cxnSp>
      <p:sp>
        <p:nvSpPr>
          <p:cNvPr id="179236" name="TextBox 9"/>
          <p:cNvSpPr txBox="1">
            <a:spLocks noChangeArrowheads="1"/>
          </p:cNvSpPr>
          <p:nvPr/>
        </p:nvSpPr>
        <p:spPr bwMode="auto">
          <a:xfrm>
            <a:off x="5357055" y="2593510"/>
            <a:ext cx="1136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Filtration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179239" name="Curved Connector 68"/>
          <p:cNvCxnSpPr>
            <a:cxnSpLocks noChangeShapeType="1"/>
            <a:stCxn id="179264" idx="0"/>
          </p:cNvCxnSpPr>
          <p:nvPr/>
        </p:nvCxnSpPr>
        <p:spPr bwMode="auto">
          <a:xfrm rot="5400000" flipH="1" flipV="1">
            <a:off x="2700084" y="3662616"/>
            <a:ext cx="276732" cy="1143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9241" name="Curved Connector 68"/>
          <p:cNvCxnSpPr>
            <a:cxnSpLocks noChangeShapeType="1"/>
            <a:stCxn id="179270" idx="1"/>
            <a:endCxn id="179268" idx="3"/>
          </p:cNvCxnSpPr>
          <p:nvPr/>
        </p:nvCxnSpPr>
        <p:spPr bwMode="auto">
          <a:xfrm rot="10800000" flipV="1">
            <a:off x="4267201" y="3500344"/>
            <a:ext cx="455613" cy="81056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24" name="Group 1046"/>
          <p:cNvGrpSpPr>
            <a:grpSpLocks/>
          </p:cNvGrpSpPr>
          <p:nvPr/>
        </p:nvGrpSpPr>
        <p:grpSpPr bwMode="auto">
          <a:xfrm>
            <a:off x="1143000" y="3048000"/>
            <a:ext cx="1371600" cy="1066800"/>
            <a:chOff x="1776" y="912"/>
            <a:chExt cx="912" cy="816"/>
          </a:xfrm>
        </p:grpSpPr>
        <p:sp>
          <p:nvSpPr>
            <p:cNvPr id="179254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9255" name="Text Box 104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Sedimentation</a:t>
              </a:r>
              <a:endParaRPr lang="en-CA" sz="1200"/>
            </a:p>
          </p:txBody>
        </p:sp>
      </p:grpSp>
      <p:cxnSp>
        <p:nvCxnSpPr>
          <p:cNvPr id="179248" name="Curved Connector 68"/>
          <p:cNvCxnSpPr>
            <a:cxnSpLocks noChangeShapeType="1"/>
            <a:stCxn id="179268" idx="0"/>
            <a:endCxn id="179202" idx="2"/>
          </p:cNvCxnSpPr>
          <p:nvPr/>
        </p:nvCxnSpPr>
        <p:spPr bwMode="auto">
          <a:xfrm rot="16200000" flipV="1">
            <a:off x="3027661" y="2494261"/>
            <a:ext cx="626826" cy="480652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9250" name="Curved Connector 68"/>
          <p:cNvCxnSpPr>
            <a:cxnSpLocks noChangeShapeType="1"/>
            <a:stCxn id="179254" idx="0"/>
            <a:endCxn id="179202" idx="2"/>
          </p:cNvCxnSpPr>
          <p:nvPr/>
        </p:nvCxnSpPr>
        <p:spPr bwMode="auto">
          <a:xfrm rot="5400000" flipH="1" flipV="1">
            <a:off x="2151361" y="2098613"/>
            <a:ext cx="626826" cy="1271948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79251" name="Curved Connector 69"/>
          <p:cNvCxnSpPr>
            <a:cxnSpLocks noChangeShapeType="1"/>
            <a:stCxn id="129" idx="0"/>
            <a:endCxn id="179254" idx="2"/>
          </p:cNvCxnSpPr>
          <p:nvPr/>
        </p:nvCxnSpPr>
        <p:spPr bwMode="auto">
          <a:xfrm rot="16200000" flipV="1">
            <a:off x="1473707" y="4469894"/>
            <a:ext cx="1546277" cy="83609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98" name="Group 97"/>
          <p:cNvGrpSpPr/>
          <p:nvPr/>
        </p:nvGrpSpPr>
        <p:grpSpPr>
          <a:xfrm>
            <a:off x="317500" y="5333999"/>
            <a:ext cx="1423843" cy="1237345"/>
            <a:chOff x="4214957" y="293687"/>
            <a:chExt cx="1423843" cy="1237345"/>
          </a:xfrm>
        </p:grpSpPr>
        <p:grpSp>
          <p:nvGrpSpPr>
            <p:cNvPr id="99" name="Group 1051"/>
            <p:cNvGrpSpPr>
              <a:grpSpLocks/>
            </p:cNvGrpSpPr>
            <p:nvPr/>
          </p:nvGrpSpPr>
          <p:grpSpPr bwMode="auto">
            <a:xfrm>
              <a:off x="4234005" y="768461"/>
              <a:ext cx="1296793" cy="762333"/>
              <a:chOff x="250" y="448"/>
              <a:chExt cx="817" cy="480"/>
            </a:xfrm>
          </p:grpSpPr>
          <p:sp>
            <p:nvSpPr>
              <p:cNvPr id="113" name="Oval 17"/>
              <p:cNvSpPr>
                <a:spLocks noChangeArrowheads="1"/>
              </p:cNvSpPr>
              <p:nvPr/>
            </p:nvSpPr>
            <p:spPr bwMode="auto">
              <a:xfrm>
                <a:off x="250" y="44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14" name="Text Box 1049"/>
              <p:cNvSpPr txBox="1">
                <a:spLocks noChangeArrowheads="1"/>
              </p:cNvSpPr>
              <p:nvPr/>
            </p:nvSpPr>
            <p:spPr bwMode="auto">
              <a:xfrm>
                <a:off x="251" y="557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C.C - storms</a:t>
                </a:r>
                <a:endParaRPr lang="en-CA" sz="1200" dirty="0"/>
              </a:p>
            </p:txBody>
          </p:sp>
        </p:grpSp>
        <p:sp>
          <p:nvSpPr>
            <p:cNvPr id="101" name="TextBox 9"/>
            <p:cNvSpPr txBox="1">
              <a:spLocks noChangeArrowheads="1"/>
            </p:cNvSpPr>
            <p:nvPr/>
          </p:nvSpPr>
          <p:spPr bwMode="auto">
            <a:xfrm>
              <a:off x="4214957" y="293687"/>
              <a:ext cx="14238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>
                  <a:cs typeface="Arial" charset="0"/>
                </a:rPr>
                <a:t>Climate </a:t>
              </a:r>
              <a:r>
                <a:rPr lang="en-CA" sz="1200" b="1" dirty="0" smtClean="0">
                  <a:cs typeface="Arial" charset="0"/>
                </a:rPr>
                <a:t>Change - atmosphere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02" name="Rectangle 1092"/>
            <p:cNvSpPr>
              <a:spLocks noChangeArrowheads="1"/>
            </p:cNvSpPr>
            <p:nvPr/>
          </p:nvSpPr>
          <p:spPr bwMode="auto">
            <a:xfrm>
              <a:off x="4214957" y="293687"/>
              <a:ext cx="1423843" cy="12373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943641" y="5661077"/>
            <a:ext cx="1563147" cy="1098818"/>
            <a:chOff x="6634307" y="293687"/>
            <a:chExt cx="1563147" cy="1098818"/>
          </a:xfrm>
        </p:grpSpPr>
        <p:sp>
          <p:nvSpPr>
            <p:cNvPr id="125" name="Oval 17"/>
            <p:cNvSpPr>
              <a:spLocks noChangeArrowheads="1"/>
            </p:cNvSpPr>
            <p:nvPr/>
          </p:nvSpPr>
          <p:spPr bwMode="auto">
            <a:xfrm>
              <a:off x="6635895" y="583242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6" name="Text Box 1109"/>
            <p:cNvSpPr txBox="1">
              <a:spLocks noChangeArrowheads="1"/>
            </p:cNvSpPr>
            <p:nvPr/>
          </p:nvSpPr>
          <p:spPr bwMode="auto">
            <a:xfrm>
              <a:off x="6635895" y="692779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Dredging and fill</a:t>
              </a:r>
              <a:endParaRPr lang="en-CA" sz="1150" dirty="0"/>
            </a:p>
          </p:txBody>
        </p:sp>
        <p:sp>
          <p:nvSpPr>
            <p:cNvPr id="128" name="TextBox 9"/>
            <p:cNvSpPr txBox="1">
              <a:spLocks noChangeArrowheads="1"/>
            </p:cNvSpPr>
            <p:nvPr/>
          </p:nvSpPr>
          <p:spPr bwMode="auto">
            <a:xfrm>
              <a:off x="6635895" y="306243"/>
              <a:ext cx="15615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Marine construction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29" name="Rectangle 1092"/>
            <p:cNvSpPr>
              <a:spLocks noChangeArrowheads="1"/>
            </p:cNvSpPr>
            <p:nvPr/>
          </p:nvSpPr>
          <p:spPr bwMode="auto">
            <a:xfrm>
              <a:off x="6634307" y="293687"/>
              <a:ext cx="1442498" cy="10988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276734" y="5022592"/>
            <a:ext cx="2278063" cy="1807979"/>
            <a:chOff x="233796" y="1026845"/>
            <a:chExt cx="2278063" cy="1807979"/>
          </a:xfrm>
        </p:grpSpPr>
        <p:grpSp>
          <p:nvGrpSpPr>
            <p:cNvPr id="135" name="Group 1101"/>
            <p:cNvGrpSpPr>
              <a:grpSpLocks/>
            </p:cNvGrpSpPr>
            <p:nvPr/>
          </p:nvGrpSpPr>
          <p:grpSpPr bwMode="auto">
            <a:xfrm>
              <a:off x="329046" y="1288783"/>
              <a:ext cx="1295400" cy="762000"/>
              <a:chOff x="240" y="288"/>
              <a:chExt cx="816" cy="480"/>
            </a:xfrm>
          </p:grpSpPr>
          <p:sp>
            <p:nvSpPr>
              <p:cNvPr id="146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7" name="Text Box 1103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Contaminant spills</a:t>
                </a:r>
                <a:endParaRPr lang="en-CA" sz="1200"/>
              </a:p>
            </p:txBody>
          </p:sp>
        </p:grp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645584" y="1680713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8" name="TextBox 9"/>
            <p:cNvSpPr txBox="1">
              <a:spLocks noChangeArrowheads="1"/>
            </p:cNvSpPr>
            <p:nvPr/>
          </p:nvSpPr>
          <p:spPr bwMode="auto">
            <a:xfrm>
              <a:off x="243321" y="1037958"/>
              <a:ext cx="22685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Land-based sources of pollution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39" name="Rectangle 1092"/>
            <p:cNvSpPr>
              <a:spLocks noChangeArrowheads="1"/>
            </p:cNvSpPr>
            <p:nvPr/>
          </p:nvSpPr>
          <p:spPr bwMode="auto">
            <a:xfrm>
              <a:off x="233796" y="1026845"/>
              <a:ext cx="2215188" cy="18079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0" name="Text Box 1106"/>
            <p:cNvSpPr txBox="1">
              <a:spLocks noChangeArrowheads="1"/>
            </p:cNvSpPr>
            <p:nvPr/>
          </p:nvSpPr>
          <p:spPr bwMode="auto">
            <a:xfrm>
              <a:off x="729890" y="1731513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/>
                <a:t>S</a:t>
              </a:r>
              <a:r>
                <a:rPr lang="en-US" sz="1200" dirty="0" err="1" smtClean="0"/>
                <a:t>tormwater</a:t>
              </a:r>
              <a:r>
                <a:rPr lang="en-US" sz="1200" dirty="0" smtClean="0"/>
                <a:t> </a:t>
              </a:r>
              <a:r>
                <a:rPr lang="en-US" sz="1200" dirty="0"/>
                <a:t>runoff</a:t>
              </a:r>
              <a:endParaRPr lang="en-CA" sz="1200" dirty="0"/>
            </a:p>
          </p:txBody>
        </p:sp>
        <p:grpSp>
          <p:nvGrpSpPr>
            <p:cNvPr id="141" name="Group 1089"/>
            <p:cNvGrpSpPr>
              <a:grpSpLocks/>
            </p:cNvGrpSpPr>
            <p:nvPr/>
          </p:nvGrpSpPr>
          <p:grpSpPr bwMode="auto">
            <a:xfrm>
              <a:off x="924984" y="2072824"/>
              <a:ext cx="1347788" cy="762000"/>
              <a:chOff x="8" y="56"/>
              <a:chExt cx="849" cy="480"/>
            </a:xfrm>
          </p:grpSpPr>
          <p:sp>
            <p:nvSpPr>
              <p:cNvPr id="142" name="Oval 17"/>
              <p:cNvSpPr>
                <a:spLocks noChangeArrowheads="1"/>
              </p:cNvSpPr>
              <p:nvPr/>
            </p:nvSpPr>
            <p:spPr bwMode="auto">
              <a:xfrm>
                <a:off x="8" y="56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3" name="Text Box 1091"/>
              <p:cNvSpPr txBox="1">
                <a:spLocks noChangeArrowheads="1"/>
              </p:cNvSpPr>
              <p:nvPr/>
            </p:nvSpPr>
            <p:spPr bwMode="auto">
              <a:xfrm>
                <a:off x="41" y="147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F.W. – nutrient loads</a:t>
                </a:r>
                <a:endParaRPr lang="en-CA" sz="1200" dirty="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506788" y="5356042"/>
            <a:ext cx="1763713" cy="1485900"/>
            <a:chOff x="6634307" y="2328429"/>
            <a:chExt cx="1763713" cy="1485900"/>
          </a:xfrm>
        </p:grpSpPr>
        <p:sp>
          <p:nvSpPr>
            <p:cNvPr id="149" name="Oval 17"/>
            <p:cNvSpPr>
              <a:spLocks noChangeArrowheads="1"/>
            </p:cNvSpPr>
            <p:nvPr/>
          </p:nvSpPr>
          <p:spPr bwMode="auto">
            <a:xfrm>
              <a:off x="6635895" y="2617984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0" name="Text Box 1109"/>
            <p:cNvSpPr txBox="1">
              <a:spLocks noChangeArrowheads="1"/>
            </p:cNvSpPr>
            <p:nvPr/>
          </p:nvSpPr>
          <p:spPr bwMode="auto">
            <a:xfrm>
              <a:off x="6635895" y="2727521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Quantity</a:t>
              </a:r>
              <a:endParaRPr lang="en-CA" sz="1150" dirty="0"/>
            </a:p>
          </p:txBody>
        </p:sp>
        <p:grpSp>
          <p:nvGrpSpPr>
            <p:cNvPr id="151" name="Group 1113"/>
            <p:cNvGrpSpPr>
              <a:grpSpLocks/>
            </p:cNvGrpSpPr>
            <p:nvPr/>
          </p:nvGrpSpPr>
          <p:grpSpPr bwMode="auto">
            <a:xfrm>
              <a:off x="6789883" y="3019179"/>
              <a:ext cx="1295400" cy="762000"/>
              <a:chOff x="240" y="288"/>
              <a:chExt cx="816" cy="480"/>
            </a:xfrm>
          </p:grpSpPr>
          <p:sp>
            <p:nvSpPr>
              <p:cNvPr id="156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57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CA" sz="1200" dirty="0" smtClean="0"/>
                  <a:t>FW Timing</a:t>
                </a:r>
                <a:endParaRPr lang="en-CA" sz="1200" dirty="0"/>
              </a:p>
            </p:txBody>
          </p:sp>
        </p:grpSp>
        <p:sp>
          <p:nvSpPr>
            <p:cNvPr id="152" name="TextBox 9"/>
            <p:cNvSpPr txBox="1">
              <a:spLocks noChangeArrowheads="1"/>
            </p:cNvSpPr>
            <p:nvPr/>
          </p:nvSpPr>
          <p:spPr bwMode="auto">
            <a:xfrm>
              <a:off x="6635895" y="2340985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Water management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53" name="Rectangle 1092"/>
            <p:cNvSpPr>
              <a:spLocks noChangeArrowheads="1"/>
            </p:cNvSpPr>
            <p:nvPr/>
          </p:nvSpPr>
          <p:spPr bwMode="auto">
            <a:xfrm>
              <a:off x="6634307" y="2328429"/>
              <a:ext cx="1665288" cy="14859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79222" name="Oval 15"/>
          <p:cNvSpPr>
            <a:spLocks noChangeArrowheads="1"/>
          </p:cNvSpPr>
          <p:nvPr/>
        </p:nvSpPr>
        <p:spPr bwMode="auto">
          <a:xfrm>
            <a:off x="4926325" y="4557966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Calibri" pitchFamily="34" charset="0"/>
              </a:rPr>
              <a:t>Water </a:t>
            </a:r>
            <a:r>
              <a:rPr lang="en-US" sz="1200" dirty="0" smtClean="0">
                <a:latin typeface="Calibri" pitchFamily="34" charset="0"/>
              </a:rPr>
              <a:t>column sub-model</a:t>
            </a:r>
            <a:endParaRPr lang="en-CA" sz="1200" dirty="0">
              <a:latin typeface="Calibri" pitchFamily="34" charset="0"/>
            </a:endParaRPr>
          </a:p>
        </p:txBody>
      </p:sp>
      <p:cxnSp>
        <p:nvCxnSpPr>
          <p:cNvPr id="171" name="Curved Connector 54"/>
          <p:cNvCxnSpPr>
            <a:cxnSpLocks noChangeShapeType="1"/>
            <a:stCxn id="179222" idx="0"/>
            <a:endCxn id="179270" idx="2"/>
          </p:cNvCxnSpPr>
          <p:nvPr/>
        </p:nvCxnSpPr>
        <p:spPr bwMode="auto">
          <a:xfrm rot="16200000" flipV="1">
            <a:off x="5229208" y="4213149"/>
            <a:ext cx="524222" cy="165412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185" name="TextBox 9"/>
          <p:cNvSpPr txBox="1">
            <a:spLocks noChangeArrowheads="1"/>
          </p:cNvSpPr>
          <p:nvPr/>
        </p:nvSpPr>
        <p:spPr bwMode="auto">
          <a:xfrm>
            <a:off x="4021932" y="4006334"/>
            <a:ext cx="1136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Salinity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00" name="TextBox 9"/>
          <p:cNvSpPr txBox="1">
            <a:spLocks noChangeArrowheads="1"/>
          </p:cNvSpPr>
          <p:nvPr/>
        </p:nvSpPr>
        <p:spPr bwMode="auto">
          <a:xfrm>
            <a:off x="6520802" y="115269"/>
            <a:ext cx="2392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Southwest Florida Shelf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3" name="TextBox 9"/>
          <p:cNvSpPr txBox="1">
            <a:spLocks noChangeArrowheads="1"/>
          </p:cNvSpPr>
          <p:nvPr/>
        </p:nvSpPr>
        <p:spPr bwMode="auto">
          <a:xfrm>
            <a:off x="6511925" y="362919"/>
            <a:ext cx="2385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Calibri" pitchFamily="34" charset="0"/>
              </a:rPr>
              <a:t>Habitat: Oyster reefs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95" name="Date Placeholder 9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80"/>
          <p:cNvGrpSpPr>
            <a:grpSpLocks/>
          </p:cNvGrpSpPr>
          <p:nvPr/>
        </p:nvGrpSpPr>
        <p:grpSpPr bwMode="auto">
          <a:xfrm>
            <a:off x="2790970" y="1713398"/>
            <a:ext cx="1295400" cy="762000"/>
            <a:chOff x="240" y="288"/>
            <a:chExt cx="816" cy="480"/>
          </a:xfrm>
        </p:grpSpPr>
        <p:sp>
          <p:nvSpPr>
            <p:cNvPr id="5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" name="Text Box 1082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Invasive species</a:t>
              </a:r>
              <a:endParaRPr lang="en-CA" sz="12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34307" y="1459397"/>
            <a:ext cx="1830895" cy="1870075"/>
            <a:chOff x="6634307" y="293686"/>
            <a:chExt cx="1830895" cy="1870075"/>
          </a:xfrm>
        </p:grpSpPr>
        <p:sp>
          <p:nvSpPr>
            <p:cNvPr id="7" name="Oval 17"/>
            <p:cNvSpPr>
              <a:spLocks noChangeArrowheads="1"/>
            </p:cNvSpPr>
            <p:nvPr/>
          </p:nvSpPr>
          <p:spPr bwMode="auto">
            <a:xfrm>
              <a:off x="6635895" y="583242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" name="Text Box 1109"/>
            <p:cNvSpPr txBox="1">
              <a:spLocks noChangeArrowheads="1"/>
            </p:cNvSpPr>
            <p:nvPr/>
          </p:nvSpPr>
          <p:spPr bwMode="auto">
            <a:xfrm>
              <a:off x="6635895" y="692779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Dredging and fill</a:t>
              </a:r>
              <a:endParaRPr lang="en-CA" sz="1150" dirty="0"/>
            </a:p>
          </p:txBody>
        </p:sp>
        <p:grpSp>
          <p:nvGrpSpPr>
            <p:cNvPr id="9" name="Group 1113"/>
            <p:cNvGrpSpPr>
              <a:grpSpLocks/>
            </p:cNvGrpSpPr>
            <p:nvPr/>
          </p:nvGrpSpPr>
          <p:grpSpPr bwMode="auto">
            <a:xfrm>
              <a:off x="6789883" y="984437"/>
              <a:ext cx="1295400" cy="762000"/>
              <a:chOff x="240" y="288"/>
              <a:chExt cx="816" cy="480"/>
            </a:xfrm>
          </p:grpSpPr>
          <p:sp>
            <p:nvSpPr>
              <p:cNvPr id="10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1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Altered shoreline</a:t>
                </a:r>
                <a:endParaRPr lang="en-CA" sz="1200" dirty="0"/>
              </a:p>
            </p:txBody>
          </p:sp>
        </p:grp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6635895" y="306243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Marine construction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3" name="Rectangle 1092"/>
            <p:cNvSpPr>
              <a:spLocks noChangeArrowheads="1"/>
            </p:cNvSpPr>
            <p:nvPr/>
          </p:nvSpPr>
          <p:spPr bwMode="auto">
            <a:xfrm>
              <a:off x="6634307" y="293686"/>
              <a:ext cx="1665288" cy="18700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7026133" y="1388104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38" name="Text Box 1109"/>
            <p:cNvSpPr txBox="1">
              <a:spLocks noChangeArrowheads="1"/>
            </p:cNvSpPr>
            <p:nvPr/>
          </p:nvSpPr>
          <p:spPr bwMode="auto">
            <a:xfrm>
              <a:off x="6882464" y="1586746"/>
              <a:ext cx="1582738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Altered circulation</a:t>
              </a:r>
              <a:endParaRPr lang="en-CA" sz="115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214957" y="1459398"/>
            <a:ext cx="2190760" cy="1879711"/>
            <a:chOff x="4214957" y="293687"/>
            <a:chExt cx="2190760" cy="1879711"/>
          </a:xfrm>
        </p:grpSpPr>
        <p:grpSp>
          <p:nvGrpSpPr>
            <p:cNvPr id="24" name="Group 1051"/>
            <p:cNvGrpSpPr>
              <a:grpSpLocks/>
            </p:cNvGrpSpPr>
            <p:nvPr/>
          </p:nvGrpSpPr>
          <p:grpSpPr bwMode="auto">
            <a:xfrm>
              <a:off x="4218132" y="514350"/>
              <a:ext cx="1295205" cy="762333"/>
              <a:chOff x="240" y="288"/>
              <a:chExt cx="816" cy="480"/>
            </a:xfrm>
          </p:grpSpPr>
          <p:sp>
            <p:nvSpPr>
              <p:cNvPr id="31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2" name="Text Box 1049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C.C - storms</a:t>
                </a:r>
                <a:endParaRPr lang="en-CA" sz="1200"/>
              </a:p>
            </p:txBody>
          </p:sp>
        </p:grpSp>
        <p:grpSp>
          <p:nvGrpSpPr>
            <p:cNvPr id="25" name="Group 1074"/>
            <p:cNvGrpSpPr>
              <a:grpSpLocks/>
            </p:cNvGrpSpPr>
            <p:nvPr/>
          </p:nvGrpSpPr>
          <p:grpSpPr bwMode="auto">
            <a:xfrm>
              <a:off x="4630786" y="895516"/>
              <a:ext cx="1295205" cy="762333"/>
              <a:chOff x="240" y="288"/>
              <a:chExt cx="816" cy="480"/>
            </a:xfrm>
          </p:grpSpPr>
          <p:sp>
            <p:nvSpPr>
              <p:cNvPr id="29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0" name="Text Box 1076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C.C. – air temperature</a:t>
                </a:r>
                <a:endParaRPr lang="en-CA" sz="1200"/>
              </a:p>
            </p:txBody>
          </p:sp>
        </p:grp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214957" y="293687"/>
              <a:ext cx="206492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 b="1" dirty="0">
                  <a:cs typeface="Arial" charset="0"/>
                </a:rPr>
                <a:t>Climate </a:t>
              </a:r>
              <a:r>
                <a:rPr lang="en-CA" sz="1200" b="1" dirty="0" smtClean="0">
                  <a:cs typeface="Arial" charset="0"/>
                </a:rPr>
                <a:t>Change - atmosphere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34" name="Rectangle 1092"/>
            <p:cNvSpPr>
              <a:spLocks noChangeArrowheads="1"/>
            </p:cNvSpPr>
            <p:nvPr/>
          </p:nvSpPr>
          <p:spPr bwMode="auto">
            <a:xfrm>
              <a:off x="4214957" y="293687"/>
              <a:ext cx="2152650" cy="18700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39" name="Group 1074"/>
            <p:cNvGrpSpPr>
              <a:grpSpLocks/>
            </p:cNvGrpSpPr>
            <p:nvPr/>
          </p:nvGrpSpPr>
          <p:grpSpPr bwMode="auto">
            <a:xfrm>
              <a:off x="5110512" y="1411065"/>
              <a:ext cx="1295205" cy="762333"/>
              <a:chOff x="240" y="288"/>
              <a:chExt cx="816" cy="480"/>
            </a:xfrm>
          </p:grpSpPr>
          <p:sp>
            <p:nvSpPr>
              <p:cNvPr id="40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1" name="Text Box 1076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C.C. – </a:t>
                </a:r>
                <a:r>
                  <a:rPr lang="en-US" sz="1200" dirty="0" smtClean="0"/>
                  <a:t>altered rainfall and evap.</a:t>
                </a:r>
                <a:endParaRPr lang="en-CA" sz="1200" dirty="0"/>
              </a:p>
            </p:txBody>
          </p:sp>
        </p:grpSp>
      </p:grpSp>
      <p:grpSp>
        <p:nvGrpSpPr>
          <p:cNvPr id="42" name="Group 1119"/>
          <p:cNvGrpSpPr>
            <a:grpSpLocks/>
          </p:cNvGrpSpPr>
          <p:nvPr/>
        </p:nvGrpSpPr>
        <p:grpSpPr bwMode="auto">
          <a:xfrm>
            <a:off x="299171" y="3452044"/>
            <a:ext cx="1295400" cy="762000"/>
            <a:chOff x="240" y="288"/>
            <a:chExt cx="816" cy="480"/>
          </a:xfrm>
        </p:grpSpPr>
        <p:sp>
          <p:nvSpPr>
            <p:cNvPr id="43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4" name="Text Box 1121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Damage from boating</a:t>
              </a:r>
              <a:endParaRPr lang="en-CA" sz="1200" dirty="0"/>
            </a:p>
          </p:txBody>
        </p:sp>
      </p:grpSp>
      <p:grpSp>
        <p:nvGrpSpPr>
          <p:cNvPr id="45" name="Group 1098"/>
          <p:cNvGrpSpPr>
            <a:grpSpLocks/>
          </p:cNvGrpSpPr>
          <p:nvPr/>
        </p:nvGrpSpPr>
        <p:grpSpPr bwMode="auto">
          <a:xfrm>
            <a:off x="1896053" y="3373057"/>
            <a:ext cx="1295400" cy="762000"/>
            <a:chOff x="240" y="288"/>
            <a:chExt cx="816" cy="480"/>
          </a:xfrm>
        </p:grpSpPr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7" name="Text Box 1100"/>
            <p:cNvSpPr txBox="1">
              <a:spLocks noChangeArrowheads="1"/>
            </p:cNvSpPr>
            <p:nvPr/>
          </p:nvSpPr>
          <p:spPr bwMode="auto">
            <a:xfrm>
              <a:off x="240" y="427"/>
              <a:ext cx="8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400" dirty="0"/>
                <a:t>Fish </a:t>
              </a:r>
              <a:r>
                <a:rPr lang="en-CA" sz="1400" dirty="0" smtClean="0"/>
                <a:t>harvesting</a:t>
              </a:r>
              <a:endParaRPr lang="en-CA" sz="14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210339" y="3468307"/>
            <a:ext cx="2152650" cy="1533347"/>
            <a:chOff x="4210339" y="2302596"/>
            <a:chExt cx="2152650" cy="1533347"/>
          </a:xfrm>
        </p:grpSpPr>
        <p:grpSp>
          <p:nvGrpSpPr>
            <p:cNvPr id="52" name="Group 1065"/>
            <p:cNvGrpSpPr>
              <a:grpSpLocks/>
            </p:cNvGrpSpPr>
            <p:nvPr/>
          </p:nvGrpSpPr>
          <p:grpSpPr bwMode="auto">
            <a:xfrm>
              <a:off x="4218132" y="2610373"/>
              <a:ext cx="1416050" cy="762000"/>
              <a:chOff x="240" y="288"/>
              <a:chExt cx="892" cy="480"/>
            </a:xfrm>
          </p:grpSpPr>
          <p:sp>
            <p:nvSpPr>
              <p:cNvPr id="53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4" name="Text Box 1067"/>
              <p:cNvSpPr txBox="1">
                <a:spLocks noChangeArrowheads="1"/>
              </p:cNvSpPr>
              <p:nvPr/>
            </p:nvSpPr>
            <p:spPr bwMode="auto">
              <a:xfrm>
                <a:off x="316" y="350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C.C. - Ocean acidification</a:t>
                </a:r>
                <a:endParaRPr lang="en-CA" sz="1200" dirty="0"/>
              </a:p>
            </p:txBody>
          </p:sp>
        </p:grpSp>
        <p:sp>
          <p:nvSpPr>
            <p:cNvPr id="61" name="TextBox 9"/>
            <p:cNvSpPr txBox="1">
              <a:spLocks noChangeArrowheads="1"/>
            </p:cNvSpPr>
            <p:nvPr/>
          </p:nvSpPr>
          <p:spPr bwMode="auto">
            <a:xfrm>
              <a:off x="4324639" y="2302596"/>
              <a:ext cx="19197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400" b="1" dirty="0">
                  <a:latin typeface="Calibri" pitchFamily="34" charset="0"/>
                </a:rPr>
                <a:t>Climate </a:t>
              </a:r>
              <a:r>
                <a:rPr lang="en-CA" sz="1400" b="1" dirty="0" smtClean="0">
                  <a:latin typeface="Calibri" pitchFamily="34" charset="0"/>
                </a:rPr>
                <a:t>Change - ocean</a:t>
              </a:r>
              <a:endParaRPr lang="en-CA" sz="1400" b="1" dirty="0">
                <a:latin typeface="Calibri" pitchFamily="34" charset="0"/>
              </a:endParaRPr>
            </a:p>
          </p:txBody>
        </p:sp>
        <p:sp>
          <p:nvSpPr>
            <p:cNvPr id="62" name="Rectangle 1092"/>
            <p:cNvSpPr>
              <a:spLocks noChangeArrowheads="1"/>
            </p:cNvSpPr>
            <p:nvPr/>
          </p:nvSpPr>
          <p:spPr bwMode="auto">
            <a:xfrm>
              <a:off x="4210339" y="2327996"/>
              <a:ext cx="2152650" cy="1507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26" name="Group 1068"/>
            <p:cNvGrpSpPr>
              <a:grpSpLocks/>
            </p:cNvGrpSpPr>
            <p:nvPr/>
          </p:nvGrpSpPr>
          <p:grpSpPr bwMode="auto">
            <a:xfrm>
              <a:off x="4719740" y="3073610"/>
              <a:ext cx="1352346" cy="762333"/>
              <a:chOff x="220" y="245"/>
              <a:chExt cx="852" cy="480"/>
            </a:xfrm>
          </p:grpSpPr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220" y="245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8" name="Text Box 1070"/>
              <p:cNvSpPr txBox="1">
                <a:spLocks noChangeArrowheads="1"/>
              </p:cNvSpPr>
              <p:nvPr/>
            </p:nvSpPr>
            <p:spPr bwMode="auto">
              <a:xfrm>
                <a:off x="256" y="398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Sea level rise</a:t>
                </a:r>
                <a:endParaRPr lang="en-CA" sz="1200" dirty="0"/>
              </a:p>
            </p:txBody>
          </p:sp>
        </p:grpSp>
      </p:grpSp>
      <p:grpSp>
        <p:nvGrpSpPr>
          <p:cNvPr id="65" name="Group 1092"/>
          <p:cNvGrpSpPr>
            <a:grpSpLocks/>
          </p:cNvGrpSpPr>
          <p:nvPr/>
        </p:nvGrpSpPr>
        <p:grpSpPr bwMode="auto">
          <a:xfrm>
            <a:off x="330248" y="4331709"/>
            <a:ext cx="1320800" cy="762000"/>
            <a:chOff x="240" y="288"/>
            <a:chExt cx="832" cy="480"/>
          </a:xfrm>
        </p:grpSpPr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7" name="Text Box 1094"/>
            <p:cNvSpPr txBox="1">
              <a:spLocks noChangeArrowheads="1"/>
            </p:cNvSpPr>
            <p:nvPr/>
          </p:nvSpPr>
          <p:spPr bwMode="auto">
            <a:xfrm>
              <a:off x="256" y="340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Harmful </a:t>
              </a:r>
              <a:r>
                <a:rPr lang="en-US" sz="1200" dirty="0"/>
                <a:t>Algae Blooms</a:t>
              </a:r>
              <a:endParaRPr lang="en-CA" sz="1200" dirty="0"/>
            </a:p>
          </p:txBody>
        </p:sp>
      </p:grpSp>
      <p:grpSp>
        <p:nvGrpSpPr>
          <p:cNvPr id="68" name="Group 1101"/>
          <p:cNvGrpSpPr>
            <a:grpSpLocks/>
          </p:cNvGrpSpPr>
          <p:nvPr/>
        </p:nvGrpSpPr>
        <p:grpSpPr bwMode="auto">
          <a:xfrm>
            <a:off x="1903557" y="4253018"/>
            <a:ext cx="1295400" cy="762000"/>
            <a:chOff x="240" y="288"/>
            <a:chExt cx="816" cy="480"/>
          </a:xfrm>
        </p:grpSpPr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0" name="Text Box 1103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Marine debris – ghost traps</a:t>
              </a:r>
              <a:endParaRPr lang="en-CA" sz="1200"/>
            </a:p>
          </p:txBody>
        </p:sp>
      </p:grpSp>
      <p:grpSp>
        <p:nvGrpSpPr>
          <p:cNvPr id="71" name="Group 1080"/>
          <p:cNvGrpSpPr>
            <a:grpSpLocks/>
          </p:cNvGrpSpPr>
          <p:nvPr/>
        </p:nvGrpSpPr>
        <p:grpSpPr bwMode="auto">
          <a:xfrm>
            <a:off x="2893580" y="2579325"/>
            <a:ext cx="1295400" cy="762000"/>
            <a:chOff x="240" y="288"/>
            <a:chExt cx="816" cy="480"/>
          </a:xfrm>
        </p:grpSpPr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3" name="Text Box 1082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200" dirty="0" smtClean="0"/>
                <a:t>Disease</a:t>
              </a:r>
              <a:endParaRPr lang="en-CA" sz="12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634307" y="3494139"/>
            <a:ext cx="1830895" cy="1870075"/>
            <a:chOff x="6634307" y="2328428"/>
            <a:chExt cx="1830895" cy="1870075"/>
          </a:xfrm>
        </p:grpSpPr>
        <p:sp>
          <p:nvSpPr>
            <p:cNvPr id="74" name="Oval 17"/>
            <p:cNvSpPr>
              <a:spLocks noChangeArrowheads="1"/>
            </p:cNvSpPr>
            <p:nvPr/>
          </p:nvSpPr>
          <p:spPr bwMode="auto">
            <a:xfrm>
              <a:off x="6635895" y="2617984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5" name="Text Box 1109"/>
            <p:cNvSpPr txBox="1">
              <a:spLocks noChangeArrowheads="1"/>
            </p:cNvSpPr>
            <p:nvPr/>
          </p:nvSpPr>
          <p:spPr bwMode="auto">
            <a:xfrm>
              <a:off x="6635895" y="2727521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Quantity</a:t>
              </a:r>
              <a:endParaRPr lang="en-CA" sz="1150" dirty="0"/>
            </a:p>
          </p:txBody>
        </p:sp>
        <p:grpSp>
          <p:nvGrpSpPr>
            <p:cNvPr id="76" name="Group 1113"/>
            <p:cNvGrpSpPr>
              <a:grpSpLocks/>
            </p:cNvGrpSpPr>
            <p:nvPr/>
          </p:nvGrpSpPr>
          <p:grpSpPr bwMode="auto">
            <a:xfrm>
              <a:off x="6789883" y="3019179"/>
              <a:ext cx="1295400" cy="762000"/>
              <a:chOff x="240" y="288"/>
              <a:chExt cx="816" cy="480"/>
            </a:xfrm>
          </p:grpSpPr>
          <p:sp>
            <p:nvSpPr>
              <p:cNvPr id="77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8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CA" sz="1200" dirty="0" smtClean="0"/>
                  <a:t>FW Timing</a:t>
                </a:r>
                <a:endParaRPr lang="en-CA" sz="1200" dirty="0"/>
              </a:p>
            </p:txBody>
          </p:sp>
        </p:grpSp>
        <p:sp>
          <p:nvSpPr>
            <p:cNvPr id="79" name="TextBox 9"/>
            <p:cNvSpPr txBox="1">
              <a:spLocks noChangeArrowheads="1"/>
            </p:cNvSpPr>
            <p:nvPr/>
          </p:nvSpPr>
          <p:spPr bwMode="auto">
            <a:xfrm>
              <a:off x="6635895" y="2340985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Water management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80" name="Rectangle 1092"/>
            <p:cNvSpPr>
              <a:spLocks noChangeArrowheads="1"/>
            </p:cNvSpPr>
            <p:nvPr/>
          </p:nvSpPr>
          <p:spPr bwMode="auto">
            <a:xfrm>
              <a:off x="6634307" y="2328428"/>
              <a:ext cx="1665288" cy="18700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7026133" y="3422846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2" name="Text Box 1109"/>
            <p:cNvSpPr txBox="1">
              <a:spLocks noChangeArrowheads="1"/>
            </p:cNvSpPr>
            <p:nvPr/>
          </p:nvSpPr>
          <p:spPr bwMode="auto">
            <a:xfrm>
              <a:off x="6882464" y="3621488"/>
              <a:ext cx="1582738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Distribution</a:t>
              </a:r>
              <a:endParaRPr lang="en-CA" sz="1150" dirty="0"/>
            </a:p>
          </p:txBody>
        </p:sp>
      </p:grpSp>
      <p:sp>
        <p:nvSpPr>
          <p:cNvPr id="88" name="TextBox 6"/>
          <p:cNvSpPr txBox="1">
            <a:spLocks noChangeArrowheads="1"/>
          </p:cNvSpPr>
          <p:nvPr/>
        </p:nvSpPr>
        <p:spPr bwMode="auto">
          <a:xfrm>
            <a:off x="522432" y="356462"/>
            <a:ext cx="1390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200" b="1" dirty="0" smtClean="0"/>
              <a:t>Drivers</a:t>
            </a:r>
            <a:endParaRPr lang="en-US" sz="3200" b="1" dirty="0"/>
          </a:p>
        </p:txBody>
      </p:sp>
      <p:grpSp>
        <p:nvGrpSpPr>
          <p:cNvPr id="89" name="Group 1101"/>
          <p:cNvGrpSpPr>
            <a:grpSpLocks/>
          </p:cNvGrpSpPr>
          <p:nvPr/>
        </p:nvGrpSpPr>
        <p:grpSpPr bwMode="auto">
          <a:xfrm>
            <a:off x="1835151" y="5350557"/>
            <a:ext cx="1295400" cy="762000"/>
            <a:chOff x="240" y="288"/>
            <a:chExt cx="816" cy="480"/>
          </a:xfrm>
        </p:grpSpPr>
        <p:sp>
          <p:nvSpPr>
            <p:cNvPr id="90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1" name="Text Box 1103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Increased impervious area</a:t>
              </a:r>
              <a:endParaRPr lang="en-CA" sz="120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33796" y="1026845"/>
            <a:ext cx="2371148" cy="2176279"/>
            <a:chOff x="233796" y="1026845"/>
            <a:chExt cx="2371148" cy="2176279"/>
          </a:xfrm>
        </p:grpSpPr>
        <p:grpSp>
          <p:nvGrpSpPr>
            <p:cNvPr id="14" name="Group 1101"/>
            <p:cNvGrpSpPr>
              <a:grpSpLocks/>
            </p:cNvGrpSpPr>
            <p:nvPr/>
          </p:nvGrpSpPr>
          <p:grpSpPr bwMode="auto">
            <a:xfrm>
              <a:off x="329046" y="1288783"/>
              <a:ext cx="1295400" cy="762000"/>
              <a:chOff x="240" y="288"/>
              <a:chExt cx="816" cy="480"/>
            </a:xfrm>
          </p:grpSpPr>
          <p:sp>
            <p:nvSpPr>
              <p:cNvPr id="15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" name="Text Box 1103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Contaminant spills</a:t>
                </a:r>
                <a:endParaRPr lang="en-CA" sz="1200"/>
              </a:p>
            </p:txBody>
          </p:sp>
        </p:grp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725921" y="1634858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18" name="Group 1122"/>
            <p:cNvGrpSpPr>
              <a:grpSpLocks/>
            </p:cNvGrpSpPr>
            <p:nvPr/>
          </p:nvGrpSpPr>
          <p:grpSpPr bwMode="auto">
            <a:xfrm>
              <a:off x="592571" y="1819008"/>
              <a:ext cx="1833563" cy="944562"/>
              <a:chOff x="-99" y="173"/>
              <a:chExt cx="1155" cy="595"/>
            </a:xfrm>
          </p:grpSpPr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0" name="Text Box 1124"/>
              <p:cNvSpPr txBox="1">
                <a:spLocks noChangeArrowheads="1"/>
              </p:cNvSpPr>
              <p:nvPr/>
            </p:nvSpPr>
            <p:spPr bwMode="auto">
              <a:xfrm>
                <a:off x="-99" y="173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/>
                  <a:t>Debris</a:t>
                </a:r>
                <a:endParaRPr lang="en-CA" sz="1200"/>
              </a:p>
            </p:txBody>
          </p:sp>
        </p:grp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243321" y="1037958"/>
              <a:ext cx="22685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Land-based sources of pollution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22" name="Rectangle 1092"/>
            <p:cNvSpPr>
              <a:spLocks noChangeArrowheads="1"/>
            </p:cNvSpPr>
            <p:nvPr/>
          </p:nvSpPr>
          <p:spPr bwMode="auto">
            <a:xfrm>
              <a:off x="233796" y="1026845"/>
              <a:ext cx="2371148" cy="21645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Text Box 1106"/>
            <p:cNvSpPr txBox="1">
              <a:spLocks noChangeArrowheads="1"/>
            </p:cNvSpPr>
            <p:nvPr/>
          </p:nvSpPr>
          <p:spPr bwMode="auto">
            <a:xfrm>
              <a:off x="1160896" y="2073008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S</a:t>
              </a:r>
              <a:r>
                <a:rPr lang="en-US" sz="1200" dirty="0" err="1" smtClean="0"/>
                <a:t>tormwater</a:t>
              </a:r>
              <a:r>
                <a:rPr lang="en-US" sz="1200" dirty="0" smtClean="0"/>
                <a:t> </a:t>
              </a:r>
              <a:r>
                <a:rPr lang="en-US" sz="1200" dirty="0"/>
                <a:t>runoff</a:t>
              </a:r>
              <a:endParaRPr lang="en-CA" sz="1200" dirty="0"/>
            </a:p>
          </p:txBody>
        </p:sp>
        <p:grpSp>
          <p:nvGrpSpPr>
            <p:cNvPr id="92" name="Group 1089"/>
            <p:cNvGrpSpPr>
              <a:grpSpLocks/>
            </p:cNvGrpSpPr>
            <p:nvPr/>
          </p:nvGrpSpPr>
          <p:grpSpPr bwMode="auto">
            <a:xfrm>
              <a:off x="1293284" y="2441124"/>
              <a:ext cx="1295400" cy="762000"/>
              <a:chOff x="240" y="288"/>
              <a:chExt cx="816" cy="480"/>
            </a:xfrm>
          </p:grpSpPr>
          <p:sp>
            <p:nvSpPr>
              <p:cNvPr id="93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94" name="Text Box 1091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F.W. – nutrient loads</a:t>
                </a:r>
                <a:endParaRPr lang="en-CA" sz="1200" dirty="0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276600" y="4987925"/>
            <a:ext cx="1763713" cy="1870075"/>
            <a:chOff x="3276600" y="4987925"/>
            <a:chExt cx="1763713" cy="1870075"/>
          </a:xfrm>
        </p:grpSpPr>
        <p:sp>
          <p:nvSpPr>
            <p:cNvPr id="96" name="Oval 17"/>
            <p:cNvSpPr>
              <a:spLocks noChangeArrowheads="1"/>
            </p:cNvSpPr>
            <p:nvPr/>
          </p:nvSpPr>
          <p:spPr bwMode="auto">
            <a:xfrm>
              <a:off x="3278188" y="5277481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7" name="Text Box 1109"/>
            <p:cNvSpPr txBox="1">
              <a:spLocks noChangeArrowheads="1"/>
            </p:cNvSpPr>
            <p:nvPr/>
          </p:nvSpPr>
          <p:spPr bwMode="auto">
            <a:xfrm>
              <a:off x="3278188" y="5387018"/>
              <a:ext cx="1295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 smtClean="0"/>
                <a:t>Dredging and fill</a:t>
              </a:r>
              <a:endParaRPr lang="en-CA" sz="1200" dirty="0"/>
            </a:p>
          </p:txBody>
        </p:sp>
        <p:grpSp>
          <p:nvGrpSpPr>
            <p:cNvPr id="98" name="Group 1113"/>
            <p:cNvGrpSpPr>
              <a:grpSpLocks/>
            </p:cNvGrpSpPr>
            <p:nvPr/>
          </p:nvGrpSpPr>
          <p:grpSpPr bwMode="auto">
            <a:xfrm>
              <a:off x="3432176" y="5678676"/>
              <a:ext cx="1295400" cy="762000"/>
              <a:chOff x="240" y="288"/>
              <a:chExt cx="816" cy="480"/>
            </a:xfrm>
          </p:grpSpPr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04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Altered shoreline</a:t>
                </a:r>
                <a:endParaRPr lang="en-CA" sz="1200" dirty="0"/>
              </a:p>
            </p:txBody>
          </p:sp>
        </p:grpSp>
        <p:sp>
          <p:nvSpPr>
            <p:cNvPr id="99" name="TextBox 9"/>
            <p:cNvSpPr txBox="1">
              <a:spLocks noChangeArrowheads="1"/>
            </p:cNvSpPr>
            <p:nvPr/>
          </p:nvSpPr>
          <p:spPr bwMode="auto">
            <a:xfrm>
              <a:off x="3278188" y="5000482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 smtClean="0">
                  <a:cs typeface="Arial" charset="0"/>
                </a:rPr>
                <a:t>Damage to bottom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00" name="Rectangle 1092"/>
            <p:cNvSpPr>
              <a:spLocks noChangeArrowheads="1"/>
            </p:cNvSpPr>
            <p:nvPr/>
          </p:nvSpPr>
          <p:spPr bwMode="auto">
            <a:xfrm>
              <a:off x="3276600" y="4987925"/>
              <a:ext cx="1665288" cy="18700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1" name="Oval 17"/>
            <p:cNvSpPr>
              <a:spLocks noChangeArrowheads="1"/>
            </p:cNvSpPr>
            <p:nvPr/>
          </p:nvSpPr>
          <p:spPr bwMode="auto">
            <a:xfrm>
              <a:off x="3668426" y="6082343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5" name="Text Box 1121"/>
            <p:cNvSpPr txBox="1">
              <a:spLocks noChangeArrowheads="1"/>
            </p:cNvSpPr>
            <p:nvPr/>
          </p:nvSpPr>
          <p:spPr bwMode="auto">
            <a:xfrm>
              <a:off x="3657600" y="6248400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Damage from boating</a:t>
              </a:r>
              <a:endParaRPr lang="en-CA" sz="1200" dirty="0"/>
            </a:p>
          </p:txBody>
        </p:sp>
      </p:grpSp>
      <p:sp>
        <p:nvSpPr>
          <p:cNvPr id="102" name="Date Placeholder 10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5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1092"/>
          <p:cNvSpPr>
            <a:spLocks noChangeArrowheads="1"/>
          </p:cNvSpPr>
          <p:nvPr/>
        </p:nvSpPr>
        <p:spPr bwMode="auto">
          <a:xfrm>
            <a:off x="685800" y="1759526"/>
            <a:ext cx="5486400" cy="105987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2996" name="TextBox 4"/>
          <p:cNvSpPr txBox="1">
            <a:spLocks noChangeArrowheads="1"/>
          </p:cNvSpPr>
          <p:nvPr/>
        </p:nvSpPr>
        <p:spPr bwMode="auto">
          <a:xfrm>
            <a:off x="622042" y="25111"/>
            <a:ext cx="35052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17506" y="2095500"/>
            <a:ext cx="989013" cy="533400"/>
            <a:chOff x="432" y="2303"/>
            <a:chExt cx="623" cy="528"/>
          </a:xfrm>
        </p:grpSpPr>
        <p:sp>
          <p:nvSpPr>
            <p:cNvPr id="213084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085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Area covered</a:t>
              </a:r>
              <a:endParaRPr lang="en-CA" sz="1200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094101" y="2095500"/>
            <a:ext cx="989013" cy="533400"/>
            <a:chOff x="432" y="2303"/>
            <a:chExt cx="623" cy="528"/>
          </a:xfrm>
        </p:grpSpPr>
        <p:sp>
          <p:nvSpPr>
            <p:cNvPr id="213082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083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274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Density</a:t>
              </a:r>
              <a:endParaRPr lang="en-CA" sz="1200"/>
            </a:p>
          </p:txBody>
        </p:sp>
      </p:grpSp>
      <p:sp>
        <p:nvSpPr>
          <p:cNvPr id="213000" name="Oval 46"/>
          <p:cNvSpPr>
            <a:spLocks noChangeArrowheads="1"/>
          </p:cNvSpPr>
          <p:nvPr/>
        </p:nvSpPr>
        <p:spPr bwMode="auto">
          <a:xfrm>
            <a:off x="6242528" y="3620629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Calibri" pitchFamily="34" charset="0"/>
              </a:rPr>
              <a:t>Fish and Shellfish</a:t>
            </a:r>
            <a:endParaRPr lang="en-CA" sz="1200" dirty="0">
              <a:latin typeface="Calibri" pitchFamily="34" charset="0"/>
            </a:endParaRPr>
          </a:p>
        </p:txBody>
      </p:sp>
      <p:cxnSp>
        <p:nvCxnSpPr>
          <p:cNvPr id="213001" name="Curved Connector 69"/>
          <p:cNvCxnSpPr>
            <a:cxnSpLocks noChangeShapeType="1"/>
            <a:stCxn id="119" idx="1"/>
            <a:endCxn id="213007" idx="5"/>
          </p:cNvCxnSpPr>
          <p:nvPr/>
        </p:nvCxnSpPr>
        <p:spPr bwMode="auto">
          <a:xfrm rot="10800000">
            <a:off x="3772693" y="5298608"/>
            <a:ext cx="706122" cy="811732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3002" name="Curved Connector 70"/>
          <p:cNvCxnSpPr>
            <a:cxnSpLocks noChangeShapeType="1"/>
            <a:stCxn id="127" idx="3"/>
            <a:endCxn id="213007" idx="4"/>
          </p:cNvCxnSpPr>
          <p:nvPr/>
        </p:nvCxnSpPr>
        <p:spPr bwMode="auto">
          <a:xfrm flipV="1">
            <a:off x="3073725" y="5410200"/>
            <a:ext cx="240975" cy="647940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3003" name="Curved Connector 80"/>
          <p:cNvCxnSpPr>
            <a:cxnSpLocks noChangeShapeType="1"/>
            <a:stCxn id="212995" idx="3"/>
            <a:endCxn id="213000" idx="0"/>
          </p:cNvCxnSpPr>
          <p:nvPr/>
        </p:nvCxnSpPr>
        <p:spPr bwMode="auto">
          <a:xfrm>
            <a:off x="6172200" y="2289463"/>
            <a:ext cx="718028" cy="1331166"/>
          </a:xfrm>
          <a:prstGeom prst="curvedConnector2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</p:spPr>
      </p:cxnSp>
      <p:sp>
        <p:nvSpPr>
          <p:cNvPr id="213004" name="TextBox 9"/>
          <p:cNvSpPr txBox="1">
            <a:spLocks noChangeArrowheads="1"/>
          </p:cNvSpPr>
          <p:nvPr/>
        </p:nvSpPr>
        <p:spPr bwMode="auto">
          <a:xfrm>
            <a:off x="6664325" y="2318760"/>
            <a:ext cx="984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Nursery habitat</a:t>
            </a:r>
          </a:p>
        </p:txBody>
      </p:sp>
      <p:sp>
        <p:nvSpPr>
          <p:cNvPr id="170" name="Up Arrow 169"/>
          <p:cNvSpPr/>
          <p:nvPr/>
        </p:nvSpPr>
        <p:spPr bwMode="auto">
          <a:xfrm>
            <a:off x="2975728" y="1273321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1834747" y="2095500"/>
            <a:ext cx="989013" cy="533400"/>
            <a:chOff x="432" y="2303"/>
            <a:chExt cx="623" cy="528"/>
          </a:xfrm>
        </p:grpSpPr>
        <p:sp>
          <p:nvSpPr>
            <p:cNvPr id="213074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075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Distribu-tion</a:t>
              </a:r>
              <a:endParaRPr lang="en-CA" sz="1200"/>
            </a:p>
          </p:txBody>
        </p:sp>
      </p:grpSp>
      <p:cxnSp>
        <p:nvCxnSpPr>
          <p:cNvPr id="213010" name="Curved Connector 54"/>
          <p:cNvCxnSpPr>
            <a:cxnSpLocks noChangeShapeType="1"/>
            <a:stCxn id="213007" idx="7"/>
            <a:endCxn id="213068" idx="2"/>
          </p:cNvCxnSpPr>
          <p:nvPr/>
        </p:nvCxnSpPr>
        <p:spPr bwMode="auto">
          <a:xfrm rot="5400000" flipH="1" flipV="1">
            <a:off x="4192587" y="4303713"/>
            <a:ext cx="34925" cy="876300"/>
          </a:xfrm>
          <a:prstGeom prst="curvedConnector5">
            <a:avLst>
              <a:gd name="adj1" fmla="val 645907"/>
              <a:gd name="adj2" fmla="val 46329"/>
              <a:gd name="adj3" fmla="val -545907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3011" name="Curved Connector 69"/>
          <p:cNvCxnSpPr>
            <a:cxnSpLocks noChangeShapeType="1"/>
            <a:stCxn id="213007" idx="1"/>
            <a:endCxn id="213066" idx="2"/>
          </p:cNvCxnSpPr>
          <p:nvPr/>
        </p:nvCxnSpPr>
        <p:spPr bwMode="auto">
          <a:xfrm rot="16200000" flipV="1">
            <a:off x="2515394" y="4417219"/>
            <a:ext cx="111125" cy="573087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213012" name="TextBox 9"/>
          <p:cNvSpPr txBox="1">
            <a:spLocks noChangeArrowheads="1"/>
          </p:cNvSpPr>
          <p:nvPr/>
        </p:nvSpPr>
        <p:spPr bwMode="auto">
          <a:xfrm>
            <a:off x="616527" y="1406666"/>
            <a:ext cx="231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039062" y="2095500"/>
            <a:ext cx="989013" cy="533400"/>
            <a:chOff x="432" y="2303"/>
            <a:chExt cx="623" cy="528"/>
          </a:xfrm>
        </p:grpSpPr>
        <p:sp>
          <p:nvSpPr>
            <p:cNvPr id="213072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073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Percent cover</a:t>
              </a:r>
              <a:endParaRPr lang="en-CA" sz="1200"/>
            </a:p>
          </p:txBody>
        </p:sp>
      </p:grpSp>
      <p:grpSp>
        <p:nvGrpSpPr>
          <p:cNvPr id="10" name="Group 1046"/>
          <p:cNvGrpSpPr>
            <a:grpSpLocks/>
          </p:cNvGrpSpPr>
          <p:nvPr/>
        </p:nvGrpSpPr>
        <p:grpSpPr bwMode="auto">
          <a:xfrm>
            <a:off x="2817813" y="3200400"/>
            <a:ext cx="1371600" cy="1066800"/>
            <a:chOff x="1776" y="912"/>
            <a:chExt cx="912" cy="816"/>
          </a:xfrm>
        </p:grpSpPr>
        <p:sp>
          <p:nvSpPr>
            <p:cNvPr id="213070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071" name="Text Box 104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Red tide</a:t>
              </a:r>
              <a:endParaRPr lang="en-CA" sz="1200"/>
            </a:p>
          </p:txBody>
        </p:sp>
      </p:grpSp>
      <p:grpSp>
        <p:nvGrpSpPr>
          <p:cNvPr id="11" name="Group 1046"/>
          <p:cNvGrpSpPr>
            <a:grpSpLocks/>
          </p:cNvGrpSpPr>
          <p:nvPr/>
        </p:nvGrpSpPr>
        <p:grpSpPr bwMode="auto">
          <a:xfrm>
            <a:off x="3962400" y="3657600"/>
            <a:ext cx="1371600" cy="1066800"/>
            <a:chOff x="1776" y="912"/>
            <a:chExt cx="912" cy="816"/>
          </a:xfrm>
        </p:grpSpPr>
        <p:sp>
          <p:nvSpPr>
            <p:cNvPr id="213068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069" name="Text Box 104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Trichodesium</a:t>
              </a:r>
              <a:endParaRPr lang="en-CA" sz="1200"/>
            </a:p>
          </p:txBody>
        </p:sp>
      </p:grpSp>
      <p:grpSp>
        <p:nvGrpSpPr>
          <p:cNvPr id="12" name="Group 1046"/>
          <p:cNvGrpSpPr>
            <a:grpSpLocks/>
          </p:cNvGrpSpPr>
          <p:nvPr/>
        </p:nvGrpSpPr>
        <p:grpSpPr bwMode="auto">
          <a:xfrm>
            <a:off x="1598613" y="3581400"/>
            <a:ext cx="1371600" cy="1066800"/>
            <a:chOff x="1776" y="912"/>
            <a:chExt cx="912" cy="816"/>
          </a:xfrm>
        </p:grpSpPr>
        <p:sp>
          <p:nvSpPr>
            <p:cNvPr id="213066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067" name="Text Box 104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Water column transparency</a:t>
              </a:r>
              <a:endParaRPr lang="en-CA" sz="1200"/>
            </a:p>
          </p:txBody>
        </p:sp>
      </p:grpSp>
      <p:cxnSp>
        <p:nvCxnSpPr>
          <p:cNvPr id="213018" name="Curved Connector 68"/>
          <p:cNvCxnSpPr>
            <a:cxnSpLocks noChangeShapeType="1"/>
            <a:stCxn id="213068" idx="0"/>
          </p:cNvCxnSpPr>
          <p:nvPr/>
        </p:nvCxnSpPr>
        <p:spPr bwMode="auto">
          <a:xfrm rot="5400000" flipH="1" flipV="1">
            <a:off x="4248150" y="3219450"/>
            <a:ext cx="838200" cy="381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3019" name="Curved Connector 68"/>
          <p:cNvCxnSpPr>
            <a:cxnSpLocks noChangeShapeType="1"/>
          </p:cNvCxnSpPr>
          <p:nvPr/>
        </p:nvCxnSpPr>
        <p:spPr bwMode="auto">
          <a:xfrm rot="5400000" flipH="1" flipV="1">
            <a:off x="3332957" y="2990056"/>
            <a:ext cx="381000" cy="39687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3020" name="Curved Connector 68"/>
          <p:cNvCxnSpPr>
            <a:cxnSpLocks noChangeShapeType="1"/>
          </p:cNvCxnSpPr>
          <p:nvPr/>
        </p:nvCxnSpPr>
        <p:spPr bwMode="auto">
          <a:xfrm rot="16200000" flipV="1">
            <a:off x="1770857" y="3067843"/>
            <a:ext cx="762000" cy="265113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807706" y="2095500"/>
            <a:ext cx="990600" cy="533400"/>
            <a:chOff x="432" y="2303"/>
            <a:chExt cx="624" cy="528"/>
          </a:xfrm>
        </p:grpSpPr>
        <p:sp>
          <p:nvSpPr>
            <p:cNvPr id="213062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063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76" cy="274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Density</a:t>
              </a:r>
              <a:endParaRPr lang="en-CA" sz="1200"/>
            </a:p>
          </p:txBody>
        </p:sp>
      </p:grpSp>
      <p:sp>
        <p:nvSpPr>
          <p:cNvPr id="213023" name="TextBox 9"/>
          <p:cNvSpPr txBox="1">
            <a:spLocks noChangeArrowheads="1"/>
          </p:cNvSpPr>
          <p:nvPr/>
        </p:nvSpPr>
        <p:spPr bwMode="auto">
          <a:xfrm>
            <a:off x="807706" y="1866900"/>
            <a:ext cx="209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Pen shell/mobile invertebrates</a:t>
            </a:r>
          </a:p>
        </p:txBody>
      </p:sp>
      <p:sp>
        <p:nvSpPr>
          <p:cNvPr id="213024" name="TextBox 9"/>
          <p:cNvSpPr txBox="1">
            <a:spLocks noChangeArrowheads="1"/>
          </p:cNvSpPr>
          <p:nvPr/>
        </p:nvSpPr>
        <p:spPr bwMode="auto">
          <a:xfrm>
            <a:off x="2941306" y="1866900"/>
            <a:ext cx="2195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Macroalgae, coral, invertebrates</a:t>
            </a:r>
          </a:p>
        </p:txBody>
      </p:sp>
      <p:sp>
        <p:nvSpPr>
          <p:cNvPr id="213025" name="Rectangle 1092"/>
          <p:cNvSpPr>
            <a:spLocks noChangeArrowheads="1"/>
          </p:cNvSpPr>
          <p:nvPr/>
        </p:nvSpPr>
        <p:spPr bwMode="auto">
          <a:xfrm>
            <a:off x="762000" y="1866900"/>
            <a:ext cx="2103106" cy="85898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13026" name="Rectangle 1092"/>
          <p:cNvSpPr>
            <a:spLocks noChangeArrowheads="1"/>
          </p:cNvSpPr>
          <p:nvPr/>
        </p:nvSpPr>
        <p:spPr bwMode="auto">
          <a:xfrm>
            <a:off x="2941305" y="1866900"/>
            <a:ext cx="3172303" cy="85898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213027" name="Curved Connector 69"/>
          <p:cNvCxnSpPr>
            <a:cxnSpLocks noChangeShapeType="1"/>
            <a:stCxn id="213007" idx="0"/>
            <a:endCxn id="213070" idx="2"/>
          </p:cNvCxnSpPr>
          <p:nvPr/>
        </p:nvCxnSpPr>
        <p:spPr bwMode="auto">
          <a:xfrm rot="5400000" flipH="1" flipV="1">
            <a:off x="3218657" y="4363243"/>
            <a:ext cx="381000" cy="188913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6" name="Group 1046"/>
          <p:cNvGrpSpPr>
            <a:grpSpLocks/>
          </p:cNvGrpSpPr>
          <p:nvPr/>
        </p:nvGrpSpPr>
        <p:grpSpPr bwMode="auto">
          <a:xfrm>
            <a:off x="4800600" y="3048000"/>
            <a:ext cx="1372345" cy="1066800"/>
            <a:chOff x="1776" y="912"/>
            <a:chExt cx="912" cy="816"/>
          </a:xfrm>
        </p:grpSpPr>
        <p:sp>
          <p:nvSpPr>
            <p:cNvPr id="213058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059" name="Text Box 1048"/>
            <p:cNvSpPr txBox="1">
              <a:spLocks noChangeArrowheads="1"/>
            </p:cNvSpPr>
            <p:nvPr/>
          </p:nvSpPr>
          <p:spPr bwMode="auto">
            <a:xfrm>
              <a:off x="1848" y="1143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Sediment scour and deposition</a:t>
              </a:r>
              <a:endParaRPr lang="en-CA" sz="1200" dirty="0"/>
            </a:p>
          </p:txBody>
        </p:sp>
      </p:grpSp>
      <p:cxnSp>
        <p:nvCxnSpPr>
          <p:cNvPr id="213030" name="Curved Connector 54"/>
          <p:cNvCxnSpPr>
            <a:cxnSpLocks noChangeShapeType="1"/>
            <a:stCxn id="104" idx="1"/>
            <a:endCxn id="213058" idx="2"/>
          </p:cNvCxnSpPr>
          <p:nvPr/>
        </p:nvCxnSpPr>
        <p:spPr bwMode="auto">
          <a:xfrm rot="10800000">
            <a:off x="5486774" y="4114801"/>
            <a:ext cx="1091005" cy="1108725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3031" name="Curved Connector 54"/>
          <p:cNvCxnSpPr>
            <a:cxnSpLocks noChangeShapeType="1"/>
            <a:stCxn id="104" idx="1"/>
            <a:endCxn id="213007" idx="6"/>
          </p:cNvCxnSpPr>
          <p:nvPr/>
        </p:nvCxnSpPr>
        <p:spPr bwMode="auto">
          <a:xfrm rot="10800000">
            <a:off x="3962400" y="5029201"/>
            <a:ext cx="2615378" cy="19432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3032" name="Curved Connector 68"/>
          <p:cNvCxnSpPr>
            <a:cxnSpLocks noChangeShapeType="1"/>
            <a:stCxn id="111" idx="0"/>
            <a:endCxn id="212995" idx="1"/>
          </p:cNvCxnSpPr>
          <p:nvPr/>
        </p:nvCxnSpPr>
        <p:spPr bwMode="auto">
          <a:xfrm rot="16200000" flipV="1">
            <a:off x="-465488" y="3440752"/>
            <a:ext cx="2426855" cy="124277"/>
          </a:xfrm>
          <a:prstGeom prst="curvedConnector4">
            <a:avLst>
              <a:gd name="adj1" fmla="val 28235"/>
              <a:gd name="adj2" fmla="val 522351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3033" name="Curved Connector 68"/>
          <p:cNvCxnSpPr>
            <a:cxnSpLocks noChangeShapeType="1"/>
            <a:stCxn id="213058" idx="0"/>
          </p:cNvCxnSpPr>
          <p:nvPr/>
        </p:nvCxnSpPr>
        <p:spPr bwMode="auto">
          <a:xfrm rot="16200000" flipV="1">
            <a:off x="5334000" y="2895600"/>
            <a:ext cx="228600" cy="762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18" name="Group 1046"/>
          <p:cNvGrpSpPr>
            <a:grpSpLocks/>
          </p:cNvGrpSpPr>
          <p:nvPr/>
        </p:nvGrpSpPr>
        <p:grpSpPr bwMode="auto">
          <a:xfrm>
            <a:off x="609600" y="3124200"/>
            <a:ext cx="1371600" cy="1066800"/>
            <a:chOff x="1776" y="912"/>
            <a:chExt cx="912" cy="816"/>
          </a:xfrm>
        </p:grpSpPr>
        <p:sp>
          <p:nvSpPr>
            <p:cNvPr id="213054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3055" name="Text Box 1048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Excessive </a:t>
              </a:r>
              <a:r>
                <a:rPr lang="en-US" sz="1200" dirty="0" err="1"/>
                <a:t>macroalgae</a:t>
              </a:r>
              <a:endParaRPr lang="en-CA" sz="1200" dirty="0"/>
            </a:p>
          </p:txBody>
        </p:sp>
      </p:grpSp>
      <p:cxnSp>
        <p:nvCxnSpPr>
          <p:cNvPr id="213035" name="Curved Connector 70"/>
          <p:cNvCxnSpPr>
            <a:cxnSpLocks noChangeShapeType="1"/>
            <a:stCxn id="126" idx="0"/>
            <a:endCxn id="213054" idx="2"/>
          </p:cNvCxnSpPr>
          <p:nvPr/>
        </p:nvCxnSpPr>
        <p:spPr bwMode="auto">
          <a:xfrm rot="16200000" flipV="1">
            <a:off x="1318387" y="4168013"/>
            <a:ext cx="1084652" cy="113062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3036" name="Curved Connector 70"/>
          <p:cNvCxnSpPr>
            <a:cxnSpLocks noChangeShapeType="1"/>
            <a:stCxn id="213054" idx="0"/>
          </p:cNvCxnSpPr>
          <p:nvPr/>
        </p:nvCxnSpPr>
        <p:spPr bwMode="auto">
          <a:xfrm rot="5400000" flipH="1" flipV="1">
            <a:off x="1181100" y="2933700"/>
            <a:ext cx="304800" cy="762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20" name="Group 1051"/>
          <p:cNvGrpSpPr>
            <a:grpSpLocks/>
          </p:cNvGrpSpPr>
          <p:nvPr/>
        </p:nvGrpSpPr>
        <p:grpSpPr bwMode="auto">
          <a:xfrm>
            <a:off x="2146042" y="376238"/>
            <a:ext cx="1371600" cy="461963"/>
            <a:chOff x="1200" y="816"/>
            <a:chExt cx="864" cy="291"/>
          </a:xfrm>
        </p:grpSpPr>
        <p:sp>
          <p:nvSpPr>
            <p:cNvPr id="228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3053" name="Text Box 1053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of healthy coral</a:t>
              </a:r>
              <a:endParaRPr lang="en-CA" sz="1200" dirty="0"/>
            </a:p>
          </p:txBody>
        </p:sp>
      </p:grpSp>
      <p:grpSp>
        <p:nvGrpSpPr>
          <p:cNvPr id="21" name="Group 1054"/>
          <p:cNvGrpSpPr>
            <a:grpSpLocks/>
          </p:cNvGrpSpPr>
          <p:nvPr/>
        </p:nvGrpSpPr>
        <p:grpSpPr bwMode="auto">
          <a:xfrm>
            <a:off x="3593842" y="376238"/>
            <a:ext cx="1371600" cy="461963"/>
            <a:chOff x="1200" y="816"/>
            <a:chExt cx="864" cy="291"/>
          </a:xfrm>
        </p:grpSpPr>
        <p:sp>
          <p:nvSpPr>
            <p:cNvPr id="231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3051" name="Text Box 105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grpSp>
        <p:nvGrpSpPr>
          <p:cNvPr id="22" name="Group 1057"/>
          <p:cNvGrpSpPr>
            <a:grpSpLocks/>
          </p:cNvGrpSpPr>
          <p:nvPr/>
        </p:nvGrpSpPr>
        <p:grpSpPr bwMode="auto">
          <a:xfrm>
            <a:off x="698242" y="376238"/>
            <a:ext cx="1371600" cy="461963"/>
            <a:chOff x="1200" y="816"/>
            <a:chExt cx="864" cy="291"/>
          </a:xfrm>
        </p:grpSpPr>
        <p:sp>
          <p:nvSpPr>
            <p:cNvPr id="234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3049" name="Text Box 1059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variety of marine wildlife</a:t>
              </a:r>
              <a:endParaRPr lang="en-CA" sz="1200" dirty="0"/>
            </a:p>
          </p:txBody>
        </p:sp>
      </p:grpSp>
      <p:grpSp>
        <p:nvGrpSpPr>
          <p:cNvPr id="23" name="Group 1081"/>
          <p:cNvGrpSpPr>
            <a:grpSpLocks/>
          </p:cNvGrpSpPr>
          <p:nvPr/>
        </p:nvGrpSpPr>
        <p:grpSpPr bwMode="auto">
          <a:xfrm>
            <a:off x="698717" y="887269"/>
            <a:ext cx="1374775" cy="461963"/>
            <a:chOff x="1198" y="816"/>
            <a:chExt cx="866" cy="291"/>
          </a:xfrm>
        </p:grpSpPr>
        <p:sp>
          <p:nvSpPr>
            <p:cNvPr id="237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3047" name="Text Box 1083"/>
            <p:cNvSpPr txBox="1">
              <a:spLocks noChangeArrowheads="1"/>
            </p:cNvSpPr>
            <p:nvPr/>
          </p:nvSpPr>
          <p:spPr bwMode="auto">
            <a:xfrm>
              <a:off x="1198" y="816"/>
              <a:ext cx="86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Quality of beaches and shoreline</a:t>
              </a:r>
              <a:endParaRPr lang="en-CA" sz="12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577778" y="4604852"/>
            <a:ext cx="1423843" cy="1237345"/>
            <a:chOff x="4214957" y="293687"/>
            <a:chExt cx="1423843" cy="1237345"/>
          </a:xfrm>
        </p:grpSpPr>
        <p:grpSp>
          <p:nvGrpSpPr>
            <p:cNvPr id="102" name="Group 1051"/>
            <p:cNvGrpSpPr>
              <a:grpSpLocks/>
            </p:cNvGrpSpPr>
            <p:nvPr/>
          </p:nvGrpSpPr>
          <p:grpSpPr bwMode="auto">
            <a:xfrm>
              <a:off x="4234005" y="768461"/>
              <a:ext cx="1296793" cy="762333"/>
              <a:chOff x="250" y="448"/>
              <a:chExt cx="817" cy="480"/>
            </a:xfrm>
          </p:grpSpPr>
          <p:sp>
            <p:nvSpPr>
              <p:cNvPr id="105" name="Oval 17"/>
              <p:cNvSpPr>
                <a:spLocks noChangeArrowheads="1"/>
              </p:cNvSpPr>
              <p:nvPr/>
            </p:nvSpPr>
            <p:spPr bwMode="auto">
              <a:xfrm>
                <a:off x="250" y="44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06" name="Text Box 1049"/>
              <p:cNvSpPr txBox="1">
                <a:spLocks noChangeArrowheads="1"/>
              </p:cNvSpPr>
              <p:nvPr/>
            </p:nvSpPr>
            <p:spPr bwMode="auto">
              <a:xfrm>
                <a:off x="251" y="557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C.C - storms</a:t>
                </a:r>
                <a:endParaRPr lang="en-CA" sz="1200" dirty="0"/>
              </a:p>
            </p:txBody>
          </p:sp>
        </p:grpSp>
        <p:sp>
          <p:nvSpPr>
            <p:cNvPr id="103" name="TextBox 9"/>
            <p:cNvSpPr txBox="1">
              <a:spLocks noChangeArrowheads="1"/>
            </p:cNvSpPr>
            <p:nvPr/>
          </p:nvSpPr>
          <p:spPr bwMode="auto">
            <a:xfrm>
              <a:off x="4214957" y="293687"/>
              <a:ext cx="14238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>
                  <a:cs typeface="Arial" charset="0"/>
                </a:rPr>
                <a:t>Climate </a:t>
              </a:r>
              <a:r>
                <a:rPr lang="en-CA" sz="1200" b="1" dirty="0" smtClean="0">
                  <a:cs typeface="Arial" charset="0"/>
                </a:rPr>
                <a:t>Change - atmosphere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04" name="Rectangle 1092"/>
            <p:cNvSpPr>
              <a:spLocks noChangeArrowheads="1"/>
            </p:cNvSpPr>
            <p:nvPr/>
          </p:nvSpPr>
          <p:spPr bwMode="auto">
            <a:xfrm>
              <a:off x="4214957" y="293687"/>
              <a:ext cx="1423843" cy="123734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7709" y="4703762"/>
            <a:ext cx="1563147" cy="1098818"/>
            <a:chOff x="6634307" y="293687"/>
            <a:chExt cx="1563147" cy="1098818"/>
          </a:xfrm>
        </p:grpSpPr>
        <p:sp>
          <p:nvSpPr>
            <p:cNvPr id="109" name="Oval 17"/>
            <p:cNvSpPr>
              <a:spLocks noChangeArrowheads="1"/>
            </p:cNvSpPr>
            <p:nvPr/>
          </p:nvSpPr>
          <p:spPr bwMode="auto">
            <a:xfrm>
              <a:off x="6635895" y="583242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0" name="Text Box 1109"/>
            <p:cNvSpPr txBox="1">
              <a:spLocks noChangeArrowheads="1"/>
            </p:cNvSpPr>
            <p:nvPr/>
          </p:nvSpPr>
          <p:spPr bwMode="auto">
            <a:xfrm>
              <a:off x="6635895" y="692779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Dredging and fill</a:t>
              </a:r>
              <a:endParaRPr lang="en-CA" sz="1150" dirty="0"/>
            </a:p>
          </p:txBody>
        </p:sp>
        <p:sp>
          <p:nvSpPr>
            <p:cNvPr id="111" name="TextBox 9"/>
            <p:cNvSpPr txBox="1">
              <a:spLocks noChangeArrowheads="1"/>
            </p:cNvSpPr>
            <p:nvPr/>
          </p:nvSpPr>
          <p:spPr bwMode="auto">
            <a:xfrm>
              <a:off x="6635895" y="306243"/>
              <a:ext cx="15615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Marine construction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13" name="Rectangle 1092"/>
            <p:cNvSpPr>
              <a:spLocks noChangeArrowheads="1"/>
            </p:cNvSpPr>
            <p:nvPr/>
          </p:nvSpPr>
          <p:spPr bwMode="auto">
            <a:xfrm>
              <a:off x="6634307" y="293687"/>
              <a:ext cx="1442498" cy="109881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478815" y="5367390"/>
            <a:ext cx="1763713" cy="1485900"/>
            <a:chOff x="6634307" y="2328429"/>
            <a:chExt cx="1763713" cy="1485900"/>
          </a:xfrm>
        </p:grpSpPr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6635895" y="2617984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6" name="Text Box 1109"/>
            <p:cNvSpPr txBox="1">
              <a:spLocks noChangeArrowheads="1"/>
            </p:cNvSpPr>
            <p:nvPr/>
          </p:nvSpPr>
          <p:spPr bwMode="auto">
            <a:xfrm>
              <a:off x="6635895" y="2727521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Quantity</a:t>
              </a:r>
              <a:endParaRPr lang="en-CA" sz="1150" dirty="0"/>
            </a:p>
          </p:txBody>
        </p:sp>
        <p:grpSp>
          <p:nvGrpSpPr>
            <p:cNvPr id="117" name="Group 1113"/>
            <p:cNvGrpSpPr>
              <a:grpSpLocks/>
            </p:cNvGrpSpPr>
            <p:nvPr/>
          </p:nvGrpSpPr>
          <p:grpSpPr bwMode="auto">
            <a:xfrm>
              <a:off x="6789883" y="3019179"/>
              <a:ext cx="1295400" cy="762000"/>
              <a:chOff x="240" y="288"/>
              <a:chExt cx="816" cy="480"/>
            </a:xfrm>
          </p:grpSpPr>
          <p:sp>
            <p:nvSpPr>
              <p:cNvPr id="120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21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CA" sz="1200" dirty="0" smtClean="0"/>
                  <a:t>FW Timing</a:t>
                </a:r>
                <a:endParaRPr lang="en-CA" sz="1200" dirty="0"/>
              </a:p>
            </p:txBody>
          </p:sp>
        </p:grpSp>
        <p:sp>
          <p:nvSpPr>
            <p:cNvPr id="118" name="TextBox 9"/>
            <p:cNvSpPr txBox="1">
              <a:spLocks noChangeArrowheads="1"/>
            </p:cNvSpPr>
            <p:nvPr/>
          </p:nvSpPr>
          <p:spPr bwMode="auto">
            <a:xfrm>
              <a:off x="6635895" y="2340985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Water management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19" name="Rectangle 1092"/>
            <p:cNvSpPr>
              <a:spLocks noChangeArrowheads="1"/>
            </p:cNvSpPr>
            <p:nvPr/>
          </p:nvSpPr>
          <p:spPr bwMode="auto">
            <a:xfrm>
              <a:off x="6634307" y="2328429"/>
              <a:ext cx="1665288" cy="14859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498925" y="5275652"/>
            <a:ext cx="1818084" cy="1564976"/>
            <a:chOff x="645584" y="1269848"/>
            <a:chExt cx="1818084" cy="1564976"/>
          </a:xfrm>
        </p:grpSpPr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645584" y="1680713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6" name="TextBox 9"/>
            <p:cNvSpPr txBox="1">
              <a:spLocks noChangeArrowheads="1"/>
            </p:cNvSpPr>
            <p:nvPr/>
          </p:nvSpPr>
          <p:spPr bwMode="auto">
            <a:xfrm>
              <a:off x="681699" y="1269848"/>
              <a:ext cx="17819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Land-based sources of pollution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27" name="Rectangle 1092"/>
            <p:cNvSpPr>
              <a:spLocks noChangeArrowheads="1"/>
            </p:cNvSpPr>
            <p:nvPr/>
          </p:nvSpPr>
          <p:spPr bwMode="auto">
            <a:xfrm>
              <a:off x="645584" y="1269848"/>
              <a:ext cx="1574800" cy="15649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8" name="Text Box 1106"/>
            <p:cNvSpPr txBox="1">
              <a:spLocks noChangeArrowheads="1"/>
            </p:cNvSpPr>
            <p:nvPr/>
          </p:nvSpPr>
          <p:spPr bwMode="auto">
            <a:xfrm>
              <a:off x="729890" y="1731513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/>
                <a:t>S</a:t>
              </a:r>
              <a:r>
                <a:rPr lang="en-US" sz="1200" dirty="0" err="1" smtClean="0"/>
                <a:t>tormwater</a:t>
              </a:r>
              <a:r>
                <a:rPr lang="en-US" sz="1200" dirty="0" smtClean="0"/>
                <a:t> </a:t>
              </a:r>
              <a:r>
                <a:rPr lang="en-US" sz="1200" dirty="0"/>
                <a:t>runoff</a:t>
              </a:r>
              <a:endParaRPr lang="en-CA" sz="1200" dirty="0"/>
            </a:p>
          </p:txBody>
        </p:sp>
        <p:grpSp>
          <p:nvGrpSpPr>
            <p:cNvPr id="129" name="Group 1089"/>
            <p:cNvGrpSpPr>
              <a:grpSpLocks/>
            </p:cNvGrpSpPr>
            <p:nvPr/>
          </p:nvGrpSpPr>
          <p:grpSpPr bwMode="auto">
            <a:xfrm>
              <a:off x="924984" y="2072824"/>
              <a:ext cx="1347788" cy="762000"/>
              <a:chOff x="8" y="56"/>
              <a:chExt cx="849" cy="480"/>
            </a:xfrm>
          </p:grpSpPr>
          <p:sp>
            <p:nvSpPr>
              <p:cNvPr id="130" name="Oval 17"/>
              <p:cNvSpPr>
                <a:spLocks noChangeArrowheads="1"/>
              </p:cNvSpPr>
              <p:nvPr/>
            </p:nvSpPr>
            <p:spPr bwMode="auto">
              <a:xfrm>
                <a:off x="8" y="56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31" name="Text Box 1091"/>
              <p:cNvSpPr txBox="1">
                <a:spLocks noChangeArrowheads="1"/>
              </p:cNvSpPr>
              <p:nvPr/>
            </p:nvSpPr>
            <p:spPr bwMode="auto">
              <a:xfrm>
                <a:off x="41" y="147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F.W. – nutrient loads</a:t>
                </a:r>
                <a:endParaRPr lang="en-CA" sz="1200" dirty="0"/>
              </a:p>
            </p:txBody>
          </p:sp>
        </p:grpSp>
      </p:grpSp>
      <p:sp>
        <p:nvSpPr>
          <p:cNvPr id="213007" name="Oval 15"/>
          <p:cNvSpPr>
            <a:spLocks noChangeArrowheads="1"/>
          </p:cNvSpPr>
          <p:nvPr/>
        </p:nvSpPr>
        <p:spPr bwMode="auto">
          <a:xfrm>
            <a:off x="2667000" y="4648200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>
                <a:latin typeface="Calibri" pitchFamily="34" charset="0"/>
              </a:rPr>
              <a:t>Water </a:t>
            </a:r>
            <a:r>
              <a:rPr lang="en-US" sz="1200" dirty="0" smtClean="0">
                <a:latin typeface="Calibri" pitchFamily="34" charset="0"/>
              </a:rPr>
              <a:t>column sub-model</a:t>
            </a:r>
            <a:endParaRPr lang="en-CA" sz="1200" dirty="0">
              <a:latin typeface="Calibri" pitchFamily="34" charset="0"/>
            </a:endParaRPr>
          </a:p>
        </p:txBody>
      </p:sp>
      <p:sp>
        <p:nvSpPr>
          <p:cNvPr id="108" name="TextBox 9"/>
          <p:cNvSpPr txBox="1">
            <a:spLocks noChangeArrowheads="1"/>
          </p:cNvSpPr>
          <p:nvPr/>
        </p:nvSpPr>
        <p:spPr bwMode="auto">
          <a:xfrm>
            <a:off x="5665908" y="0"/>
            <a:ext cx="2392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Southwest Florida Shelf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2" name="TextBox 9"/>
          <p:cNvSpPr txBox="1">
            <a:spLocks noChangeArrowheads="1"/>
          </p:cNvSpPr>
          <p:nvPr/>
        </p:nvSpPr>
        <p:spPr bwMode="auto">
          <a:xfrm>
            <a:off x="5657031" y="247650"/>
            <a:ext cx="2887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Calibri" pitchFamily="34" charset="0"/>
              </a:rPr>
              <a:t>Habitat: Offshore benthic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99" name="Date Placeholder 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Box 9"/>
          <p:cNvSpPr txBox="1">
            <a:spLocks noChangeArrowheads="1"/>
          </p:cNvSpPr>
          <p:nvPr/>
        </p:nvSpPr>
        <p:spPr bwMode="auto">
          <a:xfrm>
            <a:off x="2506883" y="0"/>
            <a:ext cx="2219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Ecosystem Services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2545275" y="1527858"/>
            <a:ext cx="2973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Marine dependent people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2058" name="Group 24"/>
          <p:cNvGrpSpPr>
            <a:grpSpLocks/>
          </p:cNvGrpSpPr>
          <p:nvPr/>
        </p:nvGrpSpPr>
        <p:grpSpPr bwMode="auto">
          <a:xfrm>
            <a:off x="3244770" y="2002422"/>
            <a:ext cx="989013" cy="533400"/>
            <a:chOff x="432" y="2303"/>
            <a:chExt cx="623" cy="528"/>
          </a:xfrm>
        </p:grpSpPr>
        <p:sp>
          <p:nvSpPr>
            <p:cNvPr id="2127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2128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Primary users</a:t>
              </a:r>
              <a:endParaRPr lang="en-CA" sz="1200" dirty="0"/>
            </a:p>
          </p:txBody>
        </p:sp>
      </p:grpSp>
      <p:grpSp>
        <p:nvGrpSpPr>
          <p:cNvPr id="2059" name="Group 30"/>
          <p:cNvGrpSpPr>
            <a:grpSpLocks/>
          </p:cNvGrpSpPr>
          <p:nvPr/>
        </p:nvGrpSpPr>
        <p:grpSpPr bwMode="auto">
          <a:xfrm>
            <a:off x="6749970" y="2002422"/>
            <a:ext cx="989013" cy="533400"/>
            <a:chOff x="432" y="2303"/>
            <a:chExt cx="623" cy="528"/>
          </a:xfrm>
        </p:grpSpPr>
        <p:sp>
          <p:nvSpPr>
            <p:cNvPr id="2125" name="Rectangle 31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2126" name="Text Box 32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Tertiary users</a:t>
              </a:r>
              <a:endParaRPr lang="en-CA" sz="1200" dirty="0"/>
            </a:p>
          </p:txBody>
        </p:sp>
      </p:grpSp>
      <p:grpSp>
        <p:nvGrpSpPr>
          <p:cNvPr id="2060" name="Group 33"/>
          <p:cNvGrpSpPr>
            <a:grpSpLocks/>
          </p:cNvGrpSpPr>
          <p:nvPr/>
        </p:nvGrpSpPr>
        <p:grpSpPr bwMode="auto">
          <a:xfrm>
            <a:off x="4997370" y="2002422"/>
            <a:ext cx="990601" cy="533400"/>
            <a:chOff x="432" y="2303"/>
            <a:chExt cx="624" cy="528"/>
          </a:xfrm>
        </p:grpSpPr>
        <p:sp>
          <p:nvSpPr>
            <p:cNvPr id="2123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2124" name="Text Box 35"/>
            <p:cNvSpPr txBox="1">
              <a:spLocks noChangeArrowheads="1"/>
            </p:cNvSpPr>
            <p:nvPr/>
          </p:nvSpPr>
          <p:spPr bwMode="auto">
            <a:xfrm>
              <a:off x="480" y="2352"/>
              <a:ext cx="576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Secondary  users</a:t>
              </a:r>
              <a:endParaRPr lang="en-CA" sz="1200" dirty="0"/>
            </a:p>
          </p:txBody>
        </p:sp>
      </p:grpSp>
      <p:cxnSp>
        <p:nvCxnSpPr>
          <p:cNvPr id="2066" name="Curved Connector 54"/>
          <p:cNvCxnSpPr>
            <a:cxnSpLocks noChangeShapeType="1"/>
            <a:stCxn id="174" idx="0"/>
            <a:endCxn id="2127" idx="2"/>
          </p:cNvCxnSpPr>
          <p:nvPr/>
        </p:nvCxnSpPr>
        <p:spPr bwMode="auto">
          <a:xfrm rot="16200000" flipV="1">
            <a:off x="4049297" y="2225802"/>
            <a:ext cx="870994" cy="1491033"/>
          </a:xfrm>
          <a:prstGeom prst="curvedConnector3">
            <a:avLst>
              <a:gd name="adj1" fmla="val 7332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118" name="Straight Arrow Connector 117"/>
          <p:cNvCxnSpPr/>
          <p:nvPr/>
        </p:nvCxnSpPr>
        <p:spPr>
          <a:xfrm>
            <a:off x="4233783" y="2269122"/>
            <a:ext cx="76358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987970" y="2307222"/>
            <a:ext cx="763587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048"/>
          <p:cNvGrpSpPr>
            <a:grpSpLocks/>
          </p:cNvGrpSpPr>
          <p:nvPr/>
        </p:nvGrpSpPr>
        <p:grpSpPr bwMode="auto">
          <a:xfrm>
            <a:off x="4506410" y="3406816"/>
            <a:ext cx="1371600" cy="461963"/>
            <a:chOff x="1200" y="816"/>
            <a:chExt cx="864" cy="291"/>
          </a:xfrm>
        </p:grpSpPr>
        <p:sp>
          <p:nvSpPr>
            <p:cNvPr id="17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4" name="Text Box 1050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/>
                <a:t>Aesthetics </a:t>
              </a:r>
              <a:r>
                <a:rPr lang="en-US" sz="1200" dirty="0"/>
                <a:t>– on water</a:t>
              </a:r>
              <a:endParaRPr lang="en-CA" sz="1200" dirty="0"/>
            </a:p>
          </p:txBody>
        </p:sp>
      </p:grpSp>
      <p:grpSp>
        <p:nvGrpSpPr>
          <p:cNvPr id="175" name="Group 1051"/>
          <p:cNvGrpSpPr>
            <a:grpSpLocks/>
          </p:cNvGrpSpPr>
          <p:nvPr/>
        </p:nvGrpSpPr>
        <p:grpSpPr bwMode="auto">
          <a:xfrm>
            <a:off x="2973729" y="2985304"/>
            <a:ext cx="1371600" cy="461963"/>
            <a:chOff x="1200" y="816"/>
            <a:chExt cx="864" cy="291"/>
          </a:xfrm>
        </p:grpSpPr>
        <p:sp>
          <p:nvSpPr>
            <p:cNvPr id="176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7" name="Text Box 1053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of healthy coral</a:t>
              </a:r>
              <a:endParaRPr lang="en-CA" sz="1200" dirty="0"/>
            </a:p>
          </p:txBody>
        </p:sp>
      </p:grpSp>
      <p:grpSp>
        <p:nvGrpSpPr>
          <p:cNvPr id="181" name="Group 1057"/>
          <p:cNvGrpSpPr>
            <a:grpSpLocks/>
          </p:cNvGrpSpPr>
          <p:nvPr/>
        </p:nvGrpSpPr>
        <p:grpSpPr bwMode="auto">
          <a:xfrm>
            <a:off x="2973729" y="3518704"/>
            <a:ext cx="1371600" cy="461963"/>
            <a:chOff x="1200" y="816"/>
            <a:chExt cx="864" cy="291"/>
          </a:xfrm>
        </p:grpSpPr>
        <p:sp>
          <p:nvSpPr>
            <p:cNvPr id="182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3" name="Text Box 1059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variety of marine wildlife</a:t>
              </a:r>
              <a:endParaRPr lang="en-CA" sz="1200" dirty="0"/>
            </a:p>
          </p:txBody>
        </p:sp>
      </p:grpSp>
      <p:grpSp>
        <p:nvGrpSpPr>
          <p:cNvPr id="184" name="Group 1060"/>
          <p:cNvGrpSpPr>
            <a:grpSpLocks/>
          </p:cNvGrpSpPr>
          <p:nvPr/>
        </p:nvGrpSpPr>
        <p:grpSpPr bwMode="auto">
          <a:xfrm>
            <a:off x="2973729" y="4585504"/>
            <a:ext cx="1447800" cy="461963"/>
            <a:chOff x="1200" y="816"/>
            <a:chExt cx="912" cy="291"/>
          </a:xfrm>
        </p:grpSpPr>
        <p:sp>
          <p:nvSpPr>
            <p:cNvPr id="185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6" name="Text Box 1062"/>
            <p:cNvSpPr txBox="1">
              <a:spLocks noChangeArrowheads="1"/>
            </p:cNvSpPr>
            <p:nvPr/>
          </p:nvSpPr>
          <p:spPr bwMode="auto">
            <a:xfrm>
              <a:off x="1200" y="816"/>
              <a:ext cx="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Protect from erosion and storms</a:t>
              </a:r>
              <a:endParaRPr lang="en-CA" sz="1200" dirty="0"/>
            </a:p>
          </p:txBody>
        </p:sp>
      </p:grpSp>
      <p:grpSp>
        <p:nvGrpSpPr>
          <p:cNvPr id="190" name="Group 1066"/>
          <p:cNvGrpSpPr>
            <a:grpSpLocks/>
          </p:cNvGrpSpPr>
          <p:nvPr/>
        </p:nvGrpSpPr>
        <p:grpSpPr bwMode="auto">
          <a:xfrm>
            <a:off x="2973729" y="5118904"/>
            <a:ext cx="1371600" cy="461963"/>
            <a:chOff x="1200" y="816"/>
            <a:chExt cx="864" cy="291"/>
          </a:xfrm>
        </p:grpSpPr>
        <p:sp>
          <p:nvSpPr>
            <p:cNvPr id="191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2" name="Text Box 1068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err="1"/>
                <a:t>Envi</a:t>
              </a:r>
              <a:r>
                <a:rPr lang="en-US" sz="1200" dirty="0"/>
                <a:t> . education and research</a:t>
              </a:r>
              <a:endParaRPr lang="en-CA" sz="1200" dirty="0"/>
            </a:p>
          </p:txBody>
        </p:sp>
      </p:grpSp>
      <p:grpSp>
        <p:nvGrpSpPr>
          <p:cNvPr id="196" name="Group 1072"/>
          <p:cNvGrpSpPr>
            <a:grpSpLocks/>
          </p:cNvGrpSpPr>
          <p:nvPr/>
        </p:nvGrpSpPr>
        <p:grpSpPr bwMode="auto">
          <a:xfrm>
            <a:off x="2973729" y="5652304"/>
            <a:ext cx="1371600" cy="461963"/>
            <a:chOff x="1200" y="816"/>
            <a:chExt cx="864" cy="291"/>
          </a:xfrm>
        </p:grpSpPr>
        <p:sp>
          <p:nvSpPr>
            <p:cNvPr id="197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8" name="Text Box 1074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Variety and </a:t>
              </a:r>
              <a:r>
                <a:rPr lang="en-US" sz="1200" dirty="0" smtClean="0"/>
                <a:t>number </a:t>
              </a:r>
              <a:r>
                <a:rPr lang="en-US" sz="1200" dirty="0"/>
                <a:t>of birds</a:t>
              </a:r>
              <a:endParaRPr lang="en-CA" sz="1200" dirty="0"/>
            </a:p>
          </p:txBody>
        </p:sp>
      </p:grpSp>
      <p:grpSp>
        <p:nvGrpSpPr>
          <p:cNvPr id="199" name="Group 1075"/>
          <p:cNvGrpSpPr>
            <a:grpSpLocks/>
          </p:cNvGrpSpPr>
          <p:nvPr/>
        </p:nvGrpSpPr>
        <p:grpSpPr bwMode="auto">
          <a:xfrm>
            <a:off x="2973729" y="6185704"/>
            <a:ext cx="1371600" cy="461963"/>
            <a:chOff x="1200" y="816"/>
            <a:chExt cx="864" cy="291"/>
          </a:xfrm>
        </p:grpSpPr>
        <p:sp>
          <p:nvSpPr>
            <p:cNvPr id="200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1" name="Text Box 1077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Critical habitat for protected species</a:t>
              </a:r>
              <a:endParaRPr lang="en-CA" sz="1200" dirty="0"/>
            </a:p>
          </p:txBody>
        </p:sp>
      </p:grpSp>
      <p:grpSp>
        <p:nvGrpSpPr>
          <p:cNvPr id="214" name="Group 1072"/>
          <p:cNvGrpSpPr>
            <a:grpSpLocks/>
          </p:cNvGrpSpPr>
          <p:nvPr/>
        </p:nvGrpSpPr>
        <p:grpSpPr bwMode="auto">
          <a:xfrm>
            <a:off x="2973729" y="4052104"/>
            <a:ext cx="1447800" cy="461963"/>
            <a:chOff x="1200" y="816"/>
            <a:chExt cx="912" cy="291"/>
          </a:xfrm>
        </p:grpSpPr>
        <p:sp>
          <p:nvSpPr>
            <p:cNvPr id="215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6" name="Text Box 1074"/>
            <p:cNvSpPr txBox="1">
              <a:spLocks noChangeArrowheads="1"/>
            </p:cNvSpPr>
            <p:nvPr/>
          </p:nvSpPr>
          <p:spPr bwMode="auto">
            <a:xfrm>
              <a:off x="1200" y="816"/>
              <a:ext cx="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Ecosystem </a:t>
              </a:r>
              <a:r>
                <a:rPr lang="en-US" sz="1200" dirty="0" err="1"/>
                <a:t>resili-ence</a:t>
              </a:r>
              <a:r>
                <a:rPr lang="en-US" sz="1200" dirty="0"/>
                <a:t> to disturbance</a:t>
              </a:r>
              <a:endParaRPr lang="en-CA" sz="1200" dirty="0"/>
            </a:p>
          </p:txBody>
        </p:sp>
      </p:grpSp>
      <p:sp>
        <p:nvSpPr>
          <p:cNvPr id="217" name="Rectangle 216"/>
          <p:cNvSpPr/>
          <p:nvPr/>
        </p:nvSpPr>
        <p:spPr>
          <a:xfrm>
            <a:off x="2897529" y="2909103"/>
            <a:ext cx="15240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68" name="Group 1047"/>
          <p:cNvGrpSpPr>
            <a:grpSpLocks/>
          </p:cNvGrpSpPr>
          <p:nvPr/>
        </p:nvGrpSpPr>
        <p:grpSpPr bwMode="auto">
          <a:xfrm>
            <a:off x="5465179" y="4298067"/>
            <a:ext cx="1371600" cy="461963"/>
            <a:chOff x="1200" y="816"/>
            <a:chExt cx="864" cy="291"/>
          </a:xfrm>
        </p:grpSpPr>
        <p:sp>
          <p:nvSpPr>
            <p:cNvPr id="169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1" name="Text Box 104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/>
                <a:t>Aesthetics </a:t>
              </a:r>
              <a:r>
                <a:rPr lang="en-US" sz="1200" dirty="0"/>
                <a:t>– on land</a:t>
              </a:r>
              <a:endParaRPr lang="en-CA" sz="1200" dirty="0"/>
            </a:p>
          </p:txBody>
        </p:sp>
      </p:grpSp>
      <p:grpSp>
        <p:nvGrpSpPr>
          <p:cNvPr id="178" name="Group 1054"/>
          <p:cNvGrpSpPr>
            <a:grpSpLocks/>
          </p:cNvGrpSpPr>
          <p:nvPr/>
        </p:nvGrpSpPr>
        <p:grpSpPr bwMode="auto">
          <a:xfrm>
            <a:off x="5465179" y="4831467"/>
            <a:ext cx="1371600" cy="461963"/>
            <a:chOff x="1200" y="816"/>
            <a:chExt cx="864" cy="291"/>
          </a:xfrm>
        </p:grpSpPr>
        <p:sp>
          <p:nvSpPr>
            <p:cNvPr id="179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0" name="Text Box 105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grpSp>
        <p:nvGrpSpPr>
          <p:cNvPr id="205" name="Group 1081"/>
          <p:cNvGrpSpPr>
            <a:grpSpLocks/>
          </p:cNvGrpSpPr>
          <p:nvPr/>
        </p:nvGrpSpPr>
        <p:grpSpPr bwMode="auto">
          <a:xfrm>
            <a:off x="5450892" y="5364867"/>
            <a:ext cx="1385888" cy="461963"/>
            <a:chOff x="1191" y="816"/>
            <a:chExt cx="873" cy="291"/>
          </a:xfrm>
        </p:grpSpPr>
        <p:sp>
          <p:nvSpPr>
            <p:cNvPr id="206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07" name="Text Box 1083"/>
            <p:cNvSpPr txBox="1">
              <a:spLocks noChangeArrowheads="1"/>
            </p:cNvSpPr>
            <p:nvPr/>
          </p:nvSpPr>
          <p:spPr bwMode="auto">
            <a:xfrm>
              <a:off x="1191" y="816"/>
              <a:ext cx="8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Quality of beaches and shoreline</a:t>
              </a:r>
              <a:endParaRPr lang="en-CA" sz="1200" dirty="0"/>
            </a:p>
          </p:txBody>
        </p:sp>
      </p:grpSp>
      <p:sp>
        <p:nvSpPr>
          <p:cNvPr id="218" name="Rectangle 217"/>
          <p:cNvSpPr/>
          <p:nvPr/>
        </p:nvSpPr>
        <p:spPr>
          <a:xfrm>
            <a:off x="5388979" y="4221866"/>
            <a:ext cx="15240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87" name="Group 1063"/>
          <p:cNvGrpSpPr>
            <a:grpSpLocks/>
          </p:cNvGrpSpPr>
          <p:nvPr/>
        </p:nvGrpSpPr>
        <p:grpSpPr bwMode="auto">
          <a:xfrm>
            <a:off x="6620719" y="2990127"/>
            <a:ext cx="1371600" cy="457200"/>
            <a:chOff x="1200" y="816"/>
            <a:chExt cx="864" cy="288"/>
          </a:xfrm>
        </p:grpSpPr>
        <p:sp>
          <p:nvSpPr>
            <p:cNvPr id="188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9" name="Text Box 1065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Air quality - odor</a:t>
              </a:r>
              <a:endParaRPr lang="en-CA" sz="1200" dirty="0"/>
            </a:p>
          </p:txBody>
        </p:sp>
      </p:grpSp>
      <p:grpSp>
        <p:nvGrpSpPr>
          <p:cNvPr id="193" name="Group 1069"/>
          <p:cNvGrpSpPr>
            <a:grpSpLocks/>
          </p:cNvGrpSpPr>
          <p:nvPr/>
        </p:nvGrpSpPr>
        <p:grpSpPr bwMode="auto">
          <a:xfrm>
            <a:off x="6620719" y="3523527"/>
            <a:ext cx="1371600" cy="457200"/>
            <a:chOff x="1200" y="816"/>
            <a:chExt cx="864" cy="288"/>
          </a:xfrm>
        </p:grpSpPr>
        <p:sp>
          <p:nvSpPr>
            <p:cNvPr id="194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5" name="Text Box 1071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Seafood safety</a:t>
              </a:r>
              <a:endParaRPr lang="en-CA" sz="1200" dirty="0"/>
            </a:p>
          </p:txBody>
        </p:sp>
      </p:grpSp>
      <p:sp>
        <p:nvSpPr>
          <p:cNvPr id="219" name="Rectangle 218"/>
          <p:cNvSpPr/>
          <p:nvPr/>
        </p:nvSpPr>
        <p:spPr>
          <a:xfrm>
            <a:off x="6544519" y="2913927"/>
            <a:ext cx="15240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3" name="Curved Connector 54"/>
          <p:cNvCxnSpPr>
            <a:cxnSpLocks noChangeShapeType="1"/>
            <a:stCxn id="174" idx="0"/>
            <a:endCxn id="2123" idx="2"/>
          </p:cNvCxnSpPr>
          <p:nvPr/>
        </p:nvCxnSpPr>
        <p:spPr bwMode="auto">
          <a:xfrm rot="5400000" flipH="1" flipV="1">
            <a:off x="4925596" y="2840536"/>
            <a:ext cx="870994" cy="261567"/>
          </a:xfrm>
          <a:prstGeom prst="curvedConnector3">
            <a:avLst>
              <a:gd name="adj1" fmla="val 3104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24" name="Curved Connector 54"/>
          <p:cNvCxnSpPr>
            <a:cxnSpLocks noChangeShapeType="1"/>
            <a:stCxn id="218" idx="0"/>
            <a:endCxn id="2125" idx="2"/>
          </p:cNvCxnSpPr>
          <p:nvPr/>
        </p:nvCxnSpPr>
        <p:spPr bwMode="auto">
          <a:xfrm rot="5400000" flipH="1" flipV="1">
            <a:off x="5854706" y="2832095"/>
            <a:ext cx="1686044" cy="1093498"/>
          </a:xfrm>
          <a:prstGeom prst="curvedConnector3">
            <a:avLst>
              <a:gd name="adj1" fmla="val 89817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25" name="Curved Connector 54"/>
          <p:cNvCxnSpPr>
            <a:cxnSpLocks noChangeShapeType="1"/>
            <a:stCxn id="217" idx="0"/>
            <a:endCxn id="2128" idx="2"/>
          </p:cNvCxnSpPr>
          <p:nvPr/>
        </p:nvCxnSpPr>
        <p:spPr bwMode="auto">
          <a:xfrm rot="5400000" flipH="1" flipV="1">
            <a:off x="3502046" y="2671080"/>
            <a:ext cx="395506" cy="80541"/>
          </a:xfrm>
          <a:prstGeom prst="curvedConnector3">
            <a:avLst>
              <a:gd name="adj1" fmla="val 62844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5" name="Curved Connector 54"/>
          <p:cNvCxnSpPr>
            <a:cxnSpLocks noChangeShapeType="1"/>
            <a:stCxn id="219" idx="0"/>
            <a:endCxn id="2125" idx="2"/>
          </p:cNvCxnSpPr>
          <p:nvPr/>
        </p:nvCxnSpPr>
        <p:spPr bwMode="auto">
          <a:xfrm rot="16200000" flipV="1">
            <a:off x="7086446" y="2693854"/>
            <a:ext cx="378105" cy="62042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9" name="Curved Connector 54"/>
          <p:cNvCxnSpPr>
            <a:cxnSpLocks noChangeShapeType="1"/>
            <a:stCxn id="218" idx="0"/>
            <a:endCxn id="2127" idx="2"/>
          </p:cNvCxnSpPr>
          <p:nvPr/>
        </p:nvCxnSpPr>
        <p:spPr bwMode="auto">
          <a:xfrm rot="16200000" flipV="1">
            <a:off x="4102106" y="2172993"/>
            <a:ext cx="1686044" cy="2411702"/>
          </a:xfrm>
          <a:prstGeom prst="curvedConnector3">
            <a:avLst>
              <a:gd name="adj1" fmla="val 83858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267" name="Group 266"/>
          <p:cNvGrpSpPr/>
          <p:nvPr/>
        </p:nvGrpSpPr>
        <p:grpSpPr>
          <a:xfrm>
            <a:off x="6946372" y="417653"/>
            <a:ext cx="1371600" cy="461665"/>
            <a:chOff x="6684380" y="4033778"/>
            <a:chExt cx="1371600" cy="461665"/>
          </a:xfrm>
        </p:grpSpPr>
        <p:sp>
          <p:nvSpPr>
            <p:cNvPr id="255" name="Rectangle 6"/>
            <p:cNvSpPr>
              <a:spLocks noChangeArrowheads="1"/>
            </p:cNvSpPr>
            <p:nvPr/>
          </p:nvSpPr>
          <p:spPr bwMode="auto">
            <a:xfrm>
              <a:off x="6684380" y="4033778"/>
              <a:ext cx="13716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56" name="Text Box 1050"/>
            <p:cNvSpPr txBox="1">
              <a:spLocks noChangeArrowheads="1"/>
            </p:cNvSpPr>
            <p:nvPr/>
          </p:nvSpPr>
          <p:spPr bwMode="auto">
            <a:xfrm>
              <a:off x="6684380" y="4033778"/>
              <a:ext cx="1371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Opportunity for recreational fishing</a:t>
              </a:r>
              <a:endParaRPr lang="en-CA" sz="1200" dirty="0"/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6946372" y="925003"/>
            <a:ext cx="1371600" cy="461665"/>
            <a:chOff x="6684380" y="4033778"/>
            <a:chExt cx="1371600" cy="461665"/>
          </a:xfrm>
        </p:grpSpPr>
        <p:sp>
          <p:nvSpPr>
            <p:cNvPr id="269" name="Rectangle 6"/>
            <p:cNvSpPr>
              <a:spLocks noChangeArrowheads="1"/>
            </p:cNvSpPr>
            <p:nvPr/>
          </p:nvSpPr>
          <p:spPr bwMode="auto">
            <a:xfrm>
              <a:off x="6684380" y="4033778"/>
              <a:ext cx="13716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0" name="Text Box 1050"/>
            <p:cNvSpPr txBox="1">
              <a:spLocks noChangeArrowheads="1"/>
            </p:cNvSpPr>
            <p:nvPr/>
          </p:nvSpPr>
          <p:spPr bwMode="auto">
            <a:xfrm>
              <a:off x="6684380" y="4033778"/>
              <a:ext cx="1371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Opportunity for subsistence fishing</a:t>
              </a:r>
              <a:endParaRPr lang="en-CA" sz="1200" dirty="0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5526333" y="934392"/>
            <a:ext cx="1420567" cy="461665"/>
            <a:chOff x="6684380" y="4033778"/>
            <a:chExt cx="1420567" cy="461665"/>
          </a:xfrm>
        </p:grpSpPr>
        <p:sp>
          <p:nvSpPr>
            <p:cNvPr id="275" name="Rectangle 6"/>
            <p:cNvSpPr>
              <a:spLocks noChangeArrowheads="1"/>
            </p:cNvSpPr>
            <p:nvPr/>
          </p:nvSpPr>
          <p:spPr bwMode="auto">
            <a:xfrm>
              <a:off x="6684380" y="4033778"/>
              <a:ext cx="1371600" cy="44990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6" name="Text Box 1050"/>
            <p:cNvSpPr txBox="1">
              <a:spLocks noChangeArrowheads="1"/>
            </p:cNvSpPr>
            <p:nvPr/>
          </p:nvSpPr>
          <p:spPr bwMode="auto">
            <a:xfrm>
              <a:off x="6701611" y="4033778"/>
              <a:ext cx="14033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Opportunity for comm. fish harvest</a:t>
              </a:r>
              <a:endParaRPr lang="en-CA" sz="1200" dirty="0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5526333" y="425195"/>
            <a:ext cx="1371600" cy="461665"/>
            <a:chOff x="6684380" y="4033778"/>
            <a:chExt cx="1371600" cy="461665"/>
          </a:xfrm>
        </p:grpSpPr>
        <p:sp>
          <p:nvSpPr>
            <p:cNvPr id="278" name="Rectangle 6"/>
            <p:cNvSpPr>
              <a:spLocks noChangeArrowheads="1"/>
            </p:cNvSpPr>
            <p:nvPr/>
          </p:nvSpPr>
          <p:spPr bwMode="auto">
            <a:xfrm>
              <a:off x="6684380" y="4033778"/>
              <a:ext cx="13716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79" name="Text Box 1050"/>
            <p:cNvSpPr txBox="1">
              <a:spLocks noChangeArrowheads="1"/>
            </p:cNvSpPr>
            <p:nvPr/>
          </p:nvSpPr>
          <p:spPr bwMode="auto">
            <a:xfrm>
              <a:off x="6760580" y="4033778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/>
                <a:t>Supply of high quality seafood</a:t>
              </a:r>
              <a:endParaRPr lang="en-CA" sz="1200" dirty="0"/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4100536" y="916205"/>
            <a:ext cx="1500164" cy="461665"/>
            <a:chOff x="6674684" y="4015591"/>
            <a:chExt cx="1500164" cy="461665"/>
          </a:xfrm>
        </p:grpSpPr>
        <p:sp>
          <p:nvSpPr>
            <p:cNvPr id="281" name="Rectangle 6"/>
            <p:cNvSpPr>
              <a:spLocks noChangeArrowheads="1"/>
            </p:cNvSpPr>
            <p:nvPr/>
          </p:nvSpPr>
          <p:spPr bwMode="auto">
            <a:xfrm>
              <a:off x="6684380" y="4033778"/>
              <a:ext cx="1371600" cy="43720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2" name="Text Box 1050"/>
            <p:cNvSpPr txBox="1">
              <a:spLocks noChangeArrowheads="1"/>
            </p:cNvSpPr>
            <p:nvPr/>
          </p:nvSpPr>
          <p:spPr bwMode="auto">
            <a:xfrm>
              <a:off x="6674684" y="4015591"/>
              <a:ext cx="15001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Opportunity for div-</a:t>
              </a:r>
              <a:r>
                <a:rPr lang="en-US" sz="1200" dirty="0" err="1" smtClean="0"/>
                <a:t>ing</a:t>
              </a:r>
              <a:r>
                <a:rPr lang="en-US" sz="1200" dirty="0" smtClean="0"/>
                <a:t>, snorkel, boating </a:t>
              </a:r>
              <a:endParaRPr lang="en-CA" sz="1200" dirty="0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4104533" y="425195"/>
            <a:ext cx="1371600" cy="461665"/>
            <a:chOff x="6684380" y="4033778"/>
            <a:chExt cx="1371600" cy="461665"/>
          </a:xfrm>
        </p:grpSpPr>
        <p:sp>
          <p:nvSpPr>
            <p:cNvPr id="284" name="Rectangle 6"/>
            <p:cNvSpPr>
              <a:spLocks noChangeArrowheads="1"/>
            </p:cNvSpPr>
            <p:nvPr/>
          </p:nvSpPr>
          <p:spPr bwMode="auto">
            <a:xfrm>
              <a:off x="6684380" y="4033778"/>
              <a:ext cx="13716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5" name="Text Box 1050"/>
            <p:cNvSpPr txBox="1">
              <a:spLocks noChangeArrowheads="1"/>
            </p:cNvSpPr>
            <p:nvPr/>
          </p:nvSpPr>
          <p:spPr bwMode="auto">
            <a:xfrm>
              <a:off x="6760580" y="4033778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/>
                <a:t>Opportunity for bird watching</a:t>
              </a:r>
              <a:endParaRPr lang="en-CA" sz="1200" dirty="0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2690405" y="922116"/>
            <a:ext cx="1371600" cy="461665"/>
            <a:chOff x="6684380" y="4033778"/>
            <a:chExt cx="1371600" cy="461665"/>
          </a:xfrm>
        </p:grpSpPr>
        <p:sp>
          <p:nvSpPr>
            <p:cNvPr id="287" name="Rectangle 6"/>
            <p:cNvSpPr>
              <a:spLocks noChangeArrowheads="1"/>
            </p:cNvSpPr>
            <p:nvPr/>
          </p:nvSpPr>
          <p:spPr bwMode="auto">
            <a:xfrm>
              <a:off x="6684380" y="4033778"/>
              <a:ext cx="13716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88" name="Text Box 1050"/>
            <p:cNvSpPr txBox="1">
              <a:spLocks noChangeArrowheads="1"/>
            </p:cNvSpPr>
            <p:nvPr/>
          </p:nvSpPr>
          <p:spPr bwMode="auto">
            <a:xfrm>
              <a:off x="6684380" y="4033778"/>
              <a:ext cx="1371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Opportunity for wildlife recreation</a:t>
              </a:r>
              <a:endParaRPr lang="en-CA" sz="1200" dirty="0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2692333" y="414759"/>
            <a:ext cx="1371600" cy="461665"/>
            <a:chOff x="6684380" y="4033778"/>
            <a:chExt cx="1371600" cy="461665"/>
          </a:xfrm>
        </p:grpSpPr>
        <p:sp>
          <p:nvSpPr>
            <p:cNvPr id="290" name="Rectangle 6"/>
            <p:cNvSpPr>
              <a:spLocks noChangeArrowheads="1"/>
            </p:cNvSpPr>
            <p:nvPr/>
          </p:nvSpPr>
          <p:spPr bwMode="auto">
            <a:xfrm>
              <a:off x="6684380" y="4033778"/>
              <a:ext cx="1371600" cy="4572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91" name="Text Box 1050"/>
            <p:cNvSpPr txBox="1">
              <a:spLocks noChangeArrowheads="1"/>
            </p:cNvSpPr>
            <p:nvPr/>
          </p:nvSpPr>
          <p:spPr bwMode="auto">
            <a:xfrm>
              <a:off x="6760580" y="4033778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/>
                <a:t>Opportunity for beach activities</a:t>
              </a:r>
              <a:endParaRPr lang="en-CA" sz="1200" dirty="0"/>
            </a:p>
          </p:txBody>
        </p:sp>
      </p:grpSp>
      <p:sp>
        <p:nvSpPr>
          <p:cNvPr id="294" name="Up Arrow 293"/>
          <p:cNvSpPr/>
          <p:nvPr/>
        </p:nvSpPr>
        <p:spPr bwMode="auto">
          <a:xfrm>
            <a:off x="5554728" y="1450694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9" name="TextBox 9"/>
          <p:cNvSpPr txBox="1">
            <a:spLocks noChangeArrowheads="1"/>
          </p:cNvSpPr>
          <p:nvPr/>
        </p:nvSpPr>
        <p:spPr bwMode="auto">
          <a:xfrm>
            <a:off x="4492906" y="6205958"/>
            <a:ext cx="3736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Attributes that people care about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2687255" y="2791428"/>
            <a:ext cx="5496047" cy="399831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3" name="Rectangle 302"/>
          <p:cNvSpPr/>
          <p:nvPr/>
        </p:nvSpPr>
        <p:spPr>
          <a:xfrm>
            <a:off x="2649893" y="326020"/>
            <a:ext cx="5787342" cy="109638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7" name="Group 1065"/>
          <p:cNvGrpSpPr>
            <a:grpSpLocks/>
          </p:cNvGrpSpPr>
          <p:nvPr/>
        </p:nvGrpSpPr>
        <p:grpSpPr bwMode="auto">
          <a:xfrm>
            <a:off x="1211483" y="2960225"/>
            <a:ext cx="1317625" cy="762000"/>
            <a:chOff x="240" y="288"/>
            <a:chExt cx="830" cy="480"/>
          </a:xfrm>
        </p:grpSpPr>
        <p:sp>
          <p:nvSpPr>
            <p:cNvPr id="98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9" name="Text Box 1067"/>
            <p:cNvSpPr txBox="1">
              <a:spLocks noChangeArrowheads="1"/>
            </p:cNvSpPr>
            <p:nvPr/>
          </p:nvSpPr>
          <p:spPr bwMode="auto">
            <a:xfrm>
              <a:off x="286" y="326"/>
              <a:ext cx="78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Various drivers, Effects on environment</a:t>
              </a:r>
              <a:endParaRPr lang="en-CA" sz="1200" dirty="0"/>
            </a:p>
          </p:txBody>
        </p:sp>
      </p:grpSp>
      <p:cxnSp>
        <p:nvCxnSpPr>
          <p:cNvPr id="100" name="Curved Connector 54"/>
          <p:cNvCxnSpPr>
            <a:cxnSpLocks noChangeShapeType="1"/>
            <a:stCxn id="109" idx="1"/>
            <a:endCxn id="98" idx="0"/>
          </p:cNvCxnSpPr>
          <p:nvPr/>
        </p:nvCxnSpPr>
        <p:spPr bwMode="auto">
          <a:xfrm rot="10800000" flipV="1">
            <a:off x="1859183" y="2316381"/>
            <a:ext cx="828072" cy="643843"/>
          </a:xfrm>
          <a:prstGeom prst="curvedConnector2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</p:spPr>
      </p:cxnSp>
      <p:sp>
        <p:nvSpPr>
          <p:cNvPr id="103" name="Oval 44"/>
          <p:cNvSpPr>
            <a:spLocks noChangeArrowheads="1"/>
          </p:cNvSpPr>
          <p:nvPr/>
        </p:nvSpPr>
        <p:spPr bwMode="auto">
          <a:xfrm>
            <a:off x="1216307" y="5530770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1200" dirty="0" smtClean="0">
                <a:latin typeface="Calibri" pitchFamily="34" charset="0"/>
              </a:rPr>
              <a:t>Other State sub-models</a:t>
            </a:r>
            <a:endParaRPr lang="en-CA" sz="1200" dirty="0">
              <a:latin typeface="Calibri" pitchFamily="34" charset="0"/>
            </a:endParaRPr>
          </a:p>
        </p:txBody>
      </p:sp>
      <p:cxnSp>
        <p:nvCxnSpPr>
          <p:cNvPr id="104" name="Curved Connector 54"/>
          <p:cNvCxnSpPr>
            <a:cxnSpLocks noChangeShapeType="1"/>
            <a:stCxn id="103" idx="0"/>
            <a:endCxn id="302" idx="1"/>
          </p:cNvCxnSpPr>
          <p:nvPr/>
        </p:nvCxnSpPr>
        <p:spPr bwMode="auto">
          <a:xfrm rot="5400000" flipH="1" flipV="1">
            <a:off x="1905538" y="4749053"/>
            <a:ext cx="740187" cy="823248"/>
          </a:xfrm>
          <a:prstGeom prst="curvedConnector2">
            <a:avLst/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</p:spPr>
      </p:cxnSp>
      <p:cxnSp>
        <p:nvCxnSpPr>
          <p:cNvPr id="107" name="Curved Connector 54"/>
          <p:cNvCxnSpPr>
            <a:cxnSpLocks noChangeShapeType="1"/>
            <a:stCxn id="98" idx="4"/>
            <a:endCxn id="103" idx="2"/>
          </p:cNvCxnSpPr>
          <p:nvPr/>
        </p:nvCxnSpPr>
        <p:spPr bwMode="auto">
          <a:xfrm rot="5400000">
            <a:off x="442973" y="4495559"/>
            <a:ext cx="2189545" cy="642876"/>
          </a:xfrm>
          <a:prstGeom prst="curvedConnector4">
            <a:avLst>
              <a:gd name="adj1" fmla="val 41300"/>
              <a:gd name="adj2" fmla="val 135559"/>
            </a:avLst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</p:spPr>
      </p:cxnSp>
      <p:sp>
        <p:nvSpPr>
          <p:cNvPr id="109" name="Rectangle 108"/>
          <p:cNvSpPr/>
          <p:nvPr/>
        </p:nvSpPr>
        <p:spPr>
          <a:xfrm flipV="1">
            <a:off x="2687255" y="1907892"/>
            <a:ext cx="5496047" cy="81698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Date Placeholder 10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891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24"/>
          <p:cNvGrpSpPr>
            <a:grpSpLocks/>
          </p:cNvGrpSpPr>
          <p:nvPr/>
        </p:nvGrpSpPr>
        <p:grpSpPr bwMode="auto">
          <a:xfrm>
            <a:off x="5029200" y="152400"/>
            <a:ext cx="1676400" cy="1066798"/>
            <a:chOff x="432" y="2303"/>
            <a:chExt cx="623" cy="528"/>
          </a:xfrm>
          <a:solidFill>
            <a:srgbClr val="92D050"/>
          </a:solidFill>
        </p:grpSpPr>
        <p:sp>
          <p:nvSpPr>
            <p:cNvPr id="103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4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3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Ecosystem Services</a:t>
              </a:r>
              <a:endParaRPr lang="en-CA" dirty="0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695700" y="2566877"/>
            <a:ext cx="989013" cy="533400"/>
            <a:chOff x="432" y="2303"/>
            <a:chExt cx="623" cy="528"/>
          </a:xfrm>
        </p:grpSpPr>
        <p:sp>
          <p:nvSpPr>
            <p:cNvPr id="5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Primary users</a:t>
              </a:r>
              <a:endParaRPr lang="en-CA" sz="1200" dirty="0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105399" y="2566877"/>
            <a:ext cx="990601" cy="533400"/>
            <a:chOff x="432" y="2303"/>
            <a:chExt cx="624" cy="528"/>
          </a:xfrm>
        </p:grpSpPr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Text Box 41"/>
            <p:cNvSpPr txBox="1">
              <a:spLocks noChangeArrowheads="1"/>
            </p:cNvSpPr>
            <p:nvPr/>
          </p:nvSpPr>
          <p:spPr bwMode="auto">
            <a:xfrm>
              <a:off x="480" y="2352"/>
              <a:ext cx="576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Secondary users</a:t>
              </a:r>
              <a:endParaRPr lang="en-CA" sz="1200" dirty="0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6581007" y="2560056"/>
            <a:ext cx="989013" cy="533400"/>
            <a:chOff x="432" y="2303"/>
            <a:chExt cx="623" cy="528"/>
          </a:xfrm>
        </p:grpSpPr>
        <p:sp>
          <p:nvSpPr>
            <p:cNvPr id="11" name="Rectangle 40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" name="Text Box 41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7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Tertiary users</a:t>
              </a:r>
              <a:endParaRPr lang="en-CA" sz="1200" dirty="0"/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rot="10800000">
            <a:off x="4684713" y="2793889"/>
            <a:ext cx="4572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10800000">
            <a:off x="6121930" y="2825168"/>
            <a:ext cx="4572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hape 111"/>
          <p:cNvCxnSpPr>
            <a:stCxn id="108" idx="0"/>
            <a:endCxn id="5" idx="2"/>
          </p:cNvCxnSpPr>
          <p:nvPr/>
        </p:nvCxnSpPr>
        <p:spPr>
          <a:xfrm rot="5400000" flipH="1" flipV="1">
            <a:off x="2994087" y="2794635"/>
            <a:ext cx="890477" cy="150176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hape 113"/>
          <p:cNvCxnSpPr>
            <a:stCxn id="108" idx="0"/>
            <a:endCxn id="103" idx="1"/>
          </p:cNvCxnSpPr>
          <p:nvPr/>
        </p:nvCxnSpPr>
        <p:spPr>
          <a:xfrm rot="5400000" flipH="1" flipV="1">
            <a:off x="2206345" y="1167899"/>
            <a:ext cx="3304955" cy="2340756"/>
          </a:xfrm>
          <a:prstGeom prst="curvedConnector2">
            <a:avLst/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hape 114"/>
          <p:cNvCxnSpPr>
            <a:stCxn id="108" idx="0"/>
            <a:endCxn id="8" idx="2"/>
          </p:cNvCxnSpPr>
          <p:nvPr/>
        </p:nvCxnSpPr>
        <p:spPr>
          <a:xfrm rot="5400000" flipH="1" flipV="1">
            <a:off x="3698937" y="2089785"/>
            <a:ext cx="890477" cy="2911462"/>
          </a:xfrm>
          <a:prstGeom prst="curvedConnector3">
            <a:avLst>
              <a:gd name="adj1" fmla="val 42221"/>
            </a:avLst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hape 115"/>
          <p:cNvCxnSpPr>
            <a:stCxn id="108" idx="0"/>
            <a:endCxn id="11" idx="2"/>
          </p:cNvCxnSpPr>
          <p:nvPr/>
        </p:nvCxnSpPr>
        <p:spPr>
          <a:xfrm rot="5400000" flipH="1" flipV="1">
            <a:off x="4433330" y="1348570"/>
            <a:ext cx="897298" cy="4387070"/>
          </a:xfrm>
          <a:prstGeom prst="curvedConnector3">
            <a:avLst>
              <a:gd name="adj1" fmla="val 29928"/>
            </a:avLst>
          </a:prstGeom>
          <a:ln w="381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hape 129"/>
          <p:cNvCxnSpPr>
            <a:stCxn id="5" idx="0"/>
            <a:endCxn id="103" idx="2"/>
          </p:cNvCxnSpPr>
          <p:nvPr/>
        </p:nvCxnSpPr>
        <p:spPr>
          <a:xfrm rot="5400000" flipH="1" flipV="1">
            <a:off x="4354964" y="1054442"/>
            <a:ext cx="1347679" cy="1677193"/>
          </a:xfrm>
          <a:prstGeom prst="curvedConnector3">
            <a:avLst>
              <a:gd name="adj1" fmla="val 40748"/>
            </a:avLst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hape 130"/>
          <p:cNvCxnSpPr>
            <a:stCxn id="8" idx="0"/>
            <a:endCxn id="103" idx="2"/>
          </p:cNvCxnSpPr>
          <p:nvPr/>
        </p:nvCxnSpPr>
        <p:spPr>
          <a:xfrm rot="5400000" flipH="1" flipV="1">
            <a:off x="5059814" y="1759291"/>
            <a:ext cx="1347679" cy="2674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hape 131"/>
          <p:cNvCxnSpPr>
            <a:stCxn id="11" idx="0"/>
            <a:endCxn id="103" idx="2"/>
          </p:cNvCxnSpPr>
          <p:nvPr/>
        </p:nvCxnSpPr>
        <p:spPr>
          <a:xfrm rot="16200000" flipV="1">
            <a:off x="5801028" y="1285570"/>
            <a:ext cx="1340858" cy="120811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 rot="1740610">
            <a:off x="2075289" y="3362743"/>
            <a:ext cx="2161372" cy="405557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57" name="Group 156"/>
          <p:cNvGrpSpPr/>
          <p:nvPr/>
        </p:nvGrpSpPr>
        <p:grpSpPr>
          <a:xfrm>
            <a:off x="228600" y="3891328"/>
            <a:ext cx="4114800" cy="2564270"/>
            <a:chOff x="571281" y="3738218"/>
            <a:chExt cx="4114800" cy="2564270"/>
          </a:xfrm>
        </p:grpSpPr>
        <p:sp>
          <p:nvSpPr>
            <p:cNvPr id="108" name="Oval 107"/>
            <p:cNvSpPr/>
            <p:nvPr/>
          </p:nvSpPr>
          <p:spPr>
            <a:xfrm rot="1362759">
              <a:off x="571281" y="3738218"/>
              <a:ext cx="3929598" cy="2564270"/>
            </a:xfrm>
            <a:prstGeom prst="ellipse">
              <a:avLst/>
            </a:prstGeom>
            <a:solidFill>
              <a:srgbClr val="F656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1295400" y="4038600"/>
              <a:ext cx="2490787" cy="1865313"/>
              <a:chOff x="682625" y="4187825"/>
              <a:chExt cx="2490787" cy="1865313"/>
            </a:xfrm>
          </p:grpSpPr>
          <p:sp>
            <p:nvSpPr>
              <p:cNvPr id="61" name="Freeform 83"/>
              <p:cNvSpPr>
                <a:spLocks/>
              </p:cNvSpPr>
              <p:nvPr/>
            </p:nvSpPr>
            <p:spPr bwMode="auto">
              <a:xfrm>
                <a:off x="1803400" y="4187825"/>
                <a:ext cx="809625" cy="439738"/>
              </a:xfrm>
              <a:custGeom>
                <a:avLst/>
                <a:gdLst>
                  <a:gd name="T0" fmla="*/ 0 w 2032"/>
                  <a:gd name="T1" fmla="*/ 2147483647 h 1104"/>
                  <a:gd name="T2" fmla="*/ 2147483647 w 2032"/>
                  <a:gd name="T3" fmla="*/ 0 h 1104"/>
                  <a:gd name="T4" fmla="*/ 2147483647 w 2032"/>
                  <a:gd name="T5" fmla="*/ 0 h 1104"/>
                  <a:gd name="T6" fmla="*/ 2147483647 w 2032"/>
                  <a:gd name="T7" fmla="*/ 2147483647 h 1104"/>
                  <a:gd name="T8" fmla="*/ 2147483647 w 2032"/>
                  <a:gd name="T9" fmla="*/ 2147483647 h 1104"/>
                  <a:gd name="T10" fmla="*/ 2147483647 w 2032"/>
                  <a:gd name="T11" fmla="*/ 2147483647 h 1104"/>
                  <a:gd name="T12" fmla="*/ 2147483647 w 2032"/>
                  <a:gd name="T13" fmla="*/ 2147483647 h 1104"/>
                  <a:gd name="T14" fmla="*/ 2147483647 w 2032"/>
                  <a:gd name="T15" fmla="*/ 2147483647 h 1104"/>
                  <a:gd name="T16" fmla="*/ 2147483647 w 2032"/>
                  <a:gd name="T17" fmla="*/ 2147483647 h 1104"/>
                  <a:gd name="T18" fmla="*/ 0 w 2032"/>
                  <a:gd name="T19" fmla="*/ 2147483647 h 1104"/>
                  <a:gd name="T20" fmla="*/ 0 w 2032"/>
                  <a:gd name="T21" fmla="*/ 2147483647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2"/>
                  <a:gd name="T34" fmla="*/ 0 h 1104"/>
                  <a:gd name="T35" fmla="*/ 2032 w 2032"/>
                  <a:gd name="T36" fmla="*/ 1104 h 11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2" h="1104">
                    <a:moveTo>
                      <a:pt x="0" y="552"/>
                    </a:moveTo>
                    <a:cubicBezTo>
                      <a:pt x="0" y="248"/>
                      <a:pt x="455" y="0"/>
                      <a:pt x="1016" y="0"/>
                    </a:cubicBezTo>
                    <a:cubicBezTo>
                      <a:pt x="1578" y="0"/>
                      <a:pt x="2032" y="248"/>
                      <a:pt x="2032" y="552"/>
                    </a:cubicBezTo>
                    <a:cubicBezTo>
                      <a:pt x="2032" y="552"/>
                      <a:pt x="2032" y="552"/>
                      <a:pt x="2032" y="552"/>
                    </a:cubicBezTo>
                    <a:cubicBezTo>
                      <a:pt x="2032" y="857"/>
                      <a:pt x="1578" y="1104"/>
                      <a:pt x="1016" y="1104"/>
                    </a:cubicBezTo>
                    <a:cubicBezTo>
                      <a:pt x="1016" y="1104"/>
                      <a:pt x="1016" y="1104"/>
                      <a:pt x="1016" y="1104"/>
                    </a:cubicBezTo>
                    <a:cubicBezTo>
                      <a:pt x="455" y="1104"/>
                      <a:pt x="0" y="857"/>
                      <a:pt x="0" y="552"/>
                    </a:cubicBezTo>
                    <a:cubicBezTo>
                      <a:pt x="0" y="552"/>
                      <a:pt x="0" y="552"/>
                      <a:pt x="0" y="552"/>
                    </a:cubicBezTo>
                    <a:close/>
                  </a:path>
                </a:pathLst>
              </a:custGeom>
              <a:solidFill>
                <a:srgbClr val="007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cxnSp>
            <p:nvCxnSpPr>
              <p:cNvPr id="62" name="Straight Arrow Connector 61"/>
              <p:cNvCxnSpPr/>
              <p:nvPr/>
            </p:nvCxnSpPr>
            <p:spPr bwMode="auto">
              <a:xfrm rot="16200000" flipH="1">
                <a:off x="1320799" y="4638675"/>
                <a:ext cx="762000" cy="609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 bwMode="auto">
              <a:xfrm rot="16200000" flipH="1">
                <a:off x="749299" y="4981575"/>
                <a:ext cx="990600" cy="304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1473199" y="4486275"/>
                <a:ext cx="990600" cy="609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1473199" y="4410075"/>
                <a:ext cx="3810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 bwMode="auto">
              <a:xfrm rot="16200000" flipV="1">
                <a:off x="2349499" y="4600575"/>
                <a:ext cx="457200" cy="228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 bwMode="auto">
              <a:xfrm rot="5400000" flipH="1" flipV="1">
                <a:off x="1739899" y="4905375"/>
                <a:ext cx="7620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 bwMode="auto">
              <a:xfrm rot="5400000" flipH="1" flipV="1">
                <a:off x="1168399" y="4791075"/>
                <a:ext cx="1143000" cy="533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682625" y="4187825"/>
                <a:ext cx="809625" cy="439738"/>
              </a:xfrm>
              <a:custGeom>
                <a:avLst/>
                <a:gdLst>
                  <a:gd name="T0" fmla="*/ 0 w 2032"/>
                  <a:gd name="T1" fmla="*/ 2147483647 h 1104"/>
                  <a:gd name="T2" fmla="*/ 2147483647 w 2032"/>
                  <a:gd name="T3" fmla="*/ 0 h 1104"/>
                  <a:gd name="T4" fmla="*/ 2147483647 w 2032"/>
                  <a:gd name="T5" fmla="*/ 0 h 1104"/>
                  <a:gd name="T6" fmla="*/ 2147483647 w 2032"/>
                  <a:gd name="T7" fmla="*/ 2147483647 h 1104"/>
                  <a:gd name="T8" fmla="*/ 2147483647 w 2032"/>
                  <a:gd name="T9" fmla="*/ 2147483647 h 1104"/>
                  <a:gd name="T10" fmla="*/ 2147483647 w 2032"/>
                  <a:gd name="T11" fmla="*/ 2147483647 h 1104"/>
                  <a:gd name="T12" fmla="*/ 2147483647 w 2032"/>
                  <a:gd name="T13" fmla="*/ 2147483647 h 1104"/>
                  <a:gd name="T14" fmla="*/ 2147483647 w 2032"/>
                  <a:gd name="T15" fmla="*/ 2147483647 h 1104"/>
                  <a:gd name="T16" fmla="*/ 2147483647 w 2032"/>
                  <a:gd name="T17" fmla="*/ 2147483647 h 1104"/>
                  <a:gd name="T18" fmla="*/ 0 w 2032"/>
                  <a:gd name="T19" fmla="*/ 2147483647 h 1104"/>
                  <a:gd name="T20" fmla="*/ 0 w 2032"/>
                  <a:gd name="T21" fmla="*/ 2147483647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2"/>
                  <a:gd name="T34" fmla="*/ 0 h 1104"/>
                  <a:gd name="T35" fmla="*/ 2032 w 2032"/>
                  <a:gd name="T36" fmla="*/ 1104 h 11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2" h="1104">
                    <a:moveTo>
                      <a:pt x="0" y="552"/>
                    </a:moveTo>
                    <a:cubicBezTo>
                      <a:pt x="0" y="248"/>
                      <a:pt x="455" y="0"/>
                      <a:pt x="1016" y="0"/>
                    </a:cubicBezTo>
                    <a:cubicBezTo>
                      <a:pt x="1578" y="0"/>
                      <a:pt x="2032" y="248"/>
                      <a:pt x="2032" y="552"/>
                    </a:cubicBezTo>
                    <a:cubicBezTo>
                      <a:pt x="2032" y="552"/>
                      <a:pt x="2032" y="552"/>
                      <a:pt x="2032" y="552"/>
                    </a:cubicBezTo>
                    <a:cubicBezTo>
                      <a:pt x="2032" y="857"/>
                      <a:pt x="1578" y="1104"/>
                      <a:pt x="1016" y="1104"/>
                    </a:cubicBezTo>
                    <a:cubicBezTo>
                      <a:pt x="1016" y="1104"/>
                      <a:pt x="1016" y="1104"/>
                      <a:pt x="1016" y="1104"/>
                    </a:cubicBezTo>
                    <a:cubicBezTo>
                      <a:pt x="455" y="1104"/>
                      <a:pt x="0" y="857"/>
                      <a:pt x="0" y="552"/>
                    </a:cubicBezTo>
                    <a:cubicBezTo>
                      <a:pt x="0" y="552"/>
                      <a:pt x="0" y="552"/>
                      <a:pt x="0" y="552"/>
                    </a:cubicBezTo>
                    <a:close/>
                  </a:path>
                </a:pathLst>
              </a:custGeom>
              <a:solidFill>
                <a:srgbClr val="007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" name="Rectangle 74"/>
              <p:cNvSpPr>
                <a:spLocks noChangeArrowheads="1"/>
              </p:cNvSpPr>
              <p:nvPr/>
            </p:nvSpPr>
            <p:spPr bwMode="auto">
              <a:xfrm>
                <a:off x="917575" y="4251325"/>
                <a:ext cx="439738" cy="17145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71" name="Picture 7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0750" y="4254500"/>
                <a:ext cx="439738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" name="Rectangle 76"/>
              <p:cNvSpPr>
                <a:spLocks noChangeArrowheads="1"/>
              </p:cNvSpPr>
              <p:nvPr/>
            </p:nvSpPr>
            <p:spPr bwMode="auto">
              <a:xfrm>
                <a:off x="917575" y="4251325"/>
                <a:ext cx="439738" cy="17145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3" name="Rectangle 77"/>
              <p:cNvSpPr>
                <a:spLocks noChangeArrowheads="1"/>
              </p:cNvSpPr>
              <p:nvPr/>
            </p:nvSpPr>
            <p:spPr bwMode="auto">
              <a:xfrm>
                <a:off x="925512" y="4262438"/>
                <a:ext cx="477838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Water </a:t>
                </a:r>
                <a:endParaRPr lang="en-US"/>
              </a:p>
            </p:txBody>
          </p:sp>
          <p:sp>
            <p:nvSpPr>
              <p:cNvPr id="74" name="Rectangle 78"/>
              <p:cNvSpPr>
                <a:spLocks noChangeArrowheads="1"/>
              </p:cNvSpPr>
              <p:nvPr/>
            </p:nvSpPr>
            <p:spPr bwMode="auto">
              <a:xfrm>
                <a:off x="898525" y="4397375"/>
                <a:ext cx="427038" cy="173038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75" name="Picture 7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01700" y="4400550"/>
                <a:ext cx="427038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" name="Rectangle 80"/>
              <p:cNvSpPr>
                <a:spLocks noChangeArrowheads="1"/>
              </p:cNvSpPr>
              <p:nvPr/>
            </p:nvSpPr>
            <p:spPr bwMode="auto">
              <a:xfrm>
                <a:off x="898525" y="4397375"/>
                <a:ext cx="427038" cy="173038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7" name="Rectangle 81"/>
              <p:cNvSpPr>
                <a:spLocks noChangeArrowheads="1"/>
              </p:cNvSpPr>
              <p:nvPr/>
            </p:nvSpPr>
            <p:spPr bwMode="auto">
              <a:xfrm>
                <a:off x="908050" y="4410075"/>
                <a:ext cx="387927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dirty="0" smtClean="0">
                    <a:solidFill>
                      <a:srgbClr val="000000"/>
                    </a:solidFill>
                  </a:rPr>
                  <a:t>column</a:t>
                </a:r>
                <a:endParaRPr lang="en-US" dirty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/>
            </p:nvSpPr>
            <p:spPr bwMode="auto">
              <a:xfrm>
                <a:off x="2090737" y="4264025"/>
                <a:ext cx="292100" cy="17145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79" name="Picture 9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93912" y="4267200"/>
                <a:ext cx="29210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" name="Rectangle 91"/>
              <p:cNvSpPr>
                <a:spLocks noChangeArrowheads="1"/>
              </p:cNvSpPr>
              <p:nvPr/>
            </p:nvSpPr>
            <p:spPr bwMode="auto">
              <a:xfrm>
                <a:off x="2090737" y="4264025"/>
                <a:ext cx="292100" cy="171450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/>
            </p:nvSpPr>
            <p:spPr bwMode="auto">
              <a:xfrm>
                <a:off x="2093912" y="4276725"/>
                <a:ext cx="298450" cy="165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Fish</a:t>
                </a:r>
                <a:endParaRPr lang="en-US"/>
              </a:p>
            </p:txBody>
          </p:sp>
          <p:sp>
            <p:nvSpPr>
              <p:cNvPr id="82" name="Freeform 94"/>
              <p:cNvSpPr>
                <a:spLocks/>
              </p:cNvSpPr>
              <p:nvPr/>
            </p:nvSpPr>
            <p:spPr bwMode="auto">
              <a:xfrm>
                <a:off x="2363787" y="4951413"/>
                <a:ext cx="809625" cy="439738"/>
              </a:xfrm>
              <a:custGeom>
                <a:avLst/>
                <a:gdLst>
                  <a:gd name="T0" fmla="*/ 0 w 2032"/>
                  <a:gd name="T1" fmla="*/ 2147483647 h 1104"/>
                  <a:gd name="T2" fmla="*/ 2147483647 w 2032"/>
                  <a:gd name="T3" fmla="*/ 0 h 1104"/>
                  <a:gd name="T4" fmla="*/ 2147483647 w 2032"/>
                  <a:gd name="T5" fmla="*/ 0 h 1104"/>
                  <a:gd name="T6" fmla="*/ 2147483647 w 2032"/>
                  <a:gd name="T7" fmla="*/ 2147483647 h 1104"/>
                  <a:gd name="T8" fmla="*/ 2147483647 w 2032"/>
                  <a:gd name="T9" fmla="*/ 2147483647 h 1104"/>
                  <a:gd name="T10" fmla="*/ 2147483647 w 2032"/>
                  <a:gd name="T11" fmla="*/ 2147483647 h 1104"/>
                  <a:gd name="T12" fmla="*/ 2147483647 w 2032"/>
                  <a:gd name="T13" fmla="*/ 2147483647 h 1104"/>
                  <a:gd name="T14" fmla="*/ 2147483647 w 2032"/>
                  <a:gd name="T15" fmla="*/ 2147483647 h 1104"/>
                  <a:gd name="T16" fmla="*/ 2147483647 w 2032"/>
                  <a:gd name="T17" fmla="*/ 2147483647 h 1104"/>
                  <a:gd name="T18" fmla="*/ 0 w 2032"/>
                  <a:gd name="T19" fmla="*/ 2147483647 h 1104"/>
                  <a:gd name="T20" fmla="*/ 0 w 2032"/>
                  <a:gd name="T21" fmla="*/ 2147483647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2"/>
                  <a:gd name="T34" fmla="*/ 0 h 1104"/>
                  <a:gd name="T35" fmla="*/ 2032 w 2032"/>
                  <a:gd name="T36" fmla="*/ 1104 h 11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2" h="1104">
                    <a:moveTo>
                      <a:pt x="0" y="552"/>
                    </a:moveTo>
                    <a:cubicBezTo>
                      <a:pt x="0" y="248"/>
                      <a:pt x="455" y="0"/>
                      <a:pt x="1016" y="0"/>
                    </a:cubicBezTo>
                    <a:cubicBezTo>
                      <a:pt x="1578" y="0"/>
                      <a:pt x="2032" y="248"/>
                      <a:pt x="2032" y="552"/>
                    </a:cubicBezTo>
                    <a:cubicBezTo>
                      <a:pt x="2032" y="552"/>
                      <a:pt x="2032" y="552"/>
                      <a:pt x="2032" y="552"/>
                    </a:cubicBezTo>
                    <a:cubicBezTo>
                      <a:pt x="2032" y="857"/>
                      <a:pt x="1578" y="1104"/>
                      <a:pt x="1016" y="1104"/>
                    </a:cubicBezTo>
                    <a:cubicBezTo>
                      <a:pt x="1016" y="1104"/>
                      <a:pt x="1016" y="1104"/>
                      <a:pt x="1016" y="1104"/>
                    </a:cubicBezTo>
                    <a:cubicBezTo>
                      <a:pt x="455" y="1104"/>
                      <a:pt x="0" y="857"/>
                      <a:pt x="0" y="552"/>
                    </a:cubicBezTo>
                    <a:cubicBezTo>
                      <a:pt x="0" y="552"/>
                      <a:pt x="0" y="552"/>
                      <a:pt x="0" y="5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3" name="Rectangle 100"/>
              <p:cNvSpPr>
                <a:spLocks noChangeArrowheads="1"/>
              </p:cNvSpPr>
              <p:nvPr/>
            </p:nvSpPr>
            <p:spPr bwMode="auto">
              <a:xfrm>
                <a:off x="2574925" y="5046663"/>
                <a:ext cx="528638" cy="17145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84" name="Picture 1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78100" y="5049838"/>
                <a:ext cx="528638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" name="Rectangle 102"/>
              <p:cNvSpPr>
                <a:spLocks noChangeArrowheads="1"/>
              </p:cNvSpPr>
              <p:nvPr/>
            </p:nvSpPr>
            <p:spPr bwMode="auto">
              <a:xfrm>
                <a:off x="2574925" y="5046663"/>
                <a:ext cx="528638" cy="173038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6" name="Rectangle 103"/>
              <p:cNvSpPr>
                <a:spLocks noChangeArrowheads="1"/>
              </p:cNvSpPr>
              <p:nvPr/>
            </p:nvSpPr>
            <p:spPr bwMode="auto">
              <a:xfrm>
                <a:off x="2581275" y="5062538"/>
                <a:ext cx="567463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Mangrove</a:t>
                </a:r>
                <a:endParaRPr lang="en-US"/>
              </a:p>
            </p:txBody>
          </p:sp>
          <p:sp>
            <p:nvSpPr>
              <p:cNvPr id="87" name="Rectangle 107"/>
              <p:cNvSpPr>
                <a:spLocks noChangeArrowheads="1"/>
              </p:cNvSpPr>
              <p:nvPr/>
            </p:nvSpPr>
            <p:spPr bwMode="auto">
              <a:xfrm>
                <a:off x="2574925" y="5208588"/>
                <a:ext cx="6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Freeform 109"/>
              <p:cNvSpPr>
                <a:spLocks/>
              </p:cNvSpPr>
              <p:nvPr/>
            </p:nvSpPr>
            <p:spPr bwMode="auto">
              <a:xfrm>
                <a:off x="1600200" y="5257800"/>
                <a:ext cx="808038" cy="438150"/>
              </a:xfrm>
              <a:custGeom>
                <a:avLst/>
                <a:gdLst>
                  <a:gd name="T0" fmla="*/ 0 w 2032"/>
                  <a:gd name="T1" fmla="*/ 2147483647 h 1104"/>
                  <a:gd name="T2" fmla="*/ 2147483647 w 2032"/>
                  <a:gd name="T3" fmla="*/ 0 h 1104"/>
                  <a:gd name="T4" fmla="*/ 2147483647 w 2032"/>
                  <a:gd name="T5" fmla="*/ 0 h 1104"/>
                  <a:gd name="T6" fmla="*/ 2147483647 w 2032"/>
                  <a:gd name="T7" fmla="*/ 2147483647 h 1104"/>
                  <a:gd name="T8" fmla="*/ 2147483647 w 2032"/>
                  <a:gd name="T9" fmla="*/ 2147483647 h 1104"/>
                  <a:gd name="T10" fmla="*/ 2147483647 w 2032"/>
                  <a:gd name="T11" fmla="*/ 2147483647 h 1104"/>
                  <a:gd name="T12" fmla="*/ 2147483647 w 2032"/>
                  <a:gd name="T13" fmla="*/ 2147483647 h 1104"/>
                  <a:gd name="T14" fmla="*/ 2147483647 w 2032"/>
                  <a:gd name="T15" fmla="*/ 2147483647 h 1104"/>
                  <a:gd name="T16" fmla="*/ 2147483647 w 2032"/>
                  <a:gd name="T17" fmla="*/ 2147483647 h 1104"/>
                  <a:gd name="T18" fmla="*/ 0 w 2032"/>
                  <a:gd name="T19" fmla="*/ 2147483647 h 1104"/>
                  <a:gd name="T20" fmla="*/ 0 w 2032"/>
                  <a:gd name="T21" fmla="*/ 2147483647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2"/>
                  <a:gd name="T34" fmla="*/ 0 h 1104"/>
                  <a:gd name="T35" fmla="*/ 2032 w 2032"/>
                  <a:gd name="T36" fmla="*/ 1104 h 11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2" h="1104">
                    <a:moveTo>
                      <a:pt x="0" y="552"/>
                    </a:moveTo>
                    <a:cubicBezTo>
                      <a:pt x="0" y="248"/>
                      <a:pt x="455" y="0"/>
                      <a:pt x="1016" y="0"/>
                    </a:cubicBezTo>
                    <a:cubicBezTo>
                      <a:pt x="1578" y="0"/>
                      <a:pt x="2032" y="248"/>
                      <a:pt x="2032" y="552"/>
                    </a:cubicBezTo>
                    <a:cubicBezTo>
                      <a:pt x="2032" y="552"/>
                      <a:pt x="2032" y="552"/>
                      <a:pt x="2032" y="552"/>
                    </a:cubicBezTo>
                    <a:cubicBezTo>
                      <a:pt x="2032" y="857"/>
                      <a:pt x="1578" y="1104"/>
                      <a:pt x="1016" y="1104"/>
                    </a:cubicBezTo>
                    <a:cubicBezTo>
                      <a:pt x="1016" y="1104"/>
                      <a:pt x="1016" y="1104"/>
                      <a:pt x="1016" y="1104"/>
                    </a:cubicBezTo>
                    <a:cubicBezTo>
                      <a:pt x="455" y="1104"/>
                      <a:pt x="0" y="857"/>
                      <a:pt x="0" y="552"/>
                    </a:cubicBezTo>
                    <a:cubicBezTo>
                      <a:pt x="0" y="552"/>
                      <a:pt x="0" y="552"/>
                      <a:pt x="0" y="5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9" name="Rectangle 112"/>
              <p:cNvSpPr>
                <a:spLocks noChangeArrowheads="1"/>
              </p:cNvSpPr>
              <p:nvPr/>
            </p:nvSpPr>
            <p:spPr bwMode="auto">
              <a:xfrm>
                <a:off x="1689100" y="5359400"/>
                <a:ext cx="623888" cy="19685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90" name="Picture 11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92275" y="5362575"/>
                <a:ext cx="623888" cy="196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" name="Rectangle 114"/>
              <p:cNvSpPr>
                <a:spLocks noChangeArrowheads="1"/>
              </p:cNvSpPr>
              <p:nvPr/>
            </p:nvSpPr>
            <p:spPr bwMode="auto">
              <a:xfrm>
                <a:off x="1689100" y="5359400"/>
                <a:ext cx="623888" cy="19685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2" name="Rectangle 115"/>
              <p:cNvSpPr>
                <a:spLocks noChangeArrowheads="1"/>
              </p:cNvSpPr>
              <p:nvPr/>
            </p:nvSpPr>
            <p:spPr bwMode="auto">
              <a:xfrm>
                <a:off x="1879600" y="5391150"/>
                <a:ext cx="312738" cy="17145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93" name="Picture 11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82775" y="5394325"/>
                <a:ext cx="312738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Rectangle 117"/>
              <p:cNvSpPr>
                <a:spLocks noChangeArrowheads="1"/>
              </p:cNvSpPr>
              <p:nvPr/>
            </p:nvSpPr>
            <p:spPr bwMode="auto">
              <a:xfrm>
                <a:off x="1879600" y="5391150"/>
                <a:ext cx="312738" cy="17145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5" name="Rectangle 118"/>
              <p:cNvSpPr>
                <a:spLocks noChangeArrowheads="1"/>
              </p:cNvSpPr>
              <p:nvPr/>
            </p:nvSpPr>
            <p:spPr bwMode="auto">
              <a:xfrm>
                <a:off x="1701799" y="5400675"/>
                <a:ext cx="673261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Seagrasses</a:t>
                </a:r>
                <a:endParaRPr lang="en-US"/>
              </a:p>
            </p:txBody>
          </p:sp>
          <p:sp>
            <p:nvSpPr>
              <p:cNvPr id="96" name="Freeform 135"/>
              <p:cNvSpPr>
                <a:spLocks/>
              </p:cNvSpPr>
              <p:nvPr/>
            </p:nvSpPr>
            <p:spPr bwMode="auto">
              <a:xfrm>
                <a:off x="987425" y="5613400"/>
                <a:ext cx="809625" cy="439738"/>
              </a:xfrm>
              <a:custGeom>
                <a:avLst/>
                <a:gdLst>
                  <a:gd name="T0" fmla="*/ 0 w 2032"/>
                  <a:gd name="T1" fmla="*/ 2147483647 h 1104"/>
                  <a:gd name="T2" fmla="*/ 2147483647 w 2032"/>
                  <a:gd name="T3" fmla="*/ 0 h 1104"/>
                  <a:gd name="T4" fmla="*/ 2147483647 w 2032"/>
                  <a:gd name="T5" fmla="*/ 0 h 1104"/>
                  <a:gd name="T6" fmla="*/ 2147483647 w 2032"/>
                  <a:gd name="T7" fmla="*/ 2147483647 h 1104"/>
                  <a:gd name="T8" fmla="*/ 2147483647 w 2032"/>
                  <a:gd name="T9" fmla="*/ 2147483647 h 1104"/>
                  <a:gd name="T10" fmla="*/ 2147483647 w 2032"/>
                  <a:gd name="T11" fmla="*/ 2147483647 h 1104"/>
                  <a:gd name="T12" fmla="*/ 2147483647 w 2032"/>
                  <a:gd name="T13" fmla="*/ 2147483647 h 1104"/>
                  <a:gd name="T14" fmla="*/ 2147483647 w 2032"/>
                  <a:gd name="T15" fmla="*/ 2147483647 h 1104"/>
                  <a:gd name="T16" fmla="*/ 2147483647 w 2032"/>
                  <a:gd name="T17" fmla="*/ 2147483647 h 1104"/>
                  <a:gd name="T18" fmla="*/ 0 w 2032"/>
                  <a:gd name="T19" fmla="*/ 2147483647 h 1104"/>
                  <a:gd name="T20" fmla="*/ 0 w 2032"/>
                  <a:gd name="T21" fmla="*/ 2147483647 h 1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32"/>
                  <a:gd name="T34" fmla="*/ 0 h 1104"/>
                  <a:gd name="T35" fmla="*/ 2032 w 2032"/>
                  <a:gd name="T36" fmla="*/ 1104 h 11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32" h="1104">
                    <a:moveTo>
                      <a:pt x="0" y="552"/>
                    </a:moveTo>
                    <a:cubicBezTo>
                      <a:pt x="0" y="248"/>
                      <a:pt x="455" y="0"/>
                      <a:pt x="1016" y="0"/>
                    </a:cubicBezTo>
                    <a:cubicBezTo>
                      <a:pt x="1578" y="0"/>
                      <a:pt x="2032" y="248"/>
                      <a:pt x="2032" y="552"/>
                    </a:cubicBezTo>
                    <a:cubicBezTo>
                      <a:pt x="2032" y="552"/>
                      <a:pt x="2032" y="552"/>
                      <a:pt x="2032" y="552"/>
                    </a:cubicBezTo>
                    <a:cubicBezTo>
                      <a:pt x="2032" y="857"/>
                      <a:pt x="1578" y="1104"/>
                      <a:pt x="1016" y="1104"/>
                    </a:cubicBezTo>
                    <a:cubicBezTo>
                      <a:pt x="1016" y="1104"/>
                      <a:pt x="1016" y="1104"/>
                      <a:pt x="1016" y="1104"/>
                    </a:cubicBezTo>
                    <a:cubicBezTo>
                      <a:pt x="455" y="1104"/>
                      <a:pt x="0" y="857"/>
                      <a:pt x="0" y="552"/>
                    </a:cubicBezTo>
                    <a:cubicBezTo>
                      <a:pt x="0" y="552"/>
                      <a:pt x="0" y="552"/>
                      <a:pt x="0" y="5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7" name="Rectangle 141"/>
              <p:cNvSpPr>
                <a:spLocks noChangeArrowheads="1"/>
              </p:cNvSpPr>
              <p:nvPr/>
            </p:nvSpPr>
            <p:spPr bwMode="auto">
              <a:xfrm>
                <a:off x="1204912" y="5689600"/>
                <a:ext cx="471488" cy="16510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pic>
            <p:nvPicPr>
              <p:cNvPr id="98" name="Picture 14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08087" y="5692775"/>
                <a:ext cx="471488" cy="165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" name="Rectangle 143"/>
              <p:cNvSpPr>
                <a:spLocks noChangeArrowheads="1"/>
              </p:cNvSpPr>
              <p:nvPr/>
            </p:nvSpPr>
            <p:spPr bwMode="auto">
              <a:xfrm>
                <a:off x="1204912" y="5689600"/>
                <a:ext cx="471488" cy="16510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00" name="Rectangle 144"/>
              <p:cNvSpPr>
                <a:spLocks noChangeArrowheads="1"/>
              </p:cNvSpPr>
              <p:nvPr/>
            </p:nvSpPr>
            <p:spPr bwMode="auto">
              <a:xfrm>
                <a:off x="1092199" y="5705475"/>
                <a:ext cx="64134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Coral and hardbottom </a:t>
                </a:r>
                <a:endParaRPr lang="en-US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2514600" y="54864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Coastal Marine environment</a:t>
              </a:r>
              <a:endParaRPr lang="en-CA" dirty="0"/>
            </a:p>
          </p:txBody>
        </p:sp>
        <p:cxnSp>
          <p:nvCxnSpPr>
            <p:cNvPr id="141" name="Straight Connector 140"/>
            <p:cNvCxnSpPr>
              <a:stCxn id="139" idx="6"/>
              <a:endCxn id="142" idx="1"/>
            </p:cNvCxnSpPr>
            <p:nvPr/>
          </p:nvCxnSpPr>
          <p:spPr>
            <a:xfrm>
              <a:off x="4443752" y="3936507"/>
              <a:ext cx="242329" cy="50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4343400" y="4267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Attributes that people care about</a:t>
            </a:r>
            <a:endParaRPr lang="en-CA" dirty="0"/>
          </a:p>
        </p:txBody>
      </p:sp>
      <p:sp>
        <p:nvSpPr>
          <p:cNvPr id="145" name="Rectangle 144"/>
          <p:cNvSpPr/>
          <p:nvPr/>
        </p:nvSpPr>
        <p:spPr>
          <a:xfrm>
            <a:off x="3619500" y="2338277"/>
            <a:ext cx="41148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8" name="TextBox 147"/>
          <p:cNvSpPr txBox="1"/>
          <p:nvPr/>
        </p:nvSpPr>
        <p:spPr>
          <a:xfrm>
            <a:off x="3546764" y="156646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Marine dependent people</a:t>
            </a:r>
            <a:endParaRPr lang="en-CA" b="1" dirty="0"/>
          </a:p>
        </p:txBody>
      </p:sp>
      <p:sp>
        <p:nvSpPr>
          <p:cNvPr id="105" name="Date Placeholder 10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92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79" y="847157"/>
            <a:ext cx="8968659" cy="561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473161" y="247650"/>
            <a:ext cx="1716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Water Column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462833" y="0"/>
            <a:ext cx="2679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Florida Keys / Dry Tortugas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79" y="847157"/>
            <a:ext cx="8968659" cy="561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473161" y="247650"/>
            <a:ext cx="1716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Water Column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462833" y="0"/>
            <a:ext cx="2392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Southwest Florida Shelf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79" y="847157"/>
            <a:ext cx="8968659" cy="561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473161" y="247650"/>
            <a:ext cx="17167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Water Column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462833" y="0"/>
            <a:ext cx="2394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Southeast Florida Coast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4"/>
          <p:cNvGrpSpPr>
            <a:grpSpLocks/>
          </p:cNvGrpSpPr>
          <p:nvPr/>
        </p:nvGrpSpPr>
        <p:grpSpPr bwMode="auto">
          <a:xfrm>
            <a:off x="797890" y="337659"/>
            <a:ext cx="1371600" cy="466725"/>
            <a:chOff x="1200" y="816"/>
            <a:chExt cx="864" cy="294"/>
          </a:xfrm>
        </p:grpSpPr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7" name="Text Box 1056"/>
            <p:cNvSpPr txBox="1">
              <a:spLocks noChangeArrowheads="1"/>
            </p:cNvSpPr>
            <p:nvPr/>
          </p:nvSpPr>
          <p:spPr bwMode="auto">
            <a:xfrm>
              <a:off x="1272" y="819"/>
              <a:ext cx="7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grpSp>
        <p:nvGrpSpPr>
          <p:cNvPr id="3" name="Group 1057"/>
          <p:cNvGrpSpPr>
            <a:grpSpLocks/>
          </p:cNvGrpSpPr>
          <p:nvPr/>
        </p:nvGrpSpPr>
        <p:grpSpPr bwMode="auto">
          <a:xfrm>
            <a:off x="2236453" y="337660"/>
            <a:ext cx="1371600" cy="461963"/>
            <a:chOff x="1200" y="816"/>
            <a:chExt cx="864" cy="291"/>
          </a:xfrm>
        </p:grpSpPr>
        <p:sp>
          <p:nvSpPr>
            <p:cNvPr id="94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5" name="Text Box 1059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variety of marine wildlife</a:t>
              </a:r>
              <a:endParaRPr lang="en-CA" sz="1200" dirty="0"/>
            </a:p>
          </p:txBody>
        </p:sp>
      </p:grpSp>
      <p:grpSp>
        <p:nvGrpSpPr>
          <p:cNvPr id="4" name="Group 1069"/>
          <p:cNvGrpSpPr>
            <a:grpSpLocks/>
          </p:cNvGrpSpPr>
          <p:nvPr/>
        </p:nvGrpSpPr>
        <p:grpSpPr bwMode="auto">
          <a:xfrm>
            <a:off x="3684253" y="341989"/>
            <a:ext cx="1371600" cy="457200"/>
            <a:chOff x="1200" y="816"/>
            <a:chExt cx="864" cy="288"/>
          </a:xfrm>
        </p:grpSpPr>
        <p:sp>
          <p:nvSpPr>
            <p:cNvPr id="92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3" name="Text Box 1071"/>
            <p:cNvSpPr txBox="1">
              <a:spLocks noChangeArrowheads="1"/>
            </p:cNvSpPr>
            <p:nvPr/>
          </p:nvSpPr>
          <p:spPr bwMode="auto">
            <a:xfrm>
              <a:off x="1236" y="828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Seafood safety</a:t>
              </a:r>
              <a:endParaRPr lang="en-CA" sz="1200" dirty="0"/>
            </a:p>
          </p:txBody>
        </p:sp>
      </p:grpSp>
      <p:sp>
        <p:nvSpPr>
          <p:cNvPr id="6" name="Rectangle 1092"/>
          <p:cNvSpPr>
            <a:spLocks noChangeArrowheads="1"/>
          </p:cNvSpPr>
          <p:nvPr/>
        </p:nvSpPr>
        <p:spPr bwMode="auto">
          <a:xfrm>
            <a:off x="811645" y="1295110"/>
            <a:ext cx="5652775" cy="9040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Up Arrow 6"/>
          <p:cNvSpPr/>
          <p:nvPr/>
        </p:nvSpPr>
        <p:spPr bwMode="auto">
          <a:xfrm>
            <a:off x="3933537" y="837910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47700" y="924208"/>
            <a:ext cx="231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grpSp>
        <p:nvGrpSpPr>
          <p:cNvPr id="5" name="Group 100"/>
          <p:cNvGrpSpPr/>
          <p:nvPr/>
        </p:nvGrpSpPr>
        <p:grpSpPr>
          <a:xfrm>
            <a:off x="3838935" y="1330406"/>
            <a:ext cx="2504623" cy="718412"/>
            <a:chOff x="3437442" y="1380256"/>
            <a:chExt cx="2504623" cy="718412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513643" y="1608857"/>
              <a:ext cx="989013" cy="395519"/>
              <a:chOff x="432" y="2303"/>
              <a:chExt cx="623" cy="640"/>
            </a:xfrm>
          </p:grpSpPr>
          <p:sp>
            <p:nvSpPr>
              <p:cNvPr id="90" name="Rectangle 25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640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1" name="Text Box 26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200" dirty="0" smtClean="0"/>
                  <a:t>Landings</a:t>
                </a:r>
                <a:endParaRPr lang="en-CA" sz="1200" dirty="0"/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4580443" y="1608856"/>
              <a:ext cx="989013" cy="395494"/>
              <a:chOff x="432" y="2303"/>
              <a:chExt cx="623" cy="658"/>
            </a:xfrm>
          </p:grpSpPr>
          <p:sp>
            <p:nvSpPr>
              <p:cNvPr id="88" name="Rectangle 34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65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9" name="Text Box 35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200" dirty="0" smtClean="0"/>
                  <a:t>Effort</a:t>
                </a:r>
                <a:endParaRPr lang="en-CA" sz="1200" dirty="0"/>
              </a:p>
            </p:txBody>
          </p:sp>
        </p:grpSp>
        <p:sp>
          <p:nvSpPr>
            <p:cNvPr id="86" name="TextBox 9"/>
            <p:cNvSpPr txBox="1">
              <a:spLocks noChangeArrowheads="1"/>
            </p:cNvSpPr>
            <p:nvPr/>
          </p:nvSpPr>
          <p:spPr bwMode="auto">
            <a:xfrm>
              <a:off x="3437443" y="1380256"/>
              <a:ext cx="23952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Spiny lobster and pink shrimp</a:t>
              </a:r>
              <a:endParaRPr lang="en-CA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1092"/>
            <p:cNvSpPr>
              <a:spLocks noChangeArrowheads="1"/>
            </p:cNvSpPr>
            <p:nvPr/>
          </p:nvSpPr>
          <p:spPr bwMode="auto">
            <a:xfrm>
              <a:off x="3437442" y="1380256"/>
              <a:ext cx="2504623" cy="7184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150622" y="1555558"/>
            <a:ext cx="989013" cy="465532"/>
            <a:chOff x="432" y="2303"/>
            <a:chExt cx="623" cy="722"/>
          </a:xfrm>
        </p:grpSpPr>
        <p:sp>
          <p:nvSpPr>
            <p:cNvPr id="82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619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" name="Text Box 26"/>
            <p:cNvSpPr txBox="1">
              <a:spLocks noChangeArrowheads="1"/>
            </p:cNvSpPr>
            <p:nvPr/>
          </p:nvSpPr>
          <p:spPr bwMode="auto">
            <a:xfrm>
              <a:off x="452" y="2309"/>
              <a:ext cx="583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dirty="0" smtClean="0"/>
                <a:t>Population  statistics</a:t>
              </a:r>
              <a:endParaRPr lang="en-CA" sz="1200" dirty="0"/>
            </a:p>
          </p:txBody>
        </p: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2237174" y="1559002"/>
            <a:ext cx="1027113" cy="395251"/>
            <a:chOff x="432" y="2303"/>
            <a:chExt cx="647" cy="613"/>
          </a:xfrm>
        </p:grpSpPr>
        <p:sp>
          <p:nvSpPr>
            <p:cNvPr id="80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613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1" name="Text Box 35"/>
            <p:cNvSpPr txBox="1">
              <a:spLocks noChangeArrowheads="1"/>
            </p:cNvSpPr>
            <p:nvPr/>
          </p:nvSpPr>
          <p:spPr bwMode="auto">
            <a:xfrm>
              <a:off x="458" y="2352"/>
              <a:ext cx="621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Catch/yield</a:t>
              </a:r>
              <a:endParaRPr lang="en-CA" sz="1200" dirty="0"/>
            </a:p>
          </p:txBody>
        </p:sp>
      </p:grp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72272" y="1301832"/>
            <a:ext cx="26472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Coral reef complex and sport fish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92"/>
          <p:cNvSpPr>
            <a:spLocks noChangeArrowheads="1"/>
          </p:cNvSpPr>
          <p:nvPr/>
        </p:nvSpPr>
        <p:spPr bwMode="auto">
          <a:xfrm>
            <a:off x="879676" y="1330406"/>
            <a:ext cx="2795279" cy="71841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68922" y="3254"/>
            <a:ext cx="3505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grpSp>
        <p:nvGrpSpPr>
          <p:cNvPr id="20" name="Group 1098"/>
          <p:cNvGrpSpPr>
            <a:grpSpLocks/>
          </p:cNvGrpSpPr>
          <p:nvPr/>
        </p:nvGrpSpPr>
        <p:grpSpPr bwMode="auto">
          <a:xfrm>
            <a:off x="1126122" y="4409920"/>
            <a:ext cx="1295400" cy="762000"/>
            <a:chOff x="240" y="288"/>
            <a:chExt cx="816" cy="480"/>
          </a:xfrm>
        </p:grpSpPr>
        <p:sp>
          <p:nvSpPr>
            <p:cNvPr id="74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5" name="Text Box 1100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Fishing / harvesting</a:t>
              </a:r>
              <a:endParaRPr lang="en-CA" sz="1200" dirty="0"/>
            </a:p>
          </p:txBody>
        </p:sp>
      </p:grpSp>
      <p:grpSp>
        <p:nvGrpSpPr>
          <p:cNvPr id="38" name="Group 1049"/>
          <p:cNvGrpSpPr>
            <a:grpSpLocks/>
          </p:cNvGrpSpPr>
          <p:nvPr/>
        </p:nvGrpSpPr>
        <p:grpSpPr bwMode="auto">
          <a:xfrm>
            <a:off x="2843276" y="3337159"/>
            <a:ext cx="1371600" cy="1066800"/>
            <a:chOff x="1776" y="912"/>
            <a:chExt cx="912" cy="816"/>
          </a:xfrm>
        </p:grpSpPr>
        <p:sp>
          <p:nvSpPr>
            <p:cNvPr id="68" name="AutoShape 1050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" name="Text Box 1051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200" dirty="0" smtClean="0"/>
                <a:t>Juveniles and prey base</a:t>
              </a:r>
              <a:endParaRPr lang="en-CA" sz="1200" dirty="0"/>
            </a:p>
          </p:txBody>
        </p:sp>
      </p:grpSp>
      <p:cxnSp>
        <p:nvCxnSpPr>
          <p:cNvPr id="31" name="Curved Connector 30"/>
          <p:cNvCxnSpPr>
            <a:stCxn id="68" idx="0"/>
            <a:endCxn id="87" idx="2"/>
          </p:cNvCxnSpPr>
          <p:nvPr/>
        </p:nvCxnSpPr>
        <p:spPr>
          <a:xfrm rot="5400000" flipH="1" flipV="1">
            <a:off x="3665991" y="1911904"/>
            <a:ext cx="1288341" cy="1562171"/>
          </a:xfrm>
          <a:prstGeom prst="curvedConnector3">
            <a:avLst>
              <a:gd name="adj1" fmla="val 31719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45" idx="0"/>
            <a:endCxn id="118" idx="2"/>
          </p:cNvCxnSpPr>
          <p:nvPr/>
        </p:nvCxnSpPr>
        <p:spPr>
          <a:xfrm rot="5400000" flipH="1" flipV="1">
            <a:off x="4342920" y="3982239"/>
            <a:ext cx="659397" cy="196782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124"/>
          <p:cNvCxnSpPr>
            <a:stCxn id="145" idx="0"/>
            <a:endCxn id="68" idx="2"/>
          </p:cNvCxnSpPr>
          <p:nvPr/>
        </p:nvCxnSpPr>
        <p:spPr>
          <a:xfrm rot="16200000" flipV="1">
            <a:off x="3162948" y="4770087"/>
            <a:ext cx="891888" cy="15963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8" idx="0"/>
            <a:endCxn id="13" idx="2"/>
          </p:cNvCxnSpPr>
          <p:nvPr/>
        </p:nvCxnSpPr>
        <p:spPr>
          <a:xfrm rot="16200000" flipV="1">
            <a:off x="2259025" y="2067108"/>
            <a:ext cx="1288342" cy="125176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74" idx="0"/>
            <a:endCxn id="13" idx="2"/>
          </p:cNvCxnSpPr>
          <p:nvPr/>
        </p:nvCxnSpPr>
        <p:spPr>
          <a:xfrm rot="5400000" flipH="1" flipV="1">
            <a:off x="845018" y="2977622"/>
            <a:ext cx="2361103" cy="50349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26" idx="0"/>
            <a:endCxn id="118" idx="3"/>
          </p:cNvCxnSpPr>
          <p:nvPr/>
        </p:nvCxnSpPr>
        <p:spPr>
          <a:xfrm rot="16200000" flipV="1">
            <a:off x="6606463" y="3835784"/>
            <a:ext cx="994282" cy="1094702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1080"/>
          <p:cNvGrpSpPr>
            <a:grpSpLocks/>
          </p:cNvGrpSpPr>
          <p:nvPr/>
        </p:nvGrpSpPr>
        <p:grpSpPr bwMode="auto">
          <a:xfrm>
            <a:off x="163945" y="5249628"/>
            <a:ext cx="1295400" cy="762000"/>
            <a:chOff x="240" y="288"/>
            <a:chExt cx="816" cy="480"/>
          </a:xfrm>
        </p:grpSpPr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9" name="Text Box 1082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Invasive species</a:t>
              </a:r>
              <a:endParaRPr lang="en-CA" sz="1200" dirty="0"/>
            </a:p>
          </p:txBody>
        </p:sp>
      </p:grpSp>
      <p:grpSp>
        <p:nvGrpSpPr>
          <p:cNvPr id="84" name="Group 277"/>
          <p:cNvGrpSpPr/>
          <p:nvPr/>
        </p:nvGrpSpPr>
        <p:grpSpPr>
          <a:xfrm>
            <a:off x="1176941" y="5835951"/>
            <a:ext cx="1295400" cy="762000"/>
            <a:chOff x="5927203" y="5389945"/>
            <a:chExt cx="1295400" cy="762000"/>
          </a:xfrm>
        </p:grpSpPr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927203" y="5389945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7" name="Text Box 1124"/>
            <p:cNvSpPr txBox="1">
              <a:spLocks noChangeArrowheads="1"/>
            </p:cNvSpPr>
            <p:nvPr/>
          </p:nvSpPr>
          <p:spPr bwMode="auto">
            <a:xfrm>
              <a:off x="5927203" y="5609020"/>
              <a:ext cx="1295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Disease</a:t>
              </a:r>
              <a:endParaRPr lang="en-CA" sz="1200" dirty="0"/>
            </a:p>
          </p:txBody>
        </p:sp>
      </p:grpSp>
      <p:cxnSp>
        <p:nvCxnSpPr>
          <p:cNvPr id="45" name="Curved Connector 44"/>
          <p:cNvCxnSpPr>
            <a:stCxn id="135" idx="0"/>
            <a:endCxn id="118" idx="2"/>
          </p:cNvCxnSpPr>
          <p:nvPr/>
        </p:nvCxnSpPr>
        <p:spPr>
          <a:xfrm rot="16200000" flipV="1">
            <a:off x="5423705" y="4869275"/>
            <a:ext cx="673707" cy="20805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8" idx="0"/>
            <a:endCxn id="13" idx="2"/>
          </p:cNvCxnSpPr>
          <p:nvPr/>
        </p:nvCxnSpPr>
        <p:spPr>
          <a:xfrm rot="5400000" flipH="1" flipV="1">
            <a:off x="-55925" y="2916388"/>
            <a:ext cx="3200811" cy="1465671"/>
          </a:xfrm>
          <a:prstGeom prst="curvedConnector3">
            <a:avLst>
              <a:gd name="adj1" fmla="val 72075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6" idx="0"/>
            <a:endCxn id="68" idx="2"/>
          </p:cNvCxnSpPr>
          <p:nvPr/>
        </p:nvCxnSpPr>
        <p:spPr>
          <a:xfrm rot="5400000" flipH="1" flipV="1">
            <a:off x="1960862" y="4267738"/>
            <a:ext cx="1431992" cy="170443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24"/>
          <p:cNvSpPr txBox="1">
            <a:spLocks noChangeArrowheads="1"/>
          </p:cNvSpPr>
          <p:nvPr/>
        </p:nvSpPr>
        <p:spPr bwMode="auto">
          <a:xfrm>
            <a:off x="2524401" y="4964120"/>
            <a:ext cx="259464" cy="2855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?</a:t>
            </a:r>
            <a:endParaRPr lang="en-CA" sz="1200" dirty="0"/>
          </a:p>
        </p:txBody>
      </p:sp>
      <p:cxnSp>
        <p:nvCxnSpPr>
          <p:cNvPr id="55" name="Curved Connector 99"/>
          <p:cNvCxnSpPr>
            <a:stCxn id="118" idx="1"/>
            <a:endCxn id="69" idx="3"/>
          </p:cNvCxnSpPr>
          <p:nvPr/>
        </p:nvCxnSpPr>
        <p:spPr>
          <a:xfrm rot="10800000">
            <a:off x="4144191" y="3881672"/>
            <a:ext cx="612614" cy="432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4718596" y="3104667"/>
            <a:ext cx="1861407" cy="1531783"/>
            <a:chOff x="3837779" y="3425508"/>
            <a:chExt cx="1861407" cy="1531783"/>
          </a:xfrm>
        </p:grpSpPr>
        <p:sp>
          <p:nvSpPr>
            <p:cNvPr id="117" name="Oval 45"/>
            <p:cNvSpPr>
              <a:spLocks noChangeArrowheads="1"/>
            </p:cNvSpPr>
            <p:nvPr/>
          </p:nvSpPr>
          <p:spPr bwMode="auto">
            <a:xfrm>
              <a:off x="3938017" y="3644772"/>
              <a:ext cx="1295400" cy="762000"/>
            </a:xfrm>
            <a:prstGeom prst="ellipse">
              <a:avLst/>
            </a:prstGeom>
            <a:solidFill>
              <a:srgbClr val="F65656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Mangroves</a:t>
              </a:r>
              <a:endParaRPr lang="en-CA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1092"/>
            <p:cNvSpPr>
              <a:spLocks noChangeArrowheads="1"/>
            </p:cNvSpPr>
            <p:nvPr/>
          </p:nvSpPr>
          <p:spPr bwMode="auto">
            <a:xfrm>
              <a:off x="3875988" y="3456379"/>
              <a:ext cx="1799448" cy="1500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9" name="TextBox 9"/>
            <p:cNvSpPr txBox="1">
              <a:spLocks noChangeArrowheads="1"/>
            </p:cNvSpPr>
            <p:nvPr/>
          </p:nvSpPr>
          <p:spPr bwMode="auto">
            <a:xfrm>
              <a:off x="3837779" y="3425508"/>
              <a:ext cx="18614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 b="1" dirty="0" smtClean="0">
                  <a:latin typeface="Arial" pitchFamily="34" charset="0"/>
                  <a:cs typeface="Arial" pitchFamily="34" charset="0"/>
                </a:rPr>
                <a:t>Altered inshore habitat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Oval 42"/>
            <p:cNvSpPr>
              <a:spLocks noChangeArrowheads="1"/>
            </p:cNvSpPr>
            <p:nvPr/>
          </p:nvSpPr>
          <p:spPr bwMode="auto">
            <a:xfrm>
              <a:off x="4167341" y="4140338"/>
              <a:ext cx="1295400" cy="762000"/>
            </a:xfrm>
            <a:prstGeom prst="ellipse">
              <a:avLst/>
            </a:prstGeom>
            <a:solidFill>
              <a:srgbClr val="F65656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Seagrass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beds</a:t>
              </a:r>
              <a:endParaRPr lang="en-CA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818311" y="4880276"/>
            <a:ext cx="1830895" cy="1870075"/>
            <a:chOff x="6634307" y="2328428"/>
            <a:chExt cx="1830895" cy="1870075"/>
          </a:xfrm>
        </p:grpSpPr>
        <p:sp>
          <p:nvSpPr>
            <p:cNvPr id="122" name="Oval 17"/>
            <p:cNvSpPr>
              <a:spLocks noChangeArrowheads="1"/>
            </p:cNvSpPr>
            <p:nvPr/>
          </p:nvSpPr>
          <p:spPr bwMode="auto">
            <a:xfrm>
              <a:off x="6635895" y="2617984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3" name="Text Box 1109"/>
            <p:cNvSpPr txBox="1">
              <a:spLocks noChangeArrowheads="1"/>
            </p:cNvSpPr>
            <p:nvPr/>
          </p:nvSpPr>
          <p:spPr bwMode="auto">
            <a:xfrm>
              <a:off x="6635895" y="2727521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Quantity</a:t>
              </a:r>
              <a:endParaRPr lang="en-CA" sz="1150" dirty="0"/>
            </a:p>
          </p:txBody>
        </p:sp>
        <p:grpSp>
          <p:nvGrpSpPr>
            <p:cNvPr id="124" name="Group 1113"/>
            <p:cNvGrpSpPr>
              <a:grpSpLocks/>
            </p:cNvGrpSpPr>
            <p:nvPr/>
          </p:nvGrpSpPr>
          <p:grpSpPr bwMode="auto">
            <a:xfrm>
              <a:off x="6789883" y="3019179"/>
              <a:ext cx="1295400" cy="762000"/>
              <a:chOff x="240" y="288"/>
              <a:chExt cx="816" cy="480"/>
            </a:xfrm>
          </p:grpSpPr>
          <p:sp>
            <p:nvSpPr>
              <p:cNvPr id="129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30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CA" sz="1200" dirty="0" smtClean="0"/>
                  <a:t>FW Timing</a:t>
                </a:r>
                <a:endParaRPr lang="en-CA" sz="1200" dirty="0"/>
              </a:p>
            </p:txBody>
          </p:sp>
        </p:grpSp>
        <p:sp>
          <p:nvSpPr>
            <p:cNvPr id="125" name="TextBox 9"/>
            <p:cNvSpPr txBox="1">
              <a:spLocks noChangeArrowheads="1"/>
            </p:cNvSpPr>
            <p:nvPr/>
          </p:nvSpPr>
          <p:spPr bwMode="auto">
            <a:xfrm>
              <a:off x="6635895" y="2340985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Water management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26" name="Rectangle 1092"/>
            <p:cNvSpPr>
              <a:spLocks noChangeArrowheads="1"/>
            </p:cNvSpPr>
            <p:nvPr/>
          </p:nvSpPr>
          <p:spPr bwMode="auto">
            <a:xfrm>
              <a:off x="6634307" y="2328428"/>
              <a:ext cx="1665288" cy="18700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7" name="Oval 17"/>
            <p:cNvSpPr>
              <a:spLocks noChangeArrowheads="1"/>
            </p:cNvSpPr>
            <p:nvPr/>
          </p:nvSpPr>
          <p:spPr bwMode="auto">
            <a:xfrm>
              <a:off x="7026133" y="3422846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8" name="Text Box 1109"/>
            <p:cNvSpPr txBox="1">
              <a:spLocks noChangeArrowheads="1"/>
            </p:cNvSpPr>
            <p:nvPr/>
          </p:nvSpPr>
          <p:spPr bwMode="auto">
            <a:xfrm>
              <a:off x="6882464" y="3621488"/>
              <a:ext cx="1582738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Distribution</a:t>
              </a:r>
              <a:endParaRPr lang="en-CA" sz="1150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981936" y="5297600"/>
            <a:ext cx="1763713" cy="1452751"/>
            <a:chOff x="6634307" y="293686"/>
            <a:chExt cx="1763713" cy="1452751"/>
          </a:xfrm>
        </p:grpSpPr>
        <p:sp>
          <p:nvSpPr>
            <p:cNvPr id="132" name="Oval 17"/>
            <p:cNvSpPr>
              <a:spLocks noChangeArrowheads="1"/>
            </p:cNvSpPr>
            <p:nvPr/>
          </p:nvSpPr>
          <p:spPr bwMode="auto">
            <a:xfrm>
              <a:off x="6635895" y="583242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33" name="Text Box 1109"/>
            <p:cNvSpPr txBox="1">
              <a:spLocks noChangeArrowheads="1"/>
            </p:cNvSpPr>
            <p:nvPr/>
          </p:nvSpPr>
          <p:spPr bwMode="auto">
            <a:xfrm>
              <a:off x="6635895" y="692779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Dredging and fill</a:t>
              </a:r>
              <a:endParaRPr lang="en-CA" sz="1150" dirty="0"/>
            </a:p>
          </p:txBody>
        </p:sp>
        <p:grpSp>
          <p:nvGrpSpPr>
            <p:cNvPr id="134" name="Group 1113"/>
            <p:cNvGrpSpPr>
              <a:grpSpLocks/>
            </p:cNvGrpSpPr>
            <p:nvPr/>
          </p:nvGrpSpPr>
          <p:grpSpPr bwMode="auto">
            <a:xfrm>
              <a:off x="6789883" y="984437"/>
              <a:ext cx="1295400" cy="762000"/>
              <a:chOff x="240" y="288"/>
              <a:chExt cx="816" cy="480"/>
            </a:xfrm>
          </p:grpSpPr>
          <p:sp>
            <p:nvSpPr>
              <p:cNvPr id="139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0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/>
                  <a:t>Altered shoreline</a:t>
                </a:r>
                <a:endParaRPr lang="en-CA" sz="1200"/>
              </a:p>
            </p:txBody>
          </p:sp>
        </p:grpSp>
        <p:sp>
          <p:nvSpPr>
            <p:cNvPr id="135" name="TextBox 9"/>
            <p:cNvSpPr txBox="1">
              <a:spLocks noChangeArrowheads="1"/>
            </p:cNvSpPr>
            <p:nvPr/>
          </p:nvSpPr>
          <p:spPr bwMode="auto">
            <a:xfrm>
              <a:off x="6635895" y="306243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Marine construction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36" name="Rectangle 1092"/>
            <p:cNvSpPr>
              <a:spLocks noChangeArrowheads="1"/>
            </p:cNvSpPr>
            <p:nvPr/>
          </p:nvSpPr>
          <p:spPr bwMode="auto">
            <a:xfrm>
              <a:off x="6634307" y="293686"/>
              <a:ext cx="1665288" cy="145275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547879" y="5289944"/>
            <a:ext cx="2281657" cy="1446730"/>
            <a:chOff x="1892465" y="5397215"/>
            <a:chExt cx="2281657" cy="1446730"/>
          </a:xfrm>
        </p:grpSpPr>
        <p:grpSp>
          <p:nvGrpSpPr>
            <p:cNvPr id="143" name="Group 1089"/>
            <p:cNvGrpSpPr>
              <a:grpSpLocks/>
            </p:cNvGrpSpPr>
            <p:nvPr/>
          </p:nvGrpSpPr>
          <p:grpSpPr bwMode="auto">
            <a:xfrm>
              <a:off x="1895003" y="5676571"/>
              <a:ext cx="1295400" cy="762000"/>
              <a:chOff x="240" y="288"/>
              <a:chExt cx="816" cy="480"/>
            </a:xfrm>
          </p:grpSpPr>
          <p:sp>
            <p:nvSpPr>
              <p:cNvPr id="150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51" name="Text Box 1091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F.W. – nutrient loads</a:t>
                </a:r>
                <a:endParaRPr lang="en-CA" sz="1200" dirty="0"/>
              </a:p>
            </p:txBody>
          </p:sp>
        </p:grpSp>
        <p:grpSp>
          <p:nvGrpSpPr>
            <p:cNvPr id="144" name="Group 1086"/>
            <p:cNvGrpSpPr>
              <a:grpSpLocks/>
            </p:cNvGrpSpPr>
            <p:nvPr/>
          </p:nvGrpSpPr>
          <p:grpSpPr bwMode="auto">
            <a:xfrm>
              <a:off x="2379555" y="6057571"/>
              <a:ext cx="1295400" cy="762000"/>
              <a:chOff x="240" y="288"/>
              <a:chExt cx="816" cy="480"/>
            </a:xfrm>
          </p:grpSpPr>
          <p:sp>
            <p:nvSpPr>
              <p:cNvPr id="148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9" name="Text Box 1088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F.W. – </a:t>
                </a:r>
                <a:r>
                  <a:rPr lang="en-US" sz="1200" dirty="0" err="1"/>
                  <a:t>contam-inant</a:t>
                </a:r>
                <a:r>
                  <a:rPr lang="en-US" sz="1200" dirty="0"/>
                  <a:t> loads</a:t>
                </a:r>
                <a:endParaRPr lang="en-CA" sz="1200" dirty="0"/>
              </a:p>
            </p:txBody>
          </p:sp>
        </p:grpSp>
        <p:sp>
          <p:nvSpPr>
            <p:cNvPr id="145" name="Rectangle 1092"/>
            <p:cNvSpPr>
              <a:spLocks noChangeArrowheads="1"/>
            </p:cNvSpPr>
            <p:nvPr/>
          </p:nvSpPr>
          <p:spPr bwMode="auto">
            <a:xfrm>
              <a:off x="1892465" y="5403118"/>
              <a:ext cx="2281657" cy="14408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6" name="TextBox 9"/>
            <p:cNvSpPr txBox="1">
              <a:spLocks noChangeArrowheads="1"/>
            </p:cNvSpPr>
            <p:nvPr/>
          </p:nvSpPr>
          <p:spPr bwMode="auto">
            <a:xfrm>
              <a:off x="1896472" y="5397215"/>
              <a:ext cx="19543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Inshore water quality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7" name="Curved Connector 166"/>
          <p:cNvCxnSpPr>
            <a:stCxn id="74" idx="0"/>
            <a:endCxn id="87" idx="2"/>
          </p:cNvCxnSpPr>
          <p:nvPr/>
        </p:nvCxnSpPr>
        <p:spPr>
          <a:xfrm rot="5400000" flipH="1" flipV="1">
            <a:off x="2251983" y="1570657"/>
            <a:ext cx="2361102" cy="3317425"/>
          </a:xfrm>
          <a:prstGeom prst="curvedConnector3">
            <a:avLst>
              <a:gd name="adj1" fmla="val 6936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urved Connector 167"/>
          <p:cNvCxnSpPr>
            <a:stCxn id="74" idx="0"/>
            <a:endCxn id="68" idx="1"/>
          </p:cNvCxnSpPr>
          <p:nvPr/>
        </p:nvCxnSpPr>
        <p:spPr>
          <a:xfrm rot="5400000" flipH="1" flipV="1">
            <a:off x="2038869" y="3605513"/>
            <a:ext cx="539361" cy="1069454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1071"/>
          <p:cNvSpPr txBox="1">
            <a:spLocks noChangeArrowheads="1"/>
          </p:cNvSpPr>
          <p:nvPr/>
        </p:nvSpPr>
        <p:spPr bwMode="auto">
          <a:xfrm>
            <a:off x="6934200" y="685800"/>
            <a:ext cx="1752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Coral Reef Fisheries Complex:</a:t>
            </a:r>
            <a:endParaRPr lang="en-CA" sz="1000" dirty="0" smtClean="0"/>
          </a:p>
          <a:p>
            <a:r>
              <a:rPr lang="en-US" sz="1000" dirty="0" smtClean="0"/>
              <a:t>Greater amberjack</a:t>
            </a:r>
            <a:endParaRPr lang="en-CA" sz="1000" dirty="0" smtClean="0"/>
          </a:p>
          <a:p>
            <a:r>
              <a:rPr lang="en-US" sz="1000" dirty="0" smtClean="0"/>
              <a:t>Black grouper</a:t>
            </a:r>
            <a:endParaRPr lang="en-CA" sz="1000" dirty="0" smtClean="0"/>
          </a:p>
          <a:p>
            <a:r>
              <a:rPr lang="en-US" sz="1000" dirty="0" smtClean="0"/>
              <a:t>Blue angelfish</a:t>
            </a:r>
            <a:endParaRPr lang="en-CA" sz="1000" dirty="0" smtClean="0"/>
          </a:p>
          <a:p>
            <a:r>
              <a:rPr lang="en-US" sz="1000" dirty="0" smtClean="0"/>
              <a:t>French angelfish</a:t>
            </a:r>
            <a:endParaRPr lang="en-CA" sz="1000" dirty="0" smtClean="0"/>
          </a:p>
          <a:p>
            <a:r>
              <a:rPr lang="en-US" sz="1000" dirty="0" smtClean="0"/>
              <a:t>Gray angelfish</a:t>
            </a:r>
            <a:endParaRPr lang="en-CA" sz="1000" dirty="0" smtClean="0"/>
          </a:p>
          <a:p>
            <a:r>
              <a:rPr lang="en-US" sz="1000" dirty="0" smtClean="0"/>
              <a:t>Gray triggerfish</a:t>
            </a:r>
            <a:endParaRPr lang="en-CA" sz="1000" dirty="0" smtClean="0"/>
          </a:p>
          <a:p>
            <a:r>
              <a:rPr lang="en-US" sz="1000" dirty="0" smtClean="0"/>
              <a:t>Great barracuda</a:t>
            </a:r>
            <a:endParaRPr lang="en-CA" sz="1000" dirty="0" smtClean="0"/>
          </a:p>
          <a:p>
            <a:r>
              <a:rPr lang="en-US" sz="1000" dirty="0" smtClean="0"/>
              <a:t>Hogfish</a:t>
            </a:r>
            <a:endParaRPr lang="en-CA" sz="1000" dirty="0" smtClean="0"/>
          </a:p>
          <a:p>
            <a:r>
              <a:rPr lang="en-US" sz="1000" dirty="0" smtClean="0"/>
              <a:t>Mangrove(gray) snapper</a:t>
            </a:r>
            <a:endParaRPr lang="en-CA" sz="1000" dirty="0" smtClean="0"/>
          </a:p>
          <a:p>
            <a:r>
              <a:rPr lang="en-US" sz="1000" dirty="0" smtClean="0"/>
              <a:t>Mutton snapper</a:t>
            </a:r>
            <a:endParaRPr lang="en-CA" sz="1000" dirty="0" smtClean="0"/>
          </a:p>
          <a:p>
            <a:r>
              <a:rPr lang="en-US" sz="1000" dirty="0" smtClean="0"/>
              <a:t>Parrotfish</a:t>
            </a:r>
            <a:endParaRPr lang="en-CA" sz="1000" dirty="0" smtClean="0"/>
          </a:p>
          <a:p>
            <a:r>
              <a:rPr lang="en-US" sz="1000" dirty="0" smtClean="0"/>
              <a:t>Queen angelfish</a:t>
            </a:r>
            <a:endParaRPr lang="en-CA" sz="1000" dirty="0" smtClean="0"/>
          </a:p>
          <a:p>
            <a:r>
              <a:rPr lang="en-US" sz="1000" dirty="0" smtClean="0"/>
              <a:t>Red grouper</a:t>
            </a:r>
            <a:endParaRPr lang="en-CA" sz="1000" dirty="0" smtClean="0"/>
          </a:p>
          <a:p>
            <a:r>
              <a:rPr lang="en-US" sz="1000" dirty="0" smtClean="0"/>
              <a:t>Rock beauty</a:t>
            </a:r>
            <a:endParaRPr lang="en-CA" sz="1000" dirty="0" smtClean="0"/>
          </a:p>
          <a:p>
            <a:r>
              <a:rPr lang="en-US" sz="1000" dirty="0" err="1" smtClean="0"/>
              <a:t>Tomtate</a:t>
            </a:r>
            <a:endParaRPr lang="en-CA" sz="1000" dirty="0" smtClean="0"/>
          </a:p>
          <a:p>
            <a:r>
              <a:rPr lang="en-US" sz="1000" dirty="0" smtClean="0"/>
              <a:t>White grunt</a:t>
            </a:r>
            <a:endParaRPr lang="en-CA" sz="1000" dirty="0" smtClean="0"/>
          </a:p>
          <a:p>
            <a:r>
              <a:rPr lang="en-US" sz="1000" dirty="0" smtClean="0"/>
              <a:t>Yellowtail snapper</a:t>
            </a:r>
            <a:endParaRPr lang="en-CA" sz="1000" dirty="0" smtClean="0"/>
          </a:p>
          <a:p>
            <a:r>
              <a:rPr lang="en-US" sz="1000" dirty="0" smtClean="0"/>
              <a:t>Bonefish</a:t>
            </a:r>
            <a:endParaRPr lang="en-CA" sz="1000" dirty="0" smtClean="0"/>
          </a:p>
          <a:p>
            <a:r>
              <a:rPr lang="en-US" sz="1000" dirty="0" smtClean="0"/>
              <a:t>Atlantic tarpon</a:t>
            </a:r>
            <a:endParaRPr lang="en-CA" sz="1000" dirty="0"/>
          </a:p>
        </p:txBody>
      </p:sp>
      <p:sp>
        <p:nvSpPr>
          <p:cNvPr id="99" name="TextBox 9"/>
          <p:cNvSpPr txBox="1">
            <a:spLocks noChangeArrowheads="1"/>
          </p:cNvSpPr>
          <p:nvPr/>
        </p:nvSpPr>
        <p:spPr bwMode="auto">
          <a:xfrm>
            <a:off x="5665908" y="0"/>
            <a:ext cx="2394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Southeast Florida Coast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0" name="TextBox 9"/>
          <p:cNvSpPr txBox="1">
            <a:spLocks noChangeArrowheads="1"/>
          </p:cNvSpPr>
          <p:nvPr/>
        </p:nvSpPr>
        <p:spPr bwMode="auto">
          <a:xfrm>
            <a:off x="5657031" y="247650"/>
            <a:ext cx="2021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Fish and Shellfish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01" name="Date Placeholder 10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698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6" name="Rectangle 1092"/>
          <p:cNvSpPr>
            <a:spLocks noChangeArrowheads="1"/>
          </p:cNvSpPr>
          <p:nvPr/>
        </p:nvSpPr>
        <p:spPr bwMode="auto">
          <a:xfrm>
            <a:off x="849313" y="1295400"/>
            <a:ext cx="7416800" cy="1011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8" name="Up Arrow 17"/>
          <p:cNvSpPr/>
          <p:nvPr/>
        </p:nvSpPr>
        <p:spPr bwMode="auto">
          <a:xfrm>
            <a:off x="3933825" y="838200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288" name="TextBox 9"/>
          <p:cNvSpPr txBox="1">
            <a:spLocks noChangeArrowheads="1"/>
          </p:cNvSpPr>
          <p:nvPr/>
        </p:nvSpPr>
        <p:spPr bwMode="auto">
          <a:xfrm>
            <a:off x="685800" y="923925"/>
            <a:ext cx="231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Attributes we measure</a:t>
            </a:r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5948363" y="1362075"/>
            <a:ext cx="2209800" cy="625475"/>
            <a:chOff x="3437443" y="1380256"/>
            <a:chExt cx="2209800" cy="624035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513643" y="1608856"/>
              <a:ext cx="989013" cy="326303"/>
              <a:chOff x="432" y="2303"/>
              <a:chExt cx="623" cy="528"/>
            </a:xfrm>
          </p:grpSpPr>
          <p:sp>
            <p:nvSpPr>
              <p:cNvPr id="225377" name="Rectangle 25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2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5378" name="Text Box 26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274"/>
              </a:xfrm>
              <a:prstGeom prst="rect">
                <a:avLst/>
              </a:prstGeom>
              <a:solidFill>
                <a:srgbClr val="F656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200"/>
                  <a:t>Landings</a:t>
                </a: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4580443" y="1608856"/>
              <a:ext cx="989013" cy="317357"/>
              <a:chOff x="432" y="2303"/>
              <a:chExt cx="623" cy="528"/>
            </a:xfrm>
          </p:grpSpPr>
          <p:sp>
            <p:nvSpPr>
              <p:cNvPr id="225375" name="Rectangle 34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2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5376" name="Text Box 35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274"/>
              </a:xfrm>
              <a:prstGeom prst="rect">
                <a:avLst/>
              </a:prstGeom>
              <a:solidFill>
                <a:srgbClr val="F656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200"/>
                  <a:t>Effort</a:t>
                </a:r>
              </a:p>
            </p:txBody>
          </p:sp>
        </p:grpSp>
        <p:sp>
          <p:nvSpPr>
            <p:cNvPr id="225373" name="TextBox 9"/>
            <p:cNvSpPr txBox="1">
              <a:spLocks noChangeArrowheads="1"/>
            </p:cNvSpPr>
            <p:nvPr/>
          </p:nvSpPr>
          <p:spPr bwMode="auto">
            <a:xfrm>
              <a:off x="3437443" y="1380256"/>
              <a:ext cx="19324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>
                  <a:latin typeface="Calibri" pitchFamily="34" charset="0"/>
                </a:rPr>
                <a:t>Offshore commercial fishery</a:t>
              </a:r>
            </a:p>
            <a:p>
              <a:endParaRPr lang="en-US" sz="1200">
                <a:latin typeface="Calibri" pitchFamily="34" charset="0"/>
              </a:endParaRPr>
            </a:p>
          </p:txBody>
        </p:sp>
        <p:sp>
          <p:nvSpPr>
            <p:cNvPr id="225374" name="Rectangle 1092"/>
            <p:cNvSpPr>
              <a:spLocks noChangeArrowheads="1"/>
            </p:cNvSpPr>
            <p:nvPr/>
          </p:nvSpPr>
          <p:spPr bwMode="auto">
            <a:xfrm>
              <a:off x="3437443" y="1380256"/>
              <a:ext cx="2209800" cy="624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99"/>
          <p:cNvGrpSpPr>
            <a:grpSpLocks/>
          </p:cNvGrpSpPr>
          <p:nvPr/>
        </p:nvGrpSpPr>
        <p:grpSpPr bwMode="auto">
          <a:xfrm>
            <a:off x="3524250" y="1354138"/>
            <a:ext cx="2209800" cy="638175"/>
            <a:chOff x="5721856" y="1366114"/>
            <a:chExt cx="2209800" cy="638177"/>
          </a:xfrm>
        </p:grpSpPr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5798056" y="1594714"/>
              <a:ext cx="989013" cy="340445"/>
              <a:chOff x="432" y="2303"/>
              <a:chExt cx="623" cy="528"/>
            </a:xfrm>
          </p:grpSpPr>
          <p:sp>
            <p:nvSpPr>
              <p:cNvPr id="225369" name="Rectangle 25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2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5370" name="Text Box 26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274"/>
              </a:xfrm>
              <a:prstGeom prst="rect">
                <a:avLst/>
              </a:prstGeom>
              <a:solidFill>
                <a:srgbClr val="F656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200"/>
                  <a:t>Landings</a:t>
                </a:r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6864856" y="1594714"/>
              <a:ext cx="989013" cy="340445"/>
              <a:chOff x="432" y="2303"/>
              <a:chExt cx="623" cy="528"/>
            </a:xfrm>
          </p:grpSpPr>
          <p:sp>
            <p:nvSpPr>
              <p:cNvPr id="225367" name="Rectangle 34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2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5368" name="Text Box 35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274"/>
              </a:xfrm>
              <a:prstGeom prst="rect">
                <a:avLst/>
              </a:prstGeom>
              <a:solidFill>
                <a:srgbClr val="F6565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200"/>
                  <a:t>Effort</a:t>
                </a:r>
              </a:p>
            </p:txBody>
          </p:sp>
        </p:grpSp>
        <p:sp>
          <p:nvSpPr>
            <p:cNvPr id="225365" name="TextBox 9"/>
            <p:cNvSpPr txBox="1">
              <a:spLocks noChangeArrowheads="1"/>
            </p:cNvSpPr>
            <p:nvPr/>
          </p:nvSpPr>
          <p:spPr bwMode="auto">
            <a:xfrm>
              <a:off x="5721856" y="1366114"/>
              <a:ext cx="18774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>
                  <a:latin typeface="Calibri" pitchFamily="34" charset="0"/>
                </a:rPr>
                <a:t>Inshore commercial fishery</a:t>
              </a:r>
            </a:p>
            <a:p>
              <a:endParaRPr lang="en-US" sz="1200">
                <a:latin typeface="Calibri" pitchFamily="34" charset="0"/>
              </a:endParaRPr>
            </a:p>
          </p:txBody>
        </p:sp>
        <p:sp>
          <p:nvSpPr>
            <p:cNvPr id="225366" name="Rectangle 1092"/>
            <p:cNvSpPr>
              <a:spLocks noChangeArrowheads="1"/>
            </p:cNvSpPr>
            <p:nvPr/>
          </p:nvSpPr>
          <p:spPr bwMode="auto">
            <a:xfrm>
              <a:off x="5721856" y="1366114"/>
              <a:ext cx="2209800" cy="63817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102"/>
          <p:cNvGrpSpPr>
            <a:grpSpLocks/>
          </p:cNvGrpSpPr>
          <p:nvPr/>
        </p:nvGrpSpPr>
        <p:grpSpPr bwMode="auto">
          <a:xfrm>
            <a:off x="930275" y="1371600"/>
            <a:ext cx="1104900" cy="633413"/>
            <a:chOff x="929698" y="1371310"/>
            <a:chExt cx="1104900" cy="632981"/>
          </a:xfrm>
        </p:grpSpPr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1005898" y="1599910"/>
              <a:ext cx="989013" cy="335249"/>
              <a:chOff x="432" y="2303"/>
              <a:chExt cx="623" cy="528"/>
            </a:xfrm>
          </p:grpSpPr>
          <p:sp>
            <p:nvSpPr>
              <p:cNvPr id="225361" name="Rectangle 25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2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5362" name="Text Box 26"/>
              <p:cNvSpPr txBox="1">
                <a:spLocks noChangeArrowheads="1"/>
              </p:cNvSpPr>
              <p:nvPr/>
            </p:nvSpPr>
            <p:spPr bwMode="auto">
              <a:xfrm>
                <a:off x="432" y="2352"/>
                <a:ext cx="623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200" dirty="0" smtClean="0"/>
                  <a:t>Occurrence</a:t>
                </a:r>
                <a:endParaRPr lang="en-CA" sz="1200" dirty="0"/>
              </a:p>
            </p:txBody>
          </p:sp>
        </p:grpSp>
        <p:sp>
          <p:nvSpPr>
            <p:cNvPr id="225359" name="TextBox 9"/>
            <p:cNvSpPr txBox="1">
              <a:spLocks noChangeArrowheads="1"/>
            </p:cNvSpPr>
            <p:nvPr/>
          </p:nvSpPr>
          <p:spPr bwMode="auto">
            <a:xfrm>
              <a:off x="929698" y="1371310"/>
              <a:ext cx="6617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>
                  <a:latin typeface="Calibri" pitchFamily="34" charset="0"/>
                </a:rPr>
                <a:t>Sawfish</a:t>
              </a:r>
            </a:p>
            <a:p>
              <a:endParaRPr lang="en-US" sz="1200">
                <a:latin typeface="Calibri" pitchFamily="34" charset="0"/>
              </a:endParaRPr>
            </a:p>
          </p:txBody>
        </p:sp>
        <p:sp>
          <p:nvSpPr>
            <p:cNvPr id="225360" name="Rectangle 1092"/>
            <p:cNvSpPr>
              <a:spLocks noChangeArrowheads="1"/>
            </p:cNvSpPr>
            <p:nvPr/>
          </p:nvSpPr>
          <p:spPr bwMode="auto">
            <a:xfrm>
              <a:off x="929698" y="1371310"/>
              <a:ext cx="1104900" cy="6329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5" name="Group 101"/>
          <p:cNvGrpSpPr>
            <a:grpSpLocks/>
          </p:cNvGrpSpPr>
          <p:nvPr/>
        </p:nvGrpSpPr>
        <p:grpSpPr bwMode="auto">
          <a:xfrm>
            <a:off x="2192338" y="1365250"/>
            <a:ext cx="1203325" cy="635000"/>
            <a:chOff x="2147310" y="1368712"/>
            <a:chExt cx="1203472" cy="635579"/>
          </a:xfrm>
        </p:grpSpPr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2223511" y="1597312"/>
              <a:ext cx="989013" cy="326303"/>
              <a:chOff x="432" y="2303"/>
              <a:chExt cx="623" cy="528"/>
            </a:xfrm>
          </p:grpSpPr>
          <p:sp>
            <p:nvSpPr>
              <p:cNvPr id="225356" name="Rectangle 25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2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25357" name="Text Box 26"/>
              <p:cNvSpPr txBox="1">
                <a:spLocks noChangeArrowheads="1"/>
              </p:cNvSpPr>
              <p:nvPr/>
            </p:nvSpPr>
            <p:spPr bwMode="auto">
              <a:xfrm>
                <a:off x="432" y="2352"/>
                <a:ext cx="623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200" dirty="0" smtClean="0"/>
                  <a:t>Occurrence</a:t>
                </a:r>
                <a:endParaRPr lang="en-CA" sz="1200" dirty="0"/>
              </a:p>
            </p:txBody>
          </p:sp>
        </p:grpSp>
        <p:sp>
          <p:nvSpPr>
            <p:cNvPr id="225354" name="TextBox 9"/>
            <p:cNvSpPr txBox="1">
              <a:spLocks noChangeArrowheads="1"/>
            </p:cNvSpPr>
            <p:nvPr/>
          </p:nvSpPr>
          <p:spPr bwMode="auto">
            <a:xfrm>
              <a:off x="2147311" y="1368712"/>
              <a:ext cx="12034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>
                  <a:latin typeface="Calibri" pitchFamily="34" charset="0"/>
                </a:rPr>
                <a:t>Golliath grouper</a:t>
              </a:r>
            </a:p>
            <a:p>
              <a:endParaRPr lang="en-US" sz="1200">
                <a:latin typeface="Calibri" pitchFamily="34" charset="0"/>
              </a:endParaRPr>
            </a:p>
          </p:txBody>
        </p:sp>
        <p:sp>
          <p:nvSpPr>
            <p:cNvPr id="225355" name="Rectangle 1092"/>
            <p:cNvSpPr>
              <a:spLocks noChangeArrowheads="1"/>
            </p:cNvSpPr>
            <p:nvPr/>
          </p:nvSpPr>
          <p:spPr bwMode="auto">
            <a:xfrm>
              <a:off x="2147310" y="1368712"/>
              <a:ext cx="1203471" cy="6355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25293" name="TextBox 4"/>
          <p:cNvSpPr txBox="1">
            <a:spLocks noChangeArrowheads="1"/>
          </p:cNvSpPr>
          <p:nvPr/>
        </p:nvSpPr>
        <p:spPr bwMode="auto">
          <a:xfrm>
            <a:off x="685800" y="0"/>
            <a:ext cx="35052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Attributes that people care about</a:t>
            </a:r>
          </a:p>
        </p:txBody>
      </p:sp>
      <p:grpSp>
        <p:nvGrpSpPr>
          <p:cNvPr id="17" name="Group 1049"/>
          <p:cNvGrpSpPr>
            <a:grpSpLocks/>
          </p:cNvGrpSpPr>
          <p:nvPr/>
        </p:nvGrpSpPr>
        <p:grpSpPr bwMode="auto">
          <a:xfrm>
            <a:off x="3903663" y="2613025"/>
            <a:ext cx="1371600" cy="1066800"/>
            <a:chOff x="1776" y="912"/>
            <a:chExt cx="912" cy="816"/>
          </a:xfrm>
        </p:grpSpPr>
        <p:sp>
          <p:nvSpPr>
            <p:cNvPr id="225337" name="AutoShape 1050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5338" name="Text Box 1051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/>
                <a:t>Juveniles and prey base</a:t>
              </a:r>
            </a:p>
          </p:txBody>
        </p:sp>
      </p:grpSp>
      <p:sp>
        <p:nvSpPr>
          <p:cNvPr id="225304" name="Oval 45"/>
          <p:cNvSpPr>
            <a:spLocks noChangeArrowheads="1"/>
          </p:cNvSpPr>
          <p:nvPr/>
        </p:nvSpPr>
        <p:spPr bwMode="auto">
          <a:xfrm>
            <a:off x="5300663" y="3162945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CA" sz="1200" dirty="0">
                <a:latin typeface="Calibri" pitchFamily="34" charset="0"/>
              </a:rPr>
              <a:t>Offshore benthic habitat</a:t>
            </a:r>
          </a:p>
        </p:txBody>
      </p:sp>
      <p:grpSp>
        <p:nvGrpSpPr>
          <p:cNvPr id="19" name="Group 103"/>
          <p:cNvGrpSpPr>
            <a:grpSpLocks/>
          </p:cNvGrpSpPr>
          <p:nvPr/>
        </p:nvGrpSpPr>
        <p:grpSpPr bwMode="auto">
          <a:xfrm>
            <a:off x="839788" y="3297238"/>
            <a:ext cx="2798762" cy="1531937"/>
            <a:chOff x="1467689" y="3440157"/>
            <a:chExt cx="2799511" cy="1531783"/>
          </a:xfrm>
        </p:grpSpPr>
        <p:sp>
          <p:nvSpPr>
            <p:cNvPr id="225330" name="Oval 45"/>
            <p:cNvSpPr>
              <a:spLocks noChangeArrowheads="1"/>
            </p:cNvSpPr>
            <p:nvPr/>
          </p:nvSpPr>
          <p:spPr bwMode="auto">
            <a:xfrm>
              <a:off x="1544177" y="3659421"/>
              <a:ext cx="1295400" cy="762000"/>
            </a:xfrm>
            <a:prstGeom prst="ellipse">
              <a:avLst/>
            </a:prstGeom>
            <a:solidFill>
              <a:srgbClr val="F65656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CA" sz="1200">
                  <a:latin typeface="Calibri" pitchFamily="34" charset="0"/>
                </a:rPr>
                <a:t>Water column</a:t>
              </a:r>
            </a:p>
          </p:txBody>
        </p:sp>
        <p:sp>
          <p:nvSpPr>
            <p:cNvPr id="225331" name="Rectangle 1092"/>
            <p:cNvSpPr>
              <a:spLocks noChangeArrowheads="1"/>
            </p:cNvSpPr>
            <p:nvPr/>
          </p:nvSpPr>
          <p:spPr bwMode="auto">
            <a:xfrm>
              <a:off x="1482147" y="3471028"/>
              <a:ext cx="2785053" cy="1500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5332" name="TextBox 9"/>
            <p:cNvSpPr txBox="1">
              <a:spLocks noChangeArrowheads="1"/>
            </p:cNvSpPr>
            <p:nvPr/>
          </p:nvSpPr>
          <p:spPr bwMode="auto">
            <a:xfrm>
              <a:off x="1467689" y="3440157"/>
              <a:ext cx="16231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>
                  <a:latin typeface="Calibri" pitchFamily="34" charset="0"/>
                </a:rPr>
                <a:t>Altered inshore habitat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225333" name="Oval 45"/>
            <p:cNvSpPr>
              <a:spLocks noChangeArrowheads="1"/>
            </p:cNvSpPr>
            <p:nvPr/>
          </p:nvSpPr>
          <p:spPr bwMode="auto">
            <a:xfrm>
              <a:off x="1577917" y="4173920"/>
              <a:ext cx="1295400" cy="762000"/>
            </a:xfrm>
            <a:prstGeom prst="ellipse">
              <a:avLst/>
            </a:prstGeom>
            <a:solidFill>
              <a:srgbClr val="F65656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200">
                  <a:latin typeface="Calibri" pitchFamily="34" charset="0"/>
                </a:rPr>
                <a:t>SAV</a:t>
              </a:r>
              <a:endParaRPr lang="en-CA" sz="1200">
                <a:latin typeface="Calibri" pitchFamily="34" charset="0"/>
              </a:endParaRPr>
            </a:p>
          </p:txBody>
        </p:sp>
        <p:sp>
          <p:nvSpPr>
            <p:cNvPr id="225334" name="Oval 42"/>
            <p:cNvSpPr>
              <a:spLocks noChangeArrowheads="1"/>
            </p:cNvSpPr>
            <p:nvPr/>
          </p:nvSpPr>
          <p:spPr bwMode="auto">
            <a:xfrm>
              <a:off x="2653177" y="3726724"/>
              <a:ext cx="1295400" cy="762000"/>
            </a:xfrm>
            <a:prstGeom prst="ellipse">
              <a:avLst/>
            </a:prstGeom>
            <a:solidFill>
              <a:srgbClr val="F65656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CA" sz="1200">
                  <a:latin typeface="Calibri" pitchFamily="34" charset="0"/>
                </a:rPr>
                <a:t>Inshore flats</a:t>
              </a:r>
            </a:p>
          </p:txBody>
        </p:sp>
        <p:sp>
          <p:nvSpPr>
            <p:cNvPr id="225335" name="Oval 17"/>
            <p:cNvSpPr>
              <a:spLocks noChangeArrowheads="1"/>
            </p:cNvSpPr>
            <p:nvPr/>
          </p:nvSpPr>
          <p:spPr bwMode="auto">
            <a:xfrm>
              <a:off x="2086728" y="4174834"/>
              <a:ext cx="1295400" cy="762000"/>
            </a:xfrm>
            <a:prstGeom prst="ellipse">
              <a:avLst/>
            </a:prstGeom>
            <a:solidFill>
              <a:srgbClr val="F65656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CA" sz="1200">
                  <a:latin typeface="Calibri" pitchFamily="34" charset="0"/>
                </a:rPr>
                <a:t>Coastal wetlands</a:t>
              </a:r>
            </a:p>
          </p:txBody>
        </p:sp>
        <p:sp>
          <p:nvSpPr>
            <p:cNvPr id="225336" name="Oval 45"/>
            <p:cNvSpPr>
              <a:spLocks noChangeArrowheads="1"/>
            </p:cNvSpPr>
            <p:nvPr/>
          </p:nvSpPr>
          <p:spPr bwMode="auto">
            <a:xfrm>
              <a:off x="2898199" y="4186379"/>
              <a:ext cx="1295400" cy="762000"/>
            </a:xfrm>
            <a:prstGeom prst="ellipse">
              <a:avLst/>
            </a:prstGeom>
            <a:solidFill>
              <a:srgbClr val="F65656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CA" sz="1200">
                  <a:latin typeface="Calibri" pitchFamily="34" charset="0"/>
                </a:rPr>
                <a:t>Oyster reefs</a:t>
              </a:r>
            </a:p>
          </p:txBody>
        </p:sp>
      </p:grpSp>
      <p:cxnSp>
        <p:nvCxnSpPr>
          <p:cNvPr id="106" name="Curved Connector 105"/>
          <p:cNvCxnSpPr>
            <a:stCxn id="147" idx="2"/>
          </p:cNvCxnSpPr>
          <p:nvPr/>
        </p:nvCxnSpPr>
        <p:spPr>
          <a:xfrm rot="10800000">
            <a:off x="2400198" y="4897438"/>
            <a:ext cx="690738" cy="1055366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225331" idx="0"/>
            <a:endCxn id="225366" idx="2"/>
          </p:cNvCxnSpPr>
          <p:nvPr/>
        </p:nvCxnSpPr>
        <p:spPr>
          <a:xfrm rot="5400000" flipH="1" flipV="1">
            <a:off x="2770188" y="1468438"/>
            <a:ext cx="1335087" cy="238283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>
            <a:stCxn id="225337" idx="0"/>
            <a:endCxn id="225360" idx="2"/>
          </p:cNvCxnSpPr>
          <p:nvPr/>
        </p:nvCxnSpPr>
        <p:spPr>
          <a:xfrm rot="16200000" flipV="1">
            <a:off x="2732088" y="755650"/>
            <a:ext cx="608012" cy="3106738"/>
          </a:xfrm>
          <a:prstGeom prst="curvedConnector3">
            <a:avLst>
              <a:gd name="adj1" fmla="val 25247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/>
          <p:nvPr/>
        </p:nvCxnSpPr>
        <p:spPr>
          <a:xfrm flipV="1">
            <a:off x="4608513" y="2005013"/>
            <a:ext cx="2193925" cy="552450"/>
          </a:xfrm>
          <a:prstGeom prst="curvedConnector3">
            <a:avLst>
              <a:gd name="adj1" fmla="val 96101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225331" idx="0"/>
            <a:endCxn id="225337" idx="1"/>
          </p:cNvCxnSpPr>
          <p:nvPr/>
        </p:nvCxnSpPr>
        <p:spPr>
          <a:xfrm rot="5400000" flipH="1" flipV="1">
            <a:off x="2984500" y="2408238"/>
            <a:ext cx="180975" cy="1657350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130" idx="0"/>
            <a:endCxn id="225304" idx="4"/>
          </p:cNvCxnSpPr>
          <p:nvPr/>
        </p:nvCxnSpPr>
        <p:spPr>
          <a:xfrm rot="16200000" flipV="1">
            <a:off x="5332075" y="4541234"/>
            <a:ext cx="1585473" cy="35289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119" idx="0"/>
          </p:cNvCxnSpPr>
          <p:nvPr/>
        </p:nvCxnSpPr>
        <p:spPr>
          <a:xfrm rot="16200000" flipV="1">
            <a:off x="4015707" y="3768559"/>
            <a:ext cx="550613" cy="1235075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225331" idx="0"/>
          </p:cNvCxnSpPr>
          <p:nvPr/>
        </p:nvCxnSpPr>
        <p:spPr>
          <a:xfrm rot="5400000" flipH="1" flipV="1">
            <a:off x="1772444" y="2461419"/>
            <a:ext cx="1339850" cy="39211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225331" idx="0"/>
          </p:cNvCxnSpPr>
          <p:nvPr/>
        </p:nvCxnSpPr>
        <p:spPr>
          <a:xfrm rot="16200000" flipV="1">
            <a:off x="1083469" y="2164556"/>
            <a:ext cx="1339850" cy="98583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225337" idx="0"/>
            <a:endCxn id="225355" idx="2"/>
          </p:cNvCxnSpPr>
          <p:nvPr/>
        </p:nvCxnSpPr>
        <p:spPr>
          <a:xfrm rot="16200000" flipV="1">
            <a:off x="3385344" y="1408906"/>
            <a:ext cx="612775" cy="1795463"/>
          </a:xfrm>
          <a:prstGeom prst="curvedConnector3">
            <a:avLst>
              <a:gd name="adj1" fmla="val 39229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225337" idx="0"/>
          </p:cNvCxnSpPr>
          <p:nvPr/>
        </p:nvCxnSpPr>
        <p:spPr>
          <a:xfrm rot="5400000" flipH="1" flipV="1">
            <a:off x="4367213" y="2209800"/>
            <a:ext cx="625475" cy="18097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225304" idx="0"/>
            <a:endCxn id="225374" idx="2"/>
          </p:cNvCxnSpPr>
          <p:nvPr/>
        </p:nvCxnSpPr>
        <p:spPr>
          <a:xfrm rot="5400000" flipH="1" flipV="1">
            <a:off x="5913116" y="2022798"/>
            <a:ext cx="1175395" cy="11049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78" idx="0"/>
          </p:cNvCxnSpPr>
          <p:nvPr/>
        </p:nvCxnSpPr>
        <p:spPr>
          <a:xfrm rot="16200000" flipV="1">
            <a:off x="4762296" y="2507661"/>
            <a:ext cx="2899649" cy="2041990"/>
          </a:xfrm>
          <a:prstGeom prst="curvedConnector3">
            <a:avLst>
              <a:gd name="adj1" fmla="val 6959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44"/>
          <p:cNvCxnSpPr>
            <a:stCxn id="78" idx="0"/>
          </p:cNvCxnSpPr>
          <p:nvPr/>
        </p:nvCxnSpPr>
        <p:spPr>
          <a:xfrm rot="5400000" flipH="1" flipV="1">
            <a:off x="5746383" y="3491746"/>
            <a:ext cx="2973467" cy="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2" name="Text Box 1071"/>
          <p:cNvSpPr txBox="1">
            <a:spLocks noChangeArrowheads="1"/>
          </p:cNvSpPr>
          <p:nvPr/>
        </p:nvSpPr>
        <p:spPr bwMode="auto">
          <a:xfrm>
            <a:off x="7543800" y="2514600"/>
            <a:ext cx="1295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Inshore fishery:</a:t>
            </a:r>
          </a:p>
          <a:p>
            <a:r>
              <a:rPr lang="en-US" sz="1000" dirty="0"/>
              <a:t>Red drum</a:t>
            </a:r>
          </a:p>
          <a:p>
            <a:r>
              <a:rPr lang="en-US" sz="1000" dirty="0"/>
              <a:t>Spotted sea trout</a:t>
            </a:r>
          </a:p>
          <a:p>
            <a:r>
              <a:rPr lang="en-US" sz="1000" dirty="0"/>
              <a:t>Mullet</a:t>
            </a:r>
          </a:p>
          <a:p>
            <a:r>
              <a:rPr lang="en-US" sz="1000" dirty="0"/>
              <a:t>Blue crab</a:t>
            </a:r>
          </a:p>
          <a:p>
            <a:endParaRPr lang="en-US" sz="1000" dirty="0"/>
          </a:p>
          <a:p>
            <a:r>
              <a:rPr lang="en-US" sz="1000" dirty="0"/>
              <a:t>Offshore fishery:</a:t>
            </a:r>
          </a:p>
          <a:p>
            <a:r>
              <a:rPr lang="en-US" sz="1000" dirty="0"/>
              <a:t>Stone crab</a:t>
            </a:r>
          </a:p>
          <a:p>
            <a:r>
              <a:rPr lang="en-US" sz="1000" dirty="0"/>
              <a:t>King mackerel</a:t>
            </a:r>
          </a:p>
          <a:p>
            <a:r>
              <a:rPr lang="en-US" sz="1000" dirty="0"/>
              <a:t>Pompano</a:t>
            </a:r>
          </a:p>
          <a:p>
            <a:r>
              <a:rPr lang="en-US" sz="1000" dirty="0"/>
              <a:t>Red grouper</a:t>
            </a:r>
          </a:p>
          <a:p>
            <a:r>
              <a:rPr lang="en-US" sz="1000" dirty="0"/>
              <a:t>Other grouper</a:t>
            </a:r>
          </a:p>
          <a:p>
            <a:r>
              <a:rPr lang="en-US" sz="1000" dirty="0"/>
              <a:t>Snapper</a:t>
            </a:r>
            <a:endParaRPr lang="en-CA" sz="1000" dirty="0"/>
          </a:p>
        </p:txBody>
      </p:sp>
      <p:grpSp>
        <p:nvGrpSpPr>
          <p:cNvPr id="20" name="Group 125"/>
          <p:cNvGrpSpPr/>
          <p:nvPr/>
        </p:nvGrpSpPr>
        <p:grpSpPr>
          <a:xfrm>
            <a:off x="5644430" y="5504933"/>
            <a:ext cx="1520825" cy="1200661"/>
            <a:chOff x="4214956" y="124903"/>
            <a:chExt cx="1520825" cy="1200661"/>
          </a:xfrm>
        </p:grpSpPr>
        <p:grpSp>
          <p:nvGrpSpPr>
            <p:cNvPr id="21" name="Group 1051"/>
            <p:cNvGrpSpPr>
              <a:grpSpLocks/>
            </p:cNvGrpSpPr>
            <p:nvPr/>
          </p:nvGrpSpPr>
          <p:grpSpPr bwMode="auto">
            <a:xfrm>
              <a:off x="4218132" y="514350"/>
              <a:ext cx="1295205" cy="762333"/>
              <a:chOff x="240" y="288"/>
              <a:chExt cx="816" cy="480"/>
            </a:xfrm>
          </p:grpSpPr>
          <p:sp>
            <p:nvSpPr>
              <p:cNvPr id="136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37" name="Text Box 1049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C.C - storms</a:t>
                </a:r>
                <a:endParaRPr lang="en-CA" sz="1200"/>
              </a:p>
            </p:txBody>
          </p:sp>
        </p:grpSp>
        <p:sp>
          <p:nvSpPr>
            <p:cNvPr id="129" name="TextBox 9"/>
            <p:cNvSpPr txBox="1">
              <a:spLocks noChangeArrowheads="1"/>
            </p:cNvSpPr>
            <p:nvPr/>
          </p:nvSpPr>
          <p:spPr bwMode="auto">
            <a:xfrm>
              <a:off x="4214956" y="124903"/>
              <a:ext cx="15208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>
                  <a:cs typeface="Arial" charset="0"/>
                </a:rPr>
                <a:t>Climate </a:t>
              </a:r>
              <a:r>
                <a:rPr lang="en-CA" sz="1200" b="1" dirty="0" smtClean="0">
                  <a:cs typeface="Arial" charset="0"/>
                </a:rPr>
                <a:t>Change - atmosphere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30" name="Rectangle 1092"/>
            <p:cNvSpPr>
              <a:spLocks noChangeArrowheads="1"/>
            </p:cNvSpPr>
            <p:nvPr/>
          </p:nvSpPr>
          <p:spPr bwMode="auto">
            <a:xfrm>
              <a:off x="4214957" y="130388"/>
              <a:ext cx="1313656" cy="119517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cxnSp>
        <p:nvCxnSpPr>
          <p:cNvPr id="138" name="Curved Connector 137"/>
          <p:cNvCxnSpPr>
            <a:stCxn id="130" idx="0"/>
          </p:cNvCxnSpPr>
          <p:nvPr/>
        </p:nvCxnSpPr>
        <p:spPr>
          <a:xfrm rot="16200000" flipV="1">
            <a:off x="4166924" y="3376083"/>
            <a:ext cx="1659143" cy="2609528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45"/>
          <p:cNvGrpSpPr/>
          <p:nvPr/>
        </p:nvGrpSpPr>
        <p:grpSpPr>
          <a:xfrm>
            <a:off x="3089348" y="5282249"/>
            <a:ext cx="2555082" cy="1460630"/>
            <a:chOff x="6634307" y="2328429"/>
            <a:chExt cx="2555082" cy="1460630"/>
          </a:xfrm>
        </p:grpSpPr>
        <p:sp>
          <p:nvSpPr>
            <p:cNvPr id="147" name="Oval 17"/>
            <p:cNvSpPr>
              <a:spLocks noChangeArrowheads="1"/>
            </p:cNvSpPr>
            <p:nvPr/>
          </p:nvSpPr>
          <p:spPr bwMode="auto">
            <a:xfrm>
              <a:off x="6635895" y="2617984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48" name="Text Box 1109"/>
            <p:cNvSpPr txBox="1">
              <a:spLocks noChangeArrowheads="1"/>
            </p:cNvSpPr>
            <p:nvPr/>
          </p:nvSpPr>
          <p:spPr bwMode="auto">
            <a:xfrm>
              <a:off x="6635895" y="2727521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Quantity</a:t>
              </a:r>
              <a:endParaRPr lang="en-CA" sz="1150" dirty="0"/>
            </a:p>
          </p:txBody>
        </p:sp>
        <p:grpSp>
          <p:nvGrpSpPr>
            <p:cNvPr id="23" name="Group 1113"/>
            <p:cNvGrpSpPr>
              <a:grpSpLocks/>
            </p:cNvGrpSpPr>
            <p:nvPr/>
          </p:nvGrpSpPr>
          <p:grpSpPr bwMode="auto">
            <a:xfrm>
              <a:off x="6789883" y="3019179"/>
              <a:ext cx="1295400" cy="762000"/>
              <a:chOff x="240" y="288"/>
              <a:chExt cx="816" cy="480"/>
            </a:xfrm>
          </p:grpSpPr>
          <p:sp>
            <p:nvSpPr>
              <p:cNvPr id="154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55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CA" sz="1200" dirty="0" smtClean="0"/>
                  <a:t>FW Timing</a:t>
                </a:r>
                <a:endParaRPr lang="en-CA" sz="1200" dirty="0"/>
              </a:p>
            </p:txBody>
          </p:sp>
        </p:grpSp>
        <p:sp>
          <p:nvSpPr>
            <p:cNvPr id="150" name="TextBox 9"/>
            <p:cNvSpPr txBox="1">
              <a:spLocks noChangeArrowheads="1"/>
            </p:cNvSpPr>
            <p:nvPr/>
          </p:nvSpPr>
          <p:spPr bwMode="auto">
            <a:xfrm>
              <a:off x="6635895" y="2340985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Water management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51" name="Rectangle 1092"/>
            <p:cNvSpPr>
              <a:spLocks noChangeArrowheads="1"/>
            </p:cNvSpPr>
            <p:nvPr/>
          </p:nvSpPr>
          <p:spPr bwMode="auto">
            <a:xfrm>
              <a:off x="6634307" y="2328429"/>
              <a:ext cx="2393520" cy="14606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2" name="Oval 17"/>
            <p:cNvSpPr>
              <a:spLocks noChangeArrowheads="1"/>
            </p:cNvSpPr>
            <p:nvPr/>
          </p:nvSpPr>
          <p:spPr bwMode="auto">
            <a:xfrm>
              <a:off x="7732427" y="2713136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53" name="Text Box 1109"/>
            <p:cNvSpPr txBox="1">
              <a:spLocks noChangeArrowheads="1"/>
            </p:cNvSpPr>
            <p:nvPr/>
          </p:nvSpPr>
          <p:spPr bwMode="auto">
            <a:xfrm>
              <a:off x="7606651" y="2927926"/>
              <a:ext cx="1582738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Distribution</a:t>
              </a:r>
              <a:endParaRPr lang="en-CA" sz="1150" dirty="0"/>
            </a:p>
          </p:txBody>
        </p:sp>
      </p:grpSp>
      <p:grpSp>
        <p:nvGrpSpPr>
          <p:cNvPr id="24" name="Group 155"/>
          <p:cNvGrpSpPr/>
          <p:nvPr/>
        </p:nvGrpSpPr>
        <p:grpSpPr>
          <a:xfrm>
            <a:off x="0" y="5258685"/>
            <a:ext cx="2278063" cy="1299979"/>
            <a:chOff x="233796" y="1026845"/>
            <a:chExt cx="2278063" cy="1299979"/>
          </a:xfrm>
        </p:grpSpPr>
        <p:grpSp>
          <p:nvGrpSpPr>
            <p:cNvPr id="25" name="Group 1101"/>
            <p:cNvGrpSpPr>
              <a:grpSpLocks/>
            </p:cNvGrpSpPr>
            <p:nvPr/>
          </p:nvGrpSpPr>
          <p:grpSpPr bwMode="auto">
            <a:xfrm>
              <a:off x="329046" y="1288783"/>
              <a:ext cx="1295400" cy="762000"/>
              <a:chOff x="240" y="288"/>
              <a:chExt cx="816" cy="480"/>
            </a:xfrm>
          </p:grpSpPr>
          <p:sp>
            <p:nvSpPr>
              <p:cNvPr id="168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9" name="Text Box 1103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Contaminant spills</a:t>
                </a:r>
                <a:endParaRPr lang="en-CA" sz="1200"/>
              </a:p>
            </p:txBody>
          </p:sp>
        </p:grpSp>
        <p:sp>
          <p:nvSpPr>
            <p:cNvPr id="160" name="TextBox 9"/>
            <p:cNvSpPr txBox="1">
              <a:spLocks noChangeArrowheads="1"/>
            </p:cNvSpPr>
            <p:nvPr/>
          </p:nvSpPr>
          <p:spPr bwMode="auto">
            <a:xfrm>
              <a:off x="243321" y="1037958"/>
              <a:ext cx="226853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Land-based sources of pollution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61" name="Rectangle 1092"/>
            <p:cNvSpPr>
              <a:spLocks noChangeArrowheads="1"/>
            </p:cNvSpPr>
            <p:nvPr/>
          </p:nvSpPr>
          <p:spPr bwMode="auto">
            <a:xfrm>
              <a:off x="233796" y="1026845"/>
              <a:ext cx="2278063" cy="129997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26" name="Group 1089"/>
            <p:cNvGrpSpPr>
              <a:grpSpLocks/>
            </p:cNvGrpSpPr>
            <p:nvPr/>
          </p:nvGrpSpPr>
          <p:grpSpPr bwMode="auto">
            <a:xfrm>
              <a:off x="977372" y="1564824"/>
              <a:ext cx="1328738" cy="762000"/>
              <a:chOff x="41" y="-264"/>
              <a:chExt cx="837" cy="480"/>
            </a:xfrm>
          </p:grpSpPr>
          <p:sp>
            <p:nvSpPr>
              <p:cNvPr id="164" name="Oval 17"/>
              <p:cNvSpPr>
                <a:spLocks noChangeArrowheads="1"/>
              </p:cNvSpPr>
              <p:nvPr/>
            </p:nvSpPr>
            <p:spPr bwMode="auto">
              <a:xfrm>
                <a:off x="62" y="-264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65" name="Text Box 1091"/>
              <p:cNvSpPr txBox="1">
                <a:spLocks noChangeArrowheads="1"/>
              </p:cNvSpPr>
              <p:nvPr/>
            </p:nvSpPr>
            <p:spPr bwMode="auto">
              <a:xfrm>
                <a:off x="41" y="-167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F.W. – nutrient loads</a:t>
                </a:r>
                <a:endParaRPr lang="en-CA" sz="1200" dirty="0"/>
              </a:p>
            </p:txBody>
          </p:sp>
        </p:grpSp>
      </p:grpSp>
      <p:cxnSp>
        <p:nvCxnSpPr>
          <p:cNvPr id="170" name="Curved Connector 169"/>
          <p:cNvCxnSpPr>
            <a:stCxn id="160" idx="0"/>
            <a:endCxn id="225331" idx="2"/>
          </p:cNvCxnSpPr>
          <p:nvPr/>
        </p:nvCxnSpPr>
        <p:spPr>
          <a:xfrm rot="5400000" flipH="1" flipV="1">
            <a:off x="1474784" y="4498186"/>
            <a:ext cx="440623" cy="110260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092"/>
          <p:cNvGrpSpPr>
            <a:grpSpLocks/>
          </p:cNvGrpSpPr>
          <p:nvPr/>
        </p:nvGrpSpPr>
        <p:grpSpPr bwMode="auto">
          <a:xfrm>
            <a:off x="4260850" y="4661403"/>
            <a:ext cx="1320800" cy="762000"/>
            <a:chOff x="240" y="288"/>
            <a:chExt cx="832" cy="480"/>
          </a:xfrm>
        </p:grpSpPr>
        <p:sp>
          <p:nvSpPr>
            <p:cNvPr id="119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0" name="Text Box 1094"/>
            <p:cNvSpPr txBox="1">
              <a:spLocks noChangeArrowheads="1"/>
            </p:cNvSpPr>
            <p:nvPr/>
          </p:nvSpPr>
          <p:spPr bwMode="auto">
            <a:xfrm>
              <a:off x="256" y="340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Harmful </a:t>
              </a:r>
              <a:r>
                <a:rPr lang="en-US" sz="1200" dirty="0"/>
                <a:t>Algae Blooms</a:t>
              </a:r>
              <a:endParaRPr lang="en-CA" sz="1200" dirty="0"/>
            </a:p>
          </p:txBody>
        </p:sp>
      </p:grpSp>
      <p:grpSp>
        <p:nvGrpSpPr>
          <p:cNvPr id="28" name="Group 1098"/>
          <p:cNvGrpSpPr>
            <a:grpSpLocks/>
          </p:cNvGrpSpPr>
          <p:nvPr/>
        </p:nvGrpSpPr>
        <p:grpSpPr bwMode="auto">
          <a:xfrm>
            <a:off x="6585415" y="4978480"/>
            <a:ext cx="1295400" cy="762000"/>
            <a:chOff x="240" y="288"/>
            <a:chExt cx="816" cy="480"/>
          </a:xfrm>
        </p:grpSpPr>
        <p:sp>
          <p:nvSpPr>
            <p:cNvPr id="78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5344" name="Text Box 1100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Fishing / harvesting</a:t>
              </a:r>
              <a:endParaRPr lang="en-CA" sz="1200"/>
            </a:p>
          </p:txBody>
        </p:sp>
      </p:grpSp>
      <p:sp>
        <p:nvSpPr>
          <p:cNvPr id="113" name="TextBox 9"/>
          <p:cNvSpPr txBox="1">
            <a:spLocks noChangeArrowheads="1"/>
          </p:cNvSpPr>
          <p:nvPr/>
        </p:nvSpPr>
        <p:spPr bwMode="auto">
          <a:xfrm>
            <a:off x="5665908" y="0"/>
            <a:ext cx="2392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Southwest Florida Shelf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4" name="TextBox 9"/>
          <p:cNvSpPr txBox="1">
            <a:spLocks noChangeArrowheads="1"/>
          </p:cNvSpPr>
          <p:nvPr/>
        </p:nvSpPr>
        <p:spPr bwMode="auto">
          <a:xfrm>
            <a:off x="5657031" y="247650"/>
            <a:ext cx="2021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Fish and Shellfish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107" name="Group 1054"/>
          <p:cNvGrpSpPr>
            <a:grpSpLocks/>
          </p:cNvGrpSpPr>
          <p:nvPr/>
        </p:nvGrpSpPr>
        <p:grpSpPr bwMode="auto">
          <a:xfrm>
            <a:off x="828387" y="326692"/>
            <a:ext cx="1371600" cy="466725"/>
            <a:chOff x="1200" y="816"/>
            <a:chExt cx="864" cy="294"/>
          </a:xfrm>
        </p:grpSpPr>
        <p:sp>
          <p:nvSpPr>
            <p:cNvPr id="112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5" name="Text Box 1056"/>
            <p:cNvSpPr txBox="1">
              <a:spLocks noChangeArrowheads="1"/>
            </p:cNvSpPr>
            <p:nvPr/>
          </p:nvSpPr>
          <p:spPr bwMode="auto">
            <a:xfrm>
              <a:off x="1272" y="819"/>
              <a:ext cx="7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grpSp>
        <p:nvGrpSpPr>
          <p:cNvPr id="116" name="Group 1057"/>
          <p:cNvGrpSpPr>
            <a:grpSpLocks/>
          </p:cNvGrpSpPr>
          <p:nvPr/>
        </p:nvGrpSpPr>
        <p:grpSpPr bwMode="auto">
          <a:xfrm>
            <a:off x="2266950" y="326693"/>
            <a:ext cx="1371600" cy="461963"/>
            <a:chOff x="1200" y="816"/>
            <a:chExt cx="864" cy="291"/>
          </a:xfrm>
        </p:grpSpPr>
        <p:sp>
          <p:nvSpPr>
            <p:cNvPr id="117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18" name="Text Box 1059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variety of marine wildlife</a:t>
              </a:r>
              <a:endParaRPr lang="en-CA" sz="1200" dirty="0"/>
            </a:p>
          </p:txBody>
        </p:sp>
      </p:grpSp>
      <p:grpSp>
        <p:nvGrpSpPr>
          <p:cNvPr id="122" name="Group 1069"/>
          <p:cNvGrpSpPr>
            <a:grpSpLocks/>
          </p:cNvGrpSpPr>
          <p:nvPr/>
        </p:nvGrpSpPr>
        <p:grpSpPr bwMode="auto">
          <a:xfrm>
            <a:off x="3714750" y="331022"/>
            <a:ext cx="1371600" cy="457200"/>
            <a:chOff x="1200" y="816"/>
            <a:chExt cx="864" cy="288"/>
          </a:xfrm>
        </p:grpSpPr>
        <p:sp>
          <p:nvSpPr>
            <p:cNvPr id="126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27" name="Text Box 1071"/>
            <p:cNvSpPr txBox="1">
              <a:spLocks noChangeArrowheads="1"/>
            </p:cNvSpPr>
            <p:nvPr/>
          </p:nvSpPr>
          <p:spPr bwMode="auto">
            <a:xfrm>
              <a:off x="1236" y="828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Seafood safety</a:t>
              </a:r>
              <a:endParaRPr lang="en-CA" sz="1200" dirty="0"/>
            </a:p>
          </p:txBody>
        </p:sp>
      </p:grpSp>
      <p:sp>
        <p:nvSpPr>
          <p:cNvPr id="128" name="Date Placeholder 1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92"/>
          <p:cNvSpPr>
            <a:spLocks noChangeArrowheads="1"/>
          </p:cNvSpPr>
          <p:nvPr/>
        </p:nvSpPr>
        <p:spPr bwMode="auto">
          <a:xfrm>
            <a:off x="811645" y="1295110"/>
            <a:ext cx="7503680" cy="90408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Up Arrow 6"/>
          <p:cNvSpPr/>
          <p:nvPr/>
        </p:nvSpPr>
        <p:spPr bwMode="auto">
          <a:xfrm>
            <a:off x="3933537" y="837910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47700" y="924208"/>
            <a:ext cx="231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grpSp>
        <p:nvGrpSpPr>
          <p:cNvPr id="5" name="Group 100"/>
          <p:cNvGrpSpPr/>
          <p:nvPr/>
        </p:nvGrpSpPr>
        <p:grpSpPr>
          <a:xfrm>
            <a:off x="4408428" y="1339642"/>
            <a:ext cx="2209800" cy="624035"/>
            <a:chOff x="3437443" y="1380256"/>
            <a:chExt cx="2209800" cy="624035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3513643" y="1608856"/>
              <a:ext cx="989013" cy="326303"/>
              <a:chOff x="432" y="2303"/>
              <a:chExt cx="623" cy="528"/>
            </a:xfrm>
          </p:grpSpPr>
          <p:sp>
            <p:nvSpPr>
              <p:cNvPr id="90" name="Rectangle 25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2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91" name="Text Box 26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200" dirty="0" smtClean="0"/>
                  <a:t>Landings</a:t>
                </a:r>
                <a:endParaRPr lang="en-CA" sz="1200" dirty="0"/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4580443" y="1608856"/>
              <a:ext cx="989013" cy="317357"/>
              <a:chOff x="432" y="2303"/>
              <a:chExt cx="623" cy="528"/>
            </a:xfrm>
          </p:grpSpPr>
          <p:sp>
            <p:nvSpPr>
              <p:cNvPr id="88" name="Rectangle 34"/>
              <p:cNvSpPr>
                <a:spLocks noChangeArrowheads="1"/>
              </p:cNvSpPr>
              <p:nvPr/>
            </p:nvSpPr>
            <p:spPr bwMode="auto">
              <a:xfrm>
                <a:off x="432" y="2303"/>
                <a:ext cx="623" cy="528"/>
              </a:xfrm>
              <a:prstGeom prst="rect">
                <a:avLst/>
              </a:prstGeom>
              <a:solidFill>
                <a:srgbClr val="F6565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9" name="Text Box 35"/>
              <p:cNvSpPr txBox="1">
                <a:spLocks noChangeArrowheads="1"/>
              </p:cNvSpPr>
              <p:nvPr/>
            </p:nvSpPr>
            <p:spPr bwMode="auto">
              <a:xfrm>
                <a:off x="480" y="2352"/>
                <a:ext cx="52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CA" sz="1200" dirty="0" smtClean="0"/>
                  <a:t>Effort</a:t>
                </a:r>
                <a:endParaRPr lang="en-CA" sz="1200" dirty="0"/>
              </a:p>
            </p:txBody>
          </p:sp>
        </p:grpSp>
        <p:sp>
          <p:nvSpPr>
            <p:cNvPr id="86" name="TextBox 9"/>
            <p:cNvSpPr txBox="1">
              <a:spLocks noChangeArrowheads="1"/>
            </p:cNvSpPr>
            <p:nvPr/>
          </p:nvSpPr>
          <p:spPr bwMode="auto">
            <a:xfrm>
              <a:off x="3437443" y="1380256"/>
              <a:ext cx="19383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Caribbean spiny lobster</a:t>
              </a:r>
              <a:endParaRPr lang="en-CA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1092"/>
            <p:cNvSpPr>
              <a:spLocks noChangeArrowheads="1"/>
            </p:cNvSpPr>
            <p:nvPr/>
          </p:nvSpPr>
          <p:spPr bwMode="auto">
            <a:xfrm>
              <a:off x="3437443" y="1380256"/>
              <a:ext cx="2209800" cy="6240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2049329" y="1559006"/>
            <a:ext cx="1000126" cy="340445"/>
            <a:chOff x="425" y="2303"/>
            <a:chExt cx="630" cy="528"/>
          </a:xfrm>
        </p:grpSpPr>
        <p:sp>
          <p:nvSpPr>
            <p:cNvPr id="82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" name="Text Box 26"/>
            <p:cNvSpPr txBox="1">
              <a:spLocks noChangeArrowheads="1"/>
            </p:cNvSpPr>
            <p:nvPr/>
          </p:nvSpPr>
          <p:spPr bwMode="auto">
            <a:xfrm>
              <a:off x="425" y="2352"/>
              <a:ext cx="583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dirty="0" smtClean="0"/>
                <a:t>Pop. stats</a:t>
              </a:r>
              <a:endParaRPr lang="en-CA" sz="1200" dirty="0"/>
            </a:p>
          </p:txBody>
        </p:sp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3127241" y="1559006"/>
            <a:ext cx="1027113" cy="340445"/>
            <a:chOff x="432" y="2303"/>
            <a:chExt cx="647" cy="528"/>
          </a:xfrm>
        </p:grpSpPr>
        <p:sp>
          <p:nvSpPr>
            <p:cNvPr id="80" name="Rectangle 34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1" name="Text Box 35"/>
            <p:cNvSpPr txBox="1">
              <a:spLocks noChangeArrowheads="1"/>
            </p:cNvSpPr>
            <p:nvPr/>
          </p:nvSpPr>
          <p:spPr bwMode="auto">
            <a:xfrm>
              <a:off x="458" y="2352"/>
              <a:ext cx="621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Catch/yield</a:t>
              </a:r>
              <a:endParaRPr lang="en-CA" sz="1200" dirty="0"/>
            </a:p>
          </p:txBody>
        </p:sp>
      </p:grp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72272" y="1301832"/>
            <a:ext cx="33335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Snapper-grouper complex and sport fish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92"/>
          <p:cNvSpPr>
            <a:spLocks noChangeArrowheads="1"/>
          </p:cNvSpPr>
          <p:nvPr/>
        </p:nvSpPr>
        <p:spPr bwMode="auto">
          <a:xfrm>
            <a:off x="879676" y="1330406"/>
            <a:ext cx="3426106" cy="63817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6852072" y="1582769"/>
            <a:ext cx="1030289" cy="350204"/>
            <a:chOff x="406" y="2498"/>
            <a:chExt cx="649" cy="347"/>
          </a:xfrm>
        </p:grpSpPr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417" y="2498"/>
              <a:ext cx="623" cy="347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9" name="Text Box 26"/>
            <p:cNvSpPr txBox="1">
              <a:spLocks noChangeArrowheads="1"/>
            </p:cNvSpPr>
            <p:nvPr/>
          </p:nvSpPr>
          <p:spPr bwMode="auto">
            <a:xfrm>
              <a:off x="406" y="2512"/>
              <a:ext cx="649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200" dirty="0" smtClean="0"/>
                <a:t>Occurrence</a:t>
              </a:r>
              <a:endParaRPr lang="en-CA" sz="1200" dirty="0"/>
            </a:p>
          </p:txBody>
        </p:sp>
      </p:grp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6715828" y="1340684"/>
            <a:ext cx="1744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Long-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spined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urchin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92"/>
          <p:cNvSpPr>
            <a:spLocks noChangeArrowheads="1"/>
          </p:cNvSpPr>
          <p:nvPr/>
        </p:nvSpPr>
        <p:spPr bwMode="auto">
          <a:xfrm>
            <a:off x="6763337" y="1359735"/>
            <a:ext cx="1513887" cy="631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68922" y="3254"/>
            <a:ext cx="3505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grpSp>
        <p:nvGrpSpPr>
          <p:cNvPr id="19" name="Group 1089"/>
          <p:cNvGrpSpPr>
            <a:grpSpLocks/>
          </p:cNvGrpSpPr>
          <p:nvPr/>
        </p:nvGrpSpPr>
        <p:grpSpPr bwMode="auto">
          <a:xfrm>
            <a:off x="1895003" y="5676571"/>
            <a:ext cx="1295400" cy="762000"/>
            <a:chOff x="240" y="288"/>
            <a:chExt cx="816" cy="480"/>
          </a:xfrm>
        </p:grpSpPr>
        <p:sp>
          <p:nvSpPr>
            <p:cNvPr id="76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7" name="Text Box 1091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F.W. – nutrient loads</a:t>
              </a:r>
              <a:endParaRPr lang="en-CA" sz="1200" dirty="0"/>
            </a:p>
          </p:txBody>
        </p:sp>
      </p:grpSp>
      <p:grpSp>
        <p:nvGrpSpPr>
          <p:cNvPr id="20" name="Group 1098"/>
          <p:cNvGrpSpPr>
            <a:grpSpLocks/>
          </p:cNvGrpSpPr>
          <p:nvPr/>
        </p:nvGrpSpPr>
        <p:grpSpPr bwMode="auto">
          <a:xfrm>
            <a:off x="6890122" y="4687831"/>
            <a:ext cx="1295400" cy="762000"/>
            <a:chOff x="240" y="288"/>
            <a:chExt cx="816" cy="480"/>
          </a:xfrm>
        </p:grpSpPr>
        <p:sp>
          <p:nvSpPr>
            <p:cNvPr id="74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5" name="Text Box 1100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Fishing / harvesting</a:t>
              </a:r>
              <a:endParaRPr lang="en-CA" sz="1200" dirty="0"/>
            </a:p>
          </p:txBody>
        </p:sp>
      </p:grpSp>
      <p:grpSp>
        <p:nvGrpSpPr>
          <p:cNvPr id="21" name="Group 1092"/>
          <p:cNvGrpSpPr>
            <a:grpSpLocks/>
          </p:cNvGrpSpPr>
          <p:nvPr/>
        </p:nvGrpSpPr>
        <p:grpSpPr bwMode="auto">
          <a:xfrm>
            <a:off x="4251265" y="5552537"/>
            <a:ext cx="1376363" cy="762000"/>
            <a:chOff x="240" y="288"/>
            <a:chExt cx="867" cy="480"/>
          </a:xfrm>
        </p:grpSpPr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3" name="Text Box 1094"/>
            <p:cNvSpPr txBox="1">
              <a:spLocks noChangeArrowheads="1"/>
            </p:cNvSpPr>
            <p:nvPr/>
          </p:nvSpPr>
          <p:spPr bwMode="auto">
            <a:xfrm>
              <a:off x="291" y="340"/>
              <a:ext cx="8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Ocean W.Q. – Harmful Algae Blooms</a:t>
              </a:r>
              <a:endParaRPr lang="en-CA" sz="1200" dirty="0"/>
            </a:p>
          </p:txBody>
        </p:sp>
      </p:grpSp>
      <p:grpSp>
        <p:nvGrpSpPr>
          <p:cNvPr id="22" name="Group 1086"/>
          <p:cNvGrpSpPr>
            <a:grpSpLocks/>
          </p:cNvGrpSpPr>
          <p:nvPr/>
        </p:nvGrpSpPr>
        <p:grpSpPr bwMode="auto">
          <a:xfrm>
            <a:off x="2379555" y="6057571"/>
            <a:ext cx="1295400" cy="762000"/>
            <a:chOff x="240" y="288"/>
            <a:chExt cx="816" cy="480"/>
          </a:xfrm>
        </p:grpSpPr>
        <p:sp>
          <p:nvSpPr>
            <p:cNvPr id="70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1" name="Text Box 1088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F.W. – </a:t>
              </a:r>
              <a:r>
                <a:rPr lang="en-US" sz="1200" dirty="0" err="1"/>
                <a:t>contam-inant</a:t>
              </a:r>
              <a:r>
                <a:rPr lang="en-US" sz="1200" dirty="0"/>
                <a:t> loads</a:t>
              </a:r>
              <a:endParaRPr lang="en-CA" sz="1200" dirty="0"/>
            </a:p>
          </p:txBody>
        </p:sp>
      </p:grpSp>
      <p:grpSp>
        <p:nvGrpSpPr>
          <p:cNvPr id="38" name="Group 1049"/>
          <p:cNvGrpSpPr>
            <a:grpSpLocks/>
          </p:cNvGrpSpPr>
          <p:nvPr/>
        </p:nvGrpSpPr>
        <p:grpSpPr bwMode="auto">
          <a:xfrm>
            <a:off x="2247911" y="2356081"/>
            <a:ext cx="1371600" cy="1066800"/>
            <a:chOff x="1776" y="912"/>
            <a:chExt cx="912" cy="816"/>
          </a:xfrm>
        </p:grpSpPr>
        <p:sp>
          <p:nvSpPr>
            <p:cNvPr id="68" name="AutoShape 1050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" name="Text Box 1051"/>
            <p:cNvSpPr txBox="1">
              <a:spLocks noChangeArrowheads="1"/>
            </p:cNvSpPr>
            <p:nvPr/>
          </p:nvSpPr>
          <p:spPr bwMode="auto">
            <a:xfrm>
              <a:off x="1872" y="1152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CA" sz="1200" dirty="0" smtClean="0"/>
                <a:t>Juveniles and prey base</a:t>
              </a:r>
              <a:endParaRPr lang="en-CA" sz="1200" dirty="0"/>
            </a:p>
          </p:txBody>
        </p:sp>
      </p:grpSp>
      <p:sp>
        <p:nvSpPr>
          <p:cNvPr id="23" name="Rectangle 1092"/>
          <p:cNvSpPr>
            <a:spLocks noChangeArrowheads="1"/>
          </p:cNvSpPr>
          <p:nvPr/>
        </p:nvSpPr>
        <p:spPr bwMode="auto">
          <a:xfrm>
            <a:off x="1892465" y="5403118"/>
            <a:ext cx="2281657" cy="144082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1896472" y="5397215"/>
            <a:ext cx="2319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Keys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nearshore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water quality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45"/>
          <p:cNvSpPr>
            <a:spLocks noChangeArrowheads="1"/>
          </p:cNvSpPr>
          <p:nvPr/>
        </p:nvSpPr>
        <p:spPr bwMode="auto">
          <a:xfrm>
            <a:off x="1957378" y="3675643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Mangroves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092"/>
          <p:cNvSpPr>
            <a:spLocks noChangeArrowheads="1"/>
          </p:cNvSpPr>
          <p:nvPr/>
        </p:nvSpPr>
        <p:spPr bwMode="auto">
          <a:xfrm>
            <a:off x="1895349" y="3487250"/>
            <a:ext cx="1799448" cy="150091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1857140" y="3456379"/>
            <a:ext cx="1861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Altered inshore habitat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42"/>
          <p:cNvSpPr>
            <a:spLocks noChangeArrowheads="1"/>
          </p:cNvSpPr>
          <p:nvPr/>
        </p:nvSpPr>
        <p:spPr bwMode="auto">
          <a:xfrm>
            <a:off x="2186702" y="4171209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Seagrass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beds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Curved Connector 28"/>
          <p:cNvCxnSpPr>
            <a:stCxn id="23" idx="0"/>
          </p:cNvCxnSpPr>
          <p:nvPr/>
        </p:nvCxnSpPr>
        <p:spPr>
          <a:xfrm rot="16200000" flipV="1">
            <a:off x="2580522" y="4950346"/>
            <a:ext cx="414956" cy="490588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4" idx="0"/>
            <a:endCxn id="13" idx="2"/>
          </p:cNvCxnSpPr>
          <p:nvPr/>
        </p:nvCxnSpPr>
        <p:spPr>
          <a:xfrm rot="16200000" flipV="1">
            <a:off x="2960909" y="1600404"/>
            <a:ext cx="1526971" cy="2263330"/>
          </a:xfrm>
          <a:prstGeom prst="curvedConnector3">
            <a:avLst>
              <a:gd name="adj1" fmla="val 75445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V="1">
            <a:off x="2945186" y="1968583"/>
            <a:ext cx="2423128" cy="391708"/>
          </a:xfrm>
          <a:prstGeom prst="curvedConnector3">
            <a:avLst>
              <a:gd name="adj1" fmla="val 97048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72" idx="0"/>
            <a:endCxn id="26" idx="2"/>
          </p:cNvCxnSpPr>
          <p:nvPr/>
        </p:nvCxnSpPr>
        <p:spPr>
          <a:xfrm rot="16200000" flipV="1">
            <a:off x="3564832" y="4218404"/>
            <a:ext cx="564375" cy="210389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124"/>
          <p:cNvCxnSpPr>
            <a:stCxn id="26" idx="0"/>
            <a:endCxn id="68" idx="1"/>
          </p:cNvCxnSpPr>
          <p:nvPr/>
        </p:nvCxnSpPr>
        <p:spPr>
          <a:xfrm rot="16200000" flipV="1">
            <a:off x="2222608" y="2914785"/>
            <a:ext cx="597769" cy="547162"/>
          </a:xfrm>
          <a:prstGeom prst="curvedConnector4">
            <a:avLst>
              <a:gd name="adj1" fmla="val 25250"/>
              <a:gd name="adj2" fmla="val 206214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68" idx="0"/>
          </p:cNvCxnSpPr>
          <p:nvPr/>
        </p:nvCxnSpPr>
        <p:spPr>
          <a:xfrm rot="16200000" flipV="1">
            <a:off x="2668191" y="2090560"/>
            <a:ext cx="392405" cy="13863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4" idx="0"/>
            <a:endCxn id="64" idx="2"/>
          </p:cNvCxnSpPr>
          <p:nvPr/>
        </p:nvCxnSpPr>
        <p:spPr>
          <a:xfrm rot="5400000" flipH="1" flipV="1">
            <a:off x="3752670" y="4293826"/>
            <a:ext cx="407124" cy="179965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16200000" flipV="1">
            <a:off x="3505213" y="853206"/>
            <a:ext cx="2719248" cy="4945093"/>
          </a:xfrm>
          <a:prstGeom prst="curvedConnector3">
            <a:avLst>
              <a:gd name="adj1" fmla="val 78532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16200000" flipV="1">
            <a:off x="5547113" y="2604732"/>
            <a:ext cx="2724158" cy="144204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24"/>
          <p:cNvGrpSpPr>
            <a:grpSpLocks/>
          </p:cNvGrpSpPr>
          <p:nvPr/>
        </p:nvGrpSpPr>
        <p:grpSpPr bwMode="auto">
          <a:xfrm>
            <a:off x="985924" y="1560935"/>
            <a:ext cx="1028701" cy="340445"/>
            <a:chOff x="432" y="2303"/>
            <a:chExt cx="648" cy="528"/>
          </a:xfrm>
        </p:grpSpPr>
        <p:sp>
          <p:nvSpPr>
            <p:cNvPr id="66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7" name="Text Box 26"/>
            <p:cNvSpPr txBox="1">
              <a:spLocks noChangeArrowheads="1"/>
            </p:cNvSpPr>
            <p:nvPr/>
          </p:nvSpPr>
          <p:spPr bwMode="auto">
            <a:xfrm>
              <a:off x="453" y="2352"/>
              <a:ext cx="627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smtClean="0"/>
                <a:t>Diversity</a:t>
              </a:r>
              <a:endParaRPr lang="en-CA" sz="1200" dirty="0"/>
            </a:p>
          </p:txBody>
        </p:sp>
      </p:grpSp>
      <p:grpSp>
        <p:nvGrpSpPr>
          <p:cNvPr id="40" name="Group 170"/>
          <p:cNvGrpSpPr/>
          <p:nvPr/>
        </p:nvGrpSpPr>
        <p:grpSpPr>
          <a:xfrm>
            <a:off x="3977836" y="3458309"/>
            <a:ext cx="1741987" cy="1531782"/>
            <a:chOff x="4359800" y="3357030"/>
            <a:chExt cx="1741987" cy="1531782"/>
          </a:xfrm>
        </p:grpSpPr>
        <p:sp>
          <p:nvSpPr>
            <p:cNvPr id="62" name="Oval 17"/>
            <p:cNvSpPr>
              <a:spLocks noChangeArrowheads="1"/>
            </p:cNvSpPr>
            <p:nvPr/>
          </p:nvSpPr>
          <p:spPr bwMode="auto">
            <a:xfrm>
              <a:off x="4409751" y="3589116"/>
              <a:ext cx="1295400" cy="724800"/>
            </a:xfrm>
            <a:prstGeom prst="ellipse">
              <a:avLst/>
            </a:prstGeom>
            <a:solidFill>
              <a:srgbClr val="F65656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Water column</a:t>
              </a:r>
              <a:endParaRPr lang="en-CA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45"/>
            <p:cNvSpPr>
              <a:spLocks noChangeArrowheads="1"/>
            </p:cNvSpPr>
            <p:nvPr/>
          </p:nvSpPr>
          <p:spPr bwMode="auto">
            <a:xfrm>
              <a:off x="4748895" y="4136427"/>
              <a:ext cx="1295400" cy="680596"/>
            </a:xfrm>
            <a:prstGeom prst="ellipse">
              <a:avLst/>
            </a:prstGeom>
            <a:solidFill>
              <a:srgbClr val="F65656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Coral and </a:t>
              </a:r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hardbottom</a:t>
              </a:r>
              <a:endParaRPr lang="en-CA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1092"/>
            <p:cNvSpPr>
              <a:spLocks noChangeArrowheads="1"/>
            </p:cNvSpPr>
            <p:nvPr/>
          </p:nvSpPr>
          <p:spPr bwMode="auto">
            <a:xfrm>
              <a:off x="4374259" y="3394275"/>
              <a:ext cx="1727528" cy="14945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5" name="TextBox 9"/>
            <p:cNvSpPr txBox="1">
              <a:spLocks noChangeArrowheads="1"/>
            </p:cNvSpPr>
            <p:nvPr/>
          </p:nvSpPr>
          <p:spPr bwMode="auto">
            <a:xfrm>
              <a:off x="4359800" y="3357030"/>
              <a:ext cx="15856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200" b="1" dirty="0" smtClean="0">
                  <a:latin typeface="Arial" pitchFamily="34" charset="0"/>
                  <a:cs typeface="Arial" pitchFamily="34" charset="0"/>
                </a:rPr>
                <a:t>Altered reef habitat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1101"/>
          <p:cNvGrpSpPr>
            <a:grpSpLocks/>
          </p:cNvGrpSpPr>
          <p:nvPr/>
        </p:nvGrpSpPr>
        <p:grpSpPr bwMode="auto">
          <a:xfrm>
            <a:off x="5377603" y="6096000"/>
            <a:ext cx="1295400" cy="762000"/>
            <a:chOff x="240" y="288"/>
            <a:chExt cx="816" cy="480"/>
          </a:xfrm>
        </p:grpSpPr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1" name="Text Box 1103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smtClean="0"/>
                <a:t>Marine debris – ghost traps</a:t>
              </a:r>
              <a:endParaRPr lang="en-CA" sz="1200" dirty="0"/>
            </a:p>
          </p:txBody>
        </p:sp>
      </p:grpSp>
      <p:grpSp>
        <p:nvGrpSpPr>
          <p:cNvPr id="42" name="Group 1080"/>
          <p:cNvGrpSpPr>
            <a:grpSpLocks/>
          </p:cNvGrpSpPr>
          <p:nvPr/>
        </p:nvGrpSpPr>
        <p:grpSpPr bwMode="auto">
          <a:xfrm>
            <a:off x="507265" y="5022849"/>
            <a:ext cx="1295400" cy="762000"/>
            <a:chOff x="240" y="288"/>
            <a:chExt cx="816" cy="480"/>
          </a:xfrm>
        </p:grpSpPr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240" y="288"/>
              <a:ext cx="816" cy="48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9" name="Text Box 1082"/>
            <p:cNvSpPr txBox="1">
              <a:spLocks noChangeArrowheads="1"/>
            </p:cNvSpPr>
            <p:nvPr/>
          </p:nvSpPr>
          <p:spPr bwMode="auto">
            <a:xfrm>
              <a:off x="240" y="384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Invasive species</a:t>
              </a:r>
              <a:endParaRPr lang="en-CA" sz="1200" dirty="0"/>
            </a:p>
          </p:txBody>
        </p:sp>
      </p:grpSp>
      <p:grpSp>
        <p:nvGrpSpPr>
          <p:cNvPr id="84" name="Group 277"/>
          <p:cNvGrpSpPr/>
          <p:nvPr/>
        </p:nvGrpSpPr>
        <p:grpSpPr>
          <a:xfrm>
            <a:off x="6075378" y="5389945"/>
            <a:ext cx="1295400" cy="762000"/>
            <a:chOff x="5927203" y="5389945"/>
            <a:chExt cx="1295400" cy="762000"/>
          </a:xfrm>
        </p:grpSpPr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927203" y="5389945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57" name="Text Box 1124"/>
            <p:cNvSpPr txBox="1">
              <a:spLocks noChangeArrowheads="1"/>
            </p:cNvSpPr>
            <p:nvPr/>
          </p:nvSpPr>
          <p:spPr bwMode="auto">
            <a:xfrm>
              <a:off x="5927203" y="5609020"/>
              <a:ext cx="1295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Disease</a:t>
              </a:r>
              <a:endParaRPr lang="en-CA" sz="1200" dirty="0"/>
            </a:p>
          </p:txBody>
        </p:sp>
      </p:grpSp>
      <p:cxnSp>
        <p:nvCxnSpPr>
          <p:cNvPr id="43" name="Curved Connector 42"/>
          <p:cNvCxnSpPr>
            <a:stCxn id="64" idx="0"/>
            <a:endCxn id="87" idx="2"/>
          </p:cNvCxnSpPr>
          <p:nvPr/>
        </p:nvCxnSpPr>
        <p:spPr>
          <a:xfrm rot="5400000" flipH="1" flipV="1">
            <a:off x="4418755" y="2400982"/>
            <a:ext cx="1531877" cy="65726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64" idx="0"/>
            <a:endCxn id="16" idx="2"/>
          </p:cNvCxnSpPr>
          <p:nvPr/>
        </p:nvCxnSpPr>
        <p:spPr>
          <a:xfrm rot="5400000" flipH="1" flipV="1">
            <a:off x="5435816" y="1411089"/>
            <a:ext cx="1504709" cy="266422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72" idx="0"/>
          </p:cNvCxnSpPr>
          <p:nvPr/>
        </p:nvCxnSpPr>
        <p:spPr>
          <a:xfrm rot="5400000" flipH="1" flipV="1">
            <a:off x="4763562" y="5068138"/>
            <a:ext cx="619803" cy="34899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8" idx="0"/>
          </p:cNvCxnSpPr>
          <p:nvPr/>
        </p:nvCxnSpPr>
        <p:spPr>
          <a:xfrm rot="5400000" flipH="1" flipV="1">
            <a:off x="185436" y="2960374"/>
            <a:ext cx="3032004" cy="1092946"/>
          </a:xfrm>
          <a:prstGeom prst="curvedConnector3">
            <a:avLst>
              <a:gd name="adj1" fmla="val 75479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6" idx="0"/>
          </p:cNvCxnSpPr>
          <p:nvPr/>
        </p:nvCxnSpPr>
        <p:spPr>
          <a:xfrm rot="16200000" flipV="1">
            <a:off x="4678941" y="3345807"/>
            <a:ext cx="3456972" cy="63130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60" idx="0"/>
          </p:cNvCxnSpPr>
          <p:nvPr/>
        </p:nvCxnSpPr>
        <p:spPr>
          <a:xfrm rot="16200000" flipV="1">
            <a:off x="3831901" y="3902598"/>
            <a:ext cx="4163027" cy="22377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56" idx="0"/>
          </p:cNvCxnSpPr>
          <p:nvPr/>
        </p:nvCxnSpPr>
        <p:spPr>
          <a:xfrm rot="5400000" flipH="1" flipV="1">
            <a:off x="5638182" y="3075741"/>
            <a:ext cx="3399100" cy="122930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16" idx="3"/>
            <a:endCxn id="63" idx="6"/>
          </p:cNvCxnSpPr>
          <p:nvPr/>
        </p:nvCxnSpPr>
        <p:spPr>
          <a:xfrm flipH="1">
            <a:off x="5662331" y="1675290"/>
            <a:ext cx="2614893" cy="2902714"/>
          </a:xfrm>
          <a:prstGeom prst="curvedConnector3">
            <a:avLst>
              <a:gd name="adj1" fmla="val -8742"/>
            </a:avLst>
          </a:prstGeom>
          <a:ln w="38100">
            <a:solidFill>
              <a:schemeClr val="bg1">
                <a:lumMod val="7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124"/>
          <p:cNvSpPr txBox="1">
            <a:spLocks noChangeArrowheads="1"/>
          </p:cNvSpPr>
          <p:nvPr/>
        </p:nvSpPr>
        <p:spPr bwMode="auto">
          <a:xfrm>
            <a:off x="7817736" y="3138669"/>
            <a:ext cx="782254" cy="275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Grazing</a:t>
            </a:r>
            <a:endParaRPr lang="en-CA" sz="1200" dirty="0"/>
          </a:p>
        </p:txBody>
      </p:sp>
      <p:sp>
        <p:nvSpPr>
          <p:cNvPr id="52" name="Text Box 1124"/>
          <p:cNvSpPr txBox="1">
            <a:spLocks noChangeArrowheads="1"/>
          </p:cNvSpPr>
          <p:nvPr/>
        </p:nvSpPr>
        <p:spPr bwMode="auto">
          <a:xfrm>
            <a:off x="7458457" y="3221339"/>
            <a:ext cx="259464" cy="2855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?</a:t>
            </a:r>
            <a:endParaRPr lang="en-CA" sz="1200" dirty="0"/>
          </a:p>
        </p:txBody>
      </p:sp>
      <p:sp>
        <p:nvSpPr>
          <p:cNvPr id="53" name="Text Box 1124"/>
          <p:cNvSpPr txBox="1">
            <a:spLocks noChangeArrowheads="1"/>
          </p:cNvSpPr>
          <p:nvPr/>
        </p:nvSpPr>
        <p:spPr bwMode="auto">
          <a:xfrm>
            <a:off x="6358764" y="3767287"/>
            <a:ext cx="259464" cy="2855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?</a:t>
            </a:r>
            <a:endParaRPr lang="en-CA" sz="1200" dirty="0"/>
          </a:p>
        </p:txBody>
      </p:sp>
      <p:cxnSp>
        <p:nvCxnSpPr>
          <p:cNvPr id="55" name="Curved Connector 99"/>
          <p:cNvCxnSpPr>
            <a:stCxn id="74" idx="0"/>
            <a:endCxn id="69" idx="3"/>
          </p:cNvCxnSpPr>
          <p:nvPr/>
        </p:nvCxnSpPr>
        <p:spPr>
          <a:xfrm rot="16200000" flipV="1">
            <a:off x="4649706" y="1799715"/>
            <a:ext cx="1787237" cy="3988996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"/>
          <p:cNvSpPr txBox="1">
            <a:spLocks noChangeArrowheads="1"/>
          </p:cNvSpPr>
          <p:nvPr/>
        </p:nvSpPr>
        <p:spPr bwMode="auto">
          <a:xfrm>
            <a:off x="5665908" y="0"/>
            <a:ext cx="2679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Florida Keys / Dry Tortugas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9" name="TextBox 9"/>
          <p:cNvSpPr txBox="1">
            <a:spLocks noChangeArrowheads="1"/>
          </p:cNvSpPr>
          <p:nvPr/>
        </p:nvSpPr>
        <p:spPr bwMode="auto">
          <a:xfrm>
            <a:off x="5657031" y="247650"/>
            <a:ext cx="2021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Fish and Shellfish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100" name="Group 1054"/>
          <p:cNvGrpSpPr>
            <a:grpSpLocks/>
          </p:cNvGrpSpPr>
          <p:nvPr/>
        </p:nvGrpSpPr>
        <p:grpSpPr bwMode="auto">
          <a:xfrm>
            <a:off x="811645" y="326976"/>
            <a:ext cx="1371600" cy="466725"/>
            <a:chOff x="1200" y="816"/>
            <a:chExt cx="864" cy="294"/>
          </a:xfrm>
        </p:grpSpPr>
        <p:sp>
          <p:nvSpPr>
            <p:cNvPr id="101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2" name="Text Box 1056"/>
            <p:cNvSpPr txBox="1">
              <a:spLocks noChangeArrowheads="1"/>
            </p:cNvSpPr>
            <p:nvPr/>
          </p:nvSpPr>
          <p:spPr bwMode="auto">
            <a:xfrm>
              <a:off x="1272" y="819"/>
              <a:ext cx="7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grpSp>
        <p:nvGrpSpPr>
          <p:cNvPr id="103" name="Group 1057"/>
          <p:cNvGrpSpPr>
            <a:grpSpLocks/>
          </p:cNvGrpSpPr>
          <p:nvPr/>
        </p:nvGrpSpPr>
        <p:grpSpPr bwMode="auto">
          <a:xfrm>
            <a:off x="2250208" y="326977"/>
            <a:ext cx="1371600" cy="461963"/>
            <a:chOff x="1200" y="816"/>
            <a:chExt cx="864" cy="291"/>
          </a:xfrm>
        </p:grpSpPr>
        <p:sp>
          <p:nvSpPr>
            <p:cNvPr id="104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5" name="Text Box 1059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variety of marine wildlife</a:t>
              </a:r>
              <a:endParaRPr lang="en-CA" sz="1200" dirty="0"/>
            </a:p>
          </p:txBody>
        </p:sp>
      </p:grpSp>
      <p:grpSp>
        <p:nvGrpSpPr>
          <p:cNvPr id="106" name="Group 1069"/>
          <p:cNvGrpSpPr>
            <a:grpSpLocks/>
          </p:cNvGrpSpPr>
          <p:nvPr/>
        </p:nvGrpSpPr>
        <p:grpSpPr bwMode="auto">
          <a:xfrm>
            <a:off x="3698008" y="331306"/>
            <a:ext cx="1371600" cy="457200"/>
            <a:chOff x="1200" y="816"/>
            <a:chExt cx="864" cy="288"/>
          </a:xfrm>
        </p:grpSpPr>
        <p:sp>
          <p:nvSpPr>
            <p:cNvPr id="107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8" name="Text Box 1071"/>
            <p:cNvSpPr txBox="1">
              <a:spLocks noChangeArrowheads="1"/>
            </p:cNvSpPr>
            <p:nvPr/>
          </p:nvSpPr>
          <p:spPr bwMode="auto">
            <a:xfrm>
              <a:off x="1236" y="828"/>
              <a:ext cx="8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Seafood safety</a:t>
              </a:r>
              <a:endParaRPr lang="en-CA" sz="1200" dirty="0"/>
            </a:p>
          </p:txBody>
        </p:sp>
      </p:grpSp>
      <p:sp>
        <p:nvSpPr>
          <p:cNvPr id="109" name="Date Placeholder 10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Oval 15"/>
          <p:cNvSpPr>
            <a:spLocks noChangeArrowheads="1"/>
          </p:cNvSpPr>
          <p:nvPr/>
        </p:nvSpPr>
        <p:spPr bwMode="auto">
          <a:xfrm>
            <a:off x="3439094" y="4015236"/>
            <a:ext cx="1295400" cy="762000"/>
          </a:xfrm>
          <a:prstGeom prst="ellipse">
            <a:avLst/>
          </a:prstGeom>
          <a:solidFill>
            <a:srgbClr val="F65656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CA" sz="1200" dirty="0" smtClean="0">
                <a:cs typeface="Arial" charset="0"/>
              </a:rPr>
              <a:t>Water column sub-model</a:t>
            </a:r>
            <a:endParaRPr lang="en-CA" sz="1200" dirty="0">
              <a:cs typeface="Arial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06695" y="2008179"/>
            <a:ext cx="989013" cy="533400"/>
            <a:chOff x="432" y="2303"/>
            <a:chExt cx="623" cy="528"/>
          </a:xfrm>
        </p:grpSpPr>
        <p:sp>
          <p:nvSpPr>
            <p:cNvPr id="76886" name="Rectangle 25"/>
            <p:cNvSpPr>
              <a:spLocks noChangeArrowheads="1"/>
            </p:cNvSpPr>
            <p:nvPr/>
          </p:nvSpPr>
          <p:spPr bwMode="auto">
            <a:xfrm>
              <a:off x="432" y="2303"/>
              <a:ext cx="623" cy="52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87" name="Text Box 26"/>
            <p:cNvSpPr txBox="1">
              <a:spLocks noChangeArrowheads="1"/>
            </p:cNvSpPr>
            <p:nvPr/>
          </p:nvSpPr>
          <p:spPr bwMode="auto">
            <a:xfrm>
              <a:off x="480" y="2352"/>
              <a:ext cx="528" cy="452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/>
                <a:t>Spatial extent</a:t>
              </a:r>
              <a:endParaRPr lang="en-CA" sz="1200" dirty="0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762415" y="2006590"/>
            <a:ext cx="1090612" cy="534989"/>
            <a:chOff x="317021" y="3404889"/>
            <a:chExt cx="989013" cy="534989"/>
          </a:xfrm>
        </p:grpSpPr>
        <p:sp>
          <p:nvSpPr>
            <p:cNvPr id="76880" name="Rectangle 21"/>
            <p:cNvSpPr>
              <a:spLocks noChangeArrowheads="1"/>
            </p:cNvSpPr>
            <p:nvPr/>
          </p:nvSpPr>
          <p:spPr bwMode="auto">
            <a:xfrm>
              <a:off x="317021" y="3404889"/>
              <a:ext cx="989013" cy="534988"/>
            </a:xfrm>
            <a:prstGeom prst="rect">
              <a:avLst/>
            </a:prstGeom>
            <a:solidFill>
              <a:srgbClr val="F6565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81" name="Text Box 22"/>
            <p:cNvSpPr txBox="1">
              <a:spLocks noChangeArrowheads="1"/>
            </p:cNvSpPr>
            <p:nvPr/>
          </p:nvSpPr>
          <p:spPr bwMode="auto">
            <a:xfrm>
              <a:off x="329242" y="3478213"/>
              <a:ext cx="964571" cy="461665"/>
            </a:xfrm>
            <a:prstGeom prst="rect">
              <a:avLst/>
            </a:prstGeom>
            <a:solidFill>
              <a:srgbClr val="F6565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Species composition</a:t>
              </a:r>
              <a:endParaRPr lang="en-CA" sz="1200"/>
            </a:p>
          </p:txBody>
        </p:sp>
      </p:grpSp>
      <p:cxnSp>
        <p:nvCxnSpPr>
          <p:cNvPr id="76814" name="Curved Connector 56"/>
          <p:cNvCxnSpPr>
            <a:cxnSpLocks noChangeShapeType="1"/>
            <a:stCxn id="76860" idx="0"/>
            <a:endCxn id="76880" idx="2"/>
          </p:cNvCxnSpPr>
          <p:nvPr/>
        </p:nvCxnSpPr>
        <p:spPr bwMode="auto">
          <a:xfrm rot="5400000" flipH="1" flipV="1">
            <a:off x="3464899" y="2205178"/>
            <a:ext cx="506422" cy="1179222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6815" name="Curved Connector 57"/>
          <p:cNvCxnSpPr>
            <a:cxnSpLocks noChangeShapeType="1"/>
            <a:stCxn id="76860" idx="0"/>
            <a:endCxn id="76886" idx="2"/>
          </p:cNvCxnSpPr>
          <p:nvPr/>
        </p:nvCxnSpPr>
        <p:spPr bwMode="auto">
          <a:xfrm rot="16200000" flipV="1">
            <a:off x="2711641" y="2631141"/>
            <a:ext cx="506421" cy="327297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6817" name="Curved Connector 69"/>
          <p:cNvCxnSpPr>
            <a:cxnSpLocks noChangeShapeType="1"/>
            <a:stCxn id="97" idx="0"/>
            <a:endCxn id="76805" idx="4"/>
          </p:cNvCxnSpPr>
          <p:nvPr/>
        </p:nvCxnSpPr>
        <p:spPr bwMode="auto">
          <a:xfrm rot="5400000" flipH="1" flipV="1">
            <a:off x="3702166" y="4860670"/>
            <a:ext cx="468061" cy="30119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6819" name="Curved Connector 79"/>
          <p:cNvCxnSpPr>
            <a:cxnSpLocks noChangeShapeType="1"/>
            <a:stCxn id="77" idx="0"/>
            <a:endCxn id="76886" idx="2"/>
          </p:cNvCxnSpPr>
          <p:nvPr/>
        </p:nvCxnSpPr>
        <p:spPr bwMode="auto">
          <a:xfrm rot="5400000" flipH="1" flipV="1">
            <a:off x="1116345" y="3279639"/>
            <a:ext cx="2422917" cy="946798"/>
          </a:xfrm>
          <a:prstGeom prst="curvedConnector3">
            <a:avLst>
              <a:gd name="adj1" fmla="val 65439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6821" name="Curved Connector 85"/>
          <p:cNvCxnSpPr>
            <a:cxnSpLocks noChangeShapeType="1"/>
            <a:stCxn id="105" idx="0"/>
            <a:endCxn id="76805" idx="6"/>
          </p:cNvCxnSpPr>
          <p:nvPr/>
        </p:nvCxnSpPr>
        <p:spPr bwMode="auto">
          <a:xfrm rot="16200000" flipV="1">
            <a:off x="4974935" y="4155796"/>
            <a:ext cx="520303" cy="1001184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6822" name="Curved Connector 89"/>
          <p:cNvCxnSpPr>
            <a:cxnSpLocks noChangeShapeType="1"/>
            <a:stCxn id="76862" idx="0"/>
            <a:endCxn id="76880" idx="2"/>
          </p:cNvCxnSpPr>
          <p:nvPr/>
        </p:nvCxnSpPr>
        <p:spPr bwMode="auto">
          <a:xfrm rot="16200000" flipV="1">
            <a:off x="4395244" y="2454056"/>
            <a:ext cx="503153" cy="678198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6823" name="Curved Connector 90"/>
          <p:cNvCxnSpPr>
            <a:cxnSpLocks noChangeShapeType="1"/>
            <a:stCxn id="76862" idx="0"/>
            <a:endCxn id="76886" idx="2"/>
          </p:cNvCxnSpPr>
          <p:nvPr/>
        </p:nvCxnSpPr>
        <p:spPr bwMode="auto">
          <a:xfrm rot="16200000" flipV="1">
            <a:off x="3641985" y="1700796"/>
            <a:ext cx="503152" cy="2184717"/>
          </a:xfrm>
          <a:prstGeom prst="curvedConnector3">
            <a:avLst>
              <a:gd name="adj1" fmla="val 19711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76824" name="Curved Connector 95"/>
          <p:cNvCxnSpPr>
            <a:cxnSpLocks noChangeShapeType="1"/>
            <a:stCxn id="76838" idx="1"/>
            <a:endCxn id="76805" idx="2"/>
          </p:cNvCxnSpPr>
          <p:nvPr/>
        </p:nvCxnSpPr>
        <p:spPr bwMode="auto">
          <a:xfrm rot="10800000" flipH="1" flipV="1">
            <a:off x="1180364" y="2375294"/>
            <a:ext cx="2258730" cy="2020942"/>
          </a:xfrm>
          <a:prstGeom prst="curvedConnector3">
            <a:avLst>
              <a:gd name="adj1" fmla="val -10121"/>
            </a:avLst>
          </a:prstGeom>
          <a:noFill/>
          <a:ln w="38100" algn="ctr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lg" len="lg"/>
          </a:ln>
        </p:spPr>
      </p:cxnSp>
      <p:cxnSp>
        <p:nvCxnSpPr>
          <p:cNvPr id="76825" name="Curved Connector 96"/>
          <p:cNvCxnSpPr>
            <a:cxnSpLocks noChangeShapeType="1"/>
            <a:stCxn id="77" idx="0"/>
            <a:endCxn id="76805" idx="3"/>
          </p:cNvCxnSpPr>
          <p:nvPr/>
        </p:nvCxnSpPr>
        <p:spPr bwMode="auto">
          <a:xfrm rot="5400000" flipH="1" flipV="1">
            <a:off x="2592176" y="3927872"/>
            <a:ext cx="298852" cy="1774397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9" name="Group 1084"/>
          <p:cNvGrpSpPr>
            <a:grpSpLocks/>
          </p:cNvGrpSpPr>
          <p:nvPr/>
        </p:nvGrpSpPr>
        <p:grpSpPr bwMode="auto">
          <a:xfrm>
            <a:off x="4065792" y="983529"/>
            <a:ext cx="1371600" cy="461963"/>
            <a:chOff x="1200" y="816"/>
            <a:chExt cx="864" cy="291"/>
          </a:xfrm>
        </p:grpSpPr>
        <p:sp>
          <p:nvSpPr>
            <p:cNvPr id="104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6875" name="Text Box 1086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Carbon sequestration</a:t>
              </a:r>
              <a:endParaRPr lang="en-CA" sz="1200" dirty="0"/>
            </a:p>
          </p:txBody>
        </p:sp>
      </p:grpSp>
      <p:grpSp>
        <p:nvGrpSpPr>
          <p:cNvPr id="10" name="Group 1087"/>
          <p:cNvGrpSpPr>
            <a:grpSpLocks/>
          </p:cNvGrpSpPr>
          <p:nvPr/>
        </p:nvGrpSpPr>
        <p:grpSpPr bwMode="auto">
          <a:xfrm>
            <a:off x="2603705" y="983529"/>
            <a:ext cx="1371600" cy="461963"/>
            <a:chOff x="1200" y="816"/>
            <a:chExt cx="864" cy="291"/>
          </a:xfrm>
        </p:grpSpPr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6873" name="Text Box 1089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Natural </a:t>
              </a:r>
              <a:r>
                <a:rPr lang="en-US" sz="1200" dirty="0" smtClean="0"/>
                <a:t>filter/ nu-</a:t>
              </a:r>
              <a:r>
                <a:rPr lang="en-US" sz="1200" dirty="0" err="1" smtClean="0"/>
                <a:t>trient</a:t>
              </a:r>
              <a:r>
                <a:rPr lang="en-US" sz="1200" dirty="0" smtClean="0"/>
                <a:t> </a:t>
              </a:r>
              <a:r>
                <a:rPr lang="en-US" sz="1200" dirty="0"/>
                <a:t>regulation </a:t>
              </a:r>
              <a:endParaRPr lang="en-CA" sz="1200" dirty="0"/>
            </a:p>
          </p:txBody>
        </p:sp>
      </p:grpSp>
      <p:grpSp>
        <p:nvGrpSpPr>
          <p:cNvPr id="11" name="Group 1060"/>
          <p:cNvGrpSpPr>
            <a:grpSpLocks/>
          </p:cNvGrpSpPr>
          <p:nvPr/>
        </p:nvGrpSpPr>
        <p:grpSpPr bwMode="auto">
          <a:xfrm>
            <a:off x="1133680" y="983529"/>
            <a:ext cx="1373188" cy="461963"/>
            <a:chOff x="1199" y="816"/>
            <a:chExt cx="865" cy="291"/>
          </a:xfrm>
        </p:grpSpPr>
        <p:sp>
          <p:nvSpPr>
            <p:cNvPr id="110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6871" name="Text Box 1062"/>
            <p:cNvSpPr txBox="1">
              <a:spLocks noChangeArrowheads="1"/>
            </p:cNvSpPr>
            <p:nvPr/>
          </p:nvSpPr>
          <p:spPr bwMode="auto">
            <a:xfrm>
              <a:off x="1199" y="816"/>
              <a:ext cx="8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Protect from erosion and storms</a:t>
              </a:r>
              <a:endParaRPr lang="en-CA" sz="1200" dirty="0"/>
            </a:p>
          </p:txBody>
        </p:sp>
      </p:grpSp>
      <p:grpSp>
        <p:nvGrpSpPr>
          <p:cNvPr id="12" name="Group 1072"/>
          <p:cNvGrpSpPr>
            <a:grpSpLocks/>
          </p:cNvGrpSpPr>
          <p:nvPr/>
        </p:nvGrpSpPr>
        <p:grpSpPr bwMode="auto">
          <a:xfrm>
            <a:off x="3975952" y="469901"/>
            <a:ext cx="1525588" cy="461963"/>
            <a:chOff x="1153" y="816"/>
            <a:chExt cx="961" cy="291"/>
          </a:xfrm>
        </p:grpSpPr>
        <p:sp>
          <p:nvSpPr>
            <p:cNvPr id="11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6869" name="Text Box 1074"/>
            <p:cNvSpPr txBox="1">
              <a:spLocks noChangeArrowheads="1"/>
            </p:cNvSpPr>
            <p:nvPr/>
          </p:nvSpPr>
          <p:spPr bwMode="auto">
            <a:xfrm>
              <a:off x="1153" y="816"/>
              <a:ext cx="9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Ecosystem </a:t>
              </a:r>
              <a:r>
                <a:rPr lang="en-US" sz="1200" dirty="0" err="1" smtClean="0"/>
                <a:t>resili</a:t>
              </a:r>
              <a:r>
                <a:rPr lang="en-US" sz="1200" dirty="0" smtClean="0"/>
                <a:t>-</a:t>
              </a:r>
            </a:p>
            <a:p>
              <a:r>
                <a:rPr lang="en-US" sz="1200" dirty="0" err="1" smtClean="0"/>
                <a:t>ence</a:t>
              </a:r>
              <a:r>
                <a:rPr lang="en-US" sz="1200" dirty="0" smtClean="0"/>
                <a:t> </a:t>
              </a:r>
              <a:r>
                <a:rPr lang="en-US" sz="1200" dirty="0"/>
                <a:t>to disturbance</a:t>
              </a:r>
              <a:endParaRPr lang="en-CA" sz="1200" dirty="0"/>
            </a:p>
          </p:txBody>
        </p:sp>
      </p:grpSp>
      <p:sp>
        <p:nvSpPr>
          <p:cNvPr id="76830" name="TextBox 9"/>
          <p:cNvSpPr txBox="1">
            <a:spLocks noChangeArrowheads="1"/>
          </p:cNvSpPr>
          <p:nvPr/>
        </p:nvSpPr>
        <p:spPr bwMode="auto">
          <a:xfrm>
            <a:off x="951764" y="29745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Nutrient reduction</a:t>
            </a:r>
          </a:p>
        </p:txBody>
      </p:sp>
      <p:sp>
        <p:nvSpPr>
          <p:cNvPr id="170" name="Up Arrow 169"/>
          <p:cNvSpPr/>
          <p:nvPr/>
        </p:nvSpPr>
        <p:spPr bwMode="auto">
          <a:xfrm>
            <a:off x="3379047" y="1471613"/>
            <a:ext cx="11430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14" name="Group 1075"/>
          <p:cNvGrpSpPr>
            <a:grpSpLocks/>
          </p:cNvGrpSpPr>
          <p:nvPr/>
        </p:nvGrpSpPr>
        <p:grpSpPr bwMode="auto">
          <a:xfrm>
            <a:off x="2602764" y="475097"/>
            <a:ext cx="1371600" cy="461963"/>
            <a:chOff x="1200" y="816"/>
            <a:chExt cx="864" cy="291"/>
          </a:xfrm>
        </p:grpSpPr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6865" name="Text Box 1077"/>
            <p:cNvSpPr txBox="1">
              <a:spLocks noChangeArrowheads="1"/>
            </p:cNvSpPr>
            <p:nvPr/>
          </p:nvSpPr>
          <p:spPr bwMode="auto">
            <a:xfrm>
              <a:off x="1248" y="816"/>
              <a:ext cx="8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Critical habitat for protected species</a:t>
              </a:r>
              <a:endParaRPr lang="en-CA" sz="1200" dirty="0"/>
            </a:p>
          </p:txBody>
        </p:sp>
      </p:grpSp>
      <p:grpSp>
        <p:nvGrpSpPr>
          <p:cNvPr id="15" name="Group 1046"/>
          <p:cNvGrpSpPr>
            <a:grpSpLocks/>
          </p:cNvGrpSpPr>
          <p:nvPr/>
        </p:nvGrpSpPr>
        <p:grpSpPr bwMode="auto">
          <a:xfrm>
            <a:off x="4300119" y="3044731"/>
            <a:ext cx="1371600" cy="1066800"/>
            <a:chOff x="1776" y="912"/>
            <a:chExt cx="912" cy="816"/>
          </a:xfrm>
        </p:grpSpPr>
        <p:sp>
          <p:nvSpPr>
            <p:cNvPr id="76862" name="AutoShape 1047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63" name="Text Box 1048"/>
            <p:cNvSpPr txBox="1">
              <a:spLocks noChangeArrowheads="1"/>
            </p:cNvSpPr>
            <p:nvPr/>
          </p:nvSpPr>
          <p:spPr bwMode="auto">
            <a:xfrm>
              <a:off x="1852" y="1164"/>
              <a:ext cx="769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Changes in </a:t>
              </a:r>
              <a:r>
                <a:rPr lang="en-US" sz="1200" dirty="0" smtClean="0"/>
                <a:t>salinity</a:t>
              </a:r>
              <a:endParaRPr lang="en-CA" sz="1200" dirty="0"/>
            </a:p>
          </p:txBody>
        </p:sp>
      </p:grpSp>
      <p:grpSp>
        <p:nvGrpSpPr>
          <p:cNvPr id="16" name="Group 1049"/>
          <p:cNvGrpSpPr>
            <a:grpSpLocks/>
          </p:cNvGrpSpPr>
          <p:nvPr/>
        </p:nvGrpSpPr>
        <p:grpSpPr bwMode="auto">
          <a:xfrm>
            <a:off x="2442699" y="3048000"/>
            <a:ext cx="1371600" cy="1066800"/>
            <a:chOff x="1776" y="912"/>
            <a:chExt cx="912" cy="816"/>
          </a:xfrm>
        </p:grpSpPr>
        <p:sp>
          <p:nvSpPr>
            <p:cNvPr id="76860" name="AutoShape 1050"/>
            <p:cNvSpPr>
              <a:spLocks noChangeArrowheads="1"/>
            </p:cNvSpPr>
            <p:nvPr/>
          </p:nvSpPr>
          <p:spPr bwMode="auto">
            <a:xfrm>
              <a:off x="1776" y="912"/>
              <a:ext cx="912" cy="816"/>
            </a:xfrm>
            <a:prstGeom prst="diamond">
              <a:avLst/>
            </a:prstGeom>
            <a:solidFill>
              <a:srgbClr val="F6565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861" name="Text Box 1051"/>
            <p:cNvSpPr txBox="1">
              <a:spLocks noChangeArrowheads="1"/>
            </p:cNvSpPr>
            <p:nvPr/>
          </p:nvSpPr>
          <p:spPr bwMode="auto">
            <a:xfrm>
              <a:off x="1842" y="1212"/>
              <a:ext cx="76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Eutrophication</a:t>
              </a:r>
              <a:endParaRPr lang="en-CA" sz="1200"/>
            </a:p>
          </p:txBody>
        </p:sp>
      </p:grpSp>
      <p:sp>
        <p:nvSpPr>
          <p:cNvPr id="76838" name="Rectangle 1092"/>
          <p:cNvSpPr>
            <a:spLocks noChangeArrowheads="1"/>
          </p:cNvSpPr>
          <p:nvPr/>
        </p:nvSpPr>
        <p:spPr bwMode="auto">
          <a:xfrm>
            <a:off x="1180364" y="1955800"/>
            <a:ext cx="4244223" cy="8389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cxnSp>
        <p:nvCxnSpPr>
          <p:cNvPr id="76839" name="Curved Connector 54"/>
          <p:cNvCxnSpPr>
            <a:cxnSpLocks noChangeShapeType="1"/>
            <a:stCxn id="76805" idx="0"/>
            <a:endCxn id="76860" idx="3"/>
          </p:cNvCxnSpPr>
          <p:nvPr/>
        </p:nvCxnSpPr>
        <p:spPr bwMode="auto">
          <a:xfrm rot="16200000" flipV="1">
            <a:off x="3733629" y="3662070"/>
            <a:ext cx="433836" cy="272495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grpSp>
        <p:nvGrpSpPr>
          <p:cNvPr id="23" name="Group 1054"/>
          <p:cNvGrpSpPr>
            <a:grpSpLocks/>
          </p:cNvGrpSpPr>
          <p:nvPr/>
        </p:nvGrpSpPr>
        <p:grpSpPr bwMode="auto">
          <a:xfrm>
            <a:off x="1134326" y="470333"/>
            <a:ext cx="1371600" cy="495300"/>
            <a:chOff x="1200" y="816"/>
            <a:chExt cx="864" cy="312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1200" y="816"/>
              <a:ext cx="864" cy="288"/>
            </a:xfrm>
            <a:prstGeom prst="rect">
              <a:avLst/>
            </a:prstGeom>
            <a:solidFill>
              <a:srgbClr val="CCFFCC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6850" name="Text Box 1056"/>
            <p:cNvSpPr txBox="1">
              <a:spLocks noChangeArrowheads="1"/>
            </p:cNvSpPr>
            <p:nvPr/>
          </p:nvSpPr>
          <p:spPr bwMode="auto">
            <a:xfrm>
              <a:off x="1275" y="837"/>
              <a:ext cx="7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Lots and large variety of fish</a:t>
              </a:r>
              <a:endParaRPr lang="en-CA" sz="1200" dirty="0"/>
            </a:p>
          </p:txBody>
        </p:sp>
      </p:grpSp>
      <p:sp>
        <p:nvSpPr>
          <p:cNvPr id="76842" name="TextBox 9"/>
          <p:cNvSpPr txBox="1">
            <a:spLocks noChangeArrowheads="1"/>
          </p:cNvSpPr>
          <p:nvPr/>
        </p:nvSpPr>
        <p:spPr bwMode="auto">
          <a:xfrm>
            <a:off x="1066060" y="1629922"/>
            <a:ext cx="2312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we measure</a:t>
            </a:r>
          </a:p>
        </p:txBody>
      </p:sp>
      <p:sp>
        <p:nvSpPr>
          <p:cNvPr id="76843" name="TextBox 4"/>
          <p:cNvSpPr txBox="1">
            <a:spLocks noChangeArrowheads="1"/>
          </p:cNvSpPr>
          <p:nvPr/>
        </p:nvSpPr>
        <p:spPr bwMode="auto">
          <a:xfrm>
            <a:off x="1046203" y="129598"/>
            <a:ext cx="39624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Attributes that people care about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2781505" y="5245297"/>
            <a:ext cx="2008187" cy="1547999"/>
            <a:chOff x="698645" y="384176"/>
            <a:chExt cx="2008187" cy="1547999"/>
          </a:xfrm>
        </p:grpSpPr>
        <p:sp>
          <p:nvSpPr>
            <p:cNvPr id="94" name="Oval 17"/>
            <p:cNvSpPr>
              <a:spLocks noChangeArrowheads="1"/>
            </p:cNvSpPr>
            <p:nvPr/>
          </p:nvSpPr>
          <p:spPr bwMode="auto">
            <a:xfrm>
              <a:off x="1005032" y="779838"/>
              <a:ext cx="1295400" cy="803276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95" name="Group 1122"/>
            <p:cNvGrpSpPr>
              <a:grpSpLocks/>
            </p:cNvGrpSpPr>
            <p:nvPr/>
          </p:nvGrpSpPr>
          <p:grpSpPr bwMode="auto">
            <a:xfrm>
              <a:off x="1032020" y="904876"/>
              <a:ext cx="1620838" cy="984251"/>
              <a:chOff x="2" y="59"/>
              <a:chExt cx="1021" cy="620"/>
            </a:xfrm>
          </p:grpSpPr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>
                <a:off x="207" y="199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00" name="Text Box 1124"/>
              <p:cNvSpPr txBox="1">
                <a:spLocks noChangeArrowheads="1"/>
              </p:cNvSpPr>
              <p:nvPr/>
            </p:nvSpPr>
            <p:spPr bwMode="auto">
              <a:xfrm>
                <a:off x="2" y="59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 smtClean="0"/>
                  <a:t>FW nutrient loads</a:t>
                </a:r>
                <a:endParaRPr lang="en-CA" sz="1200" dirty="0"/>
              </a:p>
            </p:txBody>
          </p:sp>
        </p:grpSp>
        <p:sp>
          <p:nvSpPr>
            <p:cNvPr id="96" name="TextBox 9"/>
            <p:cNvSpPr txBox="1">
              <a:spLocks noChangeArrowheads="1"/>
            </p:cNvSpPr>
            <p:nvPr/>
          </p:nvSpPr>
          <p:spPr bwMode="auto">
            <a:xfrm>
              <a:off x="698645" y="430212"/>
              <a:ext cx="1981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Land-based sources of pollution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97" name="Rectangle 1092"/>
            <p:cNvSpPr>
              <a:spLocks noChangeArrowheads="1"/>
            </p:cNvSpPr>
            <p:nvPr/>
          </p:nvSpPr>
          <p:spPr bwMode="auto">
            <a:xfrm>
              <a:off x="698645" y="384176"/>
              <a:ext cx="2008187" cy="1547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8" name="Text Box 1106"/>
            <p:cNvSpPr txBox="1">
              <a:spLocks noChangeArrowheads="1"/>
            </p:cNvSpPr>
            <p:nvPr/>
          </p:nvSpPr>
          <p:spPr bwMode="auto">
            <a:xfrm>
              <a:off x="1372460" y="1227137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 err="1"/>
                <a:t>S</a:t>
              </a:r>
              <a:r>
                <a:rPr lang="en-US" sz="1200" dirty="0" err="1" smtClean="0"/>
                <a:t>tormwater</a:t>
              </a:r>
              <a:r>
                <a:rPr lang="en-US" sz="1200" dirty="0" smtClean="0"/>
                <a:t> </a:t>
              </a:r>
              <a:r>
                <a:rPr lang="en-US" sz="1200" dirty="0"/>
                <a:t>runoff</a:t>
              </a:r>
              <a:endParaRPr lang="en-CA" sz="12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853027" y="4903982"/>
            <a:ext cx="1830895" cy="1870075"/>
            <a:chOff x="6634307" y="2328428"/>
            <a:chExt cx="1830895" cy="1870075"/>
          </a:xfrm>
        </p:grpSpPr>
        <p:sp>
          <p:nvSpPr>
            <p:cNvPr id="101" name="Oval 17"/>
            <p:cNvSpPr>
              <a:spLocks noChangeArrowheads="1"/>
            </p:cNvSpPr>
            <p:nvPr/>
          </p:nvSpPr>
          <p:spPr bwMode="auto">
            <a:xfrm>
              <a:off x="6635895" y="2617984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2" name="Text Box 1109"/>
            <p:cNvSpPr txBox="1">
              <a:spLocks noChangeArrowheads="1"/>
            </p:cNvSpPr>
            <p:nvPr/>
          </p:nvSpPr>
          <p:spPr bwMode="auto">
            <a:xfrm>
              <a:off x="6635895" y="2727521"/>
              <a:ext cx="1295400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Quantity</a:t>
              </a:r>
              <a:endParaRPr lang="en-CA" sz="1150" dirty="0"/>
            </a:p>
          </p:txBody>
        </p:sp>
        <p:grpSp>
          <p:nvGrpSpPr>
            <p:cNvPr id="103" name="Group 1113"/>
            <p:cNvGrpSpPr>
              <a:grpSpLocks/>
            </p:cNvGrpSpPr>
            <p:nvPr/>
          </p:nvGrpSpPr>
          <p:grpSpPr bwMode="auto">
            <a:xfrm>
              <a:off x="6789883" y="3019179"/>
              <a:ext cx="1295400" cy="762000"/>
              <a:chOff x="240" y="288"/>
              <a:chExt cx="816" cy="480"/>
            </a:xfrm>
          </p:grpSpPr>
          <p:sp>
            <p:nvSpPr>
              <p:cNvPr id="111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12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CA" sz="1200" dirty="0" smtClean="0"/>
                  <a:t>FW Timing</a:t>
                </a:r>
                <a:endParaRPr lang="en-CA" sz="1200" dirty="0"/>
              </a:p>
            </p:txBody>
          </p:sp>
        </p:grpSp>
        <p:sp>
          <p:nvSpPr>
            <p:cNvPr id="105" name="TextBox 9"/>
            <p:cNvSpPr txBox="1">
              <a:spLocks noChangeArrowheads="1"/>
            </p:cNvSpPr>
            <p:nvPr/>
          </p:nvSpPr>
          <p:spPr bwMode="auto">
            <a:xfrm>
              <a:off x="6635895" y="2340985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200" b="1" dirty="0" smtClean="0">
                  <a:cs typeface="Arial" charset="0"/>
                </a:rPr>
                <a:t>Water management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106" name="Rectangle 1092"/>
            <p:cNvSpPr>
              <a:spLocks noChangeArrowheads="1"/>
            </p:cNvSpPr>
            <p:nvPr/>
          </p:nvSpPr>
          <p:spPr bwMode="auto">
            <a:xfrm>
              <a:off x="6634307" y="2328428"/>
              <a:ext cx="1665288" cy="187007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>
              <a:off x="7026133" y="3422846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9" name="Text Box 1109"/>
            <p:cNvSpPr txBox="1">
              <a:spLocks noChangeArrowheads="1"/>
            </p:cNvSpPr>
            <p:nvPr/>
          </p:nvSpPr>
          <p:spPr bwMode="auto">
            <a:xfrm>
              <a:off x="6882464" y="3621488"/>
              <a:ext cx="1582738" cy="2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50" dirty="0" smtClean="0"/>
                <a:t>FW Distribution</a:t>
              </a:r>
              <a:endParaRPr lang="en-CA" sz="115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78104" y="4964496"/>
            <a:ext cx="1762125" cy="1828800"/>
            <a:chOff x="3276600" y="5064125"/>
            <a:chExt cx="1762125" cy="1828800"/>
          </a:xfrm>
        </p:grpSpPr>
        <p:sp>
          <p:nvSpPr>
            <p:cNvPr id="73" name="Oval 17"/>
            <p:cNvSpPr>
              <a:spLocks noChangeArrowheads="1"/>
            </p:cNvSpPr>
            <p:nvPr/>
          </p:nvSpPr>
          <p:spPr bwMode="auto">
            <a:xfrm>
              <a:off x="3278188" y="5277481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4" name="Text Box 1109"/>
            <p:cNvSpPr txBox="1">
              <a:spLocks noChangeArrowheads="1"/>
            </p:cNvSpPr>
            <p:nvPr/>
          </p:nvSpPr>
          <p:spPr bwMode="auto">
            <a:xfrm>
              <a:off x="3278188" y="5387018"/>
              <a:ext cx="1295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 smtClean="0"/>
                <a:t>Dredging and fill</a:t>
              </a:r>
              <a:endParaRPr lang="en-CA" sz="1200" dirty="0"/>
            </a:p>
          </p:txBody>
        </p:sp>
        <p:grpSp>
          <p:nvGrpSpPr>
            <p:cNvPr id="75" name="Group 1113"/>
            <p:cNvGrpSpPr>
              <a:grpSpLocks/>
            </p:cNvGrpSpPr>
            <p:nvPr/>
          </p:nvGrpSpPr>
          <p:grpSpPr bwMode="auto">
            <a:xfrm>
              <a:off x="3432176" y="5678676"/>
              <a:ext cx="1295400" cy="762000"/>
              <a:chOff x="240" y="288"/>
              <a:chExt cx="816" cy="480"/>
            </a:xfrm>
          </p:grpSpPr>
          <p:sp>
            <p:nvSpPr>
              <p:cNvPr id="80" name="Oval 17"/>
              <p:cNvSpPr>
                <a:spLocks noChangeArrowheads="1"/>
              </p:cNvSpPr>
              <p:nvPr/>
            </p:nvSpPr>
            <p:spPr bwMode="auto">
              <a:xfrm>
                <a:off x="240" y="288"/>
                <a:ext cx="816" cy="480"/>
              </a:xfrm>
              <a:prstGeom prst="ellipse">
                <a:avLst/>
              </a:prstGeom>
              <a:solidFill>
                <a:srgbClr val="FFFF99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81" name="Text Box 1115"/>
              <p:cNvSpPr txBox="1">
                <a:spLocks noChangeArrowheads="1"/>
              </p:cNvSpPr>
              <p:nvPr/>
            </p:nvSpPr>
            <p:spPr bwMode="auto">
              <a:xfrm>
                <a:off x="240" y="384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Altered shoreline</a:t>
                </a:r>
                <a:endParaRPr lang="en-CA" sz="1200" dirty="0"/>
              </a:p>
            </p:txBody>
          </p:sp>
        </p:grpSp>
        <p:sp>
          <p:nvSpPr>
            <p:cNvPr id="76" name="TextBox 9"/>
            <p:cNvSpPr txBox="1">
              <a:spLocks noChangeArrowheads="1"/>
            </p:cNvSpPr>
            <p:nvPr/>
          </p:nvSpPr>
          <p:spPr bwMode="auto">
            <a:xfrm>
              <a:off x="3276600" y="5064125"/>
              <a:ext cx="1762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 smtClean="0">
                  <a:cs typeface="Arial" charset="0"/>
                </a:rPr>
                <a:t>Damage to bottom</a:t>
              </a:r>
              <a:endParaRPr lang="en-CA" sz="1200" b="1" dirty="0">
                <a:cs typeface="Arial" charset="0"/>
              </a:endParaRPr>
            </a:p>
          </p:txBody>
        </p:sp>
        <p:sp>
          <p:nvSpPr>
            <p:cNvPr id="77" name="Rectangle 1092"/>
            <p:cNvSpPr>
              <a:spLocks noChangeArrowheads="1"/>
            </p:cNvSpPr>
            <p:nvPr/>
          </p:nvSpPr>
          <p:spPr bwMode="auto">
            <a:xfrm>
              <a:off x="3276600" y="5064125"/>
              <a:ext cx="1752600" cy="1828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8" name="Oval 17"/>
            <p:cNvSpPr>
              <a:spLocks noChangeArrowheads="1"/>
            </p:cNvSpPr>
            <p:nvPr/>
          </p:nvSpPr>
          <p:spPr bwMode="auto">
            <a:xfrm>
              <a:off x="3668426" y="6082343"/>
              <a:ext cx="1295400" cy="762000"/>
            </a:xfrm>
            <a:prstGeom prst="ellipse">
              <a:avLst/>
            </a:prstGeom>
            <a:solidFill>
              <a:srgbClr val="FFFF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79" name="Text Box 1121"/>
            <p:cNvSpPr txBox="1">
              <a:spLocks noChangeArrowheads="1"/>
            </p:cNvSpPr>
            <p:nvPr/>
          </p:nvSpPr>
          <p:spPr bwMode="auto">
            <a:xfrm>
              <a:off x="3657600" y="6248400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/>
                <a:t>Damage from boating</a:t>
              </a:r>
              <a:endParaRPr lang="en-CA" sz="1200" dirty="0"/>
            </a:p>
          </p:txBody>
        </p:sp>
      </p:grpSp>
      <p:sp>
        <p:nvSpPr>
          <p:cNvPr id="145" name="TextBox 9"/>
          <p:cNvSpPr txBox="1">
            <a:spLocks noChangeArrowheads="1"/>
          </p:cNvSpPr>
          <p:nvPr/>
        </p:nvSpPr>
        <p:spPr bwMode="auto">
          <a:xfrm>
            <a:off x="1180364" y="19050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alibri" pitchFamily="34" charset="0"/>
              </a:rPr>
              <a:t>Seagrass</a:t>
            </a:r>
            <a:r>
              <a:rPr lang="en-US" b="1" dirty="0" smtClean="0">
                <a:latin typeface="Calibri" pitchFamily="34" charset="0"/>
              </a:rPr>
              <a:t> beds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82" name="TextBox 9"/>
          <p:cNvSpPr txBox="1">
            <a:spLocks noChangeArrowheads="1"/>
          </p:cNvSpPr>
          <p:nvPr/>
        </p:nvSpPr>
        <p:spPr bwMode="auto">
          <a:xfrm>
            <a:off x="5596861" y="247650"/>
            <a:ext cx="2583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Habitat: </a:t>
            </a:r>
            <a:r>
              <a:rPr lang="en-US" sz="2000" b="1" dirty="0" err="1" smtClean="0">
                <a:latin typeface="Calibri" pitchFamily="34" charset="0"/>
              </a:rPr>
              <a:t>Seagrass</a:t>
            </a:r>
            <a:r>
              <a:rPr lang="en-US" sz="2000" b="1" dirty="0" smtClean="0">
                <a:latin typeface="Calibri" pitchFamily="34" charset="0"/>
              </a:rPr>
              <a:t> beds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84" name="TextBox 9"/>
          <p:cNvSpPr txBox="1">
            <a:spLocks noChangeArrowheads="1"/>
          </p:cNvSpPr>
          <p:nvPr/>
        </p:nvSpPr>
        <p:spPr bwMode="auto">
          <a:xfrm>
            <a:off x="5586533" y="0"/>
            <a:ext cx="2394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Southeast Florida Coast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91" name="Curved Connector 54"/>
          <p:cNvCxnSpPr>
            <a:cxnSpLocks noChangeShapeType="1"/>
            <a:stCxn id="76805" idx="0"/>
            <a:endCxn id="76862" idx="1"/>
          </p:cNvCxnSpPr>
          <p:nvPr/>
        </p:nvCxnSpPr>
        <p:spPr bwMode="auto">
          <a:xfrm rot="5400000" flipH="1" flipV="1">
            <a:off x="3974904" y="3690022"/>
            <a:ext cx="437105" cy="213325"/>
          </a:xfrm>
          <a:prstGeom prst="curved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2/5/2013</a:t>
            </a: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4574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9854</TotalTime>
  <Words>1919</Words>
  <Application>Microsoft Office PowerPoint</Application>
  <PresentationFormat>On-screen Show (4:3)</PresentationFormat>
  <Paragraphs>650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wnuttle</dc:creator>
  <cp:lastModifiedBy>Fletcher,Pamela</cp:lastModifiedBy>
  <cp:revision>101</cp:revision>
  <dcterms:created xsi:type="dcterms:W3CDTF">2012-07-28T22:23:51Z</dcterms:created>
  <dcterms:modified xsi:type="dcterms:W3CDTF">2014-09-05T19:32:26Z</dcterms:modified>
</cp:coreProperties>
</file>