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3" r:id="rId2"/>
    <p:sldId id="269" r:id="rId3"/>
    <p:sldId id="271" r:id="rId4"/>
    <p:sldId id="270" r:id="rId5"/>
    <p:sldId id="26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F7FCFF"/>
    <a:srgbClr val="FEF99C"/>
    <a:srgbClr val="CCECFF"/>
    <a:srgbClr val="D9FFD9"/>
    <a:srgbClr val="CCFFCC"/>
    <a:srgbClr val="E7FFE7"/>
    <a:srgbClr val="414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40" autoAdjust="0"/>
    <p:restoredTop sz="85970" autoAdjust="0"/>
  </p:normalViewPr>
  <p:slideViewPr>
    <p:cSldViewPr showGuides="1">
      <p:cViewPr>
        <p:scale>
          <a:sx n="120" d="100"/>
          <a:sy n="120" d="100"/>
        </p:scale>
        <p:origin x="-246" y="-246"/>
      </p:cViewPr>
      <p:guideLst>
        <p:guide orient="horz" pos="3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1DB50E-10D2-4813-BE49-C56D4DB9A68D}" type="datetimeFigureOut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A6B22A-C45D-4F6F-A895-AADB902B7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C24AD3-D157-4125-970D-CFC17EC3C11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B2746-8618-42BF-994E-599D90F9B55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53EC1B-B54F-437F-A0BF-05CE2A4E017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77D8-426C-41A0-AA98-021CEE74E770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9296-ACDB-45C2-8AA3-A93D8633D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92FF-118E-4009-8804-CE9D72B5725C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5E8D-16A9-4C04-9A8D-C533883BD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24D6-4E8A-4ACE-95BA-835AD8385072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9227-7703-471A-A896-A1C410DEF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7D1F-FF23-4FB7-9BF9-8E4541C7A00B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CA15-C397-409C-A904-30234B357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C10B-C6E8-4D95-AB7F-3E9A524ED02C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A531-9189-4BB7-8997-13AC33B15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3527-ECA3-4FAC-89AD-BA7818604EAD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3256-7B69-4230-99CC-5292AE486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0883-3A83-4E57-9BE1-CF6C8A8FFAA0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36FF-EEFA-4605-9987-CEEA2ED28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5FCC-D49F-4BD2-BE91-2B4FBB76E059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BBBA-DE6D-4DEB-BFA4-2FF0AB21C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AB12-6AB8-4B96-811B-3C1AD0182EED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BD11-76C3-40CC-9B51-80B996CAB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F888-6FA6-4044-8568-5E3D952146F9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41E1-D948-43E2-90DE-850A53601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425F-7B59-4986-B5E1-13415B2911E6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DC82-D661-48F2-9E96-FC986A13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150E67-E87C-4938-BF46-88C08C4B63EE}" type="datetime1">
              <a:rPr lang="en-US"/>
              <a:pPr>
                <a:defRPr/>
              </a:pPr>
              <a:t>4/10/2008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OCEAN CHEMISTRY DIVISION:  Dr. J. R. Proni AOML Program Review, March 18-20,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E368D-46B9-419A-989C-2BA014DE1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9" y="2133600"/>
            <a:ext cx="20494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5181600" y="1905000"/>
            <a:ext cx="1447800" cy="2209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590800" y="2133600"/>
            <a:ext cx="2133600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5181600" y="3276600"/>
            <a:ext cx="13716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590800" y="3657600"/>
            <a:ext cx="21336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28600" y="2590800"/>
            <a:ext cx="2362200" cy="1377950"/>
          </a:xfrm>
          <a:prstGeom prst="rect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302EA"/>
                </a:solidFill>
                <a:latin typeface="Arial" charset="0"/>
              </a:rPr>
              <a:t>OCEANOGRAPHY</a:t>
            </a:r>
          </a:p>
          <a:p>
            <a:r>
              <a:rPr lang="en-US" sz="1400" b="1">
                <a:solidFill>
                  <a:srgbClr val="1302EA"/>
                </a:solidFill>
                <a:latin typeface="Arial" charset="0"/>
              </a:rPr>
              <a:t>  ocean currents</a:t>
            </a:r>
          </a:p>
          <a:p>
            <a:r>
              <a:rPr lang="en-US" sz="1400" b="1">
                <a:solidFill>
                  <a:srgbClr val="1302EA"/>
                </a:solidFill>
                <a:latin typeface="Arial" charset="0"/>
              </a:rPr>
              <a:t>  salinity stratification</a:t>
            </a:r>
          </a:p>
          <a:p>
            <a:r>
              <a:rPr lang="en-US" sz="1400" b="1">
                <a:solidFill>
                  <a:srgbClr val="1302EA"/>
                </a:solidFill>
                <a:latin typeface="Arial" charset="0"/>
              </a:rPr>
              <a:t>  fresh/saltwater interface</a:t>
            </a:r>
          </a:p>
          <a:p>
            <a:r>
              <a:rPr lang="en-US" sz="1400" b="1">
                <a:solidFill>
                  <a:srgbClr val="1302EA"/>
                </a:solidFill>
                <a:latin typeface="Arial" charset="0"/>
              </a:rPr>
              <a:t>  upwelling</a:t>
            </a:r>
          </a:p>
          <a:p>
            <a:r>
              <a:rPr lang="en-US" sz="1400" b="1">
                <a:solidFill>
                  <a:srgbClr val="1302EA"/>
                </a:solidFill>
                <a:latin typeface="Arial" charset="0"/>
              </a:rPr>
              <a:t>  tides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5791200" y="1295400"/>
            <a:ext cx="3048000" cy="11652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PUBLIC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recreation, </a:t>
            </a:r>
            <a:r>
              <a:rPr lang="en-US" sz="1400" b="1" dirty="0" smtClean="0">
                <a:solidFill>
                  <a:srgbClr val="1302EA"/>
                </a:solidFill>
                <a:latin typeface="Arial" charset="0"/>
              </a:rPr>
              <a:t>tourism, fishing</a:t>
            </a:r>
            <a:endParaRPr lang="en-US" sz="1400" b="1" dirty="0">
              <a:solidFill>
                <a:srgbClr val="1302EA"/>
              </a:solidFill>
              <a:latin typeface="Arial" charset="0"/>
            </a:endParaRP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interest groups (divers, surfers)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drinking water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treated-wastewater release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6553200" y="2743200"/>
            <a:ext cx="2362200" cy="95410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GOVERNMENT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outfall permits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shipping regulations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water </a:t>
            </a:r>
            <a:r>
              <a:rPr lang="en-US" sz="1400" b="1" dirty="0" smtClean="0">
                <a:solidFill>
                  <a:srgbClr val="1302EA"/>
                </a:solidFill>
                <a:latin typeface="Arial" charset="0"/>
              </a:rPr>
              <a:t>quality standards </a:t>
            </a:r>
            <a:endParaRPr lang="en-US" sz="1400" b="1" dirty="0">
              <a:solidFill>
                <a:srgbClr val="1302EA"/>
              </a:solidFill>
              <a:latin typeface="Arial" charset="0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724400" y="3429000"/>
            <a:ext cx="457200" cy="1981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33400" y="1066800"/>
            <a:ext cx="2514600" cy="1384995"/>
          </a:xfrm>
          <a:prstGeom prst="rect">
            <a:avLst/>
          </a:prstGeom>
          <a:solidFill>
            <a:srgbClr val="CCFFCC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CHEMISTRY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outfalls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septic tanks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shipping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</a:t>
            </a:r>
            <a:r>
              <a:rPr lang="en-US" sz="1400" b="1" dirty="0" smtClean="0">
                <a:solidFill>
                  <a:srgbClr val="1302EA"/>
                </a:solidFill>
                <a:latin typeface="Arial" charset="0"/>
              </a:rPr>
              <a:t>watershed drainage</a:t>
            </a:r>
            <a:endParaRPr lang="en-US" sz="1400" b="1" dirty="0">
              <a:solidFill>
                <a:srgbClr val="1302EA"/>
              </a:solidFill>
              <a:latin typeface="Arial" charset="0"/>
            </a:endParaRP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atmospheric deposition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162800" y="5715000"/>
            <a:ext cx="533400" cy="4699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50506"/>
            <a:ext cx="1828800" cy="22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257800"/>
            <a:ext cx="1295400" cy="112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257800"/>
            <a:ext cx="1447800" cy="10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315200" y="6324600"/>
            <a:ext cx="12954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Boca Raton Inlet</a:t>
            </a:r>
          </a:p>
          <a:p>
            <a:pPr algn="ctr"/>
            <a:r>
              <a:rPr lang="en-US" sz="800" dirty="0" smtClean="0"/>
              <a:t>(</a:t>
            </a:r>
            <a:r>
              <a:rPr lang="en-US" sz="800" dirty="0" err="1" smtClean="0"/>
              <a:t>GoogleEarth</a:t>
            </a:r>
            <a:r>
              <a:rPr lang="en-US" sz="800" dirty="0" smtClean="0"/>
              <a:t>) </a:t>
            </a:r>
            <a:endParaRPr lang="en-US" sz="800" dirty="0"/>
          </a:p>
        </p:txBody>
      </p:sp>
      <p:sp>
        <p:nvSpPr>
          <p:cNvPr id="22" name="Rectangle 21"/>
          <p:cNvSpPr/>
          <p:nvPr/>
        </p:nvSpPr>
        <p:spPr>
          <a:xfrm>
            <a:off x="5715000" y="6324600"/>
            <a:ext cx="13716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Boca Raton boil</a:t>
            </a:r>
          </a:p>
          <a:p>
            <a:r>
              <a:rPr lang="en-US" sz="800" dirty="0" smtClean="0"/>
              <a:t>(Nancy Foster, Oct. 2006) </a:t>
            </a:r>
            <a:endParaRPr lang="en-US" sz="800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The Florida Area Coastal Environment 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(FACE) Program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5181600" y="4343400"/>
            <a:ext cx="990600" cy="42671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6096000" y="3886200"/>
            <a:ext cx="2667000" cy="739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UTILITIES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treated-wastewater plants</a:t>
            </a:r>
          </a:p>
          <a:p>
            <a:r>
              <a:rPr lang="en-US" sz="1400" b="1" dirty="0">
                <a:solidFill>
                  <a:srgbClr val="1302EA"/>
                </a:solidFill>
                <a:latin typeface="Arial" charset="0"/>
              </a:rPr>
              <a:t>  water management districts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" y="6324600"/>
            <a:ext cx="1905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I</a:t>
            </a:r>
            <a:r>
              <a:rPr lang="en-US" sz="1100" b="1" dirty="0" smtClean="0"/>
              <a:t>nlets and TWWP Outfalls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2400" y="4114800"/>
            <a:ext cx="4191000" cy="2133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2200" b="1"/>
              <a:t>FACE  Approach</a:t>
            </a:r>
          </a:p>
          <a:p>
            <a:pPr>
              <a:buFont typeface="Arial" charset="0"/>
              <a:buNone/>
            </a:pPr>
            <a:r>
              <a:rPr lang="en-US" sz="800" b="1"/>
              <a:t>                                 </a:t>
            </a:r>
          </a:p>
          <a:p>
            <a:pPr>
              <a:buFont typeface="Arial" charset="0"/>
              <a:buChar char="•"/>
            </a:pPr>
            <a:r>
              <a:rPr lang="en-US" sz="1600" b="1"/>
              <a:t> Quantify nutrient and microbiological sources</a:t>
            </a:r>
          </a:p>
          <a:p>
            <a:pPr>
              <a:buFont typeface="Arial" charset="0"/>
              <a:buChar char="•"/>
            </a:pPr>
            <a:r>
              <a:rPr lang="en-US" sz="1600" b="1"/>
              <a:t> Determine natural (background) concentrations</a:t>
            </a:r>
          </a:p>
          <a:p>
            <a:pPr>
              <a:buFont typeface="Arial" charset="0"/>
              <a:buChar char="•"/>
            </a:pPr>
            <a:r>
              <a:rPr lang="en-US" sz="1600" b="1"/>
              <a:t> Determine potential effects of the anthropogenic substances</a:t>
            </a: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152400" y="685800"/>
            <a:ext cx="4191000" cy="320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2200" b="1" dirty="0"/>
              <a:t>FACE  Mission</a:t>
            </a:r>
          </a:p>
          <a:p>
            <a:pPr>
              <a:buFont typeface="Arial" charset="0"/>
              <a:buNone/>
            </a:pPr>
            <a:r>
              <a:rPr lang="en-US" sz="800" b="1" dirty="0"/>
              <a:t>           </a:t>
            </a:r>
          </a:p>
          <a:p>
            <a:pPr algn="ctr"/>
            <a:r>
              <a:rPr lang="en-US" sz="1600" b="1" i="1" dirty="0"/>
              <a:t>FACE is a multi-agency program including federal, state, local governments, and water and sewer authorities.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600" b="1" dirty="0"/>
              <a:t> Provide scientific information for management decision-making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600" b="1" dirty="0"/>
              <a:t> Develop a multi-decadal database on coastal environmental parameters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600" b="1" dirty="0"/>
              <a:t> Communicate results to the general public.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148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953000"/>
            <a:ext cx="189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itle 9"/>
          <p:cNvSpPr>
            <a:spLocks noGrp="1"/>
          </p:cNvSpPr>
          <p:nvPr>
            <p:ph type="title"/>
          </p:nvPr>
        </p:nvSpPr>
        <p:spPr>
          <a:xfrm>
            <a:off x="5410200" y="5410200"/>
            <a:ext cx="609600" cy="808038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FACE mission and approach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</p:txBody>
      </p:sp>
      <p:pic>
        <p:nvPicPr>
          <p:cNvPr id="2253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4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800600" y="5562600"/>
            <a:ext cx="199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414141"/>
                </a:solidFill>
              </a:rPr>
              <a:t>NOAA R/V Nancy Foster </a:t>
            </a:r>
            <a:endParaRPr lang="en-US" sz="1200"/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7086600" y="4752975"/>
            <a:ext cx="1435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414141"/>
                </a:solidFill>
              </a:rPr>
              <a:t>NOAA R/V Cable </a:t>
            </a:r>
            <a:endParaRPr lang="en-US" sz="1200"/>
          </a:p>
        </p:txBody>
      </p:sp>
      <p:pic>
        <p:nvPicPr>
          <p:cNvPr id="22540" name="Picture 13" descr="Nut_sources_4apr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762000"/>
            <a:ext cx="4260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152400" y="685800"/>
            <a:ext cx="4038600" cy="274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800" b="1" dirty="0" smtClean="0"/>
              <a:t>           </a:t>
            </a:r>
            <a:endParaRPr lang="en-US" sz="800" b="1" dirty="0"/>
          </a:p>
          <a:p>
            <a:pPr>
              <a:buFont typeface="Arial" charset="0"/>
              <a:buChar char="•"/>
            </a:pPr>
            <a:r>
              <a:rPr lang="en-US" sz="1600" b="1" dirty="0"/>
              <a:t> </a:t>
            </a:r>
            <a:r>
              <a:rPr lang="en-US" sz="1500" b="1" dirty="0"/>
              <a:t>Tracer Experiments at Inlets and Outfalls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500" b="1" dirty="0"/>
              <a:t> Water quality monitoring programs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500" b="1" dirty="0"/>
              <a:t> Inlet Characterization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500" b="1" dirty="0"/>
              <a:t> Ocean Current measurements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500" b="1" dirty="0"/>
              <a:t> Microbiology investigations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500" b="1" dirty="0"/>
              <a:t> Acoustic backscatter profiles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500" b="1" dirty="0"/>
              <a:t> Stable isotope studies (</a:t>
            </a:r>
            <a:r>
              <a:rPr lang="en-US" sz="1500" b="1" baseline="30000" dirty="0"/>
              <a:t>15</a:t>
            </a:r>
            <a:r>
              <a:rPr lang="en-US" sz="1500" b="1" dirty="0"/>
              <a:t>N, </a:t>
            </a:r>
            <a:r>
              <a:rPr lang="en-US" sz="1500" b="1" baseline="30000" dirty="0"/>
              <a:t>13</a:t>
            </a:r>
            <a:r>
              <a:rPr lang="en-US" sz="1500" b="1" dirty="0"/>
              <a:t>C)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2665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457200" y="5181600"/>
            <a:ext cx="82296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 dirty="0"/>
              <a:t> Publications</a:t>
            </a:r>
          </a:p>
          <a:p>
            <a:pPr>
              <a:buFont typeface="Arial" charset="0"/>
              <a:buChar char="•"/>
            </a:pPr>
            <a:r>
              <a:rPr lang="en-US" sz="900" b="1" dirty="0"/>
              <a:t> P. Swart and C. Drayer, FACE 1st Year Report, Sampling of Nitrogen Compounds for Determination of Isotopic Values in Benthic Macroalgae, Sediment Organics, and Seawater, 2008.</a:t>
            </a:r>
          </a:p>
          <a:p>
            <a:pPr>
              <a:buFont typeface="Arial" charset="0"/>
              <a:buChar char="•"/>
            </a:pPr>
            <a:r>
              <a:rPr lang="en-US" sz="900" b="1" dirty="0"/>
              <a:t> J. Proni et al., Brevard County Near Shore Ocean Nutrification Analysis, NOAA Technical Report OAR-AOML-37, July, 2005.</a:t>
            </a:r>
          </a:p>
          <a:p>
            <a:pPr>
              <a:buFont typeface="Arial" charset="0"/>
              <a:buChar char="•"/>
            </a:pPr>
            <a:r>
              <a:rPr lang="en-US" sz="900" b="1" dirty="0"/>
              <a:t> R. Wanninkhof et al., Farfield Tracing of a Point Source Discharge Plume in the Coastal Ocean Using Sulfur Hexafluoride, Environ. Sci. Technol. 39, 8883-8890, 2005.</a:t>
            </a:r>
          </a:p>
          <a:p>
            <a:pPr>
              <a:buFont typeface="Arial" charset="0"/>
              <a:buChar char="•"/>
            </a:pPr>
            <a:r>
              <a:rPr lang="en-US" sz="900" b="1" dirty="0"/>
              <a:t> J. Proni and R. Williams, Acoustic Measurement of Currents and Effluent Plume Dilutions in the Western Edge of the Florida Current, in Acoustic Remote Sensing Applications, p. 537-550, 1997. </a:t>
            </a:r>
          </a:p>
          <a:p>
            <a:pPr>
              <a:buFont typeface="Arial" charset="0"/>
              <a:buChar char="•"/>
            </a:pPr>
            <a:r>
              <a:rPr lang="en-US" sz="900" b="1" dirty="0"/>
              <a:t> SEFLOE Final Report, Hazen and Sawyer, 1994.</a:t>
            </a:r>
          </a:p>
        </p:txBody>
      </p:sp>
      <p:sp>
        <p:nvSpPr>
          <p:cNvPr id="23557" name="Rectangle 17"/>
          <p:cNvSpPr>
            <a:spLocks noChangeArrowheads="1"/>
          </p:cNvSpPr>
          <p:nvPr/>
        </p:nvSpPr>
        <p:spPr bwMode="auto">
          <a:xfrm>
            <a:off x="3810000" y="3048000"/>
            <a:ext cx="2438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Acoustic backscatter image of SC plume</a:t>
            </a:r>
            <a:endParaRPr lang="en-US" sz="900"/>
          </a:p>
        </p:txBody>
      </p:sp>
      <p:sp>
        <p:nvSpPr>
          <p:cNvPr id="23558" name="Rectangle 19"/>
          <p:cNvSpPr>
            <a:spLocks noChangeArrowheads="1"/>
          </p:cNvSpPr>
          <p:nvPr/>
        </p:nvSpPr>
        <p:spPr bwMode="auto">
          <a:xfrm>
            <a:off x="6629400" y="2971800"/>
            <a:ext cx="231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/>
              <a:t>SF</a:t>
            </a:r>
            <a:r>
              <a:rPr lang="en-US" sz="900" b="1" baseline="-25000"/>
              <a:t>6</a:t>
            </a:r>
            <a:r>
              <a:rPr lang="en-US" sz="900" b="1"/>
              <a:t> concentrations at Boynton Inlet (L)</a:t>
            </a:r>
          </a:p>
          <a:p>
            <a:r>
              <a:rPr lang="en-US" sz="900" b="1"/>
              <a:t>and S.C. outfall plume (R), Feb. 2007 </a:t>
            </a:r>
            <a:endParaRPr lang="en-US" sz="900"/>
          </a:p>
        </p:txBody>
      </p:sp>
      <p:grpSp>
        <p:nvGrpSpPr>
          <p:cNvPr id="23559" name="Group 17"/>
          <p:cNvGrpSpPr>
            <a:grpSpLocks/>
          </p:cNvGrpSpPr>
          <p:nvPr/>
        </p:nvGrpSpPr>
        <p:grpSpPr bwMode="auto">
          <a:xfrm>
            <a:off x="6629400" y="685800"/>
            <a:ext cx="2074863" cy="2286000"/>
            <a:chOff x="6629400" y="762000"/>
            <a:chExt cx="2074863" cy="2286000"/>
          </a:xfrm>
        </p:grpSpPr>
        <p:pic>
          <p:nvPicPr>
            <p:cNvPr id="235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29400" y="762000"/>
              <a:ext cx="968375" cy="228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69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0" y="762000"/>
              <a:ext cx="1084263" cy="228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3560" name="Picture 13"/>
          <p:cNvPicPr>
            <a:picLocks noChangeAspect="1" noChangeArrowheads="1"/>
          </p:cNvPicPr>
          <p:nvPr/>
        </p:nvPicPr>
        <p:blipFill>
          <a:blip r:embed="rId6"/>
          <a:srcRect t="5383" r="4868"/>
          <a:stretch>
            <a:fillRect/>
          </a:stretch>
        </p:blipFill>
        <p:spPr bwMode="auto">
          <a:xfrm>
            <a:off x="5486400" y="3429000"/>
            <a:ext cx="2660650" cy="1676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1" name="Rectangle 20"/>
          <p:cNvSpPr>
            <a:spLocks noChangeArrowheads="1"/>
          </p:cNvSpPr>
          <p:nvPr/>
        </p:nvSpPr>
        <p:spPr bwMode="auto">
          <a:xfrm>
            <a:off x="4038600" y="39624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900" b="1"/>
              <a:t>Stable Isotope analysis </a:t>
            </a:r>
          </a:p>
          <a:p>
            <a:pPr algn="r"/>
            <a:r>
              <a:rPr lang="en-US" sz="900" b="1"/>
              <a:t>of TWWP plume water </a:t>
            </a:r>
            <a:endParaRPr lang="en-US" sz="900"/>
          </a:p>
        </p:txBody>
      </p:sp>
      <p:sp>
        <p:nvSpPr>
          <p:cNvPr id="23562" name="Rectangle 22"/>
          <p:cNvSpPr>
            <a:spLocks noChangeArrowheads="1"/>
          </p:cNvSpPr>
          <p:nvPr/>
        </p:nvSpPr>
        <p:spPr bwMode="auto">
          <a:xfrm>
            <a:off x="2895600" y="4495800"/>
            <a:ext cx="18780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/>
              <a:t>Microbiology of Boynton Inlet</a:t>
            </a:r>
            <a:endParaRPr lang="en-US" sz="900"/>
          </a:p>
        </p:txBody>
      </p:sp>
      <p:pic>
        <p:nvPicPr>
          <p:cNvPr id="2356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505200"/>
            <a:ext cx="2198688" cy="152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4" name="Title 18"/>
          <p:cNvSpPr>
            <a:spLocks noGrp="1"/>
          </p:cNvSpPr>
          <p:nvPr>
            <p:ph type="title"/>
          </p:nvPr>
        </p:nvSpPr>
        <p:spPr>
          <a:xfrm>
            <a:off x="2895600" y="3962400"/>
            <a:ext cx="304800" cy="715963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FACE field program and results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</p:txBody>
      </p:sp>
      <p:pic>
        <p:nvPicPr>
          <p:cNvPr id="23567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44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381000" y="685800"/>
            <a:ext cx="3657600" cy="2590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2200" b="1"/>
              <a:t>Field Program</a:t>
            </a:r>
          </a:p>
          <a:p>
            <a:pPr>
              <a:buFont typeface="Arial" charset="0"/>
              <a:buNone/>
            </a:pPr>
            <a:r>
              <a:rPr lang="en-US" sz="800" b="1"/>
              <a:t>           </a:t>
            </a:r>
          </a:p>
          <a:p>
            <a:pPr>
              <a:buFont typeface="Arial" charset="0"/>
              <a:buChar char="•"/>
            </a:pPr>
            <a:r>
              <a:rPr lang="en-US" sz="1600" b="1"/>
              <a:t> ~100 cores will be extracted (P. Wang, U.S.F)</a:t>
            </a:r>
          </a:p>
          <a:p>
            <a:r>
              <a:rPr lang="en-US" sz="700" b="1"/>
              <a:t>              </a:t>
            </a:r>
          </a:p>
          <a:p>
            <a:pPr>
              <a:buFont typeface="Arial" charset="0"/>
              <a:buChar char="•"/>
            </a:pPr>
            <a:r>
              <a:rPr lang="en-US" sz="1600" b="1"/>
              <a:t> Core extracts analyzed for hydrocarbons by GC-MS (P. Blackwelder, UM-RSMAS)</a:t>
            </a:r>
          </a:p>
          <a:p>
            <a:r>
              <a:rPr lang="en-US" sz="700" b="1"/>
              <a:t>            </a:t>
            </a:r>
          </a:p>
          <a:p>
            <a:pPr>
              <a:buFont typeface="Arial" charset="0"/>
              <a:buChar char="•"/>
            </a:pPr>
            <a:r>
              <a:rPr lang="en-US" sz="1600" b="1"/>
              <a:t> Evaluation of the Vertek Penetrometer for analysis of hydrocarbons in marine sediments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30238"/>
            <a:ext cx="274320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5715000" y="3733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Core locations map. </a:t>
            </a:r>
          </a:p>
          <a:p>
            <a:pPr algn="ctr"/>
            <a:r>
              <a:rPr lang="en-US" sz="1200" b="1"/>
              <a:t>Green: cores obtained to date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67200"/>
            <a:ext cx="23431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6324600" y="6019800"/>
            <a:ext cx="1601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Cone Penetrometer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514600" y="5334000"/>
            <a:ext cx="2032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414141"/>
                </a:solidFill>
              </a:rPr>
              <a:t> </a:t>
            </a:r>
            <a:r>
              <a:rPr lang="en-US" sz="900" b="1"/>
              <a:t>GS-MS results for PB24, deep </a:t>
            </a:r>
          </a:p>
          <a:p>
            <a:r>
              <a:rPr lang="en-US" sz="900" b="1"/>
              <a:t>sediments, similar to results from</a:t>
            </a:r>
          </a:p>
          <a:p>
            <a:r>
              <a:rPr lang="en-US" sz="900" b="1"/>
              <a:t>a sample from a 1993 oil spill. 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57200" y="5334000"/>
            <a:ext cx="176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/>
              <a:t>MS-GC analysis of BP-70, </a:t>
            </a:r>
          </a:p>
          <a:p>
            <a:r>
              <a:rPr lang="en-US" sz="900" b="1"/>
              <a:t>shallow sediments, probable</a:t>
            </a:r>
          </a:p>
          <a:p>
            <a:r>
              <a:rPr lang="en-US" sz="900" b="1"/>
              <a:t>storm water run-off or small</a:t>
            </a:r>
          </a:p>
          <a:p>
            <a:r>
              <a:rPr lang="en-US" sz="900" b="1"/>
              <a:t>boat contamination.  </a:t>
            </a:r>
          </a:p>
        </p:txBody>
      </p:sp>
      <p:pic>
        <p:nvPicPr>
          <p:cNvPr id="2458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429000"/>
            <a:ext cx="22177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429000"/>
            <a:ext cx="20574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itle 13"/>
          <p:cNvSpPr>
            <a:spLocks noGrp="1"/>
          </p:cNvSpPr>
          <p:nvPr>
            <p:ph type="title"/>
          </p:nvPr>
        </p:nvSpPr>
        <p:spPr>
          <a:xfrm>
            <a:off x="5105400" y="4724400"/>
            <a:ext cx="304800" cy="563563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 Petroleum in Sediments: Blind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Pass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</p:txBody>
      </p:sp>
      <p:pic>
        <p:nvPicPr>
          <p:cNvPr id="2459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44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609600"/>
            <a:ext cx="152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152400" y="1066800"/>
            <a:ext cx="4419600" cy="2667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 dirty="0"/>
              <a:t>Outline</a:t>
            </a:r>
          </a:p>
          <a:p>
            <a:r>
              <a:rPr lang="en-US" sz="700" b="1" dirty="0"/>
              <a:t>          </a:t>
            </a:r>
          </a:p>
          <a:p>
            <a:pPr>
              <a:buFont typeface="Arial" charset="0"/>
              <a:buChar char="•"/>
            </a:pPr>
            <a:r>
              <a:rPr lang="en-US" sz="1400" b="1" dirty="0"/>
              <a:t>Measure the development of waves during a hurricane or strong storm.</a:t>
            </a:r>
          </a:p>
          <a:p>
            <a:r>
              <a:rPr lang="en-US" sz="800" b="1" dirty="0"/>
              <a:t>             </a:t>
            </a:r>
          </a:p>
          <a:p>
            <a:pPr>
              <a:buFont typeface="Arial" charset="0"/>
              <a:buChar char="•"/>
            </a:pPr>
            <a:r>
              <a:rPr lang="en-US" sz="1400" b="1" dirty="0"/>
              <a:t> Measure sub-surface water currents.</a:t>
            </a:r>
          </a:p>
          <a:p>
            <a:r>
              <a:rPr lang="en-US" sz="800" b="1" dirty="0"/>
              <a:t>         </a:t>
            </a:r>
          </a:p>
          <a:p>
            <a:pPr>
              <a:buFont typeface="Arial" charset="0"/>
              <a:buChar char="•"/>
            </a:pPr>
            <a:r>
              <a:rPr lang="en-US" sz="1400" b="1" dirty="0"/>
              <a:t> Recover the instruments and make available quality controlled data to test hurricane and storm surge models.</a:t>
            </a:r>
          </a:p>
          <a:p>
            <a:r>
              <a:rPr lang="en-US" sz="800" b="1" dirty="0"/>
              <a:t>          </a:t>
            </a:r>
          </a:p>
          <a:p>
            <a:pPr>
              <a:buFont typeface="Arial" charset="0"/>
              <a:buChar char="•"/>
            </a:pPr>
            <a:r>
              <a:rPr lang="en-US" sz="1400" b="1" dirty="0"/>
              <a:t> Disseminate results to science and public through peer-reviewed publications.</a:t>
            </a:r>
          </a:p>
          <a:p>
            <a:pPr>
              <a:buFont typeface="Arial" charset="0"/>
              <a:buNone/>
            </a:pPr>
            <a:r>
              <a:rPr lang="en-US" sz="800" b="1" dirty="0">
                <a:solidFill>
                  <a:srgbClr val="414141"/>
                </a:solidFill>
              </a:rPr>
              <a:t>           </a:t>
            </a:r>
            <a:endParaRPr lang="en-US" sz="1600" b="1" dirty="0">
              <a:solidFill>
                <a:srgbClr val="414141"/>
              </a:solidFill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4724400" y="609600"/>
            <a:ext cx="4191000" cy="281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b="1" dirty="0"/>
              <a:t>Collaborators and Co-workers</a:t>
            </a:r>
          </a:p>
          <a:p>
            <a:pPr>
              <a:buFont typeface="Arial" charset="0"/>
              <a:buNone/>
              <a:defRPr/>
            </a:pPr>
            <a:r>
              <a:rPr lang="en-US" sz="700" b="1" dirty="0"/>
              <a:t>         </a:t>
            </a:r>
          </a:p>
          <a:p>
            <a:pPr marL="115888" indent="-115888">
              <a:buFont typeface="Arial" charset="0"/>
              <a:buChar char="•"/>
              <a:defRPr/>
            </a:pPr>
            <a:r>
              <a:rPr lang="en-US" sz="1400" b="1" dirty="0"/>
              <a:t> </a:t>
            </a:r>
            <a:r>
              <a:rPr lang="en-US" sz="1400" b="1" dirty="0" err="1"/>
              <a:t>Sytske</a:t>
            </a:r>
            <a:r>
              <a:rPr lang="en-US" sz="1400" b="1" dirty="0"/>
              <a:t> Kimble,  </a:t>
            </a:r>
            <a:r>
              <a:rPr lang="en-US" sz="1400" b="1" dirty="0" err="1"/>
              <a:t>Kieth</a:t>
            </a:r>
            <a:r>
              <a:rPr lang="en-US" sz="1400" b="1" dirty="0"/>
              <a:t> Blackwell, Ryan Wade, Donald Wright and Todd Murphy from U. of South Alabama, Mobile, AL.</a:t>
            </a:r>
          </a:p>
          <a:p>
            <a:pPr marL="115888" indent="-115888">
              <a:buFont typeface="Arial" charset="0"/>
              <a:buChar char="•"/>
              <a:defRPr/>
            </a:pPr>
            <a:r>
              <a:rPr lang="en-US" sz="1400" b="1" dirty="0"/>
              <a:t> Eric </a:t>
            </a:r>
            <a:r>
              <a:rPr lang="en-US" sz="1400" b="1" dirty="0" err="1"/>
              <a:t>Siegle</a:t>
            </a:r>
            <a:r>
              <a:rPr lang="en-US" sz="1400" b="1" dirty="0"/>
              <a:t> and Don </a:t>
            </a:r>
            <a:r>
              <a:rPr lang="en-US" sz="1400" b="1" dirty="0" err="1"/>
              <a:t>Conlee</a:t>
            </a:r>
            <a:r>
              <a:rPr lang="en-US" sz="1400" b="1" dirty="0"/>
              <a:t> of Nortek USA</a:t>
            </a:r>
          </a:p>
          <a:p>
            <a:pPr marL="115888" indent="-115888">
              <a:buFont typeface="Arial" charset="0"/>
              <a:buChar char="•"/>
              <a:defRPr/>
            </a:pPr>
            <a:r>
              <a:rPr lang="en-US" sz="1400" b="1" dirty="0"/>
              <a:t> Mike </a:t>
            </a:r>
            <a:r>
              <a:rPr lang="en-US" sz="1400" b="1" dirty="0" err="1"/>
              <a:t>Dardeau</a:t>
            </a:r>
            <a:r>
              <a:rPr lang="en-US" sz="1400" b="1" dirty="0"/>
              <a:t>, Rodney Collier, Tom </a:t>
            </a:r>
            <a:r>
              <a:rPr lang="en-US" sz="1400" b="1" dirty="0" err="1"/>
              <a:t>Guoba</a:t>
            </a:r>
            <a:r>
              <a:rPr lang="en-US" sz="1400" b="1" dirty="0"/>
              <a:t> and </a:t>
            </a:r>
            <a:r>
              <a:rPr lang="en-US" sz="1400" b="1" dirty="0" err="1"/>
              <a:t>ClarkLollar</a:t>
            </a:r>
            <a:r>
              <a:rPr lang="en-US" sz="1400" b="1" dirty="0"/>
              <a:t> of Dauphin Island Sea Lab, Dauphine </a:t>
            </a:r>
            <a:r>
              <a:rPr lang="en-US" sz="1400" b="1" dirty="0" err="1"/>
              <a:t>Isand</a:t>
            </a:r>
            <a:r>
              <a:rPr lang="en-US" sz="1400" b="1" dirty="0"/>
              <a:t>, AL</a:t>
            </a:r>
          </a:p>
          <a:p>
            <a:pPr marL="115888" indent="-115888">
              <a:buFont typeface="Arial" charset="0"/>
              <a:buChar char="•"/>
              <a:defRPr/>
            </a:pPr>
            <a:r>
              <a:rPr lang="en-US" sz="1400" b="1" dirty="0"/>
              <a:t> James </a:t>
            </a:r>
            <a:r>
              <a:rPr lang="en-US" sz="1400" b="1" dirty="0" err="1"/>
              <a:t>Cappellini</a:t>
            </a:r>
            <a:r>
              <a:rPr lang="en-US" sz="1400" b="1" dirty="0"/>
              <a:t> and Doug </a:t>
            </a:r>
            <a:r>
              <a:rPr lang="en-US" sz="1400" b="1" dirty="0" err="1"/>
              <a:t>Dooner</a:t>
            </a:r>
            <a:r>
              <a:rPr lang="en-US" sz="1400" b="1" dirty="0"/>
              <a:t>,  Mooring Systems Inc. </a:t>
            </a:r>
            <a:r>
              <a:rPr lang="en-US" sz="1400" b="1" dirty="0" err="1"/>
              <a:t>Cautamet</a:t>
            </a:r>
            <a:r>
              <a:rPr lang="en-US" sz="1400" b="1" dirty="0"/>
              <a:t>, Ma.</a:t>
            </a:r>
          </a:p>
          <a:p>
            <a:pPr marL="115888" indent="-115888">
              <a:buFont typeface="Arial" charset="0"/>
              <a:buChar char="•"/>
              <a:defRPr/>
            </a:pPr>
            <a:r>
              <a:rPr lang="en-US" sz="1400" b="1" dirty="0"/>
              <a:t> Jon Wood, Ocean Data Technologies, Inc. </a:t>
            </a:r>
            <a:r>
              <a:rPr lang="en-US" sz="1400" b="1" dirty="0" err="1"/>
              <a:t>Marstons</a:t>
            </a:r>
            <a:r>
              <a:rPr lang="en-US" sz="1400" b="1" dirty="0"/>
              <a:t> Mills MA.</a:t>
            </a:r>
          </a:p>
        </p:txBody>
      </p:sp>
      <p:pic>
        <p:nvPicPr>
          <p:cNvPr id="25604" name="Picture 8" descr="N-GOM station locations Aug-07"/>
          <p:cNvPicPr>
            <a:picLocks noChangeAspect="1" noChangeArrowheads="1"/>
          </p:cNvPicPr>
          <p:nvPr/>
        </p:nvPicPr>
        <p:blipFill>
          <a:blip r:embed="rId3"/>
          <a:srcRect t="11848" b="7109"/>
          <a:stretch>
            <a:fillRect/>
          </a:stretch>
        </p:blipFill>
        <p:spPr bwMode="auto">
          <a:xfrm>
            <a:off x="4800600" y="3581400"/>
            <a:ext cx="4098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953000" y="59436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Chart showing location of three upward-looking ADCP units</a:t>
            </a:r>
          </a:p>
        </p:txBody>
      </p:sp>
      <p:pic>
        <p:nvPicPr>
          <p:cNvPr id="25606" name="Picture 4" descr="AWAC loaded aboard Verrill DCP_4348"/>
          <p:cNvPicPr>
            <a:picLocks noChangeAspect="1" noChangeArrowheads="1"/>
          </p:cNvPicPr>
          <p:nvPr/>
        </p:nvPicPr>
        <p:blipFill>
          <a:blip r:embed="rId4"/>
          <a:srcRect l="7047" t="10081" r="7617"/>
          <a:stretch>
            <a:fillRect/>
          </a:stretch>
        </p:blipFill>
        <p:spPr bwMode="auto">
          <a:xfrm>
            <a:off x="381000" y="3962400"/>
            <a:ext cx="18288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AWAC #3 deployment DCP_4373"/>
          <p:cNvPicPr>
            <a:picLocks noChangeAspect="1" noChangeArrowheads="1"/>
          </p:cNvPicPr>
          <p:nvPr/>
        </p:nvPicPr>
        <p:blipFill>
          <a:blip r:embed="rId5"/>
          <a:srcRect t="20050" b="18890"/>
          <a:stretch>
            <a:fillRect/>
          </a:stretch>
        </p:blipFill>
        <p:spPr bwMode="auto">
          <a:xfrm>
            <a:off x="2286000" y="3962400"/>
            <a:ext cx="18288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itle 1"/>
          <p:cNvSpPr txBox="1">
            <a:spLocks/>
          </p:cNvSpPr>
          <p:nvPr/>
        </p:nvSpPr>
        <p:spPr bwMode="auto">
          <a:xfrm>
            <a:off x="152400" y="5334000"/>
            <a:ext cx="41910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1200" b="1"/>
              <a:t>Waves And Currents (AWAC) Gear Deployed  in the Northern Gulf of Mexico,  August 7-8, 2007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Hurricane Impacts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o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n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the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Coast 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</p:txBody>
      </p:sp>
      <p:sp>
        <p:nvSpPr>
          <p:cNvPr id="25610" name="Title 15"/>
          <p:cNvSpPr>
            <a:spLocks noGrp="1"/>
          </p:cNvSpPr>
          <p:nvPr>
            <p:ph type="title"/>
          </p:nvPr>
        </p:nvSpPr>
        <p:spPr>
          <a:xfrm>
            <a:off x="4343400" y="5715000"/>
            <a:ext cx="457200" cy="563563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25612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44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117475" y="685800"/>
            <a:ext cx="445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J. Proni (AOML), S. Kimble (USA) B. Black (AOML)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709</Words>
  <Application>Microsoft Office PowerPoint</Application>
  <PresentationFormat>On-screen Show (4:3)</PresentationFormat>
  <Paragraphs>113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Eras Medium ITC</vt:lpstr>
      <vt:lpstr>Wingdings</vt:lpstr>
      <vt:lpstr>Office Theme</vt:lpstr>
      <vt:lpstr> </vt:lpstr>
      <vt:lpstr> </vt:lpstr>
      <vt:lpstr> </vt:lpstr>
      <vt:lpstr> </vt:lpstr>
      <vt:lpstr> </vt:lpstr>
    </vt:vector>
  </TitlesOfParts>
  <Company>tpc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OCD Overview</dc:title>
  <dc:creator>Thomas Carsey</dc:creator>
  <cp:lastModifiedBy>Thomas Carsey</cp:lastModifiedBy>
  <cp:revision>394</cp:revision>
  <dcterms:created xsi:type="dcterms:W3CDTF">2008-02-21T14:13:46Z</dcterms:created>
  <dcterms:modified xsi:type="dcterms:W3CDTF">2008-04-10T14:38:49Z</dcterms:modified>
</cp:coreProperties>
</file>