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36"/>
  </p:notesMasterIdLst>
  <p:sldIdLst>
    <p:sldId id="293" r:id="rId2"/>
    <p:sldId id="326" r:id="rId3"/>
    <p:sldId id="330" r:id="rId4"/>
    <p:sldId id="299" r:id="rId5"/>
    <p:sldId id="323" r:id="rId6"/>
    <p:sldId id="301" r:id="rId7"/>
    <p:sldId id="295" r:id="rId8"/>
    <p:sldId id="325" r:id="rId9"/>
    <p:sldId id="311" r:id="rId10"/>
    <p:sldId id="321" r:id="rId11"/>
    <p:sldId id="296" r:id="rId12"/>
    <p:sldId id="297" r:id="rId13"/>
    <p:sldId id="298" r:id="rId14"/>
    <p:sldId id="324" r:id="rId15"/>
    <p:sldId id="320" r:id="rId16"/>
    <p:sldId id="334" r:id="rId17"/>
    <p:sldId id="336" r:id="rId18"/>
    <p:sldId id="337" r:id="rId19"/>
    <p:sldId id="338" r:id="rId20"/>
    <p:sldId id="339" r:id="rId21"/>
    <p:sldId id="319" r:id="rId22"/>
    <p:sldId id="332" r:id="rId23"/>
    <p:sldId id="340" r:id="rId24"/>
    <p:sldId id="333" r:id="rId25"/>
    <p:sldId id="342" r:id="rId26"/>
    <p:sldId id="341" r:id="rId27"/>
    <p:sldId id="327" r:id="rId28"/>
    <p:sldId id="328" r:id="rId29"/>
    <p:sldId id="329" r:id="rId30"/>
    <p:sldId id="312" r:id="rId31"/>
    <p:sldId id="313" r:id="rId32"/>
    <p:sldId id="314" r:id="rId33"/>
    <p:sldId id="316" r:id="rId34"/>
    <p:sldId id="322" r:id="rId3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6" autoAdjust="0"/>
    <p:restoredTop sz="89840" autoAdjust="0"/>
  </p:normalViewPr>
  <p:slideViewPr>
    <p:cSldViewPr>
      <p:cViewPr>
        <p:scale>
          <a:sx n="183" d="100"/>
          <a:sy n="183" d="100"/>
        </p:scale>
        <p:origin x="-76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8475" cy="46513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971925" y="0"/>
            <a:ext cx="3038475" cy="46513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935037" y="4416425"/>
            <a:ext cx="5140324" cy="4183061"/>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831261"/>
            <a:ext cx="3038475" cy="46513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71925" y="8831261"/>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483751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endParaRPr dirty="0"/>
          </a:p>
        </p:txBody>
      </p:sp>
      <p:sp>
        <p:nvSpPr>
          <p:cNvPr id="580" name="Shape 5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endParaRPr/>
          </a:p>
        </p:txBody>
      </p:sp>
      <p:sp>
        <p:nvSpPr>
          <p:cNvPr id="630" name="Shape 6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s-ES_tradnl" dirty="0" smtClean="0"/>
              <a:t>More </a:t>
            </a:r>
            <a:r>
              <a:rPr lang="es-ES_tradnl" dirty="0" err="1" smtClean="0"/>
              <a:t>hydrogen</a:t>
            </a:r>
            <a:r>
              <a:rPr lang="es-ES_tradnl" dirty="0" smtClean="0"/>
              <a:t> </a:t>
            </a:r>
            <a:r>
              <a:rPr lang="es-ES_tradnl" dirty="0" err="1" smtClean="0"/>
              <a:t>ions</a:t>
            </a:r>
            <a:endParaRPr dirty="0"/>
          </a:p>
        </p:txBody>
      </p:sp>
      <p:sp>
        <p:nvSpPr>
          <p:cNvPr id="636" name="Shape 6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935037" y="4416425"/>
            <a:ext cx="5140324" cy="4183061"/>
          </a:xfrm>
          <a:prstGeom prst="rect">
            <a:avLst/>
          </a:prstGeom>
        </p:spPr>
        <p:txBody>
          <a:bodyPr lIns="91420" tIns="91420" rIns="91420" bIns="91420" anchor="t" anchorCtr="0">
            <a:noAutofit/>
          </a:bodyPr>
          <a:lstStyle/>
          <a:p>
            <a:r>
              <a:rPr lang="en-US" dirty="0" smtClean="0"/>
              <a:t>Usually</a:t>
            </a:r>
            <a:r>
              <a:rPr lang="en-US" baseline="0" dirty="0" smtClean="0"/>
              <a:t> animated – to describe the chemistry</a:t>
            </a:r>
            <a:endParaRPr dirty="0"/>
          </a:p>
        </p:txBody>
      </p:sp>
      <p:sp>
        <p:nvSpPr>
          <p:cNvPr id="665" name="Shape 665"/>
          <p:cNvSpPr>
            <a:spLocks noGrp="1" noRot="1" noChangeAspect="1"/>
          </p:cNvSpPr>
          <p:nvPr>
            <p:ph type="sldImg" idx="2"/>
          </p:nvPr>
        </p:nvSpPr>
        <p:spPr>
          <a:xfrm>
            <a:off x="1168400" y="697230"/>
            <a:ext cx="4673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err="1" smtClean="0"/>
              <a:t>Alcalinidad</a:t>
            </a:r>
            <a:r>
              <a:rPr lang="en-US" dirty="0" smtClean="0"/>
              <a:t> en </a:t>
            </a:r>
            <a:r>
              <a:rPr lang="en-US" dirty="0" err="1" smtClean="0"/>
              <a:t>agua</a:t>
            </a:r>
            <a:r>
              <a:rPr lang="en-US" dirty="0" smtClean="0"/>
              <a:t> de mar: </a:t>
            </a:r>
            <a:r>
              <a:rPr lang="en-US" dirty="0" err="1" smtClean="0"/>
              <a:t>concentración</a:t>
            </a:r>
            <a:r>
              <a:rPr lang="en-US" dirty="0" smtClean="0"/>
              <a:t> de </a:t>
            </a:r>
            <a:r>
              <a:rPr lang="en-US" dirty="0" err="1" smtClean="0"/>
              <a:t>todas</a:t>
            </a:r>
            <a:r>
              <a:rPr lang="en-US" dirty="0" smtClean="0"/>
              <a:t> </a:t>
            </a:r>
            <a:r>
              <a:rPr lang="en-US" dirty="0" err="1" smtClean="0"/>
              <a:t>las</a:t>
            </a:r>
            <a:r>
              <a:rPr lang="en-US" dirty="0" smtClean="0"/>
              <a:t> bases </a:t>
            </a:r>
            <a:r>
              <a:rPr lang="en-US" dirty="0" err="1" smtClean="0"/>
              <a:t>que</a:t>
            </a:r>
            <a:r>
              <a:rPr lang="en-US" dirty="0" smtClean="0"/>
              <a:t> </a:t>
            </a:r>
            <a:r>
              <a:rPr lang="en-US" dirty="0" err="1" smtClean="0"/>
              <a:t>pueden</a:t>
            </a:r>
            <a:r>
              <a:rPr lang="en-US" dirty="0" smtClean="0"/>
              <a:t> </a:t>
            </a:r>
            <a:r>
              <a:rPr lang="en-US" dirty="0" err="1" smtClean="0"/>
              <a:t>aceptar</a:t>
            </a:r>
            <a:r>
              <a:rPr lang="en-US" dirty="0" smtClean="0"/>
              <a:t> </a:t>
            </a:r>
            <a:r>
              <a:rPr lang="en-US" dirty="0" err="1" smtClean="0"/>
              <a:t>protones</a:t>
            </a:r>
            <a:r>
              <a:rPr lang="en-US" dirty="0" smtClean="0"/>
              <a:t> </a:t>
            </a:r>
            <a:r>
              <a:rPr lang="en-US" dirty="0" err="1" smtClean="0"/>
              <a:t>cuando</a:t>
            </a:r>
            <a:r>
              <a:rPr lang="en-US" dirty="0" smtClean="0"/>
              <a:t> se </a:t>
            </a:r>
            <a:r>
              <a:rPr lang="en-US" dirty="0" err="1" smtClean="0"/>
              <a:t>realiza</a:t>
            </a:r>
            <a:r>
              <a:rPr lang="en-US" dirty="0" smtClean="0"/>
              <a:t> </a:t>
            </a:r>
            <a:r>
              <a:rPr lang="en-US" dirty="0" err="1" smtClean="0"/>
              <a:t>una</a:t>
            </a:r>
            <a:r>
              <a:rPr lang="en-US" dirty="0" smtClean="0"/>
              <a:t> </a:t>
            </a:r>
            <a:r>
              <a:rPr lang="en-US" dirty="0" err="1" smtClean="0"/>
              <a:t>valoración</a:t>
            </a:r>
            <a:r>
              <a:rPr lang="en-US" dirty="0" smtClean="0"/>
              <a:t> con </a:t>
            </a:r>
            <a:r>
              <a:rPr lang="en-US" dirty="0" err="1" smtClean="0"/>
              <a:t>HCl</a:t>
            </a:r>
            <a:r>
              <a:rPr lang="en-US" dirty="0" smtClean="0"/>
              <a:t> hasta el </a:t>
            </a:r>
            <a:r>
              <a:rPr lang="en-US" dirty="0" err="1" smtClean="0"/>
              <a:t>punto</a:t>
            </a:r>
            <a:r>
              <a:rPr lang="en-US" dirty="0" smtClean="0"/>
              <a:t> final del </a:t>
            </a:r>
            <a:r>
              <a:rPr lang="en-US" dirty="0" err="1" smtClean="0"/>
              <a:t>ácido</a:t>
            </a:r>
            <a:r>
              <a:rPr lang="en-US" dirty="0" smtClean="0"/>
              <a:t> </a:t>
            </a:r>
            <a:r>
              <a:rPr lang="en-US" dirty="0" err="1" smtClean="0"/>
              <a:t>carbónico</a:t>
            </a:r>
            <a:r>
              <a:rPr lang="en-US" dirty="0" smtClean="0"/>
              <a:t> (pH=4.5).</a:t>
            </a:r>
          </a:p>
          <a:p>
            <a:endParaRPr lang="en-US" dirty="0" smtClean="0"/>
          </a:p>
          <a:p>
            <a:r>
              <a:rPr lang="pt-BR" dirty="0" smtClean="0"/>
              <a:t>A</a:t>
            </a:r>
            <a:r>
              <a:rPr lang="pt-BR" baseline="-25000" dirty="0" smtClean="0"/>
              <a:t>T</a:t>
            </a:r>
            <a:r>
              <a:rPr lang="pt-BR" dirty="0" smtClean="0"/>
              <a:t> = [HCO</a:t>
            </a:r>
            <a:r>
              <a:rPr lang="pt-BR" baseline="-25000" dirty="0" smtClean="0"/>
              <a:t>3</a:t>
            </a:r>
            <a:r>
              <a:rPr lang="pt-BR" baseline="30000" dirty="0" smtClean="0"/>
              <a:t>–</a:t>
            </a:r>
            <a:r>
              <a:rPr lang="pt-BR" dirty="0" smtClean="0"/>
              <a:t>] + 2[CO</a:t>
            </a:r>
            <a:r>
              <a:rPr lang="pt-BR" baseline="-25000" dirty="0" smtClean="0"/>
              <a:t>3</a:t>
            </a:r>
            <a:r>
              <a:rPr lang="pt-BR" baseline="30000" dirty="0" smtClean="0"/>
              <a:t>2–</a:t>
            </a:r>
            <a:r>
              <a:rPr lang="pt-BR" dirty="0" smtClean="0"/>
              <a:t>] + [</a:t>
            </a:r>
            <a:r>
              <a:rPr lang="pt-BR" dirty="0" err="1" smtClean="0"/>
              <a:t>B</a:t>
            </a:r>
            <a:r>
              <a:rPr lang="pt-BR" dirty="0" smtClean="0"/>
              <a:t>(OH)</a:t>
            </a:r>
            <a:r>
              <a:rPr lang="pt-BR" baseline="-25000" dirty="0" smtClean="0"/>
              <a:t>4</a:t>
            </a:r>
            <a:r>
              <a:rPr lang="pt-BR" baseline="30000" dirty="0" smtClean="0"/>
              <a:t>–</a:t>
            </a:r>
            <a:r>
              <a:rPr lang="pt-BR" dirty="0" smtClean="0"/>
              <a:t>] + [OH</a:t>
            </a:r>
            <a:r>
              <a:rPr lang="pt-BR" baseline="30000" dirty="0" smtClean="0"/>
              <a:t>–</a:t>
            </a:r>
            <a:r>
              <a:rPr lang="pt-BR" dirty="0" smtClean="0"/>
              <a:t>] + 2[HPO</a:t>
            </a:r>
            <a:r>
              <a:rPr lang="pt-BR" baseline="-25000" dirty="0" smtClean="0"/>
              <a:t>4</a:t>
            </a:r>
            <a:r>
              <a:rPr lang="pt-BR" baseline="30000" dirty="0" smtClean="0"/>
              <a:t>2–</a:t>
            </a:r>
            <a:r>
              <a:rPr lang="pt-BR" dirty="0" smtClean="0"/>
              <a:t>] + 3[PO</a:t>
            </a:r>
            <a:r>
              <a:rPr lang="pt-BR" baseline="-25000" dirty="0" smtClean="0"/>
              <a:t>4</a:t>
            </a:r>
            <a:r>
              <a:rPr lang="pt-BR" baseline="30000" dirty="0" smtClean="0"/>
              <a:t>3–</a:t>
            </a:r>
            <a:r>
              <a:rPr lang="pt-BR" dirty="0" smtClean="0"/>
              <a:t>] + [</a:t>
            </a:r>
            <a:r>
              <a:rPr lang="pt-BR" dirty="0" err="1" smtClean="0"/>
              <a:t>SiO</a:t>
            </a:r>
            <a:r>
              <a:rPr lang="pt-BR" dirty="0" smtClean="0"/>
              <a:t>(OH)</a:t>
            </a:r>
            <a:r>
              <a:rPr lang="pt-BR" baseline="-25000" dirty="0" smtClean="0"/>
              <a:t>3</a:t>
            </a:r>
            <a:r>
              <a:rPr lang="pt-BR" baseline="30000" dirty="0" smtClean="0"/>
              <a:t>–</a:t>
            </a:r>
            <a:r>
              <a:rPr lang="pt-BR" dirty="0" smtClean="0"/>
              <a:t>] + [NH</a:t>
            </a:r>
            <a:r>
              <a:rPr lang="pt-BR" baseline="-25000" dirty="0" smtClean="0"/>
              <a:t>3</a:t>
            </a:r>
            <a:r>
              <a:rPr lang="pt-BR" dirty="0" smtClean="0"/>
              <a:t>] + [HS</a:t>
            </a:r>
            <a:r>
              <a:rPr lang="pt-BR" baseline="30000" dirty="0" smtClean="0"/>
              <a:t>–</a:t>
            </a:r>
            <a:r>
              <a:rPr lang="pt-BR" dirty="0" smtClean="0"/>
              <a:t>] – [H</a:t>
            </a:r>
            <a:r>
              <a:rPr lang="pt-BR" baseline="30000" dirty="0" smtClean="0"/>
              <a:t>+</a:t>
            </a:r>
            <a:r>
              <a:rPr lang="pt-BR" dirty="0" smtClean="0"/>
              <a:t>]</a:t>
            </a:r>
            <a:r>
              <a:rPr lang="pt-BR" baseline="-25000" dirty="0" err="1" smtClean="0"/>
              <a:t>F</a:t>
            </a:r>
            <a:r>
              <a:rPr lang="pt-BR" dirty="0" smtClean="0"/>
              <a:t> ...</a:t>
            </a:r>
          </a:p>
          <a:p>
            <a:endParaRPr lang="pt-B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DIC </a:t>
            </a:r>
            <a:r>
              <a:rPr lang="en-US" dirty="0" err="1" smtClean="0"/>
              <a:t>es</a:t>
            </a:r>
            <a:r>
              <a:rPr lang="en-US" dirty="0" smtClean="0"/>
              <a:t> la </a:t>
            </a:r>
            <a:r>
              <a:rPr lang="en-US" dirty="0" err="1" smtClean="0"/>
              <a:t>suma</a:t>
            </a:r>
            <a:r>
              <a:rPr lang="en-US" dirty="0" smtClean="0"/>
              <a:t> de </a:t>
            </a:r>
            <a:r>
              <a:rPr lang="en-US" dirty="0" err="1" smtClean="0"/>
              <a:t>las</a:t>
            </a:r>
            <a:r>
              <a:rPr lang="en-US" dirty="0" smtClean="0"/>
              <a:t> </a:t>
            </a:r>
            <a:r>
              <a:rPr lang="en-US" dirty="0" err="1" smtClean="0"/>
              <a:t>especies</a:t>
            </a:r>
            <a:r>
              <a:rPr lang="en-US" dirty="0" smtClean="0"/>
              <a:t> de </a:t>
            </a:r>
            <a:r>
              <a:rPr lang="en-US" dirty="0" err="1" smtClean="0"/>
              <a:t>carbono</a:t>
            </a:r>
            <a:r>
              <a:rPr lang="en-US" dirty="0" smtClean="0"/>
              <a:t> </a:t>
            </a:r>
            <a:r>
              <a:rPr lang="en-US" dirty="0" err="1" smtClean="0"/>
              <a:t>inorgánico</a:t>
            </a:r>
            <a:r>
              <a:rPr lang="en-US" dirty="0" smtClean="0"/>
              <a:t> </a:t>
            </a:r>
            <a:r>
              <a:rPr lang="en-US" dirty="0" err="1" smtClean="0"/>
              <a:t>disueltas</a:t>
            </a:r>
            <a:r>
              <a:rPr lang="en-US" dirty="0" smtClean="0"/>
              <a:t> en </a:t>
            </a:r>
            <a:r>
              <a:rPr lang="en-US" dirty="0" err="1" smtClean="0"/>
              <a:t>una</a:t>
            </a:r>
            <a:r>
              <a:rPr lang="en-US" dirty="0" smtClean="0"/>
              <a:t> </a:t>
            </a:r>
            <a:r>
              <a:rPr lang="en-US" dirty="0" err="1" smtClean="0"/>
              <a:t>solución</a:t>
            </a:r>
            <a:r>
              <a:rPr lang="en-US" dirty="0" smtClean="0"/>
              <a:t>.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17</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18</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7636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800" dirty="0" smtClean="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28</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482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5" name="Shape 655"/>
          <p:cNvSpPr txBox="1">
            <a:spLocks noGrp="1"/>
          </p:cNvSpPr>
          <p:nvPr>
            <p:ph type="body" idx="1"/>
          </p:nvPr>
        </p:nvSpPr>
        <p:spPr>
          <a:xfrm>
            <a:off x="935037" y="4416425"/>
            <a:ext cx="5140324" cy="4183061"/>
          </a:xfrm>
          <a:prstGeom prst="rect">
            <a:avLst/>
          </a:prstGeom>
          <a:noFill/>
          <a:ln>
            <a:noFill/>
          </a:ln>
        </p:spPr>
        <p:txBody>
          <a:bodyPr lIns="93175" tIns="46575" rIns="93175" bIns="46575" anchor="t" anchorCtr="0">
            <a:noAutofit/>
          </a:bodyPr>
          <a:lstStyle/>
          <a:p>
            <a:pPr marL="0" marR="0" lvl="0" indent="0" algn="l" rtl="0">
              <a:spcBef>
                <a:spcPts val="0"/>
              </a:spcBef>
              <a:buSzPct val="25000"/>
              <a:buFont typeface="Arial"/>
              <a:buNone/>
            </a:pPr>
            <a:r>
              <a:rPr lang="en-US" sz="1800" b="0" i="0" u="none" strike="noStrike" cap="none"/>
              <a:t>Looking at our planet – it is quick to notice one thing – Earth is Blue!</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The planet is covered by one massive ocean!  In fact, 71% of the planet is covered by ocean.  </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The ocean affects every human life.  It provides us with the air we breathe!  Did you know that most of the oxygen in the atmosphere originally came from the activities of photosynthetic organisms in the ocean. </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It supplies fresh water (most rain comes from the ocean).  It moderates the Earth’s climate, influences our weather, and affects human health.</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From the ocean we get food, medicine, and mineral and energy resources.  It provides jobs, supports our nation’s economy, serves as a highway for transportation of goods and people.</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And we cannot forget the ocean is a source of recreation and inspiration.  And it plays an important role in many cultures.</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r>
              <a:rPr lang="en-US" sz="1800" b="0" i="0" u="none" strike="noStrike" cap="none"/>
              <a:t>“How inappropriate to call this planet Earth, when clearly it is Ocean.” – Arthur C. Clark</a:t>
            </a:r>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Font typeface="Arial"/>
              <a:buNone/>
            </a:pPr>
            <a:endParaRPr sz="1800" b="0" i="0" u="none" strike="noStrike" cap="none"/>
          </a:p>
          <a:p>
            <a:pPr marL="0" marR="0" lvl="0" indent="0" algn="l" rtl="0">
              <a:spcBef>
                <a:spcPts val="0"/>
              </a:spcBef>
              <a:buSzPct val="25000"/>
              <a:buNone/>
            </a:pPr>
            <a:endParaRPr sz="1800" b="0" i="0" u="none" strike="noStrike" cap="none"/>
          </a:p>
        </p:txBody>
      </p:sp>
      <p:sp>
        <p:nvSpPr>
          <p:cNvPr id="656" name="Shape 656"/>
          <p:cNvSpPr txBox="1"/>
          <p:nvPr/>
        </p:nvSpPr>
        <p:spPr>
          <a:xfrm>
            <a:off x="3971925" y="8831261"/>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a:solidFill>
                  <a:srgbClr val="000000"/>
                </a:solidFill>
                <a:latin typeface="Arial"/>
                <a:ea typeface="Arial"/>
                <a:cs typeface="Arial"/>
                <a:sym typeface="Arial"/>
              </a:rPr>
              <a:t>4</a:t>
            </a:fld>
            <a:endParaRPr lang="en-US" sz="1200" b="0" i="0" u="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800" dirty="0" smtClean="0"/>
              <a:t>Based on models and a few observations </a:t>
            </a:r>
          </a:p>
          <a:p>
            <a:pPr eaLnBrk="1" hangingPunct="1"/>
            <a:r>
              <a:rPr lang="en-US" sz="1800" dirty="0" smtClean="0"/>
              <a:t>There is a high degree of certainty that  Saturation state in the GOM  has  decreased by ≈ 15 %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9960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n-US" dirty="0" smtClean="0"/>
              <a:t>Increased temperature, increased</a:t>
            </a:r>
            <a:r>
              <a:rPr lang="en-US" baseline="0" dirty="0" smtClean="0"/>
              <a:t> </a:t>
            </a:r>
            <a:r>
              <a:rPr lang="en-US" baseline="0" dirty="0" smtClean="0"/>
              <a:t>freshwater </a:t>
            </a:r>
            <a:r>
              <a:rPr lang="en-US" baseline="0" dirty="0" err="1" smtClean="0"/>
              <a:t>runnoff</a:t>
            </a:r>
            <a:r>
              <a:rPr lang="en-US" baseline="0" dirty="0" smtClean="0"/>
              <a:t> bringing nutrients</a:t>
            </a:r>
            <a:endParaRPr lang="en-US" dirty="0" smtClean="0"/>
          </a:p>
          <a:p>
            <a:pPr lvl="0">
              <a:spcBef>
                <a:spcPts val="0"/>
              </a:spcBef>
              <a:buNone/>
            </a:pPr>
            <a:endParaRPr lang="en-US" dirty="0" smtClean="0"/>
          </a:p>
          <a:p>
            <a:pPr lvl="0">
              <a:spcBef>
                <a:spcPts val="0"/>
              </a:spcBef>
              <a:buNone/>
            </a:pPr>
            <a:r>
              <a:rPr lang="en-US" dirty="0" smtClean="0"/>
              <a:t>With many stresses comes the</a:t>
            </a:r>
            <a:r>
              <a:rPr lang="en-US" baseline="0" dirty="0" smtClean="0"/>
              <a:t> opportunity for more solutions</a:t>
            </a:r>
            <a:endParaRPr dirty="0"/>
          </a:p>
        </p:txBody>
      </p:sp>
      <p:sp>
        <p:nvSpPr>
          <p:cNvPr id="856" name="Shape 8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n-US" dirty="0" smtClean="0"/>
              <a:t>Moving</a:t>
            </a:r>
            <a:r>
              <a:rPr lang="en-US" baseline="0" dirty="0" smtClean="0"/>
              <a:t> toward renewable energy,</a:t>
            </a:r>
          </a:p>
          <a:p>
            <a:pPr lvl="0">
              <a:spcBef>
                <a:spcPts val="0"/>
              </a:spcBef>
              <a:buNone/>
            </a:pPr>
            <a:r>
              <a:rPr lang="en-US" baseline="0" dirty="0" smtClean="0"/>
              <a:t>Expanding public transport</a:t>
            </a:r>
          </a:p>
          <a:p>
            <a:pPr lvl="0">
              <a:spcBef>
                <a:spcPts val="0"/>
              </a:spcBef>
              <a:buNone/>
            </a:pPr>
            <a:r>
              <a:rPr lang="en-US" baseline="0" dirty="0" smtClean="0"/>
              <a:t>Limiting nutrient runoff</a:t>
            </a:r>
            <a:endParaRPr dirty="0"/>
          </a:p>
        </p:txBody>
      </p:sp>
      <p:sp>
        <p:nvSpPr>
          <p:cNvPr id="867" name="Shape 8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marL="342900" marR="0" lvl="0" indent="-342900" algn="l" rtl="0">
              <a:lnSpc>
                <a:spcPct val="100000"/>
              </a:lnSpc>
              <a:spcBef>
                <a:spcPts val="600"/>
              </a:spcBef>
              <a:spcAft>
                <a:spcPts val="0"/>
              </a:spcAft>
              <a:buClr>
                <a:schemeClr val="lt1"/>
              </a:buClr>
              <a:buSzPct val="100000"/>
              <a:buFont typeface="Arial"/>
              <a:buChar char="•"/>
            </a:pPr>
            <a:r>
              <a:rPr lang="en-US" sz="3000" b="0" i="0" u="none" dirty="0" smtClean="0">
                <a:solidFill>
                  <a:schemeClr val="lt1"/>
                </a:solidFill>
                <a:latin typeface="+mn-lt"/>
                <a:ea typeface="Arial"/>
                <a:cs typeface="Arial"/>
                <a:sym typeface="Arial"/>
              </a:rPr>
              <a:t>Are you willing to step up to the CO2 </a:t>
            </a:r>
            <a:r>
              <a:rPr lang="en-US" sz="3000" b="0" i="0" u="none" dirty="0" err="1" smtClean="0">
                <a:solidFill>
                  <a:schemeClr val="lt1"/>
                </a:solidFill>
                <a:latin typeface="+mn-lt"/>
                <a:ea typeface="Arial"/>
                <a:cs typeface="Arial"/>
                <a:sym typeface="Arial"/>
              </a:rPr>
              <a:t>Challenga</a:t>
            </a:r>
            <a:endParaRPr lang="en-US" sz="3000" b="0" i="0" u="none" dirty="0" smtClean="0">
              <a:solidFill>
                <a:schemeClr val="lt1"/>
              </a:solidFill>
              <a:latin typeface="+mn-lt"/>
              <a:ea typeface="Arial"/>
              <a:cs typeface="Arial"/>
              <a:sym typeface="Arial"/>
            </a:endParaRPr>
          </a:p>
          <a:p>
            <a:pPr marL="342900" marR="0" lvl="0" indent="-342900" algn="l" rtl="0">
              <a:lnSpc>
                <a:spcPct val="100000"/>
              </a:lnSpc>
              <a:spcBef>
                <a:spcPts val="600"/>
              </a:spcBef>
              <a:spcAft>
                <a:spcPts val="0"/>
              </a:spcAft>
              <a:buClr>
                <a:schemeClr val="lt1"/>
              </a:buClr>
              <a:buSzPct val="100000"/>
              <a:buFont typeface="Arial"/>
              <a:buChar char="•"/>
            </a:pPr>
            <a:r>
              <a:rPr lang="en-US" sz="3000" b="0" i="0" u="none" dirty="0" smtClean="0">
                <a:solidFill>
                  <a:schemeClr val="lt1"/>
                </a:solidFill>
                <a:latin typeface="+mn-lt"/>
                <a:ea typeface="Arial"/>
                <a:cs typeface="Arial"/>
                <a:sym typeface="Arial"/>
              </a:rPr>
              <a:t>Reduce carbon footprint</a:t>
            </a:r>
          </a:p>
          <a:p>
            <a:pPr marL="742950" marR="0" lvl="1" indent="-285750" algn="l" rtl="0">
              <a:lnSpc>
                <a:spcPct val="100000"/>
              </a:lnSpc>
              <a:spcBef>
                <a:spcPts val="500"/>
              </a:spcBef>
              <a:spcAft>
                <a:spcPts val="0"/>
              </a:spcAft>
              <a:buClr>
                <a:schemeClr val="lt1"/>
              </a:buClr>
              <a:buSzPct val="100000"/>
              <a:buFont typeface="Arial"/>
              <a:buChar char="–"/>
            </a:pPr>
            <a:r>
              <a:rPr lang="en-US" sz="2500" b="0" i="0" u="none" strike="noStrike" cap="none" dirty="0" smtClean="0">
                <a:solidFill>
                  <a:schemeClr val="lt1"/>
                </a:solidFill>
                <a:latin typeface="+mn-lt"/>
                <a:ea typeface="Arial"/>
                <a:cs typeface="Arial"/>
                <a:sym typeface="Arial"/>
              </a:rPr>
              <a:t>Drive less – Create a bike share,  use public transportation , or carpool</a:t>
            </a:r>
          </a:p>
          <a:p>
            <a:pPr marL="742950" marR="0" lvl="1" indent="-285750" algn="l" rtl="0">
              <a:lnSpc>
                <a:spcPct val="100000"/>
              </a:lnSpc>
              <a:spcBef>
                <a:spcPts val="500"/>
              </a:spcBef>
              <a:spcAft>
                <a:spcPts val="0"/>
              </a:spcAft>
              <a:buClr>
                <a:schemeClr val="lt1"/>
              </a:buClr>
              <a:buSzPct val="100000"/>
              <a:buFont typeface="Arial"/>
              <a:buChar char="–"/>
            </a:pPr>
            <a:r>
              <a:rPr lang="en-US" sz="2500" b="0" i="0" u="none" strike="noStrike" cap="none" dirty="0" smtClean="0">
                <a:solidFill>
                  <a:schemeClr val="lt1"/>
                </a:solidFill>
                <a:latin typeface="+mn-lt"/>
                <a:ea typeface="Arial"/>
                <a:cs typeface="Arial"/>
                <a:sym typeface="Arial"/>
              </a:rPr>
              <a:t>Use less electricity</a:t>
            </a:r>
          </a:p>
          <a:p>
            <a:pPr marL="742950" marR="0" lvl="1" indent="-285750" algn="l" rtl="0">
              <a:lnSpc>
                <a:spcPct val="100000"/>
              </a:lnSpc>
              <a:spcBef>
                <a:spcPts val="500"/>
              </a:spcBef>
              <a:spcAft>
                <a:spcPts val="0"/>
              </a:spcAft>
              <a:buClr>
                <a:schemeClr val="lt1"/>
              </a:buClr>
              <a:buSzPct val="100000"/>
              <a:buFont typeface="Arial"/>
              <a:buChar char="–"/>
            </a:pPr>
            <a:r>
              <a:rPr lang="en-US" sz="2500" b="0" i="0" u="none" strike="noStrike" cap="none" dirty="0" smtClean="0">
                <a:solidFill>
                  <a:schemeClr val="lt1"/>
                </a:solidFill>
                <a:latin typeface="+mn-lt"/>
                <a:ea typeface="Arial"/>
                <a:cs typeface="Arial"/>
                <a:sym typeface="Arial"/>
              </a:rPr>
              <a:t>Consider using renewable energy sources</a:t>
            </a:r>
          </a:p>
          <a:p>
            <a:pPr marL="742950" marR="0" lvl="1" indent="-285750" algn="l" rtl="0">
              <a:lnSpc>
                <a:spcPct val="100000"/>
              </a:lnSpc>
              <a:spcBef>
                <a:spcPts val="500"/>
              </a:spcBef>
              <a:spcAft>
                <a:spcPts val="0"/>
              </a:spcAft>
              <a:buClr>
                <a:schemeClr val="lt1"/>
              </a:buClr>
              <a:buSzPct val="100000"/>
              <a:buFont typeface="Arial"/>
              <a:buChar char="–"/>
            </a:pPr>
            <a:r>
              <a:rPr lang="en-US" sz="2500" b="0" i="0" u="none" strike="noStrike" cap="none" dirty="0" smtClean="0">
                <a:solidFill>
                  <a:schemeClr val="lt1"/>
                </a:solidFill>
                <a:latin typeface="+mn-lt"/>
                <a:ea typeface="Arial"/>
                <a:cs typeface="Arial"/>
                <a:sym typeface="Arial"/>
              </a:rPr>
              <a:t>Reduce amount of animal protein in your diet  </a:t>
            </a:r>
          </a:p>
          <a:p>
            <a:pPr marL="742950" marR="0" lvl="1" indent="-285750" algn="l" rtl="0">
              <a:lnSpc>
                <a:spcPct val="100000"/>
              </a:lnSpc>
              <a:spcBef>
                <a:spcPts val="500"/>
              </a:spcBef>
              <a:spcAft>
                <a:spcPts val="0"/>
              </a:spcAft>
              <a:buClr>
                <a:schemeClr val="lt1"/>
              </a:buClr>
              <a:buSzPct val="100000"/>
              <a:buFont typeface="Arial"/>
              <a:buChar char="–"/>
            </a:pPr>
            <a:r>
              <a:rPr lang="en-US" sz="2500" b="0" i="0" u="none" strike="noStrike" cap="none" dirty="0" smtClean="0">
                <a:solidFill>
                  <a:schemeClr val="lt1"/>
                </a:solidFill>
                <a:latin typeface="+mn-lt"/>
                <a:ea typeface="Arial"/>
                <a:cs typeface="Arial"/>
                <a:sym typeface="Arial"/>
              </a:rPr>
              <a:t>Shop for fresh, local food</a:t>
            </a:r>
          </a:p>
          <a:p>
            <a:pPr marL="742950" marR="0" lvl="1" indent="-285750" algn="l" rtl="0">
              <a:lnSpc>
                <a:spcPct val="100000"/>
              </a:lnSpc>
              <a:spcBef>
                <a:spcPts val="520"/>
              </a:spcBef>
              <a:spcAft>
                <a:spcPts val="0"/>
              </a:spcAft>
              <a:buClr>
                <a:schemeClr val="lt1"/>
              </a:buClr>
              <a:buSzPct val="25000"/>
              <a:buFont typeface="Arial"/>
              <a:buNone/>
            </a:pPr>
            <a:r>
              <a:rPr lang="en-US" sz="2600" b="0" i="0" u="none" strike="noStrike" cap="none" dirty="0" smtClean="0">
                <a:solidFill>
                  <a:schemeClr val="lt1"/>
                </a:solidFill>
                <a:latin typeface="+mn-lt"/>
                <a:ea typeface="Arial"/>
                <a:cs typeface="Arial"/>
                <a:sym typeface="Arial"/>
              </a:rPr>
              <a:t>Or join  your local CSA </a:t>
            </a:r>
            <a:r>
              <a:rPr lang="en-US" sz="2600" b="0" i="0" u="none" strike="noStrike" cap="none" dirty="0" smtClean="0">
                <a:solidFill>
                  <a:schemeClr val="lt1"/>
                </a:solidFill>
                <a:latin typeface="+mn-lt"/>
                <a:ea typeface="Arial"/>
                <a:cs typeface="Arial"/>
                <a:sym typeface="Arial"/>
              </a:rPr>
              <a:t>(</a:t>
            </a:r>
            <a:r>
              <a:rPr lang="en-US" sz="2800" dirty="0" smtClean="0"/>
              <a:t>Community Supported Agriculture)</a:t>
            </a:r>
            <a:endParaRPr lang="en-US" sz="2600" b="0" i="0" u="none" strike="noStrike" cap="none" dirty="0" smtClean="0">
              <a:solidFill>
                <a:schemeClr val="lt1"/>
              </a:solidFill>
              <a:latin typeface="+mn-lt"/>
              <a:ea typeface="Arial"/>
              <a:cs typeface="Arial"/>
              <a:sym typeface="Arial"/>
            </a:endParaRPr>
          </a:p>
          <a:p>
            <a:pPr lvl="0">
              <a:spcBef>
                <a:spcPts val="0"/>
              </a:spcBef>
              <a:buNone/>
            </a:pPr>
            <a:endParaRPr dirty="0"/>
          </a:p>
        </p:txBody>
      </p:sp>
      <p:sp>
        <p:nvSpPr>
          <p:cNvPr id="876" name="Shape 8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endParaRPr/>
          </a:p>
        </p:txBody>
      </p:sp>
      <p:sp>
        <p:nvSpPr>
          <p:cNvPr id="891" name="Shape 8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add pretty image and </a:t>
            </a:r>
            <a:r>
              <a:rPr lang="en-US" smtClean="0"/>
              <a:t>contact info</a:t>
            </a:r>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34</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2059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68400" y="697230"/>
            <a:ext cx="4673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r>
              <a:rPr lang="en-US" sz="1200" dirty="0">
                <a:solidFill>
                  <a:schemeClr val="dk1"/>
                </a:solidFill>
                <a:latin typeface="Calibri"/>
                <a:ea typeface="Calibri"/>
                <a:cs typeface="Calibri"/>
                <a:sym typeface="Calibri"/>
              </a:rPr>
              <a:t>PRESS FOR ANIMATION</a:t>
            </a:r>
          </a:p>
          <a:p>
            <a:pPr>
              <a:buSzPct val="25000"/>
            </a:pPr>
            <a:r>
              <a:rPr lang="en-US" sz="1200" dirty="0">
                <a:solidFill>
                  <a:schemeClr val="dk1"/>
                </a:solidFill>
                <a:latin typeface="Calibri"/>
                <a:ea typeface="Calibri"/>
                <a:cs typeface="Calibri"/>
                <a:sym typeface="Calibri"/>
              </a:rPr>
              <a:t>About ¼ of the CO2 we emit is absorbed by our ocean </a:t>
            </a:r>
          </a:p>
          <a:p>
            <a:pPr>
              <a:buSzPct val="25000"/>
            </a:pPr>
            <a:r>
              <a:rPr lang="en-US" sz="1200" dirty="0">
                <a:solidFill>
                  <a:schemeClr val="dk1"/>
                </a:solidFill>
                <a:latin typeface="Calibri"/>
                <a:ea typeface="Calibri"/>
                <a:cs typeface="Calibri"/>
                <a:sym typeface="Calibri"/>
              </a:rPr>
              <a:t>PRESS for ANIMATION</a:t>
            </a:r>
          </a:p>
          <a:p>
            <a:pPr>
              <a:buSzPct val="25000"/>
            </a:pPr>
            <a:r>
              <a:rPr lang="en-US" sz="1200" dirty="0">
                <a:solidFill>
                  <a:schemeClr val="dk1"/>
                </a:solidFill>
                <a:latin typeface="Calibri"/>
                <a:ea typeface="Calibri"/>
                <a:cs typeface="Calibri"/>
                <a:sym typeface="Calibri"/>
              </a:rPr>
              <a:t>CO2 is </a:t>
            </a:r>
            <a:r>
              <a:rPr lang="en-US" sz="1200" dirty="0" err="1">
                <a:solidFill>
                  <a:schemeClr val="dk1"/>
                </a:solidFill>
                <a:latin typeface="Calibri"/>
                <a:ea typeface="Calibri"/>
                <a:cs typeface="Calibri"/>
                <a:sym typeface="Calibri"/>
              </a:rPr>
              <a:t>oftern</a:t>
            </a:r>
            <a:r>
              <a:rPr lang="en-US" sz="1200" dirty="0">
                <a:solidFill>
                  <a:schemeClr val="dk1"/>
                </a:solidFill>
                <a:latin typeface="Calibri"/>
                <a:ea typeface="Calibri"/>
                <a:cs typeface="Calibri"/>
                <a:sym typeface="Calibri"/>
              </a:rPr>
              <a:t> referred to as an acid gas because when CO2 combines with seawater it forms carbonic acid which quickly dissociates..</a:t>
            </a:r>
          </a:p>
          <a:p>
            <a:pPr>
              <a:buSzPct val="25000"/>
            </a:pPr>
            <a:r>
              <a:rPr lang="en-US" sz="1200" dirty="0">
                <a:solidFill>
                  <a:schemeClr val="dk1"/>
                </a:solidFill>
                <a:latin typeface="Calibri"/>
                <a:ea typeface="Calibri"/>
                <a:cs typeface="Calibri"/>
                <a:sym typeface="Calibri"/>
              </a:rPr>
              <a:t>PRESS FOR ANIMATION</a:t>
            </a:r>
          </a:p>
          <a:p>
            <a:pPr>
              <a:buSzPct val="25000"/>
            </a:pPr>
            <a:r>
              <a:rPr lang="en-US" sz="1200" dirty="0">
                <a:solidFill>
                  <a:schemeClr val="dk1"/>
                </a:solidFill>
                <a:latin typeface="Calibri"/>
                <a:ea typeface="Calibri"/>
                <a:cs typeface="Calibri"/>
                <a:sym typeface="Calibri"/>
              </a:rPr>
              <a:t>To form</a:t>
            </a:r>
          </a:p>
          <a:p>
            <a:pPr>
              <a:buSzPct val="25000"/>
            </a:pPr>
            <a:r>
              <a:rPr lang="en-US" sz="1200" dirty="0">
                <a:solidFill>
                  <a:schemeClr val="dk1"/>
                </a:solidFill>
                <a:latin typeface="Calibri"/>
                <a:ea typeface="Calibri"/>
                <a:cs typeface="Calibri"/>
                <a:sym typeface="Calibri"/>
              </a:rPr>
              <a:t>PRESS FOR ANIMATION</a:t>
            </a:r>
          </a:p>
          <a:p>
            <a:pPr>
              <a:buSzPct val="25000"/>
            </a:pPr>
            <a:r>
              <a:rPr lang="en-US" sz="1200" dirty="0">
                <a:solidFill>
                  <a:schemeClr val="dk1"/>
                </a:solidFill>
                <a:latin typeface="Calibri"/>
                <a:ea typeface="Calibri"/>
                <a:cs typeface="Calibri"/>
                <a:sym typeface="Calibri"/>
              </a:rPr>
              <a:t>Ultimately increasing the number of H ions, </a:t>
            </a:r>
          </a:p>
          <a:p>
            <a:pPr>
              <a:buSzPct val="25000"/>
            </a:pPr>
            <a:r>
              <a:rPr lang="en-US" sz="1200" dirty="0">
                <a:solidFill>
                  <a:schemeClr val="dk1"/>
                </a:solidFill>
                <a:latin typeface="Calibri"/>
                <a:ea typeface="Calibri"/>
                <a:cs typeface="Calibri"/>
                <a:sym typeface="Calibri"/>
              </a:rPr>
              <a:t>PRESS FOR ANIMATION</a:t>
            </a:r>
          </a:p>
          <a:p>
            <a:pPr>
              <a:buSzPct val="25000"/>
            </a:pPr>
            <a:r>
              <a:rPr lang="en-US" sz="1200" dirty="0">
                <a:solidFill>
                  <a:schemeClr val="dk1"/>
                </a:solidFill>
                <a:latin typeface="Calibri"/>
                <a:ea typeface="Calibri"/>
                <a:cs typeface="Calibri"/>
                <a:sym typeface="Calibri"/>
              </a:rPr>
              <a:t>And making CO3 less abundant and more challenging for </a:t>
            </a:r>
            <a:r>
              <a:rPr lang="en-US" sz="1200" dirty="0" err="1">
                <a:solidFill>
                  <a:schemeClr val="dk1"/>
                </a:solidFill>
                <a:latin typeface="Calibri"/>
                <a:ea typeface="Calibri"/>
                <a:cs typeface="Calibri"/>
                <a:sym typeface="Calibri"/>
              </a:rPr>
              <a:t>orgnais</a:t>
            </a:r>
            <a:endParaRPr lang="en-US" sz="1200" dirty="0">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n-US" dirty="0" smtClean="0"/>
              <a:t>The chemistry link to biology</a:t>
            </a:r>
            <a:endParaRPr dirty="0"/>
          </a:p>
        </p:txBody>
      </p:sp>
      <p:sp>
        <p:nvSpPr>
          <p:cNvPr id="719" name="Shape 7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n-US" dirty="0" smtClean="0"/>
              <a:t>Not</a:t>
            </a:r>
            <a:r>
              <a:rPr lang="en-US" baseline="0" dirty="0" smtClean="0"/>
              <a:t> just coral reefs, but other important species: stone crab, shrimp and the animals they rely on for food</a:t>
            </a:r>
          </a:p>
          <a:p>
            <a:pPr lvl="0">
              <a:spcBef>
                <a:spcPts val="0"/>
              </a:spcBef>
              <a:buNone/>
            </a:pPr>
            <a:r>
              <a:rPr lang="en-US" baseline="0" dirty="0" smtClean="0"/>
              <a:t>Coral spawning</a:t>
            </a:r>
          </a:p>
          <a:p>
            <a:pPr lvl="0">
              <a:spcBef>
                <a:spcPts val="0"/>
              </a:spcBef>
              <a:buNone/>
            </a:pPr>
            <a:r>
              <a:rPr lang="en-US" baseline="0" dirty="0" smtClean="0"/>
              <a:t>Stone crab</a:t>
            </a:r>
          </a:p>
          <a:p>
            <a:pPr lvl="0">
              <a:spcBef>
                <a:spcPts val="0"/>
              </a:spcBef>
              <a:buNone/>
            </a:pPr>
            <a:r>
              <a:rPr lang="en-US" baseline="0" dirty="0" smtClean="0"/>
              <a:t>clams</a:t>
            </a:r>
          </a:p>
          <a:p>
            <a:pPr lvl="0">
              <a:spcBef>
                <a:spcPts val="0"/>
              </a:spcBef>
              <a:buNone/>
            </a:pPr>
            <a:endParaRPr lang="en-US" baseline="0" dirty="0" smtClean="0"/>
          </a:p>
          <a:p>
            <a:pPr lvl="0">
              <a:spcBef>
                <a:spcPts val="0"/>
              </a:spcBef>
              <a:buNone/>
            </a:pPr>
            <a:endParaRPr dirty="0"/>
          </a:p>
        </p:txBody>
      </p:sp>
      <p:sp>
        <p:nvSpPr>
          <p:cNvPr id="607" name="Shape 6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935037" y="4416425"/>
            <a:ext cx="5140324" cy="4183061"/>
          </a:xfrm>
          <a:prstGeom prst="rect">
            <a:avLst/>
          </a:prstGeom>
        </p:spPr>
        <p:txBody>
          <a:bodyPr lIns="91420" tIns="91420" rIns="91420" bIns="91420" anchor="t" anchorCtr="0">
            <a:noAutofit/>
          </a:bodyPr>
          <a:lstStyle/>
          <a:p>
            <a:r>
              <a:rPr lang="en-US" dirty="0" smtClean="0"/>
              <a:t>Upper left: Chinese rock fish, increased anxiety  https://www.ncbi.nlm.nih.gov/pmc/articles/PMC3866405/</a:t>
            </a:r>
          </a:p>
          <a:p>
            <a:r>
              <a:rPr lang="en-US" dirty="0" smtClean="0"/>
              <a:t>Lower right: Clownfish,</a:t>
            </a:r>
            <a:r>
              <a:rPr lang="en-US" baseline="0" dirty="0" smtClean="0"/>
              <a:t> in high CO2 compromised cues to find their way back to their home anemone http://www.pnas.org/content/pnas/106/6/1848.full.pdf</a:t>
            </a:r>
          </a:p>
          <a:p>
            <a:r>
              <a:rPr lang="en-US" baseline="0" dirty="0" smtClean="0"/>
              <a:t>Lower left and </a:t>
            </a:r>
            <a:r>
              <a:rPr lang="en-US" baseline="0" dirty="0" err="1" smtClean="0"/>
              <a:t>righ</a:t>
            </a:r>
            <a:r>
              <a:rPr lang="en-US" baseline="0" dirty="0" smtClean="0"/>
              <a:t>: damselfish and cardinalfish respectively, decrease </a:t>
            </a:r>
            <a:r>
              <a:rPr lang="en-US" baseline="0" dirty="0" err="1" smtClean="0"/>
              <a:t>detecton</a:t>
            </a:r>
            <a:r>
              <a:rPr lang="en-US" baseline="0" dirty="0" smtClean="0"/>
              <a:t> of predators, prefer lower Co2 waters https://www.nature.com/articles/nclimate2195?utm_source=Daily+Carbon+Briefing&amp;utm_campaign=fe2fe983c3-DAILY_BRIEFING&amp;utm_medium=email&amp;utm_term=0_876aab4fd7-fe2fe983c3-303421281</a:t>
            </a:r>
            <a:endParaRPr lang="en-US" dirty="0" smtClean="0"/>
          </a:p>
          <a:p>
            <a:r>
              <a:rPr lang="en-US" dirty="0" smtClean="0"/>
              <a:t>Lower</a:t>
            </a:r>
            <a:r>
              <a:rPr lang="en-US" baseline="0" dirty="0" smtClean="0"/>
              <a:t> right: </a:t>
            </a:r>
            <a:r>
              <a:rPr lang="en-US" baseline="0" dirty="0" err="1" smtClean="0"/>
              <a:t>CohoSalmon</a:t>
            </a:r>
            <a:r>
              <a:rPr lang="en-US" baseline="0" dirty="0" smtClean="0"/>
              <a:t>, high Co2 compromised ability to find their way back to home river, and ability to avoid predators</a:t>
            </a:r>
          </a:p>
          <a:p>
            <a:endParaRPr lang="en-US" baseline="0" dirty="0" smtClean="0"/>
          </a:p>
          <a:p>
            <a:r>
              <a:rPr lang="en-US" baseline="0" dirty="0" smtClean="0"/>
              <a:t>Feel free to just highlight a few or one!</a:t>
            </a:r>
            <a:endParaRPr dirty="0"/>
          </a:p>
        </p:txBody>
      </p:sp>
      <p:sp>
        <p:nvSpPr>
          <p:cNvPr id="758" name="Shape 758"/>
          <p:cNvSpPr>
            <a:spLocks noGrp="1" noRot="1" noChangeAspect="1"/>
          </p:cNvSpPr>
          <p:nvPr>
            <p:ph type="sldImg" idx="2"/>
          </p:nvPr>
        </p:nvSpPr>
        <p:spPr>
          <a:xfrm>
            <a:off x="1168400" y="697230"/>
            <a:ext cx="4673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endParaRPr/>
          </a:p>
        </p:txBody>
      </p:sp>
      <p:sp>
        <p:nvSpPr>
          <p:cNvPr id="839" name="Shape 8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r>
              <a:rPr lang="es-ES_tradnl" dirty="0" err="1" smtClean="0"/>
              <a:t>For</a:t>
            </a:r>
            <a:r>
              <a:rPr lang="es-ES_tradnl" dirty="0" smtClean="0"/>
              <a:t> FL</a:t>
            </a:r>
            <a:endParaRPr dirty="0"/>
          </a:p>
        </p:txBody>
      </p:sp>
      <p:sp>
        <p:nvSpPr>
          <p:cNvPr id="586" name="Shape 5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txBox="1">
            <a:spLocks noGrp="1"/>
          </p:cNvSpPr>
          <p:nvPr>
            <p:ph type="body" idx="1"/>
          </p:nvPr>
        </p:nvSpPr>
        <p:spPr>
          <a:xfrm>
            <a:off x="935037" y="4416425"/>
            <a:ext cx="5140324" cy="4183061"/>
          </a:xfrm>
          <a:prstGeom prst="rect">
            <a:avLst/>
          </a:prstGeom>
        </p:spPr>
        <p:txBody>
          <a:bodyPr lIns="91425" tIns="91425" rIns="91425" bIns="91425" anchor="t" anchorCtr="0">
            <a:noAutofit/>
          </a:bodyPr>
          <a:lstStyle/>
          <a:p>
            <a:pPr lvl="0">
              <a:spcBef>
                <a:spcPts val="0"/>
              </a:spcBef>
              <a:buNone/>
            </a:pPr>
            <a:endParaRPr/>
          </a:p>
        </p:txBody>
      </p:sp>
      <p:sp>
        <p:nvSpPr>
          <p:cNvPr id="623" name="Shape 6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rot="5400000">
            <a:off x="4743450" y="2381249"/>
            <a:ext cx="5486399" cy="19431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73" name="Shape 173"/>
          <p:cNvSpPr txBox="1">
            <a:spLocks noGrp="1"/>
          </p:cNvSpPr>
          <p:nvPr>
            <p:ph type="body" idx="1"/>
          </p:nvPr>
        </p:nvSpPr>
        <p:spPr>
          <a:xfrm rot="5400000">
            <a:off x="781050" y="514349"/>
            <a:ext cx="5486399" cy="56769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74" name="Shape 17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75" name="Shape 17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76" name="Shape 17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8"/>
        <p:cNvGrpSpPr/>
        <p:nvPr/>
      </p:nvGrpSpPr>
      <p:grpSpPr>
        <a:xfrm>
          <a:off x="0" y="0"/>
          <a:ext cx="0" cy="0"/>
          <a:chOff x="0" y="0"/>
          <a:chExt cx="0" cy="0"/>
        </a:xfrm>
      </p:grpSpPr>
      <p:sp>
        <p:nvSpPr>
          <p:cNvPr id="229" name="Shape 22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230" name="Shape 23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marL="457200" marR="0" lvl="1" indent="0" algn="ctr" rtl="0">
              <a:spcBef>
                <a:spcPts val="560"/>
              </a:spcBef>
              <a:spcAft>
                <a:spcPts val="0"/>
              </a:spcAft>
              <a:buClr>
                <a:schemeClr val="lt1"/>
              </a:buClr>
              <a:buFont typeface="Arial"/>
              <a:buNone/>
              <a:defRPr sz="2800" b="0" i="0" u="none" strike="noStrike" cap="none">
                <a:solidFill>
                  <a:schemeClr val="lt1"/>
                </a:solidFill>
                <a:latin typeface="Arial"/>
                <a:ea typeface="Arial"/>
                <a:cs typeface="Arial"/>
                <a:sym typeface="Arial"/>
              </a:defRPr>
            </a:lvl2pPr>
            <a:lvl3pPr marL="914400" marR="0" lvl="2" indent="0" algn="ctr" rtl="0">
              <a:spcBef>
                <a:spcPts val="480"/>
              </a:spcBef>
              <a:spcAft>
                <a:spcPts val="0"/>
              </a:spcAft>
              <a:buClr>
                <a:schemeClr val="lt1"/>
              </a:buClr>
              <a:buFont typeface="Arial"/>
              <a:buNone/>
              <a:defRPr sz="2400" b="0" i="0" u="none" strike="noStrike" cap="none">
                <a:solidFill>
                  <a:schemeClr val="lt1"/>
                </a:solidFill>
                <a:latin typeface="Arial"/>
                <a:ea typeface="Arial"/>
                <a:cs typeface="Arial"/>
                <a:sym typeface="Arial"/>
              </a:defRPr>
            </a:lvl3pPr>
            <a:lvl4pPr marL="1371600" marR="0" lvl="3"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4pPr>
            <a:lvl5pPr marL="1828800" marR="0" lvl="4"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5pPr>
            <a:lvl6pPr marL="2286000" marR="0" lvl="5"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6pPr>
            <a:lvl7pPr marL="2743200" marR="0" lvl="6"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7pPr>
            <a:lvl8pPr marL="3200400" marR="0" lvl="7"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8pPr>
            <a:lvl9pPr marL="3657600" marR="0" lvl="8" indent="0" algn="ctr"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9pPr>
          </a:lstStyle>
          <a:p>
            <a:endParaRPr/>
          </a:p>
        </p:txBody>
      </p:sp>
      <p:sp>
        <p:nvSpPr>
          <p:cNvPr id="231" name="Shape 23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32" name="Shape 23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33" name="Shape 23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9" name="Shape 19"/>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a:solidFill>
                  <a:schemeClr val="dk1"/>
                </a:solidFill>
                <a:latin typeface="Arial"/>
                <a:ea typeface="Arial"/>
                <a:cs typeface="Arial"/>
                <a:sym typeface="Arial"/>
              </a:rPr>
              <a:t>‹#›</a:t>
            </a:fld>
            <a:endParaRPr lang="en-US" sz="1400" b="0" i="0" u="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79" name="Shape 179"/>
          <p:cNvSpPr txBox="1">
            <a:spLocks noGrp="1"/>
          </p:cNvSpPr>
          <p:nvPr>
            <p:ph type="body" idx="1"/>
          </p:nvPr>
        </p:nvSpPr>
        <p:spPr>
          <a:xfrm rot="5400000">
            <a:off x="2514599" y="152399"/>
            <a:ext cx="4114800" cy="77724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80" name="Shape 18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81" name="Shape 18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82" name="Shape 18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85" name="Shape 185"/>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lt1"/>
              </a:buClr>
              <a:buFont typeface="Arial"/>
              <a:buNone/>
              <a:defRPr sz="3200" b="0" i="0" u="none" strike="noStrike" cap="none">
                <a:solidFill>
                  <a:schemeClr val="lt1"/>
                </a:solidFill>
                <a:latin typeface="Arial"/>
                <a:ea typeface="Arial"/>
                <a:cs typeface="Arial"/>
                <a:sym typeface="Arial"/>
              </a:defRPr>
            </a:lvl1pPr>
            <a:lvl2pPr marL="457200" marR="0" lvl="1" indent="0" algn="l" rtl="0">
              <a:spcBef>
                <a:spcPts val="560"/>
              </a:spcBef>
              <a:spcAft>
                <a:spcPts val="0"/>
              </a:spcAft>
              <a:buClr>
                <a:schemeClr val="lt1"/>
              </a:buClr>
              <a:buFont typeface="Arial"/>
              <a:buNone/>
              <a:defRPr sz="2800" b="0" i="0" u="none" strike="noStrike" cap="none">
                <a:solidFill>
                  <a:schemeClr val="lt1"/>
                </a:solidFill>
                <a:latin typeface="Arial"/>
                <a:ea typeface="Arial"/>
                <a:cs typeface="Arial"/>
                <a:sym typeface="Arial"/>
              </a:defRPr>
            </a:lvl2pPr>
            <a:lvl3pPr marL="914400" marR="0" lvl="2" indent="0" algn="l" rtl="0">
              <a:spcBef>
                <a:spcPts val="480"/>
              </a:spcBef>
              <a:spcAft>
                <a:spcPts val="0"/>
              </a:spcAft>
              <a:buClr>
                <a:schemeClr val="lt1"/>
              </a:buClr>
              <a:buFont typeface="Arial"/>
              <a:buNone/>
              <a:defRPr sz="2400" b="0" i="0" u="none" strike="noStrike" cap="none">
                <a:solidFill>
                  <a:schemeClr val="lt1"/>
                </a:solidFill>
                <a:latin typeface="Arial"/>
                <a:ea typeface="Arial"/>
                <a:cs typeface="Arial"/>
                <a:sym typeface="Arial"/>
              </a:defRPr>
            </a:lvl3pPr>
            <a:lvl4pPr marL="1371600" marR="0" lvl="3"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4pPr>
            <a:lvl5pPr marL="1828800" marR="0" lvl="4"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5pPr>
            <a:lvl6pPr marL="2286000" marR="0" lvl="5"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6pPr>
            <a:lvl7pPr marL="2743200" marR="0" lvl="6"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7pPr>
            <a:lvl8pPr marL="3200400" marR="0" lvl="7"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8pPr>
            <a:lvl9pPr marL="3657600" marR="0" lvl="8"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9pPr>
          </a:lstStyle>
          <a:p>
            <a:endParaRPr/>
          </a:p>
        </p:txBody>
      </p:sp>
      <p:sp>
        <p:nvSpPr>
          <p:cNvPr id="186" name="Shape 18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9pPr>
          </a:lstStyle>
          <a:p>
            <a:endParaRPr/>
          </a:p>
        </p:txBody>
      </p:sp>
      <p:sp>
        <p:nvSpPr>
          <p:cNvPr id="187" name="Shape 18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88" name="Shape 18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92" name="Shape 19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93" name="Shape 19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457200" marR="0" lvl="1" indent="0" algn="l" rtl="0">
              <a:spcBef>
                <a:spcPts val="240"/>
              </a:spcBef>
              <a:spcAft>
                <a:spcPts val="0"/>
              </a:spcAft>
              <a:buClr>
                <a:schemeClr val="lt1"/>
              </a:buClr>
              <a:buFont typeface="Arial"/>
              <a:buNone/>
              <a:defRPr sz="1200" b="0" i="0" u="none" strike="noStrike" cap="none">
                <a:solidFill>
                  <a:schemeClr val="lt1"/>
                </a:solidFill>
                <a:latin typeface="Arial"/>
                <a:ea typeface="Arial"/>
                <a:cs typeface="Arial"/>
                <a:sym typeface="Arial"/>
              </a:defRPr>
            </a:lvl2pPr>
            <a:lvl3pPr marL="914400" marR="0" lvl="2" indent="0" algn="l" rtl="0">
              <a:spcBef>
                <a:spcPts val="200"/>
              </a:spcBef>
              <a:spcAft>
                <a:spcPts val="0"/>
              </a:spcAft>
              <a:buClr>
                <a:schemeClr val="lt1"/>
              </a:buClr>
              <a:buFont typeface="Arial"/>
              <a:buNone/>
              <a:defRPr sz="1000" b="0" i="0" u="none" strike="noStrike" cap="none">
                <a:solidFill>
                  <a:schemeClr val="lt1"/>
                </a:solidFill>
                <a:latin typeface="Arial"/>
                <a:ea typeface="Arial"/>
                <a:cs typeface="Arial"/>
                <a:sym typeface="Arial"/>
              </a:defRPr>
            </a:lvl3pPr>
            <a:lvl4pPr marL="1371600" marR="0" lvl="3"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4pPr>
            <a:lvl5pPr marL="1828800" marR="0" lvl="4"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5pPr>
            <a:lvl6pPr marL="2286000" marR="0" lvl="5"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6pPr>
            <a:lvl7pPr marL="2743200" marR="0" lvl="6"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7pPr>
            <a:lvl8pPr marL="3200400" marR="0" lvl="7"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8pPr>
            <a:lvl9pPr marL="3657600" marR="0" lvl="8" indent="0" algn="l" rtl="0">
              <a:spcBef>
                <a:spcPts val="180"/>
              </a:spcBef>
              <a:spcAft>
                <a:spcPts val="0"/>
              </a:spcAft>
              <a:buClr>
                <a:schemeClr val="lt1"/>
              </a:buClr>
              <a:buFont typeface="Arial"/>
              <a:buNone/>
              <a:defRPr sz="900" b="0" i="0" u="none" strike="noStrike" cap="none">
                <a:solidFill>
                  <a:schemeClr val="lt1"/>
                </a:solidFill>
                <a:latin typeface="Arial"/>
                <a:ea typeface="Arial"/>
                <a:cs typeface="Arial"/>
                <a:sym typeface="Arial"/>
              </a:defRPr>
            </a:lvl9pPr>
          </a:lstStyle>
          <a:p>
            <a:endParaRPr/>
          </a:p>
        </p:txBody>
      </p:sp>
      <p:sp>
        <p:nvSpPr>
          <p:cNvPr id="194" name="Shape 19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95" name="Shape 19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7"/>
        <p:cNvGrpSpPr/>
        <p:nvPr/>
      </p:nvGrpSpPr>
      <p:grpSpPr>
        <a:xfrm>
          <a:off x="0" y="0"/>
          <a:ext cx="0" cy="0"/>
          <a:chOff x="0" y="0"/>
          <a:chExt cx="0" cy="0"/>
        </a:xfrm>
      </p:grpSpPr>
      <p:sp>
        <p:nvSpPr>
          <p:cNvPr id="198" name="Shape 198"/>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203" name="Shape 20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04" name="Shape 20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05" name="Shape 20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208" name="Shape 20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9pPr>
          </a:lstStyle>
          <a:p>
            <a:endParaRPr/>
          </a:p>
        </p:txBody>
      </p:sp>
      <p:sp>
        <p:nvSpPr>
          <p:cNvPr id="209" name="Shape 20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5pPr>
            <a:lvl6pPr marL="2514600" marR="0" lvl="5"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6pPr>
            <a:lvl7pPr marL="2971800" marR="0" lvl="6"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7pPr>
            <a:lvl8pPr marL="3429000" marR="0" lvl="7"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8pPr>
            <a:lvl9pPr marL="3886200" marR="0" lvl="8"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10" name="Shape 21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lt1"/>
              </a:buClr>
              <a:buFont typeface="Arial"/>
              <a:buNone/>
              <a:defRPr sz="2400" b="1" i="0" u="none" strike="noStrike" cap="none">
                <a:solidFill>
                  <a:schemeClr val="lt1"/>
                </a:solidFill>
                <a:latin typeface="Arial"/>
                <a:ea typeface="Arial"/>
                <a:cs typeface="Arial"/>
                <a:sym typeface="Arial"/>
              </a:defRPr>
            </a:lvl1pPr>
            <a:lvl2pPr marL="457200" marR="0" lvl="1" indent="0" algn="l" rtl="0">
              <a:spcBef>
                <a:spcPts val="400"/>
              </a:spcBef>
              <a:spcAft>
                <a:spcPts val="0"/>
              </a:spcAft>
              <a:buClr>
                <a:schemeClr val="lt1"/>
              </a:buClr>
              <a:buFont typeface="Arial"/>
              <a:buNone/>
              <a:defRPr sz="2000" b="1" i="0" u="none" strike="noStrike" cap="none">
                <a:solidFill>
                  <a:schemeClr val="lt1"/>
                </a:solidFill>
                <a:latin typeface="Arial"/>
                <a:ea typeface="Arial"/>
                <a:cs typeface="Arial"/>
                <a:sym typeface="Arial"/>
              </a:defRPr>
            </a:lvl2pPr>
            <a:lvl3pPr marL="914400" marR="0" lvl="2" indent="0" algn="l" rtl="0">
              <a:spcBef>
                <a:spcPts val="360"/>
              </a:spcBef>
              <a:spcAft>
                <a:spcPts val="0"/>
              </a:spcAft>
              <a:buClr>
                <a:schemeClr val="lt1"/>
              </a:buClr>
              <a:buFont typeface="Arial"/>
              <a:buNone/>
              <a:defRPr sz="1800" b="1" i="0" u="none" strike="noStrike" cap="none">
                <a:solidFill>
                  <a:schemeClr val="lt1"/>
                </a:solidFill>
                <a:latin typeface="Arial"/>
                <a:ea typeface="Arial"/>
                <a:cs typeface="Arial"/>
                <a:sym typeface="Arial"/>
              </a:defRPr>
            </a:lvl3pPr>
            <a:lvl4pPr marL="1371600" marR="0" lvl="3"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4pPr>
            <a:lvl5pPr marL="1828800" marR="0" lvl="4"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5pPr>
            <a:lvl6pPr marL="2286000" marR="0" lvl="5"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6pPr>
            <a:lvl7pPr marL="2743200" marR="0" lvl="6"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7pPr>
            <a:lvl8pPr marL="3200400" marR="0" lvl="7"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8pPr>
            <a:lvl9pPr marL="3657600" marR="0" lvl="8" indent="0" algn="l" rtl="0">
              <a:spcBef>
                <a:spcPts val="320"/>
              </a:spcBef>
              <a:spcAft>
                <a:spcPts val="0"/>
              </a:spcAft>
              <a:buClr>
                <a:schemeClr val="lt1"/>
              </a:buClr>
              <a:buFont typeface="Arial"/>
              <a:buNone/>
              <a:defRPr sz="1600" b="1" i="0" u="none" strike="noStrike" cap="none">
                <a:solidFill>
                  <a:schemeClr val="lt1"/>
                </a:solidFill>
                <a:latin typeface="Arial"/>
                <a:ea typeface="Arial"/>
                <a:cs typeface="Arial"/>
                <a:sym typeface="Arial"/>
              </a:defRPr>
            </a:lvl9pPr>
          </a:lstStyle>
          <a:p>
            <a:endParaRPr/>
          </a:p>
        </p:txBody>
      </p:sp>
      <p:sp>
        <p:nvSpPr>
          <p:cNvPr id="211" name="Shape 21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1pPr>
            <a:lvl2pPr marL="742950" marR="0" lvl="1" indent="-15875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2pPr>
            <a:lvl3pPr marL="1143000" marR="0" lvl="2"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3pPr>
            <a:lvl4pPr marL="1600200" marR="0" lvl="3"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4pPr>
            <a:lvl5pPr marL="2057400" marR="0" lvl="4"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5pPr>
            <a:lvl6pPr marL="2514600" marR="0" lvl="5"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6pPr>
            <a:lvl7pPr marL="2971800" marR="0" lvl="6"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7pPr>
            <a:lvl8pPr marL="3429000" marR="0" lvl="7"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8pPr>
            <a:lvl9pPr marL="3886200" marR="0" lvl="8" indent="-127000" algn="l" rtl="0">
              <a:spcBef>
                <a:spcPts val="320"/>
              </a:spcBef>
              <a:spcAft>
                <a:spcPts val="0"/>
              </a:spcAft>
              <a:buClr>
                <a:schemeClr val="lt1"/>
              </a:buClr>
              <a:buSzPct val="1000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212" name="Shape 21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14" name="Shape 21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217" name="Shape 217"/>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6pPr>
            <a:lvl7pPr marL="2971800" marR="0" lvl="6"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7pPr>
            <a:lvl8pPr marL="3429000" marR="0" lvl="7"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8pPr>
            <a:lvl9pPr marL="3886200" marR="0" lvl="8"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218" name="Shape 218"/>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742950" marR="0" lvl="1" indent="-13335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2pPr>
            <a:lvl3pPr marL="1143000" marR="0" lvl="2"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600200" marR="0" lvl="3"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2057400" marR="0" lvl="4"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6pPr>
            <a:lvl7pPr marL="2971800" marR="0" lvl="6"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7pPr>
            <a:lvl8pPr marL="3429000" marR="0" lvl="7"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8pPr>
            <a:lvl9pPr marL="3886200" marR="0" lvl="8" indent="-114300"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219" name="Shape 21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20" name="Shape 22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21" name="Shape 22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224" name="Shape 2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457200" marR="0" lvl="1" indent="0" algn="l" rtl="0">
              <a:spcBef>
                <a:spcPts val="360"/>
              </a:spcBef>
              <a:spcAft>
                <a:spcPts val="0"/>
              </a:spcAft>
              <a:buClr>
                <a:schemeClr val="lt1"/>
              </a:buClr>
              <a:buFont typeface="Arial"/>
              <a:buNone/>
              <a:defRPr sz="1800" b="0" i="0" u="none" strike="noStrike" cap="none">
                <a:solidFill>
                  <a:schemeClr val="lt1"/>
                </a:solidFill>
                <a:latin typeface="Arial"/>
                <a:ea typeface="Arial"/>
                <a:cs typeface="Arial"/>
                <a:sym typeface="Arial"/>
              </a:defRPr>
            </a:lvl2pPr>
            <a:lvl3pPr marL="914400" marR="0" lvl="2" indent="0" algn="l" rtl="0">
              <a:spcBef>
                <a:spcPts val="320"/>
              </a:spcBef>
              <a:spcAft>
                <a:spcPts val="0"/>
              </a:spcAft>
              <a:buClr>
                <a:schemeClr val="lt1"/>
              </a:buClr>
              <a:buFont typeface="Arial"/>
              <a:buNone/>
              <a:defRPr sz="1600" b="0" i="0" u="none" strike="noStrike" cap="none">
                <a:solidFill>
                  <a:schemeClr val="lt1"/>
                </a:solidFill>
                <a:latin typeface="Arial"/>
                <a:ea typeface="Arial"/>
                <a:cs typeface="Arial"/>
                <a:sym typeface="Arial"/>
              </a:defRPr>
            </a:lvl3pPr>
            <a:lvl4pPr marL="1371600" marR="0" lvl="3"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1828800" marR="0" lvl="4"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2286000" marR="0" lvl="5"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2743200" marR="0" lvl="6"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3200400" marR="0" lvl="7"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3657600" marR="0" lvl="8" indent="0" algn="l" rtl="0">
              <a:spcBef>
                <a:spcPts val="28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endParaRPr/>
          </a:p>
        </p:txBody>
      </p:sp>
      <p:sp>
        <p:nvSpPr>
          <p:cNvPr id="225" name="Shape 22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26" name="Shape 22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227" name="Shape 22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endParaRPr/>
          </a:p>
        </p:txBody>
      </p:sp>
      <p:sp>
        <p:nvSpPr>
          <p:cNvPr id="166" name="Shape 166"/>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lt1"/>
              </a:buClr>
              <a:buSzPct val="100000"/>
              <a:buFont typeface="Arial"/>
              <a:buChar char="•"/>
              <a:defRPr sz="3200" b="0" i="0" u="none" strike="noStrike" cap="none">
                <a:solidFill>
                  <a:schemeClr val="lt1"/>
                </a:solidFill>
                <a:latin typeface="Arial"/>
                <a:ea typeface="Arial"/>
                <a:cs typeface="Arial"/>
                <a:sym typeface="Arial"/>
              </a:defRPr>
            </a:lvl1pPr>
            <a:lvl2pPr marL="742950" marR="0" lvl="1" indent="-10795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2pPr>
            <a:lvl3pPr marL="1143000" marR="0" lvl="2" indent="-76200" algn="l" rtl="0">
              <a:spcBef>
                <a:spcPts val="480"/>
              </a:spcBef>
              <a:spcAft>
                <a:spcPts val="0"/>
              </a:spcAft>
              <a:buClr>
                <a:schemeClr val="lt1"/>
              </a:buClr>
              <a:buSzPct val="100000"/>
              <a:buFont typeface="Arial"/>
              <a:buChar char="•"/>
              <a:defRPr sz="2400" b="0" i="0" u="none" strike="noStrike" cap="none">
                <a:solidFill>
                  <a:schemeClr val="lt1"/>
                </a:solidFill>
                <a:latin typeface="Arial"/>
                <a:ea typeface="Arial"/>
                <a:cs typeface="Arial"/>
                <a:sym typeface="Arial"/>
              </a:defRPr>
            </a:lvl3pPr>
            <a:lvl4pPr marL="1600200" marR="0" lvl="3"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4pPr>
            <a:lvl5pPr marL="2057400" marR="0" lvl="4"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5pPr>
            <a:lvl6pPr marL="2514600" marR="0" lvl="5"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6pPr>
            <a:lvl7pPr marL="2971800" marR="0" lvl="6"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7pPr>
            <a:lvl8pPr marL="3429000" marR="0" lvl="7"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8pPr>
            <a:lvl9pPr marL="3886200" marR="0" lvl="8" indent="-101600"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67" name="Shape 16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68" name="Shape 16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a:solidFill>
                  <a:srgbClr val="000000"/>
                </a:solidFill>
                <a:latin typeface="Arial"/>
                <a:ea typeface="Arial"/>
                <a:cs typeface="Arial"/>
                <a:sym typeface="Arial"/>
              </a:rPr>
              <a:t>‹#›</a:t>
            </a:fld>
            <a:endParaRPr lang="en-US" sz="1400" b="0" i="0" u="none">
              <a:solidFill>
                <a:srgbClr val="000000"/>
              </a:solidFill>
              <a:latin typeface="Arial"/>
              <a:ea typeface="Arial"/>
              <a:cs typeface="Arial"/>
              <a:sym typeface="Arial"/>
            </a:endParaRPr>
          </a:p>
        </p:txBody>
      </p:sp>
      <p:sp>
        <p:nvSpPr>
          <p:cNvPr id="170" name="Shape 170"/>
          <p:cNvSpPr txBox="1"/>
          <p:nvPr/>
        </p:nvSpPr>
        <p:spPr>
          <a:xfrm>
            <a:off x="0" y="0"/>
            <a:ext cx="9144000" cy="6858000"/>
          </a:xfrm>
          <a:prstGeom prst="rect">
            <a:avLst/>
          </a:prstGeom>
          <a:solidFill>
            <a:srgbClr val="0093B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G"/><Relationship Id="rId1" Type="http://schemas.openxmlformats.org/officeDocument/2006/relationships/slideLayout" Target="../slideLayouts/slideLayout11.xml"/><Relationship Id="rId2"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11.xml"/><Relationship Id="rId2"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11.xml"/><Relationship Id="rId2"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6" Type="http://schemas.openxmlformats.org/officeDocument/2006/relationships/image" Target="../media/image69.JPG"/><Relationship Id="rId1" Type="http://schemas.openxmlformats.org/officeDocument/2006/relationships/slideLayout" Target="../slideLayouts/slideLayout11.xml"/><Relationship Id="rId2"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g"/><Relationship Id="rId5" Type="http://schemas.openxmlformats.org/officeDocument/2006/relationships/image" Target="../media/image73.png"/><Relationship Id="rId1" Type="http://schemas.openxmlformats.org/officeDocument/2006/relationships/slideLayout" Target="../slideLayouts/slideLayout11.xml"/><Relationship Id="rId2" Type="http://schemas.openxmlformats.org/officeDocument/2006/relationships/image" Target="../media/image7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jpg"/><Relationship Id="rId3"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jpe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9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jpg"/><Relationship Id="rId13" Type="http://schemas.openxmlformats.org/officeDocument/2006/relationships/image" Target="../media/image22.jp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png"/><Relationship Id="rId7" Type="http://schemas.openxmlformats.org/officeDocument/2006/relationships/image" Target="../media/image16.jp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g"/><Relationship Id="rId6" Type="http://schemas.openxmlformats.org/officeDocument/2006/relationships/image" Target="../media/image29.png"/><Relationship Id="rId7" Type="http://schemas.openxmlformats.org/officeDocument/2006/relationships/image" Target="../media/image30.jpe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jp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2050" name="Picture 2" descr="NOAA Photo Library Image - reef25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17" y="-152400"/>
            <a:ext cx="10576034" cy="7010400"/>
          </a:xfrm>
          <a:prstGeom prst="rect">
            <a:avLst/>
          </a:prstGeom>
          <a:noFill/>
          <a:extLst>
            <a:ext uri="{909E8E84-426E-40dd-AFC4-6F175D3DCCD1}">
              <a14:hiddenFill xmlns:a14="http://schemas.microsoft.com/office/drawing/2010/main">
                <a:solidFill>
                  <a:srgbClr val="FFFFFF"/>
                </a:solidFill>
              </a14:hiddenFill>
            </a:ext>
          </a:extLst>
        </p:spPr>
      </p:pic>
      <p:sp>
        <p:nvSpPr>
          <p:cNvPr id="583" name="Shape 583"/>
          <p:cNvSpPr txBox="1">
            <a:spLocks noGrp="1"/>
          </p:cNvSpPr>
          <p:nvPr>
            <p:ph type="ctrTitle"/>
          </p:nvPr>
        </p:nvSpPr>
        <p:spPr>
          <a:xfrm>
            <a:off x="-190500" y="0"/>
            <a:ext cx="9906000" cy="1470024"/>
          </a:xfrm>
          <a:prstGeom prst="rect">
            <a:avLst/>
          </a:prstGeom>
          <a:solidFill>
            <a:srgbClr val="FFFFFF">
              <a:alpha val="49000"/>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5400" b="1" i="0" u="none" strike="noStrike" cap="none" dirty="0">
                <a:solidFill>
                  <a:srgbClr val="000000"/>
                </a:solidFill>
                <a:latin typeface="Calibri"/>
                <a:ea typeface="Calibri"/>
                <a:cs typeface="Calibri"/>
                <a:sym typeface="Calibri"/>
              </a:rPr>
              <a:t>Ocean Acidification: The other CO</a:t>
            </a:r>
            <a:r>
              <a:rPr lang="en-US" sz="5400" b="1" i="0" u="none" strike="noStrike" cap="none" baseline="-25000" dirty="0">
                <a:solidFill>
                  <a:srgbClr val="000000"/>
                </a:solidFill>
                <a:latin typeface="Calibri"/>
                <a:ea typeface="Calibri"/>
                <a:cs typeface="Calibri"/>
                <a:sym typeface="Calibri"/>
              </a:rPr>
              <a:t>2</a:t>
            </a:r>
            <a:r>
              <a:rPr lang="en-US" sz="5400" b="1" i="0" u="none" strike="noStrike" cap="none" dirty="0">
                <a:solidFill>
                  <a:srgbClr val="000000"/>
                </a:solidFill>
                <a:latin typeface="Calibri"/>
                <a:ea typeface="Calibri"/>
                <a:cs typeface="Calibri"/>
                <a:sym typeface="Calibri"/>
              </a:rPr>
              <a:t> challenge</a:t>
            </a:r>
          </a:p>
        </p:txBody>
      </p:sp>
      <p:sp>
        <p:nvSpPr>
          <p:cNvPr id="2" name="TextBox 1"/>
          <p:cNvSpPr txBox="1"/>
          <p:nvPr/>
        </p:nvSpPr>
        <p:spPr>
          <a:xfrm>
            <a:off x="-547288" y="5087725"/>
            <a:ext cx="10576034" cy="1754326"/>
          </a:xfrm>
          <a:prstGeom prst="rect">
            <a:avLst/>
          </a:prstGeom>
          <a:solidFill>
            <a:schemeClr val="bg1">
              <a:alpha val="40000"/>
            </a:schemeClr>
          </a:solidFill>
        </p:spPr>
        <p:txBody>
          <a:bodyPr wrap="square" rtlCol="0">
            <a:spAutoFit/>
          </a:bodyPr>
          <a:lstStyle/>
          <a:p>
            <a:pPr algn="ctr"/>
            <a:r>
              <a:rPr lang="en-US" sz="3600" b="1" dirty="0" smtClean="0"/>
              <a:t>Leticia </a:t>
            </a:r>
            <a:r>
              <a:rPr lang="en-US" sz="3600" b="1" dirty="0" err="1" smtClean="0"/>
              <a:t>Barbero</a:t>
            </a:r>
            <a:endParaRPr lang="en-US" sz="3600" b="1" dirty="0" smtClean="0"/>
          </a:p>
          <a:p>
            <a:pPr algn="ctr"/>
            <a:r>
              <a:rPr lang="en-US" sz="3600" b="1" dirty="0" smtClean="0"/>
              <a:t>NOAA Atlantic Oceanographic and Meteorological Laboratory</a:t>
            </a:r>
            <a:endParaRPr lang="en-US"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p:nvPr/>
        </p:nvSpPr>
        <p:spPr>
          <a:xfrm>
            <a:off x="4514850" y="3203575"/>
            <a:ext cx="184149" cy="1416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598" name="Shape 598"/>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4400" b="1" i="0" u="none" strike="noStrike" cap="none" dirty="0">
                <a:solidFill>
                  <a:schemeClr val="bg1"/>
                </a:solidFill>
                <a:latin typeface="Calibri"/>
                <a:ea typeface="Calibri"/>
                <a:cs typeface="Calibri"/>
                <a:sym typeface="Calibri"/>
              </a:rPr>
              <a:t>What’s at stake</a:t>
            </a:r>
          </a:p>
        </p:txBody>
      </p:sp>
      <p:sp>
        <p:nvSpPr>
          <p:cNvPr id="2" name="TextBox 1"/>
          <p:cNvSpPr txBox="1"/>
          <p:nvPr/>
        </p:nvSpPr>
        <p:spPr>
          <a:xfrm>
            <a:off x="838200" y="1600200"/>
            <a:ext cx="746760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chemeClr val="bg1"/>
                </a:solidFill>
              </a:rPr>
              <a:t>Saltwater recreational fishing supports </a:t>
            </a:r>
            <a:r>
              <a:rPr lang="en-US" sz="3200" b="1" dirty="0" smtClean="0">
                <a:solidFill>
                  <a:schemeClr val="bg1"/>
                </a:solidFill>
              </a:rPr>
              <a:t>109,341</a:t>
            </a:r>
            <a:r>
              <a:rPr lang="en-US" sz="3200" dirty="0" smtClean="0">
                <a:solidFill>
                  <a:schemeClr val="bg1"/>
                </a:solidFill>
              </a:rPr>
              <a:t> jobs</a:t>
            </a:r>
          </a:p>
          <a:p>
            <a:pPr marL="285750" indent="-285750">
              <a:buFont typeface="Arial" panose="020B0604020202020204" pitchFamily="34" charset="0"/>
              <a:buChar char="•"/>
            </a:pPr>
            <a:r>
              <a:rPr lang="en-US" sz="3200" dirty="0" smtClean="0">
                <a:solidFill>
                  <a:schemeClr val="bg1"/>
                </a:solidFill>
              </a:rPr>
              <a:t>Coral reef tourism supports more than 70,000 jobs</a:t>
            </a:r>
          </a:p>
          <a:p>
            <a:pPr marL="285750" indent="-285750">
              <a:buFont typeface="Arial" panose="020B0604020202020204" pitchFamily="34" charset="0"/>
              <a:buChar char="•"/>
            </a:pPr>
            <a:r>
              <a:rPr lang="en-US" sz="3200" dirty="0" smtClean="0">
                <a:solidFill>
                  <a:schemeClr val="bg1"/>
                </a:solidFill>
              </a:rPr>
              <a:t>What’s downstream? Tackle shops, marinas, gas, fits shops, hotels</a:t>
            </a:r>
          </a:p>
          <a:p>
            <a:pPr marL="285750" indent="-285750">
              <a:buFont typeface="Arial" panose="020B0604020202020204" pitchFamily="34" charset="0"/>
              <a:buChar char="•"/>
            </a:pPr>
            <a:r>
              <a:rPr lang="en-US" sz="3200" dirty="0" smtClean="0">
                <a:solidFill>
                  <a:schemeClr val="bg1"/>
                </a:solidFill>
              </a:rPr>
              <a:t>And… these amazing ecosystems and animals!</a:t>
            </a:r>
            <a:endParaRPr lang="en-US" sz="3200" dirty="0">
              <a:solidFill>
                <a:schemeClr val="bg1"/>
              </a:solidFill>
            </a:endParaRPr>
          </a:p>
        </p:txBody>
      </p:sp>
    </p:spTree>
    <p:extLst>
      <p:ext uri="{BB962C8B-B14F-4D97-AF65-F5344CB8AC3E}">
        <p14:creationId xmlns:p14="http://schemas.microsoft.com/office/powerpoint/2010/main" val="39924977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Shape 625"/>
          <p:cNvPicPr preferRelativeResize="0"/>
          <p:nvPr/>
        </p:nvPicPr>
        <p:blipFill rotWithShape="1">
          <a:blip r:embed="rId3">
            <a:extLst>
              <a:ext uri="{28A0092B-C50C-407E-A947-70E740481C1C}">
                <a14:useLocalDpi xmlns:a14="http://schemas.microsoft.com/office/drawing/2010/main" val="0"/>
              </a:ext>
            </a:extLst>
          </a:blip>
          <a:srcRect t="5334"/>
          <a:stretch/>
        </p:blipFill>
        <p:spPr>
          <a:xfrm>
            <a:off x="762000" y="1110341"/>
            <a:ext cx="7815108" cy="5410199"/>
          </a:xfrm>
          <a:prstGeom prst="rect">
            <a:avLst/>
          </a:prstGeom>
          <a:noFill/>
          <a:ln>
            <a:noFill/>
          </a:ln>
        </p:spPr>
      </p:pic>
      <p:sp>
        <p:nvSpPr>
          <p:cNvPr id="627" name="Shape 627"/>
          <p:cNvSpPr txBox="1">
            <a:spLocks noGrp="1"/>
          </p:cNvSpPr>
          <p:nvPr>
            <p:ph type="title"/>
          </p:nvPr>
        </p:nvSpPr>
        <p:spPr>
          <a:xfrm>
            <a:off x="490692" y="-10885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Our</a:t>
            </a:r>
            <a:r>
              <a:rPr lang="en-US" sz="4400" b="1" i="0" u="none" strike="noStrike" cap="none" dirty="0" smtClean="0">
                <a:solidFill>
                  <a:schemeClr val="bg1"/>
                </a:solidFill>
                <a:latin typeface="Calibri"/>
                <a:ea typeface="Calibri"/>
                <a:cs typeface="Calibri"/>
                <a:sym typeface="Calibri"/>
              </a:rPr>
              <a:t> </a:t>
            </a:r>
            <a:r>
              <a:rPr lang="en-US" sz="4400" b="1" i="0" u="none" strike="noStrike" cap="none" dirty="0">
                <a:solidFill>
                  <a:schemeClr val="bg1"/>
                </a:solidFill>
                <a:latin typeface="Calibri"/>
                <a:ea typeface="Calibri"/>
                <a:cs typeface="Calibri"/>
                <a:sym typeface="Calibri"/>
              </a:rPr>
              <a:t>environment is changing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dirty="0">
                <a:solidFill>
                  <a:schemeClr val="bg1"/>
                </a:solidFill>
                <a:latin typeface="Calibri"/>
                <a:ea typeface="Calibri"/>
                <a:cs typeface="Calibri"/>
                <a:sym typeface="Calibri"/>
              </a:rPr>
              <a:t>Average Ocean pH </a:t>
            </a:r>
            <a:br>
              <a:rPr lang="en-US" sz="4400" b="1" i="0" u="none" strike="noStrike" cap="none" dirty="0">
                <a:solidFill>
                  <a:schemeClr val="bg1"/>
                </a:solidFill>
                <a:latin typeface="Calibri"/>
                <a:ea typeface="Calibri"/>
                <a:cs typeface="Calibri"/>
                <a:sym typeface="Calibri"/>
              </a:rPr>
            </a:br>
            <a:r>
              <a:rPr lang="en-US" sz="4400" b="1" i="0" u="none" strike="noStrike" cap="none" dirty="0">
                <a:solidFill>
                  <a:schemeClr val="bg1"/>
                </a:solidFill>
                <a:latin typeface="Calibri"/>
                <a:ea typeface="Calibri"/>
                <a:cs typeface="Calibri"/>
                <a:sym typeface="Calibri"/>
              </a:rPr>
              <a:t>over the last 20 million years</a:t>
            </a:r>
          </a:p>
        </p:txBody>
      </p:sp>
      <p:pic>
        <p:nvPicPr>
          <p:cNvPr id="633" name="Shape 633"/>
          <p:cNvPicPr preferRelativeResize="0">
            <a:picLocks noGrp="1"/>
          </p:cNvPicPr>
          <p:nvPr>
            <p:ph type="body" idx="1"/>
          </p:nvPr>
        </p:nvPicPr>
        <p:blipFill rotWithShape="1">
          <a:blip r:embed="rId3">
            <a:alphaModFix/>
          </a:blip>
          <a:srcRect/>
          <a:stretch/>
        </p:blipFill>
        <p:spPr>
          <a:xfrm>
            <a:off x="381000" y="2057400"/>
            <a:ext cx="8377236" cy="4114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457200" y="0"/>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dirty="0">
                <a:solidFill>
                  <a:schemeClr val="bg1"/>
                </a:solidFill>
                <a:latin typeface="Calibri"/>
                <a:ea typeface="Calibri"/>
                <a:cs typeface="Calibri"/>
                <a:sym typeface="Calibri"/>
              </a:rPr>
              <a:t>p</a:t>
            </a:r>
            <a:r>
              <a:rPr lang="en-US" sz="4400" b="0" i="0" u="none" strike="noStrike" cap="none" dirty="0">
                <a:solidFill>
                  <a:srgbClr val="0000FF"/>
                </a:solidFill>
                <a:latin typeface="Calibri"/>
                <a:ea typeface="Calibri"/>
                <a:cs typeface="Calibri"/>
                <a:sym typeface="Calibri"/>
              </a:rPr>
              <a:t>H</a:t>
            </a:r>
            <a:r>
              <a:rPr lang="en-US" sz="4400" b="0" i="0" u="none" strike="noStrike" cap="none" baseline="30000" dirty="0">
                <a:solidFill>
                  <a:srgbClr val="0000FF"/>
                </a:solidFill>
                <a:latin typeface="Calibri"/>
                <a:ea typeface="Calibri"/>
                <a:cs typeface="Calibri"/>
                <a:sym typeface="Calibri"/>
              </a:rPr>
              <a:t>+</a:t>
            </a:r>
            <a:r>
              <a:rPr lang="en-US" sz="4400" b="0" i="0" u="none" strike="noStrike" cap="none" dirty="0">
                <a:solidFill>
                  <a:srgbClr val="31859C"/>
                </a:solidFill>
                <a:latin typeface="Calibri"/>
                <a:ea typeface="Calibri"/>
                <a:cs typeface="Calibri"/>
                <a:sym typeface="Calibri"/>
              </a:rPr>
              <a:t> </a:t>
            </a:r>
            <a:r>
              <a:rPr lang="en-US" sz="4400" b="0" i="0" u="none" strike="noStrike" cap="none" dirty="0">
                <a:solidFill>
                  <a:srgbClr val="FFFFFF"/>
                </a:solidFill>
                <a:latin typeface="Calibri"/>
                <a:ea typeface="Calibri"/>
                <a:cs typeface="Calibri"/>
                <a:sym typeface="Calibri"/>
              </a:rPr>
              <a:t>scale</a:t>
            </a:r>
          </a:p>
        </p:txBody>
      </p:sp>
      <p:pic>
        <p:nvPicPr>
          <p:cNvPr id="639" name="Shape 639"/>
          <p:cNvPicPr preferRelativeResize="0"/>
          <p:nvPr/>
        </p:nvPicPr>
        <p:blipFill rotWithShape="1">
          <a:blip r:embed="rId3">
            <a:alphaModFix/>
          </a:blip>
          <a:srcRect/>
          <a:stretch/>
        </p:blipFill>
        <p:spPr>
          <a:xfrm>
            <a:off x="609601" y="1143000"/>
            <a:ext cx="7924799" cy="4127500"/>
          </a:xfrm>
          <a:prstGeom prst="rect">
            <a:avLst/>
          </a:prstGeom>
          <a:noFill/>
          <a:ln>
            <a:noFill/>
          </a:ln>
        </p:spPr>
      </p:pic>
      <p:sp>
        <p:nvSpPr>
          <p:cNvPr id="640" name="Shape 640"/>
          <p:cNvSpPr txBox="1"/>
          <p:nvPr/>
        </p:nvSpPr>
        <p:spPr>
          <a:xfrm>
            <a:off x="431801" y="2151061"/>
            <a:ext cx="5333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41" name="Shape 641"/>
          <p:cNvSpPr txBox="1"/>
          <p:nvPr/>
        </p:nvSpPr>
        <p:spPr>
          <a:xfrm>
            <a:off x="509588" y="2436811"/>
            <a:ext cx="533399" cy="4603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42" name="Shape 642"/>
          <p:cNvSpPr txBox="1"/>
          <p:nvPr/>
        </p:nvSpPr>
        <p:spPr>
          <a:xfrm>
            <a:off x="-26985" y="1843086"/>
            <a:ext cx="533399"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grpSp>
        <p:nvGrpSpPr>
          <p:cNvPr id="643" name="Shape 643"/>
          <p:cNvGrpSpPr/>
          <p:nvPr/>
        </p:nvGrpSpPr>
        <p:grpSpPr>
          <a:xfrm>
            <a:off x="76200" y="1390649"/>
            <a:ext cx="966786" cy="1774825"/>
            <a:chOff x="0" y="0"/>
            <a:chExt cx="2147483647" cy="2147483647"/>
          </a:xfrm>
        </p:grpSpPr>
        <p:sp>
          <p:nvSpPr>
            <p:cNvPr id="644" name="Shape 644"/>
            <p:cNvSpPr txBox="1"/>
            <p:nvPr/>
          </p:nvSpPr>
          <p:spPr>
            <a:xfrm>
              <a:off x="366729782" y="1396440661"/>
              <a:ext cx="1188345032" cy="5589593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grpSp>
          <p:nvGrpSpPr>
            <p:cNvPr id="645" name="Shape 645"/>
            <p:cNvGrpSpPr/>
            <p:nvPr/>
          </p:nvGrpSpPr>
          <p:grpSpPr>
            <a:xfrm>
              <a:off x="0" y="0"/>
              <a:ext cx="2147483647" cy="2147483647"/>
              <a:chOff x="0" y="0"/>
              <a:chExt cx="2147483647" cy="2147483647"/>
            </a:xfrm>
          </p:grpSpPr>
          <p:sp>
            <p:nvSpPr>
              <p:cNvPr id="646" name="Shape 646"/>
              <p:cNvSpPr txBox="1"/>
              <p:nvPr/>
            </p:nvSpPr>
            <p:spPr>
              <a:xfrm>
                <a:off x="38790075" y="78754918"/>
                <a:ext cx="1184817627" cy="5589593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47" name="Shape 647"/>
              <p:cNvSpPr txBox="1"/>
              <p:nvPr/>
            </p:nvSpPr>
            <p:spPr>
              <a:xfrm>
                <a:off x="451360249" y="278520851"/>
                <a:ext cx="1184817627" cy="5589593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48" name="Shape 648"/>
              <p:cNvSpPr txBox="1"/>
              <p:nvPr/>
            </p:nvSpPr>
            <p:spPr>
              <a:xfrm>
                <a:off x="962666019" y="558960438"/>
                <a:ext cx="1184817627" cy="5589593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49" name="Shape 649"/>
              <p:cNvSpPr txBox="1"/>
              <p:nvPr/>
            </p:nvSpPr>
            <p:spPr>
              <a:xfrm>
                <a:off x="112840622" y="837480070"/>
                <a:ext cx="1184817627" cy="558960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50" name="Shape 650"/>
              <p:cNvSpPr txBox="1"/>
              <p:nvPr/>
            </p:nvSpPr>
            <p:spPr>
              <a:xfrm>
                <a:off x="0" y="1190911660"/>
                <a:ext cx="1184817627" cy="558960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51" name="Shape 651"/>
              <p:cNvSpPr txBox="1"/>
              <p:nvPr/>
            </p:nvSpPr>
            <p:spPr>
              <a:xfrm>
                <a:off x="962666019" y="0"/>
                <a:ext cx="1184817627" cy="5589604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sp>
            <p:nvSpPr>
              <p:cNvPr id="652" name="Shape 652"/>
              <p:cNvSpPr txBox="1"/>
              <p:nvPr/>
            </p:nvSpPr>
            <p:spPr>
              <a:xfrm>
                <a:off x="962666019" y="1588524333"/>
                <a:ext cx="1184817627" cy="5589593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2400" b="1" i="0" u="none">
                    <a:solidFill>
                      <a:srgbClr val="31859C"/>
                    </a:solidFill>
                    <a:latin typeface="Calibri"/>
                    <a:ea typeface="Calibri"/>
                    <a:cs typeface="Calibri"/>
                    <a:sym typeface="Calibri"/>
                  </a:rPr>
                  <a:t>H</a:t>
                </a:r>
                <a:r>
                  <a:rPr lang="en-US" sz="2400" b="1" i="0" u="none" baseline="30000">
                    <a:solidFill>
                      <a:srgbClr val="31859C"/>
                    </a:solidFill>
                    <a:latin typeface="Calibri"/>
                    <a:ea typeface="Calibri"/>
                    <a:cs typeface="Calibri"/>
                    <a:sym typeface="Calibri"/>
                  </a:rPr>
                  <a:t>+</a:t>
                </a:r>
              </a:p>
            </p:txBody>
          </p:sp>
        </p:grpSp>
      </p:grpSp>
      <p:sp>
        <p:nvSpPr>
          <p:cNvPr id="17" name="TextBox 16"/>
          <p:cNvSpPr txBox="1"/>
          <p:nvPr/>
        </p:nvSpPr>
        <p:spPr>
          <a:xfrm>
            <a:off x="762000" y="5562600"/>
            <a:ext cx="1981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000" dirty="0" smtClean="0"/>
              <a:t> pH </a:t>
            </a:r>
            <a:r>
              <a:rPr lang="da-DK" sz="2000" dirty="0"/>
              <a:t>= -log </a:t>
            </a:r>
            <a:r>
              <a:rPr lang="da-DK" sz="2000" dirty="0" smtClean="0"/>
              <a:t>[H</a:t>
            </a:r>
            <a:r>
              <a:rPr lang="da-DK" sz="2000" baseline="30000" dirty="0" smtClean="0"/>
              <a:t>+</a:t>
            </a:r>
            <a:r>
              <a:rPr lang="da-DK" sz="2000" dirty="0" smtClean="0"/>
              <a:t>]</a:t>
            </a:r>
            <a:endParaRPr lang="da-DK" sz="2000" dirty="0"/>
          </a:p>
        </p:txBody>
      </p:sp>
      <p:sp>
        <p:nvSpPr>
          <p:cNvPr id="18" name="TextBox 17"/>
          <p:cNvSpPr txBox="1"/>
          <p:nvPr/>
        </p:nvSpPr>
        <p:spPr>
          <a:xfrm>
            <a:off x="3048000" y="5562600"/>
            <a:ext cx="3124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a-DK" sz="2000" dirty="0" smtClean="0"/>
              <a:t>pH </a:t>
            </a:r>
            <a:r>
              <a:rPr lang="da-DK" sz="2000" dirty="0"/>
              <a:t>= </a:t>
            </a:r>
            <a:r>
              <a:rPr lang="da-DK" sz="2000" dirty="0" smtClean="0"/>
              <a:t>3 </a:t>
            </a:r>
            <a:r>
              <a:rPr lang="da-DK" sz="2000" dirty="0" smtClean="0">
                <a:sym typeface="Wingdings"/>
              </a:rPr>
              <a:t> </a:t>
            </a:r>
            <a:r>
              <a:rPr lang="da-DK" sz="2000" dirty="0" smtClean="0"/>
              <a:t>[H</a:t>
            </a:r>
            <a:r>
              <a:rPr lang="da-DK" sz="2000" baseline="30000" dirty="0" smtClean="0"/>
              <a:t>+</a:t>
            </a:r>
            <a:r>
              <a:rPr lang="da-DK" sz="2000" dirty="0" smtClean="0"/>
              <a:t>] = 0.001M</a:t>
            </a:r>
          </a:p>
          <a:p>
            <a:r>
              <a:rPr lang="da-DK" sz="2000" dirty="0"/>
              <a:t>pH = </a:t>
            </a:r>
            <a:r>
              <a:rPr lang="da-DK" sz="2000" dirty="0" smtClean="0"/>
              <a:t>4 </a:t>
            </a:r>
            <a:r>
              <a:rPr lang="da-DK" sz="2000" dirty="0">
                <a:sym typeface="Wingdings"/>
              </a:rPr>
              <a:t> </a:t>
            </a:r>
            <a:r>
              <a:rPr lang="da-DK" sz="2000" dirty="0"/>
              <a:t>[H</a:t>
            </a:r>
            <a:r>
              <a:rPr lang="da-DK" sz="2000" baseline="30000" dirty="0"/>
              <a:t>+</a:t>
            </a:r>
            <a:r>
              <a:rPr lang="da-DK" sz="2000" dirty="0"/>
              <a:t>] = </a:t>
            </a:r>
            <a:r>
              <a:rPr lang="da-DK" sz="2000" dirty="0" smtClean="0"/>
              <a:t>0.0001M</a:t>
            </a:r>
            <a:endParaRPr lang="da-DK" sz="20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Shape 667"/>
          <p:cNvPicPr preferRelativeResize="0"/>
          <p:nvPr/>
        </p:nvPicPr>
        <p:blipFill rotWithShape="1">
          <a:blip r:embed="rId3">
            <a:alphaModFix/>
          </a:blip>
          <a:srcRect/>
          <a:stretch/>
        </p:blipFill>
        <p:spPr>
          <a:xfrm>
            <a:off x="-88900" y="-1586"/>
            <a:ext cx="9218612" cy="6859587"/>
          </a:xfrm>
          <a:prstGeom prst="rect">
            <a:avLst/>
          </a:prstGeom>
          <a:noFill/>
          <a:ln>
            <a:noFill/>
          </a:ln>
        </p:spPr>
      </p:pic>
      <p:pic>
        <p:nvPicPr>
          <p:cNvPr id="668" name="Shape 668"/>
          <p:cNvPicPr preferRelativeResize="0"/>
          <p:nvPr/>
        </p:nvPicPr>
        <p:blipFill rotWithShape="1">
          <a:blip r:embed="rId4">
            <a:alphaModFix/>
          </a:blip>
          <a:srcRect/>
          <a:stretch/>
        </p:blipFill>
        <p:spPr>
          <a:xfrm>
            <a:off x="-615950" y="19050"/>
            <a:ext cx="5791200" cy="755649"/>
          </a:xfrm>
          <a:prstGeom prst="rect">
            <a:avLst/>
          </a:prstGeom>
          <a:noFill/>
          <a:ln>
            <a:noFill/>
          </a:ln>
        </p:spPr>
      </p:pic>
      <p:cxnSp>
        <p:nvCxnSpPr>
          <p:cNvPr id="669" name="Shape 669"/>
          <p:cNvCxnSpPr/>
          <p:nvPr/>
        </p:nvCxnSpPr>
        <p:spPr>
          <a:xfrm>
            <a:off x="446087" y="608012"/>
            <a:ext cx="0" cy="2881312"/>
          </a:xfrm>
          <a:prstGeom prst="straightConnector1">
            <a:avLst/>
          </a:prstGeom>
          <a:noFill/>
          <a:ln w="57150" cap="rnd" cmpd="sng">
            <a:solidFill>
              <a:srgbClr val="FF6600"/>
            </a:solidFill>
            <a:prstDash val="solid"/>
            <a:miter/>
            <a:headEnd type="none" w="med" len="med"/>
            <a:tailEnd type="stealth" w="lg" len="lg"/>
          </a:ln>
        </p:spPr>
      </p:cxnSp>
      <p:pic>
        <p:nvPicPr>
          <p:cNvPr id="670" name="Shape 670"/>
          <p:cNvPicPr preferRelativeResize="0"/>
          <p:nvPr/>
        </p:nvPicPr>
        <p:blipFill rotWithShape="1">
          <a:blip r:embed="rId5">
            <a:alphaModFix/>
          </a:blip>
          <a:srcRect/>
          <a:stretch/>
        </p:blipFill>
        <p:spPr>
          <a:xfrm>
            <a:off x="798512" y="1384300"/>
            <a:ext cx="1030286" cy="858836"/>
          </a:xfrm>
          <a:prstGeom prst="rect">
            <a:avLst/>
          </a:prstGeom>
          <a:noFill/>
          <a:ln>
            <a:noFill/>
          </a:ln>
        </p:spPr>
      </p:pic>
      <p:grpSp>
        <p:nvGrpSpPr>
          <p:cNvPr id="671" name="Shape 671"/>
          <p:cNvGrpSpPr/>
          <p:nvPr/>
        </p:nvGrpSpPr>
        <p:grpSpPr>
          <a:xfrm>
            <a:off x="-115886" y="3578225"/>
            <a:ext cx="2474911" cy="860424"/>
            <a:chOff x="0" y="0"/>
            <a:chExt cx="2147483647" cy="2147483647"/>
          </a:xfrm>
        </p:grpSpPr>
        <p:grpSp>
          <p:nvGrpSpPr>
            <p:cNvPr id="672" name="Shape 672"/>
            <p:cNvGrpSpPr/>
            <p:nvPr/>
          </p:nvGrpSpPr>
          <p:grpSpPr>
            <a:xfrm>
              <a:off x="0" y="0"/>
              <a:ext cx="1245237760" cy="2147483647"/>
              <a:chOff x="0" y="0"/>
              <a:chExt cx="2147483647" cy="2147483647"/>
            </a:xfrm>
          </p:grpSpPr>
          <p:pic>
            <p:nvPicPr>
              <p:cNvPr id="673" name="Shape 673"/>
              <p:cNvPicPr preferRelativeResize="0"/>
              <p:nvPr/>
            </p:nvPicPr>
            <p:blipFill rotWithShape="1">
              <a:blip r:embed="rId6">
                <a:alphaModFix/>
              </a:blip>
              <a:srcRect/>
              <a:stretch/>
            </p:blipFill>
            <p:spPr>
              <a:xfrm>
                <a:off x="0" y="0"/>
                <a:ext cx="1541666249" cy="2147483647"/>
              </a:xfrm>
              <a:prstGeom prst="rect">
                <a:avLst/>
              </a:prstGeom>
              <a:noFill/>
              <a:ln>
                <a:noFill/>
              </a:ln>
            </p:spPr>
          </p:pic>
          <p:sp>
            <p:nvSpPr>
              <p:cNvPr id="674" name="Shape 674"/>
              <p:cNvSpPr txBox="1"/>
              <p:nvPr/>
            </p:nvSpPr>
            <p:spPr>
              <a:xfrm>
                <a:off x="1534596037" y="146600679"/>
                <a:ext cx="612887609" cy="130750855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2800" b="1" i="0" u="none">
                    <a:solidFill>
                      <a:srgbClr val="FFFFFF"/>
                    </a:solidFill>
                    <a:latin typeface="Calibri"/>
                    <a:ea typeface="Calibri"/>
                    <a:cs typeface="Calibri"/>
                    <a:sym typeface="Calibri"/>
                  </a:rPr>
                  <a:t>+</a:t>
                </a:r>
              </a:p>
            </p:txBody>
          </p:sp>
        </p:grpSp>
        <p:grpSp>
          <p:nvGrpSpPr>
            <p:cNvPr id="675" name="Shape 675"/>
            <p:cNvGrpSpPr/>
            <p:nvPr/>
          </p:nvGrpSpPr>
          <p:grpSpPr>
            <a:xfrm>
              <a:off x="1268654606" y="194146183"/>
              <a:ext cx="878829040" cy="1366939758"/>
              <a:chOff x="0" y="0"/>
              <a:chExt cx="2147483647" cy="2147483646"/>
            </a:xfrm>
          </p:grpSpPr>
          <p:sp>
            <p:nvSpPr>
              <p:cNvPr id="676" name="Shape 676"/>
              <p:cNvSpPr/>
              <p:nvPr/>
            </p:nvSpPr>
            <p:spPr>
              <a:xfrm>
                <a:off x="131273571" y="348577376"/>
                <a:ext cx="1921963118" cy="1798906270"/>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77" name="Shape 677"/>
              <p:cNvSpPr txBox="1"/>
              <p:nvPr/>
            </p:nvSpPr>
            <p:spPr>
              <a:xfrm>
                <a:off x="0" y="0"/>
                <a:ext cx="2147483647" cy="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H</a:t>
                </a:r>
                <a:r>
                  <a:rPr lang="en-US" sz="3200" b="1" i="0" u="none" baseline="-25000">
                    <a:solidFill>
                      <a:srgbClr val="0070C0"/>
                    </a:solidFill>
                    <a:latin typeface="Calibri"/>
                    <a:ea typeface="Calibri"/>
                    <a:cs typeface="Calibri"/>
                    <a:sym typeface="Calibri"/>
                  </a:rPr>
                  <a:t>2</a:t>
                </a:r>
                <a:r>
                  <a:rPr lang="en-US" sz="3200" b="1" i="0" u="none">
                    <a:solidFill>
                      <a:srgbClr val="FF6600"/>
                    </a:solidFill>
                    <a:latin typeface="Calibri"/>
                    <a:ea typeface="Calibri"/>
                    <a:cs typeface="Calibri"/>
                    <a:sym typeface="Calibri"/>
                  </a:rPr>
                  <a:t>O</a:t>
                </a:r>
              </a:p>
            </p:txBody>
          </p:sp>
        </p:grpSp>
      </p:grpSp>
      <p:grpSp>
        <p:nvGrpSpPr>
          <p:cNvPr id="678" name="Shape 678"/>
          <p:cNvGrpSpPr/>
          <p:nvPr/>
        </p:nvGrpSpPr>
        <p:grpSpPr>
          <a:xfrm>
            <a:off x="2419349" y="3435350"/>
            <a:ext cx="2578100" cy="830262"/>
            <a:chOff x="0" y="0"/>
            <a:chExt cx="2147483647" cy="2147483647"/>
          </a:xfrm>
        </p:grpSpPr>
        <p:cxnSp>
          <p:nvCxnSpPr>
            <p:cNvPr id="679" name="Shape 679"/>
            <p:cNvCxnSpPr/>
            <p:nvPr/>
          </p:nvCxnSpPr>
          <p:spPr>
            <a:xfrm>
              <a:off x="0" y="1318054628"/>
              <a:ext cx="580508647" cy="20529087"/>
            </a:xfrm>
            <a:prstGeom prst="straightConnector1">
              <a:avLst/>
            </a:prstGeom>
            <a:noFill/>
            <a:ln w="28575" cap="rnd" cmpd="sng">
              <a:solidFill>
                <a:schemeClr val="lt1"/>
              </a:solidFill>
              <a:prstDash val="solid"/>
              <a:miter/>
              <a:headEnd type="none" w="med" len="med"/>
              <a:tailEnd type="stealth" w="lg" len="lg"/>
            </a:ln>
          </p:spPr>
        </p:cxnSp>
        <p:grpSp>
          <p:nvGrpSpPr>
            <p:cNvPr id="680" name="Shape 680"/>
            <p:cNvGrpSpPr/>
            <p:nvPr/>
          </p:nvGrpSpPr>
          <p:grpSpPr>
            <a:xfrm>
              <a:off x="519681140" y="0"/>
              <a:ext cx="1627802506" cy="2147483647"/>
              <a:chOff x="0" y="0"/>
              <a:chExt cx="2147483647" cy="2147483647"/>
            </a:xfrm>
          </p:grpSpPr>
          <p:sp>
            <p:nvSpPr>
              <p:cNvPr id="681" name="Shape 681"/>
              <p:cNvSpPr/>
              <p:nvPr/>
            </p:nvSpPr>
            <p:spPr>
              <a:xfrm>
                <a:off x="266908519" y="205304245"/>
                <a:ext cx="1482828122" cy="1798465178"/>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82" name="Shape 682"/>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H</a:t>
                </a:r>
                <a:r>
                  <a:rPr lang="en-US" sz="3200" b="1" i="0" u="none" baseline="-25000">
                    <a:solidFill>
                      <a:srgbClr val="0070C0"/>
                    </a:solidFill>
                    <a:latin typeface="Calibri"/>
                    <a:ea typeface="Calibri"/>
                    <a:cs typeface="Calibri"/>
                    <a:sym typeface="Calibri"/>
                  </a:rPr>
                  <a:t>2</a:t>
                </a:r>
                <a:r>
                  <a:rPr lang="en-US" sz="3200" b="1" i="0" u="none">
                    <a:solidFill>
                      <a:srgbClr val="FF6600"/>
                    </a:solidFill>
                    <a:latin typeface="Calibri"/>
                    <a:ea typeface="Calibri"/>
                    <a:cs typeface="Calibri"/>
                    <a:sym typeface="Calibri"/>
                  </a:rPr>
                  <a:t>C0</a:t>
                </a:r>
                <a:r>
                  <a:rPr lang="en-US" sz="3200" b="1" i="0" u="none" baseline="-25000">
                    <a:solidFill>
                      <a:srgbClr val="FF6600"/>
                    </a:solidFill>
                    <a:latin typeface="Calibri"/>
                    <a:ea typeface="Calibri"/>
                    <a:cs typeface="Calibri"/>
                    <a:sym typeface="Calibri"/>
                  </a:rPr>
                  <a:t>3</a:t>
                </a:r>
                <a:r>
                  <a:rPr lang="en-US" sz="3200" b="1" i="0" u="none" baseline="30000">
                    <a:solidFill>
                      <a:srgbClr val="FF66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US" sz="1600" b="1" i="0" u="none">
                    <a:solidFill>
                      <a:srgbClr val="0070C0"/>
                    </a:solidFill>
                    <a:latin typeface="Calibri"/>
                    <a:ea typeface="Calibri"/>
                    <a:cs typeface="Calibri"/>
                    <a:sym typeface="Calibri"/>
                  </a:rPr>
                  <a:t>carbonic acid</a:t>
                </a:r>
              </a:p>
            </p:txBody>
          </p:sp>
        </p:grpSp>
      </p:grpSp>
      <p:grpSp>
        <p:nvGrpSpPr>
          <p:cNvPr id="683" name="Shape 683"/>
          <p:cNvGrpSpPr/>
          <p:nvPr/>
        </p:nvGrpSpPr>
        <p:grpSpPr>
          <a:xfrm>
            <a:off x="6696075" y="5019675"/>
            <a:ext cx="1327149" cy="830262"/>
            <a:chOff x="0" y="0"/>
            <a:chExt cx="2147483647" cy="2147483647"/>
          </a:xfrm>
        </p:grpSpPr>
        <p:sp>
          <p:nvSpPr>
            <p:cNvPr id="684" name="Shape 684"/>
            <p:cNvSpPr/>
            <p:nvPr/>
          </p:nvSpPr>
          <p:spPr>
            <a:xfrm>
              <a:off x="133575536" y="172455567"/>
              <a:ext cx="1828957344" cy="1802572580"/>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85" name="Shape 685"/>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alibri"/>
                <a:buNone/>
              </a:pPr>
              <a:r>
                <a:rPr lang="en-US" sz="3200" b="1" i="0" u="none" dirty="0">
                  <a:solidFill>
                    <a:srgbClr val="FF6600"/>
                  </a:solidFill>
                  <a:latin typeface="Calibri"/>
                  <a:ea typeface="Calibri"/>
                  <a:cs typeface="Calibri"/>
                  <a:sym typeface="Calibri"/>
                </a:rPr>
                <a:t>C0</a:t>
              </a:r>
              <a:r>
                <a:rPr lang="en-US" sz="3200" b="1" i="0" u="none" baseline="-25000" dirty="0">
                  <a:solidFill>
                    <a:srgbClr val="FF6600"/>
                  </a:solidFill>
                  <a:latin typeface="Calibri"/>
                  <a:ea typeface="Calibri"/>
                  <a:cs typeface="Calibri"/>
                  <a:sym typeface="Calibri"/>
                </a:rPr>
                <a:t>3</a:t>
              </a:r>
              <a:r>
                <a:rPr lang="en-US" sz="3200" b="1" i="0" u="none" baseline="30000" dirty="0">
                  <a:solidFill>
                    <a:srgbClr val="FF66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US" sz="1600" b="1" i="0" u="none" dirty="0">
                  <a:solidFill>
                    <a:srgbClr val="0070C0"/>
                  </a:solidFill>
                  <a:latin typeface="Calibri"/>
                  <a:ea typeface="Calibri"/>
                  <a:cs typeface="Calibri"/>
                  <a:sym typeface="Calibri"/>
                </a:rPr>
                <a:t>carbonate</a:t>
              </a:r>
            </a:p>
          </p:txBody>
        </p:sp>
      </p:grpSp>
      <p:grpSp>
        <p:nvGrpSpPr>
          <p:cNvPr id="686" name="Shape 686"/>
          <p:cNvGrpSpPr/>
          <p:nvPr/>
        </p:nvGrpSpPr>
        <p:grpSpPr>
          <a:xfrm>
            <a:off x="4752975" y="2841625"/>
            <a:ext cx="2511424" cy="1439862"/>
            <a:chOff x="0" y="0"/>
            <a:chExt cx="2147483647" cy="2147483647"/>
          </a:xfrm>
        </p:grpSpPr>
        <p:grpSp>
          <p:nvGrpSpPr>
            <p:cNvPr id="687" name="Shape 687"/>
            <p:cNvGrpSpPr/>
            <p:nvPr/>
          </p:nvGrpSpPr>
          <p:grpSpPr>
            <a:xfrm>
              <a:off x="795464834" y="0"/>
              <a:ext cx="866052247" cy="873673121"/>
              <a:chOff x="0" y="0"/>
              <a:chExt cx="2147483647" cy="2147483647"/>
            </a:xfrm>
          </p:grpSpPr>
          <p:sp>
            <p:nvSpPr>
              <p:cNvPr id="688" name="Shape 688"/>
              <p:cNvSpPr/>
              <p:nvPr/>
            </p:nvSpPr>
            <p:spPr>
              <a:xfrm>
                <a:off x="131273576" y="325905113"/>
                <a:ext cx="1921963132" cy="1681904901"/>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89" name="Shape 689"/>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H</a:t>
                </a:r>
                <a:r>
                  <a:rPr lang="en-US" sz="3200" b="1" i="0" u="none" baseline="30000">
                    <a:solidFill>
                      <a:srgbClr val="0070C0"/>
                    </a:solidFill>
                    <a:latin typeface="Calibri"/>
                    <a:ea typeface="Calibri"/>
                    <a:cs typeface="Calibri"/>
                    <a:sym typeface="Calibri"/>
                  </a:rPr>
                  <a:t>+</a:t>
                </a:r>
              </a:p>
            </p:txBody>
          </p:sp>
        </p:grpSp>
        <p:grpSp>
          <p:nvGrpSpPr>
            <p:cNvPr id="690" name="Shape 690"/>
            <p:cNvGrpSpPr/>
            <p:nvPr/>
          </p:nvGrpSpPr>
          <p:grpSpPr>
            <a:xfrm>
              <a:off x="0" y="906821418"/>
              <a:ext cx="2147483647" cy="1240662228"/>
              <a:chOff x="0" y="0"/>
              <a:chExt cx="2147483647" cy="2147483647"/>
            </a:xfrm>
          </p:grpSpPr>
          <p:grpSp>
            <p:nvGrpSpPr>
              <p:cNvPr id="691" name="Shape 691"/>
              <p:cNvGrpSpPr/>
              <p:nvPr/>
            </p:nvGrpSpPr>
            <p:grpSpPr>
              <a:xfrm>
                <a:off x="477821538" y="0"/>
                <a:ext cx="1669662108" cy="2147483647"/>
                <a:chOff x="0" y="0"/>
                <a:chExt cx="2147483647" cy="2147483647"/>
              </a:xfrm>
            </p:grpSpPr>
            <p:sp>
              <p:nvSpPr>
                <p:cNvPr id="692" name="Shape 692"/>
                <p:cNvSpPr/>
                <p:nvPr/>
              </p:nvSpPr>
              <p:spPr>
                <a:xfrm>
                  <a:off x="265380107" y="204912561"/>
                  <a:ext cx="1484033446" cy="1799130965"/>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93" name="Shape 693"/>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H</a:t>
                  </a:r>
                  <a:r>
                    <a:rPr lang="en-US" sz="3200" b="1" i="0" u="none">
                      <a:solidFill>
                        <a:srgbClr val="FF6600"/>
                      </a:solidFill>
                      <a:latin typeface="Calibri"/>
                      <a:ea typeface="Calibri"/>
                      <a:cs typeface="Calibri"/>
                      <a:sym typeface="Calibri"/>
                    </a:rPr>
                    <a:t>C0</a:t>
                  </a:r>
                  <a:r>
                    <a:rPr lang="en-US" sz="3200" b="1" i="0" u="none" baseline="-25000">
                      <a:solidFill>
                        <a:srgbClr val="FF6600"/>
                      </a:solidFill>
                      <a:latin typeface="Calibri"/>
                      <a:ea typeface="Calibri"/>
                      <a:cs typeface="Calibri"/>
                      <a:sym typeface="Calibri"/>
                    </a:rPr>
                    <a:t>3</a:t>
                  </a:r>
                  <a:r>
                    <a:rPr lang="en-US" sz="3200" b="1" i="0" u="none" baseline="30000">
                      <a:solidFill>
                        <a:srgbClr val="FF66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US" sz="1600" b="1" i="0" u="none">
                      <a:solidFill>
                        <a:srgbClr val="0070C0"/>
                      </a:solidFill>
                      <a:latin typeface="Calibri"/>
                      <a:ea typeface="Calibri"/>
                      <a:cs typeface="Calibri"/>
                      <a:sym typeface="Calibri"/>
                    </a:rPr>
                    <a:t>bicarbonate</a:t>
                  </a:r>
                </a:p>
              </p:txBody>
            </p:sp>
          </p:grpSp>
          <p:cxnSp>
            <p:nvCxnSpPr>
              <p:cNvPr id="694" name="Shape 694"/>
              <p:cNvCxnSpPr/>
              <p:nvPr/>
            </p:nvCxnSpPr>
            <p:spPr>
              <a:xfrm>
                <a:off x="28" y="1036854421"/>
                <a:ext cx="628499080" cy="0"/>
              </a:xfrm>
              <a:prstGeom prst="straightConnector1">
                <a:avLst/>
              </a:prstGeom>
              <a:noFill/>
              <a:ln w="63500" cap="rnd" cmpd="sng">
                <a:solidFill>
                  <a:schemeClr val="lt1"/>
                </a:solidFill>
                <a:prstDash val="solid"/>
                <a:miter/>
                <a:headEnd type="none" w="med" len="med"/>
                <a:tailEnd type="stealth" w="lg" len="lg"/>
              </a:ln>
            </p:spPr>
          </p:cxnSp>
          <p:cxnSp>
            <p:nvCxnSpPr>
              <p:cNvPr id="695" name="Shape 695"/>
              <p:cNvCxnSpPr/>
              <p:nvPr/>
            </p:nvCxnSpPr>
            <p:spPr>
              <a:xfrm rot="10800000">
                <a:off x="0" y="1524546959"/>
                <a:ext cx="438456041" cy="12293158"/>
              </a:xfrm>
              <a:prstGeom prst="straightConnector1">
                <a:avLst/>
              </a:prstGeom>
              <a:noFill/>
              <a:ln w="28575" cap="rnd" cmpd="sng">
                <a:solidFill>
                  <a:schemeClr val="lt1"/>
                </a:solidFill>
                <a:prstDash val="solid"/>
                <a:miter/>
                <a:headEnd type="none" w="med" len="med"/>
                <a:tailEnd type="stealth" w="lg" len="lg"/>
              </a:ln>
            </p:spPr>
          </p:cxnSp>
        </p:grpSp>
      </p:grpSp>
      <p:grpSp>
        <p:nvGrpSpPr>
          <p:cNvPr id="696" name="Shape 696"/>
          <p:cNvGrpSpPr/>
          <p:nvPr/>
        </p:nvGrpSpPr>
        <p:grpSpPr>
          <a:xfrm>
            <a:off x="455612" y="5178425"/>
            <a:ext cx="1012824" cy="585787"/>
            <a:chOff x="0" y="0"/>
            <a:chExt cx="2147483647" cy="2147483647"/>
          </a:xfrm>
        </p:grpSpPr>
        <p:sp>
          <p:nvSpPr>
            <p:cNvPr id="697" name="Shape 697"/>
            <p:cNvSpPr/>
            <p:nvPr/>
          </p:nvSpPr>
          <p:spPr>
            <a:xfrm>
              <a:off x="131271455" y="325905113"/>
              <a:ext cx="1921965258" cy="1681904901"/>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698" name="Shape 698"/>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dirty="0">
                  <a:solidFill>
                    <a:srgbClr val="0070C0"/>
                  </a:solidFill>
                  <a:latin typeface="Calibri"/>
                  <a:ea typeface="Calibri"/>
                  <a:cs typeface="Calibri"/>
                  <a:sym typeface="Calibri"/>
                </a:rPr>
                <a:t>H</a:t>
              </a:r>
              <a:r>
                <a:rPr lang="en-US" sz="3200" b="1" i="0" u="none" baseline="30000" dirty="0">
                  <a:solidFill>
                    <a:srgbClr val="0070C0"/>
                  </a:solidFill>
                  <a:latin typeface="Calibri"/>
                  <a:ea typeface="Calibri"/>
                  <a:cs typeface="Calibri"/>
                  <a:sym typeface="Calibri"/>
                </a:rPr>
                <a:t>+</a:t>
              </a:r>
            </a:p>
          </p:txBody>
        </p:sp>
      </p:grpSp>
      <p:grpSp>
        <p:nvGrpSpPr>
          <p:cNvPr id="699" name="Shape 699"/>
          <p:cNvGrpSpPr/>
          <p:nvPr/>
        </p:nvGrpSpPr>
        <p:grpSpPr>
          <a:xfrm>
            <a:off x="2308225" y="5116512"/>
            <a:ext cx="1954211" cy="831849"/>
            <a:chOff x="0" y="0"/>
            <a:chExt cx="2147483647" cy="2147483647"/>
          </a:xfrm>
        </p:grpSpPr>
        <p:sp>
          <p:nvSpPr>
            <p:cNvPr id="700" name="Shape 700"/>
            <p:cNvSpPr/>
            <p:nvPr/>
          </p:nvSpPr>
          <p:spPr>
            <a:xfrm>
              <a:off x="237252401" y="114751037"/>
              <a:ext cx="1482827497" cy="1799130965"/>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01" name="Shape 701"/>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dirty="0">
                  <a:solidFill>
                    <a:srgbClr val="0070C0"/>
                  </a:solidFill>
                  <a:latin typeface="Calibri"/>
                  <a:ea typeface="Calibri"/>
                  <a:cs typeface="Calibri"/>
                  <a:sym typeface="Calibri"/>
                </a:rPr>
                <a:t>H</a:t>
              </a:r>
              <a:r>
                <a:rPr lang="en-US" sz="3200" b="1" i="0" u="none" dirty="0">
                  <a:solidFill>
                    <a:srgbClr val="FF6600"/>
                  </a:solidFill>
                  <a:latin typeface="Calibri"/>
                  <a:ea typeface="Calibri"/>
                  <a:cs typeface="Calibri"/>
                  <a:sym typeface="Calibri"/>
                </a:rPr>
                <a:t>C0</a:t>
              </a:r>
              <a:r>
                <a:rPr lang="en-US" sz="3200" b="1" i="0" u="none" baseline="-25000" dirty="0">
                  <a:solidFill>
                    <a:srgbClr val="FF6600"/>
                  </a:solidFill>
                  <a:latin typeface="Calibri"/>
                  <a:ea typeface="Calibri"/>
                  <a:cs typeface="Calibri"/>
                  <a:sym typeface="Calibri"/>
                </a:rPr>
                <a:t>3</a:t>
              </a:r>
              <a:r>
                <a:rPr lang="en-US" sz="3200" b="1" i="0" u="none" baseline="30000" dirty="0">
                  <a:solidFill>
                    <a:srgbClr val="FF66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US" sz="1600" b="1" i="0" u="none" dirty="0">
                  <a:solidFill>
                    <a:srgbClr val="0070C0"/>
                  </a:solidFill>
                  <a:latin typeface="Calibri"/>
                  <a:ea typeface="Calibri"/>
                  <a:cs typeface="Calibri"/>
                  <a:sym typeface="Calibri"/>
                </a:rPr>
                <a:t>bicarbonate</a:t>
              </a:r>
            </a:p>
          </p:txBody>
        </p:sp>
      </p:grpSp>
      <p:grpSp>
        <p:nvGrpSpPr>
          <p:cNvPr id="702" name="Shape 702"/>
          <p:cNvGrpSpPr/>
          <p:nvPr/>
        </p:nvGrpSpPr>
        <p:grpSpPr>
          <a:xfrm>
            <a:off x="4711700" y="5081587"/>
            <a:ext cx="1252537" cy="1009649"/>
            <a:chOff x="0" y="0"/>
            <a:chExt cx="2147483647" cy="2147483647"/>
          </a:xfrm>
        </p:grpSpPr>
        <p:grpSp>
          <p:nvGrpSpPr>
            <p:cNvPr id="703" name="Shape 703"/>
            <p:cNvGrpSpPr/>
            <p:nvPr/>
          </p:nvGrpSpPr>
          <p:grpSpPr>
            <a:xfrm>
              <a:off x="0" y="0"/>
              <a:ext cx="2147483647" cy="2147483647"/>
              <a:chOff x="0" y="0"/>
              <a:chExt cx="2147483647" cy="2147483647"/>
            </a:xfrm>
          </p:grpSpPr>
          <p:sp>
            <p:nvSpPr>
              <p:cNvPr id="704" name="Shape 704"/>
              <p:cNvSpPr/>
              <p:nvPr/>
            </p:nvSpPr>
            <p:spPr>
              <a:xfrm>
                <a:off x="0" y="0"/>
                <a:ext cx="1758268584" cy="1634248628"/>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05" name="Shape 705"/>
              <p:cNvSpPr txBox="1"/>
              <p:nvPr/>
            </p:nvSpPr>
            <p:spPr>
              <a:xfrm>
                <a:off x="182359983" y="60777840"/>
                <a:ext cx="1965123663" cy="208670580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pH</a:t>
                </a:r>
              </a:p>
            </p:txBody>
          </p:sp>
        </p:grpSp>
        <p:cxnSp>
          <p:nvCxnSpPr>
            <p:cNvPr id="706" name="Shape 706"/>
            <p:cNvCxnSpPr/>
            <p:nvPr/>
          </p:nvCxnSpPr>
          <p:spPr>
            <a:xfrm>
              <a:off x="353831863" y="283629108"/>
              <a:ext cx="0" cy="1350619525"/>
            </a:xfrm>
            <a:prstGeom prst="straightConnector1">
              <a:avLst/>
            </a:prstGeom>
            <a:noFill/>
            <a:ln w="88900" cap="rnd" cmpd="sng">
              <a:solidFill>
                <a:srgbClr val="FF0000"/>
              </a:solidFill>
              <a:prstDash val="solid"/>
              <a:miter/>
              <a:headEnd type="none" w="med" len="med"/>
              <a:tailEnd type="stealth" w="lg" len="lg"/>
            </a:ln>
          </p:spPr>
        </p:cxnSp>
      </p:grpSp>
      <p:grpSp>
        <p:nvGrpSpPr>
          <p:cNvPr id="707" name="Shape 707"/>
          <p:cNvGrpSpPr/>
          <p:nvPr/>
        </p:nvGrpSpPr>
        <p:grpSpPr>
          <a:xfrm>
            <a:off x="6954836" y="2803524"/>
            <a:ext cx="2160098" cy="1520824"/>
            <a:chOff x="0" y="0"/>
            <a:chExt cx="2147483646" cy="2147483647"/>
          </a:xfrm>
        </p:grpSpPr>
        <p:grpSp>
          <p:nvGrpSpPr>
            <p:cNvPr id="708" name="Shape 708"/>
            <p:cNvGrpSpPr/>
            <p:nvPr/>
          </p:nvGrpSpPr>
          <p:grpSpPr>
            <a:xfrm>
              <a:off x="888542350" y="0"/>
              <a:ext cx="1006910016" cy="827162961"/>
              <a:chOff x="0" y="0"/>
              <a:chExt cx="2147483647" cy="2147483647"/>
            </a:xfrm>
          </p:grpSpPr>
          <p:sp>
            <p:nvSpPr>
              <p:cNvPr id="709" name="Shape 709"/>
              <p:cNvSpPr/>
              <p:nvPr/>
            </p:nvSpPr>
            <p:spPr>
              <a:xfrm>
                <a:off x="131273576" y="325905113"/>
                <a:ext cx="1921963132" cy="1681904901"/>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10" name="Shape 710"/>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70C0"/>
                  </a:buClr>
                  <a:buSzPct val="25000"/>
                  <a:buFont typeface="Calibri"/>
                  <a:buNone/>
                </a:pPr>
                <a:r>
                  <a:rPr lang="en-US" sz="3200" b="1" i="0" u="none">
                    <a:solidFill>
                      <a:srgbClr val="0070C0"/>
                    </a:solidFill>
                    <a:latin typeface="Calibri"/>
                    <a:ea typeface="Calibri"/>
                    <a:cs typeface="Calibri"/>
                    <a:sym typeface="Calibri"/>
                  </a:rPr>
                  <a:t>H</a:t>
                </a:r>
                <a:r>
                  <a:rPr lang="en-US" sz="3200" b="1" i="0" u="none" baseline="30000">
                    <a:solidFill>
                      <a:srgbClr val="0070C0"/>
                    </a:solidFill>
                    <a:latin typeface="Calibri"/>
                    <a:ea typeface="Calibri"/>
                    <a:cs typeface="Calibri"/>
                    <a:sym typeface="Calibri"/>
                  </a:rPr>
                  <a:t>+</a:t>
                </a:r>
              </a:p>
            </p:txBody>
          </p:sp>
        </p:grpSp>
        <p:grpSp>
          <p:nvGrpSpPr>
            <p:cNvPr id="711" name="Shape 711"/>
            <p:cNvGrpSpPr/>
            <p:nvPr/>
          </p:nvGrpSpPr>
          <p:grpSpPr>
            <a:xfrm>
              <a:off x="0" y="975110757"/>
              <a:ext cx="2147483646" cy="1172372889"/>
              <a:chOff x="0" y="0"/>
              <a:chExt cx="2147483646" cy="2147483647"/>
            </a:xfrm>
          </p:grpSpPr>
          <p:cxnSp>
            <p:nvCxnSpPr>
              <p:cNvPr id="712" name="Shape 712"/>
              <p:cNvCxnSpPr/>
              <p:nvPr/>
            </p:nvCxnSpPr>
            <p:spPr>
              <a:xfrm rot="10800000">
                <a:off x="0" y="891019945"/>
                <a:ext cx="615508910" cy="12319000"/>
              </a:xfrm>
              <a:prstGeom prst="straightConnector1">
                <a:avLst/>
              </a:prstGeom>
              <a:noFill/>
              <a:ln w="63500" cap="rnd" cmpd="sng">
                <a:solidFill>
                  <a:schemeClr val="lt1"/>
                </a:solidFill>
                <a:prstDash val="solid"/>
                <a:miter/>
                <a:headEnd type="none" w="med" len="med"/>
                <a:tailEnd type="stealth" w="lg" len="lg"/>
              </a:ln>
            </p:spPr>
          </p:cxnSp>
          <p:cxnSp>
            <p:nvCxnSpPr>
              <p:cNvPr id="713" name="Shape 713"/>
              <p:cNvCxnSpPr/>
              <p:nvPr/>
            </p:nvCxnSpPr>
            <p:spPr>
              <a:xfrm>
                <a:off x="119945903" y="1424812387"/>
                <a:ext cx="565006261" cy="0"/>
              </a:xfrm>
              <a:prstGeom prst="straightConnector1">
                <a:avLst/>
              </a:prstGeom>
              <a:noFill/>
              <a:ln w="28575" cap="rnd" cmpd="sng">
                <a:solidFill>
                  <a:schemeClr val="lt1"/>
                </a:solidFill>
                <a:prstDash val="solid"/>
                <a:miter/>
                <a:headEnd type="none" w="med" len="med"/>
                <a:tailEnd type="stealth" w="lg" len="lg"/>
              </a:ln>
            </p:spPr>
          </p:cxnSp>
          <p:grpSp>
            <p:nvGrpSpPr>
              <p:cNvPr id="714" name="Shape 714"/>
              <p:cNvGrpSpPr/>
              <p:nvPr/>
            </p:nvGrpSpPr>
            <p:grpSpPr>
              <a:xfrm>
                <a:off x="828569390" y="0"/>
                <a:ext cx="1318914256" cy="2147483647"/>
                <a:chOff x="0" y="0"/>
                <a:chExt cx="2147483647" cy="2147483647"/>
              </a:xfrm>
            </p:grpSpPr>
            <p:sp>
              <p:nvSpPr>
                <p:cNvPr id="715" name="Shape 715"/>
                <p:cNvSpPr/>
                <p:nvPr/>
              </p:nvSpPr>
              <p:spPr>
                <a:xfrm>
                  <a:off x="133624671" y="172455776"/>
                  <a:ext cx="1829630099" cy="1802572107"/>
                </a:xfrm>
                <a:prstGeom prst="roundRect">
                  <a:avLst>
                    <a:gd name="adj" fmla="val 16667"/>
                  </a:avLst>
                </a:prstGeom>
                <a:solidFill>
                  <a:schemeClr val="lt1"/>
                </a:solidFill>
                <a:ln w="3847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16" name="Shape 716"/>
                <p:cNvSpPr txBox="1"/>
                <p:nvPr/>
              </p:nvSpPr>
              <p:spPr>
                <a:xfrm>
                  <a:off x="0" y="0"/>
                  <a:ext cx="2147483647" cy="21474836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alibri"/>
                    <a:buNone/>
                  </a:pPr>
                  <a:r>
                    <a:rPr lang="en-US" sz="3200" b="1" i="0" u="none">
                      <a:solidFill>
                        <a:srgbClr val="FF6600"/>
                      </a:solidFill>
                      <a:latin typeface="Calibri"/>
                      <a:ea typeface="Calibri"/>
                      <a:cs typeface="Calibri"/>
                      <a:sym typeface="Calibri"/>
                    </a:rPr>
                    <a:t>C0</a:t>
                  </a:r>
                  <a:r>
                    <a:rPr lang="en-US" sz="3200" b="1" i="0" u="none" baseline="-25000">
                      <a:solidFill>
                        <a:srgbClr val="FF6600"/>
                      </a:solidFill>
                      <a:latin typeface="Calibri"/>
                      <a:ea typeface="Calibri"/>
                      <a:cs typeface="Calibri"/>
                      <a:sym typeface="Calibri"/>
                    </a:rPr>
                    <a:t>3</a:t>
                  </a:r>
                  <a:r>
                    <a:rPr lang="en-US" sz="3200" b="1" i="0" u="none" baseline="30000">
                      <a:solidFill>
                        <a:srgbClr val="FF66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US" sz="1600" b="1" i="0" u="none">
                      <a:solidFill>
                        <a:srgbClr val="0070C0"/>
                      </a:solidFill>
                      <a:latin typeface="Calibri"/>
                      <a:ea typeface="Calibri"/>
                      <a:cs typeface="Calibri"/>
                      <a:sym typeface="Calibri"/>
                    </a:rPr>
                    <a:t>carbonate</a:t>
                  </a:r>
                </a:p>
              </p:txBody>
            </p:sp>
          </p:grpSp>
        </p:grpSp>
      </p:grpSp>
    </p:spTree>
    <p:extLst>
      <p:ext uri="{BB962C8B-B14F-4D97-AF65-F5344CB8AC3E}">
        <p14:creationId xmlns:p14="http://schemas.microsoft.com/office/powerpoint/2010/main" val="242001231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696"/>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699"/>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8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683"/>
                                        </p:tgtEl>
                                      </p:cBhvr>
                                    </p:animEffect>
                                    <p:set>
                                      <p:cBhvr>
                                        <p:cTn id="49" dur="1" fill="hold">
                                          <p:stCondLst>
                                            <p:cond delay="499"/>
                                          </p:stCondLst>
                                        </p:cTn>
                                        <p:tgtEl>
                                          <p:spTgt spid="6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85800" y="914400"/>
            <a:ext cx="7772400" cy="5791200"/>
          </a:xfrm>
        </p:spPr>
        <p:txBody>
          <a:bodyPr/>
          <a:lstStyle/>
          <a:p>
            <a:pPr>
              <a:buFontTx/>
              <a:buChar char="-"/>
            </a:pPr>
            <a:r>
              <a:rPr lang="en-US" dirty="0" smtClean="0"/>
              <a:t> pH</a:t>
            </a:r>
          </a:p>
          <a:p>
            <a:pPr>
              <a:buFontTx/>
              <a:buChar char="-"/>
            </a:pPr>
            <a:r>
              <a:rPr lang="en-US" dirty="0" smtClean="0"/>
              <a:t> pCO</a:t>
            </a:r>
            <a:r>
              <a:rPr lang="en-US" baseline="-25000" dirty="0" smtClean="0"/>
              <a:t>2</a:t>
            </a:r>
          </a:p>
          <a:p>
            <a:pPr marL="203200" indent="0">
              <a:buNone/>
            </a:pPr>
            <a:r>
              <a:rPr lang="en-US" dirty="0" smtClean="0"/>
              <a:t>- Total alkalinity</a:t>
            </a:r>
          </a:p>
          <a:p>
            <a:pPr marL="203200" indent="0">
              <a:buNone/>
            </a:pPr>
            <a:endParaRPr lang="en-US" sz="2000" dirty="0" smtClean="0"/>
          </a:p>
          <a:p>
            <a:pPr marL="203200" indent="0">
              <a:buNone/>
            </a:pPr>
            <a:r>
              <a:rPr lang="pt-BR" sz="2000" dirty="0" smtClean="0"/>
              <a:t>TA </a:t>
            </a:r>
            <a:r>
              <a:rPr lang="pt-BR" sz="2000" dirty="0"/>
              <a:t>= [HCO</a:t>
            </a:r>
            <a:r>
              <a:rPr lang="pt-BR" sz="2000" baseline="-25000" dirty="0"/>
              <a:t>3</a:t>
            </a:r>
            <a:r>
              <a:rPr lang="pt-BR" sz="2000" baseline="30000" dirty="0"/>
              <a:t>–</a:t>
            </a:r>
            <a:r>
              <a:rPr lang="pt-BR" sz="2000" dirty="0"/>
              <a:t>] + 2[CO</a:t>
            </a:r>
            <a:r>
              <a:rPr lang="pt-BR" sz="2000" baseline="-25000" dirty="0"/>
              <a:t>3</a:t>
            </a:r>
            <a:r>
              <a:rPr lang="pt-BR" sz="2000" baseline="30000" dirty="0"/>
              <a:t>2–</a:t>
            </a:r>
            <a:r>
              <a:rPr lang="pt-BR" sz="2000" dirty="0"/>
              <a:t>] + [</a:t>
            </a:r>
            <a:r>
              <a:rPr lang="pt-BR" sz="2000" dirty="0" err="1"/>
              <a:t>B</a:t>
            </a:r>
            <a:r>
              <a:rPr lang="pt-BR" sz="2000" dirty="0"/>
              <a:t>(OH)</a:t>
            </a:r>
            <a:r>
              <a:rPr lang="pt-BR" sz="2000" baseline="-25000" dirty="0"/>
              <a:t>4</a:t>
            </a:r>
            <a:r>
              <a:rPr lang="pt-BR" sz="2000" baseline="30000" dirty="0"/>
              <a:t>–</a:t>
            </a:r>
            <a:r>
              <a:rPr lang="pt-BR" sz="2000" dirty="0"/>
              <a:t>] + [OH</a:t>
            </a:r>
            <a:r>
              <a:rPr lang="pt-BR" sz="2000" baseline="30000" dirty="0"/>
              <a:t>–</a:t>
            </a:r>
            <a:r>
              <a:rPr lang="pt-BR" sz="2000" dirty="0"/>
              <a:t>] + 2[HPO</a:t>
            </a:r>
            <a:r>
              <a:rPr lang="pt-BR" sz="2000" baseline="-25000" dirty="0"/>
              <a:t>4</a:t>
            </a:r>
            <a:r>
              <a:rPr lang="pt-BR" sz="2000" baseline="30000" dirty="0"/>
              <a:t>2–</a:t>
            </a:r>
            <a:r>
              <a:rPr lang="pt-BR" sz="2000" dirty="0"/>
              <a:t>] </a:t>
            </a:r>
            <a:r>
              <a:rPr lang="pt-BR" sz="2000" dirty="0" smtClean="0"/>
              <a:t>+ </a:t>
            </a:r>
            <a:r>
              <a:rPr lang="pt-BR" sz="2000" dirty="0"/>
              <a:t>...</a:t>
            </a:r>
          </a:p>
          <a:p>
            <a:pPr>
              <a:buFontTx/>
              <a:buChar char="-"/>
            </a:pPr>
            <a:endParaRPr lang="en-US" sz="2000" dirty="0" smtClean="0"/>
          </a:p>
          <a:p>
            <a:pPr>
              <a:buFontTx/>
              <a:buChar char="-"/>
            </a:pPr>
            <a:r>
              <a:rPr lang="en-US" dirty="0"/>
              <a:t> </a:t>
            </a:r>
            <a:r>
              <a:rPr lang="en-US" dirty="0" smtClean="0"/>
              <a:t>Dissolved Inorganic Carbon</a:t>
            </a:r>
          </a:p>
          <a:p>
            <a:pPr marL="203200" indent="0">
              <a:buNone/>
            </a:pPr>
            <a:endParaRPr lang="en-US" sz="2000" dirty="0" smtClean="0"/>
          </a:p>
          <a:p>
            <a:pPr marL="203200" indent="0">
              <a:buNone/>
            </a:pPr>
            <a:r>
              <a:rPr lang="en-US" sz="2000" dirty="0" smtClean="0"/>
              <a:t>DIC = </a:t>
            </a:r>
            <a:r>
              <a:rPr lang="es-ES_tradnl" sz="2000" dirty="0">
                <a:latin typeface="Calibri" charset="0"/>
              </a:rPr>
              <a:t>[</a:t>
            </a:r>
            <a:r>
              <a:rPr lang="en-US" sz="2000" dirty="0" smtClean="0">
                <a:latin typeface="Calibri" charset="0"/>
              </a:rPr>
              <a:t>CO</a:t>
            </a:r>
            <a:r>
              <a:rPr lang="en-US" sz="2000" baseline="-25000" dirty="0" smtClean="0">
                <a:latin typeface="Calibri" charset="0"/>
              </a:rPr>
              <a:t>2</a:t>
            </a:r>
            <a:r>
              <a:rPr lang="en-US" sz="2000" dirty="0" smtClean="0">
                <a:latin typeface="Calibri" charset="0"/>
              </a:rPr>
              <a:t>]</a:t>
            </a:r>
            <a:r>
              <a:rPr lang="en-US" sz="2000" dirty="0" smtClean="0"/>
              <a:t> </a:t>
            </a:r>
            <a:r>
              <a:rPr lang="en-US" sz="2000" dirty="0"/>
              <a:t>+ [H</a:t>
            </a:r>
            <a:r>
              <a:rPr lang="en-US" sz="2000" baseline="-25000" dirty="0"/>
              <a:t>2</a:t>
            </a:r>
            <a:r>
              <a:rPr lang="en-US" sz="2000" dirty="0"/>
              <a:t>CO</a:t>
            </a:r>
            <a:r>
              <a:rPr lang="en-US" sz="2000" baseline="-25000" dirty="0"/>
              <a:t>3</a:t>
            </a:r>
            <a:r>
              <a:rPr lang="en-US" sz="2000" dirty="0" smtClean="0"/>
              <a:t>]</a:t>
            </a:r>
            <a:r>
              <a:rPr lang="en-US" sz="2000" dirty="0" smtClean="0">
                <a:latin typeface="Calibri" charset="0"/>
              </a:rPr>
              <a:t> </a:t>
            </a:r>
            <a:r>
              <a:rPr lang="en-US" sz="2000" dirty="0">
                <a:latin typeface="Calibri" charset="0"/>
              </a:rPr>
              <a:t>+ [HCO</a:t>
            </a:r>
            <a:r>
              <a:rPr lang="en-US" sz="2000" baseline="-25000" dirty="0">
                <a:latin typeface="Calibri" charset="0"/>
              </a:rPr>
              <a:t>3</a:t>
            </a:r>
            <a:r>
              <a:rPr lang="en-US" sz="2000" baseline="30000" dirty="0">
                <a:latin typeface="Calibri" charset="0"/>
              </a:rPr>
              <a:t>-</a:t>
            </a:r>
            <a:r>
              <a:rPr lang="en-US" sz="2000" dirty="0">
                <a:latin typeface="Calibri" charset="0"/>
              </a:rPr>
              <a:t>] + [CO</a:t>
            </a:r>
            <a:r>
              <a:rPr lang="en-US" sz="2000" baseline="-25000" dirty="0">
                <a:latin typeface="Calibri" charset="0"/>
              </a:rPr>
              <a:t>3</a:t>
            </a:r>
            <a:r>
              <a:rPr lang="en-US" sz="2000" baseline="30000" dirty="0">
                <a:latin typeface="Calibri" charset="0"/>
              </a:rPr>
              <a:t>2- </a:t>
            </a:r>
            <a:r>
              <a:rPr lang="en-US" sz="2000" dirty="0">
                <a:latin typeface="Calibri" charset="0"/>
              </a:rPr>
              <a:t>] </a:t>
            </a:r>
            <a:endParaRPr lang="en-US" sz="2000" dirty="0" smtClean="0">
              <a:latin typeface="Calibri" charset="0"/>
            </a:endParaRPr>
          </a:p>
          <a:p>
            <a:pPr marL="203200" indent="0">
              <a:buNone/>
            </a:pPr>
            <a:endParaRPr lang="en-US" sz="2000" dirty="0" smtClean="0">
              <a:latin typeface="Calibri" charset="0"/>
            </a:endParaRPr>
          </a:p>
          <a:p>
            <a:pPr marL="203200" indent="0">
              <a:buNone/>
            </a:pPr>
            <a:endParaRPr lang="en-US" sz="2000" dirty="0" smtClean="0">
              <a:latin typeface="Calibri" charset="0"/>
            </a:endParaRPr>
          </a:p>
          <a:p>
            <a:pPr marL="203200" indent="0">
              <a:buNone/>
            </a:pPr>
            <a:r>
              <a:rPr lang="en-US" dirty="0" smtClean="0"/>
              <a:t>- Saturation State (</a:t>
            </a:r>
            <a:r>
              <a:rPr lang="en-US" dirty="0" err="1" smtClean="0">
                <a:latin typeface="Symbol" charset="2"/>
                <a:cs typeface="Symbol" charset="2"/>
              </a:rPr>
              <a:t>W</a:t>
            </a:r>
            <a:r>
              <a:rPr lang="en-US" baseline="-25000" dirty="0" err="1" smtClean="0">
                <a:latin typeface="+mn-lt"/>
                <a:cs typeface="Symbol" charset="2"/>
              </a:rPr>
              <a:t>Ar</a:t>
            </a:r>
            <a:r>
              <a:rPr lang="en-US" dirty="0" smtClean="0">
                <a:latin typeface="+mn-lt"/>
                <a:cs typeface="Symbol" charset="2"/>
              </a:rPr>
              <a:t>): available </a:t>
            </a:r>
            <a:r>
              <a:rPr lang="pt-BR" dirty="0"/>
              <a:t>CO</a:t>
            </a:r>
            <a:r>
              <a:rPr lang="pt-BR" baseline="-25000" dirty="0"/>
              <a:t>3</a:t>
            </a:r>
            <a:r>
              <a:rPr lang="pt-BR" baseline="30000" dirty="0"/>
              <a:t>2–</a:t>
            </a:r>
            <a:endParaRPr lang="en-US" dirty="0" smtClean="0"/>
          </a:p>
          <a:p>
            <a:pPr marL="203200" indent="0">
              <a:buNone/>
            </a:pPr>
            <a:endParaRPr lang="en-US" sz="2000" dirty="0"/>
          </a:p>
        </p:txBody>
      </p:sp>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a:t>
            </a:r>
            <a:endParaRPr lang="en-US" sz="4400" b="1" i="0" u="none" strike="noStrike" cap="none" dirty="0">
              <a:solidFill>
                <a:schemeClr val="bg1"/>
              </a:solidFill>
              <a:latin typeface="Calibri"/>
              <a:ea typeface="Calibri"/>
              <a:cs typeface="Calibri"/>
              <a:sym typeface="Calibri"/>
            </a:endParaRPr>
          </a:p>
        </p:txBody>
      </p:sp>
      <p:sp>
        <p:nvSpPr>
          <p:cNvPr id="7" name="Oval 6"/>
          <p:cNvSpPr/>
          <p:nvPr/>
        </p:nvSpPr>
        <p:spPr>
          <a:xfrm>
            <a:off x="1524000" y="2895600"/>
            <a:ext cx="2286000" cy="762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3480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1524000"/>
            <a:ext cx="8382000" cy="5105400"/>
          </a:xfrm>
        </p:spPr>
        <p:txBody>
          <a:bodyPr/>
          <a:lstStyle/>
          <a:p>
            <a:pPr>
              <a:buFontTx/>
              <a:buChar char="-"/>
            </a:pPr>
            <a:r>
              <a:rPr lang="en-US" dirty="0"/>
              <a:t> </a:t>
            </a:r>
            <a:r>
              <a:rPr lang="en-US" dirty="0" smtClean="0"/>
              <a:t>Air-Sea CO</a:t>
            </a:r>
            <a:r>
              <a:rPr lang="en-US" baseline="-25000" dirty="0" smtClean="0"/>
              <a:t>2</a:t>
            </a:r>
            <a:r>
              <a:rPr lang="en-US" dirty="0" smtClean="0"/>
              <a:t> fluxes: Ships of opportunity program (SOOP)</a:t>
            </a:r>
            <a:endParaRPr lang="en-US" baseline="-25000" dirty="0" smtClean="0"/>
          </a:p>
          <a:p>
            <a:pPr marL="203200" indent="0">
              <a:buNone/>
            </a:pPr>
            <a:endParaRPr lang="en-US" sz="2000" dirty="0"/>
          </a:p>
        </p:txBody>
      </p:sp>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 AOML’s OCC group</a:t>
            </a:r>
            <a:endParaRPr lang="en-US" sz="4400" b="1" i="0" u="none" strike="noStrike" cap="none" dirty="0">
              <a:solidFill>
                <a:schemeClr val="bg1"/>
              </a:solidFill>
              <a:latin typeface="Calibri"/>
              <a:ea typeface="Calibri"/>
              <a:cs typeface="Calibri"/>
              <a:sym typeface="Calibri"/>
            </a:endParaRPr>
          </a:p>
        </p:txBody>
      </p:sp>
      <p:pic>
        <p:nvPicPr>
          <p:cNvPr id="11" name="Picture 10" descr="Columbus_Waikato1.jpg"/>
          <p:cNvPicPr>
            <a:picLocks noChangeAspect="1"/>
          </p:cNvPicPr>
          <p:nvPr/>
        </p:nvPicPr>
        <p:blipFill>
          <a:blip r:embed="rId3"/>
          <a:stretch>
            <a:fillRect/>
          </a:stretch>
        </p:blipFill>
        <p:spPr>
          <a:xfrm>
            <a:off x="762000" y="3189438"/>
            <a:ext cx="2286000" cy="1645921"/>
          </a:xfrm>
          <a:prstGeom prst="rect">
            <a:avLst/>
          </a:prstGeom>
        </p:spPr>
      </p:pic>
      <p:pic>
        <p:nvPicPr>
          <p:cNvPr id="12" name="Picture 11" descr="DSCN0719.JPG"/>
          <p:cNvPicPr>
            <a:picLocks noChangeAspect="1"/>
          </p:cNvPicPr>
          <p:nvPr/>
        </p:nvPicPr>
        <p:blipFill>
          <a:blip r:embed="rId4"/>
          <a:stretch>
            <a:fillRect/>
          </a:stretch>
        </p:blipFill>
        <p:spPr>
          <a:xfrm>
            <a:off x="6019800" y="2895600"/>
            <a:ext cx="2277729" cy="1707718"/>
          </a:xfrm>
          <a:prstGeom prst="rect">
            <a:avLst/>
          </a:prstGeom>
        </p:spPr>
      </p:pic>
      <p:pic>
        <p:nvPicPr>
          <p:cNvPr id="13" name="Picture 12"/>
          <p:cNvPicPr>
            <a:picLocks noChangeAspect="1"/>
          </p:cNvPicPr>
          <p:nvPr/>
        </p:nvPicPr>
        <p:blipFill>
          <a:blip r:embed="rId5"/>
          <a:stretch>
            <a:fillRect/>
          </a:stretch>
        </p:blipFill>
        <p:spPr>
          <a:xfrm>
            <a:off x="4565649" y="3422649"/>
            <a:ext cx="45719" cy="45719"/>
          </a:xfrm>
          <a:prstGeom prst="rect">
            <a:avLst/>
          </a:prstGeom>
        </p:spPr>
      </p:pic>
      <p:pic>
        <p:nvPicPr>
          <p:cNvPr id="14" name="Picture 13"/>
          <p:cNvPicPr>
            <a:picLocks noChangeAspect="1"/>
          </p:cNvPicPr>
          <p:nvPr/>
        </p:nvPicPr>
        <p:blipFill>
          <a:blip r:embed="rId6"/>
          <a:stretch>
            <a:fillRect/>
          </a:stretch>
        </p:blipFill>
        <p:spPr>
          <a:xfrm>
            <a:off x="609600" y="5257800"/>
            <a:ext cx="2410997" cy="1335015"/>
          </a:xfrm>
          <a:prstGeom prst="rect">
            <a:avLst/>
          </a:prstGeom>
        </p:spPr>
      </p:pic>
      <p:pic>
        <p:nvPicPr>
          <p:cNvPr id="15" name="Picture 14"/>
          <p:cNvPicPr>
            <a:picLocks noChangeAspect="1"/>
          </p:cNvPicPr>
          <p:nvPr/>
        </p:nvPicPr>
        <p:blipFill>
          <a:blip r:embed="rId7"/>
          <a:stretch>
            <a:fillRect/>
          </a:stretch>
        </p:blipFill>
        <p:spPr>
          <a:xfrm>
            <a:off x="5737988" y="4800600"/>
            <a:ext cx="2898434" cy="1846334"/>
          </a:xfrm>
          <a:prstGeom prst="rect">
            <a:avLst/>
          </a:prstGeom>
        </p:spPr>
      </p:pic>
      <p:pic>
        <p:nvPicPr>
          <p:cNvPr id="16" name="Picture 15"/>
          <p:cNvPicPr>
            <a:picLocks noChangeAspect="1"/>
          </p:cNvPicPr>
          <p:nvPr/>
        </p:nvPicPr>
        <p:blipFill>
          <a:blip r:embed="rId8"/>
          <a:stretch>
            <a:fillRect/>
          </a:stretch>
        </p:blipFill>
        <p:spPr>
          <a:xfrm>
            <a:off x="3733800" y="3886200"/>
            <a:ext cx="1713499" cy="2572821"/>
          </a:xfrm>
          <a:prstGeom prst="rect">
            <a:avLst/>
          </a:prstGeom>
        </p:spPr>
      </p:pic>
    </p:spTree>
    <p:extLst>
      <p:ext uri="{BB962C8B-B14F-4D97-AF65-F5344CB8AC3E}">
        <p14:creationId xmlns:p14="http://schemas.microsoft.com/office/powerpoint/2010/main" val="38425397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 AOML’s OCC group</a:t>
            </a:r>
            <a:endParaRPr lang="en-US" sz="4400" b="1" i="0" u="none" strike="noStrike" cap="none" dirty="0">
              <a:solidFill>
                <a:schemeClr val="bg1"/>
              </a:solidFill>
              <a:latin typeface="Calibri"/>
              <a:ea typeface="Calibri"/>
              <a:cs typeface="Calibri"/>
              <a:sym typeface="Calibri"/>
            </a:endParaRPr>
          </a:p>
        </p:txBody>
      </p:sp>
      <p:pic>
        <p:nvPicPr>
          <p:cNvPr id="8" name="Picture 7" descr="Wet box full.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400" y="2819400"/>
            <a:ext cx="2187295" cy="2133600"/>
          </a:xfrm>
          <a:prstGeom prst="rect">
            <a:avLst/>
          </a:prstGeom>
        </p:spPr>
      </p:pic>
      <p:pic>
        <p:nvPicPr>
          <p:cNvPr id="9" name="Picture 8" descr="DSCN064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2600" y="4572000"/>
            <a:ext cx="2270258" cy="1702694"/>
          </a:xfrm>
          <a:prstGeom prst="rect">
            <a:avLst/>
          </a:prstGeom>
        </p:spPr>
      </p:pic>
      <p:pic>
        <p:nvPicPr>
          <p:cNvPr id="2" name="Picture 1" descr="Screen Shot 2018-05-17 at 10.32.5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3048000"/>
            <a:ext cx="4013200" cy="3016500"/>
          </a:xfrm>
          <a:prstGeom prst="rect">
            <a:avLst/>
          </a:prstGeom>
        </p:spPr>
      </p:pic>
      <p:sp>
        <p:nvSpPr>
          <p:cNvPr id="10" name="Text Placeholder 4"/>
          <p:cNvSpPr>
            <a:spLocks noGrp="1"/>
          </p:cNvSpPr>
          <p:nvPr>
            <p:ph type="body" idx="1"/>
          </p:nvPr>
        </p:nvSpPr>
        <p:spPr>
          <a:xfrm>
            <a:off x="304800" y="1524000"/>
            <a:ext cx="8382000" cy="5105400"/>
          </a:xfrm>
        </p:spPr>
        <p:txBody>
          <a:bodyPr/>
          <a:lstStyle/>
          <a:p>
            <a:pPr>
              <a:buFontTx/>
              <a:buChar char="-"/>
            </a:pPr>
            <a:r>
              <a:rPr lang="en-US" dirty="0"/>
              <a:t> </a:t>
            </a:r>
            <a:r>
              <a:rPr lang="en-US" dirty="0" smtClean="0"/>
              <a:t>Air-Sea CO</a:t>
            </a:r>
            <a:r>
              <a:rPr lang="en-US" baseline="-25000" dirty="0" smtClean="0"/>
              <a:t>2</a:t>
            </a:r>
            <a:r>
              <a:rPr lang="en-US" dirty="0" smtClean="0"/>
              <a:t> fluxes: Ships of opportunity program (SOOP)</a:t>
            </a:r>
            <a:endParaRPr lang="en-US" baseline="-25000" dirty="0" smtClean="0"/>
          </a:p>
          <a:p>
            <a:pPr marL="203200" indent="0">
              <a:buNone/>
            </a:pPr>
            <a:endParaRPr lang="en-US" sz="2000" dirty="0"/>
          </a:p>
        </p:txBody>
      </p:sp>
      <p:sp>
        <p:nvSpPr>
          <p:cNvPr id="4" name="TextBox 3"/>
          <p:cNvSpPr txBox="1"/>
          <p:nvPr/>
        </p:nvSpPr>
        <p:spPr>
          <a:xfrm>
            <a:off x="4343400" y="6172200"/>
            <a:ext cx="4743907" cy="276999"/>
          </a:xfrm>
          <a:prstGeom prst="rect">
            <a:avLst/>
          </a:prstGeom>
          <a:noFill/>
        </p:spPr>
        <p:txBody>
          <a:bodyPr wrap="none" rtlCol="0">
            <a:spAutoFit/>
          </a:bodyPr>
          <a:lstStyle/>
          <a:p>
            <a:r>
              <a:rPr lang="en-US" sz="1200" dirty="0"/>
              <a:t>http://</a:t>
            </a:r>
            <a:r>
              <a:rPr lang="en-US" sz="1200" dirty="0" err="1"/>
              <a:t>www.aoml.noaa.gov</a:t>
            </a:r>
            <a:r>
              <a:rPr lang="en-US" sz="1200" dirty="0"/>
              <a:t>/</a:t>
            </a:r>
            <a:r>
              <a:rPr lang="en-US" sz="1200" dirty="0" err="1"/>
              <a:t>ocd</a:t>
            </a:r>
            <a:r>
              <a:rPr lang="en-US" sz="1200" dirty="0"/>
              <a:t>/</a:t>
            </a:r>
            <a:r>
              <a:rPr lang="en-US" sz="1200" dirty="0" err="1"/>
              <a:t>ocdweb</a:t>
            </a:r>
            <a:r>
              <a:rPr lang="en-US" sz="1200" dirty="0"/>
              <a:t>/</a:t>
            </a:r>
            <a:r>
              <a:rPr lang="en-US" sz="1200" dirty="0" err="1"/>
              <a:t>gunter</a:t>
            </a:r>
            <a:r>
              <a:rPr lang="en-US" sz="1200" dirty="0"/>
              <a:t>/</a:t>
            </a:r>
            <a:r>
              <a:rPr lang="en-US" sz="1200" dirty="0" err="1"/>
              <a:t>gunter_realtime.html</a:t>
            </a:r>
            <a:endParaRPr lang="en-US" sz="1200" dirty="0"/>
          </a:p>
        </p:txBody>
      </p:sp>
    </p:spTree>
    <p:extLst>
      <p:ext uri="{BB962C8B-B14F-4D97-AF65-F5344CB8AC3E}">
        <p14:creationId xmlns:p14="http://schemas.microsoft.com/office/powerpoint/2010/main" val="14726214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1524000"/>
            <a:ext cx="8382000" cy="5105400"/>
          </a:xfrm>
        </p:spPr>
        <p:txBody>
          <a:bodyPr/>
          <a:lstStyle/>
          <a:p>
            <a:pPr marL="203200" indent="0">
              <a:buNone/>
            </a:pPr>
            <a:r>
              <a:rPr lang="en-US" dirty="0" smtClean="0">
                <a:solidFill>
                  <a:schemeClr val="bg1">
                    <a:lumMod val="65000"/>
                  </a:schemeClr>
                </a:solidFill>
              </a:rPr>
              <a:t>- Air</a:t>
            </a:r>
            <a:r>
              <a:rPr lang="en-US" dirty="0" smtClean="0">
                <a:solidFill>
                  <a:schemeClr val="bg1">
                    <a:lumMod val="65000"/>
                  </a:schemeClr>
                </a:solidFill>
              </a:rPr>
              <a:t>-Sea CO</a:t>
            </a:r>
            <a:r>
              <a:rPr lang="en-US" baseline="-25000" dirty="0" smtClean="0">
                <a:solidFill>
                  <a:schemeClr val="bg1">
                    <a:lumMod val="65000"/>
                  </a:schemeClr>
                </a:solidFill>
              </a:rPr>
              <a:t>2</a:t>
            </a:r>
            <a:r>
              <a:rPr lang="en-US" dirty="0" smtClean="0">
                <a:solidFill>
                  <a:schemeClr val="bg1">
                    <a:lumMod val="65000"/>
                  </a:schemeClr>
                </a:solidFill>
              </a:rPr>
              <a:t> fluxes: Ships of opportunity program (SOOP)</a:t>
            </a:r>
          </a:p>
          <a:p>
            <a:pPr>
              <a:buFontTx/>
              <a:buChar char="-"/>
            </a:pPr>
            <a:r>
              <a:rPr lang="en-US" dirty="0" smtClean="0"/>
              <a:t> Changes </a:t>
            </a:r>
            <a:r>
              <a:rPr lang="en-US" dirty="0" smtClean="0"/>
              <a:t>in carbon storage in the </a:t>
            </a:r>
            <a:r>
              <a:rPr lang="en-US" dirty="0" smtClean="0"/>
              <a:t>ocean on decadal scale (GO-SHIP)</a:t>
            </a:r>
            <a:endParaRPr lang="en-US" dirty="0" smtClean="0"/>
          </a:p>
          <a:p>
            <a:pPr marL="203200" indent="0">
              <a:buNone/>
            </a:pPr>
            <a:endParaRPr lang="en-US" sz="2000" dirty="0"/>
          </a:p>
        </p:txBody>
      </p:sp>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 AOML’s OCC group</a:t>
            </a:r>
            <a:endParaRPr lang="en-US" sz="4400" b="1" i="0" u="none" strike="noStrike" cap="none" dirty="0">
              <a:solidFill>
                <a:schemeClr val="bg1"/>
              </a:solidFill>
              <a:latin typeface="Calibri"/>
              <a:ea typeface="Calibri"/>
              <a:cs typeface="Calibri"/>
              <a:sym typeface="Calibri"/>
            </a:endParaRPr>
          </a:p>
        </p:txBody>
      </p:sp>
      <p:pic>
        <p:nvPicPr>
          <p:cNvPr id="13" name="Picture 12"/>
          <p:cNvPicPr>
            <a:picLocks noChangeAspect="1"/>
          </p:cNvPicPr>
          <p:nvPr/>
        </p:nvPicPr>
        <p:blipFill>
          <a:blip r:embed="rId3"/>
          <a:stretch>
            <a:fillRect/>
          </a:stretch>
        </p:blipFill>
        <p:spPr>
          <a:xfrm>
            <a:off x="4565649" y="3422649"/>
            <a:ext cx="45719" cy="45719"/>
          </a:xfrm>
          <a:prstGeom prst="rect">
            <a:avLst/>
          </a:prstGeom>
        </p:spPr>
      </p:pic>
    </p:spTree>
    <p:extLst>
      <p:ext uri="{BB962C8B-B14F-4D97-AF65-F5344CB8AC3E}">
        <p14:creationId xmlns:p14="http://schemas.microsoft.com/office/powerpoint/2010/main" val="33766695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81000" y="1219200"/>
            <a:ext cx="8382000" cy="5105400"/>
          </a:xfrm>
        </p:spPr>
        <p:txBody>
          <a:bodyPr/>
          <a:lstStyle/>
          <a:p>
            <a:pPr marL="203200" indent="0">
              <a:buNone/>
            </a:pPr>
            <a:r>
              <a:rPr lang="en-US" dirty="0" smtClean="0"/>
              <a:t>			     </a:t>
            </a:r>
            <a:r>
              <a:rPr lang="en-US" u="sng" dirty="0" smtClean="0"/>
              <a:t>GO-SHIP</a:t>
            </a:r>
          </a:p>
          <a:p>
            <a:pPr marL="203200" indent="0">
              <a:buNone/>
            </a:pPr>
            <a:r>
              <a:rPr lang="en-US" dirty="0"/>
              <a:t>Global Ocean Ship-based Hydrographic Investigations Program </a:t>
            </a:r>
            <a:endParaRPr lang="en-US" u="sng" dirty="0" smtClean="0"/>
          </a:p>
          <a:p>
            <a:pPr marL="203200" indent="0">
              <a:buNone/>
            </a:pPr>
            <a:endParaRPr lang="en-US" sz="2000" dirty="0"/>
          </a:p>
        </p:txBody>
      </p:sp>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 AOML’s OCC group</a:t>
            </a:r>
            <a:endParaRPr lang="en-US" sz="4400" b="1" i="0" u="none" strike="noStrike" cap="none" dirty="0">
              <a:solidFill>
                <a:schemeClr val="bg1"/>
              </a:solidFill>
              <a:latin typeface="Calibri"/>
              <a:ea typeface="Calibri"/>
              <a:cs typeface="Calibri"/>
              <a:sym typeface="Calibri"/>
            </a:endParaRPr>
          </a:p>
        </p:txBody>
      </p:sp>
      <p:pic>
        <p:nvPicPr>
          <p:cNvPr id="13" name="Picture 12"/>
          <p:cNvPicPr>
            <a:picLocks noChangeAspect="1"/>
          </p:cNvPicPr>
          <p:nvPr/>
        </p:nvPicPr>
        <p:blipFill>
          <a:blip r:embed="rId3"/>
          <a:stretch>
            <a:fillRect/>
          </a:stretch>
        </p:blipFill>
        <p:spPr>
          <a:xfrm>
            <a:off x="4565649" y="3422649"/>
            <a:ext cx="45719" cy="45719"/>
          </a:xfrm>
          <a:prstGeom prst="rect">
            <a:avLst/>
          </a:prstGeom>
        </p:spPr>
      </p:pic>
      <p:pic>
        <p:nvPicPr>
          <p:cNvPr id="2" name="Picture 1" descr="Screen Shot 2018-05-17 at 10.57.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895600"/>
            <a:ext cx="5334000" cy="3713142"/>
          </a:xfrm>
          <a:prstGeom prst="rect">
            <a:avLst/>
          </a:prstGeom>
        </p:spPr>
      </p:pic>
    </p:spTree>
    <p:extLst>
      <p:ext uri="{BB962C8B-B14F-4D97-AF65-F5344CB8AC3E}">
        <p14:creationId xmlns:p14="http://schemas.microsoft.com/office/powerpoint/2010/main" val="32538105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914400"/>
            <a:ext cx="2621230" cy="1384995"/>
          </a:xfrm>
          <a:prstGeom prst="rect">
            <a:avLst/>
          </a:prstGeom>
          <a:noFill/>
        </p:spPr>
        <p:txBody>
          <a:bodyPr wrap="none" rtlCol="0">
            <a:spAutoFit/>
          </a:bodyPr>
          <a:lstStyle/>
          <a:p>
            <a:r>
              <a:rPr lang="en-US" dirty="0" smtClean="0"/>
              <a:t>Outline:</a:t>
            </a:r>
          </a:p>
          <a:p>
            <a:endParaRPr lang="en-US" dirty="0"/>
          </a:p>
          <a:p>
            <a:pPr marL="285750" indent="-285750">
              <a:buFontTx/>
              <a:buChar char="-"/>
            </a:pPr>
            <a:r>
              <a:rPr lang="en-US" dirty="0" smtClean="0"/>
              <a:t>What is OA and its impacts</a:t>
            </a:r>
          </a:p>
          <a:p>
            <a:pPr marL="285750" indent="-285750">
              <a:buFontTx/>
              <a:buChar char="-"/>
            </a:pPr>
            <a:r>
              <a:rPr lang="en-US" dirty="0" smtClean="0"/>
              <a:t>CO2 system</a:t>
            </a:r>
          </a:p>
          <a:p>
            <a:pPr marL="285750" indent="-285750">
              <a:buFontTx/>
              <a:buChar char="-"/>
            </a:pPr>
            <a:r>
              <a:rPr lang="en-US" dirty="0" smtClean="0"/>
              <a:t>NOAA OAP activities</a:t>
            </a:r>
          </a:p>
          <a:p>
            <a:pPr marL="285750" indent="-285750">
              <a:buFontTx/>
              <a:buChar char="-"/>
            </a:pPr>
            <a:r>
              <a:rPr lang="en-US" dirty="0" smtClean="0"/>
              <a:t>Our lab’s work</a:t>
            </a:r>
            <a:endParaRPr lang="en-US" dirty="0"/>
          </a:p>
        </p:txBody>
      </p:sp>
    </p:spTree>
    <p:extLst>
      <p:ext uri="{BB962C8B-B14F-4D97-AF65-F5344CB8AC3E}">
        <p14:creationId xmlns:p14="http://schemas.microsoft.com/office/powerpoint/2010/main" val="296364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4800" y="1524000"/>
            <a:ext cx="8382000" cy="5105400"/>
          </a:xfrm>
        </p:spPr>
        <p:txBody>
          <a:bodyPr/>
          <a:lstStyle/>
          <a:p>
            <a:pPr marL="203200" indent="0">
              <a:buNone/>
            </a:pPr>
            <a:r>
              <a:rPr lang="en-US" dirty="0" smtClean="0">
                <a:solidFill>
                  <a:schemeClr val="bg1">
                    <a:lumMod val="65000"/>
                  </a:schemeClr>
                </a:solidFill>
              </a:rPr>
              <a:t>- Air</a:t>
            </a:r>
            <a:r>
              <a:rPr lang="en-US" dirty="0" smtClean="0">
                <a:solidFill>
                  <a:schemeClr val="bg1">
                    <a:lumMod val="65000"/>
                  </a:schemeClr>
                </a:solidFill>
              </a:rPr>
              <a:t>-Sea CO</a:t>
            </a:r>
            <a:r>
              <a:rPr lang="en-US" baseline="-25000" dirty="0" smtClean="0">
                <a:solidFill>
                  <a:schemeClr val="bg1">
                    <a:lumMod val="65000"/>
                  </a:schemeClr>
                </a:solidFill>
              </a:rPr>
              <a:t>2</a:t>
            </a:r>
            <a:r>
              <a:rPr lang="en-US" dirty="0" smtClean="0">
                <a:solidFill>
                  <a:schemeClr val="bg1">
                    <a:lumMod val="65000"/>
                  </a:schemeClr>
                </a:solidFill>
              </a:rPr>
              <a:t> fluxes: Ships of opportunity program (SOOP)</a:t>
            </a:r>
          </a:p>
          <a:p>
            <a:pPr marL="203200" indent="0">
              <a:buNone/>
            </a:pPr>
            <a:r>
              <a:rPr lang="en-US" dirty="0" smtClean="0">
                <a:solidFill>
                  <a:srgbClr val="A6A6A6"/>
                </a:solidFill>
              </a:rPr>
              <a:t>- Changes </a:t>
            </a:r>
            <a:r>
              <a:rPr lang="en-US" dirty="0" smtClean="0">
                <a:solidFill>
                  <a:srgbClr val="A6A6A6"/>
                </a:solidFill>
              </a:rPr>
              <a:t>in carbon storage in the </a:t>
            </a:r>
            <a:r>
              <a:rPr lang="en-US" dirty="0" smtClean="0">
                <a:solidFill>
                  <a:srgbClr val="A6A6A6"/>
                </a:solidFill>
              </a:rPr>
              <a:t>ocean on decadal scale (GO-SHIP)</a:t>
            </a:r>
          </a:p>
          <a:p>
            <a:pPr>
              <a:buFontTx/>
              <a:buChar char="-"/>
            </a:pPr>
            <a:r>
              <a:rPr lang="en-US" dirty="0"/>
              <a:t> </a:t>
            </a:r>
            <a:r>
              <a:rPr lang="en-US" dirty="0" smtClean="0"/>
              <a:t>Coastal Ocean Acidification Cruises (ECOA and GOMECC)</a:t>
            </a:r>
            <a:endParaRPr lang="en-US" dirty="0" smtClean="0"/>
          </a:p>
          <a:p>
            <a:pPr marL="203200" indent="0">
              <a:buNone/>
            </a:pPr>
            <a:endParaRPr lang="en-US" sz="2000" dirty="0"/>
          </a:p>
        </p:txBody>
      </p:sp>
      <p:sp>
        <p:nvSpPr>
          <p:cNvPr id="6" name="Shape 627"/>
          <p:cNvSpPr txBox="1">
            <a:spLocks noGrp="1"/>
          </p:cNvSpPr>
          <p:nvPr>
            <p:ph type="title"/>
          </p:nvPr>
        </p:nvSpPr>
        <p:spPr>
          <a:xfrm>
            <a:off x="29884" y="-76200"/>
            <a:ext cx="90678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dirty="0" smtClean="0">
                <a:solidFill>
                  <a:schemeClr val="bg1"/>
                </a:solidFill>
                <a:latin typeface="Calibri"/>
                <a:ea typeface="Calibri"/>
                <a:cs typeface="Calibri"/>
                <a:sym typeface="Calibri"/>
              </a:rPr>
              <a:t>Studying the CO</a:t>
            </a:r>
            <a:r>
              <a:rPr lang="en-US" sz="4400" b="1" baseline="-25000" dirty="0" smtClean="0">
                <a:solidFill>
                  <a:schemeClr val="bg1"/>
                </a:solidFill>
                <a:latin typeface="Calibri"/>
                <a:ea typeface="Calibri"/>
                <a:cs typeface="Calibri"/>
                <a:sym typeface="Calibri"/>
              </a:rPr>
              <a:t>2</a:t>
            </a:r>
            <a:r>
              <a:rPr lang="en-US" sz="4400" b="1" dirty="0" smtClean="0">
                <a:solidFill>
                  <a:schemeClr val="bg1"/>
                </a:solidFill>
                <a:latin typeface="Calibri"/>
                <a:ea typeface="Calibri"/>
                <a:cs typeface="Calibri"/>
                <a:sym typeface="Calibri"/>
              </a:rPr>
              <a:t> system in the ocean: AOML’s OCC group</a:t>
            </a:r>
            <a:endParaRPr lang="en-US" sz="4400" b="1" i="0" u="none" strike="noStrike" cap="none" dirty="0">
              <a:solidFill>
                <a:schemeClr val="bg1"/>
              </a:solidFill>
              <a:latin typeface="Calibri"/>
              <a:ea typeface="Calibri"/>
              <a:cs typeface="Calibri"/>
              <a:sym typeface="Calibri"/>
            </a:endParaRPr>
          </a:p>
        </p:txBody>
      </p:sp>
      <p:pic>
        <p:nvPicPr>
          <p:cNvPr id="13" name="Picture 12"/>
          <p:cNvPicPr>
            <a:picLocks noChangeAspect="1"/>
          </p:cNvPicPr>
          <p:nvPr/>
        </p:nvPicPr>
        <p:blipFill>
          <a:blip r:embed="rId3"/>
          <a:stretch>
            <a:fillRect/>
          </a:stretch>
        </p:blipFill>
        <p:spPr>
          <a:xfrm>
            <a:off x="4565649" y="3422649"/>
            <a:ext cx="45719" cy="45719"/>
          </a:xfrm>
          <a:prstGeom prst="rect">
            <a:avLst/>
          </a:prstGeom>
        </p:spPr>
      </p:pic>
    </p:spTree>
    <p:extLst>
      <p:ext uri="{BB962C8B-B14F-4D97-AF65-F5344CB8AC3E}">
        <p14:creationId xmlns:p14="http://schemas.microsoft.com/office/powerpoint/2010/main" val="6793255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143000"/>
          </a:xfrm>
        </p:spPr>
        <p:txBody>
          <a:bodyPr/>
          <a:lstStyle/>
          <a:p>
            <a:r>
              <a:rPr lang="en-US" sz="4200" dirty="0" smtClean="0"/>
              <a:t>What we did last </a:t>
            </a:r>
            <a:r>
              <a:rPr lang="en-US" sz="4200" dirty="0" smtClean="0"/>
              <a:t>summer: </a:t>
            </a:r>
            <a:r>
              <a:rPr lang="en-US" sz="4200" dirty="0" smtClean="0"/>
              <a:t>GOMECC-3</a:t>
            </a:r>
            <a:endParaRPr lang="en-US" sz="4200" dirty="0"/>
          </a:p>
        </p:txBody>
      </p:sp>
      <p:pic>
        <p:nvPicPr>
          <p:cNvPr id="4" name="Picture 3" descr="GOMECC-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81200"/>
            <a:ext cx="5181600" cy="4450351"/>
          </a:xfrm>
          <a:prstGeom prst="rect">
            <a:avLst/>
          </a:prstGeom>
        </p:spPr>
      </p:pic>
      <p:pic>
        <p:nvPicPr>
          <p:cNvPr id="6" name="Picture 19" descr="Brownfrontwprofi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76400"/>
            <a:ext cx="294640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43600" y="3962400"/>
            <a:ext cx="2399766" cy="307777"/>
          </a:xfrm>
          <a:prstGeom prst="rect">
            <a:avLst/>
          </a:prstGeom>
          <a:noFill/>
        </p:spPr>
        <p:txBody>
          <a:bodyPr wrap="none" rtlCol="0">
            <a:spAutoFit/>
          </a:bodyPr>
          <a:lstStyle/>
          <a:p>
            <a:r>
              <a:rPr lang="en-US" dirty="0" smtClean="0"/>
              <a:t>NOAA RV Ronald H. Brown</a:t>
            </a:r>
            <a:endParaRPr lang="en-US" dirty="0"/>
          </a:p>
        </p:txBody>
      </p:sp>
      <p:pic>
        <p:nvPicPr>
          <p:cNvPr id="8" name="Picture 7" descr="IMG_07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43400"/>
            <a:ext cx="3200400" cy="2133600"/>
          </a:xfrm>
          <a:prstGeom prst="rect">
            <a:avLst/>
          </a:prstGeom>
        </p:spPr>
      </p:pic>
    </p:spTree>
    <p:extLst>
      <p:ext uri="{BB962C8B-B14F-4D97-AF65-F5344CB8AC3E}">
        <p14:creationId xmlns:p14="http://schemas.microsoft.com/office/powerpoint/2010/main" val="29551845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52400" y="152400"/>
            <a:ext cx="8839200" cy="1143000"/>
          </a:xfrm>
        </p:spPr>
        <p:txBody>
          <a:bodyPr/>
          <a:lstStyle/>
          <a:p>
            <a:r>
              <a:rPr lang="en-US" sz="4200" dirty="0" smtClean="0"/>
              <a:t>How do we get our samples?</a:t>
            </a:r>
            <a:endParaRPr lang="en-US" sz="4200" dirty="0"/>
          </a:p>
        </p:txBody>
      </p:sp>
      <p:pic>
        <p:nvPicPr>
          <p:cNvPr id="11" name="Picture 10" descr="20160323_13380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10978" y="1219200"/>
            <a:ext cx="3722044" cy="5255241"/>
          </a:xfrm>
          <a:prstGeom prst="rect">
            <a:avLst/>
          </a:prstGeom>
        </p:spPr>
      </p:pic>
      <p:pic>
        <p:nvPicPr>
          <p:cNvPr id="6" name="Picture 5" descr="Pic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4" y="4088959"/>
            <a:ext cx="3467026" cy="2311841"/>
          </a:xfrm>
          <a:prstGeom prst="rect">
            <a:avLst/>
          </a:prstGeom>
        </p:spPr>
      </p:pic>
      <p:pic>
        <p:nvPicPr>
          <p:cNvPr id="4" name="Picture 3" descr="20160329_2301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600" y="4076700"/>
            <a:ext cx="3098800" cy="2324100"/>
          </a:xfrm>
          <a:prstGeom prst="rect">
            <a:avLst/>
          </a:prstGeom>
        </p:spPr>
      </p:pic>
    </p:spTree>
    <p:extLst>
      <p:ext uri="{BB962C8B-B14F-4D97-AF65-F5344CB8AC3E}">
        <p14:creationId xmlns:p14="http://schemas.microsoft.com/office/powerpoint/2010/main" val="2531107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52400" y="152400"/>
            <a:ext cx="8839200" cy="1143000"/>
          </a:xfrm>
        </p:spPr>
        <p:txBody>
          <a:bodyPr/>
          <a:lstStyle/>
          <a:p>
            <a:r>
              <a:rPr lang="en-US" sz="4200" dirty="0" smtClean="0"/>
              <a:t>How do we get our samples?</a:t>
            </a:r>
            <a:endParaRPr lang="en-US" sz="4200" dirty="0"/>
          </a:p>
        </p:txBody>
      </p:sp>
      <p:pic>
        <p:nvPicPr>
          <p:cNvPr id="9" name="Picture 8" descr="IMG_01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5943600" cy="3740735"/>
          </a:xfrm>
          <a:prstGeom prst="rect">
            <a:avLst/>
          </a:prstGeom>
        </p:spPr>
      </p:pic>
      <p:pic>
        <p:nvPicPr>
          <p:cNvPr id="2" name="Picture 1" descr="IMG_0343.JPG"/>
          <p:cNvPicPr>
            <a:picLocks noChangeAspect="1"/>
          </p:cNvPicPr>
          <p:nvPr/>
        </p:nvPicPr>
        <p:blipFill rotWithShape="1">
          <a:blip r:embed="rId3">
            <a:extLst>
              <a:ext uri="{28A0092B-C50C-407E-A947-70E740481C1C}">
                <a14:useLocalDpi xmlns:a14="http://schemas.microsoft.com/office/drawing/2010/main" val="0"/>
              </a:ext>
            </a:extLst>
          </a:blip>
          <a:srcRect l="25223" t="11776" r="16959" b="3363"/>
          <a:stretch/>
        </p:blipFill>
        <p:spPr>
          <a:xfrm>
            <a:off x="4419600" y="2286000"/>
            <a:ext cx="4603241" cy="4504224"/>
          </a:xfrm>
          <a:prstGeom prst="rect">
            <a:avLst/>
          </a:prstGeom>
        </p:spPr>
      </p:pic>
      <p:pic>
        <p:nvPicPr>
          <p:cNvPr id="10" name="Picture 9" descr="IMG_0878.JPG"/>
          <p:cNvPicPr>
            <a:picLocks noChangeAspect="1"/>
          </p:cNvPicPr>
          <p:nvPr/>
        </p:nvPicPr>
        <p:blipFill rotWithShape="1">
          <a:blip r:embed="rId4">
            <a:extLst>
              <a:ext uri="{28A0092B-C50C-407E-A947-70E740481C1C}">
                <a14:useLocalDpi xmlns:a14="http://schemas.microsoft.com/office/drawing/2010/main" val="0"/>
              </a:ext>
            </a:extLst>
          </a:blip>
          <a:srcRect l="14102" b="1320"/>
          <a:stretch/>
        </p:blipFill>
        <p:spPr>
          <a:xfrm>
            <a:off x="4292058" y="2362200"/>
            <a:ext cx="4775742" cy="3657600"/>
          </a:xfrm>
          <a:prstGeom prst="rect">
            <a:avLst/>
          </a:prstGeom>
        </p:spPr>
      </p:pic>
    </p:spTree>
    <p:extLst>
      <p:ext uri="{BB962C8B-B14F-4D97-AF65-F5344CB8AC3E}">
        <p14:creationId xmlns:p14="http://schemas.microsoft.com/office/powerpoint/2010/main" val="1128224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444.JPG"/>
          <p:cNvPicPr>
            <a:picLocks noChangeAspect="1"/>
          </p:cNvPicPr>
          <p:nvPr/>
        </p:nvPicPr>
        <p:blipFill rotWithShape="1">
          <a:blip r:embed="rId2">
            <a:extLst>
              <a:ext uri="{28A0092B-C50C-407E-A947-70E740481C1C}">
                <a14:useLocalDpi xmlns:a14="http://schemas.microsoft.com/office/drawing/2010/main" val="0"/>
              </a:ext>
            </a:extLst>
          </a:blip>
          <a:srcRect l="12472" t="19838"/>
          <a:stretch/>
        </p:blipFill>
        <p:spPr>
          <a:xfrm>
            <a:off x="457200" y="3200400"/>
            <a:ext cx="3801687" cy="2321160"/>
          </a:xfrm>
          <a:prstGeom prst="rect">
            <a:avLst/>
          </a:prstGeom>
        </p:spPr>
      </p:pic>
      <p:pic>
        <p:nvPicPr>
          <p:cNvPr id="11" name="Picture 10" descr="Foto_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838200"/>
            <a:ext cx="2946400" cy="2209800"/>
          </a:xfrm>
          <a:prstGeom prst="rect">
            <a:avLst/>
          </a:prstGeom>
        </p:spPr>
      </p:pic>
      <p:sp>
        <p:nvSpPr>
          <p:cNvPr id="17" name="Title 2"/>
          <p:cNvSpPr>
            <a:spLocks noGrp="1"/>
          </p:cNvSpPr>
          <p:nvPr>
            <p:ph type="title"/>
          </p:nvPr>
        </p:nvSpPr>
        <p:spPr>
          <a:xfrm>
            <a:off x="422500" y="20820"/>
            <a:ext cx="8305800" cy="762000"/>
          </a:xfrm>
        </p:spPr>
        <p:txBody>
          <a:bodyPr/>
          <a:lstStyle/>
          <a:p>
            <a:r>
              <a:rPr lang="en-US" sz="4200" dirty="0" smtClean="0"/>
              <a:t>And besides water samples?</a:t>
            </a:r>
            <a:endParaRPr lang="en-US" sz="4200" dirty="0"/>
          </a:p>
        </p:txBody>
      </p:sp>
      <p:pic>
        <p:nvPicPr>
          <p:cNvPr id="18" name="Picture 17" descr="IMG_4327.JPG"/>
          <p:cNvPicPr>
            <a:picLocks noChangeAspect="1"/>
          </p:cNvPicPr>
          <p:nvPr/>
        </p:nvPicPr>
        <p:blipFill rotWithShape="1">
          <a:blip r:embed="rId4">
            <a:extLst>
              <a:ext uri="{28A0092B-C50C-407E-A947-70E740481C1C}">
                <a14:useLocalDpi xmlns:a14="http://schemas.microsoft.com/office/drawing/2010/main" val="0"/>
              </a:ext>
            </a:extLst>
          </a:blip>
          <a:srcRect r="21349"/>
          <a:stretch/>
        </p:blipFill>
        <p:spPr>
          <a:xfrm rot="5400000">
            <a:off x="411992" y="887115"/>
            <a:ext cx="1947789" cy="1857375"/>
          </a:xfrm>
          <a:prstGeom prst="rect">
            <a:avLst/>
          </a:prstGeom>
        </p:spPr>
      </p:pic>
      <p:pic>
        <p:nvPicPr>
          <p:cNvPr id="19" name="Picture 18" descr="IMG_8041.JPG"/>
          <p:cNvPicPr>
            <a:picLocks noChangeAspect="1"/>
          </p:cNvPicPr>
          <p:nvPr/>
        </p:nvPicPr>
        <p:blipFill rotWithShape="1">
          <a:blip r:embed="rId5">
            <a:extLst>
              <a:ext uri="{28A0092B-C50C-407E-A947-70E740481C1C}">
                <a14:useLocalDpi xmlns:a14="http://schemas.microsoft.com/office/drawing/2010/main" val="0"/>
              </a:ext>
            </a:extLst>
          </a:blip>
          <a:srcRect l="25657" t="12408" r="7239" b="4189"/>
          <a:stretch/>
        </p:blipFill>
        <p:spPr>
          <a:xfrm rot="5400000">
            <a:off x="2448703" y="904097"/>
            <a:ext cx="1943072" cy="1811278"/>
          </a:xfrm>
          <a:prstGeom prst="rect">
            <a:avLst/>
          </a:prstGeom>
        </p:spPr>
      </p:pic>
      <p:sp>
        <p:nvSpPr>
          <p:cNvPr id="20" name="TextBox 19"/>
          <p:cNvSpPr txBox="1"/>
          <p:nvPr/>
        </p:nvSpPr>
        <p:spPr>
          <a:xfrm>
            <a:off x="306572" y="2819400"/>
            <a:ext cx="4296556" cy="307777"/>
          </a:xfrm>
          <a:prstGeom prst="rect">
            <a:avLst/>
          </a:prstGeom>
          <a:noFill/>
        </p:spPr>
        <p:txBody>
          <a:bodyPr wrap="none" rtlCol="0">
            <a:spAutoFit/>
          </a:bodyPr>
          <a:lstStyle/>
          <a:p>
            <a:r>
              <a:rPr lang="en-US" dirty="0" smtClean="0"/>
              <a:t>Phytoplankton (diatoms, copepods, </a:t>
            </a:r>
            <a:r>
              <a:rPr lang="en-US" dirty="0" err="1" smtClean="0"/>
              <a:t>dynoflagellates</a:t>
            </a:r>
            <a:r>
              <a:rPr lang="en-US" dirty="0" smtClean="0"/>
              <a:t>)</a:t>
            </a:r>
            <a:endParaRPr lang="en-US" dirty="0"/>
          </a:p>
        </p:txBody>
      </p:sp>
      <p:pic>
        <p:nvPicPr>
          <p:cNvPr id="8" name="Picture 7" descr="IMG_0268.JPG"/>
          <p:cNvPicPr>
            <a:picLocks noChangeAspect="1"/>
          </p:cNvPicPr>
          <p:nvPr/>
        </p:nvPicPr>
        <p:blipFill rotWithShape="1">
          <a:blip r:embed="rId6">
            <a:extLst>
              <a:ext uri="{28A0092B-C50C-407E-A947-70E740481C1C}">
                <a14:useLocalDpi xmlns:a14="http://schemas.microsoft.com/office/drawing/2010/main" val="0"/>
              </a:ext>
            </a:extLst>
          </a:blip>
          <a:srcRect l="29880" b="13987"/>
          <a:stretch/>
        </p:blipFill>
        <p:spPr>
          <a:xfrm>
            <a:off x="5410200" y="3581400"/>
            <a:ext cx="2805148" cy="2293961"/>
          </a:xfrm>
          <a:prstGeom prst="rect">
            <a:avLst/>
          </a:prstGeom>
        </p:spPr>
      </p:pic>
      <p:sp>
        <p:nvSpPr>
          <p:cNvPr id="21" name="TextBox 20"/>
          <p:cNvSpPr txBox="1"/>
          <p:nvPr/>
        </p:nvSpPr>
        <p:spPr>
          <a:xfrm>
            <a:off x="5334000" y="3121223"/>
            <a:ext cx="2589909" cy="307777"/>
          </a:xfrm>
          <a:prstGeom prst="rect">
            <a:avLst/>
          </a:prstGeom>
          <a:noFill/>
        </p:spPr>
        <p:txBody>
          <a:bodyPr wrap="none" rtlCol="0">
            <a:spAutoFit/>
          </a:bodyPr>
          <a:lstStyle/>
          <a:p>
            <a:r>
              <a:rPr lang="en-US" dirty="0" smtClean="0"/>
              <a:t>Zooplankton (</a:t>
            </a:r>
            <a:r>
              <a:rPr lang="en-US" dirty="0" err="1" smtClean="0"/>
              <a:t>ichthyoplankton</a:t>
            </a:r>
            <a:r>
              <a:rPr lang="en-US" dirty="0" smtClean="0"/>
              <a:t>)</a:t>
            </a:r>
            <a:endParaRPr lang="en-US" dirty="0"/>
          </a:p>
        </p:txBody>
      </p:sp>
    </p:spTree>
    <p:extLst>
      <p:ext uri="{BB962C8B-B14F-4D97-AF65-F5344CB8AC3E}">
        <p14:creationId xmlns:p14="http://schemas.microsoft.com/office/powerpoint/2010/main" val="41922833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70725_131813 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447800"/>
            <a:ext cx="2057981" cy="2743200"/>
          </a:xfrm>
          <a:prstGeom prst="rect">
            <a:avLst/>
          </a:prstGeom>
        </p:spPr>
      </p:pic>
      <p:pic>
        <p:nvPicPr>
          <p:cNvPr id="2" name="Picture 1" descr="IMG_20170724_111422_430.jpeg"/>
          <p:cNvPicPr>
            <a:picLocks noChangeAspect="1"/>
          </p:cNvPicPr>
          <p:nvPr/>
        </p:nvPicPr>
        <p:blipFill rotWithShape="1">
          <a:blip r:embed="rId3">
            <a:extLst>
              <a:ext uri="{28A0092B-C50C-407E-A947-70E740481C1C}">
                <a14:useLocalDpi xmlns:a14="http://schemas.microsoft.com/office/drawing/2010/main" val="0"/>
              </a:ext>
            </a:extLst>
          </a:blip>
          <a:srcRect r="29854" b="44471"/>
          <a:stretch/>
        </p:blipFill>
        <p:spPr>
          <a:xfrm>
            <a:off x="5486400" y="3962400"/>
            <a:ext cx="3092153" cy="2447796"/>
          </a:xfrm>
          <a:prstGeom prst="rect">
            <a:avLst/>
          </a:prstGeom>
        </p:spPr>
      </p:pic>
      <p:sp>
        <p:nvSpPr>
          <p:cNvPr id="17" name="Title 2"/>
          <p:cNvSpPr>
            <a:spLocks noGrp="1"/>
          </p:cNvSpPr>
          <p:nvPr>
            <p:ph type="title"/>
          </p:nvPr>
        </p:nvSpPr>
        <p:spPr>
          <a:xfrm>
            <a:off x="422500" y="20820"/>
            <a:ext cx="8305800" cy="762000"/>
          </a:xfrm>
        </p:spPr>
        <p:txBody>
          <a:bodyPr/>
          <a:lstStyle/>
          <a:p>
            <a:r>
              <a:rPr lang="en-US" sz="4200" dirty="0" smtClean="0"/>
              <a:t>And besides water samples?</a:t>
            </a:r>
            <a:endParaRPr lang="en-US" sz="4200" dirty="0"/>
          </a:p>
        </p:txBody>
      </p:sp>
      <p:pic>
        <p:nvPicPr>
          <p:cNvPr id="3" name="Picture 2" descr="20170723_124208 copy.jpg"/>
          <p:cNvPicPr>
            <a:picLocks noChangeAspect="1"/>
          </p:cNvPicPr>
          <p:nvPr/>
        </p:nvPicPr>
        <p:blipFill rotWithShape="1">
          <a:blip r:embed="rId4">
            <a:extLst>
              <a:ext uri="{28A0092B-C50C-407E-A947-70E740481C1C}">
                <a14:useLocalDpi xmlns:a14="http://schemas.microsoft.com/office/drawing/2010/main" val="0"/>
              </a:ext>
            </a:extLst>
          </a:blip>
          <a:srcRect l="18532" t="35821" r="30725" b="34915"/>
          <a:stretch/>
        </p:blipFill>
        <p:spPr>
          <a:xfrm>
            <a:off x="762000" y="4191000"/>
            <a:ext cx="2873263" cy="2209800"/>
          </a:xfrm>
          <a:prstGeom prst="rect">
            <a:avLst/>
          </a:prstGeom>
        </p:spPr>
      </p:pic>
      <p:pic>
        <p:nvPicPr>
          <p:cNvPr id="5" name="Picture 4" descr="Picture-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447800"/>
            <a:ext cx="3124200" cy="2097520"/>
          </a:xfrm>
          <a:prstGeom prst="rect">
            <a:avLst/>
          </a:prstGeom>
        </p:spPr>
      </p:pic>
      <p:sp>
        <p:nvSpPr>
          <p:cNvPr id="6" name="TextBox 5"/>
          <p:cNvSpPr txBox="1"/>
          <p:nvPr/>
        </p:nvSpPr>
        <p:spPr>
          <a:xfrm>
            <a:off x="6172200" y="990600"/>
            <a:ext cx="2031137" cy="307777"/>
          </a:xfrm>
          <a:prstGeom prst="rect">
            <a:avLst/>
          </a:prstGeom>
          <a:noFill/>
        </p:spPr>
        <p:txBody>
          <a:bodyPr wrap="none" rtlCol="0">
            <a:spAutoFit/>
          </a:bodyPr>
          <a:lstStyle/>
          <a:p>
            <a:r>
              <a:rPr lang="en-US" dirty="0" smtClean="0"/>
              <a:t>Satellite validation data</a:t>
            </a:r>
            <a:endParaRPr lang="en-US" dirty="0"/>
          </a:p>
        </p:txBody>
      </p:sp>
      <p:sp>
        <p:nvSpPr>
          <p:cNvPr id="7" name="TextBox 6"/>
          <p:cNvSpPr txBox="1"/>
          <p:nvPr/>
        </p:nvSpPr>
        <p:spPr>
          <a:xfrm>
            <a:off x="76200" y="990600"/>
            <a:ext cx="4570482" cy="307777"/>
          </a:xfrm>
          <a:prstGeom prst="rect">
            <a:avLst/>
          </a:prstGeom>
          <a:noFill/>
        </p:spPr>
        <p:txBody>
          <a:bodyPr wrap="none" rtlCol="0">
            <a:spAutoFit/>
          </a:bodyPr>
          <a:lstStyle/>
          <a:p>
            <a:r>
              <a:rPr lang="en-US" dirty="0" smtClean="0"/>
              <a:t>Surface </a:t>
            </a:r>
            <a:r>
              <a:rPr lang="en-US" dirty="0"/>
              <a:t>drifters to survey the ocean currents of the Gulf</a:t>
            </a:r>
          </a:p>
        </p:txBody>
      </p:sp>
    </p:spTree>
    <p:extLst>
      <p:ext uri="{BB962C8B-B14F-4D97-AF65-F5344CB8AC3E}">
        <p14:creationId xmlns:p14="http://schemas.microsoft.com/office/powerpoint/2010/main" val="37112993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839200" cy="1143000"/>
          </a:xfrm>
        </p:spPr>
        <p:txBody>
          <a:bodyPr/>
          <a:lstStyle/>
          <a:p>
            <a:r>
              <a:rPr lang="en-US" sz="4200" dirty="0" smtClean="0"/>
              <a:t>What we </a:t>
            </a:r>
            <a:r>
              <a:rPr lang="en-US" sz="4200" dirty="0" smtClean="0"/>
              <a:t>learned </a:t>
            </a:r>
            <a:r>
              <a:rPr lang="en-US" sz="4200" dirty="0" smtClean="0"/>
              <a:t>last </a:t>
            </a:r>
            <a:r>
              <a:rPr lang="en-US" sz="4200" dirty="0" smtClean="0"/>
              <a:t>summer: </a:t>
            </a:r>
            <a:r>
              <a:rPr lang="en-US" sz="4200" dirty="0" smtClean="0"/>
              <a:t>GOMECC-3</a:t>
            </a:r>
            <a:endParaRPr lang="en-US" sz="4200" dirty="0"/>
          </a:p>
        </p:txBody>
      </p:sp>
      <p:pic>
        <p:nvPicPr>
          <p:cNvPr id="4" name="Picture 3" descr="GOMECC-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000" y="1752600"/>
            <a:ext cx="5181600" cy="4450351"/>
          </a:xfrm>
          <a:prstGeom prst="rect">
            <a:avLst/>
          </a:prstGeom>
        </p:spPr>
      </p:pic>
      <p:sp>
        <p:nvSpPr>
          <p:cNvPr id="5" name="Oval 4"/>
          <p:cNvSpPr/>
          <p:nvPr/>
        </p:nvSpPr>
        <p:spPr>
          <a:xfrm rot="2576476">
            <a:off x="4959800" y="2590800"/>
            <a:ext cx="457200" cy="6096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27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200" dirty="0" smtClean="0"/>
              <a:t>OA conditions in your neck of the woods</a:t>
            </a:r>
            <a:endParaRPr lang="en-US" sz="4200" dirty="0"/>
          </a:p>
        </p:txBody>
      </p:sp>
      <p:pic>
        <p:nvPicPr>
          <p:cNvPr id="6" name="Picture 5" descr="pHPanamaCityFullDepth.jpg"/>
          <p:cNvPicPr>
            <a:picLocks noChangeAspect="1"/>
          </p:cNvPicPr>
          <p:nvPr/>
        </p:nvPicPr>
        <p:blipFill rotWithShape="1">
          <a:blip r:embed="rId2">
            <a:extLst>
              <a:ext uri="{28A0092B-C50C-407E-A947-70E740481C1C}">
                <a14:useLocalDpi xmlns:a14="http://schemas.microsoft.com/office/drawing/2010/main" val="0"/>
              </a:ext>
            </a:extLst>
          </a:blip>
          <a:srcRect t="5446"/>
          <a:stretch/>
        </p:blipFill>
        <p:spPr>
          <a:xfrm>
            <a:off x="304800" y="1673412"/>
            <a:ext cx="6545363" cy="2593788"/>
          </a:xfrm>
          <a:prstGeom prst="rect">
            <a:avLst/>
          </a:prstGeom>
        </p:spPr>
      </p:pic>
      <p:sp>
        <p:nvSpPr>
          <p:cNvPr id="8" name="Title 1"/>
          <p:cNvSpPr txBox="1">
            <a:spLocks/>
          </p:cNvSpPr>
          <p:nvPr/>
        </p:nvSpPr>
        <p:spPr>
          <a:xfrm>
            <a:off x="762000" y="5943600"/>
            <a:ext cx="7620000" cy="762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r>
              <a:rPr lang="en-US" sz="3800" dirty="0" smtClean="0"/>
              <a:t>pH in Summer 2017</a:t>
            </a:r>
            <a:endParaRPr lang="en-US" sz="3800" dirty="0"/>
          </a:p>
        </p:txBody>
      </p:sp>
      <p:pic>
        <p:nvPicPr>
          <p:cNvPr id="9" name="Picture 8" descr="pHPanamaCity500m.jpg"/>
          <p:cNvPicPr>
            <a:picLocks noChangeAspect="1"/>
          </p:cNvPicPr>
          <p:nvPr/>
        </p:nvPicPr>
        <p:blipFill rotWithShape="1">
          <a:blip r:embed="rId3">
            <a:extLst>
              <a:ext uri="{28A0092B-C50C-407E-A947-70E740481C1C}">
                <a14:useLocalDpi xmlns:a14="http://schemas.microsoft.com/office/drawing/2010/main" val="0"/>
              </a:ext>
            </a:extLst>
          </a:blip>
          <a:srcRect t="4956"/>
          <a:stretch/>
        </p:blipFill>
        <p:spPr>
          <a:xfrm>
            <a:off x="2209800" y="3107764"/>
            <a:ext cx="6511679" cy="2607235"/>
          </a:xfrm>
          <a:prstGeom prst="rect">
            <a:avLst/>
          </a:prstGeom>
        </p:spPr>
      </p:pic>
    </p:spTree>
    <p:extLst>
      <p:ext uri="{BB962C8B-B14F-4D97-AF65-F5344CB8AC3E}">
        <p14:creationId xmlns:p14="http://schemas.microsoft.com/office/powerpoint/2010/main" val="2484026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200" dirty="0" smtClean="0"/>
              <a:t>OA conditions in your neck of the woods</a:t>
            </a:r>
            <a:endParaRPr lang="en-US" sz="4200" dirty="0"/>
          </a:p>
        </p:txBody>
      </p:sp>
      <p:sp>
        <p:nvSpPr>
          <p:cNvPr id="8" name="Title 1"/>
          <p:cNvSpPr txBox="1">
            <a:spLocks/>
          </p:cNvSpPr>
          <p:nvPr/>
        </p:nvSpPr>
        <p:spPr>
          <a:xfrm>
            <a:off x="762000" y="5943600"/>
            <a:ext cx="7620000" cy="762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r>
              <a:rPr lang="en-US" sz="3800" dirty="0" smtClean="0"/>
              <a:t>Saturation state in Summer 2017</a:t>
            </a:r>
            <a:endParaRPr lang="en-US" sz="3800" dirty="0"/>
          </a:p>
        </p:txBody>
      </p:sp>
      <p:pic>
        <p:nvPicPr>
          <p:cNvPr id="3" name="Picture 2" descr="OmegaPanamaCityFullDepth.jpg"/>
          <p:cNvPicPr>
            <a:picLocks noChangeAspect="1"/>
          </p:cNvPicPr>
          <p:nvPr/>
        </p:nvPicPr>
        <p:blipFill rotWithShape="1">
          <a:blip r:embed="rId3">
            <a:extLst>
              <a:ext uri="{28A0092B-C50C-407E-A947-70E740481C1C}">
                <a14:useLocalDpi xmlns:a14="http://schemas.microsoft.com/office/drawing/2010/main" val="0"/>
              </a:ext>
            </a:extLst>
          </a:blip>
          <a:srcRect t="4902"/>
          <a:stretch/>
        </p:blipFill>
        <p:spPr>
          <a:xfrm>
            <a:off x="304800" y="1658470"/>
            <a:ext cx="6496942" cy="2608729"/>
          </a:xfrm>
          <a:prstGeom prst="rect">
            <a:avLst/>
          </a:prstGeom>
        </p:spPr>
      </p:pic>
      <p:pic>
        <p:nvPicPr>
          <p:cNvPr id="4" name="Picture 3" descr="OmegaPanamaCity500.jpg"/>
          <p:cNvPicPr>
            <a:picLocks noChangeAspect="1"/>
          </p:cNvPicPr>
          <p:nvPr/>
        </p:nvPicPr>
        <p:blipFill rotWithShape="1">
          <a:blip r:embed="rId4">
            <a:extLst>
              <a:ext uri="{28A0092B-C50C-407E-A947-70E740481C1C}">
                <a14:useLocalDpi xmlns:a14="http://schemas.microsoft.com/office/drawing/2010/main" val="0"/>
              </a:ext>
            </a:extLst>
          </a:blip>
          <a:srcRect t="4412"/>
          <a:stretch/>
        </p:blipFill>
        <p:spPr>
          <a:xfrm>
            <a:off x="2209800" y="3092824"/>
            <a:ext cx="6463256" cy="2622176"/>
          </a:xfrm>
          <a:prstGeom prst="rect">
            <a:avLst/>
          </a:prstGeom>
        </p:spPr>
      </p:pic>
    </p:spTree>
    <p:extLst>
      <p:ext uri="{BB962C8B-B14F-4D97-AF65-F5344CB8AC3E}">
        <p14:creationId xmlns:p14="http://schemas.microsoft.com/office/powerpoint/2010/main" val="37962160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200" dirty="0" smtClean="0"/>
              <a:t>Are OA conditions the same in the whole Gulf?</a:t>
            </a:r>
            <a:endParaRPr lang="en-US" sz="4200" dirty="0"/>
          </a:p>
        </p:txBody>
      </p:sp>
      <p:sp>
        <p:nvSpPr>
          <p:cNvPr id="8" name="Title 1"/>
          <p:cNvSpPr txBox="1">
            <a:spLocks/>
          </p:cNvSpPr>
          <p:nvPr/>
        </p:nvSpPr>
        <p:spPr>
          <a:xfrm>
            <a:off x="762000" y="5943600"/>
            <a:ext cx="7620000" cy="762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4600" b="0"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4600" b="0"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4600" b="0"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4600" b="0"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4600" b="0"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4600" b="0" i="0" u="none" strike="noStrike" cap="none">
                <a:solidFill>
                  <a:schemeClr val="lt1"/>
                </a:solidFill>
                <a:latin typeface="Arial"/>
                <a:ea typeface="Arial"/>
                <a:cs typeface="Arial"/>
                <a:sym typeface="Arial"/>
              </a:defRPr>
            </a:lvl6pPr>
            <a:lvl7pPr marL="914400" marR="0" lvl="6" indent="0" algn="ctr" rtl="0">
              <a:spcBef>
                <a:spcPts val="0"/>
              </a:spcBef>
              <a:spcAft>
                <a:spcPts val="0"/>
              </a:spcAft>
              <a:buNone/>
              <a:defRPr sz="4600" b="0" i="0" u="none" strike="noStrike" cap="none">
                <a:solidFill>
                  <a:schemeClr val="lt1"/>
                </a:solidFill>
                <a:latin typeface="Arial"/>
                <a:ea typeface="Arial"/>
                <a:cs typeface="Arial"/>
                <a:sym typeface="Arial"/>
              </a:defRPr>
            </a:lvl7pPr>
            <a:lvl8pPr marL="1371600" marR="0" lvl="7" indent="0" algn="ctr" rtl="0">
              <a:spcBef>
                <a:spcPts val="0"/>
              </a:spcBef>
              <a:spcAft>
                <a:spcPts val="0"/>
              </a:spcAft>
              <a:buNone/>
              <a:defRPr sz="4600" b="0" i="0" u="none" strike="noStrike" cap="none">
                <a:solidFill>
                  <a:schemeClr val="lt1"/>
                </a:solidFill>
                <a:latin typeface="Arial"/>
                <a:ea typeface="Arial"/>
                <a:cs typeface="Arial"/>
                <a:sym typeface="Arial"/>
              </a:defRPr>
            </a:lvl8pPr>
            <a:lvl9pPr marL="1828800" marR="0" lvl="8" indent="0" algn="ctr" rtl="0">
              <a:spcBef>
                <a:spcPts val="0"/>
              </a:spcBef>
              <a:spcAft>
                <a:spcPts val="0"/>
              </a:spcAft>
              <a:buNone/>
              <a:defRPr sz="4600" b="0" i="0" u="none" strike="noStrike" cap="none">
                <a:solidFill>
                  <a:schemeClr val="lt1"/>
                </a:solidFill>
                <a:latin typeface="Arial"/>
                <a:ea typeface="Arial"/>
                <a:cs typeface="Arial"/>
                <a:sym typeface="Arial"/>
              </a:defRPr>
            </a:lvl9pPr>
          </a:lstStyle>
          <a:p>
            <a:r>
              <a:rPr lang="en-US" sz="3800" dirty="0" smtClean="0"/>
              <a:t>Saturation state in Summer 2017</a:t>
            </a:r>
            <a:endParaRPr lang="en-US" sz="3800" dirty="0"/>
          </a:p>
        </p:txBody>
      </p:sp>
      <p:pic>
        <p:nvPicPr>
          <p:cNvPr id="4" name="Picture 3" descr="OmegaPanamaCity500.jpg"/>
          <p:cNvPicPr>
            <a:picLocks noChangeAspect="1"/>
          </p:cNvPicPr>
          <p:nvPr/>
        </p:nvPicPr>
        <p:blipFill rotWithShape="1">
          <a:blip r:embed="rId3">
            <a:extLst>
              <a:ext uri="{28A0092B-C50C-407E-A947-70E740481C1C}">
                <a14:useLocalDpi xmlns:a14="http://schemas.microsoft.com/office/drawing/2010/main" val="0"/>
              </a:ext>
            </a:extLst>
          </a:blip>
          <a:srcRect t="4412"/>
          <a:stretch/>
        </p:blipFill>
        <p:spPr>
          <a:xfrm>
            <a:off x="228600" y="1524000"/>
            <a:ext cx="6463256" cy="2622176"/>
          </a:xfrm>
          <a:prstGeom prst="rect">
            <a:avLst/>
          </a:prstGeom>
        </p:spPr>
      </p:pic>
      <p:pic>
        <p:nvPicPr>
          <p:cNvPr id="5" name="Picture 4" descr="OmegaLA500.jpg"/>
          <p:cNvPicPr>
            <a:picLocks noChangeAspect="1"/>
          </p:cNvPicPr>
          <p:nvPr/>
        </p:nvPicPr>
        <p:blipFill rotWithShape="1">
          <a:blip r:embed="rId4">
            <a:extLst>
              <a:ext uri="{28A0092B-C50C-407E-A947-70E740481C1C}">
                <a14:useLocalDpi xmlns:a14="http://schemas.microsoft.com/office/drawing/2010/main" val="0"/>
              </a:ext>
            </a:extLst>
          </a:blip>
          <a:srcRect t="4684"/>
          <a:stretch/>
        </p:blipFill>
        <p:spPr>
          <a:xfrm>
            <a:off x="2514600" y="3430494"/>
            <a:ext cx="6463256" cy="2614706"/>
          </a:xfrm>
          <a:prstGeom prst="rect">
            <a:avLst/>
          </a:prstGeom>
        </p:spPr>
      </p:pic>
    </p:spTree>
    <p:extLst>
      <p:ext uri="{BB962C8B-B14F-4D97-AF65-F5344CB8AC3E}">
        <p14:creationId xmlns:p14="http://schemas.microsoft.com/office/powerpoint/2010/main" val="36178187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
          <p:cNvSpPr txBox="1">
            <a:spLocks noChangeArrowheads="1"/>
          </p:cNvSpPr>
          <p:nvPr/>
        </p:nvSpPr>
        <p:spPr bwMode="auto">
          <a:xfrm>
            <a:off x="228600" y="2416076"/>
            <a:ext cx="8610600" cy="2308324"/>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dirty="0" smtClean="0"/>
              <a:t>Ocean acidification is affecting the entire world’s oceans [ecosystems], including coastal estuaries and waterways.</a:t>
            </a:r>
          </a:p>
          <a:p>
            <a:pPr eaLnBrk="1" hangingPunct="1">
              <a:defRPr/>
            </a:pPr>
            <a:endParaRPr lang="en-US" dirty="0" smtClean="0"/>
          </a:p>
          <a:p>
            <a:pPr eaLnBrk="1" hangingPunct="1">
              <a:defRPr/>
            </a:pPr>
            <a:r>
              <a:rPr lang="en-US" dirty="0" smtClean="0"/>
              <a:t>From a socioeconomic and ecosystem perspective it</a:t>
            </a:r>
            <a:r>
              <a:rPr lang="fr-FR" dirty="0" smtClean="0"/>
              <a:t>’</a:t>
            </a:r>
            <a:r>
              <a:rPr lang="en-US" dirty="0" smtClean="0"/>
              <a:t>s the </a:t>
            </a:r>
            <a:r>
              <a:rPr lang="en-US" dirty="0" err="1" smtClean="0"/>
              <a:t>nearshore</a:t>
            </a:r>
            <a:r>
              <a:rPr lang="en-US" dirty="0" smtClean="0"/>
              <a:t> ecosystems and fisheries  that are of primary interest in OA research.</a:t>
            </a:r>
          </a:p>
        </p:txBody>
      </p:sp>
      <p:sp>
        <p:nvSpPr>
          <p:cNvPr id="19458" name="TextBox 3"/>
          <p:cNvSpPr txBox="1">
            <a:spLocks noChangeArrowheads="1"/>
          </p:cNvSpPr>
          <p:nvPr/>
        </p:nvSpPr>
        <p:spPr bwMode="auto">
          <a:xfrm>
            <a:off x="472142" y="55563"/>
            <a:ext cx="82042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a:solidFill>
                  <a:srgbClr val="0000FF"/>
                </a:solidFill>
              </a:rPr>
              <a:t>Concerns about Ocean Acidification</a:t>
            </a:r>
          </a:p>
          <a:p>
            <a:pPr algn="ctr" eaLnBrk="1" hangingPunct="1"/>
            <a:r>
              <a:rPr lang="en-US" dirty="0">
                <a:solidFill>
                  <a:srgbClr val="0000FF"/>
                </a:solidFill>
              </a:rPr>
              <a:t> </a:t>
            </a:r>
          </a:p>
          <a:p>
            <a:pPr algn="ctr" eaLnBrk="1" hangingPunct="1"/>
            <a:r>
              <a:rPr lang="en-US" i="1" dirty="0"/>
              <a:t>Ocean </a:t>
            </a:r>
            <a:r>
              <a:rPr lang="en-US" i="1" dirty="0" smtClean="0"/>
              <a:t>Acidification </a:t>
            </a:r>
            <a:r>
              <a:rPr lang="en-US" dirty="0"/>
              <a:t>refers to a reduction in the pH of the ocean over an </a:t>
            </a:r>
            <a:r>
              <a:rPr lang="en-US" u="sng" dirty="0"/>
              <a:t>extended period of time</a:t>
            </a:r>
            <a:r>
              <a:rPr lang="en-US" dirty="0"/>
              <a:t>, caused </a:t>
            </a:r>
            <a:r>
              <a:rPr lang="en-US" u="sng" dirty="0"/>
              <a:t>primarily</a:t>
            </a:r>
            <a:r>
              <a:rPr lang="en-US" dirty="0"/>
              <a:t> by uptake of carbon dioxide (CO</a:t>
            </a:r>
            <a:r>
              <a:rPr lang="en-US" baseline="-25000" dirty="0"/>
              <a:t>2</a:t>
            </a:r>
            <a:r>
              <a:rPr lang="en-US" dirty="0"/>
              <a:t>) from the atmosphere.</a:t>
            </a:r>
            <a:r>
              <a:rPr lang="en-US" i="1" dirty="0"/>
              <a:t> </a:t>
            </a:r>
          </a:p>
          <a:p>
            <a:pPr algn="ctr" eaLnBrk="1" hangingPunct="1"/>
            <a:r>
              <a:rPr lang="en-US" sz="1400" b="1" dirty="0" err="1"/>
              <a:t>oceans</a:t>
            </a:r>
            <a:r>
              <a:rPr lang="en-US" sz="1400" dirty="0" err="1"/>
              <a:t>ervice.noaa.gov</a:t>
            </a:r>
            <a:r>
              <a:rPr lang="en-US" sz="1400" dirty="0"/>
              <a:t>/facts/</a:t>
            </a:r>
            <a:r>
              <a:rPr lang="en-US" sz="1400" b="1" dirty="0" err="1"/>
              <a:t>acidification</a:t>
            </a:r>
            <a:r>
              <a:rPr lang="en-US" sz="1400" dirty="0" err="1"/>
              <a:t>.html</a:t>
            </a:r>
            <a:endParaRPr lang="en-US" sz="1400" i="1" dirty="0"/>
          </a:p>
        </p:txBody>
      </p:sp>
    </p:spTree>
    <p:extLst>
      <p:ext uri="{BB962C8B-B14F-4D97-AF65-F5344CB8AC3E}">
        <p14:creationId xmlns:p14="http://schemas.microsoft.com/office/powerpoint/2010/main" val="18058366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833437" y="268287"/>
            <a:ext cx="7467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b="1" dirty="0" smtClean="0">
                <a:solidFill>
                  <a:schemeClr val="lt1"/>
                </a:solidFill>
              </a:rPr>
              <a:t>Many challenges</a:t>
            </a:r>
            <a:endParaRPr lang="en-US" sz="4400" b="1" i="0" u="none" strike="noStrike" cap="none" dirty="0">
              <a:solidFill>
                <a:schemeClr val="lt1"/>
              </a:solidFill>
              <a:latin typeface="Calibri"/>
              <a:ea typeface="Calibri"/>
              <a:cs typeface="Calibri"/>
              <a:sym typeface="Calibri"/>
            </a:endParaRPr>
          </a:p>
        </p:txBody>
      </p:sp>
      <p:pic>
        <p:nvPicPr>
          <p:cNvPr id="859" name="Shape 859"/>
          <p:cNvPicPr preferRelativeResize="0"/>
          <p:nvPr/>
        </p:nvPicPr>
        <p:blipFill rotWithShape="1">
          <a:blip r:embed="rId3">
            <a:alphaModFix/>
          </a:blip>
          <a:srcRect/>
          <a:stretch/>
        </p:blipFill>
        <p:spPr>
          <a:xfrm>
            <a:off x="2562902" y="1996054"/>
            <a:ext cx="3609297" cy="3122725"/>
          </a:xfrm>
          <a:prstGeom prst="rect">
            <a:avLst/>
          </a:prstGeom>
          <a:noFill/>
          <a:ln>
            <a:noFill/>
          </a:ln>
        </p:spPr>
      </p:pic>
      <p:pic>
        <p:nvPicPr>
          <p:cNvPr id="860" name="Shape 860"/>
          <p:cNvPicPr preferRelativeResize="0"/>
          <p:nvPr/>
        </p:nvPicPr>
        <p:blipFill rotWithShape="1">
          <a:blip r:embed="rId4">
            <a:alphaModFix/>
          </a:blip>
          <a:srcRect l="11888" t="-1520" r="7819" b="10999"/>
          <a:stretch/>
        </p:blipFill>
        <p:spPr>
          <a:xfrm>
            <a:off x="-32657" y="1905000"/>
            <a:ext cx="3810000" cy="3213779"/>
          </a:xfrm>
          <a:prstGeom prst="rect">
            <a:avLst/>
          </a:prstGeom>
          <a:noFill/>
          <a:ln>
            <a:noFill/>
          </a:ln>
        </p:spPr>
      </p:pic>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394" r="21159"/>
          <a:stretch/>
        </p:blipFill>
        <p:spPr bwMode="auto">
          <a:xfrm>
            <a:off x="5105400" y="1979727"/>
            <a:ext cx="3105378" cy="313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2" name="Shape 862"/>
          <p:cNvPicPr preferRelativeResize="0"/>
          <p:nvPr/>
        </p:nvPicPr>
        <p:blipFill rotWithShape="1">
          <a:blip r:embed="rId6">
            <a:alphaModFix/>
          </a:blip>
          <a:srcRect l="12164"/>
          <a:stretch/>
        </p:blipFill>
        <p:spPr>
          <a:xfrm>
            <a:off x="7696200" y="1996055"/>
            <a:ext cx="1447800" cy="3122723"/>
          </a:xfrm>
          <a:prstGeom prst="rect">
            <a:avLst/>
          </a:prstGeom>
          <a:noFill/>
          <a:ln>
            <a:noFill/>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868"/>
        <p:cNvGrpSpPr/>
        <p:nvPr/>
      </p:nvGrpSpPr>
      <p:grpSpPr>
        <a:xfrm>
          <a:off x="0" y="0"/>
          <a:ext cx="0" cy="0"/>
          <a:chOff x="0" y="0"/>
          <a:chExt cx="0" cy="0"/>
        </a:xfrm>
      </p:grpSpPr>
      <p:pic>
        <p:nvPicPr>
          <p:cNvPr id="869" name="Shape 869"/>
          <p:cNvPicPr preferRelativeResize="0"/>
          <p:nvPr/>
        </p:nvPicPr>
        <p:blipFill rotWithShape="1">
          <a:blip r:embed="rId3">
            <a:alphaModFix/>
          </a:blip>
          <a:srcRect/>
          <a:stretch/>
        </p:blipFill>
        <p:spPr>
          <a:xfrm>
            <a:off x="4437062" y="1649411"/>
            <a:ext cx="3868737" cy="2514599"/>
          </a:xfrm>
          <a:prstGeom prst="rect">
            <a:avLst/>
          </a:prstGeom>
          <a:noFill/>
          <a:ln>
            <a:noFill/>
          </a:ln>
        </p:spPr>
      </p:pic>
      <p:sp>
        <p:nvSpPr>
          <p:cNvPr id="870" name="Shape 870"/>
          <p:cNvSpPr txBox="1">
            <a:spLocks noGrp="1"/>
          </p:cNvSpPr>
          <p:nvPr>
            <p:ph type="title"/>
          </p:nvPr>
        </p:nvSpPr>
        <p:spPr>
          <a:xfrm>
            <a:off x="587374" y="2286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dirty="0">
                <a:solidFill>
                  <a:schemeClr val="lt1"/>
                </a:solidFill>
                <a:latin typeface="Calibri"/>
                <a:ea typeface="Calibri"/>
                <a:cs typeface="Calibri"/>
                <a:sym typeface="Calibri"/>
              </a:rPr>
              <a:t>	Communities stepping up to </a:t>
            </a:r>
            <a:r>
              <a:rPr lang="en-US" sz="4400" b="1" i="0" u="none" strike="noStrike" cap="none" dirty="0" smtClean="0">
                <a:solidFill>
                  <a:schemeClr val="lt1"/>
                </a:solidFill>
                <a:latin typeface="Calibri"/>
                <a:ea typeface="Calibri"/>
                <a:cs typeface="Calibri"/>
                <a:sym typeface="Calibri"/>
              </a:rPr>
              <a:t>the challenge</a:t>
            </a:r>
            <a:endParaRPr lang="en-US" sz="4400" b="1" i="0" u="none" strike="noStrike" cap="none" dirty="0">
              <a:solidFill>
                <a:schemeClr val="lt1"/>
              </a:solidFill>
              <a:latin typeface="Calibri"/>
              <a:ea typeface="Calibri"/>
              <a:cs typeface="Calibri"/>
              <a:sym typeface="Calibri"/>
            </a:endParaRPr>
          </a:p>
        </p:txBody>
      </p:sp>
      <p:pic>
        <p:nvPicPr>
          <p:cNvPr id="871" name="Shape 871"/>
          <p:cNvPicPr preferRelativeResize="0"/>
          <p:nvPr/>
        </p:nvPicPr>
        <p:blipFill rotWithShape="1">
          <a:blip r:embed="rId4">
            <a:alphaModFix/>
          </a:blip>
          <a:srcRect/>
          <a:stretch/>
        </p:blipFill>
        <p:spPr>
          <a:xfrm>
            <a:off x="285750" y="1649411"/>
            <a:ext cx="4187824" cy="2514599"/>
          </a:xfrm>
          <a:prstGeom prst="rect">
            <a:avLst/>
          </a:prstGeom>
          <a:noFill/>
          <a:ln>
            <a:noFill/>
          </a:ln>
        </p:spPr>
      </p:pic>
      <p:pic>
        <p:nvPicPr>
          <p:cNvPr id="872" name="Shape 872"/>
          <p:cNvPicPr preferRelativeResize="0"/>
          <p:nvPr/>
        </p:nvPicPr>
        <p:blipFill rotWithShape="1">
          <a:blip r:embed="rId5">
            <a:alphaModFix/>
          </a:blip>
          <a:srcRect/>
          <a:stretch/>
        </p:blipFill>
        <p:spPr>
          <a:xfrm>
            <a:off x="285750" y="4164012"/>
            <a:ext cx="4187824" cy="2390775"/>
          </a:xfrm>
          <a:prstGeom prst="rect">
            <a:avLst/>
          </a:prstGeom>
          <a:noFill/>
          <a:ln>
            <a:noFill/>
          </a:ln>
        </p:spPr>
      </p:pic>
      <p:pic>
        <p:nvPicPr>
          <p:cNvPr id="102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5169" y="4156575"/>
            <a:ext cx="3787663" cy="2398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877"/>
        <p:cNvGrpSpPr/>
        <p:nvPr/>
      </p:nvGrpSpPr>
      <p:grpSpPr>
        <a:xfrm>
          <a:off x="0" y="0"/>
          <a:ext cx="0" cy="0"/>
          <a:chOff x="0" y="0"/>
          <a:chExt cx="0" cy="0"/>
        </a:xfrm>
      </p:grpSpPr>
      <p:sp>
        <p:nvSpPr>
          <p:cNvPr id="878" name="Shape 87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dirty="0" smtClean="0">
                <a:solidFill>
                  <a:schemeClr val="lt1"/>
                </a:solidFill>
                <a:latin typeface="Calibri"/>
                <a:ea typeface="Calibri"/>
                <a:cs typeface="Calibri"/>
                <a:sym typeface="Calibri"/>
              </a:rPr>
              <a:t>Are you willing to step up to the CO</a:t>
            </a:r>
            <a:r>
              <a:rPr lang="en-US" sz="4400" b="1" i="0" u="none" strike="noStrike" cap="none" baseline="-25000" dirty="0" smtClean="0">
                <a:solidFill>
                  <a:schemeClr val="lt1"/>
                </a:solidFill>
                <a:latin typeface="Calibri"/>
                <a:ea typeface="Calibri"/>
                <a:cs typeface="Calibri"/>
                <a:sym typeface="Calibri"/>
              </a:rPr>
              <a:t>2</a:t>
            </a:r>
            <a:r>
              <a:rPr lang="en-US" sz="4400" b="1" i="0" u="none" strike="noStrike" cap="none" dirty="0" smtClean="0">
                <a:solidFill>
                  <a:schemeClr val="lt1"/>
                </a:solidFill>
                <a:latin typeface="Calibri"/>
                <a:ea typeface="Calibri"/>
                <a:cs typeface="Calibri"/>
                <a:sym typeface="Calibri"/>
              </a:rPr>
              <a:t> challenge</a:t>
            </a:r>
            <a:endParaRPr lang="en-US" sz="4400" b="1" i="0" u="none" strike="noStrike" cap="none" dirty="0">
              <a:solidFill>
                <a:schemeClr val="lt1"/>
              </a:solidFill>
              <a:latin typeface="Calibri"/>
              <a:ea typeface="Calibri"/>
              <a:cs typeface="Calibri"/>
              <a:sym typeface="Calibri"/>
            </a:endParaRPr>
          </a:p>
        </p:txBody>
      </p:sp>
      <p:pic>
        <p:nvPicPr>
          <p:cNvPr id="879" name="Shape 879"/>
          <p:cNvPicPr preferRelativeResize="0"/>
          <p:nvPr/>
        </p:nvPicPr>
        <p:blipFill rotWithShape="1">
          <a:blip r:embed="rId3">
            <a:alphaModFix/>
          </a:blip>
          <a:srcRect/>
          <a:stretch/>
        </p:blipFill>
        <p:spPr>
          <a:xfrm>
            <a:off x="453344" y="2792865"/>
            <a:ext cx="1873249" cy="2551111"/>
          </a:xfrm>
          <a:prstGeom prst="rect">
            <a:avLst/>
          </a:prstGeom>
          <a:noFill/>
          <a:ln>
            <a:noFill/>
          </a:ln>
        </p:spPr>
      </p:pic>
      <p:grpSp>
        <p:nvGrpSpPr>
          <p:cNvPr id="3" name="Group 2"/>
          <p:cNvGrpSpPr/>
          <p:nvPr/>
        </p:nvGrpSpPr>
        <p:grpSpPr>
          <a:xfrm>
            <a:off x="2326593" y="2862261"/>
            <a:ext cx="6503987" cy="2533650"/>
            <a:chOff x="2293936" y="1625600"/>
            <a:chExt cx="6503987" cy="2533650"/>
          </a:xfrm>
        </p:grpSpPr>
        <p:pic>
          <p:nvPicPr>
            <p:cNvPr id="880" name="Shape 880"/>
            <p:cNvPicPr preferRelativeResize="0"/>
            <p:nvPr/>
          </p:nvPicPr>
          <p:blipFill rotWithShape="1">
            <a:blip r:embed="rId4">
              <a:alphaModFix/>
            </a:blip>
            <a:srcRect/>
            <a:stretch/>
          </p:blipFill>
          <p:spPr>
            <a:xfrm>
              <a:off x="2293936" y="1625600"/>
              <a:ext cx="3192462" cy="2533650"/>
            </a:xfrm>
            <a:prstGeom prst="rect">
              <a:avLst/>
            </a:prstGeom>
            <a:noFill/>
            <a:ln>
              <a:noFill/>
            </a:ln>
          </p:spPr>
        </p:pic>
        <p:pic>
          <p:nvPicPr>
            <p:cNvPr id="881" name="Shape 881"/>
            <p:cNvPicPr preferRelativeResize="0"/>
            <p:nvPr/>
          </p:nvPicPr>
          <p:blipFill rotWithShape="1">
            <a:blip r:embed="rId5">
              <a:alphaModFix/>
            </a:blip>
            <a:srcRect/>
            <a:stretch/>
          </p:blipFill>
          <p:spPr>
            <a:xfrm>
              <a:off x="5456237" y="1625600"/>
              <a:ext cx="3341686" cy="2503486"/>
            </a:xfrm>
            <a:prstGeom prst="rect">
              <a:avLst/>
            </a:prstGeom>
            <a:noFill/>
            <a:ln>
              <a:noFill/>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381000" y="457200"/>
            <a:ext cx="83057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a:solidFill>
                  <a:schemeClr val="lt1"/>
                </a:solidFill>
                <a:latin typeface="Arial"/>
                <a:ea typeface="Arial"/>
                <a:cs typeface="Arial"/>
                <a:sym typeface="Arial"/>
              </a:rPr>
              <a:t>It is our responsibility to take care of the ocean for all the living things that depend on it… including us!</a:t>
            </a:r>
          </a:p>
        </p:txBody>
      </p:sp>
      <p:pic>
        <p:nvPicPr>
          <p:cNvPr id="894" name="Shape 894"/>
          <p:cNvPicPr preferRelativeResize="0">
            <a:picLocks noGrp="1"/>
          </p:cNvPicPr>
          <p:nvPr>
            <p:ph type="body" idx="1"/>
          </p:nvPr>
        </p:nvPicPr>
        <p:blipFill rotWithShape="1">
          <a:blip r:embed="rId3">
            <a:alphaModFix/>
          </a:blip>
          <a:srcRect/>
          <a:stretch/>
        </p:blipFill>
        <p:spPr>
          <a:xfrm>
            <a:off x="76200" y="2057400"/>
            <a:ext cx="5297486" cy="4572000"/>
          </a:xfrm>
          <a:prstGeom prst="rect">
            <a:avLst/>
          </a:prstGeom>
          <a:noFill/>
          <a:ln>
            <a:noFill/>
          </a:ln>
          <a:effectLst>
            <a:outerShdw blurRad="63500">
              <a:srgbClr val="000000">
                <a:alpha val="69803"/>
              </a:srgbClr>
            </a:outerShdw>
          </a:effectLst>
        </p:spPr>
      </p:pic>
      <p:sp>
        <p:nvSpPr>
          <p:cNvPr id="895" name="Shape 895"/>
          <p:cNvSpPr txBox="1"/>
          <p:nvPr/>
        </p:nvSpPr>
        <p:spPr>
          <a:xfrm>
            <a:off x="5410200" y="2827336"/>
            <a:ext cx="3733800" cy="157003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Arial"/>
              <a:buChar char="•"/>
            </a:pPr>
            <a:r>
              <a:rPr lang="en-US" sz="2400" b="0" i="0" u="none" dirty="0">
                <a:solidFill>
                  <a:schemeClr val="lt1"/>
                </a:solidFill>
                <a:latin typeface="Arial"/>
                <a:ea typeface="Arial"/>
                <a:cs typeface="Arial"/>
                <a:sym typeface="Arial"/>
              </a:rPr>
              <a:t>Improve water quality</a:t>
            </a:r>
          </a:p>
          <a:p>
            <a:pPr marL="342900" marR="0" lvl="0" indent="-342900" algn="l" rtl="0">
              <a:lnSpc>
                <a:spcPct val="100000"/>
              </a:lnSpc>
              <a:spcBef>
                <a:spcPts val="0"/>
              </a:spcBef>
              <a:spcAft>
                <a:spcPts val="0"/>
              </a:spcAft>
              <a:buClr>
                <a:schemeClr val="lt1"/>
              </a:buClr>
              <a:buSzPct val="100000"/>
              <a:buFont typeface="Arial"/>
              <a:buChar char="•"/>
            </a:pPr>
            <a:r>
              <a:rPr lang="en-US" sz="2400" b="0" i="0" u="none" dirty="0">
                <a:solidFill>
                  <a:schemeClr val="lt1"/>
                </a:solidFill>
                <a:latin typeface="Arial"/>
                <a:ea typeface="Arial"/>
                <a:cs typeface="Arial"/>
                <a:sym typeface="Arial"/>
              </a:rPr>
              <a:t>Maintain biodiversity</a:t>
            </a:r>
          </a:p>
          <a:p>
            <a:pPr marL="342900" marR="0" lvl="0" indent="-342900" algn="l" rtl="0">
              <a:lnSpc>
                <a:spcPct val="100000"/>
              </a:lnSpc>
              <a:spcBef>
                <a:spcPts val="0"/>
              </a:spcBef>
              <a:spcAft>
                <a:spcPts val="0"/>
              </a:spcAft>
              <a:buClr>
                <a:schemeClr val="lt1"/>
              </a:buClr>
              <a:buSzPct val="100000"/>
              <a:buFont typeface="Arial"/>
              <a:buChar char="•"/>
            </a:pPr>
            <a:r>
              <a:rPr lang="en-US" sz="2400" b="0" i="0" u="none" dirty="0">
                <a:solidFill>
                  <a:schemeClr val="lt1"/>
                </a:solidFill>
                <a:latin typeface="Arial"/>
                <a:ea typeface="Arial"/>
                <a:cs typeface="Arial"/>
                <a:sym typeface="Arial"/>
              </a:rPr>
              <a:t>Preserve and enhance habitat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94561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Shape 658"/>
          <p:cNvPicPr preferRelativeResize="0"/>
          <p:nvPr/>
        </p:nvPicPr>
        <p:blipFill rotWithShape="1">
          <a:blip r:embed="rId3">
            <a:alphaModFix/>
          </a:blip>
          <a:srcRect/>
          <a:stretch/>
        </p:blipFill>
        <p:spPr>
          <a:xfrm>
            <a:off x="1190625" y="990600"/>
            <a:ext cx="6172199" cy="3438525"/>
          </a:xfrm>
          <a:prstGeom prst="rect">
            <a:avLst/>
          </a:prstGeom>
          <a:noFill/>
          <a:ln>
            <a:noFill/>
          </a:ln>
        </p:spPr>
      </p:pic>
      <p:sp>
        <p:nvSpPr>
          <p:cNvPr id="659" name="Shape 659"/>
          <p:cNvSpPr txBox="1">
            <a:spLocks noGrp="1"/>
          </p:cNvSpPr>
          <p:nvPr>
            <p:ph type="title"/>
          </p:nvPr>
        </p:nvSpPr>
        <p:spPr>
          <a:xfrm>
            <a:off x="0" y="-152400"/>
            <a:ext cx="8991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a:solidFill>
                  <a:srgbClr val="31859C"/>
                </a:solidFill>
                <a:latin typeface="Calibri"/>
                <a:ea typeface="Calibri"/>
                <a:cs typeface="Calibri"/>
                <a:sym typeface="Calibri"/>
              </a:rPr>
              <a:t>The source: carbon dioxide (CO</a:t>
            </a:r>
            <a:r>
              <a:rPr lang="en-US" sz="4400" b="1" i="0" u="none" strike="noStrike" cap="none" baseline="-25000">
                <a:solidFill>
                  <a:srgbClr val="31859C"/>
                </a:solidFill>
                <a:latin typeface="Calibri"/>
                <a:ea typeface="Calibri"/>
                <a:cs typeface="Calibri"/>
                <a:sym typeface="Calibri"/>
              </a:rPr>
              <a:t>2</a:t>
            </a:r>
            <a:r>
              <a:rPr lang="en-US" sz="4400" b="1" i="0" u="none" strike="noStrike" cap="none">
                <a:solidFill>
                  <a:srgbClr val="31859C"/>
                </a:solidFill>
                <a:latin typeface="Calibri"/>
                <a:ea typeface="Calibri"/>
                <a:cs typeface="Calibri"/>
                <a:sym typeface="Calibri"/>
              </a:rPr>
              <a:t>)</a:t>
            </a:r>
          </a:p>
        </p:txBody>
      </p:sp>
      <p:pic>
        <p:nvPicPr>
          <p:cNvPr id="660" name="Shape 660"/>
          <p:cNvPicPr preferRelativeResize="0"/>
          <p:nvPr/>
        </p:nvPicPr>
        <p:blipFill rotWithShape="1">
          <a:blip r:embed="rId4">
            <a:alphaModFix/>
          </a:blip>
          <a:srcRect/>
          <a:stretch/>
        </p:blipFill>
        <p:spPr>
          <a:xfrm>
            <a:off x="131761" y="4953000"/>
            <a:ext cx="2600324" cy="1743075"/>
          </a:xfrm>
          <a:prstGeom prst="rect">
            <a:avLst/>
          </a:prstGeom>
          <a:noFill/>
          <a:ln>
            <a:noFill/>
          </a:ln>
        </p:spPr>
      </p:pic>
      <p:pic>
        <p:nvPicPr>
          <p:cNvPr id="661" name="Shape 661"/>
          <p:cNvPicPr preferRelativeResize="0"/>
          <p:nvPr/>
        </p:nvPicPr>
        <p:blipFill rotWithShape="1">
          <a:blip r:embed="rId5">
            <a:alphaModFix/>
          </a:blip>
          <a:srcRect/>
          <a:stretch/>
        </p:blipFill>
        <p:spPr>
          <a:xfrm>
            <a:off x="2971800" y="4924425"/>
            <a:ext cx="2609849" cy="1771650"/>
          </a:xfrm>
          <a:prstGeom prst="rect">
            <a:avLst/>
          </a:prstGeom>
          <a:noFill/>
          <a:ln>
            <a:noFill/>
          </a:ln>
        </p:spPr>
      </p:pic>
      <p:pic>
        <p:nvPicPr>
          <p:cNvPr id="662" name="Shape 662"/>
          <p:cNvPicPr preferRelativeResize="0"/>
          <p:nvPr/>
        </p:nvPicPr>
        <p:blipFill rotWithShape="1">
          <a:blip r:embed="rId6">
            <a:alphaModFix/>
          </a:blip>
          <a:srcRect/>
          <a:stretch/>
        </p:blipFill>
        <p:spPr>
          <a:xfrm>
            <a:off x="5835650" y="4914900"/>
            <a:ext cx="2609849" cy="1781175"/>
          </a:xfrm>
          <a:prstGeom prst="rect">
            <a:avLst/>
          </a:prstGeom>
          <a:noFill/>
          <a:ln>
            <a:noFill/>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73959" y="-282364"/>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dk2"/>
              </a:buClr>
              <a:buSzPct val="25000"/>
              <a:buFont typeface="Cambria"/>
              <a:buNone/>
            </a:pPr>
            <a:r>
              <a:rPr lang="en-US" sz="4600" b="0" i="0" u="none" strike="noStrike" cap="none">
                <a:solidFill>
                  <a:schemeClr val="dk2"/>
                </a:solidFill>
                <a:latin typeface="Cambria"/>
                <a:ea typeface="Cambria"/>
                <a:cs typeface="Cambria"/>
                <a:sym typeface="Cambria"/>
              </a:rPr>
              <a:t>Ocean acidification</a:t>
            </a:r>
          </a:p>
        </p:txBody>
      </p:sp>
      <p:pic>
        <p:nvPicPr>
          <p:cNvPr id="121" name="Shape 121"/>
          <p:cNvPicPr preferRelativeResize="0"/>
          <p:nvPr/>
        </p:nvPicPr>
        <p:blipFill rotWithShape="1">
          <a:blip r:embed="rId3">
            <a:alphaModFix/>
          </a:blip>
          <a:srcRect/>
          <a:stretch/>
        </p:blipFill>
        <p:spPr>
          <a:xfrm>
            <a:off x="548485" y="1221437"/>
            <a:ext cx="2986073" cy="2102351"/>
          </a:xfrm>
          <a:prstGeom prst="rect">
            <a:avLst/>
          </a:prstGeom>
          <a:noFill/>
          <a:ln>
            <a:noFill/>
          </a:ln>
        </p:spPr>
      </p:pic>
      <p:grpSp>
        <p:nvGrpSpPr>
          <p:cNvPr id="9" name="Group 8"/>
          <p:cNvGrpSpPr/>
          <p:nvPr/>
        </p:nvGrpSpPr>
        <p:grpSpPr>
          <a:xfrm>
            <a:off x="4103365" y="434621"/>
            <a:ext cx="4055773" cy="3354290"/>
            <a:chOff x="2260454" y="478513"/>
            <a:chExt cx="4055773" cy="3354290"/>
          </a:xfrm>
        </p:grpSpPr>
        <p:pic>
          <p:nvPicPr>
            <p:cNvPr id="122" name="Shape 122" descr="C:\Users\Jennifer.Bennett\AppData\Local\Microsoft\Windows\Temporary Internet Files\Content.IE5\X8ZCX6KB\MP900427792[1].jpg"/>
            <p:cNvPicPr preferRelativeResize="0"/>
            <p:nvPr/>
          </p:nvPicPr>
          <p:blipFill rotWithShape="1">
            <a:blip r:embed="rId4">
              <a:alphaModFix/>
            </a:blip>
            <a:srcRect/>
            <a:stretch/>
          </p:blipFill>
          <p:spPr>
            <a:xfrm>
              <a:off x="2696286" y="478513"/>
              <a:ext cx="3619941" cy="3354290"/>
            </a:xfrm>
            <a:prstGeom prst="rect">
              <a:avLst/>
            </a:prstGeom>
            <a:noFill/>
            <a:ln>
              <a:noFill/>
            </a:ln>
          </p:spPr>
        </p:pic>
        <p:grpSp>
          <p:nvGrpSpPr>
            <p:cNvPr id="2" name="Group 1"/>
            <p:cNvGrpSpPr/>
            <p:nvPr/>
          </p:nvGrpSpPr>
          <p:grpSpPr>
            <a:xfrm>
              <a:off x="2260454" y="1181873"/>
              <a:ext cx="3968557" cy="1562953"/>
              <a:chOff x="2260454" y="1181873"/>
              <a:chExt cx="3968557" cy="1562953"/>
            </a:xfrm>
          </p:grpSpPr>
          <p:sp>
            <p:nvSpPr>
              <p:cNvPr id="124" name="Shape 124"/>
              <p:cNvSpPr txBox="1"/>
              <p:nvPr/>
            </p:nvSpPr>
            <p:spPr>
              <a:xfrm>
                <a:off x="5137878" y="2098495"/>
                <a:ext cx="109113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dirty="0">
                    <a:solidFill>
                      <a:srgbClr val="FFC000"/>
                    </a:solidFill>
                    <a:latin typeface="Cambria"/>
                    <a:ea typeface="Cambria"/>
                    <a:cs typeface="Cambria"/>
                    <a:sym typeface="Cambria"/>
                  </a:rPr>
                  <a:t>H</a:t>
                </a:r>
                <a:r>
                  <a:rPr lang="en-US" sz="3600" b="1" baseline="-25000" dirty="0">
                    <a:solidFill>
                      <a:srgbClr val="FFC000"/>
                    </a:solidFill>
                    <a:latin typeface="Cambria"/>
                    <a:ea typeface="Cambria"/>
                    <a:cs typeface="Cambria"/>
                    <a:sym typeface="Cambria"/>
                  </a:rPr>
                  <a:t>2</a:t>
                </a:r>
                <a:r>
                  <a:rPr lang="en-US" sz="3600" b="1" dirty="0">
                    <a:solidFill>
                      <a:schemeClr val="lt1"/>
                    </a:solidFill>
                    <a:latin typeface="Cambria"/>
                    <a:ea typeface="Cambria"/>
                    <a:cs typeface="Cambria"/>
                    <a:sym typeface="Cambria"/>
                  </a:rPr>
                  <a:t>O</a:t>
                </a:r>
              </a:p>
            </p:txBody>
          </p:sp>
          <p:sp>
            <p:nvSpPr>
              <p:cNvPr id="139" name="Shape 139"/>
              <p:cNvSpPr/>
              <p:nvPr/>
            </p:nvSpPr>
            <p:spPr>
              <a:xfrm rot="5400000">
                <a:off x="3566560" y="-124233"/>
                <a:ext cx="968165" cy="3580378"/>
              </a:xfrm>
              <a:prstGeom prst="bentArrow">
                <a:avLst>
                  <a:gd name="adj1" fmla="val 19276"/>
                  <a:gd name="adj2" fmla="val 25372"/>
                  <a:gd name="adj3" fmla="val 50000"/>
                  <a:gd name="adj4" fmla="val 6420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grpSp>
      </p:grpSp>
      <p:grpSp>
        <p:nvGrpSpPr>
          <p:cNvPr id="3" name="Group 2"/>
          <p:cNvGrpSpPr/>
          <p:nvPr/>
        </p:nvGrpSpPr>
        <p:grpSpPr>
          <a:xfrm>
            <a:off x="6146916" y="2900268"/>
            <a:ext cx="2252478" cy="747497"/>
            <a:chOff x="6146916" y="2900268"/>
            <a:chExt cx="2252478" cy="747497"/>
          </a:xfrm>
        </p:grpSpPr>
        <p:sp>
          <p:nvSpPr>
            <p:cNvPr id="125" name="Shape 125"/>
            <p:cNvSpPr txBox="1"/>
            <p:nvPr/>
          </p:nvSpPr>
          <p:spPr>
            <a:xfrm>
              <a:off x="6792110" y="3001434"/>
              <a:ext cx="160728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dirty="0">
                  <a:solidFill>
                    <a:srgbClr val="FFC000"/>
                  </a:solidFill>
                  <a:latin typeface="Cambria"/>
                  <a:ea typeface="Cambria"/>
                  <a:cs typeface="Cambria"/>
                  <a:sym typeface="Cambria"/>
                </a:rPr>
                <a:t>H</a:t>
              </a:r>
              <a:r>
                <a:rPr lang="en-US" sz="3600" b="1" baseline="-25000" dirty="0">
                  <a:solidFill>
                    <a:srgbClr val="FFC000"/>
                  </a:solidFill>
                  <a:latin typeface="Calibri"/>
                  <a:ea typeface="Calibri"/>
                  <a:cs typeface="Calibri"/>
                  <a:sym typeface="Calibri"/>
                </a:rPr>
                <a:t>2</a:t>
              </a:r>
              <a:r>
                <a:rPr lang="en-US" sz="3600" b="1" dirty="0">
                  <a:solidFill>
                    <a:srgbClr val="31859B"/>
                  </a:solidFill>
                  <a:latin typeface="Cambria"/>
                  <a:ea typeface="Cambria"/>
                  <a:cs typeface="Cambria"/>
                  <a:sym typeface="Cambria"/>
                </a:rPr>
                <a:t>C</a:t>
              </a:r>
              <a:r>
                <a:rPr lang="en-US" sz="3600" b="1" dirty="0">
                  <a:solidFill>
                    <a:srgbClr val="B6DDE7"/>
                  </a:solidFill>
                  <a:latin typeface="Cambria"/>
                  <a:ea typeface="Cambria"/>
                  <a:cs typeface="Cambria"/>
                  <a:sym typeface="Cambria"/>
                </a:rPr>
                <a:t>O</a:t>
              </a:r>
              <a:r>
                <a:rPr lang="en-US" sz="3600" b="1" baseline="-25000" dirty="0">
                  <a:solidFill>
                    <a:srgbClr val="31859B"/>
                  </a:solidFill>
                  <a:latin typeface="Cambria"/>
                  <a:ea typeface="Cambria"/>
                  <a:cs typeface="Cambria"/>
                  <a:sym typeface="Cambria"/>
                </a:rPr>
                <a:t>3</a:t>
              </a:r>
            </a:p>
          </p:txBody>
        </p:sp>
        <p:sp>
          <p:nvSpPr>
            <p:cNvPr id="126" name="Shape 126"/>
            <p:cNvSpPr/>
            <p:nvPr/>
          </p:nvSpPr>
          <p:spPr>
            <a:xfrm rot="10800000" flipH="1">
              <a:off x="6146916" y="2900268"/>
              <a:ext cx="645192" cy="637273"/>
            </a:xfrm>
            <a:prstGeom prst="bentArrow">
              <a:avLst>
                <a:gd name="adj1" fmla="val 16393"/>
                <a:gd name="adj2" fmla="val 22764"/>
                <a:gd name="adj3" fmla="val 25000"/>
                <a:gd name="adj4" fmla="val 49112"/>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grpSp>
      <p:grpSp>
        <p:nvGrpSpPr>
          <p:cNvPr id="7" name="Group 6"/>
          <p:cNvGrpSpPr/>
          <p:nvPr/>
        </p:nvGrpSpPr>
        <p:grpSpPr>
          <a:xfrm>
            <a:off x="4557126" y="3703982"/>
            <a:ext cx="3637149" cy="3039421"/>
            <a:chOff x="4557126" y="3703982"/>
            <a:chExt cx="3637149" cy="3039421"/>
          </a:xfrm>
        </p:grpSpPr>
        <p:pic>
          <p:nvPicPr>
            <p:cNvPr id="117" name="Shape 117" descr="C:\Users\Jennifer.Bennett\AppData\Local\Microsoft\Windows\Temporary Internet Files\Content.IE5\13FQNZ5O\MP900430858[1].jpg"/>
            <p:cNvPicPr preferRelativeResize="0"/>
            <p:nvPr/>
          </p:nvPicPr>
          <p:blipFill rotWithShape="1">
            <a:blip r:embed="rId5">
              <a:alphaModFix/>
            </a:blip>
            <a:srcRect/>
            <a:stretch/>
          </p:blipFill>
          <p:spPr>
            <a:xfrm>
              <a:off x="4557126" y="3785550"/>
              <a:ext cx="3637149" cy="2957853"/>
            </a:xfrm>
            <a:prstGeom prst="rect">
              <a:avLst/>
            </a:prstGeom>
            <a:noFill/>
            <a:ln>
              <a:noFill/>
            </a:ln>
          </p:spPr>
        </p:pic>
        <p:grpSp>
          <p:nvGrpSpPr>
            <p:cNvPr id="4" name="Group 3"/>
            <p:cNvGrpSpPr/>
            <p:nvPr/>
          </p:nvGrpSpPr>
          <p:grpSpPr>
            <a:xfrm>
              <a:off x="6277836" y="3703982"/>
              <a:ext cx="1627084" cy="2623665"/>
              <a:chOff x="6277836" y="3703982"/>
              <a:chExt cx="1627084" cy="2623665"/>
            </a:xfrm>
          </p:grpSpPr>
          <p:grpSp>
            <p:nvGrpSpPr>
              <p:cNvPr id="118" name="Shape 118"/>
              <p:cNvGrpSpPr/>
              <p:nvPr/>
            </p:nvGrpSpPr>
            <p:grpSpPr>
              <a:xfrm>
                <a:off x="6277836" y="4974830"/>
                <a:ext cx="1405907" cy="1350326"/>
                <a:chOff x="6517298" y="5499078"/>
                <a:chExt cx="1405907" cy="1350326"/>
              </a:xfrm>
            </p:grpSpPr>
            <p:sp>
              <p:nvSpPr>
                <p:cNvPr id="119" name="Shape 119"/>
                <p:cNvSpPr txBox="1"/>
                <p:nvPr/>
              </p:nvSpPr>
              <p:spPr>
                <a:xfrm>
                  <a:off x="6517298" y="5499078"/>
                  <a:ext cx="1405907"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a:solidFill>
                        <a:srgbClr val="FFC000"/>
                      </a:solidFill>
                      <a:latin typeface="Cambria"/>
                      <a:ea typeface="Cambria"/>
                      <a:cs typeface="Cambria"/>
                      <a:sym typeface="Cambria"/>
                    </a:rPr>
                    <a:t>H</a:t>
                  </a:r>
                  <a:r>
                    <a:rPr lang="en-US" sz="3200" b="1">
                      <a:solidFill>
                        <a:srgbClr val="31859B"/>
                      </a:solidFill>
                      <a:latin typeface="Cambria"/>
                      <a:ea typeface="Cambria"/>
                      <a:cs typeface="Cambria"/>
                      <a:sym typeface="Cambria"/>
                    </a:rPr>
                    <a:t>C</a:t>
                  </a:r>
                  <a:r>
                    <a:rPr lang="en-US" sz="3200" b="1">
                      <a:solidFill>
                        <a:srgbClr val="B6DDE7"/>
                      </a:solidFill>
                      <a:latin typeface="Cambria"/>
                      <a:ea typeface="Cambria"/>
                      <a:cs typeface="Cambria"/>
                      <a:sym typeface="Cambria"/>
                    </a:rPr>
                    <a:t>O</a:t>
                  </a:r>
                  <a:r>
                    <a:rPr lang="en-US" sz="3200" b="1" baseline="-25000">
                      <a:solidFill>
                        <a:srgbClr val="31859B"/>
                      </a:solidFill>
                      <a:latin typeface="Cambria"/>
                      <a:ea typeface="Cambria"/>
                      <a:cs typeface="Cambria"/>
                      <a:sym typeface="Cambria"/>
                    </a:rPr>
                    <a:t>3</a:t>
                  </a:r>
                  <a:r>
                    <a:rPr lang="en-US" sz="3200" b="1" baseline="30000">
                      <a:solidFill>
                        <a:srgbClr val="31859B"/>
                      </a:solidFill>
                      <a:latin typeface="Cambria"/>
                      <a:ea typeface="Cambria"/>
                      <a:cs typeface="Cambria"/>
                      <a:sym typeface="Cambria"/>
                    </a:rPr>
                    <a:t>-</a:t>
                  </a:r>
                </a:p>
              </p:txBody>
            </p:sp>
            <p:sp>
              <p:nvSpPr>
                <p:cNvPr id="120" name="Shape 120"/>
                <p:cNvSpPr txBox="1"/>
                <p:nvPr/>
              </p:nvSpPr>
              <p:spPr>
                <a:xfrm>
                  <a:off x="6517298" y="6264630"/>
                  <a:ext cx="1405907"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a:solidFill>
                        <a:srgbClr val="FFC000"/>
                      </a:solidFill>
                      <a:latin typeface="Cambria"/>
                      <a:ea typeface="Cambria"/>
                      <a:cs typeface="Cambria"/>
                      <a:sym typeface="Cambria"/>
                    </a:rPr>
                    <a:t>H</a:t>
                  </a:r>
                  <a:r>
                    <a:rPr lang="en-US" sz="3200" b="1" baseline="30000">
                      <a:solidFill>
                        <a:srgbClr val="FFC000"/>
                      </a:solidFill>
                      <a:latin typeface="Cambria"/>
                      <a:ea typeface="Cambria"/>
                      <a:cs typeface="Cambria"/>
                      <a:sym typeface="Cambria"/>
                    </a:rPr>
                    <a:t>+</a:t>
                  </a:r>
                </a:p>
              </p:txBody>
            </p:sp>
          </p:grpSp>
          <p:sp>
            <p:nvSpPr>
              <p:cNvPr id="140" name="Shape 140"/>
              <p:cNvSpPr/>
              <p:nvPr/>
            </p:nvSpPr>
            <p:spPr>
              <a:xfrm rot="10800000">
                <a:off x="7404075" y="4563371"/>
                <a:ext cx="500845" cy="1764276"/>
              </a:xfrm>
              <a:prstGeom prst="bentArrow">
                <a:avLst>
                  <a:gd name="adj1" fmla="val 25000"/>
                  <a:gd name="adj2" fmla="val 25000"/>
                  <a:gd name="adj3" fmla="val 25000"/>
                  <a:gd name="adj4" fmla="val 4375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41" name="Shape 141"/>
              <p:cNvSpPr/>
              <p:nvPr/>
            </p:nvSpPr>
            <p:spPr>
              <a:xfrm rot="10800000">
                <a:off x="7404075" y="3703982"/>
                <a:ext cx="500845" cy="1764276"/>
              </a:xfrm>
              <a:prstGeom prst="bentArrow">
                <a:avLst>
                  <a:gd name="adj1" fmla="val 25000"/>
                  <a:gd name="adj2" fmla="val 25000"/>
                  <a:gd name="adj3" fmla="val 25000"/>
                  <a:gd name="adj4" fmla="val 4375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grpSp>
      </p:grpSp>
      <p:grpSp>
        <p:nvGrpSpPr>
          <p:cNvPr id="5" name="Group 4"/>
          <p:cNvGrpSpPr/>
          <p:nvPr/>
        </p:nvGrpSpPr>
        <p:grpSpPr>
          <a:xfrm>
            <a:off x="3516964" y="3200775"/>
            <a:ext cx="2732694" cy="1593011"/>
            <a:chOff x="3516964" y="3200775"/>
            <a:chExt cx="2732694" cy="1593011"/>
          </a:xfrm>
        </p:grpSpPr>
        <p:sp>
          <p:nvSpPr>
            <p:cNvPr id="129" name="Shape 129"/>
            <p:cNvSpPr txBox="1"/>
            <p:nvPr/>
          </p:nvSpPr>
          <p:spPr>
            <a:xfrm>
              <a:off x="3516964" y="3200775"/>
              <a:ext cx="1405907"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dirty="0">
                  <a:solidFill>
                    <a:srgbClr val="FFC000"/>
                  </a:solidFill>
                  <a:latin typeface="Cambria"/>
                  <a:ea typeface="Cambria"/>
                  <a:cs typeface="Cambria"/>
                  <a:sym typeface="Cambria"/>
                </a:rPr>
                <a:t>H</a:t>
              </a:r>
              <a:r>
                <a:rPr lang="en-US" sz="3200" b="1" baseline="30000" dirty="0">
                  <a:solidFill>
                    <a:srgbClr val="FFC000"/>
                  </a:solidFill>
                  <a:latin typeface="Cambria"/>
                  <a:ea typeface="Cambria"/>
                  <a:cs typeface="Cambria"/>
                  <a:sym typeface="Cambria"/>
                </a:rPr>
                <a:t>+</a:t>
              </a:r>
            </a:p>
          </p:txBody>
        </p:sp>
        <p:sp>
          <p:nvSpPr>
            <p:cNvPr id="127" name="Shape 127"/>
            <p:cNvSpPr/>
            <p:nvPr/>
          </p:nvSpPr>
          <p:spPr>
            <a:xfrm rot="-8377849">
              <a:off x="3579015" y="4349555"/>
              <a:ext cx="2670643" cy="444231"/>
            </a:xfrm>
            <a:prstGeom prst="rightArrow">
              <a:avLst>
                <a:gd name="adj1" fmla="val 31956"/>
                <a:gd name="adj2" fmla="val 5000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grpSp>
        <p:nvGrpSpPr>
          <p:cNvPr id="8" name="Group 7"/>
          <p:cNvGrpSpPr/>
          <p:nvPr/>
        </p:nvGrpSpPr>
        <p:grpSpPr>
          <a:xfrm>
            <a:off x="147648" y="3875390"/>
            <a:ext cx="5739507" cy="2982609"/>
            <a:chOff x="147648" y="3875390"/>
            <a:chExt cx="5739507" cy="2982609"/>
          </a:xfrm>
        </p:grpSpPr>
        <p:grpSp>
          <p:nvGrpSpPr>
            <p:cNvPr id="130" name="Shape 130"/>
            <p:cNvGrpSpPr/>
            <p:nvPr/>
          </p:nvGrpSpPr>
          <p:grpSpPr>
            <a:xfrm>
              <a:off x="147648" y="3875390"/>
              <a:ext cx="3766275" cy="2982609"/>
              <a:chOff x="5678978" y="980016"/>
              <a:chExt cx="3490573" cy="2982609"/>
            </a:xfrm>
          </p:grpSpPr>
          <p:grpSp>
            <p:nvGrpSpPr>
              <p:cNvPr id="131" name="Shape 131"/>
              <p:cNvGrpSpPr/>
              <p:nvPr/>
            </p:nvGrpSpPr>
            <p:grpSpPr>
              <a:xfrm>
                <a:off x="5678978" y="980016"/>
                <a:ext cx="3490573" cy="2982609"/>
                <a:chOff x="5678978" y="980016"/>
                <a:chExt cx="3490573" cy="2982609"/>
              </a:xfrm>
            </p:grpSpPr>
            <p:pic>
              <p:nvPicPr>
                <p:cNvPr id="132" name="Shape 132" descr="C:\Users\Jennifer.Bennett\AppData\Local\Microsoft\Windows\Temporary Internet Files\Content.IE5\TM6J9LPS\MC900358179[1].wmf"/>
                <p:cNvPicPr preferRelativeResize="0"/>
                <p:nvPr/>
              </p:nvPicPr>
              <p:blipFill rotWithShape="1">
                <a:blip r:embed="rId6">
                  <a:alphaModFix/>
                </a:blip>
                <a:srcRect/>
                <a:stretch/>
              </p:blipFill>
              <p:spPr>
                <a:xfrm>
                  <a:off x="6205339" y="994923"/>
                  <a:ext cx="1791310" cy="1819656"/>
                </a:xfrm>
                <a:prstGeom prst="rect">
                  <a:avLst/>
                </a:prstGeom>
                <a:noFill/>
                <a:ln>
                  <a:noFill/>
                </a:ln>
              </p:spPr>
            </p:pic>
            <p:pic>
              <p:nvPicPr>
                <p:cNvPr id="133" name="Shape 133" descr="C:\Users\Jennifer.Bennett\AppData\Local\Microsoft\Windows\Temporary Internet Files\Content.IE5\JD97YX7U\MC900435211[1].wmf"/>
                <p:cNvPicPr preferRelativeResize="0"/>
                <p:nvPr/>
              </p:nvPicPr>
              <p:blipFill rotWithShape="1">
                <a:blip r:embed="rId7">
                  <a:alphaModFix/>
                </a:blip>
                <a:srcRect/>
                <a:stretch/>
              </p:blipFill>
              <p:spPr>
                <a:xfrm>
                  <a:off x="7197325" y="1195329"/>
                  <a:ext cx="1841499" cy="1619249"/>
                </a:xfrm>
                <a:prstGeom prst="rect">
                  <a:avLst/>
                </a:prstGeom>
                <a:noFill/>
                <a:ln>
                  <a:noFill/>
                </a:ln>
              </p:spPr>
            </p:pic>
            <p:pic>
              <p:nvPicPr>
                <p:cNvPr id="134" name="Shape 134" descr="C:\Users\Jennifer.Bennett\AppData\Local\Microsoft\Windows\Temporary Internet Files\Content.IE5\X8ZCX6KB\MC900151191[1].wmf"/>
                <p:cNvPicPr preferRelativeResize="0"/>
                <p:nvPr/>
              </p:nvPicPr>
              <p:blipFill rotWithShape="1">
                <a:blip r:embed="rId8">
                  <a:alphaModFix/>
                </a:blip>
                <a:srcRect/>
                <a:stretch/>
              </p:blipFill>
              <p:spPr>
                <a:xfrm>
                  <a:off x="7061504" y="1988436"/>
                  <a:ext cx="1790395" cy="1974190"/>
                </a:xfrm>
                <a:prstGeom prst="rect">
                  <a:avLst/>
                </a:prstGeom>
                <a:noFill/>
                <a:ln>
                  <a:noFill/>
                </a:ln>
              </p:spPr>
            </p:pic>
            <p:sp>
              <p:nvSpPr>
                <p:cNvPr id="135" name="Shape 135"/>
                <p:cNvSpPr txBox="1"/>
                <p:nvPr/>
              </p:nvSpPr>
              <p:spPr>
                <a:xfrm>
                  <a:off x="7956702" y="1266734"/>
                  <a:ext cx="121285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a:solidFill>
                        <a:srgbClr val="31859B"/>
                      </a:solidFill>
                      <a:latin typeface="Cambria"/>
                      <a:ea typeface="Cambria"/>
                      <a:cs typeface="Cambria"/>
                      <a:sym typeface="Cambria"/>
                    </a:rPr>
                    <a:t>C</a:t>
                  </a:r>
                  <a:r>
                    <a:rPr lang="en-US" sz="4000" b="1">
                      <a:solidFill>
                        <a:srgbClr val="B6DDE7"/>
                      </a:solidFill>
                      <a:latin typeface="Cambria"/>
                      <a:ea typeface="Cambria"/>
                      <a:cs typeface="Cambria"/>
                      <a:sym typeface="Cambria"/>
                    </a:rPr>
                    <a:t>O</a:t>
                  </a:r>
                  <a:r>
                    <a:rPr lang="en-US" sz="4000" b="1" baseline="-25000">
                      <a:solidFill>
                        <a:srgbClr val="31859B"/>
                      </a:solidFill>
                      <a:latin typeface="Cambria"/>
                      <a:ea typeface="Cambria"/>
                      <a:cs typeface="Cambria"/>
                      <a:sym typeface="Cambria"/>
                    </a:rPr>
                    <a:t>3</a:t>
                  </a:r>
                  <a:r>
                    <a:rPr lang="en-US" sz="2400" b="1" baseline="30000">
                      <a:solidFill>
                        <a:srgbClr val="31859B"/>
                      </a:solidFill>
                      <a:latin typeface="Calibri"/>
                      <a:ea typeface="Calibri"/>
                      <a:cs typeface="Calibri"/>
                      <a:sym typeface="Calibri"/>
                    </a:rPr>
                    <a:t>-</a:t>
                  </a:r>
                </a:p>
                <a:p>
                  <a:pPr marL="0" marR="0" lvl="0" indent="0" algn="l" rtl="0">
                    <a:spcBef>
                      <a:spcPts val="0"/>
                    </a:spcBef>
                    <a:buNone/>
                  </a:pPr>
                  <a:endParaRPr sz="2400">
                    <a:solidFill>
                      <a:schemeClr val="dk1"/>
                    </a:solidFill>
                    <a:latin typeface="Calibri"/>
                    <a:ea typeface="Calibri"/>
                    <a:cs typeface="Calibri"/>
                    <a:sym typeface="Calibri"/>
                  </a:endParaRPr>
                </a:p>
              </p:txBody>
            </p:sp>
            <p:sp>
              <p:nvSpPr>
                <p:cNvPr id="136" name="Shape 136"/>
                <p:cNvSpPr txBox="1"/>
                <p:nvPr/>
              </p:nvSpPr>
              <p:spPr>
                <a:xfrm>
                  <a:off x="7491082" y="2514082"/>
                  <a:ext cx="1212850"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dirty="0">
                      <a:solidFill>
                        <a:srgbClr val="31859B"/>
                      </a:solidFill>
                      <a:latin typeface="Cambria"/>
                      <a:ea typeface="Cambria"/>
                      <a:cs typeface="Cambria"/>
                      <a:sym typeface="Cambria"/>
                    </a:rPr>
                    <a:t>C</a:t>
                  </a:r>
                  <a:r>
                    <a:rPr lang="en-US" sz="4000" b="1" dirty="0">
                      <a:solidFill>
                        <a:srgbClr val="B6DDE7"/>
                      </a:solidFill>
                      <a:latin typeface="Cambria"/>
                      <a:ea typeface="Cambria"/>
                      <a:cs typeface="Cambria"/>
                      <a:sym typeface="Cambria"/>
                    </a:rPr>
                    <a:t>O</a:t>
                  </a:r>
                  <a:r>
                    <a:rPr lang="en-US" sz="4000" b="1" baseline="-25000" dirty="0">
                      <a:solidFill>
                        <a:srgbClr val="31859B"/>
                      </a:solidFill>
                      <a:latin typeface="Cambria"/>
                      <a:ea typeface="Cambria"/>
                      <a:cs typeface="Cambria"/>
                      <a:sym typeface="Cambria"/>
                    </a:rPr>
                    <a:t>3</a:t>
                  </a:r>
                  <a:r>
                    <a:rPr lang="en-US" sz="2400" b="1" baseline="30000" dirty="0">
                      <a:solidFill>
                        <a:srgbClr val="31859B"/>
                      </a:solidFill>
                      <a:latin typeface="Calibri"/>
                      <a:ea typeface="Calibri"/>
                      <a:cs typeface="Calibri"/>
                      <a:sym typeface="Calibri"/>
                    </a:rPr>
                    <a:t>-</a:t>
                  </a:r>
                </a:p>
                <a:p>
                  <a:pPr marL="0" marR="0" lvl="0" indent="0" algn="l" rtl="0">
                    <a:spcBef>
                      <a:spcPts val="0"/>
                    </a:spcBef>
                    <a:buNone/>
                  </a:pPr>
                  <a:endParaRPr sz="2400" dirty="0">
                    <a:solidFill>
                      <a:schemeClr val="dk1"/>
                    </a:solidFill>
                    <a:latin typeface="Calibri"/>
                    <a:ea typeface="Calibri"/>
                    <a:cs typeface="Calibri"/>
                    <a:sym typeface="Calibri"/>
                  </a:endParaRPr>
                </a:p>
              </p:txBody>
            </p:sp>
            <p:sp>
              <p:nvSpPr>
                <p:cNvPr id="137" name="Shape 137"/>
                <p:cNvSpPr txBox="1"/>
                <p:nvPr/>
              </p:nvSpPr>
              <p:spPr>
                <a:xfrm>
                  <a:off x="5678978" y="980016"/>
                  <a:ext cx="1422129"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dirty="0">
                      <a:solidFill>
                        <a:srgbClr val="31859B"/>
                      </a:solidFill>
                      <a:latin typeface="Cambria"/>
                      <a:ea typeface="Cambria"/>
                      <a:cs typeface="Cambria"/>
                      <a:sym typeface="Cambria"/>
                    </a:rPr>
                    <a:t>C</a:t>
                  </a:r>
                  <a:r>
                    <a:rPr lang="en-US" sz="4000" b="1" dirty="0">
                      <a:solidFill>
                        <a:srgbClr val="B6DDE7"/>
                      </a:solidFill>
                      <a:latin typeface="Cambria"/>
                      <a:ea typeface="Cambria"/>
                      <a:cs typeface="Cambria"/>
                      <a:sym typeface="Cambria"/>
                    </a:rPr>
                    <a:t>O</a:t>
                  </a:r>
                  <a:r>
                    <a:rPr lang="en-US" sz="4000" b="1" baseline="-25000" dirty="0">
                      <a:solidFill>
                        <a:srgbClr val="31859B"/>
                      </a:solidFill>
                      <a:latin typeface="Cambria"/>
                      <a:ea typeface="Cambria"/>
                      <a:cs typeface="Cambria"/>
                      <a:sym typeface="Cambria"/>
                    </a:rPr>
                    <a:t>3</a:t>
                  </a:r>
                  <a:r>
                    <a:rPr lang="en-US" sz="2400" b="1" baseline="30000" dirty="0">
                      <a:solidFill>
                        <a:srgbClr val="31859B"/>
                      </a:solidFill>
                      <a:latin typeface="Cambria"/>
                      <a:ea typeface="Cambria"/>
                      <a:cs typeface="Cambria"/>
                      <a:sym typeface="Cambria"/>
                    </a:rPr>
                    <a:t>-</a:t>
                  </a:r>
                </a:p>
                <a:p>
                  <a:pPr marL="0" marR="0" lvl="0" indent="0" algn="l" rtl="0">
                    <a:spcBef>
                      <a:spcPts val="0"/>
                    </a:spcBef>
                    <a:buNone/>
                  </a:pPr>
                  <a:endParaRPr sz="2400" dirty="0">
                    <a:solidFill>
                      <a:schemeClr val="dk1"/>
                    </a:solidFill>
                    <a:latin typeface="Cambria"/>
                    <a:ea typeface="Cambria"/>
                    <a:cs typeface="Cambria"/>
                    <a:sym typeface="Cambria"/>
                  </a:endParaRPr>
                </a:p>
              </p:txBody>
            </p:sp>
          </p:grpSp>
          <p:pic>
            <p:nvPicPr>
              <p:cNvPr id="138" name="Shape 138" descr="C:\Users\Jennifer.Bennett\AppData\Local\Microsoft\Windows\Temporary Internet Files\Content.IE5\13FQNZ5O\MC900151197[1].wmf"/>
              <p:cNvPicPr preferRelativeResize="0"/>
              <p:nvPr/>
            </p:nvPicPr>
            <p:blipFill rotWithShape="1">
              <a:blip r:embed="rId9">
                <a:alphaModFix/>
              </a:blip>
              <a:srcRect/>
              <a:stretch/>
            </p:blipFill>
            <p:spPr>
              <a:xfrm>
                <a:off x="5775196" y="1807366"/>
                <a:ext cx="1478175" cy="956835"/>
              </a:xfrm>
              <a:prstGeom prst="rect">
                <a:avLst/>
              </a:prstGeom>
              <a:noFill/>
              <a:ln>
                <a:noFill/>
              </a:ln>
            </p:spPr>
          </p:pic>
        </p:grpSp>
        <p:sp>
          <p:nvSpPr>
            <p:cNvPr id="128" name="Shape 128"/>
            <p:cNvSpPr/>
            <p:nvPr/>
          </p:nvSpPr>
          <p:spPr>
            <a:xfrm rot="10800000">
              <a:off x="3913924" y="5912081"/>
              <a:ext cx="1973231" cy="460703"/>
            </a:xfrm>
            <a:prstGeom prst="rightArrow">
              <a:avLst>
                <a:gd name="adj1" fmla="val 31956"/>
                <a:gd name="adj2" fmla="val 5000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741208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Shape 721"/>
          <p:cNvPicPr preferRelativeResize="0"/>
          <p:nvPr/>
        </p:nvPicPr>
        <p:blipFill rotWithShape="1">
          <a:blip r:embed="rId3">
            <a:alphaModFix/>
          </a:blip>
          <a:srcRect/>
          <a:stretch/>
        </p:blipFill>
        <p:spPr>
          <a:xfrm>
            <a:off x="4357687" y="2286000"/>
            <a:ext cx="2160586" cy="1616074"/>
          </a:xfrm>
          <a:prstGeom prst="rect">
            <a:avLst/>
          </a:prstGeom>
          <a:noFill/>
          <a:ln>
            <a:noFill/>
          </a:ln>
        </p:spPr>
      </p:pic>
      <p:pic>
        <p:nvPicPr>
          <p:cNvPr id="722" name="Shape 722"/>
          <p:cNvPicPr preferRelativeResize="0"/>
          <p:nvPr/>
        </p:nvPicPr>
        <p:blipFill rotWithShape="1">
          <a:blip r:embed="rId4">
            <a:alphaModFix/>
          </a:blip>
          <a:srcRect/>
          <a:stretch/>
        </p:blipFill>
        <p:spPr>
          <a:xfrm>
            <a:off x="2436811" y="2286000"/>
            <a:ext cx="1631950" cy="1616074"/>
          </a:xfrm>
          <a:prstGeom prst="rect">
            <a:avLst/>
          </a:prstGeom>
          <a:noFill/>
          <a:ln>
            <a:noFill/>
          </a:ln>
        </p:spPr>
      </p:pic>
      <p:sp>
        <p:nvSpPr>
          <p:cNvPr id="723" name="Shape 723"/>
          <p:cNvSpPr txBox="1"/>
          <p:nvPr/>
        </p:nvSpPr>
        <p:spPr>
          <a:xfrm>
            <a:off x="144461" y="-144461"/>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724" name="Shape 724"/>
          <p:cNvPicPr preferRelativeResize="0"/>
          <p:nvPr/>
        </p:nvPicPr>
        <p:blipFill rotWithShape="1">
          <a:blip r:embed="rId5">
            <a:alphaModFix/>
          </a:blip>
          <a:srcRect l="11784"/>
          <a:stretch/>
        </p:blipFill>
        <p:spPr>
          <a:xfrm>
            <a:off x="7658100" y="3300412"/>
            <a:ext cx="1425574" cy="1203324"/>
          </a:xfrm>
          <a:prstGeom prst="rect">
            <a:avLst/>
          </a:prstGeom>
          <a:noFill/>
          <a:ln>
            <a:noFill/>
          </a:ln>
        </p:spPr>
      </p:pic>
      <p:pic>
        <p:nvPicPr>
          <p:cNvPr id="725" name="Shape 725"/>
          <p:cNvPicPr preferRelativeResize="0"/>
          <p:nvPr/>
        </p:nvPicPr>
        <p:blipFill rotWithShape="1">
          <a:blip r:embed="rId6">
            <a:alphaModFix/>
          </a:blip>
          <a:srcRect l="55851" t="7194" r="3503" b="4684"/>
          <a:stretch/>
        </p:blipFill>
        <p:spPr>
          <a:xfrm>
            <a:off x="39686" y="4127500"/>
            <a:ext cx="1077912" cy="1169986"/>
          </a:xfrm>
          <a:prstGeom prst="rect">
            <a:avLst/>
          </a:prstGeom>
          <a:noFill/>
          <a:ln>
            <a:noFill/>
          </a:ln>
        </p:spPr>
      </p:pic>
      <p:pic>
        <p:nvPicPr>
          <p:cNvPr id="726" name="Shape 726"/>
          <p:cNvPicPr preferRelativeResize="0"/>
          <p:nvPr/>
        </p:nvPicPr>
        <p:blipFill rotWithShape="1">
          <a:blip r:embed="rId7">
            <a:alphaModFix/>
          </a:blip>
          <a:srcRect/>
          <a:stretch/>
        </p:blipFill>
        <p:spPr>
          <a:xfrm>
            <a:off x="5943600" y="4713287"/>
            <a:ext cx="3155950" cy="2071686"/>
          </a:xfrm>
          <a:prstGeom prst="rect">
            <a:avLst/>
          </a:prstGeom>
          <a:noFill/>
          <a:ln>
            <a:noFill/>
          </a:ln>
        </p:spPr>
      </p:pic>
      <p:pic>
        <p:nvPicPr>
          <p:cNvPr id="727" name="Shape 727"/>
          <p:cNvPicPr preferRelativeResize="0"/>
          <p:nvPr/>
        </p:nvPicPr>
        <p:blipFill rotWithShape="1">
          <a:blip r:embed="rId8">
            <a:alphaModFix/>
          </a:blip>
          <a:srcRect/>
          <a:stretch/>
        </p:blipFill>
        <p:spPr>
          <a:xfrm>
            <a:off x="66675" y="187325"/>
            <a:ext cx="2060575" cy="2609849"/>
          </a:xfrm>
          <a:prstGeom prst="rect">
            <a:avLst/>
          </a:prstGeom>
          <a:noFill/>
          <a:ln>
            <a:noFill/>
          </a:ln>
        </p:spPr>
      </p:pic>
      <p:pic>
        <p:nvPicPr>
          <p:cNvPr id="728" name="Shape 728"/>
          <p:cNvPicPr preferRelativeResize="0"/>
          <p:nvPr/>
        </p:nvPicPr>
        <p:blipFill rotWithShape="1">
          <a:blip r:embed="rId9">
            <a:alphaModFix/>
          </a:blip>
          <a:srcRect/>
          <a:stretch/>
        </p:blipFill>
        <p:spPr>
          <a:xfrm>
            <a:off x="39686" y="2967036"/>
            <a:ext cx="1447800" cy="1001711"/>
          </a:xfrm>
          <a:prstGeom prst="rect">
            <a:avLst/>
          </a:prstGeom>
          <a:noFill/>
          <a:ln>
            <a:noFill/>
          </a:ln>
        </p:spPr>
      </p:pic>
      <p:pic>
        <p:nvPicPr>
          <p:cNvPr id="729" name="Shape 729"/>
          <p:cNvPicPr preferRelativeResize="0"/>
          <p:nvPr/>
        </p:nvPicPr>
        <p:blipFill rotWithShape="1">
          <a:blip r:embed="rId10">
            <a:alphaModFix/>
          </a:blip>
          <a:srcRect/>
          <a:stretch/>
        </p:blipFill>
        <p:spPr>
          <a:xfrm>
            <a:off x="2216150" y="160336"/>
            <a:ext cx="1612900" cy="1211261"/>
          </a:xfrm>
          <a:prstGeom prst="rect">
            <a:avLst/>
          </a:prstGeom>
          <a:noFill/>
          <a:ln>
            <a:noFill/>
          </a:ln>
        </p:spPr>
      </p:pic>
      <p:pic>
        <p:nvPicPr>
          <p:cNvPr id="730" name="Shape 730"/>
          <p:cNvPicPr preferRelativeResize="0"/>
          <p:nvPr/>
        </p:nvPicPr>
        <p:blipFill rotWithShape="1">
          <a:blip r:embed="rId11">
            <a:alphaModFix/>
          </a:blip>
          <a:srcRect/>
          <a:stretch/>
        </p:blipFill>
        <p:spPr>
          <a:xfrm>
            <a:off x="3962400" y="173036"/>
            <a:ext cx="1323975" cy="1185862"/>
          </a:xfrm>
          <a:prstGeom prst="rect">
            <a:avLst/>
          </a:prstGeom>
          <a:noFill/>
          <a:ln>
            <a:noFill/>
          </a:ln>
        </p:spPr>
      </p:pic>
      <p:pic>
        <p:nvPicPr>
          <p:cNvPr id="731" name="Shape 731"/>
          <p:cNvPicPr preferRelativeResize="0"/>
          <p:nvPr/>
        </p:nvPicPr>
        <p:blipFill rotWithShape="1">
          <a:blip r:embed="rId12">
            <a:alphaModFix/>
          </a:blip>
          <a:srcRect/>
          <a:stretch/>
        </p:blipFill>
        <p:spPr>
          <a:xfrm>
            <a:off x="5473700" y="187325"/>
            <a:ext cx="1622424" cy="1087437"/>
          </a:xfrm>
          <a:prstGeom prst="rect">
            <a:avLst/>
          </a:prstGeom>
          <a:noFill/>
          <a:ln>
            <a:noFill/>
          </a:ln>
        </p:spPr>
      </p:pic>
      <p:pic>
        <p:nvPicPr>
          <p:cNvPr id="732" name="Shape 732"/>
          <p:cNvPicPr preferRelativeResize="0"/>
          <p:nvPr/>
        </p:nvPicPr>
        <p:blipFill rotWithShape="1">
          <a:blip r:embed="rId13">
            <a:alphaModFix/>
          </a:blip>
          <a:srcRect/>
          <a:stretch/>
        </p:blipFill>
        <p:spPr>
          <a:xfrm>
            <a:off x="39686" y="5383212"/>
            <a:ext cx="1928812" cy="1404936"/>
          </a:xfrm>
          <a:prstGeom prst="rect">
            <a:avLst/>
          </a:prstGeom>
          <a:noFill/>
          <a:ln>
            <a:noFill/>
          </a:ln>
        </p:spPr>
      </p:pic>
      <p:pic>
        <p:nvPicPr>
          <p:cNvPr id="733" name="Shape 733"/>
          <p:cNvPicPr preferRelativeResize="0"/>
          <p:nvPr/>
        </p:nvPicPr>
        <p:blipFill rotWithShape="1">
          <a:blip r:embed="rId14">
            <a:alphaModFix/>
          </a:blip>
          <a:srcRect/>
          <a:stretch/>
        </p:blipFill>
        <p:spPr>
          <a:xfrm>
            <a:off x="7637461" y="1905000"/>
            <a:ext cx="1468437" cy="1270000"/>
          </a:xfrm>
          <a:prstGeom prst="rect">
            <a:avLst/>
          </a:prstGeom>
          <a:noFill/>
          <a:ln>
            <a:noFill/>
          </a:ln>
        </p:spPr>
      </p:pic>
      <p:pic>
        <p:nvPicPr>
          <p:cNvPr id="734" name="Shape 734"/>
          <p:cNvPicPr preferRelativeResize="0"/>
          <p:nvPr/>
        </p:nvPicPr>
        <p:blipFill rotWithShape="1">
          <a:blip r:embed="rId15">
            <a:alphaModFix/>
          </a:blip>
          <a:srcRect/>
          <a:stretch/>
        </p:blipFill>
        <p:spPr>
          <a:xfrm>
            <a:off x="7248525" y="187325"/>
            <a:ext cx="1857375" cy="1560512"/>
          </a:xfrm>
          <a:prstGeom prst="rect">
            <a:avLst/>
          </a:prstGeom>
          <a:noFill/>
          <a:ln>
            <a:noFill/>
          </a:ln>
        </p:spPr>
      </p:pic>
      <p:pic>
        <p:nvPicPr>
          <p:cNvPr id="735" name="Shape 735"/>
          <p:cNvPicPr preferRelativeResize="0"/>
          <p:nvPr/>
        </p:nvPicPr>
        <p:blipFill rotWithShape="1">
          <a:blip r:embed="rId16">
            <a:alphaModFix/>
          </a:blip>
          <a:srcRect l="21171" t="24595" r="11935" b="34302"/>
          <a:stretch/>
        </p:blipFill>
        <p:spPr>
          <a:xfrm>
            <a:off x="2216150" y="5326062"/>
            <a:ext cx="3575049" cy="1458911"/>
          </a:xfrm>
          <a:prstGeom prst="rect">
            <a:avLst/>
          </a:prstGeom>
          <a:noFill/>
          <a:ln>
            <a:noFill/>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608"/>
        <p:cNvGrpSpPr/>
        <p:nvPr/>
      </p:nvGrpSpPr>
      <p:grpSpPr>
        <a:xfrm>
          <a:off x="0" y="0"/>
          <a:ext cx="0" cy="0"/>
          <a:chOff x="0" y="0"/>
          <a:chExt cx="0" cy="0"/>
        </a:xfrm>
      </p:grpSpPr>
      <p:pic>
        <p:nvPicPr>
          <p:cNvPr id="1026" name="Picture 2" descr="Image result for stone crab noaa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3535034"/>
            <a:ext cx="3373408" cy="289553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67667" y="501686"/>
            <a:ext cx="7211131" cy="5928878"/>
            <a:chOff x="967667" y="501686"/>
            <a:chExt cx="7211131" cy="5928878"/>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498" y="501686"/>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 name="Shape 614"/>
            <p:cNvPicPr preferRelativeResize="0"/>
            <p:nvPr/>
          </p:nvPicPr>
          <p:blipFill rotWithShape="1">
            <a:blip r:embed="rId5">
              <a:alphaModFix/>
            </a:blip>
            <a:srcRect t="19527" r="24319" b="12296"/>
            <a:stretch/>
          </p:blipFill>
          <p:spPr>
            <a:xfrm>
              <a:off x="4487197" y="3535034"/>
              <a:ext cx="3691601" cy="2895530"/>
            </a:xfrm>
            <a:prstGeom prst="rect">
              <a:avLst/>
            </a:prstGeom>
            <a:noFill/>
            <a:ln>
              <a:noFill/>
            </a:ln>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667" y="512573"/>
              <a:ext cx="3385456" cy="235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0" name="Shape 620"/>
          <p:cNvSpPr txBox="1">
            <a:spLocks noGrp="1"/>
          </p:cNvSpPr>
          <p:nvPr>
            <p:ph type="title"/>
          </p:nvPr>
        </p:nvSpPr>
        <p:spPr>
          <a:xfrm>
            <a:off x="990601" y="2963534"/>
            <a:ext cx="7696199"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0" u="none" strike="noStrike" cap="none" dirty="0">
                <a:solidFill>
                  <a:schemeClr val="lt1"/>
                </a:solidFill>
                <a:latin typeface="Calibri"/>
                <a:ea typeface="Calibri"/>
                <a:cs typeface="Calibri"/>
                <a:sym typeface="Calibri"/>
              </a:rPr>
              <a:t>If </a:t>
            </a:r>
            <a:r>
              <a:rPr lang="en-US" sz="3600" b="1" i="0" u="none" strike="noStrike" cap="none" dirty="0" smtClean="0">
                <a:solidFill>
                  <a:schemeClr val="lt1"/>
                </a:solidFill>
                <a:latin typeface="Calibri"/>
                <a:ea typeface="Calibri"/>
                <a:cs typeface="Calibri"/>
                <a:sym typeface="Calibri"/>
              </a:rPr>
              <a:t>animals and ecosystems, end </a:t>
            </a:r>
            <a:r>
              <a:rPr lang="en-US" sz="3600" b="1" i="0" u="none" strike="noStrike" cap="none" dirty="0">
                <a:solidFill>
                  <a:schemeClr val="lt1"/>
                </a:solidFill>
                <a:latin typeface="Calibri"/>
                <a:ea typeface="Calibri"/>
                <a:cs typeface="Calibri"/>
                <a:sym typeface="Calibri"/>
              </a:rPr>
              <a:t>up becoming weaker, then we will be weaker as well.</a:t>
            </a:r>
          </a:p>
        </p:txBody>
      </p:sp>
      <p:pic>
        <p:nvPicPr>
          <p:cNvPr id="8" name="Picture 7" descr="Coral-bleaching-7.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82012" y="3612835"/>
            <a:ext cx="3838637" cy="255909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1028" name="Picture 4" descr="Image result for Apogon cyanosoma and Cheilodipterus quinquelineatus noaa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t="22441" r="10129" b="22383"/>
          <a:stretch/>
        </p:blipFill>
        <p:spPr bwMode="auto">
          <a:xfrm>
            <a:off x="5339059" y="3840255"/>
            <a:ext cx="3728741" cy="2289217"/>
          </a:xfrm>
          <a:prstGeom prst="rect">
            <a:avLst/>
          </a:prstGeom>
          <a:noFill/>
          <a:extLst>
            <a:ext uri="{909E8E84-426E-40dd-AFC4-6F175D3DCCD1}">
              <a14:hiddenFill xmlns:a14="http://schemas.microsoft.com/office/drawing/2010/main">
                <a:solidFill>
                  <a:srgbClr val="FFFFFF"/>
                </a:solidFill>
              </a14:hiddenFill>
            </a:ext>
          </a:extLst>
        </p:spPr>
      </p:pic>
      <p:pic>
        <p:nvPicPr>
          <p:cNvPr id="760" name="Shape 760"/>
          <p:cNvPicPr preferRelativeResize="0"/>
          <p:nvPr/>
        </p:nvPicPr>
        <p:blipFill rotWithShape="1">
          <a:blip r:embed="rId4">
            <a:alphaModFix/>
          </a:blip>
          <a:srcRect r="9630"/>
          <a:stretch/>
        </p:blipFill>
        <p:spPr>
          <a:xfrm>
            <a:off x="3532031" y="3807734"/>
            <a:ext cx="2754469" cy="2354261"/>
          </a:xfrm>
          <a:prstGeom prst="rect">
            <a:avLst/>
          </a:prstGeom>
          <a:noFill/>
          <a:ln>
            <a:noFill/>
          </a:ln>
        </p:spPr>
      </p:pic>
      <p:sp>
        <p:nvSpPr>
          <p:cNvPr id="761" name="Shape 761"/>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spcBef>
                <a:spcPts val="0"/>
              </a:spcBef>
              <a:spcAft>
                <a:spcPts val="0"/>
              </a:spcAft>
              <a:buClr>
                <a:schemeClr val="dk1"/>
              </a:buClr>
              <a:buSzPct val="25000"/>
              <a:buFont typeface="Calibri"/>
              <a:buNone/>
            </a:pPr>
            <a:endParaRPr sz="4400" b="0" i="0" u="none" strike="noStrike" cap="none" dirty="0">
              <a:solidFill>
                <a:schemeClr val="dk1"/>
              </a:solidFill>
              <a:latin typeface="Calibri"/>
              <a:ea typeface="Calibri"/>
              <a:cs typeface="Calibri"/>
              <a:sym typeface="Calibri"/>
            </a:endParaRPr>
          </a:p>
        </p:txBody>
      </p:sp>
      <p:pic>
        <p:nvPicPr>
          <p:cNvPr id="762" name="Shape 762"/>
          <p:cNvPicPr preferRelativeResize="0"/>
          <p:nvPr/>
        </p:nvPicPr>
        <p:blipFill rotWithShape="1">
          <a:blip r:embed="rId5">
            <a:alphaModFix/>
          </a:blip>
          <a:srcRect/>
          <a:stretch/>
        </p:blipFill>
        <p:spPr>
          <a:xfrm>
            <a:off x="880836" y="1599407"/>
            <a:ext cx="3157764" cy="1981994"/>
          </a:xfrm>
          <a:prstGeom prst="rect">
            <a:avLst/>
          </a:prstGeom>
          <a:noFill/>
          <a:ln>
            <a:noFill/>
          </a:ln>
        </p:spPr>
      </p:pic>
      <p:sp>
        <p:nvSpPr>
          <p:cNvPr id="763" name="Shape 763"/>
          <p:cNvSpPr txBox="1"/>
          <p:nvPr/>
        </p:nvSpPr>
        <p:spPr>
          <a:xfrm>
            <a:off x="381000" y="381000"/>
            <a:ext cx="8686800" cy="14462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1859C"/>
              </a:buClr>
              <a:buSzPct val="25000"/>
              <a:buFont typeface="Calibri"/>
              <a:buNone/>
            </a:pPr>
            <a:r>
              <a:rPr lang="en-US" sz="4400" b="1" i="0" u="none" dirty="0">
                <a:solidFill>
                  <a:schemeClr val="bg1"/>
                </a:solidFill>
                <a:latin typeface="Calibri"/>
                <a:ea typeface="Calibri"/>
                <a:cs typeface="Calibri"/>
                <a:sym typeface="Calibri"/>
              </a:rPr>
              <a:t>Fish challenged by Carbon Dioxide</a:t>
            </a:r>
          </a:p>
        </p:txBody>
      </p:sp>
      <p:pic>
        <p:nvPicPr>
          <p:cNvPr id="765" name="Shape 765"/>
          <p:cNvPicPr preferRelativeResize="0"/>
          <p:nvPr/>
        </p:nvPicPr>
        <p:blipFill rotWithShape="1">
          <a:blip r:embed="rId6">
            <a:alphaModFix/>
          </a:blip>
          <a:srcRect l="12820" t="21295" r="14064" b="13845"/>
          <a:stretch/>
        </p:blipFill>
        <p:spPr>
          <a:xfrm>
            <a:off x="4762500" y="1490266"/>
            <a:ext cx="3048000" cy="2091135"/>
          </a:xfrm>
          <a:prstGeom prst="rect">
            <a:avLst/>
          </a:prstGeom>
          <a:noFill/>
          <a:ln>
            <a:noFill/>
          </a:ln>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461" y="3829505"/>
            <a:ext cx="3238570" cy="235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6107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Shape 840"/>
        <p:cNvGrpSpPr/>
        <p:nvPr/>
      </p:nvGrpSpPr>
      <p:grpSpPr>
        <a:xfrm>
          <a:off x="0" y="0"/>
          <a:ext cx="0" cy="0"/>
          <a:chOff x="0" y="0"/>
          <a:chExt cx="0" cy="0"/>
        </a:xfrm>
      </p:grpSpPr>
      <p:sp>
        <p:nvSpPr>
          <p:cNvPr id="852" name="Shape 852"/>
          <p:cNvSpPr txBox="1">
            <a:spLocks noGrp="1"/>
          </p:cNvSpPr>
          <p:nvPr>
            <p:ph type="title"/>
          </p:nvPr>
        </p:nvSpPr>
        <p:spPr>
          <a:xfrm>
            <a:off x="525756" y="1177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dirty="0">
                <a:solidFill>
                  <a:schemeClr val="lt1"/>
                </a:solidFill>
                <a:latin typeface="Calibri"/>
                <a:ea typeface="Calibri"/>
                <a:cs typeface="Calibri"/>
                <a:sym typeface="Calibri"/>
              </a:rPr>
              <a:t>People are part of the food web</a:t>
            </a:r>
          </a:p>
        </p:txBody>
      </p:sp>
      <p:pic>
        <p:nvPicPr>
          <p:cNvPr id="853" name="Shape 853"/>
          <p:cNvPicPr preferRelativeResize="0"/>
          <p:nvPr/>
        </p:nvPicPr>
        <p:blipFill rotWithShape="1">
          <a:blip r:embed="rId3">
            <a:alphaModFix/>
          </a:blip>
          <a:srcRect/>
          <a:stretch/>
        </p:blipFill>
        <p:spPr>
          <a:xfrm>
            <a:off x="304800" y="1260700"/>
            <a:ext cx="3817937" cy="2427287"/>
          </a:xfrm>
          <a:prstGeom prst="rect">
            <a:avLst/>
          </a:prstGeom>
          <a:noFill/>
          <a:ln>
            <a:noFill/>
          </a:ln>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057" y="3556681"/>
            <a:ext cx="3236299" cy="326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1" name="Shape 841"/>
          <p:cNvPicPr preferRelativeResize="0"/>
          <p:nvPr/>
        </p:nvPicPr>
        <p:blipFill rotWithShape="1">
          <a:blip r:embed="rId5">
            <a:alphaModFix/>
          </a:blip>
          <a:srcRect l="14599" t="4945" r="16404" b="-4944"/>
          <a:stretch/>
        </p:blipFill>
        <p:spPr>
          <a:xfrm>
            <a:off x="2971800" y="2785608"/>
            <a:ext cx="2935901" cy="2929392"/>
          </a:xfrm>
          <a:prstGeom prst="rect">
            <a:avLst/>
          </a:prstGeom>
          <a:noFill/>
          <a:ln>
            <a:noFill/>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5134</TotalTime>
  <Words>1389</Words>
  <Application>Microsoft Macintosh PowerPoint</Application>
  <PresentationFormat>On-screen Show (4:3)</PresentationFormat>
  <Paragraphs>192</Paragraphs>
  <Slides>34</Slides>
  <Notes>25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1_Blank Presentation</vt:lpstr>
      <vt:lpstr>Ocean Acidification: The other CO2 challenge</vt:lpstr>
      <vt:lpstr>PowerPoint Presentation</vt:lpstr>
      <vt:lpstr>PowerPoint Presentation</vt:lpstr>
      <vt:lpstr>The source: carbon dioxide (CO2)</vt:lpstr>
      <vt:lpstr>Ocean acidification</vt:lpstr>
      <vt:lpstr>PowerPoint Presentation</vt:lpstr>
      <vt:lpstr>If animals and ecosystems, end up becoming weaker, then we will be weaker as well.</vt:lpstr>
      <vt:lpstr>PowerPoint Presentation</vt:lpstr>
      <vt:lpstr>People are part of the food web</vt:lpstr>
      <vt:lpstr>What’s at stake</vt:lpstr>
      <vt:lpstr>Our environment is changing</vt:lpstr>
      <vt:lpstr>Average Ocean pH  over the last 20 million years</vt:lpstr>
      <vt:lpstr>pH+ scale</vt:lpstr>
      <vt:lpstr>PowerPoint Presentation</vt:lpstr>
      <vt:lpstr>Studying the CO2 system in the ocean</vt:lpstr>
      <vt:lpstr>Studying the CO2 system in the ocean: AOML’s OCC group</vt:lpstr>
      <vt:lpstr>Studying the CO2 system in the ocean: AOML’s OCC group</vt:lpstr>
      <vt:lpstr>Studying the CO2 system in the ocean: AOML’s OCC group</vt:lpstr>
      <vt:lpstr>Studying the CO2 system in the ocean: AOML’s OCC group</vt:lpstr>
      <vt:lpstr>Studying the CO2 system in the ocean: AOML’s OCC group</vt:lpstr>
      <vt:lpstr>What we did last summer: GOMECC-3</vt:lpstr>
      <vt:lpstr>How do we get our samples?</vt:lpstr>
      <vt:lpstr>How do we get our samples?</vt:lpstr>
      <vt:lpstr>And besides water samples?</vt:lpstr>
      <vt:lpstr>And besides water samples?</vt:lpstr>
      <vt:lpstr>What we learned last summer: GOMECC-3</vt:lpstr>
      <vt:lpstr>OA conditions in your neck of the woods</vt:lpstr>
      <vt:lpstr>OA conditions in your neck of the woods</vt:lpstr>
      <vt:lpstr>Are OA conditions the same in the whole Gulf?</vt:lpstr>
      <vt:lpstr>Many challenges</vt:lpstr>
      <vt:lpstr> Communities stepping up to the challenge</vt:lpstr>
      <vt:lpstr>Are you willing to step up to the CO2 challenge</vt:lpstr>
      <vt:lpstr>It is our responsibility to take care of the ocean for all the living things that depend on it… including us!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Mintz</dc:creator>
  <cp:lastModifiedBy>Leticia Barbero</cp:lastModifiedBy>
  <cp:revision>50</cp:revision>
  <dcterms:modified xsi:type="dcterms:W3CDTF">2018-05-18T04:04:15Z</dcterms:modified>
</cp:coreProperties>
</file>