
<file path=[Content_Types].xml><?xml version="1.0" encoding="utf-8"?>
<Types xmlns="http://schemas.openxmlformats.org/package/2006/content-types"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embeddings/oleObject4.bin" ContentType="application/vnd.openxmlformats-officedocument.oleObject"/>
  <Default Extension="emf" ContentType="image/x-emf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Layouts/slideLayout3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Layouts/slideLayout28.xml" ContentType="application/vnd.openxmlformats-officedocument.presentationml.slideLayout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Default Extension="gif" ContentType="image/gif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Default Extension="vml" ContentType="application/vnd.openxmlformats-officedocument.vmlDrawing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embeddings/oleObject3.bin" ContentType="application/vnd.openxmlformats-officedocument.oleObject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0.xml" ContentType="application/vnd.openxmlformats-officedocument.presentationml.slideLayout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83232"/>
    <a:srgbClr val="FEF6F6"/>
    <a:srgbClr val="FB08FC"/>
    <a:srgbClr val="32FF29"/>
    <a:srgbClr val="5854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43" d="100"/>
          <a:sy n="143" d="100"/>
        </p:scale>
        <p:origin x="-12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80D0-2248-894E-A2FE-0B1934FC16D1}" type="datetimeFigureOut">
              <a:rPr lang="en-US" smtClean="0"/>
              <a:t>9/9/10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B1EF-EB6B-CE46-BAC3-DECD5AF1C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80D0-2248-894E-A2FE-0B1934FC16D1}" type="datetimeFigureOut">
              <a:rPr lang="en-US" smtClean="0"/>
              <a:t>9/9/10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B1EF-EB6B-CE46-BAC3-DECD5AF1C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80D0-2248-894E-A2FE-0B1934FC16D1}" type="datetimeFigureOut">
              <a:rPr lang="en-US" smtClean="0"/>
              <a:t>9/9/10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B1EF-EB6B-CE46-BAC3-DECD5AF1C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F38EA67-C245-934C-9F70-BD1ECF1136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E1BB938-2FCE-1344-846C-5CA50F999C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705D31B-127C-8749-A387-97874E8ABC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07D13F8-0ADF-B341-9D73-63D81A6554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98A77F1-8252-5F42-A5EE-75C6DF80C8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8DE9CA8-5257-3445-BC06-A429C968A2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FADFFB0-8FDB-B449-BE68-40052C1802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23549F4-6816-764D-BCD6-964B06B185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80D0-2248-894E-A2FE-0B1934FC16D1}" type="datetimeFigureOut">
              <a:rPr lang="en-US" smtClean="0"/>
              <a:t>9/9/10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B1EF-EB6B-CE46-BAC3-DECD5AF1C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4A0D43F-AB88-0740-9B4D-6406BEA05A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13EC0E0-09A6-C64A-BC6B-9E65642015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5C551AA-FEA5-0A47-B792-CA900826F0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B8B7-DC09-9343-AB98-E67DC06EF1E4}" type="datetimeFigureOut">
              <a:rPr lang="en-US" smtClean="0"/>
              <a:pPr/>
              <a:t>9/9/10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711-657F-F846-B8BC-CA3DFEFF82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B8B7-DC09-9343-AB98-E67DC06EF1E4}" type="datetimeFigureOut">
              <a:rPr lang="en-US" smtClean="0"/>
              <a:pPr/>
              <a:t>9/9/10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711-657F-F846-B8BC-CA3DFEFF82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B8B7-DC09-9343-AB98-E67DC06EF1E4}" type="datetimeFigureOut">
              <a:rPr lang="en-US" smtClean="0"/>
              <a:pPr/>
              <a:t>9/9/10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711-657F-F846-B8BC-CA3DFEFF82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B8B7-DC09-9343-AB98-E67DC06EF1E4}" type="datetimeFigureOut">
              <a:rPr lang="en-US" smtClean="0"/>
              <a:pPr/>
              <a:t>9/9/10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711-657F-F846-B8BC-CA3DFEFF82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B8B7-DC09-9343-AB98-E67DC06EF1E4}" type="datetimeFigureOut">
              <a:rPr lang="en-US" smtClean="0"/>
              <a:pPr/>
              <a:t>9/9/10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711-657F-F846-B8BC-CA3DFEFF82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B8B7-DC09-9343-AB98-E67DC06EF1E4}" type="datetimeFigureOut">
              <a:rPr lang="en-US" smtClean="0"/>
              <a:pPr/>
              <a:t>9/9/10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711-657F-F846-B8BC-CA3DFEFF82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B8B7-DC09-9343-AB98-E67DC06EF1E4}" type="datetimeFigureOut">
              <a:rPr lang="en-US" smtClean="0"/>
              <a:pPr/>
              <a:t>9/9/10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711-657F-F846-B8BC-CA3DFEFF82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80D0-2248-894E-A2FE-0B1934FC16D1}" type="datetimeFigureOut">
              <a:rPr lang="en-US" smtClean="0"/>
              <a:t>9/9/10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B1EF-EB6B-CE46-BAC3-DECD5AF1C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B8B7-DC09-9343-AB98-E67DC06EF1E4}" type="datetimeFigureOut">
              <a:rPr lang="en-US" smtClean="0"/>
              <a:pPr/>
              <a:t>9/9/10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711-657F-F846-B8BC-CA3DFEFF82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B8B7-DC09-9343-AB98-E67DC06EF1E4}" type="datetimeFigureOut">
              <a:rPr lang="en-US" smtClean="0"/>
              <a:pPr/>
              <a:t>9/9/10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711-657F-F846-B8BC-CA3DFEFF82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B8B7-DC09-9343-AB98-E67DC06EF1E4}" type="datetimeFigureOut">
              <a:rPr lang="en-US" smtClean="0"/>
              <a:pPr/>
              <a:t>9/9/10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711-657F-F846-B8BC-CA3DFEFF82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B8B7-DC09-9343-AB98-E67DC06EF1E4}" type="datetimeFigureOut">
              <a:rPr lang="en-US" smtClean="0"/>
              <a:pPr/>
              <a:t>9/9/10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711-657F-F846-B8BC-CA3DFEFF82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80D0-2248-894E-A2FE-0B1934FC16D1}" type="datetimeFigureOut">
              <a:rPr lang="en-US" smtClean="0"/>
              <a:t>9/9/10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B1EF-EB6B-CE46-BAC3-DECD5AF1C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80D0-2248-894E-A2FE-0B1934FC16D1}" type="datetimeFigureOut">
              <a:rPr lang="en-US" smtClean="0"/>
              <a:t>9/9/10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B1EF-EB6B-CE46-BAC3-DECD5AF1C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80D0-2248-894E-A2FE-0B1934FC16D1}" type="datetimeFigureOut">
              <a:rPr lang="en-US" smtClean="0"/>
              <a:t>9/9/10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B1EF-EB6B-CE46-BAC3-DECD5AF1C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80D0-2248-894E-A2FE-0B1934FC16D1}" type="datetimeFigureOut">
              <a:rPr lang="en-US" smtClean="0"/>
              <a:t>9/9/10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B1EF-EB6B-CE46-BAC3-DECD5AF1C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80D0-2248-894E-A2FE-0B1934FC16D1}" type="datetimeFigureOut">
              <a:rPr lang="en-US" smtClean="0"/>
              <a:t>9/9/10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B1EF-EB6B-CE46-BAC3-DECD5AF1C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80D0-2248-894E-A2FE-0B1934FC16D1}" type="datetimeFigureOut">
              <a:rPr lang="en-US" smtClean="0"/>
              <a:t>9/9/10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B1EF-EB6B-CE46-BAC3-DECD5AF1C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F80D0-2248-894E-A2FE-0B1934FC16D1}" type="datetimeFigureOut">
              <a:rPr lang="en-US" smtClean="0"/>
              <a:t>9/9/10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BB1EF-EB6B-CE46-BAC3-DECD5AF1CC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0C1EEF5-EC25-DF48-9CCB-251A339E7DC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9B8B7-DC09-9343-AB98-E67DC06EF1E4}" type="datetimeFigureOut">
              <a:rPr lang="en-US" smtClean="0"/>
              <a:pPr/>
              <a:t>9/9/10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BE711-657F-F846-B8BC-CA3DFEFF82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7.gif"/><Relationship Id="rId3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oleObject" Target="../embeddings/oleObject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4" Type="http://schemas.openxmlformats.org/officeDocument/2006/relationships/image" Target="../media/image13.gif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88054"/>
            <a:ext cx="7772400" cy="2998146"/>
          </a:xfrm>
        </p:spPr>
        <p:txBody>
          <a:bodyPr/>
          <a:lstStyle/>
          <a:p>
            <a:r>
              <a:rPr lang="en-US" dirty="0" smtClean="0"/>
              <a:t>HEDAS:</a:t>
            </a:r>
            <a:br>
              <a:rPr lang="en-US" dirty="0" smtClean="0"/>
            </a:br>
            <a:r>
              <a:rPr lang="en-US" dirty="0" smtClean="0"/>
              <a:t>Hurricane Ensemble Data Assimilation System</a:t>
            </a:r>
            <a:br>
              <a:rPr lang="en-US" dirty="0" smtClean="0"/>
            </a:br>
            <a:r>
              <a:rPr lang="en-US" sz="3600" dirty="0" smtClean="0">
                <a:solidFill>
                  <a:srgbClr val="660066"/>
                </a:solidFill>
              </a:rPr>
              <a:t>Semi-real-time runs for Hurricane Earl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50320"/>
            <a:ext cx="9144000" cy="2285759"/>
          </a:xfrm>
        </p:spPr>
        <p:txBody>
          <a:bodyPr/>
          <a:lstStyle/>
          <a:p>
            <a:r>
              <a:rPr lang="en-US" dirty="0" smtClean="0"/>
              <a:t>Presented by Altug Aksoy (HRD)</a:t>
            </a:r>
          </a:p>
          <a:p>
            <a:endParaRPr lang="en-US" sz="1600" dirty="0" smtClean="0"/>
          </a:p>
          <a:p>
            <a:r>
              <a:rPr lang="en-US" sz="2200" dirty="0" smtClean="0"/>
              <a:t>HRD DA Group: </a:t>
            </a:r>
            <a:r>
              <a:rPr lang="en-US" sz="2200" dirty="0" err="1" smtClean="0"/>
              <a:t>Tomi</a:t>
            </a:r>
            <a:r>
              <a:rPr lang="en-US" sz="2200" dirty="0" smtClean="0"/>
              <a:t> Vukicevic, Altug Aksoy, Kathryn Sellwood, Sim Aberson</a:t>
            </a:r>
          </a:p>
          <a:p>
            <a:r>
              <a:rPr lang="en-US" sz="2200" dirty="0" smtClean="0"/>
              <a:t>HRD Modeling Group: </a:t>
            </a:r>
            <a:r>
              <a:rPr lang="en-US" sz="2200" dirty="0" err="1" smtClean="0"/>
              <a:t>Gopal</a:t>
            </a:r>
            <a:r>
              <a:rPr lang="en-US" sz="2200" dirty="0" smtClean="0"/>
              <a:t>, Lisa R. </a:t>
            </a:r>
            <a:r>
              <a:rPr lang="en-US" sz="2200" dirty="0" err="1" smtClean="0"/>
              <a:t>Bucci</a:t>
            </a:r>
            <a:r>
              <a:rPr lang="en-US" sz="2200" dirty="0" smtClean="0"/>
              <a:t>, </a:t>
            </a:r>
            <a:r>
              <a:rPr lang="en-US" sz="2200" dirty="0" err="1" smtClean="0"/>
              <a:t>Thiago</a:t>
            </a:r>
            <a:r>
              <a:rPr lang="en-US" sz="2200" dirty="0" smtClean="0"/>
              <a:t> </a:t>
            </a:r>
            <a:r>
              <a:rPr lang="en-US" sz="2200" dirty="0" err="1" smtClean="0"/>
              <a:t>Quirino</a:t>
            </a:r>
            <a:endParaRPr lang="en-US" sz="2200" dirty="0" smtClean="0"/>
          </a:p>
          <a:p>
            <a:r>
              <a:rPr lang="en-US" sz="2200" dirty="0" smtClean="0"/>
              <a:t>From H*Wind Group: </a:t>
            </a:r>
            <a:r>
              <a:rPr lang="en-US" sz="2200" dirty="0" err="1" smtClean="0"/>
              <a:t>Bachir</a:t>
            </a:r>
            <a:r>
              <a:rPr lang="en-US" sz="2200" dirty="0" smtClean="0"/>
              <a:t> </a:t>
            </a:r>
            <a:r>
              <a:rPr lang="en-US" sz="2200" dirty="0" err="1" smtClean="0"/>
              <a:t>Annane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Difference between HEDAS and HWRF IC  </a:t>
            </a:r>
            <a:endParaRPr lang="en-US" sz="3200" dirty="0"/>
          </a:p>
        </p:txBody>
      </p:sp>
      <p:pic>
        <p:nvPicPr>
          <p:cNvPr id="4" name="Picture 3" descr="mwtb37h_0h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6556"/>
            <a:ext cx="4445000" cy="3333750"/>
          </a:xfrm>
          <a:prstGeom prst="rect">
            <a:avLst/>
          </a:prstGeom>
        </p:spPr>
      </p:pic>
      <p:pic>
        <p:nvPicPr>
          <p:cNvPr id="5" name="Picture 4" descr="mwtb37h_0hr_con.gif"/>
          <p:cNvPicPr>
            <a:picLocks noChangeAspect="1"/>
          </p:cNvPicPr>
          <p:nvPr/>
        </p:nvPicPr>
        <p:blipFill>
          <a:blip r:embed="rId3"/>
          <a:srcRect l="10080"/>
          <a:stretch>
            <a:fillRect/>
          </a:stretch>
        </p:blipFill>
        <p:spPr>
          <a:xfrm>
            <a:off x="4359976" y="2201825"/>
            <a:ext cx="3996944" cy="3333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1038" y="1359909"/>
            <a:ext cx="1636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37 GHz  from HEDAS IC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67725" y="1303226"/>
            <a:ext cx="1636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37 GHz from HWRF IC</a:t>
            </a:r>
            <a:endParaRPr lang="en-US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752600" y="6477000"/>
            <a:ext cx="541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From </a:t>
            </a:r>
            <a:r>
              <a:rPr lang="en-US" dirty="0" err="1" smtClean="0">
                <a:solidFill>
                  <a:schemeClr val="tx2"/>
                </a:solidFill>
              </a:rPr>
              <a:t>Tomi</a:t>
            </a:r>
            <a:r>
              <a:rPr lang="en-US" dirty="0" smtClean="0">
                <a:solidFill>
                  <a:schemeClr val="tx2"/>
                </a:solidFill>
              </a:rPr>
              <a:t> Vukicevic (</a:t>
            </a:r>
            <a:r>
              <a:rPr lang="en-US" dirty="0">
                <a:solidFill>
                  <a:schemeClr val="tx2"/>
                </a:solidFill>
              </a:rPr>
              <a:t>HRD)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HEDAS Real-Time Runs under HFIP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High-resolution data assimilation system using a square-root ensemble Kalman filter (EnKF)</a:t>
            </a:r>
          </a:p>
          <a:p>
            <a:r>
              <a:rPr lang="en-US" sz="2600" dirty="0" smtClean="0"/>
              <a:t>Only runs when aircraft data is available</a:t>
            </a:r>
          </a:p>
          <a:p>
            <a:r>
              <a:rPr lang="en-US" sz="2600" dirty="0" smtClean="0"/>
              <a:t>Initial ensemble perturbations from GFS-EnKF (Jeff Whitaker, ESRL)</a:t>
            </a:r>
          </a:p>
          <a:p>
            <a:r>
              <a:rPr lang="en-US" sz="2600" dirty="0" smtClean="0"/>
              <a:t>3-hour ensemble spin-up</a:t>
            </a:r>
          </a:p>
          <a:p>
            <a:r>
              <a:rPr lang="en-US" sz="2600" dirty="0" smtClean="0"/>
              <a:t>Data cycling for the duration of aircraft data (usually, 4-5 hours)</a:t>
            </a:r>
          </a:p>
          <a:p>
            <a:r>
              <a:rPr lang="en-US" sz="2600" dirty="0" smtClean="0"/>
              <a:t>Final analysis is provided to the HRD modeling group: Deterministic </a:t>
            </a:r>
            <a:r>
              <a:rPr lang="en-US" sz="2600" dirty="0" err="1" smtClean="0"/>
              <a:t>HWRFx</a:t>
            </a:r>
            <a:r>
              <a:rPr lang="en-US" sz="2600" dirty="0" smtClean="0"/>
              <a:t> run from final mean vortex analysis</a:t>
            </a:r>
          </a:p>
          <a:p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ack_30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492" y="1493317"/>
            <a:ext cx="6400800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Track and Intensity Forecasts</a:t>
            </a:r>
            <a:endParaRPr lang="en-US" dirty="0"/>
          </a:p>
        </p:txBody>
      </p:sp>
      <p:pic>
        <p:nvPicPr>
          <p:cNvPr id="4" name="Picture 3" descr="track_29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7784" y="1511518"/>
            <a:ext cx="6400800" cy="480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8153" y="1511518"/>
            <a:ext cx="1117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08-29 12Z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49670" y="1511518"/>
            <a:ext cx="1117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08-30 00Z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943121" y="5639145"/>
            <a:ext cx="29307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943121" y="5791545"/>
            <a:ext cx="293070" cy="0"/>
          </a:xfrm>
          <a:prstGeom prst="line">
            <a:avLst/>
          </a:prstGeom>
          <a:ln>
            <a:solidFill>
              <a:srgbClr val="5854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43121" y="5943945"/>
            <a:ext cx="293070" cy="0"/>
          </a:xfrm>
          <a:prstGeom prst="line">
            <a:avLst/>
          </a:prstGeom>
          <a:ln>
            <a:solidFill>
              <a:srgbClr val="32FF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943121" y="6096345"/>
            <a:ext cx="293070" cy="0"/>
          </a:xfrm>
          <a:prstGeom prst="line">
            <a:avLst/>
          </a:prstGeom>
          <a:ln>
            <a:solidFill>
              <a:srgbClr val="FB08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943121" y="6248745"/>
            <a:ext cx="293070" cy="0"/>
          </a:xfrm>
          <a:prstGeom prst="line">
            <a:avLst/>
          </a:prstGeom>
          <a:ln>
            <a:solidFill>
              <a:srgbClr val="F832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36191" y="5507765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BEST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4236191" y="5660165"/>
            <a:ext cx="4573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GFDL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4236191" y="5812565"/>
            <a:ext cx="5072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HWRF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4236191" y="5964965"/>
            <a:ext cx="3815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GFS</a:t>
            </a:r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4236191" y="6117365"/>
            <a:ext cx="9507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HWRFx</a:t>
            </a:r>
            <a:r>
              <a:rPr lang="en-US" sz="1000" dirty="0" smtClean="0"/>
              <a:t>-HEDAS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intensity_windspeed_29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16" y="1748070"/>
            <a:ext cx="3413760" cy="2560320"/>
          </a:xfrm>
          <a:prstGeom prst="rect">
            <a:avLst/>
          </a:prstGeom>
        </p:spPr>
      </p:pic>
      <p:pic>
        <p:nvPicPr>
          <p:cNvPr id="20" name="Picture 19" descr="intensity_windspeed_30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674" y="1748070"/>
            <a:ext cx="3413760" cy="2560320"/>
          </a:xfrm>
          <a:prstGeom prst="rect">
            <a:avLst/>
          </a:prstGeom>
        </p:spPr>
      </p:pic>
      <p:pic>
        <p:nvPicPr>
          <p:cNvPr id="21" name="Picture 20" descr="intensity_mslp_291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416" y="4215983"/>
            <a:ext cx="3413760" cy="2560320"/>
          </a:xfrm>
          <a:prstGeom prst="rect">
            <a:avLst/>
          </a:prstGeom>
        </p:spPr>
      </p:pic>
      <p:pic>
        <p:nvPicPr>
          <p:cNvPr id="22" name="Picture 21" descr="intensity_mslp_30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2674" y="4215983"/>
            <a:ext cx="3413760" cy="2560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Track and Intensity Forecasts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8153" y="1511518"/>
            <a:ext cx="1117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08-29 12Z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49670" y="1511518"/>
            <a:ext cx="1117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08-30 00Z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9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4495800" y="-258763"/>
          <a:ext cx="4670425" cy="6043613"/>
        </p:xfrm>
        <a:graphic>
          <a:graphicData uri="http://schemas.openxmlformats.org/presentationml/2006/ole">
            <p:oleObj spid="_x0000_s29698" name="Acrobat Document" r:id="rId3" imgW="5829300" imgH="7543800" progId="AcroExch.Document.7">
              <p:embed/>
            </p:oleObj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>
            <p:ph sz="half" idx="1"/>
          </p:nvPr>
        </p:nvGraphicFramePr>
        <p:xfrm>
          <a:off x="-152400" y="-258763"/>
          <a:ext cx="4670425" cy="6043613"/>
        </p:xfrm>
        <a:graphic>
          <a:graphicData uri="http://schemas.openxmlformats.org/presentationml/2006/ole">
            <p:oleObj spid="_x0000_s29699" name="Acrobat Document" r:id="rId4" imgW="5829300" imgH="7543800" progId="AcroExch.Document.7">
              <p:embed/>
            </p:oleObj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39763"/>
          </a:xfrm>
        </p:spPr>
        <p:txBody>
          <a:bodyPr/>
          <a:lstStyle/>
          <a:p>
            <a:r>
              <a:rPr lang="en-US" sz="2800"/>
              <a:t>2010-08-29 12Z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28600" y="5092700"/>
            <a:ext cx="36464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RMW = 40 nm</a:t>
            </a:r>
            <a:br>
              <a:rPr lang="en-US" sz="1400"/>
            </a:br>
            <a:r>
              <a:rPr lang="en-US" sz="1400"/>
              <a:t>Max winds = 70 knots</a:t>
            </a:r>
            <a:br>
              <a:rPr lang="en-US" sz="1400"/>
            </a:br>
            <a:r>
              <a:rPr lang="en-US" sz="1400"/>
              <a:t>IKE for hur. winds = 2 TJ</a:t>
            </a:r>
            <a:br>
              <a:rPr lang="en-US" sz="1400"/>
            </a:br>
            <a:r>
              <a:rPr lang="en-US" sz="1400"/>
              <a:t>IKE for TS winds = 44 TJ</a:t>
            </a:r>
          </a:p>
          <a:p>
            <a:r>
              <a:rPr lang="en-US" sz="1400"/>
              <a:t>Destructive potential from wind = 1.9</a:t>
            </a:r>
            <a:br>
              <a:rPr lang="en-US" sz="1400"/>
            </a:br>
            <a:r>
              <a:rPr lang="en-US" sz="1400"/>
              <a:t>Destructive potential from surge/wave = 3.6 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852988" y="5108575"/>
            <a:ext cx="36464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RMW = 35 nm</a:t>
            </a:r>
            <a:br>
              <a:rPr lang="en-US" sz="1400"/>
            </a:br>
            <a:r>
              <a:rPr lang="en-US" sz="1400"/>
              <a:t>Max winds = 64 knots</a:t>
            </a:r>
            <a:br>
              <a:rPr lang="en-US" sz="1400"/>
            </a:br>
            <a:r>
              <a:rPr lang="en-US" sz="1400"/>
              <a:t>IKE for hur. winds = 0 TJ</a:t>
            </a:r>
            <a:br>
              <a:rPr lang="en-US" sz="1400"/>
            </a:br>
            <a:r>
              <a:rPr lang="en-US" sz="1400"/>
              <a:t>IKE for ts winds = 36 TJ</a:t>
            </a:r>
          </a:p>
          <a:p>
            <a:r>
              <a:rPr lang="en-US" sz="1400"/>
              <a:t>Destructive potential from wind = 1.6</a:t>
            </a:r>
            <a:br>
              <a:rPr lang="en-US" sz="1400"/>
            </a:br>
            <a:r>
              <a:rPr lang="en-US" sz="1400"/>
              <a:t>Destructive potential from surge/wave = 3.3 </a:t>
            </a: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381000" y="457200"/>
            <a:ext cx="3429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HEDAS 10-m Wind Analysis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5029200" y="457200"/>
            <a:ext cx="3429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H*Wind 10-m Wind Analysis</a:t>
            </a: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1752600" y="6477000"/>
            <a:ext cx="541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tx2"/>
                </a:solidFill>
              </a:rPr>
              <a:t>Through collaboration with Bachir Annane (HRD)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31" name="Object 11"/>
          <p:cNvGraphicFramePr>
            <a:graphicFrameLocks noChangeAspect="1"/>
          </p:cNvGraphicFramePr>
          <p:nvPr>
            <p:ph sz="half" idx="1"/>
          </p:nvPr>
        </p:nvGraphicFramePr>
        <p:xfrm>
          <a:off x="4497388" y="-255588"/>
          <a:ext cx="4670425" cy="6043613"/>
        </p:xfrm>
        <a:graphic>
          <a:graphicData uri="http://schemas.openxmlformats.org/presentationml/2006/ole">
            <p:oleObj spid="_x0000_s30722" name="Acrobat Document" r:id="rId3" imgW="5829300" imgH="7543800" progId="AcroExch.Document.7">
              <p:embed/>
            </p:oleObj>
          </a:graphicData>
        </a:graphic>
      </p:graphicFrame>
      <p:graphicFrame>
        <p:nvGraphicFramePr>
          <p:cNvPr id="5134" name="Object 14"/>
          <p:cNvGraphicFramePr>
            <a:graphicFrameLocks noChangeAspect="1"/>
          </p:cNvGraphicFramePr>
          <p:nvPr>
            <p:ph sz="half" idx="2"/>
          </p:nvPr>
        </p:nvGraphicFramePr>
        <p:xfrm>
          <a:off x="-153988" y="-255588"/>
          <a:ext cx="4662488" cy="6034088"/>
        </p:xfrm>
        <a:graphic>
          <a:graphicData uri="http://schemas.openxmlformats.org/presentationml/2006/ole">
            <p:oleObj spid="_x0000_s30723" name="Acrobat Document" r:id="rId4" imgW="5829300" imgH="7543800" progId="AcroExch.Document.7">
              <p:embed/>
            </p:oleObj>
          </a:graphicData>
        </a:graphic>
      </p:graphicFrame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39763"/>
          </a:xfrm>
        </p:spPr>
        <p:txBody>
          <a:bodyPr/>
          <a:lstStyle/>
          <a:p>
            <a:r>
              <a:rPr lang="en-US" sz="2800"/>
              <a:t>2010-08-30 00Z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28600" y="5092700"/>
            <a:ext cx="36464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RMW = 18 nm</a:t>
            </a:r>
            <a:br>
              <a:rPr lang="en-US" sz="1400"/>
            </a:br>
            <a:r>
              <a:rPr lang="en-US" sz="1400"/>
              <a:t>Max winds = 85 knots</a:t>
            </a:r>
            <a:br>
              <a:rPr lang="en-US" sz="1400"/>
            </a:br>
            <a:r>
              <a:rPr lang="en-US" sz="1400"/>
              <a:t>IKE for hur. winds = 6 TJ</a:t>
            </a:r>
            <a:br>
              <a:rPr lang="en-US" sz="1400"/>
            </a:br>
            <a:r>
              <a:rPr lang="en-US" sz="1400"/>
              <a:t>IKE for TS winds = 62 TJ</a:t>
            </a:r>
          </a:p>
          <a:p>
            <a:r>
              <a:rPr lang="en-US" sz="1400"/>
              <a:t>Destructive potential from wind = 2.3</a:t>
            </a:r>
            <a:br>
              <a:rPr lang="en-US" sz="1400"/>
            </a:br>
            <a:r>
              <a:rPr lang="en-US" sz="1400"/>
              <a:t>Destructive potential from surge/wave = 4.0 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852988" y="5108575"/>
            <a:ext cx="36464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RMW = 19 nm</a:t>
            </a:r>
            <a:br>
              <a:rPr lang="en-US" sz="1400"/>
            </a:br>
            <a:r>
              <a:rPr lang="en-US" sz="1400"/>
              <a:t>Max winds = 85 knots</a:t>
            </a:r>
            <a:br>
              <a:rPr lang="en-US" sz="1400"/>
            </a:br>
            <a:r>
              <a:rPr lang="en-US" sz="1400"/>
              <a:t>IKE for hur. winds = 5 TJ</a:t>
            </a:r>
            <a:br>
              <a:rPr lang="en-US" sz="1400"/>
            </a:br>
            <a:r>
              <a:rPr lang="en-US" sz="1400"/>
              <a:t>IKE for ts winds = 31 TJ</a:t>
            </a:r>
          </a:p>
          <a:p>
            <a:r>
              <a:rPr lang="en-US" sz="1400"/>
              <a:t>Destructive potential from wind = 2.2</a:t>
            </a:r>
            <a:br>
              <a:rPr lang="en-US" sz="1400"/>
            </a:br>
            <a:r>
              <a:rPr lang="en-US" sz="1400"/>
              <a:t>Destructive potential from surge/wave = 3.1 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81000" y="457200"/>
            <a:ext cx="3429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HEDAS 10-m Wind Analysis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5029200" y="457200"/>
            <a:ext cx="3429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H*Wind 10-m Wind Analysis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752600" y="6477000"/>
            <a:ext cx="541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Through collaboration with </a:t>
            </a:r>
            <a:r>
              <a:rPr lang="en-US" dirty="0" err="1">
                <a:solidFill>
                  <a:schemeClr val="tx2"/>
                </a:solidFill>
              </a:rPr>
              <a:t>Bachir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Annane</a:t>
            </a:r>
            <a:r>
              <a:rPr lang="en-US" dirty="0">
                <a:solidFill>
                  <a:schemeClr val="tx2"/>
                </a:solidFill>
              </a:rPr>
              <a:t> (HRD)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Results from HEDAS-</a:t>
            </a:r>
            <a:r>
              <a:rPr lang="en-US" sz="3200" b="1" dirty="0" err="1" smtClean="0"/>
              <a:t>HWRFx</a:t>
            </a:r>
            <a:r>
              <a:rPr lang="en-US" sz="3200" b="1" dirty="0" smtClean="0"/>
              <a:t> system test</a:t>
            </a:r>
            <a:br>
              <a:rPr lang="en-US" sz="3200" b="1" dirty="0" smtClean="0"/>
            </a:br>
            <a:r>
              <a:rPr lang="en-US" sz="3200" b="1" dirty="0" smtClean="0"/>
              <a:t>Hurricane Earl </a:t>
            </a:r>
            <a:br>
              <a:rPr lang="en-US" sz="3200" b="1" dirty="0" smtClean="0"/>
            </a:br>
            <a:r>
              <a:rPr lang="en-US" sz="3200" b="1" dirty="0" smtClean="0"/>
              <a:t> Comparison to satellite observations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8632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On-line simulation of microwave brightness temperatures was introduced into </a:t>
            </a:r>
            <a:r>
              <a:rPr lang="en-US" sz="2800" dirty="0" err="1" smtClean="0"/>
              <a:t>HWRFx</a:t>
            </a:r>
            <a:r>
              <a:rPr lang="en-US" sz="2800" dirty="0" smtClean="0"/>
              <a:t> system in 2010 season  (Vukicevic, </a:t>
            </a:r>
            <a:r>
              <a:rPr lang="en-US" sz="2800" dirty="0" err="1" smtClean="0"/>
              <a:t>Gopalakrishnan</a:t>
            </a:r>
            <a:r>
              <a:rPr lang="en-US" sz="2800" dirty="0" smtClean="0"/>
              <a:t> and </a:t>
            </a:r>
            <a:r>
              <a:rPr lang="en-US" sz="2800" dirty="0" err="1" smtClean="0"/>
              <a:t>Quirino</a:t>
            </a:r>
            <a:r>
              <a:rPr lang="en-US" sz="2800" dirty="0" smtClean="0"/>
              <a:t>)</a:t>
            </a:r>
          </a:p>
          <a:p>
            <a:pPr indent="621792"/>
            <a:r>
              <a:rPr lang="en-US" sz="2800" dirty="0" smtClean="0"/>
              <a:t>37 and 85 GHz (equivalent of SSMIS sensors)</a:t>
            </a:r>
          </a:p>
          <a:p>
            <a:pPr indent="621792"/>
            <a:r>
              <a:rPr lang="en-US" sz="2800" dirty="0" err="1" smtClean="0"/>
              <a:t>Radiative</a:t>
            </a:r>
            <a:r>
              <a:rPr lang="en-US" sz="2800" dirty="0" smtClean="0"/>
              <a:t> transfer model used is from SDSU suite of models from </a:t>
            </a:r>
            <a:r>
              <a:rPr lang="en-US" sz="2800" dirty="0" err="1" smtClean="0"/>
              <a:t>Nagoja</a:t>
            </a:r>
            <a:r>
              <a:rPr lang="en-US" sz="2800" dirty="0" smtClean="0"/>
              <a:t> University (H. </a:t>
            </a:r>
            <a:r>
              <a:rPr lang="en-US" sz="2800" dirty="0" err="1" smtClean="0"/>
              <a:t>Masunaga</a:t>
            </a:r>
            <a:r>
              <a:rPr lang="en-US" sz="2800" dirty="0" smtClean="0"/>
              <a:t>)</a:t>
            </a:r>
          </a:p>
          <a:p>
            <a:pPr indent="621792"/>
            <a:r>
              <a:rPr lang="en-US" sz="2800" dirty="0" smtClean="0"/>
              <a:t>2D simulated imaging is tailored for direct comparison to MW satellite observation images as displayed by Navy/NRL  Tropical   Cyclone page</a:t>
            </a:r>
          </a:p>
          <a:p>
            <a:pPr indent="621792">
              <a:buNone/>
            </a:pPr>
            <a:r>
              <a:rPr lang="en-US" sz="2595" dirty="0" smtClean="0"/>
              <a:t>http://</a:t>
            </a:r>
            <a:r>
              <a:rPr lang="en-US" sz="2595" dirty="0" err="1" smtClean="0"/>
              <a:t>www.nrlmry.navy.mil/tc_pages/tc_home.html</a:t>
            </a:r>
            <a:endParaRPr lang="en-US" sz="2595" dirty="0" smtClean="0"/>
          </a:p>
          <a:p>
            <a:pPr indent="-347472"/>
            <a:endParaRPr lang="en-US" sz="2800" dirty="0" smtClean="0"/>
          </a:p>
          <a:p>
            <a:endParaRPr lang="en-US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752600" y="6477000"/>
            <a:ext cx="541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From </a:t>
            </a:r>
            <a:r>
              <a:rPr lang="en-US" dirty="0" err="1" smtClean="0">
                <a:solidFill>
                  <a:schemeClr val="tx2"/>
                </a:solidFill>
              </a:rPr>
              <a:t>Tomi</a:t>
            </a:r>
            <a:r>
              <a:rPr lang="en-US" dirty="0" smtClean="0">
                <a:solidFill>
                  <a:schemeClr val="tx2"/>
                </a:solidFill>
              </a:rPr>
              <a:t> Vukicevic (</a:t>
            </a:r>
            <a:r>
              <a:rPr lang="en-US" dirty="0">
                <a:solidFill>
                  <a:schemeClr val="tx2"/>
                </a:solidFill>
              </a:rPr>
              <a:t>HRD)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180"/>
            <a:ext cx="8229600" cy="1143000"/>
          </a:xfrm>
        </p:spPr>
        <p:txBody>
          <a:bodyPr>
            <a:normAutofit/>
          </a:bodyPr>
          <a:lstStyle/>
          <a:p>
            <a:r>
              <a:rPr lang="en-US" sz="2900" b="1" dirty="0" smtClean="0"/>
              <a:t>Comparison of observed and forecast images for hurricane Earl from HEDAS and HWRF ICs  </a:t>
            </a:r>
            <a:endParaRPr lang="en-US" sz="2900" b="1" dirty="0"/>
          </a:p>
        </p:txBody>
      </p:sp>
      <p:pic>
        <p:nvPicPr>
          <p:cNvPr id="7" name="Picture 6" descr="20100829.1723.aqua1.x.36h.07LEARL.70kts-978mb-174N-589W.90pc.jpg"/>
          <p:cNvPicPr>
            <a:picLocks noChangeAspect="1"/>
          </p:cNvPicPr>
          <p:nvPr/>
        </p:nvPicPr>
        <p:blipFill>
          <a:blip r:embed="rId2"/>
          <a:srcRect l="25200" t="27900" r="31500" b="31500"/>
          <a:stretch>
            <a:fillRect/>
          </a:stretch>
        </p:blipFill>
        <p:spPr>
          <a:xfrm>
            <a:off x="213220" y="2372537"/>
            <a:ext cx="2697659" cy="2804973"/>
          </a:xfrm>
          <a:prstGeom prst="rect">
            <a:avLst/>
          </a:prstGeom>
        </p:spPr>
      </p:pic>
      <p:pic>
        <p:nvPicPr>
          <p:cNvPr id="8" name="Picture 7" descr="mwtb37h_3hr.gif"/>
          <p:cNvPicPr>
            <a:picLocks noChangeAspect="1"/>
          </p:cNvPicPr>
          <p:nvPr/>
        </p:nvPicPr>
        <p:blipFill>
          <a:blip r:embed="rId3"/>
          <a:srcRect l="19440" r="19440"/>
          <a:stretch>
            <a:fillRect/>
          </a:stretch>
        </p:blipFill>
        <p:spPr>
          <a:xfrm>
            <a:off x="2943572" y="2087702"/>
            <a:ext cx="2794414" cy="3429000"/>
          </a:xfrm>
          <a:prstGeom prst="rect">
            <a:avLst/>
          </a:prstGeom>
        </p:spPr>
      </p:pic>
      <p:pic>
        <p:nvPicPr>
          <p:cNvPr id="9" name="Picture 8" descr="mwtb37h_3hr_con.gif"/>
          <p:cNvPicPr>
            <a:picLocks noChangeAspect="1"/>
          </p:cNvPicPr>
          <p:nvPr/>
        </p:nvPicPr>
        <p:blipFill>
          <a:blip r:embed="rId4"/>
          <a:srcRect l="20160" r="5760" b="2880"/>
          <a:stretch>
            <a:fillRect/>
          </a:stretch>
        </p:blipFill>
        <p:spPr>
          <a:xfrm>
            <a:off x="5692172" y="2096973"/>
            <a:ext cx="3386938" cy="3330245"/>
          </a:xfrm>
          <a:prstGeom prst="rect">
            <a:avLst/>
          </a:prstGeom>
        </p:spPr>
      </p:pic>
      <p:pic>
        <p:nvPicPr>
          <p:cNvPr id="10" name="Content Placeholder 3" descr="20100829.1723.aqua1.x.36h.07LEARL.70kts-978mb-174N-589W.90pc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50" r="58950" b="90900"/>
          <a:stretch>
            <a:fillRect/>
          </a:stretch>
        </p:blipFill>
        <p:spPr>
          <a:xfrm>
            <a:off x="16494" y="1957181"/>
            <a:ext cx="2041227" cy="411866"/>
          </a:xfrm>
        </p:spPr>
      </p:pic>
      <p:pic>
        <p:nvPicPr>
          <p:cNvPr id="11" name="Content Placeholder 3" descr="20100829.1723.aqua1.x.36h.07LEARL.70kts-978mb-174N-589W.90pc.jpg"/>
          <p:cNvPicPr>
            <a:picLocks noChangeAspect="1"/>
          </p:cNvPicPr>
          <p:nvPr/>
        </p:nvPicPr>
        <p:blipFill>
          <a:blip r:embed="rId2"/>
          <a:srcRect l="-450" t="92700" r="-2250"/>
          <a:stretch>
            <a:fillRect/>
          </a:stretch>
        </p:blipFill>
        <p:spPr>
          <a:xfrm>
            <a:off x="2235903" y="5414721"/>
            <a:ext cx="4648202" cy="330398"/>
          </a:xfrm>
          <a:prstGeom prst="rect">
            <a:avLst/>
          </a:prstGeom>
        </p:spPr>
      </p:pic>
      <p:sp>
        <p:nvSpPr>
          <p:cNvPr id="15" name="4-Point Star 14"/>
          <p:cNvSpPr/>
          <p:nvPr/>
        </p:nvSpPr>
        <p:spPr>
          <a:xfrm>
            <a:off x="1552331" y="3745807"/>
            <a:ext cx="299605" cy="179079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414889" y="1355219"/>
            <a:ext cx="1636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3h 37 GHz forecast from HEDAS IC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186170" y="1321565"/>
            <a:ext cx="1636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3h 37 GHz forecast from HWRF IC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9394" y="1302180"/>
            <a:ext cx="2549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36 GHz observed AQUA  closest time within 1 </a:t>
            </a:r>
            <a:r>
              <a:rPr lang="en-US" dirty="0" err="1" smtClean="0"/>
              <a:t>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78193" y="6003456"/>
            <a:ext cx="3999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Forecast initial time 12:00Z, 08/29/2010</a:t>
            </a:r>
            <a:endParaRPr lang="en-US" dirty="0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752600" y="6477000"/>
            <a:ext cx="541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From </a:t>
            </a:r>
            <a:r>
              <a:rPr lang="en-US" dirty="0" err="1" smtClean="0">
                <a:solidFill>
                  <a:schemeClr val="tx2"/>
                </a:solidFill>
              </a:rPr>
              <a:t>Tomi</a:t>
            </a:r>
            <a:r>
              <a:rPr lang="en-US" dirty="0" smtClean="0">
                <a:solidFill>
                  <a:schemeClr val="tx2"/>
                </a:solidFill>
              </a:rPr>
              <a:t> Vukicevic (</a:t>
            </a:r>
            <a:r>
              <a:rPr lang="en-US" dirty="0">
                <a:solidFill>
                  <a:schemeClr val="tx2"/>
                </a:solidFill>
              </a:rPr>
              <a:t>HRD)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900" b="1" dirty="0" smtClean="0"/>
              <a:t>Comparison of observed and forecast images for hurricane Earl from HEDAS and HWRF ICs  </a:t>
            </a:r>
            <a:endParaRPr lang="en-US" sz="2900" b="1" dirty="0"/>
          </a:p>
        </p:txBody>
      </p:sp>
      <p:pic>
        <p:nvPicPr>
          <p:cNvPr id="9" name="Picture 8" descr="mwtb85h_3hr.gif"/>
          <p:cNvPicPr>
            <a:picLocks noChangeAspect="1"/>
          </p:cNvPicPr>
          <p:nvPr/>
        </p:nvPicPr>
        <p:blipFill>
          <a:blip r:embed="rId2"/>
          <a:srcRect l="18720" r="20160"/>
          <a:stretch>
            <a:fillRect/>
          </a:stretch>
        </p:blipFill>
        <p:spPr>
          <a:xfrm>
            <a:off x="3332682" y="2618039"/>
            <a:ext cx="2869766" cy="29527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96929" y="1624078"/>
            <a:ext cx="1636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3h 85GHz forecast from HEDAS IC</a:t>
            </a:r>
            <a:endParaRPr lang="en-US" dirty="0"/>
          </a:p>
        </p:txBody>
      </p:sp>
      <p:pic>
        <p:nvPicPr>
          <p:cNvPr id="11" name="Picture 10" descr="mwtb85h_3hr_con.gif"/>
          <p:cNvPicPr>
            <a:picLocks noChangeAspect="1"/>
          </p:cNvPicPr>
          <p:nvPr/>
        </p:nvPicPr>
        <p:blipFill>
          <a:blip r:embed="rId3"/>
          <a:srcRect l="18000" r="19440" b="4800"/>
          <a:stretch>
            <a:fillRect/>
          </a:stretch>
        </p:blipFill>
        <p:spPr>
          <a:xfrm>
            <a:off x="6072668" y="2632898"/>
            <a:ext cx="2836098" cy="2811020"/>
          </a:xfrm>
          <a:prstGeom prst="rect">
            <a:avLst/>
          </a:prstGeom>
        </p:spPr>
      </p:pic>
      <p:pic>
        <p:nvPicPr>
          <p:cNvPr id="12" name="Picture 11" descr="20100829.1723.aqua1.x.89h_1deg.07LEARL.70kts-978mb-174N-589W.88p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682" y="2547408"/>
            <a:ext cx="3048000" cy="304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64270" y="1581153"/>
            <a:ext cx="1636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 </a:t>
            </a:r>
            <a:r>
              <a:rPr lang="en-US" dirty="0" err="1" smtClean="0"/>
              <a:t>h</a:t>
            </a:r>
            <a:r>
              <a:rPr lang="en-US" dirty="0" smtClean="0"/>
              <a:t> 85 GHz forecast from HWRF IC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64344" y="5818790"/>
            <a:ext cx="3999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Forecast initial time 12:00Z, 08/29/2010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8558" y="1656801"/>
            <a:ext cx="2475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89 GHz observed AQUA  closest time within 1 </a:t>
            </a:r>
            <a:r>
              <a:rPr lang="en-US" dirty="0" err="1" smtClean="0"/>
              <a:t>h</a:t>
            </a:r>
            <a:endParaRPr lang="en-US" dirty="0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752600" y="6477000"/>
            <a:ext cx="541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From </a:t>
            </a:r>
            <a:r>
              <a:rPr lang="en-US" dirty="0" err="1" smtClean="0">
                <a:solidFill>
                  <a:schemeClr val="tx2"/>
                </a:solidFill>
              </a:rPr>
              <a:t>Tomi</a:t>
            </a:r>
            <a:r>
              <a:rPr lang="en-US" dirty="0" smtClean="0">
                <a:solidFill>
                  <a:schemeClr val="tx2"/>
                </a:solidFill>
              </a:rPr>
              <a:t> Vukicevic (</a:t>
            </a:r>
            <a:r>
              <a:rPr lang="en-US" dirty="0">
                <a:solidFill>
                  <a:schemeClr val="tx2"/>
                </a:solidFill>
              </a:rPr>
              <a:t>HRD)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645</Words>
  <Application>Microsoft Macintosh PowerPoint</Application>
  <PresentationFormat>On-screen Show (4:3)</PresentationFormat>
  <Paragraphs>63</Paragraphs>
  <Slides>10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Office Theme</vt:lpstr>
      <vt:lpstr>Default Design</vt:lpstr>
      <vt:lpstr>1_Office Theme</vt:lpstr>
      <vt:lpstr>Adobe Acrobat Document</vt:lpstr>
      <vt:lpstr>HEDAS: Hurricane Ensemble Data Assimilation System Semi-real-time runs for Hurricane Earl</vt:lpstr>
      <vt:lpstr>HEDAS Real-Time Runs under HFIP</vt:lpstr>
      <vt:lpstr>Comparison of Track and Intensity Forecasts</vt:lpstr>
      <vt:lpstr>Comparison of Track and Intensity Forecasts</vt:lpstr>
      <vt:lpstr>2010-08-29 12Z</vt:lpstr>
      <vt:lpstr>2010-08-30 00Z</vt:lpstr>
      <vt:lpstr>Results from HEDAS-HWRFx system test Hurricane Earl   Comparison to satellite observations</vt:lpstr>
      <vt:lpstr>Comparison of observed and forecast images for hurricane Earl from HEDAS and HWRF ICs  </vt:lpstr>
      <vt:lpstr>Comparison of observed and forecast images for hurricane Earl from HEDAS and HWRF ICs  </vt:lpstr>
      <vt:lpstr>Difference between HEDAS and HWRF IC  </vt:lpstr>
    </vt:vector>
  </TitlesOfParts>
  <Company>USDC/NOAA/AOML/HRD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HEDAS: Hurricane Ensemble Data Assimilation System Semi-real-time runs for Hurricane Earl</dc:title>
  <dc:creator>Altug Aksoy</dc:creator>
  <cp:lastModifiedBy>Altug Aksoy</cp:lastModifiedBy>
  <cp:revision>5</cp:revision>
  <dcterms:created xsi:type="dcterms:W3CDTF">2010-09-09T13:33:31Z</dcterms:created>
  <dcterms:modified xsi:type="dcterms:W3CDTF">2010-09-09T13:54:26Z</dcterms:modified>
</cp:coreProperties>
</file>