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3" r:id="rId5"/>
    <p:sldId id="260" r:id="rId6"/>
    <p:sldId id="261" r:id="rId7"/>
    <p:sldId id="262" r:id="rId8"/>
    <p:sldId id="273" r:id="rId9"/>
    <p:sldId id="274" r:id="rId10"/>
    <p:sldId id="275" r:id="rId11"/>
    <p:sldId id="277" r:id="rId12"/>
    <p:sldId id="276" r:id="rId13"/>
    <p:sldId id="278" r:id="rId14"/>
    <p:sldId id="279" r:id="rId15"/>
    <p:sldId id="281" r:id="rId16"/>
    <p:sldId id="282" r:id="rId17"/>
    <p:sldId id="286" r:id="rId18"/>
    <p:sldId id="285" r:id="rId19"/>
    <p:sldId id="302" r:id="rId20"/>
    <p:sldId id="303" r:id="rId21"/>
    <p:sldId id="304" r:id="rId22"/>
    <p:sldId id="305" r:id="rId23"/>
    <p:sldId id="288" r:id="rId24"/>
    <p:sldId id="289" r:id="rId25"/>
    <p:sldId id="287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FF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7BB94-072B-4935-8E01-25738B43524C}" type="datetimeFigureOut">
              <a:rPr lang="en-US" smtClean="0"/>
              <a:pPr/>
              <a:t>3/7/2012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7FA21-EB14-43F9-90C8-3D3683256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A88FC9-6115-473E-BF1D-6E43822A68F4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recent catastrophic events like Katrina (2005) and Wilma (2005), back- to-back Category 5 storms in the Caribbean Sea like Dean (2007) and Felix (2007), and rapid intensifying storms just prior to landfall like Charley (2004)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Humberto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(2007) </a:t>
            </a:r>
            <a:endParaRPr lang="en-US" altLang="zh-CN" sz="1000" dirty="0" smtClean="0">
              <a:latin typeface="Arial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B80251-3A27-4E99-96C9-4A96049CE0FA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630" tIns="45814" rIns="91630" bIns="4581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smtClean="0">
              <a:latin typeface="Arial" charset="0"/>
            </a:endParaRPr>
          </a:p>
        </p:txBody>
      </p:sp>
      <p:sp>
        <p:nvSpPr>
          <p:cNvPr id="3277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30" tIns="45814" rIns="91630" bIns="45814" anchor="b"/>
          <a:lstStyle/>
          <a:p>
            <a:pPr algn="r" defTabSz="917575"/>
            <a:fld id="{0D390A64-DACB-4120-B6A9-176D98E0F944}" type="slidenum">
              <a:rPr lang="en-US" altLang="zh-CN" sz="1200">
                <a:latin typeface="Calibri" pitchFamily="34" charset="0"/>
              </a:rPr>
              <a:pPr algn="r" defTabSz="917575"/>
              <a:t>8</a:t>
            </a:fld>
            <a:endParaRPr lang="en-US" altLang="zh-CN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dirty="0" smtClean="0"/>
          </a:p>
        </p:txBody>
      </p:sp>
      <p:sp>
        <p:nvSpPr>
          <p:cNvPr id="1024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3A27B38-369C-486A-901D-D83D41A47482}" type="slidenum">
              <a:rPr lang="en-US" altLang="zh-CN" sz="1200">
                <a:latin typeface="Calibri" pitchFamily="34" charset="0"/>
              </a:rPr>
              <a:pPr algn="r"/>
              <a:t>14</a:t>
            </a:fld>
            <a:endParaRPr lang="en-US" altLang="zh-CN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FA21-EB14-43F9-90C8-3D36832569C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0"/>
              </a:spcBef>
              <a:buFontTx/>
              <a:buAutoNum type="arabicPeriod"/>
            </a:pPr>
            <a:r>
              <a:rPr lang="en-US" altLang="zh-CN" smtClean="0">
                <a:latin typeface="Cambria" pitchFamily="18" charset="0"/>
              </a:rPr>
              <a:t>Independent DA system including vortex scale DA</a:t>
            </a:r>
          </a:p>
          <a:p>
            <a:pPr marL="228600" indent="-228600">
              <a:spcBef>
                <a:spcPct val="0"/>
              </a:spcBef>
              <a:buFontTx/>
              <a:buAutoNum type="arabicPeriod"/>
            </a:pPr>
            <a:r>
              <a:rPr lang="en-US" altLang="zh-CN" smtClean="0">
                <a:latin typeface="Cambria" pitchFamily="18" charset="0"/>
              </a:rPr>
              <a:t>Genesis</a:t>
            </a:r>
          </a:p>
          <a:p>
            <a:pPr marL="228600" indent="-228600">
              <a:spcBef>
                <a:spcPct val="0"/>
              </a:spcBef>
              <a:buFontTx/>
              <a:buAutoNum type="arabicPeriod"/>
            </a:pPr>
            <a:r>
              <a:rPr lang="en-US" altLang="zh-CN" smtClean="0">
                <a:latin typeface="Cambria" pitchFamily="18" charset="0"/>
              </a:rPr>
              <a:t>Track forecast</a:t>
            </a:r>
          </a:p>
          <a:p>
            <a:pPr marL="228600" indent="-228600">
              <a:spcBef>
                <a:spcPct val="0"/>
              </a:spcBef>
              <a:buFontTx/>
              <a:buAutoNum type="arabicPeriod"/>
            </a:pPr>
            <a:r>
              <a:rPr lang="en-US" altLang="zh-CN" smtClean="0">
                <a:latin typeface="Cambria" pitchFamily="18" charset="0"/>
              </a:rPr>
              <a:t>Local application</a:t>
            </a:r>
          </a:p>
          <a:p>
            <a:pPr marL="228600" indent="-228600">
              <a:spcBef>
                <a:spcPct val="0"/>
              </a:spcBef>
              <a:buFontTx/>
              <a:buAutoNum type="arabicPeriod"/>
            </a:pPr>
            <a:r>
              <a:rPr lang="en-US" altLang="zh-CN" smtClean="0">
                <a:latin typeface="Cambria" pitchFamily="18" charset="0"/>
              </a:rPr>
              <a:t>Drive local-scale model</a:t>
            </a:r>
          </a:p>
          <a:p>
            <a:pPr marL="228600" indent="-228600">
              <a:spcBef>
                <a:spcPct val="0"/>
              </a:spcBef>
              <a:buFontTx/>
              <a:buAutoNum type="arabicPeriod"/>
            </a:pPr>
            <a:r>
              <a:rPr lang="en-US" altLang="zh-CN" smtClean="0">
                <a:latin typeface="Cambria" pitchFamily="18" charset="0"/>
              </a:rPr>
              <a:t>Website at AOML: https://storm.aoml.noaa.gov/realtime</a:t>
            </a:r>
            <a:endParaRPr lang="en-US" altLang="zh-CN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C322F9-1425-4DB9-B712-3CBB5CFF670B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49775" cy="3411538"/>
          </a:xfrm>
          <a:solidFill>
            <a:srgbClr val="FFFFFF"/>
          </a:solidFill>
          <a:ln/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1416" y="4319550"/>
            <a:ext cx="5048768" cy="4166220"/>
          </a:xfrm>
        </p:spPr>
        <p:txBody>
          <a:bodyPr wrap="none" lIns="89305" tIns="44653" rIns="89305" bIns="446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29EA-6531-426A-BECE-00D51E2E9699}" type="datetimeFigureOut">
              <a:rPr lang="en-US" smtClean="0"/>
              <a:pPr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79F4-8535-4AA9-A4F6-A15DBEBAAA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29EA-6531-426A-BECE-00D51E2E9699}" type="datetimeFigureOut">
              <a:rPr lang="en-US" smtClean="0"/>
              <a:pPr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79F4-8535-4AA9-A4F6-A15DBEBAAA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29EA-6531-426A-BECE-00D51E2E9699}" type="datetimeFigureOut">
              <a:rPr lang="en-US" smtClean="0"/>
              <a:pPr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79F4-8535-4AA9-A4F6-A15DBEBAAA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29EA-6531-426A-BECE-00D51E2E9699}" type="datetimeFigureOut">
              <a:rPr lang="en-US" smtClean="0"/>
              <a:pPr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79F4-8535-4AA9-A4F6-A15DBEBAAA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29EA-6531-426A-BECE-00D51E2E9699}" type="datetimeFigureOut">
              <a:rPr lang="en-US" smtClean="0"/>
              <a:pPr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79F4-8535-4AA9-A4F6-A15DBEBAAA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29EA-6531-426A-BECE-00D51E2E9699}" type="datetimeFigureOut">
              <a:rPr lang="en-US" smtClean="0"/>
              <a:pPr/>
              <a:t>3/7/2012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79F4-8535-4AA9-A4F6-A15DBEBAAA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29EA-6531-426A-BECE-00D51E2E9699}" type="datetimeFigureOut">
              <a:rPr lang="en-US" smtClean="0"/>
              <a:pPr/>
              <a:t>3/7/2012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79F4-8535-4AA9-A4F6-A15DBEBAAA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29EA-6531-426A-BECE-00D51E2E9699}" type="datetimeFigureOut">
              <a:rPr lang="en-US" smtClean="0"/>
              <a:pPr/>
              <a:t>3/7/2012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79F4-8535-4AA9-A4F6-A15DBEBAAA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29EA-6531-426A-BECE-00D51E2E9699}" type="datetimeFigureOut">
              <a:rPr lang="en-US" smtClean="0"/>
              <a:pPr/>
              <a:t>3/7/2012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79F4-8535-4AA9-A4F6-A15DBEBAAA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29EA-6531-426A-BECE-00D51E2E9699}" type="datetimeFigureOut">
              <a:rPr lang="en-US" smtClean="0"/>
              <a:pPr/>
              <a:t>3/7/2012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79F4-8535-4AA9-A4F6-A15DBEBAAA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29EA-6531-426A-BECE-00D51E2E9699}" type="datetimeFigureOut">
              <a:rPr lang="en-US" smtClean="0"/>
              <a:pPr/>
              <a:t>3/7/2012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79F4-8535-4AA9-A4F6-A15DBEBAAA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929EA-6531-426A-BECE-00D51E2E9699}" type="datetimeFigureOut">
              <a:rPr lang="en-US" smtClean="0"/>
              <a:pPr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C79F4-8535-4AA9-A4F6-A15DBEBAAA5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2079625"/>
          </a:xfrm>
        </p:spPr>
        <p:txBody>
          <a:bodyPr>
            <a:normAutofit/>
          </a:bodyPr>
          <a:lstStyle/>
          <a:p>
            <a:r>
              <a:rPr lang="en-US" altLang="zh-CN" sz="4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Advances in the Operational HWRF Development</a:t>
            </a:r>
            <a:endParaRPr lang="en-US" altLang="zh-CN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2590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altLang="zh-CN" sz="1100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zh-CN" sz="1800" dirty="0" err="1" smtClean="0">
                <a:solidFill>
                  <a:srgbClr val="FFFF00"/>
                </a:solidFill>
              </a:rPr>
              <a:t>Xuejin</a:t>
            </a:r>
            <a:r>
              <a:rPr lang="en-US" altLang="zh-CN" sz="1800" dirty="0" smtClean="0">
                <a:solidFill>
                  <a:srgbClr val="FFFF00"/>
                </a:solidFill>
              </a:rPr>
              <a:t> Zhang (</a:t>
            </a:r>
            <a:r>
              <a:rPr lang="zh-CN" altLang="en-US" sz="1800" dirty="0" smtClean="0">
                <a:solidFill>
                  <a:srgbClr val="FFFF00"/>
                </a:solidFill>
              </a:rPr>
              <a:t>张雪金</a:t>
            </a:r>
            <a:r>
              <a:rPr lang="en-US" altLang="zh-CN" sz="1800" dirty="0" smtClean="0">
                <a:solidFill>
                  <a:srgbClr val="FFFF00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altLang="zh-CN" sz="1800" dirty="0" smtClean="0">
                <a:solidFill>
                  <a:srgbClr val="FFFF00"/>
                </a:solidFill>
              </a:rPr>
              <a:t>(</a:t>
            </a:r>
            <a:r>
              <a:rPr lang="zh-CN" altLang="en-US" sz="1800" dirty="0" smtClean="0">
                <a:solidFill>
                  <a:srgbClr val="FFFF00"/>
                </a:solidFill>
              </a:rPr>
              <a:t>迈阿密大学</a:t>
            </a:r>
            <a:r>
              <a:rPr lang="en-US" altLang="zh-CN" sz="1800" dirty="0" smtClean="0">
                <a:solidFill>
                  <a:srgbClr val="FFFF00"/>
                </a:solidFill>
              </a:rPr>
              <a:t>, UM/CIMAS)</a:t>
            </a:r>
          </a:p>
          <a:p>
            <a:pPr>
              <a:lnSpc>
                <a:spcPct val="80000"/>
              </a:lnSpc>
            </a:pPr>
            <a:r>
              <a:rPr lang="en-US" altLang="zh-CN" sz="1100" dirty="0" smtClean="0">
                <a:solidFill>
                  <a:srgbClr val="FFFF00"/>
                </a:solidFill>
              </a:rPr>
              <a:t>V</a:t>
            </a:r>
            <a:r>
              <a:rPr lang="en-US" altLang="zh-CN" sz="1100" dirty="0" smtClean="0">
                <a:solidFill>
                  <a:srgbClr val="FFFF00"/>
                </a:solidFill>
              </a:rPr>
              <a:t>. </a:t>
            </a:r>
            <a:r>
              <a:rPr lang="en-US" altLang="zh-CN" sz="1100" dirty="0" err="1" smtClean="0">
                <a:solidFill>
                  <a:srgbClr val="FFFF00"/>
                </a:solidFill>
              </a:rPr>
              <a:t>Talapragada</a:t>
            </a:r>
            <a:r>
              <a:rPr lang="en-US" altLang="zh-CN" sz="1100" dirty="0" smtClean="0">
                <a:solidFill>
                  <a:srgbClr val="FFFF00"/>
                </a:solidFill>
              </a:rPr>
              <a:t> (NCEP/EMC</a:t>
            </a:r>
            <a:r>
              <a:rPr lang="en-US" altLang="zh-CN" sz="1100" dirty="0" smtClean="0">
                <a:solidFill>
                  <a:srgbClr val="FFFF00"/>
                </a:solidFill>
              </a:rPr>
              <a:t>) and S</a:t>
            </a:r>
            <a:r>
              <a:rPr lang="en-US" altLang="zh-CN" sz="1100" dirty="0" smtClean="0">
                <a:solidFill>
                  <a:srgbClr val="FFFF00"/>
                </a:solidFill>
              </a:rPr>
              <a:t>. G. </a:t>
            </a:r>
            <a:r>
              <a:rPr lang="en-US" altLang="zh-CN" sz="1100" dirty="0" err="1" smtClean="0">
                <a:solidFill>
                  <a:srgbClr val="FFFF00"/>
                </a:solidFill>
              </a:rPr>
              <a:t>Gopalakrishnan</a:t>
            </a:r>
            <a:r>
              <a:rPr lang="en-US" altLang="zh-CN" sz="1100" dirty="0" smtClean="0">
                <a:solidFill>
                  <a:srgbClr val="FFFF00"/>
                </a:solidFill>
              </a:rPr>
              <a:t> (AOML/HRD</a:t>
            </a:r>
            <a:r>
              <a:rPr lang="en-US" altLang="zh-CN" sz="1100" dirty="0" smtClean="0">
                <a:solidFill>
                  <a:srgbClr val="FFFF00"/>
                </a:solidFill>
              </a:rPr>
              <a:t>)</a:t>
            </a:r>
            <a:endParaRPr lang="en-US" altLang="zh-CN" sz="1800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altLang="zh-CN" sz="1100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zh-CN" sz="1100" dirty="0" smtClean="0">
                <a:solidFill>
                  <a:srgbClr val="FFFF00"/>
                </a:solidFill>
              </a:rPr>
              <a:t>Contributors:</a:t>
            </a:r>
          </a:p>
          <a:p>
            <a:pPr>
              <a:lnSpc>
                <a:spcPct val="80000"/>
              </a:lnSpc>
            </a:pPr>
            <a:r>
              <a:rPr lang="en-US" altLang="zh-CN" sz="1100" dirty="0" smtClean="0">
                <a:solidFill>
                  <a:srgbClr val="FFFF00"/>
                </a:solidFill>
              </a:rPr>
              <a:t>F. D. Marks, Jr., R. Rogers, and J. A. Zhang (AOML/HRD)</a:t>
            </a:r>
          </a:p>
          <a:p>
            <a:pPr>
              <a:lnSpc>
                <a:spcPct val="80000"/>
              </a:lnSpc>
            </a:pPr>
            <a:r>
              <a:rPr lang="en-US" altLang="zh-CN" sz="1100" dirty="0" smtClean="0">
                <a:solidFill>
                  <a:srgbClr val="FFFF00"/>
                </a:solidFill>
              </a:rPr>
              <a:t>Samuel </a:t>
            </a:r>
            <a:r>
              <a:rPr lang="en-US" altLang="zh-CN" sz="1100" dirty="0" err="1" smtClean="0">
                <a:solidFill>
                  <a:srgbClr val="FFFF00"/>
                </a:solidFill>
              </a:rPr>
              <a:t>Traham</a:t>
            </a:r>
            <a:r>
              <a:rPr lang="en-US" altLang="zh-CN" sz="1100" dirty="0" smtClean="0">
                <a:solidFill>
                  <a:srgbClr val="FFFF00"/>
                </a:solidFill>
              </a:rPr>
              <a:t> and Q. Liu (NCEP/EMC)</a:t>
            </a:r>
          </a:p>
          <a:p>
            <a:pPr>
              <a:lnSpc>
                <a:spcPct val="80000"/>
              </a:lnSpc>
            </a:pPr>
            <a:r>
              <a:rPr lang="en-US" altLang="zh-CN" sz="1100" dirty="0" smtClean="0">
                <a:solidFill>
                  <a:srgbClr val="FFFF00"/>
                </a:solidFill>
              </a:rPr>
              <a:t>J-W. </a:t>
            </a:r>
            <a:r>
              <a:rPr lang="en-US" altLang="zh-CN" sz="1100" dirty="0" err="1" smtClean="0">
                <a:solidFill>
                  <a:srgbClr val="FFFF00"/>
                </a:solidFill>
              </a:rPr>
              <a:t>Bao</a:t>
            </a:r>
            <a:r>
              <a:rPr lang="en-US" altLang="zh-CN" sz="1100" dirty="0" smtClean="0">
                <a:solidFill>
                  <a:srgbClr val="FFFF00"/>
                </a:solidFill>
              </a:rPr>
              <a:t> (ESRL/PSD)</a:t>
            </a:r>
          </a:p>
          <a:p>
            <a:pPr>
              <a:lnSpc>
                <a:spcPct val="80000"/>
              </a:lnSpc>
            </a:pPr>
            <a:r>
              <a:rPr lang="en-US" altLang="zh-CN" sz="1100" dirty="0" smtClean="0">
                <a:solidFill>
                  <a:srgbClr val="FFFF00"/>
                </a:solidFill>
              </a:rPr>
              <a:t>Acknowledge:</a:t>
            </a:r>
          </a:p>
          <a:p>
            <a:pPr>
              <a:lnSpc>
                <a:spcPct val="80000"/>
              </a:lnSpc>
            </a:pPr>
            <a:r>
              <a:rPr lang="en-US" altLang="zh-CN" sz="1100" dirty="0" smtClean="0">
                <a:solidFill>
                  <a:srgbClr val="FFFF00"/>
                </a:solidFill>
              </a:rPr>
              <a:t>HRD Modeling group</a:t>
            </a:r>
          </a:p>
          <a:p>
            <a:pPr>
              <a:lnSpc>
                <a:spcPct val="80000"/>
              </a:lnSpc>
            </a:pPr>
            <a:r>
              <a:rPr lang="en-US" altLang="zh-CN" sz="1100" dirty="0" smtClean="0">
                <a:solidFill>
                  <a:srgbClr val="FFFF00"/>
                </a:solidFill>
              </a:rPr>
              <a:t>EMC Hurricane team</a:t>
            </a:r>
          </a:p>
          <a:p>
            <a:pPr>
              <a:lnSpc>
                <a:spcPct val="80000"/>
              </a:lnSpc>
            </a:pPr>
            <a:r>
              <a:rPr lang="en-US" altLang="zh-CN" sz="1100" dirty="0" smtClean="0">
                <a:solidFill>
                  <a:srgbClr val="FFFF00"/>
                </a:solidFill>
              </a:rPr>
              <a:t>DTC</a:t>
            </a:r>
          </a:p>
        </p:txBody>
      </p:sp>
      <p:pic>
        <p:nvPicPr>
          <p:cNvPr id="14339" name="Picture 3" descr="Big NOAA logo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5781675"/>
            <a:ext cx="1042988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 l="2454" t="7462" r="62331" b="6467"/>
          <a:stretch>
            <a:fillRect/>
          </a:stretch>
        </p:blipFill>
        <p:spPr bwMode="auto">
          <a:xfrm>
            <a:off x="6935788" y="5778500"/>
            <a:ext cx="21796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Development Activities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4067175" y="1295400"/>
            <a:ext cx="48768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solidFill>
                  <a:srgbClr val="92D050"/>
                </a:solidFill>
                <a:uFill>
                  <a:solidFill>
                    <a:srgbClr val="FFFF00"/>
                  </a:solidFill>
                </a:uFill>
                <a:latin typeface="+mn-lt"/>
                <a:ea typeface="+mn-ea"/>
              </a:rPr>
              <a:t>Moving Nest (HRD/EMC)</a:t>
            </a:r>
            <a:endParaRPr lang="en-US" sz="2000" dirty="0">
              <a:solidFill>
                <a:srgbClr val="92D050"/>
              </a:solidFill>
              <a:uFill>
                <a:solidFill>
                  <a:srgbClr val="FFFF00"/>
                </a:solidFill>
              </a:u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+mn-lt"/>
                <a:ea typeface="+mn-ea"/>
              </a:rPr>
              <a:t> </a:t>
            </a:r>
            <a:r>
              <a:rPr lang="en-US" dirty="0">
                <a:latin typeface="+mn-lt"/>
                <a:ea typeface="+mn-ea"/>
              </a:rPr>
              <a:t>Starting point at mass points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 Aligning at mass points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 Mediate domain follows the inner most domain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 Nest following </a:t>
            </a:r>
            <a:r>
              <a:rPr lang="en-US" dirty="0" err="1">
                <a:latin typeface="+mn-lt"/>
                <a:ea typeface="+mn-ea"/>
              </a:rPr>
              <a:t>centroid</a:t>
            </a:r>
            <a:r>
              <a:rPr lang="en-US" dirty="0">
                <a:latin typeface="+mn-lt"/>
                <a:ea typeface="+mn-ea"/>
              </a:rPr>
              <a:t> MSLP minima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4043363" y="2895600"/>
            <a:ext cx="4648200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solidFill>
                  <a:srgbClr val="92D050"/>
                </a:solidFill>
                <a:uFill>
                  <a:solidFill>
                    <a:srgbClr val="FFFF00"/>
                  </a:solidFill>
                </a:uFill>
                <a:latin typeface="+mn-lt"/>
                <a:ea typeface="+mn-ea"/>
              </a:rPr>
              <a:t>Main Developments</a:t>
            </a:r>
            <a:endParaRPr lang="en-US" sz="2000" dirty="0">
              <a:solidFill>
                <a:srgbClr val="92D050"/>
              </a:solidFill>
              <a:uFill>
                <a:solidFill>
                  <a:srgbClr val="FFFF00"/>
                </a:solidFill>
              </a:u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 Idealized framework (HRD/PSD)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 Physics configuration (EMC/HRD/PSD)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 3</a:t>
            </a:r>
            <a:r>
              <a:rPr lang="en-US" baseline="30000" dirty="0">
                <a:latin typeface="+mn-lt"/>
                <a:ea typeface="+mn-ea"/>
              </a:rPr>
              <a:t>rd</a:t>
            </a:r>
            <a:r>
              <a:rPr lang="en-US" dirty="0">
                <a:latin typeface="+mn-lt"/>
                <a:ea typeface="+mn-ea"/>
              </a:rPr>
              <a:t> Nest Initialization (EMC/HRD)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solidFill>
                  <a:srgbClr val="92D050"/>
                </a:solidFill>
                <a:uFill>
                  <a:solidFill>
                    <a:srgbClr val="FFFF00"/>
                  </a:solidFill>
                </a:uFill>
                <a:latin typeface="+mn-lt"/>
                <a:ea typeface="+mn-ea"/>
              </a:rPr>
              <a:t>Ongoing Developments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 Hybrid DA (EMC/HRD/GSD)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 Multiple moving nests (HRD/EMC)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3-Nest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Oper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. Implementation--2012   (EMC)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</a:rPr>
              <a:t> Repository Version (EMC/DTC)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400" y="5715000"/>
            <a:ext cx="8763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Successful O2R and R2O story under HFIP direction!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6086" y="1447801"/>
            <a:ext cx="4009939" cy="4009939"/>
            <a:chOff x="36086" y="1447801"/>
            <a:chExt cx="4009939" cy="4009939"/>
          </a:xfrm>
        </p:grpSpPr>
        <p:pic>
          <p:nvPicPr>
            <p:cNvPr id="20" name="Picture 3" descr="Moving-nest grid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86" y="1447801"/>
              <a:ext cx="4009939" cy="400993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10"/>
            <p:cNvSpPr txBox="1">
              <a:spLocks noChangeArrowheads="1"/>
            </p:cNvSpPr>
            <p:nvPr/>
          </p:nvSpPr>
          <p:spPr bwMode="auto">
            <a:xfrm>
              <a:off x="361957" y="5021159"/>
              <a:ext cx="32194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•</a:t>
              </a:r>
              <a:r>
                <a:rPr lang="en-US" sz="1400" dirty="0" smtClean="0"/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Mass points </a:t>
              </a:r>
              <a:r>
                <a:rPr lang="en-US" sz="1400" dirty="0" smtClean="0">
                  <a:solidFill>
                    <a:srgbClr val="FF0000"/>
                  </a:solidFill>
                </a:rPr>
                <a:t>×</a:t>
              </a:r>
              <a:r>
                <a:rPr lang="en-US" sz="1400" dirty="0" smtClean="0"/>
                <a:t>  </a:t>
              </a:r>
              <a:r>
                <a:rPr lang="en-US" sz="1400" dirty="0" smtClean="0">
                  <a:solidFill>
                    <a:schemeClr val="bg1"/>
                  </a:solidFill>
                </a:rPr>
                <a:t>Wind </a:t>
              </a:r>
              <a:r>
                <a:rPr lang="en-US" sz="1400" dirty="0">
                  <a:solidFill>
                    <a:schemeClr val="bg1"/>
                  </a:solidFill>
                </a:rPr>
                <a:t>points</a:t>
              </a:r>
            </a:p>
          </p:txBody>
        </p:sp>
        <p:grpSp>
          <p:nvGrpSpPr>
            <p:cNvPr id="22" name="Group 19"/>
            <p:cNvGrpSpPr/>
            <p:nvPr/>
          </p:nvGrpSpPr>
          <p:grpSpPr>
            <a:xfrm>
              <a:off x="698100" y="4144148"/>
              <a:ext cx="434142" cy="427852"/>
              <a:chOff x="1772692" y="2609180"/>
              <a:chExt cx="434142" cy="427852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rot="16200000" flipV="1">
                <a:off x="1779108" y="2609305"/>
                <a:ext cx="213863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rot="5400000" flipH="1" flipV="1">
                <a:off x="1990833" y="2609180"/>
                <a:ext cx="213863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1992971" y="2609305"/>
                <a:ext cx="0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5400000" flipV="1">
                <a:off x="2099903" y="2716237"/>
                <a:ext cx="0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rot="10800000" flipV="1">
                <a:off x="1995110" y="2823169"/>
                <a:ext cx="0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rot="16200000" flipV="1">
                <a:off x="1883901" y="2716238"/>
                <a:ext cx="0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rot="16200000" flipH="1" flipV="1">
                <a:off x="1772692" y="2823169"/>
                <a:ext cx="213863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rot="5400000" flipV="1">
                <a:off x="1992971" y="2823169"/>
                <a:ext cx="213863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17" grpId="0"/>
      <p:bldP spid="17" grpId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123950"/>
            <a:ext cx="1600200" cy="914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Atmospheric Component</a:t>
            </a:r>
          </a:p>
        </p:txBody>
      </p:sp>
      <p:sp>
        <p:nvSpPr>
          <p:cNvPr id="5" name="Flowchart: Decision 4"/>
          <p:cNvSpPr/>
          <p:nvPr/>
        </p:nvSpPr>
        <p:spPr>
          <a:xfrm>
            <a:off x="3429000" y="1228725"/>
            <a:ext cx="2286000" cy="685800"/>
          </a:xfrm>
          <a:prstGeom prst="flowChartDecisi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Coupler</a:t>
            </a:r>
          </a:p>
        </p:txBody>
      </p:sp>
      <p:sp>
        <p:nvSpPr>
          <p:cNvPr id="6" name="Rectangle 5"/>
          <p:cNvSpPr/>
          <p:nvPr/>
        </p:nvSpPr>
        <p:spPr>
          <a:xfrm>
            <a:off x="6629400" y="1123950"/>
            <a:ext cx="1600200" cy="914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Oceanic Component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514600" y="1516063"/>
            <a:ext cx="914400" cy="9525"/>
          </a:xfrm>
          <a:prstGeom prst="straightConnector1">
            <a:avLst/>
          </a:prstGeom>
          <a:ln w="50800">
            <a:solidFill>
              <a:srgbClr val="FFFF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715000" y="1504950"/>
            <a:ext cx="914400" cy="11113"/>
          </a:xfrm>
          <a:prstGeom prst="straightConnector1">
            <a:avLst/>
          </a:prstGeom>
          <a:ln w="50800">
            <a:solidFill>
              <a:srgbClr val="FFFF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2" name="TextBox 9"/>
          <p:cNvSpPr txBox="1">
            <a:spLocks noChangeArrowheads="1"/>
          </p:cNvSpPr>
          <p:nvPr/>
        </p:nvSpPr>
        <p:spPr bwMode="auto">
          <a:xfrm>
            <a:off x="2601913" y="1257300"/>
            <a:ext cx="7620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000">
                <a:latin typeface="Calibri" pitchFamily="34" charset="0"/>
              </a:rPr>
              <a:t>SST</a:t>
            </a:r>
          </a:p>
        </p:txBody>
      </p:sp>
      <p:sp>
        <p:nvSpPr>
          <p:cNvPr id="39943" name="TextBox 10"/>
          <p:cNvSpPr txBox="1">
            <a:spLocks noChangeArrowheads="1"/>
          </p:cNvSpPr>
          <p:nvPr/>
        </p:nvSpPr>
        <p:spPr bwMode="auto">
          <a:xfrm>
            <a:off x="2362200" y="1670050"/>
            <a:ext cx="1371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000">
                <a:latin typeface="Calibri" pitchFamily="34" charset="0"/>
              </a:rPr>
              <a:t>Fluxes</a:t>
            </a:r>
          </a:p>
          <a:p>
            <a:pPr algn="ctr"/>
            <a:r>
              <a:rPr lang="en-US" altLang="zh-CN" sz="1000">
                <a:latin typeface="Calibri" pitchFamily="34" charset="0"/>
              </a:rPr>
              <a:t>Winds</a:t>
            </a:r>
          </a:p>
          <a:p>
            <a:pPr algn="ctr"/>
            <a:r>
              <a:rPr lang="en-US" altLang="zh-CN" sz="1000">
                <a:latin typeface="Calibri" pitchFamily="34" charset="0"/>
              </a:rPr>
              <a:t>Domain attributes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517775" y="1668463"/>
            <a:ext cx="914400" cy="9525"/>
          </a:xfrm>
          <a:prstGeom prst="straightConnector1">
            <a:avLst/>
          </a:prstGeom>
          <a:ln w="50800">
            <a:solidFill>
              <a:srgbClr val="FFFF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715000" y="1668463"/>
            <a:ext cx="914400" cy="9525"/>
          </a:xfrm>
          <a:prstGeom prst="straightConnector1">
            <a:avLst/>
          </a:prstGeom>
          <a:ln w="50800">
            <a:solidFill>
              <a:srgbClr val="FFFF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6" name="TextBox 14"/>
          <p:cNvSpPr txBox="1">
            <a:spLocks noChangeArrowheads="1"/>
          </p:cNvSpPr>
          <p:nvPr/>
        </p:nvSpPr>
        <p:spPr bwMode="auto">
          <a:xfrm>
            <a:off x="5810250" y="1238250"/>
            <a:ext cx="7620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000">
                <a:latin typeface="Calibri" pitchFamily="34" charset="0"/>
              </a:rPr>
              <a:t>SST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6838"/>
            <a:ext cx="8229600" cy="9937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00"/>
                  </a:solidFill>
                </a:uFill>
              </a:rPr>
              <a:t>Coupling processes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u="sng" dirty="0" smtClean="0">
                <a:solidFill>
                  <a:srgbClr val="92D050"/>
                </a:solidFill>
                <a:uFill>
                  <a:solidFill>
                    <a:srgbClr val="FFFF00"/>
                  </a:solidFill>
                </a:uFill>
              </a:rPr>
              <a:t>Coupler functions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Interpolation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Data passing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Synchronize oceanic and atmospheric components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Initialize the moving nest leading edge</a:t>
            </a:r>
            <a:endParaRPr lang="en-US" dirty="0"/>
          </a:p>
        </p:txBody>
      </p:sp>
      <p:sp>
        <p:nvSpPr>
          <p:cNvPr id="39949" name="TextBox 17"/>
          <p:cNvSpPr txBox="1">
            <a:spLocks noChangeArrowheads="1"/>
          </p:cNvSpPr>
          <p:nvPr/>
        </p:nvSpPr>
        <p:spPr bwMode="auto">
          <a:xfrm>
            <a:off x="5484813" y="1673225"/>
            <a:ext cx="1371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000">
                <a:latin typeface="Calibri" pitchFamily="34" charset="0"/>
              </a:rPr>
              <a:t>Fluxes</a:t>
            </a:r>
          </a:p>
          <a:p>
            <a:pPr algn="ctr"/>
            <a:r>
              <a:rPr lang="en-US" altLang="zh-CN" sz="1000">
                <a:latin typeface="Calibri" pitchFamily="34" charset="0"/>
              </a:rPr>
              <a:t>Winds</a:t>
            </a:r>
          </a:p>
          <a:p>
            <a:pPr algn="ctr"/>
            <a:r>
              <a:rPr lang="en-US" altLang="zh-CN" sz="1000">
                <a:latin typeface="Calibri" pitchFamily="34" charset="0"/>
              </a:rPr>
              <a:t>Domain attributes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14400"/>
            <a:ext cx="6113463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96838"/>
            <a:ext cx="8229600" cy="9937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u="sng" dirty="0">
                <a:solidFill>
                  <a:srgbClr val="FFC000"/>
                </a:solidFill>
                <a:uFill>
                  <a:solidFill>
                    <a:srgbClr val="FFFF00"/>
                  </a:solidFill>
                </a:uFill>
                <a:latin typeface="+mj-lt"/>
                <a:ea typeface="+mj-ea"/>
                <a:cs typeface="+mj-cs"/>
              </a:rPr>
              <a:t>Vortex initialization and cycling processes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9937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00"/>
                  </a:solidFill>
                </a:uFill>
                <a:latin typeface="+mj-lt"/>
                <a:ea typeface="+mj-ea"/>
                <a:cs typeface="+mj-cs"/>
              </a:rPr>
              <a:t>Data Assimilation</a:t>
            </a:r>
          </a:p>
        </p:txBody>
      </p:sp>
      <p:grpSp>
        <p:nvGrpSpPr>
          <p:cNvPr id="3" name="Group 266"/>
          <p:cNvGrpSpPr>
            <a:grpSpLocks/>
          </p:cNvGrpSpPr>
          <p:nvPr/>
        </p:nvGrpSpPr>
        <p:grpSpPr bwMode="auto">
          <a:xfrm>
            <a:off x="484188" y="2057400"/>
            <a:ext cx="8175625" cy="4086225"/>
            <a:chOff x="630545" y="2584227"/>
            <a:chExt cx="8175856" cy="4085929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168722" y="6032027"/>
              <a:ext cx="7216979" cy="158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>
              <a:off x="2600688" y="6033615"/>
              <a:ext cx="3203666" cy="4762"/>
            </a:xfrm>
            <a:prstGeom prst="straightConnector1">
              <a:avLst/>
            </a:prstGeom>
            <a:ln w="31750" cap="flat" cmpd="sng" algn="ctr">
              <a:solidFill>
                <a:srgbClr val="E38121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192"/>
            <p:cNvGrpSpPr>
              <a:grpSpLocks/>
            </p:cNvGrpSpPr>
            <p:nvPr/>
          </p:nvGrpSpPr>
          <p:grpSpPr bwMode="auto">
            <a:xfrm>
              <a:off x="1168722" y="2708044"/>
              <a:ext cx="7218567" cy="3330335"/>
              <a:chOff x="1168722" y="2849108"/>
              <a:chExt cx="7218567" cy="2471841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 rot="5400000">
                <a:off x="-65226" y="4085412"/>
                <a:ext cx="2469484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rot="5400000">
                <a:off x="1379440" y="4085412"/>
                <a:ext cx="2469484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rot="5400000">
                <a:off x="4581518" y="4085412"/>
                <a:ext cx="2469484" cy="1587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rot="5400000">
                <a:off x="7151753" y="4083055"/>
                <a:ext cx="2469484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91"/>
            <p:cNvGrpSpPr>
              <a:grpSpLocks/>
            </p:cNvGrpSpPr>
            <p:nvPr/>
          </p:nvGrpSpPr>
          <p:grpSpPr bwMode="auto">
            <a:xfrm>
              <a:off x="1100458" y="3636664"/>
              <a:ext cx="7355095" cy="1593735"/>
              <a:chOff x="1100458" y="3583378"/>
              <a:chExt cx="7355095" cy="1593735"/>
            </a:xfrm>
          </p:grpSpPr>
          <p:sp>
            <p:nvSpPr>
              <p:cNvPr id="45" name="Rectangle 6"/>
              <p:cNvSpPr/>
              <p:nvPr/>
            </p:nvSpPr>
            <p:spPr>
              <a:xfrm>
                <a:off x="1100458" y="4311987"/>
                <a:ext cx="136529" cy="136515"/>
              </a:xfrm>
              <a:prstGeom prst="rect">
                <a:avLst/>
              </a:prstGeom>
              <a:ln>
                <a:solidFill>
                  <a:schemeClr val="accent4">
                    <a:shade val="50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 flipV="1">
                <a:off x="1236987" y="3653223"/>
                <a:ext cx="1311312" cy="727023"/>
              </a:xfrm>
              <a:prstGeom prst="straightConnector1">
                <a:avLst/>
              </a:prstGeom>
              <a:ln w="19050" cap="flat" cmpd="sng" algn="ctr">
                <a:solidFill>
                  <a:srgbClr val="705988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>
                <a:endCxn id="48" idx="1"/>
              </p:cNvCxnSpPr>
              <p:nvPr/>
            </p:nvCxnSpPr>
            <p:spPr>
              <a:xfrm flipV="1">
                <a:off x="1236987" y="4137375"/>
                <a:ext cx="1311312" cy="242870"/>
              </a:xfrm>
              <a:prstGeom prst="straightConnector1">
                <a:avLst/>
              </a:prstGeom>
              <a:ln w="19050" cap="flat" cmpd="sng" algn="ctr">
                <a:solidFill>
                  <a:srgbClr val="705988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20"/>
              <p:cNvCxnSpPr>
                <a:endCxn id="51" idx="1"/>
              </p:cNvCxnSpPr>
              <p:nvPr/>
            </p:nvCxnSpPr>
            <p:spPr>
              <a:xfrm>
                <a:off x="1236987" y="4380245"/>
                <a:ext cx="1311312" cy="242869"/>
              </a:xfrm>
              <a:prstGeom prst="straightConnector1">
                <a:avLst/>
              </a:prstGeom>
              <a:ln w="19050" cap="flat" cmpd="sng" algn="ctr">
                <a:solidFill>
                  <a:srgbClr val="705988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>
                <a:endCxn id="52" idx="1"/>
              </p:cNvCxnSpPr>
              <p:nvPr/>
            </p:nvCxnSpPr>
            <p:spPr>
              <a:xfrm>
                <a:off x="1236987" y="4380246"/>
                <a:ext cx="1311312" cy="728609"/>
              </a:xfrm>
              <a:prstGeom prst="straightConnector1">
                <a:avLst/>
              </a:prstGeom>
              <a:ln w="19050" cap="flat" cmpd="sng" algn="ctr">
                <a:solidFill>
                  <a:srgbClr val="705988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ectangle 7"/>
              <p:cNvSpPr/>
              <p:nvPr/>
            </p:nvSpPr>
            <p:spPr>
              <a:xfrm>
                <a:off x="2548299" y="3583378"/>
                <a:ext cx="138116" cy="13810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1" name="Rectangle 8"/>
              <p:cNvSpPr/>
              <p:nvPr/>
            </p:nvSpPr>
            <p:spPr>
              <a:xfrm>
                <a:off x="2548299" y="4069118"/>
                <a:ext cx="138116" cy="13810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2" name="Rectangle 10"/>
              <p:cNvSpPr/>
              <p:nvPr/>
            </p:nvSpPr>
            <p:spPr>
              <a:xfrm>
                <a:off x="2548299" y="4554858"/>
                <a:ext cx="138116" cy="1365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3" name="Rectangle 11"/>
              <p:cNvSpPr/>
              <p:nvPr/>
            </p:nvSpPr>
            <p:spPr>
              <a:xfrm>
                <a:off x="2548299" y="5040598"/>
                <a:ext cx="138116" cy="1365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flipV="1">
                <a:off x="2686415" y="3653223"/>
                <a:ext cx="663594" cy="0"/>
              </a:xfrm>
              <a:prstGeom prst="straightConnector1">
                <a:avLst/>
              </a:prstGeom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V="1">
                <a:off x="2686415" y="4137375"/>
                <a:ext cx="663594" cy="0"/>
              </a:xfrm>
              <a:prstGeom prst="straightConnector1">
                <a:avLst/>
              </a:prstGeom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V="1">
                <a:off x="2686415" y="4623115"/>
                <a:ext cx="663594" cy="0"/>
              </a:xfrm>
              <a:prstGeom prst="straightConnector1">
                <a:avLst/>
              </a:prstGeom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flipV="1">
                <a:off x="2686415" y="5108855"/>
                <a:ext cx="663594" cy="0"/>
              </a:xfrm>
              <a:prstGeom prst="straightConnector1">
                <a:avLst/>
              </a:prstGeom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/>
              <p:cNvSpPr/>
              <p:nvPr/>
            </p:nvSpPr>
            <p:spPr>
              <a:xfrm>
                <a:off x="6688616" y="4311987"/>
                <a:ext cx="138116" cy="136515"/>
              </a:xfrm>
              <a:prstGeom prst="rect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3350009" y="3583378"/>
                <a:ext cx="136529" cy="13810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350009" y="4069118"/>
                <a:ext cx="136529" cy="13810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350009" y="4554858"/>
                <a:ext cx="136529" cy="1365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350009" y="5040598"/>
                <a:ext cx="136529" cy="1365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 flipV="1">
                <a:off x="3486537" y="3653223"/>
                <a:ext cx="663594" cy="0"/>
              </a:xfrm>
              <a:prstGeom prst="straightConnector1">
                <a:avLst/>
              </a:prstGeom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 flipV="1">
                <a:off x="3486537" y="4153249"/>
                <a:ext cx="663594" cy="0"/>
              </a:xfrm>
              <a:prstGeom prst="straightConnector1">
                <a:avLst/>
              </a:prstGeom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 flipV="1">
                <a:off x="3486537" y="4638989"/>
                <a:ext cx="663594" cy="0"/>
              </a:xfrm>
              <a:prstGeom prst="straightConnector1">
                <a:avLst/>
              </a:prstGeom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flipV="1">
                <a:off x="3486537" y="5108855"/>
                <a:ext cx="663594" cy="0"/>
              </a:xfrm>
              <a:prstGeom prst="straightConnector1">
                <a:avLst/>
              </a:prstGeom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Rectangle 66"/>
              <p:cNvSpPr/>
              <p:nvPr/>
            </p:nvSpPr>
            <p:spPr>
              <a:xfrm>
                <a:off x="4146956" y="3583378"/>
                <a:ext cx="138117" cy="1365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146956" y="4069118"/>
                <a:ext cx="138117" cy="1365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150131" y="4553270"/>
                <a:ext cx="136529" cy="13810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146956" y="5040598"/>
                <a:ext cx="138117" cy="1365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71" name="Straight Arrow Connector 70"/>
              <p:cNvCxnSpPr>
                <a:endCxn id="75" idx="1"/>
              </p:cNvCxnSpPr>
              <p:nvPr/>
            </p:nvCxnSpPr>
            <p:spPr>
              <a:xfrm>
                <a:off x="4286660" y="3653223"/>
                <a:ext cx="676294" cy="0"/>
              </a:xfrm>
              <a:prstGeom prst="straightConnector1">
                <a:avLst/>
              </a:prstGeom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>
                <a:endCxn id="76" idx="1"/>
              </p:cNvCxnSpPr>
              <p:nvPr/>
            </p:nvCxnSpPr>
            <p:spPr>
              <a:xfrm flipV="1">
                <a:off x="4285073" y="4137375"/>
                <a:ext cx="677881" cy="0"/>
              </a:xfrm>
              <a:prstGeom prst="straightConnector1">
                <a:avLst/>
              </a:prstGeom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>
                <a:endCxn id="77" idx="1"/>
              </p:cNvCxnSpPr>
              <p:nvPr/>
            </p:nvCxnSpPr>
            <p:spPr>
              <a:xfrm flipV="1">
                <a:off x="4286660" y="4623115"/>
                <a:ext cx="663594" cy="0"/>
              </a:xfrm>
              <a:prstGeom prst="straightConnector1">
                <a:avLst/>
              </a:prstGeom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4285073" y="5108855"/>
                <a:ext cx="662006" cy="0"/>
              </a:xfrm>
              <a:prstGeom prst="straightConnector1">
                <a:avLst/>
              </a:prstGeom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ectangle 74"/>
              <p:cNvSpPr/>
              <p:nvPr/>
            </p:nvSpPr>
            <p:spPr>
              <a:xfrm>
                <a:off x="4962954" y="3583378"/>
                <a:ext cx="136529" cy="13810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4962954" y="4069118"/>
                <a:ext cx="136529" cy="13810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4950254" y="4553270"/>
                <a:ext cx="138117" cy="13810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950254" y="5040598"/>
                <a:ext cx="138117" cy="1365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79" name="Straight Arrow Connector 78"/>
              <p:cNvCxnSpPr>
                <a:endCxn id="83" idx="1"/>
              </p:cNvCxnSpPr>
              <p:nvPr/>
            </p:nvCxnSpPr>
            <p:spPr>
              <a:xfrm>
                <a:off x="5099483" y="3653223"/>
                <a:ext cx="652481" cy="0"/>
              </a:xfrm>
              <a:prstGeom prst="straightConnector1">
                <a:avLst/>
              </a:prstGeom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>
                <a:endCxn id="84" idx="1"/>
              </p:cNvCxnSpPr>
              <p:nvPr/>
            </p:nvCxnSpPr>
            <p:spPr>
              <a:xfrm flipV="1">
                <a:off x="5099483" y="4137375"/>
                <a:ext cx="652481" cy="0"/>
              </a:xfrm>
              <a:prstGeom prst="straightConnector1">
                <a:avLst/>
              </a:prstGeom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>
                <a:endCxn id="85" idx="1"/>
              </p:cNvCxnSpPr>
              <p:nvPr/>
            </p:nvCxnSpPr>
            <p:spPr>
              <a:xfrm flipV="1">
                <a:off x="5088371" y="4623115"/>
                <a:ext cx="663594" cy="0"/>
              </a:xfrm>
              <a:prstGeom prst="straightConnector1">
                <a:avLst/>
              </a:prstGeom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>
                <a:endCxn id="86" idx="1"/>
              </p:cNvCxnSpPr>
              <p:nvPr/>
            </p:nvCxnSpPr>
            <p:spPr>
              <a:xfrm flipV="1">
                <a:off x="5088371" y="5108855"/>
                <a:ext cx="658831" cy="0"/>
              </a:xfrm>
              <a:prstGeom prst="straightConnector1">
                <a:avLst/>
              </a:prstGeom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Rectangle 82"/>
              <p:cNvSpPr/>
              <p:nvPr/>
            </p:nvSpPr>
            <p:spPr>
              <a:xfrm>
                <a:off x="5751965" y="3583378"/>
                <a:ext cx="136529" cy="13810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5751965" y="4069118"/>
                <a:ext cx="136529" cy="1365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5751965" y="4553270"/>
                <a:ext cx="136529" cy="13810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5747201" y="5040598"/>
                <a:ext cx="136529" cy="1365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8" name="Group 107"/>
              <p:cNvGrpSpPr>
                <a:grpSpLocks/>
              </p:cNvGrpSpPr>
              <p:nvPr/>
            </p:nvGrpSpPr>
            <p:grpSpPr bwMode="auto">
              <a:xfrm>
                <a:off x="5804353" y="4319925"/>
                <a:ext cx="26989" cy="157151"/>
                <a:chOff x="5804353" y="4266639"/>
                <a:chExt cx="26989" cy="157151"/>
              </a:xfrm>
            </p:grpSpPr>
            <p:sp>
              <p:nvSpPr>
                <p:cNvPr id="110" name="Rectangle 103"/>
                <p:cNvSpPr>
                  <a:spLocks/>
                </p:cNvSpPr>
                <p:nvPr/>
              </p:nvSpPr>
              <p:spPr>
                <a:xfrm>
                  <a:off x="5804353" y="4266639"/>
                  <a:ext cx="26989" cy="2698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1" name="Rectangle 104"/>
                <p:cNvSpPr>
                  <a:spLocks/>
                </p:cNvSpPr>
                <p:nvPr/>
              </p:nvSpPr>
              <p:spPr>
                <a:xfrm>
                  <a:off x="5804353" y="4331721"/>
                  <a:ext cx="26989" cy="26986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2" name="Rectangle 105"/>
                <p:cNvSpPr>
                  <a:spLocks/>
                </p:cNvSpPr>
                <p:nvPr/>
              </p:nvSpPr>
              <p:spPr>
                <a:xfrm>
                  <a:off x="5804353" y="4396805"/>
                  <a:ext cx="26989" cy="2698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9" name="Group 108"/>
              <p:cNvGrpSpPr>
                <a:grpSpLocks/>
              </p:cNvGrpSpPr>
              <p:nvPr/>
            </p:nvGrpSpPr>
            <p:grpSpPr bwMode="auto">
              <a:xfrm>
                <a:off x="5004230" y="4319925"/>
                <a:ext cx="26989" cy="157151"/>
                <a:chOff x="5804330" y="4266639"/>
                <a:chExt cx="26989" cy="157151"/>
              </a:xfrm>
            </p:grpSpPr>
            <p:sp>
              <p:nvSpPr>
                <p:cNvPr id="107" name="Rectangle 106"/>
                <p:cNvSpPr>
                  <a:spLocks/>
                </p:cNvSpPr>
                <p:nvPr/>
              </p:nvSpPr>
              <p:spPr>
                <a:xfrm>
                  <a:off x="5804330" y="4266639"/>
                  <a:ext cx="26989" cy="2698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8" name="Rectangle 107"/>
                <p:cNvSpPr>
                  <a:spLocks/>
                </p:cNvSpPr>
                <p:nvPr/>
              </p:nvSpPr>
              <p:spPr>
                <a:xfrm>
                  <a:off x="5804330" y="4331721"/>
                  <a:ext cx="26989" cy="26986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>
                  <a:spLocks/>
                </p:cNvSpPr>
                <p:nvPr/>
              </p:nvSpPr>
              <p:spPr>
                <a:xfrm>
                  <a:off x="5804330" y="4396805"/>
                  <a:ext cx="26989" cy="2698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0" name="Group 112"/>
              <p:cNvGrpSpPr>
                <a:grpSpLocks/>
              </p:cNvGrpSpPr>
              <p:nvPr/>
            </p:nvGrpSpPr>
            <p:grpSpPr bwMode="auto">
              <a:xfrm>
                <a:off x="4205696" y="4319925"/>
                <a:ext cx="28576" cy="157151"/>
                <a:chOff x="5803695" y="4266639"/>
                <a:chExt cx="28576" cy="157151"/>
              </a:xfrm>
            </p:grpSpPr>
            <p:sp>
              <p:nvSpPr>
                <p:cNvPr id="104" name="Rectangle 103"/>
                <p:cNvSpPr>
                  <a:spLocks/>
                </p:cNvSpPr>
                <p:nvPr/>
              </p:nvSpPr>
              <p:spPr>
                <a:xfrm>
                  <a:off x="5803695" y="4266639"/>
                  <a:ext cx="28576" cy="2698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5" name="Rectangle 104"/>
                <p:cNvSpPr>
                  <a:spLocks/>
                </p:cNvSpPr>
                <p:nvPr/>
              </p:nvSpPr>
              <p:spPr>
                <a:xfrm>
                  <a:off x="5803695" y="4331721"/>
                  <a:ext cx="28576" cy="26986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6" name="Rectangle 105"/>
                <p:cNvSpPr>
                  <a:spLocks/>
                </p:cNvSpPr>
                <p:nvPr/>
              </p:nvSpPr>
              <p:spPr>
                <a:xfrm>
                  <a:off x="5803695" y="4396805"/>
                  <a:ext cx="28576" cy="2698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2" name="Group 116"/>
              <p:cNvGrpSpPr>
                <a:grpSpLocks/>
              </p:cNvGrpSpPr>
              <p:nvPr/>
            </p:nvGrpSpPr>
            <p:grpSpPr bwMode="auto">
              <a:xfrm>
                <a:off x="3405573" y="4319925"/>
                <a:ext cx="28576" cy="157151"/>
                <a:chOff x="5803672" y="4266639"/>
                <a:chExt cx="28576" cy="157151"/>
              </a:xfrm>
            </p:grpSpPr>
            <p:sp>
              <p:nvSpPr>
                <p:cNvPr id="101" name="Rectangle 100"/>
                <p:cNvSpPr>
                  <a:spLocks/>
                </p:cNvSpPr>
                <p:nvPr/>
              </p:nvSpPr>
              <p:spPr>
                <a:xfrm>
                  <a:off x="5803672" y="4266639"/>
                  <a:ext cx="28576" cy="2698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2" name="Rectangle 101"/>
                <p:cNvSpPr>
                  <a:spLocks/>
                </p:cNvSpPr>
                <p:nvPr/>
              </p:nvSpPr>
              <p:spPr>
                <a:xfrm>
                  <a:off x="5803672" y="4331721"/>
                  <a:ext cx="28576" cy="26986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3" name="Rectangle 102"/>
                <p:cNvSpPr>
                  <a:spLocks/>
                </p:cNvSpPr>
                <p:nvPr/>
              </p:nvSpPr>
              <p:spPr>
                <a:xfrm>
                  <a:off x="5803672" y="4396805"/>
                  <a:ext cx="28576" cy="2698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87" name="Group 120"/>
              <p:cNvGrpSpPr>
                <a:grpSpLocks/>
              </p:cNvGrpSpPr>
              <p:nvPr/>
            </p:nvGrpSpPr>
            <p:grpSpPr bwMode="auto">
              <a:xfrm>
                <a:off x="2602275" y="4319925"/>
                <a:ext cx="26988" cy="157151"/>
                <a:chOff x="5804707" y="4266639"/>
                <a:chExt cx="26988" cy="157151"/>
              </a:xfrm>
            </p:grpSpPr>
            <p:sp>
              <p:nvSpPr>
                <p:cNvPr id="98" name="Rectangle 97"/>
                <p:cNvSpPr>
                  <a:spLocks/>
                </p:cNvSpPr>
                <p:nvPr/>
              </p:nvSpPr>
              <p:spPr>
                <a:xfrm>
                  <a:off x="5804707" y="4266639"/>
                  <a:ext cx="26988" cy="2698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9" name="Rectangle 98"/>
                <p:cNvSpPr>
                  <a:spLocks/>
                </p:cNvSpPr>
                <p:nvPr/>
              </p:nvSpPr>
              <p:spPr>
                <a:xfrm>
                  <a:off x="5804707" y="4331721"/>
                  <a:ext cx="26988" cy="26986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0" name="Rectangle 99"/>
                <p:cNvSpPr>
                  <a:spLocks/>
                </p:cNvSpPr>
                <p:nvPr/>
              </p:nvSpPr>
              <p:spPr>
                <a:xfrm>
                  <a:off x="5804707" y="4396805"/>
                  <a:ext cx="26988" cy="2698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cxnSp>
            <p:nvCxnSpPr>
              <p:cNvPr id="92" name="Straight Arrow Connector 91"/>
              <p:cNvCxnSpPr>
                <a:stCxn id="83" idx="3"/>
                <a:endCxn id="58" idx="1"/>
              </p:cNvCxnSpPr>
              <p:nvPr/>
            </p:nvCxnSpPr>
            <p:spPr>
              <a:xfrm>
                <a:off x="5888493" y="3653223"/>
                <a:ext cx="800123" cy="727023"/>
              </a:xfrm>
              <a:prstGeom prst="straightConnector1">
                <a:avLst/>
              </a:prstGeom>
              <a:ln w="19050" cap="flat" cmpd="sng" algn="ctr">
                <a:solidFill>
                  <a:srgbClr val="849B54"/>
                </a:solidFill>
                <a:prstDash val="sysDash"/>
                <a:round/>
                <a:headEnd type="none" w="med" len="med"/>
                <a:tailEnd type="oval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>
                <a:stCxn id="84" idx="3"/>
                <a:endCxn id="58" idx="1"/>
              </p:cNvCxnSpPr>
              <p:nvPr/>
            </p:nvCxnSpPr>
            <p:spPr>
              <a:xfrm>
                <a:off x="5888493" y="4137375"/>
                <a:ext cx="800123" cy="242870"/>
              </a:xfrm>
              <a:prstGeom prst="straightConnector1">
                <a:avLst/>
              </a:prstGeom>
              <a:ln w="19050" cap="flat" cmpd="sng" algn="ctr">
                <a:solidFill>
                  <a:srgbClr val="849B54"/>
                </a:solidFill>
                <a:prstDash val="sysDash"/>
                <a:round/>
                <a:headEnd type="none" w="med" len="med"/>
                <a:tailEnd type="oval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>
                <a:stCxn id="85" idx="3"/>
                <a:endCxn id="58" idx="1"/>
              </p:cNvCxnSpPr>
              <p:nvPr/>
            </p:nvCxnSpPr>
            <p:spPr>
              <a:xfrm flipV="1">
                <a:off x="5888493" y="4380245"/>
                <a:ext cx="800123" cy="242869"/>
              </a:xfrm>
              <a:prstGeom prst="straightConnector1">
                <a:avLst/>
              </a:prstGeom>
              <a:ln w="19050" cap="flat" cmpd="sng" algn="ctr">
                <a:solidFill>
                  <a:srgbClr val="849B54"/>
                </a:solidFill>
                <a:prstDash val="sysDash"/>
                <a:round/>
                <a:headEnd type="none" w="med" len="med"/>
                <a:tailEnd type="oval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>
                <a:stCxn id="86" idx="3"/>
                <a:endCxn id="58" idx="1"/>
              </p:cNvCxnSpPr>
              <p:nvPr/>
            </p:nvCxnSpPr>
            <p:spPr>
              <a:xfrm flipV="1">
                <a:off x="5883730" y="4380246"/>
                <a:ext cx="804886" cy="728609"/>
              </a:xfrm>
              <a:prstGeom prst="straightConnector1">
                <a:avLst/>
              </a:prstGeom>
              <a:ln w="19050" cap="flat" cmpd="sng" algn="ctr">
                <a:solidFill>
                  <a:srgbClr val="849B54"/>
                </a:solidFill>
                <a:prstDash val="sysDash"/>
                <a:round/>
                <a:headEnd type="none" w="med" len="med"/>
                <a:tailEnd type="oval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>
                <a:endCxn id="97" idx="1"/>
              </p:cNvCxnSpPr>
              <p:nvPr/>
            </p:nvCxnSpPr>
            <p:spPr>
              <a:xfrm>
                <a:off x="6826732" y="4385007"/>
                <a:ext cx="1492292" cy="3175"/>
              </a:xfrm>
              <a:prstGeom prst="straightConnector1">
                <a:avLst/>
              </a:prstGeom>
              <a:ln w="38100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Rectangle 96"/>
              <p:cNvSpPr/>
              <p:nvPr/>
            </p:nvSpPr>
            <p:spPr>
              <a:xfrm>
                <a:off x="8319024" y="4319925"/>
                <a:ext cx="136529" cy="136515"/>
              </a:xfrm>
              <a:prstGeom prst="rect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8" name="Group 230"/>
            <p:cNvGrpSpPr>
              <a:grpSpLocks/>
            </p:cNvGrpSpPr>
            <p:nvPr/>
          </p:nvGrpSpPr>
          <p:grpSpPr bwMode="auto">
            <a:xfrm>
              <a:off x="825813" y="2584227"/>
              <a:ext cx="7980588" cy="246045"/>
              <a:chOff x="825813" y="2752966"/>
              <a:chExt cx="7980588" cy="246045"/>
            </a:xfrm>
          </p:grpSpPr>
          <p:sp>
            <p:nvSpPr>
              <p:cNvPr id="40" name="Text Box 36"/>
              <p:cNvSpPr txBox="1">
                <a:spLocks noChangeArrowheads="1"/>
              </p:cNvSpPr>
              <p:nvPr/>
            </p:nvSpPr>
            <p:spPr bwMode="auto">
              <a:xfrm>
                <a:off x="3875487" y="2752966"/>
                <a:ext cx="685819" cy="24604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rIns="0" anchor="ctr">
                <a:spAutoFit/>
              </a:bodyPr>
              <a:lstStyle/>
              <a:p>
                <a:pPr algn="ctr" fontAlgn="auto">
                  <a:lnSpc>
                    <a:spcPct val="8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hlink"/>
                  </a:buClr>
                  <a:buSzPct val="120000"/>
                  <a:defRPr/>
                </a:pPr>
                <a:r>
                  <a:rPr lang="en-US" sz="1200" dirty="0">
                    <a:latin typeface="Tahoma" charset="0"/>
                    <a:ea typeface="+mn-ea"/>
                  </a:rPr>
                  <a:t>T</a:t>
                </a:r>
                <a:endParaRPr lang="el-GR" sz="1200" dirty="0">
                  <a:latin typeface="Tahoma" charset="0"/>
                  <a:ea typeface="+mn-ea"/>
                </a:endParaRPr>
              </a:p>
            </p:txBody>
          </p:sp>
          <p:cxnSp>
            <p:nvCxnSpPr>
              <p:cNvPr id="41" name="Straight Connector 40"/>
              <p:cNvCxnSpPr>
                <a:stCxn id="44" idx="3"/>
              </p:cNvCxnSpPr>
              <p:nvPr/>
            </p:nvCxnSpPr>
            <p:spPr>
              <a:xfrm>
                <a:off x="1511632" y="2876782"/>
                <a:ext cx="2363855" cy="0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endCxn id="43" idx="1"/>
              </p:cNvCxnSpPr>
              <p:nvPr/>
            </p:nvCxnSpPr>
            <p:spPr>
              <a:xfrm>
                <a:off x="4561306" y="2876782"/>
                <a:ext cx="3405283" cy="0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 Box 36"/>
              <p:cNvSpPr txBox="1">
                <a:spLocks noChangeArrowheads="1"/>
              </p:cNvSpPr>
              <p:nvPr/>
            </p:nvSpPr>
            <p:spPr bwMode="auto">
              <a:xfrm>
                <a:off x="7966589" y="2752966"/>
                <a:ext cx="839812" cy="24604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rIns="0" anchor="ctr">
                <a:spAutoFit/>
              </a:bodyPr>
              <a:lstStyle/>
              <a:p>
                <a:pPr algn="ctr" fontAlgn="auto">
                  <a:lnSpc>
                    <a:spcPct val="8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hlink"/>
                  </a:buClr>
                  <a:buSzPct val="120000"/>
                  <a:defRPr/>
                </a:pPr>
                <a:r>
                  <a:rPr lang="en-US" sz="1200" dirty="0">
                    <a:latin typeface="Tahoma" charset="0"/>
                    <a:ea typeface="+mn-ea"/>
                  </a:rPr>
                  <a:t>T + 126 </a:t>
                </a:r>
                <a:r>
                  <a:rPr lang="en-US" sz="1200" dirty="0" err="1">
                    <a:latin typeface="Tahoma" charset="0"/>
                    <a:ea typeface="+mn-ea"/>
                  </a:rPr>
                  <a:t>h</a:t>
                </a:r>
                <a:endParaRPr lang="el-GR" sz="1200" dirty="0">
                  <a:latin typeface="Tahoma" charset="0"/>
                  <a:ea typeface="+mn-ea"/>
                </a:endParaRPr>
              </a:p>
            </p:txBody>
          </p:sp>
          <p:sp>
            <p:nvSpPr>
              <p:cNvPr id="44" name="Text Box 35"/>
              <p:cNvSpPr txBox="1">
                <a:spLocks noChangeArrowheads="1"/>
              </p:cNvSpPr>
              <p:nvPr/>
            </p:nvSpPr>
            <p:spPr bwMode="auto">
              <a:xfrm>
                <a:off x="825813" y="2752966"/>
                <a:ext cx="685819" cy="24604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rIns="0" anchor="ctr">
                <a:spAutoFit/>
              </a:bodyPr>
              <a:lstStyle/>
              <a:p>
                <a:pPr algn="ctr" fontAlgn="auto">
                  <a:lnSpc>
                    <a:spcPct val="8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hlink"/>
                  </a:buClr>
                  <a:buSzPct val="120000"/>
                  <a:defRPr/>
                </a:pPr>
                <a:r>
                  <a:rPr lang="en-US" sz="1200" dirty="0">
                    <a:latin typeface="Tahoma" charset="0"/>
                    <a:ea typeface="+mn-ea"/>
                  </a:rPr>
                  <a:t>T – 6 </a:t>
                </a:r>
                <a:r>
                  <a:rPr lang="en-US" sz="1200" dirty="0" err="1">
                    <a:latin typeface="Tahoma" charset="0"/>
                    <a:ea typeface="+mn-ea"/>
                  </a:rPr>
                  <a:t>h</a:t>
                </a:r>
                <a:endParaRPr lang="en-US" sz="1200" dirty="0">
                  <a:latin typeface="Tahoma" charset="0"/>
                  <a:ea typeface="+mn-ea"/>
                </a:endParaRPr>
              </a:p>
            </p:txBody>
          </p:sp>
        </p:grpSp>
        <p:grpSp>
          <p:nvGrpSpPr>
            <p:cNvPr id="89" name="Group 190"/>
            <p:cNvGrpSpPr>
              <a:grpSpLocks/>
            </p:cNvGrpSpPr>
            <p:nvPr/>
          </p:nvGrpSpPr>
          <p:grpSpPr bwMode="auto">
            <a:xfrm>
              <a:off x="1127446" y="2858845"/>
              <a:ext cx="7290006" cy="466691"/>
              <a:chOff x="676116" y="2395027"/>
              <a:chExt cx="7290006" cy="466691"/>
            </a:xfrm>
          </p:grpSpPr>
          <p:cxnSp>
            <p:nvCxnSpPr>
              <p:cNvPr id="30" name="Straight Connector 29"/>
              <p:cNvCxnSpPr>
                <a:stCxn id="36" idx="6"/>
                <a:endCxn id="37" idx="2"/>
              </p:cNvCxnSpPr>
              <p:nvPr/>
            </p:nvCxnSpPr>
            <p:spPr>
              <a:xfrm flipV="1">
                <a:off x="749143" y="2623610"/>
                <a:ext cx="1373227" cy="4762"/>
              </a:xfrm>
              <a:prstGeom prst="line">
                <a:avLst/>
              </a:prstGeom>
              <a:ln w="31750" cap="flat" cmpd="sng" algn="ctr">
                <a:solidFill>
                  <a:srgbClr val="705988"/>
                </a:solidFill>
                <a:prstDash val="solid"/>
                <a:round/>
                <a:headEnd type="arrow" w="sm" len="sm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>
                <a:stCxn id="37" idx="6"/>
                <a:endCxn id="38" idx="2"/>
              </p:cNvCxnSpPr>
              <p:nvPr/>
            </p:nvCxnSpPr>
            <p:spPr>
              <a:xfrm>
                <a:off x="2195397" y="2623610"/>
                <a:ext cx="3127463" cy="6350"/>
              </a:xfrm>
              <a:prstGeom prst="straightConnector1">
                <a:avLst/>
              </a:prstGeom>
              <a:ln w="31750" cap="flat" cmpd="sng" algn="ctr">
                <a:solidFill>
                  <a:schemeClr val="tx1"/>
                </a:solidFill>
                <a:prstDash val="solid"/>
                <a:round/>
                <a:headEnd type="arrow" w="sm" len="sm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>
                <a:stCxn id="38" idx="6"/>
                <a:endCxn id="39" idx="2"/>
              </p:cNvCxnSpPr>
              <p:nvPr/>
            </p:nvCxnSpPr>
            <p:spPr>
              <a:xfrm>
                <a:off x="5395887" y="2629960"/>
                <a:ext cx="2497208" cy="1587"/>
              </a:xfrm>
              <a:prstGeom prst="straightConnector1">
                <a:avLst/>
              </a:prstGeom>
              <a:ln w="31750" cap="flat" cmpd="sng" algn="ctr">
                <a:solidFill>
                  <a:srgbClr val="849B54"/>
                </a:solidFill>
                <a:prstDash val="solid"/>
                <a:round/>
                <a:headEnd type="arrow" w="sm" len="sm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 Box 36"/>
              <p:cNvSpPr txBox="1">
                <a:spLocks noChangeArrowheads="1"/>
              </p:cNvSpPr>
              <p:nvPr/>
            </p:nvSpPr>
            <p:spPr bwMode="auto">
              <a:xfrm>
                <a:off x="1057127" y="2441061"/>
                <a:ext cx="684232" cy="37462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0" rIns="0" anchor="ctr">
                <a:spAutoFit/>
              </a:bodyPr>
              <a:lstStyle/>
              <a:p>
                <a:pPr algn="ctr" fontAlgn="auto">
                  <a:lnSpc>
                    <a:spcPct val="8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hlink"/>
                  </a:buClr>
                  <a:buSzPct val="120000"/>
                  <a:defRPr/>
                </a:pPr>
                <a:r>
                  <a:rPr lang="en-US" sz="1000" dirty="0">
                    <a:latin typeface="Tahoma" charset="0"/>
                  </a:rPr>
                  <a:t>Ensemble</a:t>
                </a:r>
              </a:p>
              <a:p>
                <a:pPr algn="ctr" fontAlgn="auto">
                  <a:lnSpc>
                    <a:spcPct val="8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hlink"/>
                  </a:buClr>
                  <a:buSzPct val="120000"/>
                  <a:defRPr/>
                </a:pPr>
                <a:r>
                  <a:rPr lang="en-US" sz="1000" dirty="0">
                    <a:latin typeface="Tahoma" charset="0"/>
                  </a:rPr>
                  <a:t>Spin-up</a:t>
                </a:r>
                <a:endParaRPr lang="el-GR" sz="1000" dirty="0">
                  <a:latin typeface="Tahoma" charset="0"/>
                </a:endParaRPr>
              </a:p>
            </p:txBody>
          </p:sp>
          <p:sp>
            <p:nvSpPr>
              <p:cNvPr id="34" name="Text Box 36"/>
              <p:cNvSpPr txBox="1">
                <a:spLocks noChangeArrowheads="1"/>
              </p:cNvSpPr>
              <p:nvPr/>
            </p:nvSpPr>
            <p:spPr bwMode="auto">
              <a:xfrm>
                <a:off x="3419394" y="2441061"/>
                <a:ext cx="685819" cy="37462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>
                <a:spAutoFit/>
              </a:bodyPr>
              <a:lstStyle/>
              <a:p>
                <a:pPr algn="ctr" fontAlgn="auto">
                  <a:lnSpc>
                    <a:spcPct val="8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hlink"/>
                  </a:buClr>
                  <a:buSzPct val="120000"/>
                  <a:defRPr/>
                </a:pPr>
                <a:r>
                  <a:rPr lang="en-US" sz="1000" dirty="0">
                    <a:latin typeface="Tahoma" charset="0"/>
                  </a:rPr>
                  <a:t>DA Cycling</a:t>
                </a:r>
              </a:p>
              <a:p>
                <a:pPr algn="ctr" fontAlgn="auto">
                  <a:lnSpc>
                    <a:spcPct val="8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hlink"/>
                  </a:buClr>
                  <a:buSzPct val="120000"/>
                  <a:defRPr/>
                </a:pPr>
                <a:r>
                  <a:rPr lang="en-US" sz="1000" dirty="0">
                    <a:latin typeface="Tahoma" charset="0"/>
                  </a:rPr>
                  <a:t>with EnKF</a:t>
                </a:r>
                <a:endParaRPr lang="el-GR" sz="1000" dirty="0">
                  <a:latin typeface="Tahoma" charset="0"/>
                </a:endParaRPr>
              </a:p>
            </p:txBody>
          </p:sp>
          <p:sp>
            <p:nvSpPr>
              <p:cNvPr id="35" name="Text Box 36"/>
              <p:cNvSpPr txBox="1">
                <a:spLocks noChangeArrowheads="1"/>
              </p:cNvSpPr>
              <p:nvPr/>
            </p:nvSpPr>
            <p:spPr bwMode="auto">
              <a:xfrm>
                <a:off x="6067418" y="2395027"/>
                <a:ext cx="1120807" cy="466691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0" rIns="0" anchor="ctr">
                <a:spAutoFit/>
              </a:bodyPr>
              <a:lstStyle/>
              <a:p>
                <a:pPr algn="ctr" fontAlgn="auto">
                  <a:lnSpc>
                    <a:spcPct val="8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hlink"/>
                  </a:buClr>
                  <a:buSzPct val="120000"/>
                  <a:defRPr/>
                </a:pPr>
                <a:r>
                  <a:rPr lang="en-US" sz="1000" dirty="0">
                    <a:latin typeface="Tahoma" charset="0"/>
                  </a:rPr>
                  <a:t>Deterministic HWRF-X Forecast from Ens. Mean</a:t>
                </a:r>
                <a:endParaRPr lang="el-GR" sz="1000" dirty="0">
                  <a:latin typeface="Tahoma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76116" y="2591863"/>
                <a:ext cx="73027" cy="730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122370" y="2587100"/>
                <a:ext cx="73027" cy="730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322860" y="2593450"/>
                <a:ext cx="73027" cy="730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7893095" y="2593450"/>
                <a:ext cx="73027" cy="730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pic>
          <p:nvPicPr>
            <p:cNvPr id="4097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1955885" y="6304396"/>
              <a:ext cx="980462" cy="365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1" name="Text Box 36"/>
            <p:cNvSpPr txBox="1">
              <a:spLocks noChangeArrowheads="1"/>
            </p:cNvSpPr>
            <p:nvPr/>
          </p:nvSpPr>
          <p:spPr bwMode="auto">
            <a:xfrm>
              <a:off x="3764359" y="5766934"/>
              <a:ext cx="901725" cy="528599"/>
            </a:xfrm>
            <a:prstGeom prst="rect">
              <a:avLst/>
            </a:prstGeom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rIns="0" anchor="ctr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hlink"/>
                </a:buClr>
                <a:buSzPct val="120000"/>
                <a:defRPr/>
              </a:pPr>
              <a:r>
                <a:rPr lang="en-US" sz="1000" dirty="0">
                  <a:latin typeface="Tahoma" charset="0"/>
                </a:rPr>
                <a:t>Real-Time</a:t>
              </a:r>
            </a:p>
            <a:p>
              <a:pPr algn="ctr" fontAlgn="auto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hlink"/>
                </a:buClr>
                <a:buSzPct val="120000"/>
                <a:defRPr/>
              </a:pPr>
              <a:r>
                <a:rPr lang="en-US" sz="1000" dirty="0">
                  <a:latin typeface="Tahoma" charset="0"/>
                </a:rPr>
                <a:t>Observation</a:t>
              </a:r>
            </a:p>
            <a:p>
              <a:pPr algn="ctr" fontAlgn="auto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hlink"/>
                </a:buClr>
                <a:buSzPct val="120000"/>
                <a:defRPr/>
              </a:pPr>
              <a:r>
                <a:rPr lang="en-US" sz="1000" dirty="0">
                  <a:latin typeface="Tahoma" charset="0"/>
                </a:rPr>
                <a:t>Pre-Processing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2935660" y="6305057"/>
              <a:ext cx="828698" cy="182550"/>
            </a:xfrm>
            <a:prstGeom prst="straightConnector1">
              <a:avLst/>
            </a:prstGeom>
            <a:ln w="25400" cap="flat" cmpd="sng" algn="ctr">
              <a:solidFill>
                <a:srgbClr val="E38121"/>
              </a:solidFill>
              <a:prstDash val="sys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1" idx="0"/>
              <a:endCxn id="52" idx="2"/>
            </p:cNvCxnSpPr>
            <p:nvPr/>
          </p:nvCxnSpPr>
          <p:spPr>
            <a:xfrm rot="16200000" flipV="1">
              <a:off x="3148418" y="4700131"/>
              <a:ext cx="536536" cy="1597070"/>
            </a:xfrm>
            <a:prstGeom prst="straightConnector1">
              <a:avLst/>
            </a:prstGeom>
            <a:ln w="19050" cap="flat" cmpd="sng" algn="ctr">
              <a:solidFill>
                <a:srgbClr val="E3812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1" idx="0"/>
              <a:endCxn id="62" idx="2"/>
            </p:cNvCxnSpPr>
            <p:nvPr/>
          </p:nvCxnSpPr>
          <p:spPr>
            <a:xfrm rot="16200000" flipV="1">
              <a:off x="3548479" y="5100193"/>
              <a:ext cx="536536" cy="796948"/>
            </a:xfrm>
            <a:prstGeom prst="straightConnector1">
              <a:avLst/>
            </a:prstGeom>
            <a:ln w="19050" cap="flat" cmpd="sng" algn="ctr">
              <a:solidFill>
                <a:srgbClr val="E3812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1" idx="0"/>
              <a:endCxn id="70" idx="2"/>
            </p:cNvCxnSpPr>
            <p:nvPr/>
          </p:nvCxnSpPr>
          <p:spPr>
            <a:xfrm rot="5400000" flipH="1" flipV="1">
              <a:off x="3947747" y="5499460"/>
              <a:ext cx="536536" cy="1587"/>
            </a:xfrm>
            <a:prstGeom prst="straightConnector1">
              <a:avLst/>
            </a:prstGeom>
            <a:ln w="19050" cap="flat" cmpd="sng" algn="ctr">
              <a:solidFill>
                <a:srgbClr val="E3812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1" idx="0"/>
              <a:endCxn id="78" idx="2"/>
            </p:cNvCxnSpPr>
            <p:nvPr/>
          </p:nvCxnSpPr>
          <p:spPr>
            <a:xfrm rot="5400000" flipH="1" flipV="1">
              <a:off x="4348602" y="5097018"/>
              <a:ext cx="536536" cy="803298"/>
            </a:xfrm>
            <a:prstGeom prst="straightConnector1">
              <a:avLst/>
            </a:prstGeom>
            <a:ln w="19050" cap="flat" cmpd="sng" algn="ctr">
              <a:solidFill>
                <a:srgbClr val="E3812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1" idx="0"/>
              <a:endCxn id="86" idx="2"/>
            </p:cNvCxnSpPr>
            <p:nvPr/>
          </p:nvCxnSpPr>
          <p:spPr>
            <a:xfrm rot="5400000" flipH="1" flipV="1">
              <a:off x="4747075" y="4698544"/>
              <a:ext cx="536536" cy="1600245"/>
            </a:xfrm>
            <a:prstGeom prst="straightConnector1">
              <a:avLst/>
            </a:prstGeom>
            <a:ln w="19050" cap="flat" cmpd="sng" algn="ctr">
              <a:solidFill>
                <a:srgbClr val="E3812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630545" y="5782808"/>
              <a:ext cx="1082706" cy="49685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rIns="0" anchor="ctr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hlink"/>
                </a:buClr>
                <a:buSzPct val="120000"/>
                <a:defRPr/>
              </a:pPr>
              <a:r>
                <a:rPr lang="en-US" sz="1000" dirty="0">
                  <a:latin typeface="Tahoma" charset="0"/>
                </a:rPr>
                <a:t>Ensemble</a:t>
              </a:r>
            </a:p>
            <a:p>
              <a:pPr algn="ctr" fontAlgn="auto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hlink"/>
                </a:buClr>
                <a:buSzPct val="120000"/>
                <a:defRPr/>
              </a:pPr>
              <a:r>
                <a:rPr lang="en-US" sz="1000" dirty="0">
                  <a:latin typeface="Tahoma" charset="0"/>
                </a:rPr>
                <a:t>Initialization from T-6h GFS-EnKF </a:t>
              </a:r>
              <a:endParaRPr lang="el-GR" sz="1000" dirty="0">
                <a:latin typeface="Tahoma" charset="0"/>
              </a:endParaRPr>
            </a:p>
          </p:txBody>
        </p:sp>
        <p:cxnSp>
          <p:nvCxnSpPr>
            <p:cNvPr id="19" name="Straight Arrow Connector 18"/>
            <p:cNvCxnSpPr>
              <a:stCxn id="18" idx="0"/>
            </p:cNvCxnSpPr>
            <p:nvPr/>
          </p:nvCxnSpPr>
          <p:spPr>
            <a:xfrm rot="16200000" flipV="1">
              <a:off x="529800" y="5140711"/>
              <a:ext cx="1281020" cy="3175"/>
            </a:xfrm>
            <a:prstGeom prst="straightConnector1">
              <a:avLst/>
            </a:prstGeom>
            <a:ln w="19050" cap="flat" cmpd="sng" algn="ctr">
              <a:solidFill>
                <a:srgbClr val="705988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36"/>
            <p:cNvSpPr txBox="1">
              <a:spLocks noChangeArrowheads="1"/>
            </p:cNvSpPr>
            <p:nvPr/>
          </p:nvSpPr>
          <p:spPr bwMode="auto">
            <a:xfrm>
              <a:off x="6226640" y="5782808"/>
              <a:ext cx="1084294" cy="46669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rIns="0" anchor="ctr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hlink"/>
                </a:buClr>
                <a:buSzPct val="120000"/>
                <a:defRPr/>
              </a:pPr>
              <a:r>
                <a:rPr lang="en-US" sz="1000" dirty="0">
                  <a:latin typeface="Tahoma" charset="0"/>
                </a:rPr>
                <a:t>Mean of Final Analysis Assumed Valid for T</a:t>
              </a:r>
              <a:endParaRPr lang="el-GR" sz="1000" dirty="0">
                <a:latin typeface="Tahoma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6200000" flipV="1">
              <a:off x="6114782" y="5140711"/>
              <a:ext cx="1281020" cy="3175"/>
            </a:xfrm>
            <a:prstGeom prst="straightConnector1">
              <a:avLst/>
            </a:prstGeom>
            <a:ln w="19050" cap="flat" cmpd="sng" algn="ctr">
              <a:solidFill>
                <a:srgbClr val="89A45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233"/>
            <p:cNvGrpSpPr>
              <a:grpSpLocks/>
            </p:cNvGrpSpPr>
            <p:nvPr/>
          </p:nvGrpSpPr>
          <p:grpSpPr bwMode="auto">
            <a:xfrm>
              <a:off x="2610213" y="3784290"/>
              <a:ext cx="814411" cy="315890"/>
              <a:chOff x="2610213" y="3295835"/>
              <a:chExt cx="814411" cy="315890"/>
            </a:xfrm>
          </p:grpSpPr>
          <p:sp>
            <p:nvSpPr>
              <p:cNvPr id="28" name="Right Brace 27"/>
              <p:cNvSpPr/>
              <p:nvPr/>
            </p:nvSpPr>
            <p:spPr>
              <a:xfrm rot="16200000">
                <a:off x="2945985" y="3191826"/>
                <a:ext cx="138103" cy="701695"/>
              </a:xfrm>
              <a:prstGeom prst="rightBrace">
                <a:avLst>
                  <a:gd name="adj1" fmla="val 34288"/>
                  <a:gd name="adj2" fmla="val 50000"/>
                </a:avLst>
              </a:prstGeom>
              <a:ln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9" name="Text Box 36"/>
              <p:cNvSpPr txBox="1">
                <a:spLocks noChangeArrowheads="1"/>
              </p:cNvSpPr>
              <p:nvPr/>
            </p:nvSpPr>
            <p:spPr bwMode="auto">
              <a:xfrm>
                <a:off x="2610213" y="3295835"/>
                <a:ext cx="814411" cy="22064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>
                <a:spAutoFit/>
              </a:bodyPr>
              <a:lstStyle/>
              <a:p>
                <a:pPr algn="ctr" fontAlgn="auto">
                  <a:lnSpc>
                    <a:spcPct val="8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hlink"/>
                  </a:buClr>
                  <a:buSzPct val="120000"/>
                  <a:defRPr/>
                </a:pPr>
                <a:r>
                  <a:rPr lang="en-US" sz="1000" dirty="0">
                    <a:solidFill>
                      <a:schemeClr val="tx1"/>
                    </a:solidFill>
                    <a:latin typeface="Tahoma" charset="0"/>
                  </a:rPr>
                  <a:t>1-hour Cycles</a:t>
                </a:r>
                <a:endParaRPr lang="el-GR" sz="1000" dirty="0">
                  <a:solidFill>
                    <a:schemeClr val="tx1"/>
                  </a:solidFill>
                  <a:latin typeface="Tahoma" charset="0"/>
                </a:endParaRPr>
              </a:p>
            </p:txBody>
          </p:sp>
        </p:grpSp>
        <p:cxnSp>
          <p:nvCxnSpPr>
            <p:cNvPr id="23" name="Straight Arrow Connector 22"/>
            <p:cNvCxnSpPr/>
            <p:nvPr/>
          </p:nvCxnSpPr>
          <p:spPr>
            <a:xfrm rot="10800000" flipV="1">
              <a:off x="2618151" y="3279502"/>
              <a:ext cx="1587545" cy="357162"/>
            </a:xfrm>
            <a:prstGeom prst="straightConnector1">
              <a:avLst/>
            </a:prstGeom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4" idx="2"/>
              <a:endCxn id="59" idx="0"/>
            </p:cNvCxnSpPr>
            <p:nvPr/>
          </p:nvCxnSpPr>
          <p:spPr>
            <a:xfrm rot="5400000">
              <a:off x="3637373" y="3060402"/>
              <a:ext cx="357162" cy="795359"/>
            </a:xfrm>
            <a:prstGeom prst="straightConnector1">
              <a:avLst/>
            </a:prstGeom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4" idx="2"/>
              <a:endCxn id="67" idx="0"/>
            </p:cNvCxnSpPr>
            <p:nvPr/>
          </p:nvCxnSpPr>
          <p:spPr>
            <a:xfrm rot="16200000" flipH="1">
              <a:off x="4035846" y="3457289"/>
              <a:ext cx="357162" cy="1588"/>
            </a:xfrm>
            <a:prstGeom prst="straightConnector1">
              <a:avLst/>
            </a:prstGeom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4" idx="2"/>
              <a:endCxn id="75" idx="0"/>
            </p:cNvCxnSpPr>
            <p:nvPr/>
          </p:nvCxnSpPr>
          <p:spPr>
            <a:xfrm rot="16200000" flipH="1">
              <a:off x="4443846" y="3049289"/>
              <a:ext cx="357162" cy="817586"/>
            </a:xfrm>
            <a:prstGeom prst="straightConnector1">
              <a:avLst/>
            </a:prstGeom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4" idx="2"/>
              <a:endCxn id="83" idx="0"/>
            </p:cNvCxnSpPr>
            <p:nvPr/>
          </p:nvCxnSpPr>
          <p:spPr>
            <a:xfrm rot="16200000" flipH="1">
              <a:off x="4838350" y="2654785"/>
              <a:ext cx="357162" cy="1606595"/>
            </a:xfrm>
            <a:prstGeom prst="straightConnector1">
              <a:avLst/>
            </a:prstGeom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63" name="TextBox 116"/>
          <p:cNvSpPr txBox="1">
            <a:spLocks noChangeArrowheads="1"/>
          </p:cNvSpPr>
          <p:nvPr/>
        </p:nvSpPr>
        <p:spPr bwMode="auto">
          <a:xfrm>
            <a:off x="6400800" y="6488113"/>
            <a:ext cx="2743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zh-CN" u="sng">
                <a:solidFill>
                  <a:srgbClr val="C00000"/>
                </a:solidFill>
                <a:latin typeface="Calibri" pitchFamily="34" charset="0"/>
              </a:rPr>
              <a:t>Credit: A. Aksoy</a:t>
            </a:r>
          </a:p>
        </p:txBody>
      </p:sp>
      <p:sp>
        <p:nvSpPr>
          <p:cNvPr id="40964" name="TextBox 117"/>
          <p:cNvSpPr txBox="1">
            <a:spLocks noChangeArrowheads="1"/>
          </p:cNvSpPr>
          <p:nvPr/>
        </p:nvSpPr>
        <p:spPr bwMode="auto">
          <a:xfrm>
            <a:off x="2971800" y="1371600"/>
            <a:ext cx="3276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>
                <a:latin typeface="Calibri" pitchFamily="34" charset="0"/>
              </a:rPr>
              <a:t>For Vortex scale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229600" cy="457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Model Configurations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457200" y="457200"/>
          <a:ext cx="8229600" cy="5975548"/>
        </p:xfrm>
        <a:graphic>
          <a:graphicData uri="http://schemas.openxmlformats.org/drawingml/2006/table">
            <a:tbl>
              <a:tblPr/>
              <a:tblGrid>
                <a:gridCol w="1908737"/>
                <a:gridCol w="2694971"/>
                <a:gridCol w="3625892"/>
              </a:tblGrid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2011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Oper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 HWRF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Proposed 2012 HWRF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847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Domain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 KM: 77.76˚X 77.76˚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 KM: 7.2˚ X 6.0˚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27 KM: 77.76˚ X 77.76˚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9 KM: 10.56˚ X 10.2˚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strike="noStrike" cap="none" normalizeH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3 KM: 6.12˚ X 5.42</a:t>
                      </a:r>
                      <a:r>
                        <a:rPr lang="en-US" sz="1600" b="1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˚</a:t>
                      </a:r>
                      <a:endParaRPr lang="en-US" sz="1600" b="1" dirty="0" smtClean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522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Vortex Initialization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27-9 KM: Yes, with GSI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strike="noStrike" cap="none" normalizeH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Modified Vortex Initialization at 3 KM, with 30x30</a:t>
                      </a:r>
                      <a:r>
                        <a:rPr kumimoji="0" lang="en-US" sz="1600" b="1" i="0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o</a:t>
                      </a:r>
                      <a:r>
                        <a:rPr kumimoji="0" lang="en-US" sz="1600" b="1" i="0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 analysis domain and GSI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Cycling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Yes(Vortex only)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Yes (3 km vortex only)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1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Ocean Coupling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27-9 KM: 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27-9 KM: 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3 KM: No, Downscaled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876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Physics schemes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Microphysics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Ferrier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Modified Ferrier (High-Res)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Radiation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GFDL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Surface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 (2011)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GFDL 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High_res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PBL Scheme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2012 GFS (</a:t>
                      </a:r>
                      <a:r>
                        <a:rPr kumimoji="0" lang="en-US" sz="16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High_res</a:t>
                      </a: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1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Convection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New SAS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SAS (High-Res), No CP (3 KM), Shallow Convection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Land Surface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 Slab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GFDL Slab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GWD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Yes(27km); No(9km)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Yes(27km); No(9-3km)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18871" y="795879"/>
            <a:ext cx="8923108" cy="5467944"/>
            <a:chOff x="118871" y="1004887"/>
            <a:chExt cx="8923108" cy="5467944"/>
          </a:xfrm>
        </p:grpSpPr>
        <p:sp>
          <p:nvSpPr>
            <p:cNvPr id="77837" name="Text Box 13"/>
            <p:cNvSpPr txBox="1">
              <a:spLocks noChangeArrowheads="1"/>
            </p:cNvSpPr>
            <p:nvPr/>
          </p:nvSpPr>
          <p:spPr bwMode="auto">
            <a:xfrm>
              <a:off x="3657600" y="1004887"/>
              <a:ext cx="16764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800" b="1" u="sng" dirty="0"/>
                <a:t>2010 AL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21918" y="1519647"/>
              <a:ext cx="8920061" cy="2366553"/>
              <a:chOff x="121918" y="803367"/>
              <a:chExt cx="8920061" cy="236655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21918" y="1066800"/>
                <a:ext cx="8920061" cy="2103120"/>
                <a:chOff x="121918" y="1066800"/>
                <a:chExt cx="8920061" cy="2103120"/>
              </a:xfrm>
            </p:grpSpPr>
            <p:pic>
              <p:nvPicPr>
                <p:cNvPr id="77826" name="Picture 2" descr="fig_ALAL2010_tker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21918" y="1066800"/>
                  <a:ext cx="2978923" cy="210312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827" name="Picture 3" descr="fig_ALAL2010_wind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089362" y="1066800"/>
                  <a:ext cx="2979234" cy="210312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828" name="Picture 4" descr="fig_ALAL2010_bias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6061162" y="1066800"/>
                  <a:ext cx="2980817" cy="210312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77829" name="Text Box 5"/>
              <p:cNvSpPr txBox="1">
                <a:spLocks noChangeArrowheads="1"/>
              </p:cNvSpPr>
              <p:nvPr/>
            </p:nvSpPr>
            <p:spPr bwMode="auto">
              <a:xfrm>
                <a:off x="391885" y="803367"/>
                <a:ext cx="2362200" cy="400110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2000" b="1" dirty="0"/>
                  <a:t>Track Error</a:t>
                </a:r>
              </a:p>
            </p:txBody>
          </p:sp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3439885" y="804672"/>
                <a:ext cx="2362200" cy="400110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2000" b="1" dirty="0" smtClean="0"/>
                  <a:t>Intensity </a:t>
                </a:r>
                <a:r>
                  <a:rPr lang="en-US" altLang="zh-CN" sz="2000" b="1" dirty="0"/>
                  <a:t>Error</a:t>
                </a:r>
              </a:p>
            </p:txBody>
          </p:sp>
          <p:sp>
            <p:nvSpPr>
              <p:cNvPr id="17" name="Text Box 5"/>
              <p:cNvSpPr txBox="1">
                <a:spLocks noChangeArrowheads="1"/>
              </p:cNvSpPr>
              <p:nvPr/>
            </p:nvSpPr>
            <p:spPr bwMode="auto">
              <a:xfrm>
                <a:off x="6413863" y="804672"/>
                <a:ext cx="2362200" cy="400110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2000" b="1" dirty="0" smtClean="0"/>
                  <a:t>Bias </a:t>
                </a:r>
                <a:r>
                  <a:rPr lang="en-US" altLang="zh-CN" sz="2000" b="1" dirty="0"/>
                  <a:t>Error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18871" y="4365856"/>
              <a:ext cx="8921852" cy="2106975"/>
              <a:chOff x="118871" y="4052344"/>
              <a:chExt cx="8921852" cy="2106975"/>
            </a:xfrm>
          </p:grpSpPr>
          <p:pic>
            <p:nvPicPr>
              <p:cNvPr id="19" name="Picture 2" descr="fig_ALAL2011_tker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4163" b="130"/>
              <a:stretch>
                <a:fillRect/>
              </a:stretch>
            </p:blipFill>
            <p:spPr bwMode="auto">
              <a:xfrm>
                <a:off x="118871" y="4053946"/>
                <a:ext cx="2980944" cy="2105373"/>
              </a:xfrm>
              <a:prstGeom prst="rect">
                <a:avLst/>
              </a:prstGeom>
              <a:noFill/>
            </p:spPr>
          </p:pic>
          <p:pic>
            <p:nvPicPr>
              <p:cNvPr id="20" name="Picture 3" descr="fig_ALAL2011_wind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90672" y="4053841"/>
                <a:ext cx="2979597" cy="2103120"/>
              </a:xfrm>
              <a:prstGeom prst="rect">
                <a:avLst/>
              </a:prstGeom>
              <a:noFill/>
            </p:spPr>
          </p:pic>
          <p:pic>
            <p:nvPicPr>
              <p:cNvPr id="21" name="Picture 4" descr="fig_ALAL2011_bias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t="136"/>
              <a:stretch>
                <a:fillRect/>
              </a:stretch>
            </p:blipFill>
            <p:spPr bwMode="auto">
              <a:xfrm>
                <a:off x="6062472" y="4052344"/>
                <a:ext cx="2978251" cy="2100261"/>
              </a:xfrm>
              <a:prstGeom prst="rect">
                <a:avLst/>
              </a:prstGeom>
              <a:noFill/>
            </p:spPr>
          </p:pic>
        </p:grp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3657600" y="3886200"/>
              <a:ext cx="16764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800" b="1" u="sng" dirty="0" smtClean="0"/>
                <a:t>2011 </a:t>
              </a:r>
              <a:r>
                <a:rPr lang="en-US" altLang="zh-CN" sz="2800" b="1" u="sng" dirty="0"/>
                <a:t>AL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338955" y="6444340"/>
            <a:ext cx="6723009" cy="283030"/>
            <a:chOff x="228600" y="6561907"/>
            <a:chExt cx="6723009" cy="283030"/>
          </a:xfrm>
        </p:grpSpPr>
        <p:grpSp>
          <p:nvGrpSpPr>
            <p:cNvPr id="33" name="Group 32"/>
            <p:cNvGrpSpPr/>
            <p:nvPr/>
          </p:nvGrpSpPr>
          <p:grpSpPr>
            <a:xfrm>
              <a:off x="228600" y="6561907"/>
              <a:ext cx="1676400" cy="276999"/>
              <a:chOff x="228600" y="6561907"/>
              <a:chExt cx="1676400" cy="276999"/>
            </a:xfrm>
          </p:grpSpPr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>
                <a:off x="228600" y="6705600"/>
                <a:ext cx="914400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138644" y="6561907"/>
                <a:ext cx="7663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HOPS</a:t>
                </a:r>
                <a:endParaRPr lang="en-US" sz="1200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5275209" y="6565392"/>
              <a:ext cx="1676400" cy="276999"/>
              <a:chOff x="228600" y="6561907"/>
              <a:chExt cx="1676400" cy="276999"/>
            </a:xfrm>
          </p:grpSpPr>
          <p:sp>
            <p:nvSpPr>
              <p:cNvPr id="35" name="Line 21"/>
              <p:cNvSpPr>
                <a:spLocks noChangeShapeType="1"/>
              </p:cNvSpPr>
              <p:nvPr/>
            </p:nvSpPr>
            <p:spPr bwMode="auto">
              <a:xfrm>
                <a:off x="228600" y="6705600"/>
                <a:ext cx="914400" cy="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138644" y="6561907"/>
                <a:ext cx="7663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SHF5</a:t>
                </a:r>
                <a:endParaRPr lang="en-US" sz="1200" dirty="0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3581400" y="6565392"/>
              <a:ext cx="1676400" cy="276999"/>
              <a:chOff x="228600" y="6561907"/>
              <a:chExt cx="1676400" cy="276999"/>
            </a:xfrm>
          </p:grpSpPr>
          <p:sp>
            <p:nvSpPr>
              <p:cNvPr id="38" name="Line 21"/>
              <p:cNvSpPr>
                <a:spLocks noChangeShapeType="1"/>
              </p:cNvSpPr>
              <p:nvPr/>
            </p:nvSpPr>
            <p:spPr bwMode="auto">
              <a:xfrm>
                <a:off x="228600" y="6705600"/>
                <a:ext cx="914400" cy="0"/>
              </a:xfrm>
              <a:prstGeom prst="line">
                <a:avLst/>
              </a:prstGeom>
              <a:noFill/>
              <a:ln w="57150">
                <a:solidFill>
                  <a:srgbClr val="00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138644" y="6561907"/>
                <a:ext cx="7663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CLP5</a:t>
                </a:r>
                <a:endParaRPr lang="en-US" sz="1200" dirty="0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1924602" y="6567938"/>
              <a:ext cx="1676400" cy="276999"/>
              <a:chOff x="228600" y="6561907"/>
              <a:chExt cx="1676400" cy="276999"/>
            </a:xfrm>
          </p:grpSpPr>
          <p:sp>
            <p:nvSpPr>
              <p:cNvPr id="41" name="Line 21"/>
              <p:cNvSpPr>
                <a:spLocks noChangeShapeType="1"/>
              </p:cNvSpPr>
              <p:nvPr/>
            </p:nvSpPr>
            <p:spPr bwMode="auto">
              <a:xfrm>
                <a:off x="228600" y="6705600"/>
                <a:ext cx="914400" cy="0"/>
              </a:xfrm>
              <a:prstGeom prst="line">
                <a:avLst/>
              </a:prstGeom>
              <a:noFill/>
              <a:ln w="57150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138644" y="6561907"/>
                <a:ext cx="7663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HPHY</a:t>
                </a:r>
                <a:endParaRPr lang="en-US" sz="12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3664134" y="178526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dirty="0"/>
              <a:t>2010 AL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683899" y="330928"/>
            <a:ext cx="7698101" cy="2904049"/>
            <a:chOff x="285750" y="2235926"/>
            <a:chExt cx="8553450" cy="3226721"/>
          </a:xfrm>
        </p:grpSpPr>
        <p:grpSp>
          <p:nvGrpSpPr>
            <p:cNvPr id="12" name="Group 11"/>
            <p:cNvGrpSpPr/>
            <p:nvPr/>
          </p:nvGrpSpPr>
          <p:grpSpPr>
            <a:xfrm>
              <a:off x="285750" y="2505458"/>
              <a:ext cx="8553450" cy="2957189"/>
              <a:chOff x="285750" y="2505458"/>
              <a:chExt cx="8553450" cy="2957189"/>
            </a:xfrm>
          </p:grpSpPr>
          <p:pic>
            <p:nvPicPr>
              <p:cNvPr id="78850" name="Picture 2" descr="fig_ALAL2010_altk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2141" b="136"/>
              <a:stretch>
                <a:fillRect/>
              </a:stretch>
            </p:blipFill>
            <p:spPr bwMode="auto">
              <a:xfrm>
                <a:off x="285750" y="2505458"/>
                <a:ext cx="4286250" cy="2957189"/>
              </a:xfrm>
              <a:prstGeom prst="rect">
                <a:avLst/>
              </a:prstGeom>
              <a:noFill/>
            </p:spPr>
          </p:pic>
          <p:pic>
            <p:nvPicPr>
              <p:cNvPr id="78851" name="Picture 3" descr="fig_ALAL2010_crtk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4704"/>
              <a:stretch>
                <a:fillRect/>
              </a:stretch>
            </p:blipFill>
            <p:spPr bwMode="auto">
              <a:xfrm>
                <a:off x="4552950" y="2506301"/>
                <a:ext cx="4286250" cy="2953184"/>
              </a:xfrm>
              <a:prstGeom prst="rect">
                <a:avLst/>
              </a:prstGeom>
              <a:noFill/>
            </p:spPr>
          </p:pic>
        </p:grpSp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1295400" y="2235926"/>
              <a:ext cx="2362200" cy="400110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b="1" dirty="0" smtClean="0"/>
                <a:t>Along Track Error</a:t>
              </a:r>
              <a:endParaRPr lang="en-US" altLang="zh-CN" sz="2000" b="1" dirty="0"/>
            </a:p>
          </p:txBody>
        </p:sp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5562600" y="2240280"/>
              <a:ext cx="2362200" cy="400110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b="1" dirty="0" smtClean="0"/>
                <a:t>Cross Track Error</a:t>
              </a:r>
              <a:endParaRPr lang="en-US" altLang="zh-CN" sz="2000" b="1" dirty="0"/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679214" y="3581400"/>
            <a:ext cx="7702786" cy="2649944"/>
            <a:chOff x="283464" y="3862687"/>
            <a:chExt cx="8558640" cy="2944382"/>
          </a:xfrm>
        </p:grpSpPr>
        <p:pic>
          <p:nvPicPr>
            <p:cNvPr id="16" name="Picture 2" descr="fig_ALAL2011_altk"/>
            <p:cNvPicPr>
              <a:picLocks noChangeAspect="1" noChangeArrowheads="1"/>
            </p:cNvPicPr>
            <p:nvPr/>
          </p:nvPicPr>
          <p:blipFill>
            <a:blip r:embed="rId4" cstate="print"/>
            <a:srcRect t="2584"/>
            <a:stretch>
              <a:fillRect/>
            </a:stretch>
          </p:blipFill>
          <p:spPr bwMode="auto">
            <a:xfrm>
              <a:off x="283464" y="3865833"/>
              <a:ext cx="4278085" cy="2941230"/>
            </a:xfrm>
            <a:prstGeom prst="rect">
              <a:avLst/>
            </a:prstGeom>
            <a:noFill/>
          </p:spPr>
        </p:pic>
        <p:pic>
          <p:nvPicPr>
            <p:cNvPr id="17" name="Picture 3" descr="fig_ALAL2011_crtk"/>
            <p:cNvPicPr>
              <a:picLocks noChangeAspect="1" noChangeArrowheads="1"/>
            </p:cNvPicPr>
            <p:nvPr/>
          </p:nvPicPr>
          <p:blipFill>
            <a:blip r:embed="rId5" cstate="print"/>
            <a:srcRect t="2584" b="136"/>
            <a:stretch>
              <a:fillRect/>
            </a:stretch>
          </p:blipFill>
          <p:spPr bwMode="auto">
            <a:xfrm>
              <a:off x="4553712" y="3862687"/>
              <a:ext cx="4288392" cy="2944382"/>
            </a:xfrm>
            <a:prstGeom prst="rect">
              <a:avLst/>
            </a:prstGeom>
            <a:noFill/>
          </p:spPr>
        </p:pic>
      </p:grp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3664134" y="3163389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dirty="0" smtClean="0"/>
              <a:t>2011 </a:t>
            </a:r>
            <a:r>
              <a:rPr lang="en-US" altLang="zh-CN" sz="2800" dirty="0"/>
              <a:t>AL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981200" y="6324600"/>
            <a:ext cx="5029200" cy="283030"/>
            <a:chOff x="228600" y="6561907"/>
            <a:chExt cx="5029200" cy="283030"/>
          </a:xfrm>
        </p:grpSpPr>
        <p:grpSp>
          <p:nvGrpSpPr>
            <p:cNvPr id="21" name="Group 32"/>
            <p:cNvGrpSpPr/>
            <p:nvPr/>
          </p:nvGrpSpPr>
          <p:grpSpPr>
            <a:xfrm>
              <a:off x="228600" y="6561907"/>
              <a:ext cx="1676400" cy="276999"/>
              <a:chOff x="228600" y="6561907"/>
              <a:chExt cx="1676400" cy="276999"/>
            </a:xfrm>
          </p:grpSpPr>
          <p:sp>
            <p:nvSpPr>
              <p:cNvPr id="31" name="Line 21"/>
              <p:cNvSpPr>
                <a:spLocks noChangeShapeType="1"/>
              </p:cNvSpPr>
              <p:nvPr/>
            </p:nvSpPr>
            <p:spPr bwMode="auto">
              <a:xfrm>
                <a:off x="228600" y="6705600"/>
                <a:ext cx="914400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138644" y="6561907"/>
                <a:ext cx="7663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HOPS</a:t>
                </a:r>
                <a:endParaRPr lang="en-US" sz="1200" dirty="0"/>
              </a:p>
            </p:txBody>
          </p:sp>
        </p:grpSp>
        <p:grpSp>
          <p:nvGrpSpPr>
            <p:cNvPr id="23" name="Group 36"/>
            <p:cNvGrpSpPr/>
            <p:nvPr/>
          </p:nvGrpSpPr>
          <p:grpSpPr>
            <a:xfrm>
              <a:off x="3581400" y="6565392"/>
              <a:ext cx="1676400" cy="276999"/>
              <a:chOff x="228600" y="6561907"/>
              <a:chExt cx="1676400" cy="276999"/>
            </a:xfrm>
          </p:grpSpPr>
          <p:sp>
            <p:nvSpPr>
              <p:cNvPr id="27" name="Line 21"/>
              <p:cNvSpPr>
                <a:spLocks noChangeShapeType="1"/>
              </p:cNvSpPr>
              <p:nvPr/>
            </p:nvSpPr>
            <p:spPr bwMode="auto">
              <a:xfrm>
                <a:off x="228600" y="6705600"/>
                <a:ext cx="914400" cy="0"/>
              </a:xfrm>
              <a:prstGeom prst="line">
                <a:avLst/>
              </a:prstGeom>
              <a:noFill/>
              <a:ln w="57150">
                <a:solidFill>
                  <a:srgbClr val="00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138644" y="6561907"/>
                <a:ext cx="7663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CLP5</a:t>
                </a:r>
                <a:endParaRPr lang="en-US" sz="1200" dirty="0"/>
              </a:p>
            </p:txBody>
          </p:sp>
        </p:grpSp>
        <p:grpSp>
          <p:nvGrpSpPr>
            <p:cNvPr id="24" name="Group 39"/>
            <p:cNvGrpSpPr/>
            <p:nvPr/>
          </p:nvGrpSpPr>
          <p:grpSpPr>
            <a:xfrm>
              <a:off x="1924602" y="6567938"/>
              <a:ext cx="1676400" cy="276999"/>
              <a:chOff x="228600" y="6561907"/>
              <a:chExt cx="1676400" cy="276999"/>
            </a:xfrm>
          </p:grpSpPr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228600" y="6705600"/>
                <a:ext cx="914400" cy="0"/>
              </a:xfrm>
              <a:prstGeom prst="line">
                <a:avLst/>
              </a:prstGeom>
              <a:noFill/>
              <a:ln w="57150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38644" y="6561907"/>
                <a:ext cx="7663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HPHY</a:t>
                </a:r>
                <a:endParaRPr lang="en-US" sz="12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33400" y="758952"/>
            <a:ext cx="8229600" cy="5509611"/>
            <a:chOff x="533400" y="758952"/>
            <a:chExt cx="8229600" cy="5509611"/>
          </a:xfrm>
        </p:grpSpPr>
        <p:pic>
          <p:nvPicPr>
            <p:cNvPr id="7" name="Picture 3" descr="fig_ALAL2010_nw34"/>
            <p:cNvPicPr>
              <a:picLocks noChangeAspect="1" noChangeArrowheads="1"/>
            </p:cNvPicPr>
            <p:nvPr/>
          </p:nvPicPr>
          <p:blipFill>
            <a:blip r:embed="rId2" cstate="print"/>
            <a:srcRect t="6273" r="1772"/>
            <a:stretch>
              <a:fillRect/>
            </a:stretch>
          </p:blipFill>
          <p:spPr>
            <a:xfrm>
              <a:off x="533400" y="758952"/>
              <a:ext cx="4114800" cy="2761488"/>
            </a:xfrm>
            <a:prstGeom prst="rect">
              <a:avLst/>
            </a:prstGeom>
            <a:noFill/>
            <a:ln/>
          </p:spPr>
        </p:pic>
        <p:pic>
          <p:nvPicPr>
            <p:cNvPr id="8" name="Picture 4" descr="fig_ALAL2010_ne34"/>
            <p:cNvPicPr>
              <a:picLocks noChangeArrowheads="1"/>
            </p:cNvPicPr>
            <p:nvPr/>
          </p:nvPicPr>
          <p:blipFill>
            <a:blip r:embed="rId3" cstate="print"/>
            <a:srcRect t="6273" r="1772"/>
            <a:stretch>
              <a:fillRect/>
            </a:stretch>
          </p:blipFill>
          <p:spPr>
            <a:xfrm>
              <a:off x="4645152" y="758952"/>
              <a:ext cx="4114800" cy="2761488"/>
            </a:xfrm>
            <a:prstGeom prst="rect">
              <a:avLst/>
            </a:prstGeom>
            <a:noFill/>
            <a:ln/>
          </p:spPr>
        </p:pic>
        <p:pic>
          <p:nvPicPr>
            <p:cNvPr id="9" name="Picture 5" descr="fig_ALAL2010_sw34"/>
            <p:cNvPicPr>
              <a:picLocks noChangeAspect="1" noChangeArrowheads="1"/>
            </p:cNvPicPr>
            <p:nvPr/>
          </p:nvPicPr>
          <p:blipFill>
            <a:blip r:embed="rId4" cstate="print"/>
            <a:srcRect t="6273" r="1769" b="418"/>
            <a:stretch>
              <a:fillRect/>
            </a:stretch>
          </p:blipFill>
          <p:spPr>
            <a:xfrm>
              <a:off x="533400" y="3515215"/>
              <a:ext cx="4114800" cy="2749166"/>
            </a:xfrm>
            <a:prstGeom prst="rect">
              <a:avLst/>
            </a:prstGeom>
            <a:noFill/>
            <a:ln/>
          </p:spPr>
        </p:pic>
        <p:pic>
          <p:nvPicPr>
            <p:cNvPr id="10" name="Picture 6" descr="fig_ALAL2010_se34"/>
            <p:cNvPicPr>
              <a:picLocks noChangeAspect="1" noChangeArrowheads="1"/>
            </p:cNvPicPr>
            <p:nvPr/>
          </p:nvPicPr>
          <p:blipFill>
            <a:blip r:embed="rId5" cstate="print"/>
            <a:srcRect t="6273" r="1769"/>
            <a:stretch>
              <a:fillRect/>
            </a:stretch>
          </p:blipFill>
          <p:spPr>
            <a:xfrm>
              <a:off x="4648200" y="3502152"/>
              <a:ext cx="4112010" cy="2766411"/>
            </a:xfrm>
            <a:prstGeom prst="rect">
              <a:avLst/>
            </a:prstGeom>
            <a:noFill/>
            <a:ln/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611882" y="796833"/>
              <a:ext cx="1036318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800" dirty="0">
                  <a:solidFill>
                    <a:schemeClr val="bg1"/>
                  </a:solidFill>
                </a:rPr>
                <a:t>NW</a:t>
              </a: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3618411" y="3541257"/>
              <a:ext cx="1029789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800" dirty="0" smtClean="0">
                  <a:solidFill>
                    <a:schemeClr val="bg1"/>
                  </a:solidFill>
                </a:rPr>
                <a:t>SW</a:t>
              </a:r>
              <a:endParaRPr lang="en-US" altLang="zh-CN" sz="28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7746274" y="818603"/>
              <a:ext cx="1016726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800" dirty="0" smtClean="0">
                  <a:solidFill>
                    <a:schemeClr val="bg1"/>
                  </a:solidFill>
                </a:rPr>
                <a:t>NE</a:t>
              </a:r>
              <a:endParaRPr lang="en-US" altLang="zh-CN" sz="28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7741918" y="3565205"/>
              <a:ext cx="1021082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800" dirty="0" smtClean="0">
                  <a:solidFill>
                    <a:schemeClr val="bg1"/>
                  </a:solidFill>
                </a:rPr>
                <a:t>SE</a:t>
              </a:r>
              <a:endParaRPr lang="en-US" altLang="zh-CN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657600" y="304800"/>
            <a:ext cx="213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dirty="0" smtClean="0"/>
              <a:t>Radius 34kts</a:t>
            </a:r>
            <a:endParaRPr lang="en-US" altLang="zh-CN" sz="2800" dirty="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162800" y="304800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dirty="0" smtClean="0"/>
              <a:t>2010 </a:t>
            </a:r>
            <a:r>
              <a:rPr lang="en-US" altLang="zh-CN" sz="2800" dirty="0"/>
              <a:t>AL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200400" y="6374674"/>
            <a:ext cx="3372402" cy="283030"/>
            <a:chOff x="228600" y="6561907"/>
            <a:chExt cx="3372402" cy="283030"/>
          </a:xfrm>
        </p:grpSpPr>
        <p:grpSp>
          <p:nvGrpSpPr>
            <p:cNvPr id="18" name="Group 32"/>
            <p:cNvGrpSpPr/>
            <p:nvPr/>
          </p:nvGrpSpPr>
          <p:grpSpPr>
            <a:xfrm>
              <a:off x="228600" y="6561907"/>
              <a:ext cx="1676400" cy="276999"/>
              <a:chOff x="228600" y="6561907"/>
              <a:chExt cx="1676400" cy="276999"/>
            </a:xfrm>
          </p:grpSpPr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>
                <a:off x="228600" y="6705600"/>
                <a:ext cx="914400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38644" y="6561907"/>
                <a:ext cx="7663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HOPS</a:t>
                </a:r>
                <a:endParaRPr lang="en-US" sz="1200" dirty="0"/>
              </a:p>
            </p:txBody>
          </p:sp>
        </p:grpSp>
        <p:grpSp>
          <p:nvGrpSpPr>
            <p:cNvPr id="19" name="Group 39"/>
            <p:cNvGrpSpPr/>
            <p:nvPr/>
          </p:nvGrpSpPr>
          <p:grpSpPr>
            <a:xfrm>
              <a:off x="1924602" y="6567938"/>
              <a:ext cx="1676400" cy="276999"/>
              <a:chOff x="228600" y="6561907"/>
              <a:chExt cx="1676400" cy="276999"/>
            </a:xfrm>
          </p:grpSpPr>
          <p:sp>
            <p:nvSpPr>
              <p:cNvPr id="20" name="Line 21"/>
              <p:cNvSpPr>
                <a:spLocks noChangeShapeType="1"/>
              </p:cNvSpPr>
              <p:nvPr/>
            </p:nvSpPr>
            <p:spPr bwMode="auto">
              <a:xfrm>
                <a:off x="228600" y="6705600"/>
                <a:ext cx="914400" cy="0"/>
              </a:xfrm>
              <a:prstGeom prst="line">
                <a:avLst/>
              </a:prstGeom>
              <a:noFill/>
              <a:ln w="57150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138644" y="6561907"/>
                <a:ext cx="7663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HPHY</a:t>
                </a:r>
                <a:endParaRPr lang="en-US" sz="12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33400" y="758743"/>
            <a:ext cx="8229600" cy="5510356"/>
            <a:chOff x="533400" y="954688"/>
            <a:chExt cx="8229600" cy="5510356"/>
          </a:xfrm>
        </p:grpSpPr>
        <p:pic>
          <p:nvPicPr>
            <p:cNvPr id="7" name="Picture 4" descr="fig_ALAL2011_nw34"/>
            <p:cNvPicPr>
              <a:picLocks noChangeAspect="1" noChangeArrowheads="1"/>
            </p:cNvPicPr>
            <p:nvPr/>
          </p:nvPicPr>
          <p:blipFill>
            <a:blip r:embed="rId2" cstate="print"/>
            <a:srcRect t="6799" r="1920"/>
            <a:stretch>
              <a:fillRect/>
            </a:stretch>
          </p:blipFill>
          <p:spPr>
            <a:xfrm>
              <a:off x="533400" y="954688"/>
              <a:ext cx="4114800" cy="2761143"/>
            </a:xfrm>
            <a:prstGeom prst="rect">
              <a:avLst/>
            </a:prstGeom>
            <a:noFill/>
            <a:ln/>
          </p:spPr>
        </p:pic>
        <p:pic>
          <p:nvPicPr>
            <p:cNvPr id="8" name="Picture 5" descr="fig_ALAL2011_sw34"/>
            <p:cNvPicPr>
              <a:picLocks noChangeAspect="1" noChangeArrowheads="1"/>
            </p:cNvPicPr>
            <p:nvPr/>
          </p:nvPicPr>
          <p:blipFill>
            <a:blip r:embed="rId3" cstate="print"/>
            <a:srcRect t="6799" r="1920" b="272"/>
            <a:stretch>
              <a:fillRect/>
            </a:stretch>
          </p:blipFill>
          <p:spPr>
            <a:xfrm>
              <a:off x="533400" y="3709852"/>
              <a:ext cx="4114800" cy="2752273"/>
            </a:xfrm>
            <a:prstGeom prst="rect">
              <a:avLst/>
            </a:prstGeom>
            <a:noFill/>
            <a:ln/>
          </p:spPr>
        </p:pic>
        <p:pic>
          <p:nvPicPr>
            <p:cNvPr id="9" name="Picture 3" descr="fig_ALAL2011_ne34"/>
            <p:cNvPicPr>
              <a:picLocks noChangeAspect="1" noChangeArrowheads="1"/>
            </p:cNvPicPr>
            <p:nvPr/>
          </p:nvPicPr>
          <p:blipFill>
            <a:blip r:embed="rId4" cstate="print"/>
            <a:srcRect t="6799" r="1920"/>
            <a:stretch>
              <a:fillRect/>
            </a:stretch>
          </p:blipFill>
          <p:spPr>
            <a:xfrm>
              <a:off x="4648200" y="954688"/>
              <a:ext cx="4114800" cy="2761143"/>
            </a:xfrm>
            <a:prstGeom prst="rect">
              <a:avLst/>
            </a:prstGeom>
            <a:noFill/>
            <a:ln/>
          </p:spPr>
        </p:pic>
        <p:pic>
          <p:nvPicPr>
            <p:cNvPr id="10" name="Picture 6" descr="fig_ALAL2011_se34"/>
            <p:cNvPicPr>
              <a:picLocks noChangeAspect="1" noChangeArrowheads="1"/>
            </p:cNvPicPr>
            <p:nvPr/>
          </p:nvPicPr>
          <p:blipFill>
            <a:blip r:embed="rId5" cstate="print"/>
            <a:srcRect t="6799" r="1920" b="136"/>
            <a:stretch>
              <a:fillRect/>
            </a:stretch>
          </p:blipFill>
          <p:spPr>
            <a:xfrm>
              <a:off x="4648200" y="3708761"/>
              <a:ext cx="4114800" cy="2756283"/>
            </a:xfrm>
            <a:prstGeom prst="rect">
              <a:avLst/>
            </a:prstGeom>
            <a:noFill/>
            <a:ln/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611882" y="992778"/>
              <a:ext cx="1036318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800" dirty="0">
                  <a:solidFill>
                    <a:schemeClr val="bg1"/>
                  </a:solidFill>
                </a:rPr>
                <a:t>NW</a:t>
              </a: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3618411" y="3737202"/>
              <a:ext cx="1029789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800" dirty="0" smtClean="0">
                  <a:solidFill>
                    <a:schemeClr val="bg1"/>
                  </a:solidFill>
                </a:rPr>
                <a:t>SW</a:t>
              </a:r>
              <a:endParaRPr lang="en-US" altLang="zh-CN" sz="28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7746274" y="1014548"/>
              <a:ext cx="1016726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800" dirty="0" smtClean="0">
                  <a:solidFill>
                    <a:schemeClr val="bg1"/>
                  </a:solidFill>
                </a:rPr>
                <a:t>NE</a:t>
              </a:r>
              <a:endParaRPr lang="en-US" altLang="zh-CN" sz="28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7741918" y="3761150"/>
              <a:ext cx="1021082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800" dirty="0" smtClean="0">
                  <a:solidFill>
                    <a:schemeClr val="bg1"/>
                  </a:solidFill>
                </a:rPr>
                <a:t>SE</a:t>
              </a:r>
              <a:endParaRPr lang="en-US" altLang="zh-CN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657600" y="304800"/>
            <a:ext cx="213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dirty="0" smtClean="0"/>
              <a:t>Radius 34kts</a:t>
            </a:r>
            <a:endParaRPr lang="en-US" altLang="zh-CN" sz="2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200400" y="6374674"/>
            <a:ext cx="3372402" cy="283030"/>
            <a:chOff x="228600" y="6561907"/>
            <a:chExt cx="3372402" cy="283030"/>
          </a:xfrm>
        </p:grpSpPr>
        <p:grpSp>
          <p:nvGrpSpPr>
            <p:cNvPr id="18" name="Group 32"/>
            <p:cNvGrpSpPr/>
            <p:nvPr/>
          </p:nvGrpSpPr>
          <p:grpSpPr>
            <a:xfrm>
              <a:off x="228600" y="6561907"/>
              <a:ext cx="1676400" cy="276999"/>
              <a:chOff x="228600" y="6561907"/>
              <a:chExt cx="1676400" cy="276999"/>
            </a:xfrm>
          </p:grpSpPr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228600" y="6705600"/>
                <a:ext cx="914400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38644" y="6561907"/>
                <a:ext cx="7663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HOPS</a:t>
                </a:r>
                <a:endParaRPr lang="en-US" sz="1200" dirty="0"/>
              </a:p>
            </p:txBody>
          </p:sp>
        </p:grpSp>
        <p:grpSp>
          <p:nvGrpSpPr>
            <p:cNvPr id="20" name="Group 39"/>
            <p:cNvGrpSpPr/>
            <p:nvPr/>
          </p:nvGrpSpPr>
          <p:grpSpPr>
            <a:xfrm>
              <a:off x="1924602" y="6567938"/>
              <a:ext cx="1676400" cy="276999"/>
              <a:chOff x="228600" y="6561907"/>
              <a:chExt cx="1676400" cy="276999"/>
            </a:xfrm>
          </p:grpSpPr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>
                <a:off x="228600" y="6705600"/>
                <a:ext cx="914400" cy="0"/>
              </a:xfrm>
              <a:prstGeom prst="line">
                <a:avLst/>
              </a:prstGeom>
              <a:noFill/>
              <a:ln w="57150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138644" y="6561907"/>
                <a:ext cx="7663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HPHY</a:t>
                </a:r>
                <a:endParaRPr lang="en-US" sz="1200" dirty="0"/>
              </a:p>
            </p:txBody>
          </p:sp>
        </p:grpSp>
      </p:grp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7162800" y="304800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dirty="0"/>
              <a:t>2011 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288" y="1233488"/>
            <a:ext cx="682942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u="sng" smtClean="0">
                <a:solidFill>
                  <a:srgbClr val="FFC000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71600"/>
            <a:ext cx="7086600" cy="4800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sz="2200" b="1" dirty="0" smtClean="0">
                <a:solidFill>
                  <a:srgbClr val="92D050"/>
                </a:solidFill>
              </a:rPr>
              <a:t>Introduction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Background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HFIP Scientific Objectives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Challenges and Strategies</a:t>
            </a:r>
          </a:p>
          <a:p>
            <a:pPr>
              <a:lnSpc>
                <a:spcPct val="80000"/>
              </a:lnSpc>
            </a:pPr>
            <a:r>
              <a:rPr lang="en-US" altLang="zh-CN" sz="2200" b="1" dirty="0" smtClean="0">
                <a:solidFill>
                  <a:srgbClr val="92D050"/>
                </a:solidFill>
              </a:rPr>
              <a:t>HWRF development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Model Framework Expansion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Physics Improvement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Ocean–Atmosphere Coupling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Vortex Initialization &amp; Cycling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Data Assimilation</a:t>
            </a:r>
          </a:p>
          <a:p>
            <a:pPr>
              <a:lnSpc>
                <a:spcPct val="80000"/>
              </a:lnSpc>
            </a:pPr>
            <a:r>
              <a:rPr lang="en-US" altLang="zh-CN" sz="2200" b="1" dirty="0" smtClean="0">
                <a:solidFill>
                  <a:srgbClr val="92D050"/>
                </a:solidFill>
              </a:rPr>
              <a:t>Advances in HWRF forecast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Model Configuration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Retrospective </a:t>
            </a:r>
            <a:r>
              <a:rPr lang="en-US" altLang="zh-CN" sz="1800" dirty="0" smtClean="0"/>
              <a:t>Forecasts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Idealized </a:t>
            </a:r>
            <a:r>
              <a:rPr lang="en-US" altLang="zh-CN" sz="1800" smtClean="0"/>
              <a:t>case </a:t>
            </a:r>
            <a:endParaRPr lang="en-US" altLang="zh-CN" sz="1800" dirty="0" smtClean="0"/>
          </a:p>
          <a:p>
            <a:pPr lvl="1">
              <a:lnSpc>
                <a:spcPct val="80000"/>
              </a:lnSpc>
            </a:pPr>
            <a:r>
              <a:rPr lang="en-US" altLang="zh-CN" sz="1800" dirty="0" err="1" smtClean="0"/>
              <a:t>Megi</a:t>
            </a:r>
            <a:r>
              <a:rPr lang="en-US" altLang="zh-CN" sz="1800" dirty="0" smtClean="0"/>
              <a:t> Forecasts</a:t>
            </a:r>
          </a:p>
          <a:p>
            <a:pPr>
              <a:lnSpc>
                <a:spcPct val="80000"/>
              </a:lnSpc>
            </a:pPr>
            <a:r>
              <a:rPr lang="en-US" altLang="zh-CN" sz="2200" b="1" dirty="0" smtClean="0">
                <a:solidFill>
                  <a:srgbClr val="92D050"/>
                </a:solidFill>
              </a:rPr>
              <a:t>Future development and applications</a:t>
            </a:r>
            <a:endParaRPr lang="en-US" altLang="zh-CN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9600"/>
            <a:ext cx="722947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5754469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HWRFx’s</a:t>
            </a:r>
            <a:r>
              <a:rPr lang="en-US" sz="1200" b="1" dirty="0" smtClean="0"/>
              <a:t> </a:t>
            </a:r>
            <a:r>
              <a:rPr lang="en-US" sz="1200" b="1" dirty="0" smtClean="0"/>
              <a:t>forecast for Hurricane Wilma </a:t>
            </a:r>
            <a:r>
              <a:rPr lang="en-US" sz="1200" b="1" dirty="0" err="1" smtClean="0"/>
              <a:t>eyewall</a:t>
            </a:r>
            <a:r>
              <a:rPr lang="en-US" sz="1200" b="1" dirty="0" smtClean="0"/>
              <a:t> replacement </a:t>
            </a:r>
            <a:r>
              <a:rPr lang="en-US" sz="1200" b="1" dirty="0" smtClean="0"/>
              <a:t> compared </a:t>
            </a:r>
            <a:r>
              <a:rPr lang="en-US" sz="1200" b="1" dirty="0" smtClean="0"/>
              <a:t>to radar-estimated precipitation rate. </a:t>
            </a:r>
            <a:r>
              <a:rPr lang="en-US" sz="1200" b="1" dirty="0" smtClean="0"/>
              <a:t>The </a:t>
            </a:r>
            <a:r>
              <a:rPr lang="en-US" sz="1200" b="1" dirty="0" err="1" smtClean="0"/>
              <a:t>HWRFx</a:t>
            </a:r>
            <a:r>
              <a:rPr lang="en-US" sz="1200" b="1" dirty="0" smtClean="0"/>
              <a:t> </a:t>
            </a:r>
            <a:r>
              <a:rPr lang="en-US" sz="1200" b="1" dirty="0" smtClean="0"/>
              <a:t>9/3-km resolution forecast was initiated at 1200 UTC 19 October 2005. </a:t>
            </a:r>
            <a:r>
              <a:rPr lang="en-US" sz="1200" b="1" dirty="0" smtClean="0"/>
              <a:t>Dashed </a:t>
            </a:r>
            <a:r>
              <a:rPr lang="en-US" sz="1200" b="1" dirty="0" smtClean="0"/>
              <a:t>circles indicate </a:t>
            </a:r>
            <a:r>
              <a:rPr lang="en-US" sz="1200" b="1" dirty="0" smtClean="0"/>
              <a:t>the approximate </a:t>
            </a:r>
            <a:r>
              <a:rPr lang="en-US" sz="1200" b="1" dirty="0" err="1" smtClean="0"/>
              <a:t>eyewall</a:t>
            </a:r>
            <a:r>
              <a:rPr lang="en-US" sz="1200" b="1" dirty="0" smtClean="0"/>
              <a:t> positions before and after the replacement process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847725" y="1295400"/>
            <a:ext cx="3789363" cy="5029200"/>
            <a:chOff x="847725" y="1295400"/>
            <a:chExt cx="3789398" cy="5029200"/>
          </a:xfrm>
        </p:grpSpPr>
        <p:pic>
          <p:nvPicPr>
            <p:cNvPr id="3072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253" t="2986" r="7652" b="2612"/>
            <a:stretch>
              <a:fillRect/>
            </a:stretch>
          </p:blipFill>
          <p:spPr bwMode="auto">
            <a:xfrm>
              <a:off x="847725" y="1295400"/>
              <a:ext cx="3789398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590800" y="1362075"/>
              <a:ext cx="1905000" cy="468511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chemeClr val="bg2"/>
                  </a:solidFill>
                  <a:latin typeface="+mn-lt"/>
                  <a:ea typeface="+mn-ea"/>
                </a:rPr>
                <a:t>C</a:t>
              </a:r>
              <a:r>
                <a:rPr lang="en-US" sz="1100" b="1" baseline="-25000" dirty="0">
                  <a:solidFill>
                    <a:schemeClr val="bg2"/>
                  </a:solidFill>
                  <a:latin typeface="+mn-lt"/>
                  <a:ea typeface="+mn-ea"/>
                </a:rPr>
                <a:t>d</a:t>
              </a:r>
              <a:r>
                <a:rPr lang="en-US" sz="1100" b="1" dirty="0">
                  <a:solidFill>
                    <a:schemeClr val="bg2"/>
                  </a:solidFill>
                  <a:latin typeface="+mn-lt"/>
                  <a:ea typeface="+mn-ea"/>
                </a:rPr>
                <a:t>: Surface exchange coefficient for momentum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90800" y="3886200"/>
              <a:ext cx="1905000" cy="65256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chemeClr val="bg2"/>
                  </a:solidFill>
                  <a:latin typeface="+mn-lt"/>
                  <a:ea typeface="+mn-ea"/>
                </a:rPr>
                <a:t>C</a:t>
              </a:r>
              <a:r>
                <a:rPr lang="en-US" sz="1100" b="1" baseline="-25000" dirty="0">
                  <a:solidFill>
                    <a:schemeClr val="bg2"/>
                  </a:solidFill>
                  <a:latin typeface="+mn-lt"/>
                  <a:ea typeface="+mn-ea"/>
                </a:rPr>
                <a:t>k</a:t>
              </a:r>
              <a:r>
                <a:rPr lang="en-US" sz="1100" b="1" dirty="0">
                  <a:solidFill>
                    <a:schemeClr val="bg2"/>
                  </a:solidFill>
                  <a:latin typeface="+mn-lt"/>
                  <a:ea typeface="+mn-ea"/>
                </a:rPr>
                <a:t>: Surface exchange coefficient for moisture &amp; heat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089525" y="1295400"/>
            <a:ext cx="2987675" cy="5029200"/>
            <a:chOff x="5090266" y="1657350"/>
            <a:chExt cx="2986934" cy="4626864"/>
          </a:xfrm>
        </p:grpSpPr>
        <p:pic>
          <p:nvPicPr>
            <p:cNvPr id="30724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2635" t="3613" r="6148" b="2530"/>
            <a:stretch>
              <a:fillRect/>
            </a:stretch>
          </p:blipFill>
          <p:spPr bwMode="auto">
            <a:xfrm>
              <a:off x="5090266" y="1657350"/>
              <a:ext cx="2986934" cy="4626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448425" y="4648200"/>
              <a:ext cx="1448694" cy="261610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chemeClr val="bg2"/>
                  </a:solidFill>
                  <a:latin typeface="+mn-lt"/>
                  <a:ea typeface="+mn-ea"/>
                </a:rPr>
                <a:t>K</a:t>
              </a:r>
              <a:r>
                <a:rPr lang="en-US" sz="1100" b="1" baseline="-25000" dirty="0">
                  <a:solidFill>
                    <a:schemeClr val="bg2"/>
                  </a:solidFill>
                  <a:latin typeface="+mn-lt"/>
                  <a:ea typeface="+mn-ea"/>
                </a:rPr>
                <a:t>m</a:t>
              </a:r>
              <a:r>
                <a:rPr lang="en-US" sz="1100" b="1" dirty="0">
                  <a:solidFill>
                    <a:schemeClr val="bg2"/>
                  </a:solidFill>
                  <a:latin typeface="+mn-lt"/>
                  <a:ea typeface="+mn-ea"/>
                </a:rPr>
                <a:t> =1/4 </a:t>
              </a:r>
              <a:r>
                <a:rPr lang="en-US" sz="1100" b="1" dirty="0" err="1">
                  <a:solidFill>
                    <a:schemeClr val="bg2"/>
                  </a:solidFill>
                  <a:latin typeface="+mn-lt"/>
                  <a:ea typeface="+mn-ea"/>
                </a:rPr>
                <a:t>K</a:t>
              </a:r>
              <a:r>
                <a:rPr lang="en-US" sz="1100" b="1" baseline="-25000" dirty="0" err="1">
                  <a:solidFill>
                    <a:schemeClr val="bg2"/>
                  </a:solidFill>
                  <a:latin typeface="+mn-lt"/>
                  <a:ea typeface="+mn-ea"/>
                </a:rPr>
                <a:t>mc</a:t>
              </a:r>
              <a:r>
                <a:rPr lang="en-US" sz="1100" b="1" dirty="0">
                  <a:solidFill>
                    <a:schemeClr val="bg2"/>
                  </a:solidFill>
                  <a:latin typeface="+mn-lt"/>
                  <a:ea typeface="+mn-ea"/>
                </a:rPr>
                <a:t>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29375" y="3181350"/>
              <a:ext cx="1448694" cy="261610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chemeClr val="bg2"/>
                  </a:solidFill>
                  <a:latin typeface="+mn-lt"/>
                  <a:ea typeface="+mn-ea"/>
                </a:rPr>
                <a:t>K</a:t>
              </a:r>
              <a:r>
                <a:rPr lang="en-US" sz="1100" b="1" baseline="-25000" dirty="0">
                  <a:solidFill>
                    <a:schemeClr val="bg2"/>
                  </a:solidFill>
                  <a:latin typeface="+mn-lt"/>
                  <a:ea typeface="+mn-ea"/>
                </a:rPr>
                <a:t>m</a:t>
              </a:r>
              <a:r>
                <a:rPr lang="en-US" sz="1100" b="1" dirty="0">
                  <a:solidFill>
                    <a:schemeClr val="bg2"/>
                  </a:solidFill>
                  <a:latin typeface="+mn-lt"/>
                  <a:ea typeface="+mn-ea"/>
                </a:rPr>
                <a:t> =1/2 </a:t>
              </a:r>
              <a:r>
                <a:rPr lang="en-US" sz="1100" b="1" dirty="0" err="1">
                  <a:solidFill>
                    <a:schemeClr val="bg2"/>
                  </a:solidFill>
                  <a:latin typeface="+mn-lt"/>
                  <a:ea typeface="+mn-ea"/>
                </a:rPr>
                <a:t>K</a:t>
              </a:r>
              <a:r>
                <a:rPr lang="en-US" sz="1100" b="1" baseline="-25000" dirty="0" err="1">
                  <a:solidFill>
                    <a:schemeClr val="bg2"/>
                  </a:solidFill>
                  <a:latin typeface="+mn-lt"/>
                  <a:ea typeface="+mn-ea"/>
                </a:rPr>
                <a:t>mc</a:t>
              </a:r>
              <a:r>
                <a:rPr lang="en-US" sz="1100" b="1" dirty="0">
                  <a:solidFill>
                    <a:schemeClr val="bg2"/>
                  </a:solidFill>
                  <a:latin typeface="+mn-lt"/>
                  <a:ea typeface="+mn-ea"/>
                </a:rPr>
                <a:t>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29375" y="1733550"/>
              <a:ext cx="1448694" cy="430887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err="1">
                  <a:solidFill>
                    <a:schemeClr val="bg2"/>
                  </a:solidFill>
                  <a:latin typeface="+mn-lt"/>
                  <a:ea typeface="+mn-ea"/>
                </a:rPr>
                <a:t>K</a:t>
              </a:r>
              <a:r>
                <a:rPr lang="en-US" sz="1100" b="1" baseline="-25000" dirty="0" err="1">
                  <a:solidFill>
                    <a:schemeClr val="bg2"/>
                  </a:solidFill>
                  <a:latin typeface="+mn-lt"/>
                  <a:ea typeface="+mn-ea"/>
                </a:rPr>
                <a:t>mc</a:t>
              </a:r>
              <a:r>
                <a:rPr lang="en-US" sz="1100" b="1" dirty="0">
                  <a:solidFill>
                    <a:schemeClr val="bg2"/>
                  </a:solidFill>
                  <a:latin typeface="+mn-lt"/>
                  <a:ea typeface="+mn-ea"/>
                </a:rPr>
                <a:t>: Eddy diffusivity for momentum </a:t>
              </a: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altLang="zh-CN" sz="3200" b="1" u="sng" smtClean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High Resolution PBL Physics Parameters</a:t>
            </a:r>
            <a:endParaRPr lang="en-US" altLang="zh-CN" sz="3200" u="sng" smtClean="0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6705600" y="6583363"/>
            <a:ext cx="2438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zh-CN" sz="1200"/>
              <a:t>Gopalakrishnan et al. 2011</a:t>
            </a:r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4822370" y="5967548"/>
            <a:ext cx="1676399" cy="838200"/>
            <a:chOff x="2256" y="672"/>
            <a:chExt cx="1152" cy="576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256" y="720"/>
              <a:ext cx="1152" cy="52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6" name="Object 3"/>
            <p:cNvGraphicFramePr>
              <a:graphicFrameLocks noChangeAspect="1"/>
            </p:cNvGraphicFramePr>
            <p:nvPr/>
          </p:nvGraphicFramePr>
          <p:xfrm>
            <a:off x="2304" y="672"/>
            <a:ext cx="945" cy="231"/>
          </p:xfrm>
          <a:graphic>
            <a:graphicData uri="http://schemas.openxmlformats.org/presentationml/2006/ole">
              <p:oleObj spid="_x0000_s2050" name="Equation" r:id="rId6" imgW="1282680" imgH="317160" progId="Equation.3">
                <p:embed/>
              </p:oleObj>
            </a:graphicData>
          </a:graphic>
        </p:graphicFrame>
        <p:graphicFrame>
          <p:nvGraphicFramePr>
            <p:cNvPr id="17" name="Object 5"/>
            <p:cNvGraphicFramePr>
              <a:graphicFrameLocks noChangeAspect="1"/>
            </p:cNvGraphicFramePr>
            <p:nvPr/>
          </p:nvGraphicFramePr>
          <p:xfrm>
            <a:off x="2304" y="897"/>
            <a:ext cx="675" cy="285"/>
          </p:xfrm>
          <a:graphic>
            <a:graphicData uri="http://schemas.openxmlformats.org/presentationml/2006/ole">
              <p:oleObj spid="_x0000_s2051" name="Equation" r:id="rId7" imgW="926698" imgH="393529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87442" y="859909"/>
            <a:ext cx="8015947" cy="5233913"/>
            <a:chOff x="352308" y="1118990"/>
            <a:chExt cx="8015947" cy="5233913"/>
          </a:xfrm>
        </p:grpSpPr>
        <p:pic>
          <p:nvPicPr>
            <p:cNvPr id="3075" name="Picture 3"/>
            <p:cNvPicPr>
              <a:picLocks noChangeArrowheads="1"/>
            </p:cNvPicPr>
            <p:nvPr/>
          </p:nvPicPr>
          <p:blipFill>
            <a:blip r:embed="rId2" cstate="print"/>
            <a:srcRect l="13049" r="9786" b="3512"/>
            <a:stretch>
              <a:fillRect/>
            </a:stretch>
          </p:blipFill>
          <p:spPr bwMode="auto">
            <a:xfrm>
              <a:off x="3091946" y="3757748"/>
              <a:ext cx="2483164" cy="2592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6" name="Picture 4"/>
            <p:cNvPicPr>
              <a:picLocks noChangeArrowheads="1"/>
            </p:cNvPicPr>
            <p:nvPr/>
          </p:nvPicPr>
          <p:blipFill>
            <a:blip r:embed="rId3" cstate="print"/>
            <a:srcRect l="13049" b="2634"/>
            <a:stretch>
              <a:fillRect/>
            </a:stretch>
          </p:blipFill>
          <p:spPr bwMode="auto">
            <a:xfrm>
              <a:off x="5570329" y="3746863"/>
              <a:ext cx="2797926" cy="2606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t="8182" r="8336" b="136"/>
            <a:stretch>
              <a:fillRect/>
            </a:stretch>
          </p:blipFill>
          <p:spPr bwMode="auto">
            <a:xfrm>
              <a:off x="354874" y="1120114"/>
              <a:ext cx="2743200" cy="2633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8" name="Picture 6"/>
            <p:cNvPicPr>
              <a:picLocks noChangeArrowheads="1"/>
            </p:cNvPicPr>
            <p:nvPr/>
          </p:nvPicPr>
          <p:blipFill>
            <a:blip r:embed="rId5" cstate="print"/>
            <a:srcRect l="12520" t="8455" r="8203" b="136"/>
            <a:stretch>
              <a:fillRect/>
            </a:stretch>
          </p:blipFill>
          <p:spPr bwMode="auto">
            <a:xfrm>
              <a:off x="3071948" y="1119282"/>
              <a:ext cx="2486060" cy="2635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7"/>
            <p:cNvPicPr>
              <a:picLocks noChangeArrowheads="1"/>
            </p:cNvPicPr>
            <p:nvPr/>
          </p:nvPicPr>
          <p:blipFill>
            <a:blip r:embed="rId6" cstate="print"/>
            <a:srcRect l="12527" t="8455" r="8249" b="136"/>
            <a:stretch>
              <a:fillRect/>
            </a:stretch>
          </p:blipFill>
          <p:spPr bwMode="auto">
            <a:xfrm>
              <a:off x="5549537" y="1118990"/>
              <a:ext cx="2503742" cy="263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 l="90859" b="136"/>
            <a:stretch>
              <a:fillRect/>
            </a:stretch>
          </p:blipFill>
          <p:spPr bwMode="auto">
            <a:xfrm>
              <a:off x="8059781" y="1119487"/>
              <a:ext cx="264154" cy="2633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" name="Picture 2"/>
            <p:cNvPicPr>
              <a:picLocks noChangeArrowheads="1"/>
            </p:cNvPicPr>
            <p:nvPr/>
          </p:nvPicPr>
          <p:blipFill>
            <a:blip r:embed="rId7" cstate="print"/>
            <a:srcRect l="4427" r="9903" b="3512"/>
            <a:stretch>
              <a:fillRect/>
            </a:stretch>
          </p:blipFill>
          <p:spPr bwMode="auto">
            <a:xfrm>
              <a:off x="352308" y="3757748"/>
              <a:ext cx="2756676" cy="2592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rrowheads="1"/>
            </p:cNvPicPr>
            <p:nvPr/>
          </p:nvPicPr>
          <p:blipFill>
            <a:blip r:embed="rId7" cstate="print"/>
            <a:srcRect t="39512" r="86214" b="48293"/>
            <a:stretch>
              <a:fillRect/>
            </a:stretch>
          </p:blipFill>
          <p:spPr bwMode="auto">
            <a:xfrm rot="-5400000">
              <a:off x="296753" y="4643465"/>
              <a:ext cx="443546" cy="327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570411" y="610689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Time history of the intensification process in an idealized storm for the three </a:t>
            </a:r>
            <a:r>
              <a:rPr lang="en-US" sz="1200" b="1" dirty="0" smtClean="0"/>
              <a:t>simulations (Top panels); </a:t>
            </a:r>
            <a:r>
              <a:rPr lang="en-US" sz="1200" b="1" dirty="0" smtClean="0"/>
              <a:t>Tangentially averaged, 6-hourly time averaged, radius-height cross-section of the secondary circulation at 93 hours </a:t>
            </a:r>
            <a:r>
              <a:rPr lang="en-US" sz="1200" b="1" dirty="0" smtClean="0"/>
              <a:t> (Bottom panels).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617619" y="52251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</a:t>
            </a:r>
            <a:r>
              <a:rPr lang="en-US" baseline="-25000" dirty="0" smtClean="0"/>
              <a:t>m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3429000" y="50945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</a:t>
            </a:r>
            <a:r>
              <a:rPr lang="en-US" baseline="-25000" dirty="0" smtClean="0"/>
              <a:t>m</a:t>
            </a:r>
            <a:r>
              <a:rPr lang="en-US" baseline="-50000" dirty="0" smtClean="0"/>
              <a:t>1</a:t>
            </a:r>
            <a:r>
              <a:rPr lang="en-US" dirty="0" smtClean="0"/>
              <a:t>=0.5*K</a:t>
            </a:r>
            <a:r>
              <a:rPr lang="en-US" baseline="-25000" dirty="0" smtClean="0"/>
              <a:t>m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418490" y="483326"/>
            <a:ext cx="138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K</a:t>
            </a:r>
            <a:r>
              <a:rPr lang="en-US" baseline="-25000" dirty="0" smtClean="0"/>
              <a:t>m</a:t>
            </a:r>
            <a:r>
              <a:rPr lang="en-US" baseline="-50000" dirty="0" smtClean="0"/>
              <a:t>2</a:t>
            </a:r>
            <a:r>
              <a:rPr lang="en-US" dirty="0" smtClean="0"/>
              <a:t>=0.25*K</a:t>
            </a:r>
            <a:r>
              <a:rPr lang="en-US" baseline="-25000" dirty="0" smtClean="0"/>
              <a:t>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u="sng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Megi</a:t>
            </a:r>
            <a:r>
              <a:rPr lang="zh-CN" altLang="en-US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zh-CN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Track forecast</a:t>
            </a:r>
            <a:endParaRPr lang="zh-CN" altLang="en-US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" name="Picture 4" descr="Megi_forecas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2525" y="1500188"/>
            <a:ext cx="6667500" cy="500062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Oval 5"/>
          <p:cNvSpPr/>
          <p:nvPr/>
        </p:nvSpPr>
        <p:spPr>
          <a:xfrm>
            <a:off x="4067175" y="4000500"/>
            <a:ext cx="2286000" cy="6858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38100">
            <a:solidFill>
              <a:srgbClr val="0070C0"/>
            </a:solidFill>
            <a:prstDash val="sysDash"/>
          </a:ln>
          <a:scene3d>
            <a:camera prst="orthographicFront">
              <a:rot lat="0" lon="0" rev="212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00400" y="3657600"/>
            <a:ext cx="762000" cy="1143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38100">
            <a:solidFill>
              <a:srgbClr val="C00000"/>
            </a:solidFill>
            <a:prstDash val="sysDash"/>
          </a:ln>
          <a:scene3d>
            <a:camera prst="orthographicFront">
              <a:rot lat="0" lon="0" rev="209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67050" y="3105150"/>
            <a:ext cx="1066800" cy="381000"/>
          </a:xfrm>
          <a:prstGeom prst="ellipse">
            <a:avLst/>
          </a:prstGeom>
          <a:solidFill>
            <a:schemeClr val="bg2">
              <a:alpha val="25000"/>
            </a:schemeClr>
          </a:solidFill>
          <a:ln w="38100">
            <a:solidFill>
              <a:srgbClr val="00B050"/>
            </a:solidFill>
            <a:prstDash val="sysDash"/>
          </a:ln>
          <a:scene3d>
            <a:camera prst="orthographicFront">
              <a:rot lat="0" lon="0" rev="21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u="sng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Megi</a:t>
            </a:r>
            <a:r>
              <a:rPr lang="zh-CN" altLang="en-US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zh-CN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Intensity Forecast</a:t>
            </a:r>
            <a:endParaRPr lang="zh-CN" altLang="en-US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266825"/>
            <a:ext cx="7265988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295400" y="4419600"/>
            <a:ext cx="6729413" cy="914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95400" y="4010025"/>
            <a:ext cx="6729413" cy="411163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95400" y="3190875"/>
            <a:ext cx="6729413" cy="411163"/>
          </a:xfrm>
          <a:prstGeom prst="rect">
            <a:avLst/>
          </a:prstGeom>
          <a:solidFill>
            <a:schemeClr val="accent6">
              <a:alpha val="50000"/>
            </a:schemeClr>
          </a:solidFill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95400" y="2552700"/>
            <a:ext cx="6729413" cy="639763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95400" y="3600450"/>
            <a:ext cx="6729413" cy="411163"/>
          </a:xfrm>
          <a:prstGeom prst="rect">
            <a:avLst/>
          </a:prstGeom>
          <a:solidFill>
            <a:schemeClr val="accent5">
              <a:alpha val="50000"/>
            </a:schemeClr>
          </a:solidFill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71600" y="4572000"/>
            <a:ext cx="3810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71600" y="4038600"/>
            <a:ext cx="685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CAT-1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1600" y="3638550"/>
            <a:ext cx="685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CAT-2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1600" y="3228975"/>
            <a:ext cx="685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CAT-3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71600" y="2714625"/>
            <a:ext cx="685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CAT-4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1600" y="2114550"/>
            <a:ext cx="685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CAT-5</a:t>
            </a:r>
          </a:p>
        </p:txBody>
      </p:sp>
      <p:sp>
        <p:nvSpPr>
          <p:cNvPr id="21" name="Up Arrow 20"/>
          <p:cNvSpPr/>
          <p:nvPr/>
        </p:nvSpPr>
        <p:spPr>
          <a:xfrm>
            <a:off x="3314700" y="4114800"/>
            <a:ext cx="76200" cy="990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Up Arrow 21"/>
          <p:cNvSpPr/>
          <p:nvPr/>
        </p:nvSpPr>
        <p:spPr>
          <a:xfrm>
            <a:off x="4514850" y="4114800"/>
            <a:ext cx="76200" cy="990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Up Arrow 22"/>
          <p:cNvSpPr/>
          <p:nvPr/>
        </p:nvSpPr>
        <p:spPr>
          <a:xfrm>
            <a:off x="5781675" y="4114800"/>
            <a:ext cx="76200" cy="990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81800" y="2590800"/>
            <a:ext cx="1143000" cy="3429000"/>
          </a:xfrm>
          <a:prstGeom prst="ellipse">
            <a:avLst/>
          </a:prstGeom>
          <a:solidFill>
            <a:srgbClr val="C00000">
              <a:alpha val="0"/>
            </a:srgbClr>
          </a:solidFill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:\Users\gopal\Desktop\IHC-2011-Animat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9" name="Rectang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000" b="1" u="sng" smtClean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Possible Applications</a:t>
            </a:r>
            <a:endParaRPr lang="en-US" altLang="zh-CN" b="1" u="sng" smtClean="0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059" name="Rectangle 4"/>
          <p:cNvSpPr>
            <a:spLocks noGrp="1"/>
          </p:cNvSpPr>
          <p:nvPr>
            <p:ph type="body" sz="half" idx="1"/>
          </p:nvPr>
        </p:nvSpPr>
        <p:spPr>
          <a:xfrm>
            <a:off x="304800" y="1125538"/>
            <a:ext cx="41910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000" smtClean="0"/>
              <a:t>Independent DA and cycling system</a:t>
            </a:r>
          </a:p>
          <a:p>
            <a:pPr>
              <a:lnSpc>
                <a:spcPct val="90000"/>
              </a:lnSpc>
            </a:pPr>
            <a:r>
              <a:rPr lang="en-US" altLang="zh-CN" sz="2000" smtClean="0"/>
              <a:t>7-day forecast</a:t>
            </a:r>
          </a:p>
          <a:p>
            <a:pPr>
              <a:lnSpc>
                <a:spcPct val="90000"/>
              </a:lnSpc>
            </a:pPr>
            <a:r>
              <a:rPr lang="en-US" altLang="zh-CN" sz="2000" smtClean="0"/>
              <a:t>Track forecast</a:t>
            </a:r>
          </a:p>
        </p:txBody>
      </p:sp>
      <p:sp>
        <p:nvSpPr>
          <p:cNvPr id="45060" name="Rectangle 5"/>
          <p:cNvSpPr>
            <a:spLocks noGrp="1"/>
          </p:cNvSpPr>
          <p:nvPr>
            <p:ph type="body" sz="half" idx="2"/>
          </p:nvPr>
        </p:nvSpPr>
        <p:spPr>
          <a:xfrm>
            <a:off x="4495800" y="1144588"/>
            <a:ext cx="38862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000" smtClean="0"/>
              <a:t>Local applications</a:t>
            </a:r>
          </a:p>
          <a:p>
            <a:pPr>
              <a:lnSpc>
                <a:spcPct val="90000"/>
              </a:lnSpc>
            </a:pPr>
            <a:r>
              <a:rPr lang="en-US" altLang="zh-CN" sz="2000" smtClean="0"/>
              <a:t>Regional ensembles/products</a:t>
            </a:r>
          </a:p>
          <a:p>
            <a:pPr>
              <a:lnSpc>
                <a:spcPct val="90000"/>
              </a:lnSpc>
            </a:pPr>
            <a:r>
              <a:rPr lang="en-US" altLang="zh-CN" sz="2000" smtClean="0"/>
              <a:t>Daily Tropical Outlook/genesis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133600" y="2151063"/>
            <a:ext cx="4572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/>
            <a:r>
              <a:rPr lang="en-US" altLang="zh-CN" sz="1200">
                <a:latin typeface="Cambria" pitchFamily="18" charset="0"/>
              </a:rPr>
              <a:t>Website at AOML: </a:t>
            </a:r>
            <a:r>
              <a:rPr lang="en-US" altLang="zh-CN" sz="1200" u="sng">
                <a:latin typeface="Cambria" pitchFamily="18" charset="0"/>
              </a:rPr>
              <a:t>https://storm.aoml.noaa.gov/realtime</a:t>
            </a:r>
            <a:endParaRPr lang="en-US" altLang="zh-CN" sz="1200" u="sng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0" y="3124200"/>
            <a:ext cx="14478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>
              <a:latin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>
              <a:latin typeface="Times New Roman" pitchFamily="18" charset="0"/>
            </a:endParaRP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 rot="10800000">
            <a:off x="0" y="4821238"/>
            <a:ext cx="12192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0">
                <a:latin typeface="Times New Roman" pitchFamily="18" charset="0"/>
              </a:rPr>
              <a:t> 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3124200" y="4953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latin typeface="Times New Roman" pitchFamily="18" charset="0"/>
              </a:rPr>
              <a:t>  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3200400" y="5943600"/>
            <a:ext cx="251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latin typeface="Times New Roman" pitchFamily="18" charset="0"/>
              </a:rPr>
              <a:t>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85800" y="0"/>
            <a:ext cx="8002588" cy="495300"/>
            <a:chOff x="432" y="144"/>
            <a:chExt cx="4752" cy="312"/>
          </a:xfrm>
        </p:grpSpPr>
        <p:sp>
          <p:nvSpPr>
            <p:cNvPr id="18491" name="AutoShape 10"/>
            <p:cNvSpPr>
              <a:spLocks noChangeArrowheads="1"/>
            </p:cNvSpPr>
            <p:nvPr/>
          </p:nvSpPr>
          <p:spPr bwMode="auto">
            <a:xfrm>
              <a:off x="432" y="144"/>
              <a:ext cx="4752" cy="312"/>
            </a:xfrm>
            <a:prstGeom prst="roundRect">
              <a:avLst>
                <a:gd name="adj" fmla="val 319"/>
              </a:avLst>
            </a:prstGeom>
            <a:noFill/>
            <a:ln w="38227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b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8492" name="Text Box 11"/>
            <p:cNvSpPr txBox="1">
              <a:spLocks noChangeArrowheads="1"/>
            </p:cNvSpPr>
            <p:nvPr/>
          </p:nvSpPr>
          <p:spPr bwMode="auto">
            <a:xfrm>
              <a:off x="432" y="144"/>
              <a:ext cx="4752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ct val="101000"/>
                </a:lnSpc>
                <a:spcBef>
                  <a:spcPts val="150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Advancing the HWRF System </a:t>
              </a:r>
              <a:r>
                <a:rPr lang="en-GB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FY2012 </a:t>
              </a:r>
              <a:r>
                <a: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&amp; Beyond</a:t>
              </a:r>
            </a:p>
          </p:txBody>
        </p:sp>
      </p:grpSp>
      <p:sp>
        <p:nvSpPr>
          <p:cNvPr id="18440" name="Text Box 18"/>
          <p:cNvSpPr txBox="1">
            <a:spLocks noChangeArrowheads="1"/>
          </p:cNvSpPr>
          <p:nvPr/>
        </p:nvSpPr>
        <p:spPr bwMode="auto">
          <a:xfrm>
            <a:off x="5638800" y="5105400"/>
            <a:ext cx="32004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1000"/>
              </a:lnSpc>
              <a:spcBef>
                <a:spcPts val="112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/>
              <a:t>. </a:t>
            </a:r>
          </a:p>
        </p:txBody>
      </p:sp>
      <p:graphicFrame>
        <p:nvGraphicFramePr>
          <p:cNvPr id="18514" name="Group 82"/>
          <p:cNvGraphicFramePr>
            <a:graphicFrameLocks noGrp="1"/>
          </p:cNvGraphicFramePr>
          <p:nvPr>
            <p:ph idx="1"/>
          </p:nvPr>
        </p:nvGraphicFramePr>
        <p:xfrm>
          <a:off x="152400" y="533400"/>
          <a:ext cx="8699500" cy="5391786"/>
        </p:xfrm>
        <a:graphic>
          <a:graphicData uri="http://schemas.openxmlformats.org/drawingml/2006/table">
            <a:tbl>
              <a:tblPr/>
              <a:tblGrid>
                <a:gridCol w="1447800"/>
                <a:gridCol w="1524000"/>
                <a:gridCol w="116840"/>
                <a:gridCol w="1295400"/>
                <a:gridCol w="233680"/>
                <a:gridCol w="1259840"/>
                <a:gridCol w="1450340"/>
                <a:gridCol w="13716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2014*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2015*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2016*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Resolution/ Infrastructure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Triple nested HWRF (27/9/3 km)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Increased vertical resolution, higher model top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community R2O efforts (HFIP)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Upgrades to WRF infrastructure, Multiple moving domains, NEMS/ESMF/NMM-B, Other oceanic basins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Physics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PBL, Shallow Convection &amp; Microphysics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Microphysics, Radiation, Surface Physics, Coupling to Waves and Land Surface, Physics for high-resolution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DA/ Vortex Initialization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Storm size correction, dynamic mass-wind consistency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Inner core DA (Doppler Radar, satellite)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Hybrid-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EnKF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DA, advanced vortex relocation procedure, improved GSI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Ocean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HYCOM Coupling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Improved ocean data assimilation, physics and resolution, unified coupled system for ATL &amp; EPAC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2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Waves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One-way Wave Coupling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Two-way wave coupling, multi-grid surf zone physics, effects of sea spray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261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Diagnostics and Product Development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HWRF Ensembles, Coupling to Hydrological/ Surge/ Inundation models, diagnostics, product development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485" name="Text Box 55"/>
          <p:cNvSpPr txBox="1">
            <a:spLocks noChangeArrowheads="1"/>
          </p:cNvSpPr>
          <p:nvPr/>
        </p:nvSpPr>
        <p:spPr bwMode="auto">
          <a:xfrm>
            <a:off x="152400" y="6248400"/>
            <a:ext cx="1981200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/>
              <a:t>Ongoing Work</a:t>
            </a:r>
          </a:p>
        </p:txBody>
      </p:sp>
      <p:sp>
        <p:nvSpPr>
          <p:cNvPr id="18486" name="Text Box 56"/>
          <p:cNvSpPr txBox="1">
            <a:spLocks noChangeArrowheads="1"/>
          </p:cNvSpPr>
          <p:nvPr/>
        </p:nvSpPr>
        <p:spPr bwMode="auto">
          <a:xfrm>
            <a:off x="2133600" y="6248400"/>
            <a:ext cx="1981200" cy="36671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/>
              <a:t>2012 </a:t>
            </a:r>
            <a:r>
              <a:rPr lang="en-US" b="0" dirty="0"/>
              <a:t>upgrades</a:t>
            </a:r>
          </a:p>
        </p:txBody>
      </p:sp>
      <p:sp>
        <p:nvSpPr>
          <p:cNvPr id="18487" name="Text Box 57"/>
          <p:cNvSpPr txBox="1">
            <a:spLocks noChangeArrowheads="1"/>
          </p:cNvSpPr>
          <p:nvPr/>
        </p:nvSpPr>
        <p:spPr bwMode="auto">
          <a:xfrm>
            <a:off x="4114800" y="6248400"/>
            <a:ext cx="2590800" cy="366712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/>
              <a:t>Planned developments</a:t>
            </a:r>
          </a:p>
        </p:txBody>
      </p:sp>
      <p:sp>
        <p:nvSpPr>
          <p:cNvPr id="15" name="Text Box 57"/>
          <p:cNvSpPr txBox="1">
            <a:spLocks noChangeArrowheads="1"/>
          </p:cNvSpPr>
          <p:nvPr/>
        </p:nvSpPr>
        <p:spPr bwMode="auto">
          <a:xfrm>
            <a:off x="6701244" y="6248400"/>
            <a:ext cx="2137956" cy="36933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*Computer upgrade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Category</a:t>
            </a:r>
            <a:r>
              <a:rPr lang="en-US" altLang="zh-CN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CN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/>
              <a:t> </a:t>
            </a:r>
            <a:r>
              <a:rPr lang="en-US" sz="2700" u="sng" dirty="0" smtClean="0">
                <a:solidFill>
                  <a:srgbClr val="FFC000"/>
                </a:solidFill>
              </a:rPr>
              <a:t>(</a:t>
            </a:r>
            <a:r>
              <a:rPr lang="en-US" sz="2700" u="sng" dirty="0" err="1" smtClean="0">
                <a:solidFill>
                  <a:srgbClr val="FFC000"/>
                </a:solidFill>
              </a:rPr>
              <a:t>Saffir</a:t>
            </a:r>
            <a:r>
              <a:rPr lang="en-US" sz="2700" u="sng" dirty="0" smtClean="0">
                <a:solidFill>
                  <a:srgbClr val="FFC000"/>
                </a:solidFill>
              </a:rPr>
              <a:t>-Simpson Hurricane Wind Scale)</a:t>
            </a:r>
            <a:endParaRPr lang="zh-CN" altLang="en-US" sz="2700" u="sng" dirty="0" smtClean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sz="2000" b="1" dirty="0" smtClean="0">
                <a:solidFill>
                  <a:srgbClr val="92D050"/>
                </a:solidFill>
              </a:rPr>
              <a:t>Category One Hurricane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Sustained wind: 74-95 mph, 64-82 </a:t>
            </a:r>
            <a:r>
              <a:rPr lang="en-US" altLang="zh-CN" sz="1800" dirty="0" err="1" smtClean="0"/>
              <a:t>kt</a:t>
            </a:r>
            <a:r>
              <a:rPr lang="en-US" altLang="zh-CN" sz="1800" dirty="0" smtClean="0"/>
              <a:t>, 33.0-42.0 m∙s</a:t>
            </a:r>
            <a:r>
              <a:rPr lang="en-US" altLang="zh-CN" sz="1800" baseline="30000" dirty="0" smtClean="0"/>
              <a:t>-1</a:t>
            </a:r>
            <a:r>
              <a:rPr lang="en-US" altLang="zh-CN" sz="1800" dirty="0" smtClean="0"/>
              <a:t> or 119-153 km∙hr</a:t>
            </a:r>
            <a:r>
              <a:rPr lang="en-US" altLang="zh-CN" sz="1800" baseline="30000" dirty="0" smtClean="0"/>
              <a:t>-1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Severity:</a:t>
            </a:r>
            <a:r>
              <a:rPr lang="en-US" altLang="zh-CN" sz="1800" i="1" dirty="0" smtClean="0"/>
              <a:t> </a:t>
            </a:r>
            <a:r>
              <a:rPr lang="en-US" altLang="zh-CN" sz="1800" b="1" i="1" u="sng" dirty="0" smtClean="0">
                <a:solidFill>
                  <a:srgbClr val="FFC000"/>
                </a:solidFill>
              </a:rPr>
              <a:t>Very dangerous</a:t>
            </a:r>
            <a:r>
              <a:rPr lang="en-US" altLang="zh-CN" sz="1800" i="1" dirty="0" smtClean="0">
                <a:solidFill>
                  <a:srgbClr val="7030A0"/>
                </a:solidFill>
              </a:rPr>
              <a:t> </a:t>
            </a:r>
            <a:r>
              <a:rPr lang="en-US" altLang="zh-CN" sz="1800" i="1" dirty="0" smtClean="0"/>
              <a:t>winds will produce </a:t>
            </a:r>
            <a:r>
              <a:rPr lang="en-US" altLang="zh-CN" sz="1800" b="1" i="1" u="sng" dirty="0" smtClean="0">
                <a:solidFill>
                  <a:srgbClr val="FFC000"/>
                </a:solidFill>
              </a:rPr>
              <a:t>some</a:t>
            </a:r>
            <a:r>
              <a:rPr lang="en-US" altLang="zh-CN" sz="1800" i="1" dirty="0" smtClean="0"/>
              <a:t> damage</a:t>
            </a:r>
            <a:endParaRPr lang="en-US" altLang="zh-CN" sz="1800" dirty="0" smtClean="0"/>
          </a:p>
          <a:p>
            <a:pPr>
              <a:lnSpc>
                <a:spcPct val="80000"/>
              </a:lnSpc>
            </a:pPr>
            <a:r>
              <a:rPr lang="en-US" altLang="zh-CN" sz="2000" b="1" dirty="0" smtClean="0">
                <a:solidFill>
                  <a:srgbClr val="92D050"/>
                </a:solidFill>
              </a:rPr>
              <a:t>Category Two Hurricane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Sustained wind: 96-110 mph, 83-95 </a:t>
            </a:r>
            <a:r>
              <a:rPr lang="en-US" altLang="zh-CN" sz="1800" dirty="0" err="1" smtClean="0"/>
              <a:t>kt</a:t>
            </a:r>
            <a:r>
              <a:rPr lang="en-US" altLang="zh-CN" sz="1800" dirty="0" smtClean="0"/>
              <a:t>, 42.5-49.0 m∙s</a:t>
            </a:r>
            <a:r>
              <a:rPr lang="en-US" altLang="zh-CN" sz="1800" baseline="30000" dirty="0" smtClean="0"/>
              <a:t>-1</a:t>
            </a:r>
            <a:r>
              <a:rPr lang="en-US" altLang="zh-CN" sz="1800" dirty="0" smtClean="0"/>
              <a:t> or 154-177 km∙hr</a:t>
            </a:r>
            <a:r>
              <a:rPr lang="en-US" altLang="zh-CN" sz="1800" baseline="30000" dirty="0" smtClean="0"/>
              <a:t>-1</a:t>
            </a:r>
            <a:endParaRPr lang="en-US" altLang="zh-CN" sz="1800" dirty="0" smtClean="0"/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Severity: </a:t>
            </a:r>
            <a:r>
              <a:rPr lang="en-US" altLang="zh-CN" sz="1800" b="1" i="1" u="sng" dirty="0" smtClean="0">
                <a:solidFill>
                  <a:srgbClr val="FFC000"/>
                </a:solidFill>
              </a:rPr>
              <a:t>Extremely dangerous</a:t>
            </a:r>
            <a:r>
              <a:rPr lang="en-US" altLang="zh-CN" sz="1800" i="1" dirty="0" smtClean="0"/>
              <a:t> winds will cause </a:t>
            </a:r>
            <a:r>
              <a:rPr lang="en-US" altLang="zh-CN" sz="1800" b="1" i="1" u="sng" dirty="0" smtClean="0">
                <a:solidFill>
                  <a:srgbClr val="FFC000"/>
                </a:solidFill>
              </a:rPr>
              <a:t>extensive</a:t>
            </a:r>
            <a:r>
              <a:rPr lang="en-US" altLang="zh-CN" sz="1800" i="1" dirty="0" smtClean="0"/>
              <a:t> damage</a:t>
            </a:r>
            <a:endParaRPr lang="en-US" altLang="zh-CN" sz="1800" dirty="0" smtClean="0"/>
          </a:p>
          <a:p>
            <a:pPr>
              <a:lnSpc>
                <a:spcPct val="80000"/>
              </a:lnSpc>
            </a:pPr>
            <a:r>
              <a:rPr lang="en-US" altLang="zh-CN" sz="2000" b="1" dirty="0" smtClean="0">
                <a:solidFill>
                  <a:srgbClr val="92D050"/>
                </a:solidFill>
              </a:rPr>
              <a:t>Category Three Hurricane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Sustained wind: 111-130 mph, 96-113 </a:t>
            </a:r>
            <a:r>
              <a:rPr lang="en-US" altLang="zh-CN" sz="1800" dirty="0" err="1" smtClean="0"/>
              <a:t>kt</a:t>
            </a:r>
            <a:r>
              <a:rPr lang="en-US" altLang="zh-CN" sz="1800" dirty="0" smtClean="0"/>
              <a:t>, 49.5-58.0 m∙s</a:t>
            </a:r>
            <a:r>
              <a:rPr lang="en-US" altLang="zh-CN" sz="1800" baseline="30000" dirty="0" smtClean="0"/>
              <a:t>-1</a:t>
            </a:r>
            <a:r>
              <a:rPr lang="en-US" altLang="zh-CN" sz="1800" dirty="0" smtClean="0"/>
              <a:t> or 178-209 km∙hr</a:t>
            </a:r>
            <a:r>
              <a:rPr lang="en-US" altLang="zh-CN" sz="1800" baseline="30000" dirty="0" smtClean="0"/>
              <a:t>-1</a:t>
            </a:r>
            <a:endParaRPr lang="en-US" altLang="zh-CN" sz="1800" dirty="0" smtClean="0"/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Severity: </a:t>
            </a:r>
            <a:r>
              <a:rPr lang="en-US" altLang="zh-CN" sz="1800" b="1" i="1" u="sng" dirty="0" smtClean="0">
                <a:solidFill>
                  <a:srgbClr val="FFC000"/>
                </a:solidFill>
              </a:rPr>
              <a:t>Devastating</a:t>
            </a:r>
            <a:r>
              <a:rPr lang="en-US" altLang="zh-CN" sz="1800" i="1" dirty="0" smtClean="0"/>
              <a:t> damage will occur</a:t>
            </a:r>
            <a:endParaRPr lang="en-US" altLang="zh-CN" sz="1800" dirty="0" smtClean="0"/>
          </a:p>
          <a:p>
            <a:pPr>
              <a:lnSpc>
                <a:spcPct val="80000"/>
              </a:lnSpc>
            </a:pPr>
            <a:r>
              <a:rPr lang="en-US" altLang="zh-CN" sz="2000" b="1" dirty="0" smtClean="0">
                <a:solidFill>
                  <a:srgbClr val="92D050"/>
                </a:solidFill>
              </a:rPr>
              <a:t>Category Four Hurricane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Sustained wind: 131-155 mph, 114-135 </a:t>
            </a:r>
            <a:r>
              <a:rPr lang="en-US" altLang="zh-CN" sz="1800" dirty="0" err="1" smtClean="0"/>
              <a:t>kt</a:t>
            </a:r>
            <a:r>
              <a:rPr lang="en-US" altLang="zh-CN" sz="1800" dirty="0" smtClean="0"/>
              <a:t>, 58.5-69.5 m∙s</a:t>
            </a:r>
            <a:r>
              <a:rPr lang="en-US" altLang="zh-CN" sz="1800" baseline="30000" dirty="0" smtClean="0"/>
              <a:t>-1</a:t>
            </a:r>
            <a:r>
              <a:rPr lang="en-US" altLang="zh-CN" sz="1800" dirty="0" smtClean="0"/>
              <a:t> or 210-249 km∙hr</a:t>
            </a:r>
            <a:r>
              <a:rPr lang="en-US" altLang="zh-CN" sz="1800" baseline="30000" dirty="0" smtClean="0"/>
              <a:t>-1</a:t>
            </a:r>
            <a:endParaRPr lang="en-US" altLang="zh-CN" sz="1800" dirty="0" smtClean="0"/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Severity: </a:t>
            </a:r>
            <a:r>
              <a:rPr lang="en-US" altLang="zh-CN" sz="1800" b="1" i="1" u="sng" dirty="0" smtClean="0">
                <a:solidFill>
                  <a:srgbClr val="FFC000"/>
                </a:solidFill>
              </a:rPr>
              <a:t>Catastrophic</a:t>
            </a:r>
            <a:r>
              <a:rPr lang="en-US" altLang="zh-CN" sz="1800" i="1" dirty="0" smtClean="0"/>
              <a:t> damage will occur</a:t>
            </a:r>
            <a:endParaRPr lang="en-US" altLang="zh-CN" sz="1800" dirty="0" smtClean="0"/>
          </a:p>
          <a:p>
            <a:pPr>
              <a:lnSpc>
                <a:spcPct val="80000"/>
              </a:lnSpc>
            </a:pPr>
            <a:r>
              <a:rPr lang="en-US" altLang="zh-CN" sz="2000" b="1" dirty="0" smtClean="0">
                <a:solidFill>
                  <a:srgbClr val="92D050"/>
                </a:solidFill>
              </a:rPr>
              <a:t>Category Five Hurricane</a:t>
            </a:r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Sustained wind:  &gt;155 mph, &gt;135 </a:t>
            </a:r>
            <a:r>
              <a:rPr lang="en-US" altLang="zh-CN" sz="1800" dirty="0" err="1" smtClean="0"/>
              <a:t>kt</a:t>
            </a:r>
            <a:r>
              <a:rPr lang="en-US" altLang="zh-CN" sz="1800" dirty="0" smtClean="0"/>
              <a:t>, &gt;69.5 m∙s</a:t>
            </a:r>
            <a:r>
              <a:rPr lang="en-US" altLang="zh-CN" sz="1800" baseline="30000" dirty="0" smtClean="0"/>
              <a:t>-1</a:t>
            </a:r>
            <a:r>
              <a:rPr lang="en-US" altLang="zh-CN" sz="1800" dirty="0" smtClean="0"/>
              <a:t> or &gt;249 km∙hr</a:t>
            </a:r>
            <a:r>
              <a:rPr lang="en-US" altLang="zh-CN" sz="1800" baseline="30000" dirty="0" smtClean="0"/>
              <a:t>-1</a:t>
            </a:r>
            <a:endParaRPr lang="en-US" altLang="zh-CN" sz="1800" dirty="0" smtClean="0"/>
          </a:p>
          <a:p>
            <a:pPr lvl="1">
              <a:lnSpc>
                <a:spcPct val="80000"/>
              </a:lnSpc>
            </a:pPr>
            <a:r>
              <a:rPr lang="en-US" altLang="zh-CN" sz="1800" dirty="0" smtClean="0"/>
              <a:t>Severity: </a:t>
            </a:r>
            <a:r>
              <a:rPr lang="en-US" altLang="zh-CN" sz="1800" b="1" i="1" u="sng" dirty="0" smtClean="0">
                <a:solidFill>
                  <a:srgbClr val="FFC000"/>
                </a:solidFill>
              </a:rPr>
              <a:t>Catastrophic</a:t>
            </a:r>
            <a:r>
              <a:rPr lang="en-US" altLang="zh-CN" sz="1800" i="1" dirty="0" smtClean="0"/>
              <a:t> damage will occur</a:t>
            </a:r>
            <a:endParaRPr lang="en-US" altLang="zh-CN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6836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C000"/>
                  </a:solidFill>
                </a:uFill>
              </a:rPr>
              <a:t>Costliest and Deadliest Tropical Storms</a:t>
            </a:r>
            <a:endParaRPr lang="en-US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C000"/>
                </a:solidFill>
              </a:u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71600" y="1600200"/>
          <a:ext cx="5943600" cy="2249805"/>
        </p:xfrm>
        <a:graphic>
          <a:graphicData uri="http://schemas.openxmlformats.org/drawingml/2006/table">
            <a:tbl>
              <a:tblPr/>
              <a:tblGrid>
                <a:gridCol w="609600"/>
                <a:gridCol w="1282700"/>
                <a:gridCol w="1282700"/>
                <a:gridCol w="609600"/>
                <a:gridCol w="711200"/>
                <a:gridCol w="1447800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Rank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Tropical Cyclone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Location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Year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Category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Damage (millions dollars)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KATRINA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LA/MS/FL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105,840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ANDREW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 FL/SE LA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1992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45,561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IKE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Upper TX/SW LA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2008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27,790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WILMA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SW/SE FL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20,587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IVAN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NW FL/AL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19,832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CHARLEY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SW FL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15,820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HUGO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SC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1989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12,775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RITA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LA/TX/FL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11,797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AGNES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FL/NE U.S.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1972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11,760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BESTY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 FL/SE LA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1965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11,227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52600" y="4343400"/>
          <a:ext cx="5205730" cy="2105025"/>
        </p:xfrm>
        <a:graphic>
          <a:graphicData uri="http://schemas.openxmlformats.org/drawingml/2006/table">
            <a:tbl>
              <a:tblPr/>
              <a:tblGrid>
                <a:gridCol w="609600"/>
                <a:gridCol w="1914525"/>
                <a:gridCol w="571500"/>
                <a:gridCol w="714375"/>
                <a:gridCol w="1395730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Rank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Tropical Cyclone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Year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Category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DEATHS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TX (Galveston)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&gt;8,000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FL (SE/Lake Okeechibee)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1928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&gt;2500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KATRINA (SE LA/MS)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1,200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LA (Cheniere Caminanda)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1893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1,100-1,400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SC/GA (Sea Islands)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1893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1,000-2,000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GA/SC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1881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AUDREY (SW LA/N TX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1957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&gt;=416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FL (Keys)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1935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408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LA (Last Island)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1856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FL (Miami)/MS/AL/Pensacola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1926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372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2515" y="1243148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FFFF00"/>
                </a:solidFill>
              </a:rPr>
              <a:t>Table 1. The 10 normalized costliest mainland United States tropical cyclones (1900-2010)</a:t>
            </a:r>
            <a:endParaRPr lang="en-US" sz="1600" u="sng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3962400"/>
            <a:ext cx="6176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FFFF00"/>
                </a:solidFill>
              </a:rPr>
              <a:t>Table 2. The 10 deadliest mainland tropical cyclones (1851-2010)</a:t>
            </a:r>
            <a:endParaRPr lang="en-US" sz="1600" u="sng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43356" y="6468293"/>
            <a:ext cx="1900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(Blake et al. 2011)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title"/>
          </p:nvPr>
        </p:nvSpPr>
        <p:spPr>
          <a:xfrm>
            <a:off x="44450" y="1265238"/>
            <a:ext cx="4652963" cy="558800"/>
          </a:xfrm>
        </p:spPr>
        <p:txBody>
          <a:bodyPr/>
          <a:lstStyle/>
          <a:p>
            <a:r>
              <a:rPr lang="en-US" altLang="zh-CN" sz="1800" smtClean="0">
                <a:ea typeface="ＭＳ Ｐゴシック" pitchFamily="34" charset="-128"/>
              </a:rPr>
              <a:t>The Good – Track forecast improvements</a:t>
            </a:r>
          </a:p>
        </p:txBody>
      </p:sp>
      <p:pic>
        <p:nvPicPr>
          <p:cNvPr id="17410" name="Content Placeholder 6" descr="AL_tkerr (trend).gif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6363" y="1816100"/>
            <a:ext cx="4397375" cy="3657600"/>
          </a:xfrm>
        </p:spPr>
      </p:pic>
      <p:sp>
        <p:nvSpPr>
          <p:cNvPr id="17411" name="Text Box 19"/>
          <p:cNvSpPr txBox="1">
            <a:spLocks noChangeArrowheads="1"/>
          </p:cNvSpPr>
          <p:nvPr/>
        </p:nvSpPr>
        <p:spPr bwMode="auto">
          <a:xfrm>
            <a:off x="182563" y="5480050"/>
            <a:ext cx="4424362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0188" indent="-230188">
              <a:spcBef>
                <a:spcPts val="600"/>
              </a:spcBef>
              <a:buFont typeface="Arial" charset="0"/>
              <a:buChar char="•"/>
            </a:pPr>
            <a:r>
              <a:rPr lang="en-US" altLang="zh-CN" sz="1600" dirty="0" smtClean="0">
                <a:latin typeface="Calibri" pitchFamily="34" charset="0"/>
              </a:rPr>
              <a:t>Error cut in half over past 15 years</a:t>
            </a:r>
            <a:endParaRPr lang="zh-CN" altLang="en-US" sz="1600" dirty="0">
              <a:latin typeface="Calibri" pitchFamily="34" charset="0"/>
            </a:endParaRPr>
          </a:p>
          <a:p>
            <a:pPr marL="230188" indent="-230188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 smtClean="0"/>
              <a:t>10-year improvement - As accurate at 48h as we were at 24h in 2000</a:t>
            </a:r>
            <a:endParaRPr lang="en-US" sz="1600" dirty="0"/>
          </a:p>
        </p:txBody>
      </p:sp>
      <p:pic>
        <p:nvPicPr>
          <p:cNvPr id="17412" name="Content Placeholder 5" descr="AL_inerr (trend).gif"/>
          <p:cNvPicPr>
            <a:picLocks/>
          </p:cNvPicPr>
          <p:nvPr/>
        </p:nvPicPr>
        <p:blipFill>
          <a:blip r:embed="rId4" cstate="print"/>
          <a:srcRect l="-201" r="-201"/>
          <a:stretch>
            <a:fillRect/>
          </a:stretch>
        </p:blipFill>
        <p:spPr bwMode="auto">
          <a:xfrm>
            <a:off x="4494213" y="1816100"/>
            <a:ext cx="453231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257800" y="4572000"/>
            <a:ext cx="3648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No progress with intensity in last 15-20 years</a:t>
            </a:r>
            <a:endParaRPr lang="en-US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</a:endParaRPr>
          </a:p>
        </p:txBody>
      </p:sp>
      <p:sp>
        <p:nvSpPr>
          <p:cNvPr id="17414" name="Text Box 19"/>
          <p:cNvSpPr txBox="1">
            <a:spLocks noChangeArrowheads="1"/>
          </p:cNvSpPr>
          <p:nvPr/>
        </p:nvSpPr>
        <p:spPr bwMode="auto">
          <a:xfrm>
            <a:off x="4648200" y="5480050"/>
            <a:ext cx="433705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0188" indent="-230188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24-48h intensity forecast off by 1 category</a:t>
            </a:r>
            <a:r>
              <a:rPr lang="zh-CN" altLang="en-US" sz="1600" dirty="0" smtClean="0">
                <a:latin typeface="Calibri" pitchFamily="34" charset="0"/>
              </a:rPr>
              <a:t> </a:t>
            </a:r>
            <a:endParaRPr lang="zh-CN" altLang="en-US" sz="1600" dirty="0">
              <a:latin typeface="Calibri" pitchFamily="34" charset="0"/>
            </a:endParaRPr>
          </a:p>
          <a:p>
            <a:pPr marL="230188" indent="-230188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Off by 2 categories 5-10% of time</a:t>
            </a:r>
            <a:endParaRPr lang="en-US" sz="1600" dirty="0"/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4495800" y="1295400"/>
            <a:ext cx="46482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rIns="182880" anchor="ctr"/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ea typeface="+mn-ea"/>
              </a:rPr>
              <a:t>The Bad - Intensity forecasts no real gains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608263" y="2627313"/>
            <a:ext cx="1855787" cy="2119312"/>
            <a:chOff x="2595563" y="2613813"/>
            <a:chExt cx="1856143" cy="2119313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2595563" y="2613813"/>
              <a:ext cx="1829956" cy="2119313"/>
              <a:chOff x="2595563" y="2600719"/>
              <a:chExt cx="1829956" cy="2119313"/>
            </a:xfrm>
          </p:grpSpPr>
          <p:cxnSp>
            <p:nvCxnSpPr>
              <p:cNvPr id="7" name="Straight Arrow Connector 6"/>
              <p:cNvCxnSpPr/>
              <p:nvPr/>
            </p:nvCxnSpPr>
            <p:spPr bwMode="auto">
              <a:xfrm flipV="1">
                <a:off x="2595563" y="3588144"/>
                <a:ext cx="1791044" cy="4762"/>
              </a:xfrm>
              <a:prstGeom prst="straightConnector1">
                <a:avLst/>
              </a:prstGeom>
              <a:ln w="57150"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2595563" y="4094557"/>
                <a:ext cx="1830738" cy="17463"/>
              </a:xfrm>
              <a:prstGeom prst="straightConnector1">
                <a:avLst/>
              </a:prstGeom>
              <a:ln w="57150"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 bwMode="auto">
              <a:xfrm rot="5400000" flipH="1" flipV="1">
                <a:off x="1535906" y="3660376"/>
                <a:ext cx="2119313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Arrow Connector 17"/>
            <p:cNvCxnSpPr/>
            <p:nvPr/>
          </p:nvCxnSpPr>
          <p:spPr bwMode="auto">
            <a:xfrm>
              <a:off x="2603502" y="4469601"/>
              <a:ext cx="1848204" cy="1588"/>
            </a:xfrm>
            <a:prstGeom prst="straightConnector1">
              <a:avLst/>
            </a:prstGeom>
            <a:ln w="57150">
              <a:solidFill>
                <a:srgbClr val="BD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4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8" y="107950"/>
            <a:ext cx="74326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/>
          </p:cNvSpPr>
          <p:nvPr>
            <p:ph type="body" idx="1"/>
          </p:nvPr>
        </p:nvSpPr>
        <p:spPr>
          <a:xfrm>
            <a:off x="381000" y="1524000"/>
            <a:ext cx="5410200" cy="48196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buNone/>
            </a:pPr>
            <a:r>
              <a:rPr lang="en-US" altLang="zh-CN" sz="3300" b="1" u="sng" dirty="0" smtClean="0">
                <a:solidFill>
                  <a:srgbClr val="92D050"/>
                </a:solidFill>
              </a:rPr>
              <a:t>HFIP</a:t>
            </a:r>
            <a:r>
              <a:rPr lang="zh-CN" altLang="en-US" sz="3300" b="1" u="sng" dirty="0">
                <a:solidFill>
                  <a:srgbClr val="92D050"/>
                </a:solidFill>
              </a:rPr>
              <a:t> </a:t>
            </a:r>
            <a:r>
              <a:rPr lang="en-US" altLang="zh-CN" sz="3300" b="1" u="sng" dirty="0" smtClean="0">
                <a:solidFill>
                  <a:srgbClr val="92D050"/>
                </a:solidFill>
              </a:rPr>
              <a:t>Objectives</a:t>
            </a:r>
            <a:endParaRPr lang="zh-CN" altLang="en-US" sz="3300" b="1" u="sng" dirty="0" smtClean="0">
              <a:solidFill>
                <a:srgbClr val="92D050"/>
              </a:solidFill>
            </a:endParaRPr>
          </a:p>
          <a:p>
            <a:pPr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altLang="zh-CN" sz="2400" dirty="0" smtClean="0"/>
              <a:t>Improving forecast accuracy</a:t>
            </a:r>
            <a:r>
              <a:rPr lang="zh-CN" altLang="en-US" sz="2400" dirty="0" smtClean="0"/>
              <a:t> </a:t>
            </a:r>
          </a:p>
          <a:p>
            <a:pPr lvl="1">
              <a:lnSpc>
                <a:spcPct val="90000"/>
              </a:lnSpc>
              <a:spcBef>
                <a:spcPts val="900"/>
              </a:spcBef>
            </a:pPr>
            <a:r>
              <a:rPr lang="en-US" altLang="zh-CN" sz="1900" dirty="0" smtClean="0"/>
              <a:t>Hurricane impact areas (track): 50% in 10 years</a:t>
            </a:r>
          </a:p>
          <a:p>
            <a:pPr lvl="1">
              <a:lnSpc>
                <a:spcPct val="90000"/>
              </a:lnSpc>
              <a:spcBef>
                <a:spcPts val="900"/>
              </a:spcBef>
            </a:pPr>
            <a:r>
              <a:rPr lang="en-US" altLang="zh-CN" sz="1900" dirty="0" smtClean="0"/>
              <a:t>Severity (intensity): 50% in 10 years</a:t>
            </a:r>
          </a:p>
          <a:p>
            <a:pPr lvl="1">
              <a:lnSpc>
                <a:spcPct val="90000"/>
              </a:lnSpc>
              <a:spcBef>
                <a:spcPts val="900"/>
              </a:spcBef>
            </a:pPr>
            <a:r>
              <a:rPr lang="en-US" altLang="zh-CN" sz="1900" dirty="0" smtClean="0"/>
              <a:t>Special focus: Rapid intensity change</a:t>
            </a:r>
            <a:endParaRPr lang="en-US" dirty="0" smtClean="0"/>
          </a:p>
          <a:p>
            <a:pPr lvl="2"/>
            <a:r>
              <a:rPr lang="en-US" sz="1600" dirty="0" smtClean="0">
                <a:solidFill>
                  <a:srgbClr val="FFFF00"/>
                </a:solidFill>
              </a:rPr>
              <a:t>Increase probability of detecting rapid intensification at day 1 to 90% and 60% at day 5</a:t>
            </a:r>
            <a:endParaRPr lang="zh-CN" altLang="en-US" sz="1500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altLang="zh-CN" sz="2400" dirty="0" smtClean="0"/>
              <a:t>Extend forecast reliability out to 7 days</a:t>
            </a:r>
            <a:endParaRPr lang="zh-CN" altLang="en-US" sz="2400" dirty="0" smtClean="0"/>
          </a:p>
          <a:p>
            <a:pPr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altLang="zh-CN" sz="2400" dirty="0" smtClean="0"/>
              <a:t>Quantify, bound and reduce forecast uncertainty to enable risk management decisions</a:t>
            </a:r>
          </a:p>
          <a:p>
            <a:pPr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altLang="zh-CN" sz="2400" dirty="0" smtClean="0"/>
              <a:t>Improve storm surge forecast</a:t>
            </a:r>
          </a:p>
          <a:p>
            <a:pPr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altLang="zh-CN" sz="2400" dirty="0" smtClean="0"/>
              <a:t>More information on HFIP website:</a:t>
            </a:r>
            <a:r>
              <a:rPr lang="zh-CN" altLang="en-US" sz="2400" dirty="0" smtClean="0"/>
              <a:t> </a:t>
            </a:r>
            <a:r>
              <a:rPr lang="en-US" altLang="zh-CN" sz="2200" dirty="0" smtClean="0">
                <a:solidFill>
                  <a:srgbClr val="FFFF00"/>
                </a:solidFill>
              </a:rPr>
              <a:t>http://www.hfip.org</a:t>
            </a:r>
          </a:p>
        </p:txBody>
      </p:sp>
      <p:pic>
        <p:nvPicPr>
          <p:cNvPr id="50184" name="Picture 8" descr="http://www.magazine.noaa.gov/stories/images/145135F120_s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38" y="4041775"/>
            <a:ext cx="3124200" cy="2481263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  <a:miter lim="800000"/>
            <a:headEnd/>
            <a:tailEnd/>
          </a:ln>
          <a:effectLst>
            <a:outerShdw blurRad="63500" dist="99190" dir="2388334" algn="ctr" rotWithShape="0">
              <a:srgbClr val="2E507A">
                <a:alpha val="50000"/>
              </a:srgbClr>
            </a:outerShdw>
          </a:effec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8" y="120650"/>
            <a:ext cx="74326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3263" y="1447800"/>
            <a:ext cx="312737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HFIP Challenges and Strategies</a:t>
            </a:r>
            <a:endParaRPr lang="en-US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55000" lnSpcReduction="20000"/>
          </a:bodyPr>
          <a:lstStyle/>
          <a:p>
            <a:r>
              <a:rPr lang="en-US" b="1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</a:t>
            </a:r>
          </a:p>
          <a:p>
            <a:pPr lvl="1"/>
            <a:r>
              <a:rPr lang="en-US" dirty="0" smtClean="0"/>
              <a:t>Limited operational high performance computing availability</a:t>
            </a:r>
          </a:p>
          <a:p>
            <a:pPr lvl="1"/>
            <a:r>
              <a:rPr lang="en-US" dirty="0" smtClean="0"/>
              <a:t>Model initialization issues within the first 24-36 hrs</a:t>
            </a:r>
          </a:p>
          <a:p>
            <a:pPr lvl="1"/>
            <a:r>
              <a:rPr lang="en-US" dirty="0" smtClean="0"/>
              <a:t>Better utilization of existing satellite data</a:t>
            </a:r>
          </a:p>
          <a:p>
            <a:pPr lvl="1"/>
            <a:r>
              <a:rPr lang="en-US" dirty="0" smtClean="0"/>
              <a:t>Development of useful probabilistic forecast products and effectively communicate the information</a:t>
            </a:r>
          </a:p>
          <a:p>
            <a:r>
              <a:rPr lang="en-US" b="1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Strategies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High-resolution approach</a:t>
            </a:r>
          </a:p>
          <a:p>
            <a:pPr lvl="2"/>
            <a:r>
              <a:rPr lang="en-US" dirty="0" smtClean="0"/>
              <a:t>Adequately resolve the hurricane structure</a:t>
            </a:r>
          </a:p>
          <a:p>
            <a:pPr lvl="3"/>
            <a:r>
              <a:rPr lang="en-US" dirty="0" smtClean="0"/>
              <a:t>5-15 km in the global forecast model</a:t>
            </a:r>
          </a:p>
          <a:p>
            <a:pPr lvl="3"/>
            <a:r>
              <a:rPr lang="en-US" dirty="0" smtClean="0"/>
              <a:t>1-3 km in the regional forecast  model</a:t>
            </a:r>
          </a:p>
          <a:p>
            <a:pPr lvl="2"/>
            <a:r>
              <a:rPr lang="en-US" dirty="0" smtClean="0"/>
              <a:t>Global modeling </a:t>
            </a:r>
          </a:p>
          <a:p>
            <a:pPr lvl="3"/>
            <a:r>
              <a:rPr lang="en-US" dirty="0" smtClean="0"/>
              <a:t>Track</a:t>
            </a:r>
          </a:p>
          <a:p>
            <a:pPr lvl="3"/>
            <a:r>
              <a:rPr lang="en-US" dirty="0" smtClean="0"/>
              <a:t>Uncertainty</a:t>
            </a:r>
          </a:p>
          <a:p>
            <a:pPr lvl="3"/>
            <a:r>
              <a:rPr lang="en-US" dirty="0" smtClean="0"/>
              <a:t>Extend 4-7 days forecast</a:t>
            </a:r>
          </a:p>
          <a:p>
            <a:pPr lvl="2"/>
            <a:r>
              <a:rPr lang="en-US" dirty="0" smtClean="0"/>
              <a:t>Regional modeling</a:t>
            </a:r>
          </a:p>
          <a:p>
            <a:pPr lvl="3"/>
            <a:r>
              <a:rPr lang="en-US" dirty="0" smtClean="0"/>
              <a:t>Intensity at medium forecast lead time </a:t>
            </a:r>
          </a:p>
          <a:p>
            <a:pPr lvl="3"/>
            <a:r>
              <a:rPr lang="en-US" dirty="0" smtClean="0"/>
              <a:t>rapid intensity at a shorter lead times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Ensemble approaches</a:t>
            </a:r>
          </a:p>
          <a:p>
            <a:pPr lvl="2"/>
            <a:r>
              <a:rPr lang="en-US" dirty="0" smtClean="0"/>
              <a:t>Single model ensemble</a:t>
            </a:r>
          </a:p>
          <a:p>
            <a:pPr lvl="2"/>
            <a:r>
              <a:rPr lang="en-US" dirty="0" smtClean="0"/>
              <a:t>Physics ensemble</a:t>
            </a:r>
          </a:p>
          <a:p>
            <a:pPr lvl="2"/>
            <a:r>
              <a:rPr lang="en-US" dirty="0" smtClean="0"/>
              <a:t>Multi-model ensemble</a:t>
            </a:r>
          </a:p>
          <a:p>
            <a:pPr lvl="2"/>
            <a:r>
              <a:rPr lang="en-US" dirty="0" smtClean="0"/>
              <a:t>Mixture of the above ensemble approaches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Ultimate approach: High-resolution ensemble approaches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8686800" cy="6397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u="sng" dirty="0" smtClean="0">
                <a:solidFill>
                  <a:srgbClr val="FFC000"/>
                </a:solidFill>
                <a:uFill>
                  <a:solidFill>
                    <a:srgbClr val="FFFF00"/>
                  </a:solidFill>
                </a:uFill>
              </a:rPr>
              <a:t>Major HWRF developments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38200"/>
            <a:ext cx="8458200" cy="57912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92D050"/>
                </a:solidFill>
              </a:rPr>
              <a:t>Model framework expansion</a:t>
            </a:r>
          </a:p>
          <a:p>
            <a:pPr lvl="1"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New model internal storm track algorithm (HRD-EMC)</a:t>
            </a:r>
          </a:p>
          <a:p>
            <a:pPr lvl="1"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Multiple nest framework (HRD-EMC)</a:t>
            </a:r>
          </a:p>
          <a:p>
            <a:pPr lvl="1"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Idealized test (HRD-ESRL)</a:t>
            </a:r>
          </a:p>
          <a:p>
            <a:pPr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92D050"/>
                </a:solidFill>
              </a:rPr>
              <a:t>Physics improvement</a:t>
            </a:r>
          </a:p>
          <a:p>
            <a:pPr lvl="1"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New GFS convection and shallow convection (EMC)</a:t>
            </a:r>
          </a:p>
          <a:p>
            <a:pPr lvl="1"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Modified PBL (HRD-EMC)</a:t>
            </a:r>
          </a:p>
          <a:p>
            <a:pPr lvl="1"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GFDL surface scheme (EMC-HRD)</a:t>
            </a:r>
          </a:p>
          <a:p>
            <a:pPr lvl="1"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Modifications to treatment of eddy diffusivity (HRD-EMC)</a:t>
            </a:r>
          </a:p>
          <a:p>
            <a:pPr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92D050"/>
                </a:solidFill>
              </a:rPr>
              <a:t>Vortex initialization &amp; Cycling (EMC-HRD)</a:t>
            </a:r>
          </a:p>
          <a:p>
            <a:pPr lvl="1"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Improve vortex initialization for more realistic storm size and intensity corrections</a:t>
            </a:r>
          </a:p>
          <a:p>
            <a:pPr lvl="1"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Cycle multiple-nest fields </a:t>
            </a:r>
          </a:p>
          <a:p>
            <a:pPr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92D050"/>
                </a:solidFill>
              </a:rPr>
              <a:t>Couple to HYCOM ocean model in the Atlantic (EMC)</a:t>
            </a:r>
          </a:p>
          <a:p>
            <a:pPr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92D050"/>
                </a:solidFill>
              </a:rPr>
              <a:t>Data assimilation</a:t>
            </a:r>
          </a:p>
          <a:p>
            <a:pPr lvl="1"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Hybrid DA (EMC)</a:t>
            </a:r>
          </a:p>
          <a:p>
            <a:pPr lvl="1"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HEDAS &amp; Regional Hybrid DA (HRD-EMC)</a:t>
            </a:r>
          </a:p>
          <a:p>
            <a:pPr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92D050"/>
                </a:solidFill>
              </a:rPr>
              <a:t>Model compatibility (EMC)</a:t>
            </a:r>
          </a:p>
          <a:p>
            <a:pPr lvl="1"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Add configuration flexibility </a:t>
            </a:r>
          </a:p>
          <a:p>
            <a:pPr lvl="1" fontAlgn="auto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Add multi-platform compatibility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7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7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7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67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67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675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75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758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6758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41288" y="301625"/>
            <a:ext cx="9155112" cy="6503988"/>
            <a:chOff x="141249" y="301086"/>
            <a:chExt cx="9155151" cy="6504873"/>
          </a:xfrm>
        </p:grpSpPr>
        <p:sp>
          <p:nvSpPr>
            <p:cNvPr id="4" name="Rounded Rectangle 3"/>
            <p:cNvSpPr/>
            <p:nvPr/>
          </p:nvSpPr>
          <p:spPr>
            <a:xfrm>
              <a:off x="1371566" y="761524"/>
              <a:ext cx="2667011" cy="76210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i="1" dirty="0">
                  <a:solidFill>
                    <a:schemeClr val="bg1"/>
                  </a:solidFill>
                </a:rPr>
                <a:t>HWRF Vortex</a:t>
              </a:r>
            </a:p>
            <a:p>
              <a:pPr algn="ctr" fontAlgn="auto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i="1" dirty="0">
                  <a:solidFill>
                    <a:schemeClr val="bg1"/>
                  </a:solidFill>
                </a:rPr>
                <a:t>Assimilation &amp; GSI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267179" y="761524"/>
              <a:ext cx="2679711" cy="7621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WRF pre-processing system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Flexibility for testing initial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Conditions for research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371566" y="1730030"/>
              <a:ext cx="2667011" cy="76210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NMM dynamics  with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one moving nest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371566" y="2698537"/>
              <a:ext cx="2667011" cy="76210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Operating resolution 27:</a:t>
              </a:r>
              <a:r>
                <a:rPr lang="en-US" b="1" u="sng" dirty="0">
                  <a:solidFill>
                    <a:schemeClr val="bg1"/>
                  </a:solidFill>
                </a:rPr>
                <a:t>9</a:t>
              </a:r>
              <a:endParaRPr lang="en-US" u="sng" dirty="0">
                <a:solidFill>
                  <a:schemeClr val="bg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371566" y="3657518"/>
              <a:ext cx="2667011" cy="76210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GFDL/GFS Physics/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Slab LSM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71566" y="4637139"/>
              <a:ext cx="2667011" cy="76210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HWRF post-processor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&amp; HPLOT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67179" y="1728443"/>
              <a:ext cx="2667011" cy="7621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</a:rPr>
                <a:t>NMM dynamics  with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</a:rPr>
                <a:t> multiple moving nests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267179" y="2696950"/>
              <a:ext cx="2667011" cy="7621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Operating resolution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27:</a:t>
              </a:r>
              <a:r>
                <a:rPr lang="en-US" b="1" u="sng" dirty="0">
                  <a:solidFill>
                    <a:schemeClr val="bg1"/>
                  </a:solidFill>
                </a:rPr>
                <a:t>9</a:t>
              </a:r>
              <a:r>
                <a:rPr lang="en-US" dirty="0">
                  <a:solidFill>
                    <a:schemeClr val="bg1"/>
                  </a:solidFill>
                </a:rPr>
                <a:t>, 9:</a:t>
              </a:r>
              <a:r>
                <a:rPr lang="en-US" b="1" u="sng" dirty="0">
                  <a:solidFill>
                    <a:schemeClr val="bg1"/>
                  </a:solidFill>
                </a:rPr>
                <a:t>3</a:t>
              </a:r>
              <a:r>
                <a:rPr lang="en-US" dirty="0">
                  <a:solidFill>
                    <a:schemeClr val="bg1"/>
                  </a:solidFill>
                </a:rPr>
                <a:t> and </a:t>
              </a:r>
              <a:r>
                <a:rPr lang="en-US" dirty="0">
                  <a:solidFill>
                    <a:srgbClr val="FF0000"/>
                  </a:solidFill>
                </a:rPr>
                <a:t>27:9:</a:t>
              </a:r>
              <a:r>
                <a:rPr lang="en-US" b="1" u="sng" dirty="0">
                  <a:solidFill>
                    <a:srgbClr val="FF0000"/>
                  </a:solidFill>
                </a:rPr>
                <a:t>3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267179" y="3657518"/>
              <a:ext cx="2667011" cy="7621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GFDL/GFS Physics/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NOAH LSM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>
                  <a:solidFill>
                    <a:schemeClr val="bg1"/>
                  </a:solidFill>
                </a:rPr>
                <a:t>Consistent w/ 3 km res.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267179" y="4637139"/>
              <a:ext cx="2667011" cy="7621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Diapost: High Res.  Hurricane Post-Processing system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077066" y="2700125"/>
              <a:ext cx="1984383" cy="7621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Hurricane </a:t>
              </a:r>
              <a:r>
                <a:rPr lang="en-US" sz="1600" dirty="0" err="1">
                  <a:solidFill>
                    <a:schemeClr val="bg1"/>
                  </a:solidFill>
                </a:rPr>
                <a:t>EnKF</a:t>
              </a:r>
              <a:r>
                <a:rPr lang="en-US" sz="1600" dirty="0">
                  <a:solidFill>
                    <a:schemeClr val="bg1"/>
                  </a:solidFill>
                </a:rPr>
                <a:t> Data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Assimilation System (HEDAS)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073891" y="3657518"/>
              <a:ext cx="1981208" cy="7621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Framework also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Includes Idealized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Cases/ 1-D HYCOM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371566" y="5505619"/>
              <a:ext cx="2667011" cy="4572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Release Version HWRF V3.2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2010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200374" y="6188337"/>
              <a:ext cx="2133609" cy="457262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FF00"/>
                  </a:solidFill>
                </a:rPr>
                <a:t>HWRF V3.2/V3.4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52361" y="6040680"/>
              <a:ext cx="2667011" cy="762104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C000"/>
                  </a:solidFill>
                </a:rPr>
                <a:t>27:9:3 REAL-TIME HFIP STREAM 1.5 SYSTEM (2011)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808648" y="5813636"/>
              <a:ext cx="2514611" cy="992323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</a:rPr>
                <a:t>Tropical Prediction System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</a:rPr>
                <a:t>(HWRF-GEN)</a:t>
              </a:r>
              <a:endParaRPr lang="en-US" sz="1200" b="1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</a:rPr>
                <a:t>Basin-Scale &amp;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</a:rPr>
                <a:t>Multiple-Movable Nests</a:t>
              </a:r>
              <a:endParaRPr lang="en-US" sz="12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41249" y="3657518"/>
              <a:ext cx="1101730" cy="76210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</a:rPr>
                <a:t>Ocean Coupled</a:t>
              </a:r>
            </a:p>
          </p:txBody>
        </p:sp>
        <p:cxnSp>
          <p:nvCxnSpPr>
            <p:cNvPr id="23" name="Straight Connector 22"/>
            <p:cNvCxnSpPr>
              <a:stCxn id="4" idx="2"/>
              <a:endCxn id="6" idx="0"/>
            </p:cNvCxnSpPr>
            <p:nvPr/>
          </p:nvCxnSpPr>
          <p:spPr>
            <a:xfrm>
              <a:off x="2705072" y="1523627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706660" y="2503249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706660" y="3451115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706660" y="4432323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607034" y="1522040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603859" y="2493722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605447" y="3462229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605447" y="4430736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706660" y="5402418"/>
              <a:ext cx="0" cy="109552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592489" y="5977171"/>
              <a:ext cx="0" cy="206403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800581" y="5410356"/>
              <a:ext cx="0" cy="77639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335571" y="6415381"/>
              <a:ext cx="476252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10800000">
              <a:off x="2820960" y="6401091"/>
              <a:ext cx="384177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241391" y="4038569"/>
              <a:ext cx="136526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934190" y="3084353"/>
              <a:ext cx="146051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934190" y="4038569"/>
              <a:ext cx="146051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27" name="TextBox 45"/>
            <p:cNvSpPr txBox="1">
              <a:spLocks noChangeArrowheads="1"/>
            </p:cNvSpPr>
            <p:nvPr/>
          </p:nvSpPr>
          <p:spPr bwMode="auto">
            <a:xfrm>
              <a:off x="286212" y="304800"/>
              <a:ext cx="3733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altLang="zh-CN" b="1">
                  <a:latin typeface="Calibri" pitchFamily="34" charset="0"/>
                </a:rPr>
                <a:t>NCEP Operational HWRF (2.0) 2007</a:t>
              </a:r>
              <a:r>
                <a:rPr lang="en-US" altLang="zh-CN" sz="1600" b="1">
                  <a:latin typeface="Calibri" pitchFamily="34" charset="0"/>
                </a:rPr>
                <a:t> </a:t>
              </a:r>
            </a:p>
          </p:txBody>
        </p:sp>
        <p:sp>
          <p:nvSpPr>
            <p:cNvPr id="33828" name="TextBox 46"/>
            <p:cNvSpPr txBox="1">
              <a:spLocks noChangeArrowheads="1"/>
            </p:cNvSpPr>
            <p:nvPr/>
          </p:nvSpPr>
          <p:spPr bwMode="auto">
            <a:xfrm>
              <a:off x="4267200" y="301086"/>
              <a:ext cx="5029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b="1">
                  <a:latin typeface="Calibri" pitchFamily="34" charset="0"/>
                </a:rPr>
                <a:t>AOML/HRD HWRFX (V3.0.1) 2008 (HFIP Stream 2)</a:t>
              </a:r>
              <a:endParaRPr lang="en-US" altLang="zh-CN" sz="1600" b="1">
                <a:latin typeface="Calibri" pitchFamily="34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4038578" y="1142575"/>
              <a:ext cx="228601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1777</Words>
  <Application>Microsoft Office PowerPoint</Application>
  <PresentationFormat>On-screen Show (4:3)</PresentationFormat>
  <Paragraphs>471</Paragraphs>
  <Slides>26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Microsoft Equation 3.0</vt:lpstr>
      <vt:lpstr>Advances in the Operational HWRF Development</vt:lpstr>
      <vt:lpstr>Outline</vt:lpstr>
      <vt:lpstr>Hurricane Category  (Saffir-Simpson Hurricane Wind Scale)</vt:lpstr>
      <vt:lpstr>Costliest and Deadliest Tropical Storms</vt:lpstr>
      <vt:lpstr>The Good – Track forecast improvements</vt:lpstr>
      <vt:lpstr>Slide 6</vt:lpstr>
      <vt:lpstr>HFIP Challenges and Strategies</vt:lpstr>
      <vt:lpstr>Major HWRF developments</vt:lpstr>
      <vt:lpstr>Slide 9</vt:lpstr>
      <vt:lpstr>Main Development Activities</vt:lpstr>
      <vt:lpstr>Coupling processes</vt:lpstr>
      <vt:lpstr>Slide 12</vt:lpstr>
      <vt:lpstr>Slide 13</vt:lpstr>
      <vt:lpstr>Current Model Configurations</vt:lpstr>
      <vt:lpstr>Slide 15</vt:lpstr>
      <vt:lpstr>Slide 16</vt:lpstr>
      <vt:lpstr>Slide 17</vt:lpstr>
      <vt:lpstr>Slide 18</vt:lpstr>
      <vt:lpstr>Slide 19</vt:lpstr>
      <vt:lpstr>Slide 20</vt:lpstr>
      <vt:lpstr>High Resolution PBL Physics Parameters</vt:lpstr>
      <vt:lpstr>Slide 22</vt:lpstr>
      <vt:lpstr>Megi Track forecast</vt:lpstr>
      <vt:lpstr>Megi Intensity Forecast</vt:lpstr>
      <vt:lpstr>Possible Applications</vt:lpstr>
      <vt:lpstr>Slide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Operational HWRF Through Observation --A pathway from research to operation </dc:title>
  <dc:creator>xzhang</dc:creator>
  <cp:lastModifiedBy>xzhang</cp:lastModifiedBy>
  <cp:revision>97</cp:revision>
  <dcterms:created xsi:type="dcterms:W3CDTF">2012-03-03T00:26:20Z</dcterms:created>
  <dcterms:modified xsi:type="dcterms:W3CDTF">2012-03-07T22:30:49Z</dcterms:modified>
</cp:coreProperties>
</file>