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59" r:id="rId5"/>
    <p:sldId id="258" r:id="rId6"/>
    <p:sldId id="260" r:id="rId7"/>
    <p:sldId id="261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48" y="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08D40-32C0-4329-B343-B3DEB3D6F54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E21C1-AED4-4A0A-8749-DF37F927D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A7A4C5-B598-4B18-A37B-C588CCD8D36A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Different scale</a:t>
            </a:r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2B4995B-1E36-442D-841C-3D4B5FDDEA44}" type="slidenum">
              <a:rPr lang="en-US" sz="1200">
                <a:latin typeface="Times New Roman" pitchFamily="18" charset="0"/>
                <a:cs typeface="Times New Roman" pitchFamily="18" charset="0"/>
              </a:rPr>
              <a:pPr algn="r"/>
              <a:t>5</a:t>
            </a:fld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>
                <a:latin typeface="Cambria" pitchFamily="18" charset="0"/>
              </a:rPr>
              <a:t>Independent</a:t>
            </a:r>
            <a:r>
              <a:rPr lang="en-US" baseline="0" dirty="0" smtClean="0">
                <a:latin typeface="Cambria" pitchFamily="18" charset="0"/>
              </a:rPr>
              <a:t> DA system including vortex scale DA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Genesis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Track forecast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Local application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Drive local-scale model</a:t>
            </a:r>
          </a:p>
          <a:p>
            <a:pPr marL="228600" indent="-228600">
              <a:buAutoNum type="arabicPeriod"/>
            </a:pPr>
            <a:r>
              <a:rPr lang="en-US" dirty="0" smtClean="0">
                <a:latin typeface="Cambria" pitchFamily="18" charset="0"/>
              </a:rPr>
              <a:t>Website at AOML: https://storm.aoml.noaa.gov/realtime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190DD7-0C33-476B-BA05-600F1CDE006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Okubo-Weiss (hereafter OW) parameter is a frame-independent measure of the tendency for a rotational flow to be shape preserving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A positive values of OW indicate that the flow is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vorticity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dominant and shape preserving, whereas negative values of OW indicate a strain-rate dominated flow susceptible to rapid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negative OW region is unfavorable for rotational organization of deep convection and aggregation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vortical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remnants of prior convective activity.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OW is defined here as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OW = ζ^2 – S1^2 – S2^2 = (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Vx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)^2 – (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Ux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)^2 – (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Vx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)^2,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S1 and S2 denotes strain deformation, denotes vertical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vorticity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(U, V) denotes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zonal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meridional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velocity, respectively, and subscripts x and y denote partial differentiation in the zonal or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meridional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6329C-1A8F-4518-AF28-7E156F8D1D2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7769C-67A9-40DF-A810-EB1ABD366CB9}" type="datetimeFigureOut">
              <a:rPr lang="en-US" smtClean="0"/>
              <a:pPr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905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High-Resolution Hurricane </a:t>
            </a:r>
            <a:r>
              <a:rPr lang="en-US" sz="3200" b="1" dirty="0"/>
              <a:t>Weather Research and Forecasting System (HWRF</a:t>
            </a:r>
            <a:r>
              <a:rPr lang="en-US" sz="3200" b="1" dirty="0" smtClean="0"/>
              <a:t>):  Model Development </a:t>
            </a:r>
            <a:r>
              <a:rPr lang="en-US" sz="3200" b="1" dirty="0"/>
              <a:t>and </a:t>
            </a:r>
            <a:r>
              <a:rPr lang="en-US" sz="3200" b="1" dirty="0" smtClean="0"/>
              <a:t>Stream 1.5 Verification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24200"/>
            <a:ext cx="6858000" cy="3200400"/>
          </a:xfrm>
        </p:spPr>
        <p:txBody>
          <a:bodyPr>
            <a:normAutofit fontScale="47500" lnSpcReduction="20000"/>
          </a:bodyPr>
          <a:lstStyle/>
          <a:p>
            <a:r>
              <a:rPr lang="en-US" sz="4400" b="1" u="sng" dirty="0" smtClean="0">
                <a:solidFill>
                  <a:srgbClr val="FFFF00"/>
                </a:solidFill>
              </a:rPr>
              <a:t>Presented by</a:t>
            </a:r>
          </a:p>
          <a:p>
            <a:r>
              <a:rPr lang="en-US" sz="4400" b="1" dirty="0" err="1" smtClean="0"/>
              <a:t>Xuejin</a:t>
            </a:r>
            <a:r>
              <a:rPr lang="en-US" sz="4400" b="1" dirty="0" smtClean="0"/>
              <a:t> Zhang (UM/CIMAS  &amp; AOML/HRD) </a:t>
            </a:r>
          </a:p>
          <a:p>
            <a:r>
              <a:rPr lang="en-US" sz="4400" b="1" dirty="0" smtClean="0"/>
              <a:t>Stanley Goldenberg (AOML/HRD)</a:t>
            </a:r>
          </a:p>
          <a:p>
            <a:endParaRPr lang="en-US" sz="4400" b="1" dirty="0" smtClean="0"/>
          </a:p>
          <a:p>
            <a:r>
              <a:rPr lang="en-US" sz="4400" b="1" u="sng" dirty="0" smtClean="0">
                <a:solidFill>
                  <a:srgbClr val="FFFF00"/>
                </a:solidFill>
              </a:rPr>
              <a:t>Contributors</a:t>
            </a:r>
          </a:p>
          <a:p>
            <a:r>
              <a:rPr lang="en-US" sz="4400" b="1" i="1" dirty="0" smtClean="0"/>
              <a:t>S. G. </a:t>
            </a:r>
            <a:r>
              <a:rPr lang="en-US" sz="4400" b="1" i="1" dirty="0" err="1" smtClean="0"/>
              <a:t>Gopalakrishnan</a:t>
            </a:r>
            <a:r>
              <a:rPr lang="en-US" sz="4400" b="1" i="1" dirty="0" smtClean="0"/>
              <a:t> &amp; the modeling group at AOML/HRD</a:t>
            </a:r>
          </a:p>
          <a:p>
            <a:r>
              <a:rPr lang="en-US" sz="4400" b="1" i="1" dirty="0" smtClean="0">
                <a:latin typeface="Calibri" pitchFamily="34" charset="0"/>
              </a:rPr>
              <a:t>Vijay </a:t>
            </a:r>
            <a:r>
              <a:rPr lang="en-US" sz="4400" b="1" i="1" dirty="0" err="1" smtClean="0">
                <a:latin typeface="Calibri" pitchFamily="34" charset="0"/>
              </a:rPr>
              <a:t>Tallapragada</a:t>
            </a:r>
            <a:r>
              <a:rPr lang="en-US" sz="4400" b="1" i="1" dirty="0" smtClean="0">
                <a:latin typeface="Calibri" pitchFamily="34" charset="0"/>
              </a:rPr>
              <a:t>  &amp; the HWRF team at NCEP/EMC</a:t>
            </a:r>
          </a:p>
          <a:p>
            <a:r>
              <a:rPr lang="en-US" sz="4400" b="1" i="1" dirty="0" err="1" smtClean="0">
                <a:latin typeface="Calibri" pitchFamily="34" charset="0"/>
              </a:rPr>
              <a:t>Jian-Wen</a:t>
            </a:r>
            <a:r>
              <a:rPr lang="en-US" sz="4400" b="1" i="1" dirty="0" smtClean="0">
                <a:latin typeface="Calibri" pitchFamily="34" charset="0"/>
              </a:rPr>
              <a:t> </a:t>
            </a:r>
            <a:r>
              <a:rPr lang="en-US" sz="4400" b="1" i="1" dirty="0" err="1" smtClean="0">
                <a:latin typeface="Calibri" pitchFamily="34" charset="0"/>
              </a:rPr>
              <a:t>Bao</a:t>
            </a:r>
            <a:r>
              <a:rPr lang="en-US" sz="4400" b="1" i="1" dirty="0" smtClean="0">
                <a:latin typeface="Calibri" pitchFamily="34" charset="0"/>
              </a:rPr>
              <a:t> at ESRL/PSD</a:t>
            </a:r>
          </a:p>
          <a:p>
            <a:r>
              <a:rPr lang="en-US" sz="4400" b="1" i="1" dirty="0" smtClean="0">
                <a:latin typeface="Calibri" pitchFamily="34" charset="0"/>
              </a:rPr>
              <a:t>DTC</a:t>
            </a:r>
            <a:endParaRPr lang="en-US" sz="4400" b="1" i="1" dirty="0"/>
          </a:p>
        </p:txBody>
      </p:sp>
      <p:pic>
        <p:nvPicPr>
          <p:cNvPr id="4" name="Picture 3" descr="Big NOAA log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0" y="5781587"/>
            <a:ext cx="1042988" cy="1048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0" y="6397823"/>
            <a:ext cx="556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en-US" sz="1400" b="1" dirty="0" smtClean="0"/>
              <a:t>NOAA Hurricane Conference, 29 November-2 December 2011, Miami, FL</a:t>
            </a:r>
            <a:endParaRPr lang="en-US" sz="1400" b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41249" y="301086"/>
            <a:ext cx="9155151" cy="6504873"/>
            <a:chOff x="141249" y="301086"/>
            <a:chExt cx="9155151" cy="6504873"/>
          </a:xfrm>
        </p:grpSpPr>
        <p:sp>
          <p:nvSpPr>
            <p:cNvPr id="4" name="Rounded Rectangle 3"/>
            <p:cNvSpPr/>
            <p:nvPr/>
          </p:nvSpPr>
          <p:spPr>
            <a:xfrm>
              <a:off x="1371600" y="762000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HWRF Vortex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Assimilation &amp; GSI</a:t>
              </a:r>
              <a:endParaRPr lang="en-US" sz="14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267200" y="762000"/>
              <a:ext cx="2680008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WRF pre-processing system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Flexibility for testing initial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Conditions for research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71600" y="1730298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NMM dynamics  with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one moving nest</a:t>
              </a:r>
              <a:endParaRPr lang="en-US" sz="14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71600" y="2698596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Operating resolution 27: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9</a:t>
              </a:r>
              <a:endParaRPr lang="en-US" u="sng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71600" y="3657600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GFDL/GFS Physics/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Slab LSM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71600" y="4637049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HWRF post-processor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&amp; HPLOT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67200" y="1728216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64" charset="0"/>
                </a:rPr>
                <a:t>NMM dynamics  with 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64" charset="0"/>
                </a:rPr>
                <a:t> multiple moving nests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267200" y="2697480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Operating resolution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27: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9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, 9: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3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 and </a:t>
              </a:r>
              <a:r>
                <a:rPr lang="en-US" dirty="0" smtClean="0">
                  <a:solidFill>
                    <a:srgbClr val="FF0000"/>
                  </a:solidFill>
                  <a:latin typeface="Calibri" pitchFamily="-64" charset="0"/>
                </a:rPr>
                <a:t>27:9:</a:t>
              </a:r>
              <a:r>
                <a:rPr lang="en-US" b="1" u="sng" dirty="0" smtClean="0">
                  <a:solidFill>
                    <a:srgbClr val="FF0000"/>
                  </a:solidFill>
                  <a:latin typeface="Calibri" pitchFamily="-64" charset="0"/>
                </a:rPr>
                <a:t>3</a:t>
              </a:r>
              <a:endParaRPr lang="en-US" sz="1600" dirty="0">
                <a:solidFill>
                  <a:srgbClr val="FF0000"/>
                </a:solidFill>
                <a:latin typeface="Calibri" pitchFamily="-6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67200" y="3657600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GFDL/GFS Physics/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NOAH LSM</a:t>
              </a:r>
            </a:p>
            <a:p>
              <a:pPr algn="ctr"/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Consistent w/ 3 km res.</a:t>
              </a:r>
              <a:r>
                <a:rPr lang="en-US" sz="1600" dirty="0" smtClean="0">
                  <a:solidFill>
                    <a:schemeClr val="bg1"/>
                  </a:solidFill>
                </a:rPr>
                <a:t>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267200" y="4637049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Diapost: High Res.  Hurricane Post-Processing system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077456" y="2700528"/>
              <a:ext cx="1984248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Hurricane </a:t>
              </a:r>
              <a:r>
                <a:rPr lang="en-US" sz="1600" dirty="0" err="1" smtClean="0">
                  <a:solidFill>
                    <a:schemeClr val="bg1"/>
                  </a:solidFill>
                  <a:latin typeface="Calibri" pitchFamily="-64" charset="0"/>
                </a:rPr>
                <a:t>EnKF</a:t>
              </a:r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 Data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Assimilation System (HEDAS)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073592" y="3657600"/>
              <a:ext cx="19812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Framework also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Includes Idealized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Cases/ 1-D HYCOM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71600" y="5504988"/>
              <a:ext cx="2667000" cy="457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Release Version HWRF V3.2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2010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200400" y="6188931"/>
              <a:ext cx="2133600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FF00"/>
                  </a:solidFill>
                  <a:latin typeface="Calibri" pitchFamily="-64" charset="0"/>
                </a:rPr>
                <a:t>HWRF V3.2/V3.4</a:t>
              </a:r>
              <a:endParaRPr lang="en-US" sz="2000" b="1" dirty="0">
                <a:solidFill>
                  <a:srgbClr val="FFFF00"/>
                </a:solidFill>
                <a:latin typeface="Calibri" pitchFamily="-6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52400" y="6040245"/>
              <a:ext cx="2667000" cy="7620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  <a:latin typeface="Calibri" pitchFamily="-64" charset="0"/>
                </a:rPr>
                <a:t>27:9:3 REAL-TIME HFIP STREAM 1.5 SYSTEM (2011)</a:t>
              </a:r>
              <a:endParaRPr lang="en-US" b="1" dirty="0">
                <a:solidFill>
                  <a:srgbClr val="FFC000"/>
                </a:solidFill>
                <a:latin typeface="Calibri" pitchFamily="-6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807940" y="5813502"/>
              <a:ext cx="2514600" cy="9924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Tropical Prediction System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(HWRF-GEN)</a:t>
              </a:r>
              <a:endParaRPr lang="en-US" sz="1200" b="1" dirty="0" smtClean="0">
                <a:solidFill>
                  <a:schemeClr val="accent5">
                    <a:lumMod val="50000"/>
                  </a:schemeClr>
                </a:solidFill>
                <a:latin typeface="Calibri" pitchFamily="-64" charset="0"/>
              </a:endParaRP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Basin-Scale &amp;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Multiple-Movable Nests</a:t>
              </a:r>
              <a:endParaRPr lang="en-US" sz="1200" b="1" dirty="0">
                <a:solidFill>
                  <a:schemeClr val="accent5">
                    <a:lumMod val="50000"/>
                  </a:schemeClr>
                </a:solidFill>
                <a:latin typeface="Calibri" pitchFamily="-6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41249" y="3657600"/>
              <a:ext cx="110211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Ocean Coupled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cxnSp>
          <p:nvCxnSpPr>
            <p:cNvPr id="23" name="Straight Connector 22"/>
            <p:cNvCxnSpPr>
              <a:stCxn id="4" idx="2"/>
              <a:endCxn id="6" idx="0"/>
            </p:cNvCxnSpPr>
            <p:nvPr/>
          </p:nvCxnSpPr>
          <p:spPr>
            <a:xfrm>
              <a:off x="2705100" y="1524000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06624" y="2503449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06624" y="3451302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06624" y="4432608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07204" y="152214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03490" y="2494155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05272" y="346245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605272" y="4430751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706624" y="5402763"/>
              <a:ext cx="0" cy="10972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592551" y="597705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00600" y="5410200"/>
              <a:ext cx="0" cy="77724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335857" y="6415656"/>
              <a:ext cx="475488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0800000">
              <a:off x="2821632" y="6400800"/>
              <a:ext cx="384048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241109" y="4038600"/>
              <a:ext cx="137160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934200" y="3084576"/>
              <a:ext cx="146304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934200" y="4038600"/>
              <a:ext cx="146304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86212" y="304800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latin typeface="Calibri" pitchFamily="-64" charset="0"/>
                </a:rPr>
                <a:t>NCEP Operational HWRF (2.0) 2007</a:t>
              </a:r>
              <a:r>
                <a:rPr lang="en-US" sz="1600" b="1" dirty="0" smtClean="0">
                  <a:latin typeface="Calibri" pitchFamily="-64" charset="0"/>
                </a:rPr>
                <a:t> </a:t>
              </a:r>
              <a:endParaRPr lang="en-US" sz="1600" b="1" dirty="0">
                <a:latin typeface="Calibri" pitchFamily="-6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67200" y="301086"/>
              <a:ext cx="502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-64" charset="0"/>
                </a:rPr>
                <a:t>AOML/HRD HWRFX (V3.0.1) 2008 (HFIP Stream 2)</a:t>
              </a:r>
              <a:endParaRPr lang="en-US" sz="1600" b="1" dirty="0">
                <a:latin typeface="Calibri" pitchFamily="-6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4038600" y="1143000"/>
              <a:ext cx="228600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r>
              <a:rPr lang="en-US" sz="2800" b="1" dirty="0" smtClean="0"/>
              <a:t>Current Model Configurations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27024" y="780546"/>
          <a:ext cx="8435976" cy="5974080"/>
        </p:xfrm>
        <a:graphic>
          <a:graphicData uri="http://schemas.openxmlformats.org/drawingml/2006/table">
            <a:tbl>
              <a:tblPr/>
              <a:tblGrid>
                <a:gridCol w="2565570"/>
                <a:gridCol w="3057686"/>
                <a:gridCol w="2812720"/>
              </a:tblGrid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Operational HWRF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Stream 1.5 HWRF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84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Domain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 KM: 77.76˚ X 77.76˚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 KM: 7.2˚ X 6.0˚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 KM: 77.76˚ X 77.76˚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5522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Vortex Initialization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 KM: No (Downscaling)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Cycling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Yes(Vortex only)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 (9 km domain vortex only)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Ocean Coupling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(Ocean model: POM)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 KM: No (Downscaling)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Physics schemes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Microphysics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Ferrier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Ferrier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Radiation (SW, LW)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Surface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(2011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(HR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PBL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GFS (HR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6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Cumulus Parameterization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New SAS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New SAS (27-9 KM)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 CP (3 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Land Surface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GWD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Yes(27km); No(9km)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Yes(27km); No(9-3km)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58712" y="1636776"/>
            <a:ext cx="1752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1600" i="0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C00000"/>
                  </a:solidFill>
                </a:uFill>
                <a:latin typeface="Calibri" pitchFamily="34" charset="0"/>
              </a:rPr>
              <a:t>3 KM: 7.6˚ X 6.4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˚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324600" y="1600200"/>
            <a:ext cx="20574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8284" y="4643730"/>
            <a:ext cx="26670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00072" y="5026518"/>
            <a:ext cx="26670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Main Development Activities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066680" y="1295400"/>
            <a:ext cx="48768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</a:rPr>
              <a:t>Moving </a:t>
            </a:r>
            <a:r>
              <a:rPr lang="en-US" sz="2000" b="1" u="sng" dirty="0" smtClean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</a:rPr>
              <a:t>Nest (HRD/EMC)</a:t>
            </a:r>
            <a:endParaRPr lang="en-US" sz="2000" dirty="0">
              <a:solidFill>
                <a:srgbClr val="92D050"/>
              </a:solidFill>
              <a:uFill>
                <a:solidFill>
                  <a:srgbClr val="FFFF00"/>
                </a:solidFill>
              </a:u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dirty="0"/>
              <a:t>Starting point at mass points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Aligning at mass </a:t>
            </a:r>
            <a:r>
              <a:rPr lang="en-US" dirty="0" smtClean="0"/>
              <a:t>points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Mediate domain follows the inner most domain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Nest following </a:t>
            </a:r>
            <a:r>
              <a:rPr lang="en-US" dirty="0" err="1" smtClean="0"/>
              <a:t>centroid</a:t>
            </a:r>
            <a:r>
              <a:rPr lang="en-US" dirty="0" smtClean="0"/>
              <a:t> MSLP minima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6086" y="1447801"/>
            <a:ext cx="4009939" cy="4009939"/>
            <a:chOff x="36086" y="1447801"/>
            <a:chExt cx="4009939" cy="4009939"/>
          </a:xfrm>
        </p:grpSpPr>
        <p:pic>
          <p:nvPicPr>
            <p:cNvPr id="3075" name="Picture 3" descr="Moving-nest grid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86" y="1447801"/>
              <a:ext cx="4009939" cy="400993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80" name="TextBox 10"/>
            <p:cNvSpPr txBox="1">
              <a:spLocks noChangeArrowheads="1"/>
            </p:cNvSpPr>
            <p:nvPr/>
          </p:nvSpPr>
          <p:spPr bwMode="auto">
            <a:xfrm>
              <a:off x="361957" y="5021159"/>
              <a:ext cx="32194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•</a:t>
              </a:r>
              <a:r>
                <a:rPr lang="en-US" sz="1400" dirty="0" smtClean="0"/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Mass points </a:t>
              </a:r>
              <a:r>
                <a:rPr lang="en-US" sz="1400" dirty="0" smtClean="0">
                  <a:solidFill>
                    <a:srgbClr val="FF0000"/>
                  </a:solidFill>
                </a:rPr>
                <a:t>×</a:t>
              </a:r>
              <a:r>
                <a:rPr lang="en-US" sz="1400" dirty="0" smtClean="0"/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Wind </a:t>
              </a:r>
              <a:r>
                <a:rPr lang="en-US" sz="1400" dirty="0">
                  <a:solidFill>
                    <a:schemeClr val="bg1"/>
                  </a:solidFill>
                </a:rPr>
                <a:t>points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8100" y="4144148"/>
              <a:ext cx="434142" cy="427852"/>
              <a:chOff x="1772692" y="2609180"/>
              <a:chExt cx="434142" cy="427852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rot="16200000" flipV="1">
                <a:off x="1779108" y="2609305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5400000" flipH="1" flipV="1">
                <a:off x="1990833" y="2609180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992971" y="2609305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5400000" flipV="1">
                <a:off x="2099903" y="2716237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0800000" flipV="1">
                <a:off x="1995110" y="2823169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16200000" flipV="1">
                <a:off x="1883901" y="2716238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 flipV="1">
                <a:off x="1772692" y="2823169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5400000" flipV="1">
                <a:off x="1992971" y="2823169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4042616" y="2895600"/>
            <a:ext cx="46482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</a:rPr>
              <a:t>Main Developments</a:t>
            </a:r>
            <a:endParaRPr lang="en-US" sz="2000" dirty="0">
              <a:solidFill>
                <a:srgbClr val="92D050"/>
              </a:solidFill>
              <a:uFill>
                <a:solidFill>
                  <a:srgbClr val="FFFF00"/>
                </a:solidFill>
              </a:u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Idealized framework (HRD/PSD)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Physics configuration (EMC/HRD/PSD)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Nest Initialization (EMC/HRD)</a:t>
            </a:r>
          </a:p>
          <a:p>
            <a:r>
              <a:rPr lang="en-US" sz="2000" b="1" u="sng" dirty="0" smtClean="0">
                <a:solidFill>
                  <a:srgbClr val="92D050"/>
                </a:solidFill>
              </a:rPr>
              <a:t>Ongoing Developments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Hybrid DA (EMC/HRD/GSD)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Multiple moving nests (HRD/EMC)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3-Nest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Implementation--2012   (EMC)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Repository Version (EMC/DTC)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57150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 O2R and R2O story under HFIP direction!</a:t>
            </a:r>
            <a:endParaRPr lang="en-US" sz="2800" b="1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17" grpId="0"/>
      <p:bldP spid="17" grpId="1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5946525" y="646138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Gopalakrishnan</a:t>
            </a:r>
            <a:r>
              <a:rPr lang="en-US" dirty="0">
                <a:latin typeface="Calibri" pitchFamily="34" charset="0"/>
              </a:rPr>
              <a:t> et al. 2011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400" y="1057830"/>
            <a:ext cx="7620000" cy="5294375"/>
            <a:chOff x="533400" y="1219200"/>
            <a:chExt cx="7620000" cy="5294375"/>
          </a:xfrm>
        </p:grpSpPr>
        <p:pic>
          <p:nvPicPr>
            <p:cNvPr id="5122" name="Picture 4" descr="Km_Uz_control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3861815"/>
              <a:ext cx="3520440" cy="265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2" descr="Cd_U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1219200"/>
              <a:ext cx="3519488" cy="2647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Picture 3" descr="Ck_Uz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8200" y="1219200"/>
              <a:ext cx="3502152" cy="2649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5" descr="Km_Uz_pfile0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8200" y="3859403"/>
              <a:ext cx="3505200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7" name="TextBox 19"/>
            <p:cNvSpPr txBox="1">
              <a:spLocks noChangeArrowheads="1"/>
            </p:cNvSpPr>
            <p:nvPr/>
          </p:nvSpPr>
          <p:spPr bwMode="auto">
            <a:xfrm>
              <a:off x="5537508" y="4572000"/>
              <a:ext cx="1143000" cy="46196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</a:rPr>
                <a:t>Modified GFS Scheme</a:t>
              </a:r>
            </a:p>
          </p:txBody>
        </p:sp>
        <p:sp>
          <p:nvSpPr>
            <p:cNvPr id="5128" name="TextBox 22"/>
            <p:cNvSpPr txBox="1">
              <a:spLocks noChangeArrowheads="1"/>
            </p:cNvSpPr>
            <p:nvPr/>
          </p:nvSpPr>
          <p:spPr bwMode="auto">
            <a:xfrm>
              <a:off x="1143000" y="4732353"/>
              <a:ext cx="1143000" cy="46196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</a:rPr>
                <a:t>Original GFS Scheme</a:t>
              </a:r>
            </a:p>
          </p:txBody>
        </p:sp>
        <p:sp>
          <p:nvSpPr>
            <p:cNvPr id="5129" name="Line 16"/>
            <p:cNvSpPr>
              <a:spLocks noChangeShapeType="1"/>
            </p:cNvSpPr>
            <p:nvPr/>
          </p:nvSpPr>
          <p:spPr bwMode="auto">
            <a:xfrm>
              <a:off x="2286000" y="4953000"/>
              <a:ext cx="533400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Line 17"/>
            <p:cNvSpPr>
              <a:spLocks noChangeShapeType="1"/>
            </p:cNvSpPr>
            <p:nvPr/>
          </p:nvSpPr>
          <p:spPr bwMode="auto">
            <a:xfrm>
              <a:off x="6096000" y="5029200"/>
              <a:ext cx="0" cy="466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1" name="Rectangle 4"/>
          <p:cNvSpPr>
            <a:spLocks noChangeArrowheads="1"/>
          </p:cNvSpPr>
          <p:nvPr/>
        </p:nvSpPr>
        <p:spPr bwMode="auto">
          <a:xfrm>
            <a:off x="304800" y="304800"/>
            <a:ext cx="83708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en-US" sz="2400" b="1" dirty="0" smtClean="0">
                <a:latin typeface="+mj-lt"/>
              </a:rPr>
              <a:t>High </a:t>
            </a:r>
            <a:r>
              <a:rPr lang="en-US" sz="2400" b="1" dirty="0">
                <a:latin typeface="+mj-lt"/>
              </a:rPr>
              <a:t>Resolution PBL </a:t>
            </a:r>
            <a:r>
              <a:rPr lang="en-US" sz="2400" b="1" dirty="0" smtClean="0">
                <a:latin typeface="+mj-lt"/>
              </a:rPr>
              <a:t>Physics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400" b="1" dirty="0" smtClean="0">
                <a:latin typeface="+mj-lt"/>
              </a:rPr>
              <a:t> (AOML/EMC/ESRL)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052" y="627081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Adjusted to be consistent with observations in hurricane wind regime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1295400"/>
            <a:ext cx="1905000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C</a:t>
            </a:r>
            <a:r>
              <a:rPr lang="en-US" sz="1100" b="1" baseline="-25000" dirty="0" smtClean="0">
                <a:solidFill>
                  <a:schemeClr val="bg2"/>
                </a:solidFill>
              </a:rPr>
              <a:t>d</a:t>
            </a:r>
            <a:r>
              <a:rPr lang="en-US" sz="1100" b="1" dirty="0" smtClean="0">
                <a:solidFill>
                  <a:schemeClr val="bg2"/>
                </a:solidFill>
              </a:rPr>
              <a:t>: Surface exchange coefficient for momentum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1294506"/>
            <a:ext cx="1905000" cy="60016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C</a:t>
            </a:r>
            <a:r>
              <a:rPr lang="en-US" sz="1100" b="1" baseline="-25000" dirty="0" smtClean="0">
                <a:solidFill>
                  <a:schemeClr val="bg2"/>
                </a:solidFill>
              </a:rPr>
              <a:t>k</a:t>
            </a:r>
            <a:r>
              <a:rPr lang="en-US" sz="1100" b="1" dirty="0" smtClean="0">
                <a:solidFill>
                  <a:schemeClr val="bg2"/>
                </a:solidFill>
              </a:rPr>
              <a:t>: Surface exchange coefficient for moisture &amp; heat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6204" y="3896958"/>
            <a:ext cx="1448694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K</a:t>
            </a:r>
            <a:r>
              <a:rPr lang="en-US" sz="1100" b="1" baseline="-25000" dirty="0" smtClean="0">
                <a:solidFill>
                  <a:schemeClr val="bg2"/>
                </a:solidFill>
              </a:rPr>
              <a:t>m</a:t>
            </a:r>
            <a:r>
              <a:rPr lang="en-US" sz="1100" b="1" dirty="0" smtClean="0">
                <a:solidFill>
                  <a:schemeClr val="bg2"/>
                </a:solidFill>
              </a:rPr>
              <a:t>: Eddy diffusivity for momentum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2656" y="3896958"/>
            <a:ext cx="1339326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K</a:t>
            </a:r>
            <a:r>
              <a:rPr lang="en-US" sz="1100" b="1" baseline="-25000" dirty="0" smtClean="0">
                <a:solidFill>
                  <a:schemeClr val="bg2"/>
                </a:solidFill>
              </a:rPr>
              <a:t>m</a:t>
            </a:r>
            <a:r>
              <a:rPr lang="en-US" sz="1100" b="1" dirty="0" smtClean="0">
                <a:solidFill>
                  <a:schemeClr val="bg2"/>
                </a:solidFill>
              </a:rPr>
              <a:t>: Eddy diffusivity for momentum</a:t>
            </a:r>
            <a:endParaRPr lang="en-US" sz="1100" b="1" dirty="0">
              <a:solidFill>
                <a:schemeClr val="bg2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723042" y="4495800"/>
            <a:ext cx="1371600" cy="12192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23042" y="6052074"/>
            <a:ext cx="1389888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33800" y="5715000"/>
            <a:ext cx="0" cy="329184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05400" y="4495800"/>
            <a:ext cx="0" cy="155448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6781800" y="5411094"/>
            <a:ext cx="10668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" pitchFamily="34" charset="0"/>
              </a:rPr>
              <a:t>Same Observations</a:t>
            </a:r>
            <a:endParaRPr lang="en-US" sz="12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6506592" y="5637906"/>
            <a:ext cx="27432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C:\Users\gopal\Desktop\IHC-2011-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</p:spPr>
      </p:pic>
      <p:sp>
        <p:nvSpPr>
          <p:cNvPr id="193539" name="Rectang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4000" b="1" u="sng" dirty="0" smtClean="0">
                <a:solidFill>
                  <a:srgbClr val="FFC000"/>
                </a:solidFill>
              </a:rPr>
              <a:t>Research Applications (HWRF-GEN)</a:t>
            </a:r>
            <a:endParaRPr lang="en-US" b="1" u="sng" dirty="0">
              <a:solidFill>
                <a:srgbClr val="FFC000"/>
              </a:solidFill>
            </a:endParaRPr>
          </a:p>
        </p:txBody>
      </p:sp>
      <p:sp>
        <p:nvSpPr>
          <p:cNvPr id="193540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150098"/>
            <a:ext cx="4343400" cy="106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/>
              <a:t>Independent DA </a:t>
            </a:r>
            <a:r>
              <a:rPr lang="en-US" sz="2000" b="1" dirty="0"/>
              <a:t>and </a:t>
            </a:r>
            <a:r>
              <a:rPr lang="en-US" sz="2000" b="1" dirty="0" smtClean="0"/>
              <a:t>cycling system</a:t>
            </a:r>
          </a:p>
          <a:p>
            <a:pPr>
              <a:lnSpc>
                <a:spcPct val="90000"/>
              </a:lnSpc>
            </a:pPr>
            <a:r>
              <a:rPr lang="en-US" sz="2000" b="1" dirty="0" smtClean="0"/>
              <a:t>7-day forecast</a:t>
            </a:r>
          </a:p>
          <a:p>
            <a:pPr>
              <a:lnSpc>
                <a:spcPct val="90000"/>
              </a:lnSpc>
            </a:pPr>
            <a:r>
              <a:rPr lang="en-US" sz="2000" b="1" dirty="0" smtClean="0"/>
              <a:t>Track/intensity forecast</a:t>
            </a:r>
          </a:p>
        </p:txBody>
      </p:sp>
      <p:sp>
        <p:nvSpPr>
          <p:cNvPr id="193541" name="Rectangle 5"/>
          <p:cNvSpPr>
            <a:spLocks noGrp="1"/>
          </p:cNvSpPr>
          <p:nvPr>
            <p:ph type="body" sz="half" idx="2"/>
          </p:nvPr>
        </p:nvSpPr>
        <p:spPr>
          <a:xfrm>
            <a:off x="4849368" y="1152144"/>
            <a:ext cx="3886200" cy="106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/>
              <a:t>Local applications</a:t>
            </a:r>
          </a:p>
          <a:p>
            <a:pPr>
              <a:lnSpc>
                <a:spcPct val="90000"/>
              </a:lnSpc>
            </a:pPr>
            <a:r>
              <a:rPr lang="en-US" sz="2000" b="1" dirty="0" smtClean="0"/>
              <a:t>Regional ensembles</a:t>
            </a: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Daily Tropical </a:t>
            </a:r>
            <a:r>
              <a:rPr lang="en-US" sz="2000" b="1" dirty="0" smtClean="0"/>
              <a:t>Outlook/genesis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133600" y="21516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/>
            <a:r>
              <a:rPr lang="en-US" sz="1200" b="1" dirty="0" smtClean="0"/>
              <a:t>Website at AOML: </a:t>
            </a:r>
            <a:r>
              <a:rPr lang="en-US" sz="1200" b="1" u="sng" dirty="0" smtClean="0">
                <a:solidFill>
                  <a:srgbClr val="FFFF00"/>
                </a:solidFill>
              </a:rPr>
              <a:t>https://storm.aoml.noaa.gov/realtime</a:t>
            </a:r>
            <a:endParaRPr lang="en-US" sz="1200" b="1" u="sng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2540" y="6216126"/>
            <a:ext cx="401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Multiple Moving Nests Forecast System</a:t>
            </a:r>
          </a:p>
          <a:p>
            <a:pPr algn="ctr"/>
            <a:r>
              <a:rPr lang="en-US" b="1" u="sng" dirty="0" smtClean="0">
                <a:solidFill>
                  <a:srgbClr val="FFFF00"/>
                </a:solidFill>
              </a:rPr>
              <a:t>WFO Miami/Melbourne domain</a:t>
            </a:r>
            <a:endParaRPr lang="en-US" b="1" u="sng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4419600"/>
            <a:ext cx="685800" cy="53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2633832"/>
            <a:ext cx="2819400" cy="73866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Basin-scale domain size: 200˚ × 90˚</a:t>
            </a:r>
          </a:p>
          <a:p>
            <a:pPr algn="ctr"/>
            <a:r>
              <a:rPr lang="en-US" sz="1400" b="1" dirty="0" smtClean="0"/>
              <a:t>vs.</a:t>
            </a:r>
          </a:p>
          <a:p>
            <a:pPr algn="ctr"/>
            <a:r>
              <a:rPr lang="en-US" sz="1400" b="1" dirty="0" smtClean="0"/>
              <a:t>Operational domain: 75</a:t>
            </a:r>
            <a:r>
              <a:rPr lang="en-US" sz="1400" dirty="0" smtClean="0"/>
              <a:t> ˚ </a:t>
            </a:r>
            <a:r>
              <a:rPr lang="en-US" sz="1400" b="1" dirty="0" smtClean="0"/>
              <a:t>× 75˚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96414"/>
            <a:ext cx="8229600" cy="9946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+mj-lt"/>
                <a:ea typeface="+mj-ea"/>
                <a:cs typeface="+mj-cs"/>
              </a:rPr>
              <a:t>Research Applications (HWRF-GEN)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2786" y="81953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83980" y="81505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819" y="6406526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Figures Credit to </a:t>
            </a:r>
            <a:r>
              <a:rPr lang="en-US" u="sng" dirty="0" err="1" smtClean="0">
                <a:solidFill>
                  <a:srgbClr val="FFFF00"/>
                </a:solidFill>
              </a:rPr>
              <a:t>Boothe</a:t>
            </a:r>
            <a:r>
              <a:rPr lang="en-US" u="sng" dirty="0" smtClean="0">
                <a:solidFill>
                  <a:srgbClr val="FFFF00"/>
                </a:solidFill>
              </a:rPr>
              <a:t> and Montgomery 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82214" y="3505200"/>
            <a:ext cx="7776114" cy="96086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400" b="1" u="sng" dirty="0" smtClean="0">
                <a:solidFill>
                  <a:srgbClr val="92D050"/>
                </a:solidFill>
              </a:rPr>
              <a:t>Basin-scale Genesis Forecast</a:t>
            </a:r>
          </a:p>
          <a:p>
            <a:r>
              <a:rPr lang="en-US" sz="2400" b="1" dirty="0" smtClean="0"/>
              <a:t>Forecast the pouch coming off the W. Africa coast like global model</a:t>
            </a:r>
          </a:p>
          <a:p>
            <a:r>
              <a:rPr lang="en-US" sz="2400" b="1" dirty="0" smtClean="0"/>
              <a:t>Forecast a turn at 50W similar to what GFS/ECMWF forecast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533" r="10667" b="44000"/>
          <a:stretch>
            <a:fillRect/>
          </a:stretch>
        </p:blipFill>
        <p:spPr bwMode="auto">
          <a:xfrm>
            <a:off x="2981544" y="1152144"/>
            <a:ext cx="2424279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10667" b="44000"/>
          <a:stretch>
            <a:fillRect/>
          </a:stretch>
        </p:blipFill>
        <p:spPr bwMode="auto">
          <a:xfrm>
            <a:off x="304218" y="1152312"/>
            <a:ext cx="2680313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8533" b="44000"/>
          <a:stretch>
            <a:fillRect/>
          </a:stretch>
        </p:blipFill>
        <p:spPr bwMode="auto">
          <a:xfrm>
            <a:off x="5397189" y="1152331"/>
            <a:ext cx="2744339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010174" y="809325"/>
            <a:ext cx="149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HWRF-GEN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" y="4849368"/>
            <a:ext cx="8991600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Montgomery’s group starts tracking system 08/13 00Z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GFS &amp; HWRF-GEN clearly show genesis at end of 08/16 00Z forecast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NHC first issues Invest 97L 08/18 12Z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NHC issues first advisory 08/20 23Z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2161" y="4516143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92D050"/>
                </a:solidFill>
              </a:rPr>
              <a:t>Invest 97L genesis (Irene 2011)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Scope </a:t>
            </a:r>
            <a:r>
              <a:rPr lang="en-US" b="1" u="sng" dirty="0" smtClean="0"/>
              <a:t>for Future Improvements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TRACK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i="1" dirty="0" smtClean="0">
                <a:solidFill>
                  <a:srgbClr val="FFFF00"/>
                </a:solidFill>
              </a:rPr>
              <a:t>(=&gt;Intensity?) -- I.e. WHY is </a:t>
            </a:r>
            <a:r>
              <a:rPr lang="en-US" b="1" i="1" dirty="0" smtClean="0">
                <a:solidFill>
                  <a:srgbClr val="FFFF00"/>
                </a:solidFill>
              </a:rPr>
              <a:t>GFS(AVN) </a:t>
            </a:r>
            <a:r>
              <a:rPr lang="en-US" b="1" i="1" dirty="0" smtClean="0">
                <a:solidFill>
                  <a:srgbClr val="FFFF00"/>
                </a:solidFill>
              </a:rPr>
              <a:t>better?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dirty="0" smtClean="0"/>
              <a:t>Increase domain size (Basin Scale, multiple moving nests)</a:t>
            </a:r>
          </a:p>
          <a:p>
            <a:pPr lvl="1"/>
            <a:r>
              <a:rPr lang="en-US" dirty="0" smtClean="0"/>
              <a:t>Increase vertical resolution</a:t>
            </a:r>
          </a:p>
          <a:p>
            <a:pPr lvl="1"/>
            <a:r>
              <a:rPr lang="en-US" dirty="0" smtClean="0"/>
              <a:t>Improve model initialization: Can HYBRID DA provide improvements to the larger scale </a:t>
            </a:r>
            <a:r>
              <a:rPr lang="en-US" dirty="0" smtClean="0"/>
              <a:t>flow?</a:t>
            </a:r>
            <a:endParaRPr lang="en-US" dirty="0" smtClean="0"/>
          </a:p>
          <a:p>
            <a:pPr lvl="1"/>
            <a:r>
              <a:rPr lang="en-US" dirty="0" smtClean="0"/>
              <a:t>Improvement of the Synoptic-scale: improved </a:t>
            </a:r>
            <a:r>
              <a:rPr lang="en-US" dirty="0" smtClean="0"/>
              <a:t>physics/nudging?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INTENSITY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i="1" dirty="0" smtClean="0">
                <a:solidFill>
                  <a:srgbClr val="FFFF00"/>
                </a:solidFill>
              </a:rPr>
              <a:t>(=&gt;Track?) </a:t>
            </a:r>
            <a:r>
              <a:rPr lang="en-US" dirty="0" smtClean="0">
                <a:solidFill>
                  <a:srgbClr val="FFFF00"/>
                </a:solidFill>
              </a:rPr>
              <a:t>Above list for track </a:t>
            </a:r>
            <a:r>
              <a:rPr lang="en-US" dirty="0" smtClean="0">
                <a:solidFill>
                  <a:srgbClr val="FFFF00"/>
                </a:solidFill>
              </a:rPr>
              <a:t>and …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Vortex-scale physics, spin-up, etc.</a:t>
            </a:r>
          </a:p>
          <a:p>
            <a:pPr lvl="1"/>
            <a:r>
              <a:rPr lang="en-US" dirty="0" smtClean="0"/>
              <a:t>Multi-scale Data Assimilation (</a:t>
            </a:r>
            <a:r>
              <a:rPr lang="en-US" dirty="0" err="1" smtClean="0"/>
              <a:t>EnKF</a:t>
            </a:r>
            <a:r>
              <a:rPr lang="en-US" dirty="0" smtClean="0"/>
              <a:t>/HYBRID?)</a:t>
            </a:r>
          </a:p>
          <a:p>
            <a:pPr lvl="1"/>
            <a:r>
              <a:rPr lang="en-US" dirty="0" smtClean="0"/>
              <a:t>Solutions for poor performance for initially weaker storms: Is this a physics or initialization problem or </a:t>
            </a:r>
            <a:r>
              <a:rPr lang="en-US" dirty="0" smtClean="0"/>
              <a:t>both?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934</Words>
  <Application>Microsoft Office PowerPoint</Application>
  <PresentationFormat>On-screen Show (4:3)</PresentationFormat>
  <Paragraphs>169</Paragraphs>
  <Slides>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High-Resolution Hurricane Weather Research and Forecasting System (HWRF):  Model Development and Stream 1.5 Verification</vt:lpstr>
      <vt:lpstr>Slide 2</vt:lpstr>
      <vt:lpstr>Current Model Configurations</vt:lpstr>
      <vt:lpstr>Main Development Activities</vt:lpstr>
      <vt:lpstr>Slide 5</vt:lpstr>
      <vt:lpstr>Research Applications (HWRF-GEN)</vt:lpstr>
      <vt:lpstr>Slide 7</vt:lpstr>
      <vt:lpstr>Scope for Future Improvements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Weather Research and Forecasting System (HWRF) Version 3.2 model developments and verification</dc:title>
  <dc:creator>azhang</dc:creator>
  <cp:lastModifiedBy>xzhang</cp:lastModifiedBy>
  <cp:revision>116</cp:revision>
  <dcterms:created xsi:type="dcterms:W3CDTF">2011-11-24T11:14:10Z</dcterms:created>
  <dcterms:modified xsi:type="dcterms:W3CDTF">2011-11-29T17:53:43Z</dcterms:modified>
</cp:coreProperties>
</file>