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6" r:id="rId10"/>
    <p:sldId id="267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302" y="-11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F8231-10AA-4878-A680-7DFD11D3C273}" type="datetimeFigureOut">
              <a:rPr lang="en-US" smtClean="0"/>
              <a:t>7/6/2011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FF18A-67F1-4930-8763-19BF548C32C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F8231-10AA-4878-A680-7DFD11D3C273}" type="datetimeFigureOut">
              <a:rPr lang="en-US" smtClean="0"/>
              <a:t>7/6/2011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FF18A-67F1-4930-8763-19BF548C32C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F8231-10AA-4878-A680-7DFD11D3C273}" type="datetimeFigureOut">
              <a:rPr lang="en-US" smtClean="0"/>
              <a:t>7/6/2011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FF18A-67F1-4930-8763-19BF548C32C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F8231-10AA-4878-A680-7DFD11D3C273}" type="datetimeFigureOut">
              <a:rPr lang="en-US" smtClean="0"/>
              <a:t>7/6/2011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FF18A-67F1-4930-8763-19BF548C32C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F8231-10AA-4878-A680-7DFD11D3C273}" type="datetimeFigureOut">
              <a:rPr lang="en-US" smtClean="0"/>
              <a:t>7/6/2011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FF18A-67F1-4930-8763-19BF548C32C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F8231-10AA-4878-A680-7DFD11D3C273}" type="datetimeFigureOut">
              <a:rPr lang="en-US" smtClean="0"/>
              <a:t>7/6/2011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FF18A-67F1-4930-8763-19BF548C32C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F8231-10AA-4878-A680-7DFD11D3C273}" type="datetimeFigureOut">
              <a:rPr lang="en-US" smtClean="0"/>
              <a:t>7/6/2011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FF18A-67F1-4930-8763-19BF548C32C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F8231-10AA-4878-A680-7DFD11D3C273}" type="datetimeFigureOut">
              <a:rPr lang="en-US" smtClean="0"/>
              <a:t>7/6/2011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FF18A-67F1-4930-8763-19BF548C32C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F8231-10AA-4878-A680-7DFD11D3C273}" type="datetimeFigureOut">
              <a:rPr lang="en-US" smtClean="0"/>
              <a:t>7/6/2011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FF18A-67F1-4930-8763-19BF548C32C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F8231-10AA-4878-A680-7DFD11D3C273}" type="datetimeFigureOut">
              <a:rPr lang="en-US" smtClean="0"/>
              <a:t>7/6/2011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FF18A-67F1-4930-8763-19BF548C32C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F8231-10AA-4878-A680-7DFD11D3C273}" type="datetimeFigureOut">
              <a:rPr lang="en-US" smtClean="0"/>
              <a:t>7/6/2011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FF18A-67F1-4930-8763-19BF548C32C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1F8231-10AA-4878-A680-7DFD11D3C273}" type="datetimeFigureOut">
              <a:rPr lang="en-US" smtClean="0"/>
              <a:t>7/6/2011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9FF18A-67F1-4930-8763-19BF548C32CA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nhc.noaa.gov/tafb_latest/pfall.gif" TargetMode="External"/><Relationship Id="rId13" Type="http://schemas.openxmlformats.org/officeDocument/2006/relationships/hyperlink" Target="http://mag.ncep.noaa.gov/NCOMAGWEB/appcontroller?prevPage=Model&amp;MainPage=index&amp;model=GFS&amp;area=EPAC&amp;areaDesc=North+Pacific+-+Western+US%2C+Alaska%2C+Western+Canada%2C+Hawaii%2C+North+Pacific+Ocean&amp;page=Model&amp;prevModel=&amp;prevArea=EPAC&amp;currKey=model&amp;prevKey=model&amp;cat=" TargetMode="External"/><Relationship Id="rId3" Type="http://schemas.openxmlformats.org/officeDocument/2006/relationships/hyperlink" Target="http://www.nhc.noaa.gov/tafb_latest/gehov2latest.gif" TargetMode="External"/><Relationship Id="rId7" Type="http://schemas.openxmlformats.org/officeDocument/2006/relationships/hyperlink" Target="http://www.nhc.noaa.gov/index_station.shtml" TargetMode="External"/><Relationship Id="rId12" Type="http://schemas.openxmlformats.org/officeDocument/2006/relationships/hyperlink" Target="http://mag.ncep.noaa.gov/NCOMAGWEB/appcontroller?prevPage=Model&amp;MainPage=index&amp;model=NAM&amp;area=WNATL&amp;areaDesc=Western+North+Atlantic+-+Southeast+US%2C+Central+America%2C+Caribbean&amp;page=Model&amp;prevModel=NAM&amp;prevArea=&amp;currKey=region&amp;prevKey=region&amp;cat=MODEL+GUIDANCE" TargetMode="External"/><Relationship Id="rId2" Type="http://schemas.openxmlformats.org/officeDocument/2006/relationships/hyperlink" Target="http://www.nhc.noaa.gov/tafb_latest/gehov1latest.gif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www.nhc.noaa.gov/tafb_latest/gwhov1latest.gif" TargetMode="External"/><Relationship Id="rId11" Type="http://schemas.openxmlformats.org/officeDocument/2006/relationships/hyperlink" Target="http://mag.ncep.noaa.gov/NCOMAGWEB/appcontroller?prevPage=Model&amp;MainPage=index&amp;model=GFS&amp;area=ATLANTIC&amp;areaDesc=Atlantic+region&amp;page=Model&amp;prevModel=GFS&amp;prevArea=&amp;currKey=region&amp;prevKey=region&amp;cat=" TargetMode="External"/><Relationship Id="rId5" Type="http://schemas.openxmlformats.org/officeDocument/2006/relationships/hyperlink" Target="http://www.nhc.noaa.gov/tafb_latest/gehov3latest.gif" TargetMode="External"/><Relationship Id="rId15" Type="http://schemas.openxmlformats.org/officeDocument/2006/relationships/hyperlink" Target="http://www.nhc.noaa.gov/aboutsst.shtml" TargetMode="External"/><Relationship Id="rId10" Type="http://schemas.openxmlformats.org/officeDocument/2006/relationships/hyperlink" Target="http://manati.orbit.nesdis.noaa.gov/datasets/ASCATData.php/" TargetMode="External"/><Relationship Id="rId4" Type="http://schemas.openxmlformats.org/officeDocument/2006/relationships/hyperlink" Target="http://www.nhc.noaa.gov/tafb_latest/m9hov1latest.gif" TargetMode="External"/><Relationship Id="rId9" Type="http://schemas.openxmlformats.org/officeDocument/2006/relationships/hyperlink" Target="http://www.nhc.noaa.gov/tafb_latest/pfalle.gif" TargetMode="External"/><Relationship Id="rId14" Type="http://schemas.openxmlformats.org/officeDocument/2006/relationships/hyperlink" Target="http://mag.ncep.noaa.gov/NCOMAGWEB/appcontroller?prevPage=Model&amp;MainPage=index&amp;model=NAM&amp;area=EPAC&amp;areaDesc=North+Pacific+-+Western+US%2C+Alaska%2C+Western+Canada%2C+Hawaii%2C+North+Pacific+Ocean&amp;page=Model&amp;prevModel=NAM&amp;prevArea=&amp;currKey=region&amp;prevKey=region&amp;cat=MODEL+GUIDANCE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vos.noaa.gov/" TargetMode="External"/><Relationship Id="rId3" Type="http://schemas.openxmlformats.org/officeDocument/2006/relationships/hyperlink" Target="http://www.nhc.noaa.gov/nhcexit.shtml?http://cdip.ucsd.edu/" TargetMode="External"/><Relationship Id="rId7" Type="http://schemas.openxmlformats.org/officeDocument/2006/relationships/hyperlink" Target="http://nowcoast.noaa.gov/viewer.htm" TargetMode="External"/><Relationship Id="rId12" Type="http://schemas.openxmlformats.org/officeDocument/2006/relationships/hyperlink" Target="http://safeboating.erh.noaa.gov/" TargetMode="External"/><Relationship Id="rId2" Type="http://schemas.openxmlformats.org/officeDocument/2006/relationships/hyperlink" Target="http://www.ndbc.noaa.gov/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www.nhc.noaa.gov/nhcexit.shtml?https://www.fnmoc.navy.mil/public/" TargetMode="External"/><Relationship Id="rId11" Type="http://schemas.openxmlformats.org/officeDocument/2006/relationships/hyperlink" Target="http://www.weather.gov/om/marine/marob.htm" TargetMode="External"/><Relationship Id="rId5" Type="http://schemas.openxmlformats.org/officeDocument/2006/relationships/hyperlink" Target="http://polar.ncep.noaa.gov/waves/main_int.html" TargetMode="External"/><Relationship Id="rId10" Type="http://schemas.openxmlformats.org/officeDocument/2006/relationships/hyperlink" Target="http://www.nhc.noaa.gov/nhcexit.shtml?http://cimss.ssec.wisc.edu/tropic/real-time/wavetrak/waves.html" TargetMode="External"/><Relationship Id="rId4" Type="http://schemas.openxmlformats.org/officeDocument/2006/relationships/hyperlink" Target="http://www.nhc.noaa.gov/nhcexit.shtml?http://manati.orbit.nesdis.noaa.gov/datasets/ASCATData.php" TargetMode="External"/><Relationship Id="rId9" Type="http://schemas.openxmlformats.org/officeDocument/2006/relationships/hyperlink" Target="http://www.nhc.noaa.gov/nhcexit.shtml?http://www.meteo.shom.fr/vos-monitoring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dirty="0" smtClean="0"/>
              <a:t>Introduction to Marine Forecast in North Atlantic Basin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altLang="zh-CN" dirty="0" err="1" smtClean="0"/>
              <a:t>Xuejin</a:t>
            </a:r>
            <a:r>
              <a:rPr lang="en-US" altLang="zh-CN" dirty="0" smtClean="0"/>
              <a:t> Zhang</a:t>
            </a:r>
          </a:p>
          <a:p>
            <a:r>
              <a:rPr lang="en-US" altLang="zh-CN" dirty="0" smtClean="0"/>
              <a:t>University of Miami</a:t>
            </a:r>
          </a:p>
          <a:p>
            <a:r>
              <a:rPr lang="en-US" dirty="0" smtClean="0"/>
              <a:t>Credit to</a:t>
            </a:r>
          </a:p>
          <a:p>
            <a:r>
              <a:rPr lang="en-US" dirty="0" smtClean="0"/>
              <a:t>National Hurricane Center website</a:t>
            </a:r>
          </a:p>
          <a:p>
            <a:r>
              <a:rPr lang="en-US" dirty="0" smtClean="0"/>
              <a:t>http://www.nhc.noaa.gov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Forecast tools (cont’)</a:t>
            </a:r>
            <a:endParaRPr lang="en-US" dirty="0"/>
          </a:p>
        </p:txBody>
      </p:sp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2400" y="1143000"/>
            <a:ext cx="37719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2400" y="3886200"/>
            <a:ext cx="37719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0" y="2209800"/>
            <a:ext cx="3048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524000" y="45720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Daily SST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696200" y="22860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7-day SST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696200" y="4876800"/>
            <a:ext cx="121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SST Anomaly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Marine forecast Products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2057400"/>
            <a:ext cx="4040188" cy="639762"/>
          </a:xfrm>
        </p:spPr>
        <p:txBody>
          <a:bodyPr/>
          <a:lstStyle/>
          <a:p>
            <a:pPr algn="ctr"/>
            <a:r>
              <a:rPr lang="en-US" dirty="0" smtClean="0"/>
              <a:t>Atlantic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3"/>
          </p:nvPr>
        </p:nvSpPr>
        <p:spPr>
          <a:xfrm>
            <a:off x="4572000" y="2060030"/>
            <a:ext cx="4041775" cy="639762"/>
          </a:xfrm>
        </p:spPr>
        <p:txBody>
          <a:bodyPr/>
          <a:lstStyle/>
          <a:p>
            <a:pPr algn="ctr"/>
            <a:r>
              <a:rPr lang="en-US" dirty="0" smtClean="0"/>
              <a:t>East Pacific</a:t>
            </a:r>
            <a:endParaRPr lang="en-US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985861"/>
            <a:ext cx="4040188" cy="2329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5025" y="2985404"/>
            <a:ext cx="4041775" cy="2330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Marine Forecasts (Cont’)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Grid Marine Products (Experimental)</a:t>
            </a:r>
          </a:p>
          <a:p>
            <a:pPr lvl="1"/>
            <a:r>
              <a:rPr lang="en-US" dirty="0" smtClean="0"/>
              <a:t>Mean Sea Level Pressure</a:t>
            </a:r>
          </a:p>
          <a:p>
            <a:pPr lvl="1"/>
            <a:r>
              <a:rPr lang="en-US" dirty="0" smtClean="0"/>
              <a:t>Surface (10-m) winds</a:t>
            </a:r>
          </a:p>
          <a:p>
            <a:pPr lvl="1"/>
            <a:r>
              <a:rPr lang="en-US" dirty="0" smtClean="0"/>
              <a:t>Significant Wave Heights</a:t>
            </a:r>
          </a:p>
          <a:p>
            <a:pPr lvl="2"/>
            <a:r>
              <a:rPr lang="en-US" dirty="0" smtClean="0"/>
              <a:t>The average wave height (trough to crest) of the one-third largest waves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Marine forecasts (Cont’)</a:t>
            </a:r>
            <a:endParaRPr lang="en-US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6737" y="1447800"/>
            <a:ext cx="2557463" cy="1703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3737" y="1447800"/>
            <a:ext cx="2557463" cy="1703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00737" y="1447800"/>
            <a:ext cx="2557463" cy="1703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6737" y="3810000"/>
            <a:ext cx="2557463" cy="1703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33737" y="3810000"/>
            <a:ext cx="2557463" cy="1703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914055" y="3810000"/>
            <a:ext cx="2557463" cy="1703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1066800" y="318329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MSLP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657600" y="318329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Wind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6477000" y="32004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Wind Gust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1066800" y="55626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Wave Height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3733800" y="55626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Swell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629400" y="55626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Period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Marine Forecast (Cont’)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Forecast length</a:t>
            </a:r>
          </a:p>
          <a:p>
            <a:pPr lvl="1"/>
            <a:r>
              <a:rPr lang="en-US" dirty="0" smtClean="0"/>
              <a:t>5 days</a:t>
            </a:r>
          </a:p>
          <a:p>
            <a:r>
              <a:rPr lang="en-US" dirty="0" smtClean="0"/>
              <a:t>Forecast frequency</a:t>
            </a:r>
          </a:p>
          <a:p>
            <a:pPr lvl="1"/>
            <a:r>
              <a:rPr lang="en-US" dirty="0" smtClean="0"/>
              <a:t>6 hourly</a:t>
            </a:r>
          </a:p>
          <a:p>
            <a:pPr lvl="1"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Forecast tools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295400" y="1828800"/>
          <a:ext cx="7010402" cy="4064000"/>
        </p:xfrm>
        <a:graphic>
          <a:graphicData uri="http://schemas.openxmlformats.org/drawingml/2006/table">
            <a:tbl>
              <a:tblPr/>
              <a:tblGrid>
                <a:gridCol w="2383536"/>
                <a:gridCol w="2313433"/>
                <a:gridCol w="2313433"/>
              </a:tblGrid>
              <a:tr h="303498">
                <a:tc>
                  <a:txBody>
                    <a:bodyPr/>
                    <a:lstStyle/>
                    <a:p>
                      <a:r>
                        <a:rPr lang="en-US" sz="800"/>
                        <a:t/>
                      </a:r>
                      <a:br>
                        <a:rPr lang="en-US" sz="800"/>
                      </a:br>
                      <a:endParaRPr lang="en-US" sz="800"/>
                    </a:p>
                  </a:txBody>
                  <a:tcPr marL="22448" marR="22448" marT="22448" marB="2244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800" b="1" i="1"/>
                        <a:t>Atlantic</a:t>
                      </a:r>
                      <a:endParaRPr lang="en-US" sz="800"/>
                    </a:p>
                  </a:txBody>
                  <a:tcPr marL="22448" marR="22448" marT="22448" marB="2244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800" b="1" i="1"/>
                        <a:t>East Pacific</a:t>
                      </a:r>
                      <a:endParaRPr lang="en-US" sz="800"/>
                    </a:p>
                  </a:txBody>
                  <a:tcPr marL="22448" marR="22448" marT="22448" marB="2244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25808">
                <a:tc>
                  <a:txBody>
                    <a:bodyPr/>
                    <a:lstStyle/>
                    <a:p>
                      <a:r>
                        <a:rPr lang="nb-NO" sz="800"/>
                        <a:t>Hovmöller Diagram</a:t>
                      </a:r>
                      <a:br>
                        <a:rPr lang="nb-NO" sz="800"/>
                      </a:br>
                      <a:r>
                        <a:rPr lang="nb-NO" sz="800"/>
                        <a:t>(5 day Satellite)</a:t>
                      </a:r>
                      <a:br>
                        <a:rPr lang="nb-NO" sz="800"/>
                      </a:br>
                      <a:endParaRPr lang="nb-NO" sz="800"/>
                    </a:p>
                  </a:txBody>
                  <a:tcPr marL="22448" marR="22448" marT="22448" marB="2244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800">
                          <a:hlinkClick r:id="rId2"/>
                        </a:rPr>
                        <a:t>Tropical Atlantic and Caribbean (GOES-E)</a:t>
                      </a:r>
                      <a:r>
                        <a:rPr lang="en-US" sz="800"/>
                        <a:t/>
                      </a:r>
                      <a:br>
                        <a:rPr lang="en-US" sz="800"/>
                      </a:br>
                      <a:r>
                        <a:rPr lang="en-US" sz="800"/>
                        <a:t/>
                      </a:r>
                      <a:br>
                        <a:rPr lang="en-US" sz="800"/>
                      </a:br>
                      <a:r>
                        <a:rPr lang="en-US" sz="800">
                          <a:hlinkClick r:id="rId3"/>
                        </a:rPr>
                        <a:t>Gulf of Mexico and subtropical Atlantic</a:t>
                      </a:r>
                      <a:r>
                        <a:rPr lang="en-US" sz="800"/>
                        <a:t/>
                      </a:r>
                      <a:br>
                        <a:rPr lang="en-US" sz="800"/>
                      </a:br>
                      <a:r>
                        <a:rPr lang="en-US" sz="800"/>
                        <a:t/>
                      </a:r>
                      <a:br>
                        <a:rPr lang="en-US" sz="800"/>
                      </a:br>
                      <a:r>
                        <a:rPr lang="en-US" sz="800">
                          <a:hlinkClick r:id="rId4"/>
                        </a:rPr>
                        <a:t>Eastern Atlantic and Africa (METEOSAT-9)</a:t>
                      </a:r>
                      <a:r>
                        <a:rPr lang="en-US" sz="800"/>
                        <a:t/>
                      </a:r>
                      <a:br>
                        <a:rPr lang="en-US" sz="800"/>
                      </a:br>
                      <a:r>
                        <a:rPr lang="en-US" sz="800"/>
                        <a:t/>
                      </a:r>
                      <a:br>
                        <a:rPr lang="en-US" sz="800"/>
                      </a:br>
                      <a:r>
                        <a:rPr lang="en-US" sz="800">
                          <a:hlinkClick r:id="rId5"/>
                        </a:rPr>
                        <a:t>Southern CONUS</a:t>
                      </a:r>
                      <a:br>
                        <a:rPr lang="en-US" sz="800">
                          <a:hlinkClick r:id="rId5"/>
                        </a:rPr>
                      </a:br>
                      <a:r>
                        <a:rPr lang="en-US" sz="800">
                          <a:hlinkClick r:id="rId5"/>
                        </a:rPr>
                        <a:t>and subtropical</a:t>
                      </a:r>
                      <a:br>
                        <a:rPr lang="en-US" sz="800">
                          <a:hlinkClick r:id="rId5"/>
                        </a:rPr>
                      </a:br>
                      <a:r>
                        <a:rPr lang="en-US" sz="800">
                          <a:hlinkClick r:id="rId5"/>
                        </a:rPr>
                        <a:t>Atlantic (GOES-E)</a:t>
                      </a:r>
                      <a:endParaRPr lang="en-US" sz="800"/>
                    </a:p>
                  </a:txBody>
                  <a:tcPr marL="22448" marR="22448" marT="22448" marB="2244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800">
                          <a:hlinkClick r:id="rId6"/>
                        </a:rPr>
                        <a:t>East Pacific (GOES-W)</a:t>
                      </a:r>
                      <a:endParaRPr lang="en-US" sz="800"/>
                    </a:p>
                  </a:txBody>
                  <a:tcPr marL="22448" marR="22448" marT="22448" marB="2244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32799">
                <a:tc>
                  <a:txBody>
                    <a:bodyPr/>
                    <a:lstStyle/>
                    <a:p>
                      <a:r>
                        <a:rPr lang="en-US" sz="800"/>
                        <a:t>Upper-Air Time Sections</a:t>
                      </a:r>
                      <a:br>
                        <a:rPr lang="en-US" sz="800"/>
                      </a:br>
                      <a:endParaRPr lang="en-US" sz="800"/>
                    </a:p>
                  </a:txBody>
                  <a:tcPr marL="22448" marR="22448" marT="22448" marB="2244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800">
                          <a:hlinkClick r:id="rId7"/>
                        </a:rPr>
                        <a:t>Selected Observing Stations</a:t>
                      </a:r>
                      <a:endParaRPr lang="en-US" sz="800"/>
                    </a:p>
                  </a:txBody>
                  <a:tcPr marL="22448" marR="22448" marT="22448" marB="2244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32799">
                <a:tc>
                  <a:txBody>
                    <a:bodyPr/>
                    <a:lstStyle/>
                    <a:p>
                      <a:r>
                        <a:rPr lang="en-US" sz="800"/>
                        <a:t>GFS Pressure Change Analysis</a:t>
                      </a:r>
                      <a:br>
                        <a:rPr lang="en-US" sz="800"/>
                      </a:br>
                      <a:endParaRPr lang="en-US" sz="800"/>
                    </a:p>
                  </a:txBody>
                  <a:tcPr marL="22448" marR="22448" marT="22448" marB="2244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800">
                          <a:hlinkClick r:id="rId8"/>
                        </a:rPr>
                        <a:t>See image</a:t>
                      </a:r>
                      <a:endParaRPr lang="en-US" sz="800"/>
                    </a:p>
                  </a:txBody>
                  <a:tcPr marL="22448" marR="22448" marT="22448" marB="2244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800">
                          <a:hlinkClick r:id="rId9"/>
                        </a:rPr>
                        <a:t>See image</a:t>
                      </a:r>
                      <a:endParaRPr lang="en-US" sz="800"/>
                    </a:p>
                  </a:txBody>
                  <a:tcPr marL="22448" marR="22448" marT="22448" marB="2244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32799">
                <a:tc>
                  <a:txBody>
                    <a:bodyPr/>
                    <a:lstStyle/>
                    <a:p>
                      <a:r>
                        <a:rPr lang="en-US" sz="800"/>
                        <a:t>ASCAT Ocean Wind Data</a:t>
                      </a:r>
                      <a:br>
                        <a:rPr lang="en-US" sz="800"/>
                      </a:br>
                      <a:endParaRPr lang="en-US" sz="800"/>
                    </a:p>
                  </a:txBody>
                  <a:tcPr marL="22448" marR="22448" marT="22448" marB="2244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800">
                          <a:hlinkClick r:id="rId10"/>
                        </a:rPr>
                        <a:t>See recent data</a:t>
                      </a:r>
                      <a:endParaRPr lang="en-US" sz="800"/>
                    </a:p>
                  </a:txBody>
                  <a:tcPr marL="22448" marR="22448" marT="22448" marB="2244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03498">
                <a:tc>
                  <a:txBody>
                    <a:bodyPr/>
                    <a:lstStyle/>
                    <a:p>
                      <a:r>
                        <a:rPr lang="en-US" sz="800"/>
                        <a:t>Streamlines</a:t>
                      </a:r>
                      <a:br>
                        <a:rPr lang="en-US" sz="800"/>
                      </a:br>
                      <a:endParaRPr lang="en-US" sz="800"/>
                    </a:p>
                  </a:txBody>
                  <a:tcPr marL="22448" marR="22448" marT="22448" marB="2244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800">
                          <a:hlinkClick r:id="rId11"/>
                        </a:rPr>
                        <a:t>GFS</a:t>
                      </a:r>
                      <a:r>
                        <a:rPr lang="en-US" sz="800"/>
                        <a:t/>
                      </a:r>
                      <a:br>
                        <a:rPr lang="en-US" sz="800"/>
                      </a:br>
                      <a:r>
                        <a:rPr lang="en-US" sz="800">
                          <a:hlinkClick r:id="rId12"/>
                        </a:rPr>
                        <a:t>NAM</a:t>
                      </a:r>
                      <a:r>
                        <a:rPr lang="en-US" sz="800"/>
                        <a:t> </a:t>
                      </a:r>
                    </a:p>
                  </a:txBody>
                  <a:tcPr marL="22448" marR="22448" marT="22448" marB="2244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800">
                          <a:hlinkClick r:id="rId13"/>
                        </a:rPr>
                        <a:t>GFS</a:t>
                      </a:r>
                      <a:r>
                        <a:rPr lang="en-US" sz="800"/>
                        <a:t/>
                      </a:r>
                      <a:br>
                        <a:rPr lang="en-US" sz="800"/>
                      </a:br>
                      <a:r>
                        <a:rPr lang="en-US" sz="800">
                          <a:hlinkClick r:id="rId14"/>
                        </a:rPr>
                        <a:t>NAM</a:t>
                      </a:r>
                      <a:endParaRPr lang="en-US" sz="800"/>
                    </a:p>
                  </a:txBody>
                  <a:tcPr marL="22448" marR="22448" marT="22448" marB="2244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32799">
                <a:tc>
                  <a:txBody>
                    <a:bodyPr/>
                    <a:lstStyle/>
                    <a:p>
                      <a:r>
                        <a:rPr lang="en-US" sz="800"/>
                        <a:t>Sea Surface Temperature</a:t>
                      </a:r>
                      <a:br>
                        <a:rPr lang="en-US" sz="800"/>
                      </a:br>
                      <a:endParaRPr lang="en-US" sz="800"/>
                    </a:p>
                  </a:txBody>
                  <a:tcPr marL="22448" marR="22448" marT="22448" marB="2244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800" dirty="0">
                          <a:hlinkClick r:id="rId15"/>
                        </a:rPr>
                        <a:t>Analysis and Anomalies</a:t>
                      </a:r>
                      <a:endParaRPr lang="en-US" sz="800" dirty="0"/>
                    </a:p>
                  </a:txBody>
                  <a:tcPr marL="22448" marR="22448" marT="22448" marB="2244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Forecast tools (Cont’)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685800" y="1752600"/>
          <a:ext cx="7696200" cy="4095472"/>
        </p:xfrm>
        <a:graphic>
          <a:graphicData uri="http://schemas.openxmlformats.org/drawingml/2006/table">
            <a:tbl>
              <a:tblPr/>
              <a:tblGrid>
                <a:gridCol w="2693670"/>
                <a:gridCol w="5002530"/>
              </a:tblGrid>
              <a:tr h="445132">
                <a:tc>
                  <a:txBody>
                    <a:bodyPr/>
                    <a:lstStyle/>
                    <a:p>
                      <a:r>
                        <a:rPr lang="en-US" sz="1400">
                          <a:hlinkClick r:id="rId2"/>
                        </a:rPr>
                        <a:t>National Data Buoy Center</a:t>
                      </a:r>
                      <a:endParaRPr lang="en-US" sz="1400"/>
                    </a:p>
                  </a:txBody>
                  <a:tcPr marL="14452" marR="14452" marT="14452" marB="1445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NOAA Recent and Historic Marine Data</a:t>
                      </a:r>
                    </a:p>
                  </a:txBody>
                  <a:tcPr marL="14452" marR="14452" marT="14452" marB="1445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7018">
                <a:tc>
                  <a:txBody>
                    <a:bodyPr/>
                    <a:lstStyle/>
                    <a:p>
                      <a:r>
                        <a:rPr lang="en-US" sz="1400">
                          <a:hlinkClick r:id="rId3"/>
                        </a:rPr>
                        <a:t>CDIP Buoys</a:t>
                      </a:r>
                      <a:endParaRPr lang="en-US" sz="1400"/>
                    </a:p>
                  </a:txBody>
                  <a:tcPr marL="14452" marR="14452" marT="14452" marB="1445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SCRIPPS Recent and Historic Buoy Data</a:t>
                      </a:r>
                    </a:p>
                  </a:txBody>
                  <a:tcPr marL="14452" marR="14452" marT="14452" marB="1445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45132">
                <a:tc>
                  <a:txBody>
                    <a:bodyPr/>
                    <a:lstStyle/>
                    <a:p>
                      <a:r>
                        <a:rPr lang="en-US" sz="1400">
                          <a:hlinkClick r:id="rId4"/>
                        </a:rPr>
                        <a:t>ASCAT</a:t>
                      </a:r>
                      <a:endParaRPr lang="en-US" sz="1400"/>
                    </a:p>
                  </a:txBody>
                  <a:tcPr marL="14452" marR="14452" marT="14452" marB="1445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EUMETSAT Satellite Derived Ocean Surface Winds</a:t>
                      </a:r>
                    </a:p>
                  </a:txBody>
                  <a:tcPr marL="14452" marR="14452" marT="14452" marB="1445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7018">
                <a:tc>
                  <a:txBody>
                    <a:bodyPr/>
                    <a:lstStyle/>
                    <a:p>
                      <a:r>
                        <a:rPr lang="en-US" sz="1400">
                          <a:hlinkClick r:id="rId5"/>
                        </a:rPr>
                        <a:t>NOAA Wavewatch III</a:t>
                      </a:r>
                      <a:endParaRPr lang="en-US" sz="1400"/>
                    </a:p>
                  </a:txBody>
                  <a:tcPr marL="14452" marR="14452" marT="14452" marB="1445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NOAA/NCEP Operational Wave Models</a:t>
                      </a:r>
                    </a:p>
                  </a:txBody>
                  <a:tcPr marL="14452" marR="14452" marT="14452" marB="1445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7018">
                <a:tc>
                  <a:txBody>
                    <a:bodyPr/>
                    <a:lstStyle/>
                    <a:p>
                      <a:r>
                        <a:rPr lang="en-US" sz="1400">
                          <a:hlinkClick r:id="rId6"/>
                        </a:rPr>
                        <a:t>FNMOC Wavewatch III</a:t>
                      </a:r>
                      <a:endParaRPr lang="en-US" sz="1400"/>
                    </a:p>
                  </a:txBody>
                  <a:tcPr marL="14452" marR="14452" marT="14452" marB="1445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FNMOC Operational Wave Models</a:t>
                      </a:r>
                    </a:p>
                  </a:txBody>
                  <a:tcPr marL="14452" marR="14452" marT="14452" marB="1445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45132">
                <a:tc>
                  <a:txBody>
                    <a:bodyPr/>
                    <a:lstStyle/>
                    <a:p>
                      <a:r>
                        <a:rPr lang="en-US" sz="1400">
                          <a:hlinkClick r:id="rId7"/>
                        </a:rPr>
                        <a:t>NOAA nowCOAST</a:t>
                      </a:r>
                      <a:endParaRPr lang="en-US" sz="1400"/>
                    </a:p>
                  </a:txBody>
                  <a:tcPr marL="14452" marR="14452" marT="14452" marB="1445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Web Mapping Portal to Real-Time Coastal Observations and NOAA Forecasts</a:t>
                      </a:r>
                    </a:p>
                  </a:txBody>
                  <a:tcPr marL="14452" marR="14452" marT="14452" marB="1445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45132">
                <a:tc>
                  <a:txBody>
                    <a:bodyPr/>
                    <a:lstStyle/>
                    <a:p>
                      <a:r>
                        <a:rPr lang="en-US" sz="1400">
                          <a:hlinkClick r:id="rId8"/>
                        </a:rPr>
                        <a:t>VOS Program</a:t>
                      </a:r>
                      <a:endParaRPr lang="en-US" sz="1400"/>
                    </a:p>
                  </a:txBody>
                  <a:tcPr marL="14452" marR="14452" marT="14452" marB="1445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United States Voluntary Ship Observing Program</a:t>
                      </a:r>
                    </a:p>
                  </a:txBody>
                  <a:tcPr marL="14452" marR="14452" marT="14452" marB="1445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45132">
                <a:tc>
                  <a:txBody>
                    <a:bodyPr/>
                    <a:lstStyle/>
                    <a:p>
                      <a:r>
                        <a:rPr lang="en-US" sz="1400">
                          <a:hlinkClick r:id="rId9"/>
                        </a:rPr>
                        <a:t>VOS Monitoring</a:t>
                      </a:r>
                      <a:endParaRPr lang="en-US" sz="1400"/>
                    </a:p>
                  </a:txBody>
                  <a:tcPr marL="14452" marR="14452" marT="14452" marB="1445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Meteo-France VOS info, data, and QC plots</a:t>
                      </a:r>
                    </a:p>
                  </a:txBody>
                  <a:tcPr marL="14452" marR="14452" marT="14452" marB="1445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45132">
                <a:tc>
                  <a:txBody>
                    <a:bodyPr/>
                    <a:lstStyle/>
                    <a:p>
                      <a:r>
                        <a:rPr lang="en-US" sz="1400">
                          <a:hlinkClick r:id="rId10"/>
                        </a:rPr>
                        <a:t>UW-CIMSS WAVETRAK</a:t>
                      </a:r>
                      <a:endParaRPr lang="en-US" sz="1400"/>
                    </a:p>
                  </a:txBody>
                  <a:tcPr marL="14452" marR="14452" marT="14452" marB="1445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Satellite Derived Tropical Wave Tracking Tools</a:t>
                      </a:r>
                    </a:p>
                  </a:txBody>
                  <a:tcPr marL="14452" marR="14452" marT="14452" marB="1445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45132">
                <a:tc>
                  <a:txBody>
                    <a:bodyPr/>
                    <a:lstStyle/>
                    <a:p>
                      <a:r>
                        <a:rPr lang="en-US" sz="1400">
                          <a:hlinkClick r:id="rId11"/>
                        </a:rPr>
                        <a:t>MAROB Program</a:t>
                      </a:r>
                      <a:endParaRPr lang="en-US" sz="1400"/>
                    </a:p>
                  </a:txBody>
                  <a:tcPr marL="14452" marR="14452" marT="14452" marB="1445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MAROB Voluntary Marine Observation Program</a:t>
                      </a:r>
                    </a:p>
                  </a:txBody>
                  <a:tcPr marL="14452" marR="14452" marT="14452" marB="1445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7018">
                <a:tc>
                  <a:txBody>
                    <a:bodyPr/>
                    <a:lstStyle/>
                    <a:p>
                      <a:r>
                        <a:rPr lang="en-US" sz="1400">
                          <a:hlinkClick r:id="rId12"/>
                        </a:rPr>
                        <a:t>Safe Boating</a:t>
                      </a:r>
                      <a:endParaRPr lang="en-US" sz="1400"/>
                    </a:p>
                  </a:txBody>
                  <a:tcPr marL="14452" marR="14452" marT="14452" marB="1445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Safe Boating Practices</a:t>
                      </a:r>
                    </a:p>
                  </a:txBody>
                  <a:tcPr marL="14452" marR="14452" marT="14452" marB="1445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Forecast tools (cont’)</a:t>
            </a:r>
            <a:endParaRPr lang="en-US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524000"/>
            <a:ext cx="3048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7600" y="1752600"/>
            <a:ext cx="2263140" cy="1748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0" y="1752600"/>
            <a:ext cx="2263140" cy="1748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57600" y="4038600"/>
            <a:ext cx="2263140" cy="1748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96000" y="4038600"/>
            <a:ext cx="2263140" cy="1748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4038600" y="3429000"/>
            <a:ext cx="1600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Actual Wind</a:t>
            </a:r>
            <a:endParaRPr lang="en-US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6477000" y="3429000"/>
            <a:ext cx="1600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Anomalous Wind</a:t>
            </a:r>
            <a:endParaRPr lang="en-US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4038600" y="5715000"/>
            <a:ext cx="1600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RH</a:t>
            </a:r>
            <a:endParaRPr lang="en-US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6477000" y="5715000"/>
            <a:ext cx="1600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Theta-e</a:t>
            </a:r>
            <a:endParaRPr lang="en-US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1371600" y="6172200"/>
            <a:ext cx="1600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GOES-E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Forecast tools (cont’)</a:t>
            </a:r>
            <a:endParaRPr lang="en-US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676400"/>
            <a:ext cx="4166235" cy="3160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 cstate="print"/>
          <a:srcRect l="45500" t="19556" r="12500" b="9778"/>
          <a:stretch>
            <a:fillRect/>
          </a:stretch>
        </p:blipFill>
        <p:spPr bwMode="auto">
          <a:xfrm>
            <a:off x="4724400" y="1206064"/>
            <a:ext cx="3840480" cy="3634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295400" y="5029200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GFS Pressure change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029200" y="5029200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GFS 850hPa Streamline (24h </a:t>
            </a:r>
            <a:r>
              <a:rPr lang="en-US" dirty="0" err="1" smtClean="0"/>
              <a:t>fcst</a:t>
            </a:r>
            <a:r>
              <a:rPr lang="en-US" dirty="0" smtClean="0"/>
              <a:t>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84</TotalTime>
  <Words>273</Words>
  <Application>Microsoft Office PowerPoint</Application>
  <PresentationFormat>On-screen Show (4:3)</PresentationFormat>
  <Paragraphs>82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Introduction to Marine Forecast in North Atlantic Basin</vt:lpstr>
      <vt:lpstr>Marine forecast Products</vt:lpstr>
      <vt:lpstr>Marine Forecasts (Cont’)</vt:lpstr>
      <vt:lpstr>Marine forecasts (Cont’)</vt:lpstr>
      <vt:lpstr>Marine Forecast (Cont’)</vt:lpstr>
      <vt:lpstr>Forecast tools</vt:lpstr>
      <vt:lpstr>Forecast tools (Cont’)</vt:lpstr>
      <vt:lpstr>Forecast tools (cont’)</vt:lpstr>
      <vt:lpstr>Forecast tools (cont’)</vt:lpstr>
      <vt:lpstr>Forecast tools (cont’)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Marine Forecast in North Atlantic Basin</dc:title>
  <dc:creator>azhang</dc:creator>
  <cp:lastModifiedBy>azhang</cp:lastModifiedBy>
  <cp:revision>11</cp:revision>
  <dcterms:created xsi:type="dcterms:W3CDTF">2011-07-06T10:40:05Z</dcterms:created>
  <dcterms:modified xsi:type="dcterms:W3CDTF">2011-07-06T12:04:43Z</dcterms:modified>
</cp:coreProperties>
</file>