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8"/>
  </p:notesMasterIdLst>
  <p:sldIdLst>
    <p:sldId id="256" r:id="rId2"/>
    <p:sldId id="279" r:id="rId3"/>
    <p:sldId id="262" r:id="rId4"/>
    <p:sldId id="264" r:id="rId5"/>
    <p:sldId id="263" r:id="rId6"/>
    <p:sldId id="274" r:id="rId7"/>
    <p:sldId id="265" r:id="rId8"/>
    <p:sldId id="267" r:id="rId9"/>
    <p:sldId id="261" r:id="rId10"/>
    <p:sldId id="266" r:id="rId11"/>
    <p:sldId id="268" r:id="rId12"/>
    <p:sldId id="282" r:id="rId13"/>
    <p:sldId id="259" r:id="rId14"/>
    <p:sldId id="260" r:id="rId15"/>
    <p:sldId id="269" r:id="rId16"/>
    <p:sldId id="270" r:id="rId17"/>
    <p:sldId id="271" r:id="rId18"/>
    <p:sldId id="280" r:id="rId19"/>
    <p:sldId id="272" r:id="rId20"/>
    <p:sldId id="273" r:id="rId21"/>
    <p:sldId id="276" r:id="rId22"/>
    <p:sldId id="277" r:id="rId23"/>
    <p:sldId id="281" r:id="rId24"/>
    <p:sldId id="284" r:id="rId25"/>
    <p:sldId id="285" r:id="rId26"/>
    <p:sldId id="275"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96" y="-4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5FDFE5-E793-4D2A-9A0D-6FF91E2D4CE3}" type="datetimeFigureOut">
              <a:rPr lang="en-US" smtClean="0"/>
              <a:pPr/>
              <a:t>3/31/2011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400A57-1B9B-4A4E-A654-361B12539B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3D7296DA-07C2-43B1-93C2-11523191A805}" type="slidenum">
              <a:rPr lang="en-US" smtClean="0"/>
              <a:pPr/>
              <a:t>6</a:t>
            </a:fld>
            <a:endParaRPr 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3D7296DA-07C2-43B1-93C2-11523191A805}" type="slidenum">
              <a:rPr lang="en-US" smtClean="0"/>
              <a:pPr/>
              <a:t>9</a:t>
            </a:fld>
            <a:endParaRPr 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1491" name="Notes Placeholder 2"/>
          <p:cNvSpPr>
            <a:spLocks noGrp="1"/>
          </p:cNvSpPr>
          <p:nvPr>
            <p:ph type="body" idx="1"/>
          </p:nvPr>
        </p:nvSpPr>
        <p:spPr bwMode="auto">
          <a:xfrm>
            <a:off x="914400" y="4343400"/>
            <a:ext cx="5029200" cy="4114800"/>
          </a:xfrm>
          <a:prstGeom prst="rect">
            <a:avLst/>
          </a:prstGeom>
          <a:noFill/>
          <a:ln>
            <a:solidFill>
              <a:srgbClr val="000000"/>
            </a:solidFill>
            <a:miter lim="800000"/>
            <a:headEnd/>
            <a:tailEnd/>
          </a:ln>
        </p:spPr>
        <p:txBody>
          <a:bodyPr/>
          <a:lstStyle/>
          <a:p>
            <a:r>
              <a:rPr lang="en-US" smtClean="0">
                <a:latin typeface="Times New Roman" charset="0"/>
                <a:cs typeface="Times New Roman" charset="0"/>
              </a:rPr>
              <a:t>Demo 2011 season; Not only we have improved the products but also added a suite of NOAA HWRF systems at different configurations.</a:t>
            </a:r>
          </a:p>
          <a:p>
            <a:r>
              <a:rPr lang="en-US" smtClean="0">
                <a:latin typeface="Times New Roman" charset="0"/>
                <a:cs typeface="Times New Roman" charset="0"/>
              </a:rPr>
              <a:t>Example of Hurricane Paula</a:t>
            </a:r>
          </a:p>
          <a:p>
            <a:endParaRPr lang="en-US" smtClean="0">
              <a:latin typeface="Times New Roman" charset="0"/>
              <a:cs typeface="Times New Roman" charset="0"/>
            </a:endParaRPr>
          </a:p>
        </p:txBody>
      </p:sp>
      <p:sp>
        <p:nvSpPr>
          <p:cNvPr id="191492"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a:fld id="{7D0AF511-FC94-479D-A31D-D61D12320A01}" type="slidenum">
              <a:rPr lang="en-US" sz="1200"/>
              <a:pPr algn="r"/>
              <a:t>24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D1EF914-00E0-4274-A1AE-A364C2F4607E}" type="datetime1">
              <a:rPr lang="en-US" smtClean="0"/>
              <a:pPr/>
              <a:t>3/31/2011</a:t>
            </a:fld>
            <a:endParaRPr lang="en-US"/>
          </a:p>
        </p:txBody>
      </p:sp>
      <p:sp>
        <p:nvSpPr>
          <p:cNvPr id="19" name="Footer Placeholder 18"/>
          <p:cNvSpPr>
            <a:spLocks noGrp="1"/>
          </p:cNvSpPr>
          <p:nvPr>
            <p:ph type="ftr" sz="quarter" idx="11"/>
          </p:nvPr>
        </p:nvSpPr>
        <p:spPr/>
        <p:txBody>
          <a:bodyPr/>
          <a:lstStyle/>
          <a:p>
            <a:r>
              <a:rPr lang="en-US" smtClean="0"/>
              <a:t>HWRF Tutorial, 26-29 April 2011, Boulder, CO</a:t>
            </a:r>
            <a:endParaRPr lang="en-US"/>
          </a:p>
        </p:txBody>
      </p:sp>
      <p:sp>
        <p:nvSpPr>
          <p:cNvPr id="27" name="Slide Number Placeholder 26"/>
          <p:cNvSpPr>
            <a:spLocks noGrp="1"/>
          </p:cNvSpPr>
          <p:nvPr>
            <p:ph type="sldNum" sz="quarter" idx="12"/>
          </p:nvPr>
        </p:nvSpPr>
        <p:spPr/>
        <p:txBody>
          <a:bodyPr/>
          <a:lstStyle/>
          <a:p>
            <a:fld id="{F6D4CC2E-4FAC-4A19-B405-D3044563AE2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F6C9D8-9BF8-4D64-8752-045EEB48E2CE}" type="datetime1">
              <a:rPr lang="en-US" smtClean="0"/>
              <a:pPr/>
              <a:t>3/31/2011</a:t>
            </a:fld>
            <a:endParaRPr lang="en-US"/>
          </a:p>
        </p:txBody>
      </p:sp>
      <p:sp>
        <p:nvSpPr>
          <p:cNvPr id="5" name="Footer Placeholder 4"/>
          <p:cNvSpPr>
            <a:spLocks noGrp="1"/>
          </p:cNvSpPr>
          <p:nvPr>
            <p:ph type="ftr" sz="quarter" idx="11"/>
          </p:nvPr>
        </p:nvSpPr>
        <p:spPr/>
        <p:txBody>
          <a:bodyPr/>
          <a:lstStyle/>
          <a:p>
            <a:r>
              <a:rPr lang="en-US" smtClean="0"/>
              <a:t>HWRF Tutorial, 26-29 April 2011, Boulder, CO</a:t>
            </a:r>
            <a:endParaRPr lang="en-US"/>
          </a:p>
        </p:txBody>
      </p:sp>
      <p:sp>
        <p:nvSpPr>
          <p:cNvPr id="6" name="Slide Number Placeholder 5"/>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ADB984-0C0D-4D12-915A-75B7035F39F5}" type="datetime1">
              <a:rPr lang="en-US" smtClean="0"/>
              <a:pPr/>
              <a:t>3/31/2011</a:t>
            </a:fld>
            <a:endParaRPr lang="en-US"/>
          </a:p>
        </p:txBody>
      </p:sp>
      <p:sp>
        <p:nvSpPr>
          <p:cNvPr id="5" name="Footer Placeholder 4"/>
          <p:cNvSpPr>
            <a:spLocks noGrp="1"/>
          </p:cNvSpPr>
          <p:nvPr>
            <p:ph type="ftr" sz="quarter" idx="11"/>
          </p:nvPr>
        </p:nvSpPr>
        <p:spPr/>
        <p:txBody>
          <a:bodyPr/>
          <a:lstStyle/>
          <a:p>
            <a:r>
              <a:rPr lang="en-US" smtClean="0"/>
              <a:t>HWRF Tutorial, 26-29 April 2011, Boulder, CO</a:t>
            </a:r>
            <a:endParaRPr lang="en-US"/>
          </a:p>
        </p:txBody>
      </p:sp>
      <p:sp>
        <p:nvSpPr>
          <p:cNvPr id="6" name="Slide Number Placeholder 5"/>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75DD275E-CD60-4D02-BAE7-6FF8A3D1F27E}" type="datetime1">
              <a:rPr lang="en-US" smtClean="0"/>
              <a:pPr/>
              <a:t>3/31/2011</a:t>
            </a:fld>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r>
              <a:rPr lang="en-US" smtClean="0"/>
              <a:t>HWRF Tutorial, 26-29 April 2011, Boulder, CO</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5F067422-37A6-4A0E-B0D7-2654CBBF858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fld id="{CB7DAE85-9F72-4ACD-8910-90F4E8A961D8}" type="datetime1">
              <a:rPr lang="en-US" smtClean="0"/>
              <a:pPr/>
              <a:t>3/31/2011</a:t>
            </a:fld>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smtClean="0"/>
              <a:t>HWRF Tutorial, 26-29 April 2011, Boulder, CO</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A1C293FD-8E72-473B-8685-1CF133BD991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55CCD7-790D-45D5-92AE-76E5EE832329}" type="datetime1">
              <a:rPr lang="en-US" smtClean="0"/>
              <a:pPr/>
              <a:t>3/31/2011</a:t>
            </a:fld>
            <a:endParaRPr lang="en-US"/>
          </a:p>
        </p:txBody>
      </p:sp>
      <p:sp>
        <p:nvSpPr>
          <p:cNvPr id="5" name="Footer Placeholder 4"/>
          <p:cNvSpPr>
            <a:spLocks noGrp="1"/>
          </p:cNvSpPr>
          <p:nvPr>
            <p:ph type="ftr" sz="quarter" idx="11"/>
          </p:nvPr>
        </p:nvSpPr>
        <p:spPr/>
        <p:txBody>
          <a:bodyPr/>
          <a:lstStyle/>
          <a:p>
            <a:r>
              <a:rPr lang="en-US" smtClean="0"/>
              <a:t>HWRF Tutorial, 26-29 April 2011, Boulder, CO</a:t>
            </a:r>
            <a:endParaRPr lang="en-US"/>
          </a:p>
        </p:txBody>
      </p:sp>
      <p:sp>
        <p:nvSpPr>
          <p:cNvPr id="6" name="Slide Number Placeholder 5"/>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ED840B8-2DE5-459C-9F97-BF10420780EA}" type="datetime1">
              <a:rPr lang="en-US" smtClean="0"/>
              <a:pPr/>
              <a:t>3/31/2011</a:t>
            </a:fld>
            <a:endParaRPr lang="en-US"/>
          </a:p>
        </p:txBody>
      </p:sp>
      <p:sp>
        <p:nvSpPr>
          <p:cNvPr id="5" name="Footer Placeholder 4"/>
          <p:cNvSpPr>
            <a:spLocks noGrp="1"/>
          </p:cNvSpPr>
          <p:nvPr>
            <p:ph type="ftr" sz="quarter" idx="11"/>
          </p:nvPr>
        </p:nvSpPr>
        <p:spPr/>
        <p:txBody>
          <a:bodyPr/>
          <a:lstStyle/>
          <a:p>
            <a:r>
              <a:rPr lang="en-US" smtClean="0"/>
              <a:t>HWRF Tutorial, 26-29 April 2011, Boulder, CO</a:t>
            </a:r>
            <a:endParaRPr lang="en-US"/>
          </a:p>
        </p:txBody>
      </p:sp>
      <p:sp>
        <p:nvSpPr>
          <p:cNvPr id="6" name="Slide Number Placeholder 5"/>
          <p:cNvSpPr>
            <a:spLocks noGrp="1"/>
          </p:cNvSpPr>
          <p:nvPr>
            <p:ph type="sldNum" sz="quarter" idx="12"/>
          </p:nvPr>
        </p:nvSpPr>
        <p:spPr/>
        <p:txBody>
          <a:bodyPr/>
          <a:lstStyle/>
          <a:p>
            <a:fld id="{F6D4CC2E-4FAC-4A19-B405-D3044563AE2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891C318-9D7D-47CE-A5F5-7960C043CDAC}" type="datetime1">
              <a:rPr lang="en-US" smtClean="0"/>
              <a:pPr/>
              <a:t>3/31/2011</a:t>
            </a:fld>
            <a:endParaRPr lang="en-US"/>
          </a:p>
        </p:txBody>
      </p:sp>
      <p:sp>
        <p:nvSpPr>
          <p:cNvPr id="6" name="Footer Placeholder 5"/>
          <p:cNvSpPr>
            <a:spLocks noGrp="1"/>
          </p:cNvSpPr>
          <p:nvPr>
            <p:ph type="ftr" sz="quarter" idx="11"/>
          </p:nvPr>
        </p:nvSpPr>
        <p:spPr/>
        <p:txBody>
          <a:bodyPr/>
          <a:lstStyle/>
          <a:p>
            <a:r>
              <a:rPr lang="en-US" smtClean="0"/>
              <a:t>HWRF Tutorial, 26-29 April 2011, Boulder, CO</a:t>
            </a:r>
            <a:endParaRPr lang="en-US"/>
          </a:p>
        </p:txBody>
      </p:sp>
      <p:sp>
        <p:nvSpPr>
          <p:cNvPr id="7" name="Slide Number Placeholder 6"/>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A13DDD2-69A3-4EA6-992C-E88D227FDAAC}" type="datetime1">
              <a:rPr lang="en-US" smtClean="0"/>
              <a:pPr/>
              <a:t>3/31/2011</a:t>
            </a:fld>
            <a:endParaRPr lang="en-US"/>
          </a:p>
        </p:txBody>
      </p:sp>
      <p:sp>
        <p:nvSpPr>
          <p:cNvPr id="8" name="Footer Placeholder 7"/>
          <p:cNvSpPr>
            <a:spLocks noGrp="1"/>
          </p:cNvSpPr>
          <p:nvPr>
            <p:ph type="ftr" sz="quarter" idx="11"/>
          </p:nvPr>
        </p:nvSpPr>
        <p:spPr/>
        <p:txBody>
          <a:bodyPr/>
          <a:lstStyle/>
          <a:p>
            <a:r>
              <a:rPr lang="en-US" smtClean="0"/>
              <a:t>HWRF Tutorial, 26-29 April 2011, Boulder, CO</a:t>
            </a:r>
            <a:endParaRPr lang="en-US"/>
          </a:p>
        </p:txBody>
      </p:sp>
      <p:sp>
        <p:nvSpPr>
          <p:cNvPr id="9" name="Slide Number Placeholder 8"/>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D48DD87-684C-4241-8322-D611A4C8C619}" type="datetime1">
              <a:rPr lang="en-US" smtClean="0"/>
              <a:pPr/>
              <a:t>3/31/2011</a:t>
            </a:fld>
            <a:endParaRPr lang="en-US"/>
          </a:p>
        </p:txBody>
      </p:sp>
      <p:sp>
        <p:nvSpPr>
          <p:cNvPr id="4" name="Footer Placeholder 3"/>
          <p:cNvSpPr>
            <a:spLocks noGrp="1"/>
          </p:cNvSpPr>
          <p:nvPr>
            <p:ph type="ftr" sz="quarter" idx="11"/>
          </p:nvPr>
        </p:nvSpPr>
        <p:spPr/>
        <p:txBody>
          <a:bodyPr/>
          <a:lstStyle/>
          <a:p>
            <a:r>
              <a:rPr lang="en-US" smtClean="0"/>
              <a:t>HWRF Tutorial, 26-29 April 2011, Boulder, CO</a:t>
            </a:r>
            <a:endParaRPr lang="en-US"/>
          </a:p>
        </p:txBody>
      </p:sp>
      <p:sp>
        <p:nvSpPr>
          <p:cNvPr id="5" name="Slide Number Placeholder 4"/>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2A7F3-75B9-4794-8F08-699D57265D9F}" type="datetime1">
              <a:rPr lang="en-US" smtClean="0"/>
              <a:pPr/>
              <a:t>3/31/2011</a:t>
            </a:fld>
            <a:endParaRPr lang="en-US"/>
          </a:p>
        </p:txBody>
      </p:sp>
      <p:sp>
        <p:nvSpPr>
          <p:cNvPr id="3" name="Footer Placeholder 2"/>
          <p:cNvSpPr>
            <a:spLocks noGrp="1"/>
          </p:cNvSpPr>
          <p:nvPr>
            <p:ph type="ftr" sz="quarter" idx="11"/>
          </p:nvPr>
        </p:nvSpPr>
        <p:spPr/>
        <p:txBody>
          <a:bodyPr/>
          <a:lstStyle/>
          <a:p>
            <a:r>
              <a:rPr lang="en-US" smtClean="0"/>
              <a:t>HWRF Tutorial, 26-29 April 2011, Boulder, CO</a:t>
            </a:r>
            <a:endParaRPr lang="en-US"/>
          </a:p>
        </p:txBody>
      </p:sp>
      <p:sp>
        <p:nvSpPr>
          <p:cNvPr id="4" name="Slide Number Placeholder 3"/>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D31AF93-F8CD-4B2C-A772-13EAB41C77EA}" type="datetime1">
              <a:rPr lang="en-US" smtClean="0"/>
              <a:pPr/>
              <a:t>3/31/2011</a:t>
            </a:fld>
            <a:endParaRPr lang="en-US"/>
          </a:p>
        </p:txBody>
      </p:sp>
      <p:sp>
        <p:nvSpPr>
          <p:cNvPr id="6" name="Footer Placeholder 5"/>
          <p:cNvSpPr>
            <a:spLocks noGrp="1"/>
          </p:cNvSpPr>
          <p:nvPr>
            <p:ph type="ftr" sz="quarter" idx="11"/>
          </p:nvPr>
        </p:nvSpPr>
        <p:spPr/>
        <p:txBody>
          <a:bodyPr/>
          <a:lstStyle/>
          <a:p>
            <a:r>
              <a:rPr lang="en-US" smtClean="0"/>
              <a:t>HWRF Tutorial, 26-29 April 2011, Boulder, CO</a:t>
            </a:r>
            <a:endParaRPr lang="en-US"/>
          </a:p>
        </p:txBody>
      </p:sp>
      <p:sp>
        <p:nvSpPr>
          <p:cNvPr id="7" name="Slide Number Placeholder 6"/>
          <p:cNvSpPr>
            <a:spLocks noGrp="1"/>
          </p:cNvSpPr>
          <p:nvPr>
            <p:ph type="sldNum" sz="quarter" idx="12"/>
          </p:nvPr>
        </p:nvSpPr>
        <p:spPr/>
        <p:txBody>
          <a:bodyPr/>
          <a:lstStyle/>
          <a:p>
            <a:fld id="{F6D4CC2E-4FAC-4A19-B405-D3044563AE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3660C0E-16A9-4D7B-A8FF-F6C26C7F5DF1}" type="datetime1">
              <a:rPr lang="en-US" smtClean="0"/>
              <a:pPr/>
              <a:t>3/31/2011</a:t>
            </a:fld>
            <a:endParaRPr lang="en-US"/>
          </a:p>
        </p:txBody>
      </p:sp>
      <p:sp>
        <p:nvSpPr>
          <p:cNvPr id="6" name="Footer Placeholder 5"/>
          <p:cNvSpPr>
            <a:spLocks noGrp="1"/>
          </p:cNvSpPr>
          <p:nvPr>
            <p:ph type="ftr" sz="quarter" idx="11"/>
          </p:nvPr>
        </p:nvSpPr>
        <p:spPr/>
        <p:txBody>
          <a:bodyPr/>
          <a:lstStyle/>
          <a:p>
            <a:r>
              <a:rPr lang="en-US" smtClean="0"/>
              <a:t>HWRF Tutorial, 26-29 April 2011, Boulder, CO</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F6D4CC2E-4FAC-4A19-B405-D3044563AE2D}"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C550655-202E-4BA1-B4CB-40D1AFCA1C68}" type="datetime1">
              <a:rPr lang="en-US" smtClean="0"/>
              <a:pPr/>
              <a:t>3/31/2011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HWRF Tutorial, 26-29 April 2011, Boulder, CO</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6D4CC2E-4FAC-4A19-B405-D3044563AE2D}"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box.mmm.ucar.edu/wrf/WG2/wrfbrowser/html_code/frame/module_integrate.F.html#INTEGRAT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t>HWRF Nesting and </a:t>
            </a:r>
            <a:br>
              <a:rPr lang="en-US" sz="5400" dirty="0" smtClean="0"/>
            </a:br>
            <a:r>
              <a:rPr lang="en-US" sz="5400" dirty="0" smtClean="0"/>
              <a:t>Nest Moving</a:t>
            </a:r>
            <a:endParaRPr lang="en-US" sz="5400" dirty="0"/>
          </a:p>
        </p:txBody>
      </p:sp>
      <p:sp>
        <p:nvSpPr>
          <p:cNvPr id="3" name="Subtitle 2"/>
          <p:cNvSpPr>
            <a:spLocks noGrp="1"/>
          </p:cNvSpPr>
          <p:nvPr>
            <p:ph type="subTitle" idx="1"/>
          </p:nvPr>
        </p:nvSpPr>
        <p:spPr>
          <a:xfrm>
            <a:off x="1447800" y="3886200"/>
            <a:ext cx="6934200" cy="1752600"/>
          </a:xfrm>
        </p:spPr>
        <p:txBody>
          <a:bodyPr/>
          <a:lstStyle/>
          <a:p>
            <a:r>
              <a:rPr lang="en-US" dirty="0" err="1" smtClean="0"/>
              <a:t>Xuejin</a:t>
            </a:r>
            <a:r>
              <a:rPr lang="en-US" dirty="0" smtClean="0"/>
              <a:t> Zhang</a:t>
            </a:r>
            <a:r>
              <a:rPr lang="en-US" baseline="30000" dirty="0" smtClean="0"/>
              <a:t>1</a:t>
            </a:r>
            <a:r>
              <a:rPr lang="en-US" dirty="0" smtClean="0"/>
              <a:t> and S. G. Gopalakrishnan</a:t>
            </a:r>
            <a:r>
              <a:rPr lang="en-US" baseline="30000" dirty="0" smtClean="0"/>
              <a:t>2</a:t>
            </a:r>
          </a:p>
          <a:p>
            <a:r>
              <a:rPr lang="en-US" baseline="30000" dirty="0" smtClean="0"/>
              <a:t>1</a:t>
            </a:r>
            <a:r>
              <a:rPr lang="en-US" dirty="0" smtClean="0"/>
              <a:t> CIMAS, University of Miami</a:t>
            </a:r>
          </a:p>
          <a:p>
            <a:r>
              <a:rPr lang="en-US" baseline="30000" dirty="0" smtClean="0"/>
              <a:t>2</a:t>
            </a:r>
            <a:r>
              <a:rPr lang="en-US" dirty="0" smtClean="0"/>
              <a:t> NOAA/AOML/HRD</a:t>
            </a:r>
          </a:p>
          <a:p>
            <a:endParaRPr lang="en-US" dirty="0"/>
          </a:p>
        </p:txBody>
      </p:sp>
      <p:sp>
        <p:nvSpPr>
          <p:cNvPr id="4" name="TextBox 3"/>
          <p:cNvSpPr txBox="1"/>
          <p:nvPr/>
        </p:nvSpPr>
        <p:spPr>
          <a:xfrm>
            <a:off x="4114800" y="6477000"/>
            <a:ext cx="4953000" cy="369332"/>
          </a:xfrm>
          <a:prstGeom prst="rect">
            <a:avLst/>
          </a:prstGeom>
          <a:noFill/>
        </p:spPr>
        <p:txBody>
          <a:bodyPr wrap="square" rtlCol="0">
            <a:spAutoFit/>
          </a:bodyPr>
          <a:lstStyle/>
          <a:p>
            <a:r>
              <a:rPr lang="en-US" dirty="0" smtClean="0"/>
              <a:t>HWRF Tutorial, 26-29 April 2011, Boulder, CO</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533400" y="152400"/>
            <a:ext cx="7772400" cy="838200"/>
          </a:xfrm>
          <a:prstGeom prst="rect">
            <a:avLst/>
          </a:prstGeom>
          <a:noFill/>
          <a:ln w="9525">
            <a:noFill/>
            <a:miter lim="800000"/>
            <a:headEnd/>
            <a:tailEnd/>
          </a:ln>
          <a:effectLst/>
        </p:spPr>
        <p:txBody>
          <a:bodyPr anchor="ctr"/>
          <a:lstStyle/>
          <a:p>
            <a:pPr algn="ctr"/>
            <a:r>
              <a:rPr lang="en-US" sz="4000" b="0" dirty="0" smtClean="0">
                <a:solidFill>
                  <a:srgbClr val="000099"/>
                </a:solidFill>
              </a:rPr>
              <a:t>Vertical Mass Adjustment</a:t>
            </a:r>
            <a:endParaRPr lang="en-US" sz="4000" b="0" dirty="0">
              <a:solidFill>
                <a:srgbClr val="000099"/>
              </a:solidFill>
            </a:endParaRPr>
          </a:p>
        </p:txBody>
      </p:sp>
      <p:sp>
        <p:nvSpPr>
          <p:cNvPr id="89152" name="Rectangle 3"/>
          <p:cNvSpPr>
            <a:spLocks noChangeArrowheads="1"/>
          </p:cNvSpPr>
          <p:nvPr/>
        </p:nvSpPr>
        <p:spPr bwMode="auto">
          <a:xfrm>
            <a:off x="304800" y="2895600"/>
            <a:ext cx="8458200" cy="3733800"/>
          </a:xfrm>
          <a:prstGeom prst="rect">
            <a:avLst/>
          </a:prstGeom>
          <a:noFill/>
          <a:ln w="9525">
            <a:noFill/>
            <a:miter lim="800000"/>
            <a:headEnd/>
            <a:tailEnd/>
          </a:ln>
          <a:effectLst/>
        </p:spPr>
        <p:txBody>
          <a:bodyPr/>
          <a:lstStyle/>
          <a:p>
            <a:pPr>
              <a:spcBef>
                <a:spcPct val="20000"/>
              </a:spcBef>
              <a:buFont typeface="Wingdings" pitchFamily="2" charset="2"/>
              <a:buChar char="Ø"/>
            </a:pPr>
            <a:r>
              <a:rPr lang="en-US" dirty="0"/>
              <a:t> </a:t>
            </a:r>
            <a:r>
              <a:rPr lang="en-US" sz="1800" dirty="0"/>
              <a:t>Pressure NOT directly interpolated from parent hybrid to nested hybrid </a:t>
            </a:r>
            <a:r>
              <a:rPr lang="en-US" sz="1800" dirty="0" smtClean="0"/>
              <a:t>(</a:t>
            </a:r>
            <a:r>
              <a:rPr lang="en-US" sz="1800" dirty="0" err="1" smtClean="0"/>
              <a:t>sigmas</a:t>
            </a:r>
            <a:r>
              <a:rPr lang="en-US" sz="1800" dirty="0" smtClean="0"/>
              <a:t> </a:t>
            </a:r>
            <a:r>
              <a:rPr lang="en-US" sz="1800" dirty="0"/>
              <a:t>don’t match!.)</a:t>
            </a:r>
          </a:p>
          <a:p>
            <a:pPr>
              <a:spcBef>
                <a:spcPct val="20000"/>
              </a:spcBef>
              <a:buFont typeface="Wingdings" pitchFamily="2" charset="2"/>
              <a:buChar char="Ø"/>
            </a:pPr>
            <a:endParaRPr lang="en-US" sz="1800" dirty="0"/>
          </a:p>
          <a:p>
            <a:pPr>
              <a:spcBef>
                <a:spcPct val="20000"/>
              </a:spcBef>
              <a:buFont typeface="Wingdings" pitchFamily="2" charset="2"/>
              <a:buChar char="Ø"/>
            </a:pPr>
            <a:r>
              <a:rPr lang="en-US" sz="1800" dirty="0"/>
              <a:t>The height, temperature and moisture fields from the parent domain are vertically interpolated onto pre-defined standard pressure surfaces. </a:t>
            </a:r>
          </a:p>
          <a:p>
            <a:pPr>
              <a:spcBef>
                <a:spcPct val="20000"/>
              </a:spcBef>
              <a:buFont typeface="Wingdings" pitchFamily="2" charset="2"/>
              <a:buChar char="Ø"/>
            </a:pPr>
            <a:endParaRPr lang="en-US" sz="1800" dirty="0"/>
          </a:p>
          <a:p>
            <a:pPr>
              <a:spcBef>
                <a:spcPct val="20000"/>
              </a:spcBef>
              <a:buFont typeface="Wingdings" pitchFamily="2" charset="2"/>
              <a:buChar char="Ø"/>
            </a:pPr>
            <a:r>
              <a:rPr lang="en-US" sz="1800" dirty="0"/>
              <a:t>The above meteorological fields from the mother domain are further interpolated horizontally onto nested grids on the same pressure surface. </a:t>
            </a:r>
          </a:p>
          <a:p>
            <a:pPr>
              <a:spcBef>
                <a:spcPct val="20000"/>
              </a:spcBef>
              <a:buFont typeface="Wingdings" pitchFamily="2" charset="2"/>
              <a:buChar char="Ø"/>
            </a:pPr>
            <a:endParaRPr lang="en-US" sz="1800" dirty="0"/>
          </a:p>
          <a:p>
            <a:pPr>
              <a:spcBef>
                <a:spcPct val="20000"/>
              </a:spcBef>
              <a:buFont typeface="Wingdings" pitchFamily="2" charset="2"/>
              <a:buChar char="Ø"/>
            </a:pPr>
            <a:r>
              <a:rPr lang="en-US" sz="1800" dirty="0"/>
              <a:t>Finally, by using the high-resolution topography over the nested domain, pseudo hydrostatic mass balancing is carried out to prescribe the initial values in the nested domain. </a:t>
            </a:r>
          </a:p>
        </p:txBody>
      </p:sp>
      <p:cxnSp>
        <p:nvCxnSpPr>
          <p:cNvPr id="10" name="Straight Connector 9"/>
          <p:cNvCxnSpPr/>
          <p:nvPr/>
        </p:nvCxnSpPr>
        <p:spPr>
          <a:xfrm>
            <a:off x="512382" y="2316472"/>
            <a:ext cx="1965961"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512382" y="231985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603822" y="231813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695262" y="231985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786702" y="231813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flipV="1">
            <a:off x="878142" y="231985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flipV="1">
            <a:off x="969582" y="231812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1061022" y="231984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flipV="1">
            <a:off x="1152462" y="232039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1243902" y="232095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flipV="1">
            <a:off x="1335342" y="232151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1426782" y="232207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flipV="1">
            <a:off x="1518223" y="232263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0800000" flipV="1">
            <a:off x="1609663" y="232318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0800000" flipV="1">
            <a:off x="1701103" y="232038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0800000" flipV="1">
            <a:off x="1792543" y="231757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flipV="1">
            <a:off x="1883983" y="231813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0800000" flipV="1">
            <a:off x="1975423" y="231868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flipV="1">
            <a:off x="2066863" y="231924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V="1">
            <a:off x="2158303" y="231980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V="1">
            <a:off x="2249743" y="232036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V="1">
            <a:off x="2341183" y="2314188"/>
            <a:ext cx="137160" cy="9144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5" name="Group 124"/>
          <p:cNvGrpSpPr/>
          <p:nvPr/>
        </p:nvGrpSpPr>
        <p:grpSpPr>
          <a:xfrm>
            <a:off x="558102" y="1219192"/>
            <a:ext cx="1844803" cy="1092073"/>
            <a:chOff x="558102" y="1219192"/>
            <a:chExt cx="1844803" cy="1092073"/>
          </a:xfrm>
        </p:grpSpPr>
        <p:sp>
          <p:nvSpPr>
            <p:cNvPr id="9" name="Isosceles Triangle 8"/>
            <p:cNvSpPr/>
            <p:nvPr/>
          </p:nvSpPr>
          <p:spPr>
            <a:xfrm>
              <a:off x="1198182" y="2128385"/>
              <a:ext cx="594360" cy="1828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6"/>
            <p:cNvGrpSpPr/>
            <p:nvPr/>
          </p:nvGrpSpPr>
          <p:grpSpPr>
            <a:xfrm>
              <a:off x="582133" y="2087872"/>
              <a:ext cx="1820772" cy="137160"/>
              <a:chOff x="1945052" y="3962400"/>
              <a:chExt cx="3034618" cy="228600"/>
            </a:xfrm>
          </p:grpSpPr>
          <p:cxnSp>
            <p:nvCxnSpPr>
              <p:cNvPr id="50" name="Straight Connector 49"/>
              <p:cNvCxnSpPr/>
              <p:nvPr/>
            </p:nvCxnSpPr>
            <p:spPr>
              <a:xfrm>
                <a:off x="1945052" y="41910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084575" y="3962400"/>
                <a:ext cx="381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458260" y="3962400"/>
                <a:ext cx="381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836670" y="4191000"/>
                <a:ext cx="1143000"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a:xfrm>
              <a:off x="576418" y="2122162"/>
              <a:ext cx="685800" cy="0"/>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4" name="Straight Connector 33"/>
            <p:cNvCxnSpPr>
              <a:cxnSpLocks noChangeAspect="1"/>
            </p:cNvCxnSpPr>
            <p:nvPr/>
          </p:nvCxnSpPr>
          <p:spPr>
            <a:xfrm rot="600000" flipV="1">
              <a:off x="1269275" y="2016725"/>
              <a:ext cx="206106" cy="123664"/>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noChangeAspect="1"/>
            </p:cNvCxnSpPr>
            <p:nvPr/>
          </p:nvCxnSpPr>
          <p:spPr>
            <a:xfrm rot="21000000">
              <a:off x="1495855" y="2016646"/>
              <a:ext cx="208347" cy="125008"/>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713584" y="2126990"/>
              <a:ext cx="685800" cy="0"/>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70703" y="1996432"/>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noChangeAspect="1"/>
            </p:cNvCxnSpPr>
            <p:nvPr/>
          </p:nvCxnSpPr>
          <p:spPr>
            <a:xfrm rot="1200000" flipV="1">
              <a:off x="1268883" y="1912494"/>
              <a:ext cx="205740" cy="123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noChangeAspect="1"/>
            </p:cNvCxnSpPr>
            <p:nvPr/>
          </p:nvCxnSpPr>
          <p:spPr>
            <a:xfrm rot="20400000">
              <a:off x="1500902" y="1916216"/>
              <a:ext cx="185166" cy="11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696622" y="1991430"/>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64988" y="1859272"/>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noChangeAspect="1"/>
            </p:cNvCxnSpPr>
            <p:nvPr/>
          </p:nvCxnSpPr>
          <p:spPr>
            <a:xfrm rot="1500000" flipV="1">
              <a:off x="1264820" y="1788488"/>
              <a:ext cx="195397" cy="117239"/>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noChangeAspect="1"/>
            </p:cNvCxnSpPr>
            <p:nvPr/>
          </p:nvCxnSpPr>
          <p:spPr>
            <a:xfrm rot="20100000">
              <a:off x="1489186" y="1787792"/>
              <a:ext cx="194310" cy="1165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695388" y="1857416"/>
              <a:ext cx="68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8102" y="1722112"/>
              <a:ext cx="1828801"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61557" y="1611704"/>
              <a:ext cx="18288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2768" y="1478846"/>
              <a:ext cx="18288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68453" y="1356352"/>
              <a:ext cx="18288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63278" y="1219192"/>
              <a:ext cx="1828801"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56" name="Straight Connector 55"/>
          <p:cNvCxnSpPr/>
          <p:nvPr/>
        </p:nvCxnSpPr>
        <p:spPr>
          <a:xfrm>
            <a:off x="6553200" y="2319108"/>
            <a:ext cx="1965958"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flipV="1">
            <a:off x="8381998" y="2316824"/>
            <a:ext cx="137160" cy="9144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6553200" y="1221828"/>
            <a:ext cx="1889184" cy="1195436"/>
            <a:chOff x="6553200" y="1221828"/>
            <a:chExt cx="1889184" cy="1195436"/>
          </a:xfrm>
        </p:grpSpPr>
        <p:sp>
          <p:nvSpPr>
            <p:cNvPr id="55" name="Isosceles Triangle 54"/>
            <p:cNvSpPr/>
            <p:nvPr/>
          </p:nvSpPr>
          <p:spPr>
            <a:xfrm>
              <a:off x="7235633" y="2083896"/>
              <a:ext cx="594359" cy="233807"/>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rot="10800000" flipV="1">
              <a:off x="6553200" y="232249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flipV="1">
              <a:off x="6644640" y="232076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V="1">
              <a:off x="6736080" y="232249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flipV="1">
              <a:off x="6827520" y="232076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flipV="1">
              <a:off x="6918960" y="232249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0800000" flipV="1">
              <a:off x="7010400" y="232076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flipV="1">
              <a:off x="7101839" y="232247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0800000" flipV="1">
              <a:off x="7193279" y="232303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0800000" flipV="1">
              <a:off x="7284719" y="232359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flipV="1">
              <a:off x="7376159" y="232415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467599" y="232470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0800000" flipV="1">
              <a:off x="7559039" y="232526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7650479" y="232582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flipV="1">
              <a:off x="7741919" y="232301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flipV="1">
              <a:off x="7833359" y="232020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V="1">
              <a:off x="7924799" y="2320766"/>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flipV="1">
              <a:off x="8016239" y="2321324"/>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flipV="1">
              <a:off x="8107678" y="2321882"/>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flipV="1">
              <a:off x="8199118" y="2322440"/>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0800000" flipV="1">
              <a:off x="8290558" y="2322998"/>
              <a:ext cx="137160"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622951" y="2227668"/>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noChangeAspect="1"/>
            </p:cNvCxnSpPr>
            <p:nvPr/>
          </p:nvCxnSpPr>
          <p:spPr>
            <a:xfrm rot="21300000" flipV="1">
              <a:off x="7303464" y="2076738"/>
              <a:ext cx="235458" cy="141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a:cxnSpLocks noChangeAspect="1"/>
            </p:cNvCxnSpPr>
            <p:nvPr/>
          </p:nvCxnSpPr>
          <p:spPr>
            <a:xfrm rot="300000">
              <a:off x="7527316" y="2077336"/>
              <a:ext cx="235458" cy="141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754555" y="2227668"/>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6620602" y="2128164"/>
              <a:ext cx="685799" cy="0"/>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3" name="Straight Connector 82"/>
            <p:cNvCxnSpPr>
              <a:cxnSpLocks noChangeAspect="1"/>
            </p:cNvCxnSpPr>
            <p:nvPr/>
          </p:nvCxnSpPr>
          <p:spPr>
            <a:xfrm rot="300000" flipV="1">
              <a:off x="7313457" y="2012629"/>
              <a:ext cx="206106" cy="123664"/>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noChangeAspect="1"/>
            </p:cNvCxnSpPr>
            <p:nvPr/>
          </p:nvCxnSpPr>
          <p:spPr>
            <a:xfrm rot="21300000">
              <a:off x="7536671" y="2012550"/>
              <a:ext cx="208346" cy="125008"/>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754401" y="2129626"/>
              <a:ext cx="685799" cy="0"/>
            </a:xfrm>
            <a:prstGeom prst="line">
              <a:avLst/>
            </a:prstGeom>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614887" y="2002434"/>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a:cxnSpLocks noChangeAspect="1"/>
            </p:cNvCxnSpPr>
            <p:nvPr/>
          </p:nvCxnSpPr>
          <p:spPr>
            <a:xfrm rot="720000" flipV="1">
              <a:off x="7309700" y="1899603"/>
              <a:ext cx="205740" cy="123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a:cxnSpLocks noChangeAspect="1"/>
            </p:cNvCxnSpPr>
            <p:nvPr/>
          </p:nvCxnSpPr>
          <p:spPr>
            <a:xfrm rot="20880000">
              <a:off x="7534987" y="1903325"/>
              <a:ext cx="185166" cy="11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728896" y="1995622"/>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605806" y="1861908"/>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a:cxnSpLocks noChangeAspect="1"/>
            </p:cNvCxnSpPr>
            <p:nvPr/>
          </p:nvCxnSpPr>
          <p:spPr>
            <a:xfrm rot="1080000" flipV="1">
              <a:off x="7305637" y="1775597"/>
              <a:ext cx="195397" cy="11723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a:cxnSpLocks noChangeAspect="1"/>
            </p:cNvCxnSpPr>
            <p:nvPr/>
          </p:nvCxnSpPr>
          <p:spPr>
            <a:xfrm rot="20520000">
              <a:off x="7530003" y="1774901"/>
              <a:ext cx="194310" cy="116586"/>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731028" y="1858243"/>
              <a:ext cx="6857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598920" y="1724748"/>
              <a:ext cx="1828798"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602375" y="1614340"/>
              <a:ext cx="18287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613586" y="1481482"/>
              <a:ext cx="18287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609271" y="1358988"/>
              <a:ext cx="18287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604096" y="1221828"/>
              <a:ext cx="1828798"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9" name="Right Arrow 98"/>
          <p:cNvSpPr/>
          <p:nvPr/>
        </p:nvSpPr>
        <p:spPr>
          <a:xfrm>
            <a:off x="2840420" y="1676400"/>
            <a:ext cx="8382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ight Arrow 99"/>
          <p:cNvSpPr/>
          <p:nvPr/>
        </p:nvSpPr>
        <p:spPr>
          <a:xfrm>
            <a:off x="5638800" y="1686910"/>
            <a:ext cx="8382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65"/>
          <p:cNvPicPr>
            <a:picLocks noChangeAspect="1" noChangeArrowheads="1"/>
          </p:cNvPicPr>
          <p:nvPr/>
        </p:nvPicPr>
        <p:blipFill>
          <a:blip r:embed="rId2" cstate="print"/>
          <a:srcRect l="30185" t="9410" r="48899" b="10352"/>
          <a:stretch>
            <a:fillRect/>
          </a:stretch>
        </p:blipFill>
        <p:spPr bwMode="auto">
          <a:xfrm>
            <a:off x="3731820" y="1066800"/>
            <a:ext cx="656341" cy="1417336"/>
          </a:xfrm>
          <a:prstGeom prst="rect">
            <a:avLst/>
          </a:prstGeom>
          <a:noFill/>
          <a:ln w="9525">
            <a:noFill/>
            <a:miter lim="800000"/>
            <a:headEnd/>
            <a:tailEnd/>
          </a:ln>
          <a:effectLst/>
        </p:spPr>
      </p:pic>
      <p:sp>
        <p:nvSpPr>
          <p:cNvPr id="103" name="TextBox 102"/>
          <p:cNvSpPr txBox="1"/>
          <p:nvPr/>
        </p:nvSpPr>
        <p:spPr>
          <a:xfrm>
            <a:off x="3321270" y="2433150"/>
            <a:ext cx="1676400" cy="215444"/>
          </a:xfrm>
          <a:prstGeom prst="rect">
            <a:avLst/>
          </a:prstGeom>
          <a:noFill/>
        </p:spPr>
        <p:txBody>
          <a:bodyPr wrap="square" rtlCol="0">
            <a:spAutoFit/>
          </a:bodyPr>
          <a:lstStyle/>
          <a:p>
            <a:pPr algn="ctr"/>
            <a:r>
              <a:rPr lang="en-US" sz="800" b="1" dirty="0" smtClean="0">
                <a:solidFill>
                  <a:schemeClr val="accent4">
                    <a:lumMod val="75000"/>
                  </a:schemeClr>
                </a:solidFill>
                <a:latin typeface="Arial" pitchFamily="34" charset="0"/>
                <a:cs typeface="Arial" pitchFamily="34" charset="0"/>
              </a:rPr>
              <a:t>Reference Surface</a:t>
            </a:r>
            <a:endParaRPr lang="en-US" sz="800" b="1" dirty="0">
              <a:solidFill>
                <a:schemeClr val="accent4">
                  <a:lumMod val="75000"/>
                </a:schemeClr>
              </a:solidFill>
              <a:latin typeface="Arial" pitchFamily="34" charset="0"/>
              <a:cs typeface="Arial" pitchFamily="34" charset="0"/>
            </a:endParaRPr>
          </a:p>
        </p:txBody>
      </p:sp>
      <p:cxnSp>
        <p:nvCxnSpPr>
          <p:cNvPr id="105" name="Straight Connector 104"/>
          <p:cNvCxnSpPr/>
          <p:nvPr/>
        </p:nvCxnSpPr>
        <p:spPr>
          <a:xfrm>
            <a:off x="4388070" y="2286000"/>
            <a:ext cx="64008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388070" y="1828800"/>
            <a:ext cx="640080"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388070" y="1090450"/>
            <a:ext cx="640080"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4989790" y="218090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1000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09" name="TextBox 108"/>
          <p:cNvSpPr txBox="1"/>
          <p:nvPr/>
        </p:nvSpPr>
        <p:spPr>
          <a:xfrm>
            <a:off x="4987160" y="172107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500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10" name="TextBox 109"/>
          <p:cNvSpPr txBox="1"/>
          <p:nvPr/>
        </p:nvSpPr>
        <p:spPr>
          <a:xfrm>
            <a:off x="4976650" y="99060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50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11" name="TextBox 110"/>
          <p:cNvSpPr txBox="1"/>
          <p:nvPr/>
        </p:nvSpPr>
        <p:spPr>
          <a:xfrm>
            <a:off x="2333300" y="111147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50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12" name="TextBox 111"/>
          <p:cNvSpPr txBox="1"/>
          <p:nvPr/>
        </p:nvSpPr>
        <p:spPr>
          <a:xfrm>
            <a:off x="8382000" y="110884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50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13" name="TextBox 112"/>
          <p:cNvSpPr txBox="1"/>
          <p:nvPr/>
        </p:nvSpPr>
        <p:spPr>
          <a:xfrm>
            <a:off x="2309650" y="161071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420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14" name="TextBox 113"/>
          <p:cNvSpPr txBox="1"/>
          <p:nvPr/>
        </p:nvSpPr>
        <p:spPr>
          <a:xfrm>
            <a:off x="8360980" y="161071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420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cxnSp>
        <p:nvCxnSpPr>
          <p:cNvPr id="115" name="Straight Connector 114"/>
          <p:cNvCxnSpPr/>
          <p:nvPr/>
        </p:nvCxnSpPr>
        <p:spPr>
          <a:xfrm>
            <a:off x="4388070" y="1363720"/>
            <a:ext cx="640080"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4966140" y="126387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100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cxnSp>
        <p:nvCxnSpPr>
          <p:cNvPr id="117" name="Straight Connector 116"/>
          <p:cNvCxnSpPr/>
          <p:nvPr/>
        </p:nvCxnSpPr>
        <p:spPr>
          <a:xfrm>
            <a:off x="4388070" y="2133600"/>
            <a:ext cx="640080"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4992420" y="2010100"/>
            <a:ext cx="762000" cy="215444"/>
          </a:xfrm>
          <a:prstGeom prst="rect">
            <a:avLst/>
          </a:prstGeom>
          <a:noFill/>
        </p:spPr>
        <p:txBody>
          <a:bodyPr wrap="square" rtlCol="0">
            <a:spAutoFit/>
          </a:bodyPr>
          <a:lstStyle/>
          <a:p>
            <a:r>
              <a:rPr lang="en-US" sz="800" b="1" dirty="0" smtClean="0">
                <a:solidFill>
                  <a:srgbClr val="0070C0"/>
                </a:solidFill>
                <a:latin typeface="Arial" pitchFamily="34" charset="0"/>
                <a:cs typeface="Arial" pitchFamily="34" charset="0"/>
              </a:rPr>
              <a:t>850 </a:t>
            </a:r>
            <a:r>
              <a:rPr lang="en-US" sz="800" b="1" dirty="0" err="1" smtClean="0">
                <a:solidFill>
                  <a:srgbClr val="0070C0"/>
                </a:solidFill>
                <a:latin typeface="Arial" pitchFamily="34" charset="0"/>
                <a:cs typeface="Arial" pitchFamily="34" charset="0"/>
              </a:rPr>
              <a:t>hPa</a:t>
            </a:r>
            <a:endParaRPr lang="en-US" sz="800" b="1" dirty="0">
              <a:solidFill>
                <a:srgbClr val="0070C0"/>
              </a:solidFill>
              <a:latin typeface="Arial" pitchFamily="34" charset="0"/>
              <a:cs typeface="Arial" pitchFamily="34" charset="0"/>
            </a:endParaRPr>
          </a:p>
        </p:txBody>
      </p:sp>
      <p:sp>
        <p:nvSpPr>
          <p:cNvPr id="120" name="Right Arrow 119"/>
          <p:cNvSpPr/>
          <p:nvPr/>
        </p:nvSpPr>
        <p:spPr>
          <a:xfrm rot="10800000">
            <a:off x="5633550" y="1839310"/>
            <a:ext cx="838200" cy="762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ight Arrow 120"/>
          <p:cNvSpPr/>
          <p:nvPr/>
        </p:nvSpPr>
        <p:spPr>
          <a:xfrm rot="10800000">
            <a:off x="2819400" y="1831430"/>
            <a:ext cx="838200" cy="762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2438400" y="2209800"/>
            <a:ext cx="1676400" cy="215444"/>
          </a:xfrm>
          <a:prstGeom prst="rect">
            <a:avLst/>
          </a:prstGeom>
          <a:noFill/>
        </p:spPr>
        <p:txBody>
          <a:bodyPr wrap="square" rtlCol="0">
            <a:spAutoFit/>
          </a:bodyPr>
          <a:lstStyle/>
          <a:p>
            <a:r>
              <a:rPr lang="en-US" sz="800" b="1" dirty="0" smtClean="0">
                <a:solidFill>
                  <a:schemeClr val="accent4">
                    <a:lumMod val="75000"/>
                  </a:schemeClr>
                </a:solidFill>
                <a:latin typeface="Arial" pitchFamily="34" charset="0"/>
                <a:cs typeface="Arial" pitchFamily="34" charset="0"/>
              </a:rPr>
              <a:t>Earth’s Surface</a:t>
            </a:r>
            <a:endParaRPr lang="en-US" sz="800" b="1" dirty="0">
              <a:solidFill>
                <a:schemeClr val="accent4">
                  <a:lumMod val="75000"/>
                </a:schemeClr>
              </a:solidFill>
              <a:latin typeface="Arial" pitchFamily="34" charset="0"/>
              <a:cs typeface="Arial" pitchFamily="34" charset="0"/>
            </a:endParaRPr>
          </a:p>
        </p:txBody>
      </p:sp>
      <p:sp>
        <p:nvSpPr>
          <p:cNvPr id="123" name="TextBox 122"/>
          <p:cNvSpPr txBox="1"/>
          <p:nvPr/>
        </p:nvSpPr>
        <p:spPr>
          <a:xfrm>
            <a:off x="4876800" y="2209800"/>
            <a:ext cx="1676400" cy="215444"/>
          </a:xfrm>
          <a:prstGeom prst="rect">
            <a:avLst/>
          </a:prstGeom>
          <a:noFill/>
        </p:spPr>
        <p:txBody>
          <a:bodyPr wrap="square" rtlCol="0">
            <a:spAutoFit/>
          </a:bodyPr>
          <a:lstStyle/>
          <a:p>
            <a:pPr algn="r"/>
            <a:r>
              <a:rPr lang="en-US" sz="800" b="1" dirty="0" smtClean="0">
                <a:solidFill>
                  <a:schemeClr val="accent4">
                    <a:lumMod val="75000"/>
                  </a:schemeClr>
                </a:solidFill>
                <a:latin typeface="Arial" pitchFamily="34" charset="0"/>
                <a:cs typeface="Arial" pitchFamily="34" charset="0"/>
              </a:rPr>
              <a:t>Earth’s Surface</a:t>
            </a:r>
            <a:endParaRPr lang="en-US" sz="800" b="1" dirty="0">
              <a:solidFill>
                <a:schemeClr val="accent4">
                  <a:lumMod val="75000"/>
                </a:schemeClr>
              </a:solidFill>
              <a:latin typeface="Arial" pitchFamily="34" charset="0"/>
              <a:cs typeface="Arial" pitchFamily="34" charset="0"/>
            </a:endParaRPr>
          </a:p>
        </p:txBody>
      </p:sp>
      <p:sp>
        <p:nvSpPr>
          <p:cNvPr id="126" name="TextBox 125"/>
          <p:cNvSpPr txBox="1"/>
          <p:nvPr/>
        </p:nvSpPr>
        <p:spPr>
          <a:xfrm>
            <a:off x="5336630" y="1489840"/>
            <a:ext cx="1219200" cy="215444"/>
          </a:xfrm>
          <a:prstGeom prst="rect">
            <a:avLst/>
          </a:prstGeom>
          <a:noFill/>
        </p:spPr>
        <p:txBody>
          <a:bodyPr wrap="square" rtlCol="0">
            <a:spAutoFit/>
          </a:bodyPr>
          <a:lstStyle/>
          <a:p>
            <a:pPr algn="r"/>
            <a:r>
              <a:rPr lang="en-US" sz="800" b="1" dirty="0" smtClean="0">
                <a:solidFill>
                  <a:schemeClr val="accent4">
                    <a:lumMod val="75000"/>
                  </a:schemeClr>
                </a:solidFill>
                <a:latin typeface="Arial" pitchFamily="34" charset="0"/>
                <a:cs typeface="Arial" pitchFamily="34" charset="0"/>
              </a:rPr>
              <a:t>Downscale</a:t>
            </a:r>
            <a:endParaRPr lang="en-US" sz="800" b="1" dirty="0">
              <a:solidFill>
                <a:schemeClr val="accent4">
                  <a:lumMod val="75000"/>
                </a:schemeClr>
              </a:solidFill>
              <a:latin typeface="Arial" pitchFamily="34" charset="0"/>
              <a:cs typeface="Arial" pitchFamily="34" charset="0"/>
            </a:endParaRPr>
          </a:p>
        </p:txBody>
      </p:sp>
      <p:sp>
        <p:nvSpPr>
          <p:cNvPr id="127" name="TextBox 126"/>
          <p:cNvSpPr txBox="1"/>
          <p:nvPr/>
        </p:nvSpPr>
        <p:spPr>
          <a:xfrm>
            <a:off x="5328750" y="1873470"/>
            <a:ext cx="1219200" cy="215444"/>
          </a:xfrm>
          <a:prstGeom prst="rect">
            <a:avLst/>
          </a:prstGeom>
          <a:noFill/>
        </p:spPr>
        <p:txBody>
          <a:bodyPr wrap="square" rtlCol="0">
            <a:spAutoFit/>
          </a:bodyPr>
          <a:lstStyle/>
          <a:p>
            <a:pPr algn="r"/>
            <a:r>
              <a:rPr lang="en-US" sz="800" b="1" dirty="0" smtClean="0">
                <a:solidFill>
                  <a:schemeClr val="accent4">
                    <a:lumMod val="75000"/>
                  </a:schemeClr>
                </a:solidFill>
                <a:latin typeface="Arial" pitchFamily="34" charset="0"/>
                <a:cs typeface="Arial" pitchFamily="34" charset="0"/>
              </a:rPr>
              <a:t>Feedback</a:t>
            </a:r>
            <a:endParaRPr lang="en-US" sz="800" b="1" dirty="0">
              <a:solidFill>
                <a:schemeClr val="accent4">
                  <a:lumMod val="75000"/>
                </a:schemeClr>
              </a:solidFill>
              <a:latin typeface="Arial" pitchFamily="34" charset="0"/>
              <a:cs typeface="Arial" pitchFamily="34" charset="0"/>
            </a:endParaRPr>
          </a:p>
        </p:txBody>
      </p:sp>
      <p:sp>
        <p:nvSpPr>
          <p:cNvPr id="128" name="TextBox 127"/>
          <p:cNvSpPr txBox="1"/>
          <p:nvPr/>
        </p:nvSpPr>
        <p:spPr>
          <a:xfrm>
            <a:off x="838200" y="2430520"/>
            <a:ext cx="1219200" cy="215444"/>
          </a:xfrm>
          <a:prstGeom prst="rect">
            <a:avLst/>
          </a:prstGeom>
          <a:noFill/>
        </p:spPr>
        <p:txBody>
          <a:bodyPr wrap="square" rtlCol="0">
            <a:spAutoFit/>
          </a:bodyPr>
          <a:lstStyle/>
          <a:p>
            <a:pPr algn="ctr"/>
            <a:r>
              <a:rPr lang="en-US" sz="800" b="1" dirty="0" smtClean="0">
                <a:solidFill>
                  <a:schemeClr val="accent4">
                    <a:lumMod val="75000"/>
                  </a:schemeClr>
                </a:solidFill>
                <a:latin typeface="Arial" pitchFamily="34" charset="0"/>
                <a:cs typeface="Arial" pitchFamily="34" charset="0"/>
              </a:rPr>
              <a:t>Coarse Grid</a:t>
            </a:r>
            <a:endParaRPr lang="en-US" sz="800" b="1" dirty="0">
              <a:solidFill>
                <a:schemeClr val="accent4">
                  <a:lumMod val="75000"/>
                </a:schemeClr>
              </a:solidFill>
              <a:latin typeface="Arial" pitchFamily="34" charset="0"/>
              <a:cs typeface="Arial" pitchFamily="34" charset="0"/>
            </a:endParaRPr>
          </a:p>
        </p:txBody>
      </p:sp>
      <p:sp>
        <p:nvSpPr>
          <p:cNvPr id="129" name="TextBox 128"/>
          <p:cNvSpPr txBox="1"/>
          <p:nvPr/>
        </p:nvSpPr>
        <p:spPr>
          <a:xfrm>
            <a:off x="6934200" y="2427890"/>
            <a:ext cx="1219200" cy="215444"/>
          </a:xfrm>
          <a:prstGeom prst="rect">
            <a:avLst/>
          </a:prstGeom>
          <a:noFill/>
        </p:spPr>
        <p:txBody>
          <a:bodyPr wrap="square" rtlCol="0">
            <a:spAutoFit/>
          </a:bodyPr>
          <a:lstStyle/>
          <a:p>
            <a:pPr algn="ctr"/>
            <a:r>
              <a:rPr lang="en-US" sz="800" b="1" dirty="0" smtClean="0">
                <a:solidFill>
                  <a:schemeClr val="accent4">
                    <a:lumMod val="75000"/>
                  </a:schemeClr>
                </a:solidFill>
                <a:latin typeface="Arial" pitchFamily="34" charset="0"/>
                <a:cs typeface="Arial" pitchFamily="34" charset="0"/>
              </a:rPr>
              <a:t>Fine Grid</a:t>
            </a:r>
            <a:endParaRPr lang="en-US" sz="800" b="1" dirty="0">
              <a:solidFill>
                <a:schemeClr val="accent4">
                  <a:lumMod val="75000"/>
                </a:schemeClr>
              </a:solidFill>
              <a:latin typeface="Arial" pitchFamily="34" charset="0"/>
              <a:cs typeface="Arial" pitchFamily="34" charset="0"/>
            </a:endParaRPr>
          </a:p>
        </p:txBody>
      </p:sp>
      <p:sp>
        <p:nvSpPr>
          <p:cNvPr id="131" name="Footer Placeholder 130"/>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n3"/>
          <p:cNvPicPr>
            <a:picLocks noGrp="1" noChangeAspect="1" noChangeArrowheads="1"/>
          </p:cNvPicPr>
          <p:nvPr>
            <p:ph sz="half" idx="2"/>
          </p:nvPr>
        </p:nvPicPr>
        <p:blipFill>
          <a:blip r:embed="rId2" cstate="print"/>
          <a:srcRect/>
          <a:stretch>
            <a:fillRect/>
          </a:stretch>
        </p:blipFill>
        <p:spPr>
          <a:xfrm>
            <a:off x="1905000" y="457200"/>
            <a:ext cx="4648200" cy="5181600"/>
          </a:xfrm>
          <a:noFill/>
          <a:ln/>
        </p:spPr>
      </p:pic>
      <p:sp>
        <p:nvSpPr>
          <p:cNvPr id="91141" name="Rectangle 5"/>
          <p:cNvSpPr>
            <a:spLocks noChangeArrowheads="1"/>
          </p:cNvSpPr>
          <p:nvPr/>
        </p:nvSpPr>
        <p:spPr bwMode="auto">
          <a:xfrm>
            <a:off x="2667000" y="2819400"/>
            <a:ext cx="914400" cy="685800"/>
          </a:xfrm>
          <a:prstGeom prst="rect">
            <a:avLst/>
          </a:prstGeom>
          <a:noFill/>
          <a:ln w="9525">
            <a:solidFill>
              <a:schemeClr val="tx1"/>
            </a:solidFill>
            <a:miter lim="800000"/>
            <a:headEnd/>
            <a:tailEnd/>
          </a:ln>
          <a:effectLst/>
        </p:spPr>
        <p:txBody>
          <a:bodyPr wrap="none" anchor="ctr"/>
          <a:lstStyle/>
          <a:p>
            <a:endParaRPr lang="en-US"/>
          </a:p>
        </p:txBody>
      </p:sp>
      <p:sp>
        <p:nvSpPr>
          <p:cNvPr id="91143" name="Rectangle 7"/>
          <p:cNvSpPr>
            <a:spLocks noGrp="1" noChangeArrowheads="1"/>
          </p:cNvSpPr>
          <p:nvPr>
            <p:ph type="title"/>
          </p:nvPr>
        </p:nvSpPr>
        <p:spPr>
          <a:xfrm>
            <a:off x="457200" y="277813"/>
            <a:ext cx="8305800" cy="712787"/>
          </a:xfrm>
          <a:noFill/>
          <a:ln/>
        </p:spPr>
        <p:txBody>
          <a:bodyPr/>
          <a:lstStyle/>
          <a:p>
            <a:r>
              <a:rPr lang="en-US" sz="3200"/>
              <a:t>HWRF NESTED BOUNDARY CONDITIONS</a:t>
            </a:r>
          </a:p>
        </p:txBody>
      </p:sp>
      <p:sp>
        <p:nvSpPr>
          <p:cNvPr id="91146" name="Rectangle 3"/>
          <p:cNvSpPr>
            <a:spLocks noChangeArrowheads="1"/>
          </p:cNvSpPr>
          <p:nvPr/>
        </p:nvSpPr>
        <p:spPr bwMode="auto">
          <a:xfrm>
            <a:off x="304800" y="4572000"/>
            <a:ext cx="8305800" cy="1524000"/>
          </a:xfrm>
          <a:prstGeom prst="rect">
            <a:avLst/>
          </a:prstGeom>
          <a:solidFill>
            <a:schemeClr val="bg1"/>
          </a:solidFill>
          <a:ln w="9525">
            <a:noFill/>
            <a:miter lim="800000"/>
            <a:headEnd/>
            <a:tailEnd/>
          </a:ln>
          <a:effectLst/>
        </p:spPr>
        <p:txBody>
          <a:bodyPr/>
          <a:lstStyle/>
          <a:p>
            <a:pPr>
              <a:spcBef>
                <a:spcPct val="20000"/>
              </a:spcBef>
              <a:buFont typeface="Wingdings" pitchFamily="2" charset="2"/>
              <a:buChar char="Ø"/>
            </a:pPr>
            <a:r>
              <a:rPr lang="en-US" dirty="0"/>
              <a:t> External Data: Prescribed from the parent after mass adjustment of hydrostatic </a:t>
            </a:r>
            <a:r>
              <a:rPr lang="en-US" dirty="0" smtClean="0"/>
              <a:t> variables</a:t>
            </a:r>
            <a:r>
              <a:rPr lang="en-US" dirty="0"/>
              <a:t>/ direct interpolation of other variables</a:t>
            </a:r>
          </a:p>
          <a:p>
            <a:pPr>
              <a:spcBef>
                <a:spcPct val="20000"/>
              </a:spcBef>
              <a:buFont typeface="Wingdings" pitchFamily="2" charset="2"/>
              <a:buChar char="Ø"/>
            </a:pPr>
            <a:r>
              <a:rPr lang="en-US" dirty="0"/>
              <a:t> Blending Zone: Simple 4 point averaging</a:t>
            </a:r>
          </a:p>
          <a:p>
            <a:pPr>
              <a:spcBef>
                <a:spcPct val="20000"/>
              </a:spcBef>
              <a:buFont typeface="Wingdings" pitchFamily="2" charset="2"/>
              <a:buChar char="Ø"/>
            </a:pPr>
            <a:r>
              <a:rPr lang="en-US" dirty="0"/>
              <a:t>Dynamic Interface: Model integration starts from 3</a:t>
            </a:r>
            <a:r>
              <a:rPr lang="en-US" baseline="30000" dirty="0"/>
              <a:t>rd</a:t>
            </a:r>
            <a:r>
              <a:rPr lang="en-US" dirty="0"/>
              <a:t> </a:t>
            </a:r>
            <a:r>
              <a:rPr lang="en-US" dirty="0" smtClean="0"/>
              <a:t>row/column</a:t>
            </a:r>
          </a:p>
          <a:p>
            <a:pPr>
              <a:spcBef>
                <a:spcPct val="20000"/>
              </a:spcBef>
              <a:buFont typeface="Wingdings" pitchFamily="2" charset="2"/>
              <a:buChar char="Ø"/>
            </a:pPr>
            <a:r>
              <a:rPr lang="en-US" dirty="0" smtClean="0"/>
              <a:t>Leading edge: following same procedure of initial condition</a:t>
            </a:r>
            <a:endParaRPr lang="en-US" dirty="0"/>
          </a:p>
        </p:txBody>
      </p:sp>
      <p:sp>
        <p:nvSpPr>
          <p:cNvPr id="6" name="Footer Placeholder 5"/>
          <p:cNvSpPr>
            <a:spLocks noGrp="1"/>
          </p:cNvSpPr>
          <p:nvPr>
            <p:ph type="ftr" sz="quarter" idx="11"/>
          </p:nvPr>
        </p:nvSpPr>
        <p:spPr>
          <a:xfrm>
            <a:off x="3124200" y="6477000"/>
            <a:ext cx="3276600" cy="228600"/>
          </a:xfrm>
        </p:spPr>
        <p:txBody>
          <a:bodyPr/>
          <a:lstStyle/>
          <a:p>
            <a:r>
              <a:rPr lang="en-US" dirty="0" smtClean="0"/>
              <a:t>HWRF Tutorial, 26-29 April 2011, Boulder, CO</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6" name="Content Placeholder 5"/>
          <p:cNvSpPr>
            <a:spLocks noGrp="1"/>
          </p:cNvSpPr>
          <p:nvPr>
            <p:ph idx="1"/>
          </p:nvPr>
        </p:nvSpPr>
        <p:spPr/>
        <p:txBody>
          <a:bodyPr/>
          <a:lstStyle/>
          <a:p>
            <a:pPr>
              <a:lnSpc>
                <a:spcPct val="90000"/>
              </a:lnSpc>
            </a:pPr>
            <a:r>
              <a:rPr lang="en-US" sz="2400" dirty="0" smtClean="0"/>
              <a:t>13 or 9 point average (repository uses 9)</a:t>
            </a:r>
          </a:p>
          <a:p>
            <a:pPr>
              <a:lnSpc>
                <a:spcPct val="90000"/>
              </a:lnSpc>
            </a:pPr>
            <a:r>
              <a:rPr lang="en-US" sz="2400" dirty="0" smtClean="0"/>
              <a:t>Weighed equally between the parent and nest average</a:t>
            </a:r>
          </a:p>
          <a:p>
            <a:r>
              <a:rPr lang="en-US" dirty="0" smtClean="0"/>
              <a:t>Same mass adjustment procedure</a:t>
            </a:r>
            <a:endParaRPr lang="en-US" dirty="0"/>
          </a:p>
        </p:txBody>
      </p:sp>
      <p:sp>
        <p:nvSpPr>
          <p:cNvPr id="5" name="Footer Placeholder 4"/>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6019800" cy="780288"/>
          </a:xfrm>
        </p:spPr>
        <p:txBody>
          <a:bodyPr>
            <a:normAutofit fontScale="90000"/>
          </a:bodyPr>
          <a:lstStyle/>
          <a:p>
            <a:r>
              <a:rPr lang="en-US" dirty="0" smtClean="0"/>
              <a:t>Nest moving Algorithm</a:t>
            </a:r>
            <a:endParaRPr lang="en-US" dirty="0"/>
          </a:p>
        </p:txBody>
      </p:sp>
      <p:sp>
        <p:nvSpPr>
          <p:cNvPr id="3" name="Content Placeholder 2"/>
          <p:cNvSpPr>
            <a:spLocks noGrp="1"/>
          </p:cNvSpPr>
          <p:nvPr>
            <p:ph sz="half" idx="1"/>
          </p:nvPr>
        </p:nvSpPr>
        <p:spPr>
          <a:xfrm>
            <a:off x="457200" y="1920085"/>
            <a:ext cx="4724400" cy="4434840"/>
          </a:xfrm>
        </p:spPr>
        <p:txBody>
          <a:bodyPr>
            <a:normAutofit/>
          </a:bodyPr>
          <a:lstStyle/>
          <a:p>
            <a:r>
              <a:rPr lang="en-US" dirty="0" smtClean="0"/>
              <a:t>Mathematical requirements</a:t>
            </a:r>
          </a:p>
          <a:p>
            <a:pPr lvl="1">
              <a:buFont typeface="Wingdings" pitchFamily="2" charset="2"/>
              <a:buChar char="Ø"/>
            </a:pPr>
            <a:r>
              <a:rPr lang="en-US" dirty="0" smtClean="0"/>
              <a:t>Stable and unique storm center</a:t>
            </a:r>
          </a:p>
          <a:p>
            <a:r>
              <a:rPr lang="en-US" dirty="0" smtClean="0"/>
              <a:t>Computational requirements</a:t>
            </a:r>
          </a:p>
          <a:p>
            <a:pPr lvl="1">
              <a:buFont typeface="Wingdings" pitchFamily="2" charset="2"/>
              <a:buChar char="Ø"/>
            </a:pPr>
            <a:r>
              <a:rPr lang="en-US" dirty="0" smtClean="0"/>
              <a:t>Effective and efficient</a:t>
            </a:r>
          </a:p>
          <a:p>
            <a:r>
              <a:rPr lang="en-US" dirty="0" smtClean="0"/>
              <a:t>Solution</a:t>
            </a:r>
          </a:p>
          <a:p>
            <a:pPr lvl="1">
              <a:buFont typeface="Wingdings" pitchFamily="2" charset="2"/>
              <a:buChar char="Ø"/>
            </a:pPr>
            <a:r>
              <a:rPr lang="en-US" dirty="0" smtClean="0"/>
              <a:t>Dynamic Pressure (Old)</a:t>
            </a:r>
          </a:p>
          <a:p>
            <a:pPr lvl="1">
              <a:buFont typeface="Wingdings" pitchFamily="2" charset="2"/>
              <a:buChar char="Ø"/>
            </a:pPr>
            <a:r>
              <a:rPr lang="en-US" dirty="0" err="1" smtClean="0"/>
              <a:t>Centroid</a:t>
            </a:r>
            <a:r>
              <a:rPr lang="en-US" dirty="0" smtClean="0"/>
              <a:t> MSLP (New)</a:t>
            </a:r>
          </a:p>
          <a:p>
            <a:pPr lvl="1">
              <a:buFont typeface="Wingdings" pitchFamily="2" charset="2"/>
              <a:buChar char="Ø"/>
            </a:pPr>
            <a:r>
              <a:rPr lang="en-US" dirty="0" smtClean="0">
                <a:solidFill>
                  <a:srgbClr val="C00000"/>
                </a:solidFill>
              </a:rPr>
              <a:t>Range limit to start moving (resolution dependent)</a:t>
            </a:r>
            <a:endParaRPr lang="en-US" dirty="0" smtClean="0"/>
          </a:p>
        </p:txBody>
      </p:sp>
      <p:pic>
        <p:nvPicPr>
          <p:cNvPr id="5" name="Picture 4" descr="part1_figure1.tif"/>
          <p:cNvPicPr>
            <a:picLocks noChangeAspect="1"/>
          </p:cNvPicPr>
          <p:nvPr/>
        </p:nvPicPr>
        <p:blipFill>
          <a:blip r:embed="rId2" cstate="print"/>
          <a:srcRect t="34494" b="32523"/>
          <a:stretch>
            <a:fillRect/>
          </a:stretch>
        </p:blipFill>
        <p:spPr>
          <a:xfrm>
            <a:off x="5257800" y="1447800"/>
            <a:ext cx="2633472" cy="2448160"/>
          </a:xfrm>
          <a:prstGeom prst="rect">
            <a:avLst/>
          </a:prstGeom>
        </p:spPr>
      </p:pic>
      <p:pic>
        <p:nvPicPr>
          <p:cNvPr id="13" name="Picture 7" descr="multiple-center-2005101800-126hr.gif"/>
          <p:cNvPicPr>
            <a:picLocks noGrp="1" noChangeAspect="1"/>
          </p:cNvPicPr>
          <p:nvPr>
            <p:ph sz="quarter" idx="4294967295"/>
          </p:nvPr>
        </p:nvPicPr>
        <p:blipFill>
          <a:blip r:embed="rId3" cstate="print"/>
          <a:srcRect l="11369" t="7573" r="2842" b="7573"/>
          <a:stretch>
            <a:fillRect/>
          </a:stretch>
        </p:blipFill>
        <p:spPr>
          <a:xfrm>
            <a:off x="5257800" y="4114800"/>
            <a:ext cx="2760535" cy="2047508"/>
          </a:xfrm>
          <a:prstGeom prst="rect">
            <a:avLst/>
          </a:prstGeom>
          <a:noFill/>
        </p:spPr>
      </p:pic>
      <p:sp>
        <p:nvSpPr>
          <p:cNvPr id="10" name="TextBox 9"/>
          <p:cNvSpPr txBox="1"/>
          <p:nvPr/>
        </p:nvSpPr>
        <p:spPr>
          <a:xfrm>
            <a:off x="5943600" y="3581400"/>
            <a:ext cx="1905000" cy="276999"/>
          </a:xfrm>
          <a:prstGeom prst="rect">
            <a:avLst/>
          </a:prstGeom>
          <a:noFill/>
        </p:spPr>
        <p:txBody>
          <a:bodyPr wrap="square" rtlCol="0">
            <a:spAutoFit/>
          </a:bodyPr>
          <a:lstStyle/>
          <a:p>
            <a:r>
              <a:rPr lang="en-US" sz="1200" dirty="0" smtClean="0">
                <a:solidFill>
                  <a:srgbClr val="FF0000"/>
                </a:solidFill>
              </a:rPr>
              <a:t>Montgomery  et al.(2006)</a:t>
            </a:r>
            <a:endParaRPr lang="en-US" sz="1200" dirty="0">
              <a:solidFill>
                <a:srgbClr val="FF0000"/>
              </a:solidFill>
            </a:endParaRPr>
          </a:p>
        </p:txBody>
      </p:sp>
      <p:grpSp>
        <p:nvGrpSpPr>
          <p:cNvPr id="22" name="Group 21"/>
          <p:cNvGrpSpPr/>
          <p:nvPr/>
        </p:nvGrpSpPr>
        <p:grpSpPr>
          <a:xfrm>
            <a:off x="6416040" y="4834890"/>
            <a:ext cx="783602" cy="839000"/>
            <a:chOff x="6475448" y="5181600"/>
            <a:chExt cx="783602" cy="839000"/>
          </a:xfrm>
        </p:grpSpPr>
        <p:sp>
          <p:nvSpPr>
            <p:cNvPr id="14" name="Oval 13"/>
            <p:cNvSpPr/>
            <p:nvPr/>
          </p:nvSpPr>
          <p:spPr>
            <a:xfrm>
              <a:off x="6629400" y="5410200"/>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077775" y="5792000"/>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6553200" y="5181600"/>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7106650" y="5201650"/>
              <a:ext cx="152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p:cNvSpPr txBox="1"/>
            <p:nvPr/>
          </p:nvSpPr>
          <p:spPr>
            <a:xfrm>
              <a:off x="6811345" y="5354214"/>
              <a:ext cx="228600" cy="369332"/>
            </a:xfrm>
            <a:prstGeom prst="rect">
              <a:avLst/>
            </a:prstGeom>
            <a:noFill/>
          </p:spPr>
          <p:txBody>
            <a:bodyPr wrap="square" rtlCol="0">
              <a:spAutoFit/>
            </a:bodyPr>
            <a:lstStyle/>
            <a:p>
              <a:r>
                <a:rPr lang="en-US" dirty="0" smtClean="0">
                  <a:solidFill>
                    <a:srgbClr val="FFC000"/>
                  </a:solidFill>
                </a:rPr>
                <a:t>C</a:t>
              </a:r>
              <a:endParaRPr lang="en-US" dirty="0">
                <a:solidFill>
                  <a:srgbClr val="FFC000"/>
                </a:solidFill>
              </a:endParaRPr>
            </a:p>
          </p:txBody>
        </p:sp>
        <p:cxnSp>
          <p:nvCxnSpPr>
            <p:cNvPr id="18" name="Straight Arrow Connector 17"/>
            <p:cNvCxnSpPr/>
            <p:nvPr/>
          </p:nvCxnSpPr>
          <p:spPr>
            <a:xfrm rot="5400000" flipH="1" flipV="1">
              <a:off x="6456398" y="5543550"/>
              <a:ext cx="266700" cy="228600"/>
            </a:xfrm>
            <a:prstGeom prst="straightConnector1">
              <a:avLst/>
            </a:prstGeom>
            <a:ln w="25400" cmpd="sng">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6683446" y="5649295"/>
              <a:ext cx="266700" cy="228600"/>
            </a:xfrm>
            <a:prstGeom prst="straightConnector1">
              <a:avLst/>
            </a:prstGeom>
            <a:ln w="25400" cmpd="sng">
              <a:solidFill>
                <a:srgbClr val="FFC000"/>
              </a:solidFill>
              <a:tailEnd type="triangle" w="med" len="lg"/>
            </a:ln>
          </p:spPr>
          <p:style>
            <a:lnRef idx="1">
              <a:schemeClr val="accent1"/>
            </a:lnRef>
            <a:fillRef idx="0">
              <a:schemeClr val="accent1"/>
            </a:fillRef>
            <a:effectRef idx="0">
              <a:schemeClr val="accent1"/>
            </a:effectRef>
            <a:fontRef idx="minor">
              <a:schemeClr val="tx1"/>
            </a:fontRef>
          </p:style>
        </p:cxnSp>
      </p:grpSp>
      <p:sp>
        <p:nvSpPr>
          <p:cNvPr id="20" name="Footer Placeholder 19"/>
          <p:cNvSpPr>
            <a:spLocks noGrp="1"/>
          </p:cNvSpPr>
          <p:nvPr>
            <p:ph type="ftr" sz="quarter" idx="11"/>
          </p:nvPr>
        </p:nvSpPr>
        <p:spPr/>
        <p:txBody>
          <a:bodyPr/>
          <a:lstStyle/>
          <a:p>
            <a:r>
              <a:rPr lang="en-US" dirty="0" smtClean="0"/>
              <a:t>HWRF Tutorial, 26-29 April 2011, Boulder, CO</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ving-nest grid.gif"/>
          <p:cNvPicPr>
            <a:picLocks noChangeAspect="1"/>
          </p:cNvPicPr>
          <p:nvPr/>
        </p:nvPicPr>
        <p:blipFill>
          <a:blip r:embed="rId2" cstate="print"/>
          <a:stretch>
            <a:fillRect/>
          </a:stretch>
        </p:blipFill>
        <p:spPr>
          <a:xfrm>
            <a:off x="1143000" y="0"/>
            <a:ext cx="6858000" cy="6858000"/>
          </a:xfrm>
          <a:prstGeom prst="rect">
            <a:avLst/>
          </a:prstGeom>
        </p:spPr>
      </p:pic>
      <p:sp>
        <p:nvSpPr>
          <p:cNvPr id="4" name="TextBox 3"/>
          <p:cNvSpPr txBox="1"/>
          <p:nvPr/>
        </p:nvSpPr>
        <p:spPr>
          <a:xfrm>
            <a:off x="2209800" y="6248400"/>
            <a:ext cx="5029200" cy="369332"/>
          </a:xfrm>
          <a:prstGeom prst="rect">
            <a:avLst/>
          </a:prstGeom>
          <a:noFill/>
        </p:spPr>
        <p:txBody>
          <a:bodyPr wrap="square" rtlCol="0">
            <a:spAutoFit/>
          </a:bodyPr>
          <a:lstStyle/>
          <a:p>
            <a:pPr algn="ctr"/>
            <a:r>
              <a:rPr lang="en-US" dirty="0" smtClean="0"/>
              <a:t>Nest movement</a:t>
            </a:r>
            <a:endParaRPr lang="en-US" dirty="0"/>
          </a:p>
        </p:txBody>
      </p:sp>
      <p:sp>
        <p:nvSpPr>
          <p:cNvPr id="6" name="Footer Placeholder 5"/>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81000" y="228600"/>
            <a:ext cx="8305800" cy="609600"/>
          </a:xfrm>
        </p:spPr>
        <p:txBody>
          <a:bodyPr/>
          <a:lstStyle/>
          <a:p>
            <a:r>
              <a:rPr lang="en-US" sz="3200"/>
              <a:t>HWRF namelist.input: nest specific!</a:t>
            </a:r>
          </a:p>
        </p:txBody>
      </p:sp>
      <p:sp>
        <p:nvSpPr>
          <p:cNvPr id="102403" name="Text Box 1027"/>
          <p:cNvSpPr txBox="1">
            <a:spLocks noChangeArrowheads="1"/>
          </p:cNvSpPr>
          <p:nvPr/>
        </p:nvSpPr>
        <p:spPr bwMode="auto">
          <a:xfrm>
            <a:off x="228600" y="1143000"/>
            <a:ext cx="4953000" cy="5383213"/>
          </a:xfrm>
          <a:prstGeom prst="rect">
            <a:avLst/>
          </a:prstGeom>
          <a:noFill/>
          <a:ln w="12700">
            <a:solidFill>
              <a:schemeClr val="tx1"/>
            </a:solidFill>
            <a:miter lim="800000"/>
            <a:headEnd/>
            <a:tailEnd/>
          </a:ln>
          <a:effectLst/>
        </p:spPr>
        <p:txBody>
          <a:bodyPr>
            <a:spAutoFit/>
          </a:bodyPr>
          <a:lstStyle/>
          <a:p>
            <a:pPr eaLnBrk="0" hangingPunct="0"/>
            <a:r>
              <a:rPr lang="en-US" b="0">
                <a:solidFill>
                  <a:schemeClr val="tx1"/>
                </a:solidFill>
                <a:latin typeface="Arial" pitchFamily="34" charset="0"/>
              </a:rPr>
              <a:t>&amp;domains</a:t>
            </a:r>
          </a:p>
          <a:p>
            <a:pPr eaLnBrk="0" hangingPunct="0"/>
            <a:r>
              <a:rPr lang="en-US" sz="1800" b="0">
                <a:solidFill>
                  <a:schemeClr val="tx1"/>
                </a:solidFill>
                <a:latin typeface="Tahoma" pitchFamily="34" charset="0"/>
              </a:rPr>
              <a:t> max_dom                   = 2, </a:t>
            </a:r>
          </a:p>
          <a:p>
            <a:pPr eaLnBrk="0" hangingPunct="0"/>
            <a:r>
              <a:rPr lang="en-US" sz="1800" b="0">
                <a:solidFill>
                  <a:schemeClr val="tx1"/>
                </a:solidFill>
                <a:latin typeface="Tahoma" pitchFamily="34" charset="0"/>
              </a:rPr>
              <a:t> </a:t>
            </a:r>
            <a:r>
              <a:rPr lang="en-US" sz="1800">
                <a:solidFill>
                  <a:schemeClr val="tx1"/>
                </a:solidFill>
                <a:latin typeface="Arial" pitchFamily="34" charset="0"/>
              </a:rPr>
              <a:t>grid_id                         = 1,              2,</a:t>
            </a:r>
            <a:endParaRPr lang="en-US" sz="1800">
              <a:solidFill>
                <a:schemeClr val="tx1"/>
              </a:solidFill>
              <a:latin typeface="Tahoma" pitchFamily="34" charset="0"/>
            </a:endParaRPr>
          </a:p>
          <a:p>
            <a:pPr eaLnBrk="0" hangingPunct="0"/>
            <a:r>
              <a:rPr lang="en-US" sz="1800">
                <a:solidFill>
                  <a:schemeClr val="tx1"/>
                </a:solidFill>
                <a:latin typeface="Arial" pitchFamily="34" charset="0"/>
              </a:rPr>
              <a:t> parent_id                     = 0,              1,</a:t>
            </a:r>
          </a:p>
          <a:p>
            <a:pPr eaLnBrk="0" hangingPunct="0"/>
            <a:endParaRPr lang="en-US" sz="1800">
              <a:solidFill>
                <a:schemeClr val="tx1"/>
              </a:solidFill>
              <a:latin typeface="Arial" pitchFamily="34" charset="0"/>
            </a:endParaRPr>
          </a:p>
          <a:p>
            <a:pPr eaLnBrk="0" hangingPunct="0"/>
            <a:r>
              <a:rPr lang="en-US">
                <a:solidFill>
                  <a:schemeClr val="tx1"/>
                </a:solidFill>
                <a:latin typeface="Arial" pitchFamily="34" charset="0"/>
              </a:rPr>
              <a:t>&amp;time_control</a:t>
            </a:r>
          </a:p>
          <a:p>
            <a:pPr eaLnBrk="0" hangingPunct="0"/>
            <a:r>
              <a:rPr lang="en-US" sz="1800">
                <a:solidFill>
                  <a:schemeClr val="tx1"/>
                </a:solidFill>
                <a:latin typeface="Arial" pitchFamily="34" charset="0"/>
              </a:rPr>
              <a:t> start_year                     = 2008,      2008,</a:t>
            </a:r>
          </a:p>
          <a:p>
            <a:pPr eaLnBrk="0" hangingPunct="0"/>
            <a:r>
              <a:rPr lang="en-US" sz="1800">
                <a:solidFill>
                  <a:schemeClr val="tx1"/>
                </a:solidFill>
                <a:latin typeface="Arial" pitchFamily="34" charset="0"/>
              </a:rPr>
              <a:t> start_month                 =     09,          09,</a:t>
            </a:r>
          </a:p>
          <a:p>
            <a:pPr eaLnBrk="0" hangingPunct="0"/>
            <a:r>
              <a:rPr lang="en-US" sz="1800">
                <a:solidFill>
                  <a:schemeClr val="tx1"/>
                </a:solidFill>
                <a:latin typeface="Arial" pitchFamily="34" charset="0"/>
              </a:rPr>
              <a:t> start_day                      =     09,          09,</a:t>
            </a:r>
          </a:p>
          <a:p>
            <a:pPr eaLnBrk="0" hangingPunct="0"/>
            <a:r>
              <a:rPr lang="en-US" sz="1800">
                <a:solidFill>
                  <a:schemeClr val="tx1"/>
                </a:solidFill>
                <a:latin typeface="Arial" pitchFamily="34" charset="0"/>
              </a:rPr>
              <a:t> start_hour                    =    00,           00,</a:t>
            </a:r>
          </a:p>
          <a:p>
            <a:pPr eaLnBrk="0" hangingPunct="0"/>
            <a:r>
              <a:rPr lang="en-US" sz="1800">
                <a:solidFill>
                  <a:schemeClr val="tx1"/>
                </a:solidFill>
                <a:latin typeface="Arial" pitchFamily="34" charset="0"/>
              </a:rPr>
              <a:t> start_minute                =    00,           00,</a:t>
            </a:r>
          </a:p>
          <a:p>
            <a:pPr eaLnBrk="0" hangingPunct="0"/>
            <a:r>
              <a:rPr lang="en-US" sz="1800">
                <a:solidFill>
                  <a:schemeClr val="tx1"/>
                </a:solidFill>
                <a:latin typeface="Arial" pitchFamily="34" charset="0"/>
              </a:rPr>
              <a:t> start_second               =    00,           00,</a:t>
            </a:r>
          </a:p>
          <a:p>
            <a:pPr eaLnBrk="0" hangingPunct="0"/>
            <a:r>
              <a:rPr lang="en-US" sz="1800">
                <a:solidFill>
                  <a:schemeClr val="tx1"/>
                </a:solidFill>
                <a:latin typeface="Arial" pitchFamily="34" charset="0"/>
              </a:rPr>
              <a:t> end_year                      = 2008,       2008,</a:t>
            </a:r>
          </a:p>
          <a:p>
            <a:pPr eaLnBrk="0" hangingPunct="0"/>
            <a:r>
              <a:rPr lang="en-US" sz="1800">
                <a:solidFill>
                  <a:schemeClr val="tx1"/>
                </a:solidFill>
                <a:latin typeface="Arial" pitchFamily="34" charset="0"/>
              </a:rPr>
              <a:t> end_month                  =    09,           09,</a:t>
            </a:r>
          </a:p>
          <a:p>
            <a:pPr eaLnBrk="0" hangingPunct="0"/>
            <a:r>
              <a:rPr lang="en-US" sz="1800">
                <a:solidFill>
                  <a:schemeClr val="tx1"/>
                </a:solidFill>
                <a:latin typeface="Arial" pitchFamily="34" charset="0"/>
              </a:rPr>
              <a:t> end_day                       =    09,           09,</a:t>
            </a:r>
          </a:p>
          <a:p>
            <a:pPr eaLnBrk="0" hangingPunct="0"/>
            <a:r>
              <a:rPr lang="en-US" sz="1800">
                <a:solidFill>
                  <a:schemeClr val="tx1"/>
                </a:solidFill>
                <a:latin typeface="Arial" pitchFamily="34" charset="0"/>
              </a:rPr>
              <a:t> end_hour                     =     06,         06,</a:t>
            </a:r>
          </a:p>
          <a:p>
            <a:pPr eaLnBrk="0" hangingPunct="0"/>
            <a:r>
              <a:rPr lang="en-US" sz="1800">
                <a:solidFill>
                  <a:schemeClr val="tx1"/>
                </a:solidFill>
                <a:latin typeface="Arial" pitchFamily="34" charset="0"/>
              </a:rPr>
              <a:t> end_minute                 =     00,         00,</a:t>
            </a:r>
            <a:endParaRPr lang="en-US" sz="1800">
              <a:solidFill>
                <a:schemeClr val="tx1"/>
              </a:solidFill>
              <a:latin typeface="Tahoma" pitchFamily="34" charset="0"/>
            </a:endParaRPr>
          </a:p>
          <a:p>
            <a:pPr eaLnBrk="0" hangingPunct="0"/>
            <a:r>
              <a:rPr lang="en-US" sz="1800">
                <a:solidFill>
                  <a:schemeClr val="tx1"/>
                </a:solidFill>
                <a:latin typeface="Arial" pitchFamily="34" charset="0"/>
              </a:rPr>
              <a:t> end_second                =     00,         00,</a:t>
            </a:r>
          </a:p>
          <a:p>
            <a:pPr eaLnBrk="0" hangingPunct="0"/>
            <a:endParaRPr lang="en-US" sz="1800">
              <a:solidFill>
                <a:schemeClr val="tx1"/>
              </a:solidFill>
              <a:latin typeface="Arial" pitchFamily="34" charset="0"/>
            </a:endParaRPr>
          </a:p>
        </p:txBody>
      </p:sp>
      <p:sp>
        <p:nvSpPr>
          <p:cNvPr id="102404" name="Rectangle 1028"/>
          <p:cNvSpPr>
            <a:spLocks noChangeArrowheads="1"/>
          </p:cNvSpPr>
          <p:nvPr/>
        </p:nvSpPr>
        <p:spPr bwMode="auto">
          <a:xfrm>
            <a:off x="4724400" y="1143000"/>
            <a:ext cx="3962400" cy="5410200"/>
          </a:xfrm>
          <a:prstGeom prst="rect">
            <a:avLst/>
          </a:prstGeom>
          <a:solidFill>
            <a:srgbClr val="00FFFF"/>
          </a:solidFill>
          <a:ln w="9525">
            <a:noFill/>
            <a:miter lim="800000"/>
            <a:headEnd/>
            <a:tailEnd/>
          </a:ln>
          <a:effectLst/>
        </p:spPr>
        <p:txBody>
          <a:bodyPr>
            <a:spAutoFit/>
          </a:bodyPr>
          <a:lstStyle/>
          <a:p>
            <a:pPr eaLnBrk="0" hangingPunct="0"/>
            <a:r>
              <a:rPr lang="en-US" sz="1400">
                <a:solidFill>
                  <a:srgbClr val="000000"/>
                </a:solidFill>
                <a:latin typeface="Arial" pitchFamily="34" charset="0"/>
              </a:rPr>
              <a:t>./frame/LOGICAL FUNCTION nests_to_open</a:t>
            </a:r>
            <a:r>
              <a:rPr lang="en-US" sz="1400" b="0">
                <a:solidFill>
                  <a:srgbClr val="000000"/>
                </a:solidFill>
                <a:latin typeface="Arial" pitchFamily="34" charset="0"/>
              </a:rPr>
              <a:t> </a:t>
            </a:r>
          </a:p>
          <a:p>
            <a:pPr eaLnBrk="0" hangingPunct="0"/>
            <a:endParaRPr lang="en-US" sz="1400" b="0">
              <a:solidFill>
                <a:srgbClr val="000000"/>
              </a:solidFill>
              <a:latin typeface="Arial" pitchFamily="34" charset="0"/>
            </a:endParaRPr>
          </a:p>
          <a:p>
            <a:pPr eaLnBrk="0" hangingPunct="0"/>
            <a:endParaRPr lang="en-US" sz="1400" b="0">
              <a:solidFill>
                <a:srgbClr val="000000"/>
              </a:solidFill>
              <a:latin typeface="Arial" pitchFamily="34" charset="0"/>
            </a:endParaRPr>
          </a:p>
          <a:p>
            <a:pPr eaLnBrk="0" hangingPunct="0"/>
            <a:r>
              <a:rPr lang="en-US" sz="1400">
                <a:solidFill>
                  <a:srgbClr val="000000"/>
                </a:solidFill>
                <a:latin typeface="Arial" pitchFamily="34" charset="0"/>
              </a:rPr>
              <a:t>CALL nl_get_max_dom ( 1, max_dom ) </a:t>
            </a:r>
          </a:p>
          <a:p>
            <a:pPr eaLnBrk="0" hangingPunct="0"/>
            <a:endParaRPr lang="en-US" sz="1400">
              <a:solidFill>
                <a:srgbClr val="000000"/>
              </a:solidFill>
              <a:latin typeface="Arial" pitchFamily="34" charset="0"/>
            </a:endParaRPr>
          </a:p>
          <a:p>
            <a:pPr eaLnBrk="0" hangingPunct="0"/>
            <a:r>
              <a:rPr lang="en-US" sz="1400">
                <a:solidFill>
                  <a:srgbClr val="000000"/>
                </a:solidFill>
                <a:latin typeface="Arial" pitchFamily="34" charset="0"/>
              </a:rPr>
              <a:t>DO nestid = 2, max_dom </a:t>
            </a:r>
          </a:p>
          <a:p>
            <a:pPr eaLnBrk="0" hangingPunct="0"/>
            <a:endParaRPr lang="en-US" sz="1400">
              <a:solidFill>
                <a:srgbClr val="000000"/>
              </a:solidFill>
              <a:latin typeface="Arial" pitchFamily="34" charset="0"/>
            </a:endParaRPr>
          </a:p>
          <a:p>
            <a:pPr eaLnBrk="0" hangingPunct="0"/>
            <a:r>
              <a:rPr lang="en-US" sz="1400">
                <a:solidFill>
                  <a:srgbClr val="000000"/>
                </a:solidFill>
                <a:latin typeface="Arial" pitchFamily="34" charset="0"/>
              </a:rPr>
              <a:t> IF ( .NOT. active_domain( nestid ) ) THEN </a:t>
            </a:r>
          </a:p>
          <a:p>
            <a:pPr eaLnBrk="0" hangingPunct="0"/>
            <a:r>
              <a:rPr lang="en-US" sz="1400">
                <a:solidFill>
                  <a:srgbClr val="000000"/>
                </a:solidFill>
                <a:latin typeface="Arial" pitchFamily="34" charset="0"/>
              </a:rPr>
              <a:t>   CALL nl_get_parent_id ( nestid, parent_id ) </a:t>
            </a:r>
          </a:p>
          <a:p>
            <a:pPr eaLnBrk="0" hangingPunct="0"/>
            <a:r>
              <a:rPr lang="en-US" sz="1400">
                <a:solidFill>
                  <a:srgbClr val="000000"/>
                </a:solidFill>
                <a:latin typeface="Arial" pitchFamily="34" charset="0"/>
              </a:rPr>
              <a:t>    IF ( parent_id .EQ. parent%id ) THEN </a:t>
            </a:r>
          </a:p>
          <a:p>
            <a:pPr eaLnBrk="0" hangingPunct="0"/>
            <a:r>
              <a:rPr lang="en-US" sz="1400">
                <a:solidFill>
                  <a:srgbClr val="000000"/>
                </a:solidFill>
                <a:latin typeface="Arial" pitchFamily="34" charset="0"/>
              </a:rPr>
              <a:t>       CALL nl_get_start_year (nestid,s_yr) </a:t>
            </a:r>
          </a:p>
          <a:p>
            <a:pPr eaLnBrk="0" hangingPunct="0"/>
            <a:r>
              <a:rPr lang="en-US" sz="1400">
                <a:solidFill>
                  <a:srgbClr val="000000"/>
                </a:solidFill>
                <a:latin typeface="Arial" pitchFamily="34" charset="0"/>
              </a:rPr>
              <a:t>       CALL nl_get_end_year (nestid,e_yr) </a:t>
            </a:r>
          </a:p>
          <a:p>
            <a:pPr eaLnBrk="0" hangingPunct="0"/>
            <a:r>
              <a:rPr lang="en-US" sz="1400">
                <a:solidFill>
                  <a:srgbClr val="000000"/>
                </a:solidFill>
                <a:latin typeface="Arial" pitchFamily="34" charset="0"/>
              </a:rPr>
              <a:t>       CALL nl_get_start_month (nestid,s_mm)  </a:t>
            </a:r>
          </a:p>
          <a:p>
            <a:pPr eaLnBrk="0" hangingPunct="0"/>
            <a:r>
              <a:rPr lang="en-US" sz="1400">
                <a:solidFill>
                  <a:srgbClr val="000000"/>
                </a:solidFill>
                <a:latin typeface="Arial" pitchFamily="34" charset="0"/>
              </a:rPr>
              <a:t>       CALL nl_get_end_month (nestid,e_mm) </a:t>
            </a:r>
          </a:p>
          <a:p>
            <a:pPr eaLnBrk="0" hangingPunct="0"/>
            <a:r>
              <a:rPr lang="en-US" sz="1400">
                <a:solidFill>
                  <a:srgbClr val="000000"/>
                </a:solidFill>
                <a:latin typeface="Arial" pitchFamily="34" charset="0"/>
              </a:rPr>
              <a:t>       CALL nl_get_start_day (nestid,s_dd) </a:t>
            </a:r>
          </a:p>
          <a:p>
            <a:pPr eaLnBrk="0" hangingPunct="0"/>
            <a:r>
              <a:rPr lang="en-US" sz="1400">
                <a:solidFill>
                  <a:srgbClr val="000000"/>
                </a:solidFill>
                <a:latin typeface="Arial" pitchFamily="34" charset="0"/>
              </a:rPr>
              <a:t>       CALL nl_get_end_day (nestid,e_dd) </a:t>
            </a:r>
          </a:p>
          <a:p>
            <a:pPr eaLnBrk="0" hangingPunct="0"/>
            <a:r>
              <a:rPr lang="en-US" sz="1400">
                <a:solidFill>
                  <a:srgbClr val="000000"/>
                </a:solidFill>
                <a:latin typeface="Arial" pitchFamily="34" charset="0"/>
              </a:rPr>
              <a:t>       CALL nl_get_start_hour (nestid,s_h)  </a:t>
            </a:r>
          </a:p>
          <a:p>
            <a:pPr eaLnBrk="0" hangingPunct="0"/>
            <a:r>
              <a:rPr lang="en-US" sz="1400">
                <a:solidFill>
                  <a:srgbClr val="000000"/>
                </a:solidFill>
                <a:latin typeface="Arial" pitchFamily="34" charset="0"/>
              </a:rPr>
              <a:t>       CALL nl_get_end_hour (nestid,e_h) </a:t>
            </a:r>
          </a:p>
          <a:p>
            <a:pPr eaLnBrk="0" hangingPunct="0"/>
            <a:r>
              <a:rPr lang="en-US" sz="1400">
                <a:solidFill>
                  <a:srgbClr val="000000"/>
                </a:solidFill>
                <a:latin typeface="Arial" pitchFamily="34" charset="0"/>
              </a:rPr>
              <a:t>       CALL nl_get_start_minute (nestid,s_m)  </a:t>
            </a:r>
          </a:p>
          <a:p>
            <a:pPr eaLnBrk="0" hangingPunct="0"/>
            <a:r>
              <a:rPr lang="en-US" sz="1400">
                <a:solidFill>
                  <a:srgbClr val="000000"/>
                </a:solidFill>
                <a:latin typeface="Arial" pitchFamily="34" charset="0"/>
              </a:rPr>
              <a:t>       CALL nl_get_end_minute (nestid,e_m) </a:t>
            </a:r>
          </a:p>
          <a:p>
            <a:pPr eaLnBrk="0" hangingPunct="0"/>
            <a:r>
              <a:rPr lang="en-US" sz="1400">
                <a:solidFill>
                  <a:srgbClr val="000000"/>
                </a:solidFill>
                <a:latin typeface="Arial" pitchFamily="34" charset="0"/>
              </a:rPr>
              <a:t>       CALL nl_get_start_second (nestid,s_s)  </a:t>
            </a:r>
          </a:p>
          <a:p>
            <a:pPr eaLnBrk="0" hangingPunct="0"/>
            <a:r>
              <a:rPr lang="en-US" sz="1400">
                <a:solidFill>
                  <a:srgbClr val="000000"/>
                </a:solidFill>
                <a:latin typeface="Arial" pitchFamily="34" charset="0"/>
              </a:rPr>
              <a:t>       CALL nl_get_end_second (nestid,e_s) </a:t>
            </a:r>
          </a:p>
          <a:p>
            <a:pPr eaLnBrk="0" hangingPunct="0"/>
            <a:endParaRPr lang="en-US" sz="1400">
              <a:solidFill>
                <a:srgbClr val="000000"/>
              </a:solidFill>
              <a:latin typeface="Arial" pitchFamily="34" charset="0"/>
            </a:endParaRPr>
          </a:p>
          <a:p>
            <a:pPr eaLnBrk="0" hangingPunct="0"/>
            <a:r>
              <a:rPr lang="en-US" sz="1400">
                <a:solidFill>
                  <a:srgbClr val="000000"/>
                </a:solidFill>
                <a:latin typeface="Arial" pitchFamily="34" charset="0"/>
              </a:rPr>
              <a:t>………….</a:t>
            </a:r>
          </a:p>
          <a:p>
            <a:pPr eaLnBrk="0" hangingPunct="0"/>
            <a:r>
              <a:rPr lang="en-US" sz="1400">
                <a:solidFill>
                  <a:srgbClr val="000000"/>
                </a:solidFill>
                <a:latin typeface="Arial" pitchFamily="34" charset="0"/>
              </a:rPr>
              <a:t>ENDDO </a:t>
            </a:r>
          </a:p>
        </p:txBody>
      </p:sp>
      <p:sp>
        <p:nvSpPr>
          <p:cNvPr id="5" name="Footer Placeholder 4"/>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blinds(horizontal)">
                                      <p:cBhvr>
                                        <p:cTn id="7" dur="5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26"/>
          <p:cNvSpPr>
            <a:spLocks noGrp="1" noChangeArrowheads="1"/>
          </p:cNvSpPr>
          <p:nvPr>
            <p:ph type="title"/>
          </p:nvPr>
        </p:nvSpPr>
        <p:spPr>
          <a:xfrm>
            <a:off x="381000" y="152400"/>
            <a:ext cx="8305800" cy="609600"/>
          </a:xfrm>
        </p:spPr>
        <p:txBody>
          <a:bodyPr/>
          <a:lstStyle/>
          <a:p>
            <a:r>
              <a:rPr lang="en-US" sz="3500"/>
              <a:t>Domain configuration for the nest</a:t>
            </a:r>
          </a:p>
        </p:txBody>
      </p:sp>
      <p:sp>
        <p:nvSpPr>
          <p:cNvPr id="104451" name="Text Box 1027"/>
          <p:cNvSpPr txBox="1">
            <a:spLocks noChangeArrowheads="1"/>
          </p:cNvSpPr>
          <p:nvPr/>
        </p:nvSpPr>
        <p:spPr bwMode="auto">
          <a:xfrm>
            <a:off x="152400" y="838200"/>
            <a:ext cx="4495800" cy="4951413"/>
          </a:xfrm>
          <a:prstGeom prst="rect">
            <a:avLst/>
          </a:prstGeom>
          <a:noFill/>
          <a:ln w="12700">
            <a:solidFill>
              <a:schemeClr val="tx1"/>
            </a:solidFill>
            <a:miter lim="800000"/>
            <a:headEnd/>
            <a:tailEnd/>
          </a:ln>
          <a:effectLst/>
        </p:spPr>
        <p:txBody>
          <a:bodyPr>
            <a:spAutoFit/>
          </a:bodyPr>
          <a:lstStyle/>
          <a:p>
            <a:pPr eaLnBrk="0" hangingPunct="0"/>
            <a:r>
              <a:rPr lang="en-US" b="0">
                <a:solidFill>
                  <a:schemeClr val="tx1"/>
                </a:solidFill>
                <a:latin typeface="Arial" pitchFamily="34" charset="0"/>
              </a:rPr>
              <a:t>&amp;domains</a:t>
            </a:r>
          </a:p>
          <a:p>
            <a:pPr eaLnBrk="0" hangingPunct="0"/>
            <a:r>
              <a:rPr lang="en-US" sz="1800" b="0">
                <a:solidFill>
                  <a:schemeClr val="tx1"/>
                </a:solidFill>
                <a:latin typeface="Tahoma" pitchFamily="34" charset="0"/>
              </a:rPr>
              <a:t> </a:t>
            </a:r>
            <a:r>
              <a:rPr lang="en-US">
                <a:solidFill>
                  <a:schemeClr val="tx1"/>
                </a:solidFill>
                <a:latin typeface="Arial" pitchFamily="34" charset="0"/>
              </a:rPr>
              <a:t>time_step                       = 54,</a:t>
            </a:r>
          </a:p>
          <a:p>
            <a:pPr eaLnBrk="0" hangingPunct="0"/>
            <a:r>
              <a:rPr lang="en-US">
                <a:solidFill>
                  <a:schemeClr val="tx1"/>
                </a:solidFill>
                <a:latin typeface="Arial" pitchFamily="34" charset="0"/>
              </a:rPr>
              <a:t> time_step_fract_num   = 0,</a:t>
            </a:r>
          </a:p>
          <a:p>
            <a:pPr eaLnBrk="0" hangingPunct="0"/>
            <a:r>
              <a:rPr lang="en-US">
                <a:solidFill>
                  <a:schemeClr val="tx1"/>
                </a:solidFill>
                <a:latin typeface="Arial" pitchFamily="34" charset="0"/>
              </a:rPr>
              <a:t> time_step_fract_den    = 1,</a:t>
            </a:r>
          </a:p>
          <a:p>
            <a:pPr eaLnBrk="0" hangingPunct="0"/>
            <a:r>
              <a:rPr lang="en-US">
                <a:solidFill>
                  <a:schemeClr val="tx1"/>
                </a:solidFill>
                <a:latin typeface="Arial" pitchFamily="34" charset="0"/>
              </a:rPr>
              <a:t> max_dom                       = 2,</a:t>
            </a:r>
          </a:p>
          <a:p>
            <a:pPr eaLnBrk="0" hangingPunct="0"/>
            <a:r>
              <a:rPr lang="en-US">
                <a:solidFill>
                  <a:schemeClr val="tx1"/>
                </a:solidFill>
                <a:latin typeface="Arial" pitchFamily="34" charset="0"/>
              </a:rPr>
              <a:t> s_we                               = 1,         1,</a:t>
            </a:r>
          </a:p>
          <a:p>
            <a:pPr eaLnBrk="0" hangingPunct="0"/>
            <a:r>
              <a:rPr lang="en-US">
                <a:solidFill>
                  <a:schemeClr val="tx1"/>
                </a:solidFill>
                <a:latin typeface="Arial" pitchFamily="34" charset="0"/>
              </a:rPr>
              <a:t> e_we                               = 216,    60,</a:t>
            </a:r>
          </a:p>
          <a:p>
            <a:pPr eaLnBrk="0" hangingPunct="0"/>
            <a:r>
              <a:rPr lang="en-US">
                <a:solidFill>
                  <a:schemeClr val="tx1"/>
                </a:solidFill>
                <a:latin typeface="Arial" pitchFamily="34" charset="0"/>
              </a:rPr>
              <a:t> s_sn                                = 1,          1,</a:t>
            </a:r>
          </a:p>
          <a:p>
            <a:pPr eaLnBrk="0" hangingPunct="0"/>
            <a:r>
              <a:rPr lang="en-US">
                <a:solidFill>
                  <a:schemeClr val="tx1"/>
                </a:solidFill>
                <a:latin typeface="Arial" pitchFamily="34" charset="0"/>
              </a:rPr>
              <a:t> e_sn                                = 432,  100,</a:t>
            </a:r>
          </a:p>
          <a:p>
            <a:pPr eaLnBrk="0" hangingPunct="0"/>
            <a:r>
              <a:rPr lang="en-US">
                <a:solidFill>
                  <a:schemeClr val="tx1"/>
                </a:solidFill>
                <a:latin typeface="Arial" pitchFamily="34" charset="0"/>
              </a:rPr>
              <a:t> s_vert                              = 1,          1,</a:t>
            </a:r>
          </a:p>
          <a:p>
            <a:pPr eaLnBrk="0" hangingPunct="0"/>
            <a:r>
              <a:rPr lang="en-US">
                <a:solidFill>
                  <a:schemeClr val="tx1"/>
                </a:solidFill>
                <a:latin typeface="Arial" pitchFamily="34" charset="0"/>
              </a:rPr>
              <a:t> e_vert                              = 43,      43,</a:t>
            </a:r>
          </a:p>
          <a:p>
            <a:pPr eaLnBrk="0" hangingPunct="0"/>
            <a:r>
              <a:rPr lang="en-US">
                <a:solidFill>
                  <a:schemeClr val="tx1"/>
                </a:solidFill>
                <a:latin typeface="Arial" pitchFamily="34" charset="0"/>
              </a:rPr>
              <a:t> parent_grid_ratio           = 1,          3,</a:t>
            </a:r>
          </a:p>
          <a:p>
            <a:pPr eaLnBrk="0" hangingPunct="0"/>
            <a:r>
              <a:rPr lang="en-US">
                <a:solidFill>
                  <a:schemeClr val="tx1"/>
                </a:solidFill>
                <a:latin typeface="Arial" pitchFamily="34" charset="0"/>
              </a:rPr>
              <a:t> parent_time_step_ratio=  1,          3,</a:t>
            </a:r>
          </a:p>
          <a:p>
            <a:pPr eaLnBrk="0" hangingPunct="0"/>
            <a:r>
              <a:rPr lang="en-US">
                <a:solidFill>
                  <a:schemeClr val="tx1"/>
                </a:solidFill>
                <a:latin typeface="Arial" pitchFamily="34" charset="0"/>
              </a:rPr>
              <a:t> dx                                    = .18,   0.06,</a:t>
            </a:r>
          </a:p>
          <a:p>
            <a:pPr eaLnBrk="0" hangingPunct="0"/>
            <a:r>
              <a:rPr lang="en-US">
                <a:solidFill>
                  <a:schemeClr val="tx1"/>
                </a:solidFill>
                <a:latin typeface="Arial" pitchFamily="34" charset="0"/>
              </a:rPr>
              <a:t> dy                                    = .18,   0.06,</a:t>
            </a:r>
          </a:p>
          <a:p>
            <a:pPr eaLnBrk="0" hangingPunct="0"/>
            <a:r>
              <a:rPr lang="en-US" sz="1800">
                <a:solidFill>
                  <a:schemeClr val="tx1"/>
                </a:solidFill>
                <a:latin typeface="Arial" pitchFamily="34" charset="0"/>
              </a:rPr>
              <a:t>  </a:t>
            </a:r>
          </a:p>
        </p:txBody>
      </p:sp>
      <p:sp>
        <p:nvSpPr>
          <p:cNvPr id="104452" name="Oval 1028"/>
          <p:cNvSpPr>
            <a:spLocks noChangeArrowheads="1"/>
          </p:cNvSpPr>
          <p:nvPr/>
        </p:nvSpPr>
        <p:spPr bwMode="auto">
          <a:xfrm>
            <a:off x="3352800" y="4419600"/>
            <a:ext cx="914400" cy="762000"/>
          </a:xfrm>
          <a:prstGeom prst="ellipse">
            <a:avLst/>
          </a:prstGeom>
          <a:noFill/>
          <a:ln w="25400">
            <a:solidFill>
              <a:srgbClr val="FF00FF"/>
            </a:solidFill>
            <a:round/>
            <a:headEnd/>
            <a:tailEnd/>
          </a:ln>
          <a:effectLst/>
        </p:spPr>
        <p:txBody>
          <a:bodyPr wrap="none" anchor="ctr"/>
          <a:lstStyle/>
          <a:p>
            <a:endParaRPr lang="en-US"/>
          </a:p>
        </p:txBody>
      </p:sp>
      <p:sp>
        <p:nvSpPr>
          <p:cNvPr id="104453" name="Line 1029"/>
          <p:cNvSpPr>
            <a:spLocks noChangeShapeType="1"/>
          </p:cNvSpPr>
          <p:nvPr/>
        </p:nvSpPr>
        <p:spPr bwMode="auto">
          <a:xfrm>
            <a:off x="3810000" y="5181600"/>
            <a:ext cx="0" cy="685800"/>
          </a:xfrm>
          <a:prstGeom prst="line">
            <a:avLst/>
          </a:prstGeom>
          <a:noFill/>
          <a:ln w="9525">
            <a:solidFill>
              <a:srgbClr val="FF00FF"/>
            </a:solidFill>
            <a:round/>
            <a:headEnd/>
            <a:tailEnd type="triangle" w="med" len="med"/>
          </a:ln>
          <a:effectLst/>
        </p:spPr>
        <p:txBody>
          <a:bodyPr/>
          <a:lstStyle/>
          <a:p>
            <a:endParaRPr lang="en-US"/>
          </a:p>
        </p:txBody>
      </p:sp>
      <p:sp>
        <p:nvSpPr>
          <p:cNvPr id="104454" name="Rectangle 1030"/>
          <p:cNvSpPr>
            <a:spLocks noChangeArrowheads="1"/>
          </p:cNvSpPr>
          <p:nvPr/>
        </p:nvSpPr>
        <p:spPr bwMode="auto">
          <a:xfrm>
            <a:off x="2514600" y="5791200"/>
            <a:ext cx="2438400" cy="641350"/>
          </a:xfrm>
          <a:prstGeom prst="rect">
            <a:avLst/>
          </a:prstGeom>
          <a:noFill/>
          <a:ln w="9525">
            <a:noFill/>
            <a:miter lim="800000"/>
            <a:headEnd/>
            <a:tailEnd/>
          </a:ln>
          <a:effectLst/>
        </p:spPr>
        <p:txBody>
          <a:bodyPr anchor="ctr">
            <a:spAutoFit/>
          </a:bodyPr>
          <a:lstStyle/>
          <a:p>
            <a:pPr algn="ctr"/>
            <a:r>
              <a:rPr lang="en-US" sz="1800" dirty="0">
                <a:solidFill>
                  <a:schemeClr val="tx1"/>
                </a:solidFill>
                <a:latin typeface="Arial" pitchFamily="34" charset="0"/>
              </a:rPr>
              <a:t>Dummy for the </a:t>
            </a:r>
          </a:p>
          <a:p>
            <a:pPr algn="ctr"/>
            <a:r>
              <a:rPr lang="en-US" sz="1800" dirty="0">
                <a:solidFill>
                  <a:schemeClr val="tx1"/>
                </a:solidFill>
                <a:latin typeface="Arial" pitchFamily="34" charset="0"/>
              </a:rPr>
              <a:t>nested domain</a:t>
            </a:r>
          </a:p>
        </p:txBody>
      </p:sp>
      <p:sp>
        <p:nvSpPr>
          <p:cNvPr id="104455" name="Rectangle 1031"/>
          <p:cNvSpPr>
            <a:spLocks noChangeArrowheads="1"/>
          </p:cNvSpPr>
          <p:nvPr/>
        </p:nvSpPr>
        <p:spPr bwMode="auto">
          <a:xfrm>
            <a:off x="4724400" y="914400"/>
            <a:ext cx="4343400" cy="4559300"/>
          </a:xfrm>
          <a:prstGeom prst="rect">
            <a:avLst/>
          </a:prstGeom>
          <a:solidFill>
            <a:srgbClr val="00FFFF"/>
          </a:solidFill>
          <a:ln w="9525">
            <a:noFill/>
            <a:miter lim="800000"/>
            <a:headEnd/>
            <a:tailEnd/>
          </a:ln>
          <a:effectLst/>
        </p:spPr>
        <p:txBody>
          <a:bodyPr>
            <a:spAutoFit/>
          </a:bodyPr>
          <a:lstStyle/>
          <a:p>
            <a:pPr eaLnBrk="0" hangingPunct="0"/>
            <a:r>
              <a:rPr lang="en-US" sz="1400" b="0">
                <a:solidFill>
                  <a:srgbClr val="000000"/>
                </a:solidFill>
                <a:latin typeface="Arial" pitchFamily="34" charset="0"/>
              </a:rPr>
              <a:t>./frame/MODULE module_integrate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RECURSIVE SUBROUTINE integrate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DO WHILE ( nests_to_open( grid , nestid , kid ) )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a_nest_was_opened = .true.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CALL med_pre_nest_initial  ( grid , nestid ,           &amp;</a:t>
            </a:r>
          </a:p>
          <a:p>
            <a:pPr eaLnBrk="0" hangingPunct="0"/>
            <a:r>
              <a:rPr lang="en-US" sz="1400" b="0">
                <a:solidFill>
                  <a:srgbClr val="000000"/>
                </a:solidFill>
                <a:latin typeface="Arial" pitchFamily="34" charset="0"/>
              </a:rPr>
              <a:t>                                                  config_flags )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CALL alloc_and_configure_domain</a:t>
            </a:r>
            <a:r>
              <a:rPr lang="en-US" sz="1400" b="0">
                <a:solidFill>
                  <a:srgbClr val="000000"/>
                </a:solidFill>
                <a:latin typeface="Arial" pitchFamily="34" charset="0"/>
                <a:hlinkClick r:id="rId2"/>
              </a:rPr>
              <a:t> </a:t>
            </a:r>
            <a:r>
              <a:rPr lang="en-US" sz="1400" b="0">
                <a:solidFill>
                  <a:srgbClr val="000000"/>
                </a:solidFill>
                <a:latin typeface="Arial" pitchFamily="34" charset="0"/>
              </a:rPr>
              <a:t>                      &amp; </a:t>
            </a:r>
          </a:p>
          <a:p>
            <a:pPr eaLnBrk="0" hangingPunct="0"/>
            <a:r>
              <a:rPr lang="en-US" sz="1400" b="0">
                <a:solidFill>
                  <a:srgbClr val="000000"/>
                </a:solidFill>
                <a:latin typeface="Arial" pitchFamily="34" charset="0"/>
              </a:rPr>
              <a:t>           ( domain_id = nestid ,  grid = new_nest ,       &amp;</a:t>
            </a:r>
          </a:p>
          <a:p>
            <a:pPr eaLnBrk="0" hangingPunct="0"/>
            <a:r>
              <a:rPr lang="en-US" sz="1400" b="0">
                <a:solidFill>
                  <a:srgbClr val="000000"/>
                </a:solidFill>
                <a:latin typeface="Arial" pitchFamily="34" charset="0"/>
              </a:rPr>
              <a:t>              &amp; parent = grid , &amp; kid = kid )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CALL Setup_Timekeeping (new_nest)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CALL med_nest_initial( grid , new_nest , config_flags )</a:t>
            </a:r>
          </a:p>
          <a:p>
            <a:pPr eaLnBrk="0" hangingPunct="0"/>
            <a:endParaRPr lang="en-US" sz="1400" b="0">
              <a:solidFill>
                <a:srgbClr val="000000"/>
              </a:solidFill>
              <a:latin typeface="Arial" pitchFamily="34" charset="0"/>
            </a:endParaRPr>
          </a:p>
          <a:p>
            <a:pPr eaLnBrk="0" hangingPunct="0"/>
            <a:r>
              <a:rPr lang="en-US" sz="1400" b="0">
                <a:solidFill>
                  <a:srgbClr val="000000"/>
                </a:solidFill>
                <a:latin typeface="Arial" pitchFamily="34" charset="0"/>
              </a:rPr>
              <a:t> END DO </a:t>
            </a:r>
          </a:p>
        </p:txBody>
      </p:sp>
      <p:sp>
        <p:nvSpPr>
          <p:cNvPr id="9" name="Footer Placeholder 8"/>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455"/>
                                        </p:tgtEl>
                                        <p:attrNameLst>
                                          <p:attrName>style.visibility</p:attrName>
                                        </p:attrNameLst>
                                      </p:cBhvr>
                                      <p:to>
                                        <p:strVal val="visible"/>
                                      </p:to>
                                    </p:set>
                                    <p:animEffect transition="in" filter="blinds(horizontal)">
                                      <p:cBhvr>
                                        <p:cTn id="7" dur="5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04800" y="838200"/>
            <a:ext cx="8229600" cy="533400"/>
          </a:xfrm>
        </p:spPr>
        <p:txBody>
          <a:bodyPr/>
          <a:lstStyle/>
          <a:p>
            <a:r>
              <a:rPr lang="en-US" sz="2800" dirty="0"/>
              <a:t>HWRF: ISTART, JSTART AND GRID MOTION</a:t>
            </a:r>
          </a:p>
        </p:txBody>
      </p:sp>
      <p:sp>
        <p:nvSpPr>
          <p:cNvPr id="105475" name="Text Box 3"/>
          <p:cNvSpPr txBox="1">
            <a:spLocks noChangeArrowheads="1"/>
          </p:cNvSpPr>
          <p:nvPr/>
        </p:nvSpPr>
        <p:spPr bwMode="auto">
          <a:xfrm>
            <a:off x="304800" y="1676400"/>
            <a:ext cx="4343400" cy="1754326"/>
          </a:xfrm>
          <a:prstGeom prst="rect">
            <a:avLst/>
          </a:prstGeom>
          <a:noFill/>
          <a:ln w="12700">
            <a:solidFill>
              <a:schemeClr val="tx1"/>
            </a:solidFill>
            <a:miter lim="800000"/>
            <a:headEnd/>
            <a:tailEnd/>
          </a:ln>
          <a:effectLst/>
        </p:spPr>
        <p:txBody>
          <a:bodyPr>
            <a:spAutoFit/>
          </a:bodyPr>
          <a:lstStyle/>
          <a:p>
            <a:pPr eaLnBrk="0" hangingPunct="0"/>
            <a:r>
              <a:rPr lang="en-US" b="0" dirty="0">
                <a:solidFill>
                  <a:schemeClr val="tx1"/>
                </a:solidFill>
                <a:latin typeface="Arial" pitchFamily="34" charset="0"/>
              </a:rPr>
              <a:t>&amp;domains</a:t>
            </a:r>
          </a:p>
          <a:p>
            <a:pPr eaLnBrk="0" hangingPunct="0"/>
            <a:r>
              <a:rPr lang="en-US" sz="1800" b="0" dirty="0">
                <a:solidFill>
                  <a:schemeClr val="tx1"/>
                </a:solidFill>
                <a:latin typeface="Tahoma" pitchFamily="34" charset="0"/>
              </a:rPr>
              <a:t> </a:t>
            </a:r>
            <a:r>
              <a:rPr lang="en-US" sz="1800" dirty="0" err="1">
                <a:solidFill>
                  <a:schemeClr val="tx1"/>
                </a:solidFill>
                <a:latin typeface="Arial" pitchFamily="34" charset="0"/>
              </a:rPr>
              <a:t>grid_id</a:t>
            </a:r>
            <a:r>
              <a:rPr lang="en-US" sz="1800" dirty="0">
                <a:solidFill>
                  <a:schemeClr val="tx1"/>
                </a:solidFill>
                <a:latin typeface="Arial" pitchFamily="34" charset="0"/>
              </a:rPr>
              <a:t>                       = 1,      5,</a:t>
            </a:r>
            <a:endParaRPr lang="en-US" sz="1800" b="0" dirty="0">
              <a:solidFill>
                <a:schemeClr val="tx1"/>
              </a:solidFill>
              <a:latin typeface="Arial" pitchFamily="34" charset="0"/>
            </a:endParaRPr>
          </a:p>
          <a:p>
            <a:pPr eaLnBrk="0" hangingPunct="0"/>
            <a:r>
              <a:rPr lang="en-US" sz="1800" b="0" dirty="0">
                <a:solidFill>
                  <a:schemeClr val="tx1"/>
                </a:solidFill>
                <a:latin typeface="Arial" pitchFamily="34" charset="0"/>
              </a:rPr>
              <a:t> </a:t>
            </a:r>
            <a:r>
              <a:rPr lang="en-US" sz="1800" dirty="0" err="1">
                <a:solidFill>
                  <a:schemeClr val="tx1"/>
                </a:solidFill>
                <a:latin typeface="Arial" pitchFamily="34" charset="0"/>
              </a:rPr>
              <a:t>i_parent_start</a:t>
            </a:r>
            <a:r>
              <a:rPr lang="en-US" sz="1800" dirty="0">
                <a:solidFill>
                  <a:schemeClr val="tx1"/>
                </a:solidFill>
                <a:latin typeface="Arial" pitchFamily="34" charset="0"/>
              </a:rPr>
              <a:t>           = 0,      ISTART1,</a:t>
            </a:r>
          </a:p>
          <a:p>
            <a:pPr eaLnBrk="0" hangingPunct="0"/>
            <a:r>
              <a:rPr lang="en-US" sz="1800" dirty="0">
                <a:solidFill>
                  <a:schemeClr val="tx1"/>
                </a:solidFill>
                <a:latin typeface="Arial" pitchFamily="34" charset="0"/>
              </a:rPr>
              <a:t> </a:t>
            </a:r>
            <a:r>
              <a:rPr lang="en-US" sz="1800" dirty="0" err="1">
                <a:solidFill>
                  <a:schemeClr val="tx1"/>
                </a:solidFill>
                <a:latin typeface="Arial" pitchFamily="34" charset="0"/>
              </a:rPr>
              <a:t>j_parent_start</a:t>
            </a:r>
            <a:r>
              <a:rPr lang="en-US" sz="1800" dirty="0">
                <a:solidFill>
                  <a:schemeClr val="tx1"/>
                </a:solidFill>
                <a:latin typeface="Arial" pitchFamily="34" charset="0"/>
              </a:rPr>
              <a:t>           = 0,      JSTART1,</a:t>
            </a:r>
          </a:p>
          <a:p>
            <a:pPr eaLnBrk="0" hangingPunct="0"/>
            <a:r>
              <a:rPr lang="en-US" sz="1800" b="0" dirty="0">
                <a:solidFill>
                  <a:schemeClr val="tx1"/>
                </a:solidFill>
                <a:latin typeface="Arial" pitchFamily="34" charset="0"/>
              </a:rPr>
              <a:t> </a:t>
            </a:r>
            <a:r>
              <a:rPr lang="en-US" sz="1800" dirty="0" err="1">
                <a:solidFill>
                  <a:schemeClr val="tx1"/>
                </a:solidFill>
                <a:latin typeface="Arial" pitchFamily="34" charset="0"/>
              </a:rPr>
              <a:t>num_moves</a:t>
            </a:r>
            <a:r>
              <a:rPr lang="en-US" sz="1800" dirty="0">
                <a:solidFill>
                  <a:schemeClr val="tx1"/>
                </a:solidFill>
                <a:latin typeface="Arial" pitchFamily="34" charset="0"/>
              </a:rPr>
              <a:t>              = -99,</a:t>
            </a:r>
          </a:p>
          <a:p>
            <a:pPr eaLnBrk="0" hangingPunct="0"/>
            <a:r>
              <a:rPr lang="en-US" sz="1800" dirty="0">
                <a:solidFill>
                  <a:schemeClr val="tx1"/>
                </a:solidFill>
                <a:latin typeface="Arial" pitchFamily="34" charset="0"/>
              </a:rPr>
              <a:t> </a:t>
            </a:r>
          </a:p>
        </p:txBody>
      </p:sp>
      <p:sp>
        <p:nvSpPr>
          <p:cNvPr id="105478" name="Line 6"/>
          <p:cNvSpPr>
            <a:spLocks noChangeShapeType="1"/>
          </p:cNvSpPr>
          <p:nvPr/>
        </p:nvSpPr>
        <p:spPr bwMode="auto">
          <a:xfrm>
            <a:off x="3276600" y="3048000"/>
            <a:ext cx="1219200" cy="2133600"/>
          </a:xfrm>
          <a:prstGeom prst="line">
            <a:avLst/>
          </a:prstGeom>
          <a:noFill/>
          <a:ln w="38100">
            <a:solidFill>
              <a:srgbClr val="FF00FF"/>
            </a:solidFill>
            <a:round/>
            <a:headEnd/>
            <a:tailEnd type="triangle" w="med" len="med"/>
          </a:ln>
          <a:effectLst/>
        </p:spPr>
        <p:txBody>
          <a:bodyPr/>
          <a:lstStyle/>
          <a:p>
            <a:endParaRPr lang="en-US"/>
          </a:p>
        </p:txBody>
      </p:sp>
      <p:pic>
        <p:nvPicPr>
          <p:cNvPr id="105480" name="Picture 8" descr="nest"/>
          <p:cNvPicPr preferRelativeResize="0">
            <a:picLocks noChangeArrowheads="1"/>
          </p:cNvPicPr>
          <p:nvPr/>
        </p:nvPicPr>
        <p:blipFill>
          <a:blip r:embed="rId2" cstate="print"/>
          <a:srcRect t="9474" b="33157"/>
          <a:stretch>
            <a:fillRect/>
          </a:stretch>
        </p:blipFill>
        <p:spPr bwMode="auto">
          <a:xfrm>
            <a:off x="5029200" y="1676400"/>
            <a:ext cx="3656013" cy="3198813"/>
          </a:xfrm>
          <a:prstGeom prst="rect">
            <a:avLst/>
          </a:prstGeom>
          <a:noFill/>
          <a:ln w="9525">
            <a:noFill/>
            <a:miter lim="800000"/>
            <a:headEnd/>
            <a:tailEnd/>
          </a:ln>
        </p:spPr>
      </p:pic>
      <p:sp>
        <p:nvSpPr>
          <p:cNvPr id="105481" name="Line 9"/>
          <p:cNvSpPr>
            <a:spLocks noChangeShapeType="1"/>
          </p:cNvSpPr>
          <p:nvPr/>
        </p:nvSpPr>
        <p:spPr bwMode="auto">
          <a:xfrm>
            <a:off x="4495800" y="2514600"/>
            <a:ext cx="1447800" cy="1295400"/>
          </a:xfrm>
          <a:prstGeom prst="line">
            <a:avLst/>
          </a:prstGeom>
          <a:noFill/>
          <a:ln w="38100">
            <a:solidFill>
              <a:srgbClr val="FF00FF"/>
            </a:solidFill>
            <a:round/>
            <a:headEnd/>
            <a:tailEnd type="stealth" w="med" len="med"/>
          </a:ln>
          <a:effectLst/>
        </p:spPr>
        <p:txBody>
          <a:bodyPr/>
          <a:lstStyle/>
          <a:p>
            <a:endParaRPr lang="en-US"/>
          </a:p>
        </p:txBody>
      </p:sp>
      <p:sp>
        <p:nvSpPr>
          <p:cNvPr id="105482" name="Line 10"/>
          <p:cNvSpPr>
            <a:spLocks noChangeShapeType="1"/>
          </p:cNvSpPr>
          <p:nvPr/>
        </p:nvSpPr>
        <p:spPr bwMode="auto">
          <a:xfrm>
            <a:off x="4495800" y="2743200"/>
            <a:ext cx="1447800" cy="1066800"/>
          </a:xfrm>
          <a:prstGeom prst="line">
            <a:avLst/>
          </a:prstGeom>
          <a:noFill/>
          <a:ln w="38100">
            <a:solidFill>
              <a:srgbClr val="FF00FF"/>
            </a:solidFill>
            <a:round/>
            <a:headEnd/>
            <a:tailEnd type="stealth" w="med" len="med"/>
          </a:ln>
          <a:effectLst/>
        </p:spPr>
        <p:txBody>
          <a:bodyPr/>
          <a:lstStyle/>
          <a:p>
            <a:endParaRPr lang="en-US"/>
          </a:p>
        </p:txBody>
      </p:sp>
      <p:sp>
        <p:nvSpPr>
          <p:cNvPr id="105483" name="Rectangle 11"/>
          <p:cNvSpPr>
            <a:spLocks noChangeArrowheads="1"/>
          </p:cNvSpPr>
          <p:nvPr/>
        </p:nvSpPr>
        <p:spPr bwMode="auto">
          <a:xfrm>
            <a:off x="228600" y="5105400"/>
            <a:ext cx="8610600" cy="1200329"/>
          </a:xfrm>
          <a:prstGeom prst="rect">
            <a:avLst/>
          </a:prstGeom>
          <a:noFill/>
          <a:ln w="9525">
            <a:noFill/>
            <a:miter lim="800000"/>
            <a:headEnd/>
            <a:tailEnd/>
          </a:ln>
          <a:effectLst/>
        </p:spPr>
        <p:txBody>
          <a:bodyPr>
            <a:spAutoFit/>
          </a:bodyPr>
          <a:lstStyle/>
          <a:p>
            <a:pPr eaLnBrk="0" hangingPunct="0">
              <a:spcBef>
                <a:spcPct val="50000"/>
              </a:spcBef>
            </a:pPr>
            <a:r>
              <a:rPr lang="en-US" dirty="0">
                <a:solidFill>
                  <a:srgbClr val="0033CC"/>
                </a:solidFill>
                <a:latin typeface="Arial" pitchFamily="34" charset="0"/>
              </a:rPr>
              <a:t>Option for automatic grid motion, specifically for Hurricanes; For locating the initial grid based on storm center, we are providing </a:t>
            </a:r>
            <a:r>
              <a:rPr lang="en-US" dirty="0" smtClean="0">
                <a:solidFill>
                  <a:srgbClr val="0033CC"/>
                </a:solidFill>
                <a:latin typeface="Arial" pitchFamily="34" charset="0"/>
              </a:rPr>
              <a:t>a </a:t>
            </a:r>
            <a:r>
              <a:rPr lang="en-US" dirty="0">
                <a:solidFill>
                  <a:srgbClr val="0033CC"/>
                </a:solidFill>
                <a:latin typeface="Arial" pitchFamily="34" charset="0"/>
              </a:rPr>
              <a:t>utility ../</a:t>
            </a:r>
            <a:r>
              <a:rPr lang="en-US" dirty="0" err="1">
                <a:solidFill>
                  <a:srgbClr val="0033CC"/>
                </a:solidFill>
                <a:latin typeface="Arial" pitchFamily="34" charset="0"/>
              </a:rPr>
              <a:t>hwrf</a:t>
            </a:r>
            <a:r>
              <a:rPr lang="en-US" dirty="0">
                <a:solidFill>
                  <a:srgbClr val="0033CC"/>
                </a:solidFill>
                <a:latin typeface="Arial" pitchFamily="34" charset="0"/>
              </a:rPr>
              <a:t>-utilities/</a:t>
            </a:r>
            <a:r>
              <a:rPr lang="en-US" dirty="0" err="1">
                <a:solidFill>
                  <a:srgbClr val="0033CC"/>
                </a:solidFill>
                <a:latin typeface="Arial" pitchFamily="34" charset="0"/>
              </a:rPr>
              <a:t>vortex_init</a:t>
            </a:r>
            <a:r>
              <a:rPr lang="en-US" dirty="0">
                <a:solidFill>
                  <a:srgbClr val="0033CC"/>
                </a:solidFill>
                <a:latin typeface="Arial" pitchFamily="34" charset="0"/>
              </a:rPr>
              <a:t>/</a:t>
            </a:r>
            <a:r>
              <a:rPr lang="en-US" dirty="0" err="1">
                <a:solidFill>
                  <a:srgbClr val="0033CC"/>
                </a:solidFill>
                <a:latin typeface="Arial" pitchFamily="34" charset="0"/>
              </a:rPr>
              <a:t>hwrf_set_ijstart</a:t>
            </a:r>
            <a:r>
              <a:rPr lang="en-US" dirty="0">
                <a:solidFill>
                  <a:srgbClr val="0033CC"/>
                </a:solidFill>
                <a:latin typeface="Arial" pitchFamily="34" charset="0"/>
              </a:rPr>
              <a:t>/</a:t>
            </a:r>
            <a:r>
              <a:rPr lang="en-US" dirty="0" err="1">
                <a:solidFill>
                  <a:srgbClr val="0033CC"/>
                </a:solidFill>
                <a:latin typeface="Arial" pitchFamily="34" charset="0"/>
              </a:rPr>
              <a:t>swcorner_dynamic.F</a:t>
            </a:r>
            <a:r>
              <a:rPr lang="en-US" dirty="0">
                <a:solidFill>
                  <a:srgbClr val="0033CC"/>
                </a:solidFill>
                <a:latin typeface="Arial" pitchFamily="34" charset="0"/>
              </a:rPr>
              <a:t>. However this code has to be re-compiled independent of the WRF model.  </a:t>
            </a:r>
          </a:p>
        </p:txBody>
      </p:sp>
      <p:sp>
        <p:nvSpPr>
          <p:cNvPr id="11" name="Footer Placeholder 10"/>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Idealized Simulation Capability</a:t>
            </a:r>
            <a:endParaRPr lang="en-US" dirty="0"/>
          </a:p>
        </p:txBody>
      </p:sp>
      <p:sp>
        <p:nvSpPr>
          <p:cNvPr id="3" name="Content Placeholder 2"/>
          <p:cNvSpPr>
            <a:spLocks noGrp="1"/>
          </p:cNvSpPr>
          <p:nvPr>
            <p:ph idx="1"/>
          </p:nvPr>
        </p:nvSpPr>
        <p:spPr/>
        <p:txBody>
          <a:bodyPr>
            <a:normAutofit/>
          </a:bodyPr>
          <a:lstStyle/>
          <a:p>
            <a:r>
              <a:rPr lang="en-US" dirty="0" smtClean="0"/>
              <a:t>Development </a:t>
            </a:r>
            <a:r>
              <a:rPr lang="en-US" dirty="0" smtClean="0"/>
              <a:t>tool</a:t>
            </a:r>
          </a:p>
          <a:p>
            <a:pPr lvl="1">
              <a:buFont typeface="Wingdings" pitchFamily="2" charset="2"/>
              <a:buChar char="Ø"/>
            </a:pPr>
            <a:r>
              <a:rPr lang="en-US" dirty="0" smtClean="0"/>
              <a:t>Test dynamic core</a:t>
            </a:r>
          </a:p>
          <a:p>
            <a:pPr lvl="1">
              <a:buFont typeface="Wingdings" pitchFamily="2" charset="2"/>
              <a:buChar char="Ø"/>
            </a:pPr>
            <a:r>
              <a:rPr lang="en-US" dirty="0" smtClean="0"/>
              <a:t>Test downscaling methodology</a:t>
            </a:r>
            <a:endParaRPr lang="en-US" dirty="0" smtClean="0"/>
          </a:p>
          <a:p>
            <a:r>
              <a:rPr lang="en-US" dirty="0" smtClean="0"/>
              <a:t>Physics scheme </a:t>
            </a:r>
            <a:r>
              <a:rPr lang="en-US" dirty="0" smtClean="0"/>
              <a:t>test</a:t>
            </a:r>
          </a:p>
          <a:p>
            <a:pPr lvl="1">
              <a:buFont typeface="Wingdings" pitchFamily="2" charset="2"/>
              <a:buChar char="Ø"/>
            </a:pPr>
            <a:r>
              <a:rPr lang="en-US" dirty="0" smtClean="0"/>
              <a:t>Test parameterization scheme</a:t>
            </a:r>
          </a:p>
          <a:p>
            <a:pPr lvl="1">
              <a:buFont typeface="Wingdings" pitchFamily="2" charset="2"/>
              <a:buChar char="Ø"/>
            </a:pPr>
            <a:r>
              <a:rPr lang="en-US" dirty="0" smtClean="0"/>
              <a:t>Adjust parameters</a:t>
            </a:r>
          </a:p>
          <a:p>
            <a:pPr lvl="1">
              <a:buFont typeface="Wingdings" pitchFamily="2" charset="2"/>
              <a:buChar char="Ø"/>
            </a:pPr>
            <a:r>
              <a:rPr lang="en-US" dirty="0" smtClean="0"/>
              <a:t>Physics scheme </a:t>
            </a:r>
            <a:r>
              <a:rPr lang="en-US" dirty="0" err="1" smtClean="0"/>
              <a:t>optimalization</a:t>
            </a:r>
            <a:endParaRPr lang="en-US" dirty="0" smtClean="0"/>
          </a:p>
          <a:p>
            <a:r>
              <a:rPr lang="en-US" dirty="0" smtClean="0"/>
              <a:t>Research tool</a:t>
            </a:r>
            <a:endParaRPr lang="en-US" dirty="0" smtClean="0"/>
          </a:p>
        </p:txBody>
      </p:sp>
      <p:sp>
        <p:nvSpPr>
          <p:cNvPr id="4" name="Footer Placeholder 3"/>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277813"/>
            <a:ext cx="8839200" cy="1143000"/>
          </a:xfrm>
        </p:spPr>
        <p:txBody>
          <a:bodyPr/>
          <a:lstStyle/>
          <a:p>
            <a:pPr algn="ctr"/>
            <a:r>
              <a:rPr lang="en-US" sz="3600" dirty="0"/>
              <a:t>Basic Testing of the Nest Dynamics</a:t>
            </a:r>
          </a:p>
        </p:txBody>
      </p:sp>
      <p:sp>
        <p:nvSpPr>
          <p:cNvPr id="94211" name="Rectangle 3"/>
          <p:cNvSpPr>
            <a:spLocks noGrp="1" noChangeArrowheads="1"/>
          </p:cNvSpPr>
          <p:nvPr>
            <p:ph type="body" sz="half" idx="1"/>
          </p:nvPr>
        </p:nvSpPr>
        <p:spPr>
          <a:xfrm>
            <a:off x="457200" y="1981200"/>
            <a:ext cx="4038600" cy="3921125"/>
          </a:xfrm>
        </p:spPr>
        <p:txBody>
          <a:bodyPr/>
          <a:lstStyle/>
          <a:p>
            <a:pPr>
              <a:buFontTx/>
              <a:buNone/>
            </a:pPr>
            <a:r>
              <a:rPr lang="en-US" sz="1800" dirty="0">
                <a:solidFill>
                  <a:srgbClr val="0033CC"/>
                </a:solidFill>
              </a:rPr>
              <a:t>Parent domain of the size of about 60</a:t>
            </a:r>
            <a:r>
              <a:rPr lang="en-US" sz="1800" baseline="30000" dirty="0">
                <a:solidFill>
                  <a:srgbClr val="0033CC"/>
                </a:solidFill>
              </a:rPr>
              <a:t>o</a:t>
            </a:r>
            <a:r>
              <a:rPr lang="en-US" sz="1800" dirty="0">
                <a:solidFill>
                  <a:srgbClr val="0033CC"/>
                </a:solidFill>
              </a:rPr>
              <a:t> x 60</a:t>
            </a:r>
            <a:r>
              <a:rPr lang="en-US" sz="1800" baseline="30000" dirty="0">
                <a:solidFill>
                  <a:srgbClr val="0033CC"/>
                </a:solidFill>
              </a:rPr>
              <a:t>o</a:t>
            </a:r>
            <a:r>
              <a:rPr lang="en-US" sz="1800" dirty="0">
                <a:solidFill>
                  <a:srgbClr val="0033CC"/>
                </a:solidFill>
              </a:rPr>
              <a:t>  at  36 km resolution</a:t>
            </a:r>
            <a:r>
              <a:rPr lang="en-US" sz="1800" dirty="0">
                <a:solidFill>
                  <a:srgbClr val="FFFF00"/>
                </a:solidFill>
              </a:rPr>
              <a:t>    	</a:t>
            </a:r>
            <a:endParaRPr lang="en-US" sz="1800" dirty="0"/>
          </a:p>
        </p:txBody>
      </p:sp>
      <p:pic>
        <p:nvPicPr>
          <p:cNvPr id="94212" name="Picture 4" descr="parent"/>
          <p:cNvPicPr preferRelativeResize="0">
            <a:picLocks noGrp="1" noChangeArrowheads="1" noCrop="1"/>
          </p:cNvPicPr>
          <p:nvPr>
            <p:ph sz="quarter" idx="2"/>
          </p:nvPr>
        </p:nvPicPr>
        <p:blipFill>
          <a:blip r:embed="rId2" cstate="print"/>
          <a:srcRect/>
          <a:stretch>
            <a:fillRect/>
          </a:stretch>
        </p:blipFill>
        <p:spPr>
          <a:xfrm>
            <a:off x="830263" y="2671763"/>
            <a:ext cx="3452812" cy="2819400"/>
          </a:xfrm>
          <a:noFill/>
          <a:ln/>
        </p:spPr>
      </p:pic>
      <p:pic>
        <p:nvPicPr>
          <p:cNvPr id="94213" name="Picture 5" descr="nest"/>
          <p:cNvPicPr preferRelativeResize="0">
            <a:picLocks noGrp="1" noChangeArrowheads="1" noCrop="1"/>
          </p:cNvPicPr>
          <p:nvPr>
            <p:ph sz="quarter" idx="3"/>
          </p:nvPr>
        </p:nvPicPr>
        <p:blipFill>
          <a:blip r:embed="rId3" cstate="print"/>
          <a:srcRect/>
          <a:stretch>
            <a:fillRect/>
          </a:stretch>
        </p:blipFill>
        <p:spPr>
          <a:xfrm>
            <a:off x="4859338" y="2671763"/>
            <a:ext cx="3452812" cy="2825750"/>
          </a:xfrm>
          <a:noFill/>
          <a:ln/>
        </p:spPr>
      </p:pic>
      <p:sp>
        <p:nvSpPr>
          <p:cNvPr id="94214" name="Rectangle 6"/>
          <p:cNvSpPr>
            <a:spLocks noChangeArrowheads="1"/>
          </p:cNvSpPr>
          <p:nvPr/>
        </p:nvSpPr>
        <p:spPr bwMode="auto">
          <a:xfrm>
            <a:off x="4572000" y="1447800"/>
            <a:ext cx="4038600" cy="4530725"/>
          </a:xfrm>
          <a:prstGeom prst="rect">
            <a:avLst/>
          </a:prstGeom>
          <a:noFill/>
          <a:ln w="9525">
            <a:noFill/>
            <a:miter lim="800000"/>
            <a:headEnd/>
            <a:tailEnd/>
          </a:ln>
          <a:effectLst/>
        </p:spPr>
        <p:txBody>
          <a:bodyPr/>
          <a:lstStyle/>
          <a:p>
            <a:pPr marL="342900" indent="-342900">
              <a:spcBef>
                <a:spcPct val="20000"/>
              </a:spcBef>
            </a:pPr>
            <a:endParaRPr lang="en-US" sz="1800" b="0">
              <a:solidFill>
                <a:schemeClr val="tx1"/>
              </a:solidFill>
            </a:endParaRPr>
          </a:p>
        </p:txBody>
      </p:sp>
      <p:sp>
        <p:nvSpPr>
          <p:cNvPr id="94215" name="Rectangle 7"/>
          <p:cNvSpPr>
            <a:spLocks noChangeArrowheads="1"/>
          </p:cNvSpPr>
          <p:nvPr/>
        </p:nvSpPr>
        <p:spPr bwMode="auto">
          <a:xfrm>
            <a:off x="381000" y="5638800"/>
            <a:ext cx="8458200" cy="1039813"/>
          </a:xfrm>
          <a:prstGeom prst="rect">
            <a:avLst/>
          </a:prstGeom>
          <a:noFill/>
          <a:ln w="9525">
            <a:noFill/>
            <a:miter lim="800000"/>
            <a:headEnd/>
            <a:tailEnd/>
          </a:ln>
          <a:effectLst/>
        </p:spPr>
        <p:txBody>
          <a:bodyPr>
            <a:spAutoFit/>
          </a:bodyPr>
          <a:lstStyle/>
          <a:p>
            <a:pPr>
              <a:lnSpc>
                <a:spcPct val="90000"/>
              </a:lnSpc>
              <a:spcBef>
                <a:spcPct val="20000"/>
              </a:spcBef>
              <a:buClr>
                <a:schemeClr val="hlink"/>
              </a:buClr>
              <a:buSzPct val="90000"/>
              <a:buFont typeface="Wingdings" pitchFamily="2" charset="2"/>
              <a:buNone/>
            </a:pPr>
            <a:r>
              <a:rPr lang="en-US" sz="1800" b="0" dirty="0">
                <a:solidFill>
                  <a:srgbClr val="FFFF00"/>
                </a:solidFill>
                <a:effectLst>
                  <a:outerShdw blurRad="38100" dist="38100" dir="2700000" algn="tl">
                    <a:srgbClr val="C0C0C0"/>
                  </a:outerShdw>
                </a:effectLst>
                <a:latin typeface="Arial" pitchFamily="34" charset="0"/>
              </a:rPr>
              <a:t>* </a:t>
            </a:r>
            <a:r>
              <a:rPr lang="en-US" sz="2300" b="0" dirty="0">
                <a:solidFill>
                  <a:srgbClr val="0033CC"/>
                </a:solidFill>
                <a:effectLst>
                  <a:outerShdw blurRad="38100" dist="38100" dir="2700000" algn="tl">
                    <a:srgbClr val="C0C0C0"/>
                  </a:outerShdw>
                </a:effectLst>
                <a:latin typeface="Arial" pitchFamily="34" charset="0"/>
              </a:rPr>
              <a:t>The initial condition for this idealized case did not include topography and land, however, as in the case of static, one-way nest  the code is general enough to take care of topography.</a:t>
            </a:r>
          </a:p>
        </p:txBody>
      </p:sp>
      <p:sp>
        <p:nvSpPr>
          <p:cNvPr id="94216" name="Rectangle 8"/>
          <p:cNvSpPr>
            <a:spLocks noChangeArrowheads="1"/>
          </p:cNvSpPr>
          <p:nvPr/>
        </p:nvSpPr>
        <p:spPr bwMode="auto">
          <a:xfrm>
            <a:off x="4953000" y="1989080"/>
            <a:ext cx="3810000" cy="646331"/>
          </a:xfrm>
          <a:prstGeom prst="rect">
            <a:avLst/>
          </a:prstGeom>
          <a:noFill/>
          <a:ln w="9525">
            <a:noFill/>
            <a:miter lim="800000"/>
            <a:headEnd/>
            <a:tailEnd/>
          </a:ln>
          <a:effectLst/>
        </p:spPr>
        <p:txBody>
          <a:bodyPr wrap="square">
            <a:spAutoFit/>
          </a:bodyPr>
          <a:lstStyle/>
          <a:p>
            <a:pPr>
              <a:spcBef>
                <a:spcPct val="20000"/>
              </a:spcBef>
              <a:buClr>
                <a:schemeClr val="hlink"/>
              </a:buClr>
              <a:buSzPct val="90000"/>
              <a:buFont typeface="Wingdings" pitchFamily="2" charset="2"/>
              <a:buNone/>
            </a:pPr>
            <a:r>
              <a:rPr lang="en-US" sz="1800" b="0" dirty="0">
                <a:solidFill>
                  <a:srgbClr val="0033CC"/>
                </a:solidFill>
              </a:rPr>
              <a:t>Nested domain of the size of about 20</a:t>
            </a:r>
            <a:r>
              <a:rPr lang="en-US" sz="1800" b="0" baseline="30000" dirty="0">
                <a:solidFill>
                  <a:srgbClr val="0033CC"/>
                </a:solidFill>
              </a:rPr>
              <a:t>o</a:t>
            </a:r>
            <a:r>
              <a:rPr lang="en-US" sz="1800" b="0" dirty="0">
                <a:solidFill>
                  <a:srgbClr val="0033CC"/>
                </a:solidFill>
              </a:rPr>
              <a:t> x 20</a:t>
            </a:r>
            <a:r>
              <a:rPr lang="en-US" sz="1800" b="0" baseline="30000" dirty="0">
                <a:solidFill>
                  <a:srgbClr val="0033CC"/>
                </a:solidFill>
              </a:rPr>
              <a:t>o</a:t>
            </a:r>
            <a:r>
              <a:rPr lang="en-US" sz="1800" b="0" dirty="0">
                <a:solidFill>
                  <a:srgbClr val="0033CC"/>
                </a:solidFill>
              </a:rPr>
              <a:t>  at  12 km </a:t>
            </a:r>
            <a:r>
              <a:rPr lang="en-US" sz="1800" b="0" dirty="0" smtClean="0">
                <a:solidFill>
                  <a:srgbClr val="0033CC"/>
                </a:solidFill>
              </a:rPr>
              <a:t>resolution </a:t>
            </a:r>
            <a:endParaRPr lang="en-US" sz="1800" b="0" dirty="0">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a:t>
            </a:r>
            <a:endParaRPr lang="en-US" dirty="0"/>
          </a:p>
        </p:txBody>
      </p:sp>
      <p:sp>
        <p:nvSpPr>
          <p:cNvPr id="3" name="Content Placeholder 2"/>
          <p:cNvSpPr>
            <a:spLocks noGrp="1"/>
          </p:cNvSpPr>
          <p:nvPr>
            <p:ph idx="1"/>
          </p:nvPr>
        </p:nvSpPr>
        <p:spPr/>
        <p:txBody>
          <a:bodyPr>
            <a:normAutofit/>
          </a:bodyPr>
          <a:lstStyle/>
          <a:p>
            <a:r>
              <a:rPr lang="en-US" sz="2000" b="1" dirty="0" smtClean="0"/>
              <a:t>John </a:t>
            </a:r>
            <a:r>
              <a:rPr lang="en-US" sz="2000" b="1" dirty="0" err="1" smtClean="0"/>
              <a:t>Michalakes</a:t>
            </a:r>
            <a:r>
              <a:rPr lang="en-US" sz="2000" b="1" dirty="0" smtClean="0"/>
              <a:t> (MMM, NCAR)</a:t>
            </a:r>
          </a:p>
          <a:p>
            <a:r>
              <a:rPr lang="en-US" sz="2000" b="1" dirty="0" smtClean="0"/>
              <a:t>Robert </a:t>
            </a:r>
            <a:r>
              <a:rPr lang="en-US" sz="2000" b="1" dirty="0" err="1" smtClean="0"/>
              <a:t>Tuleya</a:t>
            </a:r>
            <a:r>
              <a:rPr lang="en-US" sz="2000" b="1" dirty="0" smtClean="0"/>
              <a:t> (GFDL/EMC) and Morris Bender (GFDL)</a:t>
            </a:r>
          </a:p>
          <a:p>
            <a:r>
              <a:rPr lang="en-US" sz="2000" b="1" dirty="0" err="1" smtClean="0"/>
              <a:t>Dusan</a:t>
            </a:r>
            <a:r>
              <a:rPr lang="en-US" sz="2000" b="1" dirty="0" smtClean="0"/>
              <a:t> </a:t>
            </a:r>
            <a:r>
              <a:rPr lang="en-US" sz="2000" b="1" dirty="0" err="1" smtClean="0"/>
              <a:t>Jovic</a:t>
            </a:r>
            <a:r>
              <a:rPr lang="en-US" sz="2000" b="1" dirty="0" smtClean="0"/>
              <a:t>, </a:t>
            </a:r>
            <a:r>
              <a:rPr lang="en-US" sz="2000" b="1" dirty="0" err="1" smtClean="0"/>
              <a:t>Zavisa</a:t>
            </a:r>
            <a:r>
              <a:rPr lang="en-US" sz="2000" b="1" dirty="0" smtClean="0"/>
              <a:t> </a:t>
            </a:r>
            <a:r>
              <a:rPr lang="en-US" sz="2000" b="1" dirty="0" err="1" smtClean="0"/>
              <a:t>Janjic</a:t>
            </a:r>
            <a:r>
              <a:rPr lang="en-US" sz="2000" b="1" dirty="0" smtClean="0"/>
              <a:t>, Thomas Black (EMC)</a:t>
            </a:r>
          </a:p>
          <a:p>
            <a:r>
              <a:rPr lang="en-US" sz="2000" b="1" dirty="0" smtClean="0"/>
              <a:t>Vijay </a:t>
            </a:r>
            <a:r>
              <a:rPr lang="en-US" sz="2000" b="1" dirty="0" err="1" smtClean="0"/>
              <a:t>Talapragada</a:t>
            </a:r>
            <a:r>
              <a:rPr lang="en-US" sz="2000" b="1" dirty="0" smtClean="0"/>
              <a:t> and Samuel Trahan(HWRF team at EMC)</a:t>
            </a:r>
          </a:p>
          <a:p>
            <a:r>
              <a:rPr lang="en-US" sz="2000" b="1" dirty="0" smtClean="0"/>
              <a:t>Kao-San </a:t>
            </a:r>
            <a:r>
              <a:rPr lang="en-US" sz="2000" b="1" dirty="0" err="1" smtClean="0"/>
              <a:t>Yeh</a:t>
            </a:r>
            <a:r>
              <a:rPr lang="en-US" sz="2000" b="1" dirty="0" smtClean="0"/>
              <a:t> (CIMAS, University of Miami)</a:t>
            </a:r>
          </a:p>
          <a:p>
            <a:r>
              <a:rPr lang="en-US" sz="2000" b="1" dirty="0" err="1" smtClean="0"/>
              <a:t>Thiago</a:t>
            </a:r>
            <a:r>
              <a:rPr lang="en-US" sz="2000" b="1" dirty="0" smtClean="0"/>
              <a:t> </a:t>
            </a:r>
            <a:r>
              <a:rPr lang="en-US" sz="2000" b="1" dirty="0" err="1" smtClean="0"/>
              <a:t>Quirino</a:t>
            </a:r>
            <a:r>
              <a:rPr lang="en-US" sz="2000" b="1" dirty="0" smtClean="0"/>
              <a:t> (AOML/HRD)</a:t>
            </a:r>
          </a:p>
          <a:p>
            <a:r>
              <a:rPr lang="en-US" sz="2000" b="1" dirty="0" smtClean="0"/>
              <a:t>Frank Marks (AOML/HRD) and Robert Atlas (AOML)</a:t>
            </a:r>
          </a:p>
          <a:p>
            <a:r>
              <a:rPr lang="en-US" sz="2000" b="1" dirty="0" smtClean="0"/>
              <a:t>HFIP &amp; DTC</a:t>
            </a:r>
          </a:p>
        </p:txBody>
      </p:sp>
      <p:sp>
        <p:nvSpPr>
          <p:cNvPr id="4" name="Footer Placeholder 3"/>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move"/>
          <p:cNvPicPr>
            <a:picLocks noGrp="1" noChangeAspect="1" noChangeArrowheads="1" noCrop="1"/>
          </p:cNvPicPr>
          <p:nvPr>
            <p:ph sz="half" idx="1"/>
          </p:nvPr>
        </p:nvPicPr>
        <p:blipFill>
          <a:blip r:embed="rId3" cstate="print"/>
          <a:srcRect/>
          <a:stretch>
            <a:fillRect/>
          </a:stretch>
        </p:blipFill>
        <p:spPr>
          <a:xfrm>
            <a:off x="838200" y="685800"/>
            <a:ext cx="7391400" cy="4573588"/>
          </a:xfrm>
          <a:noFill/>
          <a:ln/>
        </p:spPr>
      </p:pic>
      <p:sp>
        <p:nvSpPr>
          <p:cNvPr id="95235" name="Rectangle 3"/>
          <p:cNvSpPr>
            <a:spLocks noChangeArrowheads="1"/>
          </p:cNvSpPr>
          <p:nvPr/>
        </p:nvSpPr>
        <p:spPr bwMode="auto">
          <a:xfrm>
            <a:off x="838200" y="304800"/>
            <a:ext cx="6745288" cy="366713"/>
          </a:xfrm>
          <a:prstGeom prst="rect">
            <a:avLst/>
          </a:prstGeom>
          <a:noFill/>
          <a:ln w="9525">
            <a:noFill/>
            <a:miter lim="800000"/>
            <a:headEnd/>
            <a:tailEnd/>
          </a:ln>
          <a:effectLst/>
        </p:spPr>
        <p:txBody>
          <a:bodyPr wrap="none">
            <a:spAutoFit/>
          </a:bodyPr>
          <a:lstStyle/>
          <a:p>
            <a:pPr>
              <a:spcBef>
                <a:spcPct val="20000"/>
              </a:spcBef>
              <a:buClr>
                <a:schemeClr val="hlink"/>
              </a:buClr>
              <a:buSzPct val="90000"/>
              <a:buFont typeface="Wingdings" pitchFamily="2" charset="2"/>
              <a:buNone/>
            </a:pPr>
            <a:r>
              <a:rPr lang="en-US" sz="1800" b="0">
                <a:solidFill>
                  <a:srgbClr val="0033CC"/>
                </a:solidFill>
                <a:effectLst>
                  <a:outerShdw blurRad="38100" dist="38100" dir="2700000" algn="tl">
                    <a:srgbClr val="C0C0C0"/>
                  </a:outerShdw>
                </a:effectLst>
                <a:latin typeface="Arial" pitchFamily="34" charset="0"/>
              </a:rPr>
              <a:t>Moving domain of size of about  7</a:t>
            </a:r>
            <a:r>
              <a:rPr lang="en-US" sz="1800" b="0" baseline="30000">
                <a:solidFill>
                  <a:srgbClr val="0033CC"/>
                </a:solidFill>
                <a:effectLst>
                  <a:outerShdw blurRad="38100" dist="38100" dir="2700000" algn="tl">
                    <a:srgbClr val="C0C0C0"/>
                  </a:outerShdw>
                </a:effectLst>
                <a:latin typeface="Arial" pitchFamily="34" charset="0"/>
              </a:rPr>
              <a:t>0</a:t>
            </a:r>
            <a:r>
              <a:rPr lang="en-US" sz="1800" b="0">
                <a:solidFill>
                  <a:srgbClr val="0033CC"/>
                </a:solidFill>
                <a:effectLst>
                  <a:outerShdw blurRad="38100" dist="38100" dir="2700000" algn="tl">
                    <a:srgbClr val="C0C0C0"/>
                  </a:outerShdw>
                </a:effectLst>
                <a:latin typeface="Arial" pitchFamily="34" charset="0"/>
              </a:rPr>
              <a:t>x7</a:t>
            </a:r>
            <a:r>
              <a:rPr lang="en-US" sz="1800" b="0" baseline="30000">
                <a:solidFill>
                  <a:srgbClr val="0033CC"/>
                </a:solidFill>
                <a:effectLst>
                  <a:outerShdw blurRad="38100" dist="38100" dir="2700000" algn="tl">
                    <a:srgbClr val="C0C0C0"/>
                  </a:outerShdw>
                </a:effectLst>
                <a:latin typeface="Arial" pitchFamily="34" charset="0"/>
              </a:rPr>
              <a:t>0</a:t>
            </a:r>
            <a:r>
              <a:rPr lang="en-US" sz="1800" b="0">
                <a:solidFill>
                  <a:srgbClr val="0033CC"/>
                </a:solidFill>
                <a:effectLst>
                  <a:outerShdw blurRad="38100" dist="38100" dir="2700000" algn="tl">
                    <a:srgbClr val="C0C0C0"/>
                  </a:outerShdw>
                </a:effectLst>
                <a:latin typeface="Arial" pitchFamily="34" charset="0"/>
              </a:rPr>
              <a:t>  at  about 12 km</a:t>
            </a:r>
            <a:r>
              <a:rPr lang="en-US" sz="1800" b="0" baseline="30000">
                <a:solidFill>
                  <a:srgbClr val="0033CC"/>
                </a:solidFill>
                <a:effectLst>
                  <a:outerShdw blurRad="38100" dist="38100" dir="2700000" algn="tl">
                    <a:srgbClr val="C0C0C0"/>
                  </a:outerShdw>
                </a:effectLst>
                <a:latin typeface="Arial" pitchFamily="34" charset="0"/>
              </a:rPr>
              <a:t> </a:t>
            </a:r>
            <a:r>
              <a:rPr lang="en-US" sz="1800" b="0">
                <a:solidFill>
                  <a:srgbClr val="0033CC"/>
                </a:solidFill>
                <a:effectLst>
                  <a:outerShdw blurRad="38100" dist="38100" dir="2700000" algn="tl">
                    <a:srgbClr val="C0C0C0"/>
                  </a:outerShdw>
                </a:effectLst>
                <a:latin typeface="Arial" pitchFamily="34" charset="0"/>
              </a:rPr>
              <a:t>resolution</a:t>
            </a:r>
          </a:p>
        </p:txBody>
      </p:sp>
      <p:sp>
        <p:nvSpPr>
          <p:cNvPr id="95236" name="Rectangle 4"/>
          <p:cNvSpPr>
            <a:spLocks noChangeArrowheads="1"/>
          </p:cNvSpPr>
          <p:nvPr/>
        </p:nvSpPr>
        <p:spPr bwMode="auto">
          <a:xfrm>
            <a:off x="228600" y="5334000"/>
            <a:ext cx="8763000" cy="1552575"/>
          </a:xfrm>
          <a:prstGeom prst="rect">
            <a:avLst/>
          </a:prstGeom>
          <a:noFill/>
          <a:ln w="9525">
            <a:noFill/>
            <a:miter lim="800000"/>
            <a:headEnd/>
            <a:tailEnd/>
          </a:ln>
          <a:effectLst/>
        </p:spPr>
        <p:txBody>
          <a:bodyPr>
            <a:spAutoFit/>
          </a:bodyPr>
          <a:lstStyle/>
          <a:p>
            <a:pPr>
              <a:spcBef>
                <a:spcPct val="20000"/>
              </a:spcBef>
              <a:buClr>
                <a:schemeClr val="hlink"/>
              </a:buClr>
              <a:buSzPct val="90000"/>
              <a:buFont typeface="Wingdings" pitchFamily="2" charset="2"/>
              <a:buNone/>
            </a:pPr>
            <a:r>
              <a:rPr lang="en-US" sz="2400" b="0">
                <a:solidFill>
                  <a:srgbClr val="0033CC"/>
                </a:solidFill>
                <a:effectLst>
                  <a:outerShdw blurRad="38100" dist="38100" dir="2700000" algn="tl">
                    <a:srgbClr val="C0C0C0"/>
                  </a:outerShdw>
                </a:effectLst>
                <a:latin typeface="Arial" pitchFamily="34" charset="0"/>
              </a:rPr>
              <a:t>Despite the small size of the nested domain, as long as the vortex is located in the center of the nest, we see the effect of lateral boundary diffusion to be limited and we are indeed able to hold on to the intensities!</a:t>
            </a:r>
          </a:p>
        </p:txBody>
      </p:sp>
      <p:graphicFrame>
        <p:nvGraphicFramePr>
          <p:cNvPr id="113664" name="Object 0"/>
          <p:cNvGraphicFramePr>
            <a:graphicFrameLocks noChangeAspect="1"/>
          </p:cNvGraphicFramePr>
          <p:nvPr>
            <p:ph sz="half" idx="2"/>
          </p:nvPr>
        </p:nvGraphicFramePr>
        <p:xfrm>
          <a:off x="4572000" y="1295400"/>
          <a:ext cx="3657600" cy="1660525"/>
        </p:xfrm>
        <a:graphic>
          <a:graphicData uri="http://schemas.openxmlformats.org/presentationml/2006/ole">
            <p:oleObj spid="_x0000_s2050" name="Chart" r:id="rId4" imgW="2956560" imgH="1341120" progId="Excel.Sheet.8">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152400"/>
            <a:ext cx="7772400" cy="1143000"/>
          </a:xfrm>
        </p:spPr>
        <p:txBody>
          <a:bodyPr/>
          <a:lstStyle/>
          <a:p>
            <a:r>
              <a:rPr lang="en-US" sz="3200"/>
              <a:t>Examples of Real Time Testing of HWRF</a:t>
            </a:r>
          </a:p>
        </p:txBody>
      </p:sp>
      <p:pic>
        <p:nvPicPr>
          <p:cNvPr id="111620" name="Picture 4" descr="gfdl2700"/>
          <p:cNvPicPr preferRelativeResize="0">
            <a:picLocks noChangeArrowheads="1" noCrop="1"/>
          </p:cNvPicPr>
          <p:nvPr/>
        </p:nvPicPr>
        <p:blipFill>
          <a:blip r:embed="rId2" cstate="print"/>
          <a:srcRect/>
          <a:stretch>
            <a:fillRect/>
          </a:stretch>
        </p:blipFill>
        <p:spPr bwMode="auto">
          <a:xfrm>
            <a:off x="4876800" y="4114800"/>
            <a:ext cx="3810000" cy="2438400"/>
          </a:xfrm>
          <a:prstGeom prst="rect">
            <a:avLst/>
          </a:prstGeom>
          <a:noFill/>
        </p:spPr>
      </p:pic>
      <p:pic>
        <p:nvPicPr>
          <p:cNvPr id="111621" name="Picture 5" descr="dennis0606"/>
          <p:cNvPicPr preferRelativeResize="0">
            <a:picLocks noChangeArrowheads="1" noCrop="1"/>
          </p:cNvPicPr>
          <p:nvPr/>
        </p:nvPicPr>
        <p:blipFill>
          <a:blip r:embed="rId3" cstate="print"/>
          <a:srcRect/>
          <a:stretch>
            <a:fillRect/>
          </a:stretch>
        </p:blipFill>
        <p:spPr bwMode="auto">
          <a:xfrm>
            <a:off x="228600" y="1295400"/>
            <a:ext cx="4038600" cy="2514600"/>
          </a:xfrm>
          <a:prstGeom prst="rect">
            <a:avLst/>
          </a:prstGeom>
          <a:noFill/>
        </p:spPr>
      </p:pic>
      <p:sp>
        <p:nvSpPr>
          <p:cNvPr id="111622" name="Text Box 6"/>
          <p:cNvSpPr txBox="1">
            <a:spLocks noChangeArrowheads="1"/>
          </p:cNvSpPr>
          <p:nvPr/>
        </p:nvSpPr>
        <p:spPr bwMode="auto">
          <a:xfrm>
            <a:off x="1905000" y="1600200"/>
            <a:ext cx="1295400" cy="282575"/>
          </a:xfrm>
          <a:prstGeom prst="rect">
            <a:avLst/>
          </a:prstGeom>
          <a:noFill/>
          <a:ln w="38100">
            <a:solidFill>
              <a:srgbClr val="FF0066"/>
            </a:solidFill>
            <a:miter lim="800000"/>
            <a:headEnd/>
            <a:tailEnd/>
          </a:ln>
          <a:effectLst/>
        </p:spPr>
        <p:txBody>
          <a:bodyPr>
            <a:spAutoFit/>
          </a:bodyPr>
          <a:lstStyle/>
          <a:p>
            <a:pPr>
              <a:spcBef>
                <a:spcPct val="50000"/>
              </a:spcBef>
            </a:pPr>
            <a:r>
              <a:rPr lang="en-US" sz="1000">
                <a:solidFill>
                  <a:schemeClr val="accent2"/>
                </a:solidFill>
                <a:effectLst>
                  <a:outerShdw blurRad="38100" dist="38100" dir="2700000" algn="tl">
                    <a:srgbClr val="C0C0C0"/>
                  </a:outerShdw>
                </a:effectLst>
                <a:latin typeface="Arial "/>
              </a:rPr>
              <a:t>HWRF  DENNIS</a:t>
            </a:r>
          </a:p>
        </p:txBody>
      </p:sp>
      <p:pic>
        <p:nvPicPr>
          <p:cNvPr id="111624" name="Picture 8" descr="Emily"/>
          <p:cNvPicPr>
            <a:picLocks noChangeAspect="1" noChangeArrowheads="1" noCrop="1"/>
          </p:cNvPicPr>
          <p:nvPr/>
        </p:nvPicPr>
        <p:blipFill>
          <a:blip r:embed="rId4" cstate="print"/>
          <a:srcRect/>
          <a:stretch>
            <a:fillRect/>
          </a:stretch>
        </p:blipFill>
        <p:spPr bwMode="auto">
          <a:xfrm>
            <a:off x="685800" y="3962400"/>
            <a:ext cx="3276600" cy="2628900"/>
          </a:xfrm>
          <a:prstGeom prst="rect">
            <a:avLst/>
          </a:prstGeom>
          <a:noFill/>
        </p:spPr>
      </p:pic>
      <p:sp>
        <p:nvSpPr>
          <p:cNvPr id="111625" name="Text Box 9"/>
          <p:cNvSpPr txBox="1">
            <a:spLocks noChangeArrowheads="1"/>
          </p:cNvSpPr>
          <p:nvPr/>
        </p:nvSpPr>
        <p:spPr bwMode="auto">
          <a:xfrm>
            <a:off x="2209800" y="4419600"/>
            <a:ext cx="1524000" cy="282575"/>
          </a:xfrm>
          <a:prstGeom prst="rect">
            <a:avLst/>
          </a:prstGeom>
          <a:noFill/>
          <a:ln w="38100">
            <a:solidFill>
              <a:srgbClr val="FF0066"/>
            </a:solidFill>
            <a:miter lim="800000"/>
            <a:headEnd/>
            <a:tailEnd/>
          </a:ln>
          <a:effectLst/>
        </p:spPr>
        <p:txBody>
          <a:bodyPr>
            <a:spAutoFit/>
          </a:bodyPr>
          <a:lstStyle/>
          <a:p>
            <a:pPr>
              <a:spcBef>
                <a:spcPct val="50000"/>
              </a:spcBef>
            </a:pPr>
            <a:r>
              <a:rPr lang="en-US" sz="1000">
                <a:solidFill>
                  <a:schemeClr val="accent2"/>
                </a:solidFill>
                <a:effectLst>
                  <a:outerShdw blurRad="38100" dist="38100" dir="2700000" algn="tl">
                    <a:srgbClr val="C0C0C0"/>
                  </a:outerShdw>
                </a:effectLst>
                <a:latin typeface="Arial "/>
              </a:rPr>
              <a:t>HWRF  Emily, 2005</a:t>
            </a:r>
          </a:p>
        </p:txBody>
      </p:sp>
      <p:pic>
        <p:nvPicPr>
          <p:cNvPr id="111626" name="Picture 10" descr="kath2618"/>
          <p:cNvPicPr>
            <a:picLocks noChangeAspect="1" noChangeArrowheads="1" noCrop="1"/>
          </p:cNvPicPr>
          <p:nvPr/>
        </p:nvPicPr>
        <p:blipFill>
          <a:blip r:embed="rId5" cstate="print"/>
          <a:srcRect/>
          <a:stretch>
            <a:fillRect/>
          </a:stretch>
        </p:blipFill>
        <p:spPr bwMode="auto">
          <a:xfrm>
            <a:off x="4572000" y="1257300"/>
            <a:ext cx="4114800" cy="2552700"/>
          </a:xfrm>
          <a:prstGeom prst="rect">
            <a:avLst/>
          </a:prstGeom>
          <a:noFill/>
        </p:spPr>
      </p:pic>
      <p:sp>
        <p:nvSpPr>
          <p:cNvPr id="111628" name="Text Box 12"/>
          <p:cNvSpPr txBox="1">
            <a:spLocks noChangeArrowheads="1"/>
          </p:cNvSpPr>
          <p:nvPr/>
        </p:nvSpPr>
        <p:spPr bwMode="auto">
          <a:xfrm>
            <a:off x="6019800" y="1524000"/>
            <a:ext cx="1524000" cy="282575"/>
          </a:xfrm>
          <a:prstGeom prst="rect">
            <a:avLst/>
          </a:prstGeom>
          <a:noFill/>
          <a:ln w="38100">
            <a:solidFill>
              <a:srgbClr val="FF0066"/>
            </a:solidFill>
            <a:miter lim="800000"/>
            <a:headEnd/>
            <a:tailEnd/>
          </a:ln>
          <a:effectLst/>
        </p:spPr>
        <p:txBody>
          <a:bodyPr>
            <a:spAutoFit/>
          </a:bodyPr>
          <a:lstStyle/>
          <a:p>
            <a:pPr>
              <a:spcBef>
                <a:spcPct val="50000"/>
              </a:spcBef>
            </a:pPr>
            <a:r>
              <a:rPr lang="en-US" sz="1000">
                <a:solidFill>
                  <a:schemeClr val="accent2"/>
                </a:solidFill>
                <a:effectLst>
                  <a:outerShdw blurRad="38100" dist="38100" dir="2700000" algn="tl">
                    <a:srgbClr val="C0C0C0"/>
                  </a:outerShdw>
                </a:effectLst>
                <a:latin typeface="Arial "/>
              </a:rPr>
              <a:t>HWRF  Katrina, 2005</a:t>
            </a:r>
          </a:p>
        </p:txBody>
      </p:sp>
      <p:sp>
        <p:nvSpPr>
          <p:cNvPr id="111629" name="Text Box 13"/>
          <p:cNvSpPr txBox="1">
            <a:spLocks noChangeArrowheads="1"/>
          </p:cNvSpPr>
          <p:nvPr/>
        </p:nvSpPr>
        <p:spPr bwMode="auto">
          <a:xfrm>
            <a:off x="6172200" y="4343400"/>
            <a:ext cx="1600200" cy="282575"/>
          </a:xfrm>
          <a:prstGeom prst="rect">
            <a:avLst/>
          </a:prstGeom>
          <a:noFill/>
          <a:ln w="38100">
            <a:solidFill>
              <a:srgbClr val="FF0066"/>
            </a:solidFill>
            <a:miter lim="800000"/>
            <a:headEnd/>
            <a:tailEnd/>
          </a:ln>
          <a:effectLst/>
        </p:spPr>
        <p:txBody>
          <a:bodyPr>
            <a:spAutoFit/>
          </a:bodyPr>
          <a:lstStyle/>
          <a:p>
            <a:pPr>
              <a:spcBef>
                <a:spcPct val="50000"/>
              </a:spcBef>
            </a:pPr>
            <a:r>
              <a:rPr lang="en-US" sz="1000">
                <a:solidFill>
                  <a:schemeClr val="accent2"/>
                </a:solidFill>
                <a:effectLst>
                  <a:outerShdw blurRad="38100" dist="38100" dir="2700000" algn="tl">
                    <a:srgbClr val="C0C0C0"/>
                  </a:outerShdw>
                </a:effectLst>
                <a:latin typeface="Arial "/>
              </a:rPr>
              <a:t>HWRF  Ernesto, 2006</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152400"/>
            <a:ext cx="8153400" cy="636588"/>
          </a:xfrm>
        </p:spPr>
        <p:txBody>
          <a:bodyPr>
            <a:normAutofit fontScale="90000"/>
          </a:bodyPr>
          <a:lstStyle/>
          <a:p>
            <a:r>
              <a:rPr lang="en-US" sz="3200" dirty="0"/>
              <a:t>Advancing the HWRF: Setting up multiple domains</a:t>
            </a:r>
          </a:p>
        </p:txBody>
      </p:sp>
      <p:sp>
        <p:nvSpPr>
          <p:cNvPr id="108547" name="Rectangle 3"/>
          <p:cNvSpPr>
            <a:spLocks noGrp="1" noChangeArrowheads="1"/>
          </p:cNvSpPr>
          <p:nvPr>
            <p:ph type="body" idx="1"/>
          </p:nvPr>
        </p:nvSpPr>
        <p:spPr>
          <a:xfrm>
            <a:off x="457200" y="1295400"/>
            <a:ext cx="3429000" cy="5257800"/>
          </a:xfrm>
        </p:spPr>
        <p:txBody>
          <a:bodyPr/>
          <a:lstStyle/>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a:p>
            <a:pPr>
              <a:lnSpc>
                <a:spcPct val="80000"/>
              </a:lnSpc>
              <a:buFontTx/>
              <a:buNone/>
            </a:pPr>
            <a:r>
              <a:rPr lang="en-US" sz="2000" b="1"/>
              <a:t>&amp;domains</a:t>
            </a:r>
          </a:p>
          <a:p>
            <a:pPr>
              <a:lnSpc>
                <a:spcPct val="80000"/>
              </a:lnSpc>
              <a:buFontTx/>
              <a:buNone/>
            </a:pPr>
            <a:r>
              <a:rPr lang="en-US" sz="2000" b="1"/>
              <a:t> max_dom    =  3, </a:t>
            </a:r>
          </a:p>
          <a:p>
            <a:pPr>
              <a:lnSpc>
                <a:spcPct val="80000"/>
              </a:lnSpc>
              <a:buFontTx/>
              <a:buNone/>
            </a:pPr>
            <a:r>
              <a:rPr lang="en-US" sz="2000" b="1"/>
              <a:t> grid_id         = 1,      2,     3, </a:t>
            </a:r>
          </a:p>
          <a:p>
            <a:pPr>
              <a:lnSpc>
                <a:spcPct val="80000"/>
              </a:lnSpc>
              <a:buFontTx/>
              <a:buNone/>
            </a:pPr>
            <a:r>
              <a:rPr lang="en-US" sz="2000" b="1"/>
              <a:t> parent_id     = 0,      1,     1,</a:t>
            </a:r>
          </a:p>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a:p>
            <a:pPr>
              <a:lnSpc>
                <a:spcPct val="80000"/>
              </a:lnSpc>
              <a:buFontTx/>
              <a:buNone/>
            </a:pPr>
            <a:r>
              <a:rPr lang="en-US" sz="2000" b="1"/>
              <a:t>&amp;domains</a:t>
            </a:r>
          </a:p>
          <a:p>
            <a:pPr>
              <a:lnSpc>
                <a:spcPct val="80000"/>
              </a:lnSpc>
              <a:buFontTx/>
              <a:buNone/>
            </a:pPr>
            <a:r>
              <a:rPr lang="en-US" sz="2000" b="1"/>
              <a:t> max_dom    =  3, </a:t>
            </a:r>
          </a:p>
          <a:p>
            <a:pPr>
              <a:lnSpc>
                <a:spcPct val="80000"/>
              </a:lnSpc>
              <a:buFontTx/>
              <a:buNone/>
            </a:pPr>
            <a:r>
              <a:rPr lang="en-US" sz="2000" b="1"/>
              <a:t> grid_id         = 1,      2,     3, </a:t>
            </a:r>
          </a:p>
          <a:p>
            <a:pPr>
              <a:lnSpc>
                <a:spcPct val="80000"/>
              </a:lnSpc>
              <a:buFontTx/>
              <a:buNone/>
            </a:pPr>
            <a:r>
              <a:rPr lang="en-US" sz="2000" b="1"/>
              <a:t> parent_id     = 0,      1,     2,</a:t>
            </a:r>
          </a:p>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a:p>
            <a:pPr>
              <a:lnSpc>
                <a:spcPct val="80000"/>
              </a:lnSpc>
              <a:buFontTx/>
              <a:buNone/>
            </a:pPr>
            <a:endParaRPr lang="en-US" sz="2000" b="1"/>
          </a:p>
        </p:txBody>
      </p:sp>
      <p:sp>
        <p:nvSpPr>
          <p:cNvPr id="108548" name="Rectangle 4"/>
          <p:cNvSpPr>
            <a:spLocks noChangeArrowheads="1"/>
          </p:cNvSpPr>
          <p:nvPr/>
        </p:nvSpPr>
        <p:spPr bwMode="auto">
          <a:xfrm>
            <a:off x="304800" y="1066800"/>
            <a:ext cx="3662363" cy="701675"/>
          </a:xfrm>
          <a:prstGeom prst="rect">
            <a:avLst/>
          </a:prstGeom>
          <a:noFill/>
          <a:ln w="9525">
            <a:noFill/>
            <a:miter lim="800000"/>
            <a:headEnd/>
            <a:tailEnd/>
          </a:ln>
          <a:effectLst/>
        </p:spPr>
        <p:txBody>
          <a:bodyPr wrap="none" anchor="ctr">
            <a:spAutoFit/>
          </a:bodyPr>
          <a:lstStyle/>
          <a:p>
            <a:r>
              <a:rPr lang="en-US">
                <a:solidFill>
                  <a:schemeClr val="tx1"/>
                </a:solidFill>
                <a:latin typeface="Arial" pitchFamily="34" charset="0"/>
              </a:rPr>
              <a:t> </a:t>
            </a:r>
            <a:r>
              <a:rPr lang="en-US">
                <a:solidFill>
                  <a:srgbClr val="0033CC"/>
                </a:solidFill>
                <a:latin typeface="Arial" pitchFamily="34" charset="0"/>
              </a:rPr>
              <a:t>Option 1: Both grid 2 and  </a:t>
            </a:r>
          </a:p>
          <a:p>
            <a:r>
              <a:rPr lang="en-US">
                <a:solidFill>
                  <a:srgbClr val="0033CC"/>
                </a:solidFill>
                <a:latin typeface="Arial" pitchFamily="34" charset="0"/>
              </a:rPr>
              <a:t> grid 3 are children of grid 1.</a:t>
            </a:r>
            <a:r>
              <a:rPr lang="en-US">
                <a:solidFill>
                  <a:schemeClr val="tx1"/>
                </a:solidFill>
                <a:latin typeface="Arial" pitchFamily="34" charset="0"/>
              </a:rPr>
              <a:t> </a:t>
            </a:r>
          </a:p>
        </p:txBody>
      </p:sp>
      <p:sp>
        <p:nvSpPr>
          <p:cNvPr id="108549" name="Rectangle 5"/>
          <p:cNvSpPr>
            <a:spLocks noChangeArrowheads="1"/>
          </p:cNvSpPr>
          <p:nvPr/>
        </p:nvSpPr>
        <p:spPr bwMode="auto">
          <a:xfrm>
            <a:off x="304800" y="4267200"/>
            <a:ext cx="4191000" cy="701675"/>
          </a:xfrm>
          <a:prstGeom prst="rect">
            <a:avLst/>
          </a:prstGeom>
          <a:noFill/>
          <a:ln w="9525">
            <a:noFill/>
            <a:miter lim="800000"/>
            <a:headEnd/>
            <a:tailEnd/>
          </a:ln>
          <a:effectLst/>
        </p:spPr>
        <p:txBody>
          <a:bodyPr anchor="ctr">
            <a:spAutoFit/>
          </a:bodyPr>
          <a:lstStyle/>
          <a:p>
            <a:r>
              <a:rPr lang="en-US">
                <a:solidFill>
                  <a:schemeClr val="tx1"/>
                </a:solidFill>
                <a:latin typeface="Arial" pitchFamily="34" charset="0"/>
              </a:rPr>
              <a:t> </a:t>
            </a:r>
            <a:r>
              <a:rPr lang="en-US">
                <a:solidFill>
                  <a:srgbClr val="0033CC"/>
                </a:solidFill>
                <a:latin typeface="Arial" pitchFamily="34" charset="0"/>
              </a:rPr>
              <a:t>Option 2: grid 3 child of  grid 2  </a:t>
            </a:r>
          </a:p>
          <a:p>
            <a:r>
              <a:rPr lang="en-US">
                <a:solidFill>
                  <a:srgbClr val="0033CC"/>
                </a:solidFill>
                <a:latin typeface="Arial" pitchFamily="34" charset="0"/>
              </a:rPr>
              <a:t>&amp;  grid 2 child of grid 1. </a:t>
            </a:r>
          </a:p>
        </p:txBody>
      </p:sp>
      <p:sp>
        <p:nvSpPr>
          <p:cNvPr id="108550" name="Rectangle 6"/>
          <p:cNvSpPr>
            <a:spLocks noChangeArrowheads="1"/>
          </p:cNvSpPr>
          <p:nvPr/>
        </p:nvSpPr>
        <p:spPr bwMode="auto">
          <a:xfrm>
            <a:off x="4648200" y="4343400"/>
            <a:ext cx="3200400" cy="2133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08551" name="Rectangle 7"/>
          <p:cNvSpPr>
            <a:spLocks noChangeArrowheads="1"/>
          </p:cNvSpPr>
          <p:nvPr/>
        </p:nvSpPr>
        <p:spPr bwMode="auto">
          <a:xfrm>
            <a:off x="5181600" y="4648200"/>
            <a:ext cx="2209800" cy="13716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108552" name="Rectangle 8"/>
          <p:cNvSpPr>
            <a:spLocks noChangeArrowheads="1"/>
          </p:cNvSpPr>
          <p:nvPr/>
        </p:nvSpPr>
        <p:spPr bwMode="auto">
          <a:xfrm>
            <a:off x="4267200" y="3619500"/>
            <a:ext cx="4038600" cy="396875"/>
          </a:xfrm>
          <a:prstGeom prst="rect">
            <a:avLst/>
          </a:prstGeom>
          <a:noFill/>
          <a:ln w="9525">
            <a:noFill/>
            <a:miter lim="800000"/>
            <a:headEnd/>
            <a:tailEnd/>
          </a:ln>
          <a:effectLst/>
        </p:spPr>
        <p:txBody>
          <a:bodyPr anchor="ctr">
            <a:spAutoFit/>
          </a:bodyPr>
          <a:lstStyle/>
          <a:p>
            <a:r>
              <a:rPr lang="en-US">
                <a:solidFill>
                  <a:schemeClr val="tx1"/>
                </a:solidFill>
                <a:latin typeface="Arial" pitchFamily="34" charset="0"/>
              </a:rPr>
              <a:t> </a:t>
            </a:r>
          </a:p>
        </p:txBody>
      </p:sp>
      <p:sp>
        <p:nvSpPr>
          <p:cNvPr id="108554" name="Rectangle 10"/>
          <p:cNvSpPr>
            <a:spLocks noChangeArrowheads="1"/>
          </p:cNvSpPr>
          <p:nvPr/>
        </p:nvSpPr>
        <p:spPr bwMode="auto">
          <a:xfrm>
            <a:off x="5715000" y="5029200"/>
            <a:ext cx="1219200" cy="609600"/>
          </a:xfrm>
          <a:prstGeom prst="rect">
            <a:avLst/>
          </a:prstGeom>
          <a:solidFill>
            <a:srgbClr val="993366"/>
          </a:solidFill>
          <a:ln w="9525">
            <a:solidFill>
              <a:schemeClr val="tx1"/>
            </a:solidFill>
            <a:miter lim="800000"/>
            <a:headEnd/>
            <a:tailEnd/>
          </a:ln>
          <a:effectLst/>
        </p:spPr>
        <p:txBody>
          <a:bodyPr wrap="none" anchor="ctr"/>
          <a:lstStyle/>
          <a:p>
            <a:endParaRPr lang="en-US"/>
          </a:p>
        </p:txBody>
      </p:sp>
      <p:sp>
        <p:nvSpPr>
          <p:cNvPr id="108555" name="Rectangle 11"/>
          <p:cNvSpPr>
            <a:spLocks noChangeArrowheads="1"/>
          </p:cNvSpPr>
          <p:nvPr/>
        </p:nvSpPr>
        <p:spPr bwMode="auto">
          <a:xfrm>
            <a:off x="4724400" y="1066800"/>
            <a:ext cx="3200400" cy="21336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108556" name="Rectangle 12"/>
          <p:cNvSpPr>
            <a:spLocks noChangeArrowheads="1"/>
          </p:cNvSpPr>
          <p:nvPr/>
        </p:nvSpPr>
        <p:spPr bwMode="auto">
          <a:xfrm>
            <a:off x="5029200" y="1371600"/>
            <a:ext cx="990600" cy="838200"/>
          </a:xfrm>
          <a:prstGeom prst="rect">
            <a:avLst/>
          </a:prstGeom>
          <a:solidFill>
            <a:srgbClr val="003300"/>
          </a:solidFill>
          <a:ln w="9525">
            <a:solidFill>
              <a:schemeClr val="tx1"/>
            </a:solidFill>
            <a:miter lim="800000"/>
            <a:headEnd/>
            <a:tailEnd/>
          </a:ln>
          <a:effectLst/>
        </p:spPr>
        <p:txBody>
          <a:bodyPr wrap="none" anchor="ctr"/>
          <a:lstStyle/>
          <a:p>
            <a:endParaRPr lang="en-US"/>
          </a:p>
        </p:txBody>
      </p:sp>
      <p:sp>
        <p:nvSpPr>
          <p:cNvPr id="108557" name="Rectangle 13"/>
          <p:cNvSpPr>
            <a:spLocks noChangeArrowheads="1"/>
          </p:cNvSpPr>
          <p:nvPr/>
        </p:nvSpPr>
        <p:spPr bwMode="auto">
          <a:xfrm>
            <a:off x="6248400" y="2286000"/>
            <a:ext cx="1219200" cy="609600"/>
          </a:xfrm>
          <a:prstGeom prst="rect">
            <a:avLst/>
          </a:prstGeom>
          <a:solidFill>
            <a:srgbClr val="993366"/>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Useful Diagnostic and Analysis Tools</a:t>
            </a:r>
            <a:endParaRPr lang="en-US" sz="4000" dirty="0"/>
          </a:p>
        </p:txBody>
      </p:sp>
      <p:sp>
        <p:nvSpPr>
          <p:cNvPr id="3" name="Content Placeholder 2"/>
          <p:cNvSpPr>
            <a:spLocks noGrp="1"/>
          </p:cNvSpPr>
          <p:nvPr>
            <p:ph sz="half" idx="1"/>
          </p:nvPr>
        </p:nvSpPr>
        <p:spPr/>
        <p:txBody>
          <a:bodyPr>
            <a:normAutofit fontScale="92500" lnSpcReduction="20000"/>
          </a:bodyPr>
          <a:lstStyle/>
          <a:p>
            <a:r>
              <a:rPr lang="en-US" dirty="0" err="1" smtClean="0"/>
              <a:t>Diffwrf</a:t>
            </a:r>
            <a:r>
              <a:rPr lang="en-US" dirty="0" smtClean="0"/>
              <a:t> </a:t>
            </a:r>
            <a:r>
              <a:rPr lang="en-US" dirty="0" err="1" smtClean="0"/>
              <a:t>untility</a:t>
            </a:r>
            <a:endParaRPr lang="en-US" dirty="0" smtClean="0"/>
          </a:p>
          <a:p>
            <a:pPr lvl="1">
              <a:buFont typeface="Wingdings" pitchFamily="2" charset="2"/>
              <a:buChar char="Ø"/>
            </a:pPr>
            <a:r>
              <a:rPr lang="en-US" dirty="0" smtClean="0"/>
              <a:t>Read HWRF output</a:t>
            </a:r>
          </a:p>
          <a:p>
            <a:pPr lvl="1">
              <a:buFont typeface="Wingdings" pitchFamily="2" charset="2"/>
              <a:buChar char="Ø"/>
            </a:pPr>
            <a:r>
              <a:rPr lang="en-US" dirty="0" smtClean="0"/>
              <a:t>Generate model native track</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err="1" smtClean="0"/>
              <a:t>Diapost</a:t>
            </a:r>
            <a:endParaRPr lang="en-US" dirty="0" smtClean="0"/>
          </a:p>
          <a:p>
            <a:pPr lvl="1">
              <a:buFont typeface="Wingdings" pitchFamily="2" charset="2"/>
              <a:buChar char="Ø"/>
            </a:pPr>
            <a:r>
              <a:rPr lang="en-US" dirty="0" smtClean="0"/>
              <a:t>Read HWRF output (current only read </a:t>
            </a:r>
            <a:r>
              <a:rPr lang="en-US" dirty="0" err="1" smtClean="0"/>
              <a:t>netCDF</a:t>
            </a:r>
            <a:r>
              <a:rPr lang="en-US" dirty="0" smtClean="0"/>
              <a:t> format)</a:t>
            </a:r>
          </a:p>
          <a:p>
            <a:pPr lvl="1">
              <a:buFont typeface="Wingdings" pitchFamily="2" charset="2"/>
              <a:buChar char="Ø"/>
            </a:pPr>
            <a:r>
              <a:rPr lang="en-US" dirty="0" smtClean="0"/>
              <a:t>Grid conversion</a:t>
            </a:r>
          </a:p>
          <a:p>
            <a:pPr lvl="2">
              <a:buFont typeface="Wingdings" pitchFamily="2" charset="2"/>
              <a:buChar char="q"/>
            </a:pPr>
            <a:r>
              <a:rPr lang="en-US" dirty="0" smtClean="0"/>
              <a:t>E-grid to A-grid</a:t>
            </a:r>
          </a:p>
          <a:p>
            <a:pPr lvl="2">
              <a:buFont typeface="Wingdings" pitchFamily="2" charset="2"/>
              <a:buChar char="q"/>
            </a:pPr>
            <a:r>
              <a:rPr lang="en-US" dirty="0" smtClean="0"/>
              <a:t>E-grid to Lat-Lon grid</a:t>
            </a:r>
          </a:p>
          <a:p>
            <a:pPr lvl="2">
              <a:buFont typeface="Wingdings" pitchFamily="2" charset="2"/>
              <a:buChar char="q"/>
            </a:pPr>
            <a:r>
              <a:rPr lang="en-US" dirty="0" smtClean="0"/>
              <a:t>E-grid to cylindrical grid</a:t>
            </a:r>
          </a:p>
          <a:p>
            <a:pPr lvl="1">
              <a:buFont typeface="Wingdings" pitchFamily="2" charset="2"/>
              <a:buChar char="Ø"/>
            </a:pPr>
            <a:r>
              <a:rPr lang="en-US" dirty="0" smtClean="0"/>
              <a:t>Vertical coordination</a:t>
            </a:r>
          </a:p>
          <a:p>
            <a:pPr lvl="2">
              <a:buFont typeface="Wingdings" pitchFamily="2" charset="2"/>
              <a:buChar char="q"/>
            </a:pPr>
            <a:r>
              <a:rPr lang="en-US" dirty="0" smtClean="0"/>
              <a:t>Hybrid to pressure level</a:t>
            </a:r>
          </a:p>
          <a:p>
            <a:pPr lvl="2">
              <a:buFont typeface="Wingdings" pitchFamily="2" charset="2"/>
              <a:buChar char="q"/>
            </a:pPr>
            <a:r>
              <a:rPr lang="en-US" dirty="0" smtClean="0"/>
              <a:t>Hybrid to height level</a:t>
            </a:r>
          </a:p>
          <a:p>
            <a:pPr lvl="1">
              <a:buFont typeface="Wingdings" pitchFamily="2" charset="2"/>
              <a:buChar char="Ø"/>
            </a:pPr>
            <a:r>
              <a:rPr lang="en-US" dirty="0" smtClean="0"/>
              <a:t>Diagnostic function</a:t>
            </a:r>
          </a:p>
          <a:p>
            <a:pPr lvl="1">
              <a:buFont typeface="Wingdings" pitchFamily="2" charset="2"/>
              <a:buChar char="Ø"/>
            </a:pPr>
            <a:r>
              <a:rPr lang="en-US" dirty="0" smtClean="0"/>
              <a:t>Tracker</a:t>
            </a:r>
          </a:p>
          <a:p>
            <a:pPr lvl="1">
              <a:buFont typeface="Wingdings" pitchFamily="2" charset="2"/>
              <a:buChar char="Ø"/>
            </a:pPr>
            <a:r>
              <a:rPr lang="en-US" dirty="0" smtClean="0"/>
              <a:t>Graphic function</a:t>
            </a:r>
          </a:p>
        </p:txBody>
      </p:sp>
      <p:sp>
        <p:nvSpPr>
          <p:cNvPr id="5" name="Footer Placeholder 4"/>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2"/>
          <p:cNvSpPr>
            <a:spLocks noGrp="1" noChangeArrowheads="1"/>
          </p:cNvSpPr>
          <p:nvPr>
            <p:ph type="title" idx="4294967295"/>
          </p:nvPr>
        </p:nvSpPr>
        <p:spPr/>
        <p:txBody>
          <a:bodyPr>
            <a:normAutofit fontScale="90000"/>
          </a:bodyPr>
          <a:lstStyle/>
          <a:p>
            <a:r>
              <a:rPr lang="en-US" sz="4000">
                <a:cs typeface="Times New Roman" charset="0"/>
              </a:rPr>
              <a:t/>
            </a:r>
            <a:br>
              <a:rPr lang="en-US" sz="4000">
                <a:cs typeface="Times New Roman" charset="0"/>
              </a:rPr>
            </a:br>
            <a:endParaRPr lang="en-US" sz="4000">
              <a:cs typeface="Times New Roman" charset="0"/>
            </a:endParaRPr>
          </a:p>
        </p:txBody>
      </p:sp>
      <p:sp>
        <p:nvSpPr>
          <p:cNvPr id="43011" name="Rectangle 13"/>
          <p:cNvSpPr>
            <a:spLocks noGrp="1" noChangeArrowheads="1"/>
          </p:cNvSpPr>
          <p:nvPr>
            <p:ph idx="4294967295"/>
          </p:nvPr>
        </p:nvSpPr>
        <p:spPr>
          <a:xfrm>
            <a:off x="2667000" y="1676400"/>
            <a:ext cx="3505200" cy="4343400"/>
          </a:xfrm>
        </p:spPr>
        <p:txBody>
          <a:bodyPr>
            <a:normAutofit fontScale="92500" lnSpcReduction="10000"/>
          </a:bodyPr>
          <a:lstStyle/>
          <a:p>
            <a:pPr>
              <a:lnSpc>
                <a:spcPct val="80000"/>
              </a:lnSpc>
            </a:pPr>
            <a:r>
              <a:rPr lang="en-US" sz="2400">
                <a:cs typeface="Times New Roman" charset="0"/>
              </a:rPr>
              <a:t>HFIP stream 2 (9/3 km resolution)</a:t>
            </a:r>
          </a:p>
          <a:p>
            <a:pPr lvl="1">
              <a:lnSpc>
                <a:spcPct val="80000"/>
              </a:lnSpc>
            </a:pPr>
            <a:r>
              <a:rPr lang="en-US" sz="1800">
                <a:cs typeface="Times New Roman" charset="0"/>
              </a:rPr>
              <a:t>HWRFX with HWRF IC</a:t>
            </a:r>
          </a:p>
          <a:p>
            <a:pPr lvl="1">
              <a:lnSpc>
                <a:spcPct val="80000"/>
              </a:lnSpc>
            </a:pPr>
            <a:r>
              <a:rPr lang="en-US" sz="1800">
                <a:cs typeface="Times New Roman" charset="0"/>
              </a:rPr>
              <a:t>HWRFX with HEDAS IC </a:t>
            </a:r>
          </a:p>
          <a:p>
            <a:pPr lvl="1">
              <a:lnSpc>
                <a:spcPct val="80000"/>
              </a:lnSpc>
            </a:pPr>
            <a:r>
              <a:rPr lang="en-US" sz="1800">
                <a:cs typeface="Times New Roman" charset="0"/>
              </a:rPr>
              <a:t>HWRFV3.2 </a:t>
            </a:r>
          </a:p>
          <a:p>
            <a:pPr>
              <a:lnSpc>
                <a:spcPct val="80000"/>
              </a:lnSpc>
            </a:pPr>
            <a:r>
              <a:rPr lang="en-US" sz="2400">
                <a:cs typeface="Times New Roman" charset="0"/>
              </a:rPr>
              <a:t>All Storms of 2010</a:t>
            </a:r>
          </a:p>
          <a:p>
            <a:pPr lvl="1">
              <a:lnSpc>
                <a:spcPct val="80000"/>
              </a:lnSpc>
            </a:pPr>
            <a:r>
              <a:rPr lang="en-US" sz="1800">
                <a:cs typeface="Times New Roman" charset="0"/>
              </a:rPr>
              <a:t>4 cycles per day</a:t>
            </a:r>
          </a:p>
          <a:p>
            <a:pPr lvl="1">
              <a:lnSpc>
                <a:spcPct val="80000"/>
              </a:lnSpc>
            </a:pPr>
            <a:r>
              <a:rPr lang="en-US" sz="1800">
                <a:cs typeface="Times New Roman" charset="0"/>
              </a:rPr>
              <a:t>431 cases in 24 storms</a:t>
            </a:r>
          </a:p>
          <a:p>
            <a:pPr>
              <a:lnSpc>
                <a:spcPct val="80000"/>
              </a:lnSpc>
            </a:pPr>
            <a:r>
              <a:rPr lang="en-US" sz="2400">
                <a:cs typeface="Times New Roman" charset="0"/>
              </a:rPr>
              <a:t>HRH Test &amp; Ideal Cases</a:t>
            </a:r>
          </a:p>
          <a:p>
            <a:pPr>
              <a:lnSpc>
                <a:spcPct val="80000"/>
              </a:lnSpc>
            </a:pPr>
            <a:r>
              <a:rPr lang="en-US" sz="2400">
                <a:cs typeface="Times New Roman" charset="0"/>
              </a:rPr>
              <a:t>19 main products; e.g.,</a:t>
            </a:r>
          </a:p>
          <a:p>
            <a:pPr lvl="1">
              <a:lnSpc>
                <a:spcPct val="80000"/>
              </a:lnSpc>
            </a:pPr>
            <a:r>
              <a:rPr lang="en-US" sz="1800">
                <a:cs typeface="Times New Roman" charset="0"/>
              </a:rPr>
              <a:t>Synthetic microwave imagery</a:t>
            </a:r>
          </a:p>
          <a:p>
            <a:pPr lvl="1">
              <a:lnSpc>
                <a:spcPct val="80000"/>
              </a:lnSpc>
            </a:pPr>
            <a:r>
              <a:rPr lang="en-US" sz="1800">
                <a:cs typeface="Times New Roman" charset="0"/>
              </a:rPr>
              <a:t>SHIPS predictors</a:t>
            </a:r>
          </a:p>
          <a:p>
            <a:pPr lvl="1">
              <a:lnSpc>
                <a:spcPct val="80000"/>
              </a:lnSpc>
            </a:pPr>
            <a:r>
              <a:rPr lang="en-US" sz="1800">
                <a:cs typeface="Times New Roman" charset="0"/>
              </a:rPr>
              <a:t>Shear and Steering</a:t>
            </a:r>
          </a:p>
          <a:p>
            <a:pPr lvl="1">
              <a:lnSpc>
                <a:spcPct val="80000"/>
              </a:lnSpc>
            </a:pPr>
            <a:r>
              <a:rPr lang="en-US" sz="1800">
                <a:cs typeface="Times New Roman" charset="0"/>
              </a:rPr>
              <a:t>Time-height cross-sections </a:t>
            </a:r>
          </a:p>
          <a:p>
            <a:pPr lvl="1">
              <a:lnSpc>
                <a:spcPct val="80000"/>
              </a:lnSpc>
            </a:pPr>
            <a:r>
              <a:rPr lang="en-US" sz="1800">
                <a:cs typeface="Times New Roman" charset="0"/>
              </a:rPr>
              <a:t>Swaths (wind and rainfall)</a:t>
            </a:r>
          </a:p>
        </p:txBody>
      </p:sp>
      <p:sp>
        <p:nvSpPr>
          <p:cNvPr id="18" name="Rectangle 6"/>
          <p:cNvSpPr txBox="1">
            <a:spLocks noGrp="1" noChangeArrowheads="1"/>
          </p:cNvSpPr>
          <p:nvPr/>
        </p:nvSpPr>
        <p:spPr>
          <a:xfrm>
            <a:off x="6553200" y="6356350"/>
            <a:ext cx="2133600" cy="365125"/>
          </a:xfrm>
          <a:prstGeom prst="rect">
            <a:avLst/>
          </a:prstGeom>
          <a:noFill/>
        </p:spPr>
        <p:txBody>
          <a:bodyPr anchor="ctr"/>
          <a:lstStyle/>
          <a:p>
            <a:pPr algn="r"/>
            <a:fld id="{EA2E8486-8C78-4B06-A59B-425C321ACF42}" type="slidenum">
              <a:rPr lang="en-US" sz="1200">
                <a:solidFill>
                  <a:srgbClr val="FFFFFF"/>
                </a:solidFill>
              </a:rPr>
              <a:pPr algn="r"/>
              <a:t>24</a:t>
            </a:fld>
            <a:endParaRPr lang="en-US" sz="1200">
              <a:solidFill>
                <a:srgbClr val="FFFFFF"/>
              </a:solidFill>
            </a:endParaRPr>
          </a:p>
        </p:txBody>
      </p:sp>
      <p:sp>
        <p:nvSpPr>
          <p:cNvPr id="190472" name="Rectangle 17"/>
          <p:cNvSpPr>
            <a:spLocks noChangeArrowheads="1"/>
          </p:cNvSpPr>
          <p:nvPr/>
        </p:nvSpPr>
        <p:spPr bwMode="auto">
          <a:xfrm>
            <a:off x="1524000" y="838200"/>
            <a:ext cx="5734050" cy="519113"/>
          </a:xfrm>
          <a:prstGeom prst="rect">
            <a:avLst/>
          </a:prstGeom>
          <a:noFill/>
          <a:ln w="9525">
            <a:noFill/>
            <a:miter lim="800000"/>
            <a:headEnd/>
            <a:tailEnd/>
          </a:ln>
        </p:spPr>
        <p:txBody>
          <a:bodyPr wrap="none">
            <a:spAutoFit/>
          </a:bodyPr>
          <a:lstStyle/>
          <a:p>
            <a:r>
              <a:rPr lang="en-US" sz="2800">
                <a:latin typeface="Calibri" pitchFamily="34" charset="0"/>
              </a:rPr>
              <a:t>https://storm.aoml.noaa.gov/realtime</a:t>
            </a:r>
          </a:p>
        </p:txBody>
      </p:sp>
      <p:pic>
        <p:nvPicPr>
          <p:cNvPr id="190473" name="Picture 16" descr="C:\Users\gopal\Desktop\HFIP_MEETING\divprof.gif"/>
          <p:cNvPicPr>
            <a:picLocks noChangeAspect="1" noChangeArrowheads="1"/>
          </p:cNvPicPr>
          <p:nvPr/>
        </p:nvPicPr>
        <p:blipFill>
          <a:blip r:embed="rId3" cstate="print"/>
          <a:srcRect r="1601"/>
          <a:stretch>
            <a:fillRect/>
          </a:stretch>
        </p:blipFill>
        <p:spPr bwMode="auto">
          <a:xfrm>
            <a:off x="161925" y="4337050"/>
            <a:ext cx="2505075" cy="2292350"/>
          </a:xfrm>
          <a:prstGeom prst="rect">
            <a:avLst/>
          </a:prstGeom>
          <a:noFill/>
          <a:ln w="9525">
            <a:noFill/>
            <a:miter lim="800000"/>
            <a:headEnd/>
            <a:tailEnd/>
          </a:ln>
        </p:spPr>
      </p:pic>
      <p:pic>
        <p:nvPicPr>
          <p:cNvPr id="190474" name="Picture 17" descr="C:\Users\gopal\Desktop\HFIP_MEETING\predictors.gif"/>
          <p:cNvPicPr>
            <a:picLocks noChangeAspect="1" noChangeArrowheads="1"/>
          </p:cNvPicPr>
          <p:nvPr/>
        </p:nvPicPr>
        <p:blipFill>
          <a:blip r:embed="rId4" cstate="print"/>
          <a:srcRect/>
          <a:stretch>
            <a:fillRect/>
          </a:stretch>
        </p:blipFill>
        <p:spPr bwMode="auto">
          <a:xfrm>
            <a:off x="6172200" y="4314825"/>
            <a:ext cx="2743200" cy="2227263"/>
          </a:xfrm>
          <a:prstGeom prst="rect">
            <a:avLst/>
          </a:prstGeom>
          <a:noFill/>
          <a:ln w="9525">
            <a:noFill/>
            <a:miter lim="800000"/>
            <a:headEnd/>
            <a:tailEnd/>
          </a:ln>
        </p:spPr>
      </p:pic>
      <p:pic>
        <p:nvPicPr>
          <p:cNvPr id="190475" name="Picture 18" descr="C:\Users\gopal\Desktop\HFIP_MEETING\850-200_shear-cpr_0hr.gif"/>
          <p:cNvPicPr>
            <a:picLocks noChangeAspect="1" noChangeArrowheads="1"/>
          </p:cNvPicPr>
          <p:nvPr/>
        </p:nvPicPr>
        <p:blipFill>
          <a:blip r:embed="rId5" cstate="print"/>
          <a:srcRect/>
          <a:stretch>
            <a:fillRect/>
          </a:stretch>
        </p:blipFill>
        <p:spPr bwMode="auto">
          <a:xfrm>
            <a:off x="6096000" y="1600200"/>
            <a:ext cx="2741613" cy="2055813"/>
          </a:xfrm>
          <a:prstGeom prst="rect">
            <a:avLst/>
          </a:prstGeom>
          <a:noFill/>
          <a:ln w="9525">
            <a:noFill/>
            <a:miter lim="800000"/>
            <a:headEnd/>
            <a:tailEnd/>
          </a:ln>
        </p:spPr>
      </p:pic>
      <p:pic>
        <p:nvPicPr>
          <p:cNvPr id="11283" name="Picture 19" descr="C:\Users\gopal\Desktop\HFIP_MEETING\850-200_shear-cpr_18hr.gif"/>
          <p:cNvPicPr>
            <a:picLocks noChangeAspect="1" noChangeArrowheads="1"/>
          </p:cNvPicPr>
          <p:nvPr/>
        </p:nvPicPr>
        <p:blipFill>
          <a:blip r:embed="rId6" cstate="print"/>
          <a:srcRect/>
          <a:stretch>
            <a:fillRect/>
          </a:stretch>
        </p:blipFill>
        <p:spPr bwMode="auto">
          <a:xfrm>
            <a:off x="6096000" y="1601788"/>
            <a:ext cx="2741613" cy="2055812"/>
          </a:xfrm>
          <a:prstGeom prst="rect">
            <a:avLst/>
          </a:prstGeom>
          <a:noFill/>
          <a:ln w="9525">
            <a:noFill/>
            <a:miter lim="800000"/>
            <a:headEnd/>
            <a:tailEnd/>
          </a:ln>
        </p:spPr>
      </p:pic>
      <p:sp>
        <p:nvSpPr>
          <p:cNvPr id="190478" name="Rectangle 16"/>
          <p:cNvSpPr>
            <a:spLocks noChangeArrowheads="1"/>
          </p:cNvSpPr>
          <p:nvPr/>
        </p:nvSpPr>
        <p:spPr bwMode="auto">
          <a:xfrm>
            <a:off x="1066800" y="6172200"/>
            <a:ext cx="762000" cy="152400"/>
          </a:xfrm>
          <a:prstGeom prst="rect">
            <a:avLst/>
          </a:prstGeom>
          <a:noFill/>
          <a:ln w="9525">
            <a:noFill/>
            <a:miter lim="800000"/>
            <a:headEnd/>
            <a:tailEnd/>
          </a:ln>
        </p:spPr>
        <p:txBody>
          <a:bodyPr wrap="none" anchor="ctr"/>
          <a:lstStyle/>
          <a:p>
            <a:pPr algn="ctr"/>
            <a:r>
              <a:rPr lang="en-US" sz="1800"/>
              <a:t>Hurricane Paula</a:t>
            </a:r>
          </a:p>
        </p:txBody>
      </p:sp>
      <p:sp>
        <p:nvSpPr>
          <p:cNvPr id="190479" name="Rectangle 17"/>
          <p:cNvSpPr>
            <a:spLocks noChangeArrowheads="1"/>
          </p:cNvSpPr>
          <p:nvPr/>
        </p:nvSpPr>
        <p:spPr bwMode="auto">
          <a:xfrm>
            <a:off x="7162800" y="3733800"/>
            <a:ext cx="762000" cy="152400"/>
          </a:xfrm>
          <a:prstGeom prst="rect">
            <a:avLst/>
          </a:prstGeom>
          <a:noFill/>
          <a:ln w="9525">
            <a:noFill/>
            <a:miter lim="800000"/>
            <a:headEnd/>
            <a:tailEnd/>
          </a:ln>
        </p:spPr>
        <p:txBody>
          <a:bodyPr wrap="none" anchor="ctr"/>
          <a:lstStyle/>
          <a:p>
            <a:pPr algn="ctr"/>
            <a:r>
              <a:rPr lang="en-US" sz="1800"/>
              <a:t>Hurricane Paula</a:t>
            </a:r>
          </a:p>
        </p:txBody>
      </p:sp>
      <p:grpSp>
        <p:nvGrpSpPr>
          <p:cNvPr id="2" name="Group 16"/>
          <p:cNvGrpSpPr>
            <a:grpSpLocks/>
          </p:cNvGrpSpPr>
          <p:nvPr/>
        </p:nvGrpSpPr>
        <p:grpSpPr bwMode="auto">
          <a:xfrm>
            <a:off x="152400" y="1676400"/>
            <a:ext cx="2514600" cy="2209800"/>
            <a:chOff x="1968" y="432"/>
            <a:chExt cx="2688" cy="2976"/>
          </a:xfrm>
        </p:grpSpPr>
        <p:sp>
          <p:nvSpPr>
            <p:cNvPr id="190481" name="Rectangle 17"/>
            <p:cNvSpPr>
              <a:spLocks noChangeArrowheads="1"/>
            </p:cNvSpPr>
            <p:nvPr/>
          </p:nvSpPr>
          <p:spPr bwMode="auto">
            <a:xfrm>
              <a:off x="1968" y="2832"/>
              <a:ext cx="2688" cy="576"/>
            </a:xfrm>
            <a:prstGeom prst="rect">
              <a:avLst/>
            </a:prstGeom>
            <a:solidFill>
              <a:schemeClr val="accent1"/>
            </a:solidFill>
            <a:ln w="9525">
              <a:noFill/>
              <a:miter lim="800000"/>
              <a:headEnd/>
              <a:tailEnd/>
            </a:ln>
            <a:effectLst/>
          </p:spPr>
          <p:txBody>
            <a:bodyPr wrap="none" anchor="ctr"/>
            <a:lstStyle/>
            <a:p>
              <a:pPr algn="ctr"/>
              <a:r>
                <a:rPr lang="en-US" sz="1400" dirty="0"/>
                <a:t>Advanced Real-Time  Products to </a:t>
              </a:r>
            </a:p>
            <a:p>
              <a:pPr algn="ctr"/>
              <a:r>
                <a:rPr lang="en-US" sz="1400" dirty="0"/>
                <a:t>support forecasts at 3-km resolution</a:t>
              </a:r>
            </a:p>
          </p:txBody>
        </p:sp>
        <p:pic>
          <p:nvPicPr>
            <p:cNvPr id="190482" name="Picture 13" descr="C:\Users\gopal\Desktop\2010\Website_Sample\HWRFx_Web_Portal.gif"/>
            <p:cNvPicPr>
              <a:picLocks noChangeAspect="1" noChangeArrowheads="1" noCrop="1"/>
            </p:cNvPicPr>
            <p:nvPr/>
          </p:nvPicPr>
          <p:blipFill>
            <a:blip r:embed="rId7" cstate="print"/>
            <a:srcRect/>
            <a:stretch>
              <a:fillRect/>
            </a:stretch>
          </p:blipFill>
          <p:spPr bwMode="auto">
            <a:xfrm>
              <a:off x="1968" y="432"/>
              <a:ext cx="2687" cy="2419"/>
            </a:xfrm>
            <a:prstGeom prst="rect">
              <a:avLst/>
            </a:prstGeom>
            <a:noFill/>
            <a:ln w="9525">
              <a:noFill/>
              <a:miter lim="800000"/>
              <a:headEnd/>
              <a:tailEnd/>
            </a:ln>
          </p:spPr>
        </p:pic>
      </p:grpSp>
      <p:sp>
        <p:nvSpPr>
          <p:cNvPr id="29698" name="Rectangle 2"/>
          <p:cNvSpPr>
            <a:spLocks noChangeArrowheads="1"/>
          </p:cNvSpPr>
          <p:nvPr/>
        </p:nvSpPr>
        <p:spPr bwMode="auto">
          <a:xfrm>
            <a:off x="685800" y="304800"/>
            <a:ext cx="7620000" cy="533400"/>
          </a:xfrm>
          <a:prstGeom prst="rect">
            <a:avLst/>
          </a:prstGeom>
          <a:noFill/>
          <a:ln w="9525">
            <a:noFill/>
            <a:miter lim="800000"/>
            <a:headEnd/>
            <a:tailEnd/>
          </a:ln>
        </p:spPr>
        <p:txBody>
          <a:bodyPr anchor="ctr"/>
          <a:lstStyle/>
          <a:p>
            <a:pPr algn="ctr"/>
            <a:r>
              <a:rPr lang="en-US" sz="2900">
                <a:latin typeface="Calibri" pitchFamily="34" charset="0"/>
              </a:rPr>
              <a:t>NOAA’s Web Portal For High Resolution Products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283"/>
                                        </p:tgtEl>
                                        <p:attrNameLst>
                                          <p:attrName>style.visibility</p:attrName>
                                        </p:attrNameLst>
                                      </p:cBhvr>
                                      <p:to>
                                        <p:strVal val="visible"/>
                                      </p:to>
                                    </p:set>
                                    <p:animEffect transition="in" filter="strips(downLeft)">
                                      <p:cBhvr>
                                        <p:cTn id="7" dur="500"/>
                                        <p:tgtEl>
                                          <p:spTgt spid="11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81000" y="228600"/>
            <a:ext cx="7772400" cy="1143000"/>
          </a:xfrm>
        </p:spPr>
        <p:txBody>
          <a:bodyPr/>
          <a:lstStyle/>
          <a:p>
            <a:r>
              <a:rPr lang="en-US"/>
              <a:t>Future Updates</a:t>
            </a:r>
          </a:p>
        </p:txBody>
      </p:sp>
      <p:sp>
        <p:nvSpPr>
          <p:cNvPr id="107523" name="Rectangle 3"/>
          <p:cNvSpPr>
            <a:spLocks noGrp="1" noChangeArrowheads="1"/>
          </p:cNvSpPr>
          <p:nvPr>
            <p:ph type="body" idx="1"/>
          </p:nvPr>
        </p:nvSpPr>
        <p:spPr>
          <a:xfrm>
            <a:off x="457200" y="1447800"/>
            <a:ext cx="7772400" cy="838200"/>
          </a:xfrm>
        </p:spPr>
        <p:txBody>
          <a:bodyPr>
            <a:normAutofit fontScale="92500" lnSpcReduction="10000"/>
          </a:bodyPr>
          <a:lstStyle/>
          <a:p>
            <a:pPr>
              <a:lnSpc>
                <a:spcPct val="90000"/>
              </a:lnSpc>
              <a:buFont typeface="Wingdings" pitchFamily="2" charset="2"/>
              <a:buChar char="Ø"/>
            </a:pPr>
            <a:r>
              <a:rPr lang="en-US" sz="2800"/>
              <a:t>Constraints with projection</a:t>
            </a:r>
          </a:p>
          <a:p>
            <a:pPr>
              <a:lnSpc>
                <a:spcPct val="90000"/>
              </a:lnSpc>
              <a:buFont typeface="Wingdings" pitchFamily="2" charset="2"/>
              <a:buChar char="Ø"/>
            </a:pPr>
            <a:r>
              <a:rPr lang="en-US" sz="2800"/>
              <a:t>Modified approach for multiple nesting</a:t>
            </a:r>
          </a:p>
          <a:p>
            <a:pPr>
              <a:lnSpc>
                <a:spcPct val="90000"/>
              </a:lnSpc>
              <a:buFont typeface="Wingdings" pitchFamily="2" charset="2"/>
              <a:buChar char="Ø"/>
            </a:pPr>
            <a:endParaRPr lang="en-US" sz="2800">
              <a:solidFill>
                <a:srgbClr val="000000"/>
              </a:solidFill>
              <a:latin typeface="Calibri" pitchFamily="34" charset="0"/>
            </a:endParaRPr>
          </a:p>
        </p:txBody>
      </p:sp>
      <p:pic>
        <p:nvPicPr>
          <p:cNvPr id="107527" name="Picture 3" descr="IKE-2008090612-3rdNest.gif"/>
          <p:cNvPicPr>
            <a:picLocks noChangeAspect="1"/>
          </p:cNvPicPr>
          <p:nvPr/>
        </p:nvPicPr>
        <p:blipFill>
          <a:blip r:embed="rId2" cstate="print"/>
          <a:srcRect/>
          <a:stretch>
            <a:fillRect/>
          </a:stretch>
        </p:blipFill>
        <p:spPr bwMode="auto">
          <a:xfrm>
            <a:off x="1600200" y="2514600"/>
            <a:ext cx="54864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C:\Users\gopal\Desktop\IHC-2011-Animation.gif"/>
          <p:cNvPicPr>
            <a:picLocks noChangeAspect="1" noChangeArrowheads="1" noCrop="1"/>
          </p:cNvPicPr>
          <p:nvPr/>
        </p:nvPicPr>
        <p:blipFill>
          <a:blip r:embed="rId2" cstate="print"/>
          <a:srcRect/>
          <a:stretch>
            <a:fillRect/>
          </a:stretch>
        </p:blipFill>
        <p:spPr bwMode="auto">
          <a:xfrm>
            <a:off x="0" y="2438400"/>
            <a:ext cx="9144000" cy="4419600"/>
          </a:xfrm>
          <a:prstGeom prst="rect">
            <a:avLst/>
          </a:prstGeom>
          <a:noFill/>
        </p:spPr>
      </p:pic>
      <p:sp>
        <p:nvSpPr>
          <p:cNvPr id="193539" name="Rectangle 3"/>
          <p:cNvSpPr>
            <a:spLocks noGrp="1"/>
          </p:cNvSpPr>
          <p:nvPr>
            <p:ph type="title"/>
          </p:nvPr>
        </p:nvSpPr>
        <p:spPr>
          <a:xfrm>
            <a:off x="457200" y="152400"/>
            <a:ext cx="8229600" cy="1143000"/>
          </a:xfrm>
        </p:spPr>
        <p:txBody>
          <a:bodyPr/>
          <a:lstStyle/>
          <a:p>
            <a:r>
              <a:rPr lang="en-US" sz="4000"/>
              <a:t>Thinking Big with 3.2!</a:t>
            </a:r>
            <a:r>
              <a:rPr lang="en-US"/>
              <a:t> </a:t>
            </a:r>
          </a:p>
        </p:txBody>
      </p:sp>
      <p:sp>
        <p:nvSpPr>
          <p:cNvPr id="193540" name="Rectangle 4"/>
          <p:cNvSpPr>
            <a:spLocks noGrp="1"/>
          </p:cNvSpPr>
          <p:nvPr>
            <p:ph type="body" sz="half" idx="1"/>
          </p:nvPr>
        </p:nvSpPr>
        <p:spPr>
          <a:xfrm>
            <a:off x="304800" y="1295400"/>
            <a:ext cx="3352800" cy="1066800"/>
          </a:xfrm>
        </p:spPr>
        <p:txBody>
          <a:bodyPr/>
          <a:lstStyle/>
          <a:p>
            <a:pPr>
              <a:lnSpc>
                <a:spcPct val="90000"/>
              </a:lnSpc>
            </a:pPr>
            <a:r>
              <a:rPr lang="en-US" sz="2000"/>
              <a:t>Basin scale domain </a:t>
            </a:r>
          </a:p>
          <a:p>
            <a:pPr>
              <a:lnSpc>
                <a:spcPct val="90000"/>
              </a:lnSpc>
            </a:pPr>
            <a:r>
              <a:rPr lang="en-US" sz="2000"/>
              <a:t>7 days forecast</a:t>
            </a:r>
          </a:p>
          <a:p>
            <a:pPr>
              <a:lnSpc>
                <a:spcPct val="90000"/>
              </a:lnSpc>
            </a:pPr>
            <a:r>
              <a:rPr lang="en-US" sz="2000"/>
              <a:t>SDA and cycling</a:t>
            </a:r>
          </a:p>
        </p:txBody>
      </p:sp>
      <p:sp>
        <p:nvSpPr>
          <p:cNvPr id="193541" name="Rectangle 5"/>
          <p:cNvSpPr>
            <a:spLocks noGrp="1"/>
          </p:cNvSpPr>
          <p:nvPr>
            <p:ph type="body" sz="half" idx="2"/>
          </p:nvPr>
        </p:nvSpPr>
        <p:spPr>
          <a:xfrm>
            <a:off x="3200400" y="1295400"/>
            <a:ext cx="5943600" cy="1066800"/>
          </a:xfrm>
        </p:spPr>
        <p:txBody>
          <a:bodyPr>
            <a:normAutofit fontScale="92500"/>
          </a:bodyPr>
          <a:lstStyle/>
          <a:p>
            <a:pPr>
              <a:lnSpc>
                <a:spcPct val="90000"/>
              </a:lnSpc>
            </a:pPr>
            <a:r>
              <a:rPr lang="en-US" sz="2000" dirty="0"/>
              <a:t>Regional ensembles/products</a:t>
            </a:r>
          </a:p>
          <a:p>
            <a:pPr>
              <a:lnSpc>
                <a:spcPct val="90000"/>
              </a:lnSpc>
            </a:pPr>
            <a:r>
              <a:rPr lang="en-US" sz="2000" dirty="0"/>
              <a:t>Daily Tropical Outlook/genesis</a:t>
            </a:r>
          </a:p>
          <a:p>
            <a:pPr>
              <a:lnSpc>
                <a:spcPct val="90000"/>
              </a:lnSpc>
            </a:pPr>
            <a:r>
              <a:rPr lang="en-US" sz="2000" dirty="0"/>
              <a:t>Computational Efficiency (27:9;about 2 h; 168 </a:t>
            </a:r>
            <a:r>
              <a:rPr lang="en-US" sz="2000" dirty="0" smtClean="0"/>
              <a:t>CPUs)</a:t>
            </a: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HWRF Grid Structure</a:t>
            </a:r>
            <a:endParaRPr lang="en-US" dirty="0"/>
          </a:p>
        </p:txBody>
      </p:sp>
      <p:sp>
        <p:nvSpPr>
          <p:cNvPr id="3" name="Content Placeholder 2"/>
          <p:cNvSpPr>
            <a:spLocks noGrp="1"/>
          </p:cNvSpPr>
          <p:nvPr>
            <p:ph idx="1"/>
          </p:nvPr>
        </p:nvSpPr>
        <p:spPr/>
        <p:txBody>
          <a:bodyPr/>
          <a:lstStyle/>
          <a:p>
            <a:r>
              <a:rPr lang="en-US" dirty="0" smtClean="0"/>
              <a:t>Horizontal: Rotated Latitude-Longitude E-Grid</a:t>
            </a:r>
          </a:p>
          <a:p>
            <a:r>
              <a:rPr lang="en-US" dirty="0" smtClean="0"/>
              <a:t>Vertical: </a:t>
            </a:r>
            <a:r>
              <a:rPr lang="el-GR" dirty="0" smtClean="0"/>
              <a:t>σ</a:t>
            </a:r>
            <a:r>
              <a:rPr lang="en-US" dirty="0" smtClean="0"/>
              <a:t>-p hybrid</a:t>
            </a:r>
          </a:p>
          <a:p>
            <a:r>
              <a:rPr lang="en-US" dirty="0" smtClean="0"/>
              <a:t>Nesting</a:t>
            </a:r>
          </a:p>
          <a:p>
            <a:pPr lvl="1">
              <a:buFont typeface="Wingdings" pitchFamily="2" charset="2"/>
              <a:buChar char="Ø"/>
            </a:pPr>
            <a:r>
              <a:rPr lang="en-US" dirty="0" smtClean="0"/>
              <a:t>Coincident grid points at start and end points</a:t>
            </a:r>
          </a:p>
          <a:p>
            <a:pPr lvl="1">
              <a:buFont typeface="Wingdings" pitchFamily="2" charset="2"/>
              <a:buChar char="Ø"/>
            </a:pPr>
            <a:r>
              <a:rPr lang="en-US" dirty="0" smtClean="0"/>
              <a:t>Fixed nest ratio: 1:3</a:t>
            </a:r>
          </a:p>
          <a:p>
            <a:pPr lvl="1">
              <a:buFont typeface="Wingdings" pitchFamily="2" charset="2"/>
              <a:buChar char="Ø"/>
            </a:pPr>
            <a:r>
              <a:rPr lang="en-US" dirty="0" smtClean="0"/>
              <a:t>Moving one grid each time</a:t>
            </a:r>
            <a:endParaRPr lang="en-US" dirty="0"/>
          </a:p>
        </p:txBody>
      </p:sp>
      <p:sp>
        <p:nvSpPr>
          <p:cNvPr id="4" name="Footer Placeholder 3"/>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Rotated latitude-longitude domain</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457200" y="2448999"/>
            <a:ext cx="8229600" cy="3361765"/>
          </a:xfrm>
          <a:prstGeom prst="rect">
            <a:avLst/>
          </a:prstGeom>
          <a:noFill/>
          <a:ln w="9525">
            <a:noFill/>
            <a:miter lim="800000"/>
            <a:headEnd/>
            <a:tailEnd/>
          </a:ln>
        </p:spPr>
      </p:pic>
      <p:sp>
        <p:nvSpPr>
          <p:cNvPr id="5" name="TextBox 4"/>
          <p:cNvSpPr txBox="1"/>
          <p:nvPr/>
        </p:nvSpPr>
        <p:spPr>
          <a:xfrm>
            <a:off x="4876800" y="5791200"/>
            <a:ext cx="3200400" cy="276999"/>
          </a:xfrm>
          <a:prstGeom prst="rect">
            <a:avLst/>
          </a:prstGeom>
          <a:noFill/>
        </p:spPr>
        <p:txBody>
          <a:bodyPr wrap="square" rtlCol="0">
            <a:spAutoFit/>
          </a:bodyPr>
          <a:lstStyle/>
          <a:p>
            <a:r>
              <a:rPr lang="en-US" sz="1200" dirty="0" smtClean="0"/>
              <a:t>Rotated Latitude-Longitude map background</a:t>
            </a:r>
            <a:endParaRPr lang="en-US" sz="1200" dirty="0"/>
          </a:p>
        </p:txBody>
      </p:sp>
      <p:sp>
        <p:nvSpPr>
          <p:cNvPr id="6" name="TextBox 5"/>
          <p:cNvSpPr txBox="1"/>
          <p:nvPr/>
        </p:nvSpPr>
        <p:spPr>
          <a:xfrm>
            <a:off x="990600" y="5791200"/>
            <a:ext cx="3200400" cy="276999"/>
          </a:xfrm>
          <a:prstGeom prst="rect">
            <a:avLst/>
          </a:prstGeom>
          <a:noFill/>
        </p:spPr>
        <p:txBody>
          <a:bodyPr wrap="square" rtlCol="0">
            <a:spAutoFit/>
          </a:bodyPr>
          <a:lstStyle/>
          <a:p>
            <a:r>
              <a:rPr lang="en-US" sz="1200" dirty="0" smtClean="0"/>
              <a:t>Regular Latitude-Longitude map background</a:t>
            </a:r>
            <a:endParaRPr lang="en-US" sz="1200" dirty="0"/>
          </a:p>
        </p:txBody>
      </p:sp>
      <p:sp>
        <p:nvSpPr>
          <p:cNvPr id="7" name="TextBox 6"/>
          <p:cNvSpPr txBox="1"/>
          <p:nvPr/>
        </p:nvSpPr>
        <p:spPr>
          <a:xfrm>
            <a:off x="5897880" y="6546711"/>
            <a:ext cx="3200400" cy="276999"/>
          </a:xfrm>
          <a:prstGeom prst="rect">
            <a:avLst/>
          </a:prstGeom>
          <a:noFill/>
        </p:spPr>
        <p:txBody>
          <a:bodyPr wrap="square" rtlCol="0">
            <a:spAutoFit/>
          </a:bodyPr>
          <a:lstStyle/>
          <a:p>
            <a:pPr algn="r"/>
            <a:r>
              <a:rPr lang="en-US" sz="1200" dirty="0" smtClean="0"/>
              <a:t>Credit: </a:t>
            </a:r>
            <a:r>
              <a:rPr lang="en-US" sz="1200" dirty="0" err="1" smtClean="0"/>
              <a:t>Zavisa</a:t>
            </a:r>
            <a:r>
              <a:rPr lang="en-US" sz="1200" dirty="0" smtClean="0"/>
              <a:t> </a:t>
            </a:r>
            <a:r>
              <a:rPr lang="en-US" sz="1200" dirty="0" err="1" smtClean="0"/>
              <a:t>Janjic</a:t>
            </a:r>
            <a:r>
              <a:rPr lang="en-US" sz="1200" dirty="0" smtClean="0"/>
              <a:t> WRF-NMM Tutorial</a:t>
            </a:r>
            <a:endParaRPr lang="en-US" sz="1200" dirty="0"/>
          </a:p>
        </p:txBody>
      </p:sp>
      <p:sp>
        <p:nvSpPr>
          <p:cNvPr id="8" name="Footer Placeholder 7"/>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Sigma-Pressure Hybrid Coordinate</a:t>
            </a:r>
            <a:endParaRPr lang="en-US"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1210857" y="1935163"/>
            <a:ext cx="6722285" cy="4389437"/>
          </a:xfrm>
          <a:prstGeom prst="rect">
            <a:avLst/>
          </a:prstGeom>
          <a:noFill/>
          <a:ln w="9525">
            <a:noFill/>
            <a:miter lim="800000"/>
            <a:headEnd/>
            <a:tailEnd/>
          </a:ln>
        </p:spPr>
      </p:pic>
      <p:sp>
        <p:nvSpPr>
          <p:cNvPr id="6" name="TextBox 5"/>
          <p:cNvSpPr txBox="1"/>
          <p:nvPr/>
        </p:nvSpPr>
        <p:spPr>
          <a:xfrm>
            <a:off x="5897880" y="6546711"/>
            <a:ext cx="3200400" cy="276999"/>
          </a:xfrm>
          <a:prstGeom prst="rect">
            <a:avLst/>
          </a:prstGeom>
          <a:noFill/>
        </p:spPr>
        <p:txBody>
          <a:bodyPr wrap="square" rtlCol="0">
            <a:spAutoFit/>
          </a:bodyPr>
          <a:lstStyle/>
          <a:p>
            <a:pPr algn="r"/>
            <a:r>
              <a:rPr lang="en-US" sz="1200" dirty="0" smtClean="0"/>
              <a:t>Credit: </a:t>
            </a:r>
            <a:r>
              <a:rPr lang="en-US" sz="1200" dirty="0" err="1" smtClean="0"/>
              <a:t>Zavisa</a:t>
            </a:r>
            <a:r>
              <a:rPr lang="en-US" sz="1200" dirty="0" smtClean="0"/>
              <a:t> </a:t>
            </a:r>
            <a:r>
              <a:rPr lang="en-US" sz="1200" dirty="0" err="1" smtClean="0"/>
              <a:t>Janjic</a:t>
            </a:r>
            <a:r>
              <a:rPr lang="en-US" sz="1200" dirty="0" smtClean="0"/>
              <a:t> WRF-NMM Tutorial</a:t>
            </a:r>
            <a:endParaRPr lang="en-US" sz="1200" dirty="0"/>
          </a:p>
        </p:txBody>
      </p:sp>
      <p:sp>
        <p:nvSpPr>
          <p:cNvPr id="5" name="Footer Placeholder 4"/>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4" name="TextBox 135"/>
          <p:cNvSpPr txBox="1">
            <a:spLocks noChangeArrowheads="1"/>
          </p:cNvSpPr>
          <p:nvPr/>
        </p:nvSpPr>
        <p:spPr bwMode="auto">
          <a:xfrm>
            <a:off x="2286000" y="152400"/>
            <a:ext cx="4724400" cy="369332"/>
          </a:xfrm>
          <a:prstGeom prst="rect">
            <a:avLst/>
          </a:prstGeom>
          <a:noFill/>
          <a:ln w="9525">
            <a:noFill/>
            <a:miter lim="800000"/>
            <a:headEnd/>
            <a:tailEnd/>
          </a:ln>
        </p:spPr>
        <p:txBody>
          <a:bodyPr wrap="square">
            <a:spAutoFit/>
          </a:bodyPr>
          <a:lstStyle/>
          <a:p>
            <a:pPr algn="ctr"/>
            <a:r>
              <a:rPr lang="en-US" b="1" dirty="0" smtClean="0">
                <a:latin typeface="AvantGarde" pitchFamily="34" charset="0"/>
              </a:rPr>
              <a:t>E-</a:t>
            </a:r>
            <a:r>
              <a:rPr lang="en-US" b="1" dirty="0" smtClean="0">
                <a:solidFill>
                  <a:srgbClr val="C00000"/>
                </a:solidFill>
                <a:latin typeface="AvantGarde" pitchFamily="34" charset="0"/>
              </a:rPr>
              <a:t>G</a:t>
            </a:r>
            <a:r>
              <a:rPr lang="en-US" b="1" dirty="0" smtClean="0">
                <a:solidFill>
                  <a:schemeClr val="accent2"/>
                </a:solidFill>
                <a:latin typeface="AvantGarde" pitchFamily="34" charset="0"/>
              </a:rPr>
              <a:t>R</a:t>
            </a:r>
            <a:r>
              <a:rPr lang="en-US" b="1" dirty="0" smtClean="0">
                <a:latin typeface="AvantGarde" pitchFamily="34" charset="0"/>
              </a:rPr>
              <a:t>ID Structure</a:t>
            </a:r>
            <a:endParaRPr lang="en-US" b="1" dirty="0">
              <a:latin typeface="AvantGarde" pitchFamily="34" charset="0"/>
            </a:endParaRPr>
          </a:p>
        </p:txBody>
      </p:sp>
      <p:sp>
        <p:nvSpPr>
          <p:cNvPr id="122" name="Rectangle 121"/>
          <p:cNvSpPr/>
          <p:nvPr/>
        </p:nvSpPr>
        <p:spPr>
          <a:xfrm>
            <a:off x="2504235" y="1371600"/>
            <a:ext cx="4114800" cy="4114800"/>
          </a:xfrm>
          <a:prstGeom prst="rect">
            <a:avLst/>
          </a:prstGeom>
          <a:solidFill>
            <a:schemeClr val="bg2">
              <a:lumMod val="20000"/>
              <a:lumOff val="80000"/>
            </a:schemeClr>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7" name="Straight Connector 126"/>
          <p:cNvCxnSpPr/>
          <p:nvPr/>
        </p:nvCxnSpPr>
        <p:spPr>
          <a:xfrm rot="5400000">
            <a:off x="1822279" y="3428206"/>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a:off x="3193879" y="3428206"/>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514600" y="2750515"/>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514600" y="4122115"/>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151" name="Rectangle 10"/>
          <p:cNvSpPr>
            <a:spLocks noChangeArrowheads="1"/>
          </p:cNvSpPr>
          <p:nvPr/>
        </p:nvSpPr>
        <p:spPr bwMode="auto">
          <a:xfrm>
            <a:off x="43434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52" name="Rectangle 11"/>
          <p:cNvSpPr>
            <a:spLocks noChangeArrowheads="1"/>
          </p:cNvSpPr>
          <p:nvPr/>
        </p:nvSpPr>
        <p:spPr bwMode="auto">
          <a:xfrm>
            <a:off x="16002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53" name="Rectangle 12"/>
          <p:cNvSpPr>
            <a:spLocks noChangeArrowheads="1"/>
          </p:cNvSpPr>
          <p:nvPr/>
        </p:nvSpPr>
        <p:spPr bwMode="auto">
          <a:xfrm>
            <a:off x="2286000" y="25146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154" name="Rectangle 13"/>
          <p:cNvSpPr>
            <a:spLocks noChangeArrowheads="1"/>
          </p:cNvSpPr>
          <p:nvPr/>
        </p:nvSpPr>
        <p:spPr bwMode="auto">
          <a:xfrm>
            <a:off x="57150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55" name="Rectangle 15"/>
          <p:cNvSpPr>
            <a:spLocks noChangeArrowheads="1"/>
          </p:cNvSpPr>
          <p:nvPr/>
        </p:nvSpPr>
        <p:spPr bwMode="auto">
          <a:xfrm>
            <a:off x="16002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156" name="Rectangle 16"/>
          <p:cNvSpPr>
            <a:spLocks noChangeArrowheads="1"/>
          </p:cNvSpPr>
          <p:nvPr/>
        </p:nvSpPr>
        <p:spPr bwMode="auto">
          <a:xfrm>
            <a:off x="16002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58" name="Rectangle 18"/>
          <p:cNvSpPr>
            <a:spLocks noChangeArrowheads="1"/>
          </p:cNvSpPr>
          <p:nvPr/>
        </p:nvSpPr>
        <p:spPr bwMode="auto">
          <a:xfrm>
            <a:off x="29718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0" name="Rectangle 20"/>
          <p:cNvSpPr>
            <a:spLocks noChangeArrowheads="1"/>
          </p:cNvSpPr>
          <p:nvPr/>
        </p:nvSpPr>
        <p:spPr bwMode="auto">
          <a:xfrm>
            <a:off x="57150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1" name="Rectangle 21"/>
          <p:cNvSpPr>
            <a:spLocks noChangeArrowheads="1"/>
          </p:cNvSpPr>
          <p:nvPr/>
        </p:nvSpPr>
        <p:spPr bwMode="auto">
          <a:xfrm>
            <a:off x="43434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2" name="Rectangle 22"/>
          <p:cNvSpPr>
            <a:spLocks noChangeArrowheads="1"/>
          </p:cNvSpPr>
          <p:nvPr/>
        </p:nvSpPr>
        <p:spPr bwMode="auto">
          <a:xfrm>
            <a:off x="70866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63" name="Rectangle 23"/>
          <p:cNvSpPr>
            <a:spLocks noChangeArrowheads="1"/>
          </p:cNvSpPr>
          <p:nvPr/>
        </p:nvSpPr>
        <p:spPr bwMode="auto">
          <a:xfrm>
            <a:off x="43434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64" name="Rectangle 24"/>
          <p:cNvSpPr>
            <a:spLocks noChangeArrowheads="1"/>
          </p:cNvSpPr>
          <p:nvPr/>
        </p:nvSpPr>
        <p:spPr bwMode="auto">
          <a:xfrm>
            <a:off x="43434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5" name="Rectangle 25"/>
          <p:cNvSpPr>
            <a:spLocks noChangeArrowheads="1"/>
          </p:cNvSpPr>
          <p:nvPr/>
        </p:nvSpPr>
        <p:spPr bwMode="auto">
          <a:xfrm>
            <a:off x="57150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66" name="Rectangle 26"/>
          <p:cNvSpPr>
            <a:spLocks noChangeArrowheads="1"/>
          </p:cNvSpPr>
          <p:nvPr/>
        </p:nvSpPr>
        <p:spPr bwMode="auto">
          <a:xfrm>
            <a:off x="70866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7" name="Rectangle 27"/>
          <p:cNvSpPr>
            <a:spLocks noChangeArrowheads="1"/>
          </p:cNvSpPr>
          <p:nvPr/>
        </p:nvSpPr>
        <p:spPr bwMode="auto">
          <a:xfrm>
            <a:off x="4343400" y="59436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8" name="Rectangle 28"/>
          <p:cNvSpPr>
            <a:spLocks noChangeArrowheads="1"/>
          </p:cNvSpPr>
          <p:nvPr/>
        </p:nvSpPr>
        <p:spPr bwMode="auto">
          <a:xfrm>
            <a:off x="70866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70" name="Rectangle 30"/>
          <p:cNvSpPr>
            <a:spLocks noChangeArrowheads="1"/>
          </p:cNvSpPr>
          <p:nvPr/>
        </p:nvSpPr>
        <p:spPr bwMode="auto">
          <a:xfrm>
            <a:off x="16002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71" name="Rectangle 31"/>
          <p:cNvSpPr>
            <a:spLocks noChangeArrowheads="1"/>
          </p:cNvSpPr>
          <p:nvPr/>
        </p:nvSpPr>
        <p:spPr bwMode="auto">
          <a:xfrm>
            <a:off x="16002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72" name="Rectangle 32"/>
          <p:cNvSpPr>
            <a:spLocks noChangeArrowheads="1"/>
          </p:cNvSpPr>
          <p:nvPr/>
        </p:nvSpPr>
        <p:spPr bwMode="auto">
          <a:xfrm>
            <a:off x="16002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73" name="Rectangle 33"/>
          <p:cNvSpPr>
            <a:spLocks noChangeArrowheads="1"/>
          </p:cNvSpPr>
          <p:nvPr/>
        </p:nvSpPr>
        <p:spPr bwMode="auto">
          <a:xfrm>
            <a:off x="16002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80" name="Rectangle 46"/>
          <p:cNvSpPr>
            <a:spLocks noChangeArrowheads="1"/>
          </p:cNvSpPr>
          <p:nvPr/>
        </p:nvSpPr>
        <p:spPr bwMode="auto">
          <a:xfrm>
            <a:off x="16002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1" name="Rectangle 47"/>
          <p:cNvSpPr>
            <a:spLocks noChangeArrowheads="1"/>
          </p:cNvSpPr>
          <p:nvPr/>
        </p:nvSpPr>
        <p:spPr bwMode="auto">
          <a:xfrm>
            <a:off x="29718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2" name="Rectangle 48"/>
          <p:cNvSpPr>
            <a:spLocks noChangeArrowheads="1"/>
          </p:cNvSpPr>
          <p:nvPr/>
        </p:nvSpPr>
        <p:spPr bwMode="auto">
          <a:xfrm>
            <a:off x="57150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3" name="Rectangle 49"/>
          <p:cNvSpPr>
            <a:spLocks noChangeArrowheads="1"/>
          </p:cNvSpPr>
          <p:nvPr/>
        </p:nvSpPr>
        <p:spPr bwMode="auto">
          <a:xfrm>
            <a:off x="70866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4" name="Rectangle 50"/>
          <p:cNvSpPr>
            <a:spLocks noChangeArrowheads="1"/>
          </p:cNvSpPr>
          <p:nvPr/>
        </p:nvSpPr>
        <p:spPr bwMode="auto">
          <a:xfrm>
            <a:off x="1600200" y="59436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85" name="Rectangle 51"/>
          <p:cNvSpPr>
            <a:spLocks noChangeArrowheads="1"/>
          </p:cNvSpPr>
          <p:nvPr/>
        </p:nvSpPr>
        <p:spPr bwMode="auto">
          <a:xfrm>
            <a:off x="2971800" y="59436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6" name="Rectangle 52"/>
          <p:cNvSpPr>
            <a:spLocks noChangeArrowheads="1"/>
          </p:cNvSpPr>
          <p:nvPr/>
        </p:nvSpPr>
        <p:spPr bwMode="auto">
          <a:xfrm>
            <a:off x="5715000" y="59436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87" name="Rectangle 53"/>
          <p:cNvSpPr>
            <a:spLocks noChangeArrowheads="1"/>
          </p:cNvSpPr>
          <p:nvPr/>
        </p:nvSpPr>
        <p:spPr bwMode="auto">
          <a:xfrm>
            <a:off x="7086600" y="59436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92" name="Rectangle 58"/>
          <p:cNvSpPr>
            <a:spLocks noChangeArrowheads="1"/>
          </p:cNvSpPr>
          <p:nvPr/>
        </p:nvSpPr>
        <p:spPr bwMode="auto">
          <a:xfrm>
            <a:off x="22860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193" name="Rectangle 59"/>
          <p:cNvSpPr>
            <a:spLocks noChangeArrowheads="1"/>
          </p:cNvSpPr>
          <p:nvPr/>
        </p:nvSpPr>
        <p:spPr bwMode="auto">
          <a:xfrm>
            <a:off x="22860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194" name="Rectangle 60"/>
          <p:cNvSpPr>
            <a:spLocks noChangeArrowheads="1"/>
          </p:cNvSpPr>
          <p:nvPr/>
        </p:nvSpPr>
        <p:spPr bwMode="auto">
          <a:xfrm>
            <a:off x="6400800" y="4488485"/>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95" name="Rectangle 61"/>
          <p:cNvSpPr>
            <a:spLocks noChangeArrowheads="1"/>
          </p:cNvSpPr>
          <p:nvPr/>
        </p:nvSpPr>
        <p:spPr bwMode="auto">
          <a:xfrm>
            <a:off x="3657600" y="3810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196" name="Rectangle 62"/>
          <p:cNvSpPr>
            <a:spLocks noChangeArrowheads="1"/>
          </p:cNvSpPr>
          <p:nvPr/>
        </p:nvSpPr>
        <p:spPr bwMode="auto">
          <a:xfrm>
            <a:off x="5029200" y="3810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197" name="Rectangle 63"/>
          <p:cNvSpPr>
            <a:spLocks noChangeArrowheads="1"/>
          </p:cNvSpPr>
          <p:nvPr/>
        </p:nvSpPr>
        <p:spPr bwMode="auto">
          <a:xfrm>
            <a:off x="6400800" y="381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98" name="Rectangle 64"/>
          <p:cNvSpPr>
            <a:spLocks noChangeArrowheads="1"/>
          </p:cNvSpPr>
          <p:nvPr/>
        </p:nvSpPr>
        <p:spPr bwMode="auto">
          <a:xfrm>
            <a:off x="22860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99" name="Rectangle 65"/>
          <p:cNvSpPr>
            <a:spLocks noChangeArrowheads="1"/>
          </p:cNvSpPr>
          <p:nvPr/>
        </p:nvSpPr>
        <p:spPr bwMode="auto">
          <a:xfrm>
            <a:off x="36576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0" name="Rectangle 66"/>
          <p:cNvSpPr>
            <a:spLocks noChangeArrowheads="1"/>
          </p:cNvSpPr>
          <p:nvPr/>
        </p:nvSpPr>
        <p:spPr bwMode="auto">
          <a:xfrm>
            <a:off x="50292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1" name="Rectangle 67"/>
          <p:cNvSpPr>
            <a:spLocks noChangeArrowheads="1"/>
          </p:cNvSpPr>
          <p:nvPr/>
        </p:nvSpPr>
        <p:spPr bwMode="auto">
          <a:xfrm>
            <a:off x="64008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2" name="Rectangle 68"/>
          <p:cNvSpPr>
            <a:spLocks noChangeArrowheads="1"/>
          </p:cNvSpPr>
          <p:nvPr/>
        </p:nvSpPr>
        <p:spPr bwMode="auto">
          <a:xfrm>
            <a:off x="70866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3" name="Rectangle 69"/>
          <p:cNvSpPr>
            <a:spLocks noChangeArrowheads="1"/>
          </p:cNvSpPr>
          <p:nvPr/>
        </p:nvSpPr>
        <p:spPr bwMode="auto">
          <a:xfrm>
            <a:off x="70866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4" name="Rectangle 70"/>
          <p:cNvSpPr>
            <a:spLocks noChangeArrowheads="1"/>
          </p:cNvSpPr>
          <p:nvPr/>
        </p:nvSpPr>
        <p:spPr bwMode="auto">
          <a:xfrm>
            <a:off x="70866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5" name="Rectangle 71"/>
          <p:cNvSpPr>
            <a:spLocks noChangeArrowheads="1"/>
          </p:cNvSpPr>
          <p:nvPr/>
        </p:nvSpPr>
        <p:spPr bwMode="auto">
          <a:xfrm>
            <a:off x="70866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06" name="Rectangle 72"/>
          <p:cNvSpPr>
            <a:spLocks noChangeArrowheads="1"/>
          </p:cNvSpPr>
          <p:nvPr/>
        </p:nvSpPr>
        <p:spPr bwMode="auto">
          <a:xfrm>
            <a:off x="2971800" y="1059485"/>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7" name="Rectangle 73"/>
          <p:cNvSpPr>
            <a:spLocks noChangeArrowheads="1"/>
          </p:cNvSpPr>
          <p:nvPr/>
        </p:nvSpPr>
        <p:spPr bwMode="auto">
          <a:xfrm>
            <a:off x="43434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8" name="Rectangle 74"/>
          <p:cNvSpPr>
            <a:spLocks noChangeArrowheads="1"/>
          </p:cNvSpPr>
          <p:nvPr/>
        </p:nvSpPr>
        <p:spPr bwMode="auto">
          <a:xfrm>
            <a:off x="57150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9" name="Rectangle 75"/>
          <p:cNvSpPr>
            <a:spLocks noChangeArrowheads="1"/>
          </p:cNvSpPr>
          <p:nvPr/>
        </p:nvSpPr>
        <p:spPr bwMode="auto">
          <a:xfrm>
            <a:off x="29718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0" name="Rectangle 76"/>
          <p:cNvSpPr>
            <a:spLocks noChangeArrowheads="1"/>
          </p:cNvSpPr>
          <p:nvPr/>
        </p:nvSpPr>
        <p:spPr bwMode="auto">
          <a:xfrm>
            <a:off x="43434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1" name="Rectangle 77"/>
          <p:cNvSpPr>
            <a:spLocks noChangeArrowheads="1"/>
          </p:cNvSpPr>
          <p:nvPr/>
        </p:nvSpPr>
        <p:spPr bwMode="auto">
          <a:xfrm>
            <a:off x="57150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2" name="Rectangle 78"/>
          <p:cNvSpPr>
            <a:spLocks noChangeArrowheads="1"/>
          </p:cNvSpPr>
          <p:nvPr/>
        </p:nvSpPr>
        <p:spPr bwMode="auto">
          <a:xfrm>
            <a:off x="22860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3" name="Rectangle 79"/>
          <p:cNvSpPr>
            <a:spLocks noChangeArrowheads="1"/>
          </p:cNvSpPr>
          <p:nvPr/>
        </p:nvSpPr>
        <p:spPr bwMode="auto">
          <a:xfrm>
            <a:off x="36576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4" name="Rectangle 80"/>
          <p:cNvSpPr>
            <a:spLocks noChangeArrowheads="1"/>
          </p:cNvSpPr>
          <p:nvPr/>
        </p:nvSpPr>
        <p:spPr bwMode="auto">
          <a:xfrm>
            <a:off x="50292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5" name="Rectangle 81"/>
          <p:cNvSpPr>
            <a:spLocks noChangeArrowheads="1"/>
          </p:cNvSpPr>
          <p:nvPr/>
        </p:nvSpPr>
        <p:spPr bwMode="auto">
          <a:xfrm>
            <a:off x="64008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6" name="Rectangle 82"/>
          <p:cNvSpPr>
            <a:spLocks noChangeArrowheads="1"/>
          </p:cNvSpPr>
          <p:nvPr/>
        </p:nvSpPr>
        <p:spPr bwMode="auto">
          <a:xfrm>
            <a:off x="22860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7" name="Rectangle 83"/>
          <p:cNvSpPr>
            <a:spLocks noChangeArrowheads="1"/>
          </p:cNvSpPr>
          <p:nvPr/>
        </p:nvSpPr>
        <p:spPr bwMode="auto">
          <a:xfrm>
            <a:off x="36576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8" name="Rectangle 84"/>
          <p:cNvSpPr>
            <a:spLocks noChangeArrowheads="1"/>
          </p:cNvSpPr>
          <p:nvPr/>
        </p:nvSpPr>
        <p:spPr bwMode="auto">
          <a:xfrm>
            <a:off x="50292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9" name="Rectangle 85"/>
          <p:cNvSpPr>
            <a:spLocks noChangeArrowheads="1"/>
          </p:cNvSpPr>
          <p:nvPr/>
        </p:nvSpPr>
        <p:spPr bwMode="auto">
          <a:xfrm>
            <a:off x="64008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0" name="Rectangle 86"/>
          <p:cNvSpPr>
            <a:spLocks noChangeArrowheads="1"/>
          </p:cNvSpPr>
          <p:nvPr/>
        </p:nvSpPr>
        <p:spPr bwMode="auto">
          <a:xfrm>
            <a:off x="2286000" y="4489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1" name="Rectangle 87"/>
          <p:cNvSpPr>
            <a:spLocks noChangeArrowheads="1"/>
          </p:cNvSpPr>
          <p:nvPr/>
        </p:nvSpPr>
        <p:spPr bwMode="auto">
          <a:xfrm>
            <a:off x="29718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2" name="Rectangle 88"/>
          <p:cNvSpPr>
            <a:spLocks noChangeArrowheads="1"/>
          </p:cNvSpPr>
          <p:nvPr/>
        </p:nvSpPr>
        <p:spPr bwMode="auto">
          <a:xfrm>
            <a:off x="29718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23" name="Rectangle 89"/>
          <p:cNvSpPr>
            <a:spLocks noChangeArrowheads="1"/>
          </p:cNvSpPr>
          <p:nvPr/>
        </p:nvSpPr>
        <p:spPr bwMode="auto">
          <a:xfrm>
            <a:off x="43434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4" name="Rectangle 90"/>
          <p:cNvSpPr>
            <a:spLocks noChangeArrowheads="1"/>
          </p:cNvSpPr>
          <p:nvPr/>
        </p:nvSpPr>
        <p:spPr bwMode="auto">
          <a:xfrm>
            <a:off x="43434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25" name="Rectangle 91"/>
          <p:cNvSpPr>
            <a:spLocks noChangeArrowheads="1"/>
          </p:cNvSpPr>
          <p:nvPr/>
        </p:nvSpPr>
        <p:spPr bwMode="auto">
          <a:xfrm>
            <a:off x="3657600" y="4489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6" name="Rectangle 92"/>
          <p:cNvSpPr>
            <a:spLocks noChangeArrowheads="1"/>
          </p:cNvSpPr>
          <p:nvPr/>
        </p:nvSpPr>
        <p:spPr bwMode="auto">
          <a:xfrm>
            <a:off x="57150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7" name="Rectangle 93"/>
          <p:cNvSpPr>
            <a:spLocks noChangeArrowheads="1"/>
          </p:cNvSpPr>
          <p:nvPr/>
        </p:nvSpPr>
        <p:spPr bwMode="auto">
          <a:xfrm>
            <a:off x="5029200" y="4489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8" name="Rectangle 94"/>
          <p:cNvSpPr>
            <a:spLocks noChangeArrowheads="1"/>
          </p:cNvSpPr>
          <p:nvPr/>
        </p:nvSpPr>
        <p:spPr bwMode="auto">
          <a:xfrm>
            <a:off x="2286000" y="3810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29" name="Rectangle 95"/>
          <p:cNvSpPr>
            <a:spLocks noChangeArrowheads="1"/>
          </p:cNvSpPr>
          <p:nvPr/>
        </p:nvSpPr>
        <p:spPr bwMode="auto">
          <a:xfrm>
            <a:off x="57150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30" name="Rectangle 96"/>
          <p:cNvSpPr>
            <a:spLocks noChangeArrowheads="1"/>
          </p:cNvSpPr>
          <p:nvPr/>
        </p:nvSpPr>
        <p:spPr bwMode="auto">
          <a:xfrm>
            <a:off x="36576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1" name="Rectangle 97"/>
          <p:cNvSpPr>
            <a:spLocks noChangeArrowheads="1"/>
          </p:cNvSpPr>
          <p:nvPr/>
        </p:nvSpPr>
        <p:spPr bwMode="auto">
          <a:xfrm>
            <a:off x="50292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2" name="Rectangle 98"/>
          <p:cNvSpPr>
            <a:spLocks noChangeArrowheads="1"/>
          </p:cNvSpPr>
          <p:nvPr/>
        </p:nvSpPr>
        <p:spPr bwMode="auto">
          <a:xfrm>
            <a:off x="64008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3" name="Rectangle 99"/>
          <p:cNvSpPr>
            <a:spLocks noChangeArrowheads="1"/>
          </p:cNvSpPr>
          <p:nvPr/>
        </p:nvSpPr>
        <p:spPr bwMode="auto">
          <a:xfrm>
            <a:off x="3650285" y="2514600"/>
            <a:ext cx="457200" cy="461963"/>
          </a:xfrm>
          <a:prstGeom prst="rect">
            <a:avLst/>
          </a:prstGeom>
          <a:noFill/>
          <a:ln w="9525">
            <a:noFill/>
            <a:miter lim="800000"/>
            <a:headEnd/>
            <a:tailEnd/>
          </a:ln>
        </p:spPr>
        <p:txBody>
          <a:bodyPr>
            <a:spAutoFit/>
          </a:bodyPr>
          <a:lstStyle/>
          <a:p>
            <a:pPr algn="ctr"/>
            <a:r>
              <a:rPr lang="en-US" dirty="0">
                <a:solidFill>
                  <a:srgbClr val="C00000"/>
                </a:solidFill>
                <a:latin typeface="Wingdings" pitchFamily="2" charset="2"/>
              </a:rPr>
              <a:t>l</a:t>
            </a:r>
            <a:endParaRPr lang="en-US" dirty="0">
              <a:solidFill>
                <a:srgbClr val="C00000"/>
              </a:solidFill>
            </a:endParaRPr>
          </a:p>
        </p:txBody>
      </p:sp>
      <p:sp>
        <p:nvSpPr>
          <p:cNvPr id="6234" name="Rectangle 100"/>
          <p:cNvSpPr>
            <a:spLocks noChangeArrowheads="1"/>
          </p:cNvSpPr>
          <p:nvPr/>
        </p:nvSpPr>
        <p:spPr bwMode="auto">
          <a:xfrm>
            <a:off x="5029200" y="25146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5" name="Rectangle 101"/>
          <p:cNvSpPr>
            <a:spLocks noChangeArrowheads="1"/>
          </p:cNvSpPr>
          <p:nvPr/>
        </p:nvSpPr>
        <p:spPr bwMode="auto">
          <a:xfrm>
            <a:off x="6400800" y="25146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7" name="Rectangle 103"/>
          <p:cNvSpPr>
            <a:spLocks noChangeArrowheads="1"/>
          </p:cNvSpPr>
          <p:nvPr/>
        </p:nvSpPr>
        <p:spPr bwMode="auto">
          <a:xfrm>
            <a:off x="5029200" y="38862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8" name="Rectangle 104"/>
          <p:cNvSpPr>
            <a:spLocks noChangeArrowheads="1"/>
          </p:cNvSpPr>
          <p:nvPr/>
        </p:nvSpPr>
        <p:spPr bwMode="auto">
          <a:xfrm>
            <a:off x="6400800" y="38862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9" name="Rectangle 105"/>
          <p:cNvSpPr>
            <a:spLocks noChangeArrowheads="1"/>
          </p:cNvSpPr>
          <p:nvPr/>
        </p:nvSpPr>
        <p:spPr bwMode="auto">
          <a:xfrm>
            <a:off x="36576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40" name="Rectangle 106"/>
          <p:cNvSpPr>
            <a:spLocks noChangeArrowheads="1"/>
          </p:cNvSpPr>
          <p:nvPr/>
        </p:nvSpPr>
        <p:spPr bwMode="auto">
          <a:xfrm>
            <a:off x="50292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41" name="Rectangle 107"/>
          <p:cNvSpPr>
            <a:spLocks noChangeArrowheads="1"/>
          </p:cNvSpPr>
          <p:nvPr/>
        </p:nvSpPr>
        <p:spPr bwMode="auto">
          <a:xfrm>
            <a:off x="64008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111" name="TextBox 110"/>
          <p:cNvSpPr txBox="1"/>
          <p:nvPr/>
        </p:nvSpPr>
        <p:spPr>
          <a:xfrm>
            <a:off x="1981200" y="5638800"/>
            <a:ext cx="1066800" cy="400050"/>
          </a:xfrm>
          <a:prstGeom prst="rect">
            <a:avLst/>
          </a:prstGeom>
          <a:noFill/>
        </p:spPr>
        <p:txBody>
          <a:bodyPr>
            <a:spAutoFit/>
          </a:bodyPr>
          <a:lstStyle/>
          <a:p>
            <a:pPr algn="ctr">
              <a:defRPr/>
            </a:pPr>
            <a:r>
              <a:rPr lang="en-US" sz="2000" dirty="0" err="1" smtClean="0">
                <a:solidFill>
                  <a:srgbClr val="C00000"/>
                </a:solidFill>
                <a:latin typeface="+mn-lt"/>
                <a:cs typeface="Courier New" pitchFamily="49" charset="0"/>
              </a:rPr>
              <a:t>i</a:t>
            </a:r>
            <a:r>
              <a:rPr lang="en-US" sz="2000" dirty="0" smtClean="0">
                <a:solidFill>
                  <a:srgbClr val="C00000"/>
                </a:solidFill>
                <a:latin typeface="+mn-lt"/>
                <a:cs typeface="Courier New" pitchFamily="49" charset="0"/>
              </a:rPr>
              <a:t> = IMS</a:t>
            </a:r>
            <a:endParaRPr lang="en-US" sz="2000" dirty="0">
              <a:solidFill>
                <a:srgbClr val="C00000"/>
              </a:solidFill>
              <a:latin typeface="+mn-lt"/>
              <a:cs typeface="Courier New" pitchFamily="49" charset="0"/>
            </a:endParaRPr>
          </a:p>
        </p:txBody>
      </p:sp>
      <p:sp>
        <p:nvSpPr>
          <p:cNvPr id="112" name="TextBox 111"/>
          <p:cNvSpPr txBox="1"/>
          <p:nvPr/>
        </p:nvSpPr>
        <p:spPr>
          <a:xfrm>
            <a:off x="3352800" y="56388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IMS+1</a:t>
            </a:r>
            <a:endParaRPr lang="en-US" sz="2000" dirty="0">
              <a:solidFill>
                <a:srgbClr val="C00000"/>
              </a:solidFill>
              <a:latin typeface="+mn-lt"/>
              <a:cs typeface="Courier New" pitchFamily="49" charset="0"/>
            </a:endParaRPr>
          </a:p>
        </p:txBody>
      </p:sp>
      <p:sp>
        <p:nvSpPr>
          <p:cNvPr id="113" name="TextBox 112"/>
          <p:cNvSpPr txBox="1"/>
          <p:nvPr/>
        </p:nvSpPr>
        <p:spPr>
          <a:xfrm>
            <a:off x="4724400" y="56388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IME-1</a:t>
            </a:r>
            <a:endParaRPr lang="en-US" sz="2000" dirty="0">
              <a:solidFill>
                <a:srgbClr val="C00000"/>
              </a:solidFill>
              <a:latin typeface="+mn-lt"/>
              <a:cs typeface="Courier New" pitchFamily="49" charset="0"/>
            </a:endParaRPr>
          </a:p>
        </p:txBody>
      </p:sp>
      <p:sp>
        <p:nvSpPr>
          <p:cNvPr id="114" name="TextBox 113"/>
          <p:cNvSpPr txBox="1"/>
          <p:nvPr/>
        </p:nvSpPr>
        <p:spPr>
          <a:xfrm>
            <a:off x="6019800" y="5638800"/>
            <a:ext cx="1219200" cy="400050"/>
          </a:xfrm>
          <a:prstGeom prst="rect">
            <a:avLst/>
          </a:prstGeom>
          <a:noFill/>
        </p:spPr>
        <p:txBody>
          <a:bodyPr>
            <a:spAutoFit/>
          </a:bodyPr>
          <a:lstStyle/>
          <a:p>
            <a:pPr algn="ctr">
              <a:defRPr/>
            </a:pPr>
            <a:r>
              <a:rPr lang="en-US" sz="2000" dirty="0" err="1" smtClean="0">
                <a:solidFill>
                  <a:srgbClr val="C00000"/>
                </a:solidFill>
                <a:latin typeface="+mn-lt"/>
                <a:cs typeface="Courier New" pitchFamily="49" charset="0"/>
              </a:rPr>
              <a:t>i</a:t>
            </a:r>
            <a:r>
              <a:rPr lang="en-US" sz="2000" dirty="0" smtClean="0">
                <a:solidFill>
                  <a:srgbClr val="C00000"/>
                </a:solidFill>
                <a:latin typeface="+mn-lt"/>
                <a:cs typeface="Courier New" pitchFamily="49" charset="0"/>
              </a:rPr>
              <a:t> = IME</a:t>
            </a:r>
            <a:endParaRPr lang="en-US" sz="2000" dirty="0">
              <a:solidFill>
                <a:srgbClr val="C00000"/>
              </a:solidFill>
              <a:latin typeface="+mn-lt"/>
              <a:cs typeface="Courier New" pitchFamily="49" charset="0"/>
            </a:endParaRPr>
          </a:p>
        </p:txBody>
      </p:sp>
      <p:sp>
        <p:nvSpPr>
          <p:cNvPr id="115" name="TextBox 114"/>
          <p:cNvSpPr txBox="1"/>
          <p:nvPr/>
        </p:nvSpPr>
        <p:spPr>
          <a:xfrm>
            <a:off x="7696200" y="5257800"/>
            <a:ext cx="1066800" cy="400050"/>
          </a:xfrm>
          <a:prstGeom prst="rect">
            <a:avLst/>
          </a:prstGeom>
          <a:noFill/>
        </p:spPr>
        <p:txBody>
          <a:bodyPr>
            <a:spAutoFit/>
          </a:bodyPr>
          <a:lstStyle/>
          <a:p>
            <a:pPr algn="ctr">
              <a:defRPr/>
            </a:pPr>
            <a:r>
              <a:rPr lang="en-US" sz="2000" dirty="0">
                <a:solidFill>
                  <a:srgbClr val="C00000"/>
                </a:solidFill>
                <a:latin typeface="+mn-lt"/>
                <a:cs typeface="Courier New" pitchFamily="49" charset="0"/>
              </a:rPr>
              <a:t>j = </a:t>
            </a:r>
            <a:r>
              <a:rPr lang="en-US" sz="2000" dirty="0" smtClean="0">
                <a:solidFill>
                  <a:srgbClr val="C00000"/>
                </a:solidFill>
                <a:latin typeface="+mn-lt"/>
                <a:cs typeface="Courier New" pitchFamily="49" charset="0"/>
              </a:rPr>
              <a:t>JMS</a:t>
            </a:r>
            <a:endParaRPr lang="en-US" sz="2000" dirty="0">
              <a:solidFill>
                <a:srgbClr val="C00000"/>
              </a:solidFill>
              <a:latin typeface="+mn-lt"/>
              <a:cs typeface="Courier New" pitchFamily="49" charset="0"/>
            </a:endParaRPr>
          </a:p>
        </p:txBody>
      </p:sp>
      <p:sp>
        <p:nvSpPr>
          <p:cNvPr id="116" name="TextBox 115"/>
          <p:cNvSpPr txBox="1"/>
          <p:nvPr/>
        </p:nvSpPr>
        <p:spPr>
          <a:xfrm>
            <a:off x="7674428" y="38862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JMS+2</a:t>
            </a:r>
            <a:endParaRPr lang="en-US" sz="2000" dirty="0">
              <a:solidFill>
                <a:srgbClr val="C00000"/>
              </a:solidFill>
              <a:latin typeface="+mn-lt"/>
              <a:cs typeface="Courier New" pitchFamily="49" charset="0"/>
            </a:endParaRPr>
          </a:p>
        </p:txBody>
      </p:sp>
      <p:sp>
        <p:nvSpPr>
          <p:cNvPr id="117" name="TextBox 116"/>
          <p:cNvSpPr txBox="1"/>
          <p:nvPr/>
        </p:nvSpPr>
        <p:spPr>
          <a:xfrm>
            <a:off x="7696200" y="25146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JME </a:t>
            </a:r>
            <a:r>
              <a:rPr lang="en-US" sz="2000" dirty="0">
                <a:solidFill>
                  <a:srgbClr val="C00000"/>
                </a:solidFill>
                <a:latin typeface="+mn-lt"/>
                <a:cs typeface="Courier New" pitchFamily="49" charset="0"/>
              </a:rPr>
              <a:t>- </a:t>
            </a:r>
            <a:r>
              <a:rPr lang="en-US" sz="2000" dirty="0" smtClean="0">
                <a:solidFill>
                  <a:srgbClr val="C00000"/>
                </a:solidFill>
                <a:latin typeface="+mn-lt"/>
                <a:cs typeface="Courier New" pitchFamily="49" charset="0"/>
              </a:rPr>
              <a:t>2</a:t>
            </a:r>
            <a:endParaRPr lang="en-US" sz="2000" dirty="0">
              <a:solidFill>
                <a:srgbClr val="C00000"/>
              </a:solidFill>
              <a:latin typeface="+mn-lt"/>
              <a:cs typeface="Courier New" pitchFamily="49" charset="0"/>
            </a:endParaRPr>
          </a:p>
        </p:txBody>
      </p:sp>
      <p:sp>
        <p:nvSpPr>
          <p:cNvPr id="118" name="TextBox 117"/>
          <p:cNvSpPr txBox="1"/>
          <p:nvPr/>
        </p:nvSpPr>
        <p:spPr>
          <a:xfrm>
            <a:off x="7620000" y="1143000"/>
            <a:ext cx="12192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j </a:t>
            </a:r>
            <a:r>
              <a:rPr lang="en-US" sz="2000" dirty="0">
                <a:solidFill>
                  <a:srgbClr val="C00000"/>
                </a:solidFill>
                <a:latin typeface="+mn-lt"/>
                <a:cs typeface="Courier New" pitchFamily="49" charset="0"/>
              </a:rPr>
              <a:t>= </a:t>
            </a:r>
            <a:r>
              <a:rPr lang="en-US" sz="2000" dirty="0" smtClean="0">
                <a:solidFill>
                  <a:srgbClr val="C00000"/>
                </a:solidFill>
                <a:latin typeface="+mn-lt"/>
                <a:cs typeface="Courier New" pitchFamily="49" charset="0"/>
              </a:rPr>
              <a:t>JME</a:t>
            </a:r>
            <a:endParaRPr lang="en-US" sz="2000" dirty="0">
              <a:solidFill>
                <a:srgbClr val="C00000"/>
              </a:solidFill>
              <a:latin typeface="+mn-lt"/>
              <a:cs typeface="Courier New" pitchFamily="49" charset="0"/>
            </a:endParaRPr>
          </a:p>
        </p:txBody>
      </p:sp>
      <p:sp>
        <p:nvSpPr>
          <p:cNvPr id="6159" name="Rectangle 19"/>
          <p:cNvSpPr>
            <a:spLocks noChangeArrowheads="1"/>
          </p:cNvSpPr>
          <p:nvPr/>
        </p:nvSpPr>
        <p:spPr bwMode="auto">
          <a:xfrm>
            <a:off x="2971800" y="32004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57" name="Rectangle 17"/>
          <p:cNvSpPr>
            <a:spLocks noChangeArrowheads="1"/>
          </p:cNvSpPr>
          <p:nvPr/>
        </p:nvSpPr>
        <p:spPr bwMode="auto">
          <a:xfrm>
            <a:off x="2286000" y="3886200"/>
            <a:ext cx="457200" cy="461963"/>
          </a:xfrm>
          <a:prstGeom prst="rect">
            <a:avLst/>
          </a:prstGeom>
          <a:noFill/>
          <a:ln w="9525">
            <a:noFill/>
            <a:miter lim="800000"/>
            <a:headEnd/>
            <a:tailEnd/>
          </a:ln>
        </p:spPr>
        <p:txBody>
          <a:bodyPr>
            <a:spAutoFit/>
          </a:bodyPr>
          <a:lstStyle/>
          <a:p>
            <a:pPr algn="ctr"/>
            <a:r>
              <a:rPr lang="en-US" dirty="0">
                <a:solidFill>
                  <a:srgbClr val="C00000"/>
                </a:solidFill>
                <a:latin typeface="Wingdings" pitchFamily="2" charset="2"/>
              </a:rPr>
              <a:t>l</a:t>
            </a:r>
            <a:endParaRPr lang="en-US" dirty="0"/>
          </a:p>
        </p:txBody>
      </p:sp>
      <p:sp>
        <p:nvSpPr>
          <p:cNvPr id="6236" name="Rectangle 102"/>
          <p:cNvSpPr>
            <a:spLocks noChangeArrowheads="1"/>
          </p:cNvSpPr>
          <p:nvPr/>
        </p:nvSpPr>
        <p:spPr bwMode="auto">
          <a:xfrm>
            <a:off x="3650285" y="3886200"/>
            <a:ext cx="457200" cy="461963"/>
          </a:xfrm>
          <a:prstGeom prst="rect">
            <a:avLst/>
          </a:prstGeom>
          <a:noFill/>
          <a:ln w="9525">
            <a:noFill/>
            <a:miter lim="800000"/>
            <a:headEnd/>
            <a:tailEnd/>
          </a:ln>
        </p:spPr>
        <p:txBody>
          <a:bodyPr>
            <a:spAutoFit/>
          </a:bodyPr>
          <a:lstStyle/>
          <a:p>
            <a:pPr algn="ctr"/>
            <a:r>
              <a:rPr lang="en-US" dirty="0">
                <a:solidFill>
                  <a:srgbClr val="C00000"/>
                </a:solidFill>
                <a:latin typeface="Wingdings" pitchFamily="2" charset="2"/>
              </a:rPr>
              <a:t>l</a:t>
            </a:r>
            <a:endParaRPr lang="en-US" dirty="0">
              <a:solidFill>
                <a:srgbClr val="C00000"/>
              </a:solidFill>
            </a:endParaRPr>
          </a:p>
        </p:txBody>
      </p:sp>
      <p:sp>
        <p:nvSpPr>
          <p:cNvPr id="6169" name="Rectangle 29"/>
          <p:cNvSpPr>
            <a:spLocks noChangeArrowheads="1"/>
          </p:cNvSpPr>
          <p:nvPr/>
        </p:nvSpPr>
        <p:spPr bwMode="auto">
          <a:xfrm>
            <a:off x="29718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599" name="TextBox 598"/>
          <p:cNvSpPr txBox="1"/>
          <p:nvPr/>
        </p:nvSpPr>
        <p:spPr>
          <a:xfrm>
            <a:off x="7620000" y="1828800"/>
            <a:ext cx="1219200" cy="400050"/>
          </a:xfrm>
          <a:prstGeom prst="rect">
            <a:avLst/>
          </a:prstGeom>
          <a:noFill/>
        </p:spPr>
        <p:txBody>
          <a:bodyPr>
            <a:spAutoFit/>
          </a:bodyPr>
          <a:lstStyle/>
          <a:p>
            <a:pPr algn="ctr">
              <a:defRPr/>
            </a:pPr>
            <a:r>
              <a:rPr lang="en-US" sz="2000" dirty="0" smtClean="0">
                <a:solidFill>
                  <a:schemeClr val="tx2"/>
                </a:solidFill>
                <a:latin typeface="+mn-lt"/>
                <a:cs typeface="Courier New" pitchFamily="49" charset="0"/>
              </a:rPr>
              <a:t>JME - 1</a:t>
            </a:r>
            <a:endParaRPr lang="en-US" sz="2000" dirty="0">
              <a:solidFill>
                <a:schemeClr val="tx2"/>
              </a:solidFill>
              <a:latin typeface="+mn-lt"/>
              <a:cs typeface="Courier New" pitchFamily="49" charset="0"/>
            </a:endParaRPr>
          </a:p>
        </p:txBody>
      </p:sp>
      <p:sp>
        <p:nvSpPr>
          <p:cNvPr id="600" name="TextBox 599"/>
          <p:cNvSpPr txBox="1"/>
          <p:nvPr/>
        </p:nvSpPr>
        <p:spPr>
          <a:xfrm>
            <a:off x="7696200" y="4582884"/>
            <a:ext cx="1066800" cy="400110"/>
          </a:xfrm>
          <a:prstGeom prst="rect">
            <a:avLst/>
          </a:prstGeom>
          <a:noFill/>
        </p:spPr>
        <p:txBody>
          <a:bodyPr>
            <a:spAutoFit/>
          </a:bodyPr>
          <a:lstStyle/>
          <a:p>
            <a:pPr algn="ctr">
              <a:defRPr/>
            </a:pPr>
            <a:r>
              <a:rPr lang="en-US" sz="2000" dirty="0" smtClean="0">
                <a:solidFill>
                  <a:schemeClr val="tx2"/>
                </a:solidFill>
                <a:latin typeface="+mn-lt"/>
                <a:cs typeface="Courier New" pitchFamily="49" charset="0"/>
              </a:rPr>
              <a:t>JMS+1</a:t>
            </a:r>
            <a:endParaRPr lang="en-US" sz="2000" dirty="0">
              <a:solidFill>
                <a:schemeClr val="tx2"/>
              </a:solidFill>
              <a:latin typeface="+mn-lt"/>
              <a:cs typeface="Courier New" pitchFamily="49" charset="0"/>
            </a:endParaRPr>
          </a:p>
        </p:txBody>
      </p:sp>
      <p:sp>
        <p:nvSpPr>
          <p:cNvPr id="545" name="Footer Placeholder 544"/>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Nesting approach</a:t>
            </a:r>
            <a:endParaRPr lang="en-US" dirty="0"/>
          </a:p>
        </p:txBody>
      </p:sp>
      <p:sp>
        <p:nvSpPr>
          <p:cNvPr id="3" name="Content Placeholder 2"/>
          <p:cNvSpPr>
            <a:spLocks noGrp="1"/>
          </p:cNvSpPr>
          <p:nvPr>
            <p:ph idx="1"/>
          </p:nvPr>
        </p:nvSpPr>
        <p:spPr/>
        <p:txBody>
          <a:bodyPr/>
          <a:lstStyle/>
          <a:p>
            <a:pPr>
              <a:buFont typeface="Wingdings" pitchFamily="2" charset="2"/>
              <a:buChar char="Ø"/>
            </a:pPr>
            <a:r>
              <a:rPr lang="en-US" dirty="0" smtClean="0"/>
              <a:t> E-grid indexing</a:t>
            </a:r>
          </a:p>
          <a:p>
            <a:pPr>
              <a:buFont typeface="Wingdings" pitchFamily="2" charset="2"/>
              <a:buChar char="Ø"/>
            </a:pPr>
            <a:r>
              <a:rPr lang="en-US" dirty="0" smtClean="0"/>
              <a:t> Nearest Neighbor is along the diagonal</a:t>
            </a:r>
          </a:p>
          <a:p>
            <a:pPr>
              <a:buFont typeface="Wingdings" pitchFamily="2" charset="2"/>
              <a:buChar char="Ø"/>
            </a:pPr>
            <a:r>
              <a:rPr lang="en-US" dirty="0" smtClean="0"/>
              <a:t> Interpolations consistent with model dynamics along the diagonal</a:t>
            </a:r>
          </a:p>
          <a:p>
            <a:pPr>
              <a:buFont typeface="Wingdings" pitchFamily="2" charset="2"/>
              <a:buChar char="Ø"/>
            </a:pPr>
            <a:r>
              <a:rPr lang="en-US" dirty="0" smtClean="0">
                <a:solidFill>
                  <a:srgbClr val="7030A0"/>
                </a:solidFill>
              </a:rPr>
              <a:t>Boundary conditions use square grid volume</a:t>
            </a:r>
            <a:endParaRPr lang="en-US" dirty="0" smtClean="0"/>
          </a:p>
          <a:p>
            <a:pPr>
              <a:buFont typeface="Wingdings" pitchFamily="2" charset="2"/>
              <a:buChar char="Ø"/>
            </a:pPr>
            <a:r>
              <a:rPr lang="en-US" dirty="0" smtClean="0"/>
              <a:t>Vertical Mass Adjustment</a:t>
            </a:r>
          </a:p>
          <a:p>
            <a:pPr>
              <a:buFont typeface="Wingdings" pitchFamily="2" charset="2"/>
              <a:buChar char="Ø"/>
            </a:pPr>
            <a:endParaRPr lang="en-US" dirty="0" smtClean="0"/>
          </a:p>
        </p:txBody>
      </p:sp>
      <p:sp>
        <p:nvSpPr>
          <p:cNvPr id="4" name="Footer Placeholder 3"/>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62000" y="304800"/>
            <a:ext cx="7627938" cy="536575"/>
          </a:xfrm>
        </p:spPr>
        <p:txBody>
          <a:bodyPr>
            <a:normAutofit fontScale="90000"/>
          </a:bodyPr>
          <a:lstStyle/>
          <a:p>
            <a:r>
              <a:rPr lang="en-US" sz="4000">
                <a:solidFill>
                  <a:srgbClr val="0033CC"/>
                </a:solidFill>
              </a:rPr>
              <a:t>Salient features: Initial Conditions</a:t>
            </a:r>
          </a:p>
        </p:txBody>
      </p:sp>
      <p:sp>
        <p:nvSpPr>
          <p:cNvPr id="90115" name="Rectangle 3"/>
          <p:cNvSpPr>
            <a:spLocks noGrp="1" noChangeArrowheads="1"/>
          </p:cNvSpPr>
          <p:nvPr>
            <p:ph type="body" idx="1"/>
          </p:nvPr>
        </p:nvSpPr>
        <p:spPr>
          <a:xfrm>
            <a:off x="304800" y="1371600"/>
            <a:ext cx="5791200" cy="5105400"/>
          </a:xfrm>
        </p:spPr>
        <p:txBody>
          <a:bodyPr>
            <a:normAutofit/>
          </a:bodyPr>
          <a:lstStyle/>
          <a:p>
            <a:pPr>
              <a:lnSpc>
                <a:spcPct val="80000"/>
              </a:lnSpc>
              <a:buFont typeface="Wingdings" pitchFamily="2" charset="2"/>
              <a:buChar char="Ø"/>
            </a:pPr>
            <a:r>
              <a:rPr lang="en-US" sz="1800" b="1" dirty="0">
                <a:solidFill>
                  <a:srgbClr val="0033CC"/>
                </a:solidFill>
              </a:rPr>
              <a:t>Bi-linear Interpolation along the horizontal</a:t>
            </a:r>
          </a:p>
          <a:p>
            <a:pPr>
              <a:lnSpc>
                <a:spcPct val="80000"/>
              </a:lnSpc>
              <a:buFont typeface="Wingdings" pitchFamily="2" charset="2"/>
              <a:buChar char="Ø"/>
            </a:pPr>
            <a:endParaRPr lang="en-US" sz="1800" b="1" dirty="0">
              <a:solidFill>
                <a:srgbClr val="0033CC"/>
              </a:solidFill>
            </a:endParaRPr>
          </a:p>
          <a:p>
            <a:pPr>
              <a:lnSpc>
                <a:spcPct val="80000"/>
              </a:lnSpc>
              <a:buFont typeface="Wingdings" pitchFamily="2" charset="2"/>
              <a:buChar char="Ø"/>
            </a:pPr>
            <a:r>
              <a:rPr lang="en-US" sz="1800" b="1" dirty="0">
                <a:solidFill>
                  <a:srgbClr val="0033CC"/>
                </a:solidFill>
              </a:rPr>
              <a:t>Nearest neighbor for land state variables except terrain</a:t>
            </a:r>
          </a:p>
          <a:p>
            <a:pPr>
              <a:lnSpc>
                <a:spcPct val="80000"/>
              </a:lnSpc>
              <a:buFont typeface="Wingdings" pitchFamily="2" charset="2"/>
              <a:buChar char="Ø"/>
            </a:pPr>
            <a:endParaRPr lang="en-US" sz="1800" b="1" dirty="0">
              <a:solidFill>
                <a:srgbClr val="0033CC"/>
              </a:solidFill>
            </a:endParaRPr>
          </a:p>
          <a:p>
            <a:pPr>
              <a:lnSpc>
                <a:spcPct val="80000"/>
              </a:lnSpc>
              <a:buFont typeface="Wingdings" pitchFamily="2" charset="2"/>
              <a:buChar char="Ø"/>
            </a:pPr>
            <a:r>
              <a:rPr lang="en-US" sz="1800" b="1" dirty="0">
                <a:solidFill>
                  <a:srgbClr val="0033CC"/>
                </a:solidFill>
              </a:rPr>
              <a:t>Simplified land-surface treatment that avoids the need for additional inputs such as the soil temperatures, soil moisture or SSTs over isolated land or water bodies inconsistent with the parent </a:t>
            </a:r>
            <a:r>
              <a:rPr lang="en-US" sz="1800" b="1" dirty="0" smtClean="0">
                <a:solidFill>
                  <a:srgbClr val="0033CC"/>
                </a:solidFill>
              </a:rPr>
              <a:t>domain (This will be changed when we introduce new high resolution data)</a:t>
            </a:r>
          </a:p>
          <a:p>
            <a:pPr>
              <a:lnSpc>
                <a:spcPct val="80000"/>
              </a:lnSpc>
              <a:buFont typeface="Wingdings" pitchFamily="2" charset="2"/>
              <a:buChar char="Ø"/>
            </a:pPr>
            <a:endParaRPr lang="en-US" sz="1800" b="1" dirty="0">
              <a:solidFill>
                <a:srgbClr val="0033CC"/>
              </a:solidFill>
            </a:endParaRPr>
          </a:p>
        </p:txBody>
      </p:sp>
      <p:sp>
        <p:nvSpPr>
          <p:cNvPr id="5" name="Footer Placeholder 4"/>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02"/>
          <p:cNvGrpSpPr>
            <a:grpSpLocks noChangeAspect="1"/>
          </p:cNvGrpSpPr>
          <p:nvPr/>
        </p:nvGrpSpPr>
        <p:grpSpPr>
          <a:xfrm>
            <a:off x="1600200" y="152400"/>
            <a:ext cx="7239000" cy="6361113"/>
            <a:chOff x="1600200" y="152400"/>
            <a:chExt cx="7239000" cy="6361113"/>
          </a:xfrm>
        </p:grpSpPr>
        <p:sp>
          <p:nvSpPr>
            <p:cNvPr id="6254" name="TextBox 135"/>
            <p:cNvSpPr txBox="1">
              <a:spLocks noChangeArrowheads="1"/>
            </p:cNvSpPr>
            <p:nvPr/>
          </p:nvSpPr>
          <p:spPr bwMode="auto">
            <a:xfrm>
              <a:off x="2286000" y="152400"/>
              <a:ext cx="4724400" cy="369332"/>
            </a:xfrm>
            <a:prstGeom prst="rect">
              <a:avLst/>
            </a:prstGeom>
            <a:noFill/>
            <a:ln w="9525">
              <a:noFill/>
              <a:miter lim="800000"/>
              <a:headEnd/>
              <a:tailEnd/>
            </a:ln>
          </p:spPr>
          <p:txBody>
            <a:bodyPr wrap="square">
              <a:spAutoFit/>
            </a:bodyPr>
            <a:lstStyle/>
            <a:p>
              <a:pPr algn="ctr"/>
              <a:r>
                <a:rPr lang="en-US" b="1" dirty="0" smtClean="0">
                  <a:latin typeface="AvantGarde" pitchFamily="34" charset="0"/>
                </a:rPr>
                <a:t>E-</a:t>
              </a:r>
              <a:r>
                <a:rPr lang="en-US" b="1" dirty="0" smtClean="0">
                  <a:solidFill>
                    <a:srgbClr val="C00000"/>
                  </a:solidFill>
                  <a:latin typeface="AvantGarde" pitchFamily="34" charset="0"/>
                </a:rPr>
                <a:t>G</a:t>
              </a:r>
              <a:r>
                <a:rPr lang="en-US" b="1" dirty="0" smtClean="0">
                  <a:solidFill>
                    <a:schemeClr val="accent2"/>
                  </a:solidFill>
                  <a:latin typeface="AvantGarde" pitchFamily="34" charset="0"/>
                </a:rPr>
                <a:t>R</a:t>
              </a:r>
              <a:r>
                <a:rPr lang="en-US" b="1" dirty="0" smtClean="0">
                  <a:latin typeface="AvantGarde" pitchFamily="34" charset="0"/>
                </a:rPr>
                <a:t>ID Refinement: Mass Grid Points</a:t>
              </a:r>
              <a:endParaRPr lang="en-US" b="1" dirty="0">
                <a:latin typeface="AvantGarde" pitchFamily="34" charset="0"/>
              </a:endParaRPr>
            </a:p>
          </p:txBody>
        </p:sp>
        <p:grpSp>
          <p:nvGrpSpPr>
            <p:cNvPr id="3" name="Group 601"/>
            <p:cNvGrpSpPr/>
            <p:nvPr/>
          </p:nvGrpSpPr>
          <p:grpSpPr>
            <a:xfrm>
              <a:off x="1600200" y="381000"/>
              <a:ext cx="7239000" cy="6132513"/>
              <a:chOff x="1600200" y="381000"/>
              <a:chExt cx="7239000" cy="6132513"/>
            </a:xfrm>
          </p:grpSpPr>
          <p:sp>
            <p:nvSpPr>
              <p:cNvPr id="122" name="Rectangle 121"/>
              <p:cNvSpPr/>
              <p:nvPr/>
            </p:nvSpPr>
            <p:spPr>
              <a:xfrm>
                <a:off x="2504235" y="1371600"/>
                <a:ext cx="4114800" cy="4114800"/>
              </a:xfrm>
              <a:prstGeom prst="rect">
                <a:avLst/>
              </a:prstGeom>
              <a:solidFill>
                <a:schemeClr val="bg2">
                  <a:lumMod val="20000"/>
                  <a:lumOff val="80000"/>
                </a:schemeClr>
              </a:solid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7" name="Straight Connector 126"/>
              <p:cNvCxnSpPr/>
              <p:nvPr/>
            </p:nvCxnSpPr>
            <p:spPr>
              <a:xfrm rot="5400000">
                <a:off x="1822279" y="3428206"/>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a:off x="3193879" y="3428206"/>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514600" y="2750515"/>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514600" y="4122115"/>
                <a:ext cx="4114800" cy="1588"/>
              </a:xfrm>
              <a:prstGeom prst="line">
                <a:avLst/>
              </a:prstGeom>
              <a:ln w="63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151" name="Rectangle 10"/>
              <p:cNvSpPr>
                <a:spLocks noChangeArrowheads="1"/>
              </p:cNvSpPr>
              <p:nvPr/>
            </p:nvSpPr>
            <p:spPr bwMode="auto">
              <a:xfrm>
                <a:off x="43434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52" name="Rectangle 11"/>
              <p:cNvSpPr>
                <a:spLocks noChangeArrowheads="1"/>
              </p:cNvSpPr>
              <p:nvPr/>
            </p:nvSpPr>
            <p:spPr bwMode="auto">
              <a:xfrm>
                <a:off x="16002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53" name="Rectangle 12"/>
              <p:cNvSpPr>
                <a:spLocks noChangeArrowheads="1"/>
              </p:cNvSpPr>
              <p:nvPr/>
            </p:nvSpPr>
            <p:spPr bwMode="auto">
              <a:xfrm>
                <a:off x="2286000" y="25146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154" name="Rectangle 13"/>
              <p:cNvSpPr>
                <a:spLocks noChangeArrowheads="1"/>
              </p:cNvSpPr>
              <p:nvPr/>
            </p:nvSpPr>
            <p:spPr bwMode="auto">
              <a:xfrm>
                <a:off x="57150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55" name="Rectangle 15"/>
              <p:cNvSpPr>
                <a:spLocks noChangeArrowheads="1"/>
              </p:cNvSpPr>
              <p:nvPr/>
            </p:nvSpPr>
            <p:spPr bwMode="auto">
              <a:xfrm>
                <a:off x="16002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156" name="Rectangle 16"/>
              <p:cNvSpPr>
                <a:spLocks noChangeArrowheads="1"/>
              </p:cNvSpPr>
              <p:nvPr/>
            </p:nvSpPr>
            <p:spPr bwMode="auto">
              <a:xfrm>
                <a:off x="16002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58" name="Rectangle 18"/>
              <p:cNvSpPr>
                <a:spLocks noChangeArrowheads="1"/>
              </p:cNvSpPr>
              <p:nvPr/>
            </p:nvSpPr>
            <p:spPr bwMode="auto">
              <a:xfrm>
                <a:off x="29718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0" name="Rectangle 20"/>
              <p:cNvSpPr>
                <a:spLocks noChangeArrowheads="1"/>
              </p:cNvSpPr>
              <p:nvPr/>
            </p:nvSpPr>
            <p:spPr bwMode="auto">
              <a:xfrm>
                <a:off x="57150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1" name="Rectangle 21"/>
              <p:cNvSpPr>
                <a:spLocks noChangeArrowheads="1"/>
              </p:cNvSpPr>
              <p:nvPr/>
            </p:nvSpPr>
            <p:spPr bwMode="auto">
              <a:xfrm>
                <a:off x="43434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2" name="Rectangle 22"/>
              <p:cNvSpPr>
                <a:spLocks noChangeArrowheads="1"/>
              </p:cNvSpPr>
              <p:nvPr/>
            </p:nvSpPr>
            <p:spPr bwMode="auto">
              <a:xfrm>
                <a:off x="70866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63" name="Rectangle 23"/>
              <p:cNvSpPr>
                <a:spLocks noChangeArrowheads="1"/>
              </p:cNvSpPr>
              <p:nvPr/>
            </p:nvSpPr>
            <p:spPr bwMode="auto">
              <a:xfrm>
                <a:off x="43434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64" name="Rectangle 24"/>
              <p:cNvSpPr>
                <a:spLocks noChangeArrowheads="1"/>
              </p:cNvSpPr>
              <p:nvPr/>
            </p:nvSpPr>
            <p:spPr bwMode="auto">
              <a:xfrm>
                <a:off x="43434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5" name="Rectangle 25"/>
              <p:cNvSpPr>
                <a:spLocks noChangeArrowheads="1"/>
              </p:cNvSpPr>
              <p:nvPr/>
            </p:nvSpPr>
            <p:spPr bwMode="auto">
              <a:xfrm>
                <a:off x="57150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66" name="Rectangle 26"/>
              <p:cNvSpPr>
                <a:spLocks noChangeArrowheads="1"/>
              </p:cNvSpPr>
              <p:nvPr/>
            </p:nvSpPr>
            <p:spPr bwMode="auto">
              <a:xfrm>
                <a:off x="70866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7" name="Rectangle 27"/>
              <p:cNvSpPr>
                <a:spLocks noChangeArrowheads="1"/>
              </p:cNvSpPr>
              <p:nvPr/>
            </p:nvSpPr>
            <p:spPr bwMode="auto">
              <a:xfrm>
                <a:off x="4343400" y="59436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68" name="Rectangle 28"/>
              <p:cNvSpPr>
                <a:spLocks noChangeArrowheads="1"/>
              </p:cNvSpPr>
              <p:nvPr/>
            </p:nvSpPr>
            <p:spPr bwMode="auto">
              <a:xfrm>
                <a:off x="7086600" y="32004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70" name="Rectangle 30"/>
              <p:cNvSpPr>
                <a:spLocks noChangeArrowheads="1"/>
              </p:cNvSpPr>
              <p:nvPr/>
            </p:nvSpPr>
            <p:spPr bwMode="auto">
              <a:xfrm>
                <a:off x="1600200" y="18288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71" name="Rectangle 31"/>
              <p:cNvSpPr>
                <a:spLocks noChangeArrowheads="1"/>
              </p:cNvSpPr>
              <p:nvPr/>
            </p:nvSpPr>
            <p:spPr bwMode="auto">
              <a:xfrm>
                <a:off x="16002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72" name="Rectangle 32"/>
              <p:cNvSpPr>
                <a:spLocks noChangeArrowheads="1"/>
              </p:cNvSpPr>
              <p:nvPr/>
            </p:nvSpPr>
            <p:spPr bwMode="auto">
              <a:xfrm>
                <a:off x="16002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73" name="Rectangle 33"/>
              <p:cNvSpPr>
                <a:spLocks noChangeArrowheads="1"/>
              </p:cNvSpPr>
              <p:nvPr/>
            </p:nvSpPr>
            <p:spPr bwMode="auto">
              <a:xfrm>
                <a:off x="16002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80" name="Rectangle 46"/>
              <p:cNvSpPr>
                <a:spLocks noChangeArrowheads="1"/>
              </p:cNvSpPr>
              <p:nvPr/>
            </p:nvSpPr>
            <p:spPr bwMode="auto">
              <a:xfrm>
                <a:off x="16002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1" name="Rectangle 47"/>
              <p:cNvSpPr>
                <a:spLocks noChangeArrowheads="1"/>
              </p:cNvSpPr>
              <p:nvPr/>
            </p:nvSpPr>
            <p:spPr bwMode="auto">
              <a:xfrm>
                <a:off x="29718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2" name="Rectangle 48"/>
              <p:cNvSpPr>
                <a:spLocks noChangeArrowheads="1"/>
              </p:cNvSpPr>
              <p:nvPr/>
            </p:nvSpPr>
            <p:spPr bwMode="auto">
              <a:xfrm>
                <a:off x="57150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3" name="Rectangle 49"/>
              <p:cNvSpPr>
                <a:spLocks noChangeArrowheads="1"/>
              </p:cNvSpPr>
              <p:nvPr/>
            </p:nvSpPr>
            <p:spPr bwMode="auto">
              <a:xfrm>
                <a:off x="7086600" y="4572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4" name="Rectangle 50"/>
              <p:cNvSpPr>
                <a:spLocks noChangeArrowheads="1"/>
              </p:cNvSpPr>
              <p:nvPr/>
            </p:nvSpPr>
            <p:spPr bwMode="auto">
              <a:xfrm>
                <a:off x="1600200" y="59436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85" name="Rectangle 51"/>
              <p:cNvSpPr>
                <a:spLocks noChangeArrowheads="1"/>
              </p:cNvSpPr>
              <p:nvPr/>
            </p:nvSpPr>
            <p:spPr bwMode="auto">
              <a:xfrm>
                <a:off x="2971800" y="5943600"/>
                <a:ext cx="457200" cy="461963"/>
              </a:xfrm>
              <a:prstGeom prst="rect">
                <a:avLst/>
              </a:prstGeom>
              <a:noFill/>
              <a:ln w="9525">
                <a:noFill/>
                <a:miter lim="800000"/>
                <a:headEnd/>
                <a:tailEnd/>
              </a:ln>
            </p:spPr>
            <p:txBody>
              <a:bodyPr>
                <a:spAutoFit/>
              </a:bodyPr>
              <a:lstStyle/>
              <a:p>
                <a:pPr algn="ctr"/>
                <a:r>
                  <a:rPr lang="en-US">
                    <a:latin typeface="Wingdings" pitchFamily="2" charset="2"/>
                  </a:rPr>
                  <a:t>l</a:t>
                </a:r>
                <a:endParaRPr lang="en-US"/>
              </a:p>
            </p:txBody>
          </p:sp>
          <p:sp>
            <p:nvSpPr>
              <p:cNvPr id="6186" name="Rectangle 52"/>
              <p:cNvSpPr>
                <a:spLocks noChangeArrowheads="1"/>
              </p:cNvSpPr>
              <p:nvPr/>
            </p:nvSpPr>
            <p:spPr bwMode="auto">
              <a:xfrm>
                <a:off x="5715000" y="59436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87" name="Rectangle 53"/>
              <p:cNvSpPr>
                <a:spLocks noChangeArrowheads="1"/>
              </p:cNvSpPr>
              <p:nvPr/>
            </p:nvSpPr>
            <p:spPr bwMode="auto">
              <a:xfrm>
                <a:off x="7086600" y="59436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92" name="Rectangle 58"/>
              <p:cNvSpPr>
                <a:spLocks noChangeArrowheads="1"/>
              </p:cNvSpPr>
              <p:nvPr/>
            </p:nvSpPr>
            <p:spPr bwMode="auto">
              <a:xfrm>
                <a:off x="22860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193" name="Rectangle 59"/>
              <p:cNvSpPr>
                <a:spLocks noChangeArrowheads="1"/>
              </p:cNvSpPr>
              <p:nvPr/>
            </p:nvSpPr>
            <p:spPr bwMode="auto">
              <a:xfrm>
                <a:off x="22860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194" name="Rectangle 60"/>
              <p:cNvSpPr>
                <a:spLocks noChangeArrowheads="1"/>
              </p:cNvSpPr>
              <p:nvPr/>
            </p:nvSpPr>
            <p:spPr bwMode="auto">
              <a:xfrm>
                <a:off x="6400800" y="4488485"/>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95" name="Rectangle 61"/>
              <p:cNvSpPr>
                <a:spLocks noChangeArrowheads="1"/>
              </p:cNvSpPr>
              <p:nvPr/>
            </p:nvSpPr>
            <p:spPr bwMode="auto">
              <a:xfrm>
                <a:off x="3657600" y="3810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196" name="Rectangle 62"/>
              <p:cNvSpPr>
                <a:spLocks noChangeArrowheads="1"/>
              </p:cNvSpPr>
              <p:nvPr/>
            </p:nvSpPr>
            <p:spPr bwMode="auto">
              <a:xfrm>
                <a:off x="5029200" y="3810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197" name="Rectangle 63"/>
              <p:cNvSpPr>
                <a:spLocks noChangeArrowheads="1"/>
              </p:cNvSpPr>
              <p:nvPr/>
            </p:nvSpPr>
            <p:spPr bwMode="auto">
              <a:xfrm>
                <a:off x="6400800" y="381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98" name="Rectangle 64"/>
              <p:cNvSpPr>
                <a:spLocks noChangeArrowheads="1"/>
              </p:cNvSpPr>
              <p:nvPr/>
            </p:nvSpPr>
            <p:spPr bwMode="auto">
              <a:xfrm>
                <a:off x="22860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199" name="Rectangle 65"/>
              <p:cNvSpPr>
                <a:spLocks noChangeArrowheads="1"/>
              </p:cNvSpPr>
              <p:nvPr/>
            </p:nvSpPr>
            <p:spPr bwMode="auto">
              <a:xfrm>
                <a:off x="36576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0" name="Rectangle 66"/>
              <p:cNvSpPr>
                <a:spLocks noChangeArrowheads="1"/>
              </p:cNvSpPr>
              <p:nvPr/>
            </p:nvSpPr>
            <p:spPr bwMode="auto">
              <a:xfrm>
                <a:off x="50292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1" name="Rectangle 67"/>
              <p:cNvSpPr>
                <a:spLocks noChangeArrowheads="1"/>
              </p:cNvSpPr>
              <p:nvPr/>
            </p:nvSpPr>
            <p:spPr bwMode="auto">
              <a:xfrm>
                <a:off x="6400800" y="5867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2" name="Rectangle 68"/>
              <p:cNvSpPr>
                <a:spLocks noChangeArrowheads="1"/>
              </p:cNvSpPr>
              <p:nvPr/>
            </p:nvSpPr>
            <p:spPr bwMode="auto">
              <a:xfrm>
                <a:off x="70866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3" name="Rectangle 69"/>
              <p:cNvSpPr>
                <a:spLocks noChangeArrowheads="1"/>
              </p:cNvSpPr>
              <p:nvPr/>
            </p:nvSpPr>
            <p:spPr bwMode="auto">
              <a:xfrm>
                <a:off x="70866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4" name="Rectangle 70"/>
              <p:cNvSpPr>
                <a:spLocks noChangeArrowheads="1"/>
              </p:cNvSpPr>
              <p:nvPr/>
            </p:nvSpPr>
            <p:spPr bwMode="auto">
              <a:xfrm>
                <a:off x="70866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5" name="Rectangle 71"/>
              <p:cNvSpPr>
                <a:spLocks noChangeArrowheads="1"/>
              </p:cNvSpPr>
              <p:nvPr/>
            </p:nvSpPr>
            <p:spPr bwMode="auto">
              <a:xfrm>
                <a:off x="70866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06" name="Rectangle 72"/>
              <p:cNvSpPr>
                <a:spLocks noChangeArrowheads="1"/>
              </p:cNvSpPr>
              <p:nvPr/>
            </p:nvSpPr>
            <p:spPr bwMode="auto">
              <a:xfrm>
                <a:off x="2971800" y="1059485"/>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7" name="Rectangle 73"/>
              <p:cNvSpPr>
                <a:spLocks noChangeArrowheads="1"/>
              </p:cNvSpPr>
              <p:nvPr/>
            </p:nvSpPr>
            <p:spPr bwMode="auto">
              <a:xfrm>
                <a:off x="43434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8" name="Rectangle 74"/>
              <p:cNvSpPr>
                <a:spLocks noChangeArrowheads="1"/>
              </p:cNvSpPr>
              <p:nvPr/>
            </p:nvSpPr>
            <p:spPr bwMode="auto">
              <a:xfrm>
                <a:off x="5715000" y="1060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09" name="Rectangle 75"/>
              <p:cNvSpPr>
                <a:spLocks noChangeArrowheads="1"/>
              </p:cNvSpPr>
              <p:nvPr/>
            </p:nvSpPr>
            <p:spPr bwMode="auto">
              <a:xfrm>
                <a:off x="29718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0" name="Rectangle 76"/>
              <p:cNvSpPr>
                <a:spLocks noChangeArrowheads="1"/>
              </p:cNvSpPr>
              <p:nvPr/>
            </p:nvSpPr>
            <p:spPr bwMode="auto">
              <a:xfrm>
                <a:off x="43434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1" name="Rectangle 77"/>
              <p:cNvSpPr>
                <a:spLocks noChangeArrowheads="1"/>
              </p:cNvSpPr>
              <p:nvPr/>
            </p:nvSpPr>
            <p:spPr bwMode="auto">
              <a:xfrm>
                <a:off x="5715000" y="24384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2" name="Rectangle 78"/>
              <p:cNvSpPr>
                <a:spLocks noChangeArrowheads="1"/>
              </p:cNvSpPr>
              <p:nvPr/>
            </p:nvSpPr>
            <p:spPr bwMode="auto">
              <a:xfrm>
                <a:off x="22860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3" name="Rectangle 79"/>
              <p:cNvSpPr>
                <a:spLocks noChangeArrowheads="1"/>
              </p:cNvSpPr>
              <p:nvPr/>
            </p:nvSpPr>
            <p:spPr bwMode="auto">
              <a:xfrm>
                <a:off x="36576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4" name="Rectangle 80"/>
              <p:cNvSpPr>
                <a:spLocks noChangeArrowheads="1"/>
              </p:cNvSpPr>
              <p:nvPr/>
            </p:nvSpPr>
            <p:spPr bwMode="auto">
              <a:xfrm>
                <a:off x="50292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5" name="Rectangle 81"/>
              <p:cNvSpPr>
                <a:spLocks noChangeArrowheads="1"/>
              </p:cNvSpPr>
              <p:nvPr/>
            </p:nvSpPr>
            <p:spPr bwMode="auto">
              <a:xfrm>
                <a:off x="6400800" y="17526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6" name="Rectangle 82"/>
              <p:cNvSpPr>
                <a:spLocks noChangeArrowheads="1"/>
              </p:cNvSpPr>
              <p:nvPr/>
            </p:nvSpPr>
            <p:spPr bwMode="auto">
              <a:xfrm>
                <a:off x="22860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7" name="Rectangle 83"/>
              <p:cNvSpPr>
                <a:spLocks noChangeArrowheads="1"/>
              </p:cNvSpPr>
              <p:nvPr/>
            </p:nvSpPr>
            <p:spPr bwMode="auto">
              <a:xfrm>
                <a:off x="36576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8" name="Rectangle 84"/>
              <p:cNvSpPr>
                <a:spLocks noChangeArrowheads="1"/>
              </p:cNvSpPr>
              <p:nvPr/>
            </p:nvSpPr>
            <p:spPr bwMode="auto">
              <a:xfrm>
                <a:off x="50292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19" name="Rectangle 85"/>
              <p:cNvSpPr>
                <a:spLocks noChangeArrowheads="1"/>
              </p:cNvSpPr>
              <p:nvPr/>
            </p:nvSpPr>
            <p:spPr bwMode="auto">
              <a:xfrm>
                <a:off x="6400800" y="31242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0" name="Rectangle 86"/>
              <p:cNvSpPr>
                <a:spLocks noChangeArrowheads="1"/>
              </p:cNvSpPr>
              <p:nvPr/>
            </p:nvSpPr>
            <p:spPr bwMode="auto">
              <a:xfrm>
                <a:off x="2286000" y="4489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1" name="Rectangle 87"/>
              <p:cNvSpPr>
                <a:spLocks noChangeArrowheads="1"/>
              </p:cNvSpPr>
              <p:nvPr/>
            </p:nvSpPr>
            <p:spPr bwMode="auto">
              <a:xfrm>
                <a:off x="29718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2" name="Rectangle 88"/>
              <p:cNvSpPr>
                <a:spLocks noChangeArrowheads="1"/>
              </p:cNvSpPr>
              <p:nvPr/>
            </p:nvSpPr>
            <p:spPr bwMode="auto">
              <a:xfrm>
                <a:off x="29718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23" name="Rectangle 89"/>
              <p:cNvSpPr>
                <a:spLocks noChangeArrowheads="1"/>
              </p:cNvSpPr>
              <p:nvPr/>
            </p:nvSpPr>
            <p:spPr bwMode="auto">
              <a:xfrm>
                <a:off x="43434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4" name="Rectangle 90"/>
              <p:cNvSpPr>
                <a:spLocks noChangeArrowheads="1"/>
              </p:cNvSpPr>
              <p:nvPr/>
            </p:nvSpPr>
            <p:spPr bwMode="auto">
              <a:xfrm>
                <a:off x="43434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25" name="Rectangle 91"/>
              <p:cNvSpPr>
                <a:spLocks noChangeArrowheads="1"/>
              </p:cNvSpPr>
              <p:nvPr/>
            </p:nvSpPr>
            <p:spPr bwMode="auto">
              <a:xfrm>
                <a:off x="3657600" y="4489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6" name="Rectangle 92"/>
              <p:cNvSpPr>
                <a:spLocks noChangeArrowheads="1"/>
              </p:cNvSpPr>
              <p:nvPr/>
            </p:nvSpPr>
            <p:spPr bwMode="auto">
              <a:xfrm>
                <a:off x="5715000" y="3810000"/>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7" name="Rectangle 93"/>
              <p:cNvSpPr>
                <a:spLocks noChangeArrowheads="1"/>
              </p:cNvSpPr>
              <p:nvPr/>
            </p:nvSpPr>
            <p:spPr bwMode="auto">
              <a:xfrm>
                <a:off x="5029200" y="4489704"/>
                <a:ext cx="450850" cy="646113"/>
              </a:xfrm>
              <a:prstGeom prst="rect">
                <a:avLst/>
              </a:prstGeom>
              <a:noFill/>
              <a:ln w="9525">
                <a:noFill/>
                <a:miter lim="800000"/>
                <a:headEnd/>
                <a:tailEnd/>
              </a:ln>
            </p:spPr>
            <p:txBody>
              <a:bodyPr wrap="none">
                <a:spAutoFit/>
              </a:bodyPr>
              <a:lstStyle/>
              <a:p>
                <a:pPr algn="ctr"/>
                <a:r>
                  <a:rPr lang="en-US" sz="3600" dirty="0">
                    <a:solidFill>
                      <a:schemeClr val="accent2"/>
                    </a:solidFill>
                    <a:latin typeface="Wingdings" pitchFamily="2" charset="2"/>
                  </a:rPr>
                  <a:t>w</a:t>
                </a:r>
                <a:endParaRPr lang="en-US" sz="3600" dirty="0">
                  <a:solidFill>
                    <a:schemeClr val="accent2"/>
                  </a:solidFill>
                </a:endParaRPr>
              </a:p>
            </p:txBody>
          </p:sp>
          <p:sp>
            <p:nvSpPr>
              <p:cNvPr id="6228" name="Rectangle 94"/>
              <p:cNvSpPr>
                <a:spLocks noChangeArrowheads="1"/>
              </p:cNvSpPr>
              <p:nvPr/>
            </p:nvSpPr>
            <p:spPr bwMode="auto">
              <a:xfrm>
                <a:off x="2286000" y="3810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29" name="Rectangle 95"/>
              <p:cNvSpPr>
                <a:spLocks noChangeArrowheads="1"/>
              </p:cNvSpPr>
              <p:nvPr/>
            </p:nvSpPr>
            <p:spPr bwMode="auto">
              <a:xfrm>
                <a:off x="5715000" y="5181600"/>
                <a:ext cx="450850" cy="646113"/>
              </a:xfrm>
              <a:prstGeom prst="rect">
                <a:avLst/>
              </a:prstGeom>
              <a:noFill/>
              <a:ln w="9525">
                <a:noFill/>
                <a:miter lim="800000"/>
                <a:headEnd/>
                <a:tailEnd/>
              </a:ln>
            </p:spPr>
            <p:txBody>
              <a:bodyPr wrap="none">
                <a:spAutoFit/>
              </a:bodyPr>
              <a:lstStyle/>
              <a:p>
                <a:pPr algn="ctr"/>
                <a:r>
                  <a:rPr lang="en-US" sz="3600">
                    <a:solidFill>
                      <a:schemeClr val="accent2"/>
                    </a:solidFill>
                    <a:latin typeface="Wingdings" pitchFamily="2" charset="2"/>
                  </a:rPr>
                  <a:t>w</a:t>
                </a:r>
                <a:endParaRPr lang="en-US" sz="3600">
                  <a:solidFill>
                    <a:schemeClr val="accent2"/>
                  </a:solidFill>
                </a:endParaRPr>
              </a:p>
            </p:txBody>
          </p:sp>
          <p:sp>
            <p:nvSpPr>
              <p:cNvPr id="6230" name="Rectangle 96"/>
              <p:cNvSpPr>
                <a:spLocks noChangeArrowheads="1"/>
              </p:cNvSpPr>
              <p:nvPr/>
            </p:nvSpPr>
            <p:spPr bwMode="auto">
              <a:xfrm>
                <a:off x="36576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1" name="Rectangle 97"/>
              <p:cNvSpPr>
                <a:spLocks noChangeArrowheads="1"/>
              </p:cNvSpPr>
              <p:nvPr/>
            </p:nvSpPr>
            <p:spPr bwMode="auto">
              <a:xfrm>
                <a:off x="50292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2" name="Rectangle 98"/>
              <p:cNvSpPr>
                <a:spLocks noChangeArrowheads="1"/>
              </p:cNvSpPr>
              <p:nvPr/>
            </p:nvSpPr>
            <p:spPr bwMode="auto">
              <a:xfrm>
                <a:off x="6400800" y="11430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3" name="Rectangle 99"/>
              <p:cNvSpPr>
                <a:spLocks noChangeArrowheads="1"/>
              </p:cNvSpPr>
              <p:nvPr/>
            </p:nvSpPr>
            <p:spPr bwMode="auto">
              <a:xfrm>
                <a:off x="3650285" y="2514600"/>
                <a:ext cx="457200" cy="461963"/>
              </a:xfrm>
              <a:prstGeom prst="rect">
                <a:avLst/>
              </a:prstGeom>
              <a:noFill/>
              <a:ln w="9525">
                <a:noFill/>
                <a:miter lim="800000"/>
                <a:headEnd/>
                <a:tailEnd/>
              </a:ln>
            </p:spPr>
            <p:txBody>
              <a:bodyPr>
                <a:spAutoFit/>
              </a:bodyPr>
              <a:lstStyle/>
              <a:p>
                <a:pPr algn="ctr"/>
                <a:r>
                  <a:rPr lang="en-US" dirty="0">
                    <a:solidFill>
                      <a:srgbClr val="C00000"/>
                    </a:solidFill>
                    <a:latin typeface="Wingdings" pitchFamily="2" charset="2"/>
                  </a:rPr>
                  <a:t>l</a:t>
                </a:r>
                <a:endParaRPr lang="en-US" dirty="0">
                  <a:solidFill>
                    <a:srgbClr val="C00000"/>
                  </a:solidFill>
                </a:endParaRPr>
              </a:p>
            </p:txBody>
          </p:sp>
          <p:sp>
            <p:nvSpPr>
              <p:cNvPr id="6234" name="Rectangle 100"/>
              <p:cNvSpPr>
                <a:spLocks noChangeArrowheads="1"/>
              </p:cNvSpPr>
              <p:nvPr/>
            </p:nvSpPr>
            <p:spPr bwMode="auto">
              <a:xfrm>
                <a:off x="5029200" y="25146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5" name="Rectangle 101"/>
              <p:cNvSpPr>
                <a:spLocks noChangeArrowheads="1"/>
              </p:cNvSpPr>
              <p:nvPr/>
            </p:nvSpPr>
            <p:spPr bwMode="auto">
              <a:xfrm>
                <a:off x="6400800" y="25146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7" name="Rectangle 103"/>
              <p:cNvSpPr>
                <a:spLocks noChangeArrowheads="1"/>
              </p:cNvSpPr>
              <p:nvPr/>
            </p:nvSpPr>
            <p:spPr bwMode="auto">
              <a:xfrm>
                <a:off x="5029200" y="38862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8" name="Rectangle 104"/>
              <p:cNvSpPr>
                <a:spLocks noChangeArrowheads="1"/>
              </p:cNvSpPr>
              <p:nvPr/>
            </p:nvSpPr>
            <p:spPr bwMode="auto">
              <a:xfrm>
                <a:off x="6400800" y="38862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39" name="Rectangle 105"/>
              <p:cNvSpPr>
                <a:spLocks noChangeArrowheads="1"/>
              </p:cNvSpPr>
              <p:nvPr/>
            </p:nvSpPr>
            <p:spPr bwMode="auto">
              <a:xfrm>
                <a:off x="36576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40" name="Rectangle 106"/>
              <p:cNvSpPr>
                <a:spLocks noChangeArrowheads="1"/>
              </p:cNvSpPr>
              <p:nvPr/>
            </p:nvSpPr>
            <p:spPr bwMode="auto">
              <a:xfrm>
                <a:off x="50292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6241" name="Rectangle 107"/>
              <p:cNvSpPr>
                <a:spLocks noChangeArrowheads="1"/>
              </p:cNvSpPr>
              <p:nvPr/>
            </p:nvSpPr>
            <p:spPr bwMode="auto">
              <a:xfrm>
                <a:off x="6400800" y="5257800"/>
                <a:ext cx="457200" cy="461963"/>
              </a:xfrm>
              <a:prstGeom prst="rect">
                <a:avLst/>
              </a:prstGeom>
              <a:noFill/>
              <a:ln w="9525">
                <a:noFill/>
                <a:miter lim="800000"/>
                <a:headEnd/>
                <a:tailEnd/>
              </a:ln>
            </p:spPr>
            <p:txBody>
              <a:bodyPr>
                <a:spAutoFit/>
              </a:bodyPr>
              <a:lstStyle/>
              <a:p>
                <a:pPr algn="ctr"/>
                <a:r>
                  <a:rPr lang="en-US">
                    <a:solidFill>
                      <a:srgbClr val="C00000"/>
                    </a:solidFill>
                    <a:latin typeface="Wingdings" pitchFamily="2" charset="2"/>
                  </a:rPr>
                  <a:t>l</a:t>
                </a:r>
                <a:endParaRPr lang="en-US">
                  <a:solidFill>
                    <a:srgbClr val="C00000"/>
                  </a:solidFill>
                </a:endParaRPr>
              </a:p>
            </p:txBody>
          </p:sp>
          <p:sp>
            <p:nvSpPr>
              <p:cNvPr id="111" name="TextBox 110"/>
              <p:cNvSpPr txBox="1"/>
              <p:nvPr/>
            </p:nvSpPr>
            <p:spPr>
              <a:xfrm>
                <a:off x="1981200" y="5638800"/>
                <a:ext cx="1066800" cy="400050"/>
              </a:xfrm>
              <a:prstGeom prst="rect">
                <a:avLst/>
              </a:prstGeom>
              <a:noFill/>
            </p:spPr>
            <p:txBody>
              <a:bodyPr>
                <a:spAutoFit/>
              </a:bodyPr>
              <a:lstStyle/>
              <a:p>
                <a:pPr algn="ctr">
                  <a:defRPr/>
                </a:pPr>
                <a:r>
                  <a:rPr lang="en-US" sz="2000" dirty="0" err="1" smtClean="0">
                    <a:solidFill>
                      <a:srgbClr val="C00000"/>
                    </a:solidFill>
                    <a:latin typeface="+mn-lt"/>
                    <a:cs typeface="Courier New" pitchFamily="49" charset="0"/>
                  </a:rPr>
                  <a:t>i</a:t>
                </a:r>
                <a:r>
                  <a:rPr lang="en-US" sz="2000" dirty="0" smtClean="0">
                    <a:solidFill>
                      <a:srgbClr val="C00000"/>
                    </a:solidFill>
                    <a:latin typeface="+mn-lt"/>
                    <a:cs typeface="Courier New" pitchFamily="49" charset="0"/>
                  </a:rPr>
                  <a:t> = IMS</a:t>
                </a:r>
                <a:endParaRPr lang="en-US" sz="2000" dirty="0">
                  <a:solidFill>
                    <a:srgbClr val="C00000"/>
                  </a:solidFill>
                  <a:latin typeface="+mn-lt"/>
                  <a:cs typeface="Courier New" pitchFamily="49" charset="0"/>
                </a:endParaRPr>
              </a:p>
            </p:txBody>
          </p:sp>
          <p:sp>
            <p:nvSpPr>
              <p:cNvPr id="112" name="TextBox 111"/>
              <p:cNvSpPr txBox="1"/>
              <p:nvPr/>
            </p:nvSpPr>
            <p:spPr>
              <a:xfrm>
                <a:off x="3352800" y="56388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IMS+1</a:t>
                </a:r>
                <a:endParaRPr lang="en-US" sz="2000" dirty="0">
                  <a:solidFill>
                    <a:srgbClr val="C00000"/>
                  </a:solidFill>
                  <a:latin typeface="+mn-lt"/>
                  <a:cs typeface="Courier New" pitchFamily="49" charset="0"/>
                </a:endParaRPr>
              </a:p>
            </p:txBody>
          </p:sp>
          <p:sp>
            <p:nvSpPr>
              <p:cNvPr id="113" name="TextBox 112"/>
              <p:cNvSpPr txBox="1"/>
              <p:nvPr/>
            </p:nvSpPr>
            <p:spPr>
              <a:xfrm>
                <a:off x="4724400" y="56388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IME-1</a:t>
                </a:r>
                <a:endParaRPr lang="en-US" sz="2000" dirty="0">
                  <a:solidFill>
                    <a:srgbClr val="C00000"/>
                  </a:solidFill>
                  <a:latin typeface="+mn-lt"/>
                  <a:cs typeface="Courier New" pitchFamily="49" charset="0"/>
                </a:endParaRPr>
              </a:p>
            </p:txBody>
          </p:sp>
          <p:sp>
            <p:nvSpPr>
              <p:cNvPr id="114" name="TextBox 113"/>
              <p:cNvSpPr txBox="1"/>
              <p:nvPr/>
            </p:nvSpPr>
            <p:spPr>
              <a:xfrm>
                <a:off x="6019800" y="5638800"/>
                <a:ext cx="1219200" cy="400050"/>
              </a:xfrm>
              <a:prstGeom prst="rect">
                <a:avLst/>
              </a:prstGeom>
              <a:noFill/>
            </p:spPr>
            <p:txBody>
              <a:bodyPr>
                <a:spAutoFit/>
              </a:bodyPr>
              <a:lstStyle/>
              <a:p>
                <a:pPr algn="ctr">
                  <a:defRPr/>
                </a:pPr>
                <a:r>
                  <a:rPr lang="en-US" sz="2000" dirty="0" err="1" smtClean="0">
                    <a:solidFill>
                      <a:srgbClr val="C00000"/>
                    </a:solidFill>
                    <a:latin typeface="+mn-lt"/>
                    <a:cs typeface="Courier New" pitchFamily="49" charset="0"/>
                  </a:rPr>
                  <a:t>i</a:t>
                </a:r>
                <a:r>
                  <a:rPr lang="en-US" sz="2000" dirty="0" smtClean="0">
                    <a:solidFill>
                      <a:srgbClr val="C00000"/>
                    </a:solidFill>
                    <a:latin typeface="+mn-lt"/>
                    <a:cs typeface="Courier New" pitchFamily="49" charset="0"/>
                  </a:rPr>
                  <a:t> = IME</a:t>
                </a:r>
                <a:endParaRPr lang="en-US" sz="2000" dirty="0">
                  <a:solidFill>
                    <a:srgbClr val="C00000"/>
                  </a:solidFill>
                  <a:latin typeface="+mn-lt"/>
                  <a:cs typeface="Courier New" pitchFamily="49" charset="0"/>
                </a:endParaRPr>
              </a:p>
            </p:txBody>
          </p:sp>
          <p:sp>
            <p:nvSpPr>
              <p:cNvPr id="115" name="TextBox 114"/>
              <p:cNvSpPr txBox="1"/>
              <p:nvPr/>
            </p:nvSpPr>
            <p:spPr>
              <a:xfrm>
                <a:off x="7696200" y="5257800"/>
                <a:ext cx="1066800" cy="400050"/>
              </a:xfrm>
              <a:prstGeom prst="rect">
                <a:avLst/>
              </a:prstGeom>
              <a:noFill/>
            </p:spPr>
            <p:txBody>
              <a:bodyPr>
                <a:spAutoFit/>
              </a:bodyPr>
              <a:lstStyle/>
              <a:p>
                <a:pPr algn="ctr">
                  <a:defRPr/>
                </a:pPr>
                <a:r>
                  <a:rPr lang="en-US" sz="2000" dirty="0">
                    <a:solidFill>
                      <a:srgbClr val="C00000"/>
                    </a:solidFill>
                    <a:latin typeface="+mn-lt"/>
                    <a:cs typeface="Courier New" pitchFamily="49" charset="0"/>
                  </a:rPr>
                  <a:t>j = </a:t>
                </a:r>
                <a:r>
                  <a:rPr lang="en-US" sz="2000" dirty="0" smtClean="0">
                    <a:solidFill>
                      <a:srgbClr val="C00000"/>
                    </a:solidFill>
                    <a:latin typeface="+mn-lt"/>
                    <a:cs typeface="Courier New" pitchFamily="49" charset="0"/>
                  </a:rPr>
                  <a:t>JMS</a:t>
                </a:r>
                <a:endParaRPr lang="en-US" sz="2000" dirty="0">
                  <a:solidFill>
                    <a:srgbClr val="C00000"/>
                  </a:solidFill>
                  <a:latin typeface="+mn-lt"/>
                  <a:cs typeface="Courier New" pitchFamily="49" charset="0"/>
                </a:endParaRPr>
              </a:p>
            </p:txBody>
          </p:sp>
          <p:sp>
            <p:nvSpPr>
              <p:cNvPr id="116" name="TextBox 115"/>
              <p:cNvSpPr txBox="1"/>
              <p:nvPr/>
            </p:nvSpPr>
            <p:spPr>
              <a:xfrm>
                <a:off x="7674428" y="38862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JMS+2</a:t>
                </a:r>
                <a:endParaRPr lang="en-US" sz="2000" dirty="0">
                  <a:solidFill>
                    <a:srgbClr val="C00000"/>
                  </a:solidFill>
                  <a:latin typeface="+mn-lt"/>
                  <a:cs typeface="Courier New" pitchFamily="49" charset="0"/>
                </a:endParaRPr>
              </a:p>
            </p:txBody>
          </p:sp>
          <p:sp>
            <p:nvSpPr>
              <p:cNvPr id="117" name="TextBox 116"/>
              <p:cNvSpPr txBox="1"/>
              <p:nvPr/>
            </p:nvSpPr>
            <p:spPr>
              <a:xfrm>
                <a:off x="7696200" y="2514600"/>
                <a:ext cx="10668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JME </a:t>
                </a:r>
                <a:r>
                  <a:rPr lang="en-US" sz="2000" dirty="0">
                    <a:solidFill>
                      <a:srgbClr val="C00000"/>
                    </a:solidFill>
                    <a:latin typeface="+mn-lt"/>
                    <a:cs typeface="Courier New" pitchFamily="49" charset="0"/>
                  </a:rPr>
                  <a:t>- </a:t>
                </a:r>
                <a:r>
                  <a:rPr lang="en-US" sz="2000" dirty="0" smtClean="0">
                    <a:solidFill>
                      <a:srgbClr val="C00000"/>
                    </a:solidFill>
                    <a:latin typeface="+mn-lt"/>
                    <a:cs typeface="Courier New" pitchFamily="49" charset="0"/>
                  </a:rPr>
                  <a:t>2</a:t>
                </a:r>
                <a:endParaRPr lang="en-US" sz="2000" dirty="0">
                  <a:solidFill>
                    <a:srgbClr val="C00000"/>
                  </a:solidFill>
                  <a:latin typeface="+mn-lt"/>
                  <a:cs typeface="Courier New" pitchFamily="49" charset="0"/>
                </a:endParaRPr>
              </a:p>
            </p:txBody>
          </p:sp>
          <p:sp>
            <p:nvSpPr>
              <p:cNvPr id="118" name="TextBox 117"/>
              <p:cNvSpPr txBox="1"/>
              <p:nvPr/>
            </p:nvSpPr>
            <p:spPr>
              <a:xfrm>
                <a:off x="7620000" y="1143000"/>
                <a:ext cx="1219200" cy="400050"/>
              </a:xfrm>
              <a:prstGeom prst="rect">
                <a:avLst/>
              </a:prstGeom>
              <a:noFill/>
            </p:spPr>
            <p:txBody>
              <a:bodyPr>
                <a:spAutoFit/>
              </a:bodyPr>
              <a:lstStyle/>
              <a:p>
                <a:pPr algn="ctr">
                  <a:defRPr/>
                </a:pPr>
                <a:r>
                  <a:rPr lang="en-US" sz="2000" dirty="0" smtClean="0">
                    <a:solidFill>
                      <a:srgbClr val="C00000"/>
                    </a:solidFill>
                    <a:latin typeface="+mn-lt"/>
                    <a:cs typeface="Courier New" pitchFamily="49" charset="0"/>
                  </a:rPr>
                  <a:t>j </a:t>
                </a:r>
                <a:r>
                  <a:rPr lang="en-US" sz="2000" dirty="0">
                    <a:solidFill>
                      <a:srgbClr val="C00000"/>
                    </a:solidFill>
                    <a:latin typeface="+mn-lt"/>
                    <a:cs typeface="Courier New" pitchFamily="49" charset="0"/>
                  </a:rPr>
                  <a:t>= </a:t>
                </a:r>
                <a:r>
                  <a:rPr lang="en-US" sz="2000" dirty="0" smtClean="0">
                    <a:solidFill>
                      <a:srgbClr val="C00000"/>
                    </a:solidFill>
                    <a:latin typeface="+mn-lt"/>
                    <a:cs typeface="Courier New" pitchFamily="49" charset="0"/>
                  </a:rPr>
                  <a:t>JME</a:t>
                </a:r>
                <a:endParaRPr lang="en-US" sz="2000" dirty="0">
                  <a:solidFill>
                    <a:srgbClr val="C00000"/>
                  </a:solidFill>
                  <a:latin typeface="+mn-lt"/>
                  <a:cs typeface="Courier New" pitchFamily="49" charset="0"/>
                </a:endParaRPr>
              </a:p>
            </p:txBody>
          </p:sp>
          <p:sp>
            <p:nvSpPr>
              <p:cNvPr id="6159" name="Rectangle 19"/>
              <p:cNvSpPr>
                <a:spLocks noChangeArrowheads="1"/>
              </p:cNvSpPr>
              <p:nvPr/>
            </p:nvSpPr>
            <p:spPr bwMode="auto">
              <a:xfrm>
                <a:off x="2971800" y="32004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sp>
            <p:nvSpPr>
              <p:cNvPr id="6157" name="Rectangle 17"/>
              <p:cNvSpPr>
                <a:spLocks noChangeArrowheads="1"/>
              </p:cNvSpPr>
              <p:nvPr/>
            </p:nvSpPr>
            <p:spPr bwMode="auto">
              <a:xfrm>
                <a:off x="2286000" y="3886200"/>
                <a:ext cx="457200" cy="461963"/>
              </a:xfrm>
              <a:prstGeom prst="rect">
                <a:avLst/>
              </a:prstGeom>
              <a:noFill/>
              <a:ln w="9525">
                <a:noFill/>
                <a:miter lim="800000"/>
                <a:headEnd/>
                <a:tailEnd/>
              </a:ln>
            </p:spPr>
            <p:txBody>
              <a:bodyPr>
                <a:spAutoFit/>
              </a:bodyPr>
              <a:lstStyle/>
              <a:p>
                <a:pPr algn="ctr"/>
                <a:r>
                  <a:rPr lang="en-US" dirty="0">
                    <a:solidFill>
                      <a:srgbClr val="C00000"/>
                    </a:solidFill>
                    <a:latin typeface="Wingdings" pitchFamily="2" charset="2"/>
                  </a:rPr>
                  <a:t>l</a:t>
                </a:r>
                <a:endParaRPr lang="en-US" dirty="0"/>
              </a:p>
            </p:txBody>
          </p:sp>
          <p:sp>
            <p:nvSpPr>
              <p:cNvPr id="6236" name="Rectangle 102"/>
              <p:cNvSpPr>
                <a:spLocks noChangeArrowheads="1"/>
              </p:cNvSpPr>
              <p:nvPr/>
            </p:nvSpPr>
            <p:spPr bwMode="auto">
              <a:xfrm>
                <a:off x="3650285" y="3886200"/>
                <a:ext cx="457200" cy="461963"/>
              </a:xfrm>
              <a:prstGeom prst="rect">
                <a:avLst/>
              </a:prstGeom>
              <a:noFill/>
              <a:ln w="9525">
                <a:noFill/>
                <a:miter lim="800000"/>
                <a:headEnd/>
                <a:tailEnd/>
              </a:ln>
            </p:spPr>
            <p:txBody>
              <a:bodyPr>
                <a:spAutoFit/>
              </a:bodyPr>
              <a:lstStyle/>
              <a:p>
                <a:pPr algn="ctr"/>
                <a:r>
                  <a:rPr lang="en-US" dirty="0">
                    <a:solidFill>
                      <a:srgbClr val="C00000"/>
                    </a:solidFill>
                    <a:latin typeface="Wingdings" pitchFamily="2" charset="2"/>
                  </a:rPr>
                  <a:t>l</a:t>
                </a:r>
                <a:endParaRPr lang="en-US" dirty="0">
                  <a:solidFill>
                    <a:srgbClr val="C00000"/>
                  </a:solidFill>
                </a:endParaRPr>
              </a:p>
            </p:txBody>
          </p:sp>
          <p:sp>
            <p:nvSpPr>
              <p:cNvPr id="6169" name="Rectangle 29"/>
              <p:cNvSpPr>
                <a:spLocks noChangeArrowheads="1"/>
              </p:cNvSpPr>
              <p:nvPr/>
            </p:nvSpPr>
            <p:spPr bwMode="auto">
              <a:xfrm>
                <a:off x="2971800" y="4572000"/>
                <a:ext cx="457200" cy="461963"/>
              </a:xfrm>
              <a:prstGeom prst="rect">
                <a:avLst/>
              </a:prstGeom>
              <a:noFill/>
              <a:ln w="9525">
                <a:noFill/>
                <a:miter lim="800000"/>
                <a:headEnd/>
                <a:tailEnd/>
              </a:ln>
            </p:spPr>
            <p:txBody>
              <a:bodyPr>
                <a:spAutoFit/>
              </a:bodyPr>
              <a:lstStyle/>
              <a:p>
                <a:pPr algn="ctr"/>
                <a:r>
                  <a:rPr lang="en-US" dirty="0">
                    <a:latin typeface="Wingdings" pitchFamily="2" charset="2"/>
                  </a:rPr>
                  <a:t>l</a:t>
                </a:r>
                <a:endParaRPr lang="en-US" dirty="0"/>
              </a:p>
            </p:txBody>
          </p:sp>
          <p:grpSp>
            <p:nvGrpSpPr>
              <p:cNvPr id="4" name="Group 137"/>
              <p:cNvGrpSpPr/>
              <p:nvPr/>
            </p:nvGrpSpPr>
            <p:grpSpPr>
              <a:xfrm rot="2700000">
                <a:off x="2598630" y="3521131"/>
                <a:ext cx="1204570" cy="1188365"/>
                <a:chOff x="2529746" y="1852049"/>
                <a:chExt cx="1204570" cy="1188365"/>
              </a:xfrm>
            </p:grpSpPr>
            <p:sp>
              <p:nvSpPr>
                <p:cNvPr id="168" name="Rectangle 167"/>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173"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74"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75"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76"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77"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78"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79"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80"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81"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82"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83" name="Rectangle 182"/>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84"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5" name="Group 184"/>
              <p:cNvGrpSpPr/>
              <p:nvPr/>
            </p:nvGrpSpPr>
            <p:grpSpPr>
              <a:xfrm rot="2700000">
                <a:off x="2598631" y="2149533"/>
                <a:ext cx="1204570" cy="1188365"/>
                <a:chOff x="2529746" y="1852049"/>
                <a:chExt cx="1204570" cy="1188365"/>
              </a:xfrm>
            </p:grpSpPr>
            <p:sp>
              <p:nvSpPr>
                <p:cNvPr id="186" name="Rectangle 185"/>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191"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92"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93"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94"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95"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96"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97"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198"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199"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00"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01" name="Rectangle 200"/>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02"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6" name="Group 202"/>
              <p:cNvGrpSpPr/>
              <p:nvPr/>
            </p:nvGrpSpPr>
            <p:grpSpPr>
              <a:xfrm rot="2700000">
                <a:off x="3977544" y="2156847"/>
                <a:ext cx="1204570" cy="1188365"/>
                <a:chOff x="2529746" y="1852049"/>
                <a:chExt cx="1204570" cy="1188365"/>
              </a:xfrm>
            </p:grpSpPr>
            <p:sp>
              <p:nvSpPr>
                <p:cNvPr id="204" name="Rectangle 203"/>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 name="Straight Connector 204"/>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09"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10"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11"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12"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13"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14"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15"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16"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17"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18"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19" name="Rectangle 218"/>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20"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7" name="Group 220"/>
              <p:cNvGrpSpPr/>
              <p:nvPr/>
            </p:nvGrpSpPr>
            <p:grpSpPr>
              <a:xfrm rot="2700000">
                <a:off x="3970229" y="3521133"/>
                <a:ext cx="1204570" cy="1188365"/>
                <a:chOff x="2529746" y="1852049"/>
                <a:chExt cx="1204570" cy="1188365"/>
              </a:xfrm>
            </p:grpSpPr>
            <p:sp>
              <p:nvSpPr>
                <p:cNvPr id="222" name="Rectangle 221"/>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3" name="Straight Connector 222"/>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27"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28"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29"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30"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31"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32"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33"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34"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35"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36"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37" name="Rectangle 236"/>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38"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8" name="Group 238"/>
              <p:cNvGrpSpPr/>
              <p:nvPr/>
            </p:nvGrpSpPr>
            <p:grpSpPr>
              <a:xfrm rot="2700000">
                <a:off x="5356460" y="2156848"/>
                <a:ext cx="1204570" cy="1188365"/>
                <a:chOff x="2529746" y="1852049"/>
                <a:chExt cx="1204570" cy="1188365"/>
              </a:xfrm>
            </p:grpSpPr>
            <p:sp>
              <p:nvSpPr>
                <p:cNvPr id="240" name="Rectangle 239"/>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1" name="Straight Connector 240"/>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45"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46"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47"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48"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49"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50"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51"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52"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53"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54"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55" name="Rectangle 254"/>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56"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9" name="Group 256"/>
              <p:cNvGrpSpPr/>
              <p:nvPr/>
            </p:nvGrpSpPr>
            <p:grpSpPr>
              <a:xfrm rot="2700000">
                <a:off x="5349146" y="3521133"/>
                <a:ext cx="1204570" cy="1188365"/>
                <a:chOff x="2529746" y="1852049"/>
                <a:chExt cx="1204570" cy="1188365"/>
              </a:xfrm>
            </p:grpSpPr>
            <p:sp>
              <p:nvSpPr>
                <p:cNvPr id="258" name="Rectangle 257"/>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9" name="Straight Connector 258"/>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63"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64"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65"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66"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67"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68"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69"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70"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71"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72"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73" name="Rectangle 272"/>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74"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10" name="Group 274"/>
              <p:cNvGrpSpPr/>
              <p:nvPr/>
            </p:nvGrpSpPr>
            <p:grpSpPr>
              <a:xfrm rot="2700000">
                <a:off x="3284430" y="2835333"/>
                <a:ext cx="1204570" cy="1188365"/>
                <a:chOff x="4206144" y="1852047"/>
                <a:chExt cx="1204570" cy="1188365"/>
              </a:xfrm>
            </p:grpSpPr>
            <p:sp>
              <p:nvSpPr>
                <p:cNvPr id="276" name="Rectangle 275"/>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7" name="Straight Connector 276"/>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81"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82"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83"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84"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85"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86"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87"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88"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89"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90"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291" name="Rectangle 290"/>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292"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1" name="Group 292"/>
              <p:cNvGrpSpPr/>
              <p:nvPr/>
            </p:nvGrpSpPr>
            <p:grpSpPr>
              <a:xfrm rot="2700000">
                <a:off x="4663345" y="2842648"/>
                <a:ext cx="1204570" cy="1188365"/>
                <a:chOff x="4206144" y="1852047"/>
                <a:chExt cx="1204570" cy="1188365"/>
              </a:xfrm>
            </p:grpSpPr>
            <p:sp>
              <p:nvSpPr>
                <p:cNvPr id="294" name="Rectangle 293"/>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5" name="Straight Connector 294"/>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299"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00"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01"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02"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03"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04"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05"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06"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07"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08"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09" name="Rectangle 308"/>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10"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2" name="Group 310"/>
              <p:cNvGrpSpPr/>
              <p:nvPr/>
            </p:nvGrpSpPr>
            <p:grpSpPr>
              <a:xfrm rot="2700000">
                <a:off x="3284430" y="4206932"/>
                <a:ext cx="1204570" cy="1188365"/>
                <a:chOff x="4206144" y="1852047"/>
                <a:chExt cx="1204570" cy="1188365"/>
              </a:xfrm>
            </p:grpSpPr>
            <p:sp>
              <p:nvSpPr>
                <p:cNvPr id="312" name="Rectangle 311"/>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3" name="Straight Connector 312"/>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317"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18"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19"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20"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21"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22"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23"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24"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25"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26"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27" name="Rectangle 326"/>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28"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3" name="Group 328"/>
              <p:cNvGrpSpPr/>
              <p:nvPr/>
            </p:nvGrpSpPr>
            <p:grpSpPr>
              <a:xfrm rot="2700000">
                <a:off x="4656030" y="4206933"/>
                <a:ext cx="1204570" cy="1188365"/>
                <a:chOff x="4206144" y="1852047"/>
                <a:chExt cx="1204570" cy="1188365"/>
              </a:xfrm>
            </p:grpSpPr>
            <p:sp>
              <p:nvSpPr>
                <p:cNvPr id="330" name="Rectangle 329"/>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1" name="Straight Connector 330"/>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335"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36"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37"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38"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39"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40"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41"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42"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43"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44"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45" name="Rectangle 344"/>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46"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4" name="Group 346"/>
              <p:cNvGrpSpPr/>
              <p:nvPr/>
            </p:nvGrpSpPr>
            <p:grpSpPr>
              <a:xfrm rot="2700000">
                <a:off x="3291746" y="1463733"/>
                <a:ext cx="1204570" cy="1188365"/>
                <a:chOff x="4206144" y="1852047"/>
                <a:chExt cx="1204570" cy="1188365"/>
              </a:xfrm>
            </p:grpSpPr>
            <p:sp>
              <p:nvSpPr>
                <p:cNvPr id="348" name="Rectangle 347"/>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9" name="Straight Connector 348"/>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353"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54"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55"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56"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57"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58"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59"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60"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61"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62"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63" name="Rectangle 362"/>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64"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5" name="Group 364"/>
              <p:cNvGrpSpPr/>
              <p:nvPr/>
            </p:nvGrpSpPr>
            <p:grpSpPr>
              <a:xfrm rot="2700000">
                <a:off x="4663344" y="1471047"/>
                <a:ext cx="1204570" cy="1188365"/>
                <a:chOff x="4206144" y="1852047"/>
                <a:chExt cx="1204570" cy="1188365"/>
              </a:xfrm>
            </p:grpSpPr>
            <p:sp>
              <p:nvSpPr>
                <p:cNvPr id="366" name="Rectangle 365"/>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7" name="Straight Connector 366"/>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371"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72"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73"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74"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75"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76"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77"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78"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79"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80"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81" name="Rectangle 380"/>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82"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6" name="Group 382"/>
              <p:cNvGrpSpPr/>
              <p:nvPr/>
            </p:nvGrpSpPr>
            <p:grpSpPr>
              <a:xfrm rot="2700000">
                <a:off x="6042261" y="1471048"/>
                <a:ext cx="1204570" cy="1188365"/>
                <a:chOff x="4206144" y="1852047"/>
                <a:chExt cx="1204570" cy="1188365"/>
              </a:xfrm>
            </p:grpSpPr>
            <p:sp>
              <p:nvSpPr>
                <p:cNvPr id="384" name="Rectangle 383"/>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5" name="Straight Connector 384"/>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389"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90"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91"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92"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93"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94"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95"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96"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97"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398"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399" name="Rectangle 398"/>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00"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7" name="Group 400"/>
              <p:cNvGrpSpPr/>
              <p:nvPr/>
            </p:nvGrpSpPr>
            <p:grpSpPr>
              <a:xfrm rot="2700000">
                <a:off x="6034945" y="2842648"/>
                <a:ext cx="1204570" cy="1188365"/>
                <a:chOff x="4206144" y="1852047"/>
                <a:chExt cx="1204570" cy="1188365"/>
              </a:xfrm>
            </p:grpSpPr>
            <p:sp>
              <p:nvSpPr>
                <p:cNvPr id="402" name="Rectangle 401"/>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3" name="Straight Connector 402"/>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07"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08"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09"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10"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11"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12"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13"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14"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15"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16"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17" name="Rectangle 416"/>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18"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8" name="Group 418"/>
              <p:cNvGrpSpPr/>
              <p:nvPr/>
            </p:nvGrpSpPr>
            <p:grpSpPr>
              <a:xfrm rot="2700000">
                <a:off x="6034944" y="4206933"/>
                <a:ext cx="1204570" cy="1188365"/>
                <a:chOff x="4206144" y="1852047"/>
                <a:chExt cx="1204570" cy="1188365"/>
              </a:xfrm>
            </p:grpSpPr>
            <p:sp>
              <p:nvSpPr>
                <p:cNvPr id="420" name="Rectangle 419"/>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1" name="Straight Connector 420"/>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25"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26"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27"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28"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29"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30"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31"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32"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33"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34"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35" name="Rectangle 434"/>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36"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19" name="Group 436"/>
              <p:cNvGrpSpPr/>
              <p:nvPr/>
            </p:nvGrpSpPr>
            <p:grpSpPr>
              <a:xfrm rot="2700000">
                <a:off x="1912830" y="4206932"/>
                <a:ext cx="1204570" cy="1188365"/>
                <a:chOff x="4206144" y="1852047"/>
                <a:chExt cx="1204570" cy="1188365"/>
              </a:xfrm>
            </p:grpSpPr>
            <p:sp>
              <p:nvSpPr>
                <p:cNvPr id="438" name="Rectangle 437"/>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9" name="Straight Connector 438"/>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43"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44"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45"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46"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47"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48"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49"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50"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51"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52"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53" name="Rectangle 452"/>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54"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20" name="Group 454"/>
              <p:cNvGrpSpPr/>
              <p:nvPr/>
            </p:nvGrpSpPr>
            <p:grpSpPr>
              <a:xfrm rot="2700000">
                <a:off x="1912830" y="2835333"/>
                <a:ext cx="1204570" cy="1188365"/>
                <a:chOff x="4206144" y="1852047"/>
                <a:chExt cx="1204570" cy="1188365"/>
              </a:xfrm>
            </p:grpSpPr>
            <p:sp>
              <p:nvSpPr>
                <p:cNvPr id="456" name="Rectangle 455"/>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7" name="Straight Connector 456"/>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61"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62"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63"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64"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65"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66"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67"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68"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69"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70"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71" name="Rectangle 470"/>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72"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21" name="Group 472"/>
              <p:cNvGrpSpPr/>
              <p:nvPr/>
            </p:nvGrpSpPr>
            <p:grpSpPr>
              <a:xfrm rot="2700000">
                <a:off x="1912830" y="1463734"/>
                <a:ext cx="1204570" cy="1188365"/>
                <a:chOff x="4206144" y="1852047"/>
                <a:chExt cx="1204570" cy="1188365"/>
              </a:xfrm>
            </p:grpSpPr>
            <p:sp>
              <p:nvSpPr>
                <p:cNvPr id="474" name="Rectangle 473"/>
                <p:cNvSpPr/>
                <p:nvPr/>
              </p:nvSpPr>
              <p:spPr>
                <a:xfrm>
                  <a:off x="4323370" y="1958908"/>
                  <a:ext cx="969264" cy="969264"/>
                </a:xfrm>
                <a:prstGeom prst="rect">
                  <a:avLst/>
                </a:prstGeom>
                <a:solidFill>
                  <a:schemeClr val="accent1">
                    <a:alpha val="20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5" name="Straight Connector 474"/>
                <p:cNvCxnSpPr/>
                <p:nvPr/>
              </p:nvCxnSpPr>
              <p:spPr>
                <a:xfrm rot="5400000">
                  <a:off x="4175662" y="2442140"/>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rot="5400000">
                  <a:off x="4506251" y="244134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p:nvPr/>
              </p:nvCxnSpPr>
              <p:spPr>
                <a:xfrm>
                  <a:off x="4328063" y="261648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a:off x="4329284" y="2284253"/>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79" name="Rectangle 19"/>
                <p:cNvSpPr>
                  <a:spLocks noChangeArrowheads="1"/>
                </p:cNvSpPr>
                <p:nvPr/>
              </p:nvSpPr>
              <p:spPr bwMode="auto">
                <a:xfrm>
                  <a:off x="4545082"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80" name="Rectangle 19"/>
                <p:cNvSpPr>
                  <a:spLocks noChangeArrowheads="1"/>
                </p:cNvSpPr>
                <p:nvPr/>
              </p:nvSpPr>
              <p:spPr bwMode="auto">
                <a:xfrm>
                  <a:off x="4874267"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81" name="Rectangle 19"/>
                <p:cNvSpPr>
                  <a:spLocks noChangeArrowheads="1"/>
                </p:cNvSpPr>
                <p:nvPr/>
              </p:nvSpPr>
              <p:spPr bwMode="auto">
                <a:xfrm>
                  <a:off x="4543255"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82" name="Rectangle 19"/>
                <p:cNvSpPr>
                  <a:spLocks noChangeArrowheads="1"/>
                </p:cNvSpPr>
                <p:nvPr/>
              </p:nvSpPr>
              <p:spPr bwMode="auto">
                <a:xfrm>
                  <a:off x="4877315"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83" name="Rectangle 19"/>
                <p:cNvSpPr>
                  <a:spLocks noChangeArrowheads="1"/>
                </p:cNvSpPr>
                <p:nvPr/>
              </p:nvSpPr>
              <p:spPr bwMode="auto">
                <a:xfrm>
                  <a:off x="5182114" y="217879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84" name="Rectangle 19"/>
                <p:cNvSpPr>
                  <a:spLocks noChangeArrowheads="1"/>
                </p:cNvSpPr>
                <p:nvPr/>
              </p:nvSpPr>
              <p:spPr bwMode="auto">
                <a:xfrm>
                  <a:off x="5182114" y="251285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85" name="Rectangle 19"/>
                <p:cNvSpPr>
                  <a:spLocks noChangeArrowheads="1"/>
                </p:cNvSpPr>
                <p:nvPr/>
              </p:nvSpPr>
              <p:spPr bwMode="auto">
                <a:xfrm>
                  <a:off x="4877314" y="2824968"/>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86" name="Rectangle 19"/>
                <p:cNvSpPr>
                  <a:spLocks noChangeArrowheads="1"/>
                </p:cNvSpPr>
                <p:nvPr/>
              </p:nvSpPr>
              <p:spPr bwMode="auto">
                <a:xfrm>
                  <a:off x="4543254" y="2824968"/>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87" name="Rectangle 19"/>
                <p:cNvSpPr>
                  <a:spLocks noChangeArrowheads="1"/>
                </p:cNvSpPr>
                <p:nvPr/>
              </p:nvSpPr>
              <p:spPr bwMode="auto">
                <a:xfrm>
                  <a:off x="4206144" y="217879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88" name="Rectangle 19"/>
                <p:cNvSpPr>
                  <a:spLocks noChangeArrowheads="1"/>
                </p:cNvSpPr>
                <p:nvPr/>
              </p:nvSpPr>
              <p:spPr bwMode="auto">
                <a:xfrm>
                  <a:off x="4206145" y="2512853"/>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89" name="Rectangle 488"/>
                <p:cNvSpPr>
                  <a:spLocks noChangeArrowheads="1"/>
                </p:cNvSpPr>
                <p:nvPr/>
              </p:nvSpPr>
              <p:spPr bwMode="auto">
                <a:xfrm>
                  <a:off x="4543255" y="1856313"/>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90" name="Rectangle 19"/>
                <p:cNvSpPr>
                  <a:spLocks noChangeArrowheads="1"/>
                </p:cNvSpPr>
                <p:nvPr/>
              </p:nvSpPr>
              <p:spPr bwMode="auto">
                <a:xfrm>
                  <a:off x="4877316" y="1852047"/>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grpSp>
          <p:grpSp>
            <p:nvGrpSpPr>
              <p:cNvPr id="22" name="Group 490"/>
              <p:cNvGrpSpPr/>
              <p:nvPr/>
            </p:nvGrpSpPr>
            <p:grpSpPr>
              <a:xfrm rot="2700000">
                <a:off x="2598631" y="4892733"/>
                <a:ext cx="1204570" cy="1188365"/>
                <a:chOff x="2529746" y="1852049"/>
                <a:chExt cx="1204570" cy="1188365"/>
              </a:xfrm>
            </p:grpSpPr>
            <p:sp>
              <p:nvSpPr>
                <p:cNvPr id="492" name="Rectangle 491"/>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3" name="Straight Connector 492"/>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94" name="Straight Connector 493"/>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496" name="Straight Connector 495"/>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497"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498"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499"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00"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01"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02"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03"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04"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05"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06"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07" name="Rectangle 506"/>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08"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23" name="Group 508"/>
              <p:cNvGrpSpPr/>
              <p:nvPr/>
            </p:nvGrpSpPr>
            <p:grpSpPr>
              <a:xfrm rot="2700000">
                <a:off x="3970231" y="4892732"/>
                <a:ext cx="1204570" cy="1188365"/>
                <a:chOff x="2529746" y="1852049"/>
                <a:chExt cx="1204570" cy="1188365"/>
              </a:xfrm>
            </p:grpSpPr>
            <p:sp>
              <p:nvSpPr>
                <p:cNvPr id="510" name="Rectangle 509"/>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1" name="Straight Connector 510"/>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515"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16"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17"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18"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19"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20"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21"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22"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23"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24"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25" name="Rectangle 524"/>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26"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24" name="Group 526"/>
              <p:cNvGrpSpPr/>
              <p:nvPr/>
            </p:nvGrpSpPr>
            <p:grpSpPr>
              <a:xfrm rot="2700000">
                <a:off x="5349144" y="4885419"/>
                <a:ext cx="1204570" cy="1188365"/>
                <a:chOff x="2529746" y="1852049"/>
                <a:chExt cx="1204570" cy="1188365"/>
              </a:xfrm>
            </p:grpSpPr>
            <p:sp>
              <p:nvSpPr>
                <p:cNvPr id="528" name="Rectangle 527"/>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9" name="Straight Connector 528"/>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533"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34"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35"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36"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37"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38"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39"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40"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41"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42"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43" name="Rectangle 542"/>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44"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25" name="Group 544"/>
              <p:cNvGrpSpPr/>
              <p:nvPr/>
            </p:nvGrpSpPr>
            <p:grpSpPr>
              <a:xfrm rot="2700000">
                <a:off x="2605945" y="777933"/>
                <a:ext cx="1204570" cy="1188365"/>
                <a:chOff x="2529746" y="1852049"/>
                <a:chExt cx="1204570" cy="1188365"/>
              </a:xfrm>
            </p:grpSpPr>
            <p:sp>
              <p:nvSpPr>
                <p:cNvPr id="546" name="Rectangle 545"/>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7" name="Straight Connector 546"/>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48" name="Straight Connector 547"/>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49" name="Straight Connector 548"/>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50" name="Straight Connector 549"/>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551"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52"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53"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54"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55"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56"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57"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58"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59"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60"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61" name="Rectangle 560"/>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62"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26" name="Group 562"/>
              <p:cNvGrpSpPr/>
              <p:nvPr/>
            </p:nvGrpSpPr>
            <p:grpSpPr>
              <a:xfrm rot="2700000">
                <a:off x="3984861" y="777933"/>
                <a:ext cx="1204570" cy="1188365"/>
                <a:chOff x="2529746" y="1852049"/>
                <a:chExt cx="1204570" cy="1188365"/>
              </a:xfrm>
            </p:grpSpPr>
            <p:sp>
              <p:nvSpPr>
                <p:cNvPr id="564" name="Rectangle 563"/>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5" name="Straight Connector 564"/>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66" name="Straight Connector 565"/>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67" name="Straight Connector 566"/>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68" name="Straight Connector 567"/>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569"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70"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71"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72"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73"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74"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75"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76"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77"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78"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79" name="Rectangle 578"/>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80"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grpSp>
            <p:nvGrpSpPr>
              <p:cNvPr id="27" name="Group 580"/>
              <p:cNvGrpSpPr/>
              <p:nvPr/>
            </p:nvGrpSpPr>
            <p:grpSpPr>
              <a:xfrm rot="2700000">
                <a:off x="5349144" y="792563"/>
                <a:ext cx="1204570" cy="1188365"/>
                <a:chOff x="2529746" y="1852049"/>
                <a:chExt cx="1204570" cy="1188365"/>
              </a:xfrm>
            </p:grpSpPr>
            <p:sp>
              <p:nvSpPr>
                <p:cNvPr id="582" name="Rectangle 581"/>
                <p:cNvSpPr/>
                <p:nvPr/>
              </p:nvSpPr>
              <p:spPr>
                <a:xfrm>
                  <a:off x="2646972" y="1958910"/>
                  <a:ext cx="969264" cy="969264"/>
                </a:xfrm>
                <a:prstGeom prst="rect">
                  <a:avLst/>
                </a:prstGeom>
                <a:solidFill>
                  <a:srgbClr val="FFC000">
                    <a:alpha val="20000"/>
                  </a:srgb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3" name="Straight Connector 582"/>
                <p:cNvCxnSpPr/>
                <p:nvPr/>
              </p:nvCxnSpPr>
              <p:spPr>
                <a:xfrm rot="5400000">
                  <a:off x="2499264" y="2442142"/>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p:nvPr/>
              </p:nvCxnSpPr>
              <p:spPr>
                <a:xfrm rot="5400000">
                  <a:off x="2829853" y="244134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a:off x="2651665" y="2616487"/>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586" name="Straight Connector 585"/>
                <p:cNvCxnSpPr/>
                <p:nvPr/>
              </p:nvCxnSpPr>
              <p:spPr>
                <a:xfrm>
                  <a:off x="2652886" y="2284255"/>
                  <a:ext cx="969264" cy="1588"/>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587" name="Rectangle 19"/>
                <p:cNvSpPr>
                  <a:spLocks noChangeArrowheads="1"/>
                </p:cNvSpPr>
                <p:nvPr/>
              </p:nvSpPr>
              <p:spPr bwMode="auto">
                <a:xfrm>
                  <a:off x="2868684"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88" name="Rectangle 19"/>
                <p:cNvSpPr>
                  <a:spLocks noChangeArrowheads="1"/>
                </p:cNvSpPr>
                <p:nvPr/>
              </p:nvSpPr>
              <p:spPr bwMode="auto">
                <a:xfrm>
                  <a:off x="3197869"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89" name="Rectangle 19"/>
                <p:cNvSpPr>
                  <a:spLocks noChangeArrowheads="1"/>
                </p:cNvSpPr>
                <p:nvPr/>
              </p:nvSpPr>
              <p:spPr bwMode="auto">
                <a:xfrm>
                  <a:off x="2866857"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90" name="Rectangle 19"/>
                <p:cNvSpPr>
                  <a:spLocks noChangeArrowheads="1"/>
                </p:cNvSpPr>
                <p:nvPr/>
              </p:nvSpPr>
              <p:spPr bwMode="auto">
                <a:xfrm>
                  <a:off x="320091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91" name="Rectangle 19"/>
                <p:cNvSpPr>
                  <a:spLocks noChangeArrowheads="1"/>
                </p:cNvSpPr>
                <p:nvPr/>
              </p:nvSpPr>
              <p:spPr bwMode="auto">
                <a:xfrm>
                  <a:off x="3505716" y="217879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92" name="Rectangle 19"/>
                <p:cNvSpPr>
                  <a:spLocks noChangeArrowheads="1"/>
                </p:cNvSpPr>
                <p:nvPr/>
              </p:nvSpPr>
              <p:spPr bwMode="auto">
                <a:xfrm>
                  <a:off x="3505716" y="251285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93" name="Rectangle 19"/>
                <p:cNvSpPr>
                  <a:spLocks noChangeArrowheads="1"/>
                </p:cNvSpPr>
                <p:nvPr/>
              </p:nvSpPr>
              <p:spPr bwMode="auto">
                <a:xfrm>
                  <a:off x="3200916" y="2824970"/>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94" name="Rectangle 19"/>
                <p:cNvSpPr>
                  <a:spLocks noChangeArrowheads="1"/>
                </p:cNvSpPr>
                <p:nvPr/>
              </p:nvSpPr>
              <p:spPr bwMode="auto">
                <a:xfrm>
                  <a:off x="2866856" y="2824970"/>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95" name="Rectangle 19"/>
                <p:cNvSpPr>
                  <a:spLocks noChangeArrowheads="1"/>
                </p:cNvSpPr>
                <p:nvPr/>
              </p:nvSpPr>
              <p:spPr bwMode="auto">
                <a:xfrm>
                  <a:off x="2529747" y="2178795"/>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96" name="Rectangle 19"/>
                <p:cNvSpPr>
                  <a:spLocks noChangeArrowheads="1"/>
                </p:cNvSpPr>
                <p:nvPr/>
              </p:nvSpPr>
              <p:spPr bwMode="auto">
                <a:xfrm>
                  <a:off x="2529746" y="2512855"/>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sp>
              <p:nvSpPr>
                <p:cNvPr id="597" name="Rectangle 596"/>
                <p:cNvSpPr>
                  <a:spLocks noChangeArrowheads="1"/>
                </p:cNvSpPr>
                <p:nvPr/>
              </p:nvSpPr>
              <p:spPr bwMode="auto">
                <a:xfrm>
                  <a:off x="2866856" y="1856314"/>
                  <a:ext cx="228600" cy="215444"/>
                </a:xfrm>
                <a:prstGeom prst="rect">
                  <a:avLst/>
                </a:prstGeom>
                <a:noFill/>
                <a:ln w="9525">
                  <a:noFill/>
                  <a:miter lim="800000"/>
                  <a:headEnd/>
                  <a:tailEnd/>
                </a:ln>
              </p:spPr>
              <p:txBody>
                <a:bodyPr wrap="square">
                  <a:spAutoFit/>
                </a:bodyPr>
                <a:lstStyle/>
                <a:p>
                  <a:pPr algn="ctr"/>
                  <a:r>
                    <a:rPr lang="en-US" sz="800" dirty="0">
                      <a:solidFill>
                        <a:srgbClr val="C00000"/>
                      </a:solidFill>
                      <a:latin typeface="Wingdings" pitchFamily="2" charset="2"/>
                    </a:rPr>
                    <a:t>l</a:t>
                  </a:r>
                  <a:endParaRPr lang="en-US" sz="800" dirty="0">
                    <a:solidFill>
                      <a:srgbClr val="C00000"/>
                    </a:solidFill>
                  </a:endParaRPr>
                </a:p>
              </p:txBody>
            </p:sp>
            <p:sp>
              <p:nvSpPr>
                <p:cNvPr id="598" name="Rectangle 19"/>
                <p:cNvSpPr>
                  <a:spLocks noChangeArrowheads="1"/>
                </p:cNvSpPr>
                <p:nvPr/>
              </p:nvSpPr>
              <p:spPr bwMode="auto">
                <a:xfrm>
                  <a:off x="3200916" y="1852049"/>
                  <a:ext cx="228600" cy="215444"/>
                </a:xfrm>
                <a:prstGeom prst="rect">
                  <a:avLst/>
                </a:prstGeom>
                <a:noFill/>
                <a:ln w="9525">
                  <a:noFill/>
                  <a:miter lim="800000"/>
                  <a:headEnd/>
                  <a:tailEnd/>
                </a:ln>
              </p:spPr>
              <p:txBody>
                <a:bodyPr wrap="square">
                  <a:spAutoFit/>
                </a:bodyPr>
                <a:lstStyle/>
                <a:p>
                  <a:pPr algn="ctr"/>
                  <a:r>
                    <a:rPr lang="en-US" sz="800" dirty="0">
                      <a:latin typeface="Wingdings" pitchFamily="2" charset="2"/>
                    </a:rPr>
                    <a:t>l</a:t>
                  </a:r>
                  <a:endParaRPr lang="en-US" sz="800" dirty="0"/>
                </a:p>
              </p:txBody>
            </p:sp>
          </p:grpSp>
          <p:sp>
            <p:nvSpPr>
              <p:cNvPr id="599" name="TextBox 598"/>
              <p:cNvSpPr txBox="1"/>
              <p:nvPr/>
            </p:nvSpPr>
            <p:spPr>
              <a:xfrm>
                <a:off x="7620000" y="1828800"/>
                <a:ext cx="1219200" cy="400050"/>
              </a:xfrm>
              <a:prstGeom prst="rect">
                <a:avLst/>
              </a:prstGeom>
              <a:noFill/>
            </p:spPr>
            <p:txBody>
              <a:bodyPr>
                <a:spAutoFit/>
              </a:bodyPr>
              <a:lstStyle/>
              <a:p>
                <a:pPr algn="ctr">
                  <a:defRPr/>
                </a:pPr>
                <a:r>
                  <a:rPr lang="en-US" sz="2000" dirty="0" smtClean="0">
                    <a:solidFill>
                      <a:schemeClr val="tx2"/>
                    </a:solidFill>
                    <a:latin typeface="+mn-lt"/>
                    <a:cs typeface="Courier New" pitchFamily="49" charset="0"/>
                  </a:rPr>
                  <a:t>JME - 1</a:t>
                </a:r>
                <a:endParaRPr lang="en-US" sz="2000" dirty="0">
                  <a:solidFill>
                    <a:schemeClr val="tx2"/>
                  </a:solidFill>
                  <a:latin typeface="+mn-lt"/>
                  <a:cs typeface="Courier New" pitchFamily="49" charset="0"/>
                </a:endParaRPr>
              </a:p>
            </p:txBody>
          </p:sp>
          <p:sp>
            <p:nvSpPr>
              <p:cNvPr id="600" name="TextBox 599"/>
              <p:cNvSpPr txBox="1"/>
              <p:nvPr/>
            </p:nvSpPr>
            <p:spPr>
              <a:xfrm>
                <a:off x="7696200" y="4582884"/>
                <a:ext cx="1066800" cy="400110"/>
              </a:xfrm>
              <a:prstGeom prst="rect">
                <a:avLst/>
              </a:prstGeom>
              <a:noFill/>
            </p:spPr>
            <p:txBody>
              <a:bodyPr>
                <a:spAutoFit/>
              </a:bodyPr>
              <a:lstStyle/>
              <a:p>
                <a:pPr algn="ctr">
                  <a:defRPr/>
                </a:pPr>
                <a:r>
                  <a:rPr lang="en-US" sz="2000" dirty="0" smtClean="0">
                    <a:solidFill>
                      <a:schemeClr val="tx2"/>
                    </a:solidFill>
                    <a:latin typeface="+mn-lt"/>
                    <a:cs typeface="Courier New" pitchFamily="49" charset="0"/>
                  </a:rPr>
                  <a:t>JMS+1</a:t>
                </a:r>
                <a:endParaRPr lang="en-US" sz="2000" dirty="0">
                  <a:solidFill>
                    <a:schemeClr val="tx2"/>
                  </a:solidFill>
                  <a:latin typeface="+mn-lt"/>
                  <a:cs typeface="Courier New" pitchFamily="49" charset="0"/>
                </a:endParaRPr>
              </a:p>
            </p:txBody>
          </p:sp>
        </p:grpSp>
      </p:grpSp>
      <p:sp>
        <p:nvSpPr>
          <p:cNvPr id="545" name="Footer Placeholder 544"/>
          <p:cNvSpPr>
            <a:spLocks noGrp="1"/>
          </p:cNvSpPr>
          <p:nvPr>
            <p:ph type="ftr" sz="quarter" idx="11"/>
          </p:nvPr>
        </p:nvSpPr>
        <p:spPr/>
        <p:txBody>
          <a:bodyPr/>
          <a:lstStyle/>
          <a:p>
            <a:r>
              <a:rPr lang="en-US" smtClean="0"/>
              <a:t>HWRF Tutorial, 26-29 April 2011, Boulder, CO</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2140</TotalTime>
  <Words>2135</Words>
  <Application>Microsoft Office PowerPoint</Application>
  <PresentationFormat>On-screen Show (4:3)</PresentationFormat>
  <Paragraphs>763</Paragraphs>
  <Slides>26</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Flow</vt:lpstr>
      <vt:lpstr>Chart</vt:lpstr>
      <vt:lpstr>HWRF Nesting and  Nest Moving</vt:lpstr>
      <vt:lpstr>Acknowledgement</vt:lpstr>
      <vt:lpstr>HWRF Grid Structure</vt:lpstr>
      <vt:lpstr>Rotated latitude-longitude domain</vt:lpstr>
      <vt:lpstr>Sigma-Pressure Hybrid Coordinate</vt:lpstr>
      <vt:lpstr>Slide 6</vt:lpstr>
      <vt:lpstr>Nesting approach</vt:lpstr>
      <vt:lpstr>Salient features: Initial Conditions</vt:lpstr>
      <vt:lpstr>Slide 9</vt:lpstr>
      <vt:lpstr>Slide 10</vt:lpstr>
      <vt:lpstr>HWRF NESTED BOUNDARY CONDITIONS</vt:lpstr>
      <vt:lpstr>Feedback</vt:lpstr>
      <vt:lpstr>Nest moving Algorithm</vt:lpstr>
      <vt:lpstr>Slide 14</vt:lpstr>
      <vt:lpstr>HWRF namelist.input: nest specific!</vt:lpstr>
      <vt:lpstr>Domain configuration for the nest</vt:lpstr>
      <vt:lpstr>HWRF: ISTART, JSTART AND GRID MOTION</vt:lpstr>
      <vt:lpstr>Idealized Simulation Capability</vt:lpstr>
      <vt:lpstr>Basic Testing of the Nest Dynamics</vt:lpstr>
      <vt:lpstr>Slide 20</vt:lpstr>
      <vt:lpstr>Examples of Real Time Testing of HWRF</vt:lpstr>
      <vt:lpstr>Advancing the HWRF: Setting up multiple domains</vt:lpstr>
      <vt:lpstr>Useful Diagnostic and Analysis Tools</vt:lpstr>
      <vt:lpstr> </vt:lpstr>
      <vt:lpstr>Future Updates</vt:lpstr>
      <vt:lpstr>Thinking Big with 3.2!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HWRF Nesting</dc:title>
  <dc:creator>xzhang</dc:creator>
  <cp:lastModifiedBy>azhang</cp:lastModifiedBy>
  <cp:revision>74</cp:revision>
  <dcterms:created xsi:type="dcterms:W3CDTF">2011-03-21T17:38:51Z</dcterms:created>
  <dcterms:modified xsi:type="dcterms:W3CDTF">2011-04-01T02:35:58Z</dcterms:modified>
</cp:coreProperties>
</file>