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67" r:id="rId4"/>
    <p:sldId id="259" r:id="rId5"/>
    <p:sldId id="260" r:id="rId6"/>
    <p:sldId id="261" r:id="rId7"/>
    <p:sldId id="262" r:id="rId8"/>
    <p:sldId id="264" r:id="rId9"/>
    <p:sldId id="263" r:id="rId10"/>
    <p:sldId id="289" r:id="rId11"/>
    <p:sldId id="265" r:id="rId12"/>
    <p:sldId id="268" r:id="rId13"/>
    <p:sldId id="272" r:id="rId14"/>
    <p:sldId id="273" r:id="rId15"/>
    <p:sldId id="274" r:id="rId16"/>
    <p:sldId id="286" r:id="rId17"/>
    <p:sldId id="287" r:id="rId18"/>
    <p:sldId id="275" r:id="rId19"/>
    <p:sldId id="276" r:id="rId20"/>
    <p:sldId id="277" r:id="rId21"/>
    <p:sldId id="269" r:id="rId22"/>
    <p:sldId id="271" r:id="rId23"/>
    <p:sldId id="266" r:id="rId24"/>
    <p:sldId id="288" r:id="rId25"/>
    <p:sldId id="279" r:id="rId26"/>
    <p:sldId id="280" r:id="rId27"/>
    <p:sldId id="281" r:id="rId28"/>
    <p:sldId id="284" r:id="rId29"/>
    <p:sldId id="285" r:id="rId30"/>
    <p:sldId id="258" r:id="rId31"/>
    <p:sldId id="283" r:id="rId32"/>
    <p:sldId id="282" r:id="rId33"/>
    <p:sldId id="29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02" y="-17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Xuejin.Zhang\Desktop\HRD%20computer\Desktop\HWRF\Earl-atcf\best-2010082900.dat"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strRef>
              <c:f>Sheet2!$B$1</c:f>
              <c:strCache>
                <c:ptCount val="1"/>
                <c:pt idx="0">
                  <c:v>BEST</c:v>
                </c:pt>
              </c:strCache>
            </c:strRef>
          </c:tx>
          <c:spPr>
            <a:ln>
              <a:solidFill>
                <a:schemeClr val="bg1"/>
              </a:solidFill>
            </a:ln>
          </c:spPr>
          <c:marker>
            <c:spPr>
              <a:solidFill>
                <a:schemeClr val="bg1"/>
              </a:solidFill>
            </c:spPr>
          </c:marker>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Sheet2!$B$3:$B$24</c:f>
              <c:numCache>
                <c:formatCode>General</c:formatCode>
                <c:ptCount val="22"/>
                <c:pt idx="0">
                  <c:v>55</c:v>
                </c:pt>
                <c:pt idx="1">
                  <c:v>55</c:v>
                </c:pt>
                <c:pt idx="2">
                  <c:v>65</c:v>
                </c:pt>
                <c:pt idx="3">
                  <c:v>75</c:v>
                </c:pt>
                <c:pt idx="4">
                  <c:v>85</c:v>
                </c:pt>
                <c:pt idx="5">
                  <c:v>95</c:v>
                </c:pt>
                <c:pt idx="6">
                  <c:v>105</c:v>
                </c:pt>
                <c:pt idx="7">
                  <c:v>115</c:v>
                </c:pt>
                <c:pt idx="8">
                  <c:v>115</c:v>
                </c:pt>
                <c:pt idx="9">
                  <c:v>115</c:v>
                </c:pt>
                <c:pt idx="10">
                  <c:v>115</c:v>
                </c:pt>
                <c:pt idx="11">
                  <c:v>115</c:v>
                </c:pt>
                <c:pt idx="12">
                  <c:v>110</c:v>
                </c:pt>
                <c:pt idx="13">
                  <c:v>105</c:v>
                </c:pt>
                <c:pt idx="14">
                  <c:v>110</c:v>
                </c:pt>
                <c:pt idx="15">
                  <c:v>115</c:v>
                </c:pt>
                <c:pt idx="16">
                  <c:v>120</c:v>
                </c:pt>
                <c:pt idx="17">
                  <c:v>125</c:v>
                </c:pt>
                <c:pt idx="18">
                  <c:v>115</c:v>
                </c:pt>
                <c:pt idx="19">
                  <c:v>100</c:v>
                </c:pt>
                <c:pt idx="20">
                  <c:v>90</c:v>
                </c:pt>
                <c:pt idx="21">
                  <c:v>85</c:v>
                </c:pt>
              </c:numCache>
            </c:numRef>
          </c:val>
        </c:ser>
        <c:ser>
          <c:idx val="1"/>
          <c:order val="1"/>
          <c:tx>
            <c:strRef>
              <c:f>Sheet2!$C$1</c:f>
              <c:strCache>
                <c:ptCount val="1"/>
                <c:pt idx="0">
                  <c:v>HWRFv3.2</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Sheet2!$C$3:$C$24</c:f>
              <c:numCache>
                <c:formatCode>General</c:formatCode>
                <c:ptCount val="22"/>
                <c:pt idx="0">
                  <c:v>48</c:v>
                </c:pt>
                <c:pt idx="1">
                  <c:v>56</c:v>
                </c:pt>
                <c:pt idx="2">
                  <c:v>78</c:v>
                </c:pt>
                <c:pt idx="3">
                  <c:v>63</c:v>
                </c:pt>
                <c:pt idx="4">
                  <c:v>78</c:v>
                </c:pt>
                <c:pt idx="5">
                  <c:v>79</c:v>
                </c:pt>
                <c:pt idx="6">
                  <c:v>96</c:v>
                </c:pt>
                <c:pt idx="7">
                  <c:v>104</c:v>
                </c:pt>
                <c:pt idx="8">
                  <c:v>99</c:v>
                </c:pt>
                <c:pt idx="9">
                  <c:v>110</c:v>
                </c:pt>
                <c:pt idx="10">
                  <c:v>104</c:v>
                </c:pt>
                <c:pt idx="11">
                  <c:v>104</c:v>
                </c:pt>
                <c:pt idx="12">
                  <c:v>111</c:v>
                </c:pt>
                <c:pt idx="13">
                  <c:v>111</c:v>
                </c:pt>
                <c:pt idx="14">
                  <c:v>108</c:v>
                </c:pt>
                <c:pt idx="15">
                  <c:v>105</c:v>
                </c:pt>
                <c:pt idx="16">
                  <c:v>107</c:v>
                </c:pt>
                <c:pt idx="17">
                  <c:v>103</c:v>
                </c:pt>
                <c:pt idx="18">
                  <c:v>100</c:v>
                </c:pt>
                <c:pt idx="19">
                  <c:v>101</c:v>
                </c:pt>
                <c:pt idx="20">
                  <c:v>99</c:v>
                </c:pt>
                <c:pt idx="21">
                  <c:v>95</c:v>
                </c:pt>
              </c:numCache>
            </c:numRef>
          </c:val>
        </c:ser>
        <c:ser>
          <c:idx val="2"/>
          <c:order val="2"/>
          <c:tx>
            <c:strRef>
              <c:f>Sheet2!$D$1</c:f>
              <c:strCache>
                <c:ptCount val="1"/>
                <c:pt idx="0">
                  <c:v>HWRF</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Sheet2!$D$3:$D$24</c:f>
              <c:numCache>
                <c:formatCode>General</c:formatCode>
                <c:ptCount val="22"/>
                <c:pt idx="0">
                  <c:v>55</c:v>
                </c:pt>
                <c:pt idx="1">
                  <c:v>64</c:v>
                </c:pt>
                <c:pt idx="2">
                  <c:v>63</c:v>
                </c:pt>
                <c:pt idx="3">
                  <c:v>78</c:v>
                </c:pt>
                <c:pt idx="4">
                  <c:v>70</c:v>
                </c:pt>
                <c:pt idx="5">
                  <c:v>74</c:v>
                </c:pt>
                <c:pt idx="6">
                  <c:v>65</c:v>
                </c:pt>
                <c:pt idx="7">
                  <c:v>66</c:v>
                </c:pt>
                <c:pt idx="8">
                  <c:v>71</c:v>
                </c:pt>
                <c:pt idx="9">
                  <c:v>74</c:v>
                </c:pt>
                <c:pt idx="10">
                  <c:v>77</c:v>
                </c:pt>
                <c:pt idx="11">
                  <c:v>86</c:v>
                </c:pt>
                <c:pt idx="12">
                  <c:v>85</c:v>
                </c:pt>
                <c:pt idx="13">
                  <c:v>79</c:v>
                </c:pt>
                <c:pt idx="14">
                  <c:v>77</c:v>
                </c:pt>
                <c:pt idx="15">
                  <c:v>89</c:v>
                </c:pt>
                <c:pt idx="16">
                  <c:v>89</c:v>
                </c:pt>
                <c:pt idx="17">
                  <c:v>79</c:v>
                </c:pt>
                <c:pt idx="18">
                  <c:v>73</c:v>
                </c:pt>
                <c:pt idx="19">
                  <c:v>78</c:v>
                </c:pt>
                <c:pt idx="20">
                  <c:v>79</c:v>
                </c:pt>
                <c:pt idx="21">
                  <c:v>71</c:v>
                </c:pt>
              </c:numCache>
            </c:numRef>
          </c:val>
        </c:ser>
        <c:ser>
          <c:idx val="3"/>
          <c:order val="3"/>
          <c:tx>
            <c:strRef>
              <c:f>Sheet2!$E$1</c:f>
              <c:strCache>
                <c:ptCount val="1"/>
                <c:pt idx="0">
                  <c:v>GFDL</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Sheet2!$E$3:$E$24</c:f>
              <c:numCache>
                <c:formatCode>General</c:formatCode>
                <c:ptCount val="22"/>
                <c:pt idx="0">
                  <c:v>50</c:v>
                </c:pt>
                <c:pt idx="1">
                  <c:v>92</c:v>
                </c:pt>
                <c:pt idx="2">
                  <c:v>75</c:v>
                </c:pt>
                <c:pt idx="3">
                  <c:v>96</c:v>
                </c:pt>
                <c:pt idx="4">
                  <c:v>77</c:v>
                </c:pt>
                <c:pt idx="5">
                  <c:v>78</c:v>
                </c:pt>
                <c:pt idx="6">
                  <c:v>85</c:v>
                </c:pt>
                <c:pt idx="7">
                  <c:v>94</c:v>
                </c:pt>
                <c:pt idx="8">
                  <c:v>100</c:v>
                </c:pt>
                <c:pt idx="9">
                  <c:v>105</c:v>
                </c:pt>
                <c:pt idx="10">
                  <c:v>125</c:v>
                </c:pt>
                <c:pt idx="11">
                  <c:v>120</c:v>
                </c:pt>
                <c:pt idx="12">
                  <c:v>126</c:v>
                </c:pt>
                <c:pt idx="13">
                  <c:v>128</c:v>
                </c:pt>
                <c:pt idx="14">
                  <c:v>131</c:v>
                </c:pt>
                <c:pt idx="15">
                  <c:v>126</c:v>
                </c:pt>
                <c:pt idx="16">
                  <c:v>133</c:v>
                </c:pt>
                <c:pt idx="17">
                  <c:v>129</c:v>
                </c:pt>
                <c:pt idx="18">
                  <c:v>128</c:v>
                </c:pt>
                <c:pt idx="19">
                  <c:v>129</c:v>
                </c:pt>
                <c:pt idx="20">
                  <c:v>109</c:v>
                </c:pt>
                <c:pt idx="21">
                  <c:v>112</c:v>
                </c:pt>
              </c:numCache>
            </c:numRef>
          </c:val>
        </c:ser>
        <c:ser>
          <c:idx val="4"/>
          <c:order val="4"/>
          <c:tx>
            <c:strRef>
              <c:f>Sheet2!$F$1</c:f>
              <c:strCache>
                <c:ptCount val="1"/>
                <c:pt idx="0">
                  <c:v>DSHP</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Sheet2!$F$3:$F$24</c:f>
              <c:numCache>
                <c:formatCode>General</c:formatCode>
                <c:ptCount val="22"/>
                <c:pt idx="0">
                  <c:v>55</c:v>
                </c:pt>
                <c:pt idx="2">
                  <c:v>61</c:v>
                </c:pt>
                <c:pt idx="4">
                  <c:v>68</c:v>
                </c:pt>
                <c:pt idx="6">
                  <c:v>79</c:v>
                </c:pt>
                <c:pt idx="8">
                  <c:v>85</c:v>
                </c:pt>
                <c:pt idx="10">
                  <c:v>91</c:v>
                </c:pt>
                <c:pt idx="12">
                  <c:v>97</c:v>
                </c:pt>
                <c:pt idx="14">
                  <c:v>101</c:v>
                </c:pt>
                <c:pt idx="16">
                  <c:v>106</c:v>
                </c:pt>
                <c:pt idx="18">
                  <c:v>107</c:v>
                </c:pt>
                <c:pt idx="20">
                  <c:v>107</c:v>
                </c:pt>
              </c:numCache>
            </c:numRef>
          </c:val>
        </c:ser>
        <c:ser>
          <c:idx val="5"/>
          <c:order val="5"/>
          <c:tx>
            <c:strRef>
              <c:f>Sheet2!$G$1</c:f>
              <c:strCache>
                <c:ptCount val="1"/>
                <c:pt idx="0">
                  <c:v>LGEM</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Sheet2!$G$3:$G$24</c:f>
              <c:numCache>
                <c:formatCode>General</c:formatCode>
                <c:ptCount val="22"/>
                <c:pt idx="0">
                  <c:v>55</c:v>
                </c:pt>
                <c:pt idx="2">
                  <c:v>62</c:v>
                </c:pt>
                <c:pt idx="4">
                  <c:v>71</c:v>
                </c:pt>
                <c:pt idx="6">
                  <c:v>80</c:v>
                </c:pt>
                <c:pt idx="8">
                  <c:v>87</c:v>
                </c:pt>
                <c:pt idx="10">
                  <c:v>94</c:v>
                </c:pt>
                <c:pt idx="12">
                  <c:v>100</c:v>
                </c:pt>
                <c:pt idx="14">
                  <c:v>104</c:v>
                </c:pt>
                <c:pt idx="16">
                  <c:v>105</c:v>
                </c:pt>
                <c:pt idx="18">
                  <c:v>105</c:v>
                </c:pt>
                <c:pt idx="20">
                  <c:v>104</c:v>
                </c:pt>
              </c:numCache>
            </c:numRef>
          </c:val>
        </c:ser>
        <c:ser>
          <c:idx val="6"/>
          <c:order val="6"/>
          <c:tx>
            <c:strRef>
              <c:f>Sheet2!$H$1</c:f>
              <c:strCache>
                <c:ptCount val="1"/>
                <c:pt idx="0">
                  <c:v>SHF5</c:v>
                </c:pt>
              </c:strCache>
            </c:strRef>
          </c:tx>
          <c:spPr>
            <a:ln>
              <a:solidFill>
                <a:srgbClr val="FFFF00"/>
              </a:solidFill>
            </a:ln>
          </c:spPr>
          <c:marker>
            <c:symbol val="plus"/>
            <c:size val="7"/>
            <c:spPr>
              <a:solidFill>
                <a:srgbClr val="FFFF00"/>
              </a:solidFill>
            </c:spPr>
          </c:marker>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Sheet2!$H$3:$H$24</c:f>
              <c:numCache>
                <c:formatCode>General</c:formatCode>
                <c:ptCount val="22"/>
                <c:pt idx="0">
                  <c:v>55</c:v>
                </c:pt>
                <c:pt idx="2">
                  <c:v>60</c:v>
                </c:pt>
                <c:pt idx="4">
                  <c:v>66</c:v>
                </c:pt>
                <c:pt idx="6">
                  <c:v>70</c:v>
                </c:pt>
                <c:pt idx="8">
                  <c:v>73</c:v>
                </c:pt>
                <c:pt idx="10">
                  <c:v>79</c:v>
                </c:pt>
                <c:pt idx="12">
                  <c:v>81</c:v>
                </c:pt>
                <c:pt idx="14">
                  <c:v>81</c:v>
                </c:pt>
                <c:pt idx="16">
                  <c:v>82</c:v>
                </c:pt>
                <c:pt idx="18">
                  <c:v>87</c:v>
                </c:pt>
                <c:pt idx="20">
                  <c:v>88</c:v>
                </c:pt>
              </c:numCache>
            </c:numRef>
          </c:val>
        </c:ser>
        <c:marker val="1"/>
        <c:axId val="58258944"/>
        <c:axId val="58260864"/>
      </c:lineChart>
      <c:catAx>
        <c:axId val="58258944"/>
        <c:scaling>
          <c:orientation val="minMax"/>
        </c:scaling>
        <c:axPos val="b"/>
        <c:numFmt formatCode="General" sourceLinked="0"/>
        <c:tickLblPos val="nextTo"/>
        <c:txPr>
          <a:bodyPr/>
          <a:lstStyle/>
          <a:p>
            <a:pPr>
              <a:defRPr sz="600" baseline="0"/>
            </a:pPr>
            <a:endParaRPr lang="en-US"/>
          </a:p>
        </c:txPr>
        <c:crossAx val="58260864"/>
        <c:crosses val="autoZero"/>
        <c:auto val="1"/>
        <c:lblAlgn val="ctr"/>
        <c:lblOffset val="100"/>
      </c:catAx>
      <c:valAx>
        <c:axId val="58260864"/>
        <c:scaling>
          <c:orientation val="minMax"/>
        </c:scaling>
        <c:axPos val="l"/>
        <c:majorGridlines/>
        <c:numFmt formatCode="General" sourceLinked="1"/>
        <c:tickLblPos val="nextTo"/>
        <c:txPr>
          <a:bodyPr/>
          <a:lstStyle/>
          <a:p>
            <a:pPr>
              <a:defRPr sz="600" baseline="0"/>
            </a:pPr>
            <a:endParaRPr lang="en-US"/>
          </a:p>
        </c:txPr>
        <c:crossAx val="58258944"/>
        <c:crosses val="autoZero"/>
        <c:crossBetween val="between"/>
      </c:valAx>
    </c:plotArea>
    <c:legend>
      <c:legendPos val="r"/>
      <c:layout/>
    </c:legend>
    <c:plotVisOnly val="1"/>
  </c:chart>
  <c:spPr>
    <a:solidFill>
      <a:schemeClr val="bg2">
        <a:lumMod val="40000"/>
        <a:lumOff val="60000"/>
      </a:schemeClr>
    </a:solidFill>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051B49-C15F-4E6B-850E-6A09CBD35DE6}" type="datetimeFigureOut">
              <a:rPr lang="en-US" smtClean="0"/>
              <a:pPr/>
              <a:t>8/17/2011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6329C-1A8F-4518-AF28-7E156F8D1D2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p:txBody>
          <a:bodyPr/>
          <a:lstStyle/>
          <a:p>
            <a:pPr>
              <a:defRPr/>
            </a:pPr>
            <a:fld id="{F8C98EF7-66C9-BC49-9741-0A19DB89321F}" type="slidenum">
              <a:rPr lang="en-US" smtClean="0">
                <a:solidFill>
                  <a:prstClr val="black"/>
                </a:solidFill>
              </a:rPr>
              <a:pPr>
                <a:defRPr/>
              </a:pPr>
              <a:t>4</a:t>
            </a:fld>
            <a:endParaRPr lang="en-US" smtClean="0">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H315: HWRFv3.2 2011 Stream 1.5 27-9-3km</a:t>
            </a:r>
            <a:r>
              <a:rPr lang="en-US" baseline="0" dirty="0" smtClean="0"/>
              <a:t> model</a:t>
            </a:r>
          </a:p>
          <a:p>
            <a:r>
              <a:rPr lang="en-US" baseline="0" dirty="0" smtClean="0"/>
              <a:t>H3C5: HRD HWRF experimental 2010 version (</a:t>
            </a:r>
            <a:r>
              <a:rPr lang="en-US" baseline="0" dirty="0" err="1" smtClean="0"/>
              <a:t>HWRFx</a:t>
            </a:r>
            <a:r>
              <a:rPr lang="en-US" baseline="0" dirty="0" smtClean="0"/>
              <a:t>)</a:t>
            </a:r>
            <a:endParaRPr lang="en-US" dirty="0" smtClean="0"/>
          </a:p>
          <a:p>
            <a:r>
              <a:rPr lang="en-US" dirty="0" smtClean="0"/>
              <a:t>HWRF: NCEP/EMC operational HWRF 27-9km</a:t>
            </a:r>
          </a:p>
          <a:p>
            <a:r>
              <a:rPr lang="en-US" dirty="0" smtClean="0"/>
              <a:t>GFDL: NCEP/EMC operational</a:t>
            </a:r>
            <a:r>
              <a:rPr lang="en-US" baseline="0" dirty="0" smtClean="0"/>
              <a:t> GFDL (54-18-9km). http://www.gfdl.noaa.gov/operational-hurricane-forecasting</a:t>
            </a:r>
          </a:p>
          <a:p>
            <a:r>
              <a:rPr lang="en-US" baseline="0" dirty="0" smtClean="0"/>
              <a:t>CLP5: </a:t>
            </a:r>
            <a:r>
              <a:rPr lang="en-US" sz="1200" kern="1200" dirty="0" smtClean="0">
                <a:solidFill>
                  <a:schemeClr val="tx1"/>
                </a:solidFill>
                <a:latin typeface="+mn-lt"/>
                <a:ea typeface="+mn-ea"/>
                <a:cs typeface="+mn-cs"/>
              </a:rPr>
              <a:t>CLIPER5 (Climatology and Persistence model, statistical model)</a:t>
            </a:r>
          </a:p>
          <a:p>
            <a:r>
              <a:rPr lang="en-US" sz="1200" kern="1200" dirty="0" smtClean="0">
                <a:solidFill>
                  <a:schemeClr val="tx1"/>
                </a:solidFill>
                <a:latin typeface="+mn-lt"/>
                <a:ea typeface="+mn-ea"/>
                <a:cs typeface="+mn-cs"/>
              </a:rPr>
              <a:t>AVNO: NWS Global</a:t>
            </a:r>
            <a:r>
              <a:rPr lang="en-US" sz="1200" kern="1200" baseline="0" dirty="0" smtClean="0">
                <a:solidFill>
                  <a:schemeClr val="tx1"/>
                </a:solidFill>
                <a:latin typeface="+mn-lt"/>
                <a:ea typeface="+mn-ea"/>
                <a:cs typeface="+mn-cs"/>
              </a:rPr>
              <a:t> </a:t>
            </a:r>
            <a:r>
              <a:rPr lang="en-US" sz="1200" kern="1200" baseline="0" smtClean="0">
                <a:solidFill>
                  <a:schemeClr val="tx1"/>
                </a:solidFill>
                <a:latin typeface="+mn-lt"/>
                <a:ea typeface="+mn-ea"/>
                <a:cs typeface="+mn-cs"/>
              </a:rPr>
              <a:t>Forecast System (GFS)</a:t>
            </a:r>
            <a:endParaRPr lang="en-US" sz="1200" kern="1200" dirty="0" smtClean="0">
              <a:solidFill>
                <a:schemeClr val="tx1"/>
              </a:solidFill>
              <a:latin typeface="+mn-lt"/>
              <a:ea typeface="+mn-ea"/>
              <a:cs typeface="+mn-cs"/>
            </a:endParaRPr>
          </a:p>
          <a:p>
            <a:pPr indent="-457200"/>
            <a:r>
              <a:rPr lang="en-US" sz="1200" kern="1200" baseline="0" dirty="0" smtClean="0">
                <a:solidFill>
                  <a:schemeClr val="tx1"/>
                </a:solidFill>
                <a:latin typeface="+mn-lt"/>
                <a:ea typeface="+mn-ea"/>
                <a:cs typeface="+mn-cs"/>
              </a:rPr>
              <a:t>FSP: Frequency of Superior Performance. Here H315 is compared to all other models to obtain FSP (i.e. H315 vs. H3C5, H315 vs. HWRF, H315 vs. GFDL, H315 vs. CLP5, the red line didn’t show  because FSP is above 65% and above the y-axis limit). 50% is the divided line that means 50% H315 is better than the compared model; 50% worse. 55% means H315 is 55% better than the compared model and vice versa.</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64ED3B-F7BA-4726-AF50-DF7C03BA1ABD}" type="slidenum">
              <a:rPr lang="en-US" smtClean="0"/>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dirty="0" smtClean="0"/>
              <a:t>DSHP: </a:t>
            </a:r>
            <a:r>
              <a:rPr lang="en-US" sz="1200" kern="1200" dirty="0" smtClean="0">
                <a:solidFill>
                  <a:schemeClr val="tx1"/>
                </a:solidFill>
                <a:latin typeface="+mn-lt"/>
                <a:ea typeface="+mn-ea"/>
                <a:cs typeface="+mn-cs"/>
              </a:rPr>
              <a:t>SHIPS with inland decay</a:t>
            </a:r>
            <a:r>
              <a:rPr lang="en-US" sz="1200" kern="1200" baseline="0" dirty="0" smtClean="0">
                <a:solidFill>
                  <a:schemeClr val="tx1"/>
                </a:solidFill>
                <a:latin typeface="+mn-lt"/>
                <a:ea typeface="+mn-ea"/>
                <a:cs typeface="+mn-cs"/>
              </a:rPr>
              <a:t> (Statistical-dynamical model)</a:t>
            </a:r>
          </a:p>
          <a:p>
            <a:r>
              <a:rPr lang="en-US" sz="1200" kern="1200" baseline="0" dirty="0" smtClean="0">
                <a:solidFill>
                  <a:schemeClr val="tx1"/>
                </a:solidFill>
                <a:latin typeface="+mn-lt"/>
                <a:ea typeface="+mn-ea"/>
                <a:cs typeface="+mn-cs"/>
              </a:rPr>
              <a:t>LGEM: </a:t>
            </a:r>
            <a:r>
              <a:rPr lang="en-US" sz="1200" kern="1200" dirty="0" smtClean="0">
                <a:solidFill>
                  <a:schemeClr val="tx1"/>
                </a:solidFill>
                <a:latin typeface="+mn-lt"/>
                <a:ea typeface="+mn-ea"/>
                <a:cs typeface="+mn-cs"/>
              </a:rPr>
              <a:t>Logistic Growth Equation Model (Statistical-dynamical model)</a:t>
            </a:r>
          </a:p>
          <a:p>
            <a:r>
              <a:rPr lang="en-US" sz="1200" kern="1200" dirty="0" smtClean="0">
                <a:solidFill>
                  <a:schemeClr val="tx1"/>
                </a:solidFill>
                <a:latin typeface="+mn-lt"/>
                <a:ea typeface="+mn-ea"/>
                <a:cs typeface="+mn-cs"/>
              </a:rPr>
              <a:t>FSP: all lines are</a:t>
            </a:r>
            <a:r>
              <a:rPr lang="en-US" sz="1200" kern="1200" baseline="0" dirty="0" smtClean="0">
                <a:solidFill>
                  <a:schemeClr val="tx1"/>
                </a:solidFill>
                <a:latin typeface="+mn-lt"/>
                <a:ea typeface="+mn-ea"/>
                <a:cs typeface="+mn-cs"/>
              </a:rPr>
              <a:t> H315 is compared to other models (H315 vs. H3C5, H315 vs. HWRF, H315 vs. GFDL, H315 vs. DSHP, H315 vs. LGEM) except thick purple line (LGEM vs. DSHP)</a:t>
            </a:r>
            <a:endParaRPr lang="en-US" dirty="0" smtClean="0"/>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ln>
            <a:miter lim="800000"/>
            <a:headEnd/>
            <a:tailEnd/>
          </a:ln>
        </p:spPr>
        <p:txBody>
          <a:bodyPr/>
          <a:lstStyle/>
          <a:p>
            <a:fld id="{074D650E-1431-4652-9F24-D77E51E8B3A7}" type="slidenum">
              <a:rPr lang="en-US">
                <a:ea typeface="ＭＳ Ｐゴシック" pitchFamily="34" charset="-128"/>
              </a:rPr>
              <a:pPr/>
              <a:t>29</a:t>
            </a:fld>
            <a:endParaRPr lang="en-US">
              <a:ea typeface="ＭＳ Ｐゴシック" pitchFamily="34" charset="-128"/>
            </a:endParaRPr>
          </a:p>
        </p:txBody>
      </p:sp>
      <p:sp>
        <p:nvSpPr>
          <p:cNvPr id="501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018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22" tIns="45711" rIns="91422" bIns="45711"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mbria" pitchFamily="18" charset="0"/>
              </a:rPr>
              <a:t>HWRF track forecast is improved by 30% for 3-day </a:t>
            </a:r>
            <a:r>
              <a:rPr lang="en-US" dirty="0" err="1" smtClean="0">
                <a:latin typeface="Cambria" pitchFamily="18" charset="0"/>
              </a:rPr>
              <a:t>fcst</a:t>
            </a:r>
            <a:r>
              <a:rPr lang="en-US" dirty="0" smtClean="0">
                <a:latin typeface="Cambria" pitchFamily="18" charset="0"/>
              </a:rPr>
              <a:t>, and 20% for 5-day </a:t>
            </a:r>
            <a:r>
              <a:rPr lang="en-US" dirty="0" err="1" smtClean="0">
                <a:latin typeface="Cambria" pitchFamily="18" charset="0"/>
              </a:rPr>
              <a:t>fcst</a:t>
            </a:r>
            <a:r>
              <a:rPr lang="en-US" dirty="0" smtClean="0">
                <a:latin typeface="Cambria" pitchFamily="18" charset="0"/>
              </a:rPr>
              <a:t>, based on 33 cases of Earl (2010)</a:t>
            </a:r>
          </a:p>
          <a:p>
            <a:endParaRPr lang="en-US" dirty="0"/>
          </a:p>
        </p:txBody>
      </p:sp>
      <p:sp>
        <p:nvSpPr>
          <p:cNvPr id="4" name="Slide Number Placeholder 3"/>
          <p:cNvSpPr>
            <a:spLocks noGrp="1"/>
          </p:cNvSpPr>
          <p:nvPr>
            <p:ph type="sldNum" sz="quarter" idx="10"/>
          </p:nvPr>
        </p:nvSpPr>
        <p:spPr/>
        <p:txBody>
          <a:bodyPr/>
          <a:lstStyle/>
          <a:p>
            <a:pPr>
              <a:defRPr/>
            </a:pPr>
            <a:fld id="{8D190DD7-0C33-476B-BA05-600F1CDE0065}" type="slidenum">
              <a:rPr lang="en-US" smtClean="0"/>
              <a:pPr>
                <a:defRPr/>
              </a:pPr>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1. Okubo-Weiss (hereafter OW) parameter is a frame-independent measure of the tendency for a rotational flow to be shape preserving</a:t>
            </a:r>
          </a:p>
          <a:p>
            <a:r>
              <a:rPr lang="en-US" sz="1200" kern="1200" baseline="0" dirty="0" smtClean="0">
                <a:solidFill>
                  <a:schemeClr val="tx1"/>
                </a:solidFill>
                <a:latin typeface="+mn-lt"/>
                <a:ea typeface="+mn-ea"/>
                <a:cs typeface="+mn-cs"/>
              </a:rPr>
              <a:t>2. A positive values of OW indicate that the flow is </a:t>
            </a:r>
            <a:r>
              <a:rPr lang="en-US" sz="1200" kern="1200" baseline="0" dirty="0" err="1" smtClean="0">
                <a:solidFill>
                  <a:schemeClr val="tx1"/>
                </a:solidFill>
                <a:latin typeface="+mn-lt"/>
                <a:ea typeface="+mn-ea"/>
                <a:cs typeface="+mn-cs"/>
              </a:rPr>
              <a:t>vorticity</a:t>
            </a:r>
            <a:r>
              <a:rPr lang="en-US" sz="1200" kern="1200" baseline="0" dirty="0" smtClean="0">
                <a:solidFill>
                  <a:schemeClr val="tx1"/>
                </a:solidFill>
                <a:latin typeface="+mn-lt"/>
                <a:ea typeface="+mn-ea"/>
                <a:cs typeface="+mn-cs"/>
              </a:rPr>
              <a:t> dominant and shape preserving, whereas negative values of OW indicate a strain-rate dominated flow susceptible to rapid </a:t>
            </a:r>
            <a:r>
              <a:rPr lang="en-US" sz="1200" kern="1200" baseline="0" dirty="0" err="1" smtClean="0">
                <a:solidFill>
                  <a:schemeClr val="tx1"/>
                </a:solidFill>
                <a:latin typeface="+mn-lt"/>
                <a:ea typeface="+mn-ea"/>
                <a:cs typeface="+mn-cs"/>
              </a:rPr>
              <a:t>filamentation</a:t>
            </a:r>
            <a:r>
              <a:rPr lang="en-US" sz="1200" kern="1200" baseline="0" dirty="0" smtClean="0">
                <a:solidFill>
                  <a:schemeClr val="tx1"/>
                </a:solidFill>
                <a:latin typeface="+mn-lt"/>
                <a:ea typeface="+mn-ea"/>
                <a:cs typeface="+mn-cs"/>
              </a:rPr>
              <a:t>. A negative OW region is unfavorable for rotational organization of deep convection and aggregation of </a:t>
            </a:r>
            <a:r>
              <a:rPr lang="en-US" sz="1200" kern="1200" baseline="0" dirty="0" err="1" smtClean="0">
                <a:solidFill>
                  <a:schemeClr val="tx1"/>
                </a:solidFill>
                <a:latin typeface="+mn-lt"/>
                <a:ea typeface="+mn-ea"/>
                <a:cs typeface="+mn-cs"/>
              </a:rPr>
              <a:t>vortical</a:t>
            </a:r>
            <a:r>
              <a:rPr lang="en-US" sz="1200" kern="1200" baseline="0" dirty="0" smtClean="0">
                <a:solidFill>
                  <a:schemeClr val="tx1"/>
                </a:solidFill>
                <a:latin typeface="+mn-lt"/>
                <a:ea typeface="+mn-ea"/>
                <a:cs typeface="+mn-cs"/>
              </a:rPr>
              <a:t> remnants of prior convective activity.</a:t>
            </a:r>
          </a:p>
          <a:p>
            <a:r>
              <a:rPr lang="en-US" sz="1200" kern="1200" baseline="0" dirty="0" smtClean="0">
                <a:solidFill>
                  <a:schemeClr val="tx1"/>
                </a:solidFill>
                <a:latin typeface="+mn-lt"/>
                <a:ea typeface="+mn-ea"/>
                <a:cs typeface="+mn-cs"/>
              </a:rPr>
              <a:t>3. OW is defined here as </a:t>
            </a:r>
            <a:r>
              <a:rPr lang="en-US" sz="1200" i="1" kern="1200" baseline="0" dirty="0" smtClean="0">
                <a:solidFill>
                  <a:schemeClr val="tx1"/>
                </a:solidFill>
                <a:latin typeface="+mn-lt"/>
                <a:ea typeface="+mn-ea"/>
                <a:cs typeface="+mn-cs"/>
              </a:rPr>
              <a:t>OW = ζ^2 – S1^2 – S2^2 = (</a:t>
            </a:r>
            <a:r>
              <a:rPr lang="en-US" sz="1200" i="1" kern="1200" baseline="0" dirty="0" err="1" smtClean="0">
                <a:solidFill>
                  <a:schemeClr val="tx1"/>
                </a:solidFill>
                <a:latin typeface="+mn-lt"/>
                <a:ea typeface="+mn-ea"/>
                <a:cs typeface="+mn-cs"/>
              </a:rPr>
              <a:t>Vx</a:t>
            </a:r>
            <a:r>
              <a:rPr lang="en-US" sz="1200" i="1" kern="1200" baseline="0" dirty="0" smtClean="0">
                <a:solidFill>
                  <a:schemeClr val="tx1"/>
                </a:solidFill>
                <a:latin typeface="+mn-lt"/>
                <a:ea typeface="+mn-ea"/>
                <a:cs typeface="+mn-cs"/>
              </a:rPr>
              <a:t> – </a:t>
            </a:r>
            <a:r>
              <a:rPr lang="en-US" sz="1200" i="1" kern="1200" baseline="0" dirty="0" err="1" smtClean="0">
                <a:solidFill>
                  <a:schemeClr val="tx1"/>
                </a:solidFill>
                <a:latin typeface="+mn-lt"/>
                <a:ea typeface="+mn-ea"/>
                <a:cs typeface="+mn-cs"/>
              </a:rPr>
              <a:t>Uy</a:t>
            </a:r>
            <a:r>
              <a:rPr lang="en-US" sz="1200" i="1" kern="1200" baseline="0" dirty="0" smtClean="0">
                <a:solidFill>
                  <a:schemeClr val="tx1"/>
                </a:solidFill>
                <a:latin typeface="+mn-lt"/>
                <a:ea typeface="+mn-ea"/>
                <a:cs typeface="+mn-cs"/>
              </a:rPr>
              <a:t>)^2 – (</a:t>
            </a:r>
            <a:r>
              <a:rPr lang="en-US" sz="1200" i="1" kern="1200" baseline="0" dirty="0" err="1" smtClean="0">
                <a:solidFill>
                  <a:schemeClr val="tx1"/>
                </a:solidFill>
                <a:latin typeface="+mn-lt"/>
                <a:ea typeface="+mn-ea"/>
                <a:cs typeface="+mn-cs"/>
              </a:rPr>
              <a:t>Ux</a:t>
            </a:r>
            <a:r>
              <a:rPr lang="en-US" sz="1200" i="1" kern="1200" baseline="0" dirty="0" smtClean="0">
                <a:solidFill>
                  <a:schemeClr val="tx1"/>
                </a:solidFill>
                <a:latin typeface="+mn-lt"/>
                <a:ea typeface="+mn-ea"/>
                <a:cs typeface="+mn-cs"/>
              </a:rPr>
              <a:t> – </a:t>
            </a:r>
            <a:r>
              <a:rPr lang="en-US" sz="1200" i="1" kern="1200" baseline="0" dirty="0" err="1" smtClean="0">
                <a:solidFill>
                  <a:schemeClr val="tx1"/>
                </a:solidFill>
                <a:latin typeface="+mn-lt"/>
                <a:ea typeface="+mn-ea"/>
                <a:cs typeface="+mn-cs"/>
              </a:rPr>
              <a:t>Vy</a:t>
            </a:r>
            <a:r>
              <a:rPr lang="en-US" sz="1200" i="1" kern="1200" baseline="0" dirty="0" smtClean="0">
                <a:solidFill>
                  <a:schemeClr val="tx1"/>
                </a:solidFill>
                <a:latin typeface="+mn-lt"/>
                <a:ea typeface="+mn-ea"/>
                <a:cs typeface="+mn-cs"/>
              </a:rPr>
              <a:t>)^2 – (</a:t>
            </a:r>
            <a:r>
              <a:rPr lang="en-US" sz="1200" i="1" kern="1200" baseline="0" dirty="0" err="1" smtClean="0">
                <a:solidFill>
                  <a:schemeClr val="tx1"/>
                </a:solidFill>
                <a:latin typeface="+mn-lt"/>
                <a:ea typeface="+mn-ea"/>
                <a:cs typeface="+mn-cs"/>
              </a:rPr>
              <a:t>Vx</a:t>
            </a:r>
            <a:r>
              <a:rPr lang="en-US" sz="1200" i="1" kern="1200" baseline="0" dirty="0" smtClean="0">
                <a:solidFill>
                  <a:schemeClr val="tx1"/>
                </a:solidFill>
                <a:latin typeface="+mn-lt"/>
                <a:ea typeface="+mn-ea"/>
                <a:cs typeface="+mn-cs"/>
              </a:rPr>
              <a:t> + </a:t>
            </a:r>
            <a:r>
              <a:rPr lang="en-US" sz="1200" i="1" kern="1200" baseline="0" dirty="0" err="1" smtClean="0">
                <a:solidFill>
                  <a:schemeClr val="tx1"/>
                </a:solidFill>
                <a:latin typeface="+mn-lt"/>
                <a:ea typeface="+mn-ea"/>
                <a:cs typeface="+mn-cs"/>
              </a:rPr>
              <a:t>Uy</a:t>
            </a:r>
            <a:r>
              <a:rPr lang="en-US" sz="1200" i="1" kern="1200" baseline="0" dirty="0" smtClean="0">
                <a:solidFill>
                  <a:schemeClr val="tx1"/>
                </a:solidFill>
                <a:latin typeface="+mn-lt"/>
                <a:ea typeface="+mn-ea"/>
                <a:cs typeface="+mn-cs"/>
              </a:rPr>
              <a:t>)^2, </a:t>
            </a:r>
            <a:r>
              <a:rPr lang="en-US" sz="1200" kern="1200" baseline="0" dirty="0" smtClean="0">
                <a:solidFill>
                  <a:schemeClr val="tx1"/>
                </a:solidFill>
                <a:latin typeface="+mn-lt"/>
                <a:ea typeface="+mn-ea"/>
                <a:cs typeface="+mn-cs"/>
              </a:rPr>
              <a:t>where </a:t>
            </a:r>
            <a:r>
              <a:rPr lang="en-US" sz="1200" i="1" kern="1200" baseline="0" dirty="0" smtClean="0">
                <a:solidFill>
                  <a:schemeClr val="tx1"/>
                </a:solidFill>
                <a:latin typeface="+mn-lt"/>
                <a:ea typeface="+mn-ea"/>
                <a:cs typeface="+mn-cs"/>
              </a:rPr>
              <a:t>S1 and S2 denotes strain deformation, denotes vertical </a:t>
            </a:r>
            <a:r>
              <a:rPr lang="en-US" sz="1200" i="1" kern="1200" baseline="0" dirty="0" err="1" smtClean="0">
                <a:solidFill>
                  <a:schemeClr val="tx1"/>
                </a:solidFill>
                <a:latin typeface="+mn-lt"/>
                <a:ea typeface="+mn-ea"/>
                <a:cs typeface="+mn-cs"/>
              </a:rPr>
              <a:t>vorticity</a:t>
            </a:r>
            <a:r>
              <a:rPr lang="en-US" sz="1200" i="1" kern="1200" baseline="0" dirty="0" smtClean="0">
                <a:solidFill>
                  <a:schemeClr val="tx1"/>
                </a:solidFill>
                <a:latin typeface="+mn-lt"/>
                <a:ea typeface="+mn-ea"/>
                <a:cs typeface="+mn-cs"/>
              </a:rPr>
              <a:t>, (U, V) denotes </a:t>
            </a:r>
            <a:r>
              <a:rPr lang="en-US" sz="1200" kern="1200" baseline="0" dirty="0" smtClean="0">
                <a:solidFill>
                  <a:schemeClr val="tx1"/>
                </a:solidFill>
                <a:latin typeface="+mn-lt"/>
                <a:ea typeface="+mn-ea"/>
                <a:cs typeface="+mn-cs"/>
              </a:rPr>
              <a:t>zonal and </a:t>
            </a:r>
            <a:r>
              <a:rPr lang="en-US" sz="1200" kern="1200" baseline="0" dirty="0" err="1" smtClean="0">
                <a:solidFill>
                  <a:schemeClr val="tx1"/>
                </a:solidFill>
                <a:latin typeface="+mn-lt"/>
                <a:ea typeface="+mn-ea"/>
                <a:cs typeface="+mn-cs"/>
              </a:rPr>
              <a:t>meridional</a:t>
            </a:r>
            <a:r>
              <a:rPr lang="en-US" sz="1200" kern="1200" baseline="0" dirty="0" smtClean="0">
                <a:solidFill>
                  <a:schemeClr val="tx1"/>
                </a:solidFill>
                <a:latin typeface="+mn-lt"/>
                <a:ea typeface="+mn-ea"/>
                <a:cs typeface="+mn-cs"/>
              </a:rPr>
              <a:t> velocity, respectively, and subscripts x and y denote partial differentiation in the zonal or </a:t>
            </a:r>
            <a:r>
              <a:rPr lang="en-US" sz="1200" kern="1200" baseline="0" dirty="0" err="1" smtClean="0">
                <a:solidFill>
                  <a:schemeClr val="tx1"/>
                </a:solidFill>
                <a:latin typeface="+mn-lt"/>
                <a:ea typeface="+mn-ea"/>
                <a:cs typeface="+mn-cs"/>
              </a:rPr>
              <a:t>meridional</a:t>
            </a:r>
            <a:r>
              <a:rPr lang="en-US" sz="1200" kern="1200" baseline="0" dirty="0" smtClean="0">
                <a:solidFill>
                  <a:schemeClr val="tx1"/>
                </a:solidFill>
                <a:latin typeface="+mn-lt"/>
                <a:ea typeface="+mn-ea"/>
                <a:cs typeface="+mn-cs"/>
              </a:rPr>
              <a:t> directions.</a:t>
            </a:r>
            <a:endParaRPr lang="en-US" dirty="0"/>
          </a:p>
        </p:txBody>
      </p:sp>
      <p:sp>
        <p:nvSpPr>
          <p:cNvPr id="4" name="Slide Number Placeholder 3"/>
          <p:cNvSpPr>
            <a:spLocks noGrp="1"/>
          </p:cNvSpPr>
          <p:nvPr>
            <p:ph type="sldNum" sz="quarter" idx="10"/>
          </p:nvPr>
        </p:nvSpPr>
        <p:spPr/>
        <p:txBody>
          <a:bodyPr/>
          <a:lstStyle/>
          <a:p>
            <a:fld id="{01F6329C-1A8F-4518-AF28-7E156F8D1D2D}"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p:spPr>
        <p:txBody>
          <a:bodyPr>
            <a:normAutofit lnSpcReduction="10000"/>
          </a:bodyPr>
          <a:lstStyle/>
          <a:p>
            <a:pPr eaLnBrk="1" hangingPunct="1">
              <a:spcBef>
                <a:spcPct val="0"/>
              </a:spcBef>
            </a:pPr>
            <a:endParaRPr lang="en-US" sz="1000" dirty="0">
              <a:latin typeface="Arial" charset="0"/>
            </a:endParaRPr>
          </a:p>
        </p:txBody>
      </p:sp>
      <p:sp>
        <p:nvSpPr>
          <p:cNvPr id="39940" name="Slide Number Placeholder 3"/>
          <p:cNvSpPr>
            <a:spLocks noGrp="1"/>
          </p:cNvSpPr>
          <p:nvPr>
            <p:ph type="sldNum" sz="quarter" idx="5"/>
          </p:nvPr>
        </p:nvSpPr>
        <p:spPr/>
        <p:txBody>
          <a:bodyPr/>
          <a:lstStyle/>
          <a:p>
            <a:pPr>
              <a:defRPr/>
            </a:pPr>
            <a:fld id="{19448BB2-1B1E-3348-AEDC-C0AEED2C1242}" type="slidenum">
              <a:rPr lang="en-US" smtClean="0"/>
              <a:pPr>
                <a:defRPr/>
              </a:pPr>
              <a:t>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6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1. The initial anomaly is 2 K and is also seen in the background. In this example, an average 6–9-K temperature anomaly is carried by individual updrafts with a vertical velocity of 4–5 m s21 during the rapid intensification period.</a:t>
            </a:r>
          </a:p>
          <a:p>
            <a:r>
              <a:rPr lang="en-US" sz="1200" kern="1200" baseline="0" dirty="0" smtClean="0">
                <a:solidFill>
                  <a:schemeClr val="tx1"/>
                </a:solidFill>
                <a:latin typeface="+mn-lt"/>
                <a:ea typeface="+mn-ea"/>
                <a:cs typeface="+mn-cs"/>
              </a:rPr>
              <a:t>2. As depicted by the temperature anomaly and </a:t>
            </a:r>
            <a:r>
              <a:rPr lang="en-US" sz="1200" kern="1200" baseline="0" dirty="0" err="1" smtClean="0">
                <a:solidFill>
                  <a:schemeClr val="tx1"/>
                </a:solidFill>
                <a:latin typeface="+mn-lt"/>
                <a:ea typeface="+mn-ea"/>
                <a:cs typeface="+mn-cs"/>
              </a:rPr>
              <a:t>ue</a:t>
            </a:r>
            <a:r>
              <a:rPr lang="en-US" sz="1200" kern="1200" baseline="0" dirty="0" smtClean="0">
                <a:solidFill>
                  <a:schemeClr val="tx1"/>
                </a:solidFill>
                <a:latin typeface="+mn-lt"/>
                <a:ea typeface="+mn-ea"/>
                <a:cs typeface="+mn-cs"/>
              </a:rPr>
              <a:t> contours (indicated by black color), updrafts with a life cycle of about 15 min and an origin near the top of the boundary layer transport moisture and heat (higher </a:t>
            </a:r>
            <a:r>
              <a:rPr lang="en-US" sz="1200" kern="1200" baseline="0" dirty="0" err="1" smtClean="0">
                <a:solidFill>
                  <a:schemeClr val="tx1"/>
                </a:solidFill>
                <a:latin typeface="+mn-lt"/>
                <a:ea typeface="+mn-ea"/>
                <a:cs typeface="+mn-cs"/>
              </a:rPr>
              <a:t>ue</a:t>
            </a:r>
            <a:r>
              <a:rPr lang="en-US" sz="1200" kern="1200" baseline="0" dirty="0" smtClean="0">
                <a:solidFill>
                  <a:schemeClr val="tx1"/>
                </a:solidFill>
                <a:latin typeface="+mn-lt"/>
                <a:ea typeface="+mn-ea"/>
                <a:cs typeface="+mn-cs"/>
              </a:rPr>
              <a:t> air) into the upper troposphere (Emanuel 2003).</a:t>
            </a:r>
          </a:p>
          <a:p>
            <a:r>
              <a:rPr lang="en-US" sz="1200" kern="1200" baseline="0" dirty="0" smtClean="0">
                <a:solidFill>
                  <a:schemeClr val="tx1"/>
                </a:solidFill>
                <a:latin typeface="+mn-lt"/>
                <a:ea typeface="+mn-ea"/>
                <a:cs typeface="+mn-cs"/>
              </a:rPr>
              <a:t>3. In addition, heat is also added by cumulus convection.</a:t>
            </a:r>
          </a:p>
          <a:p>
            <a:r>
              <a:rPr lang="en-US" sz="1200" kern="1200" baseline="0" dirty="0" smtClean="0">
                <a:solidFill>
                  <a:schemeClr val="tx1"/>
                </a:solidFill>
                <a:latin typeface="+mn-lt"/>
                <a:ea typeface="+mn-ea"/>
                <a:cs typeface="+mn-cs"/>
              </a:rPr>
              <a:t>4. Willoughby (1979) showed that the radial gradient of convective heating alone is sufficient to create weak subsidence and radial motion (w and </a:t>
            </a:r>
            <a:r>
              <a:rPr lang="en-US" sz="1200" kern="1200" baseline="0" dirty="0" err="1" smtClean="0">
                <a:solidFill>
                  <a:schemeClr val="tx1"/>
                </a:solidFill>
                <a:latin typeface="+mn-lt"/>
                <a:ea typeface="+mn-ea"/>
                <a:cs typeface="+mn-cs"/>
              </a:rPr>
              <a:t>ur</a:t>
            </a:r>
            <a:r>
              <a:rPr lang="en-US" sz="1200" kern="1200" baseline="0" dirty="0" smtClean="0">
                <a:solidFill>
                  <a:schemeClr val="tx1"/>
                </a:solidFill>
                <a:latin typeface="+mn-lt"/>
                <a:ea typeface="+mn-ea"/>
                <a:cs typeface="+mn-cs"/>
              </a:rPr>
              <a:t>). Consistent with Willoughby’s findings, and aided by weak subsidence and by radial advection (not shown and the subject of future investigation), an initially weak warm core strengthens rapidly within the first 24 h.</a:t>
            </a:r>
            <a:endParaRPr lang="en-US" dirty="0"/>
          </a:p>
        </p:txBody>
      </p:sp>
      <p:sp>
        <p:nvSpPr>
          <p:cNvPr id="4" name="Slide Number Placeholder 3"/>
          <p:cNvSpPr>
            <a:spLocks noGrp="1"/>
          </p:cNvSpPr>
          <p:nvPr>
            <p:ph type="sldNum" sz="quarter" idx="10"/>
          </p:nvPr>
        </p:nvSpPr>
        <p:spPr/>
        <p:txBody>
          <a:bodyPr/>
          <a:lstStyle/>
          <a:p>
            <a:fld id="{01F6329C-1A8F-4518-AF28-7E156F8D1D2D}"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143000" y="685800"/>
            <a:ext cx="4573588" cy="3430588"/>
          </a:xfrm>
          <a:ln/>
        </p:spPr>
      </p:sp>
      <p:sp>
        <p:nvSpPr>
          <p:cNvPr id="68611" name="Notes Placeholder 2"/>
          <p:cNvSpPr>
            <a:spLocks noGrp="1"/>
          </p:cNvSpPr>
          <p:nvPr>
            <p:ph type="body" idx="1"/>
          </p:nvPr>
        </p:nvSpPr>
        <p:spPr>
          <a:noFill/>
          <a:ln/>
        </p:spPr>
        <p:txBody>
          <a:bodyPr lIns="91630" tIns="45814" rIns="91630" bIns="45814"/>
          <a:lstStyle/>
          <a:p>
            <a:endParaRPr lang="en-US" smtClean="0">
              <a:latin typeface="Arial" pitchFamily="34" charset="0"/>
            </a:endParaRPr>
          </a:p>
        </p:txBody>
      </p:sp>
      <p:sp>
        <p:nvSpPr>
          <p:cNvPr id="686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630" tIns="45814" rIns="91630" bIns="45814" anchor="b"/>
          <a:lstStyle/>
          <a:p>
            <a:pPr algn="r" defTabSz="917575"/>
            <a:fld id="{28DCAEC5-BD12-4B70-97E2-312575081A86}" type="slidenum">
              <a:rPr lang="en-US" sz="1200" b="0"/>
              <a:pPr algn="r" defTabSz="917575"/>
              <a:t>13</a:t>
            </a:fld>
            <a:endParaRPr lang="en-US" sz="1200"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latin typeface="Cambria" pitchFamily="18" charset="0"/>
              </a:rPr>
              <a:t>Independent</a:t>
            </a:r>
            <a:r>
              <a:rPr lang="en-US" baseline="0" dirty="0" smtClean="0">
                <a:latin typeface="Cambria" pitchFamily="18" charset="0"/>
              </a:rPr>
              <a:t> DA system including vortex scale DA</a:t>
            </a:r>
          </a:p>
          <a:p>
            <a:pPr marL="228600" indent="-228600">
              <a:buAutoNum type="arabicPeriod"/>
            </a:pPr>
            <a:r>
              <a:rPr lang="en-US" baseline="0" dirty="0" smtClean="0">
                <a:latin typeface="Cambria" pitchFamily="18" charset="0"/>
              </a:rPr>
              <a:t>Genesis</a:t>
            </a:r>
          </a:p>
          <a:p>
            <a:pPr marL="228600" indent="-228600">
              <a:buAutoNum type="arabicPeriod"/>
            </a:pPr>
            <a:r>
              <a:rPr lang="en-US" baseline="0" dirty="0" smtClean="0">
                <a:latin typeface="Cambria" pitchFamily="18" charset="0"/>
              </a:rPr>
              <a:t>Track forecast</a:t>
            </a:r>
          </a:p>
          <a:p>
            <a:pPr marL="228600" indent="-228600">
              <a:buAutoNum type="arabicPeriod"/>
            </a:pPr>
            <a:r>
              <a:rPr lang="en-US" baseline="0" dirty="0" smtClean="0">
                <a:latin typeface="Cambria" pitchFamily="18" charset="0"/>
              </a:rPr>
              <a:t>Local application</a:t>
            </a:r>
          </a:p>
          <a:p>
            <a:pPr marL="228600" indent="-228600">
              <a:buAutoNum type="arabicPeriod"/>
            </a:pPr>
            <a:r>
              <a:rPr lang="en-US" baseline="0" dirty="0" smtClean="0">
                <a:latin typeface="Cambria" pitchFamily="18" charset="0"/>
              </a:rPr>
              <a:t>Drive local-scale model</a:t>
            </a:r>
          </a:p>
          <a:p>
            <a:pPr marL="228600" indent="-228600">
              <a:buAutoNum type="arabicPeriod"/>
            </a:pPr>
            <a:r>
              <a:rPr lang="en-US" dirty="0" smtClean="0">
                <a:latin typeface="Cambria" pitchFamily="18" charset="0"/>
              </a:rPr>
              <a:t>Website at AOML: https://storm.aoml.noaa.gov/realtime</a:t>
            </a:r>
            <a:endParaRPr lang="en-US" dirty="0"/>
          </a:p>
        </p:txBody>
      </p:sp>
      <p:sp>
        <p:nvSpPr>
          <p:cNvPr id="4" name="Slide Number Placeholder 3"/>
          <p:cNvSpPr>
            <a:spLocks noGrp="1"/>
          </p:cNvSpPr>
          <p:nvPr>
            <p:ph type="sldNum" sz="quarter" idx="10"/>
          </p:nvPr>
        </p:nvSpPr>
        <p:spPr/>
        <p:txBody>
          <a:bodyPr/>
          <a:lstStyle/>
          <a:p>
            <a:pPr>
              <a:defRPr/>
            </a:pPr>
            <a:fld id="{8D190DD7-0C33-476B-BA05-600F1CDE0065}" type="slidenum">
              <a:rPr lang="en-US" smtClean="0"/>
              <a:pPr>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3556" name="Slide Number Placeholder 3"/>
          <p:cNvSpPr>
            <a:spLocks noGrp="1"/>
          </p:cNvSpPr>
          <p:nvPr>
            <p:ph type="sldNum" sz="quarter" idx="5"/>
          </p:nvPr>
        </p:nvSpPr>
        <p:spPr>
          <a:noFill/>
        </p:spPr>
        <p:txBody>
          <a:bodyPr/>
          <a:lstStyle/>
          <a:p>
            <a:fld id="{38E55E3E-2B6B-48DC-B070-D5A000D244AD}" type="slidenum">
              <a:rPr lang="en-US"/>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Rot="1" noChangeAspect="1" noChangeArrowheads="1" noTextEdit="1"/>
          </p:cNvSpPr>
          <p:nvPr>
            <p:ph type="sldImg"/>
          </p:nvPr>
        </p:nvSpPr>
        <p:spPr>
          <a:ln/>
        </p:spPr>
      </p:sp>
      <p:sp>
        <p:nvSpPr>
          <p:cNvPr id="26627" name="Rectangle 1027"/>
          <p:cNvSpPr>
            <a:spLocks noGrp="1" noChangeArrowheads="1"/>
          </p:cNvSpPr>
          <p:nvPr>
            <p:ph type="body" idx="1"/>
          </p:nvPr>
        </p:nvSpPr>
        <p:spPr/>
        <p:txBody>
          <a:bodyPr/>
          <a:lstStyle/>
          <a:p>
            <a:r>
              <a:rPr lang="en-US" dirty="0" smtClean="0"/>
              <a:t>H315: HWRFv3.2 2011 Stream 1.5 27-9-3km</a:t>
            </a:r>
            <a:r>
              <a:rPr lang="en-US" baseline="0" dirty="0" smtClean="0"/>
              <a:t> model</a:t>
            </a:r>
          </a:p>
          <a:p>
            <a:r>
              <a:rPr lang="en-US" baseline="0" dirty="0" smtClean="0"/>
              <a:t>H3C5: HRD HWRF experimental 2010 version (</a:t>
            </a:r>
            <a:r>
              <a:rPr lang="en-US" baseline="0" dirty="0" err="1" smtClean="0"/>
              <a:t>HWRFx</a:t>
            </a:r>
            <a:r>
              <a:rPr lang="en-US" baseline="0" dirty="0" smtClean="0"/>
              <a:t>)</a:t>
            </a:r>
          </a:p>
          <a:p>
            <a:r>
              <a:rPr lang="en-US" baseline="0" dirty="0" smtClean="0"/>
              <a:t>This is shown the homogeneous cases for each verification. H315_all: all H315 cases; H315_NHCVerif: homogeneous cases used in NHC verification package; H315_H3C5: homogeneous cases including H3C5 model forecasts</a:t>
            </a:r>
            <a:endParaRPr lang="en-US" dirty="0" smtClean="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61CEAC-2E62-4FC1-B9B5-6C06A0A99D04}" type="datetimeFigureOut">
              <a:rPr lang="en-US" smtClean="0"/>
              <a:pPr/>
              <a:t>8/17/2011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61CEAC-2E62-4FC1-B9B5-6C06A0A99D04}" type="datetimeFigureOut">
              <a:rPr lang="en-US" smtClean="0"/>
              <a:pPr/>
              <a:t>8/17/2011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61CEAC-2E62-4FC1-B9B5-6C06A0A99D04}" type="datetimeFigureOut">
              <a:rPr lang="en-US" smtClean="0"/>
              <a:pPr/>
              <a:t>8/17/2011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61CEAC-2E62-4FC1-B9B5-6C06A0A99D04}" type="datetimeFigureOut">
              <a:rPr lang="en-US" smtClean="0"/>
              <a:pPr/>
              <a:t>8/17/2011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61CEAC-2E62-4FC1-B9B5-6C06A0A99D04}" type="datetimeFigureOut">
              <a:rPr lang="en-US" smtClean="0"/>
              <a:pPr/>
              <a:t>8/17/2011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61CEAC-2E62-4FC1-B9B5-6C06A0A99D04}" type="datetimeFigureOut">
              <a:rPr lang="en-US" smtClean="0"/>
              <a:pPr/>
              <a:t>8/17/2011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61CEAC-2E62-4FC1-B9B5-6C06A0A99D04}" type="datetimeFigureOut">
              <a:rPr lang="en-US" smtClean="0"/>
              <a:pPr/>
              <a:t>8/17/2011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61CEAC-2E62-4FC1-B9B5-6C06A0A99D04}" type="datetimeFigureOut">
              <a:rPr lang="en-US" smtClean="0"/>
              <a:pPr/>
              <a:t>8/17/2011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61CEAC-2E62-4FC1-B9B5-6C06A0A99D04}" type="datetimeFigureOut">
              <a:rPr lang="en-US" smtClean="0"/>
              <a:pPr/>
              <a:t>8/17/2011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61CEAC-2E62-4FC1-B9B5-6C06A0A99D04}" type="datetimeFigureOut">
              <a:rPr lang="en-US" smtClean="0"/>
              <a:pPr/>
              <a:t>8/17/2011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61CEAC-2E62-4FC1-B9B5-6C06A0A99D04}" type="datetimeFigureOut">
              <a:rPr lang="en-US" smtClean="0"/>
              <a:pPr/>
              <a:t>8/17/2011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1CEAC-2E62-4FC1-B9B5-6C06A0A99D04}" type="datetimeFigureOut">
              <a:rPr lang="en-US" smtClean="0"/>
              <a:pPr/>
              <a:t>8/17/2011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37988-961D-4E99-9308-D53AA74DA1F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www.hfip.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rgbClr val="FFC000"/>
                </a:solidFill>
              </a:rPr>
              <a:t>Toward Improving Hurricane Intensity Forecast: the Operational Regional Model Perspective</a:t>
            </a:r>
            <a:endParaRPr lang="en-US" dirty="0">
              <a:solidFill>
                <a:srgbClr val="FFC000"/>
              </a:solidFill>
            </a:endParaRPr>
          </a:p>
        </p:txBody>
      </p:sp>
      <p:sp>
        <p:nvSpPr>
          <p:cNvPr id="3" name="Subtitle 2"/>
          <p:cNvSpPr>
            <a:spLocks noGrp="1"/>
          </p:cNvSpPr>
          <p:nvPr>
            <p:ph type="subTitle" idx="1"/>
          </p:nvPr>
        </p:nvSpPr>
        <p:spPr>
          <a:xfrm>
            <a:off x="1371600" y="3886200"/>
            <a:ext cx="6400800" cy="2438400"/>
          </a:xfrm>
        </p:spPr>
        <p:txBody>
          <a:bodyPr>
            <a:normAutofit fontScale="40000" lnSpcReduction="20000"/>
          </a:bodyPr>
          <a:lstStyle/>
          <a:p>
            <a:endParaRPr lang="en-US" dirty="0" smtClean="0"/>
          </a:p>
          <a:p>
            <a:endParaRPr lang="en-US" dirty="0" smtClean="0"/>
          </a:p>
          <a:p>
            <a:r>
              <a:rPr lang="en-US" dirty="0" err="1" smtClean="0">
                <a:solidFill>
                  <a:srgbClr val="FFFF00"/>
                </a:solidFill>
              </a:rPr>
              <a:t>Xuejin</a:t>
            </a:r>
            <a:r>
              <a:rPr lang="en-US" dirty="0" smtClean="0">
                <a:solidFill>
                  <a:srgbClr val="FFFF00"/>
                </a:solidFill>
              </a:rPr>
              <a:t> Zhang (UM/CIMAS)</a:t>
            </a:r>
          </a:p>
          <a:p>
            <a:r>
              <a:rPr lang="en-US" dirty="0" err="1" smtClean="0">
                <a:solidFill>
                  <a:srgbClr val="FFFF00"/>
                </a:solidFill>
              </a:rPr>
              <a:t>Sundararaman</a:t>
            </a:r>
            <a:r>
              <a:rPr lang="en-US" dirty="0" smtClean="0">
                <a:solidFill>
                  <a:srgbClr val="FFFF00"/>
                </a:solidFill>
              </a:rPr>
              <a:t> </a:t>
            </a:r>
            <a:r>
              <a:rPr lang="en-US" dirty="0" err="1" smtClean="0">
                <a:solidFill>
                  <a:srgbClr val="FFFF00"/>
                </a:solidFill>
              </a:rPr>
              <a:t>Gopalakrishnan</a:t>
            </a:r>
            <a:r>
              <a:rPr lang="en-US" dirty="0" smtClean="0">
                <a:solidFill>
                  <a:srgbClr val="FFFF00"/>
                </a:solidFill>
              </a:rPr>
              <a:t> (AOML/HRD)</a:t>
            </a:r>
          </a:p>
          <a:p>
            <a:r>
              <a:rPr lang="en-US" dirty="0" smtClean="0">
                <a:solidFill>
                  <a:srgbClr val="FFFF00"/>
                </a:solidFill>
              </a:rPr>
              <a:t>Vijay </a:t>
            </a:r>
            <a:r>
              <a:rPr lang="en-US" dirty="0" err="1" smtClean="0">
                <a:solidFill>
                  <a:srgbClr val="FFFF00"/>
                </a:solidFill>
              </a:rPr>
              <a:t>Talapragada</a:t>
            </a:r>
            <a:r>
              <a:rPr lang="en-US" dirty="0" smtClean="0">
                <a:solidFill>
                  <a:srgbClr val="FFFF00"/>
                </a:solidFill>
              </a:rPr>
              <a:t> (NCEP/EMC)</a:t>
            </a:r>
          </a:p>
          <a:p>
            <a:endParaRPr lang="en-US" dirty="0" smtClean="0">
              <a:solidFill>
                <a:srgbClr val="FFFF00"/>
              </a:solidFill>
            </a:endParaRPr>
          </a:p>
          <a:p>
            <a:r>
              <a:rPr lang="en-US" dirty="0" smtClean="0">
                <a:solidFill>
                  <a:srgbClr val="FFFF00"/>
                </a:solidFill>
              </a:rPr>
              <a:t>Acknowledgement</a:t>
            </a:r>
          </a:p>
          <a:p>
            <a:r>
              <a:rPr lang="en-US" dirty="0" smtClean="0">
                <a:solidFill>
                  <a:srgbClr val="FFFF00"/>
                </a:solidFill>
              </a:rPr>
              <a:t>Frank Marks, Robert Rogers, and Shirley Murillo</a:t>
            </a:r>
          </a:p>
          <a:p>
            <a:r>
              <a:rPr lang="en-US" dirty="0" smtClean="0">
                <a:solidFill>
                  <a:srgbClr val="FFFF00"/>
                </a:solidFill>
              </a:rPr>
              <a:t>HRD Modeling team</a:t>
            </a:r>
          </a:p>
          <a:p>
            <a:r>
              <a:rPr lang="en-US" dirty="0" smtClean="0">
                <a:solidFill>
                  <a:srgbClr val="FFFF00"/>
                </a:solidFill>
              </a:rPr>
              <a:t>HRD DA team</a:t>
            </a:r>
          </a:p>
          <a:p>
            <a:r>
              <a:rPr lang="en-US" dirty="0" smtClean="0">
                <a:solidFill>
                  <a:srgbClr val="FFFF00"/>
                </a:solidFill>
              </a:rPr>
              <a:t>EMC HWRF team</a:t>
            </a:r>
          </a:p>
          <a:p>
            <a:r>
              <a:rPr lang="en-US" dirty="0" smtClean="0">
                <a:solidFill>
                  <a:srgbClr val="FFFF00"/>
                </a:solidFill>
              </a:rPr>
              <a:t>DTC</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p:cNvSpPr>
          <p:nvPr>
            <p:ph type="body" idx="1"/>
          </p:nvPr>
        </p:nvSpPr>
        <p:spPr>
          <a:xfrm>
            <a:off x="228600" y="1143000"/>
            <a:ext cx="5715000" cy="3124200"/>
          </a:xfrm>
        </p:spPr>
        <p:txBody>
          <a:bodyPr>
            <a:normAutofit lnSpcReduction="10000"/>
          </a:bodyPr>
          <a:lstStyle/>
          <a:p>
            <a:pPr marL="609600" indent="-609600" eaLnBrk="0" hangingPunct="0">
              <a:lnSpc>
                <a:spcPct val="90000"/>
              </a:lnSpc>
              <a:buFontTx/>
              <a:buAutoNum type="arabicPeriod"/>
            </a:pPr>
            <a:r>
              <a:rPr lang="en-US" sz="1200" dirty="0">
                <a:cs typeface="Times New Roman" pitchFamily="18" charset="0"/>
              </a:rPr>
              <a:t>The Experimental HWRF System: A Study on the Influence of Horizontal Resolution on the Structure and Intensity Changes in Tropical Cyclones Using an Idealized Framework By S.G. </a:t>
            </a:r>
            <a:r>
              <a:rPr lang="en-US" sz="1200" dirty="0" err="1">
                <a:cs typeface="Times New Roman" pitchFamily="18" charset="0"/>
              </a:rPr>
              <a:t>Gopalakrishnan</a:t>
            </a:r>
            <a:r>
              <a:rPr lang="en-US" sz="1200" dirty="0">
                <a:cs typeface="Times New Roman" pitchFamily="18" charset="0"/>
              </a:rPr>
              <a:t>, Frank Marks, </a:t>
            </a:r>
            <a:r>
              <a:rPr lang="en-US" sz="1200" dirty="0" err="1">
                <a:cs typeface="Times New Roman" pitchFamily="18" charset="0"/>
              </a:rPr>
              <a:t>Jr</a:t>
            </a:r>
            <a:r>
              <a:rPr lang="en-US" sz="1200" dirty="0">
                <a:cs typeface="Times New Roman" pitchFamily="18" charset="0"/>
              </a:rPr>
              <a:t>, </a:t>
            </a:r>
            <a:r>
              <a:rPr lang="en-US" sz="1200" dirty="0" err="1">
                <a:cs typeface="Times New Roman" pitchFamily="18" charset="0"/>
              </a:rPr>
              <a:t>Xuejin</a:t>
            </a:r>
            <a:r>
              <a:rPr lang="en-US" sz="1200" dirty="0">
                <a:cs typeface="Times New Roman" pitchFamily="18" charset="0"/>
              </a:rPr>
              <a:t> Zhang, </a:t>
            </a:r>
            <a:r>
              <a:rPr lang="en-US" sz="1200" dirty="0" err="1">
                <a:cs typeface="Times New Roman" pitchFamily="18" charset="0"/>
              </a:rPr>
              <a:t>Jian-Wen</a:t>
            </a:r>
            <a:r>
              <a:rPr lang="en-US" sz="1200" dirty="0">
                <a:cs typeface="Times New Roman" pitchFamily="18" charset="0"/>
              </a:rPr>
              <a:t> </a:t>
            </a:r>
            <a:r>
              <a:rPr lang="en-US" sz="1200" dirty="0" err="1">
                <a:cs typeface="Times New Roman" pitchFamily="18" charset="0"/>
              </a:rPr>
              <a:t>Bao,Kao</a:t>
            </a:r>
            <a:r>
              <a:rPr lang="en-US" sz="1200" dirty="0">
                <a:cs typeface="Times New Roman" pitchFamily="18" charset="0"/>
              </a:rPr>
              <a:t>-San </a:t>
            </a:r>
            <a:r>
              <a:rPr lang="en-US" sz="1200" dirty="0" err="1">
                <a:cs typeface="Times New Roman" pitchFamily="18" charset="0"/>
              </a:rPr>
              <a:t>Yeh</a:t>
            </a:r>
            <a:r>
              <a:rPr lang="en-US" sz="1200" dirty="0">
                <a:cs typeface="Times New Roman" pitchFamily="18" charset="0"/>
              </a:rPr>
              <a:t>, and Robert Atlas ; </a:t>
            </a:r>
            <a:r>
              <a:rPr lang="en-US" sz="1200" b="1" dirty="0">
                <a:cs typeface="Times New Roman" pitchFamily="18" charset="0"/>
              </a:rPr>
              <a:t>Monthly Weather Review (in press).</a:t>
            </a:r>
          </a:p>
          <a:p>
            <a:pPr marL="609600" indent="-609600" eaLnBrk="0" hangingPunct="0">
              <a:lnSpc>
                <a:spcPct val="90000"/>
              </a:lnSpc>
              <a:buFontTx/>
              <a:buAutoNum type="arabicPeriod"/>
            </a:pPr>
            <a:endParaRPr lang="en-US" sz="1200" b="1" dirty="0">
              <a:cs typeface="Times New Roman" pitchFamily="18" charset="0"/>
            </a:endParaRPr>
          </a:p>
          <a:p>
            <a:pPr marL="609600" indent="-609600" eaLnBrk="0" hangingPunct="0">
              <a:lnSpc>
                <a:spcPct val="90000"/>
              </a:lnSpc>
              <a:buFontTx/>
              <a:buAutoNum type="arabicPeriod"/>
            </a:pPr>
            <a:r>
              <a:rPr lang="en-US" sz="1200" dirty="0" err="1">
                <a:cs typeface="Times New Roman" pitchFamily="18" charset="0"/>
              </a:rPr>
              <a:t>HWRFx</a:t>
            </a:r>
            <a:r>
              <a:rPr lang="en-US" sz="1200" dirty="0">
                <a:cs typeface="Times New Roman" pitchFamily="18" charset="0"/>
              </a:rPr>
              <a:t>: Improving Hurricane Forecast with High-Resolution Modeling  By Zhang, </a:t>
            </a:r>
            <a:r>
              <a:rPr lang="en-US" sz="1200" dirty="0" err="1">
                <a:cs typeface="Times New Roman" pitchFamily="18" charset="0"/>
              </a:rPr>
              <a:t>Xuejin</a:t>
            </a:r>
            <a:r>
              <a:rPr lang="en-US" sz="1200" dirty="0">
                <a:cs typeface="Times New Roman" pitchFamily="18" charset="0"/>
              </a:rPr>
              <a:t>, T. S. </a:t>
            </a:r>
            <a:r>
              <a:rPr lang="en-US" sz="1200" dirty="0" err="1">
                <a:cs typeface="Times New Roman" pitchFamily="18" charset="0"/>
              </a:rPr>
              <a:t>Quirino</a:t>
            </a:r>
            <a:r>
              <a:rPr lang="en-US" sz="1200" dirty="0">
                <a:cs typeface="Times New Roman" pitchFamily="18" charset="0"/>
              </a:rPr>
              <a:t>, K.-S. </a:t>
            </a:r>
            <a:r>
              <a:rPr lang="en-US" sz="1200" dirty="0" err="1">
                <a:cs typeface="Times New Roman" pitchFamily="18" charset="0"/>
              </a:rPr>
              <a:t>Yeh</a:t>
            </a:r>
            <a:r>
              <a:rPr lang="en-US" sz="1200" dirty="0">
                <a:cs typeface="Times New Roman" pitchFamily="18" charset="0"/>
              </a:rPr>
              <a:t>, S. G. </a:t>
            </a:r>
            <a:r>
              <a:rPr lang="en-US" sz="1200" dirty="0" err="1">
                <a:cs typeface="Times New Roman" pitchFamily="18" charset="0"/>
              </a:rPr>
              <a:t>Gopalakrishnan</a:t>
            </a:r>
            <a:r>
              <a:rPr lang="en-US" sz="1200" dirty="0">
                <a:cs typeface="Times New Roman" pitchFamily="18" charset="0"/>
              </a:rPr>
              <a:t>, F. D. Marks, Jr., S.  B.  Goldenberg, and S. </a:t>
            </a:r>
            <a:r>
              <a:rPr lang="en-US" sz="1200" dirty="0" err="1">
                <a:cs typeface="Times New Roman" pitchFamily="18" charset="0"/>
              </a:rPr>
              <a:t>Aberson</a:t>
            </a:r>
            <a:r>
              <a:rPr lang="en-US" sz="1200" dirty="0">
                <a:cs typeface="Times New Roman" pitchFamily="18" charset="0"/>
              </a:rPr>
              <a:t>, 2011; </a:t>
            </a:r>
            <a:r>
              <a:rPr lang="en-US" sz="1200" b="1" dirty="0">
                <a:cs typeface="Times New Roman" pitchFamily="18" charset="0"/>
              </a:rPr>
              <a:t>Computing  in Science and Engineering,</a:t>
            </a:r>
            <a:r>
              <a:rPr lang="en-US" sz="1200" dirty="0">
                <a:cs typeface="Times New Roman" pitchFamily="18" charset="0"/>
              </a:rPr>
              <a:t> Vol. 13, No. 1, pp. 13-21. </a:t>
            </a:r>
          </a:p>
          <a:p>
            <a:pPr marL="609600" indent="-609600" eaLnBrk="0" hangingPunct="0">
              <a:lnSpc>
                <a:spcPct val="90000"/>
              </a:lnSpc>
              <a:buFontTx/>
              <a:buAutoNum type="arabicPeriod"/>
            </a:pPr>
            <a:endParaRPr lang="en-US" sz="1200" dirty="0">
              <a:cs typeface="Times New Roman" pitchFamily="18" charset="0"/>
            </a:endParaRPr>
          </a:p>
          <a:p>
            <a:pPr marL="609600" indent="-609600" eaLnBrk="0" hangingPunct="0">
              <a:lnSpc>
                <a:spcPct val="90000"/>
              </a:lnSpc>
              <a:buFontTx/>
              <a:buAutoNum type="arabicPeriod"/>
            </a:pPr>
            <a:r>
              <a:rPr lang="en-US" sz="1200" dirty="0">
                <a:cs typeface="Times New Roman" pitchFamily="18" charset="0"/>
              </a:rPr>
              <a:t>Performance of the experimental HWRF in the 2008 hurricane Season </a:t>
            </a:r>
            <a:r>
              <a:rPr lang="en-US" sz="1200" dirty="0" err="1">
                <a:cs typeface="Times New Roman" pitchFamily="18" charset="0"/>
              </a:rPr>
              <a:t>Yeh</a:t>
            </a:r>
            <a:r>
              <a:rPr lang="en-US" sz="1200" dirty="0">
                <a:cs typeface="Times New Roman" pitchFamily="18" charset="0"/>
              </a:rPr>
              <a:t>, K.-S., X. Zhang, S. </a:t>
            </a:r>
            <a:r>
              <a:rPr lang="en-US" sz="1200" dirty="0" err="1">
                <a:cs typeface="Times New Roman" pitchFamily="18" charset="0"/>
              </a:rPr>
              <a:t>Gopalakrishnan</a:t>
            </a:r>
            <a:r>
              <a:rPr lang="en-US" sz="1200" dirty="0">
                <a:cs typeface="Times New Roman" pitchFamily="18" charset="0"/>
              </a:rPr>
              <a:t>, S. </a:t>
            </a:r>
            <a:r>
              <a:rPr lang="en-US" sz="1200" dirty="0" err="1">
                <a:cs typeface="Times New Roman" pitchFamily="18" charset="0"/>
              </a:rPr>
              <a:t>Aberson</a:t>
            </a:r>
            <a:r>
              <a:rPr lang="en-US" sz="1200" dirty="0">
                <a:cs typeface="Times New Roman" pitchFamily="18" charset="0"/>
              </a:rPr>
              <a:t>, R. Rogers, F.D. Marks and R. Atlas; </a:t>
            </a:r>
            <a:r>
              <a:rPr lang="en-US" sz="1200" b="1" dirty="0">
                <a:cs typeface="Times New Roman" pitchFamily="18" charset="0"/>
              </a:rPr>
              <a:t>Natural Hazards</a:t>
            </a:r>
            <a:r>
              <a:rPr lang="en-US" sz="1200" dirty="0">
                <a:cs typeface="Times New Roman" pitchFamily="18" charset="0"/>
              </a:rPr>
              <a:t> ( To appear)</a:t>
            </a:r>
          </a:p>
          <a:p>
            <a:pPr marL="609600" indent="-609600" eaLnBrk="0" hangingPunct="0">
              <a:lnSpc>
                <a:spcPct val="90000"/>
              </a:lnSpc>
              <a:buFontTx/>
              <a:buAutoNum type="arabicPeriod"/>
            </a:pPr>
            <a:endParaRPr lang="en-US" sz="1200" dirty="0">
              <a:cs typeface="Times New Roman" pitchFamily="18" charset="0"/>
            </a:endParaRPr>
          </a:p>
          <a:p>
            <a:pPr marL="609600" indent="-609600" eaLnBrk="0" hangingPunct="0">
              <a:lnSpc>
                <a:spcPct val="90000"/>
              </a:lnSpc>
              <a:buFontTx/>
              <a:buAutoNum type="arabicPeriod"/>
            </a:pPr>
            <a:r>
              <a:rPr lang="en-US" sz="1200" dirty="0">
                <a:cs typeface="Times New Roman" pitchFamily="18" charset="0"/>
              </a:rPr>
              <a:t>Sensitivity of the NOAA Hurricane Research and Forecasting Model (HWRFX) to Various Cloud and Boundary Layer Parameterizations  By </a:t>
            </a:r>
            <a:r>
              <a:rPr lang="en-US" sz="1200" dirty="0" err="1">
                <a:cs typeface="Times New Roman" pitchFamily="18" charset="0"/>
              </a:rPr>
              <a:t>J.W.Bao</a:t>
            </a:r>
            <a:r>
              <a:rPr lang="en-US" sz="1200" dirty="0">
                <a:cs typeface="Times New Roman" pitchFamily="18" charset="0"/>
              </a:rPr>
              <a:t>, </a:t>
            </a:r>
            <a:r>
              <a:rPr lang="en-US" sz="1200" dirty="0" err="1">
                <a:cs typeface="Times New Roman" pitchFamily="18" charset="0"/>
              </a:rPr>
              <a:t>S.G.Gopalakrishnan</a:t>
            </a:r>
            <a:r>
              <a:rPr lang="en-US" sz="1200" dirty="0">
                <a:cs typeface="Times New Roman" pitchFamily="18" charset="0"/>
              </a:rPr>
              <a:t> and Sara </a:t>
            </a:r>
            <a:r>
              <a:rPr lang="en-US" sz="1200" dirty="0" err="1">
                <a:cs typeface="Times New Roman" pitchFamily="18" charset="0"/>
              </a:rPr>
              <a:t>A.Michelson</a:t>
            </a:r>
            <a:r>
              <a:rPr lang="en-US" sz="1200" dirty="0">
                <a:cs typeface="Times New Roman" pitchFamily="18" charset="0"/>
              </a:rPr>
              <a:t> </a:t>
            </a:r>
            <a:r>
              <a:rPr lang="en-US" sz="1200" b="1" dirty="0">
                <a:cs typeface="Times New Roman" pitchFamily="18" charset="0"/>
              </a:rPr>
              <a:t> </a:t>
            </a:r>
            <a:r>
              <a:rPr lang="en-US" sz="1200" dirty="0">
                <a:cs typeface="Times New Roman" pitchFamily="18" charset="0"/>
              </a:rPr>
              <a:t>Presented at AMS 2010- </a:t>
            </a:r>
            <a:r>
              <a:rPr lang="en-US" sz="1200" dirty="0" err="1">
                <a:cs typeface="Times New Roman" pitchFamily="18" charset="0"/>
              </a:rPr>
              <a:t>Tuscon</a:t>
            </a:r>
            <a:r>
              <a:rPr lang="en-US" sz="1200" dirty="0">
                <a:cs typeface="Times New Roman" pitchFamily="18" charset="0"/>
              </a:rPr>
              <a:t> </a:t>
            </a:r>
          </a:p>
          <a:p>
            <a:pPr marL="609600" indent="-609600">
              <a:lnSpc>
                <a:spcPct val="90000"/>
              </a:lnSpc>
              <a:buFont typeface="Arial" pitchFamily="34" charset="0"/>
              <a:buAutoNum type="arabicPeriod"/>
            </a:pPr>
            <a:endParaRPr lang="en-US" sz="1200" dirty="0"/>
          </a:p>
        </p:txBody>
      </p:sp>
      <p:pic>
        <p:nvPicPr>
          <p:cNvPr id="277508" name="Picture 1055" descr="warm0310"/>
          <p:cNvPicPr preferRelativeResize="0">
            <a:picLocks noChangeArrowheads="1"/>
          </p:cNvPicPr>
          <p:nvPr/>
        </p:nvPicPr>
        <p:blipFill>
          <a:blip r:embed="rId3" cstate="print"/>
          <a:srcRect l="3200" t="37334" r="44000" b="3555"/>
          <a:stretch>
            <a:fillRect/>
          </a:stretch>
        </p:blipFill>
        <p:spPr bwMode="auto">
          <a:xfrm>
            <a:off x="5943600" y="990600"/>
            <a:ext cx="1524000" cy="1714500"/>
          </a:xfrm>
          <a:prstGeom prst="rect">
            <a:avLst/>
          </a:prstGeom>
          <a:noFill/>
          <a:ln w="9525">
            <a:noFill/>
            <a:miter lim="800000"/>
            <a:headEnd/>
            <a:tailEnd/>
          </a:ln>
        </p:spPr>
      </p:pic>
      <p:pic>
        <p:nvPicPr>
          <p:cNvPr id="277509" name="Picture 1057" descr="warm0325"/>
          <p:cNvPicPr preferRelativeResize="0">
            <a:picLocks noChangeArrowheads="1"/>
          </p:cNvPicPr>
          <p:nvPr/>
        </p:nvPicPr>
        <p:blipFill>
          <a:blip r:embed="rId4" cstate="print"/>
          <a:srcRect l="3200" t="37334" r="44000" b="3555"/>
          <a:stretch>
            <a:fillRect/>
          </a:stretch>
        </p:blipFill>
        <p:spPr bwMode="auto">
          <a:xfrm>
            <a:off x="7467600" y="990600"/>
            <a:ext cx="1524000" cy="1714500"/>
          </a:xfrm>
          <a:prstGeom prst="rect">
            <a:avLst/>
          </a:prstGeom>
          <a:noFill/>
          <a:ln w="9525">
            <a:noFill/>
            <a:miter lim="800000"/>
            <a:headEnd/>
            <a:tailEnd/>
          </a:ln>
        </p:spPr>
      </p:pic>
      <p:sp>
        <p:nvSpPr>
          <p:cNvPr id="277510" name="Rectangle 1040"/>
          <p:cNvSpPr>
            <a:spLocks noChangeArrowheads="1"/>
          </p:cNvSpPr>
          <p:nvPr/>
        </p:nvSpPr>
        <p:spPr bwMode="auto">
          <a:xfrm>
            <a:off x="6248400" y="2771775"/>
            <a:ext cx="2590800" cy="428625"/>
          </a:xfrm>
          <a:prstGeom prst="rect">
            <a:avLst/>
          </a:prstGeom>
          <a:noFill/>
          <a:ln w="9525">
            <a:noFill/>
            <a:miter lim="800000"/>
            <a:headEnd/>
            <a:tailEnd/>
          </a:ln>
        </p:spPr>
        <p:txBody>
          <a:bodyPr wrap="none" anchor="ctr"/>
          <a:lstStyle/>
          <a:p>
            <a:pPr algn="ctr"/>
            <a:r>
              <a:rPr lang="en-US" sz="1400">
                <a:latin typeface="Calibri" pitchFamily="34" charset="0"/>
              </a:rPr>
              <a:t>Warm Core: Fundamental Pathway to </a:t>
            </a:r>
          </a:p>
          <a:p>
            <a:pPr algn="ctr"/>
            <a:r>
              <a:rPr lang="en-US" sz="1400">
                <a:latin typeface="Calibri" pitchFamily="34" charset="0"/>
              </a:rPr>
              <a:t>Model intensification</a:t>
            </a:r>
            <a:endParaRPr lang="en-US" sz="1200">
              <a:latin typeface="Calibri" pitchFamily="34" charset="0"/>
            </a:endParaRPr>
          </a:p>
        </p:txBody>
      </p:sp>
      <p:sp>
        <p:nvSpPr>
          <p:cNvPr id="277511" name="Rectangle 1062"/>
          <p:cNvSpPr>
            <a:spLocks noChangeArrowheads="1"/>
          </p:cNvSpPr>
          <p:nvPr/>
        </p:nvSpPr>
        <p:spPr bwMode="auto">
          <a:xfrm>
            <a:off x="8229600" y="3505200"/>
            <a:ext cx="309563" cy="142875"/>
          </a:xfrm>
          <a:prstGeom prst="rect">
            <a:avLst/>
          </a:prstGeom>
          <a:noFill/>
          <a:ln w="9525">
            <a:noFill/>
            <a:miter lim="800000"/>
            <a:headEnd/>
            <a:tailEnd/>
          </a:ln>
        </p:spPr>
        <p:txBody>
          <a:bodyPr wrap="none" anchor="ctr"/>
          <a:lstStyle/>
          <a:p>
            <a:pPr algn="ctr"/>
            <a:endParaRPr lang="en-US" sz="1800">
              <a:solidFill>
                <a:schemeClr val="bg1"/>
              </a:solidFill>
            </a:endParaRPr>
          </a:p>
        </p:txBody>
      </p:sp>
      <p:sp>
        <p:nvSpPr>
          <p:cNvPr id="277512" name="Rectangle 1063"/>
          <p:cNvSpPr>
            <a:spLocks noChangeArrowheads="1"/>
          </p:cNvSpPr>
          <p:nvPr/>
        </p:nvSpPr>
        <p:spPr bwMode="auto">
          <a:xfrm>
            <a:off x="1981200" y="4724400"/>
            <a:ext cx="309563" cy="142875"/>
          </a:xfrm>
          <a:prstGeom prst="rect">
            <a:avLst/>
          </a:prstGeom>
          <a:noFill/>
          <a:ln w="9525">
            <a:noFill/>
            <a:miter lim="800000"/>
            <a:headEnd/>
            <a:tailEnd/>
          </a:ln>
        </p:spPr>
        <p:txBody>
          <a:bodyPr wrap="none" anchor="ctr"/>
          <a:lstStyle/>
          <a:p>
            <a:pPr algn="ctr"/>
            <a:endParaRPr lang="en-US" sz="1800">
              <a:solidFill>
                <a:schemeClr val="bg1"/>
              </a:solidFill>
            </a:endParaRPr>
          </a:p>
        </p:txBody>
      </p:sp>
      <p:pic>
        <p:nvPicPr>
          <p:cNvPr id="277513" name="Picture 19"/>
          <p:cNvPicPr preferRelativeResize="0">
            <a:picLocks noChangeArrowheads="1"/>
          </p:cNvPicPr>
          <p:nvPr/>
        </p:nvPicPr>
        <p:blipFill>
          <a:blip r:embed="rId5" cstate="print"/>
          <a:srcRect/>
          <a:stretch>
            <a:fillRect/>
          </a:stretch>
        </p:blipFill>
        <p:spPr bwMode="auto">
          <a:xfrm>
            <a:off x="5943600" y="3429000"/>
            <a:ext cx="3124200" cy="2209800"/>
          </a:xfrm>
          <a:prstGeom prst="rect">
            <a:avLst/>
          </a:prstGeom>
          <a:noFill/>
          <a:ln w="9525">
            <a:noFill/>
            <a:miter lim="800000"/>
            <a:headEnd/>
            <a:tailEnd/>
          </a:ln>
        </p:spPr>
      </p:pic>
      <p:sp>
        <p:nvSpPr>
          <p:cNvPr id="277514" name="TextBox 3"/>
          <p:cNvSpPr txBox="1">
            <a:spLocks noChangeArrowheads="1"/>
          </p:cNvSpPr>
          <p:nvPr/>
        </p:nvSpPr>
        <p:spPr bwMode="auto">
          <a:xfrm>
            <a:off x="5867400" y="5686425"/>
            <a:ext cx="3124200" cy="942975"/>
          </a:xfrm>
          <a:prstGeom prst="rect">
            <a:avLst/>
          </a:prstGeom>
          <a:noFill/>
          <a:ln w="9525">
            <a:noFill/>
            <a:miter lim="800000"/>
            <a:headEnd/>
            <a:tailEnd/>
          </a:ln>
        </p:spPr>
        <p:txBody>
          <a:bodyPr>
            <a:spAutoFit/>
          </a:bodyPr>
          <a:lstStyle/>
          <a:p>
            <a:r>
              <a:rPr lang="en-US" sz="1400">
                <a:latin typeface="Arial" pitchFamily="34" charset="0"/>
                <a:ea typeface="ＭＳ Ｐゴシック" pitchFamily="34" charset="-128"/>
              </a:rPr>
              <a:t>Finer resolution (3 –vs – 9 km) captures details of the inner core structure better than coarser resolution grid </a:t>
            </a:r>
          </a:p>
        </p:txBody>
      </p:sp>
      <p:sp>
        <p:nvSpPr>
          <p:cNvPr id="277515" name="Rectangle 11"/>
          <p:cNvSpPr>
            <a:spLocks noChangeArrowheads="1"/>
          </p:cNvSpPr>
          <p:nvPr/>
        </p:nvSpPr>
        <p:spPr bwMode="auto">
          <a:xfrm>
            <a:off x="7200900" y="990600"/>
            <a:ext cx="647700" cy="366713"/>
          </a:xfrm>
          <a:prstGeom prst="rect">
            <a:avLst/>
          </a:prstGeom>
          <a:noFill/>
          <a:ln w="9525">
            <a:noFill/>
            <a:miter lim="800000"/>
            <a:headEnd/>
            <a:tailEnd/>
          </a:ln>
          <a:effectLst/>
        </p:spPr>
        <p:txBody>
          <a:bodyPr wrap="none">
            <a:spAutoFit/>
          </a:bodyPr>
          <a:lstStyle/>
          <a:p>
            <a:r>
              <a:rPr lang="en-US" sz="1800">
                <a:solidFill>
                  <a:schemeClr val="bg1"/>
                </a:solidFill>
              </a:rPr>
              <a:t>3 km</a:t>
            </a:r>
          </a:p>
        </p:txBody>
      </p:sp>
      <p:sp>
        <p:nvSpPr>
          <p:cNvPr id="277516" name="Rectangle 12"/>
          <p:cNvSpPr>
            <a:spLocks noChangeArrowheads="1"/>
          </p:cNvSpPr>
          <p:nvPr/>
        </p:nvSpPr>
        <p:spPr bwMode="auto">
          <a:xfrm>
            <a:off x="8001000" y="3352800"/>
            <a:ext cx="647700" cy="366713"/>
          </a:xfrm>
          <a:prstGeom prst="rect">
            <a:avLst/>
          </a:prstGeom>
          <a:noFill/>
          <a:ln w="9525">
            <a:noFill/>
            <a:miter lim="800000"/>
            <a:headEnd/>
            <a:tailEnd/>
          </a:ln>
          <a:effectLst/>
        </p:spPr>
        <p:txBody>
          <a:bodyPr wrap="none">
            <a:spAutoFit/>
          </a:bodyPr>
          <a:lstStyle/>
          <a:p>
            <a:r>
              <a:rPr lang="en-US" sz="1800">
                <a:solidFill>
                  <a:schemeClr val="bg1"/>
                </a:solidFill>
              </a:rPr>
              <a:t>3 km</a:t>
            </a:r>
          </a:p>
        </p:txBody>
      </p:sp>
      <p:pic>
        <p:nvPicPr>
          <p:cNvPr id="277517" name="Picture 21"/>
          <p:cNvPicPr>
            <a:picLocks noChangeAspect="1" noChangeArrowheads="1"/>
          </p:cNvPicPr>
          <p:nvPr/>
        </p:nvPicPr>
        <p:blipFill>
          <a:blip r:embed="rId6" cstate="print"/>
          <a:srcRect l="3842" t="8791" r="5861" b="6227"/>
          <a:stretch>
            <a:fillRect/>
          </a:stretch>
        </p:blipFill>
        <p:spPr bwMode="auto">
          <a:xfrm>
            <a:off x="1524000" y="4419600"/>
            <a:ext cx="3810000" cy="1955800"/>
          </a:xfrm>
          <a:prstGeom prst="rect">
            <a:avLst/>
          </a:prstGeom>
          <a:noFill/>
          <a:ln w="9525">
            <a:noFill/>
            <a:miter lim="800000"/>
            <a:headEnd/>
            <a:tailEnd/>
          </a:ln>
        </p:spPr>
      </p:pic>
      <p:sp>
        <p:nvSpPr>
          <p:cNvPr id="277518" name="Rectangle 1040"/>
          <p:cNvSpPr>
            <a:spLocks noChangeArrowheads="1"/>
          </p:cNvSpPr>
          <p:nvPr/>
        </p:nvSpPr>
        <p:spPr bwMode="auto">
          <a:xfrm>
            <a:off x="1905000" y="6477000"/>
            <a:ext cx="3048000" cy="228600"/>
          </a:xfrm>
          <a:prstGeom prst="rect">
            <a:avLst/>
          </a:prstGeom>
          <a:noFill/>
          <a:ln w="9525">
            <a:noFill/>
            <a:miter lim="800000"/>
            <a:headEnd/>
            <a:tailEnd/>
          </a:ln>
        </p:spPr>
        <p:txBody>
          <a:bodyPr wrap="none" anchor="ctr"/>
          <a:lstStyle/>
          <a:p>
            <a:pPr algn="ctr"/>
            <a:r>
              <a:rPr lang="en-US" sz="1400">
                <a:latin typeface="Calibri" pitchFamily="34" charset="0"/>
              </a:rPr>
              <a:t>Improved Predictions of the radius of maximum wind  </a:t>
            </a:r>
          </a:p>
        </p:txBody>
      </p:sp>
      <p:sp>
        <p:nvSpPr>
          <p:cNvPr id="277519" name="Rectangle 15"/>
          <p:cNvSpPr>
            <a:spLocks noChangeArrowheads="1"/>
          </p:cNvSpPr>
          <p:nvPr/>
        </p:nvSpPr>
        <p:spPr bwMode="auto">
          <a:xfrm>
            <a:off x="3429000" y="4953000"/>
            <a:ext cx="647700" cy="366713"/>
          </a:xfrm>
          <a:prstGeom prst="rect">
            <a:avLst/>
          </a:prstGeom>
          <a:noFill/>
          <a:ln w="9525">
            <a:noFill/>
            <a:miter lim="800000"/>
            <a:headEnd/>
            <a:tailEnd/>
          </a:ln>
          <a:effectLst/>
        </p:spPr>
        <p:txBody>
          <a:bodyPr wrap="none">
            <a:spAutoFit/>
          </a:bodyPr>
          <a:lstStyle/>
          <a:p>
            <a:r>
              <a:rPr lang="en-US" sz="1800">
                <a:solidFill>
                  <a:schemeClr val="bg1"/>
                </a:solidFill>
              </a:rPr>
              <a:t>3 km</a:t>
            </a:r>
          </a:p>
        </p:txBody>
      </p:sp>
      <p:sp>
        <p:nvSpPr>
          <p:cNvPr id="277520" name="Rectangle 16"/>
          <p:cNvSpPr>
            <a:spLocks noChangeArrowheads="1"/>
          </p:cNvSpPr>
          <p:nvPr/>
        </p:nvSpPr>
        <p:spPr bwMode="auto">
          <a:xfrm>
            <a:off x="3467100" y="5424488"/>
            <a:ext cx="647700" cy="366712"/>
          </a:xfrm>
          <a:prstGeom prst="rect">
            <a:avLst/>
          </a:prstGeom>
          <a:noFill/>
          <a:ln w="9525">
            <a:noFill/>
            <a:miter lim="800000"/>
            <a:headEnd/>
            <a:tailEnd/>
          </a:ln>
          <a:effectLst/>
        </p:spPr>
        <p:txBody>
          <a:bodyPr wrap="none">
            <a:spAutoFit/>
          </a:bodyPr>
          <a:lstStyle/>
          <a:p>
            <a:r>
              <a:rPr lang="en-US" sz="1800">
                <a:solidFill>
                  <a:schemeClr val="bg1"/>
                </a:solidFill>
              </a:rPr>
              <a:t>9 km</a:t>
            </a:r>
          </a:p>
        </p:txBody>
      </p:sp>
      <p:sp>
        <p:nvSpPr>
          <p:cNvPr id="277521" name="Line 17"/>
          <p:cNvSpPr>
            <a:spLocks noChangeShapeType="1"/>
          </p:cNvSpPr>
          <p:nvPr/>
        </p:nvSpPr>
        <p:spPr bwMode="auto">
          <a:xfrm>
            <a:off x="2971800" y="5105400"/>
            <a:ext cx="533400" cy="0"/>
          </a:xfrm>
          <a:prstGeom prst="line">
            <a:avLst/>
          </a:prstGeom>
          <a:noFill/>
          <a:ln w="9525">
            <a:solidFill>
              <a:schemeClr val="bg1"/>
            </a:solidFill>
            <a:round/>
            <a:headEnd/>
            <a:tailEnd type="triangle" w="med" len="med"/>
          </a:ln>
          <a:effectLst/>
        </p:spPr>
        <p:txBody>
          <a:bodyPr/>
          <a:lstStyle/>
          <a:p>
            <a:endParaRPr lang="en-US"/>
          </a:p>
        </p:txBody>
      </p:sp>
      <p:sp>
        <p:nvSpPr>
          <p:cNvPr id="277522" name="Line 18"/>
          <p:cNvSpPr>
            <a:spLocks noChangeShapeType="1"/>
          </p:cNvSpPr>
          <p:nvPr/>
        </p:nvSpPr>
        <p:spPr bwMode="auto">
          <a:xfrm>
            <a:off x="2743200" y="5638800"/>
            <a:ext cx="762000" cy="0"/>
          </a:xfrm>
          <a:prstGeom prst="line">
            <a:avLst/>
          </a:prstGeom>
          <a:noFill/>
          <a:ln w="9525">
            <a:solidFill>
              <a:schemeClr val="bg1"/>
            </a:solidFill>
            <a:round/>
            <a:headEnd/>
            <a:tailEnd type="triangle" w="med" len="med"/>
          </a:ln>
          <a:effectLst/>
        </p:spPr>
        <p:txBody>
          <a:bodyPr/>
          <a:lstStyle/>
          <a:p>
            <a:endParaRPr lang="en-US"/>
          </a:p>
        </p:txBody>
      </p:sp>
      <p:sp>
        <p:nvSpPr>
          <p:cNvPr id="277523" name="Rectangle 19"/>
          <p:cNvSpPr>
            <a:spLocks noChangeArrowheads="1"/>
          </p:cNvSpPr>
          <p:nvPr/>
        </p:nvSpPr>
        <p:spPr bwMode="auto">
          <a:xfrm>
            <a:off x="1752600" y="4724400"/>
            <a:ext cx="806450" cy="366713"/>
          </a:xfrm>
          <a:prstGeom prst="rect">
            <a:avLst/>
          </a:prstGeom>
          <a:noFill/>
          <a:ln w="9525">
            <a:noFill/>
            <a:miter lim="800000"/>
            <a:headEnd/>
            <a:tailEnd/>
          </a:ln>
          <a:effectLst/>
        </p:spPr>
        <p:txBody>
          <a:bodyPr wrap="none">
            <a:spAutoFit/>
          </a:bodyPr>
          <a:lstStyle/>
          <a:p>
            <a:r>
              <a:rPr lang="en-US" sz="1800">
                <a:solidFill>
                  <a:schemeClr val="bg1"/>
                </a:solidFill>
              </a:rPr>
              <a:t>Hwind</a:t>
            </a:r>
          </a:p>
        </p:txBody>
      </p:sp>
      <p:sp>
        <p:nvSpPr>
          <p:cNvPr id="277524" name="Line 20"/>
          <p:cNvSpPr>
            <a:spLocks noChangeShapeType="1"/>
          </p:cNvSpPr>
          <p:nvPr/>
        </p:nvSpPr>
        <p:spPr bwMode="auto">
          <a:xfrm flipH="1">
            <a:off x="2438400" y="4876800"/>
            <a:ext cx="381000" cy="0"/>
          </a:xfrm>
          <a:prstGeom prst="line">
            <a:avLst/>
          </a:prstGeom>
          <a:noFill/>
          <a:ln w="9525">
            <a:solidFill>
              <a:schemeClr val="bg1"/>
            </a:solidFill>
            <a:round/>
            <a:headEnd/>
            <a:tailEnd type="triangle" w="med" len="med"/>
          </a:ln>
          <a:effectLst/>
        </p:spPr>
        <p:txBody>
          <a:bodyPr/>
          <a:lstStyle/>
          <a:p>
            <a:endParaRPr lang="en-US"/>
          </a:p>
        </p:txBody>
      </p:sp>
      <p:sp>
        <p:nvSpPr>
          <p:cNvPr id="21" name="TextBox 13"/>
          <p:cNvSpPr txBox="1">
            <a:spLocks noChangeArrowheads="1"/>
          </p:cNvSpPr>
          <p:nvPr/>
        </p:nvSpPr>
        <p:spPr bwMode="auto">
          <a:xfrm>
            <a:off x="1371600" y="315683"/>
            <a:ext cx="6400800" cy="646331"/>
          </a:xfrm>
          <a:prstGeom prst="rect">
            <a:avLst/>
          </a:prstGeom>
          <a:noFill/>
          <a:ln w="9525">
            <a:noFill/>
            <a:miter lim="800000"/>
            <a:headEnd/>
            <a:tailEnd/>
          </a:ln>
        </p:spPr>
        <p:txBody>
          <a:bodyPr wrap="square">
            <a:spAutoFit/>
          </a:bodyPr>
          <a:lstStyle/>
          <a:p>
            <a:pPr algn="ctr"/>
            <a:r>
              <a:rPr lang="en-US" sz="3600" u="sng" dirty="0" smtClean="0">
                <a:solidFill>
                  <a:srgbClr val="FFC000"/>
                </a:solidFill>
                <a:uFill>
                  <a:solidFill>
                    <a:srgbClr val="FFFF00"/>
                  </a:solidFill>
                </a:uFill>
                <a:latin typeface="Calibri" pitchFamily="34" charset="0"/>
              </a:rPr>
              <a:t>Understanding from </a:t>
            </a:r>
            <a:r>
              <a:rPr lang="en-US" sz="3600" u="sng" dirty="0" smtClean="0">
                <a:solidFill>
                  <a:srgbClr val="FFC000"/>
                </a:solidFill>
                <a:uFill>
                  <a:solidFill>
                    <a:srgbClr val="FFFF00"/>
                  </a:solidFill>
                </a:uFill>
                <a:latin typeface="Calibri" pitchFamily="34" charset="0"/>
              </a:rPr>
              <a:t>simulation</a:t>
            </a:r>
            <a:endParaRPr lang="en-US" sz="3600" u="sng" dirty="0">
              <a:solidFill>
                <a:srgbClr val="FFC000"/>
              </a:solidFill>
              <a:uFill>
                <a:solidFill>
                  <a:srgbClr val="FFFF00"/>
                </a:solidFill>
              </a:uFill>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91807" y="6470006"/>
            <a:ext cx="3124200" cy="369332"/>
          </a:xfrm>
          <a:prstGeom prst="rect">
            <a:avLst/>
          </a:prstGeom>
          <a:noFill/>
        </p:spPr>
        <p:txBody>
          <a:bodyPr wrap="square" rtlCol="0">
            <a:spAutoFit/>
          </a:bodyPr>
          <a:lstStyle/>
          <a:p>
            <a:pPr algn="r"/>
            <a:r>
              <a:rPr lang="en-US" dirty="0" err="1" smtClean="0"/>
              <a:t>Gopalakrishnan</a:t>
            </a:r>
            <a:r>
              <a:rPr lang="en-US" dirty="0" smtClean="0"/>
              <a:t> et al. 2011</a:t>
            </a:r>
            <a:endParaRPr lang="en-US" dirty="0"/>
          </a:p>
        </p:txBody>
      </p:sp>
      <p:grpSp>
        <p:nvGrpSpPr>
          <p:cNvPr id="16" name="Group 15"/>
          <p:cNvGrpSpPr/>
          <p:nvPr/>
        </p:nvGrpSpPr>
        <p:grpSpPr>
          <a:xfrm>
            <a:off x="1028700" y="1056589"/>
            <a:ext cx="7429500" cy="5115611"/>
            <a:chOff x="1028700" y="675589"/>
            <a:chExt cx="7429500" cy="5115611"/>
          </a:xfrm>
        </p:grpSpPr>
        <p:pic>
          <p:nvPicPr>
            <p:cNvPr id="8" name="Picture 4" descr="Km_Uz_control"/>
            <p:cNvPicPr>
              <a:picLocks noChangeAspect="1" noChangeArrowheads="1"/>
            </p:cNvPicPr>
            <p:nvPr/>
          </p:nvPicPr>
          <p:blipFill>
            <a:blip r:embed="rId2" cstate="print"/>
            <a:srcRect/>
            <a:stretch>
              <a:fillRect/>
            </a:stretch>
          </p:blipFill>
          <p:spPr bwMode="auto">
            <a:xfrm>
              <a:off x="1419225" y="3505200"/>
              <a:ext cx="2743200" cy="2286000"/>
            </a:xfrm>
            <a:prstGeom prst="rect">
              <a:avLst/>
            </a:prstGeom>
            <a:noFill/>
            <a:ln w="9525">
              <a:noFill/>
              <a:miter lim="800000"/>
              <a:headEnd/>
              <a:tailEnd/>
            </a:ln>
          </p:spPr>
        </p:pic>
        <p:pic>
          <p:nvPicPr>
            <p:cNvPr id="1026" name="Picture 2" descr="Cd_Uz"/>
            <p:cNvPicPr>
              <a:picLocks noChangeAspect="1" noChangeArrowheads="1"/>
            </p:cNvPicPr>
            <p:nvPr/>
          </p:nvPicPr>
          <p:blipFill>
            <a:blip r:embed="rId3" cstate="print"/>
            <a:srcRect/>
            <a:stretch>
              <a:fillRect/>
            </a:stretch>
          </p:blipFill>
          <p:spPr bwMode="auto">
            <a:xfrm>
              <a:off x="1028700" y="685800"/>
              <a:ext cx="3543300" cy="2667000"/>
            </a:xfrm>
            <a:prstGeom prst="rect">
              <a:avLst/>
            </a:prstGeom>
            <a:noFill/>
            <a:ln w="9525">
              <a:noFill/>
              <a:miter lim="800000"/>
              <a:headEnd/>
              <a:tailEnd/>
            </a:ln>
          </p:spPr>
        </p:pic>
        <p:pic>
          <p:nvPicPr>
            <p:cNvPr id="1027" name="Picture 3" descr="Ck_Uz"/>
            <p:cNvPicPr>
              <a:picLocks noChangeAspect="1" noChangeArrowheads="1"/>
            </p:cNvPicPr>
            <p:nvPr/>
          </p:nvPicPr>
          <p:blipFill>
            <a:blip r:embed="rId4" cstate="print"/>
            <a:srcRect/>
            <a:stretch>
              <a:fillRect/>
            </a:stretch>
          </p:blipFill>
          <p:spPr bwMode="auto">
            <a:xfrm>
              <a:off x="4700909" y="675589"/>
              <a:ext cx="3528691" cy="2679192"/>
            </a:xfrm>
            <a:prstGeom prst="rect">
              <a:avLst/>
            </a:prstGeom>
            <a:noFill/>
            <a:ln w="9525">
              <a:noFill/>
              <a:miter lim="800000"/>
              <a:headEnd/>
              <a:tailEnd/>
            </a:ln>
          </p:spPr>
        </p:pic>
        <p:pic>
          <p:nvPicPr>
            <p:cNvPr id="1029" name="Picture 5" descr="Km_Uz_pfile0"/>
            <p:cNvPicPr>
              <a:picLocks noChangeArrowheads="1"/>
            </p:cNvPicPr>
            <p:nvPr/>
          </p:nvPicPr>
          <p:blipFill>
            <a:blip r:embed="rId5" cstate="print"/>
            <a:srcRect/>
            <a:stretch>
              <a:fillRect/>
            </a:stretch>
          </p:blipFill>
          <p:spPr bwMode="auto">
            <a:xfrm>
              <a:off x="5095875" y="3467100"/>
              <a:ext cx="2752725" cy="2286000"/>
            </a:xfrm>
            <a:prstGeom prst="rect">
              <a:avLst/>
            </a:prstGeom>
            <a:noFill/>
            <a:ln w="9525">
              <a:noFill/>
              <a:miter lim="800000"/>
              <a:headEnd/>
              <a:tailEnd/>
            </a:ln>
          </p:spPr>
        </p:pic>
        <p:sp>
          <p:nvSpPr>
            <p:cNvPr id="14" name="TextBox 13"/>
            <p:cNvSpPr txBox="1"/>
            <p:nvPr/>
          </p:nvSpPr>
          <p:spPr>
            <a:xfrm>
              <a:off x="3314700" y="1295400"/>
              <a:ext cx="1143000" cy="276999"/>
            </a:xfrm>
            <a:prstGeom prst="rect">
              <a:avLst/>
            </a:prstGeom>
            <a:solidFill>
              <a:srgbClr val="FFC000"/>
            </a:solidFill>
          </p:spPr>
          <p:txBody>
            <a:bodyPr wrap="square" rtlCol="0">
              <a:spAutoFit/>
            </a:bodyPr>
            <a:lstStyle/>
            <a:p>
              <a:pPr algn="ctr"/>
              <a:r>
                <a:rPr lang="en-US" sz="1200" dirty="0" smtClean="0">
                  <a:solidFill>
                    <a:srgbClr val="C00000"/>
                  </a:solidFill>
                </a:rPr>
                <a:t>Current HWRF</a:t>
              </a:r>
              <a:endParaRPr lang="en-US" sz="1200" dirty="0">
                <a:solidFill>
                  <a:srgbClr val="C00000"/>
                </a:solidFill>
              </a:endParaRPr>
            </a:p>
          </p:txBody>
        </p:sp>
        <p:cxnSp>
          <p:nvCxnSpPr>
            <p:cNvPr id="17" name="Straight Arrow Connector 16"/>
            <p:cNvCxnSpPr/>
            <p:nvPr/>
          </p:nvCxnSpPr>
          <p:spPr>
            <a:xfrm rot="5400000">
              <a:off x="3733800" y="1752600"/>
              <a:ext cx="304800" cy="1588"/>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7620794" y="2056606"/>
              <a:ext cx="304800" cy="1588"/>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00900" y="1600200"/>
              <a:ext cx="1143000" cy="276999"/>
            </a:xfrm>
            <a:prstGeom prst="rect">
              <a:avLst/>
            </a:prstGeom>
            <a:solidFill>
              <a:srgbClr val="FFC000"/>
            </a:solidFill>
          </p:spPr>
          <p:txBody>
            <a:bodyPr wrap="square" rtlCol="0">
              <a:spAutoFit/>
            </a:bodyPr>
            <a:lstStyle/>
            <a:p>
              <a:pPr algn="ctr"/>
              <a:r>
                <a:rPr lang="en-US" sz="1200" dirty="0" smtClean="0">
                  <a:solidFill>
                    <a:srgbClr val="C00000"/>
                  </a:solidFill>
                </a:rPr>
                <a:t>Current HWRF</a:t>
              </a:r>
              <a:endParaRPr lang="en-US" sz="1200" dirty="0">
                <a:solidFill>
                  <a:srgbClr val="C00000"/>
                </a:solidFill>
              </a:endParaRPr>
            </a:p>
          </p:txBody>
        </p:sp>
        <p:sp>
          <p:nvSpPr>
            <p:cNvPr id="20" name="TextBox 19"/>
            <p:cNvSpPr txBox="1"/>
            <p:nvPr/>
          </p:nvSpPr>
          <p:spPr>
            <a:xfrm>
              <a:off x="7315200" y="4267200"/>
              <a:ext cx="1143000" cy="276999"/>
            </a:xfrm>
            <a:prstGeom prst="rect">
              <a:avLst/>
            </a:prstGeom>
            <a:solidFill>
              <a:srgbClr val="FFC000"/>
            </a:solidFill>
          </p:spPr>
          <p:txBody>
            <a:bodyPr wrap="square" rtlCol="0">
              <a:spAutoFit/>
            </a:bodyPr>
            <a:lstStyle/>
            <a:p>
              <a:pPr algn="ctr"/>
              <a:r>
                <a:rPr lang="en-US" sz="1200" dirty="0" smtClean="0">
                  <a:solidFill>
                    <a:srgbClr val="C00000"/>
                  </a:solidFill>
                </a:rPr>
                <a:t>Current HWRF</a:t>
              </a:r>
              <a:endParaRPr lang="en-US" sz="1200" dirty="0">
                <a:solidFill>
                  <a:srgbClr val="C00000"/>
                </a:solidFill>
              </a:endParaRPr>
            </a:p>
          </p:txBody>
        </p:sp>
        <p:cxnSp>
          <p:nvCxnSpPr>
            <p:cNvPr id="21" name="Straight Arrow Connector 20"/>
            <p:cNvCxnSpPr/>
            <p:nvPr/>
          </p:nvCxnSpPr>
          <p:spPr>
            <a:xfrm rot="5400000">
              <a:off x="6792119" y="4361656"/>
              <a:ext cx="457200" cy="1588"/>
            </a:xfrm>
            <a:prstGeom prst="straightConnector1">
              <a:avLst/>
            </a:prstGeom>
            <a:ln w="25400">
              <a:tailEnd type="stealth" w="med" len="lg"/>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3353594" y="4495006"/>
              <a:ext cx="457200" cy="1588"/>
            </a:xfrm>
            <a:prstGeom prst="straightConnector1">
              <a:avLst/>
            </a:prstGeom>
            <a:ln w="25400">
              <a:tailEnd type="stealth" w="med" len="lg"/>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86200" y="4419600"/>
              <a:ext cx="1143000" cy="276999"/>
            </a:xfrm>
            <a:prstGeom prst="rect">
              <a:avLst/>
            </a:prstGeom>
            <a:solidFill>
              <a:srgbClr val="FFC000"/>
            </a:solidFill>
          </p:spPr>
          <p:txBody>
            <a:bodyPr wrap="square" rtlCol="0">
              <a:spAutoFit/>
            </a:bodyPr>
            <a:lstStyle/>
            <a:p>
              <a:pPr algn="ctr"/>
              <a:r>
                <a:rPr lang="en-US" sz="1200" dirty="0" smtClean="0">
                  <a:solidFill>
                    <a:srgbClr val="C00000"/>
                  </a:solidFill>
                </a:rPr>
                <a:t>Original GFS</a:t>
              </a:r>
              <a:endParaRPr lang="en-US" sz="1200" dirty="0">
                <a:solidFill>
                  <a:srgbClr val="C00000"/>
                </a:solidFill>
              </a:endParaRPr>
            </a:p>
          </p:txBody>
        </p:sp>
      </p:grpSp>
      <p:sp>
        <p:nvSpPr>
          <p:cNvPr id="24" name="TextBox 13"/>
          <p:cNvSpPr txBox="1">
            <a:spLocks noChangeArrowheads="1"/>
          </p:cNvSpPr>
          <p:nvPr/>
        </p:nvSpPr>
        <p:spPr bwMode="auto">
          <a:xfrm>
            <a:off x="1066800" y="381000"/>
            <a:ext cx="6934200" cy="584775"/>
          </a:xfrm>
          <a:prstGeom prst="rect">
            <a:avLst/>
          </a:prstGeom>
          <a:noFill/>
          <a:ln w="9525">
            <a:noFill/>
            <a:miter lim="800000"/>
            <a:headEnd/>
            <a:tailEnd/>
          </a:ln>
        </p:spPr>
        <p:txBody>
          <a:bodyPr wrap="square">
            <a:spAutoFit/>
          </a:bodyPr>
          <a:lstStyle/>
          <a:p>
            <a:pPr algn="ctr"/>
            <a:r>
              <a:rPr lang="en-US" sz="3200" u="sng" dirty="0" smtClean="0">
                <a:solidFill>
                  <a:srgbClr val="FFC000"/>
                </a:solidFill>
                <a:uFill>
                  <a:solidFill>
                    <a:srgbClr val="FFFF00"/>
                  </a:solidFill>
                </a:uFill>
                <a:latin typeface="Calibri" pitchFamily="34" charset="0"/>
              </a:rPr>
              <a:t>Pathway </a:t>
            </a:r>
            <a:r>
              <a:rPr lang="en-US" sz="3200" u="sng" dirty="0" smtClean="0">
                <a:solidFill>
                  <a:srgbClr val="FFC000"/>
                </a:solidFill>
                <a:uFill>
                  <a:solidFill>
                    <a:srgbClr val="FFFF00"/>
                  </a:solidFill>
                </a:uFill>
                <a:latin typeface="Calibri" pitchFamily="34" charset="0"/>
              </a:rPr>
              <a:t>from </a:t>
            </a:r>
            <a:r>
              <a:rPr lang="en-US" sz="3200" u="sng" dirty="0" smtClean="0">
                <a:solidFill>
                  <a:srgbClr val="FFC000"/>
                </a:solidFill>
                <a:uFill>
                  <a:solidFill>
                    <a:srgbClr val="FFFF00"/>
                  </a:solidFill>
                </a:uFill>
                <a:latin typeface="Calibri" pitchFamily="34" charset="0"/>
              </a:rPr>
              <a:t>Observation to Simulation</a:t>
            </a:r>
            <a:endParaRPr lang="en-US" sz="3200" u="sng" dirty="0">
              <a:solidFill>
                <a:srgbClr val="FFC000"/>
              </a:solidFill>
              <a:uFill>
                <a:solidFill>
                  <a:srgbClr val="FFFF00"/>
                </a:solidFill>
              </a:uFill>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HWRF Development</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 y="152400"/>
            <a:ext cx="8686800" cy="639763"/>
          </a:xfrm>
        </p:spPr>
        <p:txBody>
          <a:bodyPr>
            <a:normAutofit fontScale="90000"/>
          </a:bodyPr>
          <a:lstStyle/>
          <a:p>
            <a:r>
              <a:rPr lang="en-US" sz="3600" u="sng" dirty="0" smtClean="0">
                <a:solidFill>
                  <a:srgbClr val="FFC000"/>
                </a:solidFill>
                <a:uFill>
                  <a:solidFill>
                    <a:srgbClr val="FFFF00"/>
                  </a:solidFill>
                </a:uFill>
              </a:rPr>
              <a:t>Major HWRF active developments</a:t>
            </a:r>
          </a:p>
        </p:txBody>
      </p:sp>
      <p:sp>
        <p:nvSpPr>
          <p:cNvPr id="67587" name="Rectangle 3"/>
          <p:cNvSpPr>
            <a:spLocks noGrp="1" noChangeArrowheads="1"/>
          </p:cNvSpPr>
          <p:nvPr>
            <p:ph type="body" idx="4294967295"/>
          </p:nvPr>
        </p:nvSpPr>
        <p:spPr>
          <a:xfrm>
            <a:off x="0" y="838200"/>
            <a:ext cx="8915400" cy="5791200"/>
          </a:xfrm>
        </p:spPr>
        <p:txBody>
          <a:bodyPr>
            <a:normAutofit fontScale="77500" lnSpcReduction="20000"/>
          </a:bodyPr>
          <a:lstStyle/>
          <a:p>
            <a:pPr>
              <a:lnSpc>
                <a:spcPct val="80000"/>
              </a:lnSpc>
              <a:spcBef>
                <a:spcPts val="800"/>
              </a:spcBef>
            </a:pPr>
            <a:r>
              <a:rPr lang="en-US" sz="2400" dirty="0" smtClean="0">
                <a:solidFill>
                  <a:srgbClr val="92D050"/>
                </a:solidFill>
              </a:rPr>
              <a:t>Model framework expansion</a:t>
            </a:r>
          </a:p>
          <a:p>
            <a:pPr lvl="1">
              <a:lnSpc>
                <a:spcPct val="80000"/>
              </a:lnSpc>
              <a:spcBef>
                <a:spcPts val="800"/>
              </a:spcBef>
            </a:pPr>
            <a:r>
              <a:rPr lang="en-US" sz="2000" dirty="0" smtClean="0"/>
              <a:t>New model internal storm track algorithm (HRD-EMC)</a:t>
            </a:r>
          </a:p>
          <a:p>
            <a:pPr lvl="1">
              <a:lnSpc>
                <a:spcPct val="80000"/>
              </a:lnSpc>
              <a:spcBef>
                <a:spcPts val="800"/>
              </a:spcBef>
            </a:pPr>
            <a:r>
              <a:rPr lang="en-US" sz="2000" dirty="0" smtClean="0"/>
              <a:t>Multiple nest framework (HRD-EMC)</a:t>
            </a:r>
          </a:p>
          <a:p>
            <a:pPr lvl="1">
              <a:lnSpc>
                <a:spcPct val="80000"/>
              </a:lnSpc>
              <a:spcBef>
                <a:spcPts val="800"/>
              </a:spcBef>
            </a:pPr>
            <a:r>
              <a:rPr lang="en-US" sz="2000" dirty="0" smtClean="0"/>
              <a:t>Idealized test (HRD-ESRL)</a:t>
            </a:r>
          </a:p>
          <a:p>
            <a:pPr>
              <a:lnSpc>
                <a:spcPct val="80000"/>
              </a:lnSpc>
              <a:spcBef>
                <a:spcPts val="800"/>
              </a:spcBef>
            </a:pPr>
            <a:r>
              <a:rPr lang="en-US" sz="2400" dirty="0" smtClean="0">
                <a:solidFill>
                  <a:srgbClr val="92D050"/>
                </a:solidFill>
              </a:rPr>
              <a:t>Physics improvement</a:t>
            </a:r>
          </a:p>
          <a:p>
            <a:pPr lvl="1">
              <a:lnSpc>
                <a:spcPct val="80000"/>
              </a:lnSpc>
              <a:spcBef>
                <a:spcPts val="800"/>
              </a:spcBef>
            </a:pPr>
            <a:r>
              <a:rPr lang="en-US" sz="2000" dirty="0" smtClean="0"/>
              <a:t>New GFS convection (EMC)</a:t>
            </a:r>
          </a:p>
          <a:p>
            <a:pPr lvl="1">
              <a:lnSpc>
                <a:spcPct val="80000"/>
              </a:lnSpc>
              <a:spcBef>
                <a:spcPts val="800"/>
              </a:spcBef>
            </a:pPr>
            <a:r>
              <a:rPr lang="en-US" sz="2000" dirty="0" smtClean="0"/>
              <a:t>Modified PBL (HRD-EMC)</a:t>
            </a:r>
          </a:p>
          <a:p>
            <a:pPr lvl="1">
              <a:lnSpc>
                <a:spcPct val="80000"/>
              </a:lnSpc>
              <a:spcBef>
                <a:spcPts val="800"/>
              </a:spcBef>
            </a:pPr>
            <a:r>
              <a:rPr lang="en-US" sz="2000" dirty="0" smtClean="0"/>
              <a:t>GFDL surface scheme (EMC-HRD)</a:t>
            </a:r>
          </a:p>
          <a:p>
            <a:pPr lvl="1">
              <a:lnSpc>
                <a:spcPct val="80000"/>
              </a:lnSpc>
              <a:spcBef>
                <a:spcPts val="800"/>
              </a:spcBef>
            </a:pPr>
            <a:r>
              <a:rPr lang="en-US" sz="2000" dirty="0" smtClean="0"/>
              <a:t>Modifications to treatment of horizontal diffusion (HRD-EMC)</a:t>
            </a:r>
          </a:p>
          <a:p>
            <a:pPr>
              <a:lnSpc>
                <a:spcPct val="80000"/>
              </a:lnSpc>
              <a:spcBef>
                <a:spcPts val="800"/>
              </a:spcBef>
            </a:pPr>
            <a:r>
              <a:rPr lang="en-US" sz="2400" dirty="0" smtClean="0">
                <a:solidFill>
                  <a:srgbClr val="92D050"/>
                </a:solidFill>
              </a:rPr>
              <a:t>Vortex initialization &amp; Cycling (EMC-HRD)</a:t>
            </a:r>
          </a:p>
          <a:p>
            <a:pPr lvl="1">
              <a:lnSpc>
                <a:spcPct val="80000"/>
              </a:lnSpc>
              <a:spcBef>
                <a:spcPts val="800"/>
              </a:spcBef>
            </a:pPr>
            <a:r>
              <a:rPr lang="en-US" sz="2000" dirty="0" smtClean="0"/>
              <a:t>Improve vortex initialization for more realistic storm size and intensity corrections</a:t>
            </a:r>
          </a:p>
          <a:p>
            <a:pPr lvl="1">
              <a:lnSpc>
                <a:spcPct val="80000"/>
              </a:lnSpc>
              <a:spcBef>
                <a:spcPts val="800"/>
              </a:spcBef>
            </a:pPr>
            <a:r>
              <a:rPr lang="en-US" sz="2000" dirty="0" smtClean="0"/>
              <a:t>Cycle multiple-nest fields </a:t>
            </a:r>
          </a:p>
          <a:p>
            <a:pPr>
              <a:lnSpc>
                <a:spcPct val="80000"/>
              </a:lnSpc>
              <a:spcBef>
                <a:spcPts val="800"/>
              </a:spcBef>
            </a:pPr>
            <a:r>
              <a:rPr lang="en-US" sz="2400" dirty="0" smtClean="0">
                <a:solidFill>
                  <a:srgbClr val="92D050"/>
                </a:solidFill>
              </a:rPr>
              <a:t>Couple to HYCOM ocean model in the Atlantic (EMC)</a:t>
            </a:r>
          </a:p>
          <a:p>
            <a:pPr>
              <a:lnSpc>
                <a:spcPct val="80000"/>
              </a:lnSpc>
              <a:spcBef>
                <a:spcPts val="800"/>
              </a:spcBef>
            </a:pPr>
            <a:r>
              <a:rPr lang="en-US" sz="2400" dirty="0" smtClean="0">
                <a:solidFill>
                  <a:srgbClr val="92D050"/>
                </a:solidFill>
              </a:rPr>
              <a:t>Data assimilation</a:t>
            </a:r>
          </a:p>
          <a:p>
            <a:pPr lvl="1">
              <a:lnSpc>
                <a:spcPct val="80000"/>
              </a:lnSpc>
              <a:spcBef>
                <a:spcPts val="800"/>
              </a:spcBef>
            </a:pPr>
            <a:r>
              <a:rPr lang="en-US" sz="2000" dirty="0" smtClean="0"/>
              <a:t>GSI &amp; Hybrid DA (EMC)</a:t>
            </a:r>
          </a:p>
          <a:p>
            <a:pPr lvl="1">
              <a:lnSpc>
                <a:spcPct val="80000"/>
              </a:lnSpc>
              <a:spcBef>
                <a:spcPts val="800"/>
              </a:spcBef>
            </a:pPr>
            <a:r>
              <a:rPr lang="en-US" sz="2000" dirty="0" smtClean="0"/>
              <a:t>HEDAS &amp; Regional Hybrid DA (HRD-EMC)</a:t>
            </a:r>
          </a:p>
          <a:p>
            <a:pPr>
              <a:lnSpc>
                <a:spcPct val="80000"/>
              </a:lnSpc>
              <a:spcBef>
                <a:spcPts val="800"/>
              </a:spcBef>
            </a:pPr>
            <a:r>
              <a:rPr lang="en-US" sz="2400" dirty="0" smtClean="0">
                <a:solidFill>
                  <a:srgbClr val="92D050"/>
                </a:solidFill>
              </a:rPr>
              <a:t>Model compatibility (EMC)</a:t>
            </a:r>
          </a:p>
          <a:p>
            <a:pPr lvl="1">
              <a:lnSpc>
                <a:spcPct val="80000"/>
              </a:lnSpc>
              <a:spcBef>
                <a:spcPts val="800"/>
              </a:spcBef>
            </a:pPr>
            <a:r>
              <a:rPr lang="en-US" sz="2000" dirty="0" smtClean="0"/>
              <a:t>Add configuration flexibility </a:t>
            </a:r>
          </a:p>
          <a:p>
            <a:pPr lvl="1">
              <a:lnSpc>
                <a:spcPct val="80000"/>
              </a:lnSpc>
              <a:spcBef>
                <a:spcPts val="800"/>
              </a:spcBef>
            </a:pPr>
            <a:r>
              <a:rPr lang="en-US" sz="2000" dirty="0" smtClean="0"/>
              <a:t>Add multi-platform compatibility</a:t>
            </a:r>
          </a:p>
          <a:p>
            <a:pPr>
              <a:lnSpc>
                <a:spcPct val="80000"/>
              </a:lnSpc>
              <a:spcBef>
                <a:spcPts val="800"/>
              </a:spcBef>
            </a:pPr>
            <a:r>
              <a:rPr lang="en-US" sz="2400" dirty="0" smtClean="0">
                <a:solidFill>
                  <a:srgbClr val="92D050"/>
                </a:solidFill>
              </a:rPr>
              <a:t>Code management (EMC-DTC)</a:t>
            </a:r>
          </a:p>
          <a:p>
            <a:pPr lvl="1">
              <a:lnSpc>
                <a:spcPct val="80000"/>
              </a:lnSpc>
              <a:spcBef>
                <a:spcPts val="800"/>
              </a:spcBef>
            </a:pPr>
            <a:r>
              <a:rPr lang="en-US" sz="2000" dirty="0" smtClean="0"/>
              <a:t>Establish a community repository of the operational HWRF</a:t>
            </a:r>
          </a:p>
          <a:p>
            <a:pPr lvl="1">
              <a:lnSpc>
                <a:spcPct val="80000"/>
              </a:lnSpc>
              <a:spcBef>
                <a:spcPts val="800"/>
              </a:spcBef>
            </a:pPr>
            <a:r>
              <a:rPr lang="en-US" sz="2000" dirty="0" smtClean="0"/>
              <a:t>Upgrade HWRF infrastructure to V3.2+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smtClean="0"/>
              <a:t>Moving Nest</a:t>
            </a:r>
          </a:p>
        </p:txBody>
      </p:sp>
      <p:pic>
        <p:nvPicPr>
          <p:cNvPr id="3075" name="Picture 3" descr="Moving-nest grid.gif"/>
          <p:cNvPicPr>
            <a:picLocks noChangeAspect="1"/>
          </p:cNvPicPr>
          <p:nvPr/>
        </p:nvPicPr>
        <p:blipFill>
          <a:blip r:embed="rId3" cstate="print"/>
          <a:srcRect/>
          <a:stretch>
            <a:fillRect/>
          </a:stretch>
        </p:blipFill>
        <p:spPr bwMode="auto">
          <a:xfrm>
            <a:off x="0" y="1143000"/>
            <a:ext cx="5715000" cy="5715000"/>
          </a:xfrm>
          <a:prstGeom prst="rect">
            <a:avLst/>
          </a:prstGeom>
          <a:solidFill>
            <a:schemeClr val="tx1"/>
          </a:solidFill>
          <a:ln w="9525">
            <a:noFill/>
            <a:miter lim="800000"/>
            <a:headEnd/>
            <a:tailEnd/>
          </a:ln>
        </p:spPr>
      </p:pic>
      <p:sp>
        <p:nvSpPr>
          <p:cNvPr id="3077" name="TextBox 4"/>
          <p:cNvSpPr txBox="1">
            <a:spLocks noChangeArrowheads="1"/>
          </p:cNvSpPr>
          <p:nvPr/>
        </p:nvSpPr>
        <p:spPr bwMode="auto">
          <a:xfrm>
            <a:off x="5715000" y="1524000"/>
            <a:ext cx="3200400" cy="2123658"/>
          </a:xfrm>
          <a:prstGeom prst="rect">
            <a:avLst/>
          </a:prstGeom>
          <a:noFill/>
          <a:ln w="9525">
            <a:noFill/>
            <a:miter lim="800000"/>
            <a:headEnd/>
            <a:tailEnd/>
          </a:ln>
        </p:spPr>
        <p:txBody>
          <a:bodyPr>
            <a:spAutoFit/>
          </a:bodyPr>
          <a:lstStyle/>
          <a:p>
            <a:r>
              <a:rPr lang="en-US" b="1" u="sng" dirty="0">
                <a:solidFill>
                  <a:srgbClr val="92D050"/>
                </a:solidFill>
                <a:uFill>
                  <a:solidFill>
                    <a:srgbClr val="FFFF00"/>
                  </a:solidFill>
                </a:uFill>
              </a:rPr>
              <a:t>Moving Characteristics</a:t>
            </a:r>
            <a:endParaRPr lang="en-US" dirty="0">
              <a:solidFill>
                <a:srgbClr val="92D050"/>
              </a:solidFill>
              <a:uFill>
                <a:solidFill>
                  <a:srgbClr val="FFFF00"/>
                </a:solidFill>
              </a:uFill>
            </a:endParaRPr>
          </a:p>
          <a:p>
            <a:pPr>
              <a:buFont typeface="Arial" pitchFamily="34" charset="0"/>
              <a:buChar char="•"/>
            </a:pPr>
            <a:r>
              <a:rPr lang="en-US" sz="1600" dirty="0"/>
              <a:t> Starting point at mass points</a:t>
            </a:r>
          </a:p>
          <a:p>
            <a:pPr>
              <a:buFont typeface="Arial" pitchFamily="34" charset="0"/>
              <a:buChar char="•"/>
            </a:pPr>
            <a:r>
              <a:rPr lang="en-US" sz="1600" dirty="0"/>
              <a:t> Aligning at mass </a:t>
            </a:r>
            <a:r>
              <a:rPr lang="en-US" sz="1600" dirty="0" smtClean="0"/>
              <a:t>points</a:t>
            </a:r>
          </a:p>
          <a:p>
            <a:pPr>
              <a:buFont typeface="Arial" pitchFamily="34" charset="0"/>
              <a:buChar char="•"/>
            </a:pPr>
            <a:r>
              <a:rPr lang="en-US" sz="1600" dirty="0" smtClean="0"/>
              <a:t> Mediate domain follows the inner most domain</a:t>
            </a:r>
          </a:p>
          <a:p>
            <a:pPr>
              <a:buFont typeface="Arial" pitchFamily="34" charset="0"/>
              <a:buChar char="•"/>
            </a:pPr>
            <a:r>
              <a:rPr lang="en-US" sz="1600" dirty="0" smtClean="0"/>
              <a:t> </a:t>
            </a:r>
            <a:r>
              <a:rPr lang="en-US" sz="1600" dirty="0" err="1" smtClean="0"/>
              <a:t>Centroid</a:t>
            </a:r>
            <a:r>
              <a:rPr lang="en-US" sz="1600" dirty="0" smtClean="0"/>
              <a:t> MSLP follow</a:t>
            </a:r>
            <a:endParaRPr lang="en-US" sz="1600" dirty="0"/>
          </a:p>
          <a:p>
            <a:endParaRPr lang="en-US" sz="1600" dirty="0"/>
          </a:p>
          <a:p>
            <a:endParaRPr lang="en-US" dirty="0"/>
          </a:p>
        </p:txBody>
      </p:sp>
      <p:cxnSp>
        <p:nvCxnSpPr>
          <p:cNvPr id="7" name="Straight Arrow Connector 6"/>
          <p:cNvCxnSpPr/>
          <p:nvPr/>
        </p:nvCxnSpPr>
        <p:spPr>
          <a:xfrm rot="16200000" flipV="1">
            <a:off x="2209800" y="3124200"/>
            <a:ext cx="304800" cy="304800"/>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2362200" y="2667000"/>
            <a:ext cx="304800" cy="304800"/>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sp>
        <p:nvSpPr>
          <p:cNvPr id="3080" name="TextBox 10"/>
          <p:cNvSpPr txBox="1">
            <a:spLocks noChangeArrowheads="1"/>
          </p:cNvSpPr>
          <p:nvPr/>
        </p:nvSpPr>
        <p:spPr bwMode="auto">
          <a:xfrm>
            <a:off x="5943600" y="5410200"/>
            <a:ext cx="1676400" cy="754063"/>
          </a:xfrm>
          <a:prstGeom prst="rect">
            <a:avLst/>
          </a:prstGeom>
          <a:noFill/>
          <a:ln w="9525">
            <a:noFill/>
            <a:miter lim="800000"/>
            <a:headEnd/>
            <a:tailEnd/>
          </a:ln>
        </p:spPr>
        <p:txBody>
          <a:bodyPr>
            <a:spAutoFit/>
          </a:bodyPr>
          <a:lstStyle/>
          <a:p>
            <a:r>
              <a:rPr lang="en-US" sz="2500" dirty="0">
                <a:solidFill>
                  <a:srgbClr val="FF0000"/>
                </a:solidFill>
              </a:rPr>
              <a:t>•</a:t>
            </a:r>
            <a:r>
              <a:rPr lang="en-US" sz="2500" dirty="0"/>
              <a:t> </a:t>
            </a:r>
            <a:r>
              <a:rPr lang="en-US" sz="1600" dirty="0"/>
              <a:t>Mass points</a:t>
            </a:r>
          </a:p>
          <a:p>
            <a:r>
              <a:rPr lang="en-US" dirty="0">
                <a:solidFill>
                  <a:srgbClr val="FF0000"/>
                </a:solidFill>
              </a:rPr>
              <a:t>×</a:t>
            </a:r>
            <a:r>
              <a:rPr lang="en-US" dirty="0"/>
              <a:t> </a:t>
            </a:r>
            <a:r>
              <a:rPr lang="en-US" dirty="0" smtClean="0"/>
              <a:t> </a:t>
            </a:r>
            <a:r>
              <a:rPr lang="en-US" sz="1600" dirty="0" smtClean="0"/>
              <a:t>Wind </a:t>
            </a:r>
            <a:r>
              <a:rPr lang="en-US" sz="1600" dirty="0"/>
              <a:t>points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533400" y="152400"/>
            <a:ext cx="7772400" cy="838200"/>
          </a:xfrm>
          <a:prstGeom prst="rect">
            <a:avLst/>
          </a:prstGeom>
          <a:noFill/>
          <a:ln w="9525">
            <a:noFill/>
            <a:miter lim="800000"/>
            <a:headEnd/>
            <a:tailEnd/>
          </a:ln>
          <a:effectLst/>
        </p:spPr>
        <p:txBody>
          <a:bodyPr anchor="ctr"/>
          <a:lstStyle/>
          <a:p>
            <a:pPr algn="ctr"/>
            <a:r>
              <a:rPr lang="en-US" sz="4000" b="0" u="sng" dirty="0" smtClean="0">
                <a:solidFill>
                  <a:srgbClr val="92D050"/>
                </a:solidFill>
                <a:uFill>
                  <a:solidFill>
                    <a:srgbClr val="FFFF00"/>
                  </a:solidFill>
                </a:uFill>
              </a:rPr>
              <a:t>Vertical Mass Adjustment</a:t>
            </a:r>
            <a:endParaRPr lang="en-US" sz="4000" b="0" u="sng" dirty="0">
              <a:solidFill>
                <a:srgbClr val="92D050"/>
              </a:solidFill>
              <a:uFill>
                <a:solidFill>
                  <a:srgbClr val="FFFF00"/>
                </a:solidFill>
              </a:uFill>
            </a:endParaRPr>
          </a:p>
        </p:txBody>
      </p:sp>
      <p:sp>
        <p:nvSpPr>
          <p:cNvPr id="89152" name="Rectangle 3"/>
          <p:cNvSpPr>
            <a:spLocks noChangeArrowheads="1"/>
          </p:cNvSpPr>
          <p:nvPr/>
        </p:nvSpPr>
        <p:spPr bwMode="auto">
          <a:xfrm>
            <a:off x="304800" y="2895600"/>
            <a:ext cx="8458200" cy="3733800"/>
          </a:xfrm>
          <a:prstGeom prst="rect">
            <a:avLst/>
          </a:prstGeom>
          <a:noFill/>
          <a:ln w="9525">
            <a:noFill/>
            <a:miter lim="800000"/>
            <a:headEnd/>
            <a:tailEnd/>
          </a:ln>
          <a:effectLst/>
        </p:spPr>
        <p:txBody>
          <a:bodyPr/>
          <a:lstStyle/>
          <a:p>
            <a:pPr>
              <a:spcBef>
                <a:spcPct val="20000"/>
              </a:spcBef>
              <a:buFont typeface="Wingdings" pitchFamily="2" charset="2"/>
              <a:buChar char="Ø"/>
            </a:pPr>
            <a:r>
              <a:rPr lang="en-US" dirty="0"/>
              <a:t> </a:t>
            </a:r>
            <a:r>
              <a:rPr lang="en-US" sz="1800" dirty="0"/>
              <a:t>Pressure </a:t>
            </a:r>
            <a:r>
              <a:rPr lang="en-US" sz="1800" dirty="0" smtClean="0"/>
              <a:t>indirectly </a:t>
            </a:r>
            <a:r>
              <a:rPr lang="en-US" sz="1800" dirty="0"/>
              <a:t>interpolated </a:t>
            </a:r>
            <a:r>
              <a:rPr lang="en-US" sz="1800" dirty="0" smtClean="0"/>
              <a:t>between </a:t>
            </a:r>
            <a:r>
              <a:rPr lang="en-US" sz="1800" dirty="0"/>
              <a:t>parent hybrid </a:t>
            </a:r>
            <a:r>
              <a:rPr lang="en-US" dirty="0" smtClean="0"/>
              <a:t>and</a:t>
            </a:r>
            <a:r>
              <a:rPr lang="en-US" sz="1800" dirty="0" smtClean="0"/>
              <a:t> </a:t>
            </a:r>
            <a:r>
              <a:rPr lang="en-US" sz="1800" dirty="0"/>
              <a:t>nested </a:t>
            </a:r>
            <a:r>
              <a:rPr lang="en-US" sz="1800" dirty="0" smtClean="0"/>
              <a:t>hybrid</a:t>
            </a:r>
          </a:p>
          <a:p>
            <a:pPr>
              <a:spcBef>
                <a:spcPct val="20000"/>
              </a:spcBef>
            </a:pPr>
            <a:endParaRPr lang="en-US" sz="1800" dirty="0"/>
          </a:p>
          <a:p>
            <a:pPr>
              <a:spcBef>
                <a:spcPct val="20000"/>
              </a:spcBef>
              <a:buFont typeface="Wingdings" pitchFamily="2" charset="2"/>
              <a:buChar char="Ø"/>
            </a:pPr>
            <a:r>
              <a:rPr lang="en-US" sz="1800" dirty="0"/>
              <a:t>The height, temperature and moisture fields from the parent domain are vertically interpolated onto pre-defined standard pressure surfaces. </a:t>
            </a:r>
          </a:p>
          <a:p>
            <a:pPr>
              <a:spcBef>
                <a:spcPct val="20000"/>
              </a:spcBef>
              <a:buFont typeface="Wingdings" pitchFamily="2" charset="2"/>
              <a:buChar char="Ø"/>
            </a:pPr>
            <a:endParaRPr lang="en-US" sz="1800" dirty="0"/>
          </a:p>
          <a:p>
            <a:pPr>
              <a:spcBef>
                <a:spcPct val="20000"/>
              </a:spcBef>
              <a:buFont typeface="Wingdings" pitchFamily="2" charset="2"/>
              <a:buChar char="Ø"/>
            </a:pPr>
            <a:r>
              <a:rPr lang="en-US" sz="1800" dirty="0"/>
              <a:t>The above meteorological fields from the mother domain are further interpolated horizontally onto nested grids on the same pressure surface. </a:t>
            </a:r>
          </a:p>
          <a:p>
            <a:pPr>
              <a:spcBef>
                <a:spcPct val="20000"/>
              </a:spcBef>
              <a:buFont typeface="Wingdings" pitchFamily="2" charset="2"/>
              <a:buChar char="Ø"/>
            </a:pPr>
            <a:endParaRPr lang="en-US" sz="1800" dirty="0"/>
          </a:p>
          <a:p>
            <a:pPr>
              <a:spcBef>
                <a:spcPct val="20000"/>
              </a:spcBef>
              <a:buFont typeface="Wingdings" pitchFamily="2" charset="2"/>
              <a:buChar char="Ø"/>
            </a:pPr>
            <a:r>
              <a:rPr lang="en-US" sz="1800" dirty="0"/>
              <a:t>Finally, by using the high-resolution topography over the nested domain, </a:t>
            </a:r>
            <a:r>
              <a:rPr lang="en-US" sz="1800" dirty="0" smtClean="0"/>
              <a:t>hydrostatic </a:t>
            </a:r>
            <a:r>
              <a:rPr lang="en-US" sz="1800" dirty="0"/>
              <a:t>mass balancing is carried out to prescribe the initial values in the nested domain. </a:t>
            </a:r>
          </a:p>
        </p:txBody>
      </p:sp>
      <p:cxnSp>
        <p:nvCxnSpPr>
          <p:cNvPr id="10" name="Straight Connector 9"/>
          <p:cNvCxnSpPr/>
          <p:nvPr/>
        </p:nvCxnSpPr>
        <p:spPr>
          <a:xfrm>
            <a:off x="512382" y="2316472"/>
            <a:ext cx="196596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512382" y="231985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603822" y="231813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695262" y="231985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786702" y="231813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878142" y="231985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969582" y="231812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1061022" y="231984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flipV="1">
            <a:off x="1152462" y="232039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1243902" y="232095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1335342" y="232151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1426782" y="232207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1518223" y="232263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1609663" y="232318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1701103" y="232038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1792543" y="231757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1883983" y="231813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1975423" y="231868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V="1">
            <a:off x="2066863" y="231924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2158303" y="231980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2249743" y="232036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2341183" y="231418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24"/>
          <p:cNvGrpSpPr/>
          <p:nvPr/>
        </p:nvGrpSpPr>
        <p:grpSpPr>
          <a:xfrm>
            <a:off x="558102" y="1219192"/>
            <a:ext cx="1844803" cy="1092073"/>
            <a:chOff x="558102" y="1219192"/>
            <a:chExt cx="1844803" cy="1092073"/>
          </a:xfrm>
        </p:grpSpPr>
        <p:sp>
          <p:nvSpPr>
            <p:cNvPr id="9" name="Isosceles Triangle 8"/>
            <p:cNvSpPr/>
            <p:nvPr/>
          </p:nvSpPr>
          <p:spPr>
            <a:xfrm>
              <a:off x="1198182" y="2128385"/>
              <a:ext cx="594360" cy="18288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6"/>
            <p:cNvGrpSpPr/>
            <p:nvPr/>
          </p:nvGrpSpPr>
          <p:grpSpPr>
            <a:xfrm>
              <a:off x="582133" y="2087872"/>
              <a:ext cx="1820772" cy="137160"/>
              <a:chOff x="1945052" y="3962400"/>
              <a:chExt cx="3034618" cy="228600"/>
            </a:xfrm>
          </p:grpSpPr>
          <p:cxnSp>
            <p:nvCxnSpPr>
              <p:cNvPr id="50" name="Straight Connector 49"/>
              <p:cNvCxnSpPr/>
              <p:nvPr/>
            </p:nvCxnSpPr>
            <p:spPr>
              <a:xfrm>
                <a:off x="1945052" y="4191000"/>
                <a:ext cx="1143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084575" y="3962400"/>
                <a:ext cx="3810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458260" y="3962400"/>
                <a:ext cx="3810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836670" y="4191000"/>
                <a:ext cx="1143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576418" y="2122162"/>
              <a:ext cx="685800" cy="0"/>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noChangeAspect="1"/>
            </p:cNvCxnSpPr>
            <p:nvPr/>
          </p:nvCxnSpPr>
          <p:spPr>
            <a:xfrm rot="600000" flipV="1">
              <a:off x="1269275" y="2016725"/>
              <a:ext cx="206106" cy="123664"/>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noChangeAspect="1"/>
            </p:cNvCxnSpPr>
            <p:nvPr/>
          </p:nvCxnSpPr>
          <p:spPr>
            <a:xfrm rot="21000000">
              <a:off x="1495855" y="2016646"/>
              <a:ext cx="208347" cy="125008"/>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713584" y="2126990"/>
              <a:ext cx="685800" cy="0"/>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70703" y="1996432"/>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noChangeAspect="1"/>
            </p:cNvCxnSpPr>
            <p:nvPr/>
          </p:nvCxnSpPr>
          <p:spPr>
            <a:xfrm rot="1200000" flipV="1">
              <a:off x="1268883" y="1912494"/>
              <a:ext cx="205740" cy="123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noChangeAspect="1"/>
            </p:cNvCxnSpPr>
            <p:nvPr/>
          </p:nvCxnSpPr>
          <p:spPr>
            <a:xfrm rot="20400000">
              <a:off x="1500902" y="1916216"/>
              <a:ext cx="185166" cy="111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696622" y="1991430"/>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64988" y="1859272"/>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noChangeAspect="1"/>
            </p:cNvCxnSpPr>
            <p:nvPr/>
          </p:nvCxnSpPr>
          <p:spPr>
            <a:xfrm rot="1500000" flipV="1">
              <a:off x="1264820" y="1788488"/>
              <a:ext cx="195397" cy="117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noChangeAspect="1"/>
            </p:cNvCxnSpPr>
            <p:nvPr/>
          </p:nvCxnSpPr>
          <p:spPr>
            <a:xfrm rot="20100000">
              <a:off x="1489186" y="1787792"/>
              <a:ext cx="194310" cy="116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695388" y="1857416"/>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8102" y="1722112"/>
              <a:ext cx="1828801"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61557" y="1611704"/>
              <a:ext cx="1828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2768" y="1478846"/>
              <a:ext cx="1828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68453" y="1356352"/>
              <a:ext cx="1828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63278" y="1219192"/>
              <a:ext cx="1828801"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a:xfrm>
            <a:off x="6553200" y="2319108"/>
            <a:ext cx="196595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8381998" y="231682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123"/>
          <p:cNvGrpSpPr/>
          <p:nvPr/>
        </p:nvGrpSpPr>
        <p:grpSpPr>
          <a:xfrm>
            <a:off x="6553200" y="1221828"/>
            <a:ext cx="1889184" cy="1195436"/>
            <a:chOff x="6553200" y="1221828"/>
            <a:chExt cx="1889184" cy="1195436"/>
          </a:xfrm>
        </p:grpSpPr>
        <p:sp>
          <p:nvSpPr>
            <p:cNvPr id="55" name="Isosceles Triangle 54"/>
            <p:cNvSpPr/>
            <p:nvPr/>
          </p:nvSpPr>
          <p:spPr>
            <a:xfrm>
              <a:off x="7235633" y="2083896"/>
              <a:ext cx="594359" cy="23380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rot="10800000" flipV="1">
              <a:off x="6553200" y="232249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flipV="1">
              <a:off x="6644640" y="232076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V="1">
              <a:off x="6736080" y="232249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flipV="1">
              <a:off x="6827520" y="232076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flipV="1">
              <a:off x="6918960" y="232249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flipV="1">
              <a:off x="7010400" y="232076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flipV="1">
              <a:off x="7101839" y="232247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7193279" y="232303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flipV="1">
              <a:off x="7284719" y="232359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flipV="1">
              <a:off x="7376159" y="232415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467599" y="232470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flipV="1">
              <a:off x="7559039" y="232526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7650479" y="232582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flipV="1">
              <a:off x="7741919" y="232301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7833359" y="232020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V="1">
              <a:off x="7924799" y="232076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V="1">
              <a:off x="8016239" y="232132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flipV="1">
              <a:off x="8107678" y="232188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flipV="1">
              <a:off x="8199118" y="232244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flipV="1">
              <a:off x="8290558" y="232299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622951" y="2227668"/>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noChangeAspect="1"/>
            </p:cNvCxnSpPr>
            <p:nvPr/>
          </p:nvCxnSpPr>
          <p:spPr>
            <a:xfrm rot="21300000" flipV="1">
              <a:off x="7303464" y="2076738"/>
              <a:ext cx="235458" cy="141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noChangeAspect="1"/>
            </p:cNvCxnSpPr>
            <p:nvPr/>
          </p:nvCxnSpPr>
          <p:spPr>
            <a:xfrm rot="300000">
              <a:off x="7527316" y="2077336"/>
              <a:ext cx="235458" cy="141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754555" y="2227668"/>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620602" y="2128164"/>
              <a:ext cx="685799" cy="0"/>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noChangeAspect="1"/>
            </p:cNvCxnSpPr>
            <p:nvPr/>
          </p:nvCxnSpPr>
          <p:spPr>
            <a:xfrm rot="300000" flipV="1">
              <a:off x="7313457" y="2012629"/>
              <a:ext cx="206106" cy="123664"/>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noChangeAspect="1"/>
            </p:cNvCxnSpPr>
            <p:nvPr/>
          </p:nvCxnSpPr>
          <p:spPr>
            <a:xfrm rot="21300000">
              <a:off x="7536671" y="2012550"/>
              <a:ext cx="208346" cy="125008"/>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754401" y="2129626"/>
              <a:ext cx="685799" cy="0"/>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614887" y="2002434"/>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noChangeAspect="1"/>
            </p:cNvCxnSpPr>
            <p:nvPr/>
          </p:nvCxnSpPr>
          <p:spPr>
            <a:xfrm rot="720000" flipV="1">
              <a:off x="7309700" y="1899603"/>
              <a:ext cx="205740" cy="123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cxnSpLocks noChangeAspect="1"/>
            </p:cNvCxnSpPr>
            <p:nvPr/>
          </p:nvCxnSpPr>
          <p:spPr>
            <a:xfrm rot="20880000">
              <a:off x="7534987" y="1903325"/>
              <a:ext cx="185166" cy="111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728896" y="1995622"/>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605806" y="1861908"/>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noChangeAspect="1"/>
            </p:cNvCxnSpPr>
            <p:nvPr/>
          </p:nvCxnSpPr>
          <p:spPr>
            <a:xfrm rot="1080000" flipV="1">
              <a:off x="7305637" y="1775597"/>
              <a:ext cx="195397" cy="117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noChangeAspect="1"/>
            </p:cNvCxnSpPr>
            <p:nvPr/>
          </p:nvCxnSpPr>
          <p:spPr>
            <a:xfrm rot="20520000">
              <a:off x="7530003" y="1774901"/>
              <a:ext cx="194310" cy="116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731028" y="1858243"/>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598920" y="1724748"/>
              <a:ext cx="1828798"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602375" y="1614340"/>
              <a:ext cx="182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613586" y="1481482"/>
              <a:ext cx="182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609271" y="1358988"/>
              <a:ext cx="182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604096" y="1221828"/>
              <a:ext cx="182879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9" name="Right Arrow 98"/>
          <p:cNvSpPr/>
          <p:nvPr/>
        </p:nvSpPr>
        <p:spPr>
          <a:xfrm>
            <a:off x="2840420" y="1676400"/>
            <a:ext cx="838200" cy="76200"/>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Arrow 99"/>
          <p:cNvSpPr/>
          <p:nvPr/>
        </p:nvSpPr>
        <p:spPr>
          <a:xfrm>
            <a:off x="5638800" y="1686910"/>
            <a:ext cx="838200" cy="76200"/>
          </a:xfrm>
          <a:prstGeom prst="righ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65"/>
          <p:cNvPicPr>
            <a:picLocks noChangeAspect="1" noChangeArrowheads="1"/>
          </p:cNvPicPr>
          <p:nvPr/>
        </p:nvPicPr>
        <p:blipFill>
          <a:blip r:embed="rId2" cstate="print"/>
          <a:srcRect l="30185" t="9410" r="48899" b="10352"/>
          <a:stretch>
            <a:fillRect/>
          </a:stretch>
        </p:blipFill>
        <p:spPr bwMode="auto">
          <a:xfrm>
            <a:off x="3731820" y="1066800"/>
            <a:ext cx="656341" cy="1417336"/>
          </a:xfrm>
          <a:prstGeom prst="rect">
            <a:avLst/>
          </a:prstGeom>
          <a:noFill/>
          <a:ln w="9525">
            <a:noFill/>
            <a:miter lim="800000"/>
            <a:headEnd/>
            <a:tailEnd/>
          </a:ln>
          <a:effectLst/>
        </p:spPr>
      </p:pic>
      <p:sp>
        <p:nvSpPr>
          <p:cNvPr id="103" name="TextBox 102"/>
          <p:cNvSpPr txBox="1"/>
          <p:nvPr/>
        </p:nvSpPr>
        <p:spPr>
          <a:xfrm>
            <a:off x="3321270" y="2433150"/>
            <a:ext cx="1676400" cy="215444"/>
          </a:xfrm>
          <a:prstGeom prst="rect">
            <a:avLst/>
          </a:prstGeom>
          <a:noFill/>
        </p:spPr>
        <p:txBody>
          <a:bodyPr wrap="square" rtlCol="0">
            <a:spAutoFit/>
          </a:bodyPr>
          <a:lstStyle/>
          <a:p>
            <a:pPr algn="ctr"/>
            <a:r>
              <a:rPr lang="en-US" sz="800" b="1" dirty="0" smtClean="0">
                <a:solidFill>
                  <a:srgbClr val="FFC000"/>
                </a:solidFill>
                <a:latin typeface="Arial" pitchFamily="34" charset="0"/>
                <a:cs typeface="Arial" pitchFamily="34" charset="0"/>
              </a:rPr>
              <a:t>Reference Surface</a:t>
            </a:r>
            <a:endParaRPr lang="en-US" sz="800" b="1" dirty="0">
              <a:solidFill>
                <a:srgbClr val="FFC000"/>
              </a:solidFill>
              <a:latin typeface="Arial" pitchFamily="34" charset="0"/>
              <a:cs typeface="Arial" pitchFamily="34" charset="0"/>
            </a:endParaRPr>
          </a:p>
        </p:txBody>
      </p:sp>
      <p:cxnSp>
        <p:nvCxnSpPr>
          <p:cNvPr id="105" name="Straight Connector 104"/>
          <p:cNvCxnSpPr/>
          <p:nvPr/>
        </p:nvCxnSpPr>
        <p:spPr>
          <a:xfrm>
            <a:off x="4388070" y="2286000"/>
            <a:ext cx="64008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388070" y="1828800"/>
            <a:ext cx="64008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388070" y="1090450"/>
            <a:ext cx="64008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989790" y="218090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1000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09" name="TextBox 108"/>
          <p:cNvSpPr txBox="1"/>
          <p:nvPr/>
        </p:nvSpPr>
        <p:spPr>
          <a:xfrm>
            <a:off x="4987160" y="172107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500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10" name="TextBox 109"/>
          <p:cNvSpPr txBox="1"/>
          <p:nvPr/>
        </p:nvSpPr>
        <p:spPr>
          <a:xfrm>
            <a:off x="4976650" y="99060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50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11" name="TextBox 110"/>
          <p:cNvSpPr txBox="1"/>
          <p:nvPr/>
        </p:nvSpPr>
        <p:spPr>
          <a:xfrm>
            <a:off x="2333300" y="1111470"/>
            <a:ext cx="762000" cy="215444"/>
          </a:xfrm>
          <a:prstGeom prst="rect">
            <a:avLst/>
          </a:prstGeom>
          <a:noFill/>
          <a:ln>
            <a:solidFill>
              <a:schemeClr val="tx1"/>
            </a:solidFill>
          </a:ln>
        </p:spPr>
        <p:txBody>
          <a:bodyPr wrap="square" rtlCol="0">
            <a:spAutoFit/>
          </a:bodyPr>
          <a:lstStyle/>
          <a:p>
            <a:r>
              <a:rPr lang="en-US" sz="800" b="1" dirty="0" smtClean="0">
                <a:solidFill>
                  <a:srgbClr val="FFC000"/>
                </a:solidFill>
                <a:latin typeface="Arial" pitchFamily="34" charset="0"/>
                <a:cs typeface="Arial" pitchFamily="34" charset="0"/>
              </a:rPr>
              <a:t>50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12" name="TextBox 111"/>
          <p:cNvSpPr txBox="1"/>
          <p:nvPr/>
        </p:nvSpPr>
        <p:spPr>
          <a:xfrm>
            <a:off x="8382000" y="110884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50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13" name="TextBox 112"/>
          <p:cNvSpPr txBox="1"/>
          <p:nvPr/>
        </p:nvSpPr>
        <p:spPr>
          <a:xfrm>
            <a:off x="2309650" y="1610710"/>
            <a:ext cx="762000" cy="215444"/>
          </a:xfrm>
          <a:prstGeom prst="rect">
            <a:avLst/>
          </a:prstGeom>
          <a:noFill/>
          <a:ln>
            <a:solidFill>
              <a:schemeClr val="tx1"/>
            </a:solidFill>
          </a:ln>
        </p:spPr>
        <p:txBody>
          <a:bodyPr wrap="square" rtlCol="0">
            <a:spAutoFit/>
          </a:bodyPr>
          <a:lstStyle/>
          <a:p>
            <a:r>
              <a:rPr lang="en-US" sz="800" b="1" dirty="0" smtClean="0">
                <a:solidFill>
                  <a:srgbClr val="FFC000"/>
                </a:solidFill>
                <a:latin typeface="Arial" pitchFamily="34" charset="0"/>
                <a:cs typeface="Arial" pitchFamily="34" charset="0"/>
              </a:rPr>
              <a:t>420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14" name="TextBox 113"/>
          <p:cNvSpPr txBox="1"/>
          <p:nvPr/>
        </p:nvSpPr>
        <p:spPr>
          <a:xfrm>
            <a:off x="8360980" y="161071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420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cxnSp>
        <p:nvCxnSpPr>
          <p:cNvPr id="115" name="Straight Connector 114"/>
          <p:cNvCxnSpPr/>
          <p:nvPr/>
        </p:nvCxnSpPr>
        <p:spPr>
          <a:xfrm>
            <a:off x="4388070" y="1363720"/>
            <a:ext cx="64008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4966140" y="126387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100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cxnSp>
        <p:nvCxnSpPr>
          <p:cNvPr id="117" name="Straight Connector 116"/>
          <p:cNvCxnSpPr/>
          <p:nvPr/>
        </p:nvCxnSpPr>
        <p:spPr>
          <a:xfrm>
            <a:off x="4388070" y="2133600"/>
            <a:ext cx="64008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4992420" y="201010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850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20" name="Right Arrow 119"/>
          <p:cNvSpPr/>
          <p:nvPr/>
        </p:nvSpPr>
        <p:spPr>
          <a:xfrm rot="10800000">
            <a:off x="5633550" y="1839310"/>
            <a:ext cx="838200" cy="76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ight Arrow 120"/>
          <p:cNvSpPr/>
          <p:nvPr/>
        </p:nvSpPr>
        <p:spPr>
          <a:xfrm rot="10800000">
            <a:off x="2819400" y="1831430"/>
            <a:ext cx="838200" cy="76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2438400" y="2209800"/>
            <a:ext cx="16764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Earth’s Surface</a:t>
            </a:r>
            <a:endParaRPr lang="en-US" sz="800" b="1" dirty="0">
              <a:solidFill>
                <a:srgbClr val="FFC000"/>
              </a:solidFill>
              <a:latin typeface="Arial" pitchFamily="34" charset="0"/>
              <a:cs typeface="Arial" pitchFamily="34" charset="0"/>
            </a:endParaRPr>
          </a:p>
        </p:txBody>
      </p:sp>
      <p:sp>
        <p:nvSpPr>
          <p:cNvPr id="123" name="TextBox 122"/>
          <p:cNvSpPr txBox="1"/>
          <p:nvPr/>
        </p:nvSpPr>
        <p:spPr>
          <a:xfrm>
            <a:off x="4876800" y="2209800"/>
            <a:ext cx="1676400" cy="215444"/>
          </a:xfrm>
          <a:prstGeom prst="rect">
            <a:avLst/>
          </a:prstGeom>
          <a:noFill/>
        </p:spPr>
        <p:txBody>
          <a:bodyPr wrap="square" rtlCol="0">
            <a:spAutoFit/>
          </a:bodyPr>
          <a:lstStyle/>
          <a:p>
            <a:pPr algn="r"/>
            <a:r>
              <a:rPr lang="en-US" sz="800" b="1" dirty="0" smtClean="0">
                <a:solidFill>
                  <a:srgbClr val="FFC000"/>
                </a:solidFill>
                <a:latin typeface="Arial" pitchFamily="34" charset="0"/>
                <a:cs typeface="Arial" pitchFamily="34" charset="0"/>
              </a:rPr>
              <a:t>Earth’s Surface</a:t>
            </a:r>
            <a:endParaRPr lang="en-US" sz="800" b="1" dirty="0">
              <a:solidFill>
                <a:srgbClr val="FFC000"/>
              </a:solidFill>
              <a:latin typeface="Arial" pitchFamily="34" charset="0"/>
              <a:cs typeface="Arial" pitchFamily="34" charset="0"/>
            </a:endParaRPr>
          </a:p>
        </p:txBody>
      </p:sp>
      <p:sp>
        <p:nvSpPr>
          <p:cNvPr id="126" name="TextBox 125"/>
          <p:cNvSpPr txBox="1"/>
          <p:nvPr/>
        </p:nvSpPr>
        <p:spPr>
          <a:xfrm>
            <a:off x="5336630" y="1489840"/>
            <a:ext cx="1219200" cy="215444"/>
          </a:xfrm>
          <a:prstGeom prst="rect">
            <a:avLst/>
          </a:prstGeom>
          <a:noFill/>
        </p:spPr>
        <p:txBody>
          <a:bodyPr wrap="square" rtlCol="0">
            <a:spAutoFit/>
          </a:bodyPr>
          <a:lstStyle/>
          <a:p>
            <a:pPr algn="r"/>
            <a:r>
              <a:rPr lang="en-US" sz="800" b="1" dirty="0" smtClean="0">
                <a:solidFill>
                  <a:srgbClr val="FFC000"/>
                </a:solidFill>
                <a:latin typeface="Arial" pitchFamily="34" charset="0"/>
                <a:cs typeface="Arial" pitchFamily="34" charset="0"/>
              </a:rPr>
              <a:t>Downscale</a:t>
            </a:r>
            <a:endParaRPr lang="en-US" sz="800" b="1" dirty="0">
              <a:solidFill>
                <a:srgbClr val="FFC000"/>
              </a:solidFill>
              <a:latin typeface="Arial" pitchFamily="34" charset="0"/>
              <a:cs typeface="Arial" pitchFamily="34" charset="0"/>
            </a:endParaRPr>
          </a:p>
        </p:txBody>
      </p:sp>
      <p:sp>
        <p:nvSpPr>
          <p:cNvPr id="127" name="TextBox 126"/>
          <p:cNvSpPr txBox="1"/>
          <p:nvPr/>
        </p:nvSpPr>
        <p:spPr>
          <a:xfrm>
            <a:off x="5328750" y="1873470"/>
            <a:ext cx="1219200" cy="215444"/>
          </a:xfrm>
          <a:prstGeom prst="rect">
            <a:avLst/>
          </a:prstGeom>
          <a:noFill/>
        </p:spPr>
        <p:txBody>
          <a:bodyPr wrap="square" rtlCol="0">
            <a:spAutoFit/>
          </a:bodyPr>
          <a:lstStyle/>
          <a:p>
            <a:pPr algn="r"/>
            <a:r>
              <a:rPr lang="en-US" sz="800" b="1" dirty="0" smtClean="0">
                <a:solidFill>
                  <a:srgbClr val="FFC000"/>
                </a:solidFill>
                <a:latin typeface="Arial" pitchFamily="34" charset="0"/>
                <a:cs typeface="Arial" pitchFamily="34" charset="0"/>
              </a:rPr>
              <a:t>Feedback</a:t>
            </a:r>
            <a:endParaRPr lang="en-US" sz="800" b="1" dirty="0">
              <a:solidFill>
                <a:srgbClr val="FFC000"/>
              </a:solidFill>
              <a:latin typeface="Arial" pitchFamily="34" charset="0"/>
              <a:cs typeface="Arial" pitchFamily="34" charset="0"/>
            </a:endParaRPr>
          </a:p>
        </p:txBody>
      </p:sp>
      <p:sp>
        <p:nvSpPr>
          <p:cNvPr id="128" name="TextBox 127"/>
          <p:cNvSpPr txBox="1"/>
          <p:nvPr/>
        </p:nvSpPr>
        <p:spPr>
          <a:xfrm>
            <a:off x="838200" y="2430520"/>
            <a:ext cx="1219200" cy="215444"/>
          </a:xfrm>
          <a:prstGeom prst="rect">
            <a:avLst/>
          </a:prstGeom>
          <a:noFill/>
          <a:ln>
            <a:solidFill>
              <a:schemeClr val="tx1"/>
            </a:solidFill>
          </a:ln>
        </p:spPr>
        <p:txBody>
          <a:bodyPr wrap="square" rtlCol="0">
            <a:spAutoFit/>
          </a:bodyPr>
          <a:lstStyle/>
          <a:p>
            <a:pPr algn="ctr"/>
            <a:r>
              <a:rPr lang="en-US" sz="800" b="1" dirty="0" smtClean="0">
                <a:solidFill>
                  <a:srgbClr val="FFC000"/>
                </a:solidFill>
                <a:latin typeface="Arial" pitchFamily="34" charset="0"/>
                <a:cs typeface="Arial" pitchFamily="34" charset="0"/>
              </a:rPr>
              <a:t>Coarse Grid</a:t>
            </a:r>
            <a:endParaRPr lang="en-US" sz="800" b="1" dirty="0">
              <a:solidFill>
                <a:srgbClr val="FFC000"/>
              </a:solidFill>
              <a:latin typeface="Arial" pitchFamily="34" charset="0"/>
              <a:cs typeface="Arial" pitchFamily="34" charset="0"/>
            </a:endParaRPr>
          </a:p>
        </p:txBody>
      </p:sp>
      <p:sp>
        <p:nvSpPr>
          <p:cNvPr id="129" name="TextBox 128"/>
          <p:cNvSpPr txBox="1"/>
          <p:nvPr/>
        </p:nvSpPr>
        <p:spPr>
          <a:xfrm>
            <a:off x="6934200" y="2427890"/>
            <a:ext cx="1219200" cy="215444"/>
          </a:xfrm>
          <a:prstGeom prst="rect">
            <a:avLst/>
          </a:prstGeom>
          <a:noFill/>
          <a:ln>
            <a:solidFill>
              <a:schemeClr val="tx1"/>
            </a:solidFill>
          </a:ln>
        </p:spPr>
        <p:txBody>
          <a:bodyPr wrap="square" rtlCol="0">
            <a:spAutoFit/>
          </a:bodyPr>
          <a:lstStyle/>
          <a:p>
            <a:pPr algn="ctr"/>
            <a:r>
              <a:rPr lang="en-US" sz="800" b="1" dirty="0" smtClean="0">
                <a:solidFill>
                  <a:srgbClr val="FFC000"/>
                </a:solidFill>
                <a:latin typeface="Arial" pitchFamily="34" charset="0"/>
                <a:cs typeface="Arial" pitchFamily="34" charset="0"/>
              </a:rPr>
              <a:t>Fine Grid</a:t>
            </a:r>
            <a:endParaRPr lang="en-US" sz="800" b="1" dirty="0">
              <a:solidFill>
                <a:srgbClr val="FFC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C:\Users\gopal\Desktop\IHC-2011-Animation.gif"/>
          <p:cNvPicPr>
            <a:picLocks noChangeAspect="1" noChangeArrowheads="1" noCrop="1"/>
          </p:cNvPicPr>
          <p:nvPr/>
        </p:nvPicPr>
        <p:blipFill>
          <a:blip r:embed="rId3" cstate="print"/>
          <a:srcRect/>
          <a:stretch>
            <a:fillRect/>
          </a:stretch>
        </p:blipFill>
        <p:spPr bwMode="auto">
          <a:xfrm>
            <a:off x="0" y="2438400"/>
            <a:ext cx="9144000" cy="4419600"/>
          </a:xfrm>
          <a:prstGeom prst="rect">
            <a:avLst/>
          </a:prstGeom>
          <a:noFill/>
        </p:spPr>
      </p:pic>
      <p:sp>
        <p:nvSpPr>
          <p:cNvPr id="193539" name="Rectangle 3"/>
          <p:cNvSpPr>
            <a:spLocks noGrp="1"/>
          </p:cNvSpPr>
          <p:nvPr>
            <p:ph type="title"/>
          </p:nvPr>
        </p:nvSpPr>
        <p:spPr>
          <a:xfrm>
            <a:off x="457200" y="152400"/>
            <a:ext cx="8229600" cy="1143000"/>
          </a:xfrm>
        </p:spPr>
        <p:txBody>
          <a:bodyPr/>
          <a:lstStyle/>
          <a:p>
            <a:r>
              <a:rPr lang="en-US" sz="4000" dirty="0" smtClean="0"/>
              <a:t>Possible Applications</a:t>
            </a:r>
            <a:endParaRPr lang="en-US" dirty="0"/>
          </a:p>
        </p:txBody>
      </p:sp>
      <p:sp>
        <p:nvSpPr>
          <p:cNvPr id="193540" name="Rectangle 4"/>
          <p:cNvSpPr>
            <a:spLocks noGrp="1"/>
          </p:cNvSpPr>
          <p:nvPr>
            <p:ph type="body" sz="half" idx="1"/>
          </p:nvPr>
        </p:nvSpPr>
        <p:spPr>
          <a:xfrm>
            <a:off x="304800" y="1125714"/>
            <a:ext cx="4191000" cy="1066800"/>
          </a:xfrm>
        </p:spPr>
        <p:txBody>
          <a:bodyPr/>
          <a:lstStyle/>
          <a:p>
            <a:pPr>
              <a:lnSpc>
                <a:spcPct val="90000"/>
              </a:lnSpc>
            </a:pPr>
            <a:r>
              <a:rPr lang="en-US" sz="2000" dirty="0" smtClean="0"/>
              <a:t>Independent DA </a:t>
            </a:r>
            <a:r>
              <a:rPr lang="en-US" sz="2000" dirty="0"/>
              <a:t>and </a:t>
            </a:r>
            <a:r>
              <a:rPr lang="en-US" sz="2000" dirty="0" smtClean="0"/>
              <a:t>cycling system</a:t>
            </a:r>
          </a:p>
          <a:p>
            <a:pPr>
              <a:lnSpc>
                <a:spcPct val="90000"/>
              </a:lnSpc>
            </a:pPr>
            <a:r>
              <a:rPr lang="en-US" sz="2000" dirty="0" smtClean="0"/>
              <a:t>7-day forecast</a:t>
            </a:r>
          </a:p>
          <a:p>
            <a:pPr>
              <a:lnSpc>
                <a:spcPct val="90000"/>
              </a:lnSpc>
            </a:pPr>
            <a:r>
              <a:rPr lang="en-US" sz="2000" dirty="0" smtClean="0"/>
              <a:t>Track forecast</a:t>
            </a:r>
          </a:p>
        </p:txBody>
      </p:sp>
      <p:sp>
        <p:nvSpPr>
          <p:cNvPr id="193541" name="Rectangle 5"/>
          <p:cNvSpPr>
            <a:spLocks noGrp="1"/>
          </p:cNvSpPr>
          <p:nvPr>
            <p:ph type="body" sz="half" idx="2"/>
          </p:nvPr>
        </p:nvSpPr>
        <p:spPr>
          <a:xfrm>
            <a:off x="4495800" y="1144568"/>
            <a:ext cx="3886200" cy="1066800"/>
          </a:xfrm>
        </p:spPr>
        <p:txBody>
          <a:bodyPr>
            <a:normAutofit/>
          </a:bodyPr>
          <a:lstStyle/>
          <a:p>
            <a:pPr>
              <a:lnSpc>
                <a:spcPct val="90000"/>
              </a:lnSpc>
            </a:pPr>
            <a:r>
              <a:rPr lang="en-US" sz="2000" dirty="0" smtClean="0"/>
              <a:t>Local applications</a:t>
            </a:r>
          </a:p>
          <a:p>
            <a:pPr>
              <a:lnSpc>
                <a:spcPct val="90000"/>
              </a:lnSpc>
            </a:pPr>
            <a:r>
              <a:rPr lang="en-US" sz="2000" dirty="0" smtClean="0"/>
              <a:t>Regional </a:t>
            </a:r>
            <a:r>
              <a:rPr lang="en-US" sz="2000" dirty="0"/>
              <a:t>ensembles/products</a:t>
            </a:r>
          </a:p>
          <a:p>
            <a:pPr>
              <a:lnSpc>
                <a:spcPct val="90000"/>
              </a:lnSpc>
            </a:pPr>
            <a:r>
              <a:rPr lang="en-US" sz="2000" dirty="0"/>
              <a:t>Daily Tropical </a:t>
            </a:r>
            <a:r>
              <a:rPr lang="en-US" sz="2000" dirty="0" smtClean="0"/>
              <a:t>Outlook/genesis</a:t>
            </a:r>
            <a:endParaRPr lang="en-US" sz="2000" dirty="0"/>
          </a:p>
        </p:txBody>
      </p:sp>
      <p:sp>
        <p:nvSpPr>
          <p:cNvPr id="6" name="Rectangle 5"/>
          <p:cNvSpPr/>
          <p:nvPr/>
        </p:nvSpPr>
        <p:spPr>
          <a:xfrm>
            <a:off x="2133600" y="2151670"/>
            <a:ext cx="4572000" cy="276999"/>
          </a:xfrm>
          <a:prstGeom prst="rect">
            <a:avLst/>
          </a:prstGeom>
        </p:spPr>
        <p:txBody>
          <a:bodyPr>
            <a:spAutoFit/>
          </a:bodyPr>
          <a:lstStyle/>
          <a:p>
            <a:pPr marL="228600" indent="-228600"/>
            <a:r>
              <a:rPr lang="en-US" sz="1200" dirty="0" smtClean="0">
                <a:latin typeface="Cambria" pitchFamily="18" charset="0"/>
              </a:rPr>
              <a:t>Website at AOML: </a:t>
            </a:r>
            <a:r>
              <a:rPr lang="en-US" sz="1200" u="sng" dirty="0" smtClean="0">
                <a:solidFill>
                  <a:srgbClr val="0000FF"/>
                </a:solidFill>
                <a:latin typeface="Cambria" pitchFamily="18" charset="0"/>
              </a:rPr>
              <a:t>https://storm.aoml.noaa.gov/realtime</a:t>
            </a:r>
            <a:endParaRPr lang="en-US" sz="1200" u="sng" dirty="0">
              <a:solidFill>
                <a:srgbClr val="0000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p:cNvSpPr>
          <p:nvPr>
            <p:ph type="title"/>
          </p:nvPr>
        </p:nvSpPr>
        <p:spPr>
          <a:xfrm>
            <a:off x="457200" y="304800"/>
            <a:ext cx="8229600" cy="990600"/>
          </a:xfrm>
        </p:spPr>
        <p:txBody>
          <a:bodyPr/>
          <a:lstStyle/>
          <a:p>
            <a:r>
              <a:rPr lang="en-US"/>
              <a:t>Improved Structure Predictions</a:t>
            </a:r>
          </a:p>
        </p:txBody>
      </p:sp>
      <p:sp>
        <p:nvSpPr>
          <p:cNvPr id="210947" name="Rectangle 3"/>
          <p:cNvSpPr>
            <a:spLocks noGrp="1"/>
          </p:cNvSpPr>
          <p:nvPr>
            <p:ph type="body" idx="1"/>
          </p:nvPr>
        </p:nvSpPr>
        <p:spPr>
          <a:xfrm>
            <a:off x="457200" y="5334000"/>
            <a:ext cx="8229600" cy="792163"/>
          </a:xfrm>
        </p:spPr>
        <p:txBody>
          <a:bodyPr/>
          <a:lstStyle/>
          <a:p>
            <a:r>
              <a:rPr lang="en-US" sz="2600"/>
              <a:t>Cross Isobaric flow is coupled to Intensity predictions!</a:t>
            </a:r>
          </a:p>
        </p:txBody>
      </p:sp>
      <p:sp>
        <p:nvSpPr>
          <p:cNvPr id="210948" name="Rectangle 4"/>
          <p:cNvSpPr>
            <a:spLocks noChangeArrowheads="1"/>
          </p:cNvSpPr>
          <p:nvPr/>
        </p:nvSpPr>
        <p:spPr bwMode="auto">
          <a:xfrm>
            <a:off x="3400425" y="2562225"/>
            <a:ext cx="9144000" cy="0"/>
          </a:xfrm>
          <a:prstGeom prst="rect">
            <a:avLst/>
          </a:prstGeom>
          <a:noFill/>
          <a:ln w="9525">
            <a:noFill/>
            <a:miter lim="800000"/>
            <a:headEnd/>
            <a:tailEnd/>
          </a:ln>
          <a:effectLst/>
        </p:spPr>
        <p:txBody>
          <a:bodyPr>
            <a:spAutoFit/>
          </a:bodyPr>
          <a:lstStyle/>
          <a:p>
            <a:endParaRPr lang="en-US"/>
          </a:p>
        </p:txBody>
      </p:sp>
      <p:sp>
        <p:nvSpPr>
          <p:cNvPr id="210949" name="Rectangle 5"/>
          <p:cNvSpPr>
            <a:spLocks noChangeArrowheads="1"/>
          </p:cNvSpPr>
          <p:nvPr/>
        </p:nvSpPr>
        <p:spPr bwMode="auto">
          <a:xfrm>
            <a:off x="3138488" y="2466975"/>
            <a:ext cx="9144000" cy="0"/>
          </a:xfrm>
          <a:prstGeom prst="rect">
            <a:avLst/>
          </a:prstGeom>
          <a:noFill/>
          <a:ln w="9525">
            <a:noFill/>
            <a:miter lim="800000"/>
            <a:headEnd/>
            <a:tailEnd/>
          </a:ln>
          <a:effectLst/>
        </p:spPr>
        <p:txBody>
          <a:bodyPr>
            <a:spAutoFit/>
          </a:bodyPr>
          <a:lstStyle/>
          <a:p>
            <a:endParaRPr lang="en-US"/>
          </a:p>
        </p:txBody>
      </p:sp>
      <p:pic>
        <p:nvPicPr>
          <p:cNvPr id="210950" name="Picture 6" descr="Ideal_uw0393"/>
          <p:cNvPicPr>
            <a:picLocks noChangeAspect="1" noChangeArrowheads="1"/>
          </p:cNvPicPr>
          <p:nvPr/>
        </p:nvPicPr>
        <p:blipFill>
          <a:blip r:embed="rId2" cstate="print"/>
          <a:srcRect t="39467" r="36000" b="3200"/>
          <a:stretch>
            <a:fillRect/>
          </a:stretch>
        </p:blipFill>
        <p:spPr bwMode="auto">
          <a:xfrm>
            <a:off x="609600" y="1893888"/>
            <a:ext cx="3810000" cy="3059112"/>
          </a:xfrm>
          <a:prstGeom prst="rect">
            <a:avLst/>
          </a:prstGeom>
          <a:noFill/>
        </p:spPr>
      </p:pic>
      <p:sp>
        <p:nvSpPr>
          <p:cNvPr id="210951" name="Rectangle 7"/>
          <p:cNvSpPr>
            <a:spLocks noChangeArrowheads="1"/>
          </p:cNvSpPr>
          <p:nvPr/>
        </p:nvSpPr>
        <p:spPr bwMode="auto">
          <a:xfrm>
            <a:off x="3138488" y="2466975"/>
            <a:ext cx="9144000" cy="0"/>
          </a:xfrm>
          <a:prstGeom prst="rect">
            <a:avLst/>
          </a:prstGeom>
          <a:noFill/>
          <a:ln w="9525">
            <a:noFill/>
            <a:miter lim="800000"/>
            <a:headEnd/>
            <a:tailEnd/>
          </a:ln>
          <a:effectLst/>
        </p:spPr>
        <p:txBody>
          <a:bodyPr>
            <a:spAutoFit/>
          </a:bodyPr>
          <a:lstStyle/>
          <a:p>
            <a:endParaRPr lang="en-US"/>
          </a:p>
        </p:txBody>
      </p:sp>
      <p:pic>
        <p:nvPicPr>
          <p:cNvPr id="210952" name="Picture 8" descr="alpha0.25_uw0393"/>
          <p:cNvPicPr>
            <a:picLocks noChangeAspect="1" noChangeArrowheads="1"/>
          </p:cNvPicPr>
          <p:nvPr/>
        </p:nvPicPr>
        <p:blipFill>
          <a:blip r:embed="rId3" cstate="print"/>
          <a:srcRect t="39467" r="36000" b="3200"/>
          <a:stretch>
            <a:fillRect/>
          </a:stretch>
        </p:blipFill>
        <p:spPr bwMode="auto">
          <a:xfrm>
            <a:off x="4876800" y="1905000"/>
            <a:ext cx="3505200" cy="3048000"/>
          </a:xfrm>
          <a:prstGeom prst="rect">
            <a:avLst/>
          </a:prstGeom>
          <a:noFill/>
        </p:spPr>
      </p:pic>
      <p:sp>
        <p:nvSpPr>
          <p:cNvPr id="210953" name="Rectangle 9"/>
          <p:cNvSpPr>
            <a:spLocks noChangeArrowheads="1"/>
          </p:cNvSpPr>
          <p:nvPr/>
        </p:nvSpPr>
        <p:spPr bwMode="auto">
          <a:xfrm>
            <a:off x="990600" y="1371600"/>
            <a:ext cx="2895600" cy="457200"/>
          </a:xfrm>
          <a:prstGeom prst="rect">
            <a:avLst/>
          </a:prstGeom>
          <a:noFill/>
          <a:ln w="9525">
            <a:noFill/>
            <a:miter lim="800000"/>
            <a:headEnd/>
            <a:tailEnd/>
          </a:ln>
          <a:effectLst/>
        </p:spPr>
        <p:txBody>
          <a:bodyPr wrap="none" anchor="ctr"/>
          <a:lstStyle/>
          <a:p>
            <a:pPr algn="ctr"/>
            <a:r>
              <a:rPr lang="en-US" sz="2400"/>
              <a:t>Original Formulation</a:t>
            </a:r>
          </a:p>
        </p:txBody>
      </p:sp>
      <p:sp>
        <p:nvSpPr>
          <p:cNvPr id="210954" name="Rectangle 10"/>
          <p:cNvSpPr>
            <a:spLocks noChangeArrowheads="1"/>
          </p:cNvSpPr>
          <p:nvPr/>
        </p:nvSpPr>
        <p:spPr bwMode="auto">
          <a:xfrm>
            <a:off x="5105400" y="1371600"/>
            <a:ext cx="2895600" cy="457200"/>
          </a:xfrm>
          <a:prstGeom prst="rect">
            <a:avLst/>
          </a:prstGeom>
          <a:noFill/>
          <a:ln w="9525">
            <a:noFill/>
            <a:miter lim="800000"/>
            <a:headEnd/>
            <a:tailEnd/>
          </a:ln>
          <a:effectLst/>
        </p:spPr>
        <p:txBody>
          <a:bodyPr wrap="none" anchor="ctr"/>
          <a:lstStyle/>
          <a:p>
            <a:pPr algn="ctr"/>
            <a:r>
              <a:rPr lang="en-US" sz="2400"/>
              <a:t>Latest Formulation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124338"/>
            <a:ext cx="1600200"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Atmospheric Component</a:t>
            </a:r>
            <a:endParaRPr lang="en-US" dirty="0"/>
          </a:p>
        </p:txBody>
      </p:sp>
      <p:sp>
        <p:nvSpPr>
          <p:cNvPr id="5" name="Flowchart: Decision 4"/>
          <p:cNvSpPr/>
          <p:nvPr/>
        </p:nvSpPr>
        <p:spPr>
          <a:xfrm>
            <a:off x="3429000" y="1228531"/>
            <a:ext cx="2286000" cy="685800"/>
          </a:xfrm>
          <a:prstGeom prst="flowChartDecisi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Coupler</a:t>
            </a:r>
            <a:endParaRPr lang="en-US" dirty="0"/>
          </a:p>
        </p:txBody>
      </p:sp>
      <p:sp>
        <p:nvSpPr>
          <p:cNvPr id="6" name="Rectangle 5"/>
          <p:cNvSpPr/>
          <p:nvPr/>
        </p:nvSpPr>
        <p:spPr>
          <a:xfrm>
            <a:off x="6629400" y="1124338"/>
            <a:ext cx="1600200"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Oceanic Component</a:t>
            </a:r>
            <a:endParaRPr lang="en-US" dirty="0"/>
          </a:p>
        </p:txBody>
      </p:sp>
      <p:cxnSp>
        <p:nvCxnSpPr>
          <p:cNvPr id="8" name="Straight Arrow Connector 7"/>
          <p:cNvCxnSpPr/>
          <p:nvPr/>
        </p:nvCxnSpPr>
        <p:spPr>
          <a:xfrm flipV="1">
            <a:off x="2514600" y="1515445"/>
            <a:ext cx="914400" cy="10107"/>
          </a:xfrm>
          <a:prstGeom prst="straightConnector1">
            <a:avLst/>
          </a:prstGeom>
          <a:ln w="50800">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715000" y="1505338"/>
            <a:ext cx="914400" cy="10107"/>
          </a:xfrm>
          <a:prstGeom prst="straightConnector1">
            <a:avLst/>
          </a:prstGeom>
          <a:ln w="50800">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01683" y="1256524"/>
            <a:ext cx="762000" cy="246221"/>
          </a:xfrm>
          <a:prstGeom prst="rect">
            <a:avLst/>
          </a:prstGeom>
          <a:noFill/>
        </p:spPr>
        <p:txBody>
          <a:bodyPr wrap="square" rtlCol="0">
            <a:spAutoFit/>
          </a:bodyPr>
          <a:lstStyle/>
          <a:p>
            <a:pPr algn="ctr"/>
            <a:r>
              <a:rPr lang="en-US" sz="1000" dirty="0" smtClean="0"/>
              <a:t>SST</a:t>
            </a:r>
            <a:endParaRPr lang="en-US" sz="1000" dirty="0"/>
          </a:p>
        </p:txBody>
      </p:sp>
      <p:sp>
        <p:nvSpPr>
          <p:cNvPr id="11" name="TextBox 10"/>
          <p:cNvSpPr txBox="1"/>
          <p:nvPr/>
        </p:nvSpPr>
        <p:spPr>
          <a:xfrm>
            <a:off x="2362200" y="1670173"/>
            <a:ext cx="1371600" cy="553998"/>
          </a:xfrm>
          <a:prstGeom prst="rect">
            <a:avLst/>
          </a:prstGeom>
          <a:noFill/>
        </p:spPr>
        <p:txBody>
          <a:bodyPr wrap="square" rtlCol="0">
            <a:spAutoFit/>
          </a:bodyPr>
          <a:lstStyle/>
          <a:p>
            <a:pPr algn="ctr"/>
            <a:r>
              <a:rPr lang="en-US" sz="1000" dirty="0" smtClean="0"/>
              <a:t>Fluxes</a:t>
            </a:r>
          </a:p>
          <a:p>
            <a:pPr algn="ctr"/>
            <a:r>
              <a:rPr lang="en-US" sz="1000" dirty="0" smtClean="0"/>
              <a:t>Winds</a:t>
            </a:r>
          </a:p>
          <a:p>
            <a:pPr algn="ctr"/>
            <a:r>
              <a:rPr lang="en-US" sz="1000" dirty="0" smtClean="0"/>
              <a:t>Domain attributes</a:t>
            </a:r>
            <a:endParaRPr lang="en-US" sz="1000" dirty="0"/>
          </a:p>
        </p:txBody>
      </p:sp>
      <p:cxnSp>
        <p:nvCxnSpPr>
          <p:cNvPr id="13" name="Straight Arrow Connector 12"/>
          <p:cNvCxnSpPr/>
          <p:nvPr/>
        </p:nvCxnSpPr>
        <p:spPr>
          <a:xfrm flipV="1">
            <a:off x="2517704" y="1667845"/>
            <a:ext cx="914400" cy="10107"/>
          </a:xfrm>
          <a:prstGeom prst="straightConnector1">
            <a:avLst/>
          </a:prstGeom>
          <a:ln w="50800">
            <a:solidFill>
              <a:srgbClr val="FFFF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715000" y="1667845"/>
            <a:ext cx="914400" cy="10107"/>
          </a:xfrm>
          <a:prstGeom prst="straightConnector1">
            <a:avLst/>
          </a:prstGeom>
          <a:ln w="50800">
            <a:solidFill>
              <a:srgbClr val="FFFF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09862" y="1237862"/>
            <a:ext cx="762000" cy="246221"/>
          </a:xfrm>
          <a:prstGeom prst="rect">
            <a:avLst/>
          </a:prstGeom>
          <a:noFill/>
        </p:spPr>
        <p:txBody>
          <a:bodyPr wrap="square" rtlCol="0">
            <a:spAutoFit/>
          </a:bodyPr>
          <a:lstStyle/>
          <a:p>
            <a:pPr algn="ctr"/>
            <a:r>
              <a:rPr lang="en-US" sz="1000" dirty="0" smtClean="0"/>
              <a:t>SST</a:t>
            </a:r>
            <a:endParaRPr lang="en-US" sz="1000" dirty="0"/>
          </a:p>
        </p:txBody>
      </p:sp>
      <p:sp>
        <p:nvSpPr>
          <p:cNvPr id="16" name="Rectangle 2"/>
          <p:cNvSpPr>
            <a:spLocks noGrp="1" noChangeArrowheads="1"/>
          </p:cNvSpPr>
          <p:nvPr>
            <p:ph type="title"/>
          </p:nvPr>
        </p:nvSpPr>
        <p:spPr>
          <a:xfrm>
            <a:off x="457200" y="96414"/>
            <a:ext cx="8229600" cy="994639"/>
          </a:xfrm>
        </p:spPr>
        <p:txBody>
          <a:bodyPr>
            <a:normAutofit/>
          </a:bodyPr>
          <a:lstStyle/>
          <a:p>
            <a:r>
              <a:rPr lang="en-US" sz="3600" u="sng" dirty="0" smtClean="0">
                <a:solidFill>
                  <a:srgbClr val="FFC000"/>
                </a:solidFill>
                <a:uFill>
                  <a:solidFill>
                    <a:srgbClr val="FFFF00"/>
                  </a:solidFill>
                </a:uFill>
              </a:rPr>
              <a:t>Coupling processes</a:t>
            </a:r>
          </a:p>
        </p:txBody>
      </p:sp>
      <p:sp>
        <p:nvSpPr>
          <p:cNvPr id="17" name="Content Placeholder 16"/>
          <p:cNvSpPr>
            <a:spLocks noGrp="1"/>
          </p:cNvSpPr>
          <p:nvPr>
            <p:ph idx="1"/>
          </p:nvPr>
        </p:nvSpPr>
        <p:spPr>
          <a:xfrm>
            <a:off x="457200" y="2209800"/>
            <a:ext cx="8229600" cy="3916363"/>
          </a:xfrm>
        </p:spPr>
        <p:txBody>
          <a:bodyPr/>
          <a:lstStyle/>
          <a:p>
            <a:pPr>
              <a:buNone/>
            </a:pPr>
            <a:r>
              <a:rPr lang="en-US" u="sng" dirty="0" smtClean="0">
                <a:solidFill>
                  <a:srgbClr val="92D050"/>
                </a:solidFill>
                <a:uFill>
                  <a:solidFill>
                    <a:srgbClr val="FFFF00"/>
                  </a:solidFill>
                </a:uFill>
              </a:rPr>
              <a:t>Coupler functions</a:t>
            </a:r>
          </a:p>
          <a:p>
            <a:r>
              <a:rPr lang="en-US" dirty="0" smtClean="0"/>
              <a:t>Interpolation</a:t>
            </a:r>
          </a:p>
          <a:p>
            <a:r>
              <a:rPr lang="en-US" dirty="0" smtClean="0"/>
              <a:t>Data passing</a:t>
            </a:r>
          </a:p>
          <a:p>
            <a:r>
              <a:rPr lang="en-US" dirty="0" smtClean="0"/>
              <a:t>Synchronize oceanic and atmospheric components</a:t>
            </a:r>
          </a:p>
          <a:p>
            <a:r>
              <a:rPr lang="en-US" dirty="0" smtClean="0"/>
              <a:t>Initialize the moving nest leading edge</a:t>
            </a:r>
            <a:endParaRPr lang="en-US" dirty="0"/>
          </a:p>
        </p:txBody>
      </p:sp>
      <p:sp>
        <p:nvSpPr>
          <p:cNvPr id="18" name="TextBox 17"/>
          <p:cNvSpPr txBox="1"/>
          <p:nvPr/>
        </p:nvSpPr>
        <p:spPr>
          <a:xfrm>
            <a:off x="5484848" y="1673277"/>
            <a:ext cx="1371600" cy="553998"/>
          </a:xfrm>
          <a:prstGeom prst="rect">
            <a:avLst/>
          </a:prstGeom>
          <a:noFill/>
        </p:spPr>
        <p:txBody>
          <a:bodyPr wrap="square" rtlCol="0">
            <a:spAutoFit/>
          </a:bodyPr>
          <a:lstStyle/>
          <a:p>
            <a:pPr algn="ctr"/>
            <a:r>
              <a:rPr lang="en-US" sz="1000" dirty="0" smtClean="0"/>
              <a:t>Fluxes</a:t>
            </a:r>
          </a:p>
          <a:p>
            <a:pPr algn="ctr"/>
            <a:r>
              <a:rPr lang="en-US" sz="1000" dirty="0" smtClean="0"/>
              <a:t>Winds</a:t>
            </a:r>
          </a:p>
          <a:p>
            <a:pPr algn="ctr"/>
            <a:r>
              <a:rPr lang="en-US" sz="1000" dirty="0" smtClean="0"/>
              <a:t>Domain attributes</a:t>
            </a:r>
            <a:endParaRPr lang="en-US" sz="1000" dirty="0"/>
          </a:p>
        </p:txBody>
      </p:sp>
      <p:sp>
        <p:nvSpPr>
          <p:cNvPr id="19" name="TextBox 18"/>
          <p:cNvSpPr txBox="1"/>
          <p:nvPr/>
        </p:nvSpPr>
        <p:spPr>
          <a:xfrm>
            <a:off x="6019800" y="6488668"/>
            <a:ext cx="3124200" cy="369332"/>
          </a:xfrm>
          <a:prstGeom prst="rect">
            <a:avLst/>
          </a:prstGeom>
          <a:noFill/>
        </p:spPr>
        <p:txBody>
          <a:bodyPr wrap="square" rtlCol="0">
            <a:spAutoFit/>
          </a:bodyPr>
          <a:lstStyle/>
          <a:p>
            <a:pPr algn="r"/>
            <a:r>
              <a:rPr lang="en-US" u="sng" dirty="0" smtClean="0">
                <a:solidFill>
                  <a:srgbClr val="C00000"/>
                </a:solidFill>
              </a:rPr>
              <a:t>Summarized from DTC Tutorial</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914400"/>
            <a:ext cx="6112669" cy="5813108"/>
          </a:xfrm>
          <a:prstGeom prst="rect">
            <a:avLst/>
          </a:prstGeom>
          <a:noFill/>
          <a:ln w="9525">
            <a:noFill/>
            <a:miter lim="800000"/>
            <a:headEnd/>
            <a:tailEnd/>
          </a:ln>
        </p:spPr>
      </p:pic>
      <p:sp>
        <p:nvSpPr>
          <p:cNvPr id="5" name="Rectangle 2"/>
          <p:cNvSpPr txBox="1">
            <a:spLocks noChangeArrowheads="1"/>
          </p:cNvSpPr>
          <p:nvPr/>
        </p:nvSpPr>
        <p:spPr>
          <a:xfrm>
            <a:off x="457200" y="96414"/>
            <a:ext cx="8229600" cy="9946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sng" strike="noStrike" kern="1200" cap="none" spc="0" normalizeH="0" baseline="0" noProof="0" dirty="0" smtClean="0">
                <a:ln>
                  <a:noFill/>
                </a:ln>
                <a:solidFill>
                  <a:srgbClr val="FFC000"/>
                </a:solidFill>
                <a:effectLst/>
                <a:uLnTx/>
                <a:uFill>
                  <a:solidFill>
                    <a:srgbClr val="FFFF00"/>
                  </a:solidFill>
                </a:uFill>
                <a:latin typeface="+mj-lt"/>
                <a:ea typeface="+mj-ea"/>
                <a:cs typeface="+mj-cs"/>
              </a:rPr>
              <a:t>Vortex initialization and cycling processes</a:t>
            </a:r>
          </a:p>
        </p:txBody>
      </p:sp>
      <p:sp>
        <p:nvSpPr>
          <p:cNvPr id="6" name="TextBox 5"/>
          <p:cNvSpPr txBox="1"/>
          <p:nvPr/>
        </p:nvSpPr>
        <p:spPr>
          <a:xfrm>
            <a:off x="7620000" y="6488668"/>
            <a:ext cx="1524000" cy="369332"/>
          </a:xfrm>
          <a:prstGeom prst="rect">
            <a:avLst/>
          </a:prstGeom>
          <a:noFill/>
        </p:spPr>
        <p:txBody>
          <a:bodyPr wrap="square" rtlCol="0">
            <a:spAutoFit/>
          </a:bodyPr>
          <a:lstStyle/>
          <a:p>
            <a:pPr algn="r"/>
            <a:r>
              <a:rPr lang="en-US" u="sng" dirty="0" smtClean="0">
                <a:solidFill>
                  <a:srgbClr val="C00000"/>
                </a:solidFill>
              </a:rPr>
              <a:t>Credit: Q. Liu</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C000"/>
                </a:solidFill>
                <a:uFill>
                  <a:solidFill>
                    <a:srgbClr val="FFFF00"/>
                  </a:solidFill>
                </a:uFill>
              </a:rPr>
              <a:t>Outline</a:t>
            </a:r>
            <a:endParaRPr lang="en-US" u="sng" dirty="0">
              <a:solidFill>
                <a:srgbClr val="FFC000"/>
              </a:solidFill>
              <a:uFill>
                <a:solidFill>
                  <a:srgbClr val="FFFF00"/>
                </a:solidFill>
              </a:uFill>
            </a:endParaRPr>
          </a:p>
        </p:txBody>
      </p:sp>
      <p:sp>
        <p:nvSpPr>
          <p:cNvPr id="3" name="Content Placeholder 2"/>
          <p:cNvSpPr>
            <a:spLocks noGrp="1"/>
          </p:cNvSpPr>
          <p:nvPr>
            <p:ph idx="1"/>
          </p:nvPr>
        </p:nvSpPr>
        <p:spPr/>
        <p:txBody>
          <a:bodyPr>
            <a:normAutofit fontScale="55000" lnSpcReduction="20000"/>
          </a:bodyPr>
          <a:lstStyle/>
          <a:p>
            <a:r>
              <a:rPr lang="en-US" dirty="0" smtClean="0">
                <a:solidFill>
                  <a:srgbClr val="92D050"/>
                </a:solidFill>
              </a:rPr>
              <a:t>Background</a:t>
            </a:r>
          </a:p>
          <a:p>
            <a:pPr lvl="1"/>
            <a:r>
              <a:rPr lang="en-US" dirty="0" smtClean="0"/>
              <a:t>HFIP objectives</a:t>
            </a:r>
          </a:p>
          <a:p>
            <a:pPr lvl="1"/>
            <a:r>
              <a:rPr lang="en-US" dirty="0" smtClean="0"/>
              <a:t>Observations</a:t>
            </a:r>
          </a:p>
          <a:p>
            <a:pPr lvl="1"/>
            <a:r>
              <a:rPr lang="en-US" dirty="0" smtClean="0"/>
              <a:t>Understanding</a:t>
            </a:r>
          </a:p>
          <a:p>
            <a:r>
              <a:rPr lang="en-US" dirty="0" smtClean="0">
                <a:solidFill>
                  <a:srgbClr val="92D050"/>
                </a:solidFill>
              </a:rPr>
              <a:t>HWRF development</a:t>
            </a:r>
          </a:p>
          <a:p>
            <a:pPr lvl="1"/>
            <a:r>
              <a:rPr lang="en-US" dirty="0" smtClean="0"/>
              <a:t>Framework expansion</a:t>
            </a:r>
          </a:p>
          <a:p>
            <a:pPr lvl="1"/>
            <a:r>
              <a:rPr lang="en-US" dirty="0" smtClean="0"/>
              <a:t>Physics improvement</a:t>
            </a:r>
          </a:p>
          <a:p>
            <a:pPr lvl="1"/>
            <a:r>
              <a:rPr lang="en-US" dirty="0" smtClean="0"/>
              <a:t>Ocean coupling</a:t>
            </a:r>
          </a:p>
          <a:p>
            <a:pPr lvl="1"/>
            <a:r>
              <a:rPr lang="en-US" dirty="0" smtClean="0"/>
              <a:t>Vortex initialization &amp; Cycling</a:t>
            </a:r>
          </a:p>
          <a:p>
            <a:pPr lvl="1"/>
            <a:r>
              <a:rPr lang="en-US" dirty="0" smtClean="0"/>
              <a:t>Data Assimilation</a:t>
            </a:r>
          </a:p>
          <a:p>
            <a:r>
              <a:rPr lang="en-US" dirty="0" smtClean="0">
                <a:solidFill>
                  <a:srgbClr val="92D050"/>
                </a:solidFill>
              </a:rPr>
              <a:t>Advances in HWRF forecast</a:t>
            </a:r>
          </a:p>
          <a:p>
            <a:pPr lvl="1"/>
            <a:r>
              <a:rPr lang="en-US" dirty="0" smtClean="0"/>
              <a:t>Model configuration</a:t>
            </a:r>
          </a:p>
          <a:p>
            <a:pPr lvl="1"/>
            <a:r>
              <a:rPr lang="en-US" dirty="0" smtClean="0"/>
              <a:t>Retrospective forecasts</a:t>
            </a:r>
          </a:p>
          <a:p>
            <a:pPr lvl="1"/>
            <a:r>
              <a:rPr lang="en-US" dirty="0" smtClean="0"/>
              <a:t>Real-time parallel forecast effort</a:t>
            </a:r>
          </a:p>
          <a:p>
            <a:pPr lvl="1"/>
            <a:r>
              <a:rPr lang="en-US" dirty="0" smtClean="0"/>
              <a:t>Genesis </a:t>
            </a:r>
            <a:r>
              <a:rPr lang="en-US" dirty="0" smtClean="0"/>
              <a:t>effort</a:t>
            </a:r>
          </a:p>
          <a:p>
            <a:r>
              <a:rPr lang="en-US" dirty="0" smtClean="0">
                <a:solidFill>
                  <a:srgbClr val="92D050"/>
                </a:solidFill>
              </a:rPr>
              <a:t>Summary</a:t>
            </a:r>
            <a:endParaRPr lang="en-US" dirty="0" smtClean="0">
              <a:solidFill>
                <a:srgbClr val="92D050"/>
              </a:solidFill>
            </a:endParaRP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96414"/>
            <a:ext cx="8229600" cy="9946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sng" strike="noStrike" kern="1200" cap="none" spc="0" normalizeH="0" baseline="0" noProof="0" dirty="0" smtClean="0">
                <a:ln>
                  <a:noFill/>
                </a:ln>
                <a:solidFill>
                  <a:srgbClr val="FFC000"/>
                </a:solidFill>
                <a:effectLst/>
                <a:uLnTx/>
                <a:uFill>
                  <a:solidFill>
                    <a:srgbClr val="FFFF00"/>
                  </a:solidFill>
                </a:uFill>
                <a:latin typeface="+mj-lt"/>
                <a:ea typeface="+mj-ea"/>
                <a:cs typeface="+mj-cs"/>
              </a:rPr>
              <a:t>Data Assimilation</a:t>
            </a:r>
          </a:p>
        </p:txBody>
      </p:sp>
      <p:grpSp>
        <p:nvGrpSpPr>
          <p:cNvPr id="3" name="Group 266"/>
          <p:cNvGrpSpPr>
            <a:grpSpLocks/>
          </p:cNvGrpSpPr>
          <p:nvPr/>
        </p:nvGrpSpPr>
        <p:grpSpPr bwMode="auto">
          <a:xfrm>
            <a:off x="483843" y="2057401"/>
            <a:ext cx="8175625" cy="4086225"/>
            <a:chOff x="630545" y="2584227"/>
            <a:chExt cx="8175856" cy="4085929"/>
          </a:xfrm>
        </p:grpSpPr>
        <p:cxnSp>
          <p:nvCxnSpPr>
            <p:cNvPr id="4" name="Straight Connector 3"/>
            <p:cNvCxnSpPr/>
            <p:nvPr/>
          </p:nvCxnSpPr>
          <p:spPr>
            <a:xfrm>
              <a:off x="1168722" y="6032027"/>
              <a:ext cx="7216979"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2600688" y="6033615"/>
              <a:ext cx="3203666" cy="4762"/>
            </a:xfrm>
            <a:prstGeom prst="straightConnector1">
              <a:avLst/>
            </a:prstGeom>
            <a:ln w="31750" cap="flat" cmpd="sng" algn="ctr">
              <a:solidFill>
                <a:srgbClr val="E38121"/>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grpSp>
          <p:nvGrpSpPr>
            <p:cNvPr id="6" name="Group 192"/>
            <p:cNvGrpSpPr>
              <a:grpSpLocks/>
            </p:cNvGrpSpPr>
            <p:nvPr/>
          </p:nvGrpSpPr>
          <p:grpSpPr bwMode="auto">
            <a:xfrm>
              <a:off x="1168722" y="2708044"/>
              <a:ext cx="7218567" cy="3330335"/>
              <a:chOff x="1168722" y="2849108"/>
              <a:chExt cx="7218567" cy="2471841"/>
            </a:xfrm>
          </p:grpSpPr>
          <p:cxnSp>
            <p:nvCxnSpPr>
              <p:cNvPr id="113" name="Straight Connector 112"/>
              <p:cNvCxnSpPr/>
              <p:nvPr/>
            </p:nvCxnSpPr>
            <p:spPr>
              <a:xfrm rot="5400000">
                <a:off x="-65226" y="4085413"/>
                <a:ext cx="2469484" cy="1588"/>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1379440" y="4085413"/>
                <a:ext cx="2469484" cy="1588"/>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4581518" y="4085413"/>
                <a:ext cx="2469484" cy="1587"/>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7151753" y="4083056"/>
                <a:ext cx="2469484" cy="1588"/>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7" name="Group 191"/>
            <p:cNvGrpSpPr>
              <a:grpSpLocks/>
            </p:cNvGrpSpPr>
            <p:nvPr/>
          </p:nvGrpSpPr>
          <p:grpSpPr bwMode="auto">
            <a:xfrm>
              <a:off x="1100458" y="3636664"/>
              <a:ext cx="7355095" cy="1593735"/>
              <a:chOff x="1100458" y="3583378"/>
              <a:chExt cx="7355095" cy="1593735"/>
            </a:xfrm>
          </p:grpSpPr>
          <p:sp>
            <p:nvSpPr>
              <p:cNvPr id="45" name="Rectangle 6"/>
              <p:cNvSpPr/>
              <p:nvPr/>
            </p:nvSpPr>
            <p:spPr>
              <a:xfrm>
                <a:off x="1100458" y="4311987"/>
                <a:ext cx="136529" cy="136515"/>
              </a:xfrm>
              <a:prstGeom prst="rect">
                <a:avLst/>
              </a:prstGeom>
              <a:ln>
                <a:solidFill>
                  <a:schemeClr val="accent4">
                    <a:shade val="50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en-US" sz="1800" b="0"/>
              </a:p>
            </p:txBody>
          </p:sp>
          <p:cxnSp>
            <p:nvCxnSpPr>
              <p:cNvPr id="46" name="Straight Arrow Connector 45"/>
              <p:cNvCxnSpPr/>
              <p:nvPr/>
            </p:nvCxnSpPr>
            <p:spPr>
              <a:xfrm flipV="1">
                <a:off x="1236987" y="3653223"/>
                <a:ext cx="1311312" cy="727023"/>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48" idx="1"/>
              </p:cNvCxnSpPr>
              <p:nvPr/>
            </p:nvCxnSpPr>
            <p:spPr>
              <a:xfrm flipV="1">
                <a:off x="1236987" y="4137375"/>
                <a:ext cx="1311312" cy="242870"/>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20"/>
              <p:cNvCxnSpPr>
                <a:endCxn id="51" idx="1"/>
              </p:cNvCxnSpPr>
              <p:nvPr/>
            </p:nvCxnSpPr>
            <p:spPr>
              <a:xfrm>
                <a:off x="1236987" y="4380246"/>
                <a:ext cx="1311312" cy="242869"/>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endCxn id="52" idx="1"/>
              </p:cNvCxnSpPr>
              <p:nvPr/>
            </p:nvCxnSpPr>
            <p:spPr>
              <a:xfrm>
                <a:off x="1236987" y="4380246"/>
                <a:ext cx="1311312" cy="728609"/>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50" name="Rectangle 7"/>
              <p:cNvSpPr/>
              <p:nvPr/>
            </p:nvSpPr>
            <p:spPr>
              <a:xfrm>
                <a:off x="2548299" y="3583378"/>
                <a:ext cx="138116"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51" name="Rectangle 8"/>
              <p:cNvSpPr/>
              <p:nvPr/>
            </p:nvSpPr>
            <p:spPr>
              <a:xfrm>
                <a:off x="2548299" y="4069118"/>
                <a:ext cx="138116"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52" name="Rectangle 10"/>
              <p:cNvSpPr/>
              <p:nvPr/>
            </p:nvSpPr>
            <p:spPr>
              <a:xfrm>
                <a:off x="2548299" y="4554858"/>
                <a:ext cx="138116"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53" name="Rectangle 11"/>
              <p:cNvSpPr/>
              <p:nvPr/>
            </p:nvSpPr>
            <p:spPr>
              <a:xfrm>
                <a:off x="2548299" y="5040598"/>
                <a:ext cx="138116"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cxnSp>
            <p:nvCxnSpPr>
              <p:cNvPr id="54" name="Straight Arrow Connector 53"/>
              <p:cNvCxnSpPr/>
              <p:nvPr/>
            </p:nvCxnSpPr>
            <p:spPr>
              <a:xfrm flipV="1">
                <a:off x="2686415" y="3653223"/>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2686415" y="413737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686415" y="462311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2686415" y="510885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688616" y="4311987"/>
                <a:ext cx="138116" cy="1365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1800" b="0"/>
              </a:p>
            </p:txBody>
          </p:sp>
          <p:sp>
            <p:nvSpPr>
              <p:cNvPr id="59" name="Rectangle 58"/>
              <p:cNvSpPr/>
              <p:nvPr/>
            </p:nvSpPr>
            <p:spPr>
              <a:xfrm>
                <a:off x="3350009" y="358337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60" name="Rectangle 59"/>
              <p:cNvSpPr/>
              <p:nvPr/>
            </p:nvSpPr>
            <p:spPr>
              <a:xfrm>
                <a:off x="3350009" y="406911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61" name="Rectangle 60"/>
              <p:cNvSpPr/>
              <p:nvPr/>
            </p:nvSpPr>
            <p:spPr>
              <a:xfrm>
                <a:off x="3350009" y="455485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62" name="Rectangle 61"/>
              <p:cNvSpPr/>
              <p:nvPr/>
            </p:nvSpPr>
            <p:spPr>
              <a:xfrm>
                <a:off x="3350009" y="504059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cxnSp>
            <p:nvCxnSpPr>
              <p:cNvPr id="63" name="Straight Arrow Connector 62"/>
              <p:cNvCxnSpPr/>
              <p:nvPr/>
            </p:nvCxnSpPr>
            <p:spPr>
              <a:xfrm flipV="1">
                <a:off x="3486537" y="3653223"/>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486537" y="4153249"/>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3486537" y="4638989"/>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3486537" y="510885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4146956" y="358337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68" name="Rectangle 67"/>
              <p:cNvSpPr/>
              <p:nvPr/>
            </p:nvSpPr>
            <p:spPr>
              <a:xfrm>
                <a:off x="4146956" y="406911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69" name="Rectangle 68"/>
              <p:cNvSpPr/>
              <p:nvPr/>
            </p:nvSpPr>
            <p:spPr>
              <a:xfrm>
                <a:off x="4150131" y="4553270"/>
                <a:ext cx="136529" cy="138103"/>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70" name="Rectangle 69"/>
              <p:cNvSpPr/>
              <p:nvPr/>
            </p:nvSpPr>
            <p:spPr>
              <a:xfrm>
                <a:off x="4146956" y="504059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cxnSp>
            <p:nvCxnSpPr>
              <p:cNvPr id="71" name="Straight Arrow Connector 70"/>
              <p:cNvCxnSpPr>
                <a:endCxn id="75" idx="1"/>
              </p:cNvCxnSpPr>
              <p:nvPr/>
            </p:nvCxnSpPr>
            <p:spPr>
              <a:xfrm>
                <a:off x="4286660" y="3653223"/>
                <a:ext cx="6762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endCxn id="76" idx="1"/>
              </p:cNvCxnSpPr>
              <p:nvPr/>
            </p:nvCxnSpPr>
            <p:spPr>
              <a:xfrm flipV="1">
                <a:off x="4285073" y="4137375"/>
                <a:ext cx="67788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77" idx="1"/>
              </p:cNvCxnSpPr>
              <p:nvPr/>
            </p:nvCxnSpPr>
            <p:spPr>
              <a:xfrm flipV="1">
                <a:off x="4286660" y="462311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85073" y="5108855"/>
                <a:ext cx="662006"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4962954" y="358337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76" name="Rectangle 75"/>
              <p:cNvSpPr/>
              <p:nvPr/>
            </p:nvSpPr>
            <p:spPr>
              <a:xfrm>
                <a:off x="4962954" y="406911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77" name="Rectangle 76"/>
              <p:cNvSpPr/>
              <p:nvPr/>
            </p:nvSpPr>
            <p:spPr>
              <a:xfrm>
                <a:off x="4950254" y="4553270"/>
                <a:ext cx="138117" cy="138103"/>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78" name="Rectangle 77"/>
              <p:cNvSpPr/>
              <p:nvPr/>
            </p:nvSpPr>
            <p:spPr>
              <a:xfrm>
                <a:off x="4950254" y="504059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cxnSp>
            <p:nvCxnSpPr>
              <p:cNvPr id="79" name="Straight Arrow Connector 78"/>
              <p:cNvCxnSpPr>
                <a:endCxn id="83" idx="1"/>
              </p:cNvCxnSpPr>
              <p:nvPr/>
            </p:nvCxnSpPr>
            <p:spPr>
              <a:xfrm>
                <a:off x="5099483" y="3653223"/>
                <a:ext cx="65248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endCxn id="84" idx="1"/>
              </p:cNvCxnSpPr>
              <p:nvPr/>
            </p:nvCxnSpPr>
            <p:spPr>
              <a:xfrm flipV="1">
                <a:off x="5099483" y="4137375"/>
                <a:ext cx="65248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endCxn id="85" idx="1"/>
              </p:cNvCxnSpPr>
              <p:nvPr/>
            </p:nvCxnSpPr>
            <p:spPr>
              <a:xfrm flipV="1">
                <a:off x="5088371" y="462311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6" idx="1"/>
              </p:cNvCxnSpPr>
              <p:nvPr/>
            </p:nvCxnSpPr>
            <p:spPr>
              <a:xfrm flipV="1">
                <a:off x="5088371" y="5108855"/>
                <a:ext cx="65883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751965" y="358337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84" name="Rectangle 83"/>
              <p:cNvSpPr/>
              <p:nvPr/>
            </p:nvSpPr>
            <p:spPr>
              <a:xfrm>
                <a:off x="5751965" y="406911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85" name="Rectangle 84"/>
              <p:cNvSpPr/>
              <p:nvPr/>
            </p:nvSpPr>
            <p:spPr>
              <a:xfrm>
                <a:off x="5751965" y="4553270"/>
                <a:ext cx="136529" cy="138103"/>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86" name="Rectangle 85"/>
              <p:cNvSpPr/>
              <p:nvPr/>
            </p:nvSpPr>
            <p:spPr>
              <a:xfrm>
                <a:off x="5747201" y="504059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nvGrpSpPr>
              <p:cNvPr id="87" name="Group 107"/>
              <p:cNvGrpSpPr>
                <a:grpSpLocks/>
              </p:cNvGrpSpPr>
              <p:nvPr/>
            </p:nvGrpSpPr>
            <p:grpSpPr bwMode="auto">
              <a:xfrm>
                <a:off x="5804353" y="4319925"/>
                <a:ext cx="26989" cy="157151"/>
                <a:chOff x="5804353" y="4266639"/>
                <a:chExt cx="26989" cy="157151"/>
              </a:xfrm>
            </p:grpSpPr>
            <p:sp>
              <p:nvSpPr>
                <p:cNvPr id="110" name="Rectangle 103"/>
                <p:cNvSpPr>
                  <a:spLocks/>
                </p:cNvSpPr>
                <p:nvPr/>
              </p:nvSpPr>
              <p:spPr>
                <a:xfrm>
                  <a:off x="5804353" y="4266639"/>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11" name="Rectangle 104"/>
                <p:cNvSpPr>
                  <a:spLocks/>
                </p:cNvSpPr>
                <p:nvPr/>
              </p:nvSpPr>
              <p:spPr>
                <a:xfrm>
                  <a:off x="5804353" y="4331721"/>
                  <a:ext cx="26989"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12" name="Rectangle 105"/>
                <p:cNvSpPr>
                  <a:spLocks/>
                </p:cNvSpPr>
                <p:nvPr/>
              </p:nvSpPr>
              <p:spPr>
                <a:xfrm>
                  <a:off x="5804353" y="4396805"/>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grpSp>
            <p:nvGrpSpPr>
              <p:cNvPr id="88" name="Group 108"/>
              <p:cNvGrpSpPr>
                <a:grpSpLocks/>
              </p:cNvGrpSpPr>
              <p:nvPr/>
            </p:nvGrpSpPr>
            <p:grpSpPr bwMode="auto">
              <a:xfrm>
                <a:off x="5004230" y="4319925"/>
                <a:ext cx="26989" cy="157151"/>
                <a:chOff x="5804330" y="4266639"/>
                <a:chExt cx="26989" cy="157151"/>
              </a:xfrm>
            </p:grpSpPr>
            <p:sp>
              <p:nvSpPr>
                <p:cNvPr id="107" name="Rectangle 106"/>
                <p:cNvSpPr>
                  <a:spLocks/>
                </p:cNvSpPr>
                <p:nvPr/>
              </p:nvSpPr>
              <p:spPr>
                <a:xfrm>
                  <a:off x="5804330" y="4266639"/>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8" name="Rectangle 107"/>
                <p:cNvSpPr>
                  <a:spLocks/>
                </p:cNvSpPr>
                <p:nvPr/>
              </p:nvSpPr>
              <p:spPr>
                <a:xfrm>
                  <a:off x="5804330" y="4331721"/>
                  <a:ext cx="26989"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9" name="Rectangle 108"/>
                <p:cNvSpPr>
                  <a:spLocks/>
                </p:cNvSpPr>
                <p:nvPr/>
              </p:nvSpPr>
              <p:spPr>
                <a:xfrm>
                  <a:off x="5804330" y="4396805"/>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grpSp>
            <p:nvGrpSpPr>
              <p:cNvPr id="89" name="Group 112"/>
              <p:cNvGrpSpPr>
                <a:grpSpLocks/>
              </p:cNvGrpSpPr>
              <p:nvPr/>
            </p:nvGrpSpPr>
            <p:grpSpPr bwMode="auto">
              <a:xfrm>
                <a:off x="4205696" y="4319925"/>
                <a:ext cx="28576" cy="157151"/>
                <a:chOff x="5803695" y="4266639"/>
                <a:chExt cx="28576" cy="157151"/>
              </a:xfrm>
            </p:grpSpPr>
            <p:sp>
              <p:nvSpPr>
                <p:cNvPr id="104" name="Rectangle 103"/>
                <p:cNvSpPr>
                  <a:spLocks/>
                </p:cNvSpPr>
                <p:nvPr/>
              </p:nvSpPr>
              <p:spPr>
                <a:xfrm>
                  <a:off x="5803695" y="4266639"/>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5" name="Rectangle 104"/>
                <p:cNvSpPr>
                  <a:spLocks/>
                </p:cNvSpPr>
                <p:nvPr/>
              </p:nvSpPr>
              <p:spPr>
                <a:xfrm>
                  <a:off x="5803695" y="4331721"/>
                  <a:ext cx="28576"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6" name="Rectangle 105"/>
                <p:cNvSpPr>
                  <a:spLocks/>
                </p:cNvSpPr>
                <p:nvPr/>
              </p:nvSpPr>
              <p:spPr>
                <a:xfrm>
                  <a:off x="5803695" y="4396805"/>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grpSp>
            <p:nvGrpSpPr>
              <p:cNvPr id="90" name="Group 116"/>
              <p:cNvGrpSpPr>
                <a:grpSpLocks/>
              </p:cNvGrpSpPr>
              <p:nvPr/>
            </p:nvGrpSpPr>
            <p:grpSpPr bwMode="auto">
              <a:xfrm>
                <a:off x="3405573" y="4319925"/>
                <a:ext cx="28576" cy="157151"/>
                <a:chOff x="5803672" y="4266639"/>
                <a:chExt cx="28576" cy="157151"/>
              </a:xfrm>
            </p:grpSpPr>
            <p:sp>
              <p:nvSpPr>
                <p:cNvPr id="101" name="Rectangle 100"/>
                <p:cNvSpPr>
                  <a:spLocks/>
                </p:cNvSpPr>
                <p:nvPr/>
              </p:nvSpPr>
              <p:spPr>
                <a:xfrm>
                  <a:off x="5803672" y="4266639"/>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2" name="Rectangle 101"/>
                <p:cNvSpPr>
                  <a:spLocks/>
                </p:cNvSpPr>
                <p:nvPr/>
              </p:nvSpPr>
              <p:spPr>
                <a:xfrm>
                  <a:off x="5803672" y="4331721"/>
                  <a:ext cx="28576"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3" name="Rectangle 102"/>
                <p:cNvSpPr>
                  <a:spLocks/>
                </p:cNvSpPr>
                <p:nvPr/>
              </p:nvSpPr>
              <p:spPr>
                <a:xfrm>
                  <a:off x="5803672" y="4396805"/>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grpSp>
            <p:nvGrpSpPr>
              <p:cNvPr id="91" name="Group 120"/>
              <p:cNvGrpSpPr>
                <a:grpSpLocks/>
              </p:cNvGrpSpPr>
              <p:nvPr/>
            </p:nvGrpSpPr>
            <p:grpSpPr bwMode="auto">
              <a:xfrm>
                <a:off x="2602275" y="4319925"/>
                <a:ext cx="26988" cy="157151"/>
                <a:chOff x="5804707" y="4266639"/>
                <a:chExt cx="26988" cy="157151"/>
              </a:xfrm>
            </p:grpSpPr>
            <p:sp>
              <p:nvSpPr>
                <p:cNvPr id="98" name="Rectangle 97"/>
                <p:cNvSpPr>
                  <a:spLocks/>
                </p:cNvSpPr>
                <p:nvPr/>
              </p:nvSpPr>
              <p:spPr>
                <a:xfrm>
                  <a:off x="5804707" y="4266639"/>
                  <a:ext cx="26988"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99" name="Rectangle 98"/>
                <p:cNvSpPr>
                  <a:spLocks/>
                </p:cNvSpPr>
                <p:nvPr/>
              </p:nvSpPr>
              <p:spPr>
                <a:xfrm>
                  <a:off x="5804707" y="4331721"/>
                  <a:ext cx="26988"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0" name="Rectangle 99"/>
                <p:cNvSpPr>
                  <a:spLocks/>
                </p:cNvSpPr>
                <p:nvPr/>
              </p:nvSpPr>
              <p:spPr>
                <a:xfrm>
                  <a:off x="5804707" y="4396805"/>
                  <a:ext cx="26988"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cxnSp>
            <p:nvCxnSpPr>
              <p:cNvPr id="92" name="Straight Arrow Connector 91"/>
              <p:cNvCxnSpPr>
                <a:stCxn id="83" idx="3"/>
                <a:endCxn id="58" idx="1"/>
              </p:cNvCxnSpPr>
              <p:nvPr/>
            </p:nvCxnSpPr>
            <p:spPr>
              <a:xfrm>
                <a:off x="5888493" y="3653223"/>
                <a:ext cx="800123" cy="727023"/>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84" idx="3"/>
                <a:endCxn id="58" idx="1"/>
              </p:cNvCxnSpPr>
              <p:nvPr/>
            </p:nvCxnSpPr>
            <p:spPr>
              <a:xfrm>
                <a:off x="5888493" y="4137375"/>
                <a:ext cx="800123" cy="242870"/>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stCxn id="85" idx="3"/>
                <a:endCxn id="58" idx="1"/>
              </p:cNvCxnSpPr>
              <p:nvPr/>
            </p:nvCxnSpPr>
            <p:spPr>
              <a:xfrm flipV="1">
                <a:off x="5888493" y="4380246"/>
                <a:ext cx="800123" cy="242869"/>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stCxn id="86" idx="3"/>
                <a:endCxn id="58" idx="1"/>
              </p:cNvCxnSpPr>
              <p:nvPr/>
            </p:nvCxnSpPr>
            <p:spPr>
              <a:xfrm flipV="1">
                <a:off x="5883730" y="4380246"/>
                <a:ext cx="804886" cy="728609"/>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endCxn id="97" idx="1"/>
              </p:cNvCxnSpPr>
              <p:nvPr/>
            </p:nvCxnSpPr>
            <p:spPr>
              <a:xfrm>
                <a:off x="6826732" y="4385007"/>
                <a:ext cx="1492292" cy="3175"/>
              </a:xfrm>
              <a:prstGeom prst="straightConnector1">
                <a:avLst/>
              </a:prstGeom>
              <a:ln w="38100" cap="flat" cmpd="sng" algn="ctr">
                <a:solidFill>
                  <a:schemeClr val="accent3">
                    <a:lumMod val="75000"/>
                  </a:schemeClr>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8319024" y="4319925"/>
                <a:ext cx="136529" cy="1365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1800" b="0"/>
              </a:p>
            </p:txBody>
          </p:sp>
        </p:grpSp>
        <p:grpSp>
          <p:nvGrpSpPr>
            <p:cNvPr id="8" name="Group 230"/>
            <p:cNvGrpSpPr>
              <a:grpSpLocks/>
            </p:cNvGrpSpPr>
            <p:nvPr/>
          </p:nvGrpSpPr>
          <p:grpSpPr bwMode="auto">
            <a:xfrm>
              <a:off x="825813" y="2584227"/>
              <a:ext cx="7980588" cy="246045"/>
              <a:chOff x="825813" y="2752966"/>
              <a:chExt cx="7980588" cy="246045"/>
            </a:xfrm>
          </p:grpSpPr>
          <p:sp>
            <p:nvSpPr>
              <p:cNvPr id="40" name="Text Box 36"/>
              <p:cNvSpPr txBox="1">
                <a:spLocks noChangeArrowheads="1"/>
              </p:cNvSpPr>
              <p:nvPr/>
            </p:nvSpPr>
            <p:spPr bwMode="auto">
              <a:xfrm>
                <a:off x="3875487" y="2752966"/>
                <a:ext cx="685819" cy="246045"/>
              </a:xfrm>
              <a:prstGeom prst="rect">
                <a:avLst/>
              </a:prstGeom>
              <a:solidFill>
                <a:schemeClr val="bg1">
                  <a:lumMod val="65000"/>
                </a:schemeClr>
              </a:solidFill>
              <a:ln w="9525">
                <a:solidFill>
                  <a:schemeClr val="tx1"/>
                </a:solidFill>
                <a:miter lim="800000"/>
                <a:headEnd/>
                <a:tailEnd/>
              </a:ln>
            </p:spPr>
            <p:txBody>
              <a:bodyPr lIns="0" rIns="0" anchor="ctr">
                <a:spAutoFit/>
              </a:bodyPr>
              <a:lstStyle/>
              <a:p>
                <a:pPr algn="ctr" fontAlgn="auto">
                  <a:lnSpc>
                    <a:spcPct val="80000"/>
                  </a:lnSpc>
                  <a:spcBef>
                    <a:spcPct val="20000"/>
                  </a:spcBef>
                  <a:spcAft>
                    <a:spcPts val="0"/>
                  </a:spcAft>
                  <a:buClr>
                    <a:schemeClr val="hlink"/>
                  </a:buClr>
                  <a:buSzPct val="120000"/>
                  <a:defRPr/>
                </a:pPr>
                <a:r>
                  <a:rPr lang="en-US" sz="1200" dirty="0">
                    <a:solidFill>
                      <a:schemeClr val="tx1"/>
                    </a:solidFill>
                    <a:latin typeface="Tahoma" charset="0"/>
                  </a:rPr>
                  <a:t>T</a:t>
                </a:r>
                <a:endParaRPr lang="el-GR" sz="1200" dirty="0">
                  <a:solidFill>
                    <a:schemeClr val="tx1"/>
                  </a:solidFill>
                  <a:latin typeface="Tahoma" charset="0"/>
                </a:endParaRPr>
              </a:p>
            </p:txBody>
          </p:sp>
          <p:cxnSp>
            <p:nvCxnSpPr>
              <p:cNvPr id="41" name="Straight Connector 40"/>
              <p:cNvCxnSpPr>
                <a:stCxn id="44" idx="3"/>
              </p:cNvCxnSpPr>
              <p:nvPr/>
            </p:nvCxnSpPr>
            <p:spPr>
              <a:xfrm>
                <a:off x="1511632" y="2876782"/>
                <a:ext cx="2363855"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endCxn id="43" idx="1"/>
              </p:cNvCxnSpPr>
              <p:nvPr/>
            </p:nvCxnSpPr>
            <p:spPr>
              <a:xfrm>
                <a:off x="4561306" y="2876782"/>
                <a:ext cx="3405283"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Text Box 36"/>
              <p:cNvSpPr txBox="1">
                <a:spLocks noChangeArrowheads="1"/>
              </p:cNvSpPr>
              <p:nvPr/>
            </p:nvSpPr>
            <p:spPr bwMode="auto">
              <a:xfrm>
                <a:off x="7966589" y="2752966"/>
                <a:ext cx="839812" cy="246045"/>
              </a:xfrm>
              <a:prstGeom prst="rect">
                <a:avLst/>
              </a:prstGeom>
              <a:solidFill>
                <a:schemeClr val="bg1">
                  <a:lumMod val="65000"/>
                </a:schemeClr>
              </a:solidFill>
              <a:ln w="9525">
                <a:solidFill>
                  <a:schemeClr val="tx1"/>
                </a:solidFill>
                <a:miter lim="800000"/>
                <a:headEnd/>
                <a:tailEnd/>
              </a:ln>
            </p:spPr>
            <p:txBody>
              <a:bodyPr lIns="0" rIns="0" anchor="ctr">
                <a:spAutoFit/>
              </a:bodyPr>
              <a:lstStyle/>
              <a:p>
                <a:pPr algn="ctr" fontAlgn="auto">
                  <a:lnSpc>
                    <a:spcPct val="80000"/>
                  </a:lnSpc>
                  <a:spcBef>
                    <a:spcPct val="20000"/>
                  </a:spcBef>
                  <a:spcAft>
                    <a:spcPts val="0"/>
                  </a:spcAft>
                  <a:buClr>
                    <a:schemeClr val="hlink"/>
                  </a:buClr>
                  <a:buSzPct val="120000"/>
                  <a:defRPr/>
                </a:pPr>
                <a:r>
                  <a:rPr lang="en-US" sz="1200" dirty="0">
                    <a:solidFill>
                      <a:schemeClr val="tx1"/>
                    </a:solidFill>
                    <a:latin typeface="Tahoma" charset="0"/>
                  </a:rPr>
                  <a:t>T + 126 </a:t>
                </a:r>
                <a:r>
                  <a:rPr lang="en-US" sz="1200" dirty="0" err="1">
                    <a:solidFill>
                      <a:schemeClr val="tx1"/>
                    </a:solidFill>
                    <a:latin typeface="Tahoma" charset="0"/>
                  </a:rPr>
                  <a:t>h</a:t>
                </a:r>
                <a:endParaRPr lang="el-GR" sz="1200" dirty="0">
                  <a:solidFill>
                    <a:schemeClr val="tx1"/>
                  </a:solidFill>
                  <a:latin typeface="Tahoma" charset="0"/>
                </a:endParaRPr>
              </a:p>
            </p:txBody>
          </p:sp>
          <p:sp>
            <p:nvSpPr>
              <p:cNvPr id="44" name="Text Box 35"/>
              <p:cNvSpPr txBox="1">
                <a:spLocks noChangeArrowheads="1"/>
              </p:cNvSpPr>
              <p:nvPr/>
            </p:nvSpPr>
            <p:spPr bwMode="auto">
              <a:xfrm>
                <a:off x="825813" y="2752966"/>
                <a:ext cx="685819" cy="246045"/>
              </a:xfrm>
              <a:prstGeom prst="rect">
                <a:avLst/>
              </a:prstGeom>
              <a:solidFill>
                <a:schemeClr val="bg1">
                  <a:lumMod val="65000"/>
                </a:schemeClr>
              </a:solidFill>
              <a:ln w="9525">
                <a:solidFill>
                  <a:schemeClr val="tx1"/>
                </a:solidFill>
                <a:miter lim="800000"/>
                <a:headEnd/>
                <a:tailEnd/>
              </a:ln>
            </p:spPr>
            <p:txBody>
              <a:bodyPr lIns="0" rIns="0" anchor="ctr">
                <a:spAutoFit/>
              </a:bodyPr>
              <a:lstStyle/>
              <a:p>
                <a:pPr algn="ctr" fontAlgn="auto">
                  <a:lnSpc>
                    <a:spcPct val="80000"/>
                  </a:lnSpc>
                  <a:spcBef>
                    <a:spcPct val="20000"/>
                  </a:spcBef>
                  <a:spcAft>
                    <a:spcPts val="0"/>
                  </a:spcAft>
                  <a:buClr>
                    <a:schemeClr val="hlink"/>
                  </a:buClr>
                  <a:buSzPct val="120000"/>
                  <a:defRPr/>
                </a:pPr>
                <a:r>
                  <a:rPr lang="en-US" sz="1200" dirty="0">
                    <a:solidFill>
                      <a:schemeClr val="tx1"/>
                    </a:solidFill>
                    <a:latin typeface="Tahoma" charset="0"/>
                  </a:rPr>
                  <a:t>T – 6 </a:t>
                </a:r>
                <a:r>
                  <a:rPr lang="en-US" sz="1200" dirty="0" err="1">
                    <a:solidFill>
                      <a:schemeClr val="tx1"/>
                    </a:solidFill>
                    <a:latin typeface="Tahoma" charset="0"/>
                  </a:rPr>
                  <a:t>h</a:t>
                </a:r>
                <a:endParaRPr lang="en-US" sz="1200" dirty="0">
                  <a:solidFill>
                    <a:schemeClr val="tx1"/>
                  </a:solidFill>
                  <a:latin typeface="Tahoma" charset="0"/>
                </a:endParaRPr>
              </a:p>
            </p:txBody>
          </p:sp>
        </p:grpSp>
        <p:grpSp>
          <p:nvGrpSpPr>
            <p:cNvPr id="9" name="Group 190"/>
            <p:cNvGrpSpPr>
              <a:grpSpLocks/>
            </p:cNvGrpSpPr>
            <p:nvPr/>
          </p:nvGrpSpPr>
          <p:grpSpPr bwMode="auto">
            <a:xfrm>
              <a:off x="1127446" y="2858845"/>
              <a:ext cx="7290006" cy="466691"/>
              <a:chOff x="676116" y="2395027"/>
              <a:chExt cx="7290006" cy="466691"/>
            </a:xfrm>
          </p:grpSpPr>
          <p:cxnSp>
            <p:nvCxnSpPr>
              <p:cNvPr id="30" name="Straight Connector 29"/>
              <p:cNvCxnSpPr>
                <a:stCxn id="36" idx="6"/>
                <a:endCxn id="37" idx="2"/>
              </p:cNvCxnSpPr>
              <p:nvPr/>
            </p:nvCxnSpPr>
            <p:spPr>
              <a:xfrm flipV="1">
                <a:off x="749143" y="2623610"/>
                <a:ext cx="1373227" cy="4762"/>
              </a:xfrm>
              <a:prstGeom prst="line">
                <a:avLst/>
              </a:prstGeom>
              <a:ln w="31750" cap="flat" cmpd="sng" algn="ctr">
                <a:solidFill>
                  <a:srgbClr val="705988"/>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37" idx="6"/>
                <a:endCxn id="38" idx="2"/>
              </p:cNvCxnSpPr>
              <p:nvPr/>
            </p:nvCxnSpPr>
            <p:spPr>
              <a:xfrm>
                <a:off x="2195397" y="2623610"/>
                <a:ext cx="3127463" cy="6350"/>
              </a:xfrm>
              <a:prstGeom prst="straightConnector1">
                <a:avLst/>
              </a:prstGeom>
              <a:ln w="31750" cap="flat" cmpd="sng" algn="ctr">
                <a:solidFill>
                  <a:schemeClr val="tx1"/>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8" idx="6"/>
                <a:endCxn id="39" idx="2"/>
              </p:cNvCxnSpPr>
              <p:nvPr/>
            </p:nvCxnSpPr>
            <p:spPr>
              <a:xfrm>
                <a:off x="5395887" y="2629960"/>
                <a:ext cx="2497208" cy="1587"/>
              </a:xfrm>
              <a:prstGeom prst="straightConnector1">
                <a:avLst/>
              </a:prstGeom>
              <a:ln w="31750" cap="flat" cmpd="sng" algn="ctr">
                <a:solidFill>
                  <a:srgbClr val="849B54"/>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3" name="Text Box 36"/>
              <p:cNvSpPr txBox="1">
                <a:spLocks noChangeArrowheads="1"/>
              </p:cNvSpPr>
              <p:nvPr/>
            </p:nvSpPr>
            <p:spPr bwMode="auto">
              <a:xfrm>
                <a:off x="1057127" y="2441061"/>
                <a:ext cx="684232" cy="374623"/>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Ensemble</a:t>
                </a:r>
              </a:p>
              <a:p>
                <a:pPr algn="ctr" fontAlgn="auto">
                  <a:lnSpc>
                    <a:spcPct val="80000"/>
                  </a:lnSpc>
                  <a:spcBef>
                    <a:spcPct val="20000"/>
                  </a:spcBef>
                  <a:spcAft>
                    <a:spcPts val="0"/>
                  </a:spcAft>
                  <a:buClr>
                    <a:schemeClr val="hlink"/>
                  </a:buClr>
                  <a:buSzPct val="120000"/>
                  <a:defRPr/>
                </a:pPr>
                <a:r>
                  <a:rPr lang="en-US" sz="1000" b="0" dirty="0">
                    <a:latin typeface="Tahoma" charset="0"/>
                  </a:rPr>
                  <a:t>Spin-up</a:t>
                </a:r>
                <a:endParaRPr lang="el-GR" sz="1000" b="0" dirty="0">
                  <a:latin typeface="Tahoma" charset="0"/>
                </a:endParaRPr>
              </a:p>
            </p:txBody>
          </p:sp>
          <p:sp>
            <p:nvSpPr>
              <p:cNvPr id="34" name="Text Box 36"/>
              <p:cNvSpPr txBox="1">
                <a:spLocks noChangeArrowheads="1"/>
              </p:cNvSpPr>
              <p:nvPr/>
            </p:nvSpPr>
            <p:spPr bwMode="auto">
              <a:xfrm>
                <a:off x="3419394" y="2441061"/>
                <a:ext cx="685819" cy="37462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DA Cycling</a:t>
                </a:r>
              </a:p>
              <a:p>
                <a:pPr algn="ctr" fontAlgn="auto">
                  <a:lnSpc>
                    <a:spcPct val="80000"/>
                  </a:lnSpc>
                  <a:spcBef>
                    <a:spcPct val="20000"/>
                  </a:spcBef>
                  <a:spcAft>
                    <a:spcPts val="0"/>
                  </a:spcAft>
                  <a:buClr>
                    <a:schemeClr val="hlink"/>
                  </a:buClr>
                  <a:buSzPct val="120000"/>
                  <a:defRPr/>
                </a:pPr>
                <a:r>
                  <a:rPr lang="en-US" sz="1000" b="0" dirty="0">
                    <a:latin typeface="Tahoma" charset="0"/>
                  </a:rPr>
                  <a:t>with EnKF</a:t>
                </a:r>
                <a:endParaRPr lang="el-GR" sz="1000" b="0" dirty="0">
                  <a:latin typeface="Tahoma" charset="0"/>
                </a:endParaRPr>
              </a:p>
            </p:txBody>
          </p:sp>
          <p:sp>
            <p:nvSpPr>
              <p:cNvPr id="35" name="Text Box 36"/>
              <p:cNvSpPr txBox="1">
                <a:spLocks noChangeArrowheads="1"/>
              </p:cNvSpPr>
              <p:nvPr/>
            </p:nvSpPr>
            <p:spPr bwMode="auto">
              <a:xfrm>
                <a:off x="6067418" y="2395027"/>
                <a:ext cx="1120807" cy="466691"/>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Deterministic HWRF-X Forecast from Ens. Mean</a:t>
                </a:r>
                <a:endParaRPr lang="el-GR" sz="1000" b="0" dirty="0">
                  <a:latin typeface="Tahoma" charset="0"/>
                </a:endParaRPr>
              </a:p>
            </p:txBody>
          </p:sp>
          <p:sp>
            <p:nvSpPr>
              <p:cNvPr id="36" name="Oval 35"/>
              <p:cNvSpPr/>
              <p:nvPr/>
            </p:nvSpPr>
            <p:spPr>
              <a:xfrm>
                <a:off x="676116" y="2591863"/>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7" name="Oval 36"/>
              <p:cNvSpPr/>
              <p:nvPr/>
            </p:nvSpPr>
            <p:spPr>
              <a:xfrm>
                <a:off x="2122370" y="2587100"/>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8" name="Oval 37"/>
              <p:cNvSpPr/>
              <p:nvPr/>
            </p:nvSpPr>
            <p:spPr>
              <a:xfrm>
                <a:off x="5322860" y="2593450"/>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9" name="Oval 38"/>
              <p:cNvSpPr/>
              <p:nvPr/>
            </p:nvSpPr>
            <p:spPr>
              <a:xfrm>
                <a:off x="7893095" y="2593450"/>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pic>
          <p:nvPicPr>
            <p:cNvPr id="10" name="Picture 5"/>
            <p:cNvPicPr>
              <a:picLocks noChangeAspect="1" noChangeArrowheads="1"/>
            </p:cNvPicPr>
            <p:nvPr/>
          </p:nvPicPr>
          <p:blipFill>
            <a:blip r:embed="rId2" cstate="print"/>
            <a:srcRect/>
            <a:stretch>
              <a:fillRect/>
            </a:stretch>
          </p:blipFill>
          <p:spPr bwMode="auto">
            <a:xfrm flipH="1">
              <a:off x="1955885" y="6304396"/>
              <a:ext cx="980462" cy="365760"/>
            </a:xfrm>
            <a:prstGeom prst="rect">
              <a:avLst/>
            </a:prstGeom>
            <a:noFill/>
            <a:ln w="12700">
              <a:noFill/>
              <a:miter lim="800000"/>
              <a:headEnd/>
              <a:tailEnd/>
            </a:ln>
          </p:spPr>
        </p:pic>
        <p:sp>
          <p:nvSpPr>
            <p:cNvPr id="11" name="Text Box 36"/>
            <p:cNvSpPr txBox="1">
              <a:spLocks noChangeArrowheads="1"/>
            </p:cNvSpPr>
            <p:nvPr/>
          </p:nvSpPr>
          <p:spPr bwMode="auto">
            <a:xfrm>
              <a:off x="3764359" y="5766934"/>
              <a:ext cx="901725" cy="528599"/>
            </a:xfrm>
            <a:prstGeom prst="rect">
              <a:avLst/>
            </a:prstGeom>
            <a:ln w="25400" cap="flat" cmpd="sng" algn="ctr">
              <a:solidFill>
                <a:schemeClr val="accent6">
                  <a:lumMod val="75000"/>
                </a:schemeClr>
              </a:solidFill>
              <a:prstDash val="solid"/>
              <a:round/>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Real-Time</a:t>
              </a:r>
            </a:p>
            <a:p>
              <a:pPr algn="ctr" fontAlgn="auto">
                <a:lnSpc>
                  <a:spcPct val="80000"/>
                </a:lnSpc>
                <a:spcBef>
                  <a:spcPct val="20000"/>
                </a:spcBef>
                <a:spcAft>
                  <a:spcPts val="0"/>
                </a:spcAft>
                <a:buClr>
                  <a:schemeClr val="hlink"/>
                </a:buClr>
                <a:buSzPct val="120000"/>
                <a:defRPr/>
              </a:pPr>
              <a:r>
                <a:rPr lang="en-US" sz="1000" b="0" dirty="0">
                  <a:latin typeface="Tahoma" charset="0"/>
                </a:rPr>
                <a:t>Observation</a:t>
              </a:r>
            </a:p>
            <a:p>
              <a:pPr algn="ctr" fontAlgn="auto">
                <a:lnSpc>
                  <a:spcPct val="80000"/>
                </a:lnSpc>
                <a:spcBef>
                  <a:spcPct val="20000"/>
                </a:spcBef>
                <a:spcAft>
                  <a:spcPts val="0"/>
                </a:spcAft>
                <a:buClr>
                  <a:schemeClr val="hlink"/>
                </a:buClr>
                <a:buSzPct val="120000"/>
                <a:defRPr/>
              </a:pPr>
              <a:r>
                <a:rPr lang="en-US" sz="1000" b="0" dirty="0">
                  <a:latin typeface="Tahoma" charset="0"/>
                </a:rPr>
                <a:t>Pre-Processing</a:t>
              </a:r>
            </a:p>
          </p:txBody>
        </p:sp>
        <p:cxnSp>
          <p:nvCxnSpPr>
            <p:cNvPr id="12" name="Straight Arrow Connector 11"/>
            <p:cNvCxnSpPr/>
            <p:nvPr/>
          </p:nvCxnSpPr>
          <p:spPr>
            <a:xfrm flipV="1">
              <a:off x="2935660" y="6305057"/>
              <a:ext cx="828698" cy="182550"/>
            </a:xfrm>
            <a:prstGeom prst="straightConnector1">
              <a:avLst/>
            </a:prstGeom>
            <a:ln w="25400" cap="flat" cmpd="sng" algn="ctr">
              <a:solidFill>
                <a:srgbClr val="E38121"/>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0"/>
              <a:endCxn id="52" idx="2"/>
            </p:cNvCxnSpPr>
            <p:nvPr/>
          </p:nvCxnSpPr>
          <p:spPr>
            <a:xfrm rot="16200000" flipV="1">
              <a:off x="3148418" y="4700131"/>
              <a:ext cx="536536" cy="1597070"/>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1" idx="0"/>
              <a:endCxn id="62" idx="2"/>
            </p:cNvCxnSpPr>
            <p:nvPr/>
          </p:nvCxnSpPr>
          <p:spPr>
            <a:xfrm rot="16200000" flipV="1">
              <a:off x="3548479" y="5100193"/>
              <a:ext cx="536536" cy="796948"/>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0"/>
              <a:endCxn id="70" idx="2"/>
            </p:cNvCxnSpPr>
            <p:nvPr/>
          </p:nvCxnSpPr>
          <p:spPr>
            <a:xfrm rot="5400000" flipH="1" flipV="1">
              <a:off x="3947747" y="5499460"/>
              <a:ext cx="536536" cy="1587"/>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1" idx="0"/>
              <a:endCxn id="78" idx="2"/>
            </p:cNvCxnSpPr>
            <p:nvPr/>
          </p:nvCxnSpPr>
          <p:spPr>
            <a:xfrm rot="5400000" flipH="1" flipV="1">
              <a:off x="4348602" y="5097018"/>
              <a:ext cx="536536" cy="803298"/>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0"/>
              <a:endCxn id="86" idx="2"/>
            </p:cNvCxnSpPr>
            <p:nvPr/>
          </p:nvCxnSpPr>
          <p:spPr>
            <a:xfrm rot="5400000" flipH="1" flipV="1">
              <a:off x="4747075" y="4698544"/>
              <a:ext cx="536536" cy="1600245"/>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18" name="Text Box 36"/>
            <p:cNvSpPr txBox="1">
              <a:spLocks noChangeArrowheads="1"/>
            </p:cNvSpPr>
            <p:nvPr/>
          </p:nvSpPr>
          <p:spPr bwMode="auto">
            <a:xfrm>
              <a:off x="630545" y="5782808"/>
              <a:ext cx="1082706" cy="496851"/>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Ensemble</a:t>
              </a:r>
            </a:p>
            <a:p>
              <a:pPr algn="ctr" fontAlgn="auto">
                <a:lnSpc>
                  <a:spcPct val="80000"/>
                </a:lnSpc>
                <a:spcBef>
                  <a:spcPct val="20000"/>
                </a:spcBef>
                <a:spcAft>
                  <a:spcPts val="0"/>
                </a:spcAft>
                <a:buClr>
                  <a:schemeClr val="hlink"/>
                </a:buClr>
                <a:buSzPct val="120000"/>
                <a:defRPr/>
              </a:pPr>
              <a:r>
                <a:rPr lang="en-US" sz="1000" b="0" dirty="0">
                  <a:latin typeface="Tahoma" charset="0"/>
                </a:rPr>
                <a:t>Initialization from T-6h GFS-EnKF </a:t>
              </a:r>
              <a:endParaRPr lang="el-GR" sz="1000" b="0" dirty="0">
                <a:latin typeface="Tahoma" charset="0"/>
              </a:endParaRPr>
            </a:p>
          </p:txBody>
        </p:sp>
        <p:cxnSp>
          <p:nvCxnSpPr>
            <p:cNvPr id="19" name="Straight Arrow Connector 18"/>
            <p:cNvCxnSpPr>
              <a:stCxn id="18" idx="0"/>
            </p:cNvCxnSpPr>
            <p:nvPr/>
          </p:nvCxnSpPr>
          <p:spPr>
            <a:xfrm rot="16200000" flipV="1">
              <a:off x="529800" y="5140711"/>
              <a:ext cx="1281020" cy="3175"/>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20" name="Text Box 36"/>
            <p:cNvSpPr txBox="1">
              <a:spLocks noChangeArrowheads="1"/>
            </p:cNvSpPr>
            <p:nvPr/>
          </p:nvSpPr>
          <p:spPr bwMode="auto">
            <a:xfrm>
              <a:off x="6226640" y="5782808"/>
              <a:ext cx="1084294" cy="466691"/>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Mean of Final Analysis Assumed Valid for T</a:t>
              </a:r>
              <a:endParaRPr lang="el-GR" sz="1000" b="0" dirty="0">
                <a:latin typeface="Tahoma" charset="0"/>
              </a:endParaRPr>
            </a:p>
          </p:txBody>
        </p:sp>
        <p:cxnSp>
          <p:nvCxnSpPr>
            <p:cNvPr id="21" name="Straight Arrow Connector 20"/>
            <p:cNvCxnSpPr/>
            <p:nvPr/>
          </p:nvCxnSpPr>
          <p:spPr>
            <a:xfrm rot="16200000" flipV="1">
              <a:off x="6114782" y="5140711"/>
              <a:ext cx="1281020" cy="3175"/>
            </a:xfrm>
            <a:prstGeom prst="straightConnector1">
              <a:avLst/>
            </a:prstGeom>
            <a:ln w="19050" cap="flat" cmpd="sng" algn="ctr">
              <a:solidFill>
                <a:srgbClr val="89A45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grpSp>
          <p:nvGrpSpPr>
            <p:cNvPr id="22" name="Group 233"/>
            <p:cNvGrpSpPr>
              <a:grpSpLocks/>
            </p:cNvGrpSpPr>
            <p:nvPr/>
          </p:nvGrpSpPr>
          <p:grpSpPr bwMode="auto">
            <a:xfrm>
              <a:off x="2610213" y="3784290"/>
              <a:ext cx="814411" cy="315890"/>
              <a:chOff x="2610213" y="3295835"/>
              <a:chExt cx="814411" cy="315890"/>
            </a:xfrm>
          </p:grpSpPr>
          <p:sp>
            <p:nvSpPr>
              <p:cNvPr id="28" name="Right Brace 27"/>
              <p:cNvSpPr/>
              <p:nvPr/>
            </p:nvSpPr>
            <p:spPr>
              <a:xfrm rot="16200000">
                <a:off x="2945985" y="3191826"/>
                <a:ext cx="138103" cy="701695"/>
              </a:xfrm>
              <a:prstGeom prst="rightBrace">
                <a:avLst>
                  <a:gd name="adj1" fmla="val 34288"/>
                  <a:gd name="adj2" fmla="val 50000"/>
                </a:avLst>
              </a:prstGeom>
              <a:ln>
                <a:solidFill>
                  <a:srgbClr val="80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800" b="0">
                  <a:solidFill>
                    <a:schemeClr val="accent2">
                      <a:lumMod val="75000"/>
                    </a:schemeClr>
                  </a:solidFill>
                </a:endParaRPr>
              </a:p>
            </p:txBody>
          </p:sp>
          <p:sp>
            <p:nvSpPr>
              <p:cNvPr id="29" name="Text Box 36"/>
              <p:cNvSpPr txBox="1">
                <a:spLocks noChangeArrowheads="1"/>
              </p:cNvSpPr>
              <p:nvPr/>
            </p:nvSpPr>
            <p:spPr bwMode="auto">
              <a:xfrm>
                <a:off x="2610213" y="3295835"/>
                <a:ext cx="814411" cy="220647"/>
              </a:xfrm>
              <a:prstGeom prst="rect">
                <a:avLst/>
              </a:prstGeom>
              <a:solidFill>
                <a:srgbClr val="92D050"/>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solidFill>
                      <a:schemeClr val="tx1"/>
                    </a:solidFill>
                    <a:latin typeface="Tahoma" charset="0"/>
                  </a:rPr>
                  <a:t>1-hour Cycles</a:t>
                </a:r>
                <a:endParaRPr lang="el-GR" sz="1000" b="0" dirty="0">
                  <a:solidFill>
                    <a:schemeClr val="tx1"/>
                  </a:solidFill>
                  <a:latin typeface="Tahoma" charset="0"/>
                </a:endParaRPr>
              </a:p>
            </p:txBody>
          </p:sp>
        </p:grpSp>
        <p:cxnSp>
          <p:nvCxnSpPr>
            <p:cNvPr id="23" name="Straight Arrow Connector 22"/>
            <p:cNvCxnSpPr/>
            <p:nvPr/>
          </p:nvCxnSpPr>
          <p:spPr>
            <a:xfrm rot="10800000" flipV="1">
              <a:off x="2618151" y="3279502"/>
              <a:ext cx="1587545" cy="357162"/>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34" idx="2"/>
              <a:endCxn id="59" idx="0"/>
            </p:cNvCxnSpPr>
            <p:nvPr/>
          </p:nvCxnSpPr>
          <p:spPr>
            <a:xfrm rot="5400000">
              <a:off x="3637373" y="3060402"/>
              <a:ext cx="357162" cy="795359"/>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34" idx="2"/>
              <a:endCxn id="67" idx="0"/>
            </p:cNvCxnSpPr>
            <p:nvPr/>
          </p:nvCxnSpPr>
          <p:spPr>
            <a:xfrm rot="16200000" flipH="1">
              <a:off x="4035846" y="3457289"/>
              <a:ext cx="357162" cy="1588"/>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34" idx="2"/>
              <a:endCxn id="75" idx="0"/>
            </p:cNvCxnSpPr>
            <p:nvPr/>
          </p:nvCxnSpPr>
          <p:spPr>
            <a:xfrm rot="16200000" flipH="1">
              <a:off x="4443846" y="3049289"/>
              <a:ext cx="357162" cy="817586"/>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34" idx="2"/>
              <a:endCxn id="83" idx="0"/>
            </p:cNvCxnSpPr>
            <p:nvPr/>
          </p:nvCxnSpPr>
          <p:spPr>
            <a:xfrm rot="16200000" flipH="1">
              <a:off x="4838350" y="2654785"/>
              <a:ext cx="357162" cy="1606595"/>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grpSp>
      <p:sp>
        <p:nvSpPr>
          <p:cNvPr id="117" name="TextBox 116"/>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A. </a:t>
            </a:r>
            <a:r>
              <a:rPr lang="en-US" u="sng" dirty="0" err="1" smtClean="0">
                <a:solidFill>
                  <a:srgbClr val="C00000"/>
                </a:solidFill>
              </a:rPr>
              <a:t>Aksoy</a:t>
            </a:r>
            <a:endParaRPr lang="en-US" u="sng" dirty="0">
              <a:solidFill>
                <a:srgbClr val="C00000"/>
              </a:solidFill>
            </a:endParaRPr>
          </a:p>
        </p:txBody>
      </p:sp>
      <p:sp>
        <p:nvSpPr>
          <p:cNvPr id="118" name="TextBox 117"/>
          <p:cNvSpPr txBox="1"/>
          <p:nvPr/>
        </p:nvSpPr>
        <p:spPr>
          <a:xfrm>
            <a:off x="2971800" y="1371600"/>
            <a:ext cx="3276600" cy="461665"/>
          </a:xfrm>
          <a:prstGeom prst="rect">
            <a:avLst/>
          </a:prstGeom>
          <a:noFill/>
        </p:spPr>
        <p:txBody>
          <a:bodyPr wrap="square" rtlCol="0">
            <a:spAutoFit/>
          </a:bodyPr>
          <a:lstStyle/>
          <a:p>
            <a:pPr algn="ctr"/>
            <a:r>
              <a:rPr lang="en-US" sz="2400" dirty="0" smtClean="0"/>
              <a:t>For Vortex scale</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Advances in HWRF forecast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normAutofit/>
          </a:bodyPr>
          <a:lstStyle/>
          <a:p>
            <a:r>
              <a:rPr lang="en-US" sz="2800" dirty="0" smtClean="0"/>
              <a:t>Model Configuration</a:t>
            </a:r>
            <a:endParaRPr lang="en-US" sz="2800" dirty="0"/>
          </a:p>
        </p:txBody>
      </p:sp>
      <p:graphicFrame>
        <p:nvGraphicFramePr>
          <p:cNvPr id="4" name="Content Placeholder 3"/>
          <p:cNvGraphicFramePr>
            <a:graphicFrameLocks noGrp="1"/>
          </p:cNvGraphicFramePr>
          <p:nvPr>
            <p:ph idx="1"/>
          </p:nvPr>
        </p:nvGraphicFramePr>
        <p:xfrm>
          <a:off x="327212" y="756622"/>
          <a:ext cx="8229600" cy="591312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05775">
                <a:tc>
                  <a:txBody>
                    <a:bodyPr/>
                    <a:lstStyle/>
                    <a:p>
                      <a:pPr algn="ctr"/>
                      <a:endParaRPr lang="en-US" dirty="0"/>
                    </a:p>
                  </a:txBody>
                  <a:tcPr/>
                </a:tc>
                <a:tc>
                  <a:txBody>
                    <a:bodyPr/>
                    <a:lstStyle/>
                    <a:p>
                      <a:pPr algn="ctr"/>
                      <a:r>
                        <a:rPr lang="en-US" sz="1400" dirty="0" smtClean="0"/>
                        <a:t>Stream</a:t>
                      </a:r>
                      <a:r>
                        <a:rPr lang="en-US" sz="1400" baseline="0" dirty="0" smtClean="0"/>
                        <a:t> 1.5 HWRF</a:t>
                      </a:r>
                      <a:endParaRPr lang="en-US" sz="1400" dirty="0"/>
                    </a:p>
                  </a:txBody>
                  <a:tcPr>
                    <a:solidFill>
                      <a:srgbClr val="FFC000"/>
                    </a:solidFill>
                  </a:tcPr>
                </a:tc>
                <a:tc>
                  <a:txBody>
                    <a:bodyPr/>
                    <a:lstStyle/>
                    <a:p>
                      <a:pPr algn="ctr"/>
                      <a:r>
                        <a:rPr lang="en-US" sz="1400" dirty="0" smtClean="0"/>
                        <a:t>Operational HWRF</a:t>
                      </a:r>
                      <a:endParaRPr lang="en-US" sz="1400" dirty="0"/>
                    </a:p>
                  </a:txBody>
                  <a:tcPr/>
                </a:tc>
                <a:tc>
                  <a:txBody>
                    <a:bodyPr/>
                    <a:lstStyle/>
                    <a:p>
                      <a:pPr algn="ctr"/>
                      <a:r>
                        <a:rPr lang="en-US" sz="1400" dirty="0" err="1" smtClean="0"/>
                        <a:t>HWRFx</a:t>
                      </a:r>
                      <a:endParaRPr lang="en-US" sz="1400" dirty="0"/>
                    </a:p>
                  </a:txBody>
                  <a:tcPr/>
                </a:tc>
                <a:tc>
                  <a:txBody>
                    <a:bodyPr/>
                    <a:lstStyle/>
                    <a:p>
                      <a:pPr algn="ctr"/>
                      <a:r>
                        <a:rPr lang="en-US" sz="1400" dirty="0" smtClean="0"/>
                        <a:t>GFDL</a:t>
                      </a:r>
                      <a:endParaRPr lang="en-US" sz="1400" dirty="0"/>
                    </a:p>
                  </a:txBody>
                  <a:tcPr/>
                </a:tc>
              </a:tr>
              <a:tr h="631958">
                <a:tc>
                  <a:txBody>
                    <a:bodyPr/>
                    <a:lstStyle/>
                    <a:p>
                      <a:pPr algn="ctr"/>
                      <a:r>
                        <a:rPr lang="en-US" sz="1200" dirty="0" smtClean="0"/>
                        <a:t>Domain</a:t>
                      </a:r>
                      <a:endParaRPr lang="en-US" sz="1200" dirty="0"/>
                    </a:p>
                  </a:txBody>
                  <a:tcPr/>
                </a:tc>
                <a:tc>
                  <a:txBody>
                    <a:bodyPr/>
                    <a:lstStyle/>
                    <a:p>
                      <a:pPr algn="ctr"/>
                      <a:r>
                        <a:rPr lang="en-US" sz="1200" dirty="0" smtClean="0"/>
                        <a:t>27 KM: 77.76˚</a:t>
                      </a:r>
                      <a:r>
                        <a:rPr lang="en-US" sz="1200" baseline="0" dirty="0" smtClean="0"/>
                        <a:t> X </a:t>
                      </a:r>
                      <a:r>
                        <a:rPr lang="en-US" sz="1200" dirty="0" smtClean="0"/>
                        <a:t>77.76˚</a:t>
                      </a:r>
                      <a:endParaRPr lang="en-US" sz="1200" baseline="0" dirty="0" smtClean="0"/>
                    </a:p>
                    <a:p>
                      <a:pPr algn="ctr"/>
                      <a:r>
                        <a:rPr lang="en-US" sz="1200" dirty="0" smtClean="0"/>
                        <a:t>9 KM:</a:t>
                      </a:r>
                      <a:r>
                        <a:rPr lang="en-US" sz="1200" baseline="0" dirty="0" smtClean="0"/>
                        <a:t> 10.56</a:t>
                      </a:r>
                      <a:r>
                        <a:rPr lang="en-US" sz="1200" dirty="0" smtClean="0"/>
                        <a:t>˚</a:t>
                      </a:r>
                      <a:r>
                        <a:rPr lang="en-US" sz="1200" baseline="0" dirty="0" smtClean="0"/>
                        <a:t> X 10.2</a:t>
                      </a:r>
                      <a:r>
                        <a:rPr lang="en-US" sz="1200" dirty="0" smtClean="0"/>
                        <a:t>˚</a:t>
                      </a:r>
                      <a:endParaRPr lang="en-US" sz="1200" baseline="0" dirty="0" smtClean="0"/>
                    </a:p>
                    <a:p>
                      <a:pPr algn="ctr"/>
                      <a:r>
                        <a:rPr lang="en-US" sz="1200" baseline="0" dirty="0" smtClean="0"/>
                        <a:t>3 KM: 7.6</a:t>
                      </a:r>
                      <a:r>
                        <a:rPr lang="en-US" sz="1200" dirty="0" smtClean="0"/>
                        <a:t>˚</a:t>
                      </a:r>
                      <a:r>
                        <a:rPr lang="en-US" sz="1200" baseline="0" dirty="0" smtClean="0"/>
                        <a:t> X 6.4</a:t>
                      </a:r>
                      <a:r>
                        <a:rPr lang="en-US" sz="1200" dirty="0" smtClean="0"/>
                        <a:t>˚</a:t>
                      </a:r>
                      <a:r>
                        <a:rPr lang="en-US" sz="1200" baseline="0" dirty="0" smtClean="0"/>
                        <a:t> </a:t>
                      </a:r>
                      <a:endParaRPr lang="en-US" sz="1200" dirty="0"/>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27 KM: 77.76˚</a:t>
                      </a:r>
                      <a:r>
                        <a:rPr lang="en-US" sz="1200" baseline="0" dirty="0" smtClean="0"/>
                        <a:t> X </a:t>
                      </a:r>
                      <a:r>
                        <a:rPr lang="en-US" sz="1200" dirty="0" smtClean="0"/>
                        <a:t>77.76˚</a:t>
                      </a:r>
                      <a:r>
                        <a:rPr lang="en-US" sz="1200"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9 KM:</a:t>
                      </a:r>
                      <a:r>
                        <a:rPr lang="en-US" sz="1200" baseline="0" dirty="0" smtClean="0"/>
                        <a:t> 7.2</a:t>
                      </a:r>
                      <a:r>
                        <a:rPr lang="en-US" sz="1200" dirty="0" smtClean="0"/>
                        <a:t>˚</a:t>
                      </a:r>
                      <a:r>
                        <a:rPr lang="en-US" sz="1200" baseline="0" dirty="0" smtClean="0"/>
                        <a:t> X 6.0</a:t>
                      </a:r>
                      <a:r>
                        <a:rPr lang="en-US" sz="1200" dirty="0" smtClean="0"/>
                        <a:t>˚</a:t>
                      </a:r>
                      <a:r>
                        <a:rPr lang="en-US" sz="1200" baseline="0" dirty="0" smtClean="0"/>
                        <a:t> </a:t>
                      </a:r>
                    </a:p>
                    <a:p>
                      <a:pPr algn="ctr"/>
                      <a:endParaRPr 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9 KM: 57.12˚</a:t>
                      </a:r>
                      <a:r>
                        <a:rPr lang="en-US" sz="1200" baseline="0" dirty="0" smtClean="0"/>
                        <a:t> X 55.56</a:t>
                      </a:r>
                      <a:r>
                        <a:rPr lang="en-US" sz="1200" dirty="0" smtClean="0"/>
                        <a:t>˚</a:t>
                      </a:r>
                      <a:r>
                        <a:rPr lang="en-US" sz="1200"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3 KM:</a:t>
                      </a:r>
                      <a:r>
                        <a:rPr lang="en-US" sz="1200" baseline="0" dirty="0" smtClean="0"/>
                        <a:t> 5.84</a:t>
                      </a:r>
                      <a:r>
                        <a:rPr lang="en-US" sz="1200" dirty="0" smtClean="0"/>
                        <a:t>˚</a:t>
                      </a:r>
                      <a:r>
                        <a:rPr lang="en-US" sz="1200" baseline="0" dirty="0" smtClean="0"/>
                        <a:t> X 5.8</a:t>
                      </a:r>
                      <a:r>
                        <a:rPr lang="en-US" sz="1200" dirty="0" smtClean="0"/>
                        <a:t>˚</a:t>
                      </a:r>
                      <a:r>
                        <a:rPr lang="en-US" sz="1200" baseline="0" dirty="0" smtClean="0"/>
                        <a: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36 KM: ~75˚</a:t>
                      </a:r>
                      <a:r>
                        <a:rPr lang="en-US" sz="1200" baseline="0" dirty="0" smtClean="0"/>
                        <a:t> X ~75</a:t>
                      </a:r>
                      <a:r>
                        <a:rPr lang="en-US" sz="1200" dirty="0" smtClean="0"/>
                        <a:t>˚</a:t>
                      </a:r>
                      <a:r>
                        <a:rPr lang="en-US" sz="1200"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18 KM:</a:t>
                      </a:r>
                      <a:r>
                        <a:rPr lang="en-US" sz="1200" baseline="0" dirty="0" smtClean="0"/>
                        <a:t> ~11</a:t>
                      </a:r>
                      <a:r>
                        <a:rPr lang="en-US" sz="1200" dirty="0" smtClean="0"/>
                        <a:t>˚</a:t>
                      </a:r>
                      <a:r>
                        <a:rPr lang="en-US" sz="1200" baseline="0" dirty="0" smtClean="0"/>
                        <a:t> X ~11</a:t>
                      </a:r>
                      <a:r>
                        <a:rPr lang="en-US" sz="1200" dirty="0" smtClean="0"/>
                        <a:t>˚</a:t>
                      </a:r>
                      <a:r>
                        <a:rPr lang="en-US" sz="1200"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t>9KM: ~5</a:t>
                      </a:r>
                      <a:r>
                        <a:rPr lang="en-US" sz="1200" dirty="0" smtClean="0"/>
                        <a:t>˚</a:t>
                      </a:r>
                      <a:r>
                        <a:rPr lang="en-US" sz="1200" baseline="0" dirty="0" smtClean="0"/>
                        <a:t> X ~5</a:t>
                      </a:r>
                      <a:r>
                        <a:rPr lang="en-US" sz="1200" dirty="0" smtClean="0"/>
                        <a:t>˚</a:t>
                      </a:r>
                      <a:r>
                        <a:rPr lang="en-US" sz="1200" baseline="0" dirty="0" smtClean="0"/>
                        <a:t> </a:t>
                      </a:r>
                    </a:p>
                  </a:txBody>
                  <a:tcPr/>
                </a:tc>
              </a:tr>
              <a:tr h="631958">
                <a:tc>
                  <a:txBody>
                    <a:bodyPr/>
                    <a:lstStyle/>
                    <a:p>
                      <a:pPr algn="ctr"/>
                      <a:r>
                        <a:rPr lang="en-US" sz="1200" dirty="0" smtClean="0"/>
                        <a:t>Vortex Initialization</a:t>
                      </a:r>
                      <a:endParaRPr lang="en-US" sz="1200" dirty="0"/>
                    </a:p>
                  </a:txBody>
                  <a:tcPr/>
                </a:tc>
                <a:tc>
                  <a:txBody>
                    <a:bodyPr/>
                    <a:lstStyle/>
                    <a:p>
                      <a:pPr algn="ctr"/>
                      <a:r>
                        <a:rPr lang="en-US" sz="1200" dirty="0" smtClean="0"/>
                        <a:t>27</a:t>
                      </a:r>
                      <a:r>
                        <a:rPr lang="en-US" sz="1200" baseline="0" dirty="0" smtClean="0"/>
                        <a:t>-9 KM: </a:t>
                      </a:r>
                      <a:r>
                        <a:rPr lang="en-US" sz="1200" dirty="0" smtClean="0"/>
                        <a:t>Yes</a:t>
                      </a:r>
                    </a:p>
                    <a:p>
                      <a:pPr algn="ctr"/>
                      <a:r>
                        <a:rPr lang="en-US" sz="1200" baseline="0" dirty="0" smtClean="0"/>
                        <a:t>3 KM: No (Downscaling)</a:t>
                      </a:r>
                      <a:endParaRPr lang="en-US" sz="1200" dirty="0"/>
                    </a:p>
                  </a:txBody>
                  <a:tcPr>
                    <a:solidFill>
                      <a:srgbClr val="FFC000"/>
                    </a:solidFill>
                  </a:tcPr>
                </a:tc>
                <a:tc>
                  <a:txBody>
                    <a:bodyPr/>
                    <a:lstStyle/>
                    <a:p>
                      <a:pPr algn="ctr"/>
                      <a:r>
                        <a:rPr lang="en-US" sz="1200" dirty="0" smtClean="0"/>
                        <a:t>27-9</a:t>
                      </a:r>
                      <a:r>
                        <a:rPr lang="en-US" sz="1200" baseline="0" dirty="0" smtClean="0"/>
                        <a:t> KM: </a:t>
                      </a:r>
                      <a:r>
                        <a:rPr lang="en-US" sz="1200" dirty="0" smtClean="0"/>
                        <a:t>Yes</a:t>
                      </a:r>
                    </a:p>
                    <a:p>
                      <a:pPr algn="ctr"/>
                      <a:endParaRPr lang="en-US" sz="1200" dirty="0"/>
                    </a:p>
                  </a:txBody>
                  <a:tcPr/>
                </a:tc>
                <a:tc>
                  <a:txBody>
                    <a:bodyPr/>
                    <a:lstStyle/>
                    <a:p>
                      <a:pPr algn="ctr"/>
                      <a:r>
                        <a:rPr lang="en-US" sz="1200" baseline="0" dirty="0" smtClean="0"/>
                        <a:t>9KM: </a:t>
                      </a:r>
                      <a:r>
                        <a:rPr lang="en-US" sz="1200" dirty="0" smtClean="0"/>
                        <a:t>Yes</a:t>
                      </a:r>
                    </a:p>
                    <a:p>
                      <a:pPr algn="ctr"/>
                      <a:r>
                        <a:rPr lang="en-US" sz="1200" dirty="0" smtClean="0"/>
                        <a:t>3KM: No (Downscaling)</a:t>
                      </a:r>
                    </a:p>
                  </a:txBody>
                  <a:tcPr/>
                </a:tc>
                <a:tc>
                  <a:txBody>
                    <a:bodyPr/>
                    <a:lstStyle/>
                    <a:p>
                      <a:pPr algn="ctr"/>
                      <a:r>
                        <a:rPr lang="en-US" sz="1200" baseline="0" dirty="0" smtClean="0"/>
                        <a:t>36-18-9KM: </a:t>
                      </a:r>
                      <a:r>
                        <a:rPr lang="en-US" sz="1200" dirty="0" smtClean="0"/>
                        <a:t>Yes</a:t>
                      </a:r>
                    </a:p>
                  </a:txBody>
                  <a:tcPr/>
                </a:tc>
              </a:tr>
              <a:tr h="270840">
                <a:tc>
                  <a:txBody>
                    <a:bodyPr/>
                    <a:lstStyle/>
                    <a:p>
                      <a:pPr algn="ctr"/>
                      <a:r>
                        <a:rPr lang="en-US" sz="1200" dirty="0" smtClean="0"/>
                        <a:t>Cycling</a:t>
                      </a:r>
                      <a:endParaRPr lang="en-US" sz="1200" dirty="0"/>
                    </a:p>
                  </a:txBody>
                  <a:tcPr/>
                </a:tc>
                <a:tc>
                  <a:txBody>
                    <a:bodyPr/>
                    <a:lstStyle/>
                    <a:p>
                      <a:pPr algn="ctr"/>
                      <a:r>
                        <a:rPr lang="en-US" sz="1200" dirty="0" smtClean="0"/>
                        <a:t>Yes</a:t>
                      </a:r>
                      <a:endParaRPr lang="en-US" sz="1200" dirty="0"/>
                    </a:p>
                  </a:txBody>
                  <a:tcPr>
                    <a:solidFill>
                      <a:srgbClr val="FFC000"/>
                    </a:solidFill>
                  </a:tcPr>
                </a:tc>
                <a:tc>
                  <a:txBody>
                    <a:bodyPr/>
                    <a:lstStyle/>
                    <a:p>
                      <a:pPr algn="ctr"/>
                      <a:r>
                        <a:rPr lang="en-US" sz="1200" dirty="0" smtClean="0"/>
                        <a:t>Yes</a:t>
                      </a:r>
                      <a:endParaRPr lang="en-US" sz="1200" dirty="0"/>
                    </a:p>
                  </a:txBody>
                  <a:tcPr/>
                </a:tc>
                <a:tc>
                  <a:txBody>
                    <a:bodyPr/>
                    <a:lstStyle/>
                    <a:p>
                      <a:pPr algn="ctr"/>
                      <a:r>
                        <a:rPr lang="en-US" sz="1200" dirty="0" smtClean="0"/>
                        <a:t>No</a:t>
                      </a:r>
                      <a:endParaRPr lang="en-US" sz="1200" dirty="0"/>
                    </a:p>
                  </a:txBody>
                  <a:tcPr/>
                </a:tc>
                <a:tc>
                  <a:txBody>
                    <a:bodyPr/>
                    <a:lstStyle/>
                    <a:p>
                      <a:pPr algn="ctr"/>
                      <a:r>
                        <a:rPr lang="en-US" sz="1200" dirty="0" smtClean="0"/>
                        <a:t>No</a:t>
                      </a:r>
                      <a:endParaRPr lang="en-US" sz="1200" dirty="0"/>
                    </a:p>
                  </a:txBody>
                  <a:tcPr/>
                </a:tc>
              </a:tr>
              <a:tr h="631958">
                <a:tc>
                  <a:txBody>
                    <a:bodyPr/>
                    <a:lstStyle/>
                    <a:p>
                      <a:pPr algn="ctr"/>
                      <a:r>
                        <a:rPr lang="en-US" sz="1200" dirty="0" smtClean="0"/>
                        <a:t>Ocean Coupling</a:t>
                      </a:r>
                    </a:p>
                    <a:p>
                      <a:pPr algn="ctr"/>
                      <a:r>
                        <a:rPr lang="en-US" sz="1200" dirty="0" smtClean="0"/>
                        <a:t>(Ocean model: POM)</a:t>
                      </a:r>
                      <a:endParaRPr lang="en-US" sz="1200" dirty="0"/>
                    </a:p>
                  </a:txBody>
                  <a:tcPr/>
                </a:tc>
                <a:tc>
                  <a:txBody>
                    <a:bodyPr/>
                    <a:lstStyle/>
                    <a:p>
                      <a:pPr algn="ctr"/>
                      <a:r>
                        <a:rPr lang="en-US" sz="1200" dirty="0" smtClean="0"/>
                        <a:t>27-9</a:t>
                      </a:r>
                      <a:r>
                        <a:rPr lang="en-US" sz="1200" baseline="0" dirty="0" smtClean="0"/>
                        <a:t> KM: </a:t>
                      </a:r>
                      <a:r>
                        <a:rPr lang="en-US" sz="1200" dirty="0" smtClean="0"/>
                        <a:t>Yes</a:t>
                      </a:r>
                    </a:p>
                    <a:p>
                      <a:pPr algn="ctr"/>
                      <a:r>
                        <a:rPr lang="en-US" sz="1200" baseline="0" dirty="0" smtClean="0"/>
                        <a:t>3 KM: No (Downscaling)</a:t>
                      </a:r>
                      <a:endParaRPr lang="en-US" sz="1200" dirty="0"/>
                    </a:p>
                  </a:txBody>
                  <a:tcPr>
                    <a:solidFill>
                      <a:srgbClr val="FFC000"/>
                    </a:solidFill>
                  </a:tcPr>
                </a:tc>
                <a:tc>
                  <a:txBody>
                    <a:bodyPr/>
                    <a:lstStyle/>
                    <a:p>
                      <a:pPr algn="ctr"/>
                      <a:r>
                        <a:rPr lang="en-US" sz="1200" dirty="0" smtClean="0"/>
                        <a:t>27-9</a:t>
                      </a:r>
                      <a:r>
                        <a:rPr lang="en-US" sz="1200" baseline="0" dirty="0" smtClean="0"/>
                        <a:t> KM: </a:t>
                      </a:r>
                      <a:r>
                        <a:rPr lang="en-US" sz="1200" dirty="0" smtClean="0"/>
                        <a:t>Yes</a:t>
                      </a:r>
                    </a:p>
                    <a:p>
                      <a:pPr algn="ctr"/>
                      <a:endParaRPr lang="en-US" sz="1200" dirty="0"/>
                    </a:p>
                  </a:txBody>
                  <a:tcPr/>
                </a:tc>
                <a:tc>
                  <a:txBody>
                    <a:bodyPr/>
                    <a:lstStyle/>
                    <a:p>
                      <a:pPr algn="ctr"/>
                      <a:r>
                        <a:rPr lang="en-US" sz="1200" dirty="0" smtClean="0"/>
                        <a:t>No</a:t>
                      </a:r>
                    </a:p>
                  </a:txBody>
                  <a:tcPr/>
                </a:tc>
                <a:tc>
                  <a:txBody>
                    <a:bodyPr/>
                    <a:lstStyle/>
                    <a:p>
                      <a:pPr algn="ctr"/>
                      <a:r>
                        <a:rPr lang="en-US" sz="1200" dirty="0" smtClean="0"/>
                        <a:t>Yes</a:t>
                      </a:r>
                    </a:p>
                  </a:txBody>
                  <a:tcPr/>
                </a:tc>
              </a:tr>
              <a:tr h="270840">
                <a:tc>
                  <a:txBody>
                    <a:bodyPr/>
                    <a:lstStyle/>
                    <a:p>
                      <a:pPr algn="ctr"/>
                      <a:r>
                        <a:rPr lang="en-US" sz="1200" dirty="0" smtClean="0"/>
                        <a:t>GSI</a:t>
                      </a:r>
                      <a:endParaRPr lang="en-US" sz="1200" dirty="0"/>
                    </a:p>
                  </a:txBody>
                  <a:tcPr/>
                </a:tc>
                <a:tc>
                  <a:txBody>
                    <a:bodyPr/>
                    <a:lstStyle/>
                    <a:p>
                      <a:pPr algn="ctr"/>
                      <a:r>
                        <a:rPr lang="en-US" sz="1200" dirty="0" smtClean="0"/>
                        <a:t>Yes</a:t>
                      </a:r>
                      <a:endParaRPr lang="en-US" sz="1200" dirty="0"/>
                    </a:p>
                  </a:txBody>
                  <a:tcPr>
                    <a:solidFill>
                      <a:srgbClr val="FFC000"/>
                    </a:solidFill>
                  </a:tcPr>
                </a:tc>
                <a:tc>
                  <a:txBody>
                    <a:bodyPr/>
                    <a:lstStyle/>
                    <a:p>
                      <a:pPr algn="ctr"/>
                      <a:r>
                        <a:rPr lang="en-US" sz="1200" dirty="0" smtClean="0"/>
                        <a:t>Yes</a:t>
                      </a:r>
                      <a:endParaRPr lang="en-US" sz="1200" dirty="0"/>
                    </a:p>
                  </a:txBody>
                  <a:tcPr/>
                </a:tc>
                <a:tc>
                  <a:txBody>
                    <a:bodyPr/>
                    <a:lstStyle/>
                    <a:p>
                      <a:pPr algn="ctr"/>
                      <a:r>
                        <a:rPr lang="en-US" sz="1200" dirty="0" smtClean="0"/>
                        <a:t>No</a:t>
                      </a:r>
                      <a:endParaRPr lang="en-US" sz="1200" dirty="0"/>
                    </a:p>
                  </a:txBody>
                  <a:tcPr/>
                </a:tc>
                <a:tc>
                  <a:txBody>
                    <a:bodyPr/>
                    <a:lstStyle/>
                    <a:p>
                      <a:pPr algn="ctr"/>
                      <a:r>
                        <a:rPr lang="en-US" sz="1200" dirty="0" smtClean="0"/>
                        <a:t>No</a:t>
                      </a:r>
                      <a:endParaRPr lang="en-US" sz="1200" dirty="0"/>
                    </a:p>
                  </a:txBody>
                  <a:tcPr/>
                </a:tc>
              </a:tr>
              <a:tr h="270840">
                <a:tc>
                  <a:txBody>
                    <a:bodyPr/>
                    <a:lstStyle/>
                    <a:p>
                      <a:pPr algn="ctr"/>
                      <a:r>
                        <a:rPr lang="en-US" sz="1200" dirty="0" smtClean="0"/>
                        <a:t>Platform</a:t>
                      </a:r>
                      <a:endParaRPr lang="en-US" sz="1200" dirty="0"/>
                    </a:p>
                  </a:txBody>
                  <a:tcPr/>
                </a:tc>
                <a:tc>
                  <a:txBody>
                    <a:bodyPr/>
                    <a:lstStyle/>
                    <a:p>
                      <a:pPr algn="ctr"/>
                      <a:r>
                        <a:rPr lang="en-US" sz="1200" dirty="0" smtClean="0"/>
                        <a:t>JET-Linux</a:t>
                      </a:r>
                      <a:endParaRPr lang="en-US" sz="1200" dirty="0"/>
                    </a:p>
                  </a:txBody>
                  <a:tcPr>
                    <a:solidFill>
                      <a:srgbClr val="FFC000"/>
                    </a:solidFill>
                  </a:tcPr>
                </a:tc>
                <a:tc>
                  <a:txBody>
                    <a:bodyPr/>
                    <a:lstStyle/>
                    <a:p>
                      <a:pPr algn="ctr"/>
                      <a:r>
                        <a:rPr lang="en-US" sz="1200" dirty="0" smtClean="0"/>
                        <a:t>IBM</a:t>
                      </a:r>
                      <a:endParaRPr lang="en-US" sz="1200" dirty="0"/>
                    </a:p>
                  </a:txBody>
                  <a:tcPr/>
                </a:tc>
                <a:tc>
                  <a:txBody>
                    <a:bodyPr/>
                    <a:lstStyle/>
                    <a:p>
                      <a:pPr algn="ctr"/>
                      <a:r>
                        <a:rPr lang="en-US" sz="1200" dirty="0" smtClean="0"/>
                        <a:t>JET-Linux</a:t>
                      </a:r>
                      <a:endParaRPr lang="en-US" sz="1200" dirty="0"/>
                    </a:p>
                  </a:txBody>
                  <a:tcPr/>
                </a:tc>
                <a:tc>
                  <a:txBody>
                    <a:bodyPr/>
                    <a:lstStyle/>
                    <a:p>
                      <a:pPr algn="ctr"/>
                      <a:r>
                        <a:rPr lang="en-US" sz="1200" dirty="0" smtClean="0"/>
                        <a:t>IBM</a:t>
                      </a:r>
                      <a:endParaRPr lang="en-US" sz="1200" dirty="0"/>
                    </a:p>
                  </a:txBody>
                  <a:tcPr/>
                </a:tc>
              </a:tr>
              <a:tr h="331026">
                <a:tc gridSpan="5">
                  <a:txBody>
                    <a:bodyPr/>
                    <a:lstStyle/>
                    <a:p>
                      <a:pPr algn="ctr"/>
                      <a:r>
                        <a:rPr lang="en-US" sz="1600" b="1" dirty="0" smtClean="0"/>
                        <a:t>Physics schemes</a:t>
                      </a:r>
                      <a:endParaRPr lang="en-US" sz="1600" b="1" dirty="0"/>
                    </a:p>
                  </a:txBody>
                  <a:tcPr>
                    <a:solidFill>
                      <a:srgbClr val="FFC000"/>
                    </a:solidFill>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600" b="1" dirty="0"/>
                    </a:p>
                  </a:txBody>
                  <a:tcPr/>
                </a:tc>
                <a:tc hMerge="1">
                  <a:txBody>
                    <a:bodyPr/>
                    <a:lstStyle/>
                    <a:p>
                      <a:pPr algn="ctr"/>
                      <a:endParaRPr lang="en-US" sz="1600" b="1" dirty="0"/>
                    </a:p>
                  </a:txBody>
                  <a:tcPr/>
                </a:tc>
              </a:tr>
              <a:tr h="270840">
                <a:tc>
                  <a:txBody>
                    <a:bodyPr/>
                    <a:lstStyle/>
                    <a:p>
                      <a:pPr algn="ctr"/>
                      <a:r>
                        <a:rPr lang="en-US" sz="1200" dirty="0" smtClean="0"/>
                        <a:t>Microphysics</a:t>
                      </a:r>
                      <a:endParaRPr lang="en-US" sz="1200" dirty="0"/>
                    </a:p>
                  </a:txBody>
                  <a:tcPr/>
                </a:tc>
                <a:tc>
                  <a:txBody>
                    <a:bodyPr/>
                    <a:lstStyle/>
                    <a:p>
                      <a:pPr algn="ctr"/>
                      <a:r>
                        <a:rPr lang="en-US" sz="1200" dirty="0" smtClean="0"/>
                        <a:t>Ferrier</a:t>
                      </a:r>
                      <a:endParaRPr lang="en-US" sz="1200" dirty="0"/>
                    </a:p>
                  </a:txBody>
                  <a:tcPr>
                    <a:solidFill>
                      <a:srgbClr val="FFC000"/>
                    </a:solidFill>
                  </a:tcPr>
                </a:tc>
                <a:tc>
                  <a:txBody>
                    <a:bodyPr/>
                    <a:lstStyle/>
                    <a:p>
                      <a:pPr algn="ctr"/>
                      <a:r>
                        <a:rPr lang="en-US" sz="1200" dirty="0" smtClean="0"/>
                        <a:t>Ferrier</a:t>
                      </a:r>
                      <a:endParaRPr lang="en-US" sz="1200" dirty="0"/>
                    </a:p>
                  </a:txBody>
                  <a:tcPr/>
                </a:tc>
                <a:tc>
                  <a:txBody>
                    <a:bodyPr/>
                    <a:lstStyle/>
                    <a:p>
                      <a:pPr algn="ctr"/>
                      <a:r>
                        <a:rPr lang="en-US" sz="1200" dirty="0" smtClean="0"/>
                        <a:t>Ferrier</a:t>
                      </a:r>
                      <a:endParaRPr lang="en-US" sz="1200" dirty="0"/>
                    </a:p>
                  </a:txBody>
                  <a:tcPr/>
                </a:tc>
                <a:tc>
                  <a:txBody>
                    <a:bodyPr/>
                    <a:lstStyle/>
                    <a:p>
                      <a:pPr algn="ctr"/>
                      <a:r>
                        <a:rPr lang="en-US" sz="1200" dirty="0" smtClean="0"/>
                        <a:t>Ferrier</a:t>
                      </a:r>
                      <a:endParaRPr lang="en-US" sz="1200" dirty="0"/>
                    </a:p>
                  </a:txBody>
                  <a:tcPr/>
                </a:tc>
              </a:tr>
              <a:tr h="270840">
                <a:tc>
                  <a:txBody>
                    <a:bodyPr/>
                    <a:lstStyle/>
                    <a:p>
                      <a:pPr algn="ctr"/>
                      <a:r>
                        <a:rPr lang="en-US" sz="1200" dirty="0" smtClean="0"/>
                        <a:t>Radiation</a:t>
                      </a:r>
                      <a:r>
                        <a:rPr lang="en-US" sz="1200" baseline="0" dirty="0" smtClean="0"/>
                        <a:t> (SW)</a:t>
                      </a:r>
                      <a:endParaRPr lang="en-US" sz="1200" dirty="0"/>
                    </a:p>
                  </a:txBody>
                  <a:tcPr/>
                </a:tc>
                <a:tc>
                  <a:txBody>
                    <a:bodyPr/>
                    <a:lstStyle/>
                    <a:p>
                      <a:pPr algn="ctr"/>
                      <a:r>
                        <a:rPr lang="en-US" sz="1200" dirty="0" smtClean="0"/>
                        <a:t>GFDL</a:t>
                      </a:r>
                      <a:endParaRPr lang="en-US" sz="1200" dirty="0"/>
                    </a:p>
                  </a:txBody>
                  <a:tcPr>
                    <a:solidFill>
                      <a:srgbClr val="FFC000"/>
                    </a:solidFill>
                  </a:tcPr>
                </a:tc>
                <a:tc>
                  <a:txBody>
                    <a:bodyPr/>
                    <a:lstStyle/>
                    <a:p>
                      <a:pPr algn="ctr"/>
                      <a:r>
                        <a:rPr lang="en-US" sz="1200" dirty="0" smtClean="0"/>
                        <a:t>GFDL</a:t>
                      </a:r>
                      <a:endParaRPr lang="en-US" sz="1200" dirty="0"/>
                    </a:p>
                  </a:txBody>
                  <a:tcPr/>
                </a:tc>
                <a:tc>
                  <a:txBody>
                    <a:bodyPr/>
                    <a:lstStyle/>
                    <a:p>
                      <a:pPr algn="ctr"/>
                      <a:r>
                        <a:rPr lang="en-US" sz="1200" dirty="0" smtClean="0"/>
                        <a:t>NCAR SW</a:t>
                      </a:r>
                      <a:endParaRPr lang="en-US" sz="1200" dirty="0"/>
                    </a:p>
                  </a:txBody>
                  <a:tcPr/>
                </a:tc>
                <a:tc>
                  <a:txBody>
                    <a:bodyPr/>
                    <a:lstStyle/>
                    <a:p>
                      <a:pPr algn="ctr"/>
                      <a:r>
                        <a:rPr lang="en-US" sz="1200" dirty="0" smtClean="0"/>
                        <a:t>GFDL</a:t>
                      </a:r>
                      <a:endParaRPr lang="en-US" sz="1200" dirty="0"/>
                    </a:p>
                  </a:txBody>
                  <a:tcPr/>
                </a:tc>
              </a:tr>
              <a:tr h="270840">
                <a:tc>
                  <a:txBody>
                    <a:bodyPr/>
                    <a:lstStyle/>
                    <a:p>
                      <a:pPr algn="ctr"/>
                      <a:r>
                        <a:rPr lang="en-US" sz="1200" dirty="0" smtClean="0"/>
                        <a:t>Radiation (LW)</a:t>
                      </a:r>
                      <a:endParaRPr lang="en-US" sz="1200" dirty="0"/>
                    </a:p>
                  </a:txBody>
                  <a:tcPr/>
                </a:tc>
                <a:tc>
                  <a:txBody>
                    <a:bodyPr/>
                    <a:lstStyle/>
                    <a:p>
                      <a:pPr algn="ctr"/>
                      <a:r>
                        <a:rPr lang="en-US" sz="1200" dirty="0" smtClean="0"/>
                        <a:t>GFDL</a:t>
                      </a:r>
                      <a:endParaRPr lang="en-US" sz="1200" dirty="0"/>
                    </a:p>
                  </a:txBody>
                  <a:tcPr>
                    <a:solidFill>
                      <a:srgbClr val="FFC000"/>
                    </a:solidFill>
                  </a:tcPr>
                </a:tc>
                <a:tc>
                  <a:txBody>
                    <a:bodyPr/>
                    <a:lstStyle/>
                    <a:p>
                      <a:pPr algn="ctr"/>
                      <a:r>
                        <a:rPr lang="en-US" sz="1200" dirty="0" smtClean="0"/>
                        <a:t>GFDL</a:t>
                      </a:r>
                      <a:endParaRPr lang="en-US" sz="1200" dirty="0"/>
                    </a:p>
                  </a:txBody>
                  <a:tcPr/>
                </a:tc>
                <a:tc>
                  <a:txBody>
                    <a:bodyPr/>
                    <a:lstStyle/>
                    <a:p>
                      <a:pPr algn="ctr"/>
                      <a:r>
                        <a:rPr lang="en-US" sz="1200" dirty="0" smtClean="0"/>
                        <a:t>RRTM</a:t>
                      </a:r>
                      <a:endParaRPr lang="en-US" sz="1200" dirty="0"/>
                    </a:p>
                  </a:txBody>
                  <a:tcPr/>
                </a:tc>
                <a:tc>
                  <a:txBody>
                    <a:bodyPr/>
                    <a:lstStyle/>
                    <a:p>
                      <a:pPr algn="ctr"/>
                      <a:r>
                        <a:rPr lang="en-US" sz="1200" dirty="0" smtClean="0"/>
                        <a:t>GFDL</a:t>
                      </a:r>
                      <a:endParaRPr lang="en-US" sz="1200" dirty="0"/>
                    </a:p>
                  </a:txBody>
                  <a:tcPr/>
                </a:tc>
              </a:tr>
              <a:tr h="451399">
                <a:tc>
                  <a:txBody>
                    <a:bodyPr/>
                    <a:lstStyle/>
                    <a:p>
                      <a:pPr algn="ctr"/>
                      <a:r>
                        <a:rPr lang="en-US" sz="1200" dirty="0" smtClean="0"/>
                        <a:t>Surface Scheme</a:t>
                      </a:r>
                      <a:endParaRPr lang="en-US" sz="1200" dirty="0"/>
                    </a:p>
                  </a:txBody>
                  <a:tcPr/>
                </a:tc>
                <a:tc>
                  <a:txBody>
                    <a:bodyPr/>
                    <a:lstStyle/>
                    <a:p>
                      <a:pPr algn="ctr"/>
                      <a:r>
                        <a:rPr lang="en-US" sz="1200" dirty="0" smtClean="0"/>
                        <a:t>GFDL (2010 implementation)</a:t>
                      </a:r>
                      <a:endParaRPr lang="en-US" sz="1200" dirty="0"/>
                    </a:p>
                  </a:txBody>
                  <a:tcPr>
                    <a:solidFill>
                      <a:srgbClr val="FFC000"/>
                    </a:solidFill>
                  </a:tcPr>
                </a:tc>
                <a:tc>
                  <a:txBody>
                    <a:bodyPr/>
                    <a:lstStyle/>
                    <a:p>
                      <a:pPr algn="ctr"/>
                      <a:r>
                        <a:rPr lang="en-US" sz="1200" dirty="0" smtClean="0"/>
                        <a:t>GFDL (2011 implementation)</a:t>
                      </a:r>
                      <a:endParaRPr lang="en-US" sz="1200" dirty="0"/>
                    </a:p>
                  </a:txBody>
                  <a:tcPr/>
                </a:tc>
                <a:tc>
                  <a:txBody>
                    <a:bodyPr/>
                    <a:lstStyle/>
                    <a:p>
                      <a:pPr algn="ctr"/>
                      <a:r>
                        <a:rPr lang="en-US" sz="1200" dirty="0" smtClean="0"/>
                        <a:t>GFDL (2009 implementation)</a:t>
                      </a:r>
                      <a:endParaRPr lang="en-US" sz="1200" dirty="0"/>
                    </a:p>
                  </a:txBody>
                  <a:tcPr/>
                </a:tc>
                <a:tc>
                  <a:txBody>
                    <a:bodyPr/>
                    <a:lstStyle/>
                    <a:p>
                      <a:pPr algn="ctr"/>
                      <a:r>
                        <a:rPr lang="en-US" sz="1200" dirty="0" smtClean="0"/>
                        <a:t>GFDL</a:t>
                      </a:r>
                      <a:endParaRPr lang="en-US" sz="1200" dirty="0"/>
                    </a:p>
                  </a:txBody>
                  <a:tcPr/>
                </a:tc>
              </a:tr>
              <a:tr h="451399">
                <a:tc>
                  <a:txBody>
                    <a:bodyPr/>
                    <a:lstStyle/>
                    <a:p>
                      <a:pPr algn="ctr"/>
                      <a:r>
                        <a:rPr lang="en-US" sz="1200" dirty="0" smtClean="0"/>
                        <a:t>PBL Scheme</a:t>
                      </a:r>
                      <a:endParaRPr lang="en-US" sz="1200" dirty="0"/>
                    </a:p>
                  </a:txBody>
                  <a:tcPr/>
                </a:tc>
                <a:tc>
                  <a:txBody>
                    <a:bodyPr/>
                    <a:lstStyle/>
                    <a:p>
                      <a:pPr algn="ctr"/>
                      <a:r>
                        <a:rPr lang="en-US" sz="1200" dirty="0" smtClean="0"/>
                        <a:t>GFS (Modified</a:t>
                      </a:r>
                      <a:r>
                        <a:rPr lang="en-US" sz="1200" baseline="0" dirty="0" smtClean="0"/>
                        <a:t> for HR implementation)</a:t>
                      </a:r>
                      <a:endParaRPr lang="en-US" sz="1200" dirty="0"/>
                    </a:p>
                  </a:txBody>
                  <a:tcPr>
                    <a:solidFill>
                      <a:srgbClr val="FFC000"/>
                    </a:solidFill>
                  </a:tcPr>
                </a:tc>
                <a:tc>
                  <a:txBody>
                    <a:bodyPr/>
                    <a:lstStyle/>
                    <a:p>
                      <a:pPr algn="ctr"/>
                      <a:r>
                        <a:rPr lang="en-US" sz="1200" dirty="0" smtClean="0"/>
                        <a:t>GFS</a:t>
                      </a:r>
                      <a:endParaRPr lang="en-US" sz="1200" dirty="0"/>
                    </a:p>
                  </a:txBody>
                  <a:tcPr/>
                </a:tc>
                <a:tc>
                  <a:txBody>
                    <a:bodyPr/>
                    <a:lstStyle/>
                    <a:p>
                      <a:pPr algn="ctr"/>
                      <a:r>
                        <a:rPr lang="en-US" sz="1200" dirty="0" smtClean="0"/>
                        <a:t>GFS</a:t>
                      </a:r>
                      <a:endParaRPr lang="en-US" sz="1200" dirty="0"/>
                    </a:p>
                  </a:txBody>
                  <a:tcPr/>
                </a:tc>
                <a:tc>
                  <a:txBody>
                    <a:bodyPr/>
                    <a:lstStyle/>
                    <a:p>
                      <a:pPr algn="ctr"/>
                      <a:r>
                        <a:rPr lang="en-US" sz="1200" dirty="0" smtClean="0"/>
                        <a:t>GFS</a:t>
                      </a:r>
                      <a:endParaRPr lang="en-US" sz="1200" dirty="0"/>
                    </a:p>
                  </a:txBody>
                  <a:tcPr/>
                </a:tc>
              </a:tr>
              <a:tr h="451399">
                <a:tc>
                  <a:txBody>
                    <a:bodyPr/>
                    <a:lstStyle/>
                    <a:p>
                      <a:pPr algn="ctr"/>
                      <a:r>
                        <a:rPr lang="en-US" sz="1200" dirty="0" smtClean="0"/>
                        <a:t>Cumulus Parameterization</a:t>
                      </a:r>
                      <a:endParaRPr lang="en-US" sz="1200" dirty="0"/>
                    </a:p>
                  </a:txBody>
                  <a:tcPr/>
                </a:tc>
                <a:tc>
                  <a:txBody>
                    <a:bodyPr/>
                    <a:lstStyle/>
                    <a:p>
                      <a:pPr algn="ctr"/>
                      <a:r>
                        <a:rPr lang="en-US" sz="1200" dirty="0" smtClean="0"/>
                        <a:t>New</a:t>
                      </a:r>
                      <a:r>
                        <a:rPr lang="en-US" sz="1200" baseline="0" dirty="0" smtClean="0"/>
                        <a:t> SAS (27-9 KM)</a:t>
                      </a:r>
                    </a:p>
                    <a:p>
                      <a:pPr algn="ctr"/>
                      <a:r>
                        <a:rPr lang="en-US" sz="1200" baseline="0" dirty="0" smtClean="0"/>
                        <a:t>no CP (3 KM)</a:t>
                      </a:r>
                      <a:endParaRPr lang="en-US" sz="1200" dirty="0"/>
                    </a:p>
                  </a:txBody>
                  <a:tcPr>
                    <a:solidFill>
                      <a:srgbClr val="FFC000"/>
                    </a:solidFill>
                  </a:tcPr>
                </a:tc>
                <a:tc>
                  <a:txBody>
                    <a:bodyPr/>
                    <a:lstStyle/>
                    <a:p>
                      <a:pPr algn="ctr"/>
                      <a:r>
                        <a:rPr lang="en-US" sz="1200" dirty="0" smtClean="0"/>
                        <a:t>New SAS</a:t>
                      </a:r>
                      <a:endParaRPr lang="en-US" sz="1200" dirty="0"/>
                    </a:p>
                  </a:txBody>
                  <a:tcPr/>
                </a:tc>
                <a:tc>
                  <a:txBody>
                    <a:bodyPr/>
                    <a:lstStyle/>
                    <a:p>
                      <a:pPr algn="ctr"/>
                      <a:r>
                        <a:rPr lang="en-US" sz="1200" dirty="0" smtClean="0"/>
                        <a:t>SAS (9 KM)</a:t>
                      </a:r>
                    </a:p>
                    <a:p>
                      <a:pPr algn="ctr"/>
                      <a:r>
                        <a:rPr lang="en-US" sz="1200" dirty="0" smtClean="0"/>
                        <a:t>no CP (3KM)</a:t>
                      </a:r>
                      <a:endParaRPr lang="en-US" sz="1200" dirty="0"/>
                    </a:p>
                  </a:txBody>
                  <a:tcPr/>
                </a:tc>
                <a:tc>
                  <a:txBody>
                    <a:bodyPr/>
                    <a:lstStyle/>
                    <a:p>
                      <a:pPr algn="ctr"/>
                      <a:r>
                        <a:rPr lang="en-US" sz="1200" dirty="0" smtClean="0"/>
                        <a:t>SAS</a:t>
                      </a:r>
                      <a:endParaRPr lang="en-US" sz="1200" dirty="0"/>
                    </a:p>
                  </a:txBody>
                  <a:tcPr/>
                </a:tc>
              </a:tr>
              <a:tr h="270840">
                <a:tc>
                  <a:txBody>
                    <a:bodyPr/>
                    <a:lstStyle/>
                    <a:p>
                      <a:pPr algn="ctr"/>
                      <a:r>
                        <a:rPr lang="en-US" sz="1200" dirty="0" smtClean="0"/>
                        <a:t>Land</a:t>
                      </a:r>
                      <a:r>
                        <a:rPr lang="en-US" sz="1200" baseline="0" dirty="0" smtClean="0"/>
                        <a:t> Surface</a:t>
                      </a:r>
                      <a:endParaRPr lang="en-US" sz="1200" dirty="0"/>
                    </a:p>
                  </a:txBody>
                  <a:tcPr/>
                </a:tc>
                <a:tc>
                  <a:txBody>
                    <a:bodyPr/>
                    <a:lstStyle/>
                    <a:p>
                      <a:pPr algn="ctr"/>
                      <a:r>
                        <a:rPr lang="en-US" sz="1200" dirty="0" smtClean="0"/>
                        <a:t>GFDL Slab</a:t>
                      </a:r>
                      <a:endParaRPr lang="en-US" sz="1200" dirty="0"/>
                    </a:p>
                  </a:txBody>
                  <a:tcPr>
                    <a:solidFill>
                      <a:srgbClr val="FFC000"/>
                    </a:solidFill>
                  </a:tcPr>
                </a:tc>
                <a:tc>
                  <a:txBody>
                    <a:bodyPr/>
                    <a:lstStyle/>
                    <a:p>
                      <a:pPr algn="ctr"/>
                      <a:r>
                        <a:rPr lang="en-US" sz="1200" dirty="0" smtClean="0"/>
                        <a:t>GFDL Slab</a:t>
                      </a:r>
                      <a:endParaRPr lang="en-US" sz="1200" dirty="0"/>
                    </a:p>
                  </a:txBody>
                  <a:tcPr/>
                </a:tc>
                <a:tc>
                  <a:txBody>
                    <a:bodyPr/>
                    <a:lstStyle/>
                    <a:p>
                      <a:pPr algn="ctr"/>
                      <a:r>
                        <a:rPr lang="en-US" sz="1200" dirty="0" smtClean="0"/>
                        <a:t>GFDL Slab</a:t>
                      </a:r>
                      <a:endParaRPr lang="en-US" sz="1200" dirty="0"/>
                    </a:p>
                  </a:txBody>
                  <a:tcPr/>
                </a:tc>
                <a:tc>
                  <a:txBody>
                    <a:bodyPr/>
                    <a:lstStyle/>
                    <a:p>
                      <a:pPr algn="ctr"/>
                      <a:r>
                        <a:rPr lang="en-US" sz="1200" dirty="0" smtClean="0"/>
                        <a:t>GFDL Slab</a:t>
                      </a:r>
                      <a:endParaRPr lang="en-US" sz="1200" dirty="0"/>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High-Resolution HWRF Upgrades and Bug-fixes</a:t>
            </a:r>
            <a:endParaRPr lang="en-US" sz="3200" dirty="0"/>
          </a:p>
        </p:txBody>
      </p:sp>
      <p:graphicFrame>
        <p:nvGraphicFramePr>
          <p:cNvPr id="4" name="Content Placeholder 3"/>
          <p:cNvGraphicFramePr>
            <a:graphicFrameLocks noGrp="1"/>
          </p:cNvGraphicFramePr>
          <p:nvPr>
            <p:ph idx="1"/>
          </p:nvPr>
        </p:nvGraphicFramePr>
        <p:xfrm>
          <a:off x="457200" y="1295400"/>
          <a:ext cx="8229600" cy="535432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endParaRPr lang="en-US" dirty="0"/>
                    </a:p>
                  </a:txBody>
                  <a:tcPr/>
                </a:tc>
                <a:tc>
                  <a:txBody>
                    <a:bodyPr/>
                    <a:lstStyle/>
                    <a:p>
                      <a:pPr algn="ctr"/>
                      <a:r>
                        <a:rPr lang="en-US" dirty="0" smtClean="0"/>
                        <a:t>Stream 1.5 HWRF</a:t>
                      </a:r>
                      <a:endParaRPr lang="en-US" dirty="0"/>
                    </a:p>
                  </a:txBody>
                  <a:tcPr/>
                </a:tc>
                <a:tc>
                  <a:txBody>
                    <a:bodyPr/>
                    <a:lstStyle/>
                    <a:p>
                      <a:pPr algn="ctr"/>
                      <a:r>
                        <a:rPr lang="en-US" dirty="0" smtClean="0"/>
                        <a:t>Upgrade or</a:t>
                      </a:r>
                      <a:r>
                        <a:rPr lang="en-US" baseline="0" dirty="0" smtClean="0"/>
                        <a:t> Bug-fix</a:t>
                      </a:r>
                      <a:endParaRPr lang="en-US" dirty="0"/>
                    </a:p>
                  </a:txBody>
                  <a:tcPr/>
                </a:tc>
              </a:tr>
              <a:tr h="370840">
                <a:tc>
                  <a:txBody>
                    <a:bodyPr/>
                    <a:lstStyle/>
                    <a:p>
                      <a:pPr algn="ctr"/>
                      <a:r>
                        <a:rPr lang="en-US" sz="1400" dirty="0" smtClean="0"/>
                        <a:t>Moving nest</a:t>
                      </a:r>
                      <a:endParaRPr lang="en-US" sz="1400" dirty="0"/>
                    </a:p>
                  </a:txBody>
                  <a:tcPr/>
                </a:tc>
                <a:tc>
                  <a:txBody>
                    <a:bodyPr/>
                    <a:lstStyle/>
                    <a:p>
                      <a:pPr algn="ctr"/>
                      <a:r>
                        <a:rPr lang="en-US" sz="1400" dirty="0" smtClean="0"/>
                        <a:t>New algorithm</a:t>
                      </a:r>
                      <a:endParaRPr lang="en-US" sz="1400" dirty="0"/>
                    </a:p>
                  </a:txBody>
                  <a:tcPr/>
                </a:tc>
                <a:tc>
                  <a:txBody>
                    <a:bodyPr/>
                    <a:lstStyle/>
                    <a:p>
                      <a:pPr algn="ctr"/>
                      <a:r>
                        <a:rPr lang="en-US" sz="1400" dirty="0" smtClean="0"/>
                        <a:t>Upgrade</a:t>
                      </a:r>
                      <a:endParaRPr lang="en-US" sz="1400" dirty="0"/>
                    </a:p>
                  </a:txBody>
                  <a:tcPr/>
                </a:tc>
              </a:tr>
              <a:tr h="370840">
                <a:tc>
                  <a:txBody>
                    <a:bodyPr/>
                    <a:lstStyle/>
                    <a:p>
                      <a:pPr algn="ctr"/>
                      <a:r>
                        <a:rPr lang="en-US" sz="1400" dirty="0" smtClean="0"/>
                        <a:t>Microphysics</a:t>
                      </a:r>
                      <a:endParaRPr lang="en-US" sz="1400" dirty="0"/>
                    </a:p>
                  </a:txBody>
                  <a:tcPr/>
                </a:tc>
                <a:tc>
                  <a:txBody>
                    <a:bodyPr/>
                    <a:lstStyle/>
                    <a:p>
                      <a:pPr algn="ctr"/>
                      <a:r>
                        <a:rPr lang="en-US" sz="1400" dirty="0" smtClean="0"/>
                        <a:t>Ferrier</a:t>
                      </a:r>
                      <a:endParaRPr lang="en-US" sz="1400" dirty="0"/>
                    </a:p>
                  </a:txBody>
                  <a:tcPr/>
                </a:tc>
                <a:tc>
                  <a:txBody>
                    <a:bodyPr/>
                    <a:lstStyle/>
                    <a:p>
                      <a:pPr algn="ctr"/>
                      <a:r>
                        <a:rPr lang="en-US" sz="1400" dirty="0" smtClean="0"/>
                        <a:t>Bug-fix (moving</a:t>
                      </a:r>
                      <a:r>
                        <a:rPr lang="en-US" sz="1400" baseline="0" dirty="0" smtClean="0"/>
                        <a:t> nest hydrometer initialization)</a:t>
                      </a:r>
                      <a:endParaRPr lang="en-US" sz="1400" dirty="0"/>
                    </a:p>
                  </a:txBody>
                  <a:tcPr/>
                </a:tc>
              </a:tr>
              <a:tr h="370840">
                <a:tc>
                  <a:txBody>
                    <a:bodyPr/>
                    <a:lstStyle/>
                    <a:p>
                      <a:pPr algn="ctr"/>
                      <a:r>
                        <a:rPr lang="en-US" sz="1400" dirty="0" smtClean="0"/>
                        <a:t>Surface scheme</a:t>
                      </a:r>
                      <a:endParaRPr lang="en-US" sz="1400" dirty="0"/>
                    </a:p>
                  </a:txBody>
                  <a:tcPr/>
                </a:tc>
                <a:tc>
                  <a:txBody>
                    <a:bodyPr/>
                    <a:lstStyle/>
                    <a:p>
                      <a:pPr algn="ctr"/>
                      <a:r>
                        <a:rPr lang="en-US" sz="1400" dirty="0" smtClean="0"/>
                        <a:t>GFDL</a:t>
                      </a:r>
                      <a:endParaRPr lang="en-US" sz="1400" dirty="0"/>
                    </a:p>
                  </a:txBody>
                  <a:tcPr/>
                </a:tc>
                <a:tc>
                  <a:txBody>
                    <a:bodyPr/>
                    <a:lstStyle/>
                    <a:p>
                      <a:pPr algn="ctr"/>
                      <a:r>
                        <a:rPr lang="en-US" sz="1400" dirty="0" smtClean="0"/>
                        <a:t>Upgrade (based on observation</a:t>
                      </a:r>
                      <a:r>
                        <a:rPr lang="en-US" sz="1400" baseline="0" dirty="0" smtClean="0"/>
                        <a:t> C</a:t>
                      </a:r>
                      <a:r>
                        <a:rPr lang="en-US" sz="1400" baseline="-25000" dirty="0" smtClean="0"/>
                        <a:t>D</a:t>
                      </a:r>
                      <a:r>
                        <a:rPr lang="en-US" sz="1400" baseline="0" dirty="0" smtClean="0"/>
                        <a:t> &amp; C</a:t>
                      </a:r>
                      <a:r>
                        <a:rPr lang="en-US" sz="1400" baseline="-25000" dirty="0" smtClean="0"/>
                        <a:t>H</a:t>
                      </a:r>
                      <a:r>
                        <a:rPr lang="en-US" sz="1400" baseline="0" dirty="0" smtClean="0"/>
                        <a:t>)</a:t>
                      </a:r>
                      <a:endParaRPr lang="en-US" sz="1400" baseline="-25000" dirty="0"/>
                    </a:p>
                  </a:txBody>
                  <a:tcPr/>
                </a:tc>
              </a:tr>
              <a:tr h="370840">
                <a:tc>
                  <a:txBody>
                    <a:bodyPr/>
                    <a:lstStyle/>
                    <a:p>
                      <a:pPr algn="ctr"/>
                      <a:r>
                        <a:rPr lang="en-US" sz="1400" dirty="0" smtClean="0"/>
                        <a:t>PBL scheme</a:t>
                      </a:r>
                      <a:endParaRPr lang="en-US" sz="1400" dirty="0"/>
                    </a:p>
                  </a:txBody>
                  <a:tcPr/>
                </a:tc>
                <a:tc>
                  <a:txBody>
                    <a:bodyPr/>
                    <a:lstStyle/>
                    <a:p>
                      <a:pPr algn="ctr"/>
                      <a:r>
                        <a:rPr lang="en-US" sz="1400" dirty="0" smtClean="0"/>
                        <a:t>GFS</a:t>
                      </a:r>
                      <a:endParaRPr lang="en-US" sz="1400" dirty="0"/>
                    </a:p>
                  </a:txBody>
                  <a:tcPr/>
                </a:tc>
                <a:tc>
                  <a:txBody>
                    <a:bodyPr/>
                    <a:lstStyle/>
                    <a:p>
                      <a:pPr algn="ctr"/>
                      <a:r>
                        <a:rPr lang="en-US" sz="1400" dirty="0" smtClean="0"/>
                        <a:t>Upgrade (based on observation K</a:t>
                      </a:r>
                      <a:r>
                        <a:rPr lang="en-US" sz="1400" baseline="-25000" dirty="0" smtClean="0"/>
                        <a:t>m</a:t>
                      </a:r>
                      <a:r>
                        <a:rPr lang="en-US" sz="1400" baseline="0" dirty="0" smtClean="0"/>
                        <a:t>)</a:t>
                      </a:r>
                      <a:endParaRPr lang="en-US" sz="1400" baseline="0" dirty="0"/>
                    </a:p>
                  </a:txBody>
                  <a:tcPr/>
                </a:tc>
              </a:tr>
              <a:tr h="370840">
                <a:tc>
                  <a:txBody>
                    <a:bodyPr/>
                    <a:lstStyle/>
                    <a:p>
                      <a:pPr algn="ctr"/>
                      <a:r>
                        <a:rPr lang="en-US" sz="1400" dirty="0" smtClean="0"/>
                        <a:t>Cumulus Parameterization</a:t>
                      </a:r>
                      <a:endParaRPr lang="en-US" sz="1400" dirty="0"/>
                    </a:p>
                  </a:txBody>
                  <a:tcPr/>
                </a:tc>
                <a:tc>
                  <a:txBody>
                    <a:bodyPr/>
                    <a:lstStyle/>
                    <a:p>
                      <a:pPr algn="ctr"/>
                      <a:r>
                        <a:rPr lang="en-US" sz="1400" dirty="0" smtClean="0"/>
                        <a:t>New</a:t>
                      </a:r>
                      <a:r>
                        <a:rPr lang="en-US" sz="1400" baseline="0" dirty="0" smtClean="0"/>
                        <a:t> CP (27-9 KM)</a:t>
                      </a:r>
                    </a:p>
                    <a:p>
                      <a:pPr algn="ctr"/>
                      <a:r>
                        <a:rPr lang="en-US" sz="1400" baseline="0" dirty="0" smtClean="0"/>
                        <a:t>No CP (3-KM)</a:t>
                      </a:r>
                      <a:endParaRPr lang="en-US" sz="1400" dirty="0"/>
                    </a:p>
                  </a:txBody>
                  <a:tcPr/>
                </a:tc>
                <a:tc>
                  <a:txBody>
                    <a:bodyPr/>
                    <a:lstStyle/>
                    <a:p>
                      <a:pPr algn="ctr"/>
                      <a:r>
                        <a:rPr lang="en-US" sz="1400" baseline="0" dirty="0" smtClean="0"/>
                        <a:t>Upgrade</a:t>
                      </a:r>
                    </a:p>
                    <a:p>
                      <a:pPr algn="ctr"/>
                      <a:r>
                        <a:rPr lang="en-US" sz="1400" baseline="0" dirty="0" smtClean="0"/>
                        <a:t>(Random cloud top, Convection overshoot, Max cloud base mass flux, </a:t>
                      </a:r>
                      <a:r>
                        <a:rPr lang="en-US" sz="1400" baseline="0" dirty="0" smtClean="0">
                          <a:latin typeface="Times New Roman" pitchFamily="18" charset="0"/>
                        </a:rPr>
                        <a:t>C</a:t>
                      </a:r>
                      <a:r>
                        <a:rPr lang="en-US" sz="1400" dirty="0" smtClean="0">
                          <a:latin typeface="Times New Roman" pitchFamily="18" charset="0"/>
                        </a:rPr>
                        <a:t>onvection-induced pressure gradient force</a:t>
                      </a:r>
                      <a:r>
                        <a:rPr lang="en-US" sz="1400" baseline="0" dirty="0" smtClean="0"/>
                        <a:t>)</a:t>
                      </a:r>
                    </a:p>
                    <a:p>
                      <a:pPr algn="ctr"/>
                      <a:endParaRPr lang="en-US" sz="1400" baseline="0" dirty="0"/>
                    </a:p>
                  </a:txBody>
                  <a:tcPr/>
                </a:tc>
              </a:tr>
              <a:tr h="370840">
                <a:tc>
                  <a:txBody>
                    <a:bodyPr/>
                    <a:lstStyle/>
                    <a:p>
                      <a:pPr algn="ctr"/>
                      <a:r>
                        <a:rPr lang="en-US" sz="1400" dirty="0" smtClean="0"/>
                        <a:t>Explicit Lateral Diffusion</a:t>
                      </a:r>
                      <a:endParaRPr lang="en-US" sz="1400" dirty="0"/>
                    </a:p>
                  </a:txBody>
                  <a:tcPr/>
                </a:tc>
                <a:tc>
                  <a:txBody>
                    <a:bodyPr/>
                    <a:lstStyle/>
                    <a:p>
                      <a:pPr algn="ctr"/>
                      <a:r>
                        <a:rPr lang="en-US" sz="1400" dirty="0" smtClean="0"/>
                        <a:t>COAC=0.75</a:t>
                      </a:r>
                      <a:r>
                        <a:rPr lang="en-US" sz="1400" baseline="0" dirty="0" smtClean="0"/>
                        <a:t> (27 KM)</a:t>
                      </a:r>
                    </a:p>
                    <a:p>
                      <a:pPr algn="ctr"/>
                      <a:r>
                        <a:rPr lang="en-US" sz="1400" baseline="0" dirty="0" smtClean="0"/>
                        <a:t>COAC=5.0 (9-3 KM)</a:t>
                      </a:r>
                      <a:endParaRPr lang="en-US" sz="1400" dirty="0"/>
                    </a:p>
                  </a:txBody>
                  <a:tcPr/>
                </a:tc>
                <a:tc>
                  <a:txBody>
                    <a:bodyPr/>
                    <a:lstStyle/>
                    <a:p>
                      <a:pPr algn="ctr"/>
                      <a:r>
                        <a:rPr lang="en-US" sz="1400" baseline="0" dirty="0" smtClean="0"/>
                        <a:t>Empirical determined by computational damping and stability criterion</a:t>
                      </a:r>
                      <a:endParaRPr lang="en-US" sz="1400" baseline="0" dirty="0"/>
                    </a:p>
                  </a:txBody>
                  <a:tcPr/>
                </a:tc>
              </a:tr>
              <a:tr h="370840">
                <a:tc>
                  <a:txBody>
                    <a:bodyPr/>
                    <a:lstStyle/>
                    <a:p>
                      <a:pPr algn="ctr"/>
                      <a:r>
                        <a:rPr lang="en-US" sz="1400" dirty="0" smtClean="0"/>
                        <a:t>Vortex initialization</a:t>
                      </a:r>
                      <a:endParaRPr lang="en-US" sz="1400" dirty="0"/>
                    </a:p>
                  </a:txBody>
                  <a:tcPr/>
                </a:tc>
                <a:tc>
                  <a:txBody>
                    <a:bodyPr/>
                    <a:lstStyle/>
                    <a:p>
                      <a:pPr algn="ctr"/>
                      <a:r>
                        <a:rPr lang="en-US" sz="1400" dirty="0" smtClean="0"/>
                        <a:t>New vortex initialization</a:t>
                      </a:r>
                    </a:p>
                    <a:p>
                      <a:pPr algn="ctr"/>
                      <a:r>
                        <a:rPr lang="en-US" sz="1400" dirty="0" smtClean="0"/>
                        <a:t>Downscale (3 KM)</a:t>
                      </a:r>
                      <a:endParaRPr lang="en-US" sz="1400" dirty="0"/>
                    </a:p>
                  </a:txBody>
                  <a:tcPr/>
                </a:tc>
                <a:tc>
                  <a:txBody>
                    <a:bodyPr/>
                    <a:lstStyle/>
                    <a:p>
                      <a:pPr algn="ctr"/>
                      <a:r>
                        <a:rPr lang="en-US" sz="1400" baseline="0" dirty="0" smtClean="0"/>
                        <a:t>Upgrade</a:t>
                      </a:r>
                    </a:p>
                    <a:p>
                      <a:pPr algn="ctr"/>
                      <a:r>
                        <a:rPr lang="en-US" sz="1400" baseline="0" dirty="0" smtClean="0"/>
                        <a:t>(Vortex cycling, surface pressure correction, Storm size correction)</a:t>
                      </a:r>
                      <a:endParaRPr lang="en-US" sz="1400" baseline="0" dirty="0"/>
                    </a:p>
                  </a:txBody>
                  <a:tcPr/>
                </a:tc>
              </a:tr>
              <a:tr h="370840">
                <a:tc>
                  <a:txBody>
                    <a:bodyPr/>
                    <a:lstStyle/>
                    <a:p>
                      <a:pPr algn="ctr"/>
                      <a:r>
                        <a:rPr lang="en-US" sz="1400" dirty="0" smtClean="0"/>
                        <a:t>Post-processor</a:t>
                      </a:r>
                      <a:endParaRPr lang="en-US" sz="1400" dirty="0"/>
                    </a:p>
                  </a:txBody>
                  <a:tcPr/>
                </a:tc>
                <a:tc>
                  <a:txBody>
                    <a:bodyPr/>
                    <a:lstStyle/>
                    <a:p>
                      <a:pPr algn="ctr"/>
                      <a:r>
                        <a:rPr lang="en-US" sz="1400" dirty="0" err="1" smtClean="0"/>
                        <a:t>Diapost</a:t>
                      </a:r>
                      <a:endParaRPr lang="en-US" sz="1400" dirty="0"/>
                    </a:p>
                  </a:txBody>
                  <a:tcPr/>
                </a:tc>
                <a:tc>
                  <a:txBody>
                    <a:bodyPr/>
                    <a:lstStyle/>
                    <a:p>
                      <a:pPr algn="ctr"/>
                      <a:r>
                        <a:rPr lang="en-US" sz="1400" baseline="0" dirty="0" smtClean="0"/>
                        <a:t>Upgrade</a:t>
                      </a:r>
                      <a:endParaRPr lang="en-US" sz="1400" baseline="0" dirty="0"/>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27000"/>
            <a:ext cx="9144000" cy="520700"/>
          </a:xfrm>
        </p:spPr>
        <p:txBody>
          <a:bodyPr>
            <a:normAutofit fontScale="90000"/>
          </a:bodyPr>
          <a:lstStyle/>
          <a:p>
            <a:r>
              <a:rPr lang="en-US" sz="3200" smtClean="0"/>
              <a:t>2008/09/10 &amp; 2010 Verifications -- Sample Sizes</a:t>
            </a:r>
            <a:br>
              <a:rPr lang="en-US" sz="3200" smtClean="0"/>
            </a:br>
            <a:endParaRPr lang="en-US" sz="1800" smtClean="0"/>
          </a:p>
        </p:txBody>
      </p:sp>
      <p:pic>
        <p:nvPicPr>
          <p:cNvPr id="25603" name="Picture 3" descr="CaseNumbersH315_20080910"/>
          <p:cNvPicPr>
            <a:picLocks noChangeAspect="1" noChangeArrowheads="1"/>
          </p:cNvPicPr>
          <p:nvPr/>
        </p:nvPicPr>
        <p:blipFill>
          <a:blip r:embed="rId3" cstate="print"/>
          <a:srcRect l="10008" t="22049" r="12970" b="22159"/>
          <a:stretch>
            <a:fillRect/>
          </a:stretch>
        </p:blipFill>
        <p:spPr bwMode="auto">
          <a:xfrm>
            <a:off x="1450975" y="876300"/>
            <a:ext cx="5986463" cy="561181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rackStats2010H315_C5f"/>
          <p:cNvPicPr>
            <a:picLocks noChangeAspect="1" noChangeArrowheads="1"/>
          </p:cNvPicPr>
          <p:nvPr/>
        </p:nvPicPr>
        <p:blipFill>
          <a:blip r:embed="rId3" cstate="print"/>
          <a:srcRect l="8582" t="24471" r="10381" b="19482"/>
          <a:stretch>
            <a:fillRect/>
          </a:stretch>
        </p:blipFill>
        <p:spPr bwMode="auto">
          <a:xfrm>
            <a:off x="0" y="1131888"/>
            <a:ext cx="3148013" cy="2817812"/>
          </a:xfrm>
          <a:prstGeom prst="rect">
            <a:avLst/>
          </a:prstGeom>
          <a:noFill/>
        </p:spPr>
      </p:pic>
      <p:pic>
        <p:nvPicPr>
          <p:cNvPr id="5" name="Picture 16" descr="TrkSkill2010H315C5f"/>
          <p:cNvPicPr>
            <a:picLocks noChangeAspect="1" noChangeArrowheads="1"/>
          </p:cNvPicPr>
          <p:nvPr/>
        </p:nvPicPr>
        <p:blipFill>
          <a:blip r:embed="rId4" cstate="print"/>
          <a:srcRect l="11766" t="24913" r="10992" b="19008"/>
          <a:stretch>
            <a:fillRect/>
          </a:stretch>
        </p:blipFill>
        <p:spPr bwMode="auto">
          <a:xfrm>
            <a:off x="3084384" y="1131888"/>
            <a:ext cx="3000504" cy="2819400"/>
          </a:xfrm>
          <a:prstGeom prst="rect">
            <a:avLst/>
          </a:prstGeom>
          <a:noFill/>
        </p:spPr>
      </p:pic>
      <p:pic>
        <p:nvPicPr>
          <p:cNvPr id="6" name="Picture 17" descr="TrkFSP2010H315_C5f"/>
          <p:cNvPicPr>
            <a:picLocks noChangeAspect="1" noChangeArrowheads="1"/>
          </p:cNvPicPr>
          <p:nvPr/>
        </p:nvPicPr>
        <p:blipFill>
          <a:blip r:embed="rId5" cstate="print"/>
          <a:srcRect l="12260" t="25912" r="10590" b="19275"/>
          <a:stretch>
            <a:fillRect/>
          </a:stretch>
        </p:blipFill>
        <p:spPr bwMode="auto">
          <a:xfrm>
            <a:off x="6029325" y="1132621"/>
            <a:ext cx="3057796" cy="2811355"/>
          </a:xfrm>
          <a:prstGeom prst="rect">
            <a:avLst/>
          </a:prstGeom>
          <a:noFill/>
        </p:spPr>
      </p:pic>
      <p:pic>
        <p:nvPicPr>
          <p:cNvPr id="7" name="Picture 18" descr="TrackStats20080910H315f"/>
          <p:cNvPicPr>
            <a:picLocks noChangeAspect="1" noChangeArrowheads="1"/>
          </p:cNvPicPr>
          <p:nvPr/>
        </p:nvPicPr>
        <p:blipFill>
          <a:blip r:embed="rId6" cstate="print"/>
          <a:srcRect l="8745" t="23714" r="10298" b="20002"/>
          <a:stretch>
            <a:fillRect/>
          </a:stretch>
        </p:blipFill>
        <p:spPr bwMode="auto">
          <a:xfrm>
            <a:off x="3175" y="3949700"/>
            <a:ext cx="3144838" cy="2829749"/>
          </a:xfrm>
          <a:prstGeom prst="rect">
            <a:avLst/>
          </a:prstGeom>
          <a:noFill/>
        </p:spPr>
      </p:pic>
      <p:pic>
        <p:nvPicPr>
          <p:cNvPr id="8" name="Picture 19" descr="TrkSkill20080910H315C5f"/>
          <p:cNvPicPr>
            <a:picLocks noChangeAspect="1" noChangeArrowheads="1"/>
          </p:cNvPicPr>
          <p:nvPr/>
        </p:nvPicPr>
        <p:blipFill>
          <a:blip r:embed="rId7" cstate="print"/>
          <a:srcRect l="12943" t="23776" r="10135" b="20002"/>
          <a:stretch>
            <a:fillRect/>
          </a:stretch>
        </p:blipFill>
        <p:spPr bwMode="auto">
          <a:xfrm>
            <a:off x="3125308" y="3951288"/>
            <a:ext cx="2988155" cy="2826628"/>
          </a:xfrm>
          <a:prstGeom prst="rect">
            <a:avLst/>
          </a:prstGeom>
          <a:noFill/>
        </p:spPr>
      </p:pic>
      <p:pic>
        <p:nvPicPr>
          <p:cNvPr id="9" name="Picture 20" descr="TrkFSP20080910H315f"/>
          <p:cNvPicPr>
            <a:picLocks noChangeAspect="1" noChangeArrowheads="1"/>
          </p:cNvPicPr>
          <p:nvPr/>
        </p:nvPicPr>
        <p:blipFill>
          <a:blip r:embed="rId8" cstate="print"/>
          <a:srcRect l="12943" t="24661" r="10590" b="20002"/>
          <a:stretch>
            <a:fillRect/>
          </a:stretch>
        </p:blipFill>
        <p:spPr bwMode="auto">
          <a:xfrm>
            <a:off x="6051905" y="3938552"/>
            <a:ext cx="3030733" cy="2838314"/>
          </a:xfrm>
          <a:prstGeom prst="rect">
            <a:avLst/>
          </a:prstGeom>
          <a:noFill/>
        </p:spPr>
      </p:pic>
      <p:sp>
        <p:nvSpPr>
          <p:cNvPr id="11" name="TextBox 8"/>
          <p:cNvSpPr txBox="1">
            <a:spLocks noChangeArrowheads="1"/>
          </p:cNvSpPr>
          <p:nvPr/>
        </p:nvSpPr>
        <p:spPr bwMode="auto">
          <a:xfrm>
            <a:off x="674688" y="801688"/>
            <a:ext cx="2100262" cy="457200"/>
          </a:xfrm>
          <a:prstGeom prst="rect">
            <a:avLst/>
          </a:prstGeom>
          <a:noFill/>
          <a:ln w="9525">
            <a:noFill/>
            <a:miter lim="800000"/>
            <a:headEnd/>
            <a:tailEnd/>
          </a:ln>
        </p:spPr>
        <p:txBody>
          <a:bodyPr wrap="none">
            <a:spAutoFit/>
          </a:bodyPr>
          <a:lstStyle/>
          <a:p>
            <a:r>
              <a:rPr lang="en-US" sz="2400" dirty="0">
                <a:latin typeface="Calibri" pitchFamily="1" charset="0"/>
              </a:rPr>
              <a:t>Absolute Errors</a:t>
            </a:r>
          </a:p>
        </p:txBody>
      </p:sp>
      <p:sp>
        <p:nvSpPr>
          <p:cNvPr id="12" name="TextBox 9"/>
          <p:cNvSpPr txBox="1">
            <a:spLocks noChangeArrowheads="1"/>
          </p:cNvSpPr>
          <p:nvPr/>
        </p:nvSpPr>
        <p:spPr bwMode="auto">
          <a:xfrm>
            <a:off x="3814763" y="785813"/>
            <a:ext cx="1670050" cy="457200"/>
          </a:xfrm>
          <a:prstGeom prst="rect">
            <a:avLst/>
          </a:prstGeom>
          <a:noFill/>
          <a:ln w="9525">
            <a:noFill/>
            <a:miter lim="800000"/>
            <a:headEnd/>
            <a:tailEnd/>
          </a:ln>
        </p:spPr>
        <p:txBody>
          <a:bodyPr wrap="none">
            <a:spAutoFit/>
          </a:bodyPr>
          <a:lstStyle/>
          <a:p>
            <a:r>
              <a:rPr lang="en-US" sz="2400" dirty="0">
                <a:latin typeface="Calibri" pitchFamily="1" charset="0"/>
              </a:rPr>
              <a:t>Skill </a:t>
            </a:r>
            <a:r>
              <a:rPr lang="en-US" sz="2400" dirty="0" err="1">
                <a:latin typeface="Calibri" pitchFamily="1" charset="0"/>
              </a:rPr>
              <a:t>vs</a:t>
            </a:r>
            <a:r>
              <a:rPr lang="en-US" sz="2400" dirty="0">
                <a:latin typeface="Calibri" pitchFamily="1" charset="0"/>
              </a:rPr>
              <a:t> CLP5</a:t>
            </a:r>
          </a:p>
        </p:txBody>
      </p:sp>
      <p:sp>
        <p:nvSpPr>
          <p:cNvPr id="13" name="TextBox 10"/>
          <p:cNvSpPr txBox="1">
            <a:spLocks noChangeArrowheads="1"/>
          </p:cNvSpPr>
          <p:nvPr/>
        </p:nvSpPr>
        <p:spPr bwMode="auto">
          <a:xfrm>
            <a:off x="7143750" y="801688"/>
            <a:ext cx="622300" cy="457200"/>
          </a:xfrm>
          <a:prstGeom prst="rect">
            <a:avLst/>
          </a:prstGeom>
          <a:noFill/>
          <a:ln w="9525">
            <a:noFill/>
            <a:miter lim="800000"/>
            <a:headEnd/>
            <a:tailEnd/>
          </a:ln>
        </p:spPr>
        <p:txBody>
          <a:bodyPr wrap="none">
            <a:spAutoFit/>
          </a:bodyPr>
          <a:lstStyle/>
          <a:p>
            <a:r>
              <a:rPr lang="en-US" sz="2400" dirty="0">
                <a:latin typeface="Calibri" pitchFamily="1" charset="0"/>
              </a:rPr>
              <a:t>FSP</a:t>
            </a:r>
          </a:p>
        </p:txBody>
      </p:sp>
      <p:sp>
        <p:nvSpPr>
          <p:cNvPr id="14" name="Title 1"/>
          <p:cNvSpPr txBox="1">
            <a:spLocks/>
          </p:cNvSpPr>
          <p:nvPr/>
        </p:nvSpPr>
        <p:spPr>
          <a:xfrm>
            <a:off x="0" y="0"/>
            <a:ext cx="9144000" cy="774700"/>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Verifications – Track Forecasts</a:t>
            </a:r>
            <a:br>
              <a:rPr kumimoji="0" lang="en-US" sz="40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1" i="0" u="none" strike="noStrike" kern="1200" cap="none" spc="0" normalizeH="0" baseline="0" noProof="0" dirty="0" smtClean="0">
                <a:ln>
                  <a:noFill/>
                </a:ln>
                <a:solidFill>
                  <a:srgbClr val="FF0000"/>
                </a:solidFill>
                <a:effectLst/>
                <a:uLnTx/>
                <a:uFillTx/>
                <a:latin typeface="+mj-lt"/>
                <a:ea typeface="+mj-ea"/>
                <a:cs typeface="+mj-cs"/>
              </a:rPr>
              <a:t>HWRF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(operational 27:9km), </a:t>
            </a:r>
            <a:r>
              <a:rPr kumimoji="0" lang="en-US" sz="1800" b="1" i="0" u="none" strike="noStrike" kern="1200" cap="none" spc="0" normalizeH="0" baseline="0" noProof="0" dirty="0" smtClean="0">
                <a:ln>
                  <a:noFill/>
                </a:ln>
                <a:solidFill>
                  <a:srgbClr val="00CBEF"/>
                </a:solidFill>
                <a:effectLst/>
                <a:uLnTx/>
                <a:uFillTx/>
                <a:latin typeface="+mj-lt"/>
                <a:ea typeface="+mj-ea"/>
                <a:cs typeface="+mj-cs"/>
              </a:rPr>
              <a:t>H3C5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a:t>
            </a:r>
            <a:r>
              <a:rPr kumimoji="0" lang="en-US" sz="1800" b="0" i="0" u="none" strike="noStrike" kern="1200" cap="none" spc="0" normalizeH="0" baseline="0" noProof="0" dirty="0" err="1" smtClean="0">
                <a:ln>
                  <a:noFill/>
                </a:ln>
                <a:solidFill>
                  <a:schemeClr val="tx1"/>
                </a:solidFill>
                <a:effectLst/>
                <a:uLnTx/>
                <a:uFillTx/>
                <a:latin typeface="+mj-lt"/>
                <a:ea typeface="+mj-ea"/>
                <a:cs typeface="+mj-cs"/>
              </a:rPr>
              <a:t>HWRFx</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9:3km), </a:t>
            </a:r>
            <a:r>
              <a:rPr kumimoji="0" lang="en-US" sz="1800" b="1" i="0" u="none" strike="noStrike" kern="1200" cap="none" spc="0" normalizeH="0" baseline="0" noProof="0" dirty="0" smtClean="0">
                <a:ln>
                  <a:noFill/>
                </a:ln>
                <a:solidFill>
                  <a:srgbClr val="0000FF"/>
                </a:solidFill>
                <a:effectLst/>
                <a:uLnTx/>
                <a:uFillTx/>
                <a:latin typeface="+mj-lt"/>
                <a:ea typeface="+mj-ea"/>
                <a:cs typeface="+mj-cs"/>
              </a:rPr>
              <a:t>H315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(27:9:3km), </a:t>
            </a:r>
            <a:r>
              <a:rPr kumimoji="0" lang="en-US" sz="1800" b="1" i="0" u="none" strike="noStrike" kern="1200" cap="none" spc="0" normalizeH="0" noProof="0" dirty="0" smtClean="0">
                <a:ln>
                  <a:noFill/>
                </a:ln>
                <a:solidFill>
                  <a:srgbClr val="008000"/>
                </a:solidFill>
                <a:effectLst/>
                <a:uLnTx/>
                <a:uFillTx/>
                <a:latin typeface="+mj-lt"/>
                <a:ea typeface="+mj-ea"/>
                <a:cs typeface="+mj-cs"/>
              </a:rPr>
              <a:t>GFDL</a:t>
            </a:r>
            <a:r>
              <a:rPr kumimoji="0" lang="en-US" sz="1800" b="1" i="0" u="none" strike="noStrike" kern="1200" cap="none" spc="0" normalizeH="0" baseline="0" noProof="0" dirty="0" smtClean="0">
                <a:ln>
                  <a:noFill/>
                </a:ln>
                <a:solidFill>
                  <a:srgbClr val="0000FF"/>
                </a:solidFill>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(operational 54:18:9km)</a:t>
            </a:r>
          </a:p>
          <a:p>
            <a:pPr lvl="0" algn="ctr">
              <a:spcBef>
                <a:spcPct val="0"/>
              </a:spcBef>
            </a:pPr>
            <a:r>
              <a:rPr lang="en-US" dirty="0" smtClean="0">
                <a:solidFill>
                  <a:srgbClr val="FF00FF"/>
                </a:solidFill>
              </a:rPr>
              <a:t>Cliper5(dotted</a:t>
            </a:r>
            <a:r>
              <a:rPr lang="en-US" dirty="0">
                <a:solidFill>
                  <a:srgbClr val="FF00FF"/>
                </a:solidFill>
              </a:rPr>
              <a:t>),</a:t>
            </a:r>
            <a:r>
              <a:rPr lang="en-US" dirty="0"/>
              <a:t> </a:t>
            </a:r>
            <a:r>
              <a:rPr lang="en-US" b="1" dirty="0" smtClean="0">
                <a:solidFill>
                  <a:srgbClr val="FF0000"/>
                </a:solidFill>
              </a:rPr>
              <a:t>AVNO(dashed</a:t>
            </a:r>
            <a:r>
              <a:rPr lang="en-US" b="1" dirty="0">
                <a:solidFill>
                  <a:srgbClr val="FF0000"/>
                </a:solidFill>
              </a:rPr>
              <a:t>)</a:t>
            </a:r>
            <a:endParaRPr kumimoji="0" lang="en-US" sz="18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5" name="TextBox 8"/>
          <p:cNvSpPr txBox="1">
            <a:spLocks noChangeArrowheads="1"/>
          </p:cNvSpPr>
          <p:nvPr/>
        </p:nvSpPr>
        <p:spPr bwMode="auto">
          <a:xfrm>
            <a:off x="674688" y="687388"/>
            <a:ext cx="2100262" cy="457200"/>
          </a:xfrm>
          <a:prstGeom prst="rect">
            <a:avLst/>
          </a:prstGeom>
          <a:noFill/>
          <a:ln w="9525">
            <a:noFill/>
            <a:miter lim="800000"/>
            <a:headEnd/>
            <a:tailEnd/>
          </a:ln>
        </p:spPr>
        <p:txBody>
          <a:bodyPr wrap="none">
            <a:spAutoFit/>
          </a:bodyPr>
          <a:lstStyle/>
          <a:p>
            <a:r>
              <a:rPr lang="en-US" sz="2400">
                <a:latin typeface="Calibri" pitchFamily="1" charset="0"/>
              </a:rPr>
              <a:t>Absolute Errors</a:t>
            </a:r>
          </a:p>
        </p:txBody>
      </p:sp>
      <p:sp>
        <p:nvSpPr>
          <p:cNvPr id="17426" name="TextBox 9"/>
          <p:cNvSpPr txBox="1">
            <a:spLocks noChangeArrowheads="1"/>
          </p:cNvSpPr>
          <p:nvPr/>
        </p:nvSpPr>
        <p:spPr bwMode="auto">
          <a:xfrm>
            <a:off x="3814763" y="671513"/>
            <a:ext cx="1997075" cy="457200"/>
          </a:xfrm>
          <a:prstGeom prst="rect">
            <a:avLst/>
          </a:prstGeom>
          <a:noFill/>
          <a:ln w="9525">
            <a:noFill/>
            <a:miter lim="800000"/>
            <a:headEnd/>
            <a:tailEnd/>
          </a:ln>
        </p:spPr>
        <p:txBody>
          <a:bodyPr wrap="none">
            <a:spAutoFit/>
          </a:bodyPr>
          <a:lstStyle/>
          <a:p>
            <a:r>
              <a:rPr lang="en-US" sz="2400">
                <a:latin typeface="Calibri" pitchFamily="1" charset="0"/>
              </a:rPr>
              <a:t>“Skill” vs DSHP</a:t>
            </a:r>
          </a:p>
        </p:txBody>
      </p:sp>
      <p:sp>
        <p:nvSpPr>
          <p:cNvPr id="17427" name="TextBox 10"/>
          <p:cNvSpPr txBox="1">
            <a:spLocks noChangeArrowheads="1"/>
          </p:cNvSpPr>
          <p:nvPr/>
        </p:nvSpPr>
        <p:spPr bwMode="auto">
          <a:xfrm>
            <a:off x="7143750" y="671513"/>
            <a:ext cx="622300" cy="457200"/>
          </a:xfrm>
          <a:prstGeom prst="rect">
            <a:avLst/>
          </a:prstGeom>
          <a:noFill/>
          <a:ln w="9525">
            <a:noFill/>
            <a:miter lim="800000"/>
            <a:headEnd/>
            <a:tailEnd/>
          </a:ln>
        </p:spPr>
        <p:txBody>
          <a:bodyPr wrap="none">
            <a:spAutoFit/>
          </a:bodyPr>
          <a:lstStyle/>
          <a:p>
            <a:r>
              <a:rPr lang="en-US" sz="2400">
                <a:latin typeface="Calibri" pitchFamily="1" charset="0"/>
              </a:rPr>
              <a:t>FSP</a:t>
            </a:r>
          </a:p>
        </p:txBody>
      </p:sp>
      <p:pic>
        <p:nvPicPr>
          <p:cNvPr id="17428" name="Picture 20" descr="INTStats2010H315_C5LGf"/>
          <p:cNvPicPr>
            <a:picLocks noChangeAspect="1" noChangeArrowheads="1"/>
          </p:cNvPicPr>
          <p:nvPr/>
        </p:nvPicPr>
        <p:blipFill>
          <a:blip r:embed="rId3" cstate="print"/>
          <a:srcRect l="12219" t="25861" r="10257" b="19093"/>
          <a:stretch>
            <a:fillRect/>
          </a:stretch>
        </p:blipFill>
        <p:spPr bwMode="auto">
          <a:xfrm>
            <a:off x="44450" y="1119188"/>
            <a:ext cx="3011488" cy="2767575"/>
          </a:xfrm>
          <a:prstGeom prst="rect">
            <a:avLst/>
          </a:prstGeom>
          <a:noFill/>
        </p:spPr>
      </p:pic>
      <p:pic>
        <p:nvPicPr>
          <p:cNvPr id="17429" name="Picture 21" descr="INTSkill2010H315_C5LGf"/>
          <p:cNvPicPr>
            <a:picLocks noChangeAspect="1" noChangeArrowheads="1"/>
          </p:cNvPicPr>
          <p:nvPr/>
        </p:nvPicPr>
        <p:blipFill>
          <a:blip r:embed="rId4" cstate="print"/>
          <a:srcRect l="10590" t="25798" r="11157" b="19275"/>
          <a:stretch>
            <a:fillRect/>
          </a:stretch>
        </p:blipFill>
        <p:spPr bwMode="auto">
          <a:xfrm>
            <a:off x="3048581" y="1119188"/>
            <a:ext cx="3039870" cy="2761528"/>
          </a:xfrm>
          <a:prstGeom prst="rect">
            <a:avLst/>
          </a:prstGeom>
          <a:noFill/>
        </p:spPr>
      </p:pic>
      <p:pic>
        <p:nvPicPr>
          <p:cNvPr id="17430" name="Picture 22" descr="INTFSP2010H315_C5LGf"/>
          <p:cNvPicPr>
            <a:picLocks noChangeAspect="1" noChangeArrowheads="1"/>
          </p:cNvPicPr>
          <p:nvPr/>
        </p:nvPicPr>
        <p:blipFill>
          <a:blip r:embed="rId5" cstate="print"/>
          <a:srcRect l="11766" t="25821" r="11484" b="19093"/>
          <a:stretch>
            <a:fillRect/>
          </a:stretch>
        </p:blipFill>
        <p:spPr bwMode="auto">
          <a:xfrm>
            <a:off x="6070495" y="1120341"/>
            <a:ext cx="2982286" cy="2770039"/>
          </a:xfrm>
          <a:prstGeom prst="rect">
            <a:avLst/>
          </a:prstGeom>
          <a:noFill/>
        </p:spPr>
      </p:pic>
      <p:pic>
        <p:nvPicPr>
          <p:cNvPr id="17431" name="Picture 23" descr="INTStats20080910H315LGf"/>
          <p:cNvPicPr>
            <a:picLocks noChangeAspect="1" noChangeArrowheads="1"/>
          </p:cNvPicPr>
          <p:nvPr/>
        </p:nvPicPr>
        <p:blipFill>
          <a:blip r:embed="rId6" cstate="print"/>
          <a:srcRect l="12383" t="23997" r="9767" b="19457"/>
          <a:stretch>
            <a:fillRect/>
          </a:stretch>
        </p:blipFill>
        <p:spPr bwMode="auto">
          <a:xfrm>
            <a:off x="50800" y="3883766"/>
            <a:ext cx="3024188" cy="2842820"/>
          </a:xfrm>
          <a:prstGeom prst="rect">
            <a:avLst/>
          </a:prstGeom>
          <a:noFill/>
        </p:spPr>
      </p:pic>
      <p:pic>
        <p:nvPicPr>
          <p:cNvPr id="17432" name="Picture 24" descr="INTSkill20080910H315LGf"/>
          <p:cNvPicPr>
            <a:picLocks noChangeAspect="1" noChangeArrowheads="1"/>
          </p:cNvPicPr>
          <p:nvPr/>
        </p:nvPicPr>
        <p:blipFill>
          <a:blip r:embed="rId7" cstate="print"/>
          <a:srcRect l="9726" t="24062" r="8990" b="19275"/>
          <a:stretch>
            <a:fillRect/>
          </a:stretch>
        </p:blipFill>
        <p:spPr bwMode="auto">
          <a:xfrm>
            <a:off x="3024188" y="3874435"/>
            <a:ext cx="3157537" cy="2848849"/>
          </a:xfrm>
          <a:prstGeom prst="rect">
            <a:avLst/>
          </a:prstGeom>
          <a:noFill/>
        </p:spPr>
      </p:pic>
      <p:pic>
        <p:nvPicPr>
          <p:cNvPr id="17433" name="Picture 25" descr="INTFSP20080910H315LGf"/>
          <p:cNvPicPr>
            <a:picLocks noChangeAspect="1" noChangeArrowheads="1"/>
          </p:cNvPicPr>
          <p:nvPr/>
        </p:nvPicPr>
        <p:blipFill>
          <a:blip r:embed="rId8" cstate="print"/>
          <a:srcRect l="11766" t="25734" r="11296" b="19093"/>
          <a:stretch>
            <a:fillRect/>
          </a:stretch>
        </p:blipFill>
        <p:spPr bwMode="auto">
          <a:xfrm>
            <a:off x="6012868" y="3889886"/>
            <a:ext cx="3049383" cy="2829848"/>
          </a:xfrm>
          <a:prstGeom prst="rect">
            <a:avLst/>
          </a:prstGeom>
          <a:noFill/>
        </p:spPr>
      </p:pic>
      <p:sp>
        <p:nvSpPr>
          <p:cNvPr id="12" name="Title 1"/>
          <p:cNvSpPr txBox="1">
            <a:spLocks/>
          </p:cNvSpPr>
          <p:nvPr/>
        </p:nvSpPr>
        <p:spPr>
          <a:xfrm>
            <a:off x="0" y="0"/>
            <a:ext cx="9144000" cy="774700"/>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Verifications – Intensity Forecasts</a:t>
            </a:r>
            <a:br>
              <a:rPr kumimoji="0" lang="en-US" sz="40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1" i="0" u="none" strike="noStrike" kern="1200" cap="none" spc="0" normalizeH="0" baseline="0" noProof="0" dirty="0" smtClean="0">
                <a:ln>
                  <a:noFill/>
                </a:ln>
                <a:solidFill>
                  <a:srgbClr val="FF0000"/>
                </a:solidFill>
                <a:effectLst/>
                <a:uLnTx/>
                <a:uFillTx/>
                <a:latin typeface="+mj-lt"/>
                <a:ea typeface="+mj-ea"/>
                <a:cs typeface="+mj-cs"/>
              </a:rPr>
              <a:t>HWRF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(operational 27:9km), </a:t>
            </a:r>
            <a:r>
              <a:rPr kumimoji="0" lang="en-US" sz="1800" b="1" i="0" u="none" strike="noStrike" kern="1200" cap="none" spc="0" normalizeH="0" baseline="0" noProof="0" dirty="0" smtClean="0">
                <a:ln>
                  <a:noFill/>
                </a:ln>
                <a:solidFill>
                  <a:srgbClr val="00CBEF"/>
                </a:solidFill>
                <a:effectLst/>
                <a:uLnTx/>
                <a:uFillTx/>
                <a:latin typeface="+mj-lt"/>
                <a:ea typeface="+mj-ea"/>
                <a:cs typeface="+mj-cs"/>
              </a:rPr>
              <a:t>H3C5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a:t>
            </a:r>
            <a:r>
              <a:rPr kumimoji="0" lang="en-US" sz="1800" b="0" i="0" u="none" strike="noStrike" kern="1200" cap="none" spc="0" normalizeH="0" baseline="0" noProof="0" dirty="0" err="1" smtClean="0">
                <a:ln>
                  <a:noFill/>
                </a:ln>
                <a:solidFill>
                  <a:schemeClr val="tx1"/>
                </a:solidFill>
                <a:effectLst/>
                <a:uLnTx/>
                <a:uFillTx/>
                <a:latin typeface="+mj-lt"/>
                <a:ea typeface="+mj-ea"/>
                <a:cs typeface="+mj-cs"/>
              </a:rPr>
              <a:t>HWRFx</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9:3km), </a:t>
            </a:r>
            <a:r>
              <a:rPr kumimoji="0" lang="en-US" sz="1800" b="1" i="0" u="none" strike="noStrike" kern="1200" cap="none" spc="0" normalizeH="0" baseline="0" noProof="0" dirty="0" smtClean="0">
                <a:ln>
                  <a:noFill/>
                </a:ln>
                <a:solidFill>
                  <a:srgbClr val="0000FF"/>
                </a:solidFill>
                <a:effectLst/>
                <a:uLnTx/>
                <a:uFillTx/>
                <a:latin typeface="+mj-lt"/>
                <a:ea typeface="+mj-ea"/>
                <a:cs typeface="+mj-cs"/>
              </a:rPr>
              <a:t>H315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(27:9:3km), </a:t>
            </a:r>
            <a:r>
              <a:rPr kumimoji="0" lang="en-US" sz="1800" b="1" i="0" u="none" strike="noStrike" kern="1200" cap="none" spc="0" normalizeH="0" noProof="0" dirty="0" smtClean="0">
                <a:ln>
                  <a:noFill/>
                </a:ln>
                <a:solidFill>
                  <a:srgbClr val="008000"/>
                </a:solidFill>
                <a:effectLst/>
                <a:uLnTx/>
                <a:uFillTx/>
                <a:latin typeface="+mj-lt"/>
                <a:ea typeface="+mj-ea"/>
                <a:cs typeface="+mj-cs"/>
              </a:rPr>
              <a:t>GFDL</a:t>
            </a:r>
            <a:r>
              <a:rPr kumimoji="0" lang="en-US" sz="1800" b="1" i="0" u="none" strike="noStrike" kern="1200" cap="none" spc="0" normalizeH="0" baseline="0" noProof="0" dirty="0" smtClean="0">
                <a:ln>
                  <a:noFill/>
                </a:ln>
                <a:solidFill>
                  <a:srgbClr val="0000FF"/>
                </a:solidFill>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(operational 54:18:9km)</a:t>
            </a:r>
          </a:p>
          <a:p>
            <a:pPr lvl="0" algn="ctr">
              <a:spcBef>
                <a:spcPct val="0"/>
              </a:spcBef>
            </a:pPr>
            <a:r>
              <a:rPr lang="en-US" dirty="0" smtClean="0">
                <a:solidFill>
                  <a:srgbClr val="FF00FF"/>
                </a:solidFill>
              </a:rPr>
              <a:t>LGEM(solid),</a:t>
            </a:r>
            <a:r>
              <a:rPr lang="en-US" dirty="0" smtClean="0"/>
              <a:t> </a:t>
            </a:r>
            <a:r>
              <a:rPr lang="en-US" dirty="0" smtClean="0">
                <a:solidFill>
                  <a:srgbClr val="FF00FF"/>
                </a:solidFill>
              </a:rPr>
              <a:t>DSHP(dotted)</a:t>
            </a:r>
            <a:endParaRPr kumimoji="0" lang="en-US" sz="18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1000" y="381000"/>
            <a:ext cx="4762500" cy="3571875"/>
          </a:xfrm>
          <a:prstGeom prst="rect">
            <a:avLst/>
          </a:prstGeom>
          <a:noFill/>
          <a:ln w="9525">
            <a:noFill/>
            <a:miter lim="800000"/>
            <a:headEnd/>
            <a:tailEnd/>
          </a:ln>
        </p:spPr>
      </p:pic>
      <p:graphicFrame>
        <p:nvGraphicFramePr>
          <p:cNvPr id="3" name="Chart 2"/>
          <p:cNvGraphicFramePr/>
          <p:nvPr/>
        </p:nvGraphicFramePr>
        <p:xfrm>
          <a:off x="3810000" y="3505200"/>
          <a:ext cx="5181600" cy="32003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797425" y="1341438"/>
            <a:ext cx="4352925" cy="51371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Calibri" pitchFamily="34" charset="0"/>
              <a:cs typeface="Calibri" pitchFamily="34" charset="0"/>
            </a:endParaRPr>
          </a:p>
        </p:txBody>
      </p:sp>
      <p:grpSp>
        <p:nvGrpSpPr>
          <p:cNvPr id="3" name="Group 52"/>
          <p:cNvGrpSpPr>
            <a:grpSpLocks/>
          </p:cNvGrpSpPr>
          <p:nvPr/>
        </p:nvGrpSpPr>
        <p:grpSpPr bwMode="auto">
          <a:xfrm>
            <a:off x="152400" y="1184274"/>
            <a:ext cx="8763000" cy="5292722"/>
            <a:chOff x="159095" y="1038299"/>
            <a:chExt cx="8763000" cy="5293529"/>
          </a:xfrm>
        </p:grpSpPr>
        <p:sp>
          <p:nvSpPr>
            <p:cNvPr id="30" name="Rectangle 29"/>
            <p:cNvSpPr/>
            <p:nvPr/>
          </p:nvSpPr>
          <p:spPr bwMode="auto">
            <a:xfrm>
              <a:off x="159095" y="1038299"/>
              <a:ext cx="8763000" cy="529352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ndParaRPr>
            </a:p>
          </p:txBody>
        </p:sp>
        <p:pic>
          <p:nvPicPr>
            <p:cNvPr id="29706" name="Picture 62" descr="mslp_082906.png"/>
            <p:cNvPicPr>
              <a:picLocks noChangeAspect="1"/>
            </p:cNvPicPr>
            <p:nvPr/>
          </p:nvPicPr>
          <p:blipFill>
            <a:blip r:embed="rId3" cstate="print"/>
            <a:srcRect t="16808" b="9338"/>
            <a:stretch>
              <a:fillRect/>
            </a:stretch>
          </p:blipFill>
          <p:spPr bwMode="auto">
            <a:xfrm>
              <a:off x="7023736" y="4576950"/>
              <a:ext cx="1783080" cy="1705204"/>
            </a:xfrm>
            <a:prstGeom prst="rect">
              <a:avLst/>
            </a:prstGeom>
            <a:noFill/>
            <a:ln w="9525">
              <a:noFill/>
              <a:miter lim="800000"/>
              <a:headEnd/>
              <a:tailEnd/>
            </a:ln>
          </p:spPr>
        </p:pic>
        <p:pic>
          <p:nvPicPr>
            <p:cNvPr id="29707" name="Picture 63" descr="mslp_082906.png"/>
            <p:cNvPicPr>
              <a:picLocks noChangeAspect="1"/>
            </p:cNvPicPr>
            <p:nvPr/>
          </p:nvPicPr>
          <p:blipFill>
            <a:blip r:embed="rId4" cstate="print"/>
            <a:srcRect t="16808" b="9338"/>
            <a:stretch>
              <a:fillRect/>
            </a:stretch>
          </p:blipFill>
          <p:spPr bwMode="auto">
            <a:xfrm>
              <a:off x="5186475" y="4576950"/>
              <a:ext cx="1783080" cy="1705204"/>
            </a:xfrm>
            <a:prstGeom prst="rect">
              <a:avLst/>
            </a:prstGeom>
            <a:noFill/>
            <a:ln w="9525">
              <a:noFill/>
              <a:miter lim="800000"/>
              <a:headEnd/>
              <a:tailEnd/>
            </a:ln>
          </p:spPr>
        </p:pic>
        <p:pic>
          <p:nvPicPr>
            <p:cNvPr id="29708" name="Picture 64" descr="mslp_082906.png"/>
            <p:cNvPicPr>
              <a:picLocks noChangeAspect="1"/>
            </p:cNvPicPr>
            <p:nvPr/>
          </p:nvPicPr>
          <p:blipFill>
            <a:blip r:embed="rId5" cstate="print"/>
            <a:srcRect t="16808" b="9338"/>
            <a:stretch>
              <a:fillRect/>
            </a:stretch>
          </p:blipFill>
          <p:spPr bwMode="auto">
            <a:xfrm>
              <a:off x="3345829" y="4576950"/>
              <a:ext cx="1783080" cy="1705204"/>
            </a:xfrm>
            <a:prstGeom prst="rect">
              <a:avLst/>
            </a:prstGeom>
            <a:noFill/>
            <a:ln w="9525">
              <a:noFill/>
              <a:miter lim="800000"/>
              <a:headEnd/>
              <a:tailEnd/>
            </a:ln>
          </p:spPr>
        </p:pic>
        <p:pic>
          <p:nvPicPr>
            <p:cNvPr id="29709" name="Picture 65" descr="mslp_082906.png"/>
            <p:cNvPicPr>
              <a:picLocks noChangeAspect="1"/>
            </p:cNvPicPr>
            <p:nvPr/>
          </p:nvPicPr>
          <p:blipFill>
            <a:blip r:embed="rId6" cstate="print"/>
            <a:srcRect t="16808" b="9338"/>
            <a:stretch>
              <a:fillRect/>
            </a:stretch>
          </p:blipFill>
          <p:spPr bwMode="auto">
            <a:xfrm>
              <a:off x="1532148" y="4576950"/>
              <a:ext cx="1783080" cy="1705204"/>
            </a:xfrm>
            <a:prstGeom prst="rect">
              <a:avLst/>
            </a:prstGeom>
            <a:noFill/>
            <a:ln w="9525">
              <a:noFill/>
              <a:miter lim="800000"/>
              <a:headEnd/>
              <a:tailEnd/>
            </a:ln>
          </p:spPr>
        </p:pic>
        <p:sp>
          <p:nvSpPr>
            <p:cNvPr id="29710" name="TextBox 74"/>
            <p:cNvSpPr txBox="1">
              <a:spLocks noChangeArrowheads="1"/>
            </p:cNvSpPr>
            <p:nvPr/>
          </p:nvSpPr>
          <p:spPr bwMode="auto">
            <a:xfrm>
              <a:off x="272434" y="5025485"/>
              <a:ext cx="1484520" cy="877131"/>
            </a:xfrm>
            <a:prstGeom prst="rect">
              <a:avLst/>
            </a:prstGeom>
            <a:noFill/>
            <a:ln w="9525">
              <a:noFill/>
              <a:miter lim="800000"/>
              <a:headEnd/>
              <a:tailEnd/>
            </a:ln>
          </p:spPr>
          <p:txBody>
            <a:bodyPr wrap="none">
              <a:spAutoFit/>
            </a:bodyPr>
            <a:lstStyle/>
            <a:p>
              <a:r>
                <a:rPr lang="en-US" sz="1700">
                  <a:solidFill>
                    <a:schemeClr val="bg1"/>
                  </a:solidFill>
                  <a:latin typeface="Calibri" pitchFamily="34" charset="0"/>
                </a:rPr>
                <a:t>Corresponding</a:t>
              </a:r>
            </a:p>
            <a:p>
              <a:r>
                <a:rPr lang="en-US" sz="1700">
                  <a:solidFill>
                    <a:schemeClr val="bg1"/>
                  </a:solidFill>
                  <a:latin typeface="Calibri" pitchFamily="34" charset="0"/>
                </a:rPr>
                <a:t>H*Wind</a:t>
              </a:r>
            </a:p>
            <a:p>
              <a:r>
                <a:rPr lang="en-US" sz="1700">
                  <a:solidFill>
                    <a:schemeClr val="bg1"/>
                  </a:solidFill>
                  <a:latin typeface="Calibri" pitchFamily="34" charset="0"/>
                </a:rPr>
                <a:t>Analysis</a:t>
              </a:r>
            </a:p>
          </p:txBody>
        </p:sp>
        <p:pic>
          <p:nvPicPr>
            <p:cNvPr id="29711" name="Picture 77" descr="mslp_082906.png"/>
            <p:cNvPicPr>
              <a:picLocks noChangeAspect="1"/>
            </p:cNvPicPr>
            <p:nvPr/>
          </p:nvPicPr>
          <p:blipFill>
            <a:blip r:embed="rId7" cstate="print"/>
            <a:srcRect b="9532"/>
            <a:stretch>
              <a:fillRect/>
            </a:stretch>
          </p:blipFill>
          <p:spPr bwMode="auto">
            <a:xfrm>
              <a:off x="7023722" y="2566180"/>
              <a:ext cx="1783166" cy="2087318"/>
            </a:xfrm>
            <a:prstGeom prst="rect">
              <a:avLst/>
            </a:prstGeom>
            <a:noFill/>
            <a:ln w="9525">
              <a:noFill/>
              <a:miter lim="800000"/>
              <a:headEnd/>
              <a:tailEnd/>
            </a:ln>
          </p:spPr>
        </p:pic>
        <p:pic>
          <p:nvPicPr>
            <p:cNvPr id="29712" name="Picture 78" descr="mslp_082906.png"/>
            <p:cNvPicPr>
              <a:picLocks noChangeAspect="1"/>
            </p:cNvPicPr>
            <p:nvPr/>
          </p:nvPicPr>
          <p:blipFill>
            <a:blip r:embed="rId8" cstate="print"/>
            <a:srcRect b="9532"/>
            <a:stretch>
              <a:fillRect/>
            </a:stretch>
          </p:blipFill>
          <p:spPr bwMode="auto">
            <a:xfrm>
              <a:off x="5186475" y="2566181"/>
              <a:ext cx="1783080" cy="2088823"/>
            </a:xfrm>
            <a:prstGeom prst="rect">
              <a:avLst/>
            </a:prstGeom>
            <a:noFill/>
            <a:ln w="9525">
              <a:noFill/>
              <a:miter lim="800000"/>
              <a:headEnd/>
              <a:tailEnd/>
            </a:ln>
          </p:spPr>
        </p:pic>
        <p:pic>
          <p:nvPicPr>
            <p:cNvPr id="29713" name="Picture 79" descr="mslp_082906.png"/>
            <p:cNvPicPr>
              <a:picLocks noChangeAspect="1"/>
            </p:cNvPicPr>
            <p:nvPr/>
          </p:nvPicPr>
          <p:blipFill>
            <a:blip r:embed="rId9" cstate="print"/>
            <a:srcRect b="9532"/>
            <a:stretch>
              <a:fillRect/>
            </a:stretch>
          </p:blipFill>
          <p:spPr bwMode="auto">
            <a:xfrm>
              <a:off x="3345829" y="2566181"/>
              <a:ext cx="1783080" cy="2088823"/>
            </a:xfrm>
            <a:prstGeom prst="rect">
              <a:avLst/>
            </a:prstGeom>
            <a:noFill/>
            <a:ln w="9525">
              <a:noFill/>
              <a:miter lim="800000"/>
              <a:headEnd/>
              <a:tailEnd/>
            </a:ln>
          </p:spPr>
        </p:pic>
        <p:pic>
          <p:nvPicPr>
            <p:cNvPr id="29714" name="Picture 80" descr="mslp_082906.png"/>
            <p:cNvPicPr>
              <a:picLocks noChangeAspect="1"/>
            </p:cNvPicPr>
            <p:nvPr/>
          </p:nvPicPr>
          <p:blipFill>
            <a:blip r:embed="rId10" cstate="print"/>
            <a:srcRect b="9532"/>
            <a:stretch>
              <a:fillRect/>
            </a:stretch>
          </p:blipFill>
          <p:spPr bwMode="auto">
            <a:xfrm>
              <a:off x="1537354" y="2566180"/>
              <a:ext cx="1783080" cy="2088824"/>
            </a:xfrm>
            <a:prstGeom prst="rect">
              <a:avLst/>
            </a:prstGeom>
            <a:noFill/>
            <a:ln w="9525">
              <a:noFill/>
              <a:miter lim="800000"/>
              <a:headEnd/>
              <a:tailEnd/>
            </a:ln>
          </p:spPr>
        </p:pic>
        <p:sp>
          <p:nvSpPr>
            <p:cNvPr id="29715" name="TextBox 68"/>
            <p:cNvSpPr txBox="1">
              <a:spLocks noChangeArrowheads="1"/>
            </p:cNvSpPr>
            <p:nvPr/>
          </p:nvSpPr>
          <p:spPr bwMode="auto">
            <a:xfrm>
              <a:off x="1935949" y="1052818"/>
              <a:ext cx="1069524" cy="353930"/>
            </a:xfrm>
            <a:prstGeom prst="rect">
              <a:avLst/>
            </a:prstGeom>
            <a:noFill/>
            <a:ln w="9525">
              <a:noFill/>
              <a:miter lim="800000"/>
              <a:headEnd/>
              <a:tailEnd/>
            </a:ln>
          </p:spPr>
          <p:txBody>
            <a:bodyPr wrap="none">
              <a:spAutoFit/>
            </a:bodyPr>
            <a:lstStyle/>
            <a:p>
              <a:pPr algn="ctr"/>
              <a:r>
                <a:rPr lang="en-US" sz="1700" dirty="0">
                  <a:solidFill>
                    <a:schemeClr val="bg1"/>
                  </a:solidFill>
                  <a:latin typeface="Calibri" pitchFamily="34" charset="0"/>
                </a:rPr>
                <a:t>08-29 12Z</a:t>
              </a:r>
            </a:p>
          </p:txBody>
        </p:sp>
        <p:sp>
          <p:nvSpPr>
            <p:cNvPr id="29716" name="TextBox 69"/>
            <p:cNvSpPr txBox="1">
              <a:spLocks noChangeArrowheads="1"/>
            </p:cNvSpPr>
            <p:nvPr/>
          </p:nvSpPr>
          <p:spPr bwMode="auto">
            <a:xfrm>
              <a:off x="3783836" y="1052818"/>
              <a:ext cx="1069524" cy="353930"/>
            </a:xfrm>
            <a:prstGeom prst="rect">
              <a:avLst/>
            </a:prstGeom>
            <a:noFill/>
            <a:ln w="9525">
              <a:noFill/>
              <a:miter lim="800000"/>
              <a:headEnd/>
              <a:tailEnd/>
            </a:ln>
          </p:spPr>
          <p:txBody>
            <a:bodyPr wrap="none">
              <a:spAutoFit/>
            </a:bodyPr>
            <a:lstStyle/>
            <a:p>
              <a:pPr algn="ctr"/>
              <a:r>
                <a:rPr lang="en-US" sz="1700" dirty="0">
                  <a:solidFill>
                    <a:schemeClr val="bg1"/>
                  </a:solidFill>
                  <a:latin typeface="Calibri" pitchFamily="34" charset="0"/>
                </a:rPr>
                <a:t>08-30 00Z</a:t>
              </a:r>
            </a:p>
          </p:txBody>
        </p:sp>
        <p:sp>
          <p:nvSpPr>
            <p:cNvPr id="29717" name="TextBox 70"/>
            <p:cNvSpPr txBox="1">
              <a:spLocks noChangeArrowheads="1"/>
            </p:cNvSpPr>
            <p:nvPr/>
          </p:nvSpPr>
          <p:spPr bwMode="auto">
            <a:xfrm>
              <a:off x="5564693" y="1052818"/>
              <a:ext cx="1069524" cy="353930"/>
            </a:xfrm>
            <a:prstGeom prst="rect">
              <a:avLst/>
            </a:prstGeom>
            <a:noFill/>
            <a:ln w="9525">
              <a:noFill/>
              <a:miter lim="800000"/>
              <a:headEnd/>
              <a:tailEnd/>
            </a:ln>
          </p:spPr>
          <p:txBody>
            <a:bodyPr wrap="none">
              <a:spAutoFit/>
            </a:bodyPr>
            <a:lstStyle/>
            <a:p>
              <a:pPr algn="ctr"/>
              <a:r>
                <a:rPr lang="en-US" sz="1700" dirty="0">
                  <a:solidFill>
                    <a:schemeClr val="bg1"/>
                  </a:solidFill>
                  <a:latin typeface="Calibri" pitchFamily="34" charset="0"/>
                </a:rPr>
                <a:t>08-30 12Z</a:t>
              </a:r>
            </a:p>
          </p:txBody>
        </p:sp>
        <p:sp>
          <p:nvSpPr>
            <p:cNvPr id="29718" name="TextBox 71"/>
            <p:cNvSpPr txBox="1">
              <a:spLocks noChangeArrowheads="1"/>
            </p:cNvSpPr>
            <p:nvPr/>
          </p:nvSpPr>
          <p:spPr bwMode="auto">
            <a:xfrm>
              <a:off x="7397249" y="1052819"/>
              <a:ext cx="1069524" cy="353930"/>
            </a:xfrm>
            <a:prstGeom prst="rect">
              <a:avLst/>
            </a:prstGeom>
            <a:noFill/>
            <a:ln w="9525">
              <a:noFill/>
              <a:miter lim="800000"/>
              <a:headEnd/>
              <a:tailEnd/>
            </a:ln>
          </p:spPr>
          <p:txBody>
            <a:bodyPr wrap="none">
              <a:spAutoFit/>
            </a:bodyPr>
            <a:lstStyle/>
            <a:p>
              <a:pPr algn="ctr"/>
              <a:r>
                <a:rPr lang="en-US" sz="1700" dirty="0">
                  <a:solidFill>
                    <a:schemeClr val="bg1"/>
                  </a:solidFill>
                  <a:latin typeface="Calibri" pitchFamily="34" charset="0"/>
                </a:rPr>
                <a:t>08-31 00Z</a:t>
              </a:r>
            </a:p>
          </p:txBody>
        </p:sp>
        <p:sp>
          <p:nvSpPr>
            <p:cNvPr id="29719" name="TextBox 73"/>
            <p:cNvSpPr txBox="1">
              <a:spLocks noChangeArrowheads="1"/>
            </p:cNvSpPr>
            <p:nvPr/>
          </p:nvSpPr>
          <p:spPr bwMode="auto">
            <a:xfrm>
              <a:off x="272434" y="3326593"/>
              <a:ext cx="1168897" cy="877162"/>
            </a:xfrm>
            <a:prstGeom prst="rect">
              <a:avLst/>
            </a:prstGeom>
            <a:noFill/>
            <a:ln w="9525">
              <a:noFill/>
              <a:miter lim="800000"/>
              <a:headEnd/>
              <a:tailEnd/>
            </a:ln>
          </p:spPr>
          <p:txBody>
            <a:bodyPr wrap="none">
              <a:spAutoFit/>
            </a:bodyPr>
            <a:lstStyle/>
            <a:p>
              <a:r>
                <a:rPr lang="en-US" sz="1700">
                  <a:solidFill>
                    <a:schemeClr val="bg1"/>
                  </a:solidFill>
                  <a:latin typeface="Calibri" pitchFamily="34" charset="0"/>
                </a:rPr>
                <a:t>HEDAS</a:t>
              </a:r>
            </a:p>
            <a:p>
              <a:r>
                <a:rPr lang="en-US" sz="1700">
                  <a:solidFill>
                    <a:schemeClr val="bg1"/>
                  </a:solidFill>
                  <a:latin typeface="Calibri" pitchFamily="34" charset="0"/>
                </a:rPr>
                <a:t>10-m Wind</a:t>
              </a:r>
            </a:p>
            <a:p>
              <a:r>
                <a:rPr lang="en-US" sz="1700">
                  <a:solidFill>
                    <a:schemeClr val="bg1"/>
                  </a:solidFill>
                  <a:latin typeface="Calibri" pitchFamily="34" charset="0"/>
                </a:rPr>
                <a:t>Speed</a:t>
              </a:r>
            </a:p>
          </p:txBody>
        </p:sp>
        <p:sp>
          <p:nvSpPr>
            <p:cNvPr id="29720" name="TextBox 73"/>
            <p:cNvSpPr txBox="1">
              <a:spLocks noChangeArrowheads="1"/>
            </p:cNvSpPr>
            <p:nvPr/>
          </p:nvSpPr>
          <p:spPr bwMode="auto">
            <a:xfrm>
              <a:off x="272434" y="1731354"/>
              <a:ext cx="1168897" cy="877162"/>
            </a:xfrm>
            <a:prstGeom prst="rect">
              <a:avLst/>
            </a:prstGeom>
            <a:noFill/>
            <a:ln w="9525">
              <a:noFill/>
              <a:miter lim="800000"/>
              <a:headEnd/>
              <a:tailEnd/>
            </a:ln>
          </p:spPr>
          <p:txBody>
            <a:bodyPr wrap="none">
              <a:spAutoFit/>
            </a:bodyPr>
            <a:lstStyle/>
            <a:p>
              <a:r>
                <a:rPr lang="en-US" sz="1700" dirty="0" smtClean="0">
                  <a:solidFill>
                    <a:schemeClr val="bg1"/>
                  </a:solidFill>
                  <a:latin typeface="Calibri" pitchFamily="34" charset="0"/>
                </a:rPr>
                <a:t>HWRF v3.2</a:t>
              </a:r>
              <a:endParaRPr lang="en-US" sz="1700" dirty="0">
                <a:solidFill>
                  <a:schemeClr val="bg1"/>
                </a:solidFill>
                <a:latin typeface="Calibri" pitchFamily="34" charset="0"/>
              </a:endParaRPr>
            </a:p>
            <a:p>
              <a:r>
                <a:rPr lang="en-US" sz="1700" dirty="0">
                  <a:solidFill>
                    <a:schemeClr val="bg1"/>
                  </a:solidFill>
                  <a:latin typeface="Calibri" pitchFamily="34" charset="0"/>
                </a:rPr>
                <a:t>10-m Wind</a:t>
              </a:r>
            </a:p>
            <a:p>
              <a:r>
                <a:rPr lang="en-US" sz="1700" dirty="0">
                  <a:solidFill>
                    <a:schemeClr val="bg1"/>
                  </a:solidFill>
                  <a:latin typeface="Calibri" pitchFamily="34" charset="0"/>
                </a:rPr>
                <a:t>Speed</a:t>
              </a:r>
            </a:p>
          </p:txBody>
        </p:sp>
        <p:cxnSp>
          <p:nvCxnSpPr>
            <p:cNvPr id="48" name="Straight Arrow Connector 47"/>
            <p:cNvCxnSpPr/>
            <p:nvPr/>
          </p:nvCxnSpPr>
          <p:spPr bwMode="auto">
            <a:xfrm rot="16200000" flipH="1">
              <a:off x="295566" y="2962642"/>
              <a:ext cx="717659" cy="95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6" name="TextBox 35"/>
          <p:cNvSpPr txBox="1"/>
          <p:nvPr/>
        </p:nvSpPr>
        <p:spPr>
          <a:xfrm>
            <a:off x="2590800" y="457200"/>
            <a:ext cx="4307077" cy="646331"/>
          </a:xfrm>
          <a:prstGeom prst="rect">
            <a:avLst/>
          </a:prstGeom>
          <a:noFill/>
        </p:spPr>
        <p:txBody>
          <a:bodyPr wrap="none">
            <a:spAutoFit/>
          </a:bodyPr>
          <a:lstStyle/>
          <a:p>
            <a:pPr>
              <a:defRPr/>
            </a:pPr>
            <a:r>
              <a:rPr lang="en-US" sz="3600" dirty="0" smtClean="0">
                <a:solidFill>
                  <a:srgbClr val="FFFF00"/>
                </a:solidFill>
                <a:latin typeface="+mn-lt"/>
              </a:rPr>
              <a:t>Earl forecast structure</a:t>
            </a:r>
            <a:endParaRPr lang="en-US" sz="3600" dirty="0">
              <a:solidFill>
                <a:srgbClr val="FFFF00"/>
              </a:solidFill>
              <a:latin typeface="+mn-lt"/>
            </a:endParaRPr>
          </a:p>
        </p:txBody>
      </p:sp>
      <p:pic>
        <p:nvPicPr>
          <p:cNvPr id="4098" name="Picture 2"/>
          <p:cNvPicPr>
            <a:picLocks noChangeAspect="1" noChangeArrowheads="1"/>
          </p:cNvPicPr>
          <p:nvPr/>
        </p:nvPicPr>
        <p:blipFill>
          <a:blip r:embed="rId11" cstate="print"/>
          <a:srcRect l="16320" r="16320" b="8960"/>
          <a:stretch>
            <a:fillRect/>
          </a:stretch>
        </p:blipFill>
        <p:spPr bwMode="auto">
          <a:xfrm>
            <a:off x="1939561" y="1828800"/>
            <a:ext cx="1090727" cy="1105624"/>
          </a:xfrm>
          <a:prstGeom prst="rect">
            <a:avLst/>
          </a:prstGeom>
          <a:noFill/>
          <a:ln w="9525">
            <a:noFill/>
            <a:miter lim="800000"/>
            <a:headEnd/>
            <a:tailEnd/>
          </a:ln>
        </p:spPr>
      </p:pic>
      <p:pic>
        <p:nvPicPr>
          <p:cNvPr id="4099" name="Picture 3"/>
          <p:cNvPicPr>
            <a:picLocks noChangeAspect="1" noChangeArrowheads="1"/>
          </p:cNvPicPr>
          <p:nvPr/>
        </p:nvPicPr>
        <p:blipFill>
          <a:blip r:embed="rId12" cstate="print"/>
          <a:srcRect l="16320" r="16320" b="8960"/>
          <a:stretch>
            <a:fillRect/>
          </a:stretch>
        </p:blipFill>
        <p:spPr bwMode="auto">
          <a:xfrm>
            <a:off x="3766409" y="1828800"/>
            <a:ext cx="1090727" cy="1105624"/>
          </a:xfrm>
          <a:prstGeom prst="rect">
            <a:avLst/>
          </a:prstGeom>
          <a:noFill/>
          <a:ln w="9525">
            <a:noFill/>
            <a:miter lim="800000"/>
            <a:headEnd/>
            <a:tailEnd/>
          </a:ln>
        </p:spPr>
      </p:pic>
      <p:pic>
        <p:nvPicPr>
          <p:cNvPr id="4100" name="Picture 4"/>
          <p:cNvPicPr>
            <a:picLocks noChangeAspect="1" noChangeArrowheads="1"/>
          </p:cNvPicPr>
          <p:nvPr/>
        </p:nvPicPr>
        <p:blipFill>
          <a:blip r:embed="rId13" cstate="print"/>
          <a:srcRect l="16320" r="16320" b="8960"/>
          <a:stretch>
            <a:fillRect/>
          </a:stretch>
        </p:blipFill>
        <p:spPr bwMode="auto">
          <a:xfrm>
            <a:off x="5634537" y="1828800"/>
            <a:ext cx="1090727" cy="1105624"/>
          </a:xfrm>
          <a:prstGeom prst="rect">
            <a:avLst/>
          </a:prstGeom>
          <a:noFill/>
          <a:ln w="9525">
            <a:noFill/>
            <a:miter lim="800000"/>
            <a:headEnd/>
            <a:tailEnd/>
          </a:ln>
        </p:spPr>
      </p:pic>
      <p:pic>
        <p:nvPicPr>
          <p:cNvPr id="4101" name="Picture 5"/>
          <p:cNvPicPr>
            <a:picLocks noChangeAspect="1" noChangeArrowheads="1"/>
          </p:cNvPicPr>
          <p:nvPr/>
        </p:nvPicPr>
        <p:blipFill>
          <a:blip r:embed="rId14" cstate="print"/>
          <a:srcRect l="16320" r="3840" b="8960"/>
          <a:stretch>
            <a:fillRect/>
          </a:stretch>
        </p:blipFill>
        <p:spPr bwMode="auto">
          <a:xfrm>
            <a:off x="7492176" y="1816504"/>
            <a:ext cx="1292809" cy="1105624"/>
          </a:xfrm>
          <a:prstGeom prst="rect">
            <a:avLst/>
          </a:prstGeom>
          <a:noFill/>
          <a:ln w="9525">
            <a:noFill/>
            <a:miter lim="800000"/>
            <a:headEnd/>
            <a:tailEnd/>
          </a:ln>
        </p:spPr>
      </p:pic>
      <p:sp>
        <p:nvSpPr>
          <p:cNvPr id="40" name="TextBox 39"/>
          <p:cNvSpPr txBox="1"/>
          <p:nvPr/>
        </p:nvSpPr>
        <p:spPr>
          <a:xfrm>
            <a:off x="3505200" y="914400"/>
            <a:ext cx="2667000" cy="276999"/>
          </a:xfrm>
          <a:prstGeom prst="rect">
            <a:avLst/>
          </a:prstGeom>
          <a:noFill/>
        </p:spPr>
        <p:txBody>
          <a:bodyPr wrap="square" rtlCol="0">
            <a:spAutoFit/>
          </a:bodyPr>
          <a:lstStyle/>
          <a:p>
            <a:pPr algn="ctr"/>
            <a:r>
              <a:rPr lang="en-US" sz="1200" dirty="0" smtClean="0"/>
              <a:t>Initial time: 2010082900</a:t>
            </a:r>
            <a:endParaRPr lang="en-US" sz="1200" dirty="0"/>
          </a:p>
        </p:txBody>
      </p:sp>
      <p:sp>
        <p:nvSpPr>
          <p:cNvPr id="41" name="TextBox 40"/>
          <p:cNvSpPr txBox="1"/>
          <p:nvPr/>
        </p:nvSpPr>
        <p:spPr>
          <a:xfrm>
            <a:off x="4724400" y="6488668"/>
            <a:ext cx="4267200" cy="276999"/>
          </a:xfrm>
          <a:prstGeom prst="rect">
            <a:avLst/>
          </a:prstGeom>
          <a:noFill/>
        </p:spPr>
        <p:txBody>
          <a:bodyPr wrap="square" rtlCol="0">
            <a:spAutoFit/>
          </a:bodyPr>
          <a:lstStyle/>
          <a:p>
            <a:pPr algn="r"/>
            <a:r>
              <a:rPr lang="en-US" sz="1200" dirty="0" smtClean="0"/>
              <a:t>H*wind and HEDAS plots from </a:t>
            </a:r>
            <a:r>
              <a:rPr lang="en-US" sz="1200" dirty="0" smtClean="0"/>
              <a:t>A. </a:t>
            </a:r>
            <a:r>
              <a:rPr lang="en-US" sz="1200" dirty="0" err="1" smtClean="0"/>
              <a:t>Aksoy</a:t>
            </a:r>
            <a:endParaRPr lang="en-US" sz="12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Background</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AutoShape 4"/>
          <p:cNvSpPr>
            <a:spLocks noGrp="1" noChangeArrowheads="1"/>
          </p:cNvSpPr>
          <p:nvPr>
            <p:ph type="title"/>
          </p:nvPr>
        </p:nvSpPr>
        <p:spPr/>
        <p:txBody>
          <a:bodyPr>
            <a:normAutofit/>
          </a:bodyPr>
          <a:lstStyle/>
          <a:p>
            <a:r>
              <a:rPr lang="en-US" altLang="zh-CN" sz="3200" dirty="0">
                <a:ea typeface="SimSun" pitchFamily="2" charset="-122"/>
              </a:rPr>
              <a:t>Atmospheric circulation </a:t>
            </a:r>
            <a:r>
              <a:rPr lang="en-US" altLang="zh-CN" sz="3200" dirty="0" smtClean="0">
                <a:ea typeface="SimSun" pitchFamily="2" charset="-122"/>
              </a:rPr>
              <a:t>systems</a:t>
            </a:r>
            <a:endParaRPr lang="en-US" altLang="zh-CN" sz="3200" dirty="0">
              <a:ea typeface="SimSun" pitchFamily="2" charset="-122"/>
            </a:endParaRPr>
          </a:p>
        </p:txBody>
      </p:sp>
      <p:pic>
        <p:nvPicPr>
          <p:cNvPr id="108549" name="Picture 5"/>
          <p:cNvPicPr>
            <a:picLocks noChangeAspect="1" noChangeArrowheads="1"/>
          </p:cNvPicPr>
          <p:nvPr/>
        </p:nvPicPr>
        <p:blipFill>
          <a:blip r:embed="rId2" cstate="print"/>
          <a:srcRect/>
          <a:stretch>
            <a:fillRect/>
          </a:stretch>
        </p:blipFill>
        <p:spPr bwMode="auto">
          <a:xfrm>
            <a:off x="1447800" y="1524000"/>
            <a:ext cx="6178868" cy="3070860"/>
          </a:xfrm>
          <a:prstGeom prst="rect">
            <a:avLst/>
          </a:prstGeom>
          <a:noFill/>
          <a:ln w="9525">
            <a:noFill/>
            <a:miter lim="800000"/>
            <a:headEnd/>
            <a:tailEnd/>
          </a:ln>
          <a:effectLst/>
        </p:spPr>
      </p:pic>
      <p:sp>
        <p:nvSpPr>
          <p:cNvPr id="108550" name="Text Box 6"/>
          <p:cNvSpPr txBox="1">
            <a:spLocks noChangeArrowheads="1"/>
          </p:cNvSpPr>
          <p:nvPr/>
        </p:nvSpPr>
        <p:spPr bwMode="auto">
          <a:xfrm>
            <a:off x="990600" y="4648200"/>
            <a:ext cx="6781800" cy="461665"/>
          </a:xfrm>
          <a:prstGeom prst="rect">
            <a:avLst/>
          </a:prstGeom>
          <a:noFill/>
          <a:ln w="9525">
            <a:noFill/>
            <a:miter lim="800000"/>
            <a:headEnd/>
            <a:tailEnd/>
          </a:ln>
          <a:effectLst/>
        </p:spPr>
        <p:txBody>
          <a:bodyPr wrap="square">
            <a:spAutoFit/>
          </a:bodyPr>
          <a:lstStyle/>
          <a:p>
            <a:pPr algn="ctr"/>
            <a:r>
              <a:rPr lang="en-US" altLang="zh-CN" sz="1200" b="1" dirty="0">
                <a:ea typeface="SimSun" pitchFamily="2" charset="-122"/>
              </a:rPr>
              <a:t>Schematic representation of conditions during the peak (Aug.–Oct.) of the above-normal 2003 Atlantic hurricane season. (</a:t>
            </a:r>
            <a:r>
              <a:rPr lang="en-US" altLang="zh-CN" sz="1200" b="1" dirty="0" err="1">
                <a:ea typeface="SimSun" pitchFamily="2" charset="-122"/>
              </a:rPr>
              <a:t>Landsea</a:t>
            </a:r>
            <a:r>
              <a:rPr lang="en-US" altLang="zh-CN" sz="1200" b="1" dirty="0">
                <a:ea typeface="SimSun" pitchFamily="2" charset="-122"/>
              </a:rPr>
              <a:t> et al. 2004, BAMS)</a:t>
            </a:r>
            <a:endParaRPr lang="en-US" altLang="zh-CN" sz="1200" dirty="0">
              <a:ea typeface="SimSun" pitchFamily="2" charset="-122"/>
            </a:endParaRPr>
          </a:p>
        </p:txBody>
      </p:sp>
      <p:sp>
        <p:nvSpPr>
          <p:cNvPr id="108551" name="Text Box 7"/>
          <p:cNvSpPr txBox="1">
            <a:spLocks noChangeArrowheads="1"/>
          </p:cNvSpPr>
          <p:nvPr/>
        </p:nvSpPr>
        <p:spPr bwMode="auto">
          <a:xfrm>
            <a:off x="1524000" y="5029200"/>
            <a:ext cx="2895600" cy="1677988"/>
          </a:xfrm>
          <a:prstGeom prst="rect">
            <a:avLst/>
          </a:prstGeom>
          <a:noFill/>
          <a:ln w="9525">
            <a:noFill/>
            <a:miter lim="800000"/>
            <a:headEnd/>
            <a:tailEnd/>
          </a:ln>
          <a:effectLst/>
        </p:spPr>
        <p:txBody>
          <a:bodyPr>
            <a:spAutoFit/>
          </a:bodyPr>
          <a:lstStyle/>
          <a:p>
            <a:pPr>
              <a:spcBef>
                <a:spcPct val="50000"/>
              </a:spcBef>
            </a:pPr>
            <a:r>
              <a:rPr lang="en-US" altLang="zh-CN" sz="1400" b="1" u="sng" dirty="0">
                <a:solidFill>
                  <a:srgbClr val="92D050"/>
                </a:solidFill>
                <a:uFill>
                  <a:solidFill>
                    <a:srgbClr val="FFFF00"/>
                  </a:solidFill>
                </a:uFill>
                <a:ea typeface="SimSun" pitchFamily="2" charset="-122"/>
              </a:rPr>
              <a:t>Major Circulation Systems:</a:t>
            </a:r>
          </a:p>
          <a:p>
            <a:pPr>
              <a:spcBef>
                <a:spcPct val="50000"/>
              </a:spcBef>
              <a:buFontTx/>
              <a:buChar char="•"/>
            </a:pPr>
            <a:r>
              <a:rPr lang="en-US" altLang="zh-CN" sz="1200" b="1" dirty="0">
                <a:ea typeface="SimSun" pitchFamily="2" charset="-122"/>
              </a:rPr>
              <a:t> Subtropical High/Ridge</a:t>
            </a:r>
          </a:p>
          <a:p>
            <a:pPr>
              <a:spcBef>
                <a:spcPct val="50000"/>
              </a:spcBef>
              <a:buFontTx/>
              <a:buChar char="•"/>
            </a:pPr>
            <a:r>
              <a:rPr lang="en-US" altLang="zh-CN" sz="1200" b="1" dirty="0">
                <a:ea typeface="SimSun" pitchFamily="2" charset="-122"/>
              </a:rPr>
              <a:t> 200hPa Tropical Easterly Jet</a:t>
            </a:r>
          </a:p>
          <a:p>
            <a:pPr>
              <a:spcBef>
                <a:spcPct val="50000"/>
              </a:spcBef>
              <a:buFontTx/>
              <a:buChar char="•"/>
            </a:pPr>
            <a:r>
              <a:rPr lang="en-US" altLang="zh-CN" sz="1200" b="1" dirty="0">
                <a:ea typeface="SimSun" pitchFamily="2" charset="-122"/>
              </a:rPr>
              <a:t> 700hPa AEJ</a:t>
            </a:r>
          </a:p>
          <a:p>
            <a:pPr>
              <a:spcBef>
                <a:spcPct val="50000"/>
              </a:spcBef>
              <a:buFontTx/>
              <a:buChar char="•"/>
            </a:pPr>
            <a:r>
              <a:rPr lang="en-US" altLang="zh-CN" sz="1200" b="1" dirty="0">
                <a:ea typeface="SimSun" pitchFamily="2" charset="-122"/>
              </a:rPr>
              <a:t> 850hPa Easterly Trades </a:t>
            </a:r>
          </a:p>
          <a:p>
            <a:pPr>
              <a:spcBef>
                <a:spcPct val="50000"/>
              </a:spcBef>
              <a:buFontTx/>
              <a:buChar char="•"/>
            </a:pPr>
            <a:r>
              <a:rPr lang="en-US" altLang="zh-CN" sz="1200" b="1" dirty="0">
                <a:ea typeface="SimSun" pitchFamily="2" charset="-122"/>
              </a:rPr>
              <a:t> 200-850hPa Vertical wind shear</a:t>
            </a:r>
          </a:p>
        </p:txBody>
      </p:sp>
      <p:sp>
        <p:nvSpPr>
          <p:cNvPr id="108552" name="Text Box 8"/>
          <p:cNvSpPr txBox="1">
            <a:spLocks noChangeArrowheads="1"/>
          </p:cNvSpPr>
          <p:nvPr/>
        </p:nvSpPr>
        <p:spPr bwMode="auto">
          <a:xfrm>
            <a:off x="4572000" y="5030752"/>
            <a:ext cx="2971800" cy="1128713"/>
          </a:xfrm>
          <a:prstGeom prst="rect">
            <a:avLst/>
          </a:prstGeom>
          <a:noFill/>
          <a:ln w="9525">
            <a:noFill/>
            <a:miter lim="800000"/>
            <a:headEnd/>
            <a:tailEnd/>
          </a:ln>
          <a:effectLst/>
        </p:spPr>
        <p:txBody>
          <a:bodyPr>
            <a:spAutoFit/>
          </a:bodyPr>
          <a:lstStyle/>
          <a:p>
            <a:pPr>
              <a:spcBef>
                <a:spcPct val="50000"/>
              </a:spcBef>
            </a:pPr>
            <a:r>
              <a:rPr lang="en-US" altLang="zh-CN" sz="1400" b="1" u="sng" dirty="0">
                <a:solidFill>
                  <a:srgbClr val="92D050"/>
                </a:solidFill>
                <a:uFill>
                  <a:solidFill>
                    <a:srgbClr val="FFFF00"/>
                  </a:solidFill>
                </a:uFill>
                <a:ea typeface="SimSun" pitchFamily="2" charset="-122"/>
              </a:rPr>
              <a:t>Leading Climate Factors:</a:t>
            </a:r>
          </a:p>
          <a:p>
            <a:pPr>
              <a:spcBef>
                <a:spcPct val="50000"/>
              </a:spcBef>
              <a:buFontTx/>
              <a:buChar char="•"/>
            </a:pPr>
            <a:r>
              <a:rPr lang="en-US" altLang="zh-CN" sz="1200" dirty="0">
                <a:ea typeface="SimSun" pitchFamily="2" charset="-122"/>
              </a:rPr>
              <a:t> </a:t>
            </a:r>
            <a:r>
              <a:rPr lang="en-US" altLang="zh-CN" sz="1200" b="1" dirty="0">
                <a:ea typeface="SimSun" pitchFamily="2" charset="-122"/>
              </a:rPr>
              <a:t>El Nino and Southern Oscillation</a:t>
            </a:r>
          </a:p>
          <a:p>
            <a:pPr>
              <a:spcBef>
                <a:spcPct val="50000"/>
              </a:spcBef>
              <a:buFontTx/>
              <a:buChar char="•"/>
            </a:pPr>
            <a:r>
              <a:rPr lang="en-US" altLang="zh-CN" sz="1200" b="1" dirty="0">
                <a:ea typeface="SimSun" pitchFamily="2" charset="-122"/>
              </a:rPr>
              <a:t> The multi-decadal signal</a:t>
            </a:r>
          </a:p>
          <a:p>
            <a:pPr>
              <a:spcBef>
                <a:spcPct val="50000"/>
              </a:spcBef>
              <a:buFontTx/>
              <a:buChar char="•"/>
            </a:pPr>
            <a:r>
              <a:rPr lang="en-US" altLang="zh-CN" sz="1200" dirty="0">
                <a:ea typeface="SimSun" pitchFamily="2" charset="-122"/>
              </a:rPr>
              <a:t> </a:t>
            </a:r>
            <a:r>
              <a:rPr lang="en-US" altLang="zh-CN" sz="1200" b="1" dirty="0">
                <a:ea typeface="SimSun" pitchFamily="2" charset="-122"/>
              </a:rPr>
              <a:t>Madden-Julian oscillation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descr="C:\Documents and Settings\kevin.yeh\My Documents\HWRF\operational-tracks.gif"/>
          <p:cNvPicPr>
            <a:picLocks noChangeAspect="1" noChangeArrowheads="1"/>
          </p:cNvPicPr>
          <p:nvPr/>
        </p:nvPicPr>
        <p:blipFill>
          <a:blip r:embed="rId3" cstate="print"/>
          <a:srcRect l="11520" t="7680" r="14400" b="5120"/>
          <a:stretch>
            <a:fillRect/>
          </a:stretch>
        </p:blipFill>
        <p:spPr bwMode="auto">
          <a:xfrm>
            <a:off x="31676" y="3449962"/>
            <a:ext cx="3034137" cy="2678623"/>
          </a:xfrm>
          <a:prstGeom prst="rect">
            <a:avLst/>
          </a:prstGeom>
          <a:noFill/>
          <a:ln w="9525">
            <a:noFill/>
            <a:miter lim="800000"/>
            <a:headEnd/>
            <a:tailEnd/>
          </a:ln>
        </p:spPr>
      </p:pic>
      <p:pic>
        <p:nvPicPr>
          <p:cNvPr id="4" name="Picture 4" descr="C:\Documents and Settings\kevin.yeh\My Documents\HWRF\experimental-tracks.gif"/>
          <p:cNvPicPr>
            <a:picLocks noChangeAspect="1" noChangeArrowheads="1"/>
          </p:cNvPicPr>
          <p:nvPr/>
        </p:nvPicPr>
        <p:blipFill>
          <a:blip r:embed="rId4" cstate="print"/>
          <a:srcRect l="11520" t="7680" r="14400" b="5120"/>
          <a:stretch>
            <a:fillRect/>
          </a:stretch>
        </p:blipFill>
        <p:spPr bwMode="auto">
          <a:xfrm>
            <a:off x="3078696" y="3457922"/>
            <a:ext cx="3034137" cy="2678623"/>
          </a:xfrm>
          <a:prstGeom prst="rect">
            <a:avLst/>
          </a:prstGeom>
          <a:noFill/>
          <a:ln w="9525">
            <a:noFill/>
            <a:miter lim="800000"/>
            <a:headEnd/>
            <a:tailEnd/>
          </a:ln>
        </p:spPr>
      </p:pic>
      <p:pic>
        <p:nvPicPr>
          <p:cNvPr id="5" name="Picture 4" descr="C:\Documents and Settings\kevin.yeh\My Documents\HWRF\genesis-tracks.gif"/>
          <p:cNvPicPr>
            <a:picLocks noChangeAspect="1" noChangeArrowheads="1"/>
          </p:cNvPicPr>
          <p:nvPr/>
        </p:nvPicPr>
        <p:blipFill>
          <a:blip r:embed="rId5" cstate="print"/>
          <a:srcRect l="11520" t="7680" r="14400" b="5120"/>
          <a:stretch>
            <a:fillRect/>
          </a:stretch>
        </p:blipFill>
        <p:spPr bwMode="auto">
          <a:xfrm>
            <a:off x="6113064" y="3457922"/>
            <a:ext cx="3034137" cy="2678623"/>
          </a:xfrm>
          <a:prstGeom prst="rect">
            <a:avLst/>
          </a:prstGeom>
          <a:noFill/>
          <a:ln w="9525">
            <a:noFill/>
            <a:miter lim="800000"/>
            <a:headEnd/>
            <a:tailEnd/>
          </a:ln>
        </p:spPr>
      </p:pic>
      <p:pic>
        <p:nvPicPr>
          <p:cNvPr id="6" name="Picture 5" descr="C:\Documents and Settings\kevin.yeh\My Documents\HWRF\genesis-domain.gif"/>
          <p:cNvPicPr>
            <a:picLocks noChangeAspect="1" noChangeArrowheads="1"/>
          </p:cNvPicPr>
          <p:nvPr/>
        </p:nvPicPr>
        <p:blipFill>
          <a:blip r:embed="rId6" cstate="print"/>
          <a:srcRect t="21760" b="15360"/>
          <a:stretch>
            <a:fillRect/>
          </a:stretch>
        </p:blipFill>
        <p:spPr bwMode="auto">
          <a:xfrm>
            <a:off x="1066800" y="182492"/>
            <a:ext cx="6762750" cy="3189315"/>
          </a:xfrm>
          <a:prstGeom prst="rect">
            <a:avLst/>
          </a:prstGeom>
          <a:noFill/>
          <a:ln w="9525">
            <a:noFill/>
            <a:miter lim="800000"/>
            <a:headEnd/>
            <a:tailEnd/>
          </a:ln>
        </p:spPr>
      </p:pic>
      <p:sp>
        <p:nvSpPr>
          <p:cNvPr id="7" name="TextBox 6"/>
          <p:cNvSpPr txBox="1"/>
          <p:nvPr/>
        </p:nvSpPr>
        <p:spPr>
          <a:xfrm>
            <a:off x="248238" y="6106995"/>
            <a:ext cx="2667000" cy="738664"/>
          </a:xfrm>
          <a:prstGeom prst="rect">
            <a:avLst/>
          </a:prstGeom>
          <a:noFill/>
        </p:spPr>
        <p:txBody>
          <a:bodyPr wrap="square" rtlCol="0">
            <a:spAutoFit/>
          </a:bodyPr>
          <a:lstStyle/>
          <a:p>
            <a:r>
              <a:rPr lang="en-US" sz="1200" b="1" u="sng" dirty="0" smtClean="0">
                <a:solidFill>
                  <a:srgbClr val="92D050"/>
                </a:solidFill>
                <a:uFill>
                  <a:solidFill>
                    <a:srgbClr val="FFFF00"/>
                  </a:solidFill>
                </a:uFill>
              </a:rPr>
              <a:t>Operational forecast initialization</a:t>
            </a:r>
          </a:p>
          <a:p>
            <a:pPr marL="182880" lvl="1">
              <a:buFont typeface="Wingdings" pitchFamily="2" charset="2"/>
              <a:buChar char="Ø"/>
            </a:pPr>
            <a:r>
              <a:rPr lang="en-US" sz="1000" dirty="0" smtClean="0"/>
              <a:t>GFS environmental flows</a:t>
            </a:r>
          </a:p>
          <a:p>
            <a:pPr marL="182880" lvl="1">
              <a:buFont typeface="Wingdings" pitchFamily="2" charset="2"/>
              <a:buChar char="Ø"/>
            </a:pPr>
            <a:r>
              <a:rPr lang="en-US" sz="1000" dirty="0" smtClean="0"/>
              <a:t>Vortex init</a:t>
            </a:r>
          </a:p>
          <a:p>
            <a:pPr marL="182880" lvl="1">
              <a:buFont typeface="Wingdings" pitchFamily="2" charset="2"/>
              <a:buChar char="Ø"/>
            </a:pPr>
            <a:r>
              <a:rPr lang="en-US" sz="1000" dirty="0" smtClean="0"/>
              <a:t>GSI DA for deep cases</a:t>
            </a:r>
            <a:endParaRPr lang="en-US" sz="1200" dirty="0"/>
          </a:p>
        </p:txBody>
      </p:sp>
      <p:sp>
        <p:nvSpPr>
          <p:cNvPr id="8" name="TextBox 7"/>
          <p:cNvSpPr txBox="1"/>
          <p:nvPr/>
        </p:nvSpPr>
        <p:spPr>
          <a:xfrm>
            <a:off x="3314308" y="6108563"/>
            <a:ext cx="2667000" cy="738664"/>
          </a:xfrm>
          <a:prstGeom prst="rect">
            <a:avLst/>
          </a:prstGeom>
          <a:noFill/>
        </p:spPr>
        <p:txBody>
          <a:bodyPr wrap="square" rtlCol="0">
            <a:spAutoFit/>
          </a:bodyPr>
          <a:lstStyle/>
          <a:p>
            <a:r>
              <a:rPr lang="en-US" sz="1200" b="1" u="sng" dirty="0" smtClean="0">
                <a:solidFill>
                  <a:srgbClr val="92D050"/>
                </a:solidFill>
                <a:uFill>
                  <a:solidFill>
                    <a:srgbClr val="FFFF00"/>
                  </a:solidFill>
                </a:uFill>
              </a:rPr>
              <a:t>Experimental forecast initialization</a:t>
            </a:r>
          </a:p>
          <a:p>
            <a:pPr marL="182880" lvl="1">
              <a:buFont typeface="Wingdings" pitchFamily="2" charset="2"/>
              <a:buChar char="Ø"/>
            </a:pPr>
            <a:r>
              <a:rPr lang="en-US" sz="1000" dirty="0" smtClean="0">
                <a:solidFill>
                  <a:srgbClr val="FFC000"/>
                </a:solidFill>
              </a:rPr>
              <a:t>HWRF environmental flows</a:t>
            </a:r>
          </a:p>
          <a:p>
            <a:pPr marL="182880" lvl="1">
              <a:buFont typeface="Wingdings" pitchFamily="2" charset="2"/>
              <a:buChar char="Ø"/>
            </a:pPr>
            <a:r>
              <a:rPr lang="en-US" sz="1000" dirty="0" smtClean="0"/>
              <a:t>Vortex init</a:t>
            </a:r>
          </a:p>
          <a:p>
            <a:pPr marL="182880" lvl="1">
              <a:buFont typeface="Wingdings" pitchFamily="2" charset="2"/>
              <a:buChar char="Ø"/>
            </a:pPr>
            <a:r>
              <a:rPr lang="en-US" sz="1000" dirty="0" smtClean="0"/>
              <a:t>GSI DA for deep cases</a:t>
            </a:r>
            <a:endParaRPr lang="en-US" sz="1200" dirty="0"/>
          </a:p>
        </p:txBody>
      </p:sp>
      <p:sp>
        <p:nvSpPr>
          <p:cNvPr id="9" name="TextBox 8"/>
          <p:cNvSpPr txBox="1"/>
          <p:nvPr/>
        </p:nvSpPr>
        <p:spPr>
          <a:xfrm>
            <a:off x="6334811" y="6110131"/>
            <a:ext cx="2667000" cy="584775"/>
          </a:xfrm>
          <a:prstGeom prst="rect">
            <a:avLst/>
          </a:prstGeom>
          <a:noFill/>
        </p:spPr>
        <p:txBody>
          <a:bodyPr wrap="square" rtlCol="0">
            <a:spAutoFit/>
          </a:bodyPr>
          <a:lstStyle/>
          <a:p>
            <a:r>
              <a:rPr lang="en-US" sz="1200" b="1" u="sng" dirty="0" smtClean="0">
                <a:solidFill>
                  <a:srgbClr val="92D050"/>
                </a:solidFill>
                <a:uFill>
                  <a:solidFill>
                    <a:srgbClr val="FFFF00"/>
                  </a:solidFill>
                </a:uFill>
              </a:rPr>
              <a:t>Genesis Model forecast initialization</a:t>
            </a:r>
          </a:p>
          <a:p>
            <a:pPr marL="182880" lvl="1">
              <a:buFont typeface="Wingdings" pitchFamily="2" charset="2"/>
              <a:buChar char="Ø"/>
            </a:pPr>
            <a:r>
              <a:rPr lang="en-US" sz="1000" dirty="0" smtClean="0">
                <a:solidFill>
                  <a:srgbClr val="FFC000"/>
                </a:solidFill>
              </a:rPr>
              <a:t>HWRF-cycled environmental flows</a:t>
            </a:r>
          </a:p>
          <a:p>
            <a:pPr marL="182880" lvl="1">
              <a:buFont typeface="Wingdings" pitchFamily="2" charset="2"/>
              <a:buChar char="Ø"/>
            </a:pPr>
            <a:r>
              <a:rPr lang="en-US" sz="1000" dirty="0" smtClean="0">
                <a:solidFill>
                  <a:srgbClr val="FFC000"/>
                </a:solidFill>
              </a:rPr>
              <a:t>GSI DA for all cases</a:t>
            </a:r>
            <a:endParaRPr lang="en-US" sz="1200" dirty="0">
              <a:solidFill>
                <a:srgbClr val="FFC000"/>
              </a:solidFill>
            </a:endParaRPr>
          </a:p>
        </p:txBody>
      </p:sp>
      <p:sp>
        <p:nvSpPr>
          <p:cNvPr id="10" name="TextBox 9"/>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K. </a:t>
            </a:r>
            <a:r>
              <a:rPr lang="en-US" u="sng" dirty="0" err="1" smtClean="0">
                <a:solidFill>
                  <a:srgbClr val="C00000"/>
                </a:solidFill>
              </a:rPr>
              <a:t>Yeh</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96414"/>
            <a:ext cx="8229600" cy="9946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sng" strike="noStrike" kern="1200" cap="none" spc="0" normalizeH="0" baseline="0" noProof="0" dirty="0" smtClean="0">
                <a:ln>
                  <a:noFill/>
                </a:ln>
                <a:solidFill>
                  <a:srgbClr val="FFC000"/>
                </a:solidFill>
                <a:effectLst/>
                <a:uLnTx/>
                <a:uFill>
                  <a:solidFill>
                    <a:srgbClr val="FFFF00"/>
                  </a:solidFill>
                </a:uFill>
                <a:latin typeface="+mj-lt"/>
                <a:ea typeface="+mj-ea"/>
                <a:cs typeface="+mj-cs"/>
              </a:rPr>
              <a:t>Genesis application</a:t>
            </a:r>
          </a:p>
        </p:txBody>
      </p:sp>
      <p:sp>
        <p:nvSpPr>
          <p:cNvPr id="11" name="TextBox 10"/>
          <p:cNvSpPr txBox="1"/>
          <p:nvPr/>
        </p:nvSpPr>
        <p:spPr>
          <a:xfrm>
            <a:off x="1122786" y="819538"/>
            <a:ext cx="1143000" cy="369332"/>
          </a:xfrm>
          <a:prstGeom prst="rect">
            <a:avLst/>
          </a:prstGeom>
          <a:noFill/>
        </p:spPr>
        <p:txBody>
          <a:bodyPr wrap="square" rtlCol="0">
            <a:spAutoFit/>
          </a:bodyPr>
          <a:lstStyle/>
          <a:p>
            <a:pPr algn="ctr"/>
            <a:r>
              <a:rPr lang="en-US" dirty="0" smtClean="0"/>
              <a:t>GFS</a:t>
            </a:r>
            <a:endParaRPr lang="en-US" dirty="0"/>
          </a:p>
        </p:txBody>
      </p:sp>
      <p:sp>
        <p:nvSpPr>
          <p:cNvPr id="12" name="TextBox 11"/>
          <p:cNvSpPr txBox="1"/>
          <p:nvPr/>
        </p:nvSpPr>
        <p:spPr>
          <a:xfrm>
            <a:off x="3733800" y="808655"/>
            <a:ext cx="1143000" cy="369332"/>
          </a:xfrm>
          <a:prstGeom prst="rect">
            <a:avLst/>
          </a:prstGeom>
          <a:noFill/>
        </p:spPr>
        <p:txBody>
          <a:bodyPr wrap="square" rtlCol="0">
            <a:spAutoFit/>
          </a:bodyPr>
          <a:lstStyle/>
          <a:p>
            <a:pPr algn="ctr"/>
            <a:r>
              <a:rPr lang="en-US" dirty="0" smtClean="0"/>
              <a:t>UKMET</a:t>
            </a:r>
            <a:endParaRPr lang="en-US" dirty="0"/>
          </a:p>
        </p:txBody>
      </p:sp>
      <p:sp>
        <p:nvSpPr>
          <p:cNvPr id="13" name="TextBox 12"/>
          <p:cNvSpPr txBox="1"/>
          <p:nvPr/>
        </p:nvSpPr>
        <p:spPr>
          <a:xfrm>
            <a:off x="1143000" y="3589179"/>
            <a:ext cx="1143000" cy="369332"/>
          </a:xfrm>
          <a:prstGeom prst="rect">
            <a:avLst/>
          </a:prstGeom>
          <a:noFill/>
        </p:spPr>
        <p:txBody>
          <a:bodyPr wrap="square" rtlCol="0">
            <a:spAutoFit/>
          </a:bodyPr>
          <a:lstStyle/>
          <a:p>
            <a:pPr algn="ctr"/>
            <a:r>
              <a:rPr lang="en-US" dirty="0" smtClean="0"/>
              <a:t>NOGAPS</a:t>
            </a:r>
            <a:endParaRPr lang="en-US" dirty="0"/>
          </a:p>
        </p:txBody>
      </p:sp>
      <p:sp>
        <p:nvSpPr>
          <p:cNvPr id="14" name="TextBox 13"/>
          <p:cNvSpPr txBox="1"/>
          <p:nvPr/>
        </p:nvSpPr>
        <p:spPr>
          <a:xfrm>
            <a:off x="3505200" y="3601614"/>
            <a:ext cx="1447800" cy="369332"/>
          </a:xfrm>
          <a:prstGeom prst="rect">
            <a:avLst/>
          </a:prstGeom>
          <a:noFill/>
        </p:spPr>
        <p:txBody>
          <a:bodyPr wrap="square" rtlCol="0">
            <a:spAutoFit/>
          </a:bodyPr>
          <a:lstStyle/>
          <a:p>
            <a:pPr algn="ctr"/>
            <a:r>
              <a:rPr lang="en-US" dirty="0" smtClean="0"/>
              <a:t>ECMWF</a:t>
            </a:r>
            <a:endParaRPr lang="en-US" dirty="0"/>
          </a:p>
        </p:txBody>
      </p:sp>
      <p:sp>
        <p:nvSpPr>
          <p:cNvPr id="15" name="TextBox 14"/>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M. </a:t>
            </a:r>
            <a:r>
              <a:rPr lang="en-US" u="sng" dirty="0" err="1" smtClean="0">
                <a:solidFill>
                  <a:srgbClr val="C00000"/>
                </a:solidFill>
              </a:rPr>
              <a:t>Boothe</a:t>
            </a:r>
            <a:endParaRPr lang="en-US" u="sng" dirty="0">
              <a:solidFill>
                <a:srgbClr val="C00000"/>
              </a:solidFill>
            </a:endParaRPr>
          </a:p>
        </p:txBody>
      </p:sp>
      <p:sp>
        <p:nvSpPr>
          <p:cNvPr id="17" name="Content Placeholder 16"/>
          <p:cNvSpPr>
            <a:spLocks noGrp="1"/>
          </p:cNvSpPr>
          <p:nvPr>
            <p:ph idx="1"/>
          </p:nvPr>
        </p:nvSpPr>
        <p:spPr>
          <a:xfrm>
            <a:off x="5486400" y="3505200"/>
            <a:ext cx="3124200" cy="1295400"/>
          </a:xfrm>
        </p:spPr>
        <p:txBody>
          <a:bodyPr>
            <a:normAutofit fontScale="47500" lnSpcReduction="20000"/>
          </a:bodyPr>
          <a:lstStyle/>
          <a:p>
            <a:r>
              <a:rPr lang="en-US" dirty="0" smtClean="0"/>
              <a:t>HWRF-GEN can forecast the pouch coming off the W. Africa coast like global model</a:t>
            </a:r>
          </a:p>
          <a:p>
            <a:r>
              <a:rPr lang="en-US" dirty="0" smtClean="0"/>
              <a:t>HWRF-GEN similar to GFS forecast has a turn at 50W</a:t>
            </a:r>
          </a:p>
          <a:p>
            <a:endParaRPr lang="en-US" dirty="0"/>
          </a:p>
        </p:txBody>
      </p:sp>
      <p:pic>
        <p:nvPicPr>
          <p:cNvPr id="1026" name="Picture 2"/>
          <p:cNvPicPr>
            <a:picLocks noChangeAspect="1" noChangeArrowheads="1"/>
          </p:cNvPicPr>
          <p:nvPr/>
        </p:nvPicPr>
        <p:blipFill>
          <a:blip r:embed="rId3" cstate="print"/>
          <a:srcRect l="8533" r="10667" b="44000"/>
          <a:stretch>
            <a:fillRect/>
          </a:stretch>
        </p:blipFill>
        <p:spPr bwMode="auto">
          <a:xfrm>
            <a:off x="2981544" y="3932855"/>
            <a:ext cx="2424279" cy="224028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r="10667" b="44000"/>
          <a:stretch>
            <a:fillRect/>
          </a:stretch>
        </p:blipFill>
        <p:spPr bwMode="auto">
          <a:xfrm>
            <a:off x="304218" y="1152312"/>
            <a:ext cx="2680313" cy="224028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8533" r="10667" b="44000"/>
          <a:stretch>
            <a:fillRect/>
          </a:stretch>
        </p:blipFill>
        <p:spPr bwMode="auto">
          <a:xfrm>
            <a:off x="2982683" y="1152331"/>
            <a:ext cx="2424279" cy="224028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r="10667" b="44000"/>
          <a:stretch>
            <a:fillRect/>
          </a:stretch>
        </p:blipFill>
        <p:spPr bwMode="auto">
          <a:xfrm>
            <a:off x="304800" y="3932855"/>
            <a:ext cx="2680313" cy="224028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l="8533" b="44000"/>
          <a:stretch>
            <a:fillRect/>
          </a:stretch>
        </p:blipFill>
        <p:spPr bwMode="auto">
          <a:xfrm>
            <a:off x="5397189" y="1152331"/>
            <a:ext cx="2744339" cy="224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objective of HFIP is to improve both track and intensity forecast, and up to 7-day forecast guidance</a:t>
            </a:r>
          </a:p>
          <a:p>
            <a:r>
              <a:rPr lang="en-US" dirty="0" smtClean="0"/>
              <a:t>Current observations can improve the understandings of the hurricane 3D structure and physical </a:t>
            </a:r>
            <a:r>
              <a:rPr lang="en-US" dirty="0" smtClean="0"/>
              <a:t>processes and create a pathway to improve </a:t>
            </a:r>
            <a:r>
              <a:rPr lang="en-US" smtClean="0"/>
              <a:t>hurricane modeling</a:t>
            </a:r>
            <a:endParaRPr lang="en-US" dirty="0" smtClean="0"/>
          </a:p>
          <a:p>
            <a:r>
              <a:rPr lang="en-US" dirty="0" smtClean="0"/>
              <a:t>High resolution model could provide an effective tool to apply DA from inner core and environmental observations and may obtain better forecast</a:t>
            </a:r>
          </a:p>
          <a:p>
            <a:r>
              <a:rPr lang="en-US" dirty="0" smtClean="0"/>
              <a:t>Basin-scale model could be an promising tool to apply on both research and operational forecast such physical processes, Hybrid DA, extended forecast guidance,  genesis, ensemble, and local high resolution application</a:t>
            </a:r>
          </a:p>
          <a:p>
            <a:r>
              <a:rPr lang="en-US" dirty="0" smtClean="0"/>
              <a:t>Further work will focus on improving model physics and DA</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a:xfrm>
            <a:off x="44450" y="1265238"/>
            <a:ext cx="4652963" cy="558800"/>
          </a:xfrm>
        </p:spPr>
        <p:txBody>
          <a:bodyPr>
            <a:normAutofit/>
          </a:bodyPr>
          <a:lstStyle/>
          <a:p>
            <a:pPr algn="ctr" eaLnBrk="1" hangingPunct="1">
              <a:defRPr/>
            </a:pPr>
            <a:r>
              <a:rPr lang="en-US" sz="1800" dirty="0" smtClean="0">
                <a:solidFill>
                  <a:schemeClr val="tx1"/>
                </a:solidFill>
                <a:latin typeface="+mj-lt"/>
                <a:ea typeface="ＭＳ Ｐゴシック"/>
                <a:cs typeface="ＭＳ Ｐゴシック"/>
              </a:rPr>
              <a:t>The Good – Track forecast improvements</a:t>
            </a:r>
          </a:p>
        </p:txBody>
      </p:sp>
      <p:pic>
        <p:nvPicPr>
          <p:cNvPr id="18435" name="Content Placeholder 6" descr="AL_tkerr (trend).gif"/>
          <p:cNvPicPr>
            <a:picLocks noGrp="1"/>
          </p:cNvPicPr>
          <p:nvPr>
            <p:ph idx="1"/>
          </p:nvPr>
        </p:nvPicPr>
        <p:blipFill>
          <a:blip r:embed="rId3" cstate="print"/>
          <a:srcRect/>
          <a:stretch>
            <a:fillRect/>
          </a:stretch>
        </p:blipFill>
        <p:spPr>
          <a:xfrm>
            <a:off x="106363" y="1816100"/>
            <a:ext cx="4397375" cy="3657600"/>
          </a:xfrm>
        </p:spPr>
      </p:pic>
      <p:sp>
        <p:nvSpPr>
          <p:cNvPr id="17412" name="Text Box 19"/>
          <p:cNvSpPr txBox="1">
            <a:spLocks noChangeArrowheads="1"/>
          </p:cNvSpPr>
          <p:nvPr/>
        </p:nvSpPr>
        <p:spPr bwMode="auto">
          <a:xfrm>
            <a:off x="183010" y="5419262"/>
            <a:ext cx="4424461" cy="907941"/>
          </a:xfrm>
          <a:prstGeom prst="rect">
            <a:avLst/>
          </a:prstGeom>
          <a:noFill/>
          <a:ln w="9525">
            <a:noFill/>
            <a:miter lim="800000"/>
            <a:headEnd/>
            <a:tailEnd/>
          </a:ln>
        </p:spPr>
        <p:txBody>
          <a:bodyPr>
            <a:spAutoFit/>
          </a:bodyPr>
          <a:lstStyle/>
          <a:p>
            <a:pPr marL="230188" indent="-230188">
              <a:spcBef>
                <a:spcPts val="600"/>
              </a:spcBef>
              <a:buFont typeface="Arial" pitchFamily="34" charset="0"/>
              <a:buChar char="•"/>
              <a:defRPr/>
            </a:pPr>
            <a:r>
              <a:rPr lang="en-US" sz="1600" dirty="0"/>
              <a:t>Errors cut in half over past 15 years</a:t>
            </a:r>
          </a:p>
          <a:p>
            <a:pPr marL="230188" indent="-230188">
              <a:spcBef>
                <a:spcPts val="600"/>
              </a:spcBef>
              <a:buFont typeface="Arial" pitchFamily="34" charset="0"/>
              <a:buChar char="•"/>
              <a:defRPr/>
            </a:pPr>
            <a:r>
              <a:rPr lang="en-US" sz="1600" dirty="0"/>
              <a:t>10-year improvement - As accurate at 48h as we were at 24h in 2000</a:t>
            </a:r>
          </a:p>
        </p:txBody>
      </p:sp>
      <p:pic>
        <p:nvPicPr>
          <p:cNvPr id="18437" name="Content Placeholder 5" descr="AL_inerr (trend).gif"/>
          <p:cNvPicPr>
            <a:picLocks/>
          </p:cNvPicPr>
          <p:nvPr/>
        </p:nvPicPr>
        <p:blipFill>
          <a:blip r:embed="rId4" cstate="print"/>
          <a:srcRect l="-201" r="-201"/>
          <a:stretch>
            <a:fillRect/>
          </a:stretch>
        </p:blipFill>
        <p:spPr bwMode="auto">
          <a:xfrm>
            <a:off x="4494213" y="1816100"/>
            <a:ext cx="4532312" cy="3657600"/>
          </a:xfrm>
          <a:prstGeom prst="rect">
            <a:avLst/>
          </a:prstGeom>
          <a:noFill/>
          <a:ln w="9525">
            <a:noFill/>
            <a:miter lim="800000"/>
            <a:headEnd/>
            <a:tailEnd/>
          </a:ln>
        </p:spPr>
      </p:pic>
      <p:sp>
        <p:nvSpPr>
          <p:cNvPr id="13" name="Text Box 19"/>
          <p:cNvSpPr txBox="1">
            <a:spLocks noChangeArrowheads="1"/>
          </p:cNvSpPr>
          <p:nvPr/>
        </p:nvSpPr>
        <p:spPr bwMode="auto">
          <a:xfrm>
            <a:off x="6238875" y="4471988"/>
            <a:ext cx="2667000" cy="523875"/>
          </a:xfrm>
          <a:prstGeom prst="rect">
            <a:avLst/>
          </a:prstGeom>
          <a:noFill/>
          <a:ln w="9525">
            <a:noFill/>
            <a:miter lim="800000"/>
            <a:headEnd/>
            <a:tailEnd/>
          </a:ln>
        </p:spPr>
        <p:txBody>
          <a:bodyPr>
            <a:spAutoFit/>
          </a:bodyPr>
          <a:lstStyle/>
          <a:p>
            <a:pPr algn="ctr">
              <a:spcBef>
                <a:spcPct val="50000"/>
              </a:spcBef>
              <a:defRPr/>
            </a:pPr>
            <a:r>
              <a:rPr lang="en-US" sz="1400" dirty="0">
                <a:solidFill>
                  <a:prstClr val="black"/>
                </a:solidFill>
                <a:latin typeface="+mj-lt"/>
              </a:rPr>
              <a:t>No progress with intensity in last 15-20 years</a:t>
            </a:r>
          </a:p>
        </p:txBody>
      </p:sp>
      <p:sp>
        <p:nvSpPr>
          <p:cNvPr id="18439" name="Text Box 19"/>
          <p:cNvSpPr txBox="1">
            <a:spLocks noChangeArrowheads="1"/>
          </p:cNvSpPr>
          <p:nvPr/>
        </p:nvSpPr>
        <p:spPr bwMode="auto">
          <a:xfrm>
            <a:off x="4648200" y="5419725"/>
            <a:ext cx="4337050" cy="661720"/>
          </a:xfrm>
          <a:prstGeom prst="rect">
            <a:avLst/>
          </a:prstGeom>
          <a:noFill/>
          <a:ln w="9525">
            <a:noFill/>
            <a:miter lim="800000"/>
            <a:headEnd/>
            <a:tailEnd/>
          </a:ln>
        </p:spPr>
        <p:txBody>
          <a:bodyPr>
            <a:prstTxWarp prst="textNoShape">
              <a:avLst/>
            </a:prstTxWarp>
            <a:spAutoFit/>
          </a:bodyPr>
          <a:lstStyle/>
          <a:p>
            <a:pPr marL="230188" indent="-230188">
              <a:spcBef>
                <a:spcPts val="600"/>
              </a:spcBef>
              <a:buFont typeface="Arial" charset="0"/>
              <a:buChar char="•"/>
            </a:pPr>
            <a:r>
              <a:rPr lang="en-US" sz="1600" dirty="0"/>
              <a:t>24-48h intensity forecast off by 1 category</a:t>
            </a:r>
          </a:p>
          <a:p>
            <a:pPr marL="230188" indent="-230188">
              <a:spcBef>
                <a:spcPts val="600"/>
              </a:spcBef>
              <a:buFont typeface="Arial" charset="0"/>
              <a:buChar char="•"/>
            </a:pPr>
            <a:r>
              <a:rPr lang="en-US" sz="1600" dirty="0"/>
              <a:t>Off by 2 categories 5-10% of time</a:t>
            </a:r>
          </a:p>
        </p:txBody>
      </p:sp>
      <p:sp>
        <p:nvSpPr>
          <p:cNvPr id="15" name="Rectangle 4"/>
          <p:cNvSpPr txBox="1">
            <a:spLocks noChangeArrowheads="1"/>
          </p:cNvSpPr>
          <p:nvPr/>
        </p:nvSpPr>
        <p:spPr bwMode="auto">
          <a:xfrm>
            <a:off x="4495800" y="1295400"/>
            <a:ext cx="4648200" cy="504825"/>
          </a:xfrm>
          <a:prstGeom prst="rect">
            <a:avLst/>
          </a:prstGeom>
          <a:noFill/>
          <a:ln w="9525">
            <a:noFill/>
            <a:miter lim="800000"/>
            <a:headEnd/>
            <a:tailEnd/>
          </a:ln>
        </p:spPr>
        <p:txBody>
          <a:bodyPr lIns="182880" rIns="182880" anchor="ctr">
            <a:prstTxWarp prst="textNoShape">
              <a:avLst/>
            </a:prstTxWarp>
          </a:bodyPr>
          <a:lstStyle/>
          <a:p>
            <a:pPr algn="ctr">
              <a:lnSpc>
                <a:spcPct val="85000"/>
              </a:lnSpc>
            </a:pPr>
            <a:r>
              <a:rPr lang="en-US" dirty="0">
                <a:latin typeface="+mj-lt"/>
              </a:rPr>
              <a:t>The Bad - Intensity forecasts no real gains</a:t>
            </a:r>
          </a:p>
        </p:txBody>
      </p:sp>
      <p:grpSp>
        <p:nvGrpSpPr>
          <p:cNvPr id="2" name="Group 18"/>
          <p:cNvGrpSpPr>
            <a:grpSpLocks/>
          </p:cNvGrpSpPr>
          <p:nvPr/>
        </p:nvGrpSpPr>
        <p:grpSpPr bwMode="auto">
          <a:xfrm>
            <a:off x="2608263" y="2627313"/>
            <a:ext cx="1855787" cy="2119312"/>
            <a:chOff x="2595563" y="2613813"/>
            <a:chExt cx="1856143" cy="2119313"/>
          </a:xfrm>
        </p:grpSpPr>
        <p:grpSp>
          <p:nvGrpSpPr>
            <p:cNvPr id="3" name="Group 16"/>
            <p:cNvGrpSpPr>
              <a:grpSpLocks/>
            </p:cNvGrpSpPr>
            <p:nvPr/>
          </p:nvGrpSpPr>
          <p:grpSpPr bwMode="auto">
            <a:xfrm>
              <a:off x="2595563" y="2613813"/>
              <a:ext cx="1829956" cy="2119313"/>
              <a:chOff x="2595563" y="2600719"/>
              <a:chExt cx="1829956" cy="2119313"/>
            </a:xfrm>
          </p:grpSpPr>
          <p:cxnSp>
            <p:nvCxnSpPr>
              <p:cNvPr id="7" name="Straight Arrow Connector 6"/>
              <p:cNvCxnSpPr/>
              <p:nvPr/>
            </p:nvCxnSpPr>
            <p:spPr bwMode="auto">
              <a:xfrm flipV="1">
                <a:off x="2595563" y="3588144"/>
                <a:ext cx="1791044" cy="4762"/>
              </a:xfrm>
              <a:prstGeom prst="straightConnector1">
                <a:avLst/>
              </a:prstGeom>
              <a:ln w="5715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bwMode="auto">
              <a:xfrm>
                <a:off x="2595563" y="4094557"/>
                <a:ext cx="1830738" cy="17463"/>
              </a:xfrm>
              <a:prstGeom prst="straightConnector1">
                <a:avLst/>
              </a:prstGeom>
              <a:ln w="5715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rot="5400000" flipH="1" flipV="1">
                <a:off x="1535906" y="3660376"/>
                <a:ext cx="2119313"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18" name="Straight Arrow Connector 17"/>
            <p:cNvCxnSpPr/>
            <p:nvPr/>
          </p:nvCxnSpPr>
          <p:spPr bwMode="auto">
            <a:xfrm>
              <a:off x="2603502" y="4469601"/>
              <a:ext cx="1848204" cy="1588"/>
            </a:xfrm>
            <a:prstGeom prst="straightConnector1">
              <a:avLst/>
            </a:prstGeom>
            <a:ln w="57150">
              <a:solidFill>
                <a:srgbClr val="BD000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6400800" y="6477000"/>
            <a:ext cx="2743200" cy="369332"/>
          </a:xfrm>
          <a:prstGeom prst="rect">
            <a:avLst/>
          </a:prstGeom>
          <a:noFill/>
        </p:spPr>
        <p:txBody>
          <a:bodyPr wrap="square" rtlCol="0">
            <a:spAutoFit/>
          </a:bodyPr>
          <a:lstStyle/>
          <a:p>
            <a:pPr algn="r"/>
            <a:r>
              <a:rPr lang="en-US" u="sng" dirty="0" smtClean="0">
                <a:solidFill>
                  <a:srgbClr val="C00000"/>
                </a:solidFill>
              </a:rPr>
              <a:t>Credit: F. Marks</a:t>
            </a:r>
            <a:endParaRPr lang="en-US" u="sng" dirty="0">
              <a:solidFill>
                <a:srgbClr val="C00000"/>
              </a:solidFill>
            </a:endParaRPr>
          </a:p>
        </p:txBody>
      </p:sp>
      <p:pic>
        <p:nvPicPr>
          <p:cNvPr id="19" name="Picture 4"/>
          <p:cNvPicPr>
            <a:picLocks noChangeAspect="1" noChangeArrowheads="1"/>
          </p:cNvPicPr>
          <p:nvPr/>
        </p:nvPicPr>
        <p:blipFill>
          <a:blip r:embed="rId5" cstate="print"/>
          <a:srcRect/>
          <a:stretch>
            <a:fillRect/>
          </a:stretch>
        </p:blipFill>
        <p:spPr bwMode="auto">
          <a:xfrm>
            <a:off x="1588" y="168275"/>
            <a:ext cx="7432675" cy="9937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p:cNvSpPr>
          <p:nvPr>
            <p:ph type="body" idx="1"/>
          </p:nvPr>
        </p:nvSpPr>
        <p:spPr>
          <a:xfrm>
            <a:off x="419100" y="1503363"/>
            <a:ext cx="8258175" cy="4819650"/>
          </a:xfrm>
        </p:spPr>
        <p:txBody>
          <a:bodyPr/>
          <a:lstStyle/>
          <a:p>
            <a:pPr eaLnBrk="1" hangingPunct="1">
              <a:lnSpc>
                <a:spcPct val="90000"/>
              </a:lnSpc>
              <a:spcBef>
                <a:spcPts val="900"/>
              </a:spcBef>
              <a:buFont typeface="Wingdings" pitchFamily="2" charset="2"/>
              <a:buChar char="§"/>
            </a:pPr>
            <a:r>
              <a:rPr lang="en-US" sz="3300" b="1" i="1" u="sng" dirty="0" smtClean="0">
                <a:solidFill>
                  <a:srgbClr val="92D050"/>
                </a:solidFill>
                <a:latin typeface="Calibri" charset="0"/>
                <a:ea typeface="Calibri" charset="0"/>
                <a:cs typeface="Calibri" charset="0"/>
              </a:rPr>
              <a:t>Goals</a:t>
            </a: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Improve</a:t>
            </a:r>
            <a:r>
              <a:rPr lang="en-US" sz="3000" dirty="0" smtClean="0">
                <a:latin typeface="Calibri" charset="0"/>
                <a:ea typeface="Calibri" charset="0"/>
                <a:cs typeface="Calibri" charset="0"/>
              </a:rPr>
              <a:t> Forecast Accuracy</a:t>
            </a:r>
            <a:r>
              <a:rPr lang="en-US" sz="2200" dirty="0" smtClean="0">
                <a:latin typeface="Calibri" charset="0"/>
                <a:ea typeface="Calibri" charset="0"/>
                <a:cs typeface="Calibri" charset="0"/>
              </a:rPr>
              <a:t> </a:t>
            </a:r>
          </a:p>
          <a:p>
            <a:pPr lvl="1" eaLnBrk="1" hangingPunct="1">
              <a:lnSpc>
                <a:spcPct val="90000"/>
              </a:lnSpc>
              <a:spcBef>
                <a:spcPts val="900"/>
              </a:spcBef>
            </a:pPr>
            <a:r>
              <a:rPr lang="en-US" sz="1900" dirty="0" smtClean="0">
                <a:latin typeface="Calibri" charset="0"/>
                <a:ea typeface="Calibri" charset="0"/>
                <a:cs typeface="Calibri" charset="0"/>
              </a:rPr>
              <a:t>Hurricane impact areas (track) – 50% </a:t>
            </a:r>
            <a:br>
              <a:rPr lang="en-US" sz="1900" dirty="0" smtClean="0">
                <a:latin typeface="Calibri" charset="0"/>
                <a:ea typeface="Calibri" charset="0"/>
                <a:cs typeface="Calibri" charset="0"/>
              </a:rPr>
            </a:br>
            <a:r>
              <a:rPr lang="en-US" sz="1900" dirty="0" smtClean="0">
                <a:latin typeface="Calibri" charset="0"/>
                <a:ea typeface="Calibri" charset="0"/>
                <a:cs typeface="Calibri" charset="0"/>
              </a:rPr>
              <a:t>in 10 years</a:t>
            </a:r>
          </a:p>
          <a:p>
            <a:pPr lvl="1" eaLnBrk="1" hangingPunct="1">
              <a:lnSpc>
                <a:spcPct val="90000"/>
              </a:lnSpc>
              <a:spcBef>
                <a:spcPts val="900"/>
              </a:spcBef>
            </a:pPr>
            <a:r>
              <a:rPr lang="en-US" sz="1900" dirty="0" smtClean="0">
                <a:latin typeface="Calibri" charset="0"/>
                <a:ea typeface="Calibri" charset="0"/>
                <a:cs typeface="Calibri" charset="0"/>
              </a:rPr>
              <a:t>Severity (intensity) – 50% in 10 years</a:t>
            </a:r>
          </a:p>
          <a:p>
            <a:pPr lvl="1" eaLnBrk="1" hangingPunct="1">
              <a:lnSpc>
                <a:spcPct val="90000"/>
              </a:lnSpc>
              <a:spcBef>
                <a:spcPts val="900"/>
              </a:spcBef>
            </a:pPr>
            <a:r>
              <a:rPr lang="en-US" sz="1900" dirty="0" smtClean="0">
                <a:latin typeface="Calibri" charset="0"/>
                <a:ea typeface="Calibri" charset="0"/>
                <a:cs typeface="Calibri" charset="0"/>
              </a:rPr>
              <a:t>Special Focus on Rapid Intensity Change (RI)</a:t>
            </a: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Extend</a:t>
            </a:r>
            <a:r>
              <a:rPr lang="en-US" sz="3000" dirty="0" smtClean="0">
                <a:latin typeface="Calibri" charset="0"/>
                <a:ea typeface="Calibri" charset="0"/>
                <a:cs typeface="Calibri" charset="0"/>
              </a:rPr>
              <a:t> forecast reliability out to 7 days</a:t>
            </a:r>
            <a:br>
              <a:rPr lang="en-US" sz="3000" dirty="0" smtClean="0">
                <a:latin typeface="Calibri" charset="0"/>
                <a:ea typeface="Calibri" charset="0"/>
                <a:cs typeface="Calibri" charset="0"/>
              </a:rPr>
            </a:br>
            <a:endParaRPr lang="en-US" sz="1100" dirty="0" smtClean="0">
              <a:latin typeface="Calibri" charset="0"/>
              <a:ea typeface="Calibri" charset="0"/>
              <a:cs typeface="Calibri" charset="0"/>
            </a:endParaRP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Quantify, bound</a:t>
            </a:r>
            <a:r>
              <a:rPr lang="en-US" sz="3000" dirty="0" smtClean="0">
                <a:latin typeface="Calibri" charset="0"/>
                <a:ea typeface="Calibri" charset="0"/>
                <a:cs typeface="Calibri" charset="0"/>
              </a:rPr>
              <a:t> and </a:t>
            </a:r>
            <a:r>
              <a:rPr lang="en-US" sz="3000" dirty="0" smtClean="0">
                <a:solidFill>
                  <a:srgbClr val="A50021"/>
                </a:solidFill>
                <a:latin typeface="Calibri" charset="0"/>
                <a:ea typeface="Calibri" charset="0"/>
                <a:cs typeface="Calibri" charset="0"/>
              </a:rPr>
              <a:t>reduce</a:t>
            </a:r>
            <a:r>
              <a:rPr lang="en-US" sz="3000" dirty="0" smtClean="0">
                <a:latin typeface="Calibri" charset="0"/>
                <a:ea typeface="Calibri" charset="0"/>
                <a:cs typeface="Calibri" charset="0"/>
              </a:rPr>
              <a:t> forecast uncertainty to enable risk management decisions</a:t>
            </a:r>
          </a:p>
          <a:p>
            <a:pPr algn="ctr" eaLnBrk="1" hangingPunct="1">
              <a:lnSpc>
                <a:spcPct val="90000"/>
              </a:lnSpc>
              <a:spcBef>
                <a:spcPts val="900"/>
              </a:spcBef>
              <a:buNone/>
            </a:pPr>
            <a:r>
              <a:rPr lang="en-US" sz="3000" dirty="0" smtClean="0">
                <a:latin typeface="Calibri" charset="0"/>
                <a:ea typeface="Calibri" charset="0"/>
                <a:cs typeface="Calibri" charset="0"/>
                <a:hlinkClick r:id="rId3"/>
              </a:rPr>
              <a:t>http://www.hfip.org/</a:t>
            </a:r>
            <a:endParaRPr lang="en-US" sz="3000" dirty="0" smtClean="0">
              <a:latin typeface="Calibri" charset="0"/>
              <a:ea typeface="Calibri" charset="0"/>
              <a:cs typeface="Calibri" charset="0"/>
            </a:endParaRPr>
          </a:p>
        </p:txBody>
      </p:sp>
      <p:pic>
        <p:nvPicPr>
          <p:cNvPr id="50184" name="Picture 8" descr="http://www.magazine.noaa.gov/stories/images/145135F120_sm.gif"/>
          <p:cNvPicPr>
            <a:picLocks noChangeAspect="1" noChangeArrowheads="1"/>
          </p:cNvPicPr>
          <p:nvPr/>
        </p:nvPicPr>
        <p:blipFill>
          <a:blip r:embed="rId4" cstate="print"/>
          <a:srcRect/>
          <a:stretch>
            <a:fillRect/>
          </a:stretch>
        </p:blipFill>
        <p:spPr bwMode="auto">
          <a:xfrm>
            <a:off x="5646738" y="1473200"/>
            <a:ext cx="3124200" cy="2481263"/>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23556" name="Picture 4"/>
          <p:cNvPicPr>
            <a:picLocks noChangeAspect="1" noChangeArrowheads="1"/>
          </p:cNvPicPr>
          <p:nvPr/>
        </p:nvPicPr>
        <p:blipFill>
          <a:blip r:embed="rId5" cstate="print"/>
          <a:srcRect/>
          <a:stretch>
            <a:fillRect/>
          </a:stretch>
        </p:blipFill>
        <p:spPr bwMode="auto">
          <a:xfrm>
            <a:off x="1588" y="168275"/>
            <a:ext cx="7432675" cy="993775"/>
          </a:xfrm>
          <a:prstGeom prst="rect">
            <a:avLst/>
          </a:prstGeom>
          <a:noFill/>
          <a:ln w="9525">
            <a:noFill/>
            <a:miter lim="800000"/>
            <a:headEnd/>
            <a:tailEnd/>
          </a:ln>
        </p:spPr>
      </p:pic>
      <p:sp>
        <p:nvSpPr>
          <p:cNvPr id="5" name="TextBox 4"/>
          <p:cNvSpPr txBox="1"/>
          <p:nvPr/>
        </p:nvSpPr>
        <p:spPr>
          <a:xfrm>
            <a:off x="6400800" y="6477000"/>
            <a:ext cx="2743200" cy="369332"/>
          </a:xfrm>
          <a:prstGeom prst="rect">
            <a:avLst/>
          </a:prstGeom>
          <a:noFill/>
        </p:spPr>
        <p:txBody>
          <a:bodyPr wrap="square" rtlCol="0">
            <a:spAutoFit/>
          </a:bodyPr>
          <a:lstStyle/>
          <a:p>
            <a:pPr algn="r"/>
            <a:r>
              <a:rPr lang="en-US" u="sng" dirty="0" smtClean="0">
                <a:solidFill>
                  <a:srgbClr val="C00000"/>
                </a:solidFill>
              </a:rPr>
              <a:t>Credit: F. Marks</a:t>
            </a:r>
            <a:endParaRPr lang="en-US" u="sng"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4419600" y="933062"/>
            <a:ext cx="4572000" cy="3048000"/>
          </a:xfrm>
          <a:prstGeom prst="rect">
            <a:avLst/>
          </a:prstGeom>
          <a:noFill/>
        </p:spPr>
      </p:pic>
      <p:sp>
        <p:nvSpPr>
          <p:cNvPr id="68611" name="Text Box 3"/>
          <p:cNvSpPr txBox="1">
            <a:spLocks noChangeArrowheads="1"/>
          </p:cNvSpPr>
          <p:nvPr/>
        </p:nvSpPr>
        <p:spPr bwMode="auto">
          <a:xfrm>
            <a:off x="533400" y="1066800"/>
            <a:ext cx="3505200" cy="1969770"/>
          </a:xfrm>
          <a:prstGeom prst="rect">
            <a:avLst/>
          </a:prstGeom>
          <a:noFill/>
          <a:ln w="9525">
            <a:noFill/>
            <a:miter lim="800000"/>
            <a:headEnd/>
            <a:tailEnd/>
          </a:ln>
          <a:effectLst/>
        </p:spPr>
        <p:txBody>
          <a:bodyPr wrap="square">
            <a:spAutoFit/>
          </a:bodyPr>
          <a:lstStyle/>
          <a:p>
            <a:pPr eaLnBrk="0" hangingPunct="0"/>
            <a:r>
              <a:rPr lang="en-US" sz="2000" b="1" u="sng" dirty="0">
                <a:solidFill>
                  <a:srgbClr val="92D050"/>
                </a:solidFill>
                <a:uFill>
                  <a:solidFill>
                    <a:srgbClr val="FFFF00"/>
                  </a:solidFill>
                </a:uFill>
                <a:latin typeface="Times" charset="0"/>
              </a:rPr>
              <a:t>NOAA Gulfstream-IV </a:t>
            </a:r>
            <a:r>
              <a:rPr lang="en-US" sz="2000" b="1" u="sng" dirty="0" smtClean="0">
                <a:solidFill>
                  <a:srgbClr val="92D050"/>
                </a:solidFill>
                <a:uFill>
                  <a:solidFill>
                    <a:srgbClr val="FFFF00"/>
                  </a:solidFill>
                </a:uFill>
                <a:latin typeface="Times" charset="0"/>
              </a:rPr>
              <a:t>jet:</a:t>
            </a:r>
          </a:p>
          <a:p>
            <a:pPr marL="182880" indent="-182880" eaLnBrk="0" hangingPunct="0">
              <a:buFont typeface="Wingdings" pitchFamily="2" charset="2"/>
              <a:buChar char="§"/>
            </a:pPr>
            <a:r>
              <a:rPr lang="en-US" dirty="0" smtClean="0">
                <a:latin typeface="Times" charset="0"/>
              </a:rPr>
              <a:t>High attitude: </a:t>
            </a:r>
            <a:r>
              <a:rPr lang="en-US" dirty="0" smtClean="0">
                <a:latin typeface="Times" charset="0"/>
              </a:rPr>
              <a:t>~45,000 </a:t>
            </a:r>
            <a:r>
              <a:rPr lang="en-US" dirty="0" smtClean="0">
                <a:latin typeface="Times" charset="0"/>
              </a:rPr>
              <a:t>ft</a:t>
            </a:r>
          </a:p>
          <a:p>
            <a:pPr marL="182880" indent="-182880" eaLnBrk="0" hangingPunct="0">
              <a:buFont typeface="Wingdings" pitchFamily="2" charset="2"/>
              <a:buChar char="§"/>
            </a:pPr>
            <a:r>
              <a:rPr lang="en-US" dirty="0" smtClean="0">
                <a:latin typeface="Times" charset="0"/>
              </a:rPr>
              <a:t>Purpose</a:t>
            </a:r>
          </a:p>
          <a:p>
            <a:pPr marL="640080" lvl="1" indent="-182880" eaLnBrk="0" hangingPunct="0">
              <a:buFont typeface="Wingdings" pitchFamily="2" charset="2"/>
              <a:buChar char="Ø"/>
            </a:pPr>
            <a:r>
              <a:rPr lang="en-US" sz="1200" dirty="0" smtClean="0">
                <a:latin typeface="Times" charset="0"/>
              </a:rPr>
              <a:t>Hurricane synoptic environment</a:t>
            </a:r>
          </a:p>
          <a:p>
            <a:pPr marL="182880" indent="-182880" eaLnBrk="0" hangingPunct="0">
              <a:buFont typeface="Wingdings" pitchFamily="2" charset="2"/>
              <a:buChar char="§"/>
            </a:pPr>
            <a:r>
              <a:rPr lang="en-US" dirty="0" smtClean="0">
                <a:latin typeface="Times" charset="0"/>
              </a:rPr>
              <a:t>Instruments</a:t>
            </a:r>
          </a:p>
          <a:p>
            <a:pPr marL="640080" lvl="1" indent="-182880" eaLnBrk="0" hangingPunct="0">
              <a:buFont typeface="Wingdings" pitchFamily="2" charset="2"/>
              <a:buChar char="Ø"/>
            </a:pPr>
            <a:r>
              <a:rPr lang="en-US" sz="1200" dirty="0" smtClean="0">
                <a:latin typeface="Times" charset="0"/>
              </a:rPr>
              <a:t>GPS </a:t>
            </a:r>
            <a:r>
              <a:rPr lang="en-US" sz="1200" dirty="0" err="1" smtClean="0">
                <a:latin typeface="Times" charset="0"/>
              </a:rPr>
              <a:t>dropsonde</a:t>
            </a:r>
            <a:endParaRPr lang="en-US" sz="1200" dirty="0" smtClean="0">
              <a:latin typeface="Times" charset="0"/>
            </a:endParaRPr>
          </a:p>
          <a:p>
            <a:pPr marL="640080" lvl="1" indent="-182880" eaLnBrk="0" hangingPunct="0">
              <a:buFont typeface="Wingdings" pitchFamily="2" charset="2"/>
              <a:buChar char="Ø"/>
            </a:pPr>
            <a:r>
              <a:rPr lang="en-US" sz="1200" dirty="0" smtClean="0">
                <a:latin typeface="Times" charset="0"/>
              </a:rPr>
              <a:t>1 Hz flight level data</a:t>
            </a:r>
          </a:p>
          <a:p>
            <a:pPr marL="640080" lvl="1" indent="-182880" eaLnBrk="0" hangingPunct="0">
              <a:buFont typeface="Wingdings" pitchFamily="2" charset="2"/>
              <a:buChar char="Ø"/>
            </a:pPr>
            <a:r>
              <a:rPr lang="en-US" sz="1200" dirty="0" smtClean="0">
                <a:latin typeface="Times" charset="0"/>
              </a:rPr>
              <a:t>Workstation with HAPS data processing</a:t>
            </a:r>
            <a:endParaRPr lang="en-US" sz="1200" dirty="0">
              <a:latin typeface="Times" charset="0"/>
            </a:endParaRPr>
          </a:p>
        </p:txBody>
      </p:sp>
      <p:pic>
        <p:nvPicPr>
          <p:cNvPr id="4" name="Picture 2" descr="P3side"/>
          <p:cNvPicPr>
            <a:picLocks noChangeAspect="1" noChangeArrowheads="1"/>
          </p:cNvPicPr>
          <p:nvPr/>
        </p:nvPicPr>
        <p:blipFill>
          <a:blip r:embed="rId4" cstate="print"/>
          <a:srcRect/>
          <a:stretch>
            <a:fillRect/>
          </a:stretch>
        </p:blipFill>
        <p:spPr bwMode="auto">
          <a:xfrm>
            <a:off x="163283" y="3581400"/>
            <a:ext cx="4608576" cy="3072384"/>
          </a:xfrm>
          <a:prstGeom prst="rect">
            <a:avLst/>
          </a:prstGeom>
          <a:noFill/>
        </p:spPr>
      </p:pic>
      <p:sp>
        <p:nvSpPr>
          <p:cNvPr id="5" name="Text Box 3"/>
          <p:cNvSpPr txBox="1">
            <a:spLocks noChangeArrowheads="1"/>
          </p:cNvSpPr>
          <p:nvPr/>
        </p:nvSpPr>
        <p:spPr bwMode="auto">
          <a:xfrm>
            <a:off x="4953000" y="4038600"/>
            <a:ext cx="3657600" cy="2339102"/>
          </a:xfrm>
          <a:prstGeom prst="rect">
            <a:avLst/>
          </a:prstGeom>
          <a:noFill/>
          <a:ln w="9525">
            <a:noFill/>
            <a:miter lim="800000"/>
            <a:headEnd/>
            <a:tailEnd/>
          </a:ln>
          <a:effectLst/>
        </p:spPr>
        <p:txBody>
          <a:bodyPr wrap="square">
            <a:spAutoFit/>
          </a:bodyPr>
          <a:lstStyle/>
          <a:p>
            <a:pPr eaLnBrk="0" hangingPunct="0"/>
            <a:r>
              <a:rPr lang="en-US" sz="2000" b="1" u="sng" dirty="0">
                <a:solidFill>
                  <a:srgbClr val="92D050"/>
                </a:solidFill>
                <a:uFill>
                  <a:solidFill>
                    <a:srgbClr val="FFFF00"/>
                  </a:solidFill>
                </a:uFill>
                <a:latin typeface="Times" charset="0"/>
              </a:rPr>
              <a:t>NOAA </a:t>
            </a:r>
            <a:r>
              <a:rPr lang="en-US" sz="2000" b="1" u="sng" dirty="0" smtClean="0">
                <a:solidFill>
                  <a:srgbClr val="92D050"/>
                </a:solidFill>
                <a:uFill>
                  <a:solidFill>
                    <a:srgbClr val="FFFF00"/>
                  </a:solidFill>
                </a:uFill>
                <a:latin typeface="Times" charset="0"/>
              </a:rPr>
              <a:t>P-3:</a:t>
            </a:r>
          </a:p>
          <a:p>
            <a:pPr marL="182880" indent="-182880" eaLnBrk="0" hangingPunct="0">
              <a:buFont typeface="Wingdings" pitchFamily="2" charset="2"/>
              <a:buChar char="§"/>
            </a:pPr>
            <a:r>
              <a:rPr lang="en-US" dirty="0" smtClean="0">
                <a:latin typeface="Times" charset="0"/>
              </a:rPr>
              <a:t>Low </a:t>
            </a:r>
            <a:r>
              <a:rPr lang="en-US" dirty="0" smtClean="0">
                <a:latin typeface="Times" charset="0"/>
              </a:rPr>
              <a:t>attitude: </a:t>
            </a:r>
            <a:r>
              <a:rPr lang="en-US" dirty="0" smtClean="0">
                <a:latin typeface="Times" charset="0"/>
              </a:rPr>
              <a:t>~25,000 </a:t>
            </a:r>
            <a:r>
              <a:rPr lang="en-US" dirty="0" smtClean="0">
                <a:latin typeface="Times" charset="0"/>
              </a:rPr>
              <a:t>ft</a:t>
            </a:r>
          </a:p>
          <a:p>
            <a:pPr marL="182880" indent="-182880" eaLnBrk="0" hangingPunct="0">
              <a:buFont typeface="Wingdings" pitchFamily="2" charset="2"/>
              <a:buChar char="§"/>
            </a:pPr>
            <a:r>
              <a:rPr lang="en-US" dirty="0" smtClean="0">
                <a:latin typeface="Times" charset="0"/>
              </a:rPr>
              <a:t>Purpose</a:t>
            </a:r>
          </a:p>
          <a:p>
            <a:pPr marL="640080" lvl="1" indent="-182880" eaLnBrk="0" hangingPunct="0">
              <a:buFont typeface="Wingdings" pitchFamily="2" charset="2"/>
              <a:buChar char="Ø"/>
            </a:pPr>
            <a:r>
              <a:rPr lang="en-US" sz="1200" dirty="0" smtClean="0">
                <a:latin typeface="Times" charset="0"/>
              </a:rPr>
              <a:t>Hurricane inner core environment</a:t>
            </a:r>
          </a:p>
          <a:p>
            <a:pPr marL="182880" indent="-182880" eaLnBrk="0" hangingPunct="0">
              <a:buFont typeface="Wingdings" pitchFamily="2" charset="2"/>
              <a:buChar char="§"/>
            </a:pPr>
            <a:r>
              <a:rPr lang="en-US" dirty="0" smtClean="0">
                <a:latin typeface="Times" charset="0"/>
              </a:rPr>
              <a:t>Instruments: </a:t>
            </a:r>
          </a:p>
          <a:p>
            <a:pPr marL="640080" lvl="1" indent="-182880" eaLnBrk="0" hangingPunct="0">
              <a:buFont typeface="Wingdings" pitchFamily="2" charset="2"/>
              <a:buChar char="Ø"/>
            </a:pPr>
            <a:r>
              <a:rPr lang="en-US" sz="1200" dirty="0" smtClean="0">
                <a:latin typeface="Times" charset="0"/>
              </a:rPr>
              <a:t>GPS </a:t>
            </a:r>
            <a:r>
              <a:rPr lang="en-US" sz="1200" dirty="0" err="1" smtClean="0">
                <a:latin typeface="Times" charset="0"/>
              </a:rPr>
              <a:t>dropsonde</a:t>
            </a:r>
            <a:endParaRPr lang="en-US" sz="1200" dirty="0" smtClean="0">
              <a:latin typeface="Times" charset="0"/>
            </a:endParaRPr>
          </a:p>
          <a:p>
            <a:pPr marL="640080" lvl="1" indent="-182880" eaLnBrk="0" hangingPunct="0">
              <a:buFont typeface="Wingdings" pitchFamily="2" charset="2"/>
              <a:buChar char="Ø"/>
            </a:pPr>
            <a:r>
              <a:rPr lang="en-US" sz="1200" dirty="0" smtClean="0">
                <a:latin typeface="Times" charset="0"/>
              </a:rPr>
              <a:t>AXBT</a:t>
            </a:r>
          </a:p>
          <a:p>
            <a:pPr marL="640080" lvl="1" indent="-182880" eaLnBrk="0" hangingPunct="0">
              <a:buFont typeface="Wingdings" pitchFamily="2" charset="2"/>
              <a:buChar char="Ø"/>
            </a:pPr>
            <a:r>
              <a:rPr lang="en-US" sz="1200" dirty="0" smtClean="0">
                <a:latin typeface="Times" charset="0"/>
              </a:rPr>
              <a:t>Doppler Radar</a:t>
            </a:r>
          </a:p>
          <a:p>
            <a:pPr marL="640080" lvl="1" indent="-182880" eaLnBrk="0" hangingPunct="0">
              <a:buFont typeface="Wingdings" pitchFamily="2" charset="2"/>
              <a:buChar char="Ø"/>
            </a:pPr>
            <a:r>
              <a:rPr lang="en-US" sz="1200" dirty="0" smtClean="0">
                <a:latin typeface="Times" charset="0"/>
              </a:rPr>
              <a:t>SFMR, DWRL etc</a:t>
            </a:r>
            <a:r>
              <a:rPr lang="en-US" sz="1200" dirty="0" smtClean="0">
                <a:latin typeface="Times" charset="0"/>
              </a:rPr>
              <a:t>.</a:t>
            </a:r>
          </a:p>
          <a:p>
            <a:pPr marL="640080" lvl="1" indent="-182880" eaLnBrk="0" hangingPunct="0">
              <a:buFont typeface="Wingdings" pitchFamily="2" charset="2"/>
              <a:buChar char="Ø"/>
            </a:pPr>
            <a:r>
              <a:rPr lang="en-US" sz="1200" dirty="0" smtClean="0">
                <a:latin typeface="Times" charset="0"/>
              </a:rPr>
              <a:t>Scientific payload up to 9000 lb</a:t>
            </a:r>
            <a:endParaRPr lang="en-US" sz="1200" dirty="0" smtClean="0">
              <a:latin typeface="Times" charset="0"/>
            </a:endParaRPr>
          </a:p>
        </p:txBody>
      </p:sp>
      <p:sp>
        <p:nvSpPr>
          <p:cNvPr id="6" name="TextBox 5"/>
          <p:cNvSpPr txBox="1"/>
          <p:nvPr/>
        </p:nvSpPr>
        <p:spPr>
          <a:xfrm>
            <a:off x="6096000" y="6488668"/>
            <a:ext cx="3048000" cy="369332"/>
          </a:xfrm>
          <a:prstGeom prst="rect">
            <a:avLst/>
          </a:prstGeom>
          <a:noFill/>
        </p:spPr>
        <p:txBody>
          <a:bodyPr wrap="square" rtlCol="0">
            <a:spAutoFit/>
          </a:bodyPr>
          <a:lstStyle/>
          <a:p>
            <a:pPr algn="r"/>
            <a:r>
              <a:rPr lang="en-US" u="sng" dirty="0" smtClean="0">
                <a:solidFill>
                  <a:srgbClr val="C00000"/>
                </a:solidFill>
              </a:rPr>
              <a:t>Credit: R. Rogers &amp; S. Murillo</a:t>
            </a:r>
            <a:endParaRPr lang="en-US" u="sng" dirty="0">
              <a:solidFill>
                <a:srgbClr val="C00000"/>
              </a:solidFill>
            </a:endParaRPr>
          </a:p>
        </p:txBody>
      </p:sp>
      <p:sp>
        <p:nvSpPr>
          <p:cNvPr id="7" name="TextBox 13"/>
          <p:cNvSpPr txBox="1">
            <a:spLocks noChangeArrowheads="1"/>
          </p:cNvSpPr>
          <p:nvPr/>
        </p:nvSpPr>
        <p:spPr bwMode="auto">
          <a:xfrm>
            <a:off x="2133600" y="381000"/>
            <a:ext cx="5371452" cy="646331"/>
          </a:xfrm>
          <a:prstGeom prst="rect">
            <a:avLst/>
          </a:prstGeom>
          <a:noFill/>
          <a:ln w="9525">
            <a:noFill/>
            <a:miter lim="800000"/>
            <a:headEnd/>
            <a:tailEnd/>
          </a:ln>
        </p:spPr>
        <p:txBody>
          <a:bodyPr wrap="square">
            <a:spAutoFit/>
          </a:bodyPr>
          <a:lstStyle/>
          <a:p>
            <a:pPr algn="ctr"/>
            <a:r>
              <a:rPr lang="en-US" sz="3600" u="sng" dirty="0" smtClean="0">
                <a:solidFill>
                  <a:srgbClr val="FFC000"/>
                </a:solidFill>
                <a:uFill>
                  <a:solidFill>
                    <a:srgbClr val="FFFF00"/>
                  </a:solidFill>
                </a:uFill>
                <a:latin typeface="Calibri" pitchFamily="34" charset="0"/>
              </a:rPr>
              <a:t>Airborne Observation</a:t>
            </a:r>
            <a:endParaRPr lang="en-US" sz="3600" u="sng" dirty="0">
              <a:solidFill>
                <a:srgbClr val="FFC000"/>
              </a:solidFill>
              <a:uFill>
                <a:solidFill>
                  <a:srgbClr val="FFFF00"/>
                </a:solidFill>
              </a:uFill>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OESCoveragetext2Scale"/>
          <p:cNvPicPr>
            <a:picLocks noChangeAspect="1" noChangeArrowheads="1"/>
          </p:cNvPicPr>
          <p:nvPr/>
        </p:nvPicPr>
        <p:blipFill>
          <a:blip r:embed="rId2" cstate="print"/>
          <a:srcRect/>
          <a:stretch>
            <a:fillRect/>
          </a:stretch>
        </p:blipFill>
        <p:spPr bwMode="auto">
          <a:xfrm>
            <a:off x="1219200" y="2057400"/>
            <a:ext cx="2874963" cy="1828800"/>
          </a:xfrm>
          <a:prstGeom prst="rect">
            <a:avLst/>
          </a:prstGeom>
          <a:noFill/>
          <a:ln w="9525">
            <a:noFill/>
            <a:miter lim="800000"/>
            <a:headEnd/>
            <a:tailEnd/>
          </a:ln>
        </p:spPr>
      </p:pic>
      <p:pic>
        <p:nvPicPr>
          <p:cNvPr id="21507" name="Picture 8" descr="Picture1.png"/>
          <p:cNvPicPr>
            <a:picLocks noChangeAspect="1"/>
          </p:cNvPicPr>
          <p:nvPr/>
        </p:nvPicPr>
        <p:blipFill>
          <a:blip r:embed="rId3" cstate="print"/>
          <a:srcRect/>
          <a:stretch>
            <a:fillRect/>
          </a:stretch>
        </p:blipFill>
        <p:spPr bwMode="auto">
          <a:xfrm>
            <a:off x="3429000" y="4905375"/>
            <a:ext cx="2438400" cy="1800225"/>
          </a:xfrm>
          <a:prstGeom prst="rect">
            <a:avLst/>
          </a:prstGeom>
          <a:noFill/>
          <a:ln w="9525">
            <a:noFill/>
            <a:miter lim="800000"/>
            <a:headEnd/>
            <a:tailEnd/>
          </a:ln>
        </p:spPr>
      </p:pic>
      <p:pic>
        <p:nvPicPr>
          <p:cNvPr id="21508" name="Picture 12" descr="ascat_photo"/>
          <p:cNvPicPr>
            <a:picLocks noChangeAspect="1" noChangeArrowheads="1"/>
          </p:cNvPicPr>
          <p:nvPr/>
        </p:nvPicPr>
        <p:blipFill>
          <a:blip r:embed="rId4" cstate="print"/>
          <a:srcRect/>
          <a:stretch>
            <a:fillRect/>
          </a:stretch>
        </p:blipFill>
        <p:spPr bwMode="auto">
          <a:xfrm>
            <a:off x="6096000" y="2667000"/>
            <a:ext cx="2057400" cy="1985963"/>
          </a:xfrm>
          <a:prstGeom prst="rect">
            <a:avLst/>
          </a:prstGeom>
          <a:noFill/>
          <a:ln w="9525">
            <a:noFill/>
            <a:miter lim="800000"/>
            <a:headEnd/>
            <a:tailEnd/>
          </a:ln>
        </p:spPr>
      </p:pic>
      <p:sp>
        <p:nvSpPr>
          <p:cNvPr id="7" name="Rectangle 7"/>
          <p:cNvSpPr txBox="1">
            <a:spLocks noChangeArrowheads="1"/>
          </p:cNvSpPr>
          <p:nvPr/>
        </p:nvSpPr>
        <p:spPr>
          <a:xfrm>
            <a:off x="0" y="0"/>
            <a:ext cx="9144000" cy="931863"/>
          </a:xfrm>
          <a:prstGeom prst="rect">
            <a:avLst/>
          </a:prstGeom>
        </p:spPr>
        <p:txBody>
          <a:bodyPr>
            <a:normAutofit/>
          </a:bodyPr>
          <a:lstStyle/>
          <a:p>
            <a:pPr algn="ctr">
              <a:lnSpc>
                <a:spcPct val="80000"/>
              </a:lnSpc>
            </a:pPr>
            <a:endParaRPr lang="en-US" sz="2600" dirty="0">
              <a:solidFill>
                <a:srgbClr val="FFFF00"/>
              </a:solidFill>
              <a:latin typeface="Calibri" pitchFamily="34" charset="0"/>
              <a:ea typeface="Calibri" pitchFamily="34" charset="0"/>
              <a:cs typeface="Calibri" pitchFamily="34" charset="0"/>
            </a:endParaRPr>
          </a:p>
        </p:txBody>
      </p:sp>
      <p:sp>
        <p:nvSpPr>
          <p:cNvPr id="21510" name="TextBox 13"/>
          <p:cNvSpPr txBox="1">
            <a:spLocks noChangeArrowheads="1"/>
          </p:cNvSpPr>
          <p:nvPr/>
        </p:nvSpPr>
        <p:spPr bwMode="auto">
          <a:xfrm>
            <a:off x="2133600" y="381000"/>
            <a:ext cx="5371452" cy="646331"/>
          </a:xfrm>
          <a:prstGeom prst="rect">
            <a:avLst/>
          </a:prstGeom>
          <a:noFill/>
          <a:ln w="9525">
            <a:noFill/>
            <a:miter lim="800000"/>
            <a:headEnd/>
            <a:tailEnd/>
          </a:ln>
        </p:spPr>
        <p:txBody>
          <a:bodyPr wrap="square">
            <a:spAutoFit/>
          </a:bodyPr>
          <a:lstStyle/>
          <a:p>
            <a:pPr algn="ctr"/>
            <a:r>
              <a:rPr lang="en-US" sz="3600" u="sng" dirty="0" smtClean="0">
                <a:solidFill>
                  <a:srgbClr val="FFC000"/>
                </a:solidFill>
                <a:uFill>
                  <a:solidFill>
                    <a:srgbClr val="FFFF00"/>
                  </a:solidFill>
                </a:uFill>
                <a:latin typeface="Calibri" pitchFamily="34" charset="0"/>
              </a:rPr>
              <a:t>Satellite Observation</a:t>
            </a:r>
            <a:endParaRPr lang="en-US" sz="3600" u="sng" dirty="0">
              <a:solidFill>
                <a:srgbClr val="FFC000"/>
              </a:solidFill>
              <a:uFill>
                <a:solidFill>
                  <a:srgbClr val="FFFF00"/>
                </a:solidFill>
              </a:uFill>
              <a:latin typeface="Calibri" pitchFamily="34" charset="0"/>
            </a:endParaRPr>
          </a:p>
        </p:txBody>
      </p:sp>
      <p:pic>
        <p:nvPicPr>
          <p:cNvPr id="21511" name="Picture 10" descr="Aqua_instruments.jpg"/>
          <p:cNvPicPr>
            <a:picLocks noChangeAspect="1"/>
          </p:cNvPicPr>
          <p:nvPr/>
        </p:nvPicPr>
        <p:blipFill>
          <a:blip r:embed="rId5" cstate="print"/>
          <a:srcRect/>
          <a:stretch>
            <a:fillRect/>
          </a:stretch>
        </p:blipFill>
        <p:spPr bwMode="auto">
          <a:xfrm>
            <a:off x="228600" y="4913313"/>
            <a:ext cx="2667000" cy="1765300"/>
          </a:xfrm>
          <a:prstGeom prst="rect">
            <a:avLst/>
          </a:prstGeom>
          <a:noFill/>
          <a:ln w="9525">
            <a:noFill/>
            <a:miter lim="800000"/>
            <a:headEnd/>
            <a:tailEnd/>
          </a:ln>
        </p:spPr>
      </p:pic>
      <p:sp>
        <p:nvSpPr>
          <p:cNvPr id="21512" name="TextBox 12"/>
          <p:cNvSpPr txBox="1">
            <a:spLocks noChangeArrowheads="1"/>
          </p:cNvSpPr>
          <p:nvPr/>
        </p:nvSpPr>
        <p:spPr bwMode="auto">
          <a:xfrm>
            <a:off x="304800" y="1066800"/>
            <a:ext cx="4449808" cy="923330"/>
          </a:xfrm>
          <a:prstGeom prst="rect">
            <a:avLst/>
          </a:prstGeom>
          <a:noFill/>
          <a:ln w="9525">
            <a:noFill/>
            <a:miter lim="800000"/>
            <a:headEnd/>
            <a:tailEnd/>
          </a:ln>
        </p:spPr>
        <p:txBody>
          <a:bodyPr wrap="none">
            <a:spAutoFit/>
          </a:bodyPr>
          <a:lstStyle/>
          <a:p>
            <a:pPr>
              <a:buFont typeface="Arial" pitchFamily="34" charset="0"/>
              <a:buChar char="•"/>
            </a:pPr>
            <a:r>
              <a:rPr lang="en-US" dirty="0">
                <a:solidFill>
                  <a:srgbClr val="92D050"/>
                </a:solidFill>
              </a:rPr>
              <a:t> </a:t>
            </a:r>
            <a:r>
              <a:rPr lang="en-US" b="1" u="sng" dirty="0">
                <a:solidFill>
                  <a:srgbClr val="92D050"/>
                </a:solidFill>
                <a:uFill>
                  <a:solidFill>
                    <a:srgbClr val="FFFF00"/>
                  </a:solidFill>
                </a:uFill>
              </a:rPr>
              <a:t>Geostationary</a:t>
            </a:r>
          </a:p>
          <a:p>
            <a:pPr lvl="1">
              <a:buFont typeface="Wingdings" pitchFamily="2" charset="2"/>
              <a:buChar char="ü"/>
            </a:pPr>
            <a:r>
              <a:rPr lang="en-US" dirty="0"/>
              <a:t> visible, infrared, water vapor channels</a:t>
            </a:r>
          </a:p>
          <a:p>
            <a:pPr lvl="1">
              <a:buFont typeface="Wingdings" pitchFamily="2" charset="2"/>
              <a:buChar char="ü"/>
            </a:pPr>
            <a:r>
              <a:rPr lang="en-US" dirty="0"/>
              <a:t> cloud structure, cloud-drift winds</a:t>
            </a:r>
          </a:p>
        </p:txBody>
      </p:sp>
      <p:sp>
        <p:nvSpPr>
          <p:cNvPr id="21513" name="TextBox 13"/>
          <p:cNvSpPr txBox="1">
            <a:spLocks noChangeArrowheads="1"/>
          </p:cNvSpPr>
          <p:nvPr/>
        </p:nvSpPr>
        <p:spPr bwMode="auto">
          <a:xfrm>
            <a:off x="304800" y="4038600"/>
            <a:ext cx="4495800" cy="923925"/>
          </a:xfrm>
          <a:prstGeom prst="rect">
            <a:avLst/>
          </a:prstGeom>
          <a:noFill/>
          <a:ln w="9525">
            <a:noFill/>
            <a:miter lim="800000"/>
            <a:headEnd/>
            <a:tailEnd/>
          </a:ln>
        </p:spPr>
        <p:txBody>
          <a:bodyPr>
            <a:spAutoFit/>
          </a:bodyPr>
          <a:lstStyle/>
          <a:p>
            <a:pPr>
              <a:buFont typeface="Arial" pitchFamily="34" charset="0"/>
              <a:buChar char="•"/>
            </a:pPr>
            <a:r>
              <a:rPr lang="en-US" dirty="0">
                <a:solidFill>
                  <a:srgbClr val="92D050"/>
                </a:solidFill>
              </a:rPr>
              <a:t> </a:t>
            </a:r>
            <a:r>
              <a:rPr lang="en-US" b="1" u="sng" dirty="0">
                <a:solidFill>
                  <a:srgbClr val="92D050"/>
                </a:solidFill>
                <a:uFill>
                  <a:solidFill>
                    <a:srgbClr val="FFFF00"/>
                  </a:solidFill>
                </a:uFill>
              </a:rPr>
              <a:t>Polar-orbiting</a:t>
            </a:r>
          </a:p>
          <a:p>
            <a:pPr lvl="1">
              <a:buFont typeface="Wingdings" pitchFamily="2" charset="2"/>
              <a:buChar char="ü"/>
            </a:pPr>
            <a:r>
              <a:rPr lang="en-US" dirty="0"/>
              <a:t> passive microwave channels</a:t>
            </a:r>
          </a:p>
          <a:p>
            <a:pPr lvl="1">
              <a:buFont typeface="Wingdings" pitchFamily="2" charset="2"/>
              <a:buChar char="ü"/>
            </a:pPr>
            <a:r>
              <a:rPr lang="en-US" dirty="0"/>
              <a:t> precipitation structure, ice scattering</a:t>
            </a:r>
          </a:p>
        </p:txBody>
      </p:sp>
      <p:sp>
        <p:nvSpPr>
          <p:cNvPr id="21514" name="TextBox 15"/>
          <p:cNvSpPr txBox="1">
            <a:spLocks noChangeArrowheads="1"/>
          </p:cNvSpPr>
          <p:nvPr/>
        </p:nvSpPr>
        <p:spPr bwMode="auto">
          <a:xfrm>
            <a:off x="5029200" y="1676400"/>
            <a:ext cx="4267200" cy="923925"/>
          </a:xfrm>
          <a:prstGeom prst="rect">
            <a:avLst/>
          </a:prstGeom>
          <a:noFill/>
          <a:ln w="9525">
            <a:noFill/>
            <a:miter lim="800000"/>
            <a:headEnd/>
            <a:tailEnd/>
          </a:ln>
        </p:spPr>
        <p:txBody>
          <a:bodyPr>
            <a:spAutoFit/>
          </a:bodyPr>
          <a:lstStyle/>
          <a:p>
            <a:pPr>
              <a:buFont typeface="Arial" pitchFamily="34" charset="0"/>
              <a:buChar char="•"/>
            </a:pPr>
            <a:r>
              <a:rPr lang="en-US" dirty="0">
                <a:solidFill>
                  <a:srgbClr val="92D050"/>
                </a:solidFill>
              </a:rPr>
              <a:t> </a:t>
            </a:r>
            <a:r>
              <a:rPr lang="en-US" b="1" u="sng" dirty="0">
                <a:solidFill>
                  <a:srgbClr val="92D050"/>
                </a:solidFill>
                <a:uFill>
                  <a:solidFill>
                    <a:srgbClr val="FFFF00"/>
                  </a:solidFill>
                </a:uFill>
              </a:rPr>
              <a:t>Polar-orbiting</a:t>
            </a:r>
          </a:p>
          <a:p>
            <a:pPr lvl="1">
              <a:buFont typeface="Wingdings" pitchFamily="2" charset="2"/>
              <a:buChar char="ü"/>
            </a:pPr>
            <a:r>
              <a:rPr lang="en-US" dirty="0"/>
              <a:t> active </a:t>
            </a:r>
            <a:r>
              <a:rPr lang="en-US" dirty="0" err="1"/>
              <a:t>scatterometer</a:t>
            </a:r>
            <a:endParaRPr lang="en-US" dirty="0"/>
          </a:p>
          <a:p>
            <a:pPr lvl="1">
              <a:buFont typeface="Wingdings" pitchFamily="2" charset="2"/>
              <a:buChar char="ü"/>
            </a:pPr>
            <a:r>
              <a:rPr lang="en-US" dirty="0"/>
              <a:t> surface wind speed and direction</a:t>
            </a:r>
          </a:p>
        </p:txBody>
      </p:sp>
      <p:sp>
        <p:nvSpPr>
          <p:cNvPr id="12" name="TextBox 11"/>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R. Rogers</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Synoptic environment</a:t>
            </a:r>
          </a:p>
          <a:p>
            <a:r>
              <a:rPr lang="en-US" dirty="0" smtClean="0"/>
              <a:t>Vortex structure</a:t>
            </a:r>
          </a:p>
          <a:p>
            <a:r>
              <a:rPr lang="en-US" dirty="0" smtClean="0"/>
              <a:t>Convective structure</a:t>
            </a:r>
          </a:p>
          <a:p>
            <a:r>
              <a:rPr lang="en-US" dirty="0" smtClean="0"/>
              <a:t>PBL structure</a:t>
            </a:r>
          </a:p>
          <a:p>
            <a:r>
              <a:rPr lang="en-US" dirty="0" smtClean="0"/>
              <a:t>Microphysical structure</a:t>
            </a:r>
          </a:p>
          <a:p>
            <a:r>
              <a:rPr lang="en-US" dirty="0" smtClean="0"/>
              <a:t>3D storm structure</a:t>
            </a:r>
          </a:p>
          <a:p>
            <a:r>
              <a:rPr lang="en-US" dirty="0" smtClean="0"/>
              <a:t>Important parameters for model input</a:t>
            </a:r>
          </a:p>
        </p:txBody>
      </p:sp>
      <p:sp>
        <p:nvSpPr>
          <p:cNvPr id="5" name="TextBox 13"/>
          <p:cNvSpPr txBox="1">
            <a:spLocks noChangeArrowheads="1"/>
          </p:cNvSpPr>
          <p:nvPr/>
        </p:nvSpPr>
        <p:spPr bwMode="auto">
          <a:xfrm>
            <a:off x="1219200" y="381000"/>
            <a:ext cx="6553200" cy="646331"/>
          </a:xfrm>
          <a:prstGeom prst="rect">
            <a:avLst/>
          </a:prstGeom>
          <a:noFill/>
          <a:ln w="9525">
            <a:noFill/>
            <a:miter lim="800000"/>
            <a:headEnd/>
            <a:tailEnd/>
          </a:ln>
        </p:spPr>
        <p:txBody>
          <a:bodyPr wrap="square">
            <a:spAutoFit/>
          </a:bodyPr>
          <a:lstStyle/>
          <a:p>
            <a:pPr algn="ctr"/>
            <a:r>
              <a:rPr lang="en-US" sz="3600" u="sng" dirty="0" smtClean="0">
                <a:solidFill>
                  <a:srgbClr val="FFC000"/>
                </a:solidFill>
                <a:uFill>
                  <a:solidFill>
                    <a:srgbClr val="FFFF00"/>
                  </a:solidFill>
                </a:uFill>
                <a:latin typeface="Calibri" pitchFamily="34" charset="0"/>
              </a:rPr>
              <a:t>Understanding from Observations</a:t>
            </a:r>
            <a:endParaRPr lang="en-US" sz="3600" u="sng" dirty="0">
              <a:solidFill>
                <a:srgbClr val="FFC000"/>
              </a:solidFill>
              <a:uFill>
                <a:solidFill>
                  <a:srgbClr val="FFFF00"/>
                </a:solidFill>
              </a:uFill>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1371600" y="381000"/>
            <a:ext cx="6400800" cy="646331"/>
          </a:xfrm>
          <a:prstGeom prst="rect">
            <a:avLst/>
          </a:prstGeom>
          <a:noFill/>
          <a:ln w="9525">
            <a:noFill/>
            <a:miter lim="800000"/>
            <a:headEnd/>
            <a:tailEnd/>
          </a:ln>
        </p:spPr>
        <p:txBody>
          <a:bodyPr wrap="square">
            <a:spAutoFit/>
          </a:bodyPr>
          <a:lstStyle/>
          <a:p>
            <a:pPr algn="ctr"/>
            <a:r>
              <a:rPr lang="en-US" sz="3600" u="sng" dirty="0" smtClean="0">
                <a:solidFill>
                  <a:srgbClr val="FFC000"/>
                </a:solidFill>
                <a:uFill>
                  <a:solidFill>
                    <a:srgbClr val="FFFF00"/>
                  </a:solidFill>
                </a:uFill>
                <a:latin typeface="Calibri" pitchFamily="34" charset="0"/>
              </a:rPr>
              <a:t>Understanding from Observation</a:t>
            </a:r>
            <a:endParaRPr lang="en-US" sz="3600" u="sng" dirty="0">
              <a:solidFill>
                <a:srgbClr val="FFC000"/>
              </a:solidFill>
              <a:uFill>
                <a:solidFill>
                  <a:srgbClr val="FFFF00"/>
                </a:solidFill>
              </a:uFill>
              <a:latin typeface="Calibri" pitchFamily="34" charset="0"/>
            </a:endParaRPr>
          </a:p>
        </p:txBody>
      </p:sp>
      <p:pic>
        <p:nvPicPr>
          <p:cNvPr id="3" name="Picture 5" descr="100829n1_tpw.jpg"/>
          <p:cNvPicPr>
            <a:picLocks noChangeAspect="1"/>
          </p:cNvPicPr>
          <p:nvPr/>
        </p:nvPicPr>
        <p:blipFill>
          <a:blip r:embed="rId2" cstate="print"/>
          <a:srcRect/>
          <a:stretch>
            <a:fillRect/>
          </a:stretch>
        </p:blipFill>
        <p:spPr bwMode="auto">
          <a:xfrm>
            <a:off x="65318" y="1667069"/>
            <a:ext cx="3246120" cy="3596640"/>
          </a:xfrm>
          <a:prstGeom prst="rect">
            <a:avLst/>
          </a:prstGeom>
          <a:noFill/>
          <a:ln w="9525">
            <a:noFill/>
            <a:miter lim="800000"/>
            <a:headEnd/>
            <a:tailEnd/>
          </a:ln>
        </p:spPr>
      </p:pic>
      <p:grpSp>
        <p:nvGrpSpPr>
          <p:cNvPr id="4" name="Group 34"/>
          <p:cNvGrpSpPr>
            <a:grpSpLocks noChangeAspect="1"/>
          </p:cNvGrpSpPr>
          <p:nvPr/>
        </p:nvGrpSpPr>
        <p:grpSpPr bwMode="auto">
          <a:xfrm>
            <a:off x="3280982" y="1667069"/>
            <a:ext cx="5835025" cy="3596527"/>
            <a:chOff x="844550" y="1470025"/>
            <a:chExt cx="7564438" cy="4662488"/>
          </a:xfrm>
        </p:grpSpPr>
        <p:pic>
          <p:nvPicPr>
            <p:cNvPr id="8" name="Picture 2" descr="Untitled"/>
            <p:cNvPicPr>
              <a:picLocks noChangeAspect="1" noChangeArrowheads="1"/>
            </p:cNvPicPr>
            <p:nvPr/>
          </p:nvPicPr>
          <p:blipFill>
            <a:blip r:embed="rId3" cstate="print"/>
            <a:srcRect t="3056" b="4999"/>
            <a:stretch>
              <a:fillRect/>
            </a:stretch>
          </p:blipFill>
          <p:spPr bwMode="auto">
            <a:xfrm>
              <a:off x="844550" y="1470025"/>
              <a:ext cx="7564438" cy="4662488"/>
            </a:xfrm>
            <a:prstGeom prst="rect">
              <a:avLst/>
            </a:prstGeom>
            <a:noFill/>
            <a:ln w="9525">
              <a:noFill/>
              <a:miter lim="800000"/>
              <a:headEnd/>
              <a:tailEnd/>
            </a:ln>
          </p:spPr>
        </p:pic>
        <p:sp>
          <p:nvSpPr>
            <p:cNvPr id="6" name="TextBox 32"/>
            <p:cNvSpPr txBox="1">
              <a:spLocks noChangeArrowheads="1"/>
            </p:cNvSpPr>
            <p:nvPr/>
          </p:nvSpPr>
          <p:spPr bwMode="auto">
            <a:xfrm>
              <a:off x="6340464" y="1589554"/>
              <a:ext cx="2031998" cy="434508"/>
            </a:xfrm>
            <a:prstGeom prst="rect">
              <a:avLst/>
            </a:prstGeom>
            <a:solidFill>
              <a:schemeClr val="tx1"/>
            </a:solidFill>
            <a:ln w="9525">
              <a:noFill/>
              <a:miter lim="800000"/>
              <a:headEnd/>
              <a:tailEnd/>
            </a:ln>
          </p:spPr>
          <p:txBody>
            <a:bodyPr wrap="square">
              <a:spAutoFit/>
            </a:bodyPr>
            <a:lstStyle/>
            <a:p>
              <a:pPr algn="r"/>
              <a:r>
                <a:rPr lang="en-US" sz="1200" dirty="0">
                  <a:solidFill>
                    <a:schemeClr val="bg1"/>
                  </a:solidFill>
                  <a:latin typeface="Calibri" pitchFamily="34" charset="0"/>
                </a:rPr>
                <a:t>Tangential </a:t>
              </a:r>
              <a:r>
                <a:rPr lang="en-US" sz="1200" dirty="0" smtClean="0">
                  <a:solidFill>
                    <a:schemeClr val="bg1"/>
                  </a:solidFill>
                  <a:latin typeface="Calibri" pitchFamily="34" charset="0"/>
                </a:rPr>
                <a:t>wind</a:t>
              </a:r>
              <a:endParaRPr lang="en-US" sz="1200" dirty="0">
                <a:solidFill>
                  <a:schemeClr val="bg1"/>
                </a:solidFill>
                <a:latin typeface="Calibri" pitchFamily="34" charset="0"/>
              </a:endParaRPr>
            </a:p>
          </p:txBody>
        </p:sp>
        <p:sp>
          <p:nvSpPr>
            <p:cNvPr id="7" name="TextBox 33"/>
            <p:cNvSpPr txBox="1">
              <a:spLocks noChangeArrowheads="1"/>
            </p:cNvSpPr>
            <p:nvPr/>
          </p:nvSpPr>
          <p:spPr bwMode="auto">
            <a:xfrm>
              <a:off x="5611086" y="3994133"/>
              <a:ext cx="2749175" cy="434508"/>
            </a:xfrm>
            <a:prstGeom prst="rect">
              <a:avLst/>
            </a:prstGeom>
            <a:solidFill>
              <a:schemeClr val="tx1"/>
            </a:solidFill>
            <a:ln w="9525">
              <a:noFill/>
              <a:miter lim="800000"/>
              <a:headEnd/>
              <a:tailEnd/>
            </a:ln>
          </p:spPr>
          <p:txBody>
            <a:bodyPr wrap="square">
              <a:spAutoFit/>
            </a:bodyPr>
            <a:lstStyle/>
            <a:p>
              <a:pPr algn="r"/>
              <a:r>
                <a:rPr lang="en-US" sz="1200" dirty="0">
                  <a:solidFill>
                    <a:schemeClr val="bg1"/>
                  </a:solidFill>
                  <a:latin typeface="Calibri" pitchFamily="34" charset="0"/>
                </a:rPr>
                <a:t>Radial and vertical wind</a:t>
              </a:r>
            </a:p>
          </p:txBody>
        </p:sp>
      </p:grpSp>
      <p:sp>
        <p:nvSpPr>
          <p:cNvPr id="11" name="TextBox 10"/>
          <p:cNvSpPr txBox="1"/>
          <p:nvPr/>
        </p:nvSpPr>
        <p:spPr>
          <a:xfrm>
            <a:off x="381000" y="1219200"/>
            <a:ext cx="2286000" cy="369332"/>
          </a:xfrm>
          <a:prstGeom prst="rect">
            <a:avLst/>
          </a:prstGeom>
          <a:noFill/>
        </p:spPr>
        <p:txBody>
          <a:bodyPr wrap="square" rtlCol="0">
            <a:spAutoFit/>
          </a:bodyPr>
          <a:lstStyle/>
          <a:p>
            <a:pPr algn="ctr"/>
            <a:r>
              <a:rPr lang="en-US" u="sng" dirty="0" smtClean="0"/>
              <a:t>Synoptic environment</a:t>
            </a:r>
            <a:endParaRPr lang="en-US" u="sng" dirty="0"/>
          </a:p>
        </p:txBody>
      </p:sp>
      <p:sp>
        <p:nvSpPr>
          <p:cNvPr id="12" name="TextBox 11"/>
          <p:cNvSpPr txBox="1"/>
          <p:nvPr/>
        </p:nvSpPr>
        <p:spPr>
          <a:xfrm>
            <a:off x="5029200" y="1209869"/>
            <a:ext cx="2286000" cy="369332"/>
          </a:xfrm>
          <a:prstGeom prst="rect">
            <a:avLst/>
          </a:prstGeom>
          <a:noFill/>
        </p:spPr>
        <p:txBody>
          <a:bodyPr wrap="square" rtlCol="0">
            <a:spAutoFit/>
          </a:bodyPr>
          <a:lstStyle/>
          <a:p>
            <a:pPr algn="ctr"/>
            <a:r>
              <a:rPr lang="en-US" u="sng" dirty="0" smtClean="0"/>
              <a:t>Vortex Structure</a:t>
            </a:r>
            <a:endParaRPr lang="en-US" u="sng" dirty="0"/>
          </a:p>
        </p:txBody>
      </p:sp>
      <p:sp>
        <p:nvSpPr>
          <p:cNvPr id="13" name="TextBox 12"/>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R. Rogers</a:t>
            </a:r>
            <a:endParaRPr lang="en-US" u="sng" dirty="0">
              <a:solidFill>
                <a:srgbClr val="C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1199</TotalTime>
  <Words>2273</Words>
  <Application>Microsoft Office PowerPoint</Application>
  <PresentationFormat>On-screen Show (4:3)</PresentationFormat>
  <Paragraphs>440</Paragraphs>
  <Slides>33</Slides>
  <Notes>14</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Toward Improving Hurricane Intensity Forecast: the Operational Regional Model Perspective</vt:lpstr>
      <vt:lpstr>Outline</vt:lpstr>
      <vt:lpstr>Background</vt:lpstr>
      <vt:lpstr>The Good – Track forecast improvements</vt:lpstr>
      <vt:lpstr>Slide 5</vt:lpstr>
      <vt:lpstr>Slide 6</vt:lpstr>
      <vt:lpstr>Slide 7</vt:lpstr>
      <vt:lpstr>Slide 8</vt:lpstr>
      <vt:lpstr>Slide 9</vt:lpstr>
      <vt:lpstr>Slide 10</vt:lpstr>
      <vt:lpstr>Slide 11</vt:lpstr>
      <vt:lpstr>HWRF Development</vt:lpstr>
      <vt:lpstr>Major HWRF active developments</vt:lpstr>
      <vt:lpstr>Moving Nest</vt:lpstr>
      <vt:lpstr>Slide 15</vt:lpstr>
      <vt:lpstr>Possible Applications</vt:lpstr>
      <vt:lpstr>Improved Structure Predictions</vt:lpstr>
      <vt:lpstr>Coupling processes</vt:lpstr>
      <vt:lpstr>Slide 19</vt:lpstr>
      <vt:lpstr>Slide 20</vt:lpstr>
      <vt:lpstr>Advances in HWRF forecast </vt:lpstr>
      <vt:lpstr>Slide 22</vt:lpstr>
      <vt:lpstr>Model Configuration</vt:lpstr>
      <vt:lpstr>High-Resolution HWRF Upgrades and Bug-fixes</vt:lpstr>
      <vt:lpstr>2008/09/10 &amp; 2010 Verifications -- Sample Sizes </vt:lpstr>
      <vt:lpstr>Slide 26</vt:lpstr>
      <vt:lpstr>Slide 27</vt:lpstr>
      <vt:lpstr>Slide 28</vt:lpstr>
      <vt:lpstr>Slide 29</vt:lpstr>
      <vt:lpstr>Atmospheric circulation systems</vt:lpstr>
      <vt:lpstr>Slide 31</vt:lpstr>
      <vt:lpstr>Slide 32</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Operational Hurricane WRF System (HWRF)</dc:title>
  <dc:creator>azhang</dc:creator>
  <cp:lastModifiedBy>azhang</cp:lastModifiedBy>
  <cp:revision>116</cp:revision>
  <dcterms:created xsi:type="dcterms:W3CDTF">2011-08-12T04:51:23Z</dcterms:created>
  <dcterms:modified xsi:type="dcterms:W3CDTF">2011-08-17T11:41:17Z</dcterms:modified>
</cp:coreProperties>
</file>