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3"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6" r:id="rId22"/>
    <p:sldId id="278" r:id="rId23"/>
    <p:sldId id="279" r:id="rId24"/>
    <p:sldId id="281" r:id="rId25"/>
    <p:sldId id="282" r:id="rId26"/>
    <p:sldId id="286" r:id="rId27"/>
    <p:sldId id="285" r:id="rId28"/>
    <p:sldId id="287" r:id="rId29"/>
    <p:sldId id="288" r:id="rId30"/>
    <p:sldId id="289" r:id="rId31"/>
    <p:sldId id="290" r:id="rId32"/>
    <p:sldId id="28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FFFF"/>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50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D7BB94-072B-4935-8E01-25738B43524C}" type="datetimeFigureOut">
              <a:rPr lang="en-US" smtClean="0"/>
              <a:pPr/>
              <a:t>3/3/2012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D7FA21-EB14-43F9-90C8-3D36832569C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A88FC9-6115-473E-BF1D-6E43822A68F4}" type="slidenum">
              <a:rPr lang="en-US" altLang="zh-CN">
                <a:solidFill>
                  <a:srgbClr val="000000"/>
                </a:solidFill>
              </a:rPr>
              <a:pPr fontAlgn="base">
                <a:spcBef>
                  <a:spcPct val="0"/>
                </a:spcBef>
                <a:spcAft>
                  <a:spcPct val="0"/>
                </a:spcAft>
              </a:pPr>
              <a:t>5</a:t>
            </a:fld>
            <a:endParaRPr lang="en-US" altLang="zh-CN">
              <a:solidFill>
                <a:srgbClr val="000000"/>
              </a:solidFill>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a:ln/>
        </p:spPr>
        <p:txBody>
          <a:bodyPr wrap="square" numCol="1" anchor="t" anchorCtr="0" compatLnSpc="1">
            <a:prstTxWarp prst="textNoShape">
              <a:avLst/>
            </a:prstTxWarp>
          </a:bodyPr>
          <a:lstStyle/>
          <a:p>
            <a:pPr>
              <a:lnSpc>
                <a:spcPct val="90000"/>
              </a:lnSpc>
              <a:spcBef>
                <a:spcPct val="0"/>
              </a:spcBef>
            </a:pPr>
            <a:r>
              <a:rPr lang="en-US" sz="1200" kern="1200" baseline="0" dirty="0" smtClean="0">
                <a:solidFill>
                  <a:schemeClr val="tx1"/>
                </a:solidFill>
                <a:latin typeface="+mn-lt"/>
                <a:ea typeface="+mn-ea"/>
                <a:cs typeface="+mn-cs"/>
              </a:rPr>
              <a:t>With recent catastrophic events like Katrina (2005) and Wilma (2005), back- to-back Category 5 storms in the Caribbean Sea like Dean (2007) and Felix (2007), and rapid intensifying storms just prior to landfall like Charley (2004) and </a:t>
            </a:r>
            <a:r>
              <a:rPr lang="en-US" sz="1200" kern="1200" baseline="0" dirty="0" err="1" smtClean="0">
                <a:solidFill>
                  <a:schemeClr val="tx1"/>
                </a:solidFill>
                <a:latin typeface="+mn-lt"/>
                <a:ea typeface="+mn-ea"/>
                <a:cs typeface="+mn-cs"/>
              </a:rPr>
              <a:t>Humberto</a:t>
            </a:r>
            <a:r>
              <a:rPr lang="en-US" sz="1200" kern="1200" baseline="0" dirty="0" smtClean="0">
                <a:solidFill>
                  <a:schemeClr val="tx1"/>
                </a:solidFill>
                <a:latin typeface="+mn-lt"/>
                <a:ea typeface="+mn-ea"/>
                <a:cs typeface="+mn-cs"/>
              </a:rPr>
              <a:t> (2007) </a:t>
            </a:r>
            <a:endParaRPr lang="en-US" altLang="zh-CN" sz="1000" dirty="0" smtClean="0">
              <a:latin typeface="Arial" charset="0"/>
            </a:endParaRP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B80251-3A27-4E99-96C9-4A96049CE0FA}" type="slidenum">
              <a:rPr lang="en-US" altLang="zh-CN"/>
              <a:pPr fontAlgn="base">
                <a:spcBef>
                  <a:spcPct val="0"/>
                </a:spcBef>
                <a:spcAft>
                  <a:spcPct val="0"/>
                </a:spcAft>
              </a:pPr>
              <a:t>6</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253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zh-CN" smtClean="0">
                <a:ea typeface="ＭＳ Ｐゴシック" pitchFamily="34" charset="-128"/>
              </a:rPr>
              <a:t>AXBT: </a:t>
            </a:r>
            <a:r>
              <a:rPr lang="en-US" altLang="zh-CN" smtClean="0"/>
              <a:t>airborne expendable bathythermographs, measures ocean temperature as a function of depth</a:t>
            </a:r>
          </a:p>
          <a:p>
            <a:pPr>
              <a:spcBef>
                <a:spcPct val="0"/>
              </a:spcBef>
            </a:pPr>
            <a:r>
              <a:rPr lang="en-US" altLang="zh-CN" smtClean="0">
                <a:ea typeface="ＭＳ Ｐゴシック" pitchFamily="34" charset="-128"/>
              </a:rPr>
              <a:t>AXCP: </a:t>
            </a:r>
            <a:r>
              <a:rPr lang="en-US" altLang="zh-CN" smtClean="0"/>
              <a:t>airborne expendable current probes</a:t>
            </a:r>
          </a:p>
          <a:p>
            <a:pPr>
              <a:spcBef>
                <a:spcPct val="0"/>
              </a:spcBef>
            </a:pPr>
            <a:r>
              <a:rPr lang="en-US" altLang="zh-CN" smtClean="0">
                <a:ea typeface="ＭＳ Ｐゴシック" pitchFamily="34" charset="-128"/>
              </a:rPr>
              <a:t>AXCTD: </a:t>
            </a:r>
            <a:r>
              <a:rPr lang="en-US" altLang="zh-CN" smtClean="0"/>
              <a:t>Airborne eXpendable Conductivity Temperature and Depth probes</a:t>
            </a:r>
          </a:p>
          <a:p>
            <a:pPr>
              <a:spcBef>
                <a:spcPct val="0"/>
              </a:spcBef>
            </a:pPr>
            <a:r>
              <a:rPr lang="en-US" altLang="zh-CN" smtClean="0">
                <a:ea typeface="ＭＳ Ｐゴシック" pitchFamily="34" charset="-128"/>
              </a:rPr>
              <a:t>Drifting bouy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numCol="1" anchor="t" anchorCtr="0" compatLnSpc="1">
            <a:prstTxWarp prst="textNoShape">
              <a:avLst/>
            </a:prstTxWarp>
          </a:bodyPr>
          <a:lstStyle/>
          <a:p>
            <a:pPr marL="190500" indent="-190500">
              <a:buFontTx/>
              <a:buAutoNum type="arabicPeriod"/>
            </a:pPr>
            <a:r>
              <a:rPr lang="en-US" altLang="zh-CN" sz="1000" smtClean="0"/>
              <a:t>The charge separation protocol was taken from Saunders et al. (1991; Fig. 7); other scenarios are possible. Arrows indicate local vertical velocity, and the expected location of graupel particles is shown. Separation of charge resulting from ice–graupel collisions depends on the relative concentration of particles and the magnitude of the liquid water content; the sign and magnitude of the charge on the target (larger) particle is indicated, as inferred from laboratory data. The sign and magnitude of the separated charge varies with location both along the horizontal (as measured by aircraft penetrations perpendicular to the horizontal wind) and in the vertical (from aircraft penetrations at different temperatures). The relative concentration of vapor-grown ice results from splinter production by the Hallett–Mossop process under appropriate conditions. Subsequent vertical and downshear advection of the particles determines the LWC to ice transition. The charging processes are controlled by the rate at which splinters are captured by supercooled drops to form new rimers and produce yet more splinters under appropriate conditions and the rate of bounce of such particles from growing graupel. </a:t>
            </a:r>
          </a:p>
          <a:p>
            <a:pPr marL="190500" indent="-190500">
              <a:buFontTx/>
              <a:buAutoNum type="arabicPeriod"/>
            </a:pPr>
            <a:r>
              <a:rPr lang="en-US" altLang="zh-CN" sz="1000" smtClean="0"/>
              <a:t>Ocean surface temperatures are near 28°C giving cloud-base temperatures near 22°C. In mature hurricanes, typical vertical velocities near 0°C level are 5–8 m s−1, with convection extending to well beyond the −40°C isotherm, the temperature for homogeneous ice nucleation. The inset shows the region where charge separation occurs in the horizontal gradient of vertical shear, limited in altitude by the lack of supercooled water above −5°C. White dots indicate where small ice particles, frozen drops, and graupel exist, and black drops indicate rain. Air motion arrows show axial and radial flow leading to redistribution of hydrometeors. Tangential (primary) circulations are represented by fat arrows with elliptical tails; note the change from cyclonically curved flow to anticyclonic outflow near the top of the storm and ice redistribution at midlevels. Thinner, straight arrows show approximate radial and vertical air motions; lengths are not to scale. The observed distribution of electric field polarity is shown.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1143000" y="685800"/>
            <a:ext cx="4573588" cy="3430588"/>
          </a:xfrm>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lIns="91630" tIns="45814" rIns="91630" bIns="45814" numCol="1" anchor="t" anchorCtr="0" compatLnSpc="1">
            <a:prstTxWarp prst="textNoShape">
              <a:avLst/>
            </a:prstTxWarp>
          </a:bodyPr>
          <a:lstStyle/>
          <a:p>
            <a:pPr>
              <a:spcBef>
                <a:spcPct val="0"/>
              </a:spcBef>
            </a:pPr>
            <a:endParaRPr lang="en-US" altLang="zh-CN" smtClean="0">
              <a:latin typeface="Arial" charset="0"/>
            </a:endParaRPr>
          </a:p>
        </p:txBody>
      </p:sp>
      <p:sp>
        <p:nvSpPr>
          <p:cNvPr id="327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630" tIns="45814" rIns="91630" bIns="45814" anchor="b"/>
          <a:lstStyle/>
          <a:p>
            <a:pPr algn="r" defTabSz="917575"/>
            <a:fld id="{0D390A64-DACB-4120-B6A9-176D98E0F944}" type="slidenum">
              <a:rPr lang="en-US" altLang="zh-CN" sz="1200">
                <a:latin typeface="Calibri" pitchFamily="34" charset="0"/>
              </a:rPr>
              <a:pPr algn="r" defTabSz="917575"/>
              <a:t>17</a:t>
            </a:fld>
            <a:endParaRPr lang="en-US" altLang="zh-CN"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024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3A27B38-369C-486A-901D-D83D41A47482}" type="slidenum">
              <a:rPr lang="en-US" altLang="zh-CN" sz="1200">
                <a:latin typeface="Calibri" pitchFamily="34" charset="0"/>
              </a:rPr>
              <a:pPr algn="r"/>
              <a:t>23</a:t>
            </a:fld>
            <a:endParaRPr lang="en-US" altLang="zh-CN"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FontTx/>
              <a:buAutoNum type="arabicPeriod"/>
            </a:pPr>
            <a:r>
              <a:rPr lang="en-US" altLang="zh-CN" smtClean="0">
                <a:latin typeface="Cambria" pitchFamily="18" charset="0"/>
              </a:rPr>
              <a:t>Independent DA system including vortex scale DA</a:t>
            </a:r>
          </a:p>
          <a:p>
            <a:pPr marL="228600" indent="-228600">
              <a:spcBef>
                <a:spcPct val="0"/>
              </a:spcBef>
              <a:buFontTx/>
              <a:buAutoNum type="arabicPeriod"/>
            </a:pPr>
            <a:r>
              <a:rPr lang="en-US" altLang="zh-CN" smtClean="0">
                <a:latin typeface="Cambria" pitchFamily="18" charset="0"/>
              </a:rPr>
              <a:t>Genesis</a:t>
            </a:r>
          </a:p>
          <a:p>
            <a:pPr marL="228600" indent="-228600">
              <a:spcBef>
                <a:spcPct val="0"/>
              </a:spcBef>
              <a:buFontTx/>
              <a:buAutoNum type="arabicPeriod"/>
            </a:pPr>
            <a:r>
              <a:rPr lang="en-US" altLang="zh-CN" smtClean="0">
                <a:latin typeface="Cambria" pitchFamily="18" charset="0"/>
              </a:rPr>
              <a:t>Track forecast</a:t>
            </a:r>
          </a:p>
          <a:p>
            <a:pPr marL="228600" indent="-228600">
              <a:spcBef>
                <a:spcPct val="0"/>
              </a:spcBef>
              <a:buFontTx/>
              <a:buAutoNum type="arabicPeriod"/>
            </a:pPr>
            <a:r>
              <a:rPr lang="en-US" altLang="zh-CN" smtClean="0">
                <a:latin typeface="Cambria" pitchFamily="18" charset="0"/>
              </a:rPr>
              <a:t>Local application</a:t>
            </a:r>
          </a:p>
          <a:p>
            <a:pPr marL="228600" indent="-228600">
              <a:spcBef>
                <a:spcPct val="0"/>
              </a:spcBef>
              <a:buFontTx/>
              <a:buAutoNum type="arabicPeriod"/>
            </a:pPr>
            <a:r>
              <a:rPr lang="en-US" altLang="zh-CN" smtClean="0">
                <a:latin typeface="Cambria" pitchFamily="18" charset="0"/>
              </a:rPr>
              <a:t>Drive local-scale model</a:t>
            </a:r>
          </a:p>
          <a:p>
            <a:pPr marL="228600" indent="-228600">
              <a:spcBef>
                <a:spcPct val="0"/>
              </a:spcBef>
              <a:buFontTx/>
              <a:buAutoNum type="arabicPeriod"/>
            </a:pPr>
            <a:r>
              <a:rPr lang="en-US" altLang="zh-CN" smtClean="0">
                <a:latin typeface="Cambria" pitchFamily="18" charset="0"/>
              </a:rPr>
              <a:t>Website at AOML: https://storm.aoml.noaa.gov/realtime</a:t>
            </a:r>
            <a:endParaRPr lang="en-US" altLang="zh-CN" smtClean="0"/>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C322F9-1425-4DB9-B712-3CBB5CFF670B}" type="slidenum">
              <a:rPr lang="en-US" altLang="zh-CN"/>
              <a:pPr fontAlgn="base">
                <a:spcBef>
                  <a:spcPct val="0"/>
                </a:spcBef>
                <a:spcAft>
                  <a:spcPct val="0"/>
                </a:spcAft>
              </a:pPr>
              <a:t>28</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1139825" y="682625"/>
            <a:ext cx="4549775" cy="3411538"/>
          </a:xfrm>
          <a:solidFill>
            <a:srgbClr val="FFFFFF"/>
          </a:solidFill>
          <a:ln/>
        </p:spPr>
      </p:sp>
      <p:sp>
        <p:nvSpPr>
          <p:cNvPr id="53251" name="Rectangle 2"/>
          <p:cNvSpPr>
            <a:spLocks noGrp="1" noChangeArrowheads="1"/>
          </p:cNvSpPr>
          <p:nvPr>
            <p:ph type="body" idx="1"/>
          </p:nvPr>
        </p:nvSpPr>
        <p:spPr>
          <a:xfrm>
            <a:off x="891416" y="4319550"/>
            <a:ext cx="5048768" cy="4166220"/>
          </a:xfrm>
        </p:spPr>
        <p:txBody>
          <a:bodyPr wrap="none" lIns="89305" tIns="44653" rIns="89305" bIns="44653" anchor="ct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0929EA-6531-426A-BECE-00D51E2E9699}" type="datetimeFigureOut">
              <a:rPr lang="en-US" smtClean="0"/>
              <a:pPr/>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929EA-6531-426A-BECE-00D51E2E9699}" type="datetimeFigureOut">
              <a:rPr lang="en-US" smtClean="0"/>
              <a:pPr/>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929EA-6531-426A-BECE-00D51E2E9699}" type="datetimeFigureOut">
              <a:rPr lang="en-US" smtClean="0"/>
              <a:pPr/>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929EA-6531-426A-BECE-00D51E2E9699}" type="datetimeFigureOut">
              <a:rPr lang="en-US" smtClean="0"/>
              <a:pPr/>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0929EA-6531-426A-BECE-00D51E2E9699}" type="datetimeFigureOut">
              <a:rPr lang="en-US" smtClean="0"/>
              <a:pPr/>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0929EA-6531-426A-BECE-00D51E2E9699}" type="datetimeFigureOut">
              <a:rPr lang="en-US" smtClean="0"/>
              <a:pPr/>
              <a:t>3/3/2012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0929EA-6531-426A-BECE-00D51E2E9699}" type="datetimeFigureOut">
              <a:rPr lang="en-US" smtClean="0"/>
              <a:pPr/>
              <a:t>3/3/2012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0929EA-6531-426A-BECE-00D51E2E9699}" type="datetimeFigureOut">
              <a:rPr lang="en-US" smtClean="0"/>
              <a:pPr/>
              <a:t>3/3/2012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929EA-6531-426A-BECE-00D51E2E9699}" type="datetimeFigureOut">
              <a:rPr lang="en-US" smtClean="0"/>
              <a:pPr/>
              <a:t>3/3/2012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0929EA-6531-426A-BECE-00D51E2E9699}" type="datetimeFigureOut">
              <a:rPr lang="en-US" smtClean="0"/>
              <a:pPr/>
              <a:t>3/3/2012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0929EA-6531-426A-BECE-00D51E2E9699}" type="datetimeFigureOut">
              <a:rPr lang="en-US" smtClean="0"/>
              <a:pPr/>
              <a:t>3/3/2012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C79F4-8535-4AA9-A4F6-A15DBEBAAA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929EA-6531-426A-BECE-00D51E2E9699}" type="datetimeFigureOut">
              <a:rPr lang="en-US" smtClean="0"/>
              <a:pPr/>
              <a:t>3/3/2012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C79F4-8535-4AA9-A4F6-A15DBEBAAA5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rmAutofit fontScale="90000"/>
          </a:bodyPr>
          <a:lstStyle/>
          <a:p>
            <a:r>
              <a:rPr lang="en-US" altLang="zh-CN" sz="4900" b="1" dirty="0" smtClean="0">
                <a:solidFill>
                  <a:srgbClr val="FFC000"/>
                </a:solidFill>
                <a:effectLst>
                  <a:outerShdw blurRad="38100" dist="38100" dir="2700000" algn="tl">
                    <a:srgbClr val="FFFFFF"/>
                  </a:outerShdw>
                </a:effectLst>
              </a:rPr>
              <a:t>Advancing the Operational </a:t>
            </a:r>
            <a:r>
              <a:rPr lang="en-US" altLang="zh-CN" sz="4900" b="1" dirty="0" smtClean="0">
                <a:solidFill>
                  <a:srgbClr val="FFC000"/>
                </a:solidFill>
                <a:effectLst>
                  <a:outerShdw blurRad="38100" dist="38100" dir="2700000" algn="tl">
                    <a:srgbClr val="FFFFFF"/>
                  </a:outerShdw>
                </a:effectLst>
              </a:rPr>
              <a:t>HWRF Through Observation</a:t>
            </a:r>
            <a:br>
              <a:rPr lang="en-US" altLang="zh-CN" sz="4900" b="1" dirty="0" smtClean="0">
                <a:solidFill>
                  <a:srgbClr val="FFC000"/>
                </a:solidFill>
                <a:effectLst>
                  <a:outerShdw blurRad="38100" dist="38100" dir="2700000" algn="tl">
                    <a:srgbClr val="FFFFFF"/>
                  </a:outerShdw>
                </a:effectLst>
              </a:rPr>
            </a:br>
            <a:r>
              <a:rPr lang="en-US" altLang="zh-CN" sz="2400" b="1" dirty="0" smtClean="0">
                <a:solidFill>
                  <a:schemeClr val="accent2"/>
                </a:solidFill>
                <a:effectLst>
                  <a:outerShdw blurRad="38100" dist="38100" dir="2700000" algn="tl">
                    <a:srgbClr val="FFFFFF"/>
                  </a:outerShdw>
                </a:effectLst>
              </a:rPr>
              <a:t>--A pathway from research to operation </a:t>
            </a:r>
          </a:p>
        </p:txBody>
      </p:sp>
      <p:sp>
        <p:nvSpPr>
          <p:cNvPr id="3" name="Subtitle 2"/>
          <p:cNvSpPr>
            <a:spLocks noGrp="1"/>
          </p:cNvSpPr>
          <p:nvPr>
            <p:ph type="subTitle" idx="1"/>
          </p:nvPr>
        </p:nvSpPr>
        <p:spPr>
          <a:xfrm>
            <a:off x="1371600" y="3505200"/>
            <a:ext cx="6400800" cy="2590800"/>
          </a:xfrm>
        </p:spPr>
        <p:txBody>
          <a:bodyPr>
            <a:normAutofit/>
          </a:bodyPr>
          <a:lstStyle/>
          <a:p>
            <a:pPr>
              <a:lnSpc>
                <a:spcPct val="80000"/>
              </a:lnSpc>
            </a:pPr>
            <a:endParaRPr lang="en-US" altLang="zh-CN" sz="1100" dirty="0" smtClean="0">
              <a:solidFill>
                <a:srgbClr val="FFFFFF"/>
              </a:solidFill>
            </a:endParaRPr>
          </a:p>
          <a:p>
            <a:pPr>
              <a:lnSpc>
                <a:spcPct val="80000"/>
              </a:lnSpc>
            </a:pPr>
            <a:r>
              <a:rPr lang="en-US" altLang="zh-CN" sz="1800" dirty="0" err="1" smtClean="0">
                <a:solidFill>
                  <a:srgbClr val="FFFF00"/>
                </a:solidFill>
              </a:rPr>
              <a:t>Xuejin</a:t>
            </a:r>
            <a:r>
              <a:rPr lang="en-US" altLang="zh-CN" sz="1800" dirty="0" smtClean="0">
                <a:solidFill>
                  <a:srgbClr val="FFFF00"/>
                </a:solidFill>
              </a:rPr>
              <a:t> Zhang (</a:t>
            </a:r>
            <a:r>
              <a:rPr lang="zh-CN" altLang="en-US" sz="1800" dirty="0" smtClean="0">
                <a:solidFill>
                  <a:srgbClr val="FFFF00"/>
                </a:solidFill>
              </a:rPr>
              <a:t>张雪金</a:t>
            </a:r>
            <a:r>
              <a:rPr lang="en-US" altLang="zh-CN" sz="1800" dirty="0" smtClean="0">
                <a:solidFill>
                  <a:srgbClr val="FFFF00"/>
                </a:solidFill>
              </a:rPr>
              <a:t>)</a:t>
            </a:r>
          </a:p>
          <a:p>
            <a:pPr>
              <a:lnSpc>
                <a:spcPct val="80000"/>
              </a:lnSpc>
            </a:pPr>
            <a:r>
              <a:rPr lang="en-US" altLang="zh-CN" sz="1800" dirty="0" smtClean="0">
                <a:solidFill>
                  <a:srgbClr val="FFFF00"/>
                </a:solidFill>
              </a:rPr>
              <a:t>(</a:t>
            </a:r>
            <a:r>
              <a:rPr lang="zh-CN" altLang="en-US" sz="1800" dirty="0" smtClean="0">
                <a:solidFill>
                  <a:srgbClr val="FFFF00"/>
                </a:solidFill>
              </a:rPr>
              <a:t>迈阿密大学</a:t>
            </a:r>
            <a:r>
              <a:rPr lang="en-US" altLang="zh-CN" sz="1800" dirty="0" smtClean="0">
                <a:solidFill>
                  <a:srgbClr val="FFFF00"/>
                </a:solidFill>
              </a:rPr>
              <a:t>, UM/CIMAS)</a:t>
            </a:r>
          </a:p>
          <a:p>
            <a:pPr>
              <a:lnSpc>
                <a:spcPct val="80000"/>
              </a:lnSpc>
            </a:pPr>
            <a:r>
              <a:rPr lang="en-US" altLang="zh-CN" sz="1100" dirty="0" smtClean="0">
                <a:solidFill>
                  <a:srgbClr val="FFFF00"/>
                </a:solidFill>
              </a:rPr>
              <a:t>V. </a:t>
            </a:r>
            <a:r>
              <a:rPr lang="en-US" altLang="zh-CN" sz="1100" dirty="0" err="1" smtClean="0">
                <a:solidFill>
                  <a:srgbClr val="FFFF00"/>
                </a:solidFill>
              </a:rPr>
              <a:t>Talapragada</a:t>
            </a:r>
            <a:r>
              <a:rPr lang="en-US" altLang="zh-CN" sz="1100" dirty="0" smtClean="0">
                <a:solidFill>
                  <a:srgbClr val="FFFF00"/>
                </a:solidFill>
              </a:rPr>
              <a:t> (NCEP/EMC) and S. G. </a:t>
            </a:r>
            <a:r>
              <a:rPr lang="en-US" altLang="zh-CN" sz="1100" dirty="0" err="1" smtClean="0">
                <a:solidFill>
                  <a:srgbClr val="FFFF00"/>
                </a:solidFill>
              </a:rPr>
              <a:t>Gopalakrishnan</a:t>
            </a:r>
            <a:r>
              <a:rPr lang="en-US" altLang="zh-CN" sz="1100" dirty="0" smtClean="0">
                <a:solidFill>
                  <a:srgbClr val="FFFF00"/>
                </a:solidFill>
              </a:rPr>
              <a:t> (AOML/HRD)</a:t>
            </a:r>
            <a:endParaRPr lang="en-US" altLang="zh-CN" sz="1800" dirty="0" smtClean="0">
              <a:solidFill>
                <a:srgbClr val="FFFF00"/>
              </a:solidFill>
            </a:endParaRPr>
          </a:p>
          <a:p>
            <a:pPr>
              <a:lnSpc>
                <a:spcPct val="80000"/>
              </a:lnSpc>
            </a:pPr>
            <a:endParaRPr lang="en-US" altLang="zh-CN" sz="1100" dirty="0" smtClean="0">
              <a:solidFill>
                <a:srgbClr val="FFFF00"/>
              </a:solidFill>
            </a:endParaRPr>
          </a:p>
          <a:p>
            <a:pPr>
              <a:lnSpc>
                <a:spcPct val="80000"/>
              </a:lnSpc>
            </a:pPr>
            <a:r>
              <a:rPr lang="en-US" altLang="zh-CN" sz="1100" dirty="0" smtClean="0">
                <a:solidFill>
                  <a:srgbClr val="FFFF00"/>
                </a:solidFill>
              </a:rPr>
              <a:t>Contributors:</a:t>
            </a:r>
          </a:p>
          <a:p>
            <a:pPr>
              <a:lnSpc>
                <a:spcPct val="80000"/>
              </a:lnSpc>
            </a:pPr>
            <a:r>
              <a:rPr lang="en-US" altLang="zh-CN" sz="1100" dirty="0" smtClean="0">
                <a:solidFill>
                  <a:srgbClr val="FFFF00"/>
                </a:solidFill>
              </a:rPr>
              <a:t>F. D. Marks, Jr., R. Rogers, and J. A. Zhang (AOML/HRD)</a:t>
            </a:r>
          </a:p>
          <a:p>
            <a:pPr>
              <a:lnSpc>
                <a:spcPct val="80000"/>
              </a:lnSpc>
            </a:pPr>
            <a:r>
              <a:rPr lang="en-US" altLang="zh-CN" sz="1100" dirty="0" smtClean="0">
                <a:solidFill>
                  <a:srgbClr val="FFFF00"/>
                </a:solidFill>
              </a:rPr>
              <a:t>Samuel </a:t>
            </a:r>
            <a:r>
              <a:rPr lang="en-US" altLang="zh-CN" sz="1100" dirty="0" err="1" smtClean="0">
                <a:solidFill>
                  <a:srgbClr val="FFFF00"/>
                </a:solidFill>
              </a:rPr>
              <a:t>Traham</a:t>
            </a:r>
            <a:r>
              <a:rPr lang="en-US" altLang="zh-CN" sz="1100" dirty="0" smtClean="0">
                <a:solidFill>
                  <a:srgbClr val="FFFF00"/>
                </a:solidFill>
              </a:rPr>
              <a:t> and Q. Liu (NCEP/EMC)</a:t>
            </a:r>
          </a:p>
          <a:p>
            <a:pPr>
              <a:lnSpc>
                <a:spcPct val="80000"/>
              </a:lnSpc>
            </a:pPr>
            <a:r>
              <a:rPr lang="en-US" altLang="zh-CN" sz="1100" dirty="0" smtClean="0">
                <a:solidFill>
                  <a:srgbClr val="FFFF00"/>
                </a:solidFill>
              </a:rPr>
              <a:t>J-W. </a:t>
            </a:r>
            <a:r>
              <a:rPr lang="en-US" altLang="zh-CN" sz="1100" dirty="0" err="1" smtClean="0">
                <a:solidFill>
                  <a:srgbClr val="FFFF00"/>
                </a:solidFill>
              </a:rPr>
              <a:t>Bao</a:t>
            </a:r>
            <a:r>
              <a:rPr lang="en-US" altLang="zh-CN" sz="1100" dirty="0" smtClean="0">
                <a:solidFill>
                  <a:srgbClr val="FFFF00"/>
                </a:solidFill>
              </a:rPr>
              <a:t> (ESRL/PSD)</a:t>
            </a:r>
          </a:p>
          <a:p>
            <a:pPr>
              <a:lnSpc>
                <a:spcPct val="80000"/>
              </a:lnSpc>
            </a:pPr>
            <a:r>
              <a:rPr lang="en-US" altLang="zh-CN" sz="1100" dirty="0" smtClean="0">
                <a:solidFill>
                  <a:srgbClr val="FFFF00"/>
                </a:solidFill>
              </a:rPr>
              <a:t>Acknowledge:</a:t>
            </a:r>
          </a:p>
          <a:p>
            <a:pPr>
              <a:lnSpc>
                <a:spcPct val="80000"/>
              </a:lnSpc>
            </a:pPr>
            <a:r>
              <a:rPr lang="en-US" altLang="zh-CN" sz="1100" dirty="0" smtClean="0">
                <a:solidFill>
                  <a:srgbClr val="FFFF00"/>
                </a:solidFill>
              </a:rPr>
              <a:t>HRD Modeling group</a:t>
            </a:r>
          </a:p>
          <a:p>
            <a:pPr>
              <a:lnSpc>
                <a:spcPct val="80000"/>
              </a:lnSpc>
            </a:pPr>
            <a:r>
              <a:rPr lang="en-US" altLang="zh-CN" sz="1100" dirty="0" smtClean="0">
                <a:solidFill>
                  <a:srgbClr val="FFFF00"/>
                </a:solidFill>
              </a:rPr>
              <a:t>EMC Hurricane team</a:t>
            </a:r>
          </a:p>
          <a:p>
            <a:pPr>
              <a:lnSpc>
                <a:spcPct val="80000"/>
              </a:lnSpc>
            </a:pPr>
            <a:r>
              <a:rPr lang="en-US" altLang="zh-CN" sz="1100" dirty="0" smtClean="0">
                <a:solidFill>
                  <a:srgbClr val="FFFF00"/>
                </a:solidFill>
              </a:rPr>
              <a:t>DTC</a:t>
            </a:r>
          </a:p>
        </p:txBody>
      </p:sp>
      <p:pic>
        <p:nvPicPr>
          <p:cNvPr id="14339" name="Picture 3" descr="Big NOAA logo2.jpg"/>
          <p:cNvPicPr>
            <a:picLocks noChangeAspect="1"/>
          </p:cNvPicPr>
          <p:nvPr/>
        </p:nvPicPr>
        <p:blipFill>
          <a:blip r:embed="rId2" cstate="print"/>
          <a:srcRect/>
          <a:stretch>
            <a:fillRect/>
          </a:stretch>
        </p:blipFill>
        <p:spPr bwMode="auto">
          <a:xfrm>
            <a:off x="19050" y="5781675"/>
            <a:ext cx="1042988" cy="1049338"/>
          </a:xfrm>
          <a:prstGeom prst="rect">
            <a:avLst/>
          </a:prstGeom>
          <a:noFill/>
          <a:ln w="9525">
            <a:noFill/>
            <a:miter lim="800000"/>
            <a:headEnd/>
            <a:tailEnd/>
          </a:ln>
        </p:spPr>
      </p:pic>
      <p:pic>
        <p:nvPicPr>
          <p:cNvPr id="14340" name="Picture 2"/>
          <p:cNvPicPr>
            <a:picLocks noChangeAspect="1" noChangeArrowheads="1"/>
          </p:cNvPicPr>
          <p:nvPr/>
        </p:nvPicPr>
        <p:blipFill>
          <a:blip r:embed="rId3" cstate="print"/>
          <a:srcRect l="2454" t="7462" r="62331" b="6467"/>
          <a:stretch>
            <a:fillRect/>
          </a:stretch>
        </p:blipFill>
        <p:spPr bwMode="auto">
          <a:xfrm>
            <a:off x="6935788" y="5778500"/>
            <a:ext cx="2179637" cy="105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76400" y="1600200"/>
            <a:ext cx="7010400" cy="4525963"/>
          </a:xfrm>
        </p:spPr>
        <p:txBody>
          <a:bodyPr/>
          <a:lstStyle/>
          <a:p>
            <a:r>
              <a:rPr lang="en-US" altLang="zh-CN" dirty="0" smtClean="0"/>
              <a:t>Synoptic </a:t>
            </a:r>
            <a:r>
              <a:rPr lang="en-US" altLang="zh-CN" dirty="0" smtClean="0"/>
              <a:t>environment</a:t>
            </a:r>
            <a:endParaRPr lang="en-US" altLang="zh-CN" dirty="0" smtClean="0"/>
          </a:p>
          <a:p>
            <a:r>
              <a:rPr lang="en-US" altLang="zh-CN" dirty="0" smtClean="0"/>
              <a:t>Vortex </a:t>
            </a:r>
            <a:r>
              <a:rPr lang="en-US" altLang="zh-CN" dirty="0" smtClean="0"/>
              <a:t>structure</a:t>
            </a:r>
            <a:endParaRPr lang="en-US" altLang="zh-CN" dirty="0" smtClean="0"/>
          </a:p>
          <a:p>
            <a:r>
              <a:rPr lang="en-US" altLang="zh-CN" dirty="0" smtClean="0"/>
              <a:t>Convective </a:t>
            </a:r>
            <a:r>
              <a:rPr lang="en-US" altLang="zh-CN" dirty="0" smtClean="0"/>
              <a:t>structure</a:t>
            </a:r>
            <a:endParaRPr lang="en-US" altLang="zh-CN" dirty="0" smtClean="0"/>
          </a:p>
          <a:p>
            <a:r>
              <a:rPr lang="en-US" altLang="zh-CN" dirty="0" smtClean="0"/>
              <a:t>Turbulence </a:t>
            </a:r>
            <a:r>
              <a:rPr lang="en-US" altLang="zh-CN" dirty="0" smtClean="0"/>
              <a:t>structure</a:t>
            </a:r>
            <a:endParaRPr lang="en-US" altLang="zh-CN" dirty="0" smtClean="0"/>
          </a:p>
          <a:p>
            <a:r>
              <a:rPr lang="en-US" altLang="zh-CN" dirty="0" smtClean="0"/>
              <a:t>Hurricane BL </a:t>
            </a:r>
            <a:r>
              <a:rPr lang="en-US" altLang="zh-CN" dirty="0" smtClean="0"/>
              <a:t>structure</a:t>
            </a:r>
            <a:endParaRPr lang="en-US" altLang="zh-CN" dirty="0" smtClean="0"/>
          </a:p>
          <a:p>
            <a:r>
              <a:rPr lang="en-US" altLang="zh-CN" dirty="0" smtClean="0"/>
              <a:t>Microphysics </a:t>
            </a:r>
            <a:r>
              <a:rPr lang="en-US" altLang="zh-CN" dirty="0" smtClean="0"/>
              <a:t>structure</a:t>
            </a:r>
            <a:endParaRPr lang="en-US" altLang="zh-CN" dirty="0" smtClean="0"/>
          </a:p>
          <a:p>
            <a:r>
              <a:rPr lang="en-US" altLang="zh-CN" dirty="0" smtClean="0"/>
              <a:t>Important </a:t>
            </a:r>
            <a:r>
              <a:rPr lang="en-US" altLang="zh-CN" dirty="0" smtClean="0"/>
              <a:t>parameters</a:t>
            </a:r>
            <a:endParaRPr lang="en-US" altLang="zh-CN" dirty="0" smtClean="0"/>
          </a:p>
        </p:txBody>
      </p:sp>
      <p:sp>
        <p:nvSpPr>
          <p:cNvPr id="5" name="TextBox 13"/>
          <p:cNvSpPr txBox="1">
            <a:spLocks noChangeArrowheads="1"/>
          </p:cNvSpPr>
          <p:nvPr/>
        </p:nvSpPr>
        <p:spPr bwMode="auto">
          <a:xfrm>
            <a:off x="1066800" y="609600"/>
            <a:ext cx="6705600" cy="641350"/>
          </a:xfrm>
          <a:prstGeom prst="rect">
            <a:avLst/>
          </a:prstGeom>
          <a:noFill/>
          <a:ln w="9525">
            <a:noFill/>
            <a:miter lim="800000"/>
            <a:headEnd/>
            <a:tailEnd/>
          </a:ln>
        </p:spPr>
        <p:txBody>
          <a:bodyPr>
            <a:spAutoFit/>
          </a:bodyPr>
          <a:lstStyle/>
          <a:p>
            <a:pPr algn="ctr"/>
            <a:r>
              <a:rPr lang="en-US" altLang="zh-CN" sz="3600" b="1" u="sng">
                <a:solidFill>
                  <a:srgbClr val="FFC000"/>
                </a:solidFill>
                <a:effectLst>
                  <a:outerShdw blurRad="38100" dist="38100" dir="2700000" algn="tl">
                    <a:srgbClr val="FFFFFF"/>
                  </a:outerShdw>
                </a:effectLst>
                <a:latin typeface="Calibri" pitchFamily="34" charset="0"/>
              </a:rPr>
              <a:t>Understandings from Observation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Megi.gif"/>
          <p:cNvPicPr>
            <a:picLocks noChangeAspect="1"/>
          </p:cNvPicPr>
          <p:nvPr/>
        </p:nvPicPr>
        <p:blipFill>
          <a:blip r:embed="rId2" cstate="print"/>
          <a:srcRect/>
          <a:stretch>
            <a:fillRect/>
          </a:stretch>
        </p:blipFill>
        <p:spPr bwMode="auto">
          <a:xfrm>
            <a:off x="790575" y="1219200"/>
            <a:ext cx="7772400" cy="5505450"/>
          </a:xfrm>
          <a:prstGeom prst="rect">
            <a:avLst/>
          </a:prstGeom>
          <a:noFill/>
          <a:ln w="9525">
            <a:noFill/>
            <a:miter lim="800000"/>
            <a:headEnd/>
            <a:tailEnd/>
          </a:ln>
        </p:spPr>
      </p:pic>
      <p:sp>
        <p:nvSpPr>
          <p:cNvPr id="25602" name="Title 4"/>
          <p:cNvSpPr>
            <a:spLocks noGrp="1"/>
          </p:cNvSpPr>
          <p:nvPr>
            <p:ph type="title"/>
          </p:nvPr>
        </p:nvSpPr>
        <p:spPr>
          <a:xfrm>
            <a:off x="446088" y="304800"/>
            <a:ext cx="8229600" cy="914400"/>
          </a:xfrm>
        </p:spPr>
        <p:txBody>
          <a:bodyPr/>
          <a:lstStyle/>
          <a:p>
            <a:r>
              <a:rPr lang="en-US" altLang="zh-CN" smtClean="0"/>
              <a:t>Synoptic Environment (Megi 2010)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7"/>
          <p:cNvGrpSpPr>
            <a:grpSpLocks/>
          </p:cNvGrpSpPr>
          <p:nvPr/>
        </p:nvGrpSpPr>
        <p:grpSpPr bwMode="auto">
          <a:xfrm>
            <a:off x="85725" y="4616450"/>
            <a:ext cx="8947150" cy="2241550"/>
            <a:chOff x="0" y="4616450"/>
            <a:chExt cx="8947150" cy="2241550"/>
          </a:xfrm>
        </p:grpSpPr>
        <p:sp>
          <p:nvSpPr>
            <p:cNvPr id="27684" name="Rectangle 112"/>
            <p:cNvSpPr>
              <a:spLocks noChangeArrowheads="1"/>
            </p:cNvSpPr>
            <p:nvPr/>
          </p:nvSpPr>
          <p:spPr bwMode="auto">
            <a:xfrm>
              <a:off x="2209800" y="6491288"/>
              <a:ext cx="4368800" cy="366712"/>
            </a:xfrm>
            <a:prstGeom prst="rect">
              <a:avLst/>
            </a:prstGeom>
            <a:noFill/>
            <a:ln w="9525">
              <a:noFill/>
              <a:miter lim="800000"/>
              <a:headEnd/>
              <a:tailEnd/>
            </a:ln>
          </p:spPr>
          <p:txBody>
            <a:bodyPr wrap="none">
              <a:spAutoFit/>
            </a:bodyPr>
            <a:lstStyle/>
            <a:p>
              <a:pPr algn="ctr"/>
              <a:r>
                <a:rPr lang="en-US" altLang="zh-CN" u="sng">
                  <a:latin typeface="Calibri" pitchFamily="34" charset="0"/>
                </a:rPr>
                <a:t>Axisymmetric tangential wind (shaded, m s</a:t>
              </a:r>
              <a:r>
                <a:rPr lang="en-US" altLang="zh-CN" u="sng" baseline="30000">
                  <a:latin typeface="Calibri" pitchFamily="34" charset="0"/>
                </a:rPr>
                <a:t>-1</a:t>
              </a:r>
              <a:r>
                <a:rPr lang="en-US" altLang="zh-CN" u="sng">
                  <a:latin typeface="Calibri" pitchFamily="34" charset="0"/>
                </a:rPr>
                <a:t>)</a:t>
              </a:r>
            </a:p>
          </p:txBody>
        </p:sp>
        <p:sp>
          <p:nvSpPr>
            <p:cNvPr id="4" name="Rectangle 3"/>
            <p:cNvSpPr/>
            <p:nvPr/>
          </p:nvSpPr>
          <p:spPr bwMode="auto">
            <a:xfrm>
              <a:off x="85725" y="4679950"/>
              <a:ext cx="8861425" cy="18780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27686" name="Picture 3"/>
            <p:cNvPicPr>
              <a:picLocks noChangeAspect="1" noChangeArrowheads="1"/>
            </p:cNvPicPr>
            <p:nvPr/>
          </p:nvPicPr>
          <p:blipFill>
            <a:blip r:embed="rId2" cstate="print"/>
            <a:srcRect l="32133" t="11058" r="64783" b="55328"/>
            <a:stretch>
              <a:fillRect/>
            </a:stretch>
          </p:blipFill>
          <p:spPr bwMode="auto">
            <a:xfrm>
              <a:off x="8670925" y="4724400"/>
              <a:ext cx="261938" cy="1522412"/>
            </a:xfrm>
            <a:prstGeom prst="rect">
              <a:avLst/>
            </a:prstGeom>
            <a:noFill/>
            <a:ln w="9525">
              <a:noFill/>
              <a:miter lim="800000"/>
              <a:headEnd/>
              <a:tailEnd/>
            </a:ln>
          </p:spPr>
        </p:pic>
        <p:grpSp>
          <p:nvGrpSpPr>
            <p:cNvPr id="3" name="Group 107"/>
            <p:cNvGrpSpPr>
              <a:grpSpLocks/>
            </p:cNvGrpSpPr>
            <p:nvPr/>
          </p:nvGrpSpPr>
          <p:grpSpPr bwMode="auto">
            <a:xfrm>
              <a:off x="2068513" y="4727575"/>
              <a:ext cx="1739900" cy="1873250"/>
              <a:chOff x="2085329" y="4847834"/>
              <a:chExt cx="1740251" cy="1873799"/>
            </a:xfrm>
          </p:grpSpPr>
          <p:grpSp>
            <p:nvGrpSpPr>
              <p:cNvPr id="5" name="Group 67"/>
              <p:cNvGrpSpPr>
                <a:grpSpLocks/>
              </p:cNvGrpSpPr>
              <p:nvPr/>
            </p:nvGrpSpPr>
            <p:grpSpPr bwMode="auto">
              <a:xfrm>
                <a:off x="2204671" y="6324600"/>
                <a:ext cx="1620909" cy="249684"/>
                <a:chOff x="492532" y="3962845"/>
                <a:chExt cx="1620909" cy="249684"/>
              </a:xfrm>
            </p:grpSpPr>
            <p:sp>
              <p:nvSpPr>
                <p:cNvPr id="27746" name="TextBox 68"/>
                <p:cNvSpPr txBox="1">
                  <a:spLocks noChangeArrowheads="1"/>
                </p:cNvSpPr>
                <p:nvPr/>
              </p:nvSpPr>
              <p:spPr bwMode="auto">
                <a:xfrm>
                  <a:off x="492532" y="3962845"/>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25</a:t>
                  </a:r>
                </a:p>
              </p:txBody>
            </p:sp>
            <p:sp>
              <p:nvSpPr>
                <p:cNvPr id="27747" name="TextBox 69"/>
                <p:cNvSpPr txBox="1">
                  <a:spLocks noChangeArrowheads="1"/>
                </p:cNvSpPr>
                <p:nvPr/>
              </p:nvSpPr>
              <p:spPr bwMode="auto">
                <a:xfrm>
                  <a:off x="748488" y="3966308"/>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50</a:t>
                  </a:r>
                </a:p>
              </p:txBody>
            </p:sp>
            <p:sp>
              <p:nvSpPr>
                <p:cNvPr id="27748" name="TextBox 70"/>
                <p:cNvSpPr txBox="1">
                  <a:spLocks noChangeArrowheads="1"/>
                </p:cNvSpPr>
                <p:nvPr/>
              </p:nvSpPr>
              <p:spPr bwMode="auto">
                <a:xfrm>
                  <a:off x="1003730" y="3966026"/>
                  <a:ext cx="314338"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75</a:t>
                  </a:r>
                </a:p>
              </p:txBody>
            </p:sp>
            <p:sp>
              <p:nvSpPr>
                <p:cNvPr id="27749" name="TextBox 71"/>
                <p:cNvSpPr txBox="1">
                  <a:spLocks noChangeArrowheads="1"/>
                </p:cNvSpPr>
                <p:nvPr/>
              </p:nvSpPr>
              <p:spPr bwMode="auto">
                <a:xfrm>
                  <a:off x="1222814"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100</a:t>
                  </a:r>
                </a:p>
              </p:txBody>
            </p:sp>
            <p:sp>
              <p:nvSpPr>
                <p:cNvPr id="27750" name="TextBox 72"/>
                <p:cNvSpPr txBox="1">
                  <a:spLocks noChangeArrowheads="1"/>
                </p:cNvSpPr>
                <p:nvPr/>
              </p:nvSpPr>
              <p:spPr bwMode="auto">
                <a:xfrm>
                  <a:off x="1484692" y="3966308"/>
                  <a:ext cx="381836"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125</a:t>
                  </a:r>
                </a:p>
              </p:txBody>
            </p:sp>
            <p:sp>
              <p:nvSpPr>
                <p:cNvPr id="27751" name="TextBox 73"/>
                <p:cNvSpPr txBox="1">
                  <a:spLocks noChangeArrowheads="1"/>
                </p:cNvSpPr>
                <p:nvPr/>
              </p:nvSpPr>
              <p:spPr bwMode="auto">
                <a:xfrm>
                  <a:off x="1734012"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150</a:t>
                  </a:r>
                </a:p>
              </p:txBody>
            </p:sp>
          </p:grpSp>
          <p:sp>
            <p:nvSpPr>
              <p:cNvPr id="27744" name="TextBox 97"/>
              <p:cNvSpPr txBox="1">
                <a:spLocks noChangeArrowheads="1"/>
              </p:cNvSpPr>
              <p:nvPr/>
            </p:nvSpPr>
            <p:spPr bwMode="auto">
              <a:xfrm>
                <a:off x="2564851" y="6477086"/>
                <a:ext cx="781207" cy="244547"/>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radius (km)</a:t>
                </a:r>
              </a:p>
            </p:txBody>
          </p:sp>
          <p:pic>
            <p:nvPicPr>
              <p:cNvPr id="27745" name="Picture 2"/>
              <p:cNvPicPr>
                <a:picLocks noChangeAspect="1" noChangeArrowheads="1"/>
              </p:cNvPicPr>
              <p:nvPr/>
            </p:nvPicPr>
            <p:blipFill>
              <a:blip r:embed="rId3" cstate="print"/>
              <a:srcRect l="40375" t="6334" r="32573" b="52853"/>
              <a:stretch>
                <a:fillRect/>
              </a:stretch>
            </p:blipFill>
            <p:spPr bwMode="auto">
              <a:xfrm>
                <a:off x="2085329" y="4847834"/>
                <a:ext cx="1597097" cy="1530896"/>
              </a:xfrm>
              <a:prstGeom prst="rect">
                <a:avLst/>
              </a:prstGeom>
              <a:noFill/>
              <a:ln w="9525">
                <a:noFill/>
                <a:miter lim="800000"/>
                <a:headEnd/>
                <a:tailEnd/>
              </a:ln>
            </p:spPr>
          </p:pic>
        </p:grpSp>
        <p:grpSp>
          <p:nvGrpSpPr>
            <p:cNvPr id="6" name="Group 111"/>
            <p:cNvGrpSpPr>
              <a:grpSpLocks/>
            </p:cNvGrpSpPr>
            <p:nvPr/>
          </p:nvGrpSpPr>
          <p:grpSpPr bwMode="auto">
            <a:xfrm>
              <a:off x="439738" y="4716463"/>
              <a:ext cx="1728788" cy="1884362"/>
              <a:chOff x="457200" y="4836803"/>
              <a:chExt cx="1728460" cy="1884830"/>
            </a:xfrm>
          </p:grpSpPr>
          <p:grpSp>
            <p:nvGrpSpPr>
              <p:cNvPr id="7" name="Group 60"/>
              <p:cNvGrpSpPr>
                <a:grpSpLocks/>
              </p:cNvGrpSpPr>
              <p:nvPr/>
            </p:nvGrpSpPr>
            <p:grpSpPr bwMode="auto">
              <a:xfrm>
                <a:off x="564751" y="6325045"/>
                <a:ext cx="1620909" cy="249684"/>
                <a:chOff x="492532" y="3962845"/>
                <a:chExt cx="1620909" cy="249684"/>
              </a:xfrm>
            </p:grpSpPr>
            <p:sp>
              <p:nvSpPr>
                <p:cNvPr id="27737" name="TextBox 61"/>
                <p:cNvSpPr txBox="1">
                  <a:spLocks noChangeArrowheads="1"/>
                </p:cNvSpPr>
                <p:nvPr/>
              </p:nvSpPr>
              <p:spPr bwMode="auto">
                <a:xfrm>
                  <a:off x="492532" y="3962845"/>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25</a:t>
                  </a:r>
                </a:p>
              </p:txBody>
            </p:sp>
            <p:sp>
              <p:nvSpPr>
                <p:cNvPr id="27738" name="TextBox 62"/>
                <p:cNvSpPr txBox="1">
                  <a:spLocks noChangeArrowheads="1"/>
                </p:cNvSpPr>
                <p:nvPr/>
              </p:nvSpPr>
              <p:spPr bwMode="auto">
                <a:xfrm>
                  <a:off x="748488" y="3966308"/>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50</a:t>
                  </a:r>
                </a:p>
              </p:txBody>
            </p:sp>
            <p:sp>
              <p:nvSpPr>
                <p:cNvPr id="27739" name="TextBox 63"/>
                <p:cNvSpPr txBox="1">
                  <a:spLocks noChangeArrowheads="1"/>
                </p:cNvSpPr>
                <p:nvPr/>
              </p:nvSpPr>
              <p:spPr bwMode="auto">
                <a:xfrm>
                  <a:off x="1003730" y="3966026"/>
                  <a:ext cx="314338"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75</a:t>
                  </a:r>
                </a:p>
              </p:txBody>
            </p:sp>
            <p:sp>
              <p:nvSpPr>
                <p:cNvPr id="27740" name="TextBox 64"/>
                <p:cNvSpPr txBox="1">
                  <a:spLocks noChangeArrowheads="1"/>
                </p:cNvSpPr>
                <p:nvPr/>
              </p:nvSpPr>
              <p:spPr bwMode="auto">
                <a:xfrm>
                  <a:off x="1222814"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100</a:t>
                  </a:r>
                </a:p>
              </p:txBody>
            </p:sp>
            <p:sp>
              <p:nvSpPr>
                <p:cNvPr id="27741" name="TextBox 65"/>
                <p:cNvSpPr txBox="1">
                  <a:spLocks noChangeArrowheads="1"/>
                </p:cNvSpPr>
                <p:nvPr/>
              </p:nvSpPr>
              <p:spPr bwMode="auto">
                <a:xfrm>
                  <a:off x="1484692" y="3966308"/>
                  <a:ext cx="381836"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125</a:t>
                  </a:r>
                </a:p>
              </p:txBody>
            </p:sp>
            <p:sp>
              <p:nvSpPr>
                <p:cNvPr id="27742" name="TextBox 66"/>
                <p:cNvSpPr txBox="1">
                  <a:spLocks noChangeArrowheads="1"/>
                </p:cNvSpPr>
                <p:nvPr/>
              </p:nvSpPr>
              <p:spPr bwMode="auto">
                <a:xfrm>
                  <a:off x="1734012"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150</a:t>
                  </a:r>
                </a:p>
              </p:txBody>
            </p:sp>
          </p:grpSp>
          <p:sp>
            <p:nvSpPr>
              <p:cNvPr id="27735" name="TextBox 96"/>
              <p:cNvSpPr txBox="1">
                <a:spLocks noChangeArrowheads="1"/>
              </p:cNvSpPr>
              <p:nvPr/>
            </p:nvSpPr>
            <p:spPr bwMode="auto">
              <a:xfrm>
                <a:off x="977802" y="6477097"/>
                <a:ext cx="780902" cy="244536"/>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radius (km)</a:t>
                </a:r>
              </a:p>
            </p:txBody>
          </p:sp>
          <p:pic>
            <p:nvPicPr>
              <p:cNvPr id="27736" name="Picture 3"/>
              <p:cNvPicPr>
                <a:picLocks noChangeAspect="1" noChangeArrowheads="1"/>
              </p:cNvPicPr>
              <p:nvPr/>
            </p:nvPicPr>
            <p:blipFill>
              <a:blip r:embed="rId4" cstate="print"/>
              <a:srcRect l="5305" t="5992" r="68132" b="52702"/>
              <a:stretch>
                <a:fillRect/>
              </a:stretch>
            </p:blipFill>
            <p:spPr bwMode="auto">
              <a:xfrm>
                <a:off x="457200" y="4836803"/>
                <a:ext cx="1576409" cy="1551584"/>
              </a:xfrm>
              <a:prstGeom prst="rect">
                <a:avLst/>
              </a:prstGeom>
              <a:noFill/>
              <a:ln w="9525">
                <a:noFill/>
                <a:miter lim="800000"/>
                <a:headEnd/>
                <a:tailEnd/>
              </a:ln>
            </p:spPr>
          </p:pic>
        </p:grpSp>
        <p:grpSp>
          <p:nvGrpSpPr>
            <p:cNvPr id="8" name="Group 110"/>
            <p:cNvGrpSpPr>
              <a:grpSpLocks/>
            </p:cNvGrpSpPr>
            <p:nvPr/>
          </p:nvGrpSpPr>
          <p:grpSpPr bwMode="auto">
            <a:xfrm>
              <a:off x="7061200" y="4729163"/>
              <a:ext cx="1758950" cy="1871662"/>
              <a:chOff x="7078324" y="4849216"/>
              <a:chExt cx="1757701" cy="1872417"/>
            </a:xfrm>
          </p:grpSpPr>
          <p:grpSp>
            <p:nvGrpSpPr>
              <p:cNvPr id="9" name="Group 88"/>
              <p:cNvGrpSpPr>
                <a:grpSpLocks/>
              </p:cNvGrpSpPr>
              <p:nvPr/>
            </p:nvGrpSpPr>
            <p:grpSpPr bwMode="auto">
              <a:xfrm>
                <a:off x="7215116" y="6324600"/>
                <a:ext cx="1620909" cy="249684"/>
                <a:chOff x="492532" y="3962845"/>
                <a:chExt cx="1620909" cy="249684"/>
              </a:xfrm>
            </p:grpSpPr>
            <p:sp>
              <p:nvSpPr>
                <p:cNvPr id="27728" name="TextBox 89"/>
                <p:cNvSpPr txBox="1">
                  <a:spLocks noChangeArrowheads="1"/>
                </p:cNvSpPr>
                <p:nvPr/>
              </p:nvSpPr>
              <p:spPr bwMode="auto">
                <a:xfrm>
                  <a:off x="492532" y="3962845"/>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25</a:t>
                  </a:r>
                </a:p>
              </p:txBody>
            </p:sp>
            <p:sp>
              <p:nvSpPr>
                <p:cNvPr id="27729" name="TextBox 90"/>
                <p:cNvSpPr txBox="1">
                  <a:spLocks noChangeArrowheads="1"/>
                </p:cNvSpPr>
                <p:nvPr/>
              </p:nvSpPr>
              <p:spPr bwMode="auto">
                <a:xfrm>
                  <a:off x="747881" y="3966026"/>
                  <a:ext cx="314031"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50</a:t>
                  </a:r>
                </a:p>
              </p:txBody>
            </p:sp>
            <p:sp>
              <p:nvSpPr>
                <p:cNvPr id="27730" name="TextBox 91"/>
                <p:cNvSpPr txBox="1">
                  <a:spLocks noChangeArrowheads="1"/>
                </p:cNvSpPr>
                <p:nvPr/>
              </p:nvSpPr>
              <p:spPr bwMode="auto">
                <a:xfrm>
                  <a:off x="1003730" y="3966026"/>
                  <a:ext cx="314338"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75</a:t>
                  </a:r>
                </a:p>
              </p:txBody>
            </p:sp>
            <p:sp>
              <p:nvSpPr>
                <p:cNvPr id="27731" name="TextBox 92"/>
                <p:cNvSpPr txBox="1">
                  <a:spLocks noChangeArrowheads="1"/>
                </p:cNvSpPr>
                <p:nvPr/>
              </p:nvSpPr>
              <p:spPr bwMode="auto">
                <a:xfrm>
                  <a:off x="1222814"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100</a:t>
                  </a:r>
                </a:p>
              </p:txBody>
            </p:sp>
            <p:sp>
              <p:nvSpPr>
                <p:cNvPr id="27732" name="TextBox 93"/>
                <p:cNvSpPr txBox="1">
                  <a:spLocks noChangeArrowheads="1"/>
                </p:cNvSpPr>
                <p:nvPr/>
              </p:nvSpPr>
              <p:spPr bwMode="auto">
                <a:xfrm>
                  <a:off x="1484692" y="3966308"/>
                  <a:ext cx="381836"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125</a:t>
                  </a:r>
                </a:p>
              </p:txBody>
            </p:sp>
            <p:sp>
              <p:nvSpPr>
                <p:cNvPr id="27733" name="TextBox 94"/>
                <p:cNvSpPr txBox="1">
                  <a:spLocks noChangeArrowheads="1"/>
                </p:cNvSpPr>
                <p:nvPr/>
              </p:nvSpPr>
              <p:spPr bwMode="auto">
                <a:xfrm>
                  <a:off x="1734012"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150</a:t>
                  </a:r>
                </a:p>
              </p:txBody>
            </p:sp>
          </p:grpSp>
          <p:sp>
            <p:nvSpPr>
              <p:cNvPr id="27726" name="TextBox 100"/>
              <p:cNvSpPr txBox="1">
                <a:spLocks noChangeArrowheads="1"/>
              </p:cNvSpPr>
              <p:nvPr/>
            </p:nvSpPr>
            <p:spPr bwMode="auto">
              <a:xfrm>
                <a:off x="7594361" y="6477059"/>
                <a:ext cx="781200" cy="244574"/>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radius (km)</a:t>
                </a:r>
              </a:p>
            </p:txBody>
          </p:sp>
          <p:pic>
            <p:nvPicPr>
              <p:cNvPr id="27727" name="Picture 4"/>
              <p:cNvPicPr>
                <a:picLocks noChangeAspect="1" noChangeArrowheads="1"/>
              </p:cNvPicPr>
              <p:nvPr/>
            </p:nvPicPr>
            <p:blipFill>
              <a:blip r:embed="rId5" cstate="print"/>
              <a:srcRect l="5351" t="6023" r="68294" b="52867"/>
              <a:stretch>
                <a:fillRect/>
              </a:stretch>
            </p:blipFill>
            <p:spPr bwMode="auto">
              <a:xfrm>
                <a:off x="7078324" y="4849216"/>
                <a:ext cx="1613647" cy="1526759"/>
              </a:xfrm>
              <a:prstGeom prst="rect">
                <a:avLst/>
              </a:prstGeom>
              <a:noFill/>
              <a:ln w="9525">
                <a:noFill/>
                <a:miter lim="800000"/>
                <a:headEnd/>
                <a:tailEnd/>
              </a:ln>
            </p:spPr>
          </p:pic>
        </p:grpSp>
        <p:grpSp>
          <p:nvGrpSpPr>
            <p:cNvPr id="10" name="Group 108"/>
            <p:cNvGrpSpPr>
              <a:grpSpLocks/>
            </p:cNvGrpSpPr>
            <p:nvPr/>
          </p:nvGrpSpPr>
          <p:grpSpPr bwMode="auto">
            <a:xfrm>
              <a:off x="3727450" y="4732338"/>
              <a:ext cx="1730375" cy="1868487"/>
              <a:chOff x="3744481" y="4853351"/>
              <a:chExt cx="1729567" cy="1868283"/>
            </a:xfrm>
          </p:grpSpPr>
          <p:grpSp>
            <p:nvGrpSpPr>
              <p:cNvPr id="11" name="Group 74"/>
              <p:cNvGrpSpPr>
                <a:grpSpLocks/>
              </p:cNvGrpSpPr>
              <p:nvPr/>
            </p:nvGrpSpPr>
            <p:grpSpPr bwMode="auto">
              <a:xfrm>
                <a:off x="3853139" y="6324600"/>
                <a:ext cx="1620909" cy="249684"/>
                <a:chOff x="492532" y="3962845"/>
                <a:chExt cx="1620909" cy="249684"/>
              </a:xfrm>
            </p:grpSpPr>
            <p:sp>
              <p:nvSpPr>
                <p:cNvPr id="27719" name="TextBox 75"/>
                <p:cNvSpPr txBox="1">
                  <a:spLocks noChangeArrowheads="1"/>
                </p:cNvSpPr>
                <p:nvPr/>
              </p:nvSpPr>
              <p:spPr bwMode="auto">
                <a:xfrm>
                  <a:off x="492532" y="3962845"/>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25</a:t>
                  </a:r>
                </a:p>
              </p:txBody>
            </p:sp>
            <p:sp>
              <p:nvSpPr>
                <p:cNvPr id="27720" name="TextBox 76"/>
                <p:cNvSpPr txBox="1">
                  <a:spLocks noChangeArrowheads="1"/>
                </p:cNvSpPr>
                <p:nvPr/>
              </p:nvSpPr>
              <p:spPr bwMode="auto">
                <a:xfrm>
                  <a:off x="747881" y="3966026"/>
                  <a:ext cx="314031"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50</a:t>
                  </a:r>
                </a:p>
              </p:txBody>
            </p:sp>
            <p:sp>
              <p:nvSpPr>
                <p:cNvPr id="27721" name="TextBox 77"/>
                <p:cNvSpPr txBox="1">
                  <a:spLocks noChangeArrowheads="1"/>
                </p:cNvSpPr>
                <p:nvPr/>
              </p:nvSpPr>
              <p:spPr bwMode="auto">
                <a:xfrm>
                  <a:off x="1003730" y="3966026"/>
                  <a:ext cx="314338"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75</a:t>
                  </a:r>
                </a:p>
              </p:txBody>
            </p:sp>
            <p:sp>
              <p:nvSpPr>
                <p:cNvPr id="27722" name="TextBox 78"/>
                <p:cNvSpPr txBox="1">
                  <a:spLocks noChangeArrowheads="1"/>
                </p:cNvSpPr>
                <p:nvPr/>
              </p:nvSpPr>
              <p:spPr bwMode="auto">
                <a:xfrm>
                  <a:off x="1222814"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100</a:t>
                  </a:r>
                </a:p>
              </p:txBody>
            </p:sp>
            <p:sp>
              <p:nvSpPr>
                <p:cNvPr id="27723" name="TextBox 79"/>
                <p:cNvSpPr txBox="1">
                  <a:spLocks noChangeArrowheads="1"/>
                </p:cNvSpPr>
                <p:nvPr/>
              </p:nvSpPr>
              <p:spPr bwMode="auto">
                <a:xfrm>
                  <a:off x="1484692" y="3966308"/>
                  <a:ext cx="381836"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125</a:t>
                  </a:r>
                </a:p>
              </p:txBody>
            </p:sp>
            <p:sp>
              <p:nvSpPr>
                <p:cNvPr id="27724" name="TextBox 80"/>
                <p:cNvSpPr txBox="1">
                  <a:spLocks noChangeArrowheads="1"/>
                </p:cNvSpPr>
                <p:nvPr/>
              </p:nvSpPr>
              <p:spPr bwMode="auto">
                <a:xfrm>
                  <a:off x="1734012"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150</a:t>
                  </a:r>
                </a:p>
              </p:txBody>
            </p:sp>
          </p:grpSp>
          <p:sp>
            <p:nvSpPr>
              <p:cNvPr id="27717" name="TextBox 98"/>
              <p:cNvSpPr txBox="1">
                <a:spLocks noChangeArrowheads="1"/>
              </p:cNvSpPr>
              <p:nvPr/>
            </p:nvSpPr>
            <p:spPr bwMode="auto">
              <a:xfrm>
                <a:off x="4241592" y="6477185"/>
                <a:ext cx="781402" cy="244449"/>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radius (km)</a:t>
                </a:r>
              </a:p>
            </p:txBody>
          </p:sp>
          <p:pic>
            <p:nvPicPr>
              <p:cNvPr id="27718" name="Picture 5"/>
              <p:cNvPicPr>
                <a:picLocks noChangeAspect="1" noChangeArrowheads="1"/>
              </p:cNvPicPr>
              <p:nvPr/>
            </p:nvPicPr>
            <p:blipFill>
              <a:blip r:embed="rId6" cstate="print"/>
              <a:srcRect l="40433" t="6396" r="32899" b="52885"/>
              <a:stretch>
                <a:fillRect/>
              </a:stretch>
            </p:blipFill>
            <p:spPr bwMode="auto">
              <a:xfrm>
                <a:off x="3744481" y="4853351"/>
                <a:ext cx="1576409" cy="1522621"/>
              </a:xfrm>
              <a:prstGeom prst="rect">
                <a:avLst/>
              </a:prstGeom>
              <a:noFill/>
              <a:ln w="9525">
                <a:noFill/>
                <a:miter lim="800000"/>
                <a:headEnd/>
                <a:tailEnd/>
              </a:ln>
            </p:spPr>
          </p:pic>
        </p:grpSp>
        <p:grpSp>
          <p:nvGrpSpPr>
            <p:cNvPr id="12" name="Group 109"/>
            <p:cNvGrpSpPr>
              <a:grpSpLocks/>
            </p:cNvGrpSpPr>
            <p:nvPr/>
          </p:nvGrpSpPr>
          <p:grpSpPr bwMode="auto">
            <a:xfrm>
              <a:off x="5372100" y="4719638"/>
              <a:ext cx="1749425" cy="1881187"/>
              <a:chOff x="5389510" y="4840939"/>
              <a:chExt cx="1749214" cy="1880695"/>
            </a:xfrm>
          </p:grpSpPr>
          <p:grpSp>
            <p:nvGrpSpPr>
              <p:cNvPr id="13" name="Group 81"/>
              <p:cNvGrpSpPr>
                <a:grpSpLocks/>
              </p:cNvGrpSpPr>
              <p:nvPr/>
            </p:nvGrpSpPr>
            <p:grpSpPr bwMode="auto">
              <a:xfrm>
                <a:off x="5517815" y="6324600"/>
                <a:ext cx="1620909" cy="249684"/>
                <a:chOff x="492532" y="3962845"/>
                <a:chExt cx="1620909" cy="249684"/>
              </a:xfrm>
            </p:grpSpPr>
            <p:sp>
              <p:nvSpPr>
                <p:cNvPr id="27710" name="TextBox 82"/>
                <p:cNvSpPr txBox="1">
                  <a:spLocks noChangeArrowheads="1"/>
                </p:cNvSpPr>
                <p:nvPr/>
              </p:nvSpPr>
              <p:spPr bwMode="auto">
                <a:xfrm>
                  <a:off x="492532" y="3962845"/>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25</a:t>
                  </a:r>
                </a:p>
              </p:txBody>
            </p:sp>
            <p:sp>
              <p:nvSpPr>
                <p:cNvPr id="27711" name="TextBox 83"/>
                <p:cNvSpPr txBox="1">
                  <a:spLocks noChangeArrowheads="1"/>
                </p:cNvSpPr>
                <p:nvPr/>
              </p:nvSpPr>
              <p:spPr bwMode="auto">
                <a:xfrm>
                  <a:off x="748488" y="3966308"/>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50</a:t>
                  </a:r>
                </a:p>
              </p:txBody>
            </p:sp>
            <p:sp>
              <p:nvSpPr>
                <p:cNvPr id="27712" name="TextBox 84"/>
                <p:cNvSpPr txBox="1">
                  <a:spLocks noChangeArrowheads="1"/>
                </p:cNvSpPr>
                <p:nvPr/>
              </p:nvSpPr>
              <p:spPr bwMode="auto">
                <a:xfrm>
                  <a:off x="1003730" y="3966026"/>
                  <a:ext cx="314338"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75</a:t>
                  </a:r>
                </a:p>
              </p:txBody>
            </p:sp>
            <p:sp>
              <p:nvSpPr>
                <p:cNvPr id="27713" name="TextBox 85"/>
                <p:cNvSpPr txBox="1">
                  <a:spLocks noChangeArrowheads="1"/>
                </p:cNvSpPr>
                <p:nvPr/>
              </p:nvSpPr>
              <p:spPr bwMode="auto">
                <a:xfrm>
                  <a:off x="1222814"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100</a:t>
                  </a:r>
                </a:p>
              </p:txBody>
            </p:sp>
            <p:sp>
              <p:nvSpPr>
                <p:cNvPr id="27714" name="TextBox 86"/>
                <p:cNvSpPr txBox="1">
                  <a:spLocks noChangeArrowheads="1"/>
                </p:cNvSpPr>
                <p:nvPr/>
              </p:nvSpPr>
              <p:spPr bwMode="auto">
                <a:xfrm>
                  <a:off x="1484692" y="3966308"/>
                  <a:ext cx="381836"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125</a:t>
                  </a:r>
                </a:p>
              </p:txBody>
            </p:sp>
            <p:sp>
              <p:nvSpPr>
                <p:cNvPr id="27715" name="TextBox 87"/>
                <p:cNvSpPr txBox="1">
                  <a:spLocks noChangeArrowheads="1"/>
                </p:cNvSpPr>
                <p:nvPr/>
              </p:nvSpPr>
              <p:spPr bwMode="auto">
                <a:xfrm>
                  <a:off x="1734012" y="3966026"/>
                  <a:ext cx="379429" cy="24491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150</a:t>
                  </a:r>
                </a:p>
              </p:txBody>
            </p:sp>
          </p:grpSp>
          <p:sp>
            <p:nvSpPr>
              <p:cNvPr id="27708" name="TextBox 99"/>
              <p:cNvSpPr txBox="1">
                <a:spLocks noChangeArrowheads="1"/>
              </p:cNvSpPr>
              <p:nvPr/>
            </p:nvSpPr>
            <p:spPr bwMode="auto">
              <a:xfrm>
                <a:off x="5918084" y="6477223"/>
                <a:ext cx="780956" cy="24441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radius (km)</a:t>
                </a:r>
              </a:p>
            </p:txBody>
          </p:sp>
          <p:pic>
            <p:nvPicPr>
              <p:cNvPr id="27709" name="Picture 6"/>
              <p:cNvPicPr>
                <a:picLocks noChangeAspect="1" noChangeArrowheads="1"/>
              </p:cNvPicPr>
              <p:nvPr/>
            </p:nvPicPr>
            <p:blipFill>
              <a:blip r:embed="rId7" cstate="print"/>
              <a:srcRect l="40405" t="6067" r="32608" b="52917"/>
              <a:stretch>
                <a:fillRect/>
              </a:stretch>
            </p:blipFill>
            <p:spPr bwMode="auto">
              <a:xfrm>
                <a:off x="5389510" y="4840939"/>
                <a:ext cx="1617785" cy="1530896"/>
              </a:xfrm>
              <a:prstGeom prst="rect">
                <a:avLst/>
              </a:prstGeom>
              <a:noFill/>
              <a:ln w="9525">
                <a:noFill/>
                <a:miter lim="800000"/>
                <a:headEnd/>
                <a:tailEnd/>
              </a:ln>
            </p:spPr>
          </p:pic>
        </p:grpSp>
        <p:sp>
          <p:nvSpPr>
            <p:cNvPr id="27692" name="TextBox 113"/>
            <p:cNvSpPr txBox="1">
              <a:spLocks noChangeArrowheads="1"/>
            </p:cNvSpPr>
            <p:nvPr/>
          </p:nvSpPr>
          <p:spPr bwMode="auto">
            <a:xfrm>
              <a:off x="587375" y="4691063"/>
              <a:ext cx="1457325" cy="244475"/>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Flight 1 – 00 UTC 29 Aug</a:t>
              </a:r>
            </a:p>
          </p:txBody>
        </p:sp>
        <p:sp>
          <p:nvSpPr>
            <p:cNvPr id="27693" name="TextBox 114"/>
            <p:cNvSpPr txBox="1">
              <a:spLocks noChangeArrowheads="1"/>
            </p:cNvSpPr>
            <p:nvPr/>
          </p:nvSpPr>
          <p:spPr bwMode="auto">
            <a:xfrm>
              <a:off x="2209800" y="4691063"/>
              <a:ext cx="1457325" cy="244475"/>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Flight 2 – 12 UTC 29 Aug</a:t>
              </a:r>
            </a:p>
          </p:txBody>
        </p:sp>
        <p:sp>
          <p:nvSpPr>
            <p:cNvPr id="27694" name="TextBox 115"/>
            <p:cNvSpPr txBox="1">
              <a:spLocks noChangeArrowheads="1"/>
            </p:cNvSpPr>
            <p:nvPr/>
          </p:nvSpPr>
          <p:spPr bwMode="auto">
            <a:xfrm>
              <a:off x="3863975" y="4679950"/>
              <a:ext cx="1457325" cy="244475"/>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Flight 3 – 00 UTC 30 Aug</a:t>
              </a:r>
            </a:p>
          </p:txBody>
        </p:sp>
        <p:sp>
          <p:nvSpPr>
            <p:cNvPr id="27695" name="TextBox 116"/>
            <p:cNvSpPr txBox="1">
              <a:spLocks noChangeArrowheads="1"/>
            </p:cNvSpPr>
            <p:nvPr/>
          </p:nvSpPr>
          <p:spPr bwMode="auto">
            <a:xfrm>
              <a:off x="5540375" y="4691063"/>
              <a:ext cx="1457325" cy="244475"/>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Flight 4 – 12 UTC 30 Aug</a:t>
              </a:r>
            </a:p>
          </p:txBody>
        </p:sp>
        <p:sp>
          <p:nvSpPr>
            <p:cNvPr id="27696" name="TextBox 117"/>
            <p:cNvSpPr txBox="1">
              <a:spLocks noChangeArrowheads="1"/>
            </p:cNvSpPr>
            <p:nvPr/>
          </p:nvSpPr>
          <p:spPr bwMode="auto">
            <a:xfrm>
              <a:off x="7216775" y="4691063"/>
              <a:ext cx="1457325" cy="244475"/>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Flight 5 – 00 UTC 31 Aug</a:t>
              </a:r>
            </a:p>
          </p:txBody>
        </p:sp>
        <p:grpSp>
          <p:nvGrpSpPr>
            <p:cNvPr id="14" name="Group 106"/>
            <p:cNvGrpSpPr>
              <a:grpSpLocks/>
            </p:cNvGrpSpPr>
            <p:nvPr/>
          </p:nvGrpSpPr>
          <p:grpSpPr bwMode="auto">
            <a:xfrm>
              <a:off x="0" y="4616450"/>
              <a:ext cx="514350" cy="1779587"/>
              <a:chOff x="17466" y="4737797"/>
              <a:chExt cx="514296" cy="1779615"/>
            </a:xfrm>
          </p:grpSpPr>
          <p:sp>
            <p:nvSpPr>
              <p:cNvPr id="27698" name="TextBox 52"/>
              <p:cNvSpPr txBox="1">
                <a:spLocks noChangeArrowheads="1"/>
              </p:cNvSpPr>
              <p:nvPr/>
            </p:nvSpPr>
            <p:spPr bwMode="auto">
              <a:xfrm>
                <a:off x="277275" y="6271191"/>
                <a:ext cx="250390"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0</a:t>
                </a:r>
              </a:p>
            </p:txBody>
          </p:sp>
          <p:sp>
            <p:nvSpPr>
              <p:cNvPr id="27699" name="TextBox 53"/>
              <p:cNvSpPr txBox="1">
                <a:spLocks noChangeArrowheads="1"/>
              </p:cNvSpPr>
              <p:nvPr/>
            </p:nvSpPr>
            <p:spPr bwMode="auto">
              <a:xfrm>
                <a:off x="278274" y="6022305"/>
                <a:ext cx="250390"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2</a:t>
                </a:r>
              </a:p>
            </p:txBody>
          </p:sp>
          <p:sp>
            <p:nvSpPr>
              <p:cNvPr id="27700" name="TextBox 54"/>
              <p:cNvSpPr txBox="1">
                <a:spLocks noChangeArrowheads="1"/>
              </p:cNvSpPr>
              <p:nvPr/>
            </p:nvSpPr>
            <p:spPr bwMode="auto">
              <a:xfrm>
                <a:off x="278274" y="5802270"/>
                <a:ext cx="250390"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4</a:t>
                </a:r>
              </a:p>
            </p:txBody>
          </p:sp>
          <p:sp>
            <p:nvSpPr>
              <p:cNvPr id="27701" name="TextBox 55"/>
              <p:cNvSpPr txBox="1">
                <a:spLocks noChangeArrowheads="1"/>
              </p:cNvSpPr>
              <p:nvPr/>
            </p:nvSpPr>
            <p:spPr bwMode="auto">
              <a:xfrm>
                <a:off x="278274" y="5580135"/>
                <a:ext cx="250390"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6</a:t>
                </a:r>
              </a:p>
            </p:txBody>
          </p:sp>
          <p:sp>
            <p:nvSpPr>
              <p:cNvPr id="27702" name="TextBox 56"/>
              <p:cNvSpPr txBox="1">
                <a:spLocks noChangeArrowheads="1"/>
              </p:cNvSpPr>
              <p:nvPr/>
            </p:nvSpPr>
            <p:spPr bwMode="auto">
              <a:xfrm>
                <a:off x="276225" y="5361555"/>
                <a:ext cx="250390"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8</a:t>
                </a:r>
              </a:p>
            </p:txBody>
          </p:sp>
          <p:sp>
            <p:nvSpPr>
              <p:cNvPr id="27703" name="TextBox 57"/>
              <p:cNvSpPr txBox="1">
                <a:spLocks noChangeArrowheads="1"/>
              </p:cNvSpPr>
              <p:nvPr/>
            </p:nvSpPr>
            <p:spPr bwMode="auto">
              <a:xfrm>
                <a:off x="209589" y="5159055"/>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10</a:t>
                </a:r>
              </a:p>
            </p:txBody>
          </p:sp>
          <p:sp>
            <p:nvSpPr>
              <p:cNvPr id="27704" name="TextBox 58"/>
              <p:cNvSpPr txBox="1">
                <a:spLocks noChangeArrowheads="1"/>
              </p:cNvSpPr>
              <p:nvPr/>
            </p:nvSpPr>
            <p:spPr bwMode="auto">
              <a:xfrm>
                <a:off x="209589" y="4942980"/>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12</a:t>
                </a:r>
              </a:p>
            </p:txBody>
          </p:sp>
          <p:sp>
            <p:nvSpPr>
              <p:cNvPr id="27705" name="TextBox 59"/>
              <p:cNvSpPr txBox="1">
                <a:spLocks noChangeArrowheads="1"/>
              </p:cNvSpPr>
              <p:nvPr/>
            </p:nvSpPr>
            <p:spPr bwMode="auto">
              <a:xfrm>
                <a:off x="215650" y="4737797"/>
                <a:ext cx="316112"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14</a:t>
                </a:r>
              </a:p>
            </p:txBody>
          </p:sp>
          <p:sp>
            <p:nvSpPr>
              <p:cNvPr id="71" name="TextBox 70"/>
              <p:cNvSpPr txBox="1"/>
              <p:nvPr/>
            </p:nvSpPr>
            <p:spPr>
              <a:xfrm>
                <a:off x="17466" y="5388615"/>
                <a:ext cx="338554" cy="706284"/>
              </a:xfrm>
              <a:prstGeom prst="rect">
                <a:avLst/>
              </a:prstGeom>
              <a:noFill/>
            </p:spPr>
            <p:txBody>
              <a:bodyPr vert="vert270" wrap="none">
                <a:spAutoFit/>
              </a:bodyPr>
              <a:lstStyle/>
              <a:p>
                <a:pPr fontAlgn="auto">
                  <a:spcBef>
                    <a:spcPts val="0"/>
                  </a:spcBef>
                  <a:spcAft>
                    <a:spcPts val="0"/>
                  </a:spcAft>
                  <a:defRPr/>
                </a:pPr>
                <a:r>
                  <a:rPr lang="en-US" sz="1000" b="1" dirty="0">
                    <a:solidFill>
                      <a:schemeClr val="bg1"/>
                    </a:solidFill>
                    <a:latin typeface="+mn-lt"/>
                    <a:ea typeface="+mn-ea"/>
                  </a:rPr>
                  <a:t>height (km)</a:t>
                </a:r>
              </a:p>
            </p:txBody>
          </p:sp>
        </p:grpSp>
      </p:grpSp>
      <p:grpSp>
        <p:nvGrpSpPr>
          <p:cNvPr id="15" name="Group 154"/>
          <p:cNvGrpSpPr>
            <a:grpSpLocks noChangeAspect="1"/>
          </p:cNvGrpSpPr>
          <p:nvPr/>
        </p:nvGrpSpPr>
        <p:grpSpPr bwMode="auto">
          <a:xfrm>
            <a:off x="381000" y="942975"/>
            <a:ext cx="4602163" cy="3421063"/>
            <a:chOff x="4847" y="9271"/>
            <a:chExt cx="4304" cy="3354"/>
          </a:xfrm>
        </p:grpSpPr>
        <p:grpSp>
          <p:nvGrpSpPr>
            <p:cNvPr id="16" name="Group 305"/>
            <p:cNvGrpSpPr>
              <a:grpSpLocks/>
            </p:cNvGrpSpPr>
            <p:nvPr/>
          </p:nvGrpSpPr>
          <p:grpSpPr bwMode="auto">
            <a:xfrm>
              <a:off x="4847" y="9271"/>
              <a:ext cx="4304" cy="3354"/>
              <a:chOff x="7848600" y="18028210"/>
              <a:chExt cx="6389838" cy="4900750"/>
            </a:xfrm>
          </p:grpSpPr>
          <p:pic>
            <p:nvPicPr>
              <p:cNvPr id="27669" name="Picture 126"/>
              <p:cNvPicPr>
                <a:picLocks noChangeAspect="1" noChangeArrowheads="1"/>
              </p:cNvPicPr>
              <p:nvPr/>
            </p:nvPicPr>
            <p:blipFill>
              <a:blip r:embed="rId8" cstate="print"/>
              <a:srcRect/>
              <a:stretch>
                <a:fillRect/>
              </a:stretch>
            </p:blipFill>
            <p:spPr bwMode="auto">
              <a:xfrm>
                <a:off x="7848600" y="18028210"/>
                <a:ext cx="6147543" cy="4900750"/>
              </a:xfrm>
              <a:prstGeom prst="rect">
                <a:avLst/>
              </a:prstGeom>
              <a:noFill/>
              <a:ln w="9525">
                <a:noFill/>
                <a:miter lim="800000"/>
                <a:headEnd/>
                <a:tailEnd/>
              </a:ln>
            </p:spPr>
          </p:pic>
          <p:sp>
            <p:nvSpPr>
              <p:cNvPr id="27670" name="TextBox 291"/>
              <p:cNvSpPr txBox="1">
                <a:spLocks noChangeArrowheads="1"/>
              </p:cNvSpPr>
              <p:nvPr/>
            </p:nvSpPr>
            <p:spPr bwMode="auto">
              <a:xfrm>
                <a:off x="11907678" y="21070492"/>
                <a:ext cx="674044" cy="392402"/>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DC-8</a:t>
                </a:r>
              </a:p>
            </p:txBody>
          </p:sp>
          <p:sp>
            <p:nvSpPr>
              <p:cNvPr id="27671" name="TextBox 292"/>
              <p:cNvSpPr txBox="1">
                <a:spLocks noChangeArrowheads="1"/>
              </p:cNvSpPr>
              <p:nvPr/>
            </p:nvSpPr>
            <p:spPr bwMode="auto">
              <a:xfrm>
                <a:off x="13265642" y="21088328"/>
                <a:ext cx="674044"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DC-8</a:t>
                </a:r>
              </a:p>
            </p:txBody>
          </p:sp>
          <p:sp>
            <p:nvSpPr>
              <p:cNvPr id="27672" name="TextBox 293"/>
              <p:cNvSpPr txBox="1">
                <a:spLocks noChangeArrowheads="1"/>
              </p:cNvSpPr>
              <p:nvPr/>
            </p:nvSpPr>
            <p:spPr bwMode="auto">
              <a:xfrm>
                <a:off x="11554607" y="21427221"/>
                <a:ext cx="753053"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C-130</a:t>
                </a:r>
              </a:p>
            </p:txBody>
          </p:sp>
          <p:sp>
            <p:nvSpPr>
              <p:cNvPr id="27673" name="TextBox 294"/>
              <p:cNvSpPr txBox="1">
                <a:spLocks noChangeArrowheads="1"/>
              </p:cNvSpPr>
              <p:nvPr/>
            </p:nvSpPr>
            <p:spPr bwMode="auto">
              <a:xfrm>
                <a:off x="12171864" y="21434865"/>
                <a:ext cx="753052"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C-130</a:t>
                </a:r>
              </a:p>
            </p:txBody>
          </p:sp>
          <p:sp>
            <p:nvSpPr>
              <p:cNvPr id="27674" name="TextBox 295"/>
              <p:cNvSpPr txBox="1">
                <a:spLocks noChangeArrowheads="1"/>
              </p:cNvSpPr>
              <p:nvPr/>
            </p:nvSpPr>
            <p:spPr bwMode="auto">
              <a:xfrm>
                <a:off x="12850846" y="21432317"/>
                <a:ext cx="753052"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C-130</a:t>
                </a:r>
              </a:p>
            </p:txBody>
          </p:sp>
          <p:sp>
            <p:nvSpPr>
              <p:cNvPr id="27675" name="TextBox 296"/>
              <p:cNvSpPr txBox="1">
                <a:spLocks noChangeArrowheads="1"/>
              </p:cNvSpPr>
              <p:nvPr/>
            </p:nvSpPr>
            <p:spPr bwMode="auto">
              <a:xfrm>
                <a:off x="13485385" y="21432317"/>
                <a:ext cx="753053"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C-130</a:t>
                </a:r>
              </a:p>
            </p:txBody>
          </p:sp>
          <p:sp>
            <p:nvSpPr>
              <p:cNvPr id="27676" name="TextBox 297"/>
              <p:cNvSpPr txBox="1">
                <a:spLocks noChangeArrowheads="1"/>
              </p:cNvSpPr>
              <p:nvPr/>
            </p:nvSpPr>
            <p:spPr bwMode="auto">
              <a:xfrm>
                <a:off x="10517617" y="21799239"/>
                <a:ext cx="639477"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G-IV</a:t>
                </a:r>
              </a:p>
            </p:txBody>
          </p:sp>
          <p:sp>
            <p:nvSpPr>
              <p:cNvPr id="27677" name="TextBox 298"/>
              <p:cNvSpPr txBox="1">
                <a:spLocks noChangeArrowheads="1"/>
              </p:cNvSpPr>
              <p:nvPr/>
            </p:nvSpPr>
            <p:spPr bwMode="auto">
              <a:xfrm>
                <a:off x="11961997" y="21791595"/>
                <a:ext cx="639477"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G-IV</a:t>
                </a:r>
              </a:p>
            </p:txBody>
          </p:sp>
          <p:sp>
            <p:nvSpPr>
              <p:cNvPr id="27678" name="TextBox 299"/>
              <p:cNvSpPr txBox="1">
                <a:spLocks noChangeArrowheads="1"/>
              </p:cNvSpPr>
              <p:nvPr/>
            </p:nvSpPr>
            <p:spPr bwMode="auto">
              <a:xfrm>
                <a:off x="13337244" y="21791595"/>
                <a:ext cx="639478"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G-IV</a:t>
                </a:r>
              </a:p>
            </p:txBody>
          </p:sp>
          <p:sp>
            <p:nvSpPr>
              <p:cNvPr id="27679" name="TextBox 300"/>
              <p:cNvSpPr txBox="1">
                <a:spLocks noChangeArrowheads="1"/>
              </p:cNvSpPr>
              <p:nvPr/>
            </p:nvSpPr>
            <p:spPr bwMode="auto">
              <a:xfrm>
                <a:off x="10729953" y="22176353"/>
                <a:ext cx="553062"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P-3</a:t>
                </a:r>
              </a:p>
            </p:txBody>
          </p:sp>
          <p:sp>
            <p:nvSpPr>
              <p:cNvPr id="27680" name="TextBox 301"/>
              <p:cNvSpPr txBox="1">
                <a:spLocks noChangeArrowheads="1"/>
              </p:cNvSpPr>
              <p:nvPr/>
            </p:nvSpPr>
            <p:spPr bwMode="auto">
              <a:xfrm>
                <a:off x="11428687" y="22181449"/>
                <a:ext cx="553062"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P-3</a:t>
                </a:r>
              </a:p>
            </p:txBody>
          </p:sp>
          <p:sp>
            <p:nvSpPr>
              <p:cNvPr id="27681" name="TextBox 302"/>
              <p:cNvSpPr txBox="1">
                <a:spLocks noChangeArrowheads="1"/>
              </p:cNvSpPr>
              <p:nvPr/>
            </p:nvSpPr>
            <p:spPr bwMode="auto">
              <a:xfrm>
                <a:off x="12085448" y="22173805"/>
                <a:ext cx="553062"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P-3</a:t>
                </a:r>
              </a:p>
            </p:txBody>
          </p:sp>
          <p:sp>
            <p:nvSpPr>
              <p:cNvPr id="27682" name="TextBox 303"/>
              <p:cNvSpPr txBox="1">
                <a:spLocks noChangeArrowheads="1"/>
              </p:cNvSpPr>
              <p:nvPr/>
            </p:nvSpPr>
            <p:spPr bwMode="auto">
              <a:xfrm>
                <a:off x="12878005" y="22173805"/>
                <a:ext cx="553062"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P-3</a:t>
                </a:r>
              </a:p>
            </p:txBody>
          </p:sp>
          <p:sp>
            <p:nvSpPr>
              <p:cNvPr id="27683" name="TextBox 304"/>
              <p:cNvSpPr txBox="1">
                <a:spLocks noChangeArrowheads="1"/>
              </p:cNvSpPr>
              <p:nvPr/>
            </p:nvSpPr>
            <p:spPr bwMode="auto">
              <a:xfrm>
                <a:off x="13465633" y="22173805"/>
                <a:ext cx="553062" cy="392403"/>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P-3</a:t>
                </a:r>
              </a:p>
            </p:txBody>
          </p:sp>
        </p:grpSp>
        <p:sp>
          <p:nvSpPr>
            <p:cNvPr id="27664" name="TextBox 356"/>
            <p:cNvSpPr txBox="1">
              <a:spLocks noChangeArrowheads="1"/>
            </p:cNvSpPr>
            <p:nvPr/>
          </p:nvSpPr>
          <p:spPr bwMode="auto">
            <a:xfrm>
              <a:off x="6725" y="12039"/>
              <a:ext cx="540" cy="235"/>
            </a:xfrm>
            <a:prstGeom prst="rect">
              <a:avLst/>
            </a:prstGeom>
            <a:noFill/>
            <a:ln w="9525">
              <a:noFill/>
              <a:miter lim="800000"/>
              <a:headEnd/>
              <a:tailEnd/>
            </a:ln>
          </p:spPr>
          <p:txBody>
            <a:bodyPr wrap="none">
              <a:spAutoFit/>
            </a:bodyPr>
            <a:lstStyle/>
            <a:p>
              <a:r>
                <a:rPr lang="en-US" altLang="zh-CN" sz="800" b="1">
                  <a:solidFill>
                    <a:schemeClr val="bg1"/>
                  </a:solidFill>
                  <a:latin typeface="Calibri" pitchFamily="34" charset="0"/>
                </a:rPr>
                <a:t>100828I</a:t>
              </a:r>
            </a:p>
          </p:txBody>
        </p:sp>
        <p:sp>
          <p:nvSpPr>
            <p:cNvPr id="27665" name="TextBox 357"/>
            <p:cNvSpPr txBox="1">
              <a:spLocks noChangeArrowheads="1"/>
            </p:cNvSpPr>
            <p:nvPr/>
          </p:nvSpPr>
          <p:spPr bwMode="auto">
            <a:xfrm>
              <a:off x="7165" y="12039"/>
              <a:ext cx="579" cy="235"/>
            </a:xfrm>
            <a:prstGeom prst="rect">
              <a:avLst/>
            </a:prstGeom>
            <a:noFill/>
            <a:ln w="9525">
              <a:noFill/>
              <a:miter lim="800000"/>
              <a:headEnd/>
              <a:tailEnd/>
            </a:ln>
          </p:spPr>
          <p:txBody>
            <a:bodyPr wrap="none">
              <a:spAutoFit/>
            </a:bodyPr>
            <a:lstStyle/>
            <a:p>
              <a:r>
                <a:rPr lang="en-US" altLang="zh-CN" sz="800" b="1">
                  <a:solidFill>
                    <a:schemeClr val="bg1"/>
                  </a:solidFill>
                  <a:latin typeface="Calibri" pitchFamily="34" charset="0"/>
                </a:rPr>
                <a:t>100829H</a:t>
              </a:r>
            </a:p>
          </p:txBody>
        </p:sp>
        <p:sp>
          <p:nvSpPr>
            <p:cNvPr id="27666" name="TextBox 358"/>
            <p:cNvSpPr txBox="1">
              <a:spLocks noChangeArrowheads="1"/>
            </p:cNvSpPr>
            <p:nvPr/>
          </p:nvSpPr>
          <p:spPr bwMode="auto">
            <a:xfrm>
              <a:off x="7629" y="12039"/>
              <a:ext cx="541" cy="235"/>
            </a:xfrm>
            <a:prstGeom prst="rect">
              <a:avLst/>
            </a:prstGeom>
            <a:noFill/>
            <a:ln w="9525">
              <a:noFill/>
              <a:miter lim="800000"/>
              <a:headEnd/>
              <a:tailEnd/>
            </a:ln>
          </p:spPr>
          <p:txBody>
            <a:bodyPr wrap="none">
              <a:spAutoFit/>
            </a:bodyPr>
            <a:lstStyle/>
            <a:p>
              <a:r>
                <a:rPr lang="en-US" altLang="zh-CN" sz="800" b="1">
                  <a:solidFill>
                    <a:schemeClr val="bg1"/>
                  </a:solidFill>
                  <a:latin typeface="Calibri" pitchFamily="34" charset="0"/>
                </a:rPr>
                <a:t>100829I</a:t>
              </a:r>
            </a:p>
          </p:txBody>
        </p:sp>
        <p:sp>
          <p:nvSpPr>
            <p:cNvPr id="27667" name="TextBox 359"/>
            <p:cNvSpPr txBox="1">
              <a:spLocks noChangeArrowheads="1"/>
            </p:cNvSpPr>
            <p:nvPr/>
          </p:nvSpPr>
          <p:spPr bwMode="auto">
            <a:xfrm>
              <a:off x="8155" y="12039"/>
              <a:ext cx="579" cy="235"/>
            </a:xfrm>
            <a:prstGeom prst="rect">
              <a:avLst/>
            </a:prstGeom>
            <a:noFill/>
            <a:ln w="9525">
              <a:noFill/>
              <a:miter lim="800000"/>
              <a:headEnd/>
              <a:tailEnd/>
            </a:ln>
          </p:spPr>
          <p:txBody>
            <a:bodyPr wrap="none">
              <a:spAutoFit/>
            </a:bodyPr>
            <a:lstStyle/>
            <a:p>
              <a:r>
                <a:rPr lang="en-US" altLang="zh-CN" sz="800" b="1">
                  <a:solidFill>
                    <a:schemeClr val="bg1"/>
                  </a:solidFill>
                  <a:latin typeface="Calibri" pitchFamily="34" charset="0"/>
                </a:rPr>
                <a:t>100830H</a:t>
              </a:r>
            </a:p>
          </p:txBody>
        </p:sp>
        <p:sp>
          <p:nvSpPr>
            <p:cNvPr id="27668" name="TextBox 360"/>
            <p:cNvSpPr txBox="1">
              <a:spLocks noChangeArrowheads="1"/>
            </p:cNvSpPr>
            <p:nvPr/>
          </p:nvSpPr>
          <p:spPr bwMode="auto">
            <a:xfrm>
              <a:off x="8529" y="12039"/>
              <a:ext cx="541" cy="235"/>
            </a:xfrm>
            <a:prstGeom prst="rect">
              <a:avLst/>
            </a:prstGeom>
            <a:noFill/>
            <a:ln w="9525">
              <a:noFill/>
              <a:miter lim="800000"/>
              <a:headEnd/>
              <a:tailEnd/>
            </a:ln>
          </p:spPr>
          <p:txBody>
            <a:bodyPr wrap="none">
              <a:spAutoFit/>
            </a:bodyPr>
            <a:lstStyle/>
            <a:p>
              <a:r>
                <a:rPr lang="en-US" altLang="zh-CN" sz="800" b="1">
                  <a:solidFill>
                    <a:schemeClr val="bg1"/>
                  </a:solidFill>
                  <a:latin typeface="Calibri" pitchFamily="34" charset="0"/>
                </a:rPr>
                <a:t>100830I</a:t>
              </a:r>
            </a:p>
          </p:txBody>
        </p:sp>
      </p:grpSp>
      <p:grpSp>
        <p:nvGrpSpPr>
          <p:cNvPr id="17" name="Group 101"/>
          <p:cNvGrpSpPr>
            <a:grpSpLocks/>
          </p:cNvGrpSpPr>
          <p:nvPr/>
        </p:nvGrpSpPr>
        <p:grpSpPr bwMode="auto">
          <a:xfrm>
            <a:off x="5086350" y="914400"/>
            <a:ext cx="3128963" cy="3425825"/>
            <a:chOff x="788021" y="866775"/>
            <a:chExt cx="3128278" cy="3425139"/>
          </a:xfrm>
        </p:grpSpPr>
        <p:pic>
          <p:nvPicPr>
            <p:cNvPr id="27655" name="Picture 75" descr="spd_100828IT1_232_2km.tif"/>
            <p:cNvPicPr>
              <a:picLocks noChangeAspect="1"/>
            </p:cNvPicPr>
            <p:nvPr/>
          </p:nvPicPr>
          <p:blipFill>
            <a:blip r:embed="rId9" cstate="print"/>
            <a:srcRect l="21242" t="12923" r="23660" b="10001"/>
            <a:stretch>
              <a:fillRect/>
            </a:stretch>
          </p:blipFill>
          <p:spPr bwMode="auto">
            <a:xfrm>
              <a:off x="788021" y="904882"/>
              <a:ext cx="1564654" cy="1691582"/>
            </a:xfrm>
            <a:prstGeom prst="rect">
              <a:avLst/>
            </a:prstGeom>
            <a:noFill/>
            <a:ln w="9525">
              <a:noFill/>
              <a:miter lim="800000"/>
              <a:headEnd/>
              <a:tailEnd/>
            </a:ln>
          </p:spPr>
        </p:pic>
        <p:pic>
          <p:nvPicPr>
            <p:cNvPr id="27656" name="Picture 76" descr="spd_100829HT1_111_2km.tif"/>
            <p:cNvPicPr>
              <a:picLocks noChangeAspect="1"/>
            </p:cNvPicPr>
            <p:nvPr/>
          </p:nvPicPr>
          <p:blipFill>
            <a:blip r:embed="rId10" cstate="print"/>
            <a:srcRect l="21381" t="12923" r="23772" b="10001"/>
            <a:stretch>
              <a:fillRect/>
            </a:stretch>
          </p:blipFill>
          <p:spPr bwMode="auto">
            <a:xfrm>
              <a:off x="2352675" y="904875"/>
              <a:ext cx="1563624" cy="1698205"/>
            </a:xfrm>
            <a:prstGeom prst="rect">
              <a:avLst/>
            </a:prstGeom>
            <a:noFill/>
            <a:ln w="9525">
              <a:noFill/>
              <a:miter lim="800000"/>
              <a:headEnd/>
              <a:tailEnd/>
            </a:ln>
          </p:spPr>
        </p:pic>
        <p:pic>
          <p:nvPicPr>
            <p:cNvPr id="27657" name="Picture 77" descr="spd_100829IT1_223_2km.tif"/>
            <p:cNvPicPr>
              <a:picLocks noChangeAspect="1"/>
            </p:cNvPicPr>
            <p:nvPr/>
          </p:nvPicPr>
          <p:blipFill>
            <a:blip r:embed="rId11" cstate="print"/>
            <a:srcRect l="21381" t="12923" r="23698" b="10001"/>
            <a:stretch>
              <a:fillRect/>
            </a:stretch>
          </p:blipFill>
          <p:spPr bwMode="auto">
            <a:xfrm>
              <a:off x="790585" y="2600332"/>
              <a:ext cx="1559599" cy="1691582"/>
            </a:xfrm>
            <a:prstGeom prst="rect">
              <a:avLst/>
            </a:prstGeom>
            <a:noFill/>
            <a:ln w="9525">
              <a:noFill/>
              <a:miter lim="800000"/>
              <a:headEnd/>
              <a:tailEnd/>
            </a:ln>
          </p:spPr>
        </p:pic>
        <p:pic>
          <p:nvPicPr>
            <p:cNvPr id="27658" name="Picture 78" descr="spd_100830HT1_122_2km.tif"/>
            <p:cNvPicPr>
              <a:picLocks noChangeAspect="1"/>
            </p:cNvPicPr>
            <p:nvPr/>
          </p:nvPicPr>
          <p:blipFill>
            <a:blip r:embed="rId12" cstate="print"/>
            <a:srcRect l="21381" t="12923" r="23717" b="10001"/>
            <a:stretch>
              <a:fillRect/>
            </a:stretch>
          </p:blipFill>
          <p:spPr bwMode="auto">
            <a:xfrm>
              <a:off x="2352680" y="2600332"/>
              <a:ext cx="1559088" cy="1691582"/>
            </a:xfrm>
            <a:prstGeom prst="rect">
              <a:avLst/>
            </a:prstGeom>
            <a:noFill/>
            <a:ln w="9525">
              <a:noFill/>
              <a:miter lim="800000"/>
              <a:headEnd/>
              <a:tailEnd/>
            </a:ln>
          </p:spPr>
        </p:pic>
        <p:sp>
          <p:nvSpPr>
            <p:cNvPr id="27659" name="Rectangle 97"/>
            <p:cNvSpPr>
              <a:spLocks noChangeArrowheads="1"/>
            </p:cNvSpPr>
            <p:nvPr/>
          </p:nvSpPr>
          <p:spPr bwMode="auto">
            <a:xfrm>
              <a:off x="838200" y="866775"/>
              <a:ext cx="1470274"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Flight 1 – 00 UTC 29 Aug</a:t>
              </a:r>
            </a:p>
          </p:txBody>
        </p:sp>
        <p:sp>
          <p:nvSpPr>
            <p:cNvPr id="27660" name="Rectangle 98"/>
            <p:cNvSpPr>
              <a:spLocks noChangeArrowheads="1"/>
            </p:cNvSpPr>
            <p:nvPr/>
          </p:nvSpPr>
          <p:spPr bwMode="auto">
            <a:xfrm>
              <a:off x="2409825" y="866775"/>
              <a:ext cx="1470274"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Flight 2 – 12 UTC 29 Aug</a:t>
              </a:r>
            </a:p>
          </p:txBody>
        </p:sp>
        <p:sp>
          <p:nvSpPr>
            <p:cNvPr id="27661" name="Rectangle 99"/>
            <p:cNvSpPr>
              <a:spLocks noChangeArrowheads="1"/>
            </p:cNvSpPr>
            <p:nvPr/>
          </p:nvSpPr>
          <p:spPr bwMode="auto">
            <a:xfrm>
              <a:off x="847725" y="2562225"/>
              <a:ext cx="1470274"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Flight 3 – 00 UTC 30 Aug</a:t>
              </a:r>
            </a:p>
          </p:txBody>
        </p:sp>
        <p:sp>
          <p:nvSpPr>
            <p:cNvPr id="27662" name="Rectangle 100"/>
            <p:cNvSpPr>
              <a:spLocks noChangeArrowheads="1"/>
            </p:cNvSpPr>
            <p:nvPr/>
          </p:nvSpPr>
          <p:spPr bwMode="auto">
            <a:xfrm>
              <a:off x="2409825" y="2562225"/>
              <a:ext cx="1470274" cy="246221"/>
            </a:xfrm>
            <a:prstGeom prst="rect">
              <a:avLst/>
            </a:prstGeom>
            <a:noFill/>
            <a:ln w="9525">
              <a:noFill/>
              <a:miter lim="800000"/>
              <a:headEnd/>
              <a:tailEnd/>
            </a:ln>
          </p:spPr>
          <p:txBody>
            <a:bodyPr wrap="none">
              <a:spAutoFit/>
            </a:bodyPr>
            <a:lstStyle/>
            <a:p>
              <a:r>
                <a:rPr lang="en-US" altLang="zh-CN" sz="1000" b="1">
                  <a:solidFill>
                    <a:schemeClr val="bg1"/>
                  </a:solidFill>
                  <a:latin typeface="Calibri" pitchFamily="34" charset="0"/>
                </a:rPr>
                <a:t>Flight 4 – 12 UTC 30 Aug</a:t>
              </a:r>
            </a:p>
          </p:txBody>
        </p:sp>
      </p:grpSp>
      <p:sp>
        <p:nvSpPr>
          <p:cNvPr id="103" name="Title 102"/>
          <p:cNvSpPr>
            <a:spLocks noGrp="1"/>
          </p:cNvSpPr>
          <p:nvPr>
            <p:ph type="title"/>
          </p:nvPr>
        </p:nvSpPr>
        <p:spPr>
          <a:xfrm>
            <a:off x="457200" y="274638"/>
            <a:ext cx="8229600" cy="639762"/>
          </a:xfrm>
        </p:spPr>
        <p:txBody>
          <a:bodyPr rtlCol="0">
            <a:normAutofit fontScale="90000"/>
          </a:bodyPr>
          <a:lstStyle/>
          <a:p>
            <a:pPr fontAlgn="auto">
              <a:spcAft>
                <a:spcPts val="0"/>
              </a:spcAft>
              <a:defRPr/>
            </a:pPr>
            <a:r>
              <a:rPr lang="en-US" b="1" u="sng" dirty="0" smtClean="0">
                <a:solidFill>
                  <a:srgbClr val="FFC000"/>
                </a:solidFill>
                <a:effectLst>
                  <a:outerShdw blurRad="38100" dist="38100" dir="2700000" algn="tl">
                    <a:srgbClr val="000000">
                      <a:alpha val="43137"/>
                    </a:srgbClr>
                  </a:outerShdw>
                </a:effectLst>
              </a:rPr>
              <a:t>Earl (2010) Vortex Structure</a:t>
            </a:r>
            <a:endParaRPr lang="en-US" b="1" u="sng" dirty="0">
              <a:solidFill>
                <a:srgbClr val="FFC000"/>
              </a:solidFill>
              <a:effectLst>
                <a:outerShdw blurRad="38100" dist="38100" dir="2700000" algn="tl">
                  <a:srgbClr val="000000">
                    <a:alpha val="43137"/>
                  </a:srgbClr>
                </a:outerShdw>
              </a:effectLst>
            </a:endParaRPr>
          </a:p>
        </p:txBody>
      </p:sp>
      <p:sp>
        <p:nvSpPr>
          <p:cNvPr id="27653" name="TextBox 103"/>
          <p:cNvSpPr txBox="1">
            <a:spLocks noChangeArrowheads="1"/>
          </p:cNvSpPr>
          <p:nvPr/>
        </p:nvSpPr>
        <p:spPr bwMode="auto">
          <a:xfrm>
            <a:off x="5181600" y="4267200"/>
            <a:ext cx="2895600" cy="369888"/>
          </a:xfrm>
          <a:prstGeom prst="rect">
            <a:avLst/>
          </a:prstGeom>
          <a:noFill/>
          <a:ln w="9525">
            <a:noFill/>
            <a:miter lim="800000"/>
            <a:headEnd/>
            <a:tailEnd/>
          </a:ln>
        </p:spPr>
        <p:txBody>
          <a:bodyPr>
            <a:spAutoFit/>
          </a:bodyPr>
          <a:lstStyle/>
          <a:p>
            <a:pPr algn="ctr"/>
            <a:r>
              <a:rPr lang="en-US" altLang="zh-CN" u="sng">
                <a:latin typeface="Calibri" pitchFamily="34" charset="0"/>
              </a:rPr>
              <a:t>2-km altitude wind speed</a:t>
            </a:r>
          </a:p>
        </p:txBody>
      </p:sp>
      <p:sp>
        <p:nvSpPr>
          <p:cNvPr id="27654" name="TextBox 106"/>
          <p:cNvSpPr txBox="1">
            <a:spLocks noChangeArrowheads="1"/>
          </p:cNvSpPr>
          <p:nvPr/>
        </p:nvSpPr>
        <p:spPr bwMode="auto">
          <a:xfrm>
            <a:off x="762000" y="4276725"/>
            <a:ext cx="3810000" cy="369888"/>
          </a:xfrm>
          <a:prstGeom prst="rect">
            <a:avLst/>
          </a:prstGeom>
          <a:noFill/>
          <a:ln w="9525">
            <a:noFill/>
            <a:miter lim="800000"/>
            <a:headEnd/>
            <a:tailEnd/>
          </a:ln>
        </p:spPr>
        <p:txBody>
          <a:bodyPr>
            <a:spAutoFit/>
          </a:bodyPr>
          <a:lstStyle/>
          <a:p>
            <a:pPr algn="ctr"/>
            <a:r>
              <a:rPr lang="en-US" altLang="zh-CN" u="sng">
                <a:latin typeface="Calibri" pitchFamily="34" charset="0"/>
              </a:rPr>
              <a:t>Earl intensity and flight observation</a:t>
            </a:r>
          </a:p>
        </p:txBody>
      </p:sp>
      <p:sp>
        <p:nvSpPr>
          <p:cNvPr id="27754" name="Text Box 106"/>
          <p:cNvSpPr txBox="1">
            <a:spLocks noChangeArrowheads="1"/>
          </p:cNvSpPr>
          <p:nvPr/>
        </p:nvSpPr>
        <p:spPr bwMode="auto">
          <a:xfrm>
            <a:off x="7467600" y="6583363"/>
            <a:ext cx="1676400" cy="274637"/>
          </a:xfrm>
          <a:prstGeom prst="rect">
            <a:avLst/>
          </a:prstGeom>
          <a:noFill/>
          <a:ln w="9525">
            <a:noFill/>
            <a:miter lim="800000"/>
            <a:headEnd/>
            <a:tailEnd/>
          </a:ln>
          <a:effectLst/>
        </p:spPr>
        <p:txBody>
          <a:bodyPr>
            <a:spAutoFit/>
          </a:bodyPr>
          <a:lstStyle/>
          <a:p>
            <a:pPr algn="r">
              <a:spcBef>
                <a:spcPct val="50000"/>
              </a:spcBef>
            </a:pPr>
            <a:r>
              <a:rPr lang="en-US" altLang="zh-CN" sz="1200"/>
              <a:t>Rogers et al.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p:cNvSpPr>
          <p:nvPr>
            <p:ph type="title"/>
          </p:nvPr>
        </p:nvSpPr>
        <p:spPr/>
        <p:txBody>
          <a:bodyPr/>
          <a:lstStyle/>
          <a:p>
            <a:r>
              <a:rPr lang="en-US" altLang="zh-CN" b="1" u="sng" smtClean="0">
                <a:solidFill>
                  <a:srgbClr val="FFC000"/>
                </a:solidFill>
                <a:effectLst>
                  <a:outerShdw blurRad="38100" dist="38100" dir="2700000" algn="tl">
                    <a:srgbClr val="FFFFFF"/>
                  </a:outerShdw>
                </a:effectLst>
              </a:rPr>
              <a:t>Turbulence Structure</a:t>
            </a:r>
          </a:p>
        </p:txBody>
      </p:sp>
      <p:pic>
        <p:nvPicPr>
          <p:cNvPr id="69638" name="Picture 6" descr="mwr-d-10-05075"/>
          <p:cNvPicPr>
            <a:picLocks noChangeAspect="1" noChangeArrowheads="1"/>
          </p:cNvPicPr>
          <p:nvPr/>
        </p:nvPicPr>
        <p:blipFill>
          <a:blip r:embed="rId2" cstate="print"/>
          <a:srcRect/>
          <a:stretch>
            <a:fillRect/>
          </a:stretch>
        </p:blipFill>
        <p:spPr bwMode="auto">
          <a:xfrm>
            <a:off x="304800" y="2133600"/>
            <a:ext cx="4487863" cy="3235325"/>
          </a:xfrm>
          <a:prstGeom prst="rect">
            <a:avLst/>
          </a:prstGeom>
          <a:noFill/>
        </p:spPr>
      </p:pic>
      <p:pic>
        <p:nvPicPr>
          <p:cNvPr id="69639" name="Picture 7" descr="mwr-d-10-05075"/>
          <p:cNvPicPr>
            <a:picLocks noChangeAspect="1" noChangeArrowheads="1"/>
          </p:cNvPicPr>
          <p:nvPr/>
        </p:nvPicPr>
        <p:blipFill>
          <a:blip r:embed="rId3" cstate="print"/>
          <a:srcRect/>
          <a:stretch>
            <a:fillRect/>
          </a:stretch>
        </p:blipFill>
        <p:spPr bwMode="auto">
          <a:xfrm>
            <a:off x="4781550" y="2133600"/>
            <a:ext cx="4038600" cy="3236913"/>
          </a:xfrm>
          <a:prstGeom prst="rect">
            <a:avLst/>
          </a:prstGeom>
          <a:noFill/>
        </p:spPr>
      </p:pic>
      <p:sp>
        <p:nvSpPr>
          <p:cNvPr id="69640" name="Text Box 8"/>
          <p:cNvSpPr txBox="1">
            <a:spLocks noChangeArrowheads="1"/>
          </p:cNvSpPr>
          <p:nvPr/>
        </p:nvSpPr>
        <p:spPr bwMode="auto">
          <a:xfrm>
            <a:off x="285750" y="5638800"/>
            <a:ext cx="4114800" cy="457200"/>
          </a:xfrm>
          <a:prstGeom prst="rect">
            <a:avLst/>
          </a:prstGeom>
          <a:noFill/>
          <a:ln w="9525">
            <a:noFill/>
            <a:miter lim="800000"/>
            <a:headEnd/>
            <a:tailEnd/>
          </a:ln>
          <a:effectLst/>
        </p:spPr>
        <p:txBody>
          <a:bodyPr>
            <a:spAutoFit/>
          </a:bodyPr>
          <a:lstStyle/>
          <a:p>
            <a:pPr algn="ctr">
              <a:spcBef>
                <a:spcPct val="50000"/>
              </a:spcBef>
            </a:pPr>
            <a:r>
              <a:rPr lang="en-US" altLang="zh-CN" sz="1200" b="1"/>
              <a:t>Composite of turbulent kinetic energy (shaded, m</a:t>
            </a:r>
            <a:r>
              <a:rPr lang="en-US" altLang="zh-CN" sz="1200" b="1" baseline="30000"/>
              <a:t>2</a:t>
            </a:r>
            <a:r>
              <a:rPr lang="en-US" altLang="zh-CN" sz="1200" b="1"/>
              <a:t> s</a:t>
            </a:r>
            <a:r>
              <a:rPr lang="en-US" altLang="zh-CN" sz="1200" b="1" baseline="30000"/>
              <a:t>−2</a:t>
            </a:r>
            <a:r>
              <a:rPr lang="en-US" altLang="zh-CN" sz="1200" b="1"/>
              <a:t>) calculated from profile data. </a:t>
            </a:r>
            <a:endParaRPr lang="zh-CN" altLang="en-US" sz="1200" b="1"/>
          </a:p>
        </p:txBody>
      </p:sp>
      <p:sp>
        <p:nvSpPr>
          <p:cNvPr id="69641" name="Text Box 9"/>
          <p:cNvSpPr txBox="1">
            <a:spLocks noChangeArrowheads="1"/>
          </p:cNvSpPr>
          <p:nvPr/>
        </p:nvSpPr>
        <p:spPr bwMode="auto">
          <a:xfrm>
            <a:off x="4381500" y="5638800"/>
            <a:ext cx="4648200" cy="457200"/>
          </a:xfrm>
          <a:prstGeom prst="rect">
            <a:avLst/>
          </a:prstGeom>
          <a:noFill/>
          <a:ln w="9525">
            <a:noFill/>
            <a:miter lim="800000"/>
            <a:headEnd/>
            <a:tailEnd/>
          </a:ln>
          <a:effectLst/>
        </p:spPr>
        <p:txBody>
          <a:bodyPr>
            <a:spAutoFit/>
          </a:bodyPr>
          <a:lstStyle/>
          <a:p>
            <a:pPr algn="ctr">
              <a:spcBef>
                <a:spcPct val="50000"/>
              </a:spcBef>
            </a:pPr>
            <a:r>
              <a:rPr lang="en-US" altLang="zh-CN" sz="1200" b="1"/>
              <a:t>Vertical profiles of composite mean turbulent kinetic energy for inner eyewall edge (dotted) and outer radii (crosses) </a:t>
            </a:r>
            <a:endParaRPr lang="zh-CN" altLang="en-US" sz="1200" b="1"/>
          </a:p>
        </p:txBody>
      </p:sp>
      <p:sp>
        <p:nvSpPr>
          <p:cNvPr id="69642" name="Text Box 10"/>
          <p:cNvSpPr txBox="1">
            <a:spLocks noChangeArrowheads="1"/>
          </p:cNvSpPr>
          <p:nvPr/>
        </p:nvSpPr>
        <p:spPr bwMode="auto">
          <a:xfrm>
            <a:off x="7467600" y="6583363"/>
            <a:ext cx="1676400" cy="274637"/>
          </a:xfrm>
          <a:prstGeom prst="rect">
            <a:avLst/>
          </a:prstGeom>
          <a:noFill/>
          <a:ln w="9525">
            <a:noFill/>
            <a:miter lim="800000"/>
            <a:headEnd/>
            <a:tailEnd/>
          </a:ln>
          <a:effectLst/>
        </p:spPr>
        <p:txBody>
          <a:bodyPr>
            <a:spAutoFit/>
          </a:bodyPr>
          <a:lstStyle/>
          <a:p>
            <a:pPr algn="r">
              <a:spcBef>
                <a:spcPct val="50000"/>
              </a:spcBef>
            </a:pPr>
            <a:r>
              <a:rPr lang="en-US" altLang="zh-CN" sz="1200"/>
              <a:t>Lorsolo et al. 2010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p:cNvSpPr>
          <p:nvPr>
            <p:ph type="title"/>
          </p:nvPr>
        </p:nvSpPr>
        <p:spPr/>
        <p:txBody>
          <a:bodyPr/>
          <a:lstStyle/>
          <a:p>
            <a:r>
              <a:rPr lang="en-US" altLang="zh-CN" b="1" u="sng" smtClean="0">
                <a:solidFill>
                  <a:srgbClr val="FFC000"/>
                </a:solidFill>
                <a:effectLst>
                  <a:outerShdw blurRad="38100" dist="38100" dir="2700000" algn="tl">
                    <a:srgbClr val="FFFFFF"/>
                  </a:outerShdw>
                </a:effectLst>
              </a:rPr>
              <a:t>Hurricane BL Structure</a:t>
            </a:r>
            <a:endParaRPr lang="zh-CN" altLang="en-US" b="1" u="sng" smtClean="0">
              <a:solidFill>
                <a:srgbClr val="FFC000"/>
              </a:solidFill>
              <a:effectLst>
                <a:outerShdw blurRad="38100" dist="38100" dir="2700000" algn="tl">
                  <a:srgbClr val="FFFFFF"/>
                </a:outerShdw>
              </a:effectLst>
            </a:endParaRPr>
          </a:p>
        </p:txBody>
      </p:sp>
      <p:pic>
        <p:nvPicPr>
          <p:cNvPr id="71685" name="Picture 5" descr="mwr-d-10-05017"/>
          <p:cNvPicPr>
            <a:picLocks noChangeAspect="1" noChangeArrowheads="1"/>
          </p:cNvPicPr>
          <p:nvPr/>
        </p:nvPicPr>
        <p:blipFill>
          <a:blip r:embed="rId2" cstate="print"/>
          <a:srcRect/>
          <a:stretch>
            <a:fillRect/>
          </a:stretch>
        </p:blipFill>
        <p:spPr bwMode="auto">
          <a:xfrm>
            <a:off x="285750" y="1905000"/>
            <a:ext cx="4332288" cy="3462338"/>
          </a:xfrm>
          <a:prstGeom prst="rect">
            <a:avLst/>
          </a:prstGeom>
          <a:noFill/>
        </p:spPr>
      </p:pic>
      <p:pic>
        <p:nvPicPr>
          <p:cNvPr id="71686" name="Picture 6" descr="mwr-d-10-05017"/>
          <p:cNvPicPr>
            <a:picLocks noChangeAspect="1" noChangeArrowheads="1"/>
          </p:cNvPicPr>
          <p:nvPr/>
        </p:nvPicPr>
        <p:blipFill>
          <a:blip r:embed="rId3" cstate="print"/>
          <a:srcRect/>
          <a:stretch>
            <a:fillRect/>
          </a:stretch>
        </p:blipFill>
        <p:spPr bwMode="auto">
          <a:xfrm>
            <a:off x="4610100" y="1905000"/>
            <a:ext cx="4206875" cy="3460750"/>
          </a:xfrm>
          <a:prstGeom prst="rect">
            <a:avLst/>
          </a:prstGeom>
          <a:noFill/>
        </p:spPr>
      </p:pic>
      <p:sp>
        <p:nvSpPr>
          <p:cNvPr id="71687" name="Text Box 7"/>
          <p:cNvSpPr txBox="1">
            <a:spLocks noChangeArrowheads="1"/>
          </p:cNvSpPr>
          <p:nvPr/>
        </p:nvSpPr>
        <p:spPr bwMode="auto">
          <a:xfrm>
            <a:off x="304800" y="5448300"/>
            <a:ext cx="4267200" cy="1187450"/>
          </a:xfrm>
          <a:prstGeom prst="rect">
            <a:avLst/>
          </a:prstGeom>
          <a:noFill/>
          <a:ln w="9525">
            <a:noFill/>
            <a:miter lim="800000"/>
            <a:headEnd/>
            <a:tailEnd/>
          </a:ln>
          <a:effectLst/>
        </p:spPr>
        <p:txBody>
          <a:bodyPr>
            <a:spAutoFit/>
          </a:bodyPr>
          <a:lstStyle/>
          <a:p>
            <a:pPr algn="ctr">
              <a:spcBef>
                <a:spcPct val="50000"/>
              </a:spcBef>
            </a:pPr>
            <a:r>
              <a:rPr lang="en-US" altLang="zh-CN" sz="1200" b="1"/>
              <a:t>Composite analysis result of the total wind speed (m s</a:t>
            </a:r>
            <a:r>
              <a:rPr lang="en-US" altLang="zh-CN" sz="1200" b="1" baseline="30000"/>
              <a:t>−1</a:t>
            </a:r>
            <a:r>
              <a:rPr lang="en-US" altLang="zh-CN" sz="1200" b="1"/>
              <a:t>) as a function of altitude and the normalized radius to the storm center. The black dashed line depicts the height of the maximum wind speed varying with radius. The contour interval</a:t>
            </a:r>
            <a:r>
              <a:rPr lang="en-US" altLang="zh-CN" sz="1200"/>
              <a:t> </a:t>
            </a:r>
            <a:r>
              <a:rPr lang="en-US" altLang="zh-CN" sz="1200" b="1"/>
              <a:t>is 2 m s</a:t>
            </a:r>
            <a:r>
              <a:rPr lang="en-US" altLang="zh-CN" sz="1200" b="1" baseline="30000"/>
              <a:t>−1</a:t>
            </a:r>
            <a:r>
              <a:rPr lang="en-US" altLang="zh-CN" sz="1200" b="1"/>
              <a:t>. The thick black lines are the 40 and 50 m s</a:t>
            </a:r>
            <a:r>
              <a:rPr lang="en-US" altLang="zh-CN" sz="1200" b="1" baseline="30000"/>
              <a:t>−1</a:t>
            </a:r>
            <a:r>
              <a:rPr lang="en-US" altLang="zh-CN" sz="1200" b="1"/>
              <a:t> contours</a:t>
            </a:r>
            <a:endParaRPr lang="zh-CN" altLang="en-US" sz="1200" b="1"/>
          </a:p>
        </p:txBody>
      </p:sp>
      <p:sp>
        <p:nvSpPr>
          <p:cNvPr id="71688" name="Text Box 8"/>
          <p:cNvSpPr txBox="1">
            <a:spLocks noChangeArrowheads="1"/>
          </p:cNvSpPr>
          <p:nvPr/>
        </p:nvSpPr>
        <p:spPr bwMode="auto">
          <a:xfrm>
            <a:off x="4724400" y="5448300"/>
            <a:ext cx="3962400" cy="1004888"/>
          </a:xfrm>
          <a:prstGeom prst="rect">
            <a:avLst/>
          </a:prstGeom>
          <a:noFill/>
          <a:ln w="9525">
            <a:noFill/>
            <a:miter lim="800000"/>
            <a:headEnd/>
            <a:tailEnd/>
          </a:ln>
          <a:effectLst/>
        </p:spPr>
        <p:txBody>
          <a:bodyPr>
            <a:spAutoFit/>
          </a:bodyPr>
          <a:lstStyle/>
          <a:p>
            <a:pPr algn="ctr">
              <a:spcBef>
                <a:spcPct val="50000"/>
              </a:spcBef>
            </a:pPr>
            <a:r>
              <a:rPr lang="en-US" altLang="zh-CN" sz="1200" b="1"/>
              <a:t>Composite analysis result of the bulk Richardson number (Ri) as a function of altitude and the normalized radius to the storm center. The thick black line denotes the constant contour of Ri with a value of 0.25 </a:t>
            </a:r>
            <a:endParaRPr lang="zh-CN" altLang="en-US" sz="1200" b="1"/>
          </a:p>
        </p:txBody>
      </p:sp>
      <p:sp>
        <p:nvSpPr>
          <p:cNvPr id="71689" name="Text Box 9"/>
          <p:cNvSpPr txBox="1">
            <a:spLocks noChangeArrowheads="1"/>
          </p:cNvSpPr>
          <p:nvPr/>
        </p:nvSpPr>
        <p:spPr bwMode="auto">
          <a:xfrm>
            <a:off x="7239000" y="6583363"/>
            <a:ext cx="1905000" cy="274637"/>
          </a:xfrm>
          <a:prstGeom prst="rect">
            <a:avLst/>
          </a:prstGeom>
          <a:noFill/>
          <a:ln w="9525">
            <a:noFill/>
            <a:miter lim="800000"/>
            <a:headEnd/>
            <a:tailEnd/>
          </a:ln>
          <a:effectLst/>
        </p:spPr>
        <p:txBody>
          <a:bodyPr>
            <a:spAutoFit/>
          </a:bodyPr>
          <a:lstStyle/>
          <a:p>
            <a:pPr algn="r">
              <a:spcBef>
                <a:spcPct val="50000"/>
              </a:spcBef>
            </a:pPr>
            <a:r>
              <a:rPr lang="en-US" altLang="zh-CN" sz="1200"/>
              <a:t>Zhang, J.A. et al. 2011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p:cNvSpPr>
          <p:nvPr>
            <p:ph type="title"/>
          </p:nvPr>
        </p:nvSpPr>
        <p:spPr/>
        <p:txBody>
          <a:bodyPr/>
          <a:lstStyle/>
          <a:p>
            <a:r>
              <a:rPr lang="en-US" altLang="zh-CN" smtClean="0"/>
              <a:t>Microphysics Structure</a:t>
            </a:r>
          </a:p>
        </p:txBody>
      </p:sp>
      <p:pic>
        <p:nvPicPr>
          <p:cNvPr id="73733" name="Picture 5" descr="i1520-0469-56-12-2004-f15"/>
          <p:cNvPicPr>
            <a:picLocks noChangeAspect="1" noChangeArrowheads="1"/>
          </p:cNvPicPr>
          <p:nvPr/>
        </p:nvPicPr>
        <p:blipFill>
          <a:blip r:embed="rId3" cstate="print"/>
          <a:srcRect/>
          <a:stretch>
            <a:fillRect/>
          </a:stretch>
        </p:blipFill>
        <p:spPr bwMode="auto">
          <a:xfrm>
            <a:off x="590550" y="1447800"/>
            <a:ext cx="2820988" cy="3713163"/>
          </a:xfrm>
          <a:prstGeom prst="rect">
            <a:avLst/>
          </a:prstGeom>
          <a:noFill/>
        </p:spPr>
      </p:pic>
      <p:pic>
        <p:nvPicPr>
          <p:cNvPr id="73734" name="Picture 6" descr="i1520-0469-56-12-2004-f16"/>
          <p:cNvPicPr>
            <a:picLocks noChangeAspect="1" noChangeArrowheads="1"/>
          </p:cNvPicPr>
          <p:nvPr/>
        </p:nvPicPr>
        <p:blipFill>
          <a:blip r:embed="rId4" cstate="print"/>
          <a:srcRect/>
          <a:stretch>
            <a:fillRect/>
          </a:stretch>
        </p:blipFill>
        <p:spPr bwMode="auto">
          <a:xfrm>
            <a:off x="3406775" y="1447800"/>
            <a:ext cx="5030788" cy="3714750"/>
          </a:xfrm>
          <a:prstGeom prst="rect">
            <a:avLst/>
          </a:prstGeom>
          <a:noFill/>
        </p:spPr>
      </p:pic>
      <p:sp>
        <p:nvSpPr>
          <p:cNvPr id="73735" name="Text Box 7"/>
          <p:cNvSpPr txBox="1">
            <a:spLocks noChangeArrowheads="1"/>
          </p:cNvSpPr>
          <p:nvPr/>
        </p:nvSpPr>
        <p:spPr bwMode="auto">
          <a:xfrm>
            <a:off x="438150" y="5238750"/>
            <a:ext cx="2971800" cy="1370013"/>
          </a:xfrm>
          <a:prstGeom prst="rect">
            <a:avLst/>
          </a:prstGeom>
          <a:noFill/>
          <a:ln w="9525">
            <a:noFill/>
            <a:miter lim="800000"/>
            <a:headEnd/>
            <a:tailEnd/>
          </a:ln>
          <a:effectLst/>
        </p:spPr>
        <p:txBody>
          <a:bodyPr>
            <a:spAutoFit/>
          </a:bodyPr>
          <a:lstStyle/>
          <a:p>
            <a:pPr algn="ctr">
              <a:spcBef>
                <a:spcPct val="50000"/>
              </a:spcBef>
            </a:pPr>
            <a:r>
              <a:rPr lang="en-US" altLang="zh-CN" sz="1200" b="1"/>
              <a:t>Idealized cross section through the upshear side of an updraft containing supercooled liquid water and a downshear ice-containing downdraft as might occur in a hurricane eyewall (with circular symmetry) or locally in a deep convective cloud</a:t>
            </a:r>
            <a:endParaRPr lang="zh-CN" altLang="en-US" sz="1200" b="1"/>
          </a:p>
        </p:txBody>
      </p:sp>
      <p:sp>
        <p:nvSpPr>
          <p:cNvPr id="73736" name="Text Box 8"/>
          <p:cNvSpPr txBox="1">
            <a:spLocks noChangeArrowheads="1"/>
          </p:cNvSpPr>
          <p:nvPr/>
        </p:nvSpPr>
        <p:spPr bwMode="auto">
          <a:xfrm>
            <a:off x="3581400" y="5219700"/>
            <a:ext cx="4876800" cy="457200"/>
          </a:xfrm>
          <a:prstGeom prst="rect">
            <a:avLst/>
          </a:prstGeom>
          <a:noFill/>
          <a:ln w="9525">
            <a:noFill/>
            <a:miter lim="800000"/>
            <a:headEnd/>
            <a:tailEnd/>
          </a:ln>
          <a:effectLst/>
        </p:spPr>
        <p:txBody>
          <a:bodyPr>
            <a:spAutoFit/>
          </a:bodyPr>
          <a:lstStyle/>
          <a:p>
            <a:pPr algn="ctr">
              <a:spcBef>
                <a:spcPct val="50000"/>
              </a:spcBef>
            </a:pPr>
            <a:r>
              <a:rPr lang="en-US" altLang="zh-CN" sz="1200" b="1"/>
              <a:t>Schematic depicting hurricane precipitation processes, cloud distribution, and preferred regions for charge separation </a:t>
            </a:r>
            <a:endParaRPr lang="zh-CN" altLang="en-US" sz="1200" b="1"/>
          </a:p>
        </p:txBody>
      </p:sp>
      <p:sp>
        <p:nvSpPr>
          <p:cNvPr id="73737" name="Text Box 9"/>
          <p:cNvSpPr txBox="1">
            <a:spLocks noChangeArrowheads="1"/>
          </p:cNvSpPr>
          <p:nvPr/>
        </p:nvSpPr>
        <p:spPr bwMode="auto">
          <a:xfrm>
            <a:off x="7162800" y="6583363"/>
            <a:ext cx="1981200" cy="274637"/>
          </a:xfrm>
          <a:prstGeom prst="rect">
            <a:avLst/>
          </a:prstGeom>
          <a:noFill/>
          <a:ln w="9525">
            <a:noFill/>
            <a:miter lim="800000"/>
            <a:headEnd/>
            <a:tailEnd/>
          </a:ln>
          <a:effectLst/>
        </p:spPr>
        <p:txBody>
          <a:bodyPr>
            <a:spAutoFit/>
          </a:bodyPr>
          <a:lstStyle/>
          <a:p>
            <a:pPr algn="r">
              <a:spcBef>
                <a:spcPct val="50000"/>
              </a:spcBef>
            </a:pPr>
            <a:r>
              <a:rPr lang="en-US" altLang="zh-CN" sz="1200"/>
              <a:t>Black and Hallett 1999</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847725" y="1295400"/>
            <a:ext cx="3789363" cy="5029200"/>
            <a:chOff x="847725" y="1295400"/>
            <a:chExt cx="3789398" cy="5029200"/>
          </a:xfrm>
        </p:grpSpPr>
        <p:pic>
          <p:nvPicPr>
            <p:cNvPr id="30728" name="Picture 2"/>
            <p:cNvPicPr>
              <a:picLocks noChangeAspect="1" noChangeArrowheads="1"/>
            </p:cNvPicPr>
            <p:nvPr/>
          </p:nvPicPr>
          <p:blipFill>
            <a:blip r:embed="rId2" cstate="print"/>
            <a:srcRect l="4253" t="2986" r="7652" b="2612"/>
            <a:stretch>
              <a:fillRect/>
            </a:stretch>
          </p:blipFill>
          <p:spPr bwMode="auto">
            <a:xfrm>
              <a:off x="847725" y="1295400"/>
              <a:ext cx="3789398" cy="5029200"/>
            </a:xfrm>
            <a:prstGeom prst="rect">
              <a:avLst/>
            </a:prstGeom>
            <a:noFill/>
            <a:ln w="9525">
              <a:noFill/>
              <a:miter lim="800000"/>
              <a:headEnd/>
              <a:tailEnd/>
            </a:ln>
          </p:spPr>
        </p:pic>
        <p:sp>
          <p:nvSpPr>
            <p:cNvPr id="4" name="TextBox 3"/>
            <p:cNvSpPr txBox="1"/>
            <p:nvPr/>
          </p:nvSpPr>
          <p:spPr>
            <a:xfrm>
              <a:off x="2590800" y="1362075"/>
              <a:ext cx="1905000" cy="468511"/>
            </a:xfrm>
            <a:prstGeom prst="rect">
              <a:avLst/>
            </a:prstGeom>
            <a:noFill/>
            <a:scene3d>
              <a:camera prst="orthographicFront">
                <a:rot lat="0" lon="0" rev="0"/>
              </a:camera>
              <a:lightRig rig="threePt" dir="t"/>
            </a:scene3d>
          </p:spPr>
          <p:txBody>
            <a:bodyPr>
              <a:spAutoFit/>
            </a:bodyPr>
            <a:lstStyle/>
            <a:p>
              <a:pPr fontAlgn="auto">
                <a:spcBef>
                  <a:spcPts val="0"/>
                </a:spcBef>
                <a:spcAft>
                  <a:spcPts val="0"/>
                </a:spcAft>
                <a:defRPr/>
              </a:pPr>
              <a:r>
                <a:rPr lang="en-US" sz="1100" b="1" dirty="0">
                  <a:solidFill>
                    <a:schemeClr val="bg2"/>
                  </a:solidFill>
                  <a:latin typeface="+mn-lt"/>
                  <a:ea typeface="+mn-ea"/>
                </a:rPr>
                <a:t>C</a:t>
              </a:r>
              <a:r>
                <a:rPr lang="en-US" sz="1100" b="1" baseline="-25000" dirty="0">
                  <a:solidFill>
                    <a:schemeClr val="bg2"/>
                  </a:solidFill>
                  <a:latin typeface="+mn-lt"/>
                  <a:ea typeface="+mn-ea"/>
                </a:rPr>
                <a:t>d</a:t>
              </a:r>
              <a:r>
                <a:rPr lang="en-US" sz="1100" b="1" dirty="0">
                  <a:solidFill>
                    <a:schemeClr val="bg2"/>
                  </a:solidFill>
                  <a:latin typeface="+mn-lt"/>
                  <a:ea typeface="+mn-ea"/>
                </a:rPr>
                <a:t>: Surface exchange coefficient for momentum</a:t>
              </a:r>
            </a:p>
          </p:txBody>
        </p:sp>
        <p:sp>
          <p:nvSpPr>
            <p:cNvPr id="5" name="TextBox 4"/>
            <p:cNvSpPr txBox="1"/>
            <p:nvPr/>
          </p:nvSpPr>
          <p:spPr>
            <a:xfrm>
              <a:off x="2590800" y="3886200"/>
              <a:ext cx="1905000" cy="652569"/>
            </a:xfrm>
            <a:prstGeom prst="rect">
              <a:avLst/>
            </a:prstGeom>
            <a:noFill/>
            <a:scene3d>
              <a:camera prst="orthographicFront">
                <a:rot lat="0" lon="0" rev="0"/>
              </a:camera>
              <a:lightRig rig="threePt" dir="t"/>
            </a:scene3d>
          </p:spPr>
          <p:txBody>
            <a:bodyPr>
              <a:spAutoFit/>
            </a:bodyPr>
            <a:lstStyle/>
            <a:p>
              <a:pPr fontAlgn="auto">
                <a:spcBef>
                  <a:spcPts val="0"/>
                </a:spcBef>
                <a:spcAft>
                  <a:spcPts val="0"/>
                </a:spcAft>
                <a:defRPr/>
              </a:pPr>
              <a:r>
                <a:rPr lang="en-US" sz="1100" b="1" dirty="0">
                  <a:solidFill>
                    <a:schemeClr val="bg2"/>
                  </a:solidFill>
                  <a:latin typeface="+mn-lt"/>
                  <a:ea typeface="+mn-ea"/>
                </a:rPr>
                <a:t>C</a:t>
              </a:r>
              <a:r>
                <a:rPr lang="en-US" sz="1100" b="1" baseline="-25000" dirty="0">
                  <a:solidFill>
                    <a:schemeClr val="bg2"/>
                  </a:solidFill>
                  <a:latin typeface="+mn-lt"/>
                  <a:ea typeface="+mn-ea"/>
                </a:rPr>
                <a:t>k</a:t>
              </a:r>
              <a:r>
                <a:rPr lang="en-US" sz="1100" b="1" dirty="0">
                  <a:solidFill>
                    <a:schemeClr val="bg2"/>
                  </a:solidFill>
                  <a:latin typeface="+mn-lt"/>
                  <a:ea typeface="+mn-ea"/>
                </a:rPr>
                <a:t>: Surface exchange coefficient for moisture &amp; heat</a:t>
              </a:r>
            </a:p>
          </p:txBody>
        </p:sp>
      </p:grpSp>
      <p:grpSp>
        <p:nvGrpSpPr>
          <p:cNvPr id="3" name="Group 10"/>
          <p:cNvGrpSpPr>
            <a:grpSpLocks/>
          </p:cNvGrpSpPr>
          <p:nvPr/>
        </p:nvGrpSpPr>
        <p:grpSpPr bwMode="auto">
          <a:xfrm>
            <a:off x="5089525" y="1295400"/>
            <a:ext cx="2987675" cy="5029200"/>
            <a:chOff x="5090266" y="1657350"/>
            <a:chExt cx="2986934" cy="4626864"/>
          </a:xfrm>
        </p:grpSpPr>
        <p:pic>
          <p:nvPicPr>
            <p:cNvPr id="30724" name="Picture 3"/>
            <p:cNvPicPr>
              <a:picLocks noChangeAspect="1" noChangeArrowheads="1"/>
            </p:cNvPicPr>
            <p:nvPr/>
          </p:nvPicPr>
          <p:blipFill>
            <a:blip r:embed="rId3" cstate="print"/>
            <a:srcRect l="2635" t="3613" r="6148" b="2530"/>
            <a:stretch>
              <a:fillRect/>
            </a:stretch>
          </p:blipFill>
          <p:spPr bwMode="auto">
            <a:xfrm>
              <a:off x="5090266" y="1657350"/>
              <a:ext cx="2986934" cy="4626864"/>
            </a:xfrm>
            <a:prstGeom prst="rect">
              <a:avLst/>
            </a:prstGeom>
            <a:noFill/>
            <a:ln w="9525">
              <a:noFill/>
              <a:miter lim="800000"/>
              <a:headEnd/>
              <a:tailEnd/>
            </a:ln>
          </p:spPr>
        </p:pic>
        <p:sp>
          <p:nvSpPr>
            <p:cNvPr id="6" name="TextBox 5"/>
            <p:cNvSpPr txBox="1"/>
            <p:nvPr/>
          </p:nvSpPr>
          <p:spPr>
            <a:xfrm>
              <a:off x="6448425" y="4648200"/>
              <a:ext cx="1448694" cy="261610"/>
            </a:xfrm>
            <a:prstGeom prst="rect">
              <a:avLst/>
            </a:prstGeom>
            <a:noFill/>
            <a:scene3d>
              <a:camera prst="orthographicFront">
                <a:rot lat="0" lon="0" rev="0"/>
              </a:camera>
              <a:lightRig rig="threePt" dir="t"/>
            </a:scene3d>
          </p:spPr>
          <p:txBody>
            <a:bodyPr>
              <a:spAutoFit/>
            </a:bodyPr>
            <a:lstStyle/>
            <a:p>
              <a:pPr fontAlgn="auto">
                <a:spcBef>
                  <a:spcPts val="0"/>
                </a:spcBef>
                <a:spcAft>
                  <a:spcPts val="0"/>
                </a:spcAft>
                <a:defRPr/>
              </a:pPr>
              <a:r>
                <a:rPr lang="en-US" sz="1100" b="1" dirty="0">
                  <a:solidFill>
                    <a:schemeClr val="bg2"/>
                  </a:solidFill>
                  <a:latin typeface="+mn-lt"/>
                  <a:ea typeface="+mn-ea"/>
                </a:rPr>
                <a:t>K</a:t>
              </a:r>
              <a:r>
                <a:rPr lang="en-US" sz="1100" b="1" baseline="-25000" dirty="0">
                  <a:solidFill>
                    <a:schemeClr val="bg2"/>
                  </a:solidFill>
                  <a:latin typeface="+mn-lt"/>
                  <a:ea typeface="+mn-ea"/>
                </a:rPr>
                <a:t>m</a:t>
              </a:r>
              <a:r>
                <a:rPr lang="en-US" sz="1100" b="1" dirty="0">
                  <a:solidFill>
                    <a:schemeClr val="bg2"/>
                  </a:solidFill>
                  <a:latin typeface="+mn-lt"/>
                  <a:ea typeface="+mn-ea"/>
                </a:rPr>
                <a:t> =1/4 </a:t>
              </a:r>
              <a:r>
                <a:rPr lang="en-US" sz="1100" b="1" dirty="0" err="1">
                  <a:solidFill>
                    <a:schemeClr val="bg2"/>
                  </a:solidFill>
                  <a:latin typeface="+mn-lt"/>
                  <a:ea typeface="+mn-ea"/>
                </a:rPr>
                <a:t>K</a:t>
              </a:r>
              <a:r>
                <a:rPr lang="en-US" sz="1100" b="1" baseline="-25000" dirty="0" err="1">
                  <a:solidFill>
                    <a:schemeClr val="bg2"/>
                  </a:solidFill>
                  <a:latin typeface="+mn-lt"/>
                  <a:ea typeface="+mn-ea"/>
                </a:rPr>
                <a:t>mc</a:t>
              </a:r>
              <a:r>
                <a:rPr lang="en-US" sz="1100" b="1" dirty="0">
                  <a:solidFill>
                    <a:schemeClr val="bg2"/>
                  </a:solidFill>
                  <a:latin typeface="+mn-lt"/>
                  <a:ea typeface="+mn-ea"/>
                </a:rPr>
                <a:t> </a:t>
              </a:r>
            </a:p>
          </p:txBody>
        </p:sp>
        <p:sp>
          <p:nvSpPr>
            <p:cNvPr id="7" name="TextBox 6"/>
            <p:cNvSpPr txBox="1"/>
            <p:nvPr/>
          </p:nvSpPr>
          <p:spPr>
            <a:xfrm>
              <a:off x="6429375" y="3181350"/>
              <a:ext cx="1448694" cy="261610"/>
            </a:xfrm>
            <a:prstGeom prst="rect">
              <a:avLst/>
            </a:prstGeom>
            <a:noFill/>
            <a:scene3d>
              <a:camera prst="orthographicFront">
                <a:rot lat="0" lon="0" rev="0"/>
              </a:camera>
              <a:lightRig rig="threePt" dir="t"/>
            </a:scene3d>
          </p:spPr>
          <p:txBody>
            <a:bodyPr>
              <a:spAutoFit/>
            </a:bodyPr>
            <a:lstStyle/>
            <a:p>
              <a:pPr fontAlgn="auto">
                <a:spcBef>
                  <a:spcPts val="0"/>
                </a:spcBef>
                <a:spcAft>
                  <a:spcPts val="0"/>
                </a:spcAft>
                <a:defRPr/>
              </a:pPr>
              <a:r>
                <a:rPr lang="en-US" sz="1100" b="1" dirty="0">
                  <a:solidFill>
                    <a:schemeClr val="bg2"/>
                  </a:solidFill>
                  <a:latin typeface="+mn-lt"/>
                  <a:ea typeface="+mn-ea"/>
                </a:rPr>
                <a:t>K</a:t>
              </a:r>
              <a:r>
                <a:rPr lang="en-US" sz="1100" b="1" baseline="-25000" dirty="0">
                  <a:solidFill>
                    <a:schemeClr val="bg2"/>
                  </a:solidFill>
                  <a:latin typeface="+mn-lt"/>
                  <a:ea typeface="+mn-ea"/>
                </a:rPr>
                <a:t>m</a:t>
              </a:r>
              <a:r>
                <a:rPr lang="en-US" sz="1100" b="1" dirty="0">
                  <a:solidFill>
                    <a:schemeClr val="bg2"/>
                  </a:solidFill>
                  <a:latin typeface="+mn-lt"/>
                  <a:ea typeface="+mn-ea"/>
                </a:rPr>
                <a:t> =1/2 </a:t>
              </a:r>
              <a:r>
                <a:rPr lang="en-US" sz="1100" b="1" dirty="0" err="1">
                  <a:solidFill>
                    <a:schemeClr val="bg2"/>
                  </a:solidFill>
                  <a:latin typeface="+mn-lt"/>
                  <a:ea typeface="+mn-ea"/>
                </a:rPr>
                <a:t>K</a:t>
              </a:r>
              <a:r>
                <a:rPr lang="en-US" sz="1100" b="1" baseline="-25000" dirty="0" err="1">
                  <a:solidFill>
                    <a:schemeClr val="bg2"/>
                  </a:solidFill>
                  <a:latin typeface="+mn-lt"/>
                  <a:ea typeface="+mn-ea"/>
                </a:rPr>
                <a:t>mc</a:t>
              </a:r>
              <a:r>
                <a:rPr lang="en-US" sz="1100" b="1" dirty="0">
                  <a:solidFill>
                    <a:schemeClr val="bg2"/>
                  </a:solidFill>
                  <a:latin typeface="+mn-lt"/>
                  <a:ea typeface="+mn-ea"/>
                </a:rPr>
                <a:t> </a:t>
              </a:r>
            </a:p>
          </p:txBody>
        </p:sp>
        <p:sp>
          <p:nvSpPr>
            <p:cNvPr id="8" name="TextBox 7"/>
            <p:cNvSpPr txBox="1"/>
            <p:nvPr/>
          </p:nvSpPr>
          <p:spPr>
            <a:xfrm>
              <a:off x="6429375" y="1733550"/>
              <a:ext cx="1448694" cy="430887"/>
            </a:xfrm>
            <a:prstGeom prst="rect">
              <a:avLst/>
            </a:prstGeom>
            <a:noFill/>
            <a:scene3d>
              <a:camera prst="orthographicFront">
                <a:rot lat="0" lon="0" rev="0"/>
              </a:camera>
              <a:lightRig rig="threePt" dir="t"/>
            </a:scene3d>
          </p:spPr>
          <p:txBody>
            <a:bodyPr>
              <a:spAutoFit/>
            </a:bodyPr>
            <a:lstStyle/>
            <a:p>
              <a:pPr fontAlgn="auto">
                <a:spcBef>
                  <a:spcPts val="0"/>
                </a:spcBef>
                <a:spcAft>
                  <a:spcPts val="0"/>
                </a:spcAft>
                <a:defRPr/>
              </a:pPr>
              <a:r>
                <a:rPr lang="en-US" sz="1100" b="1" dirty="0" err="1">
                  <a:solidFill>
                    <a:schemeClr val="bg2"/>
                  </a:solidFill>
                  <a:latin typeface="+mn-lt"/>
                  <a:ea typeface="+mn-ea"/>
                </a:rPr>
                <a:t>K</a:t>
              </a:r>
              <a:r>
                <a:rPr lang="en-US" sz="1100" b="1" baseline="-25000" dirty="0" err="1">
                  <a:solidFill>
                    <a:schemeClr val="bg2"/>
                  </a:solidFill>
                  <a:latin typeface="+mn-lt"/>
                  <a:ea typeface="+mn-ea"/>
                </a:rPr>
                <a:t>mc</a:t>
              </a:r>
              <a:r>
                <a:rPr lang="en-US" sz="1100" b="1" dirty="0">
                  <a:solidFill>
                    <a:schemeClr val="bg2"/>
                  </a:solidFill>
                  <a:latin typeface="+mn-lt"/>
                  <a:ea typeface="+mn-ea"/>
                </a:rPr>
                <a:t>: Eddy diffusivity for momentum </a:t>
              </a:r>
            </a:p>
          </p:txBody>
        </p:sp>
      </p:grpSp>
      <p:sp>
        <p:nvSpPr>
          <p:cNvPr id="9" name="Title 8"/>
          <p:cNvSpPr>
            <a:spLocks noGrp="1"/>
          </p:cNvSpPr>
          <p:nvPr>
            <p:ph type="title"/>
          </p:nvPr>
        </p:nvSpPr>
        <p:spPr>
          <a:xfrm>
            <a:off x="457200" y="274638"/>
            <a:ext cx="8229600" cy="944562"/>
          </a:xfrm>
        </p:spPr>
        <p:txBody>
          <a:bodyPr>
            <a:normAutofit/>
          </a:bodyPr>
          <a:lstStyle/>
          <a:p>
            <a:r>
              <a:rPr lang="en-US" altLang="zh-CN" sz="3200" b="1" u="sng" smtClean="0">
                <a:solidFill>
                  <a:srgbClr val="FFC000"/>
                </a:solidFill>
                <a:effectLst>
                  <a:outerShdw blurRad="38100" dist="38100" dir="2700000" algn="tl">
                    <a:srgbClr val="FFFFFF"/>
                  </a:outerShdw>
                </a:effectLst>
              </a:rPr>
              <a:t>High Resolution PBL Physics Parameters</a:t>
            </a:r>
            <a:endParaRPr lang="en-US" altLang="zh-CN" sz="3200" u="sng" smtClean="0">
              <a:solidFill>
                <a:srgbClr val="FFC000"/>
              </a:solidFill>
              <a:effectLst>
                <a:outerShdw blurRad="38100" dist="38100" dir="2700000" algn="tl">
                  <a:srgbClr val="FFFFFF"/>
                </a:outerShdw>
              </a:effectLst>
            </a:endParaRPr>
          </a:p>
        </p:txBody>
      </p:sp>
      <p:sp>
        <p:nvSpPr>
          <p:cNvPr id="30732" name="Text Box 12"/>
          <p:cNvSpPr txBox="1">
            <a:spLocks noChangeArrowheads="1"/>
          </p:cNvSpPr>
          <p:nvPr/>
        </p:nvSpPr>
        <p:spPr bwMode="auto">
          <a:xfrm>
            <a:off x="6705600" y="6583363"/>
            <a:ext cx="2438400" cy="274637"/>
          </a:xfrm>
          <a:prstGeom prst="rect">
            <a:avLst/>
          </a:prstGeom>
          <a:noFill/>
          <a:ln w="9525">
            <a:noFill/>
            <a:miter lim="800000"/>
            <a:headEnd/>
            <a:tailEnd/>
          </a:ln>
          <a:effectLst/>
        </p:spPr>
        <p:txBody>
          <a:bodyPr>
            <a:spAutoFit/>
          </a:bodyPr>
          <a:lstStyle/>
          <a:p>
            <a:pPr algn="r">
              <a:spcBef>
                <a:spcPct val="50000"/>
              </a:spcBef>
            </a:pPr>
            <a:r>
              <a:rPr lang="en-US" altLang="zh-CN" sz="1200"/>
              <a:t>Gopalakrishnan et al. 2011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 y="152400"/>
            <a:ext cx="8686800" cy="639763"/>
          </a:xfrm>
        </p:spPr>
        <p:txBody>
          <a:bodyPr rtlCol="0">
            <a:normAutofit fontScale="90000"/>
          </a:bodyPr>
          <a:lstStyle/>
          <a:p>
            <a:pPr fontAlgn="auto">
              <a:spcAft>
                <a:spcPts val="0"/>
              </a:spcAft>
              <a:defRPr/>
            </a:pPr>
            <a:r>
              <a:rPr lang="en-US" sz="3600" u="sng" dirty="0" smtClean="0">
                <a:solidFill>
                  <a:srgbClr val="FFC000"/>
                </a:solidFill>
                <a:uFill>
                  <a:solidFill>
                    <a:srgbClr val="FFFF00"/>
                  </a:solidFill>
                </a:uFill>
              </a:rPr>
              <a:t>Major HWRF active developments</a:t>
            </a:r>
          </a:p>
        </p:txBody>
      </p:sp>
      <p:sp>
        <p:nvSpPr>
          <p:cNvPr id="67587" name="Rectangle 3"/>
          <p:cNvSpPr>
            <a:spLocks noGrp="1" noChangeArrowheads="1"/>
          </p:cNvSpPr>
          <p:nvPr>
            <p:ph type="body" idx="4294967295"/>
          </p:nvPr>
        </p:nvSpPr>
        <p:spPr>
          <a:xfrm>
            <a:off x="457200" y="838200"/>
            <a:ext cx="8458200" cy="5791200"/>
          </a:xfrm>
        </p:spPr>
        <p:txBody>
          <a:bodyPr rtlCol="0">
            <a:normAutofit fontScale="92500" lnSpcReduction="20000"/>
          </a:bodyPr>
          <a:lstStyle/>
          <a:p>
            <a:pPr fontAlgn="auto">
              <a:lnSpc>
                <a:spcPct val="80000"/>
              </a:lnSpc>
              <a:spcBef>
                <a:spcPts val="800"/>
              </a:spcBef>
              <a:spcAft>
                <a:spcPts val="0"/>
              </a:spcAft>
              <a:buFont typeface="Arial" pitchFamily="34" charset="0"/>
              <a:buChar char="•"/>
              <a:defRPr/>
            </a:pPr>
            <a:r>
              <a:rPr lang="en-US" sz="2400" dirty="0" smtClean="0">
                <a:solidFill>
                  <a:srgbClr val="92D050"/>
                </a:solidFill>
              </a:rPr>
              <a:t>Model framework expansion</a:t>
            </a:r>
          </a:p>
          <a:p>
            <a:pPr lvl="1" fontAlgn="auto">
              <a:lnSpc>
                <a:spcPct val="80000"/>
              </a:lnSpc>
              <a:spcBef>
                <a:spcPts val="800"/>
              </a:spcBef>
              <a:spcAft>
                <a:spcPts val="0"/>
              </a:spcAft>
              <a:buFont typeface="Arial" pitchFamily="34" charset="0"/>
              <a:buChar char="–"/>
              <a:defRPr/>
            </a:pPr>
            <a:r>
              <a:rPr lang="en-US" sz="2000" dirty="0" smtClean="0"/>
              <a:t>New model internal storm track algorithm (HRD-EMC)</a:t>
            </a:r>
          </a:p>
          <a:p>
            <a:pPr lvl="1" fontAlgn="auto">
              <a:lnSpc>
                <a:spcPct val="80000"/>
              </a:lnSpc>
              <a:spcBef>
                <a:spcPts val="800"/>
              </a:spcBef>
              <a:spcAft>
                <a:spcPts val="0"/>
              </a:spcAft>
              <a:buFont typeface="Arial" pitchFamily="34" charset="0"/>
              <a:buChar char="–"/>
              <a:defRPr/>
            </a:pPr>
            <a:r>
              <a:rPr lang="en-US" sz="2000" dirty="0" smtClean="0"/>
              <a:t>Multiple nest framework (HRD-EMC)</a:t>
            </a:r>
          </a:p>
          <a:p>
            <a:pPr lvl="1" fontAlgn="auto">
              <a:lnSpc>
                <a:spcPct val="80000"/>
              </a:lnSpc>
              <a:spcBef>
                <a:spcPts val="800"/>
              </a:spcBef>
              <a:spcAft>
                <a:spcPts val="0"/>
              </a:spcAft>
              <a:buFont typeface="Arial" pitchFamily="34" charset="0"/>
              <a:buChar char="–"/>
              <a:defRPr/>
            </a:pPr>
            <a:r>
              <a:rPr lang="en-US" sz="2000" dirty="0" smtClean="0"/>
              <a:t>Idealized test (HRD-ESRL)</a:t>
            </a:r>
          </a:p>
          <a:p>
            <a:pPr fontAlgn="auto">
              <a:lnSpc>
                <a:spcPct val="80000"/>
              </a:lnSpc>
              <a:spcBef>
                <a:spcPts val="800"/>
              </a:spcBef>
              <a:spcAft>
                <a:spcPts val="0"/>
              </a:spcAft>
              <a:buFont typeface="Arial" pitchFamily="34" charset="0"/>
              <a:buChar char="•"/>
              <a:defRPr/>
            </a:pPr>
            <a:r>
              <a:rPr lang="en-US" sz="2400" dirty="0" smtClean="0">
                <a:solidFill>
                  <a:srgbClr val="92D050"/>
                </a:solidFill>
              </a:rPr>
              <a:t>Physics improvement</a:t>
            </a:r>
          </a:p>
          <a:p>
            <a:pPr lvl="1" fontAlgn="auto">
              <a:lnSpc>
                <a:spcPct val="80000"/>
              </a:lnSpc>
              <a:spcBef>
                <a:spcPts val="800"/>
              </a:spcBef>
              <a:spcAft>
                <a:spcPts val="0"/>
              </a:spcAft>
              <a:buFont typeface="Arial" pitchFamily="34" charset="0"/>
              <a:buChar char="–"/>
              <a:defRPr/>
            </a:pPr>
            <a:r>
              <a:rPr lang="en-US" sz="2000" dirty="0" smtClean="0"/>
              <a:t>New GFS convection and shallow convection (EMC)</a:t>
            </a:r>
          </a:p>
          <a:p>
            <a:pPr lvl="1" fontAlgn="auto">
              <a:lnSpc>
                <a:spcPct val="80000"/>
              </a:lnSpc>
              <a:spcBef>
                <a:spcPts val="800"/>
              </a:spcBef>
              <a:spcAft>
                <a:spcPts val="0"/>
              </a:spcAft>
              <a:buFont typeface="Arial" pitchFamily="34" charset="0"/>
              <a:buChar char="–"/>
              <a:defRPr/>
            </a:pPr>
            <a:r>
              <a:rPr lang="en-US" sz="2000" dirty="0" smtClean="0"/>
              <a:t>Modified PBL (HRD-EMC)</a:t>
            </a:r>
          </a:p>
          <a:p>
            <a:pPr lvl="1" fontAlgn="auto">
              <a:lnSpc>
                <a:spcPct val="80000"/>
              </a:lnSpc>
              <a:spcBef>
                <a:spcPts val="800"/>
              </a:spcBef>
              <a:spcAft>
                <a:spcPts val="0"/>
              </a:spcAft>
              <a:buFont typeface="Arial" pitchFamily="34" charset="0"/>
              <a:buChar char="–"/>
              <a:defRPr/>
            </a:pPr>
            <a:r>
              <a:rPr lang="en-US" sz="2000" dirty="0" smtClean="0"/>
              <a:t>GFDL surface scheme (EMC-HRD)</a:t>
            </a:r>
          </a:p>
          <a:p>
            <a:pPr lvl="1" fontAlgn="auto">
              <a:lnSpc>
                <a:spcPct val="80000"/>
              </a:lnSpc>
              <a:spcBef>
                <a:spcPts val="800"/>
              </a:spcBef>
              <a:spcAft>
                <a:spcPts val="0"/>
              </a:spcAft>
              <a:buFont typeface="Arial" pitchFamily="34" charset="0"/>
              <a:buChar char="–"/>
              <a:defRPr/>
            </a:pPr>
            <a:r>
              <a:rPr lang="en-US" sz="2000" dirty="0" smtClean="0"/>
              <a:t>Modifications to treatment of eddy diffusivity (HRD-EMC)</a:t>
            </a:r>
          </a:p>
          <a:p>
            <a:pPr fontAlgn="auto">
              <a:lnSpc>
                <a:spcPct val="80000"/>
              </a:lnSpc>
              <a:spcBef>
                <a:spcPts val="800"/>
              </a:spcBef>
              <a:spcAft>
                <a:spcPts val="0"/>
              </a:spcAft>
              <a:buFont typeface="Arial" pitchFamily="34" charset="0"/>
              <a:buChar char="•"/>
              <a:defRPr/>
            </a:pPr>
            <a:r>
              <a:rPr lang="en-US" sz="2400" dirty="0" smtClean="0">
                <a:solidFill>
                  <a:srgbClr val="92D050"/>
                </a:solidFill>
              </a:rPr>
              <a:t>Vortex initialization &amp; Cycling (EMC-HRD)</a:t>
            </a:r>
          </a:p>
          <a:p>
            <a:pPr lvl="1" fontAlgn="auto">
              <a:lnSpc>
                <a:spcPct val="80000"/>
              </a:lnSpc>
              <a:spcBef>
                <a:spcPts val="800"/>
              </a:spcBef>
              <a:spcAft>
                <a:spcPts val="0"/>
              </a:spcAft>
              <a:buFont typeface="Arial" pitchFamily="34" charset="0"/>
              <a:buChar char="–"/>
              <a:defRPr/>
            </a:pPr>
            <a:r>
              <a:rPr lang="en-US" sz="2000" dirty="0" smtClean="0"/>
              <a:t>Improve vortex initialization for more realistic storm size and intensity corrections</a:t>
            </a:r>
          </a:p>
          <a:p>
            <a:pPr lvl="1" fontAlgn="auto">
              <a:lnSpc>
                <a:spcPct val="80000"/>
              </a:lnSpc>
              <a:spcBef>
                <a:spcPts val="800"/>
              </a:spcBef>
              <a:spcAft>
                <a:spcPts val="0"/>
              </a:spcAft>
              <a:buFont typeface="Arial" pitchFamily="34" charset="0"/>
              <a:buChar char="–"/>
              <a:defRPr/>
            </a:pPr>
            <a:r>
              <a:rPr lang="en-US" sz="2000" dirty="0" smtClean="0"/>
              <a:t>Cycle multiple-nest fields </a:t>
            </a:r>
          </a:p>
          <a:p>
            <a:pPr fontAlgn="auto">
              <a:lnSpc>
                <a:spcPct val="80000"/>
              </a:lnSpc>
              <a:spcBef>
                <a:spcPts val="800"/>
              </a:spcBef>
              <a:spcAft>
                <a:spcPts val="0"/>
              </a:spcAft>
              <a:buFont typeface="Arial" pitchFamily="34" charset="0"/>
              <a:buChar char="•"/>
              <a:defRPr/>
            </a:pPr>
            <a:r>
              <a:rPr lang="en-US" sz="2400" dirty="0" smtClean="0">
                <a:solidFill>
                  <a:srgbClr val="92D050"/>
                </a:solidFill>
              </a:rPr>
              <a:t>Couple to HYCOM ocean model in the Atlantic (EMC)</a:t>
            </a:r>
          </a:p>
          <a:p>
            <a:pPr fontAlgn="auto">
              <a:lnSpc>
                <a:spcPct val="80000"/>
              </a:lnSpc>
              <a:spcBef>
                <a:spcPts val="800"/>
              </a:spcBef>
              <a:spcAft>
                <a:spcPts val="0"/>
              </a:spcAft>
              <a:buFont typeface="Arial" pitchFamily="34" charset="0"/>
              <a:buChar char="•"/>
              <a:defRPr/>
            </a:pPr>
            <a:r>
              <a:rPr lang="en-US" sz="2400" dirty="0" smtClean="0">
                <a:solidFill>
                  <a:srgbClr val="92D050"/>
                </a:solidFill>
              </a:rPr>
              <a:t>Data assimilation</a:t>
            </a:r>
          </a:p>
          <a:p>
            <a:pPr lvl="1" fontAlgn="auto">
              <a:lnSpc>
                <a:spcPct val="80000"/>
              </a:lnSpc>
              <a:spcBef>
                <a:spcPts val="800"/>
              </a:spcBef>
              <a:spcAft>
                <a:spcPts val="0"/>
              </a:spcAft>
              <a:buFont typeface="Arial" pitchFamily="34" charset="0"/>
              <a:buChar char="–"/>
              <a:defRPr/>
            </a:pPr>
            <a:r>
              <a:rPr lang="en-US" sz="2000" dirty="0" smtClean="0"/>
              <a:t>GSI &amp; Hybrid DA (EMC)</a:t>
            </a:r>
          </a:p>
          <a:p>
            <a:pPr lvl="1" fontAlgn="auto">
              <a:lnSpc>
                <a:spcPct val="80000"/>
              </a:lnSpc>
              <a:spcBef>
                <a:spcPts val="800"/>
              </a:spcBef>
              <a:spcAft>
                <a:spcPts val="0"/>
              </a:spcAft>
              <a:buFont typeface="Arial" pitchFamily="34" charset="0"/>
              <a:buChar char="–"/>
              <a:defRPr/>
            </a:pPr>
            <a:r>
              <a:rPr lang="en-US" sz="2000" dirty="0" smtClean="0"/>
              <a:t>HEDAS &amp; Regional Hybrid DA (HRD-EMC)</a:t>
            </a:r>
          </a:p>
          <a:p>
            <a:pPr fontAlgn="auto">
              <a:lnSpc>
                <a:spcPct val="80000"/>
              </a:lnSpc>
              <a:spcBef>
                <a:spcPts val="800"/>
              </a:spcBef>
              <a:spcAft>
                <a:spcPts val="0"/>
              </a:spcAft>
              <a:buFont typeface="Arial" pitchFamily="34" charset="0"/>
              <a:buChar char="•"/>
              <a:defRPr/>
            </a:pPr>
            <a:r>
              <a:rPr lang="en-US" sz="2400" dirty="0" smtClean="0">
                <a:solidFill>
                  <a:srgbClr val="92D050"/>
                </a:solidFill>
              </a:rPr>
              <a:t>Model compatibility (EMC)</a:t>
            </a:r>
          </a:p>
          <a:p>
            <a:pPr lvl="1" fontAlgn="auto">
              <a:lnSpc>
                <a:spcPct val="80000"/>
              </a:lnSpc>
              <a:spcBef>
                <a:spcPts val="800"/>
              </a:spcBef>
              <a:spcAft>
                <a:spcPts val="0"/>
              </a:spcAft>
              <a:buFont typeface="Arial" pitchFamily="34" charset="0"/>
              <a:buChar char="–"/>
              <a:defRPr/>
            </a:pPr>
            <a:r>
              <a:rPr lang="en-US" sz="2000" dirty="0" smtClean="0"/>
              <a:t>Add configuration flexibility </a:t>
            </a:r>
          </a:p>
          <a:p>
            <a:pPr lvl="1" fontAlgn="auto">
              <a:lnSpc>
                <a:spcPct val="80000"/>
              </a:lnSpc>
              <a:spcBef>
                <a:spcPts val="800"/>
              </a:spcBef>
              <a:spcAft>
                <a:spcPts val="0"/>
              </a:spcAft>
              <a:buFont typeface="Arial" pitchFamily="34" charset="0"/>
              <a:buChar char="–"/>
              <a:defRPr/>
            </a:pPr>
            <a:r>
              <a:rPr lang="en-US" sz="2000" dirty="0" smtClean="0"/>
              <a:t>Add multi-platform compatibility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2000"/>
                                        <p:tgtEl>
                                          <p:spTgt spid="6758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587">
                                            <p:txEl>
                                              <p:pRg st="1" end="1"/>
                                            </p:txEl>
                                          </p:spTgt>
                                        </p:tgtEl>
                                        <p:attrNameLst>
                                          <p:attrName>style.visibility</p:attrName>
                                        </p:attrNameLst>
                                      </p:cBhvr>
                                      <p:to>
                                        <p:strVal val="visible"/>
                                      </p:to>
                                    </p:set>
                                    <p:animEffect transition="in" filter="fade">
                                      <p:cBhvr>
                                        <p:cTn id="10" dur="2000"/>
                                        <p:tgtEl>
                                          <p:spTgt spid="6758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587">
                                            <p:txEl>
                                              <p:pRg st="2" end="2"/>
                                            </p:txEl>
                                          </p:spTgt>
                                        </p:tgtEl>
                                        <p:attrNameLst>
                                          <p:attrName>style.visibility</p:attrName>
                                        </p:attrNameLst>
                                      </p:cBhvr>
                                      <p:to>
                                        <p:strVal val="visible"/>
                                      </p:to>
                                    </p:set>
                                    <p:animEffect transition="in" filter="fade">
                                      <p:cBhvr>
                                        <p:cTn id="13" dur="2000"/>
                                        <p:tgtEl>
                                          <p:spTgt spid="6758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587">
                                            <p:txEl>
                                              <p:pRg st="3" end="3"/>
                                            </p:txEl>
                                          </p:spTgt>
                                        </p:tgtEl>
                                        <p:attrNameLst>
                                          <p:attrName>style.visibility</p:attrName>
                                        </p:attrNameLst>
                                      </p:cBhvr>
                                      <p:to>
                                        <p:strVal val="visible"/>
                                      </p:to>
                                    </p:set>
                                    <p:animEffect transition="in" filter="fade">
                                      <p:cBhvr>
                                        <p:cTn id="16" dur="2000"/>
                                        <p:tgtEl>
                                          <p:spTgt spid="6758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7587">
                                            <p:txEl>
                                              <p:pRg st="4" end="4"/>
                                            </p:txEl>
                                          </p:spTgt>
                                        </p:tgtEl>
                                        <p:attrNameLst>
                                          <p:attrName>style.visibility</p:attrName>
                                        </p:attrNameLst>
                                      </p:cBhvr>
                                      <p:to>
                                        <p:strVal val="visible"/>
                                      </p:to>
                                    </p:set>
                                    <p:animEffect transition="in" filter="fade">
                                      <p:cBhvr>
                                        <p:cTn id="21" dur="2000"/>
                                        <p:tgtEl>
                                          <p:spTgt spid="6758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7587">
                                            <p:txEl>
                                              <p:pRg st="5" end="5"/>
                                            </p:txEl>
                                          </p:spTgt>
                                        </p:tgtEl>
                                        <p:attrNameLst>
                                          <p:attrName>style.visibility</p:attrName>
                                        </p:attrNameLst>
                                      </p:cBhvr>
                                      <p:to>
                                        <p:strVal val="visible"/>
                                      </p:to>
                                    </p:set>
                                    <p:animEffect transition="in" filter="fade">
                                      <p:cBhvr>
                                        <p:cTn id="24" dur="2000"/>
                                        <p:tgtEl>
                                          <p:spTgt spid="6758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7587">
                                            <p:txEl>
                                              <p:pRg st="6" end="6"/>
                                            </p:txEl>
                                          </p:spTgt>
                                        </p:tgtEl>
                                        <p:attrNameLst>
                                          <p:attrName>style.visibility</p:attrName>
                                        </p:attrNameLst>
                                      </p:cBhvr>
                                      <p:to>
                                        <p:strVal val="visible"/>
                                      </p:to>
                                    </p:set>
                                    <p:animEffect transition="in" filter="fade">
                                      <p:cBhvr>
                                        <p:cTn id="27" dur="2000"/>
                                        <p:tgtEl>
                                          <p:spTgt spid="67587">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7587">
                                            <p:txEl>
                                              <p:pRg st="7" end="7"/>
                                            </p:txEl>
                                          </p:spTgt>
                                        </p:tgtEl>
                                        <p:attrNameLst>
                                          <p:attrName>style.visibility</p:attrName>
                                        </p:attrNameLst>
                                      </p:cBhvr>
                                      <p:to>
                                        <p:strVal val="visible"/>
                                      </p:to>
                                    </p:set>
                                    <p:animEffect transition="in" filter="fade">
                                      <p:cBhvr>
                                        <p:cTn id="30" dur="2000"/>
                                        <p:tgtEl>
                                          <p:spTgt spid="67587">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7587">
                                            <p:txEl>
                                              <p:pRg st="8" end="8"/>
                                            </p:txEl>
                                          </p:spTgt>
                                        </p:tgtEl>
                                        <p:attrNameLst>
                                          <p:attrName>style.visibility</p:attrName>
                                        </p:attrNameLst>
                                      </p:cBhvr>
                                      <p:to>
                                        <p:strVal val="visible"/>
                                      </p:to>
                                    </p:set>
                                    <p:animEffect transition="in" filter="fade">
                                      <p:cBhvr>
                                        <p:cTn id="33" dur="2000"/>
                                        <p:tgtEl>
                                          <p:spTgt spid="67587">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7587">
                                            <p:txEl>
                                              <p:pRg st="9" end="9"/>
                                            </p:txEl>
                                          </p:spTgt>
                                        </p:tgtEl>
                                        <p:attrNameLst>
                                          <p:attrName>style.visibility</p:attrName>
                                        </p:attrNameLst>
                                      </p:cBhvr>
                                      <p:to>
                                        <p:strVal val="visible"/>
                                      </p:to>
                                    </p:set>
                                    <p:animEffect transition="in" filter="fade">
                                      <p:cBhvr>
                                        <p:cTn id="38" dur="2000"/>
                                        <p:tgtEl>
                                          <p:spTgt spid="67587">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7587">
                                            <p:txEl>
                                              <p:pRg st="10" end="10"/>
                                            </p:txEl>
                                          </p:spTgt>
                                        </p:tgtEl>
                                        <p:attrNameLst>
                                          <p:attrName>style.visibility</p:attrName>
                                        </p:attrNameLst>
                                      </p:cBhvr>
                                      <p:to>
                                        <p:strVal val="visible"/>
                                      </p:to>
                                    </p:set>
                                    <p:animEffect transition="in" filter="fade">
                                      <p:cBhvr>
                                        <p:cTn id="41" dur="2000"/>
                                        <p:tgtEl>
                                          <p:spTgt spid="67587">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7587">
                                            <p:txEl>
                                              <p:pRg st="11" end="11"/>
                                            </p:txEl>
                                          </p:spTgt>
                                        </p:tgtEl>
                                        <p:attrNameLst>
                                          <p:attrName>style.visibility</p:attrName>
                                        </p:attrNameLst>
                                      </p:cBhvr>
                                      <p:to>
                                        <p:strVal val="visible"/>
                                      </p:to>
                                    </p:set>
                                    <p:animEffect transition="in" filter="fade">
                                      <p:cBhvr>
                                        <p:cTn id="44" dur="2000"/>
                                        <p:tgtEl>
                                          <p:spTgt spid="67587">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7587">
                                            <p:txEl>
                                              <p:pRg st="12" end="12"/>
                                            </p:txEl>
                                          </p:spTgt>
                                        </p:tgtEl>
                                        <p:attrNameLst>
                                          <p:attrName>style.visibility</p:attrName>
                                        </p:attrNameLst>
                                      </p:cBhvr>
                                      <p:to>
                                        <p:strVal val="visible"/>
                                      </p:to>
                                    </p:set>
                                    <p:animEffect transition="in" filter="fade">
                                      <p:cBhvr>
                                        <p:cTn id="49" dur="2000"/>
                                        <p:tgtEl>
                                          <p:spTgt spid="67587">
                                            <p:txEl>
                                              <p:pRg st="12" end="1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7587">
                                            <p:txEl>
                                              <p:pRg st="13" end="13"/>
                                            </p:txEl>
                                          </p:spTgt>
                                        </p:tgtEl>
                                        <p:attrNameLst>
                                          <p:attrName>style.visibility</p:attrName>
                                        </p:attrNameLst>
                                      </p:cBhvr>
                                      <p:to>
                                        <p:strVal val="visible"/>
                                      </p:to>
                                    </p:set>
                                    <p:animEffect transition="in" filter="fade">
                                      <p:cBhvr>
                                        <p:cTn id="54" dur="2000"/>
                                        <p:tgtEl>
                                          <p:spTgt spid="67587">
                                            <p:txEl>
                                              <p:pRg st="13" end="1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7587">
                                            <p:txEl>
                                              <p:pRg st="14" end="14"/>
                                            </p:txEl>
                                          </p:spTgt>
                                        </p:tgtEl>
                                        <p:attrNameLst>
                                          <p:attrName>style.visibility</p:attrName>
                                        </p:attrNameLst>
                                      </p:cBhvr>
                                      <p:to>
                                        <p:strVal val="visible"/>
                                      </p:to>
                                    </p:set>
                                    <p:animEffect transition="in" filter="fade">
                                      <p:cBhvr>
                                        <p:cTn id="57" dur="2000"/>
                                        <p:tgtEl>
                                          <p:spTgt spid="67587">
                                            <p:txEl>
                                              <p:pRg st="14" end="14"/>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7587">
                                            <p:txEl>
                                              <p:pRg st="15" end="15"/>
                                            </p:txEl>
                                          </p:spTgt>
                                        </p:tgtEl>
                                        <p:attrNameLst>
                                          <p:attrName>style.visibility</p:attrName>
                                        </p:attrNameLst>
                                      </p:cBhvr>
                                      <p:to>
                                        <p:strVal val="visible"/>
                                      </p:to>
                                    </p:set>
                                    <p:animEffect transition="in" filter="fade">
                                      <p:cBhvr>
                                        <p:cTn id="60" dur="2000"/>
                                        <p:tgtEl>
                                          <p:spTgt spid="67587">
                                            <p:txEl>
                                              <p:pRg st="15" end="1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7587">
                                            <p:txEl>
                                              <p:pRg st="16" end="16"/>
                                            </p:txEl>
                                          </p:spTgt>
                                        </p:tgtEl>
                                        <p:attrNameLst>
                                          <p:attrName>style.visibility</p:attrName>
                                        </p:attrNameLst>
                                      </p:cBhvr>
                                      <p:to>
                                        <p:strVal val="visible"/>
                                      </p:to>
                                    </p:set>
                                    <p:animEffect transition="in" filter="fade">
                                      <p:cBhvr>
                                        <p:cTn id="65" dur="2000"/>
                                        <p:tgtEl>
                                          <p:spTgt spid="67587">
                                            <p:txEl>
                                              <p:pRg st="16" end="16"/>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7587">
                                            <p:txEl>
                                              <p:pRg st="17" end="17"/>
                                            </p:txEl>
                                          </p:spTgt>
                                        </p:tgtEl>
                                        <p:attrNameLst>
                                          <p:attrName>style.visibility</p:attrName>
                                        </p:attrNameLst>
                                      </p:cBhvr>
                                      <p:to>
                                        <p:strVal val="visible"/>
                                      </p:to>
                                    </p:set>
                                    <p:animEffect transition="in" filter="fade">
                                      <p:cBhvr>
                                        <p:cTn id="68" dur="2000"/>
                                        <p:tgtEl>
                                          <p:spTgt spid="67587">
                                            <p:txEl>
                                              <p:pRg st="17" end="17"/>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7587">
                                            <p:txEl>
                                              <p:pRg st="18" end="18"/>
                                            </p:txEl>
                                          </p:spTgt>
                                        </p:tgtEl>
                                        <p:attrNameLst>
                                          <p:attrName>style.visibility</p:attrName>
                                        </p:attrNameLst>
                                      </p:cBhvr>
                                      <p:to>
                                        <p:strVal val="visible"/>
                                      </p:to>
                                    </p:set>
                                    <p:animEffect transition="in" filter="fade">
                                      <p:cBhvr>
                                        <p:cTn id="71" dur="2000"/>
                                        <p:tgtEl>
                                          <p:spTgt spid="6758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a:grpSpLocks/>
          </p:cNvGrpSpPr>
          <p:nvPr/>
        </p:nvGrpSpPr>
        <p:grpSpPr bwMode="auto">
          <a:xfrm>
            <a:off x="141288" y="301625"/>
            <a:ext cx="9155112" cy="6503988"/>
            <a:chOff x="141249" y="301086"/>
            <a:chExt cx="9155151" cy="6504873"/>
          </a:xfrm>
        </p:grpSpPr>
        <p:sp>
          <p:nvSpPr>
            <p:cNvPr id="4" name="Rounded Rectangle 3"/>
            <p:cNvSpPr/>
            <p:nvPr/>
          </p:nvSpPr>
          <p:spPr>
            <a:xfrm>
              <a:off x="1371566" y="761524"/>
              <a:ext cx="2667011" cy="762104"/>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60000"/>
                </a:lnSpc>
                <a:spcBef>
                  <a:spcPct val="50000"/>
                </a:spcBef>
                <a:spcAft>
                  <a:spcPts val="0"/>
                </a:spcAft>
                <a:defRPr/>
              </a:pPr>
              <a:r>
                <a:rPr lang="en-US" b="1" i="1" dirty="0">
                  <a:solidFill>
                    <a:schemeClr val="bg1"/>
                  </a:solidFill>
                </a:rPr>
                <a:t>HWRF Vortex</a:t>
              </a:r>
            </a:p>
            <a:p>
              <a:pPr algn="ctr" fontAlgn="auto">
                <a:lnSpc>
                  <a:spcPct val="60000"/>
                </a:lnSpc>
                <a:spcBef>
                  <a:spcPct val="50000"/>
                </a:spcBef>
                <a:spcAft>
                  <a:spcPts val="0"/>
                </a:spcAft>
                <a:defRPr/>
              </a:pPr>
              <a:r>
                <a:rPr lang="en-US" b="1" i="1" dirty="0">
                  <a:solidFill>
                    <a:schemeClr val="bg1"/>
                  </a:solidFill>
                </a:rPr>
                <a:t>Assimilation &amp; GSI</a:t>
              </a:r>
              <a:endParaRPr lang="en-US" sz="1400" dirty="0">
                <a:solidFill>
                  <a:schemeClr val="bg1"/>
                </a:solidFill>
              </a:endParaRPr>
            </a:p>
          </p:txBody>
        </p:sp>
        <p:sp>
          <p:nvSpPr>
            <p:cNvPr id="5" name="Rounded Rectangle 4"/>
            <p:cNvSpPr/>
            <p:nvPr/>
          </p:nvSpPr>
          <p:spPr>
            <a:xfrm>
              <a:off x="4267179" y="761524"/>
              <a:ext cx="2679711" cy="76210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bg1"/>
                  </a:solidFill>
                </a:rPr>
                <a:t>WRF pre-processing system</a:t>
              </a:r>
            </a:p>
            <a:p>
              <a:pPr algn="ctr" fontAlgn="auto">
                <a:spcBef>
                  <a:spcPts val="0"/>
                </a:spcBef>
                <a:spcAft>
                  <a:spcPts val="0"/>
                </a:spcAft>
                <a:defRPr/>
              </a:pPr>
              <a:r>
                <a:rPr lang="en-US" sz="1600" dirty="0">
                  <a:solidFill>
                    <a:schemeClr val="bg1"/>
                  </a:solidFill>
                </a:rPr>
                <a:t>Flexibility for testing initial</a:t>
              </a:r>
            </a:p>
            <a:p>
              <a:pPr algn="ctr" fontAlgn="auto">
                <a:spcBef>
                  <a:spcPts val="0"/>
                </a:spcBef>
                <a:spcAft>
                  <a:spcPts val="0"/>
                </a:spcAft>
                <a:defRPr/>
              </a:pPr>
              <a:r>
                <a:rPr lang="en-US" sz="1600" dirty="0">
                  <a:solidFill>
                    <a:schemeClr val="bg1"/>
                  </a:solidFill>
                </a:rPr>
                <a:t>Conditions for research</a:t>
              </a:r>
            </a:p>
          </p:txBody>
        </p:sp>
        <p:sp>
          <p:nvSpPr>
            <p:cNvPr id="6" name="Rounded Rectangle 5"/>
            <p:cNvSpPr/>
            <p:nvPr/>
          </p:nvSpPr>
          <p:spPr>
            <a:xfrm>
              <a:off x="1371566" y="1730030"/>
              <a:ext cx="2667011" cy="762104"/>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NMM dynamics  with</a:t>
              </a:r>
            </a:p>
            <a:p>
              <a:pPr algn="ctr" fontAlgn="auto">
                <a:spcBef>
                  <a:spcPts val="0"/>
                </a:spcBef>
                <a:spcAft>
                  <a:spcPts val="0"/>
                </a:spcAft>
                <a:defRPr/>
              </a:pPr>
              <a:r>
                <a:rPr lang="en-US" dirty="0">
                  <a:solidFill>
                    <a:schemeClr val="bg1"/>
                  </a:solidFill>
                </a:rPr>
                <a:t>one moving nest</a:t>
              </a:r>
              <a:endParaRPr lang="en-US" sz="1400" dirty="0">
                <a:solidFill>
                  <a:schemeClr val="bg1"/>
                </a:solidFill>
              </a:endParaRPr>
            </a:p>
          </p:txBody>
        </p:sp>
        <p:sp>
          <p:nvSpPr>
            <p:cNvPr id="7" name="Rounded Rectangle 6"/>
            <p:cNvSpPr/>
            <p:nvPr/>
          </p:nvSpPr>
          <p:spPr>
            <a:xfrm>
              <a:off x="1371566" y="2698537"/>
              <a:ext cx="2667011" cy="762104"/>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Operating resolution 27:</a:t>
              </a:r>
              <a:r>
                <a:rPr lang="en-US" b="1" u="sng" dirty="0">
                  <a:solidFill>
                    <a:schemeClr val="bg1"/>
                  </a:solidFill>
                </a:rPr>
                <a:t>9</a:t>
              </a:r>
              <a:endParaRPr lang="en-US" u="sng" dirty="0">
                <a:solidFill>
                  <a:schemeClr val="bg1"/>
                </a:solidFill>
              </a:endParaRPr>
            </a:p>
          </p:txBody>
        </p:sp>
        <p:sp>
          <p:nvSpPr>
            <p:cNvPr id="8" name="Rounded Rectangle 7"/>
            <p:cNvSpPr/>
            <p:nvPr/>
          </p:nvSpPr>
          <p:spPr>
            <a:xfrm>
              <a:off x="1371566" y="3657518"/>
              <a:ext cx="2667011" cy="762104"/>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GFDL/GFS Physics/</a:t>
              </a:r>
            </a:p>
            <a:p>
              <a:pPr algn="ctr" fontAlgn="auto">
                <a:spcBef>
                  <a:spcPts val="0"/>
                </a:spcBef>
                <a:spcAft>
                  <a:spcPts val="0"/>
                </a:spcAft>
                <a:defRPr/>
              </a:pPr>
              <a:r>
                <a:rPr lang="en-US" dirty="0">
                  <a:solidFill>
                    <a:schemeClr val="bg1"/>
                  </a:solidFill>
                </a:rPr>
                <a:t>Slab LSM</a:t>
              </a:r>
            </a:p>
          </p:txBody>
        </p:sp>
        <p:sp>
          <p:nvSpPr>
            <p:cNvPr id="9" name="Rounded Rectangle 8"/>
            <p:cNvSpPr/>
            <p:nvPr/>
          </p:nvSpPr>
          <p:spPr>
            <a:xfrm>
              <a:off x="1371566" y="4637139"/>
              <a:ext cx="2667011" cy="762104"/>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HWRF post-processor</a:t>
              </a:r>
            </a:p>
            <a:p>
              <a:pPr algn="ctr" fontAlgn="auto">
                <a:spcBef>
                  <a:spcPts val="0"/>
                </a:spcBef>
                <a:spcAft>
                  <a:spcPts val="0"/>
                </a:spcAft>
                <a:defRPr/>
              </a:pPr>
              <a:r>
                <a:rPr lang="en-US" dirty="0">
                  <a:solidFill>
                    <a:schemeClr val="bg1"/>
                  </a:solidFill>
                </a:rPr>
                <a:t>&amp; HPLOT</a:t>
              </a:r>
            </a:p>
          </p:txBody>
        </p:sp>
        <p:sp>
          <p:nvSpPr>
            <p:cNvPr id="10" name="Rounded Rectangle 9"/>
            <p:cNvSpPr/>
            <p:nvPr/>
          </p:nvSpPr>
          <p:spPr>
            <a:xfrm>
              <a:off x="4267179" y="1728443"/>
              <a:ext cx="2667011" cy="76210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NMM dynamics  with </a:t>
              </a:r>
            </a:p>
            <a:p>
              <a:pPr algn="ctr" fontAlgn="auto">
                <a:spcBef>
                  <a:spcPts val="0"/>
                </a:spcBef>
                <a:spcAft>
                  <a:spcPts val="0"/>
                </a:spcAft>
                <a:defRPr/>
              </a:pPr>
              <a:r>
                <a:rPr lang="en-US" b="1" dirty="0">
                  <a:solidFill>
                    <a:schemeClr val="bg1"/>
                  </a:solidFill>
                </a:rPr>
                <a:t> multiple moving nests</a:t>
              </a:r>
              <a:r>
                <a:rPr lang="en-US" dirty="0">
                  <a:solidFill>
                    <a:schemeClr val="bg1"/>
                  </a:solidFill>
                </a:rPr>
                <a:t> </a:t>
              </a:r>
            </a:p>
          </p:txBody>
        </p:sp>
        <p:sp>
          <p:nvSpPr>
            <p:cNvPr id="11" name="Rounded Rectangle 10"/>
            <p:cNvSpPr/>
            <p:nvPr/>
          </p:nvSpPr>
          <p:spPr>
            <a:xfrm>
              <a:off x="4267179" y="2696950"/>
              <a:ext cx="2667011" cy="76210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Operating resolution</a:t>
              </a:r>
            </a:p>
            <a:p>
              <a:pPr algn="ctr" fontAlgn="auto">
                <a:spcBef>
                  <a:spcPts val="0"/>
                </a:spcBef>
                <a:spcAft>
                  <a:spcPts val="0"/>
                </a:spcAft>
                <a:defRPr/>
              </a:pPr>
              <a:r>
                <a:rPr lang="en-US" dirty="0">
                  <a:solidFill>
                    <a:schemeClr val="bg1"/>
                  </a:solidFill>
                </a:rPr>
                <a:t>27:</a:t>
              </a:r>
              <a:r>
                <a:rPr lang="en-US" b="1" u="sng" dirty="0">
                  <a:solidFill>
                    <a:schemeClr val="bg1"/>
                  </a:solidFill>
                </a:rPr>
                <a:t>9</a:t>
              </a:r>
              <a:r>
                <a:rPr lang="en-US" dirty="0">
                  <a:solidFill>
                    <a:schemeClr val="bg1"/>
                  </a:solidFill>
                </a:rPr>
                <a:t>, 9:</a:t>
              </a:r>
              <a:r>
                <a:rPr lang="en-US" b="1" u="sng" dirty="0">
                  <a:solidFill>
                    <a:schemeClr val="bg1"/>
                  </a:solidFill>
                </a:rPr>
                <a:t>3</a:t>
              </a:r>
              <a:r>
                <a:rPr lang="en-US" dirty="0">
                  <a:solidFill>
                    <a:schemeClr val="bg1"/>
                  </a:solidFill>
                </a:rPr>
                <a:t> and </a:t>
              </a:r>
              <a:r>
                <a:rPr lang="en-US" dirty="0">
                  <a:solidFill>
                    <a:srgbClr val="FF0000"/>
                  </a:solidFill>
                </a:rPr>
                <a:t>27:9:</a:t>
              </a:r>
              <a:r>
                <a:rPr lang="en-US" b="1" u="sng" dirty="0">
                  <a:solidFill>
                    <a:srgbClr val="FF0000"/>
                  </a:solidFill>
                </a:rPr>
                <a:t>3</a:t>
              </a:r>
              <a:endParaRPr lang="en-US" sz="1600" dirty="0">
                <a:solidFill>
                  <a:srgbClr val="FF0000"/>
                </a:solidFill>
              </a:endParaRPr>
            </a:p>
          </p:txBody>
        </p:sp>
        <p:sp>
          <p:nvSpPr>
            <p:cNvPr id="12" name="Rounded Rectangle 11"/>
            <p:cNvSpPr/>
            <p:nvPr/>
          </p:nvSpPr>
          <p:spPr>
            <a:xfrm>
              <a:off x="4267179" y="3657518"/>
              <a:ext cx="2667011" cy="76210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GFDL/GFS Physics/</a:t>
              </a:r>
            </a:p>
            <a:p>
              <a:pPr algn="ctr" fontAlgn="auto">
                <a:spcBef>
                  <a:spcPts val="0"/>
                </a:spcBef>
                <a:spcAft>
                  <a:spcPts val="0"/>
                </a:spcAft>
                <a:defRPr/>
              </a:pPr>
              <a:r>
                <a:rPr lang="en-US" dirty="0">
                  <a:solidFill>
                    <a:schemeClr val="bg1"/>
                  </a:solidFill>
                </a:rPr>
                <a:t>NOAH LSM</a:t>
              </a:r>
            </a:p>
            <a:p>
              <a:pPr algn="ctr" fontAlgn="auto">
                <a:spcBef>
                  <a:spcPts val="0"/>
                </a:spcBef>
                <a:spcAft>
                  <a:spcPts val="0"/>
                </a:spcAft>
                <a:defRPr/>
              </a:pPr>
              <a:r>
                <a:rPr lang="en-US" b="1" i="1" dirty="0">
                  <a:solidFill>
                    <a:schemeClr val="bg1"/>
                  </a:solidFill>
                </a:rPr>
                <a:t>Consistent w/ 3 km res.</a:t>
              </a:r>
              <a:r>
                <a:rPr lang="en-US" sz="1600" dirty="0">
                  <a:solidFill>
                    <a:schemeClr val="bg1"/>
                  </a:solidFill>
                </a:rPr>
                <a:t> </a:t>
              </a:r>
            </a:p>
          </p:txBody>
        </p:sp>
        <p:sp>
          <p:nvSpPr>
            <p:cNvPr id="13" name="Rounded Rectangle 12"/>
            <p:cNvSpPr/>
            <p:nvPr/>
          </p:nvSpPr>
          <p:spPr>
            <a:xfrm>
              <a:off x="4267179" y="4637139"/>
              <a:ext cx="2667011" cy="76210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50000"/>
                </a:spcBef>
                <a:spcAft>
                  <a:spcPts val="0"/>
                </a:spcAft>
                <a:defRPr/>
              </a:pPr>
              <a:r>
                <a:rPr lang="en-US" dirty="0">
                  <a:solidFill>
                    <a:schemeClr val="bg1"/>
                  </a:solidFill>
                </a:rPr>
                <a:t>Diapost: High Res.  Hurricane Post-Processing system</a:t>
              </a:r>
            </a:p>
          </p:txBody>
        </p:sp>
        <p:sp>
          <p:nvSpPr>
            <p:cNvPr id="15" name="Rounded Rectangle 14"/>
            <p:cNvSpPr/>
            <p:nvPr/>
          </p:nvSpPr>
          <p:spPr>
            <a:xfrm>
              <a:off x="7077066" y="2700125"/>
              <a:ext cx="1984383" cy="76210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bg1"/>
                  </a:solidFill>
                </a:rPr>
                <a:t>Hurricane </a:t>
              </a:r>
              <a:r>
                <a:rPr lang="en-US" sz="1600" dirty="0" err="1">
                  <a:solidFill>
                    <a:schemeClr val="bg1"/>
                  </a:solidFill>
                </a:rPr>
                <a:t>EnKF</a:t>
              </a:r>
              <a:r>
                <a:rPr lang="en-US" sz="1600" dirty="0">
                  <a:solidFill>
                    <a:schemeClr val="bg1"/>
                  </a:solidFill>
                </a:rPr>
                <a:t> Data </a:t>
              </a:r>
            </a:p>
            <a:p>
              <a:pPr algn="ctr" fontAlgn="auto">
                <a:spcBef>
                  <a:spcPts val="0"/>
                </a:spcBef>
                <a:spcAft>
                  <a:spcPts val="0"/>
                </a:spcAft>
                <a:defRPr/>
              </a:pPr>
              <a:r>
                <a:rPr lang="en-US" sz="1600" dirty="0">
                  <a:solidFill>
                    <a:schemeClr val="bg1"/>
                  </a:solidFill>
                </a:rPr>
                <a:t>Assimilation System (HEDAS)</a:t>
              </a:r>
            </a:p>
          </p:txBody>
        </p:sp>
        <p:sp>
          <p:nvSpPr>
            <p:cNvPr id="16" name="Rounded Rectangle 15"/>
            <p:cNvSpPr/>
            <p:nvPr/>
          </p:nvSpPr>
          <p:spPr>
            <a:xfrm>
              <a:off x="7073891" y="3657518"/>
              <a:ext cx="1981208" cy="76210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bg1"/>
                  </a:solidFill>
                </a:rPr>
                <a:t>Framework also </a:t>
              </a:r>
            </a:p>
            <a:p>
              <a:pPr algn="ctr" fontAlgn="auto">
                <a:spcBef>
                  <a:spcPts val="0"/>
                </a:spcBef>
                <a:spcAft>
                  <a:spcPts val="0"/>
                </a:spcAft>
                <a:defRPr/>
              </a:pPr>
              <a:r>
                <a:rPr lang="en-US" sz="1600" dirty="0">
                  <a:solidFill>
                    <a:schemeClr val="bg1"/>
                  </a:solidFill>
                </a:rPr>
                <a:t>Includes Idealized</a:t>
              </a:r>
            </a:p>
            <a:p>
              <a:pPr algn="ctr" fontAlgn="auto">
                <a:spcBef>
                  <a:spcPts val="0"/>
                </a:spcBef>
                <a:spcAft>
                  <a:spcPts val="0"/>
                </a:spcAft>
                <a:defRPr/>
              </a:pPr>
              <a:r>
                <a:rPr lang="en-US" sz="1600" dirty="0">
                  <a:solidFill>
                    <a:schemeClr val="bg1"/>
                  </a:solidFill>
                </a:rPr>
                <a:t>Cases/ 1-D HYCOM</a:t>
              </a:r>
            </a:p>
          </p:txBody>
        </p:sp>
        <p:sp>
          <p:nvSpPr>
            <p:cNvPr id="17" name="Rounded Rectangle 16"/>
            <p:cNvSpPr/>
            <p:nvPr/>
          </p:nvSpPr>
          <p:spPr>
            <a:xfrm>
              <a:off x="1371566" y="5505619"/>
              <a:ext cx="2667011" cy="45726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bg1"/>
                  </a:solidFill>
                </a:rPr>
                <a:t>Release Version HWRF V3.2</a:t>
              </a:r>
            </a:p>
            <a:p>
              <a:pPr algn="ctr" fontAlgn="auto">
                <a:spcBef>
                  <a:spcPts val="0"/>
                </a:spcBef>
                <a:spcAft>
                  <a:spcPts val="0"/>
                </a:spcAft>
                <a:defRPr/>
              </a:pPr>
              <a:r>
                <a:rPr lang="en-US" sz="1600" dirty="0">
                  <a:solidFill>
                    <a:schemeClr val="bg1"/>
                  </a:solidFill>
                </a:rPr>
                <a:t>2010</a:t>
              </a:r>
            </a:p>
          </p:txBody>
        </p:sp>
        <p:sp>
          <p:nvSpPr>
            <p:cNvPr id="18" name="Rounded Rectangle 17"/>
            <p:cNvSpPr/>
            <p:nvPr/>
          </p:nvSpPr>
          <p:spPr>
            <a:xfrm>
              <a:off x="3200374" y="6188337"/>
              <a:ext cx="2133609" cy="45726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rgbClr val="FFFF00"/>
                  </a:solidFill>
                </a:rPr>
                <a:t>HWRF V3.2/V3.4</a:t>
              </a:r>
            </a:p>
          </p:txBody>
        </p:sp>
        <p:sp>
          <p:nvSpPr>
            <p:cNvPr id="19" name="Rounded Rectangle 18"/>
            <p:cNvSpPr/>
            <p:nvPr/>
          </p:nvSpPr>
          <p:spPr>
            <a:xfrm>
              <a:off x="152361" y="6040680"/>
              <a:ext cx="2667011" cy="762104"/>
            </a:xfrm>
            <a:prstGeom prst="round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FFC000"/>
                  </a:solidFill>
                </a:rPr>
                <a:t>27:9:3 REAL-TIME HFIP STREAM 1.5 SYSTEM (2011)</a:t>
              </a:r>
            </a:p>
          </p:txBody>
        </p:sp>
        <p:sp>
          <p:nvSpPr>
            <p:cNvPr id="20" name="Rounded Rectangle 19"/>
            <p:cNvSpPr/>
            <p:nvPr/>
          </p:nvSpPr>
          <p:spPr>
            <a:xfrm>
              <a:off x="5808648" y="5813636"/>
              <a:ext cx="2514611" cy="99232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accent5">
                      <a:lumMod val="50000"/>
                    </a:schemeClr>
                  </a:solidFill>
                </a:rPr>
                <a:t>Tropical Prediction System</a:t>
              </a:r>
            </a:p>
            <a:p>
              <a:pPr algn="ctr" fontAlgn="auto">
                <a:spcBef>
                  <a:spcPts val="0"/>
                </a:spcBef>
                <a:spcAft>
                  <a:spcPts val="0"/>
                </a:spcAft>
                <a:defRPr/>
              </a:pPr>
              <a:r>
                <a:rPr lang="en-US" sz="1600" b="1" dirty="0">
                  <a:solidFill>
                    <a:schemeClr val="accent5">
                      <a:lumMod val="50000"/>
                    </a:schemeClr>
                  </a:solidFill>
                </a:rPr>
                <a:t>(HWRF-GEN)</a:t>
              </a:r>
              <a:endParaRPr lang="en-US" sz="1200" b="1" dirty="0">
                <a:solidFill>
                  <a:schemeClr val="accent5">
                    <a:lumMod val="50000"/>
                  </a:schemeClr>
                </a:solidFill>
              </a:endParaRPr>
            </a:p>
            <a:p>
              <a:pPr algn="ctr" fontAlgn="auto">
                <a:spcBef>
                  <a:spcPts val="0"/>
                </a:spcBef>
                <a:spcAft>
                  <a:spcPts val="0"/>
                </a:spcAft>
                <a:defRPr/>
              </a:pPr>
              <a:r>
                <a:rPr lang="en-US" sz="1600" b="1" dirty="0">
                  <a:solidFill>
                    <a:schemeClr val="accent5">
                      <a:lumMod val="50000"/>
                    </a:schemeClr>
                  </a:solidFill>
                </a:rPr>
                <a:t>Basin-Scale &amp;</a:t>
              </a:r>
            </a:p>
            <a:p>
              <a:pPr algn="ctr" fontAlgn="auto">
                <a:spcBef>
                  <a:spcPts val="0"/>
                </a:spcBef>
                <a:spcAft>
                  <a:spcPts val="0"/>
                </a:spcAft>
                <a:defRPr/>
              </a:pPr>
              <a:r>
                <a:rPr lang="en-US" sz="1600" b="1" dirty="0">
                  <a:solidFill>
                    <a:schemeClr val="accent5">
                      <a:lumMod val="50000"/>
                    </a:schemeClr>
                  </a:solidFill>
                </a:rPr>
                <a:t>Multiple-Movable Nests</a:t>
              </a:r>
              <a:endParaRPr lang="en-US" sz="1200" b="1" dirty="0">
                <a:solidFill>
                  <a:schemeClr val="accent5">
                    <a:lumMod val="50000"/>
                  </a:schemeClr>
                </a:solidFill>
              </a:endParaRPr>
            </a:p>
          </p:txBody>
        </p:sp>
        <p:sp>
          <p:nvSpPr>
            <p:cNvPr id="21" name="Rounded Rectangle 20"/>
            <p:cNvSpPr/>
            <p:nvPr/>
          </p:nvSpPr>
          <p:spPr>
            <a:xfrm>
              <a:off x="141249" y="3657518"/>
              <a:ext cx="1101730" cy="762104"/>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Ocean Coupled</a:t>
              </a:r>
            </a:p>
          </p:txBody>
        </p:sp>
        <p:cxnSp>
          <p:nvCxnSpPr>
            <p:cNvPr id="23" name="Straight Connector 22"/>
            <p:cNvCxnSpPr>
              <a:stCxn id="4" idx="2"/>
              <a:endCxn id="6" idx="0"/>
            </p:cNvCxnSpPr>
            <p:nvPr/>
          </p:nvCxnSpPr>
          <p:spPr>
            <a:xfrm>
              <a:off x="2705072" y="1523627"/>
              <a:ext cx="0" cy="20640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706660" y="2503249"/>
              <a:ext cx="0" cy="20640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06660" y="3451115"/>
              <a:ext cx="0" cy="20640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706660" y="4432323"/>
              <a:ext cx="0" cy="20640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07034" y="1522040"/>
              <a:ext cx="0" cy="20640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03859" y="2493722"/>
              <a:ext cx="0" cy="20640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605447" y="3462229"/>
              <a:ext cx="0" cy="20640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05447" y="4430736"/>
              <a:ext cx="0" cy="20640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06660" y="5402418"/>
              <a:ext cx="0" cy="109552"/>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592489" y="5977171"/>
              <a:ext cx="0" cy="206403"/>
            </a:xfrm>
            <a:prstGeom prst="line">
              <a:avLst/>
            </a:prstGeom>
            <a:ln w="25400" cmpd="sng">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800581" y="5410356"/>
              <a:ext cx="0" cy="776394"/>
            </a:xfrm>
            <a:prstGeom prst="line">
              <a:avLst/>
            </a:prstGeom>
            <a:ln w="25400" cmpd="sng">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335571" y="6415381"/>
              <a:ext cx="476252" cy="0"/>
            </a:xfrm>
            <a:prstGeom prst="straightConnector1">
              <a:avLst/>
            </a:prstGeom>
            <a:ln w="25400" cmpd="sng">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a:off x="2820960" y="6401091"/>
              <a:ext cx="384177" cy="0"/>
            </a:xfrm>
            <a:prstGeom prst="straightConnector1">
              <a:avLst/>
            </a:prstGeom>
            <a:ln w="25400" cmpd="sng">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241391" y="4038569"/>
              <a:ext cx="136526"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934190" y="3084353"/>
              <a:ext cx="146051"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934190" y="4038569"/>
              <a:ext cx="146051"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3827" name="TextBox 45"/>
            <p:cNvSpPr txBox="1">
              <a:spLocks noChangeArrowheads="1"/>
            </p:cNvSpPr>
            <p:nvPr/>
          </p:nvSpPr>
          <p:spPr bwMode="auto">
            <a:xfrm>
              <a:off x="286212" y="304800"/>
              <a:ext cx="3733800" cy="369332"/>
            </a:xfrm>
            <a:prstGeom prst="rect">
              <a:avLst/>
            </a:prstGeom>
            <a:noFill/>
            <a:ln w="9525">
              <a:noFill/>
              <a:miter lim="800000"/>
              <a:headEnd/>
              <a:tailEnd/>
            </a:ln>
          </p:spPr>
          <p:txBody>
            <a:bodyPr>
              <a:spAutoFit/>
            </a:bodyPr>
            <a:lstStyle/>
            <a:p>
              <a:pPr algn="r"/>
              <a:r>
                <a:rPr lang="en-US" altLang="zh-CN" b="1">
                  <a:latin typeface="Calibri" pitchFamily="34" charset="0"/>
                </a:rPr>
                <a:t>NCEP Operational HWRF (2.0) 2007</a:t>
              </a:r>
              <a:r>
                <a:rPr lang="en-US" altLang="zh-CN" sz="1600" b="1">
                  <a:latin typeface="Calibri" pitchFamily="34" charset="0"/>
                </a:rPr>
                <a:t> </a:t>
              </a:r>
            </a:p>
          </p:txBody>
        </p:sp>
        <p:sp>
          <p:nvSpPr>
            <p:cNvPr id="33828" name="TextBox 46"/>
            <p:cNvSpPr txBox="1">
              <a:spLocks noChangeArrowheads="1"/>
            </p:cNvSpPr>
            <p:nvPr/>
          </p:nvSpPr>
          <p:spPr bwMode="auto">
            <a:xfrm>
              <a:off x="4267200" y="301086"/>
              <a:ext cx="5029200" cy="369332"/>
            </a:xfrm>
            <a:prstGeom prst="rect">
              <a:avLst/>
            </a:prstGeom>
            <a:noFill/>
            <a:ln w="9525">
              <a:noFill/>
              <a:miter lim="800000"/>
              <a:headEnd/>
              <a:tailEnd/>
            </a:ln>
          </p:spPr>
          <p:txBody>
            <a:bodyPr>
              <a:spAutoFit/>
            </a:bodyPr>
            <a:lstStyle/>
            <a:p>
              <a:r>
                <a:rPr lang="en-US" altLang="zh-CN" b="1">
                  <a:latin typeface="Calibri" pitchFamily="34" charset="0"/>
                </a:rPr>
                <a:t>AOML/HRD HWRFX (V3.0.1) 2008 (HFIP Stream 2)</a:t>
              </a:r>
              <a:endParaRPr lang="en-US" altLang="zh-CN" sz="1600" b="1">
                <a:latin typeface="Calibri" pitchFamily="34" charset="0"/>
              </a:endParaRPr>
            </a:p>
          </p:txBody>
        </p:sp>
        <p:cxnSp>
          <p:nvCxnSpPr>
            <p:cNvPr id="48" name="Straight Arrow Connector 47"/>
            <p:cNvCxnSpPr/>
            <p:nvPr/>
          </p:nvCxnSpPr>
          <p:spPr>
            <a:xfrm>
              <a:off x="4038578" y="1142575"/>
              <a:ext cx="228601" cy="0"/>
            </a:xfrm>
            <a:prstGeom prst="straightConnector1">
              <a:avLst/>
            </a:prstGeom>
            <a:ln w="25400" cmpd="sng">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rtlCol="0">
            <a:normAutofit/>
          </a:bodyPr>
          <a:lstStyle/>
          <a:p>
            <a:pPr fontAlgn="auto">
              <a:spcAft>
                <a:spcPts val="0"/>
              </a:spcAft>
              <a:defRPr/>
            </a:pPr>
            <a:r>
              <a:rPr lang="en-US" b="1" u="sng" dirty="0" smtClean="0">
                <a:solidFill>
                  <a:srgbClr val="FFC000"/>
                </a:solidFill>
                <a:effectLst>
                  <a:outerShdw blurRad="38100" dist="38100" dir="2700000" algn="tl">
                    <a:srgbClr val="000000">
                      <a:alpha val="43137"/>
                    </a:srgbClr>
                  </a:outerShdw>
                </a:effectLst>
              </a:rPr>
              <a:t>Main Development Activities</a:t>
            </a:r>
          </a:p>
        </p:txBody>
      </p:sp>
      <p:sp>
        <p:nvSpPr>
          <p:cNvPr id="3077" name="TextBox 4"/>
          <p:cNvSpPr txBox="1">
            <a:spLocks noChangeArrowheads="1"/>
          </p:cNvSpPr>
          <p:nvPr/>
        </p:nvSpPr>
        <p:spPr bwMode="auto">
          <a:xfrm>
            <a:off x="4067175" y="1295400"/>
            <a:ext cx="4876800" cy="1508125"/>
          </a:xfrm>
          <a:prstGeom prst="rect">
            <a:avLst/>
          </a:prstGeom>
          <a:noFill/>
          <a:ln w="9525">
            <a:noFill/>
            <a:miter lim="800000"/>
            <a:headEnd/>
            <a:tailEnd/>
          </a:ln>
        </p:spPr>
        <p:txBody>
          <a:bodyPr>
            <a:spAutoFit/>
          </a:bodyPr>
          <a:lstStyle/>
          <a:p>
            <a:pPr fontAlgn="auto">
              <a:spcBef>
                <a:spcPts val="0"/>
              </a:spcBef>
              <a:spcAft>
                <a:spcPts val="0"/>
              </a:spcAft>
              <a:defRPr/>
            </a:pPr>
            <a:r>
              <a:rPr lang="en-US" sz="2000" b="1" u="sng" dirty="0">
                <a:solidFill>
                  <a:srgbClr val="92D050"/>
                </a:solidFill>
                <a:uFill>
                  <a:solidFill>
                    <a:srgbClr val="FFFF00"/>
                  </a:solidFill>
                </a:uFill>
                <a:latin typeface="+mn-lt"/>
                <a:ea typeface="+mn-ea"/>
              </a:rPr>
              <a:t>Moving Nest (HRD/EMC)</a:t>
            </a:r>
            <a:endParaRPr lang="en-US" sz="2000" dirty="0">
              <a:solidFill>
                <a:srgbClr val="92D050"/>
              </a:solidFill>
              <a:uFill>
                <a:solidFill>
                  <a:srgbClr val="FFFF00"/>
                </a:solidFill>
              </a:uFill>
              <a:latin typeface="+mn-lt"/>
              <a:ea typeface="+mn-ea"/>
            </a:endParaRPr>
          </a:p>
          <a:p>
            <a:pPr fontAlgn="auto">
              <a:spcBef>
                <a:spcPts val="0"/>
              </a:spcBef>
              <a:spcAft>
                <a:spcPts val="0"/>
              </a:spcAft>
              <a:buFont typeface="Arial" pitchFamily="34" charset="0"/>
              <a:buChar char="•"/>
              <a:defRPr/>
            </a:pPr>
            <a:r>
              <a:rPr lang="en-US" sz="1600" dirty="0">
                <a:latin typeface="+mn-lt"/>
                <a:ea typeface="+mn-ea"/>
              </a:rPr>
              <a:t> </a:t>
            </a:r>
            <a:r>
              <a:rPr lang="en-US" dirty="0">
                <a:latin typeface="+mn-lt"/>
                <a:ea typeface="+mn-ea"/>
              </a:rPr>
              <a:t>Starting point at mass points</a:t>
            </a:r>
          </a:p>
          <a:p>
            <a:pPr fontAlgn="auto">
              <a:spcBef>
                <a:spcPts val="0"/>
              </a:spcBef>
              <a:spcAft>
                <a:spcPts val="0"/>
              </a:spcAft>
              <a:buFont typeface="Arial" pitchFamily="34" charset="0"/>
              <a:buChar char="•"/>
              <a:defRPr/>
            </a:pPr>
            <a:r>
              <a:rPr lang="en-US" dirty="0">
                <a:latin typeface="+mn-lt"/>
                <a:ea typeface="+mn-ea"/>
              </a:rPr>
              <a:t> Aligning at mass points</a:t>
            </a:r>
          </a:p>
          <a:p>
            <a:pPr fontAlgn="auto">
              <a:spcBef>
                <a:spcPts val="0"/>
              </a:spcBef>
              <a:spcAft>
                <a:spcPts val="0"/>
              </a:spcAft>
              <a:buFont typeface="Arial" pitchFamily="34" charset="0"/>
              <a:buChar char="•"/>
              <a:defRPr/>
            </a:pPr>
            <a:r>
              <a:rPr lang="en-US" dirty="0">
                <a:latin typeface="+mn-lt"/>
                <a:ea typeface="+mn-ea"/>
              </a:rPr>
              <a:t> Mediate domain follows the inner most domain</a:t>
            </a:r>
          </a:p>
          <a:p>
            <a:pPr fontAlgn="auto">
              <a:spcBef>
                <a:spcPts val="0"/>
              </a:spcBef>
              <a:spcAft>
                <a:spcPts val="0"/>
              </a:spcAft>
              <a:buFont typeface="Arial" pitchFamily="34" charset="0"/>
              <a:buChar char="•"/>
              <a:defRPr/>
            </a:pPr>
            <a:r>
              <a:rPr lang="en-US" dirty="0">
                <a:latin typeface="+mn-lt"/>
                <a:ea typeface="+mn-ea"/>
              </a:rPr>
              <a:t> Nest following </a:t>
            </a:r>
            <a:r>
              <a:rPr lang="en-US" dirty="0" err="1">
                <a:latin typeface="+mn-lt"/>
                <a:ea typeface="+mn-ea"/>
              </a:rPr>
              <a:t>centroid</a:t>
            </a:r>
            <a:r>
              <a:rPr lang="en-US" dirty="0">
                <a:latin typeface="+mn-lt"/>
                <a:ea typeface="+mn-ea"/>
              </a:rPr>
              <a:t> MSLP minima</a:t>
            </a:r>
          </a:p>
        </p:txBody>
      </p:sp>
      <p:grpSp>
        <p:nvGrpSpPr>
          <p:cNvPr id="2" name="Group 17"/>
          <p:cNvGrpSpPr>
            <a:grpSpLocks/>
          </p:cNvGrpSpPr>
          <p:nvPr/>
        </p:nvGrpSpPr>
        <p:grpSpPr bwMode="auto">
          <a:xfrm>
            <a:off x="36513" y="1447800"/>
            <a:ext cx="4010025" cy="4010025"/>
            <a:chOff x="36086" y="1447801"/>
            <a:chExt cx="4009939" cy="4009939"/>
          </a:xfrm>
        </p:grpSpPr>
        <p:pic>
          <p:nvPicPr>
            <p:cNvPr id="36870" name="Picture 3" descr="Moving-nest grid.gif"/>
            <p:cNvPicPr>
              <a:picLocks noChangeAspect="1"/>
            </p:cNvPicPr>
            <p:nvPr/>
          </p:nvPicPr>
          <p:blipFill>
            <a:blip r:embed="rId3" cstate="print"/>
            <a:srcRect/>
            <a:stretch>
              <a:fillRect/>
            </a:stretch>
          </p:blipFill>
          <p:spPr bwMode="auto">
            <a:xfrm>
              <a:off x="36086" y="1447801"/>
              <a:ext cx="4009939" cy="4009939"/>
            </a:xfrm>
            <a:prstGeom prst="rect">
              <a:avLst/>
            </a:prstGeom>
            <a:solidFill>
              <a:schemeClr val="tx1"/>
            </a:solidFill>
            <a:ln w="9525">
              <a:noFill/>
              <a:miter lim="800000"/>
              <a:headEnd/>
              <a:tailEnd/>
            </a:ln>
          </p:spPr>
        </p:pic>
        <p:sp>
          <p:nvSpPr>
            <p:cNvPr id="36871" name="TextBox 10"/>
            <p:cNvSpPr txBox="1">
              <a:spLocks noChangeArrowheads="1"/>
            </p:cNvSpPr>
            <p:nvPr/>
          </p:nvSpPr>
          <p:spPr bwMode="auto">
            <a:xfrm>
              <a:off x="361957" y="5021159"/>
              <a:ext cx="3219435" cy="307777"/>
            </a:xfrm>
            <a:prstGeom prst="rect">
              <a:avLst/>
            </a:prstGeom>
            <a:noFill/>
            <a:ln w="9525">
              <a:noFill/>
              <a:miter lim="800000"/>
              <a:headEnd/>
              <a:tailEnd/>
            </a:ln>
          </p:spPr>
          <p:txBody>
            <a:bodyPr>
              <a:spAutoFit/>
            </a:bodyPr>
            <a:lstStyle/>
            <a:p>
              <a:r>
                <a:rPr lang="en-US" altLang="zh-CN" sz="1400">
                  <a:solidFill>
                    <a:srgbClr val="FF0000"/>
                  </a:solidFill>
                  <a:latin typeface="Calibri" pitchFamily="34" charset="0"/>
                </a:rPr>
                <a:t>•</a:t>
              </a:r>
              <a:r>
                <a:rPr lang="en-US" altLang="zh-CN" sz="1400">
                  <a:latin typeface="Calibri" pitchFamily="34" charset="0"/>
                </a:rPr>
                <a:t> </a:t>
              </a:r>
              <a:r>
                <a:rPr lang="en-US" altLang="zh-CN" sz="1400">
                  <a:solidFill>
                    <a:schemeClr val="bg1"/>
                  </a:solidFill>
                  <a:latin typeface="Calibri" pitchFamily="34" charset="0"/>
                </a:rPr>
                <a:t>Mass points </a:t>
              </a:r>
              <a:r>
                <a:rPr lang="en-US" altLang="zh-CN" sz="1400">
                  <a:solidFill>
                    <a:srgbClr val="FF0000"/>
                  </a:solidFill>
                  <a:latin typeface="Calibri" pitchFamily="34" charset="0"/>
                </a:rPr>
                <a:t>×</a:t>
              </a:r>
              <a:r>
                <a:rPr lang="en-US" altLang="zh-CN" sz="1400">
                  <a:latin typeface="Calibri" pitchFamily="34" charset="0"/>
                </a:rPr>
                <a:t>  </a:t>
              </a:r>
              <a:r>
                <a:rPr lang="en-US" altLang="zh-CN" sz="1400">
                  <a:solidFill>
                    <a:schemeClr val="bg1"/>
                  </a:solidFill>
                  <a:latin typeface="Calibri" pitchFamily="34" charset="0"/>
                </a:rPr>
                <a:t>Wind points</a:t>
              </a:r>
            </a:p>
          </p:txBody>
        </p:sp>
        <p:grpSp>
          <p:nvGrpSpPr>
            <p:cNvPr id="3" name="Group 19"/>
            <p:cNvGrpSpPr>
              <a:grpSpLocks/>
            </p:cNvGrpSpPr>
            <p:nvPr/>
          </p:nvGrpSpPr>
          <p:grpSpPr bwMode="auto">
            <a:xfrm>
              <a:off x="698100" y="4144148"/>
              <a:ext cx="434142" cy="427852"/>
              <a:chOff x="1772692" y="2609180"/>
              <a:chExt cx="434142" cy="427852"/>
            </a:xfrm>
          </p:grpSpPr>
          <p:cxnSp>
            <p:nvCxnSpPr>
              <p:cNvPr id="7" name="Straight Arrow Connector 6"/>
              <p:cNvCxnSpPr/>
              <p:nvPr/>
            </p:nvCxnSpPr>
            <p:spPr>
              <a:xfrm rot="16200000" flipV="1">
                <a:off x="1779002" y="2609937"/>
                <a:ext cx="214307" cy="214309"/>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1992515" y="2609144"/>
                <a:ext cx="212721" cy="214309"/>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93309" y="2609938"/>
                <a:ext cx="0" cy="214307"/>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V="1">
                <a:off x="2100463" y="2717092"/>
                <a:ext cx="0" cy="214308"/>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1994896" y="2824245"/>
                <a:ext cx="0" cy="212721"/>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1884568" y="2717092"/>
                <a:ext cx="0" cy="214308"/>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flipV="1">
                <a:off x="1773445" y="2823451"/>
                <a:ext cx="212721" cy="214309"/>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V="1">
                <a:off x="1994102" y="2823452"/>
                <a:ext cx="212721" cy="214308"/>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grpSp>
      </p:grpSp>
      <p:sp>
        <p:nvSpPr>
          <p:cNvPr id="17" name="TextBox 4"/>
          <p:cNvSpPr txBox="1">
            <a:spLocks noChangeArrowheads="1"/>
          </p:cNvSpPr>
          <p:nvPr/>
        </p:nvSpPr>
        <p:spPr bwMode="auto">
          <a:xfrm>
            <a:off x="4043363" y="2895600"/>
            <a:ext cx="4648200" cy="2646363"/>
          </a:xfrm>
          <a:prstGeom prst="rect">
            <a:avLst/>
          </a:prstGeom>
          <a:noFill/>
          <a:ln w="9525">
            <a:noFill/>
            <a:miter lim="800000"/>
            <a:headEnd/>
            <a:tailEnd/>
          </a:ln>
        </p:spPr>
        <p:txBody>
          <a:bodyPr>
            <a:spAutoFit/>
          </a:bodyPr>
          <a:lstStyle/>
          <a:p>
            <a:pPr fontAlgn="auto">
              <a:spcBef>
                <a:spcPts val="0"/>
              </a:spcBef>
              <a:spcAft>
                <a:spcPts val="0"/>
              </a:spcAft>
              <a:defRPr/>
            </a:pPr>
            <a:r>
              <a:rPr lang="en-US" sz="2000" b="1" u="sng" dirty="0">
                <a:solidFill>
                  <a:srgbClr val="92D050"/>
                </a:solidFill>
                <a:uFill>
                  <a:solidFill>
                    <a:srgbClr val="FFFF00"/>
                  </a:solidFill>
                </a:uFill>
                <a:latin typeface="+mn-lt"/>
                <a:ea typeface="+mn-ea"/>
              </a:rPr>
              <a:t>Main Developments</a:t>
            </a:r>
            <a:endParaRPr lang="en-US" sz="2000" dirty="0">
              <a:solidFill>
                <a:srgbClr val="92D050"/>
              </a:solidFill>
              <a:uFill>
                <a:solidFill>
                  <a:srgbClr val="FFFF00"/>
                </a:solidFill>
              </a:uFill>
              <a:latin typeface="+mn-lt"/>
              <a:ea typeface="+mn-ea"/>
            </a:endParaRPr>
          </a:p>
          <a:p>
            <a:pPr fontAlgn="auto">
              <a:spcBef>
                <a:spcPts val="0"/>
              </a:spcBef>
              <a:spcAft>
                <a:spcPts val="0"/>
              </a:spcAft>
              <a:buFont typeface="Arial" pitchFamily="34" charset="0"/>
              <a:buChar char="•"/>
              <a:defRPr/>
            </a:pPr>
            <a:r>
              <a:rPr lang="en-US" dirty="0">
                <a:latin typeface="+mn-lt"/>
                <a:ea typeface="+mn-ea"/>
              </a:rPr>
              <a:t> Idealized framework (HRD/PSD) </a:t>
            </a:r>
          </a:p>
          <a:p>
            <a:pPr fontAlgn="auto">
              <a:spcBef>
                <a:spcPts val="0"/>
              </a:spcBef>
              <a:spcAft>
                <a:spcPts val="0"/>
              </a:spcAft>
              <a:buFont typeface="Arial" pitchFamily="34" charset="0"/>
              <a:buChar char="•"/>
              <a:defRPr/>
            </a:pPr>
            <a:r>
              <a:rPr lang="en-US" dirty="0">
                <a:latin typeface="+mn-lt"/>
                <a:ea typeface="+mn-ea"/>
              </a:rPr>
              <a:t> Physics configuration (EMC/HRD/PSD)</a:t>
            </a:r>
          </a:p>
          <a:p>
            <a:pPr fontAlgn="auto">
              <a:spcBef>
                <a:spcPts val="0"/>
              </a:spcBef>
              <a:spcAft>
                <a:spcPts val="0"/>
              </a:spcAft>
              <a:buFont typeface="Arial" pitchFamily="34" charset="0"/>
              <a:buChar char="•"/>
              <a:defRPr/>
            </a:pPr>
            <a:r>
              <a:rPr lang="en-US" dirty="0">
                <a:latin typeface="+mn-lt"/>
                <a:ea typeface="+mn-ea"/>
              </a:rPr>
              <a:t> 3</a:t>
            </a:r>
            <a:r>
              <a:rPr lang="en-US" baseline="30000" dirty="0">
                <a:latin typeface="+mn-lt"/>
                <a:ea typeface="+mn-ea"/>
              </a:rPr>
              <a:t>rd</a:t>
            </a:r>
            <a:r>
              <a:rPr lang="en-US" dirty="0">
                <a:latin typeface="+mn-lt"/>
                <a:ea typeface="+mn-ea"/>
              </a:rPr>
              <a:t> Nest Initialization (EMC/HRD)</a:t>
            </a:r>
          </a:p>
          <a:p>
            <a:pPr fontAlgn="auto">
              <a:spcBef>
                <a:spcPts val="0"/>
              </a:spcBef>
              <a:spcAft>
                <a:spcPts val="0"/>
              </a:spcAft>
              <a:defRPr/>
            </a:pPr>
            <a:r>
              <a:rPr lang="en-US" sz="2000" b="1" u="sng" dirty="0">
                <a:solidFill>
                  <a:srgbClr val="92D050"/>
                </a:solidFill>
                <a:latin typeface="+mn-lt"/>
                <a:ea typeface="+mn-ea"/>
              </a:rPr>
              <a:t>Ongoing Developments</a:t>
            </a:r>
          </a:p>
          <a:p>
            <a:pPr fontAlgn="auto">
              <a:spcBef>
                <a:spcPts val="0"/>
              </a:spcBef>
              <a:spcAft>
                <a:spcPts val="0"/>
              </a:spcAft>
              <a:buFont typeface="Arial" pitchFamily="34" charset="0"/>
              <a:buChar char="•"/>
              <a:defRPr/>
            </a:pPr>
            <a:r>
              <a:rPr lang="en-US" dirty="0">
                <a:latin typeface="+mn-lt"/>
                <a:ea typeface="+mn-ea"/>
              </a:rPr>
              <a:t> Hybrid DA (EMC/HRD/GSD)</a:t>
            </a:r>
          </a:p>
          <a:p>
            <a:pPr fontAlgn="auto">
              <a:spcBef>
                <a:spcPts val="0"/>
              </a:spcBef>
              <a:spcAft>
                <a:spcPts val="0"/>
              </a:spcAft>
              <a:buFont typeface="Arial" pitchFamily="34" charset="0"/>
              <a:buChar char="•"/>
              <a:defRPr/>
            </a:pPr>
            <a:r>
              <a:rPr lang="en-US" dirty="0">
                <a:latin typeface="+mn-lt"/>
                <a:ea typeface="+mn-ea"/>
              </a:rPr>
              <a:t> Multiple moving nests (HRD/EMC)</a:t>
            </a:r>
          </a:p>
          <a:p>
            <a:pPr fontAlgn="auto">
              <a:spcBef>
                <a:spcPts val="0"/>
              </a:spcBef>
              <a:spcAft>
                <a:spcPts val="0"/>
              </a:spcAft>
              <a:buFont typeface="Arial" pitchFamily="34" charset="0"/>
              <a:buChar char="•"/>
              <a:defRPr/>
            </a:pPr>
            <a:r>
              <a:rPr lang="en-US" dirty="0">
                <a:latin typeface="+mn-lt"/>
                <a:ea typeface="+mn-ea"/>
              </a:rPr>
              <a:t> </a:t>
            </a:r>
            <a:r>
              <a:rPr lang="en-US" b="1" dirty="0">
                <a:solidFill>
                  <a:srgbClr val="FFFF00"/>
                </a:solidFill>
                <a:effectLst>
                  <a:outerShdw blurRad="38100" dist="38100" dir="2700000" algn="tl">
                    <a:srgbClr val="000000">
                      <a:alpha val="43137"/>
                    </a:srgbClr>
                  </a:outerShdw>
                </a:effectLst>
                <a:latin typeface="+mn-lt"/>
                <a:ea typeface="+mn-ea"/>
              </a:rPr>
              <a:t>3-Nest </a:t>
            </a:r>
            <a:r>
              <a:rPr lang="en-US" b="1" dirty="0" err="1">
                <a:solidFill>
                  <a:srgbClr val="FFFF00"/>
                </a:solidFill>
                <a:effectLst>
                  <a:outerShdw blurRad="38100" dist="38100" dir="2700000" algn="tl">
                    <a:srgbClr val="000000">
                      <a:alpha val="43137"/>
                    </a:srgbClr>
                  </a:outerShdw>
                </a:effectLst>
                <a:latin typeface="+mn-lt"/>
                <a:ea typeface="+mn-ea"/>
              </a:rPr>
              <a:t>Oper</a:t>
            </a:r>
            <a:r>
              <a:rPr lang="en-US" b="1" dirty="0">
                <a:solidFill>
                  <a:srgbClr val="FFFF00"/>
                </a:solidFill>
                <a:effectLst>
                  <a:outerShdw blurRad="38100" dist="38100" dir="2700000" algn="tl">
                    <a:srgbClr val="000000">
                      <a:alpha val="43137"/>
                    </a:srgbClr>
                  </a:outerShdw>
                </a:effectLst>
                <a:latin typeface="+mn-lt"/>
                <a:ea typeface="+mn-ea"/>
              </a:rPr>
              <a:t>. Implementation--2012   (EMC)</a:t>
            </a:r>
          </a:p>
          <a:p>
            <a:pPr fontAlgn="auto">
              <a:spcBef>
                <a:spcPts val="0"/>
              </a:spcBef>
              <a:spcAft>
                <a:spcPts val="0"/>
              </a:spcAft>
              <a:buFont typeface="Arial" pitchFamily="34" charset="0"/>
              <a:buChar char="•"/>
              <a:defRPr/>
            </a:pPr>
            <a:r>
              <a:rPr lang="en-US" dirty="0">
                <a:latin typeface="+mn-lt"/>
                <a:ea typeface="+mn-ea"/>
              </a:rPr>
              <a:t> Repository Version (EMC/DTC)</a:t>
            </a:r>
          </a:p>
        </p:txBody>
      </p:sp>
      <p:sp>
        <p:nvSpPr>
          <p:cNvPr id="19" name="TextBox 18"/>
          <p:cNvSpPr txBox="1"/>
          <p:nvPr/>
        </p:nvSpPr>
        <p:spPr>
          <a:xfrm>
            <a:off x="152400" y="5715000"/>
            <a:ext cx="8763000" cy="523875"/>
          </a:xfrm>
          <a:prstGeom prst="rect">
            <a:avLst/>
          </a:prstGeom>
          <a:noFill/>
        </p:spPr>
        <p:txBody>
          <a:bodyPr>
            <a:spAutoFit/>
          </a:bodyPr>
          <a:lstStyle/>
          <a:p>
            <a:pPr algn="ctr" fontAlgn="auto">
              <a:spcBef>
                <a:spcPts val="0"/>
              </a:spcBef>
              <a:spcAft>
                <a:spcPts val="0"/>
              </a:spcAft>
              <a:defRPr/>
            </a:pPr>
            <a:r>
              <a:rPr lang="en-US" sz="2800" b="1" u="sng" dirty="0">
                <a:solidFill>
                  <a:schemeClr val="accent2">
                    <a:lumMod val="60000"/>
                    <a:lumOff val="40000"/>
                  </a:schemeClr>
                </a:solidFill>
                <a:effectLst>
                  <a:outerShdw blurRad="38100" dist="38100" dir="2700000" algn="tl">
                    <a:srgbClr val="000000">
                      <a:alpha val="43137"/>
                    </a:srgbClr>
                  </a:outerShdw>
                </a:effectLst>
                <a:latin typeface="+mn-lt"/>
                <a:ea typeface="+mn-ea"/>
              </a:rPr>
              <a:t>Successful O2R and R2O story under HFIP direction!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3077"/>
                                        </p:tgtEl>
                                        <p:attrNameLst>
                                          <p:attrName>style.color</p:attrName>
                                        </p:attrNameLst>
                                      </p:cBhvr>
                                      <p:by>
                                        <p:hsl h="0" s="12549" l="25098"/>
                                      </p:by>
                                    </p:animClr>
                                    <p:animClr clrSpc="hsl" dir="cw">
                                      <p:cBhvr>
                                        <p:cTn id="7" dur="500" fill="hold"/>
                                        <p:tgtEl>
                                          <p:spTgt spid="3077"/>
                                        </p:tgtEl>
                                        <p:attrNameLst>
                                          <p:attrName>fillcolor</p:attrName>
                                        </p:attrNameLst>
                                      </p:cBhvr>
                                      <p:by>
                                        <p:hsl h="0" s="12549" l="25098"/>
                                      </p:by>
                                    </p:animClr>
                                    <p:animClr clrSpc="hsl" dir="cw">
                                      <p:cBhvr>
                                        <p:cTn id="8" dur="500" fill="hold"/>
                                        <p:tgtEl>
                                          <p:spTgt spid="3077"/>
                                        </p:tgtEl>
                                        <p:attrNameLst>
                                          <p:attrName>stroke.color</p:attrName>
                                        </p:attrNameLst>
                                      </p:cBhvr>
                                      <p:by>
                                        <p:hsl h="0" s="12549" l="25098"/>
                                      </p:by>
                                    </p:animClr>
                                    <p:set>
                                      <p:cBhvr>
                                        <p:cTn id="9" dur="500" fill="hold"/>
                                        <p:tgtEl>
                                          <p:spTgt spid="3077"/>
                                        </p:tgtEl>
                                        <p:attrNameLst>
                                          <p:attrName>fill.type</p:attrName>
                                        </p:attrNameLst>
                                      </p:cBhvr>
                                      <p:to>
                                        <p:strVal val="solid"/>
                                      </p:to>
                                    </p:se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mph" presetSubtype="0" fill="hold" grpId="1" nodeType="clickEffect">
                                  <p:stCondLst>
                                    <p:cond delay="0"/>
                                  </p:stCondLst>
                                  <p:childTnLst>
                                    <p:animClr clrSpc="hsl" dir="cw">
                                      <p:cBhvr override="childStyle">
                                        <p:cTn id="18" dur="500" fill="hold"/>
                                        <p:tgtEl>
                                          <p:spTgt spid="17"/>
                                        </p:tgtEl>
                                        <p:attrNameLst>
                                          <p:attrName>style.color</p:attrName>
                                        </p:attrNameLst>
                                      </p:cBhvr>
                                      <p:by>
                                        <p:hsl h="0" s="12549" l="25098"/>
                                      </p:by>
                                    </p:animClr>
                                    <p:animClr clrSpc="hsl" dir="cw">
                                      <p:cBhvr>
                                        <p:cTn id="19" dur="500" fill="hold"/>
                                        <p:tgtEl>
                                          <p:spTgt spid="17"/>
                                        </p:tgtEl>
                                        <p:attrNameLst>
                                          <p:attrName>fillcolor</p:attrName>
                                        </p:attrNameLst>
                                      </p:cBhvr>
                                      <p:by>
                                        <p:hsl h="0" s="12549" l="25098"/>
                                      </p:by>
                                    </p:animClr>
                                    <p:animClr clrSpc="hsl" dir="cw">
                                      <p:cBhvr>
                                        <p:cTn id="20" dur="500" fill="hold"/>
                                        <p:tgtEl>
                                          <p:spTgt spid="17"/>
                                        </p:tgtEl>
                                        <p:attrNameLst>
                                          <p:attrName>stroke.color</p:attrName>
                                        </p:attrNameLst>
                                      </p:cBhvr>
                                      <p:by>
                                        <p:hsl h="0" s="12549" l="25098"/>
                                      </p:by>
                                    </p:animClr>
                                    <p:set>
                                      <p:cBhvr>
                                        <p:cTn id="21" dur="500" fill="hold"/>
                                        <p:tgtEl>
                                          <p:spTgt spid="17"/>
                                        </p:tgtEl>
                                        <p:attrNameLst>
                                          <p:attrName>fill.type</p:attrName>
                                        </p:attrNameLst>
                                      </p:cBhvr>
                                      <p:to>
                                        <p:strVal val="solid"/>
                                      </p:to>
                                    </p:set>
                                  </p:childTnLst>
                                </p:cTn>
                              </p:par>
                            </p:childTnLst>
                          </p:cTn>
                        </p:par>
                        <p:par>
                          <p:cTn id="22" fill="hold">
                            <p:stCondLst>
                              <p:cond delay="500"/>
                            </p:stCondLst>
                            <p:childTnLst>
                              <p:par>
                                <p:cTn id="23" presetID="8"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amond(in)">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17" grpId="0"/>
      <p:bldP spid="17" grpId="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b="1" u="sng" smtClean="0">
                <a:solidFill>
                  <a:srgbClr val="FFC000"/>
                </a:solidFill>
              </a:rPr>
              <a:t>Outline</a:t>
            </a:r>
          </a:p>
        </p:txBody>
      </p:sp>
      <p:sp>
        <p:nvSpPr>
          <p:cNvPr id="3" name="Content Placeholder 2"/>
          <p:cNvSpPr>
            <a:spLocks noGrp="1"/>
          </p:cNvSpPr>
          <p:nvPr>
            <p:ph idx="1"/>
          </p:nvPr>
        </p:nvSpPr>
        <p:spPr>
          <a:xfrm>
            <a:off x="1371600" y="1371600"/>
            <a:ext cx="7086600" cy="5334000"/>
          </a:xfrm>
        </p:spPr>
        <p:txBody>
          <a:bodyPr>
            <a:normAutofit/>
          </a:bodyPr>
          <a:lstStyle/>
          <a:p>
            <a:pPr>
              <a:lnSpc>
                <a:spcPct val="80000"/>
              </a:lnSpc>
            </a:pPr>
            <a:r>
              <a:rPr lang="en-US" altLang="zh-CN" sz="2200" b="1" dirty="0" smtClean="0">
                <a:solidFill>
                  <a:srgbClr val="92D050"/>
                </a:solidFill>
              </a:rPr>
              <a:t>Background</a:t>
            </a:r>
          </a:p>
          <a:p>
            <a:pPr lvl="1">
              <a:lnSpc>
                <a:spcPct val="80000"/>
              </a:lnSpc>
            </a:pPr>
            <a:r>
              <a:rPr lang="en-US" altLang="zh-CN" sz="1800" dirty="0" smtClean="0"/>
              <a:t>HFIP Scientific Objectives</a:t>
            </a:r>
          </a:p>
          <a:p>
            <a:pPr lvl="1">
              <a:lnSpc>
                <a:spcPct val="80000"/>
              </a:lnSpc>
            </a:pPr>
            <a:r>
              <a:rPr lang="en-US" altLang="zh-CN" sz="1800" dirty="0" smtClean="0"/>
              <a:t>Hurricane Observations</a:t>
            </a:r>
          </a:p>
          <a:p>
            <a:pPr lvl="1">
              <a:lnSpc>
                <a:spcPct val="80000"/>
              </a:lnSpc>
            </a:pPr>
            <a:r>
              <a:rPr lang="en-US" altLang="zh-CN" sz="1800" dirty="0" smtClean="0"/>
              <a:t>Scientific Understanding</a:t>
            </a:r>
          </a:p>
          <a:p>
            <a:pPr>
              <a:lnSpc>
                <a:spcPct val="80000"/>
              </a:lnSpc>
            </a:pPr>
            <a:r>
              <a:rPr lang="en-US" altLang="zh-CN" sz="2200" b="1" dirty="0" smtClean="0">
                <a:solidFill>
                  <a:srgbClr val="92D050"/>
                </a:solidFill>
              </a:rPr>
              <a:t>HWRF development</a:t>
            </a:r>
          </a:p>
          <a:p>
            <a:pPr lvl="1">
              <a:lnSpc>
                <a:spcPct val="80000"/>
              </a:lnSpc>
            </a:pPr>
            <a:r>
              <a:rPr lang="en-US" altLang="zh-CN" sz="1800" dirty="0" smtClean="0"/>
              <a:t>Model Framework Expansion</a:t>
            </a:r>
          </a:p>
          <a:p>
            <a:pPr lvl="1">
              <a:lnSpc>
                <a:spcPct val="80000"/>
              </a:lnSpc>
            </a:pPr>
            <a:r>
              <a:rPr lang="en-US" altLang="zh-CN" sz="1800" dirty="0" smtClean="0"/>
              <a:t>Physics Improvement</a:t>
            </a:r>
          </a:p>
          <a:p>
            <a:pPr lvl="1">
              <a:lnSpc>
                <a:spcPct val="80000"/>
              </a:lnSpc>
            </a:pPr>
            <a:r>
              <a:rPr lang="en-US" altLang="zh-CN" sz="1800" dirty="0" smtClean="0"/>
              <a:t>Ocean–Atmosphere Coupling</a:t>
            </a:r>
          </a:p>
          <a:p>
            <a:pPr lvl="1">
              <a:lnSpc>
                <a:spcPct val="80000"/>
              </a:lnSpc>
            </a:pPr>
            <a:r>
              <a:rPr lang="en-US" altLang="zh-CN" sz="1800" dirty="0" smtClean="0"/>
              <a:t>Vortex Initialization &amp; Cycling</a:t>
            </a:r>
          </a:p>
          <a:p>
            <a:pPr lvl="1">
              <a:lnSpc>
                <a:spcPct val="80000"/>
              </a:lnSpc>
            </a:pPr>
            <a:r>
              <a:rPr lang="en-US" altLang="zh-CN" sz="1800" dirty="0" smtClean="0"/>
              <a:t>Data Assimilation</a:t>
            </a:r>
          </a:p>
          <a:p>
            <a:pPr>
              <a:lnSpc>
                <a:spcPct val="80000"/>
              </a:lnSpc>
            </a:pPr>
            <a:r>
              <a:rPr lang="en-US" altLang="zh-CN" sz="2200" b="1" dirty="0" smtClean="0">
                <a:solidFill>
                  <a:srgbClr val="92D050"/>
                </a:solidFill>
              </a:rPr>
              <a:t>Advances in HWRF forecast</a:t>
            </a:r>
          </a:p>
          <a:p>
            <a:pPr lvl="1">
              <a:lnSpc>
                <a:spcPct val="80000"/>
              </a:lnSpc>
            </a:pPr>
            <a:r>
              <a:rPr lang="en-US" altLang="zh-CN" sz="1800" dirty="0" smtClean="0"/>
              <a:t>Model Configuration</a:t>
            </a:r>
          </a:p>
          <a:p>
            <a:pPr lvl="1">
              <a:lnSpc>
                <a:spcPct val="80000"/>
              </a:lnSpc>
            </a:pPr>
            <a:r>
              <a:rPr lang="en-US" altLang="zh-CN" sz="1800" dirty="0" smtClean="0"/>
              <a:t>Retrospective </a:t>
            </a:r>
            <a:r>
              <a:rPr lang="en-US" altLang="zh-CN" sz="1800" dirty="0" smtClean="0"/>
              <a:t>Forecasts</a:t>
            </a:r>
          </a:p>
          <a:p>
            <a:pPr lvl="1">
              <a:lnSpc>
                <a:spcPct val="80000"/>
              </a:lnSpc>
            </a:pPr>
            <a:r>
              <a:rPr lang="en-US" altLang="zh-CN" sz="1800" dirty="0" err="1" smtClean="0"/>
              <a:t>Megi</a:t>
            </a:r>
            <a:r>
              <a:rPr lang="en-US" altLang="zh-CN" sz="1800" dirty="0" smtClean="0"/>
              <a:t> forecasts</a:t>
            </a:r>
            <a:endParaRPr lang="en-US" altLang="zh-CN" sz="1800" dirty="0" smtClean="0"/>
          </a:p>
          <a:p>
            <a:pPr>
              <a:lnSpc>
                <a:spcPct val="80000"/>
              </a:lnSpc>
            </a:pPr>
            <a:r>
              <a:rPr lang="en-US" altLang="zh-CN" sz="2200" b="1" dirty="0" smtClean="0">
                <a:solidFill>
                  <a:srgbClr val="92D050"/>
                </a:solidFill>
              </a:rPr>
              <a:t>Future development and </a:t>
            </a:r>
            <a:r>
              <a:rPr lang="en-US" altLang="zh-CN" sz="2200" b="1" dirty="0" smtClean="0">
                <a:solidFill>
                  <a:srgbClr val="92D050"/>
                </a:solidFill>
              </a:rPr>
              <a:t>applications</a:t>
            </a:r>
            <a:endParaRPr lang="en-US" altLang="zh-CN" sz="2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heckerboard(across)">
                                      <p:cBhvr>
                                        <p:cTn id="30" dur="500"/>
                                        <p:tgtEl>
                                          <p:spTgt spid="3">
                                            <p:txEl>
                                              <p:pRg st="7" end="7"/>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heckerboard(across)">
                                      <p:cBhvr>
                                        <p:cTn id="33" dur="500"/>
                                        <p:tgtEl>
                                          <p:spTgt spid="3">
                                            <p:txEl>
                                              <p:pRg st="8" end="8"/>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checkerboard(across)">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1" dur="500"/>
                                        <p:tgtEl>
                                          <p:spTgt spid="3">
                                            <p:txEl>
                                              <p:pRg st="10" end="10"/>
                                            </p:txEl>
                                          </p:spTgt>
                                        </p:tgtEl>
                                      </p:cBhvr>
                                    </p:animEffect>
                                  </p:childTnLst>
                                </p:cTn>
                              </p:par>
                              <p:par>
                                <p:cTn id="42" presetID="5" presetClass="entr" presetSubtype="1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4" dur="500"/>
                                        <p:tgtEl>
                                          <p:spTgt spid="3">
                                            <p:txEl>
                                              <p:pRg st="11" end="11"/>
                                            </p:txEl>
                                          </p:spTgt>
                                        </p:tgtEl>
                                      </p:cBhvr>
                                    </p:animEffect>
                                  </p:childTnLst>
                                </p:cTn>
                              </p:par>
                              <p:par>
                                <p:cTn id="45" presetID="5" presetClass="entr" presetSubtype="1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7" dur="500"/>
                                        <p:tgtEl>
                                          <p:spTgt spid="3">
                                            <p:txEl>
                                              <p:pRg st="12" end="12"/>
                                            </p:txEl>
                                          </p:spTgt>
                                        </p:tgtEl>
                                      </p:cBhvr>
                                    </p:animEffect>
                                  </p:childTnLst>
                                </p:cTn>
                              </p:par>
                              <p:par>
                                <p:cTn id="48" presetID="5" presetClass="entr" presetSubtype="10" fill="hold"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50" dur="500"/>
                                        <p:tgtEl>
                                          <p:spTgt spid="3">
                                            <p:txEl>
                                              <p:pRg st="13" end="13"/>
                                            </p:txEl>
                                          </p:spTgt>
                                        </p:tgtEl>
                                      </p:cBhvr>
                                    </p:animEffect>
                                  </p:childTnLst>
                                </p:cTn>
                              </p:par>
                              <p:par>
                                <p:cTn id="51" presetID="5" presetClass="entr" presetSubtype="1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5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123950"/>
            <a:ext cx="1600200"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Atmospheric Component</a:t>
            </a:r>
          </a:p>
        </p:txBody>
      </p:sp>
      <p:sp>
        <p:nvSpPr>
          <p:cNvPr id="5" name="Flowchart: Decision 4"/>
          <p:cNvSpPr/>
          <p:nvPr/>
        </p:nvSpPr>
        <p:spPr>
          <a:xfrm>
            <a:off x="3429000" y="1228725"/>
            <a:ext cx="2286000" cy="685800"/>
          </a:xfrm>
          <a:prstGeom prst="flowChartDecision">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Coupler</a:t>
            </a:r>
          </a:p>
        </p:txBody>
      </p:sp>
      <p:sp>
        <p:nvSpPr>
          <p:cNvPr id="6" name="Rectangle 5"/>
          <p:cNvSpPr/>
          <p:nvPr/>
        </p:nvSpPr>
        <p:spPr>
          <a:xfrm>
            <a:off x="6629400" y="1123950"/>
            <a:ext cx="1600200"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Oceanic Component</a:t>
            </a:r>
          </a:p>
        </p:txBody>
      </p:sp>
      <p:cxnSp>
        <p:nvCxnSpPr>
          <p:cNvPr id="8" name="Straight Arrow Connector 7"/>
          <p:cNvCxnSpPr/>
          <p:nvPr/>
        </p:nvCxnSpPr>
        <p:spPr>
          <a:xfrm flipV="1">
            <a:off x="2514600" y="1516063"/>
            <a:ext cx="914400" cy="9525"/>
          </a:xfrm>
          <a:prstGeom prst="straightConnector1">
            <a:avLst/>
          </a:prstGeom>
          <a:ln w="50800">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715000" y="1504950"/>
            <a:ext cx="914400" cy="11113"/>
          </a:xfrm>
          <a:prstGeom prst="straightConnector1">
            <a:avLst/>
          </a:prstGeom>
          <a:ln w="50800">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9942" name="TextBox 9"/>
          <p:cNvSpPr txBox="1">
            <a:spLocks noChangeArrowheads="1"/>
          </p:cNvSpPr>
          <p:nvPr/>
        </p:nvSpPr>
        <p:spPr bwMode="auto">
          <a:xfrm>
            <a:off x="2601913" y="1257300"/>
            <a:ext cx="762000" cy="246063"/>
          </a:xfrm>
          <a:prstGeom prst="rect">
            <a:avLst/>
          </a:prstGeom>
          <a:noFill/>
          <a:ln w="9525">
            <a:noFill/>
            <a:miter lim="800000"/>
            <a:headEnd/>
            <a:tailEnd/>
          </a:ln>
        </p:spPr>
        <p:txBody>
          <a:bodyPr>
            <a:spAutoFit/>
          </a:bodyPr>
          <a:lstStyle/>
          <a:p>
            <a:pPr algn="ctr"/>
            <a:r>
              <a:rPr lang="en-US" altLang="zh-CN" sz="1000">
                <a:latin typeface="Calibri" pitchFamily="34" charset="0"/>
              </a:rPr>
              <a:t>SST</a:t>
            </a:r>
          </a:p>
        </p:txBody>
      </p:sp>
      <p:sp>
        <p:nvSpPr>
          <p:cNvPr id="39943" name="TextBox 10"/>
          <p:cNvSpPr txBox="1">
            <a:spLocks noChangeArrowheads="1"/>
          </p:cNvSpPr>
          <p:nvPr/>
        </p:nvSpPr>
        <p:spPr bwMode="auto">
          <a:xfrm>
            <a:off x="2362200" y="1670050"/>
            <a:ext cx="1371600" cy="554038"/>
          </a:xfrm>
          <a:prstGeom prst="rect">
            <a:avLst/>
          </a:prstGeom>
          <a:noFill/>
          <a:ln w="9525">
            <a:noFill/>
            <a:miter lim="800000"/>
            <a:headEnd/>
            <a:tailEnd/>
          </a:ln>
        </p:spPr>
        <p:txBody>
          <a:bodyPr>
            <a:spAutoFit/>
          </a:bodyPr>
          <a:lstStyle/>
          <a:p>
            <a:pPr algn="ctr"/>
            <a:r>
              <a:rPr lang="en-US" altLang="zh-CN" sz="1000">
                <a:latin typeface="Calibri" pitchFamily="34" charset="0"/>
              </a:rPr>
              <a:t>Fluxes</a:t>
            </a:r>
          </a:p>
          <a:p>
            <a:pPr algn="ctr"/>
            <a:r>
              <a:rPr lang="en-US" altLang="zh-CN" sz="1000">
                <a:latin typeface="Calibri" pitchFamily="34" charset="0"/>
              </a:rPr>
              <a:t>Winds</a:t>
            </a:r>
          </a:p>
          <a:p>
            <a:pPr algn="ctr"/>
            <a:r>
              <a:rPr lang="en-US" altLang="zh-CN" sz="1000">
                <a:latin typeface="Calibri" pitchFamily="34" charset="0"/>
              </a:rPr>
              <a:t>Domain attributes</a:t>
            </a:r>
          </a:p>
        </p:txBody>
      </p:sp>
      <p:cxnSp>
        <p:nvCxnSpPr>
          <p:cNvPr id="13" name="Straight Arrow Connector 12"/>
          <p:cNvCxnSpPr/>
          <p:nvPr/>
        </p:nvCxnSpPr>
        <p:spPr>
          <a:xfrm flipV="1">
            <a:off x="2517775" y="1668463"/>
            <a:ext cx="914400" cy="9525"/>
          </a:xfrm>
          <a:prstGeom prst="straightConnector1">
            <a:avLst/>
          </a:prstGeom>
          <a:ln w="50800">
            <a:solidFill>
              <a:srgbClr val="FFFF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715000" y="1668463"/>
            <a:ext cx="914400" cy="9525"/>
          </a:xfrm>
          <a:prstGeom prst="straightConnector1">
            <a:avLst/>
          </a:prstGeom>
          <a:ln w="50800">
            <a:solidFill>
              <a:srgbClr val="FFFF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39946" name="TextBox 14"/>
          <p:cNvSpPr txBox="1">
            <a:spLocks noChangeArrowheads="1"/>
          </p:cNvSpPr>
          <p:nvPr/>
        </p:nvSpPr>
        <p:spPr bwMode="auto">
          <a:xfrm>
            <a:off x="5810250" y="1238250"/>
            <a:ext cx="762000" cy="246063"/>
          </a:xfrm>
          <a:prstGeom prst="rect">
            <a:avLst/>
          </a:prstGeom>
          <a:noFill/>
          <a:ln w="9525">
            <a:noFill/>
            <a:miter lim="800000"/>
            <a:headEnd/>
            <a:tailEnd/>
          </a:ln>
        </p:spPr>
        <p:txBody>
          <a:bodyPr>
            <a:spAutoFit/>
          </a:bodyPr>
          <a:lstStyle/>
          <a:p>
            <a:pPr algn="ctr"/>
            <a:r>
              <a:rPr lang="en-US" altLang="zh-CN" sz="1000">
                <a:latin typeface="Calibri" pitchFamily="34" charset="0"/>
              </a:rPr>
              <a:t>SST</a:t>
            </a:r>
          </a:p>
        </p:txBody>
      </p:sp>
      <p:sp>
        <p:nvSpPr>
          <p:cNvPr id="16" name="Rectangle 2"/>
          <p:cNvSpPr>
            <a:spLocks noGrp="1" noChangeArrowheads="1"/>
          </p:cNvSpPr>
          <p:nvPr>
            <p:ph type="title"/>
          </p:nvPr>
        </p:nvSpPr>
        <p:spPr>
          <a:xfrm>
            <a:off x="457200" y="96838"/>
            <a:ext cx="8229600" cy="993775"/>
          </a:xfrm>
        </p:spPr>
        <p:txBody>
          <a:bodyPr rtlCol="0">
            <a:normAutofit/>
          </a:bodyPr>
          <a:lstStyle/>
          <a:p>
            <a:pPr fontAlgn="auto">
              <a:spcAft>
                <a:spcPts val="0"/>
              </a:spcAft>
              <a:defRPr/>
            </a:pPr>
            <a:r>
              <a:rPr lang="en-US" sz="3600" b="1" u="sng" dirty="0" smtClean="0">
                <a:solidFill>
                  <a:srgbClr val="FFC000"/>
                </a:solidFill>
                <a:effectLst>
                  <a:outerShdw blurRad="38100" dist="38100" dir="2700000" algn="tl">
                    <a:srgbClr val="000000">
                      <a:alpha val="43137"/>
                    </a:srgbClr>
                  </a:outerShdw>
                </a:effectLst>
                <a:uFill>
                  <a:solidFill>
                    <a:srgbClr val="FFFF00"/>
                  </a:solidFill>
                </a:uFill>
              </a:rPr>
              <a:t>Coupling processes</a:t>
            </a:r>
          </a:p>
        </p:txBody>
      </p:sp>
      <p:sp>
        <p:nvSpPr>
          <p:cNvPr id="17" name="Content Placeholder 16"/>
          <p:cNvSpPr>
            <a:spLocks noGrp="1"/>
          </p:cNvSpPr>
          <p:nvPr>
            <p:ph idx="1"/>
          </p:nvPr>
        </p:nvSpPr>
        <p:spPr>
          <a:xfrm>
            <a:off x="457200" y="2209800"/>
            <a:ext cx="8229600" cy="3916363"/>
          </a:xfrm>
        </p:spPr>
        <p:txBody>
          <a:bodyPr rtlCol="0">
            <a:normAutofit/>
          </a:bodyPr>
          <a:lstStyle/>
          <a:p>
            <a:pPr fontAlgn="auto">
              <a:spcAft>
                <a:spcPts val="0"/>
              </a:spcAft>
              <a:buFont typeface="Arial" pitchFamily="34" charset="0"/>
              <a:buNone/>
              <a:defRPr/>
            </a:pPr>
            <a:r>
              <a:rPr lang="en-US" u="sng" dirty="0" smtClean="0">
                <a:solidFill>
                  <a:srgbClr val="92D050"/>
                </a:solidFill>
                <a:uFill>
                  <a:solidFill>
                    <a:srgbClr val="FFFF00"/>
                  </a:solidFill>
                </a:uFill>
              </a:rPr>
              <a:t>Coupler functions</a:t>
            </a:r>
          </a:p>
          <a:p>
            <a:pPr fontAlgn="auto">
              <a:spcAft>
                <a:spcPts val="0"/>
              </a:spcAft>
              <a:buFont typeface="Arial" pitchFamily="34" charset="0"/>
              <a:buChar char="•"/>
              <a:defRPr/>
            </a:pPr>
            <a:r>
              <a:rPr lang="en-US" dirty="0" smtClean="0"/>
              <a:t>Interpolation</a:t>
            </a:r>
          </a:p>
          <a:p>
            <a:pPr fontAlgn="auto">
              <a:spcAft>
                <a:spcPts val="0"/>
              </a:spcAft>
              <a:buFont typeface="Arial" pitchFamily="34" charset="0"/>
              <a:buChar char="•"/>
              <a:defRPr/>
            </a:pPr>
            <a:r>
              <a:rPr lang="en-US" dirty="0" smtClean="0"/>
              <a:t>Data passing</a:t>
            </a:r>
          </a:p>
          <a:p>
            <a:pPr fontAlgn="auto">
              <a:spcAft>
                <a:spcPts val="0"/>
              </a:spcAft>
              <a:buFont typeface="Arial" pitchFamily="34" charset="0"/>
              <a:buChar char="•"/>
              <a:defRPr/>
            </a:pPr>
            <a:r>
              <a:rPr lang="en-US" dirty="0" smtClean="0"/>
              <a:t>Synchronize oceanic and atmospheric components</a:t>
            </a:r>
          </a:p>
          <a:p>
            <a:pPr fontAlgn="auto">
              <a:spcAft>
                <a:spcPts val="0"/>
              </a:spcAft>
              <a:buFont typeface="Arial" pitchFamily="34" charset="0"/>
              <a:buChar char="•"/>
              <a:defRPr/>
            </a:pPr>
            <a:r>
              <a:rPr lang="en-US" dirty="0" smtClean="0"/>
              <a:t>Initialize the moving nest leading edge</a:t>
            </a:r>
            <a:endParaRPr lang="en-US" dirty="0"/>
          </a:p>
        </p:txBody>
      </p:sp>
      <p:sp>
        <p:nvSpPr>
          <p:cNvPr id="39949" name="TextBox 17"/>
          <p:cNvSpPr txBox="1">
            <a:spLocks noChangeArrowheads="1"/>
          </p:cNvSpPr>
          <p:nvPr/>
        </p:nvSpPr>
        <p:spPr bwMode="auto">
          <a:xfrm>
            <a:off x="5484813" y="1673225"/>
            <a:ext cx="1371600" cy="554038"/>
          </a:xfrm>
          <a:prstGeom prst="rect">
            <a:avLst/>
          </a:prstGeom>
          <a:noFill/>
          <a:ln w="9525">
            <a:noFill/>
            <a:miter lim="800000"/>
            <a:headEnd/>
            <a:tailEnd/>
          </a:ln>
        </p:spPr>
        <p:txBody>
          <a:bodyPr>
            <a:spAutoFit/>
          </a:bodyPr>
          <a:lstStyle/>
          <a:p>
            <a:pPr algn="ctr"/>
            <a:r>
              <a:rPr lang="en-US" altLang="zh-CN" sz="1000">
                <a:latin typeface="Calibri" pitchFamily="34" charset="0"/>
              </a:rPr>
              <a:t>Fluxes</a:t>
            </a:r>
          </a:p>
          <a:p>
            <a:pPr algn="ctr"/>
            <a:r>
              <a:rPr lang="en-US" altLang="zh-CN" sz="1000">
                <a:latin typeface="Calibri" pitchFamily="34" charset="0"/>
              </a:rPr>
              <a:t>Winds</a:t>
            </a:r>
          </a:p>
          <a:p>
            <a:pPr algn="ctr"/>
            <a:r>
              <a:rPr lang="en-US" altLang="zh-CN" sz="1000">
                <a:latin typeface="Calibri" pitchFamily="34" charset="0"/>
              </a:rPr>
              <a:t>Domain attributes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cstate="print"/>
          <a:srcRect/>
          <a:stretch>
            <a:fillRect/>
          </a:stretch>
        </p:blipFill>
        <p:spPr bwMode="auto">
          <a:xfrm>
            <a:off x="1524000" y="914400"/>
            <a:ext cx="6113463" cy="5813425"/>
          </a:xfrm>
          <a:prstGeom prst="rect">
            <a:avLst/>
          </a:prstGeom>
          <a:noFill/>
          <a:ln w="9525">
            <a:noFill/>
            <a:miter lim="800000"/>
            <a:headEnd/>
            <a:tailEnd/>
          </a:ln>
        </p:spPr>
      </p:pic>
      <p:sp>
        <p:nvSpPr>
          <p:cNvPr id="5" name="Rectangle 2"/>
          <p:cNvSpPr txBox="1">
            <a:spLocks noChangeArrowheads="1"/>
          </p:cNvSpPr>
          <p:nvPr/>
        </p:nvSpPr>
        <p:spPr>
          <a:xfrm>
            <a:off x="457200" y="96838"/>
            <a:ext cx="8229600" cy="993775"/>
          </a:xfrm>
          <a:prstGeom prst="rect">
            <a:avLst/>
          </a:prstGeom>
        </p:spPr>
        <p:txBody>
          <a:bodyPr>
            <a:normAutofit/>
          </a:bodyPr>
          <a:lstStyle/>
          <a:p>
            <a:pPr algn="ctr" fontAlgn="auto">
              <a:spcAft>
                <a:spcPts val="0"/>
              </a:spcAft>
              <a:defRPr/>
            </a:pPr>
            <a:r>
              <a:rPr lang="en-US" sz="3600" u="sng" dirty="0">
                <a:solidFill>
                  <a:srgbClr val="FFC000"/>
                </a:solidFill>
                <a:uFill>
                  <a:solidFill>
                    <a:srgbClr val="FFFF00"/>
                  </a:solidFill>
                </a:uFill>
                <a:latin typeface="+mj-lt"/>
                <a:ea typeface="+mj-ea"/>
                <a:cs typeface="+mj-cs"/>
              </a:rPr>
              <a:t>Vortex initialization and cycling processes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457200"/>
            <a:ext cx="8229600" cy="993775"/>
          </a:xfrm>
          <a:prstGeom prst="rect">
            <a:avLst/>
          </a:prstGeom>
        </p:spPr>
        <p:txBody>
          <a:bodyPr>
            <a:normAutofit/>
          </a:bodyPr>
          <a:lstStyle/>
          <a:p>
            <a:pPr algn="ctr" fontAlgn="auto">
              <a:spcAft>
                <a:spcPts val="0"/>
              </a:spcAft>
              <a:defRPr/>
            </a:pPr>
            <a:r>
              <a:rPr lang="en-US" sz="3600" b="1" u="sng" dirty="0">
                <a:solidFill>
                  <a:srgbClr val="FFC000"/>
                </a:solidFill>
                <a:effectLst>
                  <a:outerShdw blurRad="38100" dist="38100" dir="2700000" algn="tl">
                    <a:srgbClr val="000000">
                      <a:alpha val="43137"/>
                    </a:srgbClr>
                  </a:outerShdw>
                </a:effectLst>
                <a:uFill>
                  <a:solidFill>
                    <a:srgbClr val="FFFF00"/>
                  </a:solidFill>
                </a:uFill>
                <a:latin typeface="+mj-lt"/>
                <a:ea typeface="+mj-ea"/>
                <a:cs typeface="+mj-cs"/>
              </a:rPr>
              <a:t>Data Assimilation</a:t>
            </a:r>
          </a:p>
        </p:txBody>
      </p:sp>
      <p:grpSp>
        <p:nvGrpSpPr>
          <p:cNvPr id="3" name="Group 266"/>
          <p:cNvGrpSpPr>
            <a:grpSpLocks/>
          </p:cNvGrpSpPr>
          <p:nvPr/>
        </p:nvGrpSpPr>
        <p:grpSpPr bwMode="auto">
          <a:xfrm>
            <a:off x="484188" y="2057400"/>
            <a:ext cx="8175625" cy="4086225"/>
            <a:chOff x="630545" y="2584227"/>
            <a:chExt cx="8175856" cy="4085929"/>
          </a:xfrm>
        </p:grpSpPr>
        <p:cxnSp>
          <p:nvCxnSpPr>
            <p:cNvPr id="4" name="Straight Connector 3"/>
            <p:cNvCxnSpPr/>
            <p:nvPr/>
          </p:nvCxnSpPr>
          <p:spPr>
            <a:xfrm>
              <a:off x="1168722" y="6032027"/>
              <a:ext cx="7216979"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2600688" y="6033615"/>
              <a:ext cx="3203666" cy="4762"/>
            </a:xfrm>
            <a:prstGeom prst="straightConnector1">
              <a:avLst/>
            </a:prstGeom>
            <a:ln w="31750" cap="flat" cmpd="sng" algn="ctr">
              <a:solidFill>
                <a:srgbClr val="E38121"/>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grpSp>
          <p:nvGrpSpPr>
            <p:cNvPr id="6" name="Group 192"/>
            <p:cNvGrpSpPr>
              <a:grpSpLocks/>
            </p:cNvGrpSpPr>
            <p:nvPr/>
          </p:nvGrpSpPr>
          <p:grpSpPr bwMode="auto">
            <a:xfrm>
              <a:off x="1168722" y="2708044"/>
              <a:ext cx="7218567" cy="3330335"/>
              <a:chOff x="1168722" y="2849108"/>
              <a:chExt cx="7218567" cy="2471841"/>
            </a:xfrm>
          </p:grpSpPr>
          <p:cxnSp>
            <p:nvCxnSpPr>
              <p:cNvPr id="113" name="Straight Connector 112"/>
              <p:cNvCxnSpPr/>
              <p:nvPr/>
            </p:nvCxnSpPr>
            <p:spPr>
              <a:xfrm rot="5400000">
                <a:off x="-65226" y="4085412"/>
                <a:ext cx="2469484" cy="1588"/>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1379440" y="4085412"/>
                <a:ext cx="2469484" cy="1588"/>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4581518" y="4085412"/>
                <a:ext cx="2469484" cy="1587"/>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7151753" y="4083055"/>
                <a:ext cx="2469484" cy="1588"/>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7" name="Group 191"/>
            <p:cNvGrpSpPr>
              <a:grpSpLocks/>
            </p:cNvGrpSpPr>
            <p:nvPr/>
          </p:nvGrpSpPr>
          <p:grpSpPr bwMode="auto">
            <a:xfrm>
              <a:off x="1100458" y="3636664"/>
              <a:ext cx="7355095" cy="1593735"/>
              <a:chOff x="1100458" y="3583378"/>
              <a:chExt cx="7355095" cy="1593735"/>
            </a:xfrm>
          </p:grpSpPr>
          <p:sp>
            <p:nvSpPr>
              <p:cNvPr id="45" name="Rectangle 6"/>
              <p:cNvSpPr/>
              <p:nvPr/>
            </p:nvSpPr>
            <p:spPr>
              <a:xfrm>
                <a:off x="1100458" y="4311987"/>
                <a:ext cx="136529" cy="136515"/>
              </a:xfrm>
              <a:prstGeom prst="rect">
                <a:avLst/>
              </a:prstGeom>
              <a:ln>
                <a:solidFill>
                  <a:schemeClr val="accent4">
                    <a:shade val="5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en-US"/>
              </a:p>
            </p:txBody>
          </p:sp>
          <p:cxnSp>
            <p:nvCxnSpPr>
              <p:cNvPr id="46" name="Straight Arrow Connector 45"/>
              <p:cNvCxnSpPr/>
              <p:nvPr/>
            </p:nvCxnSpPr>
            <p:spPr>
              <a:xfrm flipV="1">
                <a:off x="1236987" y="3653223"/>
                <a:ext cx="1311312" cy="727023"/>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48" idx="1"/>
              </p:cNvCxnSpPr>
              <p:nvPr/>
            </p:nvCxnSpPr>
            <p:spPr>
              <a:xfrm flipV="1">
                <a:off x="1236987" y="4137375"/>
                <a:ext cx="1311312" cy="242870"/>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20"/>
              <p:cNvCxnSpPr>
                <a:endCxn id="51" idx="1"/>
              </p:cNvCxnSpPr>
              <p:nvPr/>
            </p:nvCxnSpPr>
            <p:spPr>
              <a:xfrm>
                <a:off x="1236987" y="4380245"/>
                <a:ext cx="1311312" cy="242869"/>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endCxn id="52" idx="1"/>
              </p:cNvCxnSpPr>
              <p:nvPr/>
            </p:nvCxnSpPr>
            <p:spPr>
              <a:xfrm>
                <a:off x="1236987" y="4380246"/>
                <a:ext cx="1311312" cy="728609"/>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50" name="Rectangle 7"/>
              <p:cNvSpPr/>
              <p:nvPr/>
            </p:nvSpPr>
            <p:spPr>
              <a:xfrm>
                <a:off x="2548299" y="3583378"/>
                <a:ext cx="138116"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8"/>
              <p:cNvSpPr/>
              <p:nvPr/>
            </p:nvSpPr>
            <p:spPr>
              <a:xfrm>
                <a:off x="2548299" y="4069118"/>
                <a:ext cx="138116"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10"/>
              <p:cNvSpPr/>
              <p:nvPr/>
            </p:nvSpPr>
            <p:spPr>
              <a:xfrm>
                <a:off x="2548299" y="4554858"/>
                <a:ext cx="138116"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11"/>
              <p:cNvSpPr/>
              <p:nvPr/>
            </p:nvSpPr>
            <p:spPr>
              <a:xfrm>
                <a:off x="2548299" y="5040598"/>
                <a:ext cx="138116"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4" name="Straight Arrow Connector 53"/>
              <p:cNvCxnSpPr/>
              <p:nvPr/>
            </p:nvCxnSpPr>
            <p:spPr>
              <a:xfrm flipV="1">
                <a:off x="2686415" y="3653223"/>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2686415" y="413737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686415" y="462311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686415" y="510885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688616" y="4311987"/>
                <a:ext cx="138116" cy="1365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59" name="Rectangle 58"/>
              <p:cNvSpPr/>
              <p:nvPr/>
            </p:nvSpPr>
            <p:spPr>
              <a:xfrm>
                <a:off x="3350009" y="358337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Rectangle 59"/>
              <p:cNvSpPr/>
              <p:nvPr/>
            </p:nvSpPr>
            <p:spPr>
              <a:xfrm>
                <a:off x="3350009" y="406911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Rectangle 60"/>
              <p:cNvSpPr/>
              <p:nvPr/>
            </p:nvSpPr>
            <p:spPr>
              <a:xfrm>
                <a:off x="3350009" y="455485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Rectangle 61"/>
              <p:cNvSpPr/>
              <p:nvPr/>
            </p:nvSpPr>
            <p:spPr>
              <a:xfrm>
                <a:off x="3350009" y="504059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3" name="Straight Arrow Connector 62"/>
              <p:cNvCxnSpPr/>
              <p:nvPr/>
            </p:nvCxnSpPr>
            <p:spPr>
              <a:xfrm flipV="1">
                <a:off x="3486537" y="3653223"/>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486537" y="4153249"/>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3486537" y="4638989"/>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3486537" y="510885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4146956" y="358337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Rectangle 67"/>
              <p:cNvSpPr/>
              <p:nvPr/>
            </p:nvSpPr>
            <p:spPr>
              <a:xfrm>
                <a:off x="4146956" y="406911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ectangle 68"/>
              <p:cNvSpPr/>
              <p:nvPr/>
            </p:nvSpPr>
            <p:spPr>
              <a:xfrm>
                <a:off x="4150131" y="4553270"/>
                <a:ext cx="136529" cy="138103"/>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Rectangle 69"/>
              <p:cNvSpPr/>
              <p:nvPr/>
            </p:nvSpPr>
            <p:spPr>
              <a:xfrm>
                <a:off x="4146956" y="504059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1" name="Straight Arrow Connector 70"/>
              <p:cNvCxnSpPr>
                <a:endCxn id="75" idx="1"/>
              </p:cNvCxnSpPr>
              <p:nvPr/>
            </p:nvCxnSpPr>
            <p:spPr>
              <a:xfrm>
                <a:off x="4286660" y="3653223"/>
                <a:ext cx="6762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endCxn id="76" idx="1"/>
              </p:cNvCxnSpPr>
              <p:nvPr/>
            </p:nvCxnSpPr>
            <p:spPr>
              <a:xfrm flipV="1">
                <a:off x="4285073" y="4137375"/>
                <a:ext cx="67788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77" idx="1"/>
              </p:cNvCxnSpPr>
              <p:nvPr/>
            </p:nvCxnSpPr>
            <p:spPr>
              <a:xfrm flipV="1">
                <a:off x="4286660" y="462311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85073" y="5108855"/>
                <a:ext cx="662006"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4962954" y="358337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ectangle 75"/>
              <p:cNvSpPr/>
              <p:nvPr/>
            </p:nvSpPr>
            <p:spPr>
              <a:xfrm>
                <a:off x="4962954" y="406911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Rectangle 76"/>
              <p:cNvSpPr/>
              <p:nvPr/>
            </p:nvSpPr>
            <p:spPr>
              <a:xfrm>
                <a:off x="4950254" y="4553270"/>
                <a:ext cx="138117" cy="138103"/>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Rectangle 77"/>
              <p:cNvSpPr/>
              <p:nvPr/>
            </p:nvSpPr>
            <p:spPr>
              <a:xfrm>
                <a:off x="4950254" y="504059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9" name="Straight Arrow Connector 78"/>
              <p:cNvCxnSpPr>
                <a:endCxn id="83" idx="1"/>
              </p:cNvCxnSpPr>
              <p:nvPr/>
            </p:nvCxnSpPr>
            <p:spPr>
              <a:xfrm>
                <a:off x="5099483" y="3653223"/>
                <a:ext cx="65248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84" idx="1"/>
              </p:cNvCxnSpPr>
              <p:nvPr/>
            </p:nvCxnSpPr>
            <p:spPr>
              <a:xfrm flipV="1">
                <a:off x="5099483" y="4137375"/>
                <a:ext cx="65248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endCxn id="85" idx="1"/>
              </p:cNvCxnSpPr>
              <p:nvPr/>
            </p:nvCxnSpPr>
            <p:spPr>
              <a:xfrm flipV="1">
                <a:off x="5088371" y="462311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6" idx="1"/>
              </p:cNvCxnSpPr>
              <p:nvPr/>
            </p:nvCxnSpPr>
            <p:spPr>
              <a:xfrm flipV="1">
                <a:off x="5088371" y="5108855"/>
                <a:ext cx="65883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751965" y="358337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Rectangle 83"/>
              <p:cNvSpPr/>
              <p:nvPr/>
            </p:nvSpPr>
            <p:spPr>
              <a:xfrm>
                <a:off x="5751965" y="406911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5" name="Rectangle 84"/>
              <p:cNvSpPr/>
              <p:nvPr/>
            </p:nvSpPr>
            <p:spPr>
              <a:xfrm>
                <a:off x="5751965" y="4553270"/>
                <a:ext cx="136529" cy="138103"/>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Rectangle 85"/>
              <p:cNvSpPr/>
              <p:nvPr/>
            </p:nvSpPr>
            <p:spPr>
              <a:xfrm>
                <a:off x="5747201" y="504059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 name="Group 107"/>
              <p:cNvGrpSpPr>
                <a:grpSpLocks/>
              </p:cNvGrpSpPr>
              <p:nvPr/>
            </p:nvGrpSpPr>
            <p:grpSpPr bwMode="auto">
              <a:xfrm>
                <a:off x="5804353" y="4319925"/>
                <a:ext cx="26989" cy="157151"/>
                <a:chOff x="5804353" y="4266639"/>
                <a:chExt cx="26989" cy="157151"/>
              </a:xfrm>
            </p:grpSpPr>
            <p:sp>
              <p:nvSpPr>
                <p:cNvPr id="110" name="Rectangle 103"/>
                <p:cNvSpPr>
                  <a:spLocks/>
                </p:cNvSpPr>
                <p:nvPr/>
              </p:nvSpPr>
              <p:spPr>
                <a:xfrm>
                  <a:off x="5804353" y="4266639"/>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Rectangle 104"/>
                <p:cNvSpPr>
                  <a:spLocks/>
                </p:cNvSpPr>
                <p:nvPr/>
              </p:nvSpPr>
              <p:spPr>
                <a:xfrm>
                  <a:off x="5804353" y="4331721"/>
                  <a:ext cx="26989"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 name="Rectangle 105"/>
                <p:cNvSpPr>
                  <a:spLocks/>
                </p:cNvSpPr>
                <p:nvPr/>
              </p:nvSpPr>
              <p:spPr>
                <a:xfrm>
                  <a:off x="5804353" y="4396805"/>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9" name="Group 108"/>
              <p:cNvGrpSpPr>
                <a:grpSpLocks/>
              </p:cNvGrpSpPr>
              <p:nvPr/>
            </p:nvGrpSpPr>
            <p:grpSpPr bwMode="auto">
              <a:xfrm>
                <a:off x="5004230" y="4319925"/>
                <a:ext cx="26989" cy="157151"/>
                <a:chOff x="5804330" y="4266639"/>
                <a:chExt cx="26989" cy="157151"/>
              </a:xfrm>
            </p:grpSpPr>
            <p:sp>
              <p:nvSpPr>
                <p:cNvPr id="107" name="Rectangle 106"/>
                <p:cNvSpPr>
                  <a:spLocks/>
                </p:cNvSpPr>
                <p:nvPr/>
              </p:nvSpPr>
              <p:spPr>
                <a:xfrm>
                  <a:off x="5804330" y="4266639"/>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Rectangle 107"/>
                <p:cNvSpPr>
                  <a:spLocks/>
                </p:cNvSpPr>
                <p:nvPr/>
              </p:nvSpPr>
              <p:spPr>
                <a:xfrm>
                  <a:off x="5804330" y="4331721"/>
                  <a:ext cx="26989"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Rectangle 108"/>
                <p:cNvSpPr>
                  <a:spLocks/>
                </p:cNvSpPr>
                <p:nvPr/>
              </p:nvSpPr>
              <p:spPr>
                <a:xfrm>
                  <a:off x="5804330" y="4396805"/>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 name="Group 112"/>
              <p:cNvGrpSpPr>
                <a:grpSpLocks/>
              </p:cNvGrpSpPr>
              <p:nvPr/>
            </p:nvGrpSpPr>
            <p:grpSpPr bwMode="auto">
              <a:xfrm>
                <a:off x="4205696" y="4319925"/>
                <a:ext cx="28576" cy="157151"/>
                <a:chOff x="5803695" y="4266639"/>
                <a:chExt cx="28576" cy="157151"/>
              </a:xfrm>
            </p:grpSpPr>
            <p:sp>
              <p:nvSpPr>
                <p:cNvPr id="104" name="Rectangle 103"/>
                <p:cNvSpPr>
                  <a:spLocks/>
                </p:cNvSpPr>
                <p:nvPr/>
              </p:nvSpPr>
              <p:spPr>
                <a:xfrm>
                  <a:off x="5803695" y="4266639"/>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ectangle 104"/>
                <p:cNvSpPr>
                  <a:spLocks/>
                </p:cNvSpPr>
                <p:nvPr/>
              </p:nvSpPr>
              <p:spPr>
                <a:xfrm>
                  <a:off x="5803695" y="4331721"/>
                  <a:ext cx="28576"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ectangle 105"/>
                <p:cNvSpPr>
                  <a:spLocks/>
                </p:cNvSpPr>
                <p:nvPr/>
              </p:nvSpPr>
              <p:spPr>
                <a:xfrm>
                  <a:off x="5803695" y="4396805"/>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2" name="Group 116"/>
              <p:cNvGrpSpPr>
                <a:grpSpLocks/>
              </p:cNvGrpSpPr>
              <p:nvPr/>
            </p:nvGrpSpPr>
            <p:grpSpPr bwMode="auto">
              <a:xfrm>
                <a:off x="3405573" y="4319925"/>
                <a:ext cx="28576" cy="157151"/>
                <a:chOff x="5803672" y="4266639"/>
                <a:chExt cx="28576" cy="157151"/>
              </a:xfrm>
            </p:grpSpPr>
            <p:sp>
              <p:nvSpPr>
                <p:cNvPr id="101" name="Rectangle 100"/>
                <p:cNvSpPr>
                  <a:spLocks/>
                </p:cNvSpPr>
                <p:nvPr/>
              </p:nvSpPr>
              <p:spPr>
                <a:xfrm>
                  <a:off x="5803672" y="4266639"/>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 name="Rectangle 101"/>
                <p:cNvSpPr>
                  <a:spLocks/>
                </p:cNvSpPr>
                <p:nvPr/>
              </p:nvSpPr>
              <p:spPr>
                <a:xfrm>
                  <a:off x="5803672" y="4331721"/>
                  <a:ext cx="28576"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 name="Rectangle 102"/>
                <p:cNvSpPr>
                  <a:spLocks/>
                </p:cNvSpPr>
                <p:nvPr/>
              </p:nvSpPr>
              <p:spPr>
                <a:xfrm>
                  <a:off x="5803672" y="4396805"/>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7" name="Group 120"/>
              <p:cNvGrpSpPr>
                <a:grpSpLocks/>
              </p:cNvGrpSpPr>
              <p:nvPr/>
            </p:nvGrpSpPr>
            <p:grpSpPr bwMode="auto">
              <a:xfrm>
                <a:off x="2602275" y="4319925"/>
                <a:ext cx="26988" cy="157151"/>
                <a:chOff x="5804707" y="4266639"/>
                <a:chExt cx="26988" cy="157151"/>
              </a:xfrm>
            </p:grpSpPr>
            <p:sp>
              <p:nvSpPr>
                <p:cNvPr id="98" name="Rectangle 97"/>
                <p:cNvSpPr>
                  <a:spLocks/>
                </p:cNvSpPr>
                <p:nvPr/>
              </p:nvSpPr>
              <p:spPr>
                <a:xfrm>
                  <a:off x="5804707" y="4266639"/>
                  <a:ext cx="26988"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Rectangle 98"/>
                <p:cNvSpPr>
                  <a:spLocks/>
                </p:cNvSpPr>
                <p:nvPr/>
              </p:nvSpPr>
              <p:spPr>
                <a:xfrm>
                  <a:off x="5804707" y="4331721"/>
                  <a:ext cx="26988"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Rectangle 99"/>
                <p:cNvSpPr>
                  <a:spLocks/>
                </p:cNvSpPr>
                <p:nvPr/>
              </p:nvSpPr>
              <p:spPr>
                <a:xfrm>
                  <a:off x="5804707" y="4396805"/>
                  <a:ext cx="26988"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2" name="Straight Arrow Connector 91"/>
              <p:cNvCxnSpPr>
                <a:stCxn id="83" idx="3"/>
                <a:endCxn id="58" idx="1"/>
              </p:cNvCxnSpPr>
              <p:nvPr/>
            </p:nvCxnSpPr>
            <p:spPr>
              <a:xfrm>
                <a:off x="5888493" y="3653223"/>
                <a:ext cx="800123" cy="727023"/>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84" idx="3"/>
                <a:endCxn id="58" idx="1"/>
              </p:cNvCxnSpPr>
              <p:nvPr/>
            </p:nvCxnSpPr>
            <p:spPr>
              <a:xfrm>
                <a:off x="5888493" y="4137375"/>
                <a:ext cx="800123" cy="242870"/>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85" idx="3"/>
                <a:endCxn id="58" idx="1"/>
              </p:cNvCxnSpPr>
              <p:nvPr/>
            </p:nvCxnSpPr>
            <p:spPr>
              <a:xfrm flipV="1">
                <a:off x="5888493" y="4380245"/>
                <a:ext cx="800123" cy="242869"/>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86" idx="3"/>
                <a:endCxn id="58" idx="1"/>
              </p:cNvCxnSpPr>
              <p:nvPr/>
            </p:nvCxnSpPr>
            <p:spPr>
              <a:xfrm flipV="1">
                <a:off x="5883730" y="4380246"/>
                <a:ext cx="804886" cy="728609"/>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endCxn id="97" idx="1"/>
              </p:cNvCxnSpPr>
              <p:nvPr/>
            </p:nvCxnSpPr>
            <p:spPr>
              <a:xfrm>
                <a:off x="6826732" y="4385007"/>
                <a:ext cx="1492292" cy="3175"/>
              </a:xfrm>
              <a:prstGeom prst="straightConnector1">
                <a:avLst/>
              </a:prstGeom>
              <a:ln w="38100" cap="flat" cmpd="sng" algn="ctr">
                <a:solidFill>
                  <a:schemeClr val="accent3">
                    <a:lumMod val="75000"/>
                  </a:schemeClr>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8319024" y="4319925"/>
                <a:ext cx="136529" cy="1365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grpSp>
          <p:nvGrpSpPr>
            <p:cNvPr id="88" name="Group 230"/>
            <p:cNvGrpSpPr>
              <a:grpSpLocks/>
            </p:cNvGrpSpPr>
            <p:nvPr/>
          </p:nvGrpSpPr>
          <p:grpSpPr bwMode="auto">
            <a:xfrm>
              <a:off x="825813" y="2584227"/>
              <a:ext cx="7980588" cy="246045"/>
              <a:chOff x="825813" y="2752966"/>
              <a:chExt cx="7980588" cy="246045"/>
            </a:xfrm>
          </p:grpSpPr>
          <p:sp>
            <p:nvSpPr>
              <p:cNvPr id="40" name="Text Box 36"/>
              <p:cNvSpPr txBox="1">
                <a:spLocks noChangeArrowheads="1"/>
              </p:cNvSpPr>
              <p:nvPr/>
            </p:nvSpPr>
            <p:spPr bwMode="auto">
              <a:xfrm>
                <a:off x="3875487" y="2752966"/>
                <a:ext cx="685819" cy="246045"/>
              </a:xfrm>
              <a:prstGeom prst="rect">
                <a:avLst/>
              </a:prstGeom>
              <a:solidFill>
                <a:schemeClr val="bg1">
                  <a:lumMod val="65000"/>
                </a:schemeClr>
              </a:solidFill>
              <a:ln w="9525">
                <a:solidFill>
                  <a:schemeClr val="tx1"/>
                </a:solidFill>
                <a:miter lim="800000"/>
                <a:headEnd/>
                <a:tailEnd/>
              </a:ln>
            </p:spPr>
            <p:txBody>
              <a:bodyPr lIns="0" rIns="0" anchor="ctr">
                <a:spAutoFit/>
              </a:bodyPr>
              <a:lstStyle/>
              <a:p>
                <a:pPr algn="ctr" fontAlgn="auto">
                  <a:lnSpc>
                    <a:spcPct val="80000"/>
                  </a:lnSpc>
                  <a:spcBef>
                    <a:spcPct val="20000"/>
                  </a:spcBef>
                  <a:spcAft>
                    <a:spcPts val="0"/>
                  </a:spcAft>
                  <a:buClr>
                    <a:schemeClr val="hlink"/>
                  </a:buClr>
                  <a:buSzPct val="120000"/>
                  <a:defRPr/>
                </a:pPr>
                <a:r>
                  <a:rPr lang="en-US" sz="1200" dirty="0">
                    <a:latin typeface="Tahoma" charset="0"/>
                    <a:ea typeface="+mn-ea"/>
                  </a:rPr>
                  <a:t>T</a:t>
                </a:r>
                <a:endParaRPr lang="el-GR" sz="1200" dirty="0">
                  <a:latin typeface="Tahoma" charset="0"/>
                  <a:ea typeface="+mn-ea"/>
                </a:endParaRPr>
              </a:p>
            </p:txBody>
          </p:sp>
          <p:cxnSp>
            <p:nvCxnSpPr>
              <p:cNvPr id="41" name="Straight Connector 40"/>
              <p:cNvCxnSpPr>
                <a:stCxn id="44" idx="3"/>
              </p:cNvCxnSpPr>
              <p:nvPr/>
            </p:nvCxnSpPr>
            <p:spPr>
              <a:xfrm>
                <a:off x="1511632" y="2876782"/>
                <a:ext cx="2363855"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endCxn id="43" idx="1"/>
              </p:cNvCxnSpPr>
              <p:nvPr/>
            </p:nvCxnSpPr>
            <p:spPr>
              <a:xfrm>
                <a:off x="4561306" y="2876782"/>
                <a:ext cx="3405283"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Text Box 36"/>
              <p:cNvSpPr txBox="1">
                <a:spLocks noChangeArrowheads="1"/>
              </p:cNvSpPr>
              <p:nvPr/>
            </p:nvSpPr>
            <p:spPr bwMode="auto">
              <a:xfrm>
                <a:off x="7966589" y="2752966"/>
                <a:ext cx="839812" cy="246045"/>
              </a:xfrm>
              <a:prstGeom prst="rect">
                <a:avLst/>
              </a:prstGeom>
              <a:solidFill>
                <a:schemeClr val="bg1">
                  <a:lumMod val="65000"/>
                </a:schemeClr>
              </a:solidFill>
              <a:ln w="9525">
                <a:solidFill>
                  <a:schemeClr val="tx1"/>
                </a:solidFill>
                <a:miter lim="800000"/>
                <a:headEnd/>
                <a:tailEnd/>
              </a:ln>
            </p:spPr>
            <p:txBody>
              <a:bodyPr lIns="0" rIns="0" anchor="ctr">
                <a:spAutoFit/>
              </a:bodyPr>
              <a:lstStyle/>
              <a:p>
                <a:pPr algn="ctr" fontAlgn="auto">
                  <a:lnSpc>
                    <a:spcPct val="80000"/>
                  </a:lnSpc>
                  <a:spcBef>
                    <a:spcPct val="20000"/>
                  </a:spcBef>
                  <a:spcAft>
                    <a:spcPts val="0"/>
                  </a:spcAft>
                  <a:buClr>
                    <a:schemeClr val="hlink"/>
                  </a:buClr>
                  <a:buSzPct val="120000"/>
                  <a:defRPr/>
                </a:pPr>
                <a:r>
                  <a:rPr lang="en-US" sz="1200" dirty="0">
                    <a:latin typeface="Tahoma" charset="0"/>
                    <a:ea typeface="+mn-ea"/>
                  </a:rPr>
                  <a:t>T + 126 </a:t>
                </a:r>
                <a:r>
                  <a:rPr lang="en-US" sz="1200" dirty="0" err="1">
                    <a:latin typeface="Tahoma" charset="0"/>
                    <a:ea typeface="+mn-ea"/>
                  </a:rPr>
                  <a:t>h</a:t>
                </a:r>
                <a:endParaRPr lang="el-GR" sz="1200" dirty="0">
                  <a:latin typeface="Tahoma" charset="0"/>
                  <a:ea typeface="+mn-ea"/>
                </a:endParaRPr>
              </a:p>
            </p:txBody>
          </p:sp>
          <p:sp>
            <p:nvSpPr>
              <p:cNvPr id="44" name="Text Box 35"/>
              <p:cNvSpPr txBox="1">
                <a:spLocks noChangeArrowheads="1"/>
              </p:cNvSpPr>
              <p:nvPr/>
            </p:nvSpPr>
            <p:spPr bwMode="auto">
              <a:xfrm>
                <a:off x="825813" y="2752966"/>
                <a:ext cx="685819" cy="246045"/>
              </a:xfrm>
              <a:prstGeom prst="rect">
                <a:avLst/>
              </a:prstGeom>
              <a:solidFill>
                <a:schemeClr val="bg1">
                  <a:lumMod val="65000"/>
                </a:schemeClr>
              </a:solidFill>
              <a:ln w="9525">
                <a:solidFill>
                  <a:schemeClr val="tx1"/>
                </a:solidFill>
                <a:miter lim="800000"/>
                <a:headEnd/>
                <a:tailEnd/>
              </a:ln>
            </p:spPr>
            <p:txBody>
              <a:bodyPr lIns="0" rIns="0" anchor="ctr">
                <a:spAutoFit/>
              </a:bodyPr>
              <a:lstStyle/>
              <a:p>
                <a:pPr algn="ctr" fontAlgn="auto">
                  <a:lnSpc>
                    <a:spcPct val="80000"/>
                  </a:lnSpc>
                  <a:spcBef>
                    <a:spcPct val="20000"/>
                  </a:spcBef>
                  <a:spcAft>
                    <a:spcPts val="0"/>
                  </a:spcAft>
                  <a:buClr>
                    <a:schemeClr val="hlink"/>
                  </a:buClr>
                  <a:buSzPct val="120000"/>
                  <a:defRPr/>
                </a:pPr>
                <a:r>
                  <a:rPr lang="en-US" sz="1200" dirty="0">
                    <a:latin typeface="Tahoma" charset="0"/>
                    <a:ea typeface="+mn-ea"/>
                  </a:rPr>
                  <a:t>T – 6 </a:t>
                </a:r>
                <a:r>
                  <a:rPr lang="en-US" sz="1200" dirty="0" err="1">
                    <a:latin typeface="Tahoma" charset="0"/>
                    <a:ea typeface="+mn-ea"/>
                  </a:rPr>
                  <a:t>h</a:t>
                </a:r>
                <a:endParaRPr lang="en-US" sz="1200" dirty="0">
                  <a:latin typeface="Tahoma" charset="0"/>
                  <a:ea typeface="+mn-ea"/>
                </a:endParaRPr>
              </a:p>
            </p:txBody>
          </p:sp>
        </p:grpSp>
        <p:grpSp>
          <p:nvGrpSpPr>
            <p:cNvPr id="89" name="Group 190"/>
            <p:cNvGrpSpPr>
              <a:grpSpLocks/>
            </p:cNvGrpSpPr>
            <p:nvPr/>
          </p:nvGrpSpPr>
          <p:grpSpPr bwMode="auto">
            <a:xfrm>
              <a:off x="1127446" y="2858845"/>
              <a:ext cx="7290006" cy="466691"/>
              <a:chOff x="676116" y="2395027"/>
              <a:chExt cx="7290006" cy="466691"/>
            </a:xfrm>
          </p:grpSpPr>
          <p:cxnSp>
            <p:nvCxnSpPr>
              <p:cNvPr id="30" name="Straight Connector 29"/>
              <p:cNvCxnSpPr>
                <a:stCxn id="36" idx="6"/>
                <a:endCxn id="37" idx="2"/>
              </p:cNvCxnSpPr>
              <p:nvPr/>
            </p:nvCxnSpPr>
            <p:spPr>
              <a:xfrm flipV="1">
                <a:off x="749143" y="2623610"/>
                <a:ext cx="1373227" cy="4762"/>
              </a:xfrm>
              <a:prstGeom prst="line">
                <a:avLst/>
              </a:prstGeom>
              <a:ln w="31750" cap="flat" cmpd="sng" algn="ctr">
                <a:solidFill>
                  <a:srgbClr val="705988"/>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7" idx="6"/>
                <a:endCxn id="38" idx="2"/>
              </p:cNvCxnSpPr>
              <p:nvPr/>
            </p:nvCxnSpPr>
            <p:spPr>
              <a:xfrm>
                <a:off x="2195397" y="2623610"/>
                <a:ext cx="3127463" cy="6350"/>
              </a:xfrm>
              <a:prstGeom prst="straightConnector1">
                <a:avLst/>
              </a:prstGeom>
              <a:ln w="31750" cap="flat" cmpd="sng" algn="ctr">
                <a:solidFill>
                  <a:schemeClr val="tx1"/>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8" idx="6"/>
                <a:endCxn id="39" idx="2"/>
              </p:cNvCxnSpPr>
              <p:nvPr/>
            </p:nvCxnSpPr>
            <p:spPr>
              <a:xfrm>
                <a:off x="5395887" y="2629960"/>
                <a:ext cx="2497208" cy="1587"/>
              </a:xfrm>
              <a:prstGeom prst="straightConnector1">
                <a:avLst/>
              </a:prstGeom>
              <a:ln w="31750" cap="flat" cmpd="sng" algn="ctr">
                <a:solidFill>
                  <a:srgbClr val="849B54"/>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3" name="Text Box 36"/>
              <p:cNvSpPr txBox="1">
                <a:spLocks noChangeArrowheads="1"/>
              </p:cNvSpPr>
              <p:nvPr/>
            </p:nvSpPr>
            <p:spPr bwMode="auto">
              <a:xfrm>
                <a:off x="1057127" y="2441061"/>
                <a:ext cx="684232" cy="374623"/>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dirty="0">
                    <a:latin typeface="Tahoma" charset="0"/>
                  </a:rPr>
                  <a:t>Ensemble</a:t>
                </a:r>
              </a:p>
              <a:p>
                <a:pPr algn="ctr" fontAlgn="auto">
                  <a:lnSpc>
                    <a:spcPct val="80000"/>
                  </a:lnSpc>
                  <a:spcBef>
                    <a:spcPct val="20000"/>
                  </a:spcBef>
                  <a:spcAft>
                    <a:spcPts val="0"/>
                  </a:spcAft>
                  <a:buClr>
                    <a:schemeClr val="hlink"/>
                  </a:buClr>
                  <a:buSzPct val="120000"/>
                  <a:defRPr/>
                </a:pPr>
                <a:r>
                  <a:rPr lang="en-US" sz="1000" dirty="0">
                    <a:latin typeface="Tahoma" charset="0"/>
                  </a:rPr>
                  <a:t>Spin-up</a:t>
                </a:r>
                <a:endParaRPr lang="el-GR" sz="1000" dirty="0">
                  <a:latin typeface="Tahoma" charset="0"/>
                </a:endParaRPr>
              </a:p>
            </p:txBody>
          </p:sp>
          <p:sp>
            <p:nvSpPr>
              <p:cNvPr id="34" name="Text Box 36"/>
              <p:cNvSpPr txBox="1">
                <a:spLocks noChangeArrowheads="1"/>
              </p:cNvSpPr>
              <p:nvPr/>
            </p:nvSpPr>
            <p:spPr bwMode="auto">
              <a:xfrm>
                <a:off x="3419394" y="2441061"/>
                <a:ext cx="685819" cy="37462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dirty="0">
                    <a:latin typeface="Tahoma" charset="0"/>
                  </a:rPr>
                  <a:t>DA Cycling</a:t>
                </a:r>
              </a:p>
              <a:p>
                <a:pPr algn="ctr" fontAlgn="auto">
                  <a:lnSpc>
                    <a:spcPct val="80000"/>
                  </a:lnSpc>
                  <a:spcBef>
                    <a:spcPct val="20000"/>
                  </a:spcBef>
                  <a:spcAft>
                    <a:spcPts val="0"/>
                  </a:spcAft>
                  <a:buClr>
                    <a:schemeClr val="hlink"/>
                  </a:buClr>
                  <a:buSzPct val="120000"/>
                  <a:defRPr/>
                </a:pPr>
                <a:r>
                  <a:rPr lang="en-US" sz="1000" dirty="0">
                    <a:latin typeface="Tahoma" charset="0"/>
                  </a:rPr>
                  <a:t>with EnKF</a:t>
                </a:r>
                <a:endParaRPr lang="el-GR" sz="1000" dirty="0">
                  <a:latin typeface="Tahoma" charset="0"/>
                </a:endParaRPr>
              </a:p>
            </p:txBody>
          </p:sp>
          <p:sp>
            <p:nvSpPr>
              <p:cNvPr id="35" name="Text Box 36"/>
              <p:cNvSpPr txBox="1">
                <a:spLocks noChangeArrowheads="1"/>
              </p:cNvSpPr>
              <p:nvPr/>
            </p:nvSpPr>
            <p:spPr bwMode="auto">
              <a:xfrm>
                <a:off x="6067418" y="2395027"/>
                <a:ext cx="1120807" cy="466691"/>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dirty="0">
                    <a:latin typeface="Tahoma" charset="0"/>
                  </a:rPr>
                  <a:t>Deterministic HWRF-X Forecast from Ens. Mean</a:t>
                </a:r>
                <a:endParaRPr lang="el-GR" sz="1000" dirty="0">
                  <a:latin typeface="Tahoma" charset="0"/>
                </a:endParaRPr>
              </a:p>
            </p:txBody>
          </p:sp>
          <p:sp>
            <p:nvSpPr>
              <p:cNvPr id="36" name="Oval 35"/>
              <p:cNvSpPr/>
              <p:nvPr/>
            </p:nvSpPr>
            <p:spPr>
              <a:xfrm>
                <a:off x="676116" y="2591863"/>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2122370" y="2587100"/>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a:xfrm>
                <a:off x="5322860" y="2593450"/>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a:off x="7893095" y="2593450"/>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40971" name="Picture 5"/>
            <p:cNvPicPr>
              <a:picLocks noChangeAspect="1" noChangeArrowheads="1"/>
            </p:cNvPicPr>
            <p:nvPr/>
          </p:nvPicPr>
          <p:blipFill>
            <a:blip r:embed="rId2" cstate="print"/>
            <a:srcRect/>
            <a:stretch>
              <a:fillRect/>
            </a:stretch>
          </p:blipFill>
          <p:spPr bwMode="auto">
            <a:xfrm flipH="1">
              <a:off x="1955885" y="6304396"/>
              <a:ext cx="980462" cy="365760"/>
            </a:xfrm>
            <a:prstGeom prst="rect">
              <a:avLst/>
            </a:prstGeom>
            <a:noFill/>
            <a:ln w="12700">
              <a:noFill/>
              <a:miter lim="800000"/>
              <a:headEnd/>
              <a:tailEnd/>
            </a:ln>
          </p:spPr>
        </p:pic>
        <p:sp>
          <p:nvSpPr>
            <p:cNvPr id="11" name="Text Box 36"/>
            <p:cNvSpPr txBox="1">
              <a:spLocks noChangeArrowheads="1"/>
            </p:cNvSpPr>
            <p:nvPr/>
          </p:nvSpPr>
          <p:spPr bwMode="auto">
            <a:xfrm>
              <a:off x="3764359" y="5766934"/>
              <a:ext cx="901725" cy="528599"/>
            </a:xfrm>
            <a:prstGeom prst="rect">
              <a:avLst/>
            </a:prstGeom>
            <a:ln w="25400" cap="flat" cmpd="sng" algn="ctr">
              <a:solidFill>
                <a:schemeClr val="accent6">
                  <a:lumMod val="75000"/>
                </a:schemeClr>
              </a:solidFill>
              <a:prstDash val="solid"/>
              <a:round/>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dirty="0">
                  <a:latin typeface="Tahoma" charset="0"/>
                </a:rPr>
                <a:t>Real-Time</a:t>
              </a:r>
            </a:p>
            <a:p>
              <a:pPr algn="ctr" fontAlgn="auto">
                <a:lnSpc>
                  <a:spcPct val="80000"/>
                </a:lnSpc>
                <a:spcBef>
                  <a:spcPct val="20000"/>
                </a:spcBef>
                <a:spcAft>
                  <a:spcPts val="0"/>
                </a:spcAft>
                <a:buClr>
                  <a:schemeClr val="hlink"/>
                </a:buClr>
                <a:buSzPct val="120000"/>
                <a:defRPr/>
              </a:pPr>
              <a:r>
                <a:rPr lang="en-US" sz="1000" dirty="0">
                  <a:latin typeface="Tahoma" charset="0"/>
                </a:rPr>
                <a:t>Observation</a:t>
              </a:r>
            </a:p>
            <a:p>
              <a:pPr algn="ctr" fontAlgn="auto">
                <a:lnSpc>
                  <a:spcPct val="80000"/>
                </a:lnSpc>
                <a:spcBef>
                  <a:spcPct val="20000"/>
                </a:spcBef>
                <a:spcAft>
                  <a:spcPts val="0"/>
                </a:spcAft>
                <a:buClr>
                  <a:schemeClr val="hlink"/>
                </a:buClr>
                <a:buSzPct val="120000"/>
                <a:defRPr/>
              </a:pPr>
              <a:r>
                <a:rPr lang="en-US" sz="1000" dirty="0">
                  <a:latin typeface="Tahoma" charset="0"/>
                </a:rPr>
                <a:t>Pre-Processing</a:t>
              </a:r>
            </a:p>
          </p:txBody>
        </p:sp>
        <p:cxnSp>
          <p:nvCxnSpPr>
            <p:cNvPr id="12" name="Straight Arrow Connector 11"/>
            <p:cNvCxnSpPr/>
            <p:nvPr/>
          </p:nvCxnSpPr>
          <p:spPr>
            <a:xfrm flipV="1">
              <a:off x="2935660" y="6305057"/>
              <a:ext cx="828698" cy="182550"/>
            </a:xfrm>
            <a:prstGeom prst="straightConnector1">
              <a:avLst/>
            </a:prstGeom>
            <a:ln w="25400" cap="flat" cmpd="sng" algn="ctr">
              <a:solidFill>
                <a:srgbClr val="E3812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0"/>
              <a:endCxn id="52" idx="2"/>
            </p:cNvCxnSpPr>
            <p:nvPr/>
          </p:nvCxnSpPr>
          <p:spPr>
            <a:xfrm rot="16200000" flipV="1">
              <a:off x="3148418" y="4700131"/>
              <a:ext cx="536536" cy="1597070"/>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0"/>
              <a:endCxn id="62" idx="2"/>
            </p:cNvCxnSpPr>
            <p:nvPr/>
          </p:nvCxnSpPr>
          <p:spPr>
            <a:xfrm rot="16200000" flipV="1">
              <a:off x="3548479" y="5100193"/>
              <a:ext cx="536536" cy="796948"/>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0"/>
              <a:endCxn id="70" idx="2"/>
            </p:cNvCxnSpPr>
            <p:nvPr/>
          </p:nvCxnSpPr>
          <p:spPr>
            <a:xfrm rot="5400000" flipH="1" flipV="1">
              <a:off x="3947747" y="5499460"/>
              <a:ext cx="536536" cy="1587"/>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1" idx="0"/>
              <a:endCxn id="78" idx="2"/>
            </p:cNvCxnSpPr>
            <p:nvPr/>
          </p:nvCxnSpPr>
          <p:spPr>
            <a:xfrm rot="5400000" flipH="1" flipV="1">
              <a:off x="4348602" y="5097018"/>
              <a:ext cx="536536" cy="803298"/>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0"/>
              <a:endCxn id="86" idx="2"/>
            </p:cNvCxnSpPr>
            <p:nvPr/>
          </p:nvCxnSpPr>
          <p:spPr>
            <a:xfrm rot="5400000" flipH="1" flipV="1">
              <a:off x="4747075" y="4698544"/>
              <a:ext cx="536536" cy="1600245"/>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18" name="Text Box 36"/>
            <p:cNvSpPr txBox="1">
              <a:spLocks noChangeArrowheads="1"/>
            </p:cNvSpPr>
            <p:nvPr/>
          </p:nvSpPr>
          <p:spPr bwMode="auto">
            <a:xfrm>
              <a:off x="630545" y="5782808"/>
              <a:ext cx="1082706" cy="496851"/>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dirty="0">
                  <a:latin typeface="Tahoma" charset="0"/>
                </a:rPr>
                <a:t>Ensemble</a:t>
              </a:r>
            </a:p>
            <a:p>
              <a:pPr algn="ctr" fontAlgn="auto">
                <a:lnSpc>
                  <a:spcPct val="80000"/>
                </a:lnSpc>
                <a:spcBef>
                  <a:spcPct val="20000"/>
                </a:spcBef>
                <a:spcAft>
                  <a:spcPts val="0"/>
                </a:spcAft>
                <a:buClr>
                  <a:schemeClr val="hlink"/>
                </a:buClr>
                <a:buSzPct val="120000"/>
                <a:defRPr/>
              </a:pPr>
              <a:r>
                <a:rPr lang="en-US" sz="1000" dirty="0">
                  <a:latin typeface="Tahoma" charset="0"/>
                </a:rPr>
                <a:t>Initialization from T-6h GFS-EnKF </a:t>
              </a:r>
              <a:endParaRPr lang="el-GR" sz="1000" dirty="0">
                <a:latin typeface="Tahoma" charset="0"/>
              </a:endParaRPr>
            </a:p>
          </p:txBody>
        </p:sp>
        <p:cxnSp>
          <p:nvCxnSpPr>
            <p:cNvPr id="19" name="Straight Arrow Connector 18"/>
            <p:cNvCxnSpPr>
              <a:stCxn id="18" idx="0"/>
            </p:cNvCxnSpPr>
            <p:nvPr/>
          </p:nvCxnSpPr>
          <p:spPr>
            <a:xfrm rot="16200000" flipV="1">
              <a:off x="529800" y="5140711"/>
              <a:ext cx="1281020" cy="3175"/>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20" name="Text Box 36"/>
            <p:cNvSpPr txBox="1">
              <a:spLocks noChangeArrowheads="1"/>
            </p:cNvSpPr>
            <p:nvPr/>
          </p:nvSpPr>
          <p:spPr bwMode="auto">
            <a:xfrm>
              <a:off x="6226640" y="5782808"/>
              <a:ext cx="1084294" cy="466691"/>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dirty="0">
                  <a:latin typeface="Tahoma" charset="0"/>
                </a:rPr>
                <a:t>Mean of Final Analysis Assumed Valid for T</a:t>
              </a:r>
              <a:endParaRPr lang="el-GR" sz="1000" dirty="0">
                <a:latin typeface="Tahoma" charset="0"/>
              </a:endParaRPr>
            </a:p>
          </p:txBody>
        </p:sp>
        <p:cxnSp>
          <p:nvCxnSpPr>
            <p:cNvPr id="21" name="Straight Arrow Connector 20"/>
            <p:cNvCxnSpPr/>
            <p:nvPr/>
          </p:nvCxnSpPr>
          <p:spPr>
            <a:xfrm rot="16200000" flipV="1">
              <a:off x="6114782" y="5140711"/>
              <a:ext cx="1281020" cy="3175"/>
            </a:xfrm>
            <a:prstGeom prst="straightConnector1">
              <a:avLst/>
            </a:prstGeom>
            <a:ln w="19050" cap="flat" cmpd="sng" algn="ctr">
              <a:solidFill>
                <a:srgbClr val="89A45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grpSp>
          <p:nvGrpSpPr>
            <p:cNvPr id="90" name="Group 233"/>
            <p:cNvGrpSpPr>
              <a:grpSpLocks/>
            </p:cNvGrpSpPr>
            <p:nvPr/>
          </p:nvGrpSpPr>
          <p:grpSpPr bwMode="auto">
            <a:xfrm>
              <a:off x="2610213" y="3784290"/>
              <a:ext cx="814411" cy="315890"/>
              <a:chOff x="2610213" y="3295835"/>
              <a:chExt cx="814411" cy="315890"/>
            </a:xfrm>
          </p:grpSpPr>
          <p:sp>
            <p:nvSpPr>
              <p:cNvPr id="28" name="Right Brace 27"/>
              <p:cNvSpPr/>
              <p:nvPr/>
            </p:nvSpPr>
            <p:spPr>
              <a:xfrm rot="16200000">
                <a:off x="2945985" y="3191826"/>
                <a:ext cx="138103" cy="701695"/>
              </a:xfrm>
              <a:prstGeom prst="rightBrace">
                <a:avLst>
                  <a:gd name="adj1" fmla="val 34288"/>
                  <a:gd name="adj2" fmla="val 50000"/>
                </a:avLst>
              </a:prstGeom>
              <a:ln>
                <a:solidFill>
                  <a:srgbClr val="8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solidFill>
                    <a:schemeClr val="accent2">
                      <a:lumMod val="75000"/>
                    </a:schemeClr>
                  </a:solidFill>
                </a:endParaRPr>
              </a:p>
            </p:txBody>
          </p:sp>
          <p:sp>
            <p:nvSpPr>
              <p:cNvPr id="29" name="Text Box 36"/>
              <p:cNvSpPr txBox="1">
                <a:spLocks noChangeArrowheads="1"/>
              </p:cNvSpPr>
              <p:nvPr/>
            </p:nvSpPr>
            <p:spPr bwMode="auto">
              <a:xfrm>
                <a:off x="2610213" y="3295835"/>
                <a:ext cx="814411" cy="220647"/>
              </a:xfrm>
              <a:prstGeom prst="rect">
                <a:avLst/>
              </a:prstGeom>
              <a:solidFill>
                <a:srgbClr val="92D050"/>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dirty="0">
                    <a:solidFill>
                      <a:schemeClr val="tx1"/>
                    </a:solidFill>
                    <a:latin typeface="Tahoma" charset="0"/>
                  </a:rPr>
                  <a:t>1-hour Cycles</a:t>
                </a:r>
                <a:endParaRPr lang="el-GR" sz="1000" dirty="0">
                  <a:solidFill>
                    <a:schemeClr val="tx1"/>
                  </a:solidFill>
                  <a:latin typeface="Tahoma" charset="0"/>
                </a:endParaRPr>
              </a:p>
            </p:txBody>
          </p:sp>
        </p:grpSp>
        <p:cxnSp>
          <p:nvCxnSpPr>
            <p:cNvPr id="23" name="Straight Arrow Connector 22"/>
            <p:cNvCxnSpPr/>
            <p:nvPr/>
          </p:nvCxnSpPr>
          <p:spPr>
            <a:xfrm rot="10800000" flipV="1">
              <a:off x="2618151" y="3279502"/>
              <a:ext cx="1587545" cy="357162"/>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34" idx="2"/>
              <a:endCxn id="59" idx="0"/>
            </p:cNvCxnSpPr>
            <p:nvPr/>
          </p:nvCxnSpPr>
          <p:spPr>
            <a:xfrm rot="5400000">
              <a:off x="3637373" y="3060402"/>
              <a:ext cx="357162" cy="795359"/>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34" idx="2"/>
              <a:endCxn id="67" idx="0"/>
            </p:cNvCxnSpPr>
            <p:nvPr/>
          </p:nvCxnSpPr>
          <p:spPr>
            <a:xfrm rot="16200000" flipH="1">
              <a:off x="4035846" y="3457289"/>
              <a:ext cx="357162" cy="1588"/>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34" idx="2"/>
              <a:endCxn id="75" idx="0"/>
            </p:cNvCxnSpPr>
            <p:nvPr/>
          </p:nvCxnSpPr>
          <p:spPr>
            <a:xfrm rot="16200000" flipH="1">
              <a:off x="4443846" y="3049289"/>
              <a:ext cx="357162" cy="817586"/>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34" idx="2"/>
              <a:endCxn id="83" idx="0"/>
            </p:cNvCxnSpPr>
            <p:nvPr/>
          </p:nvCxnSpPr>
          <p:spPr>
            <a:xfrm rot="16200000" flipH="1">
              <a:off x="4838350" y="2654785"/>
              <a:ext cx="357162" cy="1606595"/>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grpSp>
      <p:sp>
        <p:nvSpPr>
          <p:cNvPr id="40963" name="TextBox 116"/>
          <p:cNvSpPr txBox="1">
            <a:spLocks noChangeArrowheads="1"/>
          </p:cNvSpPr>
          <p:nvPr/>
        </p:nvSpPr>
        <p:spPr bwMode="auto">
          <a:xfrm>
            <a:off x="6400800" y="6488113"/>
            <a:ext cx="2743200" cy="369887"/>
          </a:xfrm>
          <a:prstGeom prst="rect">
            <a:avLst/>
          </a:prstGeom>
          <a:noFill/>
          <a:ln w="9525">
            <a:noFill/>
            <a:miter lim="800000"/>
            <a:headEnd/>
            <a:tailEnd/>
          </a:ln>
        </p:spPr>
        <p:txBody>
          <a:bodyPr>
            <a:spAutoFit/>
          </a:bodyPr>
          <a:lstStyle/>
          <a:p>
            <a:pPr algn="r"/>
            <a:r>
              <a:rPr lang="en-US" altLang="zh-CN" u="sng">
                <a:solidFill>
                  <a:srgbClr val="C00000"/>
                </a:solidFill>
                <a:latin typeface="Calibri" pitchFamily="34" charset="0"/>
              </a:rPr>
              <a:t>Credit: A. Aksoy</a:t>
            </a:r>
          </a:p>
        </p:txBody>
      </p:sp>
      <p:sp>
        <p:nvSpPr>
          <p:cNvPr id="40964" name="TextBox 117"/>
          <p:cNvSpPr txBox="1">
            <a:spLocks noChangeArrowheads="1"/>
          </p:cNvSpPr>
          <p:nvPr/>
        </p:nvSpPr>
        <p:spPr bwMode="auto">
          <a:xfrm>
            <a:off x="2971800" y="1371600"/>
            <a:ext cx="3276600" cy="461963"/>
          </a:xfrm>
          <a:prstGeom prst="rect">
            <a:avLst/>
          </a:prstGeom>
          <a:noFill/>
          <a:ln w="9525">
            <a:noFill/>
            <a:miter lim="800000"/>
            <a:headEnd/>
            <a:tailEnd/>
          </a:ln>
        </p:spPr>
        <p:txBody>
          <a:bodyPr>
            <a:spAutoFit/>
          </a:bodyPr>
          <a:lstStyle/>
          <a:p>
            <a:pPr algn="ctr"/>
            <a:r>
              <a:rPr lang="en-US" altLang="zh-CN" sz="2400">
                <a:latin typeface="Calibri" pitchFamily="34" charset="0"/>
              </a:rPr>
              <a:t>For Vortex scale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381000" y="0"/>
            <a:ext cx="8229600" cy="457200"/>
          </a:xfrm>
        </p:spPr>
        <p:txBody>
          <a:bodyPr rtlCol="0">
            <a:normAutofit fontScale="90000"/>
          </a:bodyPr>
          <a:lstStyle/>
          <a:p>
            <a:pPr fontAlgn="auto">
              <a:spcAft>
                <a:spcPts val="0"/>
              </a:spcAft>
              <a:defRPr/>
            </a:pPr>
            <a:r>
              <a:rPr lang="en-US" sz="2800" b="1" u="sng" dirty="0" smtClean="0">
                <a:solidFill>
                  <a:srgbClr val="FFC000"/>
                </a:solidFill>
                <a:effectLst>
                  <a:outerShdw blurRad="38100" dist="38100" dir="2700000" algn="tl">
                    <a:srgbClr val="000000">
                      <a:alpha val="43137"/>
                    </a:srgbClr>
                  </a:outerShdw>
                </a:effectLst>
              </a:rPr>
              <a:t>Current Model Configurations</a:t>
            </a:r>
          </a:p>
        </p:txBody>
      </p:sp>
      <p:graphicFrame>
        <p:nvGraphicFramePr>
          <p:cNvPr id="4" name="Content Placeholder 3"/>
          <p:cNvGraphicFramePr>
            <a:graphicFrameLocks noGrp="1"/>
          </p:cNvGraphicFramePr>
          <p:nvPr>
            <p:ph idx="4294967295"/>
          </p:nvPr>
        </p:nvGraphicFramePr>
        <p:xfrm>
          <a:off x="457200" y="457200"/>
          <a:ext cx="8454393" cy="6188174"/>
        </p:xfrm>
        <a:graphic>
          <a:graphicData uri="http://schemas.openxmlformats.org/drawingml/2006/table">
            <a:tbl>
              <a:tblPr/>
              <a:tblGrid>
                <a:gridCol w="1444072"/>
                <a:gridCol w="2038904"/>
                <a:gridCol w="2228216"/>
                <a:gridCol w="2743201"/>
              </a:tblGrid>
              <a:tr h="3487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rPr>
                        <a:t>2011 </a:t>
                      </a:r>
                      <a:r>
                        <a:rPr kumimoji="0" lang="en-US" sz="1800" b="1" i="0" u="none" strike="noStrike" cap="none" normalizeH="0" baseline="0" dirty="0" err="1" smtClean="0">
                          <a:ln>
                            <a:noFill/>
                          </a:ln>
                          <a:solidFill>
                            <a:schemeClr val="tx1"/>
                          </a:solidFill>
                          <a:effectLst/>
                          <a:latin typeface="Calibri" pitchFamily="34" charset="0"/>
                        </a:rPr>
                        <a:t>Oper</a:t>
                      </a:r>
                      <a:r>
                        <a:rPr kumimoji="0" lang="en-US" sz="1800" b="1" i="0" u="none" strike="noStrike" cap="none" normalizeH="0" baseline="0" dirty="0" smtClean="0">
                          <a:ln>
                            <a:noFill/>
                          </a:ln>
                          <a:solidFill>
                            <a:schemeClr val="tx1"/>
                          </a:solidFill>
                          <a:effectLst/>
                          <a:latin typeface="Calibri" pitchFamily="34" charset="0"/>
                        </a:rPr>
                        <a:t>. HWRF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rPr>
                        <a:t>Stream 1.5 HWRF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rPr>
                        <a:t>Proposed 2012 HWRF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847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Domain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27 KM: 77.76˚X 77.76˚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9 KM: 7.2˚ X 6.0˚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27 KM: 77.76˚ X 77.76˚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9 KM: 10.56˚ X 10.2˚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i="0" strike="noStrike" cap="none" normalizeH="0" dirty="0" smtClean="0">
                          <a:ln>
                            <a:noFill/>
                          </a:ln>
                          <a:solidFill>
                            <a:schemeClr val="bg1"/>
                          </a:solidFill>
                          <a:effectLst/>
                          <a:uFill>
                            <a:solidFill>
                              <a:srgbClr val="C00000"/>
                            </a:solidFill>
                          </a:uFill>
                          <a:latin typeface="Calibri" pitchFamily="34" charset="0"/>
                        </a:rPr>
                        <a:t>3 KM: 7.6˚ X 6.4</a:t>
                      </a:r>
                      <a:r>
                        <a:rPr lang="en-US" sz="1600" dirty="0" smtClean="0">
                          <a:solidFill>
                            <a:srgbClr val="000000"/>
                          </a:solidFill>
                          <a:latin typeface="Calibri" pitchFamily="34" charset="0"/>
                        </a:rPr>
                        <a:t>˚</a:t>
                      </a:r>
                      <a:endParaRPr lang="en-US" sz="1600" dirty="0" smtClean="0">
                        <a:solidFill>
                          <a:schemeClr val="bg1"/>
                        </a:solidFil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27 KM: 77.76˚ X 77.76˚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9 KM: 10.56˚ X 10.2˚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strike="noStrike" cap="none" normalizeH="0" dirty="0" smtClean="0">
                          <a:ln>
                            <a:noFill/>
                          </a:ln>
                          <a:solidFill>
                            <a:srgbClr val="006600"/>
                          </a:solidFill>
                          <a:effectLst>
                            <a:outerShdw blurRad="38100" dist="38100" dir="2700000" algn="tl">
                              <a:srgbClr val="000000">
                                <a:alpha val="43137"/>
                              </a:srgbClr>
                            </a:outerShdw>
                          </a:effectLst>
                          <a:uFill>
                            <a:solidFill>
                              <a:srgbClr val="C00000"/>
                            </a:solidFill>
                          </a:uFill>
                          <a:latin typeface="Calibri" pitchFamily="34" charset="0"/>
                        </a:rPr>
                        <a:t>3 KM: 6.12˚ X 5.42</a:t>
                      </a:r>
                      <a:r>
                        <a:rPr lang="en-US" sz="1600" b="1" dirty="0" smtClean="0">
                          <a:solidFill>
                            <a:srgbClr val="006600"/>
                          </a:solidFill>
                          <a:effectLst>
                            <a:outerShdw blurRad="38100" dist="38100" dir="2700000" algn="tl">
                              <a:srgbClr val="000000">
                                <a:alpha val="43137"/>
                              </a:srgbClr>
                            </a:outerShdw>
                          </a:effectLst>
                          <a:latin typeface="Calibri" pitchFamily="34" charset="0"/>
                        </a:rPr>
                        <a:t>˚</a:t>
                      </a:r>
                      <a:endParaRPr lang="en-US" sz="1600" b="1" dirty="0" smtClean="0">
                        <a:solidFill>
                          <a:srgbClr val="006600"/>
                        </a:solidFill>
                        <a:effectLst>
                          <a:outerShdw blurRad="38100" dist="38100" dir="2700000" algn="tl">
                            <a:srgbClr val="000000">
                              <a:alpha val="43137"/>
                            </a:srgbClr>
                          </a:outerShdw>
                        </a:effectLst>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552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Vortex Initialization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27-9 KM: Yes, with GSI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27-9 KM: Yes, GSI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3 KM: No, Downscaled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strike="noStrike" cap="none" normalizeH="0" dirty="0" smtClean="0">
                          <a:ln>
                            <a:noFill/>
                          </a:ln>
                          <a:solidFill>
                            <a:srgbClr val="006600"/>
                          </a:solidFill>
                          <a:effectLst>
                            <a:outerShdw blurRad="38100" dist="38100" dir="2700000" algn="tl">
                              <a:srgbClr val="000000">
                                <a:alpha val="43137"/>
                              </a:srgbClr>
                            </a:outerShdw>
                          </a:effectLst>
                          <a:uFill>
                            <a:solidFill>
                              <a:srgbClr val="C00000"/>
                            </a:solidFill>
                          </a:uFill>
                          <a:latin typeface="Calibri" pitchFamily="34" charset="0"/>
                        </a:rPr>
                        <a:t>Modified Vortex Initialization at 3 KM, with 30x30</a:t>
                      </a:r>
                      <a:r>
                        <a:rPr kumimoji="0" lang="en-US" sz="1600" b="1" i="0" strike="noStrike" cap="none" normalizeH="0" baseline="30000" dirty="0" smtClean="0">
                          <a:ln>
                            <a:noFill/>
                          </a:ln>
                          <a:solidFill>
                            <a:srgbClr val="006600"/>
                          </a:solidFill>
                          <a:effectLst>
                            <a:outerShdw blurRad="38100" dist="38100" dir="2700000" algn="tl">
                              <a:srgbClr val="000000">
                                <a:alpha val="43137"/>
                              </a:srgbClr>
                            </a:outerShdw>
                          </a:effectLst>
                          <a:uFill>
                            <a:solidFill>
                              <a:srgbClr val="C00000"/>
                            </a:solidFill>
                          </a:uFill>
                          <a:latin typeface="Calibri" pitchFamily="34" charset="0"/>
                        </a:rPr>
                        <a:t>o</a:t>
                      </a:r>
                      <a:r>
                        <a:rPr kumimoji="0" lang="en-US" sz="1600" b="1" i="0" strike="noStrike" cap="none" normalizeH="0" baseline="0" dirty="0" smtClean="0">
                          <a:ln>
                            <a:noFill/>
                          </a:ln>
                          <a:solidFill>
                            <a:srgbClr val="006600"/>
                          </a:solidFill>
                          <a:effectLst>
                            <a:outerShdw blurRad="38100" dist="38100" dir="2700000" algn="tl">
                              <a:srgbClr val="000000">
                                <a:alpha val="43137"/>
                              </a:srgbClr>
                            </a:outerShdw>
                          </a:effectLst>
                          <a:uFill>
                            <a:solidFill>
                              <a:srgbClr val="C00000"/>
                            </a:solidFill>
                          </a:uFill>
                          <a:latin typeface="Calibri" pitchFamily="34" charset="0"/>
                        </a:rPr>
                        <a:t> analysis domain and GSI</a:t>
                      </a:r>
                      <a:endParaRPr kumimoji="0" lang="en-US"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3487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Cycling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Yes(Vortex 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Yes (9 km vortex 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Yes (3 km vortex 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6103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Ocean Coupling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27-9 KM: Yes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27-9 KM: Yes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3 KM: No, Downscaled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27-9 KM: Yes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3 KM: No, Downscaled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348762">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Calibri" pitchFamily="34" charset="0"/>
                        </a:rPr>
                        <a:t>Physics schemes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3487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Microphysics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Ferrier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Ferrier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Modified Ferrier (High-Res)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3487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Radiation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GFDL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pitchFamily="34" charset="0"/>
                        </a:rPr>
                        <a:t>GFDL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GFDL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3487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Surface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GFDL (2011)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GFDL (</a:t>
                      </a:r>
                      <a:r>
                        <a:rPr kumimoji="0" lang="en-US" sz="1600" b="0" i="0" u="none" strike="noStrike" cap="none" normalizeH="0" baseline="0" dirty="0" err="1" smtClean="0">
                          <a:ln>
                            <a:noFill/>
                          </a:ln>
                          <a:solidFill>
                            <a:srgbClr val="000000"/>
                          </a:solidFill>
                          <a:effectLst/>
                          <a:latin typeface="Calibri" pitchFamily="34" charset="0"/>
                        </a:rPr>
                        <a:t>High_res</a:t>
                      </a:r>
                      <a:r>
                        <a:rPr kumimoji="0" lang="en-US" sz="1600" b="0" i="0" u="none" strike="noStrike" cap="none" normalizeH="0" baseline="0" dirty="0" smtClean="0">
                          <a:ln>
                            <a:noFill/>
                          </a:ln>
                          <a:solidFill>
                            <a:srgbClr val="000000"/>
                          </a:solidFill>
                          <a:effectLst/>
                          <a:latin typeface="Calibri"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GFDL (</a:t>
                      </a:r>
                      <a:r>
                        <a:rPr kumimoji="0" lang="en-US" sz="1600" b="1" i="0" u="none" strike="noStrike" cap="none" normalizeH="0" baseline="0" dirty="0" err="1" smtClean="0">
                          <a:ln>
                            <a:noFill/>
                          </a:ln>
                          <a:solidFill>
                            <a:srgbClr val="006600"/>
                          </a:solidFill>
                          <a:effectLst>
                            <a:outerShdw blurRad="38100" dist="38100" dir="2700000" algn="tl">
                              <a:srgbClr val="000000">
                                <a:alpha val="43137"/>
                              </a:srgbClr>
                            </a:outerShdw>
                          </a:effectLst>
                          <a:latin typeface="Calibri" pitchFamily="34" charset="0"/>
                        </a:rPr>
                        <a:t>High_res</a:t>
                      </a: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3487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PBL Scheme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GFS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2011 GFS (High-res)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sng"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2012 GFS (</a:t>
                      </a:r>
                      <a:r>
                        <a:rPr kumimoji="0" lang="en-US" sz="1600" b="1" i="0" u="sng" strike="noStrike" cap="none" normalizeH="0" baseline="0" dirty="0" err="1" smtClean="0">
                          <a:ln>
                            <a:noFill/>
                          </a:ln>
                          <a:solidFill>
                            <a:srgbClr val="006600"/>
                          </a:solidFill>
                          <a:effectLst>
                            <a:outerShdw blurRad="38100" dist="38100" dir="2700000" algn="tl">
                              <a:srgbClr val="000000">
                                <a:alpha val="43137"/>
                              </a:srgbClr>
                            </a:outerShdw>
                          </a:effectLst>
                          <a:latin typeface="Calibri" pitchFamily="34" charset="0"/>
                        </a:rPr>
                        <a:t>High_res</a:t>
                      </a:r>
                      <a:r>
                        <a:rPr kumimoji="0" lang="en-US" sz="1600" b="1" i="0" u="sng"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6103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Convection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New SAS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New SAS (27-9 KM)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no CP (3 KM)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SAS (High-Res), No CP (3 KM), Shallow Convection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3487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Land Surface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GFDL Slab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GFDL Slab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GFDL Slab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3487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GWD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Yes(27km); No(9km)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rPr>
                        <a:t>Yes(27km); No(9-3km)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6600"/>
                          </a:solidFill>
                          <a:effectLst>
                            <a:outerShdw blurRad="38100" dist="38100" dir="2700000" algn="tl">
                              <a:srgbClr val="000000">
                                <a:alpha val="43137"/>
                              </a:srgbClr>
                            </a:outerShdw>
                          </a:effectLst>
                          <a:latin typeface="Calibri" pitchFamily="34" charset="0"/>
                        </a:rPr>
                        <a:t>Yes(27km); No(9-3km)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18871" y="795879"/>
            <a:ext cx="8923108" cy="5467944"/>
            <a:chOff x="118871" y="1004887"/>
            <a:chExt cx="8923108" cy="5467944"/>
          </a:xfrm>
        </p:grpSpPr>
        <p:sp>
          <p:nvSpPr>
            <p:cNvPr id="77837" name="Text Box 13"/>
            <p:cNvSpPr txBox="1">
              <a:spLocks noChangeArrowheads="1"/>
            </p:cNvSpPr>
            <p:nvPr/>
          </p:nvSpPr>
          <p:spPr bwMode="auto">
            <a:xfrm>
              <a:off x="3657600" y="1004887"/>
              <a:ext cx="1676400" cy="519113"/>
            </a:xfrm>
            <a:prstGeom prst="rect">
              <a:avLst/>
            </a:prstGeom>
            <a:noFill/>
            <a:ln w="9525">
              <a:noFill/>
              <a:miter lim="800000"/>
              <a:headEnd/>
              <a:tailEnd/>
            </a:ln>
            <a:effectLst/>
          </p:spPr>
          <p:txBody>
            <a:bodyPr>
              <a:spAutoFit/>
            </a:bodyPr>
            <a:lstStyle/>
            <a:p>
              <a:pPr algn="ctr">
                <a:spcBef>
                  <a:spcPct val="50000"/>
                </a:spcBef>
              </a:pPr>
              <a:r>
                <a:rPr lang="en-US" altLang="zh-CN" sz="2800" b="1" u="sng" dirty="0"/>
                <a:t>2010 AL</a:t>
              </a:r>
            </a:p>
          </p:txBody>
        </p:sp>
        <p:grpSp>
          <p:nvGrpSpPr>
            <p:cNvPr id="18" name="Group 17"/>
            <p:cNvGrpSpPr/>
            <p:nvPr/>
          </p:nvGrpSpPr>
          <p:grpSpPr>
            <a:xfrm>
              <a:off x="121918" y="1519647"/>
              <a:ext cx="8920061" cy="2366553"/>
              <a:chOff x="121918" y="803367"/>
              <a:chExt cx="8920061" cy="2366553"/>
            </a:xfrm>
          </p:grpSpPr>
          <p:grpSp>
            <p:nvGrpSpPr>
              <p:cNvPr id="15" name="Group 14"/>
              <p:cNvGrpSpPr/>
              <p:nvPr/>
            </p:nvGrpSpPr>
            <p:grpSpPr>
              <a:xfrm>
                <a:off x="121918" y="1066800"/>
                <a:ext cx="8920061" cy="2103120"/>
                <a:chOff x="121918" y="1066800"/>
                <a:chExt cx="8920061" cy="2103120"/>
              </a:xfrm>
            </p:grpSpPr>
            <p:pic>
              <p:nvPicPr>
                <p:cNvPr id="77826" name="Picture 2" descr="fig_ALAL2010_tker"/>
                <p:cNvPicPr>
                  <a:picLocks noChangeAspect="1" noChangeArrowheads="1"/>
                </p:cNvPicPr>
                <p:nvPr/>
              </p:nvPicPr>
              <p:blipFill>
                <a:blip r:embed="rId2" cstate="print"/>
                <a:srcRect/>
                <a:stretch>
                  <a:fillRect/>
                </a:stretch>
              </p:blipFill>
              <p:spPr bwMode="auto">
                <a:xfrm>
                  <a:off x="121918" y="1066800"/>
                  <a:ext cx="2978923" cy="2103120"/>
                </a:xfrm>
                <a:prstGeom prst="rect">
                  <a:avLst/>
                </a:prstGeom>
                <a:noFill/>
              </p:spPr>
            </p:pic>
            <p:pic>
              <p:nvPicPr>
                <p:cNvPr id="77827" name="Picture 3" descr="fig_ALAL2010_wind"/>
                <p:cNvPicPr>
                  <a:picLocks noChangeAspect="1" noChangeArrowheads="1"/>
                </p:cNvPicPr>
                <p:nvPr/>
              </p:nvPicPr>
              <p:blipFill>
                <a:blip r:embed="rId3" cstate="print"/>
                <a:srcRect/>
                <a:stretch>
                  <a:fillRect/>
                </a:stretch>
              </p:blipFill>
              <p:spPr bwMode="auto">
                <a:xfrm>
                  <a:off x="3089362" y="1066800"/>
                  <a:ext cx="2979234" cy="2103120"/>
                </a:xfrm>
                <a:prstGeom prst="rect">
                  <a:avLst/>
                </a:prstGeom>
                <a:noFill/>
              </p:spPr>
            </p:pic>
            <p:pic>
              <p:nvPicPr>
                <p:cNvPr id="77828" name="Picture 4" descr="fig_ALAL2010_bias"/>
                <p:cNvPicPr>
                  <a:picLocks noChangeAspect="1" noChangeArrowheads="1"/>
                </p:cNvPicPr>
                <p:nvPr/>
              </p:nvPicPr>
              <p:blipFill>
                <a:blip r:embed="rId4" cstate="print"/>
                <a:srcRect/>
                <a:stretch>
                  <a:fillRect/>
                </a:stretch>
              </p:blipFill>
              <p:spPr bwMode="auto">
                <a:xfrm>
                  <a:off x="6061162" y="1066800"/>
                  <a:ext cx="2980817" cy="2103120"/>
                </a:xfrm>
                <a:prstGeom prst="rect">
                  <a:avLst/>
                </a:prstGeom>
                <a:noFill/>
              </p:spPr>
            </p:pic>
          </p:grpSp>
          <p:sp>
            <p:nvSpPr>
              <p:cNvPr id="77829" name="Text Box 5"/>
              <p:cNvSpPr txBox="1">
                <a:spLocks noChangeArrowheads="1"/>
              </p:cNvSpPr>
              <p:nvPr/>
            </p:nvSpPr>
            <p:spPr bwMode="auto">
              <a:xfrm>
                <a:off x="391885" y="803367"/>
                <a:ext cx="2362200" cy="400110"/>
              </a:xfrm>
              <a:prstGeom prst="rect">
                <a:avLst/>
              </a:prstGeom>
              <a:solidFill>
                <a:srgbClr val="FFC000"/>
              </a:solidFill>
              <a:ln w="9525">
                <a:noFill/>
                <a:miter lim="800000"/>
                <a:headEnd/>
                <a:tailEnd/>
              </a:ln>
              <a:effectLst/>
            </p:spPr>
            <p:txBody>
              <a:bodyPr>
                <a:spAutoFit/>
              </a:bodyPr>
              <a:lstStyle/>
              <a:p>
                <a:pPr algn="ctr">
                  <a:spcBef>
                    <a:spcPct val="50000"/>
                  </a:spcBef>
                </a:pPr>
                <a:r>
                  <a:rPr lang="en-US" altLang="zh-CN" sz="2000" b="1" dirty="0"/>
                  <a:t>Track Error</a:t>
                </a:r>
              </a:p>
            </p:txBody>
          </p:sp>
          <p:sp>
            <p:nvSpPr>
              <p:cNvPr id="16" name="Text Box 5"/>
              <p:cNvSpPr txBox="1">
                <a:spLocks noChangeArrowheads="1"/>
              </p:cNvSpPr>
              <p:nvPr/>
            </p:nvSpPr>
            <p:spPr bwMode="auto">
              <a:xfrm>
                <a:off x="3439885" y="804672"/>
                <a:ext cx="2362200" cy="400110"/>
              </a:xfrm>
              <a:prstGeom prst="rect">
                <a:avLst/>
              </a:prstGeom>
              <a:solidFill>
                <a:srgbClr val="FFC000"/>
              </a:solidFill>
              <a:ln w="9525">
                <a:noFill/>
                <a:miter lim="800000"/>
                <a:headEnd/>
                <a:tailEnd/>
              </a:ln>
              <a:effectLst/>
            </p:spPr>
            <p:txBody>
              <a:bodyPr>
                <a:spAutoFit/>
              </a:bodyPr>
              <a:lstStyle/>
              <a:p>
                <a:pPr algn="ctr">
                  <a:spcBef>
                    <a:spcPct val="50000"/>
                  </a:spcBef>
                </a:pPr>
                <a:r>
                  <a:rPr lang="en-US" altLang="zh-CN" sz="2000" b="1" dirty="0" smtClean="0"/>
                  <a:t>Intensity </a:t>
                </a:r>
                <a:r>
                  <a:rPr lang="en-US" altLang="zh-CN" sz="2000" b="1" dirty="0"/>
                  <a:t>Error</a:t>
                </a:r>
              </a:p>
            </p:txBody>
          </p:sp>
          <p:sp>
            <p:nvSpPr>
              <p:cNvPr id="17" name="Text Box 5"/>
              <p:cNvSpPr txBox="1">
                <a:spLocks noChangeArrowheads="1"/>
              </p:cNvSpPr>
              <p:nvPr/>
            </p:nvSpPr>
            <p:spPr bwMode="auto">
              <a:xfrm>
                <a:off x="6413863" y="804672"/>
                <a:ext cx="2362200" cy="400110"/>
              </a:xfrm>
              <a:prstGeom prst="rect">
                <a:avLst/>
              </a:prstGeom>
              <a:solidFill>
                <a:srgbClr val="FFC000"/>
              </a:solidFill>
              <a:ln w="9525">
                <a:noFill/>
                <a:miter lim="800000"/>
                <a:headEnd/>
                <a:tailEnd/>
              </a:ln>
              <a:effectLst/>
            </p:spPr>
            <p:txBody>
              <a:bodyPr>
                <a:spAutoFit/>
              </a:bodyPr>
              <a:lstStyle/>
              <a:p>
                <a:pPr algn="ctr">
                  <a:spcBef>
                    <a:spcPct val="50000"/>
                  </a:spcBef>
                </a:pPr>
                <a:r>
                  <a:rPr lang="en-US" altLang="zh-CN" sz="2000" b="1" dirty="0" smtClean="0"/>
                  <a:t>Bias</a:t>
                </a:r>
                <a:r>
                  <a:rPr lang="en-US" altLang="zh-CN" sz="2000" b="1" dirty="0" smtClean="0"/>
                  <a:t> </a:t>
                </a:r>
                <a:r>
                  <a:rPr lang="en-US" altLang="zh-CN" sz="2000" b="1" dirty="0"/>
                  <a:t>Error</a:t>
                </a:r>
              </a:p>
            </p:txBody>
          </p:sp>
        </p:grpSp>
        <p:grpSp>
          <p:nvGrpSpPr>
            <p:cNvPr id="22" name="Group 21"/>
            <p:cNvGrpSpPr/>
            <p:nvPr/>
          </p:nvGrpSpPr>
          <p:grpSpPr>
            <a:xfrm>
              <a:off x="118871" y="4365856"/>
              <a:ext cx="8921852" cy="2106975"/>
              <a:chOff x="118871" y="4052344"/>
              <a:chExt cx="8921852" cy="2106975"/>
            </a:xfrm>
          </p:grpSpPr>
          <p:pic>
            <p:nvPicPr>
              <p:cNvPr id="19" name="Picture 2" descr="fig_ALAL2011_tker"/>
              <p:cNvPicPr>
                <a:picLocks noChangeAspect="1" noChangeArrowheads="1"/>
              </p:cNvPicPr>
              <p:nvPr/>
            </p:nvPicPr>
            <p:blipFill>
              <a:blip r:embed="rId5" cstate="print"/>
              <a:srcRect t="4163" b="130"/>
              <a:stretch>
                <a:fillRect/>
              </a:stretch>
            </p:blipFill>
            <p:spPr bwMode="auto">
              <a:xfrm>
                <a:off x="118871" y="4053946"/>
                <a:ext cx="2980944" cy="2105373"/>
              </a:xfrm>
              <a:prstGeom prst="rect">
                <a:avLst/>
              </a:prstGeom>
              <a:noFill/>
            </p:spPr>
          </p:pic>
          <p:pic>
            <p:nvPicPr>
              <p:cNvPr id="20" name="Picture 3" descr="fig_ALAL2011_wind"/>
              <p:cNvPicPr>
                <a:picLocks noChangeAspect="1" noChangeArrowheads="1"/>
              </p:cNvPicPr>
              <p:nvPr/>
            </p:nvPicPr>
            <p:blipFill>
              <a:blip r:embed="rId6" cstate="print"/>
              <a:srcRect/>
              <a:stretch>
                <a:fillRect/>
              </a:stretch>
            </p:blipFill>
            <p:spPr bwMode="auto">
              <a:xfrm>
                <a:off x="3090672" y="4053841"/>
                <a:ext cx="2979597" cy="2103120"/>
              </a:xfrm>
              <a:prstGeom prst="rect">
                <a:avLst/>
              </a:prstGeom>
              <a:noFill/>
            </p:spPr>
          </p:pic>
          <p:pic>
            <p:nvPicPr>
              <p:cNvPr id="21" name="Picture 4" descr="fig_ALAL2011_bias"/>
              <p:cNvPicPr>
                <a:picLocks noChangeAspect="1" noChangeArrowheads="1"/>
              </p:cNvPicPr>
              <p:nvPr/>
            </p:nvPicPr>
            <p:blipFill>
              <a:blip r:embed="rId7" cstate="print"/>
              <a:srcRect t="136"/>
              <a:stretch>
                <a:fillRect/>
              </a:stretch>
            </p:blipFill>
            <p:spPr bwMode="auto">
              <a:xfrm>
                <a:off x="6062472" y="4052344"/>
                <a:ext cx="2978251" cy="2100261"/>
              </a:xfrm>
              <a:prstGeom prst="rect">
                <a:avLst/>
              </a:prstGeom>
              <a:noFill/>
            </p:spPr>
          </p:pic>
        </p:grpSp>
        <p:sp>
          <p:nvSpPr>
            <p:cNvPr id="23" name="Text Box 13"/>
            <p:cNvSpPr txBox="1">
              <a:spLocks noChangeArrowheads="1"/>
            </p:cNvSpPr>
            <p:nvPr/>
          </p:nvSpPr>
          <p:spPr bwMode="auto">
            <a:xfrm>
              <a:off x="3657600" y="3886200"/>
              <a:ext cx="1676400" cy="519113"/>
            </a:xfrm>
            <a:prstGeom prst="rect">
              <a:avLst/>
            </a:prstGeom>
            <a:noFill/>
            <a:ln w="9525">
              <a:noFill/>
              <a:miter lim="800000"/>
              <a:headEnd/>
              <a:tailEnd/>
            </a:ln>
            <a:effectLst/>
          </p:spPr>
          <p:txBody>
            <a:bodyPr>
              <a:spAutoFit/>
            </a:bodyPr>
            <a:lstStyle/>
            <a:p>
              <a:pPr algn="ctr">
                <a:spcBef>
                  <a:spcPct val="50000"/>
                </a:spcBef>
              </a:pPr>
              <a:r>
                <a:rPr lang="en-US" altLang="zh-CN" sz="2800" b="1" u="sng" dirty="0" smtClean="0"/>
                <a:t>2011 </a:t>
              </a:r>
              <a:r>
                <a:rPr lang="en-US" altLang="zh-CN" sz="2800" b="1" u="sng" dirty="0"/>
                <a:t>AL</a:t>
              </a:r>
            </a:p>
          </p:txBody>
        </p:sp>
      </p:grpSp>
      <p:grpSp>
        <p:nvGrpSpPr>
          <p:cNvPr id="45" name="Group 44"/>
          <p:cNvGrpSpPr/>
          <p:nvPr/>
        </p:nvGrpSpPr>
        <p:grpSpPr>
          <a:xfrm>
            <a:off x="1338955" y="6444340"/>
            <a:ext cx="6723009" cy="283030"/>
            <a:chOff x="228600" y="6561907"/>
            <a:chExt cx="6723009" cy="283030"/>
          </a:xfrm>
        </p:grpSpPr>
        <p:grpSp>
          <p:nvGrpSpPr>
            <p:cNvPr id="33" name="Group 32"/>
            <p:cNvGrpSpPr/>
            <p:nvPr/>
          </p:nvGrpSpPr>
          <p:grpSpPr>
            <a:xfrm>
              <a:off x="228600" y="6561907"/>
              <a:ext cx="1676400" cy="276999"/>
              <a:chOff x="228600" y="6561907"/>
              <a:chExt cx="1676400" cy="276999"/>
            </a:xfrm>
          </p:grpSpPr>
          <p:sp>
            <p:nvSpPr>
              <p:cNvPr id="26" name="Line 21"/>
              <p:cNvSpPr>
                <a:spLocks noChangeShapeType="1"/>
              </p:cNvSpPr>
              <p:nvPr/>
            </p:nvSpPr>
            <p:spPr bwMode="auto">
              <a:xfrm>
                <a:off x="228600" y="6705600"/>
                <a:ext cx="914400" cy="0"/>
              </a:xfrm>
              <a:prstGeom prst="line">
                <a:avLst/>
              </a:prstGeom>
              <a:noFill/>
              <a:ln w="57150">
                <a:solidFill>
                  <a:srgbClr val="0000FF"/>
                </a:solidFill>
                <a:round/>
                <a:headEnd/>
                <a:tailEnd/>
              </a:ln>
              <a:effectLst/>
            </p:spPr>
            <p:txBody>
              <a:bodyPr/>
              <a:lstStyle/>
              <a:p>
                <a:endParaRPr lang="zh-CN" altLang="en-US"/>
              </a:p>
            </p:txBody>
          </p:sp>
          <p:sp>
            <p:nvSpPr>
              <p:cNvPr id="30" name="TextBox 29"/>
              <p:cNvSpPr txBox="1"/>
              <p:nvPr/>
            </p:nvSpPr>
            <p:spPr>
              <a:xfrm>
                <a:off x="1138644" y="6561907"/>
                <a:ext cx="766356" cy="276999"/>
              </a:xfrm>
              <a:prstGeom prst="rect">
                <a:avLst/>
              </a:prstGeom>
              <a:noFill/>
            </p:spPr>
            <p:txBody>
              <a:bodyPr wrap="square" rtlCol="0">
                <a:spAutoFit/>
              </a:bodyPr>
              <a:lstStyle/>
              <a:p>
                <a:pPr algn="ctr"/>
                <a:r>
                  <a:rPr lang="en-US" sz="1200" dirty="0" smtClean="0"/>
                  <a:t>HOPS</a:t>
                </a:r>
                <a:endParaRPr lang="en-US" sz="1200" dirty="0"/>
              </a:p>
            </p:txBody>
          </p:sp>
        </p:grpSp>
        <p:grpSp>
          <p:nvGrpSpPr>
            <p:cNvPr id="34" name="Group 33"/>
            <p:cNvGrpSpPr/>
            <p:nvPr/>
          </p:nvGrpSpPr>
          <p:grpSpPr>
            <a:xfrm>
              <a:off x="5275209" y="6565392"/>
              <a:ext cx="1676400" cy="276999"/>
              <a:chOff x="228600" y="6561907"/>
              <a:chExt cx="1676400" cy="276999"/>
            </a:xfrm>
          </p:grpSpPr>
          <p:sp>
            <p:nvSpPr>
              <p:cNvPr id="35" name="Line 21"/>
              <p:cNvSpPr>
                <a:spLocks noChangeShapeType="1"/>
              </p:cNvSpPr>
              <p:nvPr/>
            </p:nvSpPr>
            <p:spPr bwMode="auto">
              <a:xfrm>
                <a:off x="228600" y="6705600"/>
                <a:ext cx="914400" cy="0"/>
              </a:xfrm>
              <a:prstGeom prst="line">
                <a:avLst/>
              </a:prstGeom>
              <a:noFill/>
              <a:ln w="57150">
                <a:solidFill>
                  <a:srgbClr val="00FF00"/>
                </a:solidFill>
                <a:round/>
                <a:headEnd/>
                <a:tailEnd/>
              </a:ln>
              <a:effectLst/>
            </p:spPr>
            <p:txBody>
              <a:bodyPr/>
              <a:lstStyle/>
              <a:p>
                <a:endParaRPr lang="zh-CN" altLang="en-US"/>
              </a:p>
            </p:txBody>
          </p:sp>
          <p:sp>
            <p:nvSpPr>
              <p:cNvPr id="36" name="TextBox 35"/>
              <p:cNvSpPr txBox="1"/>
              <p:nvPr/>
            </p:nvSpPr>
            <p:spPr>
              <a:xfrm>
                <a:off x="1138644" y="6561907"/>
                <a:ext cx="766356" cy="276999"/>
              </a:xfrm>
              <a:prstGeom prst="rect">
                <a:avLst/>
              </a:prstGeom>
              <a:noFill/>
            </p:spPr>
            <p:txBody>
              <a:bodyPr wrap="square" rtlCol="0">
                <a:spAutoFit/>
              </a:bodyPr>
              <a:lstStyle/>
              <a:p>
                <a:pPr algn="ctr"/>
                <a:r>
                  <a:rPr lang="en-US" sz="1200" dirty="0" smtClean="0"/>
                  <a:t>SHF5</a:t>
                </a:r>
                <a:endParaRPr lang="en-US" sz="1200" dirty="0"/>
              </a:p>
            </p:txBody>
          </p:sp>
        </p:grpSp>
        <p:grpSp>
          <p:nvGrpSpPr>
            <p:cNvPr id="37" name="Group 36"/>
            <p:cNvGrpSpPr/>
            <p:nvPr/>
          </p:nvGrpSpPr>
          <p:grpSpPr>
            <a:xfrm>
              <a:off x="3581400" y="6565392"/>
              <a:ext cx="1676400" cy="276999"/>
              <a:chOff x="228600" y="6561907"/>
              <a:chExt cx="1676400" cy="276999"/>
            </a:xfrm>
          </p:grpSpPr>
          <p:sp>
            <p:nvSpPr>
              <p:cNvPr id="38" name="Line 21"/>
              <p:cNvSpPr>
                <a:spLocks noChangeShapeType="1"/>
              </p:cNvSpPr>
              <p:nvPr/>
            </p:nvSpPr>
            <p:spPr bwMode="auto">
              <a:xfrm>
                <a:off x="228600" y="6705600"/>
                <a:ext cx="914400" cy="0"/>
              </a:xfrm>
              <a:prstGeom prst="line">
                <a:avLst/>
              </a:prstGeom>
              <a:noFill/>
              <a:ln w="57150">
                <a:solidFill>
                  <a:srgbClr val="00FFFF"/>
                </a:solidFill>
                <a:round/>
                <a:headEnd/>
                <a:tailEnd/>
              </a:ln>
              <a:effectLst/>
            </p:spPr>
            <p:txBody>
              <a:bodyPr/>
              <a:lstStyle/>
              <a:p>
                <a:endParaRPr lang="zh-CN" altLang="en-US"/>
              </a:p>
            </p:txBody>
          </p:sp>
          <p:sp>
            <p:nvSpPr>
              <p:cNvPr id="39" name="TextBox 38"/>
              <p:cNvSpPr txBox="1"/>
              <p:nvPr/>
            </p:nvSpPr>
            <p:spPr>
              <a:xfrm>
                <a:off x="1138644" y="6561907"/>
                <a:ext cx="766356" cy="276999"/>
              </a:xfrm>
              <a:prstGeom prst="rect">
                <a:avLst/>
              </a:prstGeom>
              <a:noFill/>
            </p:spPr>
            <p:txBody>
              <a:bodyPr wrap="square" rtlCol="0">
                <a:spAutoFit/>
              </a:bodyPr>
              <a:lstStyle/>
              <a:p>
                <a:pPr algn="ctr"/>
                <a:r>
                  <a:rPr lang="en-US" sz="1200" dirty="0" smtClean="0"/>
                  <a:t>CLP5</a:t>
                </a:r>
                <a:endParaRPr lang="en-US" sz="1200" dirty="0"/>
              </a:p>
            </p:txBody>
          </p:sp>
        </p:grpSp>
        <p:grpSp>
          <p:nvGrpSpPr>
            <p:cNvPr id="40" name="Group 39"/>
            <p:cNvGrpSpPr/>
            <p:nvPr/>
          </p:nvGrpSpPr>
          <p:grpSpPr>
            <a:xfrm>
              <a:off x="1924602" y="6567938"/>
              <a:ext cx="1676400" cy="276999"/>
              <a:chOff x="228600" y="6561907"/>
              <a:chExt cx="1676400" cy="276999"/>
            </a:xfrm>
          </p:grpSpPr>
          <p:sp>
            <p:nvSpPr>
              <p:cNvPr id="41" name="Line 21"/>
              <p:cNvSpPr>
                <a:spLocks noChangeShapeType="1"/>
              </p:cNvSpPr>
              <p:nvPr/>
            </p:nvSpPr>
            <p:spPr bwMode="auto">
              <a:xfrm>
                <a:off x="228600" y="6705600"/>
                <a:ext cx="914400" cy="0"/>
              </a:xfrm>
              <a:prstGeom prst="line">
                <a:avLst/>
              </a:prstGeom>
              <a:noFill/>
              <a:ln w="57150">
                <a:solidFill>
                  <a:srgbClr val="FF0066"/>
                </a:solidFill>
                <a:round/>
                <a:headEnd/>
                <a:tailEnd/>
              </a:ln>
              <a:effectLst/>
            </p:spPr>
            <p:txBody>
              <a:bodyPr/>
              <a:lstStyle/>
              <a:p>
                <a:endParaRPr lang="zh-CN" altLang="en-US"/>
              </a:p>
            </p:txBody>
          </p:sp>
          <p:sp>
            <p:nvSpPr>
              <p:cNvPr id="42" name="TextBox 41"/>
              <p:cNvSpPr txBox="1"/>
              <p:nvPr/>
            </p:nvSpPr>
            <p:spPr>
              <a:xfrm>
                <a:off x="1138644" y="6561907"/>
                <a:ext cx="766356" cy="276999"/>
              </a:xfrm>
              <a:prstGeom prst="rect">
                <a:avLst/>
              </a:prstGeom>
              <a:noFill/>
            </p:spPr>
            <p:txBody>
              <a:bodyPr wrap="square" rtlCol="0">
                <a:spAutoFit/>
              </a:bodyPr>
              <a:lstStyle/>
              <a:p>
                <a:pPr algn="ctr"/>
                <a:r>
                  <a:rPr lang="en-US" sz="1200" dirty="0" smtClean="0"/>
                  <a:t>HPHY</a:t>
                </a:r>
                <a:endParaRPr lang="en-US" sz="1200" dirty="0"/>
              </a:p>
            </p:txBody>
          </p:sp>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8" name="Text Box 10"/>
          <p:cNvSpPr txBox="1">
            <a:spLocks noChangeArrowheads="1"/>
          </p:cNvSpPr>
          <p:nvPr/>
        </p:nvSpPr>
        <p:spPr bwMode="auto">
          <a:xfrm>
            <a:off x="3664134" y="178526"/>
            <a:ext cx="1676400" cy="519113"/>
          </a:xfrm>
          <a:prstGeom prst="rect">
            <a:avLst/>
          </a:prstGeom>
          <a:noFill/>
          <a:ln w="9525">
            <a:noFill/>
            <a:miter lim="800000"/>
            <a:headEnd/>
            <a:tailEnd/>
          </a:ln>
          <a:effectLst/>
        </p:spPr>
        <p:txBody>
          <a:bodyPr>
            <a:spAutoFit/>
          </a:bodyPr>
          <a:lstStyle/>
          <a:p>
            <a:pPr algn="ctr">
              <a:spcBef>
                <a:spcPct val="50000"/>
              </a:spcBef>
            </a:pPr>
            <a:r>
              <a:rPr lang="en-US" altLang="zh-CN" sz="2800" dirty="0"/>
              <a:t>2010 AL</a:t>
            </a:r>
          </a:p>
        </p:txBody>
      </p:sp>
      <p:grpSp>
        <p:nvGrpSpPr>
          <p:cNvPr id="15" name="Group 14"/>
          <p:cNvGrpSpPr>
            <a:grpSpLocks noChangeAspect="1"/>
          </p:cNvGrpSpPr>
          <p:nvPr/>
        </p:nvGrpSpPr>
        <p:grpSpPr>
          <a:xfrm>
            <a:off x="683899" y="330928"/>
            <a:ext cx="7698101" cy="2904049"/>
            <a:chOff x="285750" y="2235926"/>
            <a:chExt cx="8553450" cy="3226721"/>
          </a:xfrm>
        </p:grpSpPr>
        <p:grpSp>
          <p:nvGrpSpPr>
            <p:cNvPr id="12" name="Group 11"/>
            <p:cNvGrpSpPr/>
            <p:nvPr/>
          </p:nvGrpSpPr>
          <p:grpSpPr>
            <a:xfrm>
              <a:off x="285750" y="2505458"/>
              <a:ext cx="8553450" cy="2957189"/>
              <a:chOff x="285750" y="2505458"/>
              <a:chExt cx="8553450" cy="2957189"/>
            </a:xfrm>
          </p:grpSpPr>
          <p:pic>
            <p:nvPicPr>
              <p:cNvPr id="78850" name="Picture 2" descr="fig_ALAL2010_altk"/>
              <p:cNvPicPr>
                <a:picLocks noChangeAspect="1" noChangeArrowheads="1"/>
              </p:cNvPicPr>
              <p:nvPr/>
            </p:nvPicPr>
            <p:blipFill>
              <a:blip r:embed="rId2" cstate="print"/>
              <a:srcRect t="2141" b="136"/>
              <a:stretch>
                <a:fillRect/>
              </a:stretch>
            </p:blipFill>
            <p:spPr bwMode="auto">
              <a:xfrm>
                <a:off x="285750" y="2505458"/>
                <a:ext cx="4286250" cy="2957189"/>
              </a:xfrm>
              <a:prstGeom prst="rect">
                <a:avLst/>
              </a:prstGeom>
              <a:noFill/>
            </p:spPr>
          </p:pic>
          <p:pic>
            <p:nvPicPr>
              <p:cNvPr id="78851" name="Picture 3" descr="fig_ALAL2010_crtk"/>
              <p:cNvPicPr>
                <a:picLocks noChangeAspect="1" noChangeArrowheads="1"/>
              </p:cNvPicPr>
              <p:nvPr/>
            </p:nvPicPr>
            <p:blipFill>
              <a:blip r:embed="rId3" cstate="print"/>
              <a:srcRect t="4704"/>
              <a:stretch>
                <a:fillRect/>
              </a:stretch>
            </p:blipFill>
            <p:spPr bwMode="auto">
              <a:xfrm>
                <a:off x="4552950" y="2506301"/>
                <a:ext cx="4286250" cy="2953184"/>
              </a:xfrm>
              <a:prstGeom prst="rect">
                <a:avLst/>
              </a:prstGeom>
              <a:noFill/>
            </p:spPr>
          </p:pic>
        </p:grpSp>
        <p:sp>
          <p:nvSpPr>
            <p:cNvPr id="13" name="Text Box 5"/>
            <p:cNvSpPr txBox="1">
              <a:spLocks noChangeArrowheads="1"/>
            </p:cNvSpPr>
            <p:nvPr/>
          </p:nvSpPr>
          <p:spPr bwMode="auto">
            <a:xfrm>
              <a:off x="1295400" y="2235926"/>
              <a:ext cx="2362200" cy="400110"/>
            </a:xfrm>
            <a:prstGeom prst="rect">
              <a:avLst/>
            </a:prstGeom>
            <a:solidFill>
              <a:srgbClr val="FFC000"/>
            </a:solidFill>
            <a:ln w="9525">
              <a:noFill/>
              <a:miter lim="800000"/>
              <a:headEnd/>
              <a:tailEnd/>
            </a:ln>
            <a:effectLst/>
          </p:spPr>
          <p:txBody>
            <a:bodyPr>
              <a:spAutoFit/>
            </a:bodyPr>
            <a:lstStyle/>
            <a:p>
              <a:pPr algn="ctr">
                <a:spcBef>
                  <a:spcPct val="50000"/>
                </a:spcBef>
              </a:pPr>
              <a:r>
                <a:rPr lang="en-US" altLang="zh-CN" sz="2000" b="1" dirty="0" smtClean="0"/>
                <a:t>Along Track Error</a:t>
              </a:r>
              <a:endParaRPr lang="en-US" altLang="zh-CN" sz="2000" b="1" dirty="0"/>
            </a:p>
          </p:txBody>
        </p:sp>
        <p:sp>
          <p:nvSpPr>
            <p:cNvPr id="14" name="Text Box 5"/>
            <p:cNvSpPr txBox="1">
              <a:spLocks noChangeArrowheads="1"/>
            </p:cNvSpPr>
            <p:nvPr/>
          </p:nvSpPr>
          <p:spPr bwMode="auto">
            <a:xfrm>
              <a:off x="5562600" y="2240280"/>
              <a:ext cx="2362200" cy="400110"/>
            </a:xfrm>
            <a:prstGeom prst="rect">
              <a:avLst/>
            </a:prstGeom>
            <a:solidFill>
              <a:srgbClr val="FFC000"/>
            </a:solidFill>
            <a:ln w="9525">
              <a:noFill/>
              <a:miter lim="800000"/>
              <a:headEnd/>
              <a:tailEnd/>
            </a:ln>
            <a:effectLst/>
          </p:spPr>
          <p:txBody>
            <a:bodyPr>
              <a:spAutoFit/>
            </a:bodyPr>
            <a:lstStyle/>
            <a:p>
              <a:pPr algn="ctr">
                <a:spcBef>
                  <a:spcPct val="50000"/>
                </a:spcBef>
              </a:pPr>
              <a:r>
                <a:rPr lang="en-US" altLang="zh-CN" sz="2000" b="1" dirty="0" smtClean="0"/>
                <a:t>Cross Track Error</a:t>
              </a:r>
              <a:endParaRPr lang="en-US" altLang="zh-CN" sz="2000" b="1" dirty="0"/>
            </a:p>
          </p:txBody>
        </p:sp>
      </p:grpSp>
      <p:grpSp>
        <p:nvGrpSpPr>
          <p:cNvPr id="19" name="Group 18"/>
          <p:cNvGrpSpPr>
            <a:grpSpLocks noChangeAspect="1"/>
          </p:cNvGrpSpPr>
          <p:nvPr/>
        </p:nvGrpSpPr>
        <p:grpSpPr>
          <a:xfrm>
            <a:off x="679214" y="3581400"/>
            <a:ext cx="7702786" cy="2649944"/>
            <a:chOff x="283464" y="3862687"/>
            <a:chExt cx="8558640" cy="2944382"/>
          </a:xfrm>
        </p:grpSpPr>
        <p:pic>
          <p:nvPicPr>
            <p:cNvPr id="16" name="Picture 2" descr="fig_ALAL2011_altk"/>
            <p:cNvPicPr>
              <a:picLocks noChangeAspect="1" noChangeArrowheads="1"/>
            </p:cNvPicPr>
            <p:nvPr/>
          </p:nvPicPr>
          <p:blipFill>
            <a:blip r:embed="rId4" cstate="print"/>
            <a:srcRect t="2584"/>
            <a:stretch>
              <a:fillRect/>
            </a:stretch>
          </p:blipFill>
          <p:spPr bwMode="auto">
            <a:xfrm>
              <a:off x="283464" y="3865833"/>
              <a:ext cx="4278085" cy="2941230"/>
            </a:xfrm>
            <a:prstGeom prst="rect">
              <a:avLst/>
            </a:prstGeom>
            <a:noFill/>
          </p:spPr>
        </p:pic>
        <p:pic>
          <p:nvPicPr>
            <p:cNvPr id="17" name="Picture 3" descr="fig_ALAL2011_crtk"/>
            <p:cNvPicPr>
              <a:picLocks noChangeAspect="1" noChangeArrowheads="1"/>
            </p:cNvPicPr>
            <p:nvPr/>
          </p:nvPicPr>
          <p:blipFill>
            <a:blip r:embed="rId5" cstate="print"/>
            <a:srcRect t="2584" b="136"/>
            <a:stretch>
              <a:fillRect/>
            </a:stretch>
          </p:blipFill>
          <p:spPr bwMode="auto">
            <a:xfrm>
              <a:off x="4553712" y="3862687"/>
              <a:ext cx="4288392" cy="2944382"/>
            </a:xfrm>
            <a:prstGeom prst="rect">
              <a:avLst/>
            </a:prstGeom>
            <a:noFill/>
          </p:spPr>
        </p:pic>
      </p:grpSp>
      <p:sp>
        <p:nvSpPr>
          <p:cNvPr id="18" name="Text Box 10"/>
          <p:cNvSpPr txBox="1">
            <a:spLocks noChangeArrowheads="1"/>
          </p:cNvSpPr>
          <p:nvPr/>
        </p:nvSpPr>
        <p:spPr bwMode="auto">
          <a:xfrm>
            <a:off x="3664134" y="3163389"/>
            <a:ext cx="1676400" cy="519113"/>
          </a:xfrm>
          <a:prstGeom prst="rect">
            <a:avLst/>
          </a:prstGeom>
          <a:noFill/>
          <a:ln w="9525">
            <a:noFill/>
            <a:miter lim="800000"/>
            <a:headEnd/>
            <a:tailEnd/>
          </a:ln>
          <a:effectLst/>
        </p:spPr>
        <p:txBody>
          <a:bodyPr>
            <a:spAutoFit/>
          </a:bodyPr>
          <a:lstStyle/>
          <a:p>
            <a:pPr algn="ctr">
              <a:spcBef>
                <a:spcPct val="50000"/>
              </a:spcBef>
            </a:pPr>
            <a:r>
              <a:rPr lang="en-US" altLang="zh-CN" sz="2800" dirty="0" smtClean="0"/>
              <a:t>2011 </a:t>
            </a:r>
            <a:r>
              <a:rPr lang="en-US" altLang="zh-CN" sz="2800" dirty="0"/>
              <a:t>AL</a:t>
            </a:r>
          </a:p>
        </p:txBody>
      </p:sp>
      <p:grpSp>
        <p:nvGrpSpPr>
          <p:cNvPr id="20" name="Group 19"/>
          <p:cNvGrpSpPr/>
          <p:nvPr/>
        </p:nvGrpSpPr>
        <p:grpSpPr>
          <a:xfrm>
            <a:off x="1981200" y="6324600"/>
            <a:ext cx="5029200" cy="283030"/>
            <a:chOff x="228600" y="6561907"/>
            <a:chExt cx="5029200" cy="283030"/>
          </a:xfrm>
        </p:grpSpPr>
        <p:grpSp>
          <p:nvGrpSpPr>
            <p:cNvPr id="21" name="Group 32"/>
            <p:cNvGrpSpPr/>
            <p:nvPr/>
          </p:nvGrpSpPr>
          <p:grpSpPr>
            <a:xfrm>
              <a:off x="228600" y="6561907"/>
              <a:ext cx="1676400" cy="276999"/>
              <a:chOff x="228600" y="6561907"/>
              <a:chExt cx="1676400" cy="276999"/>
            </a:xfrm>
          </p:grpSpPr>
          <p:sp>
            <p:nvSpPr>
              <p:cNvPr id="31" name="Line 21"/>
              <p:cNvSpPr>
                <a:spLocks noChangeShapeType="1"/>
              </p:cNvSpPr>
              <p:nvPr/>
            </p:nvSpPr>
            <p:spPr bwMode="auto">
              <a:xfrm>
                <a:off x="228600" y="6705600"/>
                <a:ext cx="914400" cy="0"/>
              </a:xfrm>
              <a:prstGeom prst="line">
                <a:avLst/>
              </a:prstGeom>
              <a:noFill/>
              <a:ln w="57150">
                <a:solidFill>
                  <a:srgbClr val="0000FF"/>
                </a:solidFill>
                <a:round/>
                <a:headEnd/>
                <a:tailEnd/>
              </a:ln>
              <a:effectLst/>
            </p:spPr>
            <p:txBody>
              <a:bodyPr/>
              <a:lstStyle/>
              <a:p>
                <a:endParaRPr lang="zh-CN" altLang="en-US"/>
              </a:p>
            </p:txBody>
          </p:sp>
          <p:sp>
            <p:nvSpPr>
              <p:cNvPr id="32" name="TextBox 31"/>
              <p:cNvSpPr txBox="1"/>
              <p:nvPr/>
            </p:nvSpPr>
            <p:spPr>
              <a:xfrm>
                <a:off x="1138644" y="6561907"/>
                <a:ext cx="766356" cy="276999"/>
              </a:xfrm>
              <a:prstGeom prst="rect">
                <a:avLst/>
              </a:prstGeom>
              <a:noFill/>
            </p:spPr>
            <p:txBody>
              <a:bodyPr wrap="square" rtlCol="0">
                <a:spAutoFit/>
              </a:bodyPr>
              <a:lstStyle/>
              <a:p>
                <a:pPr algn="ctr"/>
                <a:r>
                  <a:rPr lang="en-US" sz="1200" dirty="0" smtClean="0"/>
                  <a:t>HOPS</a:t>
                </a:r>
                <a:endParaRPr lang="en-US" sz="1200" dirty="0"/>
              </a:p>
            </p:txBody>
          </p:sp>
        </p:grpSp>
        <p:grpSp>
          <p:nvGrpSpPr>
            <p:cNvPr id="23" name="Group 36"/>
            <p:cNvGrpSpPr/>
            <p:nvPr/>
          </p:nvGrpSpPr>
          <p:grpSpPr>
            <a:xfrm>
              <a:off x="3581400" y="6565392"/>
              <a:ext cx="1676400" cy="276999"/>
              <a:chOff x="228600" y="6561907"/>
              <a:chExt cx="1676400" cy="276999"/>
            </a:xfrm>
          </p:grpSpPr>
          <p:sp>
            <p:nvSpPr>
              <p:cNvPr id="27" name="Line 21"/>
              <p:cNvSpPr>
                <a:spLocks noChangeShapeType="1"/>
              </p:cNvSpPr>
              <p:nvPr/>
            </p:nvSpPr>
            <p:spPr bwMode="auto">
              <a:xfrm>
                <a:off x="228600" y="6705600"/>
                <a:ext cx="914400" cy="0"/>
              </a:xfrm>
              <a:prstGeom prst="line">
                <a:avLst/>
              </a:prstGeom>
              <a:noFill/>
              <a:ln w="57150">
                <a:solidFill>
                  <a:srgbClr val="00FFFF"/>
                </a:solidFill>
                <a:round/>
                <a:headEnd/>
                <a:tailEnd/>
              </a:ln>
              <a:effectLst/>
            </p:spPr>
            <p:txBody>
              <a:bodyPr/>
              <a:lstStyle/>
              <a:p>
                <a:endParaRPr lang="zh-CN" altLang="en-US"/>
              </a:p>
            </p:txBody>
          </p:sp>
          <p:sp>
            <p:nvSpPr>
              <p:cNvPr id="28" name="TextBox 27"/>
              <p:cNvSpPr txBox="1"/>
              <p:nvPr/>
            </p:nvSpPr>
            <p:spPr>
              <a:xfrm>
                <a:off x="1138644" y="6561907"/>
                <a:ext cx="766356" cy="276999"/>
              </a:xfrm>
              <a:prstGeom prst="rect">
                <a:avLst/>
              </a:prstGeom>
              <a:noFill/>
            </p:spPr>
            <p:txBody>
              <a:bodyPr wrap="square" rtlCol="0">
                <a:spAutoFit/>
              </a:bodyPr>
              <a:lstStyle/>
              <a:p>
                <a:pPr algn="ctr"/>
                <a:r>
                  <a:rPr lang="en-US" sz="1200" dirty="0" smtClean="0"/>
                  <a:t>CLP5</a:t>
                </a:r>
                <a:endParaRPr lang="en-US" sz="1200" dirty="0"/>
              </a:p>
            </p:txBody>
          </p:sp>
        </p:grpSp>
        <p:grpSp>
          <p:nvGrpSpPr>
            <p:cNvPr id="24" name="Group 39"/>
            <p:cNvGrpSpPr/>
            <p:nvPr/>
          </p:nvGrpSpPr>
          <p:grpSpPr>
            <a:xfrm>
              <a:off x="1924602" y="6567938"/>
              <a:ext cx="1676400" cy="276999"/>
              <a:chOff x="228600" y="6561907"/>
              <a:chExt cx="1676400" cy="276999"/>
            </a:xfrm>
          </p:grpSpPr>
          <p:sp>
            <p:nvSpPr>
              <p:cNvPr id="25" name="Line 21"/>
              <p:cNvSpPr>
                <a:spLocks noChangeShapeType="1"/>
              </p:cNvSpPr>
              <p:nvPr/>
            </p:nvSpPr>
            <p:spPr bwMode="auto">
              <a:xfrm>
                <a:off x="228600" y="6705600"/>
                <a:ext cx="914400" cy="0"/>
              </a:xfrm>
              <a:prstGeom prst="line">
                <a:avLst/>
              </a:prstGeom>
              <a:noFill/>
              <a:ln w="57150">
                <a:solidFill>
                  <a:srgbClr val="FF0066"/>
                </a:solidFill>
                <a:round/>
                <a:headEnd/>
                <a:tailEnd/>
              </a:ln>
              <a:effectLst/>
            </p:spPr>
            <p:txBody>
              <a:bodyPr/>
              <a:lstStyle/>
              <a:p>
                <a:endParaRPr lang="zh-CN" altLang="en-US"/>
              </a:p>
            </p:txBody>
          </p:sp>
          <p:sp>
            <p:nvSpPr>
              <p:cNvPr id="26" name="TextBox 25"/>
              <p:cNvSpPr txBox="1"/>
              <p:nvPr/>
            </p:nvSpPr>
            <p:spPr>
              <a:xfrm>
                <a:off x="1138644" y="6561907"/>
                <a:ext cx="766356" cy="276999"/>
              </a:xfrm>
              <a:prstGeom prst="rect">
                <a:avLst/>
              </a:prstGeom>
              <a:noFill/>
            </p:spPr>
            <p:txBody>
              <a:bodyPr wrap="square" rtlCol="0">
                <a:spAutoFit/>
              </a:bodyPr>
              <a:lstStyle/>
              <a:p>
                <a:pPr algn="ctr"/>
                <a:r>
                  <a:rPr lang="en-US" sz="1200" dirty="0" smtClean="0"/>
                  <a:t>HPHY</a:t>
                </a:r>
                <a:endParaRPr lang="en-US" sz="1200" dirty="0"/>
              </a:p>
            </p:txBody>
          </p:sp>
        </p:gr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533400" y="758952"/>
            <a:ext cx="8229600" cy="5509611"/>
            <a:chOff x="533400" y="758952"/>
            <a:chExt cx="8229600" cy="5509611"/>
          </a:xfrm>
        </p:grpSpPr>
        <p:pic>
          <p:nvPicPr>
            <p:cNvPr id="7" name="Picture 3" descr="fig_ALAL2010_nw34"/>
            <p:cNvPicPr>
              <a:picLocks noChangeAspect="1" noChangeArrowheads="1"/>
            </p:cNvPicPr>
            <p:nvPr/>
          </p:nvPicPr>
          <p:blipFill>
            <a:blip r:embed="rId2" cstate="print"/>
            <a:srcRect t="6273" r="1772"/>
            <a:stretch>
              <a:fillRect/>
            </a:stretch>
          </p:blipFill>
          <p:spPr>
            <a:xfrm>
              <a:off x="533400" y="758952"/>
              <a:ext cx="4114800" cy="2761488"/>
            </a:xfrm>
            <a:prstGeom prst="rect">
              <a:avLst/>
            </a:prstGeom>
            <a:noFill/>
            <a:ln/>
          </p:spPr>
        </p:pic>
        <p:pic>
          <p:nvPicPr>
            <p:cNvPr id="8" name="Picture 4" descr="fig_ALAL2010_ne34"/>
            <p:cNvPicPr>
              <a:picLocks noChangeArrowheads="1"/>
            </p:cNvPicPr>
            <p:nvPr/>
          </p:nvPicPr>
          <p:blipFill>
            <a:blip r:embed="rId3" cstate="print"/>
            <a:srcRect t="6273" r="1772"/>
            <a:stretch>
              <a:fillRect/>
            </a:stretch>
          </p:blipFill>
          <p:spPr>
            <a:xfrm>
              <a:off x="4645152" y="758952"/>
              <a:ext cx="4114800" cy="2761488"/>
            </a:xfrm>
            <a:prstGeom prst="rect">
              <a:avLst/>
            </a:prstGeom>
            <a:noFill/>
            <a:ln/>
          </p:spPr>
        </p:pic>
        <p:pic>
          <p:nvPicPr>
            <p:cNvPr id="9" name="Picture 5" descr="fig_ALAL2010_sw34"/>
            <p:cNvPicPr>
              <a:picLocks noChangeAspect="1" noChangeArrowheads="1"/>
            </p:cNvPicPr>
            <p:nvPr/>
          </p:nvPicPr>
          <p:blipFill>
            <a:blip r:embed="rId4" cstate="print"/>
            <a:srcRect t="6273" r="1769" b="418"/>
            <a:stretch>
              <a:fillRect/>
            </a:stretch>
          </p:blipFill>
          <p:spPr>
            <a:xfrm>
              <a:off x="533400" y="3515215"/>
              <a:ext cx="4114800" cy="2749166"/>
            </a:xfrm>
            <a:prstGeom prst="rect">
              <a:avLst/>
            </a:prstGeom>
            <a:noFill/>
            <a:ln/>
          </p:spPr>
        </p:pic>
        <p:pic>
          <p:nvPicPr>
            <p:cNvPr id="10" name="Picture 6" descr="fig_ALAL2010_se34"/>
            <p:cNvPicPr>
              <a:picLocks noChangeAspect="1" noChangeArrowheads="1"/>
            </p:cNvPicPr>
            <p:nvPr/>
          </p:nvPicPr>
          <p:blipFill>
            <a:blip r:embed="rId5" cstate="print"/>
            <a:srcRect t="6273" r="1769"/>
            <a:stretch>
              <a:fillRect/>
            </a:stretch>
          </p:blipFill>
          <p:spPr>
            <a:xfrm>
              <a:off x="4648200" y="3502152"/>
              <a:ext cx="4112010" cy="2766411"/>
            </a:xfrm>
            <a:prstGeom prst="rect">
              <a:avLst/>
            </a:prstGeom>
            <a:noFill/>
            <a:ln/>
          </p:spPr>
        </p:pic>
        <p:sp>
          <p:nvSpPr>
            <p:cNvPr id="11" name="Text Box 7"/>
            <p:cNvSpPr txBox="1">
              <a:spLocks noChangeArrowheads="1"/>
            </p:cNvSpPr>
            <p:nvPr/>
          </p:nvSpPr>
          <p:spPr bwMode="auto">
            <a:xfrm>
              <a:off x="3611882" y="796833"/>
              <a:ext cx="1036318" cy="519113"/>
            </a:xfrm>
            <a:prstGeom prst="rect">
              <a:avLst/>
            </a:prstGeom>
            <a:noFill/>
            <a:ln w="9525">
              <a:noFill/>
              <a:miter lim="800000"/>
              <a:headEnd/>
              <a:tailEnd/>
            </a:ln>
            <a:effectLst/>
          </p:spPr>
          <p:txBody>
            <a:bodyPr wrap="square">
              <a:spAutoFit/>
            </a:bodyPr>
            <a:lstStyle/>
            <a:p>
              <a:pPr algn="ctr">
                <a:spcBef>
                  <a:spcPct val="50000"/>
                </a:spcBef>
              </a:pPr>
              <a:r>
                <a:rPr lang="en-US" altLang="zh-CN" sz="2800" dirty="0">
                  <a:solidFill>
                    <a:schemeClr val="bg1"/>
                  </a:solidFill>
                </a:rPr>
                <a:t>NW</a:t>
              </a:r>
            </a:p>
          </p:txBody>
        </p:sp>
        <p:sp>
          <p:nvSpPr>
            <p:cNvPr id="12" name="Text Box 7"/>
            <p:cNvSpPr txBox="1">
              <a:spLocks noChangeArrowheads="1"/>
            </p:cNvSpPr>
            <p:nvPr/>
          </p:nvSpPr>
          <p:spPr bwMode="auto">
            <a:xfrm>
              <a:off x="3618411" y="3541257"/>
              <a:ext cx="1029789" cy="519113"/>
            </a:xfrm>
            <a:prstGeom prst="rect">
              <a:avLst/>
            </a:prstGeom>
            <a:noFill/>
            <a:ln w="9525">
              <a:noFill/>
              <a:miter lim="800000"/>
              <a:headEnd/>
              <a:tailEnd/>
            </a:ln>
            <a:effectLst/>
          </p:spPr>
          <p:txBody>
            <a:bodyPr wrap="square">
              <a:spAutoFit/>
            </a:bodyPr>
            <a:lstStyle/>
            <a:p>
              <a:pPr algn="ctr">
                <a:spcBef>
                  <a:spcPct val="50000"/>
                </a:spcBef>
              </a:pPr>
              <a:r>
                <a:rPr lang="en-US" altLang="zh-CN" sz="2800" dirty="0" smtClean="0">
                  <a:solidFill>
                    <a:schemeClr val="bg1"/>
                  </a:solidFill>
                </a:rPr>
                <a:t>SW</a:t>
              </a:r>
              <a:endParaRPr lang="en-US" altLang="zh-CN" sz="2800" dirty="0">
                <a:solidFill>
                  <a:schemeClr val="bg1"/>
                </a:solidFill>
              </a:endParaRPr>
            </a:p>
          </p:txBody>
        </p:sp>
        <p:sp>
          <p:nvSpPr>
            <p:cNvPr id="13" name="Text Box 7"/>
            <p:cNvSpPr txBox="1">
              <a:spLocks noChangeArrowheads="1"/>
            </p:cNvSpPr>
            <p:nvPr/>
          </p:nvSpPr>
          <p:spPr bwMode="auto">
            <a:xfrm>
              <a:off x="7746274" y="818603"/>
              <a:ext cx="1016726" cy="519113"/>
            </a:xfrm>
            <a:prstGeom prst="rect">
              <a:avLst/>
            </a:prstGeom>
            <a:noFill/>
            <a:ln w="9525">
              <a:noFill/>
              <a:miter lim="800000"/>
              <a:headEnd/>
              <a:tailEnd/>
            </a:ln>
            <a:effectLst/>
          </p:spPr>
          <p:txBody>
            <a:bodyPr wrap="square">
              <a:spAutoFit/>
            </a:bodyPr>
            <a:lstStyle/>
            <a:p>
              <a:pPr algn="ctr">
                <a:spcBef>
                  <a:spcPct val="50000"/>
                </a:spcBef>
              </a:pPr>
              <a:r>
                <a:rPr lang="en-US" altLang="zh-CN" sz="2800" dirty="0" smtClean="0">
                  <a:solidFill>
                    <a:schemeClr val="bg1"/>
                  </a:solidFill>
                </a:rPr>
                <a:t>NE</a:t>
              </a:r>
              <a:endParaRPr lang="en-US" altLang="zh-CN" sz="2800" dirty="0">
                <a:solidFill>
                  <a:schemeClr val="bg1"/>
                </a:solidFill>
              </a:endParaRPr>
            </a:p>
          </p:txBody>
        </p:sp>
        <p:sp>
          <p:nvSpPr>
            <p:cNvPr id="14" name="Text Box 7"/>
            <p:cNvSpPr txBox="1">
              <a:spLocks noChangeArrowheads="1"/>
            </p:cNvSpPr>
            <p:nvPr/>
          </p:nvSpPr>
          <p:spPr bwMode="auto">
            <a:xfrm>
              <a:off x="7741918" y="3565205"/>
              <a:ext cx="1021082" cy="519113"/>
            </a:xfrm>
            <a:prstGeom prst="rect">
              <a:avLst/>
            </a:prstGeom>
            <a:noFill/>
            <a:ln w="9525">
              <a:noFill/>
              <a:miter lim="800000"/>
              <a:headEnd/>
              <a:tailEnd/>
            </a:ln>
            <a:effectLst/>
          </p:spPr>
          <p:txBody>
            <a:bodyPr wrap="square">
              <a:spAutoFit/>
            </a:bodyPr>
            <a:lstStyle/>
            <a:p>
              <a:pPr algn="ctr">
                <a:spcBef>
                  <a:spcPct val="50000"/>
                </a:spcBef>
              </a:pPr>
              <a:r>
                <a:rPr lang="en-US" altLang="zh-CN" sz="2800" dirty="0" smtClean="0">
                  <a:solidFill>
                    <a:schemeClr val="bg1"/>
                  </a:solidFill>
                </a:rPr>
                <a:t>S</a:t>
              </a:r>
              <a:r>
                <a:rPr lang="en-US" altLang="zh-CN" sz="2800" dirty="0" smtClean="0">
                  <a:solidFill>
                    <a:schemeClr val="bg1"/>
                  </a:solidFill>
                </a:rPr>
                <a:t>E</a:t>
              </a:r>
              <a:endParaRPr lang="en-US" altLang="zh-CN" sz="2800" dirty="0">
                <a:solidFill>
                  <a:schemeClr val="bg1"/>
                </a:solidFill>
              </a:endParaRPr>
            </a:p>
          </p:txBody>
        </p:sp>
      </p:grpSp>
      <p:sp>
        <p:nvSpPr>
          <p:cNvPr id="15" name="Text Box 14"/>
          <p:cNvSpPr txBox="1">
            <a:spLocks noChangeArrowheads="1"/>
          </p:cNvSpPr>
          <p:nvPr/>
        </p:nvSpPr>
        <p:spPr bwMode="auto">
          <a:xfrm>
            <a:off x="3657600" y="304800"/>
            <a:ext cx="2133600" cy="523220"/>
          </a:xfrm>
          <a:prstGeom prst="rect">
            <a:avLst/>
          </a:prstGeom>
          <a:noFill/>
          <a:ln w="9525">
            <a:noFill/>
            <a:miter lim="800000"/>
            <a:headEnd/>
            <a:tailEnd/>
          </a:ln>
          <a:effectLst/>
        </p:spPr>
        <p:txBody>
          <a:bodyPr wrap="square">
            <a:spAutoFit/>
          </a:bodyPr>
          <a:lstStyle/>
          <a:p>
            <a:pPr algn="ctr">
              <a:spcBef>
                <a:spcPct val="50000"/>
              </a:spcBef>
            </a:pPr>
            <a:r>
              <a:rPr lang="en-US" altLang="zh-CN" sz="2800" dirty="0" smtClean="0"/>
              <a:t>Radius 34kts</a:t>
            </a:r>
            <a:endParaRPr lang="en-US" altLang="zh-CN" sz="2800" dirty="0"/>
          </a:p>
        </p:txBody>
      </p:sp>
      <p:sp>
        <p:nvSpPr>
          <p:cNvPr id="16" name="Text Box 14"/>
          <p:cNvSpPr txBox="1">
            <a:spLocks noChangeArrowheads="1"/>
          </p:cNvSpPr>
          <p:nvPr/>
        </p:nvSpPr>
        <p:spPr bwMode="auto">
          <a:xfrm>
            <a:off x="7162800" y="304800"/>
            <a:ext cx="1676400" cy="519113"/>
          </a:xfrm>
          <a:prstGeom prst="rect">
            <a:avLst/>
          </a:prstGeom>
          <a:noFill/>
          <a:ln w="9525">
            <a:noFill/>
            <a:miter lim="800000"/>
            <a:headEnd/>
            <a:tailEnd/>
          </a:ln>
          <a:effectLst/>
        </p:spPr>
        <p:txBody>
          <a:bodyPr>
            <a:spAutoFit/>
          </a:bodyPr>
          <a:lstStyle/>
          <a:p>
            <a:pPr algn="ctr">
              <a:spcBef>
                <a:spcPct val="50000"/>
              </a:spcBef>
            </a:pPr>
            <a:r>
              <a:rPr lang="en-US" altLang="zh-CN" sz="2800" dirty="0" smtClean="0"/>
              <a:t>2010 </a:t>
            </a:r>
            <a:r>
              <a:rPr lang="en-US" altLang="zh-CN" sz="2800" dirty="0"/>
              <a:t>AL</a:t>
            </a:r>
          </a:p>
        </p:txBody>
      </p:sp>
      <p:grpSp>
        <p:nvGrpSpPr>
          <p:cNvPr id="17" name="Group 16"/>
          <p:cNvGrpSpPr/>
          <p:nvPr/>
        </p:nvGrpSpPr>
        <p:grpSpPr>
          <a:xfrm>
            <a:off x="3200400" y="6374674"/>
            <a:ext cx="3372402" cy="283030"/>
            <a:chOff x="228600" y="6561907"/>
            <a:chExt cx="3372402" cy="283030"/>
          </a:xfrm>
        </p:grpSpPr>
        <p:grpSp>
          <p:nvGrpSpPr>
            <p:cNvPr id="18" name="Group 32"/>
            <p:cNvGrpSpPr/>
            <p:nvPr/>
          </p:nvGrpSpPr>
          <p:grpSpPr>
            <a:xfrm>
              <a:off x="228600" y="6561907"/>
              <a:ext cx="1676400" cy="276999"/>
              <a:chOff x="228600" y="6561907"/>
              <a:chExt cx="1676400" cy="276999"/>
            </a:xfrm>
          </p:grpSpPr>
          <p:sp>
            <p:nvSpPr>
              <p:cNvPr id="22" name="Line 21"/>
              <p:cNvSpPr>
                <a:spLocks noChangeShapeType="1"/>
              </p:cNvSpPr>
              <p:nvPr/>
            </p:nvSpPr>
            <p:spPr bwMode="auto">
              <a:xfrm>
                <a:off x="228600" y="6705600"/>
                <a:ext cx="914400" cy="0"/>
              </a:xfrm>
              <a:prstGeom prst="line">
                <a:avLst/>
              </a:prstGeom>
              <a:noFill/>
              <a:ln w="57150">
                <a:solidFill>
                  <a:srgbClr val="0000FF"/>
                </a:solidFill>
                <a:round/>
                <a:headEnd/>
                <a:tailEnd/>
              </a:ln>
              <a:effectLst/>
            </p:spPr>
            <p:txBody>
              <a:bodyPr/>
              <a:lstStyle/>
              <a:p>
                <a:endParaRPr lang="zh-CN" altLang="en-US"/>
              </a:p>
            </p:txBody>
          </p:sp>
          <p:sp>
            <p:nvSpPr>
              <p:cNvPr id="23" name="TextBox 22"/>
              <p:cNvSpPr txBox="1"/>
              <p:nvPr/>
            </p:nvSpPr>
            <p:spPr>
              <a:xfrm>
                <a:off x="1138644" y="6561907"/>
                <a:ext cx="766356" cy="276999"/>
              </a:xfrm>
              <a:prstGeom prst="rect">
                <a:avLst/>
              </a:prstGeom>
              <a:noFill/>
            </p:spPr>
            <p:txBody>
              <a:bodyPr wrap="square" rtlCol="0">
                <a:spAutoFit/>
              </a:bodyPr>
              <a:lstStyle/>
              <a:p>
                <a:pPr algn="ctr"/>
                <a:r>
                  <a:rPr lang="en-US" sz="1200" dirty="0" smtClean="0"/>
                  <a:t>HOPS</a:t>
                </a:r>
                <a:endParaRPr lang="en-US" sz="1200" dirty="0"/>
              </a:p>
            </p:txBody>
          </p:sp>
        </p:grpSp>
        <p:grpSp>
          <p:nvGrpSpPr>
            <p:cNvPr id="19" name="Group 39"/>
            <p:cNvGrpSpPr/>
            <p:nvPr/>
          </p:nvGrpSpPr>
          <p:grpSpPr>
            <a:xfrm>
              <a:off x="1924602" y="6567938"/>
              <a:ext cx="1676400" cy="276999"/>
              <a:chOff x="228600" y="6561907"/>
              <a:chExt cx="1676400" cy="276999"/>
            </a:xfrm>
          </p:grpSpPr>
          <p:sp>
            <p:nvSpPr>
              <p:cNvPr id="20" name="Line 21"/>
              <p:cNvSpPr>
                <a:spLocks noChangeShapeType="1"/>
              </p:cNvSpPr>
              <p:nvPr/>
            </p:nvSpPr>
            <p:spPr bwMode="auto">
              <a:xfrm>
                <a:off x="228600" y="6705600"/>
                <a:ext cx="914400" cy="0"/>
              </a:xfrm>
              <a:prstGeom prst="line">
                <a:avLst/>
              </a:prstGeom>
              <a:noFill/>
              <a:ln w="57150">
                <a:solidFill>
                  <a:srgbClr val="FF0066"/>
                </a:solidFill>
                <a:round/>
                <a:headEnd/>
                <a:tailEnd/>
              </a:ln>
              <a:effectLst/>
            </p:spPr>
            <p:txBody>
              <a:bodyPr/>
              <a:lstStyle/>
              <a:p>
                <a:endParaRPr lang="zh-CN" altLang="en-US"/>
              </a:p>
            </p:txBody>
          </p:sp>
          <p:sp>
            <p:nvSpPr>
              <p:cNvPr id="21" name="TextBox 20"/>
              <p:cNvSpPr txBox="1"/>
              <p:nvPr/>
            </p:nvSpPr>
            <p:spPr>
              <a:xfrm>
                <a:off x="1138644" y="6561907"/>
                <a:ext cx="766356" cy="276999"/>
              </a:xfrm>
              <a:prstGeom prst="rect">
                <a:avLst/>
              </a:prstGeom>
              <a:noFill/>
            </p:spPr>
            <p:txBody>
              <a:bodyPr wrap="square" rtlCol="0">
                <a:spAutoFit/>
              </a:bodyPr>
              <a:lstStyle/>
              <a:p>
                <a:pPr algn="ctr"/>
                <a:r>
                  <a:rPr lang="en-US" sz="1200" dirty="0" smtClean="0"/>
                  <a:t>HPHY</a:t>
                </a:r>
                <a:endParaRPr lang="en-US" sz="1200" dirty="0"/>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33400" y="758743"/>
            <a:ext cx="8229600" cy="5510356"/>
            <a:chOff x="533400" y="954688"/>
            <a:chExt cx="8229600" cy="5510356"/>
          </a:xfrm>
        </p:grpSpPr>
        <p:pic>
          <p:nvPicPr>
            <p:cNvPr id="7" name="Picture 4" descr="fig_ALAL2011_nw34"/>
            <p:cNvPicPr>
              <a:picLocks noChangeAspect="1" noChangeArrowheads="1"/>
            </p:cNvPicPr>
            <p:nvPr/>
          </p:nvPicPr>
          <p:blipFill>
            <a:blip r:embed="rId2" cstate="print"/>
            <a:srcRect t="6799" r="1920"/>
            <a:stretch>
              <a:fillRect/>
            </a:stretch>
          </p:blipFill>
          <p:spPr>
            <a:xfrm>
              <a:off x="533400" y="954688"/>
              <a:ext cx="4114800" cy="2761143"/>
            </a:xfrm>
            <a:prstGeom prst="rect">
              <a:avLst/>
            </a:prstGeom>
            <a:noFill/>
            <a:ln/>
          </p:spPr>
        </p:pic>
        <p:pic>
          <p:nvPicPr>
            <p:cNvPr id="8" name="Picture 5" descr="fig_ALAL2011_sw34"/>
            <p:cNvPicPr>
              <a:picLocks noChangeAspect="1" noChangeArrowheads="1"/>
            </p:cNvPicPr>
            <p:nvPr/>
          </p:nvPicPr>
          <p:blipFill>
            <a:blip r:embed="rId3" cstate="print"/>
            <a:srcRect t="6799" r="1920" b="272"/>
            <a:stretch>
              <a:fillRect/>
            </a:stretch>
          </p:blipFill>
          <p:spPr>
            <a:xfrm>
              <a:off x="533400" y="3709852"/>
              <a:ext cx="4114800" cy="2752273"/>
            </a:xfrm>
            <a:prstGeom prst="rect">
              <a:avLst/>
            </a:prstGeom>
            <a:noFill/>
            <a:ln/>
          </p:spPr>
        </p:pic>
        <p:pic>
          <p:nvPicPr>
            <p:cNvPr id="9" name="Picture 3" descr="fig_ALAL2011_ne34"/>
            <p:cNvPicPr>
              <a:picLocks noChangeAspect="1" noChangeArrowheads="1"/>
            </p:cNvPicPr>
            <p:nvPr/>
          </p:nvPicPr>
          <p:blipFill>
            <a:blip r:embed="rId4" cstate="print"/>
            <a:srcRect t="6799" r="1920"/>
            <a:stretch>
              <a:fillRect/>
            </a:stretch>
          </p:blipFill>
          <p:spPr>
            <a:xfrm>
              <a:off x="4648200" y="954688"/>
              <a:ext cx="4114800" cy="2761143"/>
            </a:xfrm>
            <a:prstGeom prst="rect">
              <a:avLst/>
            </a:prstGeom>
            <a:noFill/>
            <a:ln/>
          </p:spPr>
        </p:pic>
        <p:pic>
          <p:nvPicPr>
            <p:cNvPr id="10" name="Picture 6" descr="fig_ALAL2011_se34"/>
            <p:cNvPicPr>
              <a:picLocks noChangeAspect="1" noChangeArrowheads="1"/>
            </p:cNvPicPr>
            <p:nvPr/>
          </p:nvPicPr>
          <p:blipFill>
            <a:blip r:embed="rId5" cstate="print"/>
            <a:srcRect t="6799" r="1920" b="136"/>
            <a:stretch>
              <a:fillRect/>
            </a:stretch>
          </p:blipFill>
          <p:spPr>
            <a:xfrm>
              <a:off x="4648200" y="3708761"/>
              <a:ext cx="4114800" cy="2756283"/>
            </a:xfrm>
            <a:prstGeom prst="rect">
              <a:avLst/>
            </a:prstGeom>
            <a:noFill/>
            <a:ln/>
          </p:spPr>
        </p:pic>
        <p:sp>
          <p:nvSpPr>
            <p:cNvPr id="11" name="Text Box 7"/>
            <p:cNvSpPr txBox="1">
              <a:spLocks noChangeArrowheads="1"/>
            </p:cNvSpPr>
            <p:nvPr/>
          </p:nvSpPr>
          <p:spPr bwMode="auto">
            <a:xfrm>
              <a:off x="3611882" y="992778"/>
              <a:ext cx="1036318" cy="519113"/>
            </a:xfrm>
            <a:prstGeom prst="rect">
              <a:avLst/>
            </a:prstGeom>
            <a:noFill/>
            <a:ln w="9525">
              <a:noFill/>
              <a:miter lim="800000"/>
              <a:headEnd/>
              <a:tailEnd/>
            </a:ln>
            <a:effectLst/>
          </p:spPr>
          <p:txBody>
            <a:bodyPr wrap="square">
              <a:spAutoFit/>
            </a:bodyPr>
            <a:lstStyle/>
            <a:p>
              <a:pPr algn="ctr">
                <a:spcBef>
                  <a:spcPct val="50000"/>
                </a:spcBef>
              </a:pPr>
              <a:r>
                <a:rPr lang="en-US" altLang="zh-CN" sz="2800" dirty="0">
                  <a:solidFill>
                    <a:schemeClr val="bg1"/>
                  </a:solidFill>
                </a:rPr>
                <a:t>NW</a:t>
              </a:r>
            </a:p>
          </p:txBody>
        </p:sp>
        <p:sp>
          <p:nvSpPr>
            <p:cNvPr id="12" name="Text Box 7"/>
            <p:cNvSpPr txBox="1">
              <a:spLocks noChangeArrowheads="1"/>
            </p:cNvSpPr>
            <p:nvPr/>
          </p:nvSpPr>
          <p:spPr bwMode="auto">
            <a:xfrm>
              <a:off x="3618411" y="3737202"/>
              <a:ext cx="1029789" cy="519113"/>
            </a:xfrm>
            <a:prstGeom prst="rect">
              <a:avLst/>
            </a:prstGeom>
            <a:noFill/>
            <a:ln w="9525">
              <a:noFill/>
              <a:miter lim="800000"/>
              <a:headEnd/>
              <a:tailEnd/>
            </a:ln>
            <a:effectLst/>
          </p:spPr>
          <p:txBody>
            <a:bodyPr wrap="square">
              <a:spAutoFit/>
            </a:bodyPr>
            <a:lstStyle/>
            <a:p>
              <a:pPr algn="ctr">
                <a:spcBef>
                  <a:spcPct val="50000"/>
                </a:spcBef>
              </a:pPr>
              <a:r>
                <a:rPr lang="en-US" altLang="zh-CN" sz="2800" dirty="0" smtClean="0">
                  <a:solidFill>
                    <a:schemeClr val="bg1"/>
                  </a:solidFill>
                </a:rPr>
                <a:t>SW</a:t>
              </a:r>
              <a:endParaRPr lang="en-US" altLang="zh-CN" sz="2800" dirty="0">
                <a:solidFill>
                  <a:schemeClr val="bg1"/>
                </a:solidFill>
              </a:endParaRPr>
            </a:p>
          </p:txBody>
        </p:sp>
        <p:sp>
          <p:nvSpPr>
            <p:cNvPr id="13" name="Text Box 7"/>
            <p:cNvSpPr txBox="1">
              <a:spLocks noChangeArrowheads="1"/>
            </p:cNvSpPr>
            <p:nvPr/>
          </p:nvSpPr>
          <p:spPr bwMode="auto">
            <a:xfrm>
              <a:off x="7746274" y="1014548"/>
              <a:ext cx="1016726" cy="519113"/>
            </a:xfrm>
            <a:prstGeom prst="rect">
              <a:avLst/>
            </a:prstGeom>
            <a:noFill/>
            <a:ln w="9525">
              <a:noFill/>
              <a:miter lim="800000"/>
              <a:headEnd/>
              <a:tailEnd/>
            </a:ln>
            <a:effectLst/>
          </p:spPr>
          <p:txBody>
            <a:bodyPr wrap="square">
              <a:spAutoFit/>
            </a:bodyPr>
            <a:lstStyle/>
            <a:p>
              <a:pPr algn="ctr">
                <a:spcBef>
                  <a:spcPct val="50000"/>
                </a:spcBef>
              </a:pPr>
              <a:r>
                <a:rPr lang="en-US" altLang="zh-CN" sz="2800" dirty="0" smtClean="0">
                  <a:solidFill>
                    <a:schemeClr val="bg1"/>
                  </a:solidFill>
                </a:rPr>
                <a:t>NE</a:t>
              </a:r>
              <a:endParaRPr lang="en-US" altLang="zh-CN" sz="2800" dirty="0">
                <a:solidFill>
                  <a:schemeClr val="bg1"/>
                </a:solidFill>
              </a:endParaRPr>
            </a:p>
          </p:txBody>
        </p:sp>
        <p:sp>
          <p:nvSpPr>
            <p:cNvPr id="14" name="Text Box 7"/>
            <p:cNvSpPr txBox="1">
              <a:spLocks noChangeArrowheads="1"/>
            </p:cNvSpPr>
            <p:nvPr/>
          </p:nvSpPr>
          <p:spPr bwMode="auto">
            <a:xfrm>
              <a:off x="7741918" y="3761150"/>
              <a:ext cx="1021082" cy="519113"/>
            </a:xfrm>
            <a:prstGeom prst="rect">
              <a:avLst/>
            </a:prstGeom>
            <a:noFill/>
            <a:ln w="9525">
              <a:noFill/>
              <a:miter lim="800000"/>
              <a:headEnd/>
              <a:tailEnd/>
            </a:ln>
            <a:effectLst/>
          </p:spPr>
          <p:txBody>
            <a:bodyPr wrap="square">
              <a:spAutoFit/>
            </a:bodyPr>
            <a:lstStyle/>
            <a:p>
              <a:pPr algn="ctr">
                <a:spcBef>
                  <a:spcPct val="50000"/>
                </a:spcBef>
              </a:pPr>
              <a:r>
                <a:rPr lang="en-US" altLang="zh-CN" sz="2800" dirty="0" smtClean="0">
                  <a:solidFill>
                    <a:schemeClr val="bg1"/>
                  </a:solidFill>
                </a:rPr>
                <a:t>S</a:t>
              </a:r>
              <a:r>
                <a:rPr lang="en-US" altLang="zh-CN" sz="2800" dirty="0" smtClean="0">
                  <a:solidFill>
                    <a:schemeClr val="bg1"/>
                  </a:solidFill>
                </a:rPr>
                <a:t>E</a:t>
              </a:r>
              <a:endParaRPr lang="en-US" altLang="zh-CN" sz="2800" dirty="0">
                <a:solidFill>
                  <a:schemeClr val="bg1"/>
                </a:solidFill>
              </a:endParaRPr>
            </a:p>
          </p:txBody>
        </p:sp>
      </p:grpSp>
      <p:sp>
        <p:nvSpPr>
          <p:cNvPr id="15" name="Text Box 14"/>
          <p:cNvSpPr txBox="1">
            <a:spLocks noChangeArrowheads="1"/>
          </p:cNvSpPr>
          <p:nvPr/>
        </p:nvSpPr>
        <p:spPr bwMode="auto">
          <a:xfrm>
            <a:off x="3657600" y="304800"/>
            <a:ext cx="2133600" cy="523220"/>
          </a:xfrm>
          <a:prstGeom prst="rect">
            <a:avLst/>
          </a:prstGeom>
          <a:noFill/>
          <a:ln w="9525">
            <a:noFill/>
            <a:miter lim="800000"/>
            <a:headEnd/>
            <a:tailEnd/>
          </a:ln>
          <a:effectLst/>
        </p:spPr>
        <p:txBody>
          <a:bodyPr wrap="square">
            <a:spAutoFit/>
          </a:bodyPr>
          <a:lstStyle/>
          <a:p>
            <a:pPr algn="ctr">
              <a:spcBef>
                <a:spcPct val="50000"/>
              </a:spcBef>
            </a:pPr>
            <a:r>
              <a:rPr lang="en-US" altLang="zh-CN" sz="2800" dirty="0" smtClean="0"/>
              <a:t>Radius 34kts</a:t>
            </a:r>
            <a:endParaRPr lang="en-US" altLang="zh-CN" sz="2800" dirty="0"/>
          </a:p>
        </p:txBody>
      </p:sp>
      <p:grpSp>
        <p:nvGrpSpPr>
          <p:cNvPr id="17" name="Group 16"/>
          <p:cNvGrpSpPr/>
          <p:nvPr/>
        </p:nvGrpSpPr>
        <p:grpSpPr>
          <a:xfrm>
            <a:off x="3200400" y="6374674"/>
            <a:ext cx="3372402" cy="283030"/>
            <a:chOff x="228600" y="6561907"/>
            <a:chExt cx="3372402" cy="283030"/>
          </a:xfrm>
        </p:grpSpPr>
        <p:grpSp>
          <p:nvGrpSpPr>
            <p:cNvPr id="18" name="Group 32"/>
            <p:cNvGrpSpPr/>
            <p:nvPr/>
          </p:nvGrpSpPr>
          <p:grpSpPr>
            <a:xfrm>
              <a:off x="228600" y="6561907"/>
              <a:ext cx="1676400" cy="276999"/>
              <a:chOff x="228600" y="6561907"/>
              <a:chExt cx="1676400" cy="276999"/>
            </a:xfrm>
          </p:grpSpPr>
          <p:sp>
            <p:nvSpPr>
              <p:cNvPr id="25" name="Line 21"/>
              <p:cNvSpPr>
                <a:spLocks noChangeShapeType="1"/>
              </p:cNvSpPr>
              <p:nvPr/>
            </p:nvSpPr>
            <p:spPr bwMode="auto">
              <a:xfrm>
                <a:off x="228600" y="6705600"/>
                <a:ext cx="914400" cy="0"/>
              </a:xfrm>
              <a:prstGeom prst="line">
                <a:avLst/>
              </a:prstGeom>
              <a:noFill/>
              <a:ln w="57150">
                <a:solidFill>
                  <a:srgbClr val="0000FF"/>
                </a:solidFill>
                <a:round/>
                <a:headEnd/>
                <a:tailEnd/>
              </a:ln>
              <a:effectLst/>
            </p:spPr>
            <p:txBody>
              <a:bodyPr/>
              <a:lstStyle/>
              <a:p>
                <a:endParaRPr lang="zh-CN" altLang="en-US"/>
              </a:p>
            </p:txBody>
          </p:sp>
          <p:sp>
            <p:nvSpPr>
              <p:cNvPr id="26" name="TextBox 25"/>
              <p:cNvSpPr txBox="1"/>
              <p:nvPr/>
            </p:nvSpPr>
            <p:spPr>
              <a:xfrm>
                <a:off x="1138644" y="6561907"/>
                <a:ext cx="766356" cy="276999"/>
              </a:xfrm>
              <a:prstGeom prst="rect">
                <a:avLst/>
              </a:prstGeom>
              <a:noFill/>
            </p:spPr>
            <p:txBody>
              <a:bodyPr wrap="square" rtlCol="0">
                <a:spAutoFit/>
              </a:bodyPr>
              <a:lstStyle/>
              <a:p>
                <a:pPr algn="ctr"/>
                <a:r>
                  <a:rPr lang="en-US" sz="1200" dirty="0" smtClean="0"/>
                  <a:t>HOPS</a:t>
                </a:r>
                <a:endParaRPr lang="en-US" sz="1200" dirty="0"/>
              </a:p>
            </p:txBody>
          </p:sp>
        </p:grpSp>
        <p:grpSp>
          <p:nvGrpSpPr>
            <p:cNvPr id="20" name="Group 39"/>
            <p:cNvGrpSpPr/>
            <p:nvPr/>
          </p:nvGrpSpPr>
          <p:grpSpPr>
            <a:xfrm>
              <a:off x="1924602" y="6567938"/>
              <a:ext cx="1676400" cy="276999"/>
              <a:chOff x="228600" y="6561907"/>
              <a:chExt cx="1676400" cy="276999"/>
            </a:xfrm>
          </p:grpSpPr>
          <p:sp>
            <p:nvSpPr>
              <p:cNvPr id="21" name="Line 21"/>
              <p:cNvSpPr>
                <a:spLocks noChangeShapeType="1"/>
              </p:cNvSpPr>
              <p:nvPr/>
            </p:nvSpPr>
            <p:spPr bwMode="auto">
              <a:xfrm>
                <a:off x="228600" y="6705600"/>
                <a:ext cx="914400" cy="0"/>
              </a:xfrm>
              <a:prstGeom prst="line">
                <a:avLst/>
              </a:prstGeom>
              <a:noFill/>
              <a:ln w="57150">
                <a:solidFill>
                  <a:srgbClr val="FF0066"/>
                </a:solidFill>
                <a:round/>
                <a:headEnd/>
                <a:tailEnd/>
              </a:ln>
              <a:effectLst/>
            </p:spPr>
            <p:txBody>
              <a:bodyPr/>
              <a:lstStyle/>
              <a:p>
                <a:endParaRPr lang="zh-CN" altLang="en-US"/>
              </a:p>
            </p:txBody>
          </p:sp>
          <p:sp>
            <p:nvSpPr>
              <p:cNvPr id="22" name="TextBox 21"/>
              <p:cNvSpPr txBox="1"/>
              <p:nvPr/>
            </p:nvSpPr>
            <p:spPr>
              <a:xfrm>
                <a:off x="1138644" y="6561907"/>
                <a:ext cx="766356" cy="276999"/>
              </a:xfrm>
              <a:prstGeom prst="rect">
                <a:avLst/>
              </a:prstGeom>
              <a:noFill/>
            </p:spPr>
            <p:txBody>
              <a:bodyPr wrap="square" rtlCol="0">
                <a:spAutoFit/>
              </a:bodyPr>
              <a:lstStyle/>
              <a:p>
                <a:pPr algn="ctr"/>
                <a:r>
                  <a:rPr lang="en-US" sz="1200" dirty="0" smtClean="0"/>
                  <a:t>HPHY</a:t>
                </a:r>
                <a:endParaRPr lang="en-US" sz="1200" dirty="0"/>
              </a:p>
            </p:txBody>
          </p:sp>
        </p:grpSp>
      </p:grpSp>
      <p:sp>
        <p:nvSpPr>
          <p:cNvPr id="27" name="Text Box 14"/>
          <p:cNvSpPr txBox="1">
            <a:spLocks noChangeArrowheads="1"/>
          </p:cNvSpPr>
          <p:nvPr/>
        </p:nvSpPr>
        <p:spPr bwMode="auto">
          <a:xfrm>
            <a:off x="7162800" y="304800"/>
            <a:ext cx="1676400" cy="519113"/>
          </a:xfrm>
          <a:prstGeom prst="rect">
            <a:avLst/>
          </a:prstGeom>
          <a:noFill/>
          <a:ln w="9525">
            <a:noFill/>
            <a:miter lim="800000"/>
            <a:headEnd/>
            <a:tailEnd/>
          </a:ln>
          <a:effectLst/>
        </p:spPr>
        <p:txBody>
          <a:bodyPr>
            <a:spAutoFit/>
          </a:bodyPr>
          <a:lstStyle/>
          <a:p>
            <a:pPr algn="ctr">
              <a:spcBef>
                <a:spcPct val="50000"/>
              </a:spcBef>
            </a:pPr>
            <a:r>
              <a:rPr lang="en-US" altLang="zh-CN" sz="2800" dirty="0"/>
              <a:t>2011 AL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Users\gopal\Desktop\IHC-2011-Animation.gif"/>
          <p:cNvPicPr>
            <a:picLocks noChangeAspect="1" noChangeArrowheads="1" noCrop="1"/>
          </p:cNvPicPr>
          <p:nvPr/>
        </p:nvPicPr>
        <p:blipFill>
          <a:blip r:embed="rId3" cstate="print"/>
          <a:srcRect/>
          <a:stretch>
            <a:fillRect/>
          </a:stretch>
        </p:blipFill>
        <p:spPr bwMode="auto">
          <a:xfrm>
            <a:off x="0" y="2438400"/>
            <a:ext cx="9144000" cy="4419600"/>
          </a:xfrm>
          <a:prstGeom prst="rect">
            <a:avLst/>
          </a:prstGeom>
          <a:noFill/>
          <a:ln w="9525">
            <a:noFill/>
            <a:miter lim="800000"/>
            <a:headEnd/>
            <a:tailEnd/>
          </a:ln>
        </p:spPr>
      </p:pic>
      <p:sp>
        <p:nvSpPr>
          <p:cNvPr id="193539" name="Rectangle 3"/>
          <p:cNvSpPr>
            <a:spLocks noGrp="1"/>
          </p:cNvSpPr>
          <p:nvPr>
            <p:ph type="title"/>
          </p:nvPr>
        </p:nvSpPr>
        <p:spPr>
          <a:xfrm>
            <a:off x="457200" y="152400"/>
            <a:ext cx="8229600" cy="1143000"/>
          </a:xfrm>
        </p:spPr>
        <p:txBody>
          <a:bodyPr>
            <a:normAutofit/>
          </a:bodyPr>
          <a:lstStyle/>
          <a:p>
            <a:r>
              <a:rPr lang="en-US" altLang="zh-CN" sz="4000" b="1" u="sng" smtClean="0">
                <a:solidFill>
                  <a:srgbClr val="FFC000"/>
                </a:solidFill>
                <a:effectLst>
                  <a:outerShdw blurRad="38100" dist="38100" dir="2700000" algn="tl">
                    <a:srgbClr val="FFFFFF"/>
                  </a:outerShdw>
                </a:effectLst>
              </a:rPr>
              <a:t>Possible Applications</a:t>
            </a:r>
            <a:endParaRPr lang="en-US" altLang="zh-CN" b="1" u="sng" smtClean="0">
              <a:solidFill>
                <a:srgbClr val="FFC000"/>
              </a:solidFill>
              <a:effectLst>
                <a:outerShdw blurRad="38100" dist="38100" dir="2700000" algn="tl">
                  <a:srgbClr val="FFFFFF"/>
                </a:outerShdw>
              </a:effectLst>
            </a:endParaRPr>
          </a:p>
        </p:txBody>
      </p:sp>
      <p:sp>
        <p:nvSpPr>
          <p:cNvPr id="45059" name="Rectangle 4"/>
          <p:cNvSpPr>
            <a:spLocks noGrp="1"/>
          </p:cNvSpPr>
          <p:nvPr>
            <p:ph type="body" sz="half" idx="1"/>
          </p:nvPr>
        </p:nvSpPr>
        <p:spPr>
          <a:xfrm>
            <a:off x="304800" y="1125538"/>
            <a:ext cx="4191000" cy="1066800"/>
          </a:xfrm>
        </p:spPr>
        <p:txBody>
          <a:bodyPr/>
          <a:lstStyle/>
          <a:p>
            <a:pPr>
              <a:lnSpc>
                <a:spcPct val="90000"/>
              </a:lnSpc>
            </a:pPr>
            <a:r>
              <a:rPr lang="en-US" altLang="zh-CN" sz="2000" smtClean="0"/>
              <a:t>Independent DA and cycling system</a:t>
            </a:r>
          </a:p>
          <a:p>
            <a:pPr>
              <a:lnSpc>
                <a:spcPct val="90000"/>
              </a:lnSpc>
            </a:pPr>
            <a:r>
              <a:rPr lang="en-US" altLang="zh-CN" sz="2000" smtClean="0"/>
              <a:t>7-day forecast</a:t>
            </a:r>
          </a:p>
          <a:p>
            <a:pPr>
              <a:lnSpc>
                <a:spcPct val="90000"/>
              </a:lnSpc>
            </a:pPr>
            <a:r>
              <a:rPr lang="en-US" altLang="zh-CN" sz="2000" smtClean="0"/>
              <a:t>Track forecast</a:t>
            </a:r>
          </a:p>
        </p:txBody>
      </p:sp>
      <p:sp>
        <p:nvSpPr>
          <p:cNvPr id="45060" name="Rectangle 5"/>
          <p:cNvSpPr>
            <a:spLocks noGrp="1"/>
          </p:cNvSpPr>
          <p:nvPr>
            <p:ph type="body" sz="half" idx="2"/>
          </p:nvPr>
        </p:nvSpPr>
        <p:spPr>
          <a:xfrm>
            <a:off x="4495800" y="1144588"/>
            <a:ext cx="3886200" cy="1066800"/>
          </a:xfrm>
        </p:spPr>
        <p:txBody>
          <a:bodyPr/>
          <a:lstStyle/>
          <a:p>
            <a:pPr>
              <a:lnSpc>
                <a:spcPct val="90000"/>
              </a:lnSpc>
            </a:pPr>
            <a:r>
              <a:rPr lang="en-US" altLang="zh-CN" sz="2000" smtClean="0"/>
              <a:t>Local applications</a:t>
            </a:r>
          </a:p>
          <a:p>
            <a:pPr>
              <a:lnSpc>
                <a:spcPct val="90000"/>
              </a:lnSpc>
            </a:pPr>
            <a:r>
              <a:rPr lang="en-US" altLang="zh-CN" sz="2000" smtClean="0"/>
              <a:t>Regional ensembles/products</a:t>
            </a:r>
          </a:p>
          <a:p>
            <a:pPr>
              <a:lnSpc>
                <a:spcPct val="90000"/>
              </a:lnSpc>
            </a:pPr>
            <a:r>
              <a:rPr lang="en-US" altLang="zh-CN" sz="2000" smtClean="0"/>
              <a:t>Daily Tropical Outlook/genesis</a:t>
            </a:r>
          </a:p>
        </p:txBody>
      </p:sp>
      <p:sp>
        <p:nvSpPr>
          <p:cNvPr id="45061" name="Rectangle 5"/>
          <p:cNvSpPr>
            <a:spLocks noChangeArrowheads="1"/>
          </p:cNvSpPr>
          <p:nvPr/>
        </p:nvSpPr>
        <p:spPr bwMode="auto">
          <a:xfrm>
            <a:off x="2133600" y="2151063"/>
            <a:ext cx="4572000" cy="277812"/>
          </a:xfrm>
          <a:prstGeom prst="rect">
            <a:avLst/>
          </a:prstGeom>
          <a:noFill/>
          <a:ln w="9525">
            <a:noFill/>
            <a:miter lim="800000"/>
            <a:headEnd/>
            <a:tailEnd/>
          </a:ln>
        </p:spPr>
        <p:txBody>
          <a:bodyPr>
            <a:spAutoFit/>
          </a:bodyPr>
          <a:lstStyle/>
          <a:p>
            <a:pPr marL="228600" indent="-228600"/>
            <a:r>
              <a:rPr lang="en-US" altLang="zh-CN" sz="1200">
                <a:latin typeface="Cambria" pitchFamily="18" charset="0"/>
              </a:rPr>
              <a:t>Website at AOML: </a:t>
            </a:r>
            <a:r>
              <a:rPr lang="en-US" altLang="zh-CN" sz="1200" u="sng">
                <a:latin typeface="Cambria" pitchFamily="18" charset="0"/>
              </a:rPr>
              <a:t>https://storm.aoml.noaa.gov/realtime</a:t>
            </a:r>
            <a:endParaRPr lang="en-US" altLang="zh-CN" sz="1200" u="sng">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zh-CN" b="1" u="sng" smtClean="0">
                <a:solidFill>
                  <a:srgbClr val="FFC000"/>
                </a:solidFill>
                <a:effectLst>
                  <a:outerShdw blurRad="38100" dist="38100" dir="2700000" algn="tl">
                    <a:srgbClr val="FFFFFF"/>
                  </a:outerShdw>
                </a:effectLst>
              </a:rPr>
              <a:t>Megi</a:t>
            </a:r>
            <a:r>
              <a:rPr lang="zh-CN" altLang="en-US" b="1" u="sng" smtClean="0">
                <a:solidFill>
                  <a:srgbClr val="FFC000"/>
                </a:solidFill>
                <a:effectLst>
                  <a:outerShdw blurRad="38100" dist="38100" dir="2700000" algn="tl">
                    <a:srgbClr val="FFFFFF"/>
                  </a:outerShdw>
                </a:effectLst>
              </a:rPr>
              <a:t>路径预报</a:t>
            </a:r>
          </a:p>
        </p:txBody>
      </p:sp>
      <p:pic>
        <p:nvPicPr>
          <p:cNvPr id="5" name="Picture 4" descr="Megi_forecast.gif"/>
          <p:cNvPicPr>
            <a:picLocks noChangeAspect="1"/>
          </p:cNvPicPr>
          <p:nvPr/>
        </p:nvPicPr>
        <p:blipFill>
          <a:blip r:embed="rId2" cstate="print"/>
          <a:stretch>
            <a:fillRect/>
          </a:stretch>
        </p:blipFill>
        <p:spPr>
          <a:xfrm>
            <a:off x="1152525" y="1500188"/>
            <a:ext cx="6667500" cy="5000625"/>
          </a:xfrm>
          <a:prstGeom prst="rect">
            <a:avLst/>
          </a:prstGeom>
          <a:scene3d>
            <a:camera prst="orthographicFront">
              <a:rot lat="0" lon="0" rev="0"/>
            </a:camera>
            <a:lightRig rig="threePt" dir="t"/>
          </a:scene3d>
        </p:spPr>
      </p:pic>
      <p:sp>
        <p:nvSpPr>
          <p:cNvPr id="6" name="Oval 5"/>
          <p:cNvSpPr/>
          <p:nvPr/>
        </p:nvSpPr>
        <p:spPr>
          <a:xfrm>
            <a:off x="4067175" y="4000500"/>
            <a:ext cx="2286000" cy="685800"/>
          </a:xfrm>
          <a:prstGeom prst="ellipse">
            <a:avLst/>
          </a:prstGeom>
          <a:solidFill>
            <a:schemeClr val="accent1">
              <a:alpha val="25000"/>
            </a:schemeClr>
          </a:solidFill>
          <a:ln w="38100">
            <a:solidFill>
              <a:srgbClr val="0070C0"/>
            </a:solidFill>
            <a:prstDash val="sysDash"/>
          </a:ln>
          <a:scene3d>
            <a:camera prst="orthographicFront">
              <a:rot lat="0" lon="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3200400" y="3657600"/>
            <a:ext cx="762000" cy="1143000"/>
          </a:xfrm>
          <a:prstGeom prst="ellipse">
            <a:avLst/>
          </a:prstGeom>
          <a:solidFill>
            <a:schemeClr val="accent1">
              <a:alpha val="25000"/>
            </a:schemeClr>
          </a:solidFill>
          <a:ln w="38100">
            <a:solidFill>
              <a:srgbClr val="C00000"/>
            </a:solidFill>
            <a:prstDash val="sysDash"/>
          </a:ln>
          <a:scene3d>
            <a:camera prst="orthographicFront">
              <a:rot lat="0" lon="0" rev="209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3067050" y="3105150"/>
            <a:ext cx="1066800" cy="381000"/>
          </a:xfrm>
          <a:prstGeom prst="ellipse">
            <a:avLst/>
          </a:prstGeom>
          <a:solidFill>
            <a:schemeClr val="bg2">
              <a:alpha val="25000"/>
            </a:schemeClr>
          </a:solidFill>
          <a:ln w="38100">
            <a:solidFill>
              <a:srgbClr val="00B050"/>
            </a:solidFill>
            <a:prstDash val="sysDash"/>
          </a:ln>
          <a:scene3d>
            <a:camera prst="orthographicFront">
              <a:rot lat="0" lon="0" rev="2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pPr>
              <a:lnSpc>
                <a:spcPts val="3600"/>
              </a:lnSpc>
            </a:pPr>
            <a:r>
              <a:rPr lang="en-US" altLang="zh-CN" b="1" dirty="0" smtClean="0">
                <a:effectLst>
                  <a:outerShdw blurRad="38100" dist="38100" dir="2700000" algn="tl">
                    <a:srgbClr val="000000">
                      <a:alpha val="43137"/>
                    </a:srgbClr>
                  </a:outerShdw>
                </a:effectLst>
              </a:rPr>
              <a:t>Hurricane </a:t>
            </a:r>
            <a:r>
              <a:rPr lang="en-US" altLang="zh-CN" b="1" dirty="0" smtClean="0">
                <a:effectLst>
                  <a:outerShdw blurRad="38100" dist="38100" dir="2700000" algn="tl">
                    <a:srgbClr val="000000">
                      <a:alpha val="43137"/>
                    </a:srgbClr>
                  </a:outerShdw>
                </a:effectLst>
              </a:rPr>
              <a:t>Category</a:t>
            </a:r>
            <a:r>
              <a:rPr lang="en-US" altLang="zh-CN" b="1" u="sng" dirty="0" smtClean="0">
                <a:effectLst>
                  <a:outerShdw blurRad="38100" dist="38100" dir="2700000" algn="tl">
                    <a:srgbClr val="000000">
                      <a:alpha val="43137"/>
                    </a:srgbClr>
                  </a:outerShdw>
                </a:effectLst>
              </a:rPr>
              <a:t/>
            </a:r>
            <a:br>
              <a:rPr lang="en-US" altLang="zh-CN" b="1" u="sng" dirty="0" smtClean="0">
                <a:effectLst>
                  <a:outerShdw blurRad="38100" dist="38100" dir="2700000" algn="tl">
                    <a:srgbClr val="000000">
                      <a:alpha val="43137"/>
                    </a:srgbClr>
                  </a:outerShdw>
                </a:effectLst>
              </a:rPr>
            </a:br>
            <a:r>
              <a:rPr lang="en-US" dirty="0" smtClean="0"/>
              <a:t> </a:t>
            </a:r>
            <a:r>
              <a:rPr lang="en-US" sz="2700" u="sng" dirty="0" smtClean="0">
                <a:solidFill>
                  <a:srgbClr val="FFC000"/>
                </a:solidFill>
              </a:rPr>
              <a:t>(</a:t>
            </a:r>
            <a:r>
              <a:rPr lang="en-US" sz="2700" u="sng" dirty="0" err="1" smtClean="0">
                <a:solidFill>
                  <a:srgbClr val="FFC000"/>
                </a:solidFill>
              </a:rPr>
              <a:t>Saffir</a:t>
            </a:r>
            <a:r>
              <a:rPr lang="en-US" sz="2700" u="sng" dirty="0" smtClean="0">
                <a:solidFill>
                  <a:srgbClr val="FFC000"/>
                </a:solidFill>
              </a:rPr>
              <a:t>-Simpson </a:t>
            </a:r>
            <a:r>
              <a:rPr lang="en-US" sz="2700" u="sng" dirty="0" smtClean="0">
                <a:solidFill>
                  <a:srgbClr val="FFC000"/>
                </a:solidFill>
              </a:rPr>
              <a:t>Hurricane Wind </a:t>
            </a:r>
            <a:r>
              <a:rPr lang="en-US" sz="2700" u="sng" dirty="0" smtClean="0">
                <a:solidFill>
                  <a:srgbClr val="FFC000"/>
                </a:solidFill>
              </a:rPr>
              <a:t>Scale)</a:t>
            </a:r>
            <a:endParaRPr lang="zh-CN" altLang="en-US" sz="2700" u="sng" dirty="0" smtClean="0">
              <a:solidFill>
                <a:srgbClr val="FFC000"/>
              </a:solidFill>
            </a:endParaRPr>
          </a:p>
        </p:txBody>
      </p:sp>
      <p:sp>
        <p:nvSpPr>
          <p:cNvPr id="3" name="Content Placeholder 2"/>
          <p:cNvSpPr>
            <a:spLocks noGrp="1"/>
          </p:cNvSpPr>
          <p:nvPr>
            <p:ph idx="1"/>
          </p:nvPr>
        </p:nvSpPr>
        <p:spPr/>
        <p:txBody>
          <a:bodyPr>
            <a:normAutofit/>
          </a:bodyPr>
          <a:lstStyle/>
          <a:p>
            <a:pPr>
              <a:lnSpc>
                <a:spcPct val="80000"/>
              </a:lnSpc>
            </a:pPr>
            <a:r>
              <a:rPr lang="en-US" altLang="zh-CN" sz="2000" b="1" dirty="0" smtClean="0">
                <a:solidFill>
                  <a:srgbClr val="92D050"/>
                </a:solidFill>
              </a:rPr>
              <a:t>Category One Hurricane</a:t>
            </a:r>
          </a:p>
          <a:p>
            <a:pPr lvl="1">
              <a:lnSpc>
                <a:spcPct val="80000"/>
              </a:lnSpc>
            </a:pPr>
            <a:r>
              <a:rPr lang="en-US" altLang="zh-CN" sz="1800" dirty="0" smtClean="0"/>
              <a:t>Sustained wind: 74-95 mph, 64-82 </a:t>
            </a:r>
            <a:r>
              <a:rPr lang="en-US" altLang="zh-CN" sz="1800" dirty="0" err="1" smtClean="0"/>
              <a:t>kt</a:t>
            </a:r>
            <a:r>
              <a:rPr lang="en-US" altLang="zh-CN" sz="1800" dirty="0" smtClean="0"/>
              <a:t>, 33.0-42.0 m∙s</a:t>
            </a:r>
            <a:r>
              <a:rPr lang="en-US" altLang="zh-CN" sz="1800" baseline="30000" dirty="0" smtClean="0"/>
              <a:t>-1</a:t>
            </a:r>
            <a:r>
              <a:rPr lang="en-US" altLang="zh-CN" sz="1800" dirty="0" smtClean="0"/>
              <a:t> or 119-153 km∙hr</a:t>
            </a:r>
            <a:r>
              <a:rPr lang="en-US" altLang="zh-CN" sz="1800" baseline="30000" dirty="0" smtClean="0"/>
              <a:t>-1</a:t>
            </a:r>
          </a:p>
          <a:p>
            <a:pPr lvl="1">
              <a:lnSpc>
                <a:spcPct val="80000"/>
              </a:lnSpc>
            </a:pPr>
            <a:r>
              <a:rPr lang="en-US" altLang="zh-CN" sz="1800" dirty="0" smtClean="0"/>
              <a:t>Severity:</a:t>
            </a:r>
            <a:r>
              <a:rPr lang="en-US" altLang="zh-CN" sz="1800" i="1" dirty="0" smtClean="0"/>
              <a:t> </a:t>
            </a:r>
            <a:r>
              <a:rPr lang="en-US" altLang="zh-CN" sz="1800" b="1" i="1" u="sng" dirty="0" smtClean="0">
                <a:solidFill>
                  <a:srgbClr val="FFC000"/>
                </a:solidFill>
              </a:rPr>
              <a:t>Very dangerous</a:t>
            </a:r>
            <a:r>
              <a:rPr lang="en-US" altLang="zh-CN" sz="1800" i="1" dirty="0" smtClean="0">
                <a:solidFill>
                  <a:srgbClr val="7030A0"/>
                </a:solidFill>
              </a:rPr>
              <a:t> </a:t>
            </a:r>
            <a:r>
              <a:rPr lang="en-US" altLang="zh-CN" sz="1800" i="1" dirty="0" smtClean="0"/>
              <a:t>winds will produce </a:t>
            </a:r>
            <a:r>
              <a:rPr lang="en-US" altLang="zh-CN" sz="1800" b="1" i="1" u="sng" dirty="0" smtClean="0">
                <a:solidFill>
                  <a:srgbClr val="FFC000"/>
                </a:solidFill>
              </a:rPr>
              <a:t>some</a:t>
            </a:r>
            <a:r>
              <a:rPr lang="en-US" altLang="zh-CN" sz="1800" i="1" dirty="0" smtClean="0"/>
              <a:t> damage</a:t>
            </a:r>
            <a:endParaRPr lang="en-US" altLang="zh-CN" sz="1800" dirty="0" smtClean="0"/>
          </a:p>
          <a:p>
            <a:pPr>
              <a:lnSpc>
                <a:spcPct val="80000"/>
              </a:lnSpc>
            </a:pPr>
            <a:r>
              <a:rPr lang="en-US" altLang="zh-CN" sz="2000" b="1" dirty="0" smtClean="0">
                <a:solidFill>
                  <a:srgbClr val="92D050"/>
                </a:solidFill>
              </a:rPr>
              <a:t>Category Two Hurricane</a:t>
            </a:r>
          </a:p>
          <a:p>
            <a:pPr lvl="1">
              <a:lnSpc>
                <a:spcPct val="80000"/>
              </a:lnSpc>
            </a:pPr>
            <a:r>
              <a:rPr lang="en-US" altLang="zh-CN" sz="1800" dirty="0" smtClean="0"/>
              <a:t>Sustained wind: 96-110 mph, 83-95 </a:t>
            </a:r>
            <a:r>
              <a:rPr lang="en-US" altLang="zh-CN" sz="1800" dirty="0" err="1" smtClean="0"/>
              <a:t>kt</a:t>
            </a:r>
            <a:r>
              <a:rPr lang="en-US" altLang="zh-CN" sz="1800" dirty="0" smtClean="0"/>
              <a:t>, 42.5-49.0 m∙s</a:t>
            </a:r>
            <a:r>
              <a:rPr lang="en-US" altLang="zh-CN" sz="1800" baseline="30000" dirty="0" smtClean="0"/>
              <a:t>-1</a:t>
            </a:r>
            <a:r>
              <a:rPr lang="en-US" altLang="zh-CN" sz="1800" dirty="0" smtClean="0"/>
              <a:t> or 154-177 km∙hr</a:t>
            </a:r>
            <a:r>
              <a:rPr lang="en-US" altLang="zh-CN" sz="1800" baseline="30000" dirty="0" smtClean="0"/>
              <a:t>-1</a:t>
            </a:r>
            <a:endParaRPr lang="en-US" altLang="zh-CN" sz="1800" dirty="0" smtClean="0"/>
          </a:p>
          <a:p>
            <a:pPr lvl="1">
              <a:lnSpc>
                <a:spcPct val="80000"/>
              </a:lnSpc>
            </a:pPr>
            <a:r>
              <a:rPr lang="en-US" altLang="zh-CN" sz="1800" dirty="0" smtClean="0"/>
              <a:t>Severity: </a:t>
            </a:r>
            <a:r>
              <a:rPr lang="en-US" altLang="zh-CN" sz="1800" b="1" i="1" u="sng" dirty="0" smtClean="0">
                <a:solidFill>
                  <a:srgbClr val="FFC000"/>
                </a:solidFill>
              </a:rPr>
              <a:t>Extremely dangerous</a:t>
            </a:r>
            <a:r>
              <a:rPr lang="en-US" altLang="zh-CN" sz="1800" i="1" dirty="0" smtClean="0"/>
              <a:t> winds will cause </a:t>
            </a:r>
            <a:r>
              <a:rPr lang="en-US" altLang="zh-CN" sz="1800" b="1" i="1" u="sng" dirty="0" smtClean="0">
                <a:solidFill>
                  <a:srgbClr val="FFC000"/>
                </a:solidFill>
              </a:rPr>
              <a:t>extensive</a:t>
            </a:r>
            <a:r>
              <a:rPr lang="en-US" altLang="zh-CN" sz="1800" i="1" dirty="0" smtClean="0"/>
              <a:t> damage</a:t>
            </a:r>
            <a:endParaRPr lang="en-US" altLang="zh-CN" sz="1800" dirty="0" smtClean="0"/>
          </a:p>
          <a:p>
            <a:pPr>
              <a:lnSpc>
                <a:spcPct val="80000"/>
              </a:lnSpc>
            </a:pPr>
            <a:r>
              <a:rPr lang="en-US" altLang="zh-CN" sz="2000" b="1" dirty="0" smtClean="0">
                <a:solidFill>
                  <a:srgbClr val="92D050"/>
                </a:solidFill>
              </a:rPr>
              <a:t>Category Three Hurricane</a:t>
            </a:r>
          </a:p>
          <a:p>
            <a:pPr lvl="1">
              <a:lnSpc>
                <a:spcPct val="80000"/>
              </a:lnSpc>
            </a:pPr>
            <a:r>
              <a:rPr lang="en-US" altLang="zh-CN" sz="1800" dirty="0" smtClean="0"/>
              <a:t>Sustained wind: 111-130 mph, 96-113 </a:t>
            </a:r>
            <a:r>
              <a:rPr lang="en-US" altLang="zh-CN" sz="1800" dirty="0" err="1" smtClean="0"/>
              <a:t>kt</a:t>
            </a:r>
            <a:r>
              <a:rPr lang="en-US" altLang="zh-CN" sz="1800" dirty="0" smtClean="0"/>
              <a:t>, 49.5-58.0 m∙s</a:t>
            </a:r>
            <a:r>
              <a:rPr lang="en-US" altLang="zh-CN" sz="1800" baseline="30000" dirty="0" smtClean="0"/>
              <a:t>-1</a:t>
            </a:r>
            <a:r>
              <a:rPr lang="en-US" altLang="zh-CN" sz="1800" dirty="0" smtClean="0"/>
              <a:t> or 178-209 km∙hr</a:t>
            </a:r>
            <a:r>
              <a:rPr lang="en-US" altLang="zh-CN" sz="1800" baseline="30000" dirty="0" smtClean="0"/>
              <a:t>-1</a:t>
            </a:r>
            <a:endParaRPr lang="en-US" altLang="zh-CN" sz="1800" dirty="0" smtClean="0"/>
          </a:p>
          <a:p>
            <a:pPr lvl="1">
              <a:lnSpc>
                <a:spcPct val="80000"/>
              </a:lnSpc>
            </a:pPr>
            <a:r>
              <a:rPr lang="en-US" altLang="zh-CN" sz="1800" dirty="0" smtClean="0"/>
              <a:t>Severity: </a:t>
            </a:r>
            <a:r>
              <a:rPr lang="en-US" altLang="zh-CN" sz="1800" b="1" i="1" u="sng" dirty="0" smtClean="0">
                <a:solidFill>
                  <a:srgbClr val="FFC000"/>
                </a:solidFill>
              </a:rPr>
              <a:t>Devastating</a:t>
            </a:r>
            <a:r>
              <a:rPr lang="en-US" altLang="zh-CN" sz="1800" i="1" dirty="0" smtClean="0"/>
              <a:t> damage will occur</a:t>
            </a:r>
            <a:endParaRPr lang="en-US" altLang="zh-CN" sz="1800" dirty="0" smtClean="0"/>
          </a:p>
          <a:p>
            <a:pPr>
              <a:lnSpc>
                <a:spcPct val="80000"/>
              </a:lnSpc>
            </a:pPr>
            <a:r>
              <a:rPr lang="en-US" altLang="zh-CN" sz="2000" b="1" dirty="0" smtClean="0">
                <a:solidFill>
                  <a:srgbClr val="92D050"/>
                </a:solidFill>
              </a:rPr>
              <a:t>Category Four Hurricane</a:t>
            </a:r>
          </a:p>
          <a:p>
            <a:pPr lvl="1">
              <a:lnSpc>
                <a:spcPct val="80000"/>
              </a:lnSpc>
            </a:pPr>
            <a:r>
              <a:rPr lang="en-US" altLang="zh-CN" sz="1800" dirty="0" smtClean="0"/>
              <a:t>Sustained wind: 131-155 mph, 114-135 </a:t>
            </a:r>
            <a:r>
              <a:rPr lang="en-US" altLang="zh-CN" sz="1800" dirty="0" err="1" smtClean="0"/>
              <a:t>kt</a:t>
            </a:r>
            <a:r>
              <a:rPr lang="en-US" altLang="zh-CN" sz="1800" dirty="0" smtClean="0"/>
              <a:t>, 58.5-69.5 m∙s</a:t>
            </a:r>
            <a:r>
              <a:rPr lang="en-US" altLang="zh-CN" sz="1800" baseline="30000" dirty="0" smtClean="0"/>
              <a:t>-1</a:t>
            </a:r>
            <a:r>
              <a:rPr lang="en-US" altLang="zh-CN" sz="1800" dirty="0" smtClean="0"/>
              <a:t> or 210-249 km∙hr</a:t>
            </a:r>
            <a:r>
              <a:rPr lang="en-US" altLang="zh-CN" sz="1800" baseline="30000" dirty="0" smtClean="0"/>
              <a:t>-1</a:t>
            </a:r>
            <a:endParaRPr lang="en-US" altLang="zh-CN" sz="1800" dirty="0" smtClean="0"/>
          </a:p>
          <a:p>
            <a:pPr lvl="1">
              <a:lnSpc>
                <a:spcPct val="80000"/>
              </a:lnSpc>
            </a:pPr>
            <a:r>
              <a:rPr lang="en-US" altLang="zh-CN" sz="1800" dirty="0" smtClean="0"/>
              <a:t>Severity: </a:t>
            </a:r>
            <a:r>
              <a:rPr lang="en-US" altLang="zh-CN" sz="1800" b="1" i="1" u="sng" dirty="0" smtClean="0">
                <a:solidFill>
                  <a:srgbClr val="FFC000"/>
                </a:solidFill>
              </a:rPr>
              <a:t>Catastrophic</a:t>
            </a:r>
            <a:r>
              <a:rPr lang="en-US" altLang="zh-CN" sz="1800" i="1" dirty="0" smtClean="0"/>
              <a:t> damage will occur</a:t>
            </a:r>
            <a:endParaRPr lang="en-US" altLang="zh-CN" sz="1800" dirty="0" smtClean="0"/>
          </a:p>
          <a:p>
            <a:pPr>
              <a:lnSpc>
                <a:spcPct val="80000"/>
              </a:lnSpc>
            </a:pPr>
            <a:r>
              <a:rPr lang="en-US" altLang="zh-CN" sz="2000" b="1" dirty="0" smtClean="0">
                <a:solidFill>
                  <a:srgbClr val="92D050"/>
                </a:solidFill>
              </a:rPr>
              <a:t>Category Five Hurricane</a:t>
            </a:r>
          </a:p>
          <a:p>
            <a:pPr lvl="1">
              <a:lnSpc>
                <a:spcPct val="80000"/>
              </a:lnSpc>
            </a:pPr>
            <a:r>
              <a:rPr lang="en-US" altLang="zh-CN" sz="1800" dirty="0" smtClean="0"/>
              <a:t>Sustained wind:  &gt;155 mph, &gt;135 </a:t>
            </a:r>
            <a:r>
              <a:rPr lang="en-US" altLang="zh-CN" sz="1800" dirty="0" err="1" smtClean="0"/>
              <a:t>kt</a:t>
            </a:r>
            <a:r>
              <a:rPr lang="en-US" altLang="zh-CN" sz="1800" dirty="0" smtClean="0"/>
              <a:t>, &gt;69.5 m∙s</a:t>
            </a:r>
            <a:r>
              <a:rPr lang="en-US" altLang="zh-CN" sz="1800" baseline="30000" dirty="0" smtClean="0"/>
              <a:t>-1</a:t>
            </a:r>
            <a:r>
              <a:rPr lang="en-US" altLang="zh-CN" sz="1800" dirty="0" smtClean="0"/>
              <a:t> or &gt;249 km∙hr</a:t>
            </a:r>
            <a:r>
              <a:rPr lang="en-US" altLang="zh-CN" sz="1800" baseline="30000" dirty="0" smtClean="0"/>
              <a:t>-1</a:t>
            </a:r>
            <a:endParaRPr lang="en-US" altLang="zh-CN" sz="1800" dirty="0" smtClean="0"/>
          </a:p>
          <a:p>
            <a:pPr lvl="1">
              <a:lnSpc>
                <a:spcPct val="80000"/>
              </a:lnSpc>
            </a:pPr>
            <a:r>
              <a:rPr lang="en-US" altLang="zh-CN" sz="1800" dirty="0" smtClean="0"/>
              <a:t>Severity: </a:t>
            </a:r>
            <a:r>
              <a:rPr lang="en-US" altLang="zh-CN" sz="1800" b="1" i="1" u="sng" dirty="0" smtClean="0">
                <a:solidFill>
                  <a:srgbClr val="FFC000"/>
                </a:solidFill>
              </a:rPr>
              <a:t>Catastrophic</a:t>
            </a:r>
            <a:r>
              <a:rPr lang="en-US" altLang="zh-CN" sz="1800" i="1" dirty="0" smtClean="0"/>
              <a:t> damage will occur</a:t>
            </a:r>
            <a:endParaRPr lang="en-US" altLang="zh-CN" sz="18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b="1" u="sng" smtClean="0">
                <a:solidFill>
                  <a:srgbClr val="FFC000"/>
                </a:solidFill>
                <a:effectLst>
                  <a:outerShdw blurRad="38100" dist="38100" dir="2700000" algn="tl">
                    <a:srgbClr val="FFFFFF"/>
                  </a:outerShdw>
                </a:effectLst>
              </a:rPr>
              <a:t>Megi</a:t>
            </a:r>
            <a:r>
              <a:rPr lang="zh-CN" altLang="en-US" b="1" u="sng" smtClean="0">
                <a:solidFill>
                  <a:srgbClr val="FFC000"/>
                </a:solidFill>
                <a:effectLst>
                  <a:outerShdw blurRad="38100" dist="38100" dir="2700000" algn="tl">
                    <a:srgbClr val="FFFFFF"/>
                  </a:outerShdw>
                </a:effectLst>
              </a:rPr>
              <a:t>强度预报</a:t>
            </a:r>
          </a:p>
        </p:txBody>
      </p:sp>
      <p:pic>
        <p:nvPicPr>
          <p:cNvPr id="50178" name="Picture 4"/>
          <p:cNvPicPr>
            <a:picLocks noChangeAspect="1" noChangeArrowheads="1"/>
          </p:cNvPicPr>
          <p:nvPr/>
        </p:nvPicPr>
        <p:blipFill>
          <a:blip r:embed="rId2" cstate="print"/>
          <a:srcRect/>
          <a:stretch>
            <a:fillRect/>
          </a:stretch>
        </p:blipFill>
        <p:spPr bwMode="auto">
          <a:xfrm>
            <a:off x="971550" y="1266825"/>
            <a:ext cx="7265988" cy="5216525"/>
          </a:xfrm>
          <a:prstGeom prst="rect">
            <a:avLst/>
          </a:prstGeom>
          <a:noFill/>
          <a:ln w="9525">
            <a:noFill/>
            <a:miter lim="800000"/>
            <a:headEnd/>
            <a:tailEnd/>
          </a:ln>
        </p:spPr>
      </p:pic>
      <p:sp>
        <p:nvSpPr>
          <p:cNvPr id="9" name="Rectangle 8"/>
          <p:cNvSpPr/>
          <p:nvPr/>
        </p:nvSpPr>
        <p:spPr>
          <a:xfrm>
            <a:off x="1295400" y="4419600"/>
            <a:ext cx="6729413" cy="914400"/>
          </a:xfrm>
          <a:prstGeom prst="rect">
            <a:avLst/>
          </a:prstGeom>
          <a:solidFill>
            <a:schemeClr val="accent1">
              <a:alpha val="5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1295400" y="4010025"/>
            <a:ext cx="6729413" cy="411163"/>
          </a:xfrm>
          <a:prstGeom prst="rect">
            <a:avLst/>
          </a:prstGeom>
          <a:solidFill>
            <a:srgbClr val="C00000">
              <a:alpha val="50000"/>
            </a:srgb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295400" y="3190875"/>
            <a:ext cx="6729413" cy="411163"/>
          </a:xfrm>
          <a:prstGeom prst="rect">
            <a:avLst/>
          </a:prstGeom>
          <a:solidFill>
            <a:schemeClr val="accent6">
              <a:alpha val="5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1295400" y="2552700"/>
            <a:ext cx="6729413" cy="639763"/>
          </a:xfrm>
          <a:prstGeom prst="rect">
            <a:avLst/>
          </a:prstGeom>
          <a:solidFill>
            <a:schemeClr val="accent3">
              <a:alpha val="5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295400" y="3600450"/>
            <a:ext cx="6729413" cy="411163"/>
          </a:xfrm>
          <a:prstGeom prst="rect">
            <a:avLst/>
          </a:prstGeom>
          <a:solidFill>
            <a:schemeClr val="accent5">
              <a:alpha val="5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p:nvPr/>
        </p:nvSpPr>
        <p:spPr>
          <a:xfrm>
            <a:off x="1371600" y="4572000"/>
            <a:ext cx="381000" cy="338138"/>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ea typeface="+mn-ea"/>
              </a:rPr>
              <a:t>TS</a:t>
            </a:r>
          </a:p>
        </p:txBody>
      </p:sp>
      <p:sp>
        <p:nvSpPr>
          <p:cNvPr id="16" name="TextBox 15"/>
          <p:cNvSpPr txBox="1"/>
          <p:nvPr/>
        </p:nvSpPr>
        <p:spPr>
          <a:xfrm>
            <a:off x="1371600" y="4038600"/>
            <a:ext cx="685800" cy="338138"/>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ea typeface="+mn-ea"/>
              </a:rPr>
              <a:t>CAT-1</a:t>
            </a:r>
          </a:p>
        </p:txBody>
      </p:sp>
      <p:sp>
        <p:nvSpPr>
          <p:cNvPr id="17" name="TextBox 16"/>
          <p:cNvSpPr txBox="1"/>
          <p:nvPr/>
        </p:nvSpPr>
        <p:spPr>
          <a:xfrm>
            <a:off x="1371600" y="3638550"/>
            <a:ext cx="685800" cy="338138"/>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ea typeface="+mn-ea"/>
              </a:rPr>
              <a:t>CAT-2</a:t>
            </a:r>
          </a:p>
        </p:txBody>
      </p:sp>
      <p:sp>
        <p:nvSpPr>
          <p:cNvPr id="18" name="TextBox 17"/>
          <p:cNvSpPr txBox="1"/>
          <p:nvPr/>
        </p:nvSpPr>
        <p:spPr>
          <a:xfrm>
            <a:off x="1371600" y="3228975"/>
            <a:ext cx="685800" cy="338138"/>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ea typeface="+mn-ea"/>
              </a:rPr>
              <a:t>CAT-3</a:t>
            </a:r>
          </a:p>
        </p:txBody>
      </p:sp>
      <p:sp>
        <p:nvSpPr>
          <p:cNvPr id="19" name="TextBox 18"/>
          <p:cNvSpPr txBox="1"/>
          <p:nvPr/>
        </p:nvSpPr>
        <p:spPr>
          <a:xfrm>
            <a:off x="1371600" y="2714625"/>
            <a:ext cx="685800" cy="338138"/>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ea typeface="+mn-ea"/>
              </a:rPr>
              <a:t>CAT-4</a:t>
            </a:r>
          </a:p>
        </p:txBody>
      </p:sp>
      <p:sp>
        <p:nvSpPr>
          <p:cNvPr id="20" name="TextBox 19"/>
          <p:cNvSpPr txBox="1"/>
          <p:nvPr/>
        </p:nvSpPr>
        <p:spPr>
          <a:xfrm>
            <a:off x="1371600" y="2114550"/>
            <a:ext cx="685800" cy="338138"/>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ea typeface="+mn-ea"/>
              </a:rPr>
              <a:t>CAT-5</a:t>
            </a:r>
          </a:p>
        </p:txBody>
      </p:sp>
      <p:sp>
        <p:nvSpPr>
          <p:cNvPr id="21" name="Up Arrow 20"/>
          <p:cNvSpPr/>
          <p:nvPr/>
        </p:nvSpPr>
        <p:spPr>
          <a:xfrm>
            <a:off x="3314700" y="4114800"/>
            <a:ext cx="76200"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Up Arrow 21"/>
          <p:cNvSpPr/>
          <p:nvPr/>
        </p:nvSpPr>
        <p:spPr>
          <a:xfrm>
            <a:off x="4514850" y="4114800"/>
            <a:ext cx="76200"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Up Arrow 22"/>
          <p:cNvSpPr/>
          <p:nvPr/>
        </p:nvSpPr>
        <p:spPr>
          <a:xfrm>
            <a:off x="5781675" y="4114800"/>
            <a:ext cx="76200"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6781800" y="2590800"/>
            <a:ext cx="1143000" cy="3429000"/>
          </a:xfrm>
          <a:prstGeom prst="ellipse">
            <a:avLst/>
          </a:prstGeom>
          <a:solidFill>
            <a:srgbClr val="C00000">
              <a:alpha val="0"/>
            </a:srgbClr>
          </a:solidFill>
          <a:ln w="508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IDR"/>
          <p:cNvPicPr>
            <a:picLocks noChangeAspect="1" noChangeArrowheads="1"/>
          </p:cNvPicPr>
          <p:nvPr/>
        </p:nvPicPr>
        <p:blipFill>
          <a:blip r:embed="rId2" cstate="print"/>
          <a:srcRect/>
          <a:stretch>
            <a:fillRect/>
          </a:stretch>
        </p:blipFill>
        <p:spPr bwMode="auto">
          <a:xfrm>
            <a:off x="0" y="0"/>
            <a:ext cx="4114800" cy="3143250"/>
          </a:xfrm>
          <a:prstGeom prst="rect">
            <a:avLst/>
          </a:prstGeom>
          <a:noFill/>
          <a:ln w="9525">
            <a:noFill/>
            <a:miter lim="800000"/>
            <a:headEnd/>
            <a:tailEnd/>
          </a:ln>
        </p:spPr>
      </p:pic>
      <p:pic>
        <p:nvPicPr>
          <p:cNvPr id="166914" name="Picture 3"/>
          <p:cNvPicPr>
            <a:picLocks noChangeAspect="1" noChangeArrowheads="1"/>
          </p:cNvPicPr>
          <p:nvPr/>
        </p:nvPicPr>
        <p:blipFill>
          <a:blip r:embed="rId3" cstate="print"/>
          <a:srcRect/>
          <a:stretch>
            <a:fillRect/>
          </a:stretch>
        </p:blipFill>
        <p:spPr bwMode="auto">
          <a:xfrm>
            <a:off x="0" y="3124200"/>
            <a:ext cx="4114800" cy="3733800"/>
          </a:xfrm>
          <a:prstGeom prst="rect">
            <a:avLst/>
          </a:prstGeom>
          <a:noFill/>
          <a:ln w="9525">
            <a:noFill/>
            <a:miter lim="800000"/>
            <a:headEnd/>
            <a:tailEnd/>
          </a:ln>
        </p:spPr>
      </p:pic>
      <p:pic>
        <p:nvPicPr>
          <p:cNvPr id="166915" name="Picture 4"/>
          <p:cNvPicPr>
            <a:picLocks noChangeAspect="1" noChangeArrowheads="1"/>
          </p:cNvPicPr>
          <p:nvPr/>
        </p:nvPicPr>
        <p:blipFill>
          <a:blip r:embed="rId4" cstate="print"/>
          <a:srcRect/>
          <a:stretch>
            <a:fillRect/>
          </a:stretch>
        </p:blipFill>
        <p:spPr bwMode="auto">
          <a:xfrm>
            <a:off x="4191000" y="0"/>
            <a:ext cx="4343400" cy="3289300"/>
          </a:xfrm>
          <a:prstGeom prst="rect">
            <a:avLst/>
          </a:prstGeom>
          <a:noFill/>
          <a:ln w="9525">
            <a:noFill/>
            <a:miter lim="800000"/>
            <a:headEnd/>
            <a:tailEnd/>
          </a:ln>
        </p:spPr>
      </p:pic>
      <p:sp>
        <p:nvSpPr>
          <p:cNvPr id="166916" name="Text Box 5"/>
          <p:cNvSpPr txBox="1">
            <a:spLocks noChangeArrowheads="1"/>
          </p:cNvSpPr>
          <p:nvPr/>
        </p:nvSpPr>
        <p:spPr bwMode="auto">
          <a:xfrm>
            <a:off x="4572000" y="1905000"/>
            <a:ext cx="2209800" cy="669925"/>
          </a:xfrm>
          <a:prstGeom prst="rect">
            <a:avLst/>
          </a:prstGeom>
          <a:noFill/>
          <a:ln w="28575">
            <a:solidFill>
              <a:srgbClr val="008000"/>
            </a:solidFill>
            <a:miter lim="800000"/>
            <a:headEnd/>
            <a:tailEnd/>
          </a:ln>
        </p:spPr>
        <p:txBody>
          <a:bodyPr>
            <a:spAutoFit/>
          </a:bodyPr>
          <a:lstStyle/>
          <a:p>
            <a:pPr>
              <a:spcBef>
                <a:spcPct val="50000"/>
              </a:spcBef>
            </a:pPr>
            <a:r>
              <a:rPr lang="en-US">
                <a:solidFill>
                  <a:srgbClr val="003300"/>
                </a:solidFill>
              </a:rPr>
              <a:t>Sidr, 2007 Intensity Forecast</a:t>
            </a:r>
          </a:p>
        </p:txBody>
      </p:sp>
      <p:pic>
        <p:nvPicPr>
          <p:cNvPr id="166917" name="Picture 6"/>
          <p:cNvPicPr>
            <a:picLocks noChangeAspect="1" noChangeArrowheads="1"/>
          </p:cNvPicPr>
          <p:nvPr/>
        </p:nvPicPr>
        <p:blipFill>
          <a:blip r:embed="rId5" cstate="print"/>
          <a:srcRect/>
          <a:stretch>
            <a:fillRect/>
          </a:stretch>
        </p:blipFill>
        <p:spPr bwMode="auto">
          <a:xfrm>
            <a:off x="4267200" y="3284538"/>
            <a:ext cx="4267200" cy="3573462"/>
          </a:xfrm>
          <a:prstGeom prst="rect">
            <a:avLst/>
          </a:prstGeom>
          <a:noFill/>
          <a:ln w="9525">
            <a:noFill/>
            <a:miter lim="800000"/>
            <a:headEnd/>
            <a:tailEnd/>
          </a:ln>
        </p:spPr>
      </p:pic>
      <p:sp>
        <p:nvSpPr>
          <p:cNvPr id="166918" name="Text Box 7"/>
          <p:cNvSpPr txBox="1">
            <a:spLocks noChangeArrowheads="1"/>
          </p:cNvSpPr>
          <p:nvPr/>
        </p:nvSpPr>
        <p:spPr bwMode="auto">
          <a:xfrm>
            <a:off x="152400" y="381000"/>
            <a:ext cx="1600200" cy="669925"/>
          </a:xfrm>
          <a:prstGeom prst="rect">
            <a:avLst/>
          </a:prstGeom>
          <a:noFill/>
          <a:ln w="28575">
            <a:solidFill>
              <a:srgbClr val="008000"/>
            </a:solidFill>
            <a:miter lim="800000"/>
            <a:headEnd/>
            <a:tailEnd/>
          </a:ln>
        </p:spPr>
        <p:txBody>
          <a:bodyPr>
            <a:spAutoFit/>
          </a:bodyPr>
          <a:lstStyle/>
          <a:p>
            <a:pPr>
              <a:spcBef>
                <a:spcPct val="50000"/>
              </a:spcBef>
            </a:pPr>
            <a:r>
              <a:rPr lang="en-US">
                <a:solidFill>
                  <a:srgbClr val="003300"/>
                </a:solidFill>
              </a:rPr>
              <a:t>Sidr, 2007 Moving Nest</a:t>
            </a:r>
          </a:p>
        </p:txBody>
      </p:sp>
      <p:sp>
        <p:nvSpPr>
          <p:cNvPr id="166919" name="Text Box 8"/>
          <p:cNvSpPr txBox="1">
            <a:spLocks noChangeArrowheads="1"/>
          </p:cNvSpPr>
          <p:nvPr/>
        </p:nvSpPr>
        <p:spPr bwMode="auto">
          <a:xfrm>
            <a:off x="228600" y="5791200"/>
            <a:ext cx="1905000" cy="669925"/>
          </a:xfrm>
          <a:prstGeom prst="rect">
            <a:avLst/>
          </a:prstGeom>
          <a:noFill/>
          <a:ln w="28575">
            <a:solidFill>
              <a:srgbClr val="008000"/>
            </a:solidFill>
            <a:miter lim="800000"/>
            <a:headEnd/>
            <a:tailEnd/>
          </a:ln>
        </p:spPr>
        <p:txBody>
          <a:bodyPr>
            <a:spAutoFit/>
          </a:bodyPr>
          <a:lstStyle/>
          <a:p>
            <a:pPr>
              <a:spcBef>
                <a:spcPct val="50000"/>
              </a:spcBef>
            </a:pPr>
            <a:r>
              <a:rPr lang="en-US">
                <a:solidFill>
                  <a:srgbClr val="003300"/>
                </a:solidFill>
              </a:rPr>
              <a:t>Sidr, 2007 Track Forecast</a:t>
            </a:r>
          </a:p>
        </p:txBody>
      </p:sp>
      <p:sp>
        <p:nvSpPr>
          <p:cNvPr id="166920" name="Text Box 9"/>
          <p:cNvSpPr txBox="1">
            <a:spLocks noChangeArrowheads="1"/>
          </p:cNvSpPr>
          <p:nvPr/>
        </p:nvSpPr>
        <p:spPr bwMode="auto">
          <a:xfrm>
            <a:off x="4572000" y="3886200"/>
            <a:ext cx="1752600" cy="669925"/>
          </a:xfrm>
          <a:prstGeom prst="rect">
            <a:avLst/>
          </a:prstGeom>
          <a:noFill/>
          <a:ln w="28575">
            <a:solidFill>
              <a:srgbClr val="008000"/>
            </a:solidFill>
            <a:miter lim="800000"/>
            <a:headEnd/>
            <a:tailEnd/>
          </a:ln>
        </p:spPr>
        <p:txBody>
          <a:bodyPr>
            <a:spAutoFit/>
          </a:bodyPr>
          <a:lstStyle/>
          <a:p>
            <a:pPr>
              <a:spcBef>
                <a:spcPct val="50000"/>
              </a:spcBef>
            </a:pPr>
            <a:r>
              <a:rPr lang="en-US">
                <a:solidFill>
                  <a:srgbClr val="003300"/>
                </a:solidFill>
              </a:rPr>
              <a:t>Sidr, 2007 Initial vortex</a:t>
            </a:r>
          </a:p>
        </p:txBody>
      </p:sp>
      <p:sp>
        <p:nvSpPr>
          <p:cNvPr id="10" name="Slide Number Placeholder 9"/>
          <p:cNvSpPr>
            <a:spLocks noGrp="1"/>
          </p:cNvSpPr>
          <p:nvPr>
            <p:ph type="sldNum" sz="quarter" idx="12"/>
          </p:nvPr>
        </p:nvSpPr>
        <p:spPr/>
        <p:txBody>
          <a:bodyPr/>
          <a:lstStyle/>
          <a:p>
            <a:pPr>
              <a:defRPr/>
            </a:pPr>
            <a:fld id="{6ABF3884-10D7-4AAD-AB84-7B2A9A775280}" type="slidenum">
              <a:rPr lang="en-US" smtClean="0"/>
              <a:pPr>
                <a:defRPr/>
              </a:pPr>
              <a:t>31</a:t>
            </a:fld>
            <a:endParaRPr lang="en-US"/>
          </a:p>
        </p:txBody>
      </p:sp>
    </p:spTree>
    <p:extLst>
      <p:ext uri="{BB962C8B-B14F-4D97-AF65-F5344CB8AC3E}">
        <p14:creationId xmlns:p14="http://schemas.microsoft.com/office/powerpoint/2010/main" xmlns="" val="2303611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0" y="3124200"/>
            <a:ext cx="1447800" cy="947738"/>
          </a:xfrm>
          <a:prstGeom prst="rect">
            <a:avLst/>
          </a:prstGeom>
          <a:noFill/>
          <a:ln w="9525">
            <a:noFill/>
            <a:miter lim="800000"/>
            <a:headEnd/>
            <a:tailEnd/>
          </a:ln>
        </p:spPr>
        <p:txBody>
          <a:bodyPr lIns="90000" tIns="46800" rIns="90000" bIns="46800">
            <a:spAutoFit/>
          </a:bodyPr>
          <a:lstStyle/>
          <a:p>
            <a:pPr>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a:latin typeface="Times New Roman" pitchFamily="18" charset="0"/>
            </a:endParaRPr>
          </a:p>
          <a:p>
            <a:pPr>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a:latin typeface="Times New Roman" pitchFamily="18" charset="0"/>
            </a:endParaRPr>
          </a:p>
        </p:txBody>
      </p:sp>
      <p:sp>
        <p:nvSpPr>
          <p:cNvPr id="18435" name="Text Box 2"/>
          <p:cNvSpPr txBox="1">
            <a:spLocks noChangeArrowheads="1"/>
          </p:cNvSpPr>
          <p:nvPr/>
        </p:nvSpPr>
        <p:spPr bwMode="auto">
          <a:xfrm rot="10800000">
            <a:off x="0" y="4821238"/>
            <a:ext cx="1219200" cy="515937"/>
          </a:xfrm>
          <a:prstGeom prst="rect">
            <a:avLst/>
          </a:prstGeom>
          <a:noFill/>
          <a:ln w="9525">
            <a:noFill/>
            <a:miter lim="800000"/>
            <a:headEnd/>
            <a:tailEnd/>
          </a:ln>
        </p:spPr>
        <p:txBody>
          <a:bodyPr lIns="90000" tIns="46800" rIns="90000" bIns="46800">
            <a:spAutoFit/>
          </a:bodyPr>
          <a:lstStyle/>
          <a:p>
            <a:pPr>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a:latin typeface="Times New Roman" pitchFamily="18" charset="0"/>
              </a:rPr>
              <a:t> </a:t>
            </a:r>
          </a:p>
        </p:txBody>
      </p:sp>
      <p:sp>
        <p:nvSpPr>
          <p:cNvPr id="18436" name="Text Box 6"/>
          <p:cNvSpPr txBox="1">
            <a:spLocks noChangeArrowheads="1"/>
          </p:cNvSpPr>
          <p:nvPr/>
        </p:nvSpPr>
        <p:spPr bwMode="auto">
          <a:xfrm>
            <a:off x="3124200" y="4953000"/>
            <a:ext cx="2133600" cy="476250"/>
          </a:xfrm>
          <a:prstGeom prst="rect">
            <a:avLst/>
          </a:prstGeom>
          <a:noFill/>
          <a:ln w="9525">
            <a:noFill/>
            <a:miter lim="800000"/>
            <a:headEnd/>
            <a:tailEnd/>
          </a:ln>
        </p:spPr>
        <p:txBody>
          <a:bodyPr lIns="90000" tIns="46800" rIns="90000" bIns="46800">
            <a:spAutoFit/>
          </a:bodyPr>
          <a:lstStyle/>
          <a:p>
            <a:pPr>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Times New Roman" pitchFamily="18" charset="0"/>
              </a:rPr>
              <a:t>  </a:t>
            </a:r>
          </a:p>
        </p:txBody>
      </p:sp>
      <p:sp>
        <p:nvSpPr>
          <p:cNvPr id="18437" name="Text Box 7"/>
          <p:cNvSpPr txBox="1">
            <a:spLocks noChangeArrowheads="1"/>
          </p:cNvSpPr>
          <p:nvPr/>
        </p:nvSpPr>
        <p:spPr bwMode="auto">
          <a:xfrm>
            <a:off x="3200400" y="5943600"/>
            <a:ext cx="2514600" cy="476250"/>
          </a:xfrm>
          <a:prstGeom prst="rect">
            <a:avLst/>
          </a:prstGeom>
          <a:noFill/>
          <a:ln w="9525">
            <a:noFill/>
            <a:miter lim="800000"/>
            <a:headEnd/>
            <a:tailEnd/>
          </a:ln>
        </p:spPr>
        <p:txBody>
          <a:bodyPr lIns="90000" tIns="46800" rIns="90000" bIns="46800">
            <a:spAutoFit/>
          </a:bodyPr>
          <a:lstStyle/>
          <a:p>
            <a:pPr>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Times New Roman" pitchFamily="18" charset="0"/>
              </a:rPr>
              <a:t> </a:t>
            </a:r>
          </a:p>
        </p:txBody>
      </p:sp>
      <p:grpSp>
        <p:nvGrpSpPr>
          <p:cNvPr id="2" name="Group 9"/>
          <p:cNvGrpSpPr>
            <a:grpSpLocks/>
          </p:cNvGrpSpPr>
          <p:nvPr/>
        </p:nvGrpSpPr>
        <p:grpSpPr bwMode="auto">
          <a:xfrm>
            <a:off x="685800" y="0"/>
            <a:ext cx="8002588" cy="495300"/>
            <a:chOff x="432" y="144"/>
            <a:chExt cx="4752" cy="312"/>
          </a:xfrm>
        </p:grpSpPr>
        <p:sp>
          <p:nvSpPr>
            <p:cNvPr id="18491" name="AutoShape 10"/>
            <p:cNvSpPr>
              <a:spLocks noChangeArrowheads="1"/>
            </p:cNvSpPr>
            <p:nvPr/>
          </p:nvSpPr>
          <p:spPr bwMode="auto">
            <a:xfrm>
              <a:off x="432" y="144"/>
              <a:ext cx="4752" cy="312"/>
            </a:xfrm>
            <a:prstGeom prst="roundRect">
              <a:avLst>
                <a:gd name="adj" fmla="val 319"/>
              </a:avLst>
            </a:prstGeom>
            <a:noFill/>
            <a:ln w="38227">
              <a:solidFill>
                <a:srgbClr val="FF0000"/>
              </a:solidFill>
              <a:round/>
              <a:headEnd/>
              <a:tailEnd/>
            </a:ln>
          </p:spPr>
          <p:txBody>
            <a:bodyPr wrap="none" anchor="ctr"/>
            <a:lstStyle/>
            <a:p>
              <a:pPr eaLnBrk="0" hangingPunct="0"/>
              <a:endParaRPr lang="en-US" sz="2400" b="0">
                <a:solidFill>
                  <a:schemeClr val="bg1"/>
                </a:solidFill>
                <a:latin typeface="Times New Roman" pitchFamily="18" charset="0"/>
              </a:endParaRPr>
            </a:p>
          </p:txBody>
        </p:sp>
        <p:sp>
          <p:nvSpPr>
            <p:cNvPr id="18492" name="Text Box 11"/>
            <p:cNvSpPr txBox="1">
              <a:spLocks noChangeArrowheads="1"/>
            </p:cNvSpPr>
            <p:nvPr/>
          </p:nvSpPr>
          <p:spPr bwMode="auto">
            <a:xfrm>
              <a:off x="432" y="144"/>
              <a:ext cx="4752" cy="295"/>
            </a:xfrm>
            <a:prstGeom prst="rect">
              <a:avLst/>
            </a:prstGeom>
            <a:noFill/>
            <a:ln w="9525">
              <a:noFill/>
              <a:miter lim="800000"/>
              <a:headEnd/>
              <a:tailEnd/>
            </a:ln>
          </p:spPr>
          <p:txBody>
            <a:bodyPr lIns="90000" tIns="46800" rIns="90000" bIns="46800">
              <a:spAutoFit/>
            </a:bodyPr>
            <a:lstStyle/>
            <a:p>
              <a:pPr algn="ctr">
                <a:lnSpc>
                  <a:spcPct val="101000"/>
                </a:lnSpc>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a:effectLst>
                    <a:outerShdw blurRad="38100" dist="38100" dir="2700000" algn="tl">
                      <a:srgbClr val="000000">
                        <a:alpha val="43137"/>
                      </a:srgbClr>
                    </a:outerShdw>
                  </a:effectLst>
                </a:rPr>
                <a:t>Advancing the HWRF System </a:t>
              </a:r>
              <a:r>
                <a:rPr lang="en-GB" sz="2400" b="1" dirty="0" smtClean="0">
                  <a:effectLst>
                    <a:outerShdw blurRad="38100" dist="38100" dir="2700000" algn="tl">
                      <a:srgbClr val="000000">
                        <a:alpha val="43137"/>
                      </a:srgbClr>
                    </a:outerShdw>
                  </a:effectLst>
                </a:rPr>
                <a:t>FY2012 </a:t>
              </a:r>
              <a:r>
                <a:rPr lang="en-GB" sz="2400" b="1" dirty="0">
                  <a:effectLst>
                    <a:outerShdw blurRad="38100" dist="38100" dir="2700000" algn="tl">
                      <a:srgbClr val="000000">
                        <a:alpha val="43137"/>
                      </a:srgbClr>
                    </a:outerShdw>
                  </a:effectLst>
                </a:rPr>
                <a:t>&amp; Beyond</a:t>
              </a:r>
            </a:p>
          </p:txBody>
        </p:sp>
      </p:grpSp>
      <p:sp>
        <p:nvSpPr>
          <p:cNvPr id="18440" name="Text Box 18"/>
          <p:cNvSpPr txBox="1">
            <a:spLocks noChangeArrowheads="1"/>
          </p:cNvSpPr>
          <p:nvPr/>
        </p:nvSpPr>
        <p:spPr bwMode="auto">
          <a:xfrm>
            <a:off x="5638800" y="5105400"/>
            <a:ext cx="3200400" cy="433388"/>
          </a:xfrm>
          <a:prstGeom prst="rect">
            <a:avLst/>
          </a:prstGeom>
          <a:noFill/>
          <a:ln w="9525">
            <a:noFill/>
            <a:miter lim="800000"/>
            <a:headEnd/>
            <a:tailEnd/>
          </a:ln>
        </p:spPr>
        <p:txBody>
          <a:bodyPr lIns="90000" tIns="46800" rIns="90000" bIns="46800">
            <a:spAutoFit/>
          </a:bodyPr>
          <a:lstStyle/>
          <a:p>
            <a:pPr>
              <a:lnSpc>
                <a:spcPct val="101000"/>
              </a:lnSpc>
              <a:spcBef>
                <a:spcPts val="1125"/>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a:t>. </a:t>
            </a:r>
          </a:p>
        </p:txBody>
      </p:sp>
      <p:graphicFrame>
        <p:nvGraphicFramePr>
          <p:cNvPr id="18514" name="Group 82"/>
          <p:cNvGraphicFramePr>
            <a:graphicFrameLocks noGrp="1"/>
          </p:cNvGraphicFramePr>
          <p:nvPr>
            <p:ph idx="1"/>
          </p:nvPr>
        </p:nvGraphicFramePr>
        <p:xfrm>
          <a:off x="152400" y="533400"/>
          <a:ext cx="8699500" cy="5391786"/>
        </p:xfrm>
        <a:graphic>
          <a:graphicData uri="http://schemas.openxmlformats.org/drawingml/2006/table">
            <a:tbl>
              <a:tblPr/>
              <a:tblGrid>
                <a:gridCol w="1447800"/>
                <a:gridCol w="1524000"/>
                <a:gridCol w="116840"/>
                <a:gridCol w="1295400"/>
                <a:gridCol w="233680"/>
                <a:gridCol w="1259840"/>
                <a:gridCol w="1450340"/>
                <a:gridCol w="1371600"/>
              </a:tblGrid>
              <a:tr h="381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754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Resolution/ Infrastructure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Triple nested HWRF (27/9/3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hMerge="1">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Increased vertical resolution, higher model top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community R2O efforts (HFIP)</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Upgrades to WRF infrastructure, Multiple moving domains, NEMS/ESMF/NMM-B, Other oceanic basins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r>
              <a:tr h="755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Physics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PBL, Shallow Convection &amp; Microphysics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grid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Microphysics, Radiation, Surface Physics, Coupling to Waves and Land Surface, Physics for high-resolution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54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DA/ Vortex Initialization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350" b="1" i="0" u="none" strike="noStrike" cap="none" normalizeH="0" baseline="0" dirty="0" smtClean="0">
                          <a:ln>
                            <a:noFill/>
                          </a:ln>
                          <a:solidFill>
                            <a:schemeClr val="tx1"/>
                          </a:solidFill>
                          <a:effectLst/>
                          <a:latin typeface="Arial" charset="0"/>
                        </a:rPr>
                        <a:t>Storm size correction, dynamic mass-wind </a:t>
                      </a:r>
                      <a:r>
                        <a:rPr kumimoji="0" lang="en-US" sz="1350" b="1" i="0" u="none" strike="noStrike" cap="none" normalizeH="0" baseline="0" dirty="0" smtClean="0">
                          <a:ln>
                            <a:noFill/>
                          </a:ln>
                          <a:solidFill>
                            <a:schemeClr val="tx1"/>
                          </a:solidFill>
                          <a:effectLst/>
                          <a:latin typeface="Arial" charset="0"/>
                        </a:rPr>
                        <a:t>consistency</a:t>
                      </a:r>
                      <a:endParaRPr kumimoji="0" lang="en-US" sz="135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Inner core DA (Doppler Radar, satellite</a:t>
                      </a:r>
                      <a:r>
                        <a:rPr kumimoji="0" lang="en-US" sz="1400" b="1" i="0" u="none" strike="noStrike" cap="none" normalizeH="0" baseline="0" dirty="0" smtClean="0">
                          <a:ln>
                            <a:noFill/>
                          </a:ln>
                          <a:solidFill>
                            <a:schemeClr val="tx1"/>
                          </a:solidFill>
                          <a:effectLst/>
                          <a:latin typeface="Arial" charset="0"/>
                        </a:rPr>
                        <a:t>)</a:t>
                      </a:r>
                      <a:endParaRPr kumimoji="0" 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Hybrid-</a:t>
                      </a:r>
                      <a:r>
                        <a:rPr kumimoji="0" lang="en-US" sz="1600" b="1" i="0" u="none" strike="noStrike" cap="none" normalizeH="0" baseline="0" dirty="0" err="1" smtClean="0">
                          <a:ln>
                            <a:noFill/>
                          </a:ln>
                          <a:solidFill>
                            <a:schemeClr val="tx1"/>
                          </a:solidFill>
                          <a:effectLst/>
                          <a:latin typeface="Arial" charset="0"/>
                        </a:rPr>
                        <a:t>EnKF</a:t>
                      </a:r>
                      <a:r>
                        <a:rPr kumimoji="0" lang="en-US" sz="1600" b="1" i="0" u="none" strike="noStrike" cap="none" normalizeH="0" baseline="0" dirty="0" smtClean="0">
                          <a:ln>
                            <a:noFill/>
                          </a:ln>
                          <a:solidFill>
                            <a:schemeClr val="tx1"/>
                          </a:solidFill>
                          <a:effectLst/>
                          <a:latin typeface="Arial" charset="0"/>
                        </a:rPr>
                        <a:t> DA, advanced vortex relocation procedure, improved GSI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r>
              <a:tr h="620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Arial" charset="0"/>
                          <a:ea typeface="+mn-ea"/>
                          <a:cs typeface="+mn-cs"/>
                        </a:rPr>
                        <a:t>Ocean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Arial" charset="0"/>
                          <a:ea typeface="+mn-ea"/>
                          <a:cs typeface="+mn-cs"/>
                        </a:rPr>
                        <a:t>HYCOM Coupling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grid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Improved ocean data assimilation, physics and resolution, unified coupled system for ATL &amp; EPAC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22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Waves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One-way Wave Coupling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Two-way wave coupling, multi-grid surf zone physics, effects of sea spray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8261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Diagnostics and Product Development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6">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HWRF Ensembles, Coupling to Hydrological/ Surge/ Inundation models, diagnostics, product development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8485" name="Text Box 55"/>
          <p:cNvSpPr txBox="1">
            <a:spLocks noChangeArrowheads="1"/>
          </p:cNvSpPr>
          <p:nvPr/>
        </p:nvSpPr>
        <p:spPr bwMode="auto">
          <a:xfrm>
            <a:off x="152400" y="6248400"/>
            <a:ext cx="1981200" cy="366712"/>
          </a:xfrm>
          <a:prstGeom prst="rect">
            <a:avLst/>
          </a:prstGeom>
          <a:solidFill>
            <a:schemeClr val="accent1"/>
          </a:solidFill>
          <a:ln w="9525">
            <a:noFill/>
            <a:miter lim="800000"/>
            <a:headEnd/>
            <a:tailEnd/>
          </a:ln>
        </p:spPr>
        <p:txBody>
          <a:bodyPr>
            <a:spAutoFit/>
          </a:bodyPr>
          <a:lstStyle/>
          <a:p>
            <a:pPr>
              <a:spcBef>
                <a:spcPct val="50000"/>
              </a:spcBef>
            </a:pPr>
            <a:r>
              <a:rPr lang="en-US" b="0" dirty="0"/>
              <a:t>Ongoing Work</a:t>
            </a:r>
          </a:p>
        </p:txBody>
      </p:sp>
      <p:sp>
        <p:nvSpPr>
          <p:cNvPr id="18486" name="Text Box 56"/>
          <p:cNvSpPr txBox="1">
            <a:spLocks noChangeArrowheads="1"/>
          </p:cNvSpPr>
          <p:nvPr/>
        </p:nvSpPr>
        <p:spPr bwMode="auto">
          <a:xfrm>
            <a:off x="2133600" y="6248400"/>
            <a:ext cx="1981200" cy="366712"/>
          </a:xfrm>
          <a:prstGeom prst="rect">
            <a:avLst/>
          </a:prstGeom>
          <a:solidFill>
            <a:schemeClr val="accent2">
              <a:lumMod val="75000"/>
            </a:schemeClr>
          </a:solidFill>
          <a:ln w="9525">
            <a:noFill/>
            <a:miter lim="800000"/>
            <a:headEnd/>
            <a:tailEnd/>
          </a:ln>
        </p:spPr>
        <p:txBody>
          <a:bodyPr>
            <a:spAutoFit/>
          </a:bodyPr>
          <a:lstStyle/>
          <a:p>
            <a:pPr>
              <a:spcBef>
                <a:spcPct val="50000"/>
              </a:spcBef>
            </a:pPr>
            <a:r>
              <a:rPr lang="en-US" b="0" dirty="0" smtClean="0"/>
              <a:t>2012 </a:t>
            </a:r>
            <a:r>
              <a:rPr lang="en-US" b="0" dirty="0"/>
              <a:t>upgrades</a:t>
            </a:r>
          </a:p>
        </p:txBody>
      </p:sp>
      <p:sp>
        <p:nvSpPr>
          <p:cNvPr id="18487" name="Text Box 57"/>
          <p:cNvSpPr txBox="1">
            <a:spLocks noChangeArrowheads="1"/>
          </p:cNvSpPr>
          <p:nvPr/>
        </p:nvSpPr>
        <p:spPr bwMode="auto">
          <a:xfrm>
            <a:off x="4114800" y="6248400"/>
            <a:ext cx="2590800" cy="366712"/>
          </a:xfrm>
          <a:prstGeom prst="rect">
            <a:avLst/>
          </a:prstGeom>
          <a:solidFill>
            <a:srgbClr val="00B050"/>
          </a:solidFill>
          <a:ln w="9525">
            <a:noFill/>
            <a:miter lim="800000"/>
            <a:headEnd/>
            <a:tailEnd/>
          </a:ln>
        </p:spPr>
        <p:txBody>
          <a:bodyPr>
            <a:spAutoFit/>
          </a:bodyPr>
          <a:lstStyle/>
          <a:p>
            <a:pPr>
              <a:spcBef>
                <a:spcPct val="50000"/>
              </a:spcBef>
            </a:pPr>
            <a:r>
              <a:rPr lang="en-US" b="0" dirty="0"/>
              <a:t>Planned developments</a:t>
            </a:r>
          </a:p>
        </p:txBody>
      </p:sp>
      <p:sp>
        <p:nvSpPr>
          <p:cNvPr id="15" name="Text Box 57"/>
          <p:cNvSpPr txBox="1">
            <a:spLocks noChangeArrowheads="1"/>
          </p:cNvSpPr>
          <p:nvPr/>
        </p:nvSpPr>
        <p:spPr bwMode="auto">
          <a:xfrm>
            <a:off x="6701244" y="6248400"/>
            <a:ext cx="2137956" cy="369332"/>
          </a:xfrm>
          <a:prstGeom prst="rect">
            <a:avLst/>
          </a:prstGeom>
          <a:solidFill>
            <a:srgbClr val="FFC000"/>
          </a:solidFill>
          <a:ln w="9525">
            <a:noFill/>
            <a:miter lim="800000"/>
            <a:headEnd/>
            <a:tailEnd/>
          </a:ln>
        </p:spPr>
        <p:txBody>
          <a:bodyPr wrap="square">
            <a:spAutoFit/>
          </a:bodyPr>
          <a:lstStyle/>
          <a:p>
            <a:pPr>
              <a:spcBef>
                <a:spcPct val="50000"/>
              </a:spcBef>
            </a:pPr>
            <a:r>
              <a:rPr lang="en-US" dirty="0" smtClean="0"/>
              <a:t>*Computer upgrade</a:t>
            </a:r>
            <a:endParaRPr lang="en-US"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868362"/>
          </a:xfrm>
        </p:spPr>
        <p:txBody>
          <a:bodyPr>
            <a:normAutofit fontScale="90000"/>
          </a:bodyPr>
          <a:lstStyle/>
          <a:p>
            <a:r>
              <a:rPr lang="en-US" b="1" u="sng" dirty="0" smtClean="0">
                <a:solidFill>
                  <a:srgbClr val="FFC000"/>
                </a:solidFill>
                <a:effectLst>
                  <a:outerShdw blurRad="38100" dist="38100" dir="2700000" algn="tl">
                    <a:srgbClr val="000000">
                      <a:alpha val="43137"/>
                    </a:srgbClr>
                  </a:outerShdw>
                </a:effectLst>
                <a:uFill>
                  <a:solidFill>
                    <a:srgbClr val="FFC000"/>
                  </a:solidFill>
                </a:uFill>
              </a:rPr>
              <a:t>Costliest and Deadliest Tropical Storms</a:t>
            </a:r>
            <a:endParaRPr lang="en-US" b="1" u="sng" dirty="0">
              <a:solidFill>
                <a:srgbClr val="FFC000"/>
              </a:solidFill>
              <a:effectLst>
                <a:outerShdw blurRad="38100" dist="38100" dir="2700000" algn="tl">
                  <a:srgbClr val="000000">
                    <a:alpha val="43137"/>
                  </a:srgbClr>
                </a:outerShdw>
              </a:effectLst>
              <a:uFill>
                <a:solidFill>
                  <a:srgbClr val="FFC000"/>
                </a:solidFill>
              </a:uFill>
            </a:endParaRPr>
          </a:p>
        </p:txBody>
      </p:sp>
      <p:graphicFrame>
        <p:nvGraphicFramePr>
          <p:cNvPr id="4" name="Table 3"/>
          <p:cNvGraphicFramePr>
            <a:graphicFrameLocks noGrp="1"/>
          </p:cNvGraphicFramePr>
          <p:nvPr/>
        </p:nvGraphicFramePr>
        <p:xfrm>
          <a:off x="1371600" y="1600200"/>
          <a:ext cx="5943600" cy="2249805"/>
        </p:xfrm>
        <a:graphic>
          <a:graphicData uri="http://schemas.openxmlformats.org/drawingml/2006/table">
            <a:tbl>
              <a:tblPr/>
              <a:tblGrid>
                <a:gridCol w="609600"/>
                <a:gridCol w="1282700"/>
                <a:gridCol w="1282700"/>
                <a:gridCol w="609600"/>
                <a:gridCol w="711200"/>
                <a:gridCol w="1447800"/>
              </a:tblGrid>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Rank</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Tropical Cyclone</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Location</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Year</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Category</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Damage (millions dollars)</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1</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KATRINA</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LA/MS/FL</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2005</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105,840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2</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ANDREW</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SE FL/SE LA</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1992</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5</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45,561</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3</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IKE</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Upper TX/SW LA</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2008</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27,790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4</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WILMA</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SW/SE FL</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2005</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20,587</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5</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IVAN</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NW FL/AL</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2004</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19,832</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6</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CHARLEY</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SW FL</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2004</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4</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15,820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7</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HUGO</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SC</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1989</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4</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12,775</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8</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RITA</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LA/TX/FL</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2005</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11,797</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9</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AGNES</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FL/NE U.S.</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1972</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11,760</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00025">
                <a:tc>
                  <a:txBody>
                    <a:bodyPr/>
                    <a:lstStyle/>
                    <a:p>
                      <a:pPr marL="0" marR="0" algn="ctr">
                        <a:spcBef>
                          <a:spcPts val="0"/>
                        </a:spcBef>
                        <a:spcAft>
                          <a:spcPts val="0"/>
                        </a:spcAft>
                      </a:pPr>
                      <a:r>
                        <a:rPr lang="en-US" sz="1100">
                          <a:solidFill>
                            <a:srgbClr val="000000"/>
                          </a:solidFill>
                          <a:latin typeface="Calibri"/>
                          <a:ea typeface="Times New Roman"/>
                          <a:cs typeface="Times New Roman"/>
                        </a:rPr>
                        <a:t>10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BESTY</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SE FL/SE LA</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1965</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3</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11,227</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graphicFrame>
        <p:nvGraphicFramePr>
          <p:cNvPr id="5" name="Table 4"/>
          <p:cNvGraphicFramePr>
            <a:graphicFrameLocks noGrp="1"/>
          </p:cNvGraphicFramePr>
          <p:nvPr/>
        </p:nvGraphicFramePr>
        <p:xfrm>
          <a:off x="1752600" y="4343400"/>
          <a:ext cx="5205730" cy="2105025"/>
        </p:xfrm>
        <a:graphic>
          <a:graphicData uri="http://schemas.openxmlformats.org/drawingml/2006/table">
            <a:tbl>
              <a:tblPr/>
              <a:tblGrid>
                <a:gridCol w="609600"/>
                <a:gridCol w="1914525"/>
                <a:gridCol w="571500"/>
                <a:gridCol w="714375"/>
                <a:gridCol w="1395730"/>
              </a:tblGrid>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Rank</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Tropical Cyclone</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Year</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Category</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DEATHS</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1</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TX (Galveston)</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1900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&gt;8,000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2</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FL (SE/Lake Okeechibee)</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1928</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4</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&gt;2500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a:solidFill>
                            <a:srgbClr val="000000"/>
                          </a:solidFill>
                          <a:latin typeface="Calibri"/>
                          <a:ea typeface="Times New Roman"/>
                          <a:cs typeface="Times New Roman"/>
                        </a:rPr>
                        <a:t>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KATRINA (SE LA/MS)</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2005</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1,200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4</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LA (Cheniere Caminanda)</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1893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4</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1,100-1,400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5</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SC/GA (Sea Islands)</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1893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3</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1,000-2,000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6</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GA/SC</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1881</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700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7</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AUDREY (SW LA/N TX</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1957</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4</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&gt;=416</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8</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FL (Keys)</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1935</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5</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408</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90500">
                <a:tc>
                  <a:txBody>
                    <a:bodyPr/>
                    <a:lstStyle/>
                    <a:p>
                      <a:pPr marL="0" marR="0" algn="ctr">
                        <a:spcBef>
                          <a:spcPts val="0"/>
                        </a:spcBef>
                        <a:spcAft>
                          <a:spcPts val="0"/>
                        </a:spcAft>
                      </a:pPr>
                      <a:r>
                        <a:rPr lang="en-US" sz="1100">
                          <a:solidFill>
                            <a:srgbClr val="000000"/>
                          </a:solidFill>
                          <a:latin typeface="Calibri"/>
                          <a:ea typeface="Times New Roman"/>
                          <a:cs typeface="Times New Roman"/>
                        </a:rPr>
                        <a:t>9</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LA (Last Island)</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1856</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4</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400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00025">
                <a:tc>
                  <a:txBody>
                    <a:bodyPr/>
                    <a:lstStyle/>
                    <a:p>
                      <a:pPr marL="0" marR="0" algn="ctr">
                        <a:spcBef>
                          <a:spcPts val="0"/>
                        </a:spcBef>
                        <a:spcAft>
                          <a:spcPts val="0"/>
                        </a:spcAft>
                      </a:pPr>
                      <a:r>
                        <a:rPr lang="en-US" sz="1100">
                          <a:solidFill>
                            <a:srgbClr val="000000"/>
                          </a:solidFill>
                          <a:latin typeface="Calibri"/>
                          <a:ea typeface="Times New Roman"/>
                          <a:cs typeface="Times New Roman"/>
                        </a:rPr>
                        <a:t>10</a:t>
                      </a:r>
                      <a:endParaRPr lang="en-US" sz="12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FL (Miami)/MS/AL/Pensacola</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1926</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4</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372</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sp>
        <p:nvSpPr>
          <p:cNvPr id="6" name="TextBox 5"/>
          <p:cNvSpPr txBox="1"/>
          <p:nvPr/>
        </p:nvSpPr>
        <p:spPr>
          <a:xfrm>
            <a:off x="522515" y="1243148"/>
            <a:ext cx="7772400" cy="338554"/>
          </a:xfrm>
          <a:prstGeom prst="rect">
            <a:avLst/>
          </a:prstGeom>
          <a:noFill/>
        </p:spPr>
        <p:txBody>
          <a:bodyPr wrap="square" rtlCol="0">
            <a:spAutoFit/>
          </a:bodyPr>
          <a:lstStyle/>
          <a:p>
            <a:pPr algn="ctr"/>
            <a:r>
              <a:rPr lang="en-US" sz="1600" b="1" u="sng" dirty="0" smtClean="0">
                <a:solidFill>
                  <a:srgbClr val="FFFF00"/>
                </a:solidFill>
              </a:rPr>
              <a:t>Table 1. The 10 </a:t>
            </a:r>
            <a:r>
              <a:rPr lang="en-US" sz="1600" b="1" u="sng" dirty="0" smtClean="0">
                <a:solidFill>
                  <a:srgbClr val="FFFF00"/>
                </a:solidFill>
              </a:rPr>
              <a:t>normalized costliest </a:t>
            </a:r>
            <a:r>
              <a:rPr lang="en-US" sz="1600" b="1" u="sng" dirty="0" smtClean="0">
                <a:solidFill>
                  <a:srgbClr val="FFFF00"/>
                </a:solidFill>
              </a:rPr>
              <a:t>mainland United States tropical cyclones (</a:t>
            </a:r>
            <a:r>
              <a:rPr lang="en-US" sz="1600" b="1" u="sng" dirty="0" smtClean="0">
                <a:solidFill>
                  <a:srgbClr val="FFFF00"/>
                </a:solidFill>
              </a:rPr>
              <a:t>1900-2010)</a:t>
            </a:r>
            <a:endParaRPr lang="en-US" sz="1600" u="sng" dirty="0">
              <a:solidFill>
                <a:srgbClr val="FFFF00"/>
              </a:solidFill>
            </a:endParaRPr>
          </a:p>
        </p:txBody>
      </p:sp>
      <p:sp>
        <p:nvSpPr>
          <p:cNvPr id="8" name="TextBox 7"/>
          <p:cNvSpPr txBox="1"/>
          <p:nvPr/>
        </p:nvSpPr>
        <p:spPr>
          <a:xfrm>
            <a:off x="1219200" y="3962400"/>
            <a:ext cx="6176556" cy="338554"/>
          </a:xfrm>
          <a:prstGeom prst="rect">
            <a:avLst/>
          </a:prstGeom>
          <a:noFill/>
        </p:spPr>
        <p:txBody>
          <a:bodyPr wrap="square" rtlCol="0">
            <a:spAutoFit/>
          </a:bodyPr>
          <a:lstStyle/>
          <a:p>
            <a:pPr algn="ctr"/>
            <a:r>
              <a:rPr lang="en-US" sz="1600" b="1" u="sng" dirty="0" smtClean="0">
                <a:solidFill>
                  <a:srgbClr val="FFFF00"/>
                </a:solidFill>
              </a:rPr>
              <a:t>Table 2. The 10 deadliest mainland tropical cyclones (1851-2010</a:t>
            </a:r>
            <a:r>
              <a:rPr lang="en-US" sz="1600" b="1" u="sng" dirty="0" smtClean="0">
                <a:solidFill>
                  <a:srgbClr val="FFFF00"/>
                </a:solidFill>
              </a:rPr>
              <a:t>)</a:t>
            </a:r>
            <a:endParaRPr lang="en-US" sz="1600" u="sng" dirty="0">
              <a:solidFill>
                <a:srgbClr val="FFFF00"/>
              </a:solidFill>
            </a:endParaRPr>
          </a:p>
        </p:txBody>
      </p:sp>
      <p:sp>
        <p:nvSpPr>
          <p:cNvPr id="9" name="Rectangle 8"/>
          <p:cNvSpPr/>
          <p:nvPr/>
        </p:nvSpPr>
        <p:spPr>
          <a:xfrm>
            <a:off x="7243356" y="6468293"/>
            <a:ext cx="1900007" cy="369332"/>
          </a:xfrm>
          <a:prstGeom prst="rect">
            <a:avLst/>
          </a:prstGeom>
        </p:spPr>
        <p:txBody>
          <a:bodyPr wrap="none">
            <a:spAutoFit/>
          </a:bodyPr>
          <a:lstStyle/>
          <a:p>
            <a:pPr algn="ctr"/>
            <a:r>
              <a:rPr lang="en-US" b="1" dirty="0" smtClean="0"/>
              <a:t>(Blake et al. 2011)</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type="title"/>
          </p:nvPr>
        </p:nvSpPr>
        <p:spPr>
          <a:xfrm>
            <a:off x="44450" y="1265238"/>
            <a:ext cx="4652963" cy="558800"/>
          </a:xfrm>
        </p:spPr>
        <p:txBody>
          <a:bodyPr/>
          <a:lstStyle/>
          <a:p>
            <a:r>
              <a:rPr lang="en-US" altLang="zh-CN" sz="1800" smtClean="0">
                <a:ea typeface="ＭＳ Ｐゴシック" pitchFamily="34" charset="-128"/>
              </a:rPr>
              <a:t>The Good – Track forecast improvements</a:t>
            </a:r>
          </a:p>
        </p:txBody>
      </p:sp>
      <p:pic>
        <p:nvPicPr>
          <p:cNvPr id="17410" name="Content Placeholder 6" descr="AL_tkerr (trend).gif"/>
          <p:cNvPicPr>
            <a:picLocks noGrp="1"/>
          </p:cNvPicPr>
          <p:nvPr>
            <p:ph idx="1"/>
          </p:nvPr>
        </p:nvPicPr>
        <p:blipFill>
          <a:blip r:embed="rId3" cstate="print"/>
          <a:srcRect/>
          <a:stretch>
            <a:fillRect/>
          </a:stretch>
        </p:blipFill>
        <p:spPr>
          <a:xfrm>
            <a:off x="106363" y="1816100"/>
            <a:ext cx="4397375" cy="3657600"/>
          </a:xfrm>
        </p:spPr>
      </p:pic>
      <p:sp>
        <p:nvSpPr>
          <p:cNvPr id="17411" name="Text Box 19"/>
          <p:cNvSpPr txBox="1">
            <a:spLocks noChangeArrowheads="1"/>
          </p:cNvSpPr>
          <p:nvPr/>
        </p:nvSpPr>
        <p:spPr bwMode="auto">
          <a:xfrm>
            <a:off x="182563" y="5480050"/>
            <a:ext cx="4424362" cy="907941"/>
          </a:xfrm>
          <a:prstGeom prst="rect">
            <a:avLst/>
          </a:prstGeom>
          <a:noFill/>
          <a:ln w="9525">
            <a:noFill/>
            <a:miter lim="800000"/>
            <a:headEnd/>
            <a:tailEnd/>
          </a:ln>
        </p:spPr>
        <p:txBody>
          <a:bodyPr>
            <a:spAutoFit/>
          </a:bodyPr>
          <a:lstStyle/>
          <a:p>
            <a:pPr marL="230188" indent="-230188">
              <a:spcBef>
                <a:spcPts val="600"/>
              </a:spcBef>
              <a:buFont typeface="Arial" charset="0"/>
              <a:buChar char="•"/>
            </a:pPr>
            <a:r>
              <a:rPr lang="en-US" altLang="zh-CN" sz="1600" dirty="0" smtClean="0">
                <a:latin typeface="Calibri" pitchFamily="34" charset="0"/>
              </a:rPr>
              <a:t>Error cut in half over past 15 years</a:t>
            </a:r>
            <a:endParaRPr lang="zh-CN" altLang="en-US" sz="1600" dirty="0">
              <a:latin typeface="Calibri" pitchFamily="34" charset="0"/>
            </a:endParaRPr>
          </a:p>
          <a:p>
            <a:pPr marL="230188" indent="-230188">
              <a:spcBef>
                <a:spcPts val="600"/>
              </a:spcBef>
              <a:buFont typeface="Arial" pitchFamily="34" charset="0"/>
              <a:buChar char="•"/>
              <a:defRPr/>
            </a:pPr>
            <a:r>
              <a:rPr lang="en-US" sz="1600" dirty="0" smtClean="0"/>
              <a:t>10-year improvement - As accurate at 48h as we were at 24h in 2000</a:t>
            </a:r>
            <a:endParaRPr lang="en-US" sz="1600" dirty="0"/>
          </a:p>
        </p:txBody>
      </p:sp>
      <p:pic>
        <p:nvPicPr>
          <p:cNvPr id="17412" name="Content Placeholder 5" descr="AL_inerr (trend).gif"/>
          <p:cNvPicPr>
            <a:picLocks/>
          </p:cNvPicPr>
          <p:nvPr/>
        </p:nvPicPr>
        <p:blipFill>
          <a:blip r:embed="rId4" cstate="print"/>
          <a:srcRect l="-201" r="-201"/>
          <a:stretch>
            <a:fillRect/>
          </a:stretch>
        </p:blipFill>
        <p:spPr bwMode="auto">
          <a:xfrm>
            <a:off x="4494213" y="1816100"/>
            <a:ext cx="4532312" cy="3657600"/>
          </a:xfrm>
          <a:prstGeom prst="rect">
            <a:avLst/>
          </a:prstGeom>
          <a:noFill/>
          <a:ln w="9525">
            <a:noFill/>
            <a:miter lim="800000"/>
            <a:headEnd/>
            <a:tailEnd/>
          </a:ln>
        </p:spPr>
      </p:pic>
      <p:sp>
        <p:nvSpPr>
          <p:cNvPr id="13" name="Text Box 19"/>
          <p:cNvSpPr txBox="1">
            <a:spLocks noChangeArrowheads="1"/>
          </p:cNvSpPr>
          <p:nvPr/>
        </p:nvSpPr>
        <p:spPr bwMode="auto">
          <a:xfrm>
            <a:off x="5257800" y="4572000"/>
            <a:ext cx="3648075" cy="307777"/>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400" b="1" dirty="0" smtClean="0">
                <a:solidFill>
                  <a:prstClr val="black"/>
                </a:solidFill>
              </a:rPr>
              <a:t>No </a:t>
            </a:r>
            <a:r>
              <a:rPr lang="en-US" sz="1400" b="1" dirty="0" smtClean="0">
                <a:solidFill>
                  <a:prstClr val="black"/>
                </a:solidFill>
              </a:rPr>
              <a:t>progress with intensity in last 15-20 </a:t>
            </a:r>
            <a:r>
              <a:rPr lang="en-US" sz="1400" b="1" dirty="0" smtClean="0">
                <a:solidFill>
                  <a:prstClr val="black"/>
                </a:solidFill>
              </a:rPr>
              <a:t>years</a:t>
            </a:r>
            <a:endParaRPr lang="en-US" sz="1400" b="1" dirty="0">
              <a:solidFill>
                <a:prstClr val="black"/>
              </a:solidFill>
              <a:effectLst>
                <a:outerShdw blurRad="38100" dist="38100" dir="2700000" algn="tl">
                  <a:srgbClr val="000000">
                    <a:alpha val="43137"/>
                  </a:srgbClr>
                </a:outerShdw>
              </a:effectLst>
              <a:latin typeface="+mj-lt"/>
              <a:ea typeface="+mn-ea"/>
            </a:endParaRPr>
          </a:p>
        </p:txBody>
      </p:sp>
      <p:sp>
        <p:nvSpPr>
          <p:cNvPr id="17414" name="Text Box 19"/>
          <p:cNvSpPr txBox="1">
            <a:spLocks noChangeArrowheads="1"/>
          </p:cNvSpPr>
          <p:nvPr/>
        </p:nvSpPr>
        <p:spPr bwMode="auto">
          <a:xfrm>
            <a:off x="4648200" y="5480050"/>
            <a:ext cx="4337050" cy="661720"/>
          </a:xfrm>
          <a:prstGeom prst="rect">
            <a:avLst/>
          </a:prstGeom>
          <a:noFill/>
          <a:ln w="9525">
            <a:noFill/>
            <a:miter lim="800000"/>
            <a:headEnd/>
            <a:tailEnd/>
          </a:ln>
        </p:spPr>
        <p:txBody>
          <a:bodyPr>
            <a:spAutoFit/>
          </a:bodyPr>
          <a:lstStyle/>
          <a:p>
            <a:pPr marL="230188" indent="-230188">
              <a:spcBef>
                <a:spcPts val="600"/>
              </a:spcBef>
              <a:buFont typeface="Arial" charset="0"/>
              <a:buChar char="•"/>
            </a:pPr>
            <a:r>
              <a:rPr lang="en-US" sz="1600" dirty="0" smtClean="0"/>
              <a:t>24-48h intensity forecast off by 1 </a:t>
            </a:r>
            <a:r>
              <a:rPr lang="en-US" sz="1600" dirty="0" smtClean="0"/>
              <a:t>category</a:t>
            </a:r>
            <a:r>
              <a:rPr lang="zh-CN" altLang="en-US" sz="1600" dirty="0" smtClean="0">
                <a:latin typeface="Calibri" pitchFamily="34" charset="0"/>
              </a:rPr>
              <a:t> </a:t>
            </a:r>
            <a:endParaRPr lang="zh-CN" altLang="en-US" sz="1600" dirty="0">
              <a:latin typeface="Calibri" pitchFamily="34" charset="0"/>
            </a:endParaRPr>
          </a:p>
          <a:p>
            <a:pPr marL="230188" indent="-230188">
              <a:spcBef>
                <a:spcPts val="600"/>
              </a:spcBef>
              <a:buFont typeface="Arial" charset="0"/>
              <a:buChar char="•"/>
            </a:pPr>
            <a:r>
              <a:rPr lang="en-US" sz="1600" dirty="0" smtClean="0"/>
              <a:t>Off by 2 categories 5-10% of time</a:t>
            </a:r>
            <a:endParaRPr lang="en-US" sz="1600" dirty="0"/>
          </a:p>
        </p:txBody>
      </p:sp>
      <p:sp>
        <p:nvSpPr>
          <p:cNvPr id="15" name="Rectangle 4"/>
          <p:cNvSpPr txBox="1">
            <a:spLocks noChangeArrowheads="1"/>
          </p:cNvSpPr>
          <p:nvPr/>
        </p:nvSpPr>
        <p:spPr bwMode="auto">
          <a:xfrm>
            <a:off x="4495800" y="1295400"/>
            <a:ext cx="4648200" cy="504825"/>
          </a:xfrm>
          <a:prstGeom prst="rect">
            <a:avLst/>
          </a:prstGeom>
          <a:noFill/>
          <a:ln w="9525">
            <a:noFill/>
            <a:miter lim="800000"/>
            <a:headEnd/>
            <a:tailEnd/>
          </a:ln>
        </p:spPr>
        <p:txBody>
          <a:bodyPr lIns="182880" rIns="182880" anchor="ctr"/>
          <a:lstStyle/>
          <a:p>
            <a:pPr algn="ctr" fontAlgn="auto">
              <a:lnSpc>
                <a:spcPct val="85000"/>
              </a:lnSpc>
              <a:spcBef>
                <a:spcPts val="0"/>
              </a:spcBef>
              <a:spcAft>
                <a:spcPts val="0"/>
              </a:spcAft>
              <a:defRPr/>
            </a:pPr>
            <a:r>
              <a:rPr lang="en-US" dirty="0">
                <a:latin typeface="+mj-lt"/>
                <a:ea typeface="+mn-ea"/>
              </a:rPr>
              <a:t>The Bad - Intensity forecasts no real gains</a:t>
            </a:r>
          </a:p>
        </p:txBody>
      </p:sp>
      <p:grpSp>
        <p:nvGrpSpPr>
          <p:cNvPr id="2" name="Group 18"/>
          <p:cNvGrpSpPr>
            <a:grpSpLocks/>
          </p:cNvGrpSpPr>
          <p:nvPr/>
        </p:nvGrpSpPr>
        <p:grpSpPr bwMode="auto">
          <a:xfrm>
            <a:off x="2608263" y="2627313"/>
            <a:ext cx="1855787" cy="2119312"/>
            <a:chOff x="2595563" y="2613813"/>
            <a:chExt cx="1856143" cy="2119313"/>
          </a:xfrm>
        </p:grpSpPr>
        <p:grpSp>
          <p:nvGrpSpPr>
            <p:cNvPr id="3" name="Group 16"/>
            <p:cNvGrpSpPr>
              <a:grpSpLocks/>
            </p:cNvGrpSpPr>
            <p:nvPr/>
          </p:nvGrpSpPr>
          <p:grpSpPr bwMode="auto">
            <a:xfrm>
              <a:off x="2595563" y="2613813"/>
              <a:ext cx="1829956" cy="2119313"/>
              <a:chOff x="2595563" y="2600719"/>
              <a:chExt cx="1829956" cy="2119313"/>
            </a:xfrm>
          </p:grpSpPr>
          <p:cxnSp>
            <p:nvCxnSpPr>
              <p:cNvPr id="7" name="Straight Arrow Connector 6"/>
              <p:cNvCxnSpPr/>
              <p:nvPr/>
            </p:nvCxnSpPr>
            <p:spPr bwMode="auto">
              <a:xfrm flipV="1">
                <a:off x="2595563" y="3588144"/>
                <a:ext cx="1791044" cy="4762"/>
              </a:xfrm>
              <a:prstGeom prst="straightConnector1">
                <a:avLst/>
              </a:prstGeom>
              <a:ln w="5715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bwMode="auto">
              <a:xfrm>
                <a:off x="2595563" y="4094557"/>
                <a:ext cx="1830738" cy="17463"/>
              </a:xfrm>
              <a:prstGeom prst="straightConnector1">
                <a:avLst/>
              </a:prstGeom>
              <a:ln w="5715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flipH="1" flipV="1">
                <a:off x="1535906" y="3660376"/>
                <a:ext cx="2119313"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8" name="Straight Arrow Connector 17"/>
            <p:cNvCxnSpPr/>
            <p:nvPr/>
          </p:nvCxnSpPr>
          <p:spPr bwMode="auto">
            <a:xfrm>
              <a:off x="2603502" y="4469601"/>
              <a:ext cx="1848204" cy="1588"/>
            </a:xfrm>
            <a:prstGeom prst="straightConnector1">
              <a:avLst/>
            </a:prstGeom>
            <a:ln w="57150">
              <a:solidFill>
                <a:srgbClr val="BD0000"/>
              </a:solidFill>
              <a:tailEnd type="arrow"/>
            </a:ln>
          </p:spPr>
          <p:style>
            <a:lnRef idx="2">
              <a:schemeClr val="accent1"/>
            </a:lnRef>
            <a:fillRef idx="0">
              <a:schemeClr val="accent1"/>
            </a:fillRef>
            <a:effectRef idx="1">
              <a:schemeClr val="accent1"/>
            </a:effectRef>
            <a:fontRef idx="minor">
              <a:schemeClr val="tx1"/>
            </a:fontRef>
          </p:style>
        </p:cxnSp>
      </p:grpSp>
      <p:pic>
        <p:nvPicPr>
          <p:cNvPr id="17417" name="Picture 4"/>
          <p:cNvPicPr>
            <a:picLocks noChangeAspect="1" noChangeArrowheads="1"/>
          </p:cNvPicPr>
          <p:nvPr/>
        </p:nvPicPr>
        <p:blipFill>
          <a:blip r:embed="rId5" cstate="print"/>
          <a:srcRect/>
          <a:stretch>
            <a:fillRect/>
          </a:stretch>
        </p:blipFill>
        <p:spPr bwMode="auto">
          <a:xfrm>
            <a:off x="1588" y="107950"/>
            <a:ext cx="7432675" cy="9937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body" idx="1"/>
          </p:nvPr>
        </p:nvSpPr>
        <p:spPr>
          <a:xfrm>
            <a:off x="381000" y="1524000"/>
            <a:ext cx="5410200" cy="4819650"/>
          </a:xfrm>
        </p:spPr>
        <p:txBody>
          <a:bodyPr>
            <a:normAutofit fontScale="92500" lnSpcReduction="10000"/>
          </a:bodyPr>
          <a:lstStyle/>
          <a:p>
            <a:pPr>
              <a:lnSpc>
                <a:spcPct val="90000"/>
              </a:lnSpc>
              <a:spcBef>
                <a:spcPts val="900"/>
              </a:spcBef>
              <a:buNone/>
            </a:pPr>
            <a:r>
              <a:rPr lang="en-US" altLang="zh-CN" sz="3300" b="1" u="sng" dirty="0" smtClean="0">
                <a:solidFill>
                  <a:srgbClr val="92D050"/>
                </a:solidFill>
              </a:rPr>
              <a:t>HFIP</a:t>
            </a:r>
            <a:r>
              <a:rPr lang="zh-CN" altLang="en-US" sz="3300" b="1" u="sng" dirty="0">
                <a:solidFill>
                  <a:srgbClr val="92D050"/>
                </a:solidFill>
              </a:rPr>
              <a:t> </a:t>
            </a:r>
            <a:r>
              <a:rPr lang="en-US" altLang="zh-CN" sz="3300" b="1" u="sng" dirty="0" smtClean="0">
                <a:solidFill>
                  <a:srgbClr val="92D050"/>
                </a:solidFill>
              </a:rPr>
              <a:t>Objectives</a:t>
            </a:r>
            <a:endParaRPr lang="zh-CN" altLang="en-US" sz="3300" b="1" u="sng" dirty="0" smtClean="0">
              <a:solidFill>
                <a:srgbClr val="92D050"/>
              </a:solidFill>
            </a:endParaRPr>
          </a:p>
          <a:p>
            <a:pPr>
              <a:lnSpc>
                <a:spcPct val="90000"/>
              </a:lnSpc>
              <a:spcBef>
                <a:spcPts val="900"/>
              </a:spcBef>
              <a:buFontTx/>
              <a:buChar char="•"/>
            </a:pPr>
            <a:r>
              <a:rPr lang="en-US" altLang="zh-CN" sz="2400" dirty="0" smtClean="0"/>
              <a:t>Improving forecast accuracy</a:t>
            </a:r>
            <a:r>
              <a:rPr lang="zh-CN" altLang="en-US" sz="2400" dirty="0" smtClean="0"/>
              <a:t> </a:t>
            </a:r>
          </a:p>
          <a:p>
            <a:pPr lvl="1">
              <a:lnSpc>
                <a:spcPct val="90000"/>
              </a:lnSpc>
              <a:spcBef>
                <a:spcPts val="900"/>
              </a:spcBef>
            </a:pPr>
            <a:r>
              <a:rPr lang="en-US" altLang="zh-CN" sz="1900" dirty="0" smtClean="0"/>
              <a:t>Hurricane impact areas (track): 50% in 10 years</a:t>
            </a:r>
          </a:p>
          <a:p>
            <a:pPr lvl="1">
              <a:lnSpc>
                <a:spcPct val="90000"/>
              </a:lnSpc>
              <a:spcBef>
                <a:spcPts val="900"/>
              </a:spcBef>
            </a:pPr>
            <a:r>
              <a:rPr lang="en-US" altLang="zh-CN" sz="1900" dirty="0" smtClean="0"/>
              <a:t>Severity (intensity): 50% in 10 years</a:t>
            </a:r>
          </a:p>
          <a:p>
            <a:pPr lvl="1">
              <a:lnSpc>
                <a:spcPct val="90000"/>
              </a:lnSpc>
              <a:spcBef>
                <a:spcPts val="900"/>
              </a:spcBef>
            </a:pPr>
            <a:r>
              <a:rPr lang="en-US" altLang="zh-CN" sz="1900" dirty="0" smtClean="0"/>
              <a:t>Special focus: Rapid intensity </a:t>
            </a:r>
            <a:r>
              <a:rPr lang="en-US" altLang="zh-CN" sz="1900" dirty="0" smtClean="0"/>
              <a:t>change</a:t>
            </a:r>
            <a:endParaRPr lang="en-US" dirty="0" smtClean="0"/>
          </a:p>
          <a:p>
            <a:pPr lvl="2"/>
            <a:r>
              <a:rPr lang="en-US" sz="1600" dirty="0" smtClean="0">
                <a:solidFill>
                  <a:srgbClr val="FFFF00"/>
                </a:solidFill>
              </a:rPr>
              <a:t>Increase </a:t>
            </a:r>
            <a:r>
              <a:rPr lang="en-US" sz="1600" dirty="0" smtClean="0">
                <a:solidFill>
                  <a:srgbClr val="FFFF00"/>
                </a:solidFill>
              </a:rPr>
              <a:t>probability of detecting rapid intensification at day 1 to 90% and 60% at day </a:t>
            </a:r>
            <a:r>
              <a:rPr lang="en-US" sz="1600" dirty="0" smtClean="0">
                <a:solidFill>
                  <a:srgbClr val="FFFF00"/>
                </a:solidFill>
              </a:rPr>
              <a:t>5</a:t>
            </a:r>
            <a:endParaRPr lang="zh-CN" altLang="en-US" sz="1500" dirty="0" smtClean="0">
              <a:solidFill>
                <a:srgbClr val="FFFF00"/>
              </a:solidFill>
            </a:endParaRPr>
          </a:p>
          <a:p>
            <a:pPr>
              <a:lnSpc>
                <a:spcPct val="90000"/>
              </a:lnSpc>
              <a:spcBef>
                <a:spcPts val="900"/>
              </a:spcBef>
              <a:buFontTx/>
              <a:buChar char="•"/>
            </a:pPr>
            <a:r>
              <a:rPr lang="en-US" altLang="zh-CN" sz="2400" dirty="0" smtClean="0"/>
              <a:t>Extend forecast reliability out to 7 days</a:t>
            </a:r>
            <a:endParaRPr lang="zh-CN" altLang="en-US" sz="2400" dirty="0" smtClean="0"/>
          </a:p>
          <a:p>
            <a:pPr>
              <a:lnSpc>
                <a:spcPct val="90000"/>
              </a:lnSpc>
              <a:spcBef>
                <a:spcPts val="900"/>
              </a:spcBef>
              <a:buFontTx/>
              <a:buChar char="•"/>
            </a:pPr>
            <a:r>
              <a:rPr lang="en-US" altLang="zh-CN" sz="2400" dirty="0" smtClean="0"/>
              <a:t>Quantify, bound and reduce forecast uncertainty to enable risk management </a:t>
            </a:r>
            <a:r>
              <a:rPr lang="en-US" altLang="zh-CN" sz="2400" dirty="0" smtClean="0"/>
              <a:t>decisions</a:t>
            </a:r>
          </a:p>
          <a:p>
            <a:pPr>
              <a:lnSpc>
                <a:spcPct val="90000"/>
              </a:lnSpc>
              <a:spcBef>
                <a:spcPts val="900"/>
              </a:spcBef>
              <a:buFontTx/>
              <a:buChar char="•"/>
            </a:pPr>
            <a:r>
              <a:rPr lang="en-US" altLang="zh-CN" sz="2400" dirty="0" smtClean="0"/>
              <a:t>Improve storm surge forecast</a:t>
            </a:r>
            <a:endParaRPr lang="en-US" altLang="zh-CN" sz="2400" dirty="0" smtClean="0"/>
          </a:p>
          <a:p>
            <a:pPr>
              <a:lnSpc>
                <a:spcPct val="90000"/>
              </a:lnSpc>
              <a:spcBef>
                <a:spcPts val="900"/>
              </a:spcBef>
              <a:buFontTx/>
              <a:buChar char="•"/>
            </a:pPr>
            <a:r>
              <a:rPr lang="en-US" altLang="zh-CN" sz="2400" dirty="0" smtClean="0"/>
              <a:t>More information on HFIP website:</a:t>
            </a:r>
            <a:r>
              <a:rPr lang="zh-CN" altLang="en-US" sz="2400" dirty="0" smtClean="0"/>
              <a:t> </a:t>
            </a:r>
            <a:r>
              <a:rPr lang="en-US" altLang="zh-CN" sz="2200" dirty="0" smtClean="0">
                <a:solidFill>
                  <a:srgbClr val="FFFF00"/>
                </a:solidFill>
              </a:rPr>
              <a:t>http</a:t>
            </a:r>
            <a:r>
              <a:rPr lang="en-US" altLang="zh-CN" sz="2200" dirty="0" smtClean="0">
                <a:solidFill>
                  <a:srgbClr val="FFFF00"/>
                </a:solidFill>
              </a:rPr>
              <a:t>://www.hfip.org</a:t>
            </a:r>
          </a:p>
        </p:txBody>
      </p:sp>
      <p:pic>
        <p:nvPicPr>
          <p:cNvPr id="50184" name="Picture 8" descr="http://www.magazine.noaa.gov/stories/images/145135F120_sm.gif"/>
          <p:cNvPicPr>
            <a:picLocks noChangeAspect="1" noChangeArrowheads="1"/>
          </p:cNvPicPr>
          <p:nvPr/>
        </p:nvPicPr>
        <p:blipFill>
          <a:blip r:embed="rId3" cstate="print"/>
          <a:srcRect/>
          <a:stretch>
            <a:fillRect/>
          </a:stretch>
        </p:blipFill>
        <p:spPr bwMode="auto">
          <a:xfrm>
            <a:off x="5786438" y="4041775"/>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9459" name="Picture 4"/>
          <p:cNvPicPr>
            <a:picLocks noChangeAspect="1" noChangeArrowheads="1"/>
          </p:cNvPicPr>
          <p:nvPr/>
        </p:nvPicPr>
        <p:blipFill>
          <a:blip r:embed="rId4" cstate="print"/>
          <a:srcRect/>
          <a:stretch>
            <a:fillRect/>
          </a:stretch>
        </p:blipFill>
        <p:spPr bwMode="auto">
          <a:xfrm>
            <a:off x="1588" y="120650"/>
            <a:ext cx="7432675" cy="993775"/>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5783263" y="1447800"/>
            <a:ext cx="3127375" cy="25019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50184"/>
                                        </p:tgtEl>
                                        <p:attrNameLst>
                                          <p:attrName>style.visibility</p:attrName>
                                        </p:attrNameLst>
                                      </p:cBhvr>
                                      <p:to>
                                        <p:strVal val="visible"/>
                                      </p:to>
                                    </p:set>
                                    <p:anim calcmode="lin" valueType="num">
                                      <p:cBhvr>
                                        <p:cTn id="13" dur="500" fill="hold"/>
                                        <p:tgtEl>
                                          <p:spTgt spid="50184"/>
                                        </p:tgtEl>
                                        <p:attrNameLst>
                                          <p:attrName>ppt_w</p:attrName>
                                        </p:attrNameLst>
                                      </p:cBhvr>
                                      <p:tavLst>
                                        <p:tav tm="0">
                                          <p:val>
                                            <p:fltVal val="0"/>
                                          </p:val>
                                        </p:tav>
                                        <p:tav tm="100000">
                                          <p:val>
                                            <p:strVal val="#ppt_w"/>
                                          </p:val>
                                        </p:tav>
                                      </p:tavLst>
                                    </p:anim>
                                    <p:anim calcmode="lin" valueType="num">
                                      <p:cBhvr>
                                        <p:cTn id="14" dur="500" fill="hold"/>
                                        <p:tgtEl>
                                          <p:spTgt spid="50184"/>
                                        </p:tgtEl>
                                        <p:attrNameLst>
                                          <p:attrName>ppt_h</p:attrName>
                                        </p:attrNameLst>
                                      </p:cBhvr>
                                      <p:tavLst>
                                        <p:tav tm="0">
                                          <p:val>
                                            <p:fltVal val="0"/>
                                          </p:val>
                                        </p:tav>
                                        <p:tav tm="100000">
                                          <p:val>
                                            <p:strVal val="#ppt_h"/>
                                          </p:val>
                                        </p:tav>
                                      </p:tavLst>
                                    </p:anim>
                                    <p:animEffect transition="in" filter="fade">
                                      <p:cBhvr>
                                        <p:cTn id="15"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C000"/>
                </a:solidFill>
                <a:effectLst>
                  <a:outerShdw blurRad="38100" dist="38100" dir="2700000" algn="tl">
                    <a:srgbClr val="000000">
                      <a:alpha val="43137"/>
                    </a:srgbClr>
                  </a:outerShdw>
                </a:effectLst>
              </a:rPr>
              <a:t>HFIP Challenges</a:t>
            </a:r>
            <a:endParaRPr lang="en-US" b="1" u="sng"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t>Limited </a:t>
            </a:r>
            <a:r>
              <a:rPr lang="en-US" dirty="0" smtClean="0"/>
              <a:t>operational high performance computing </a:t>
            </a:r>
            <a:r>
              <a:rPr lang="en-US" dirty="0" smtClean="0"/>
              <a:t>availability</a:t>
            </a:r>
            <a:endParaRPr lang="en-US" dirty="0" smtClean="0"/>
          </a:p>
          <a:p>
            <a:r>
              <a:rPr lang="en-US" dirty="0" smtClean="0"/>
              <a:t>Model initialization issues within the first 24-36 </a:t>
            </a:r>
            <a:r>
              <a:rPr lang="en-US" dirty="0" smtClean="0"/>
              <a:t>hrs</a:t>
            </a:r>
            <a:endParaRPr lang="en-US" dirty="0" smtClean="0"/>
          </a:p>
          <a:p>
            <a:r>
              <a:rPr lang="en-US" dirty="0" smtClean="0"/>
              <a:t>Better utilization of existing satellite </a:t>
            </a:r>
            <a:r>
              <a:rPr lang="en-US" dirty="0" smtClean="0"/>
              <a:t>data</a:t>
            </a:r>
            <a:endParaRPr lang="en-US" dirty="0" smtClean="0"/>
          </a:p>
          <a:p>
            <a:r>
              <a:rPr lang="en-US" dirty="0" smtClean="0"/>
              <a:t>Development of useful probabilistic forecast products and effectively communicate the </a:t>
            </a:r>
            <a:r>
              <a:rPr lang="en-US" dirty="0" smtClean="0"/>
              <a:t>information</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4419600" y="933450"/>
            <a:ext cx="4572000" cy="3048000"/>
          </a:xfrm>
          <a:prstGeom prst="rect">
            <a:avLst/>
          </a:prstGeom>
          <a:noFill/>
          <a:ln w="9525">
            <a:noFill/>
            <a:miter lim="800000"/>
            <a:headEnd/>
            <a:tailEnd/>
          </a:ln>
        </p:spPr>
      </p:pic>
      <p:sp>
        <p:nvSpPr>
          <p:cNvPr id="68611" name="Text Box 3"/>
          <p:cNvSpPr txBox="1">
            <a:spLocks noChangeArrowheads="1"/>
          </p:cNvSpPr>
          <p:nvPr/>
        </p:nvSpPr>
        <p:spPr bwMode="auto">
          <a:xfrm>
            <a:off x="533400" y="995363"/>
            <a:ext cx="3505200" cy="2614612"/>
          </a:xfrm>
          <a:prstGeom prst="rect">
            <a:avLst/>
          </a:prstGeom>
          <a:noFill/>
          <a:ln w="9525">
            <a:noFill/>
            <a:miter lim="800000"/>
            <a:headEnd/>
            <a:tailEnd/>
          </a:ln>
          <a:effectLst/>
        </p:spPr>
        <p:txBody>
          <a:bodyPr>
            <a:spAutoFit/>
          </a:bodyPr>
          <a:lstStyle/>
          <a:p>
            <a:pPr eaLnBrk="0" hangingPunct="0"/>
            <a:r>
              <a:rPr lang="en-US" altLang="zh-CN" sz="2000" b="1" u="sng" dirty="0">
                <a:solidFill>
                  <a:srgbClr val="92D050"/>
                </a:solidFill>
                <a:latin typeface="Times" pitchFamily="18" charset="0"/>
              </a:rPr>
              <a:t>NOAA Gulfstream-IV jet:</a:t>
            </a:r>
          </a:p>
          <a:p>
            <a:pPr eaLnBrk="0" hangingPunct="0">
              <a:buFont typeface="Wingdings" pitchFamily="2" charset="2"/>
              <a:buChar char="§"/>
            </a:pPr>
            <a:r>
              <a:rPr lang="en-US" altLang="zh-CN" dirty="0" smtClean="0">
                <a:latin typeface="Times" pitchFamily="18" charset="0"/>
              </a:rPr>
              <a:t> Flight altitude: </a:t>
            </a:r>
            <a:endParaRPr lang="en-US" altLang="zh-CN" dirty="0">
              <a:latin typeface="Times" pitchFamily="18" charset="0"/>
            </a:endParaRPr>
          </a:p>
          <a:p>
            <a:pPr marL="639763" lvl="1" indent="-182563" eaLnBrk="0" hangingPunct="0">
              <a:buFont typeface="Wingdings" pitchFamily="2" charset="2"/>
              <a:buChar char="Ø"/>
            </a:pPr>
            <a:r>
              <a:rPr lang="en-US" altLang="zh-CN" sz="1200" dirty="0">
                <a:latin typeface="Times" pitchFamily="18" charset="0"/>
              </a:rPr>
              <a:t> ~45,000 ft (13700 </a:t>
            </a:r>
            <a:r>
              <a:rPr lang="en-US" altLang="zh-CN" sz="1200" dirty="0" smtClean="0">
                <a:latin typeface="Times" pitchFamily="18" charset="0"/>
              </a:rPr>
              <a:t>m, </a:t>
            </a:r>
            <a:r>
              <a:rPr lang="en-US" altLang="zh-CN" sz="1200" dirty="0">
                <a:latin typeface="Times" pitchFamily="18" charset="0"/>
              </a:rPr>
              <a:t>150 </a:t>
            </a:r>
            <a:r>
              <a:rPr lang="en-US" altLang="zh-CN" sz="1200" dirty="0" err="1">
                <a:latin typeface="Times" pitchFamily="18" charset="0"/>
              </a:rPr>
              <a:t>hPa</a:t>
            </a:r>
            <a:r>
              <a:rPr lang="en-US" altLang="zh-CN" sz="1200" dirty="0">
                <a:latin typeface="Times" pitchFamily="18" charset="0"/>
              </a:rPr>
              <a:t>)</a:t>
            </a:r>
          </a:p>
          <a:p>
            <a:pPr eaLnBrk="0" hangingPunct="0">
              <a:buFont typeface="Wingdings" pitchFamily="2" charset="2"/>
              <a:buChar char="§"/>
            </a:pPr>
            <a:r>
              <a:rPr lang="en-US" altLang="zh-CN" dirty="0" smtClean="0">
                <a:latin typeface="Times" pitchFamily="18" charset="0"/>
              </a:rPr>
              <a:t> Purpose</a:t>
            </a:r>
            <a:endParaRPr lang="zh-CN" altLang="en-US" dirty="0">
              <a:latin typeface="Times" pitchFamily="18" charset="0"/>
            </a:endParaRPr>
          </a:p>
          <a:p>
            <a:pPr marL="639763" lvl="1" indent="-182563" eaLnBrk="0" hangingPunct="0">
              <a:buFont typeface="Wingdings" pitchFamily="2" charset="2"/>
              <a:buChar char="Ø"/>
            </a:pPr>
            <a:r>
              <a:rPr lang="en-US" altLang="zh-CN" sz="1200" dirty="0" smtClean="0">
                <a:latin typeface="Times" pitchFamily="18" charset="0"/>
              </a:rPr>
              <a:t>synoptic</a:t>
            </a:r>
            <a:endParaRPr lang="zh-CN" altLang="en-US" sz="1200" dirty="0">
              <a:latin typeface="Times" pitchFamily="18" charset="0"/>
            </a:endParaRPr>
          </a:p>
          <a:p>
            <a:pPr eaLnBrk="0" hangingPunct="0">
              <a:buFont typeface="Wingdings" pitchFamily="2" charset="2"/>
              <a:buChar char="§"/>
            </a:pPr>
            <a:r>
              <a:rPr lang="en-US" altLang="zh-CN" dirty="0" smtClean="0">
                <a:latin typeface="Times" pitchFamily="18" charset="0"/>
              </a:rPr>
              <a:t> Instrument</a:t>
            </a:r>
            <a:endParaRPr lang="en-US" altLang="zh-CN" dirty="0">
              <a:latin typeface="Times" pitchFamily="18" charset="0"/>
            </a:endParaRPr>
          </a:p>
          <a:p>
            <a:pPr marL="639763" lvl="2" indent="-182563" eaLnBrk="0" hangingPunct="0">
              <a:buFont typeface="Wingdings" pitchFamily="2" charset="2"/>
              <a:buChar char="Ø"/>
            </a:pPr>
            <a:r>
              <a:rPr lang="en-US" altLang="zh-CN" sz="1200" dirty="0">
                <a:latin typeface="Times" pitchFamily="18" charset="0"/>
              </a:rPr>
              <a:t>GPS </a:t>
            </a:r>
            <a:r>
              <a:rPr lang="zh-CN" altLang="en-US" sz="1200" dirty="0" smtClean="0">
                <a:latin typeface="Times" pitchFamily="18" charset="0"/>
              </a:rPr>
              <a:t> </a:t>
            </a:r>
            <a:r>
              <a:rPr lang="en-US" altLang="zh-CN" sz="1200" dirty="0" err="1" smtClean="0">
                <a:latin typeface="Times" pitchFamily="18" charset="0"/>
              </a:rPr>
              <a:t>dropsonde</a:t>
            </a:r>
            <a:endParaRPr lang="en-US" altLang="zh-CN" sz="1200" dirty="0">
              <a:latin typeface="Times" pitchFamily="18" charset="0"/>
            </a:endParaRPr>
          </a:p>
          <a:p>
            <a:pPr eaLnBrk="0" hangingPunct="0">
              <a:buFont typeface="Wingdings" pitchFamily="2" charset="2"/>
              <a:buChar char="§"/>
            </a:pPr>
            <a:r>
              <a:rPr lang="en-US" altLang="zh-CN" dirty="0" smtClean="0">
                <a:latin typeface="Times" pitchFamily="18" charset="0"/>
              </a:rPr>
              <a:t> Observation frequency</a:t>
            </a:r>
            <a:endParaRPr lang="zh-CN" altLang="en-US" dirty="0">
              <a:latin typeface="Times" pitchFamily="18" charset="0"/>
            </a:endParaRPr>
          </a:p>
          <a:p>
            <a:pPr marL="639763" lvl="1" indent="-182563" eaLnBrk="0" hangingPunct="0">
              <a:buFont typeface="Wingdings" pitchFamily="2" charset="2"/>
              <a:buChar char="Ø"/>
            </a:pPr>
            <a:r>
              <a:rPr lang="en-US" altLang="zh-CN" sz="1200" dirty="0" smtClean="0">
                <a:latin typeface="Times" pitchFamily="18" charset="0"/>
              </a:rPr>
              <a:t>Flight level: </a:t>
            </a:r>
            <a:r>
              <a:rPr lang="en-US" altLang="zh-CN" sz="1200" dirty="0">
                <a:latin typeface="Times" pitchFamily="18" charset="0"/>
              </a:rPr>
              <a:t>1 Hz</a:t>
            </a:r>
          </a:p>
          <a:p>
            <a:pPr marL="639763" lvl="1" indent="-182563" eaLnBrk="0" hangingPunct="0">
              <a:buFont typeface="Wingdings" pitchFamily="2" charset="2"/>
              <a:buChar char="Ø"/>
            </a:pPr>
            <a:r>
              <a:rPr lang="en-US" altLang="zh-CN" sz="1200" dirty="0" err="1" smtClean="0">
                <a:latin typeface="Times" pitchFamily="18" charset="0"/>
              </a:rPr>
              <a:t>dropsonde</a:t>
            </a:r>
            <a:r>
              <a:rPr lang="en-US" altLang="zh-CN" sz="1200" dirty="0" smtClean="0">
                <a:latin typeface="Times" pitchFamily="18" charset="0"/>
              </a:rPr>
              <a:t>: </a:t>
            </a:r>
            <a:r>
              <a:rPr lang="en-US" altLang="zh-CN" sz="1200" dirty="0">
                <a:latin typeface="Times" pitchFamily="18" charset="0"/>
              </a:rPr>
              <a:t>~30 </a:t>
            </a:r>
            <a:r>
              <a:rPr lang="zh-CN" altLang="en-US" sz="1200" dirty="0">
                <a:latin typeface="Times" pitchFamily="18" charset="0"/>
              </a:rPr>
              <a:t>个</a:t>
            </a:r>
            <a:endParaRPr lang="en-US" altLang="zh-CN" sz="1200" dirty="0">
              <a:latin typeface="Times" pitchFamily="18" charset="0"/>
            </a:endParaRPr>
          </a:p>
          <a:p>
            <a:pPr marL="639763" lvl="1" indent="-182563" eaLnBrk="0" hangingPunct="0">
              <a:buFont typeface="Wingdings" pitchFamily="2" charset="2"/>
              <a:buChar char="Ø"/>
            </a:pPr>
            <a:r>
              <a:rPr lang="en-US" altLang="zh-CN" sz="1200" dirty="0" smtClean="0">
                <a:latin typeface="Times" pitchFamily="18" charset="0"/>
              </a:rPr>
              <a:t>interval: </a:t>
            </a:r>
            <a:r>
              <a:rPr lang="en-US" altLang="zh-CN" sz="1200" dirty="0">
                <a:latin typeface="Times" pitchFamily="18" charset="0"/>
              </a:rPr>
              <a:t>150-200  </a:t>
            </a:r>
            <a:r>
              <a:rPr lang="en-US" altLang="zh-CN" sz="1200" dirty="0" smtClean="0">
                <a:latin typeface="Times" pitchFamily="18" charset="0"/>
              </a:rPr>
              <a:t>km</a:t>
            </a:r>
            <a:endParaRPr lang="zh-CN" altLang="en-US" sz="1200" dirty="0">
              <a:latin typeface="Times" pitchFamily="18" charset="0"/>
            </a:endParaRPr>
          </a:p>
        </p:txBody>
      </p:sp>
      <p:pic>
        <p:nvPicPr>
          <p:cNvPr id="21507" name="Picture 2" descr="P3side"/>
          <p:cNvPicPr>
            <a:picLocks noChangeAspect="1" noChangeArrowheads="1"/>
          </p:cNvPicPr>
          <p:nvPr/>
        </p:nvPicPr>
        <p:blipFill>
          <a:blip r:embed="rId4" cstate="print"/>
          <a:srcRect/>
          <a:stretch>
            <a:fillRect/>
          </a:stretch>
        </p:blipFill>
        <p:spPr bwMode="auto">
          <a:xfrm>
            <a:off x="79375" y="3725863"/>
            <a:ext cx="4608513" cy="3071812"/>
          </a:xfrm>
          <a:prstGeom prst="rect">
            <a:avLst/>
          </a:prstGeom>
          <a:noFill/>
          <a:ln w="9525">
            <a:noFill/>
            <a:miter lim="800000"/>
            <a:headEnd/>
            <a:tailEnd/>
          </a:ln>
        </p:spPr>
      </p:pic>
      <p:sp>
        <p:nvSpPr>
          <p:cNvPr id="5" name="Text Box 3"/>
          <p:cNvSpPr txBox="1">
            <a:spLocks noChangeArrowheads="1"/>
          </p:cNvSpPr>
          <p:nvPr/>
        </p:nvSpPr>
        <p:spPr bwMode="auto">
          <a:xfrm>
            <a:off x="4953000" y="3894138"/>
            <a:ext cx="3657600" cy="2892425"/>
          </a:xfrm>
          <a:prstGeom prst="rect">
            <a:avLst/>
          </a:prstGeom>
          <a:noFill/>
          <a:ln w="9525">
            <a:noFill/>
            <a:miter lim="800000"/>
            <a:headEnd/>
            <a:tailEnd/>
          </a:ln>
          <a:effectLst/>
        </p:spPr>
        <p:txBody>
          <a:bodyPr>
            <a:spAutoFit/>
          </a:bodyPr>
          <a:lstStyle/>
          <a:p>
            <a:pPr eaLnBrk="0" fontAlgn="auto" hangingPunct="0">
              <a:spcBef>
                <a:spcPts val="0"/>
              </a:spcBef>
              <a:spcAft>
                <a:spcPts val="0"/>
              </a:spcAft>
              <a:defRPr/>
            </a:pPr>
            <a:r>
              <a:rPr lang="en-US" sz="2000" b="1" u="sng" dirty="0">
                <a:solidFill>
                  <a:srgbClr val="92D050"/>
                </a:solidFill>
                <a:uFill>
                  <a:solidFill>
                    <a:srgbClr val="FFFF00"/>
                  </a:solidFill>
                </a:uFill>
                <a:latin typeface="Times" charset="0"/>
                <a:ea typeface="+mn-ea"/>
              </a:rPr>
              <a:t>NOAA P-3:</a:t>
            </a:r>
          </a:p>
          <a:p>
            <a:pPr marL="182880" indent="-182880" eaLnBrk="0" fontAlgn="auto" hangingPunct="0">
              <a:spcBef>
                <a:spcPts val="0"/>
              </a:spcBef>
              <a:spcAft>
                <a:spcPts val="0"/>
              </a:spcAft>
              <a:buFont typeface="Wingdings" pitchFamily="2" charset="2"/>
              <a:buChar char="§"/>
              <a:defRPr/>
            </a:pPr>
            <a:r>
              <a:rPr lang="en-US" altLang="zh-CN" dirty="0" smtClean="0">
                <a:latin typeface="Times" charset="0"/>
                <a:ea typeface="+mn-ea"/>
              </a:rPr>
              <a:t>Flight altitude</a:t>
            </a:r>
            <a:endParaRPr lang="en-US" altLang="zh-CN" dirty="0">
              <a:latin typeface="Times" charset="0"/>
              <a:ea typeface="+mn-ea"/>
            </a:endParaRPr>
          </a:p>
          <a:p>
            <a:pPr marL="640080" lvl="1" indent="-182880" eaLnBrk="0" fontAlgn="auto" hangingPunct="0">
              <a:spcBef>
                <a:spcPts val="0"/>
              </a:spcBef>
              <a:spcAft>
                <a:spcPts val="0"/>
              </a:spcAft>
              <a:buFont typeface="Wingdings" pitchFamily="2" charset="2"/>
              <a:buChar char="Ø"/>
              <a:defRPr/>
            </a:pPr>
            <a:r>
              <a:rPr lang="en-US" sz="1200" dirty="0">
                <a:latin typeface="Times" charset="0"/>
                <a:ea typeface="+mn-ea"/>
              </a:rPr>
              <a:t> ~25,000 ft (</a:t>
            </a:r>
            <a:r>
              <a:rPr lang="en-US" sz="1200" dirty="0" smtClean="0">
                <a:latin typeface="Times" charset="0"/>
                <a:ea typeface="+mn-ea"/>
              </a:rPr>
              <a:t>7600</a:t>
            </a:r>
            <a:r>
              <a:rPr lang="en-US" altLang="zh-CN" sz="1200" dirty="0" smtClean="0">
                <a:latin typeface="Times" charset="0"/>
                <a:ea typeface="+mn-ea"/>
              </a:rPr>
              <a:t>m, </a:t>
            </a:r>
            <a:r>
              <a:rPr lang="en-US" altLang="zh-CN" sz="1200" dirty="0">
                <a:latin typeface="Times" charset="0"/>
                <a:ea typeface="+mn-ea"/>
              </a:rPr>
              <a:t>400 </a:t>
            </a:r>
            <a:r>
              <a:rPr lang="en-US" altLang="zh-CN" sz="1200" dirty="0" err="1">
                <a:latin typeface="Times" charset="0"/>
                <a:ea typeface="+mn-ea"/>
              </a:rPr>
              <a:t>hPa</a:t>
            </a:r>
            <a:r>
              <a:rPr lang="en-US" altLang="zh-CN" sz="1200" dirty="0">
                <a:latin typeface="Times" charset="0"/>
                <a:ea typeface="+mn-ea"/>
              </a:rPr>
              <a:t>)</a:t>
            </a:r>
            <a:endParaRPr lang="en-US" sz="1200" dirty="0">
              <a:latin typeface="Times" charset="0"/>
              <a:ea typeface="+mn-ea"/>
            </a:endParaRPr>
          </a:p>
          <a:p>
            <a:pPr marL="182880" indent="-182880" eaLnBrk="0" fontAlgn="auto" hangingPunct="0">
              <a:spcBef>
                <a:spcPts val="0"/>
              </a:spcBef>
              <a:spcAft>
                <a:spcPts val="0"/>
              </a:spcAft>
              <a:buFont typeface="Wingdings" pitchFamily="2" charset="2"/>
              <a:buChar char="§"/>
              <a:defRPr/>
            </a:pPr>
            <a:r>
              <a:rPr lang="en-US" altLang="zh-CN" dirty="0" smtClean="0">
                <a:latin typeface="Times" charset="0"/>
                <a:ea typeface="+mn-ea"/>
              </a:rPr>
              <a:t>Purpose</a:t>
            </a:r>
            <a:endParaRPr lang="en-US" dirty="0">
              <a:latin typeface="Times" charset="0"/>
              <a:ea typeface="+mn-ea"/>
            </a:endParaRPr>
          </a:p>
          <a:p>
            <a:pPr marL="640080" lvl="1" indent="-182880" eaLnBrk="0" fontAlgn="auto" hangingPunct="0">
              <a:spcBef>
                <a:spcPts val="0"/>
              </a:spcBef>
              <a:spcAft>
                <a:spcPts val="0"/>
              </a:spcAft>
              <a:buFont typeface="Wingdings" pitchFamily="2" charset="2"/>
              <a:buChar char="Ø"/>
              <a:defRPr/>
            </a:pPr>
            <a:r>
              <a:rPr lang="en-US" altLang="zh-CN" sz="1200" dirty="0" smtClean="0">
                <a:latin typeface="Times" charset="0"/>
                <a:ea typeface="+mn-ea"/>
              </a:rPr>
              <a:t>Inner core</a:t>
            </a:r>
            <a:endParaRPr lang="en-US" sz="1200" dirty="0">
              <a:latin typeface="Times" charset="0"/>
              <a:ea typeface="+mn-ea"/>
            </a:endParaRPr>
          </a:p>
          <a:p>
            <a:pPr marL="182880" indent="-182880" eaLnBrk="0" fontAlgn="auto" hangingPunct="0">
              <a:spcBef>
                <a:spcPts val="0"/>
              </a:spcBef>
              <a:spcAft>
                <a:spcPts val="0"/>
              </a:spcAft>
              <a:buFont typeface="Wingdings" pitchFamily="2" charset="2"/>
              <a:buChar char="§"/>
              <a:defRPr/>
            </a:pPr>
            <a:r>
              <a:rPr lang="en-US" altLang="zh-CN" dirty="0" smtClean="0">
                <a:latin typeface="Times" charset="0"/>
                <a:ea typeface="+mn-ea"/>
              </a:rPr>
              <a:t>Instrument</a:t>
            </a:r>
            <a:r>
              <a:rPr lang="en-US" dirty="0" smtClean="0">
                <a:latin typeface="Times" charset="0"/>
                <a:ea typeface="+mn-ea"/>
              </a:rPr>
              <a:t> </a:t>
            </a:r>
            <a:endParaRPr lang="en-US" dirty="0">
              <a:latin typeface="Times" charset="0"/>
              <a:ea typeface="+mn-ea"/>
            </a:endParaRPr>
          </a:p>
          <a:p>
            <a:pPr marL="640080" lvl="1" indent="-182880" eaLnBrk="0" fontAlgn="auto" hangingPunct="0">
              <a:spcBef>
                <a:spcPts val="0"/>
              </a:spcBef>
              <a:spcAft>
                <a:spcPts val="0"/>
              </a:spcAft>
              <a:buFont typeface="Wingdings" pitchFamily="2" charset="2"/>
              <a:buChar char="Ø"/>
              <a:defRPr/>
            </a:pPr>
            <a:r>
              <a:rPr lang="en-US" sz="1200" dirty="0" smtClean="0">
                <a:latin typeface="Times" charset="0"/>
                <a:ea typeface="+mn-ea"/>
              </a:rPr>
              <a:t>GPS </a:t>
            </a:r>
            <a:r>
              <a:rPr lang="en-US" altLang="zh-CN" sz="1200" dirty="0" err="1" smtClean="0">
                <a:latin typeface="Times" charset="0"/>
                <a:ea typeface="+mn-ea"/>
              </a:rPr>
              <a:t>dropsonde</a:t>
            </a:r>
            <a:endParaRPr lang="en-US" sz="1200" dirty="0">
              <a:latin typeface="Times" charset="0"/>
              <a:ea typeface="+mn-ea"/>
            </a:endParaRPr>
          </a:p>
          <a:p>
            <a:pPr marL="640080" lvl="1" indent="-182880" eaLnBrk="0" fontAlgn="auto" hangingPunct="0">
              <a:spcBef>
                <a:spcPts val="0"/>
              </a:spcBef>
              <a:spcAft>
                <a:spcPts val="0"/>
              </a:spcAft>
              <a:buFont typeface="Wingdings" pitchFamily="2" charset="2"/>
              <a:buChar char="Ø"/>
              <a:defRPr/>
            </a:pPr>
            <a:r>
              <a:rPr lang="en-US" sz="1200" dirty="0">
                <a:latin typeface="Times" charset="0"/>
                <a:ea typeface="+mn-ea"/>
              </a:rPr>
              <a:t>AXBT, </a:t>
            </a:r>
            <a:r>
              <a:rPr lang="en-US" altLang="zh-CN" sz="1200" dirty="0">
                <a:latin typeface="Times" charset="0"/>
                <a:ea typeface="+mn-ea"/>
              </a:rPr>
              <a:t>AXCP, AXCTD, </a:t>
            </a:r>
            <a:r>
              <a:rPr lang="en-US" altLang="zh-CN" sz="1200" dirty="0" err="1">
                <a:latin typeface="Times" charset="0"/>
                <a:ea typeface="+mn-ea"/>
              </a:rPr>
              <a:t>Bouy</a:t>
            </a:r>
            <a:endParaRPr lang="en-US" sz="1200" dirty="0">
              <a:latin typeface="Times" charset="0"/>
              <a:ea typeface="+mn-ea"/>
            </a:endParaRPr>
          </a:p>
          <a:p>
            <a:pPr marL="640080" lvl="1" indent="-182880" eaLnBrk="0" fontAlgn="auto" hangingPunct="0">
              <a:spcBef>
                <a:spcPts val="0"/>
              </a:spcBef>
              <a:spcAft>
                <a:spcPts val="0"/>
              </a:spcAft>
              <a:buFont typeface="Wingdings" pitchFamily="2" charset="2"/>
              <a:buChar char="Ø"/>
              <a:defRPr/>
            </a:pPr>
            <a:r>
              <a:rPr lang="en-US" sz="1200" dirty="0">
                <a:latin typeface="Times" charset="0"/>
                <a:ea typeface="+mn-ea"/>
              </a:rPr>
              <a:t>Doppler Radar</a:t>
            </a:r>
          </a:p>
          <a:p>
            <a:pPr marL="640080" lvl="1" indent="-182880" eaLnBrk="0" fontAlgn="auto" hangingPunct="0">
              <a:spcBef>
                <a:spcPts val="0"/>
              </a:spcBef>
              <a:spcAft>
                <a:spcPts val="0"/>
              </a:spcAft>
              <a:buFont typeface="Wingdings" pitchFamily="2" charset="2"/>
              <a:buChar char="Ø"/>
              <a:defRPr/>
            </a:pPr>
            <a:r>
              <a:rPr lang="en-US" sz="1200" dirty="0">
                <a:latin typeface="Times" charset="0"/>
                <a:ea typeface="+mn-ea"/>
              </a:rPr>
              <a:t>SFMR, DWRL etc.</a:t>
            </a:r>
          </a:p>
          <a:p>
            <a:pPr marL="182880" indent="-182880" eaLnBrk="0" fontAlgn="auto" hangingPunct="0">
              <a:spcBef>
                <a:spcPts val="0"/>
              </a:spcBef>
              <a:spcAft>
                <a:spcPts val="0"/>
              </a:spcAft>
              <a:buFont typeface="Wingdings" pitchFamily="2" charset="2"/>
              <a:buChar char="Ø"/>
              <a:defRPr/>
            </a:pPr>
            <a:r>
              <a:rPr lang="en-US" altLang="zh-CN" dirty="0" smtClean="0">
                <a:latin typeface="Times" charset="0"/>
                <a:ea typeface="+mn-ea"/>
              </a:rPr>
              <a:t>Observation frequency</a:t>
            </a:r>
            <a:endParaRPr lang="en-US" dirty="0">
              <a:latin typeface="Times" charset="0"/>
              <a:ea typeface="+mn-ea"/>
            </a:endParaRPr>
          </a:p>
          <a:p>
            <a:pPr marL="640080" lvl="1" indent="-182880" eaLnBrk="0" fontAlgn="auto" hangingPunct="0">
              <a:spcBef>
                <a:spcPts val="0"/>
              </a:spcBef>
              <a:spcAft>
                <a:spcPts val="0"/>
              </a:spcAft>
              <a:buFont typeface="Wingdings" pitchFamily="2" charset="2"/>
              <a:buChar char="Ø"/>
              <a:defRPr/>
            </a:pPr>
            <a:r>
              <a:rPr lang="en-US" altLang="zh-CN" sz="1200" dirty="0" err="1" smtClean="0">
                <a:latin typeface="Times" charset="0"/>
                <a:ea typeface="+mn-ea"/>
              </a:rPr>
              <a:t>dropsonde</a:t>
            </a:r>
            <a:r>
              <a:rPr lang="en-US" altLang="zh-CN" sz="1200" dirty="0" smtClean="0">
                <a:latin typeface="Times" charset="0"/>
                <a:ea typeface="+mn-ea"/>
              </a:rPr>
              <a:t>: </a:t>
            </a:r>
            <a:r>
              <a:rPr lang="en-US" altLang="zh-CN" sz="1200" dirty="0">
                <a:latin typeface="Times" charset="0"/>
                <a:ea typeface="+mn-ea"/>
              </a:rPr>
              <a:t>~</a:t>
            </a:r>
            <a:r>
              <a:rPr lang="en-US" sz="1200" dirty="0">
                <a:latin typeface="Times" charset="0"/>
                <a:ea typeface="+mn-ea"/>
              </a:rPr>
              <a:t>30 </a:t>
            </a:r>
            <a:r>
              <a:rPr lang="zh-CN" altLang="en-US" sz="1200" dirty="0">
                <a:latin typeface="Times" charset="0"/>
                <a:ea typeface="+mn-ea"/>
              </a:rPr>
              <a:t>个</a:t>
            </a:r>
            <a:endParaRPr lang="en-US" altLang="zh-CN" sz="1200" dirty="0">
              <a:latin typeface="Times" charset="0"/>
              <a:ea typeface="+mn-ea"/>
            </a:endParaRPr>
          </a:p>
        </p:txBody>
      </p:sp>
      <p:sp>
        <p:nvSpPr>
          <p:cNvPr id="7" name="TextBox 13"/>
          <p:cNvSpPr txBox="1">
            <a:spLocks noChangeArrowheads="1"/>
          </p:cNvSpPr>
          <p:nvPr/>
        </p:nvSpPr>
        <p:spPr bwMode="auto">
          <a:xfrm>
            <a:off x="1524000" y="381000"/>
            <a:ext cx="6324600" cy="646113"/>
          </a:xfrm>
          <a:prstGeom prst="rect">
            <a:avLst/>
          </a:prstGeom>
          <a:noFill/>
          <a:ln w="9525">
            <a:noFill/>
            <a:miter lim="800000"/>
            <a:headEnd/>
            <a:tailEnd/>
          </a:ln>
        </p:spPr>
        <p:txBody>
          <a:bodyPr>
            <a:spAutoFit/>
          </a:bodyPr>
          <a:lstStyle/>
          <a:p>
            <a:pPr algn="ctr" fontAlgn="auto">
              <a:spcBef>
                <a:spcPts val="0"/>
              </a:spcBef>
              <a:spcAft>
                <a:spcPts val="0"/>
              </a:spcAft>
              <a:defRPr/>
            </a:pPr>
            <a:r>
              <a:rPr lang="en-US" sz="3600" u="sng" dirty="0">
                <a:solidFill>
                  <a:srgbClr val="FFC000"/>
                </a:solidFill>
                <a:uFill>
                  <a:solidFill>
                    <a:srgbClr val="FFFF00"/>
                  </a:solidFill>
                </a:uFill>
                <a:latin typeface="Calibri" pitchFamily="34" charset="0"/>
                <a:ea typeface="+mn-ea"/>
              </a:rPr>
              <a:t>Airborne </a:t>
            </a:r>
            <a:r>
              <a:rPr lang="en-US" sz="3600" u="sng" dirty="0" smtClean="0">
                <a:solidFill>
                  <a:srgbClr val="FFC000"/>
                </a:solidFill>
                <a:uFill>
                  <a:solidFill>
                    <a:srgbClr val="FFFF00"/>
                  </a:solidFill>
                </a:uFill>
                <a:latin typeface="Calibri" pitchFamily="34" charset="0"/>
                <a:ea typeface="+mn-ea"/>
              </a:rPr>
              <a:t>Observation</a:t>
            </a:r>
            <a:endParaRPr lang="en-US" sz="3600" u="sng" dirty="0">
              <a:solidFill>
                <a:srgbClr val="FFC000"/>
              </a:solidFill>
              <a:uFill>
                <a:solidFill>
                  <a:srgbClr val="FFFF00"/>
                </a:solidFill>
              </a:uFill>
              <a:latin typeface="Calibri" pitchFamily="34" charset="0"/>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GOESCoveragetext2Scale"/>
          <p:cNvPicPr>
            <a:picLocks noChangeAspect="1" noChangeArrowheads="1"/>
          </p:cNvPicPr>
          <p:nvPr/>
        </p:nvPicPr>
        <p:blipFill>
          <a:blip r:embed="rId2" cstate="print"/>
          <a:srcRect/>
          <a:stretch>
            <a:fillRect/>
          </a:stretch>
        </p:blipFill>
        <p:spPr bwMode="auto">
          <a:xfrm>
            <a:off x="1219200" y="2057400"/>
            <a:ext cx="2874963" cy="1828800"/>
          </a:xfrm>
          <a:prstGeom prst="rect">
            <a:avLst/>
          </a:prstGeom>
          <a:noFill/>
          <a:ln w="9525">
            <a:noFill/>
            <a:miter lim="800000"/>
            <a:headEnd/>
            <a:tailEnd/>
          </a:ln>
        </p:spPr>
      </p:pic>
      <p:pic>
        <p:nvPicPr>
          <p:cNvPr id="23554" name="Picture 8" descr="Picture1.png"/>
          <p:cNvPicPr>
            <a:picLocks noChangeAspect="1"/>
          </p:cNvPicPr>
          <p:nvPr/>
        </p:nvPicPr>
        <p:blipFill>
          <a:blip r:embed="rId3" cstate="print"/>
          <a:srcRect/>
          <a:stretch>
            <a:fillRect/>
          </a:stretch>
        </p:blipFill>
        <p:spPr bwMode="auto">
          <a:xfrm>
            <a:off x="3429000" y="4905375"/>
            <a:ext cx="2438400" cy="1800225"/>
          </a:xfrm>
          <a:prstGeom prst="rect">
            <a:avLst/>
          </a:prstGeom>
          <a:noFill/>
          <a:ln w="9525">
            <a:noFill/>
            <a:miter lim="800000"/>
            <a:headEnd/>
            <a:tailEnd/>
          </a:ln>
        </p:spPr>
      </p:pic>
      <p:pic>
        <p:nvPicPr>
          <p:cNvPr id="23555" name="Picture 12" descr="ascat_photo"/>
          <p:cNvPicPr>
            <a:picLocks noChangeAspect="1" noChangeArrowheads="1"/>
          </p:cNvPicPr>
          <p:nvPr/>
        </p:nvPicPr>
        <p:blipFill>
          <a:blip r:embed="rId4" cstate="print"/>
          <a:srcRect/>
          <a:stretch>
            <a:fillRect/>
          </a:stretch>
        </p:blipFill>
        <p:spPr bwMode="auto">
          <a:xfrm>
            <a:off x="6096000" y="2667000"/>
            <a:ext cx="2057400" cy="1985963"/>
          </a:xfrm>
          <a:prstGeom prst="rect">
            <a:avLst/>
          </a:prstGeom>
          <a:noFill/>
          <a:ln w="9525">
            <a:noFill/>
            <a:miter lim="800000"/>
            <a:headEnd/>
            <a:tailEnd/>
          </a:ln>
        </p:spPr>
      </p:pic>
      <p:sp>
        <p:nvSpPr>
          <p:cNvPr id="23556" name="Rectangle 7"/>
          <p:cNvSpPr txBox="1">
            <a:spLocks noChangeArrowheads="1"/>
          </p:cNvSpPr>
          <p:nvPr/>
        </p:nvSpPr>
        <p:spPr bwMode="auto">
          <a:xfrm>
            <a:off x="0" y="0"/>
            <a:ext cx="9144000" cy="931863"/>
          </a:xfrm>
          <a:prstGeom prst="rect">
            <a:avLst/>
          </a:prstGeom>
          <a:noFill/>
          <a:ln w="9525">
            <a:noFill/>
            <a:miter lim="800000"/>
            <a:headEnd/>
            <a:tailEnd/>
          </a:ln>
        </p:spPr>
        <p:txBody>
          <a:bodyPr/>
          <a:lstStyle/>
          <a:p>
            <a:pPr algn="ctr">
              <a:lnSpc>
                <a:spcPct val="80000"/>
              </a:lnSpc>
            </a:pPr>
            <a:endParaRPr lang="en-US" altLang="zh-CN" sz="2600">
              <a:solidFill>
                <a:srgbClr val="FFFF00"/>
              </a:solidFill>
              <a:latin typeface="Calibri" pitchFamily="34" charset="0"/>
            </a:endParaRPr>
          </a:p>
        </p:txBody>
      </p:sp>
      <p:sp>
        <p:nvSpPr>
          <p:cNvPr id="21510" name="TextBox 13"/>
          <p:cNvSpPr txBox="1">
            <a:spLocks noChangeArrowheads="1"/>
          </p:cNvSpPr>
          <p:nvPr/>
        </p:nvSpPr>
        <p:spPr bwMode="auto">
          <a:xfrm>
            <a:off x="1447800" y="381000"/>
            <a:ext cx="6400800" cy="646113"/>
          </a:xfrm>
          <a:prstGeom prst="rect">
            <a:avLst/>
          </a:prstGeom>
          <a:noFill/>
          <a:ln w="9525">
            <a:noFill/>
            <a:miter lim="800000"/>
            <a:headEnd/>
            <a:tailEnd/>
          </a:ln>
        </p:spPr>
        <p:txBody>
          <a:bodyPr>
            <a:spAutoFit/>
          </a:bodyPr>
          <a:lstStyle/>
          <a:p>
            <a:pPr algn="ctr" fontAlgn="auto">
              <a:spcBef>
                <a:spcPts val="0"/>
              </a:spcBef>
              <a:spcAft>
                <a:spcPts val="0"/>
              </a:spcAft>
              <a:defRPr/>
            </a:pPr>
            <a:r>
              <a:rPr lang="en-US" sz="3600" u="sng" dirty="0">
                <a:solidFill>
                  <a:srgbClr val="FFC000"/>
                </a:solidFill>
                <a:uFill>
                  <a:solidFill>
                    <a:srgbClr val="FFFF00"/>
                  </a:solidFill>
                </a:uFill>
                <a:latin typeface="Calibri" pitchFamily="34" charset="0"/>
                <a:ea typeface="+mn-ea"/>
              </a:rPr>
              <a:t>Satellite </a:t>
            </a:r>
            <a:r>
              <a:rPr lang="en-US" sz="3600" u="sng" dirty="0" smtClean="0">
                <a:solidFill>
                  <a:srgbClr val="FFC000"/>
                </a:solidFill>
                <a:uFill>
                  <a:solidFill>
                    <a:srgbClr val="FFFF00"/>
                  </a:solidFill>
                </a:uFill>
                <a:latin typeface="Calibri" pitchFamily="34" charset="0"/>
                <a:ea typeface="+mn-ea"/>
              </a:rPr>
              <a:t>Observation</a:t>
            </a:r>
            <a:endParaRPr lang="en-US" sz="3600" u="sng" dirty="0">
              <a:solidFill>
                <a:srgbClr val="FFC000"/>
              </a:solidFill>
              <a:uFill>
                <a:solidFill>
                  <a:srgbClr val="FFFF00"/>
                </a:solidFill>
              </a:uFill>
              <a:latin typeface="Calibri" pitchFamily="34" charset="0"/>
              <a:ea typeface="+mn-ea"/>
            </a:endParaRPr>
          </a:p>
        </p:txBody>
      </p:sp>
      <p:pic>
        <p:nvPicPr>
          <p:cNvPr id="23558" name="Picture 10" descr="Aqua_instruments.jpg"/>
          <p:cNvPicPr>
            <a:picLocks noChangeAspect="1"/>
          </p:cNvPicPr>
          <p:nvPr/>
        </p:nvPicPr>
        <p:blipFill>
          <a:blip r:embed="rId5" cstate="print"/>
          <a:srcRect/>
          <a:stretch>
            <a:fillRect/>
          </a:stretch>
        </p:blipFill>
        <p:spPr bwMode="auto">
          <a:xfrm>
            <a:off x="228600" y="4913313"/>
            <a:ext cx="2667000" cy="1765300"/>
          </a:xfrm>
          <a:prstGeom prst="rect">
            <a:avLst/>
          </a:prstGeom>
          <a:noFill/>
          <a:ln w="9525">
            <a:noFill/>
            <a:miter lim="800000"/>
            <a:headEnd/>
            <a:tailEnd/>
          </a:ln>
        </p:spPr>
      </p:pic>
      <p:sp>
        <p:nvSpPr>
          <p:cNvPr id="21512" name="TextBox 12"/>
          <p:cNvSpPr txBox="1">
            <a:spLocks noChangeArrowheads="1"/>
          </p:cNvSpPr>
          <p:nvPr/>
        </p:nvSpPr>
        <p:spPr bwMode="auto">
          <a:xfrm>
            <a:off x="304800" y="1066800"/>
            <a:ext cx="4449763" cy="923925"/>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Char char="•"/>
              <a:defRPr/>
            </a:pPr>
            <a:r>
              <a:rPr lang="en-US" dirty="0">
                <a:solidFill>
                  <a:srgbClr val="92D050"/>
                </a:solidFill>
                <a:latin typeface="+mn-lt"/>
                <a:ea typeface="+mn-ea"/>
              </a:rPr>
              <a:t> </a:t>
            </a:r>
            <a:r>
              <a:rPr lang="en-US" b="1" u="sng" dirty="0">
                <a:solidFill>
                  <a:srgbClr val="92D050"/>
                </a:solidFill>
                <a:uFill>
                  <a:solidFill>
                    <a:srgbClr val="FFFF00"/>
                  </a:solidFill>
                </a:uFill>
                <a:latin typeface="+mn-lt"/>
                <a:ea typeface="+mn-ea"/>
              </a:rPr>
              <a:t>Geostationary</a:t>
            </a:r>
          </a:p>
          <a:p>
            <a:pPr lvl="1" fontAlgn="auto">
              <a:spcBef>
                <a:spcPts val="0"/>
              </a:spcBef>
              <a:spcAft>
                <a:spcPts val="0"/>
              </a:spcAft>
              <a:buFont typeface="Wingdings" pitchFamily="2" charset="2"/>
              <a:buChar char="ü"/>
              <a:defRPr/>
            </a:pPr>
            <a:r>
              <a:rPr lang="en-US" dirty="0">
                <a:latin typeface="+mn-lt"/>
                <a:ea typeface="+mn-ea"/>
              </a:rPr>
              <a:t> visible, infrared, water vapor channels</a:t>
            </a:r>
          </a:p>
          <a:p>
            <a:pPr lvl="1" fontAlgn="auto">
              <a:spcBef>
                <a:spcPts val="0"/>
              </a:spcBef>
              <a:spcAft>
                <a:spcPts val="0"/>
              </a:spcAft>
              <a:buFont typeface="Wingdings" pitchFamily="2" charset="2"/>
              <a:buChar char="ü"/>
              <a:defRPr/>
            </a:pPr>
            <a:r>
              <a:rPr lang="en-US" dirty="0">
                <a:latin typeface="+mn-lt"/>
                <a:ea typeface="+mn-ea"/>
              </a:rPr>
              <a:t> cloud structure, cloud-drift winds</a:t>
            </a:r>
          </a:p>
        </p:txBody>
      </p:sp>
      <p:sp>
        <p:nvSpPr>
          <p:cNvPr id="21513" name="TextBox 13"/>
          <p:cNvSpPr txBox="1">
            <a:spLocks noChangeArrowheads="1"/>
          </p:cNvSpPr>
          <p:nvPr/>
        </p:nvSpPr>
        <p:spPr bwMode="auto">
          <a:xfrm>
            <a:off x="304800" y="4038600"/>
            <a:ext cx="4495800" cy="923925"/>
          </a:xfrm>
          <a:prstGeom prst="rect">
            <a:avLst/>
          </a:prstGeom>
          <a:noFill/>
          <a:ln w="9525">
            <a:noFill/>
            <a:miter lim="800000"/>
            <a:headEnd/>
            <a:tailEnd/>
          </a:ln>
        </p:spPr>
        <p:txBody>
          <a:bodyPr>
            <a:spAutoFit/>
          </a:bodyPr>
          <a:lstStyle/>
          <a:p>
            <a:pPr fontAlgn="auto">
              <a:spcBef>
                <a:spcPts val="0"/>
              </a:spcBef>
              <a:spcAft>
                <a:spcPts val="0"/>
              </a:spcAft>
              <a:buFont typeface="Arial" pitchFamily="34" charset="0"/>
              <a:buChar char="•"/>
              <a:defRPr/>
            </a:pPr>
            <a:r>
              <a:rPr lang="en-US" dirty="0">
                <a:solidFill>
                  <a:srgbClr val="92D050"/>
                </a:solidFill>
                <a:latin typeface="+mn-lt"/>
                <a:ea typeface="+mn-ea"/>
              </a:rPr>
              <a:t> </a:t>
            </a:r>
            <a:r>
              <a:rPr lang="en-US" b="1" u="sng" dirty="0">
                <a:solidFill>
                  <a:srgbClr val="92D050"/>
                </a:solidFill>
                <a:uFill>
                  <a:solidFill>
                    <a:srgbClr val="FFFF00"/>
                  </a:solidFill>
                </a:uFill>
                <a:latin typeface="+mn-lt"/>
                <a:ea typeface="+mn-ea"/>
              </a:rPr>
              <a:t>Polar-orbiting</a:t>
            </a:r>
          </a:p>
          <a:p>
            <a:pPr lvl="1" fontAlgn="auto">
              <a:spcBef>
                <a:spcPts val="0"/>
              </a:spcBef>
              <a:spcAft>
                <a:spcPts val="0"/>
              </a:spcAft>
              <a:buFont typeface="Wingdings" pitchFamily="2" charset="2"/>
              <a:buChar char="ü"/>
              <a:defRPr/>
            </a:pPr>
            <a:r>
              <a:rPr lang="en-US" dirty="0">
                <a:latin typeface="+mn-lt"/>
                <a:ea typeface="+mn-ea"/>
              </a:rPr>
              <a:t> passive microwave channels</a:t>
            </a:r>
          </a:p>
          <a:p>
            <a:pPr lvl="1" fontAlgn="auto">
              <a:spcBef>
                <a:spcPts val="0"/>
              </a:spcBef>
              <a:spcAft>
                <a:spcPts val="0"/>
              </a:spcAft>
              <a:buFont typeface="Wingdings" pitchFamily="2" charset="2"/>
              <a:buChar char="ü"/>
              <a:defRPr/>
            </a:pPr>
            <a:r>
              <a:rPr lang="en-US" dirty="0">
                <a:latin typeface="+mn-lt"/>
                <a:ea typeface="+mn-ea"/>
              </a:rPr>
              <a:t> precipitation structure, ice scattering</a:t>
            </a:r>
          </a:p>
        </p:txBody>
      </p:sp>
      <p:sp>
        <p:nvSpPr>
          <p:cNvPr id="21514" name="TextBox 15"/>
          <p:cNvSpPr txBox="1">
            <a:spLocks noChangeArrowheads="1"/>
          </p:cNvSpPr>
          <p:nvPr/>
        </p:nvSpPr>
        <p:spPr bwMode="auto">
          <a:xfrm>
            <a:off x="5029200" y="1676400"/>
            <a:ext cx="4267200" cy="923925"/>
          </a:xfrm>
          <a:prstGeom prst="rect">
            <a:avLst/>
          </a:prstGeom>
          <a:noFill/>
          <a:ln w="9525">
            <a:noFill/>
            <a:miter lim="800000"/>
            <a:headEnd/>
            <a:tailEnd/>
          </a:ln>
        </p:spPr>
        <p:txBody>
          <a:bodyPr>
            <a:spAutoFit/>
          </a:bodyPr>
          <a:lstStyle/>
          <a:p>
            <a:pPr fontAlgn="auto">
              <a:spcBef>
                <a:spcPts val="0"/>
              </a:spcBef>
              <a:spcAft>
                <a:spcPts val="0"/>
              </a:spcAft>
              <a:buFont typeface="Arial" pitchFamily="34" charset="0"/>
              <a:buChar char="•"/>
              <a:defRPr/>
            </a:pPr>
            <a:r>
              <a:rPr lang="en-US" dirty="0">
                <a:solidFill>
                  <a:srgbClr val="92D050"/>
                </a:solidFill>
                <a:latin typeface="+mn-lt"/>
                <a:ea typeface="+mn-ea"/>
              </a:rPr>
              <a:t> </a:t>
            </a:r>
            <a:r>
              <a:rPr lang="en-US" b="1" u="sng" dirty="0">
                <a:solidFill>
                  <a:srgbClr val="92D050"/>
                </a:solidFill>
                <a:uFill>
                  <a:solidFill>
                    <a:srgbClr val="FFFF00"/>
                  </a:solidFill>
                </a:uFill>
                <a:latin typeface="+mn-lt"/>
                <a:ea typeface="+mn-ea"/>
              </a:rPr>
              <a:t>Polar-orbiting</a:t>
            </a:r>
          </a:p>
          <a:p>
            <a:pPr lvl="1" fontAlgn="auto">
              <a:spcBef>
                <a:spcPts val="0"/>
              </a:spcBef>
              <a:spcAft>
                <a:spcPts val="0"/>
              </a:spcAft>
              <a:buFont typeface="Wingdings" pitchFamily="2" charset="2"/>
              <a:buChar char="ü"/>
              <a:defRPr/>
            </a:pPr>
            <a:r>
              <a:rPr lang="en-US" dirty="0">
                <a:latin typeface="+mn-lt"/>
                <a:ea typeface="+mn-ea"/>
              </a:rPr>
              <a:t> active </a:t>
            </a:r>
            <a:r>
              <a:rPr lang="en-US" dirty="0" err="1">
                <a:latin typeface="+mn-lt"/>
                <a:ea typeface="+mn-ea"/>
              </a:rPr>
              <a:t>scatterometer</a:t>
            </a:r>
            <a:endParaRPr lang="en-US" dirty="0">
              <a:latin typeface="+mn-lt"/>
              <a:ea typeface="+mn-ea"/>
            </a:endParaRPr>
          </a:p>
          <a:p>
            <a:pPr lvl="1" fontAlgn="auto">
              <a:spcBef>
                <a:spcPts val="0"/>
              </a:spcBef>
              <a:spcAft>
                <a:spcPts val="0"/>
              </a:spcAft>
              <a:buFont typeface="Wingdings" pitchFamily="2" charset="2"/>
              <a:buChar char="ü"/>
              <a:defRPr/>
            </a:pPr>
            <a:r>
              <a:rPr lang="en-US" dirty="0">
                <a:latin typeface="+mn-lt"/>
                <a:ea typeface="+mn-ea"/>
              </a:rPr>
              <a:t> surface wind speed and direction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TotalTime>
  <Words>2690</Words>
  <Application>Microsoft Office PowerPoint</Application>
  <PresentationFormat>On-screen Show (4:3)</PresentationFormat>
  <Paragraphs>605</Paragraphs>
  <Slides>32</Slides>
  <Notes>9</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Advancing the Operational HWRF Through Observation --A pathway from research to operation </vt:lpstr>
      <vt:lpstr>Outline</vt:lpstr>
      <vt:lpstr>Hurricane Category  (Saffir-Simpson Hurricane Wind Scale)</vt:lpstr>
      <vt:lpstr>Costliest and Deadliest Tropical Storms</vt:lpstr>
      <vt:lpstr>The Good – Track forecast improvements</vt:lpstr>
      <vt:lpstr>Slide 6</vt:lpstr>
      <vt:lpstr>HFIP Challenges</vt:lpstr>
      <vt:lpstr>Slide 8</vt:lpstr>
      <vt:lpstr>Slide 9</vt:lpstr>
      <vt:lpstr>Slide 10</vt:lpstr>
      <vt:lpstr>Synoptic Environment (Megi 2010)</vt:lpstr>
      <vt:lpstr>Earl (2010) Vortex Structure</vt:lpstr>
      <vt:lpstr>Turbulence Structure</vt:lpstr>
      <vt:lpstr>Hurricane BL Structure</vt:lpstr>
      <vt:lpstr>Microphysics Structure</vt:lpstr>
      <vt:lpstr>High Resolution PBL Physics Parameters</vt:lpstr>
      <vt:lpstr>Major HWRF active developments</vt:lpstr>
      <vt:lpstr>Slide 18</vt:lpstr>
      <vt:lpstr>Main Development Activities</vt:lpstr>
      <vt:lpstr>Coupling processes</vt:lpstr>
      <vt:lpstr>Slide 21</vt:lpstr>
      <vt:lpstr>Slide 22</vt:lpstr>
      <vt:lpstr>Current Model Configurations</vt:lpstr>
      <vt:lpstr>Slide 24</vt:lpstr>
      <vt:lpstr>Slide 25</vt:lpstr>
      <vt:lpstr>Slide 26</vt:lpstr>
      <vt:lpstr>Slide 27</vt:lpstr>
      <vt:lpstr>Possible Applications</vt:lpstr>
      <vt:lpstr>Megi路径预报</vt:lpstr>
      <vt:lpstr>Megi强度预报</vt:lpstr>
      <vt:lpstr>Slide 31</vt:lpstr>
      <vt:lpstr>Slide 32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Operational HWRF Through Observation --A pathway from research to operation </dc:title>
  <dc:creator>xzhang</dc:creator>
  <cp:lastModifiedBy>xzhang</cp:lastModifiedBy>
  <cp:revision>44</cp:revision>
  <dcterms:created xsi:type="dcterms:W3CDTF">2012-03-03T00:26:20Z</dcterms:created>
  <dcterms:modified xsi:type="dcterms:W3CDTF">2012-03-03T22:33:56Z</dcterms:modified>
</cp:coreProperties>
</file>