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Default Extension="vml" ContentType="application/vnd.openxmlformats-officedocument.vmlDrawing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104" r:id="rId1"/>
  </p:sldMasterIdLst>
  <p:notesMasterIdLst>
    <p:notesMasterId r:id="rId21"/>
  </p:notesMasterIdLst>
  <p:handoutMasterIdLst>
    <p:handoutMasterId r:id="rId22"/>
  </p:handoutMasterIdLst>
  <p:sldIdLst>
    <p:sldId id="411" r:id="rId2"/>
    <p:sldId id="440" r:id="rId3"/>
    <p:sldId id="438" r:id="rId4"/>
    <p:sldId id="454" r:id="rId5"/>
    <p:sldId id="433" r:id="rId6"/>
    <p:sldId id="434" r:id="rId7"/>
    <p:sldId id="436" r:id="rId8"/>
    <p:sldId id="437" r:id="rId9"/>
    <p:sldId id="452" r:id="rId10"/>
    <p:sldId id="451" r:id="rId11"/>
    <p:sldId id="455" r:id="rId12"/>
    <p:sldId id="456" r:id="rId13"/>
    <p:sldId id="458" r:id="rId14"/>
    <p:sldId id="457" r:id="rId15"/>
    <p:sldId id="453" r:id="rId16"/>
    <p:sldId id="442" r:id="rId17"/>
    <p:sldId id="443" r:id="rId18"/>
    <p:sldId id="444" r:id="rId19"/>
    <p:sldId id="448" r:id="rId20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ance" initials="lb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EEED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0037" autoAdjust="0"/>
    <p:restoredTop sz="94660"/>
  </p:normalViewPr>
  <p:slideViewPr>
    <p:cSldViewPr>
      <p:cViewPr>
        <p:scale>
          <a:sx n="150" d="100"/>
          <a:sy n="150" d="100"/>
        </p:scale>
        <p:origin x="-154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69EBEEB-6AB2-47CF-89CB-42980E6FDFE2}" type="datetimeFigureOut">
              <a:rPr lang="en-US" smtClean="0"/>
              <a:pPr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649FEF9-4E9C-4B00-A9C2-6458E3D56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AFBC5F6-3210-4A38-94A7-78B672241A42}" type="datetimeFigureOut">
              <a:rPr lang="en-US" smtClean="0"/>
              <a:pPr/>
              <a:t>11/14/12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688ED1C-DAA6-4984-BCA2-B52835DB45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ED1C-DAA6-4984-BCA2-B52835DB45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0602BD-730E-F04E-A005-0052CCD1A711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9A88-3975-3C46-842F-864F4122E0C5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8BDB-84AC-A841-AE10-C65A139E12F7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17A0-9A37-EB43-95F0-0BA3CB38C144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D234-49DF-E744-9241-DDF800C5E3B6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1DAD-5670-4744-989D-14D8209A63C5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622C-F909-874C-A300-22E891324CFC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90DA-BA6C-594A-B597-C832E9BEFFF3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0CEA-2CC9-A841-9A60-65F5F2D28E79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6908-3C4A-FF41-A092-573F126C9C72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3331-B503-9B43-BBCD-F2DA865172D0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9FC-136F-1949-86FB-F19EE1A8E3FC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BDB5CE-EA5F-8D43-BBFB-033A03A0339E}" type="datetime1">
              <a:rPr lang="en-US" smtClean="0"/>
              <a:t>11/14/12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gif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Ligia Bernardet &amp; Shaowu Bao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Nov 06, 2012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HWRF flux test</a:t>
            </a:r>
            <a:endParaRPr dirty="0" smtClean="0">
              <a:ea typeface="ＭＳ Ｐゴシック" pitchFamily="34" charset="-128"/>
            </a:endParaRPr>
          </a:p>
        </p:txBody>
      </p:sp>
      <p:pic>
        <p:nvPicPr>
          <p:cNvPr id="15364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eslie_sst_diff_notsameIC_t48h.png"/>
          <p:cNvPicPr>
            <a:picLocks noChangeAspect="1"/>
          </p:cNvPicPr>
          <p:nvPr/>
        </p:nvPicPr>
        <p:blipFill>
          <a:blip r:embed="rId2"/>
          <a:srcRect l="9000" r="2700" b="2400"/>
          <a:stretch>
            <a:fillRect/>
          </a:stretch>
        </p:blipFill>
        <p:spPr>
          <a:xfrm>
            <a:off x="304800" y="3429000"/>
            <a:ext cx="2825961" cy="2342694"/>
          </a:xfrm>
          <a:prstGeom prst="rect">
            <a:avLst/>
          </a:prstGeom>
        </p:spPr>
      </p:pic>
      <p:pic>
        <p:nvPicPr>
          <p:cNvPr id="3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D12_HDFL_WDER_me_line.png"/>
          <p:cNvPicPr>
            <a:picLocks noChangeAspect="1"/>
          </p:cNvPicPr>
          <p:nvPr/>
        </p:nvPicPr>
        <p:blipFill>
          <a:blip r:embed="rId4"/>
          <a:srcRect l="10636" t="7059" r="2454" b="7059"/>
          <a:stretch>
            <a:fillRect/>
          </a:stretch>
        </p:blipFill>
        <p:spPr>
          <a:xfrm>
            <a:off x="301752" y="1216152"/>
            <a:ext cx="2897928" cy="221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Leslie bias and 09/04 00Z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1406" t="12188" r="1406" b="1875"/>
          <a:stretch>
            <a:fillRect/>
          </a:stretch>
        </p:blipFill>
        <p:spPr>
          <a:xfrm>
            <a:off x="5029200" y="1447800"/>
            <a:ext cx="3554701" cy="2357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l="1406" t="12188" r="1406" b="1875"/>
          <a:stretch>
            <a:fillRect/>
          </a:stretch>
        </p:blipFill>
        <p:spPr>
          <a:xfrm>
            <a:off x="5105400" y="3886200"/>
            <a:ext cx="3554731" cy="2357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1524000"/>
            <a:ext cx="1524000" cy="175432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HDFL reduces intensity (as expected). Is it because of low SST under storm?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181600"/>
            <a:ext cx="1524000" cy="1477328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linearity:</a:t>
            </a:r>
          </a:p>
          <a:p>
            <a:pPr>
              <a:buFont typeface="Arial"/>
              <a:buChar char="•"/>
            </a:pPr>
            <a:r>
              <a:rPr lang="en-US" dirty="0" smtClean="0"/>
              <a:t> more mixing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more cooling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less intensity</a:t>
            </a:r>
          </a:p>
          <a:p>
            <a:pPr>
              <a:buFont typeface="Arial"/>
              <a:buChar char="•"/>
            </a:pPr>
            <a:r>
              <a:rPr lang="en-US" dirty="0" smtClean="0"/>
              <a:t> less mixing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209800" y="4038600"/>
            <a:ext cx="1295404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6248400"/>
            <a:ext cx="166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storm center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952500" y="5295900"/>
            <a:ext cx="1752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743200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2514600"/>
            <a:ext cx="1828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7200" y="2468880"/>
            <a:ext cx="2743200" cy="152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29000" y="3352800"/>
            <a:ext cx="1524000" cy="175432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48 h, control has cooler SST than flux exp (contrary to linear interpretation)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44196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5504688" y="2704306"/>
            <a:ext cx="205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2L.2012090400.Vmax.gif"/>
          <p:cNvPicPr>
            <a:picLocks noChangeAspect="1"/>
          </p:cNvPicPr>
          <p:nvPr/>
        </p:nvPicPr>
        <p:blipFill>
          <a:blip r:embed="rId3"/>
          <a:srcRect t="19688" b="2813"/>
          <a:stretch>
            <a:fillRect/>
          </a:stretch>
        </p:blipFill>
        <p:spPr>
          <a:xfrm>
            <a:off x="228600" y="4042339"/>
            <a:ext cx="3657600" cy="2126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2438400" cy="58477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Rerun using same IC for control and flux experiment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Leslie: rerun with same IC 09/04 00Z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2188" b="1875"/>
          <a:stretch>
            <a:fillRect/>
          </a:stretch>
        </p:blipFill>
        <p:spPr>
          <a:xfrm>
            <a:off x="304800" y="1553445"/>
            <a:ext cx="3657600" cy="2357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2209800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Original run (cycled)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257800"/>
            <a:ext cx="4648200" cy="707886"/>
          </a:xfrm>
          <a:prstGeom prst="rect">
            <a:avLst/>
          </a:prstGeom>
          <a:solidFill>
            <a:schemeClr val="accent4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each run, different fluxes make a small difference, which gets compounded by cycling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343400"/>
            <a:ext cx="4724400" cy="70788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Sensitivity to IC will lead to differences that are not just because of fluxes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172200"/>
            <a:ext cx="7696200" cy="369332"/>
          </a:xfrm>
          <a:prstGeom prst="rect">
            <a:avLst/>
          </a:prstGeom>
          <a:solidFill>
            <a:schemeClr val="accent6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Caution should be used when differences between a pair of runs is </a:t>
            </a:r>
            <a:r>
              <a:rPr lang="en-US" b="1" dirty="0" smtClean="0"/>
              <a:t>analyzed!!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1371600"/>
            <a:ext cx="4724400" cy="2800766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Question: </a:t>
            </a:r>
            <a:r>
              <a:rPr lang="en-US" sz="2200" dirty="0" smtClean="0"/>
              <a:t>How </a:t>
            </a:r>
            <a:r>
              <a:rPr lang="en-US" sz="2200" dirty="0" smtClean="0"/>
              <a:t>much of the difference between HDFL and HD12 for a given case is due to fluxes change as opposed to sensitivity to IC</a:t>
            </a:r>
            <a:r>
              <a:rPr lang="en-US" sz="2200" dirty="0" smtClean="0"/>
              <a:t>?</a:t>
            </a:r>
          </a:p>
          <a:p>
            <a:r>
              <a:rPr lang="en-US" sz="2200" b="1" dirty="0" smtClean="0"/>
              <a:t>Method: </a:t>
            </a:r>
            <a:r>
              <a:rPr lang="en-US" sz="2200" dirty="0" smtClean="0"/>
              <a:t>Ran with same IC</a:t>
            </a:r>
          </a:p>
          <a:p>
            <a:r>
              <a:rPr lang="en-US" sz="2200" b="1" dirty="0" smtClean="0"/>
              <a:t>Answer: </a:t>
            </a:r>
            <a:r>
              <a:rPr lang="en-US" sz="2200" dirty="0" smtClean="0"/>
              <a:t>When same IC are used, differences between HD12 and HDFL are much </a:t>
            </a:r>
            <a:r>
              <a:rPr lang="en-US" sz="2200" dirty="0" smtClean="0"/>
              <a:t>smaller</a:t>
            </a:r>
            <a:endParaRPr lang="en-US" sz="2200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TEMPDIFF_loc_fhr24_depth_time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648200"/>
            <a:ext cx="2032000" cy="1524000"/>
          </a:xfrm>
          <a:prstGeom prst="rect">
            <a:avLst/>
          </a:prstGeom>
        </p:spPr>
      </p:pic>
      <p:pic>
        <p:nvPicPr>
          <p:cNvPr id="49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Nonlinearity in ocean response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12L.2012090400.Vmax.gif"/>
          <p:cNvPicPr>
            <a:picLocks noChangeAspect="1"/>
          </p:cNvPicPr>
          <p:nvPr/>
        </p:nvPicPr>
        <p:blipFill>
          <a:blip r:embed="rId4"/>
          <a:srcRect t="12188" b="2813"/>
          <a:stretch>
            <a:fillRect/>
          </a:stretch>
        </p:blipFill>
        <p:spPr>
          <a:xfrm>
            <a:off x="152400" y="1600200"/>
            <a:ext cx="3657600" cy="233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05000"/>
            <a:ext cx="2438400" cy="58477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Rerun using same IC for control and flux experiment</a:t>
            </a:r>
            <a:endParaRPr lang="en-US" sz="1600" dirty="0"/>
          </a:p>
        </p:txBody>
      </p:sp>
      <p:pic>
        <p:nvPicPr>
          <p:cNvPr id="7" name="Picture 6" descr="12L.2012090400.track.gif"/>
          <p:cNvPicPr>
            <a:picLocks noChangeAspect="1"/>
          </p:cNvPicPr>
          <p:nvPr/>
        </p:nvPicPr>
        <p:blipFill>
          <a:blip r:embed="rId5"/>
          <a:srcRect t="19688" r="39375" b="2813"/>
          <a:stretch>
            <a:fillRect/>
          </a:stretch>
        </p:blipFill>
        <p:spPr>
          <a:xfrm>
            <a:off x="533400" y="3962400"/>
            <a:ext cx="2032754" cy="224136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914400" y="5029200"/>
            <a:ext cx="1523999" cy="951131"/>
            <a:chOff x="990600" y="5486400"/>
            <a:chExt cx="1523999" cy="951131"/>
          </a:xfrm>
        </p:grpSpPr>
        <p:sp>
          <p:nvSpPr>
            <p:cNvPr id="8" name="TextBox 7"/>
            <p:cNvSpPr txBox="1"/>
            <p:nvPr/>
          </p:nvSpPr>
          <p:spPr>
            <a:xfrm>
              <a:off x="2209800" y="5791200"/>
              <a:ext cx="304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5562600"/>
              <a:ext cx="304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5715000"/>
              <a:ext cx="1040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24-h location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5486400"/>
              <a:ext cx="1212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48</a:t>
              </a:r>
              <a:r>
                <a:rPr lang="en-US" dirty="0" smtClean="0"/>
                <a:t>h </a:t>
              </a:r>
              <a:r>
                <a:rPr lang="en-US" dirty="0" smtClean="0"/>
                <a:t>location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905000" y="5867400"/>
              <a:ext cx="330981" cy="776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905000" y="5638800"/>
              <a:ext cx="330981" cy="776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rot="5400000">
            <a:off x="3620294" y="2247106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0400" y="2286000"/>
            <a:ext cx="164878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Depth 0 -500 </a:t>
            </a:r>
            <a:r>
              <a:rPr lang="en-US" b="1" dirty="0" smtClean="0"/>
              <a:t>m</a:t>
            </a:r>
            <a:endParaRPr lang="en-US" b="1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95800" y="6324600"/>
            <a:ext cx="1676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6248400"/>
            <a:ext cx="169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0-120 h forecast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91000" y="1219200"/>
            <a:ext cx="18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Location X (24 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0" y="1752600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HD12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458200" y="3200400"/>
            <a:ext cx="71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HDFL</a:t>
            </a:r>
          </a:p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1219200"/>
            <a:ext cx="182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Location Y (48 h)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56510" y="4800600"/>
            <a:ext cx="137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HDFL</a:t>
            </a:r>
          </a:p>
          <a:p>
            <a:r>
              <a:rPr lang="en-US" dirty="0" smtClean="0"/>
              <a:t>-</a:t>
            </a:r>
            <a:r>
              <a:rPr lang="en-US" dirty="0" smtClean="0"/>
              <a:t>HD12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48200" y="5486400"/>
            <a:ext cx="1371600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HDFL cooler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143500" y="50673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43200" y="4038600"/>
            <a:ext cx="1371600" cy="20313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48h, HDFL warmer. Even though HDFL more flux,</a:t>
            </a:r>
            <a:r>
              <a:rPr lang="en-US" dirty="0" smtClean="0"/>
              <a:t> weaker winds cause </a:t>
            </a:r>
            <a:r>
              <a:rPr lang="en-US" dirty="0" smtClean="0"/>
              <a:t>cooling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6896100" y="50673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EMPCONTRL_loc_fhr24_depth_time_plo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600200"/>
            <a:ext cx="1981200" cy="1485900"/>
          </a:xfrm>
          <a:prstGeom prst="rect">
            <a:avLst/>
          </a:prstGeom>
        </p:spPr>
      </p:pic>
      <p:pic>
        <p:nvPicPr>
          <p:cNvPr id="54" name="Picture 53" descr="TEMPCONTRL_loc_fhr48_depth_time_pl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600200"/>
            <a:ext cx="1930400" cy="1447800"/>
          </a:xfrm>
          <a:prstGeom prst="rect">
            <a:avLst/>
          </a:prstGeom>
        </p:spPr>
      </p:pic>
      <p:pic>
        <p:nvPicPr>
          <p:cNvPr id="55" name="Picture 54" descr="TEMPFLUX_loc_fhr24_depth_time_pl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3124200"/>
            <a:ext cx="1981200" cy="1485900"/>
          </a:xfrm>
          <a:prstGeom prst="rect">
            <a:avLst/>
          </a:prstGeom>
        </p:spPr>
      </p:pic>
      <p:pic>
        <p:nvPicPr>
          <p:cNvPr id="56" name="Picture 55" descr="TEMPFLUX_loc_fhr48_depth_time_plo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3124200"/>
            <a:ext cx="1930400" cy="1447800"/>
          </a:xfrm>
          <a:prstGeom prst="rect">
            <a:avLst/>
          </a:prstGeom>
        </p:spPr>
      </p:pic>
      <p:pic>
        <p:nvPicPr>
          <p:cNvPr id="58" name="Picture 57" descr="TEMPDIFF_loc_fhr48_depth_time_plo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4648200"/>
            <a:ext cx="1981200" cy="1485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858000" y="5562600"/>
            <a:ext cx="1600200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HDFL warmer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7429500" y="51435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600200" y="2438400"/>
            <a:ext cx="228600" cy="914400"/>
          </a:xfrm>
          <a:prstGeom prst="ellipse">
            <a:avLst/>
          </a:prstGeom>
          <a:solidFill>
            <a:srgbClr val="FFFF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295400" y="3048000"/>
            <a:ext cx="152400" cy="685800"/>
          </a:xfrm>
          <a:prstGeom prst="ellipse">
            <a:avLst/>
          </a:prstGeom>
          <a:solidFill>
            <a:srgbClr val="FFFF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1600200" y="5029200"/>
            <a:ext cx="1981200" cy="1588"/>
          </a:xfrm>
          <a:prstGeom prst="line">
            <a:avLst/>
          </a:prstGeom>
          <a:ln w="190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cf_diff_vmax_new_colors.png"/>
          <p:cNvPicPr>
            <a:picLocks noChangeAspect="1"/>
          </p:cNvPicPr>
          <p:nvPr/>
        </p:nvPicPr>
        <p:blipFill>
          <a:blip r:embed="rId2"/>
          <a:srcRect l="10832" t="6352" r="8332"/>
          <a:stretch>
            <a:fillRect/>
          </a:stretch>
        </p:blipFill>
        <p:spPr>
          <a:xfrm>
            <a:off x="457200" y="3962400"/>
            <a:ext cx="3962400" cy="1806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Leslie initialized 08/30 18 UTC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28600"/>
            <a:ext cx="26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 cycle of  Leslie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898" t="12188" r="1898" b="2813"/>
          <a:stretch>
            <a:fillRect/>
          </a:stretch>
        </p:blipFill>
        <p:spPr>
          <a:xfrm>
            <a:off x="304800" y="1371600"/>
            <a:ext cx="3842967" cy="2546635"/>
          </a:xfrm>
          <a:prstGeom prst="rect">
            <a:avLst/>
          </a:prstGeom>
        </p:spPr>
      </p:pic>
      <p:pic>
        <p:nvPicPr>
          <p:cNvPr id="9" name="Picture 4" descr="dtc_wordmark_pms2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718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ATCF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038600"/>
            <a:ext cx="74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r>
              <a:rPr lang="en-US" b="1" dirty="0" smtClean="0"/>
              <a:t>TCF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1676400"/>
            <a:ext cx="4495800" cy="1107996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HDFL: </a:t>
            </a:r>
            <a:r>
              <a:rPr lang="en-US" sz="2200" dirty="0" smtClean="0"/>
              <a:t>RI starting at 72-h (</a:t>
            </a:r>
            <a:r>
              <a:rPr lang="en-US" sz="2200" u="sng" dirty="0" smtClean="0"/>
              <a:t>30 </a:t>
            </a:r>
            <a:r>
              <a:rPr lang="en-US" sz="2200" u="sng" dirty="0" smtClean="0"/>
              <a:t>kt</a:t>
            </a:r>
            <a:r>
              <a:rPr lang="en-US" sz="2200" u="sng" dirty="0" smtClean="0"/>
              <a:t> in 6 </a:t>
            </a:r>
            <a:r>
              <a:rPr lang="en-US" sz="2200" dirty="0" smtClean="0"/>
              <a:t>h)</a:t>
            </a:r>
          </a:p>
          <a:p>
            <a:r>
              <a:rPr lang="en-US" sz="2200" b="1" dirty="0" smtClean="0"/>
              <a:t>HD12 </a:t>
            </a:r>
            <a:r>
              <a:rPr lang="en-US" sz="2200" dirty="0" smtClean="0"/>
              <a:t>does not have RI</a:t>
            </a:r>
          </a:p>
          <a:p>
            <a:r>
              <a:rPr lang="en-US" sz="2200" dirty="0" smtClean="0"/>
              <a:t>(verified in HTCF)</a:t>
            </a:r>
            <a:endParaRPr lang="en-US" sz="22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2971800"/>
            <a:ext cx="4495800" cy="430887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Source of difference is under investigation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DTC has completed the</a:t>
            </a:r>
            <a:r>
              <a:rPr lang="en-US" dirty="0" smtClean="0"/>
              <a:t> runs of control and flux experiment for entire 2012 season</a:t>
            </a:r>
          </a:p>
          <a:p>
            <a:r>
              <a:rPr lang="en-US" dirty="0" smtClean="0"/>
              <a:t>Overall the impact of the change in fluxes seem </a:t>
            </a:r>
            <a:r>
              <a:rPr lang="en-US" dirty="0" smtClean="0"/>
              <a:t>beneficial</a:t>
            </a:r>
          </a:p>
          <a:p>
            <a:r>
              <a:rPr lang="en-US" dirty="0" smtClean="0"/>
              <a:t>Website for plots: http://www.dtcenter.org/HurrWRF/graphics/HDFL-HD12</a:t>
            </a:r>
            <a:r>
              <a:rPr lang="en-US" dirty="0" smtClean="0"/>
              <a:t>/</a:t>
            </a:r>
            <a:endParaRPr lang="en-US" dirty="0" smtClean="0"/>
          </a:p>
          <a:p>
            <a:r>
              <a:rPr lang="en-US" dirty="0" smtClean="0"/>
              <a:t>All runs have been archived and can be used for </a:t>
            </a:r>
            <a:r>
              <a:rPr lang="en-US" dirty="0" smtClean="0"/>
              <a:t>further</a:t>
            </a:r>
          </a:p>
          <a:p>
            <a:r>
              <a:rPr lang="en-US" dirty="0" smtClean="0"/>
              <a:t>DTC is interested in staying </a:t>
            </a:r>
            <a:r>
              <a:rPr lang="en-US" dirty="0" smtClean="0"/>
              <a:t>involved in analysis of results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(From Hurricane Tutorial – Rich  Yablonsky from URI)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1722438" y="5084763"/>
            <a:ext cx="68119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6200" y="5075238"/>
            <a:ext cx="1676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748506" y="2621757"/>
            <a:ext cx="4937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>
            <a:off x="76200" y="4525963"/>
            <a:ext cx="8458200" cy="1646237"/>
          </a:xfrm>
          <a:prstGeom prst="parallelogram">
            <a:avLst>
              <a:gd name="adj" fmla="val 10052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76200" y="2743200"/>
            <a:ext cx="8458200" cy="1646238"/>
          </a:xfrm>
          <a:prstGeom prst="parallelogram">
            <a:avLst>
              <a:gd name="adj" fmla="val 1005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76200" y="944563"/>
            <a:ext cx="8458200" cy="1646237"/>
          </a:xfrm>
          <a:prstGeom prst="parallelogram">
            <a:avLst>
              <a:gd name="adj" fmla="val 10052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038600" y="1600200"/>
            <a:ext cx="381000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5" name="TextBox 43"/>
          <p:cNvSpPr txBox="1">
            <a:spLocks noChangeArrowheads="1"/>
          </p:cNvSpPr>
          <p:nvPr/>
        </p:nvSpPr>
        <p:spPr bwMode="auto">
          <a:xfrm>
            <a:off x="8686800" y="188913"/>
            <a:ext cx="355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</a:t>
            </a:r>
          </a:p>
          <a:p>
            <a:r>
              <a:rPr lang="en-US" sz="1600" dirty="0"/>
              <a:t>T</a:t>
            </a:r>
          </a:p>
          <a:p>
            <a:r>
              <a:rPr lang="en-US" sz="1600" dirty="0"/>
              <a:t>M</a:t>
            </a:r>
          </a:p>
          <a:p>
            <a:r>
              <a:rPr lang="en-US" sz="1600" dirty="0"/>
              <a:t>O</a:t>
            </a:r>
          </a:p>
          <a:p>
            <a:r>
              <a:rPr lang="en-US" sz="1600" dirty="0"/>
              <a:t>S</a:t>
            </a:r>
          </a:p>
          <a:p>
            <a:r>
              <a:rPr lang="en-US" sz="1600" dirty="0"/>
              <a:t>P</a:t>
            </a:r>
          </a:p>
          <a:p>
            <a:r>
              <a:rPr lang="en-US" sz="1600" dirty="0"/>
              <a:t>H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R</a:t>
            </a:r>
          </a:p>
          <a:p>
            <a:r>
              <a:rPr lang="en-US" sz="1600" dirty="0"/>
              <a:t>E</a:t>
            </a:r>
          </a:p>
        </p:txBody>
      </p:sp>
      <p:sp>
        <p:nvSpPr>
          <p:cNvPr id="14346" name="TextBox 44"/>
          <p:cNvSpPr txBox="1">
            <a:spLocks noChangeArrowheads="1"/>
          </p:cNvSpPr>
          <p:nvPr/>
        </p:nvSpPr>
        <p:spPr bwMode="auto">
          <a:xfrm>
            <a:off x="8686800" y="3248025"/>
            <a:ext cx="344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</a:t>
            </a:r>
          </a:p>
          <a:p>
            <a:r>
              <a:rPr lang="en-US" sz="1600" dirty="0"/>
              <a:t>C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A</a:t>
            </a:r>
          </a:p>
          <a:p>
            <a:r>
              <a:rPr lang="en-US" sz="1600" dirty="0"/>
              <a:t>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610600" y="1524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10600" y="27416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10600" y="51038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arallelogram 90"/>
          <p:cNvSpPr/>
          <p:nvPr/>
        </p:nvSpPr>
        <p:spPr>
          <a:xfrm>
            <a:off x="76200" y="2743200"/>
            <a:ext cx="8458200" cy="1646238"/>
          </a:xfrm>
          <a:prstGeom prst="parallelogram">
            <a:avLst>
              <a:gd name="adj" fmla="val 1005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51" name="TextBox 53"/>
          <p:cNvSpPr txBox="1">
            <a:spLocks noChangeArrowheads="1"/>
          </p:cNvSpPr>
          <p:nvPr/>
        </p:nvSpPr>
        <p:spPr bwMode="auto">
          <a:xfrm>
            <a:off x="2705100" y="3505200"/>
            <a:ext cx="300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Warm sea surface temperature</a:t>
            </a:r>
          </a:p>
        </p:txBody>
      </p:sp>
      <p:sp>
        <p:nvSpPr>
          <p:cNvPr id="90" name="Parallelogram 89"/>
          <p:cNvSpPr/>
          <p:nvPr/>
        </p:nvSpPr>
        <p:spPr>
          <a:xfrm>
            <a:off x="76200" y="4525963"/>
            <a:ext cx="8458200" cy="1646237"/>
          </a:xfrm>
          <a:prstGeom prst="parallelogram">
            <a:avLst>
              <a:gd name="adj" fmla="val 1005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914400" y="5332413"/>
            <a:ext cx="6792913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53"/>
          <p:cNvSpPr txBox="1">
            <a:spLocks noChangeArrowheads="1"/>
          </p:cNvSpPr>
          <p:nvPr/>
        </p:nvSpPr>
        <p:spPr bwMode="auto">
          <a:xfrm>
            <a:off x="2667000" y="5300663"/>
            <a:ext cx="283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Cool subsurface temperature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979488" y="3503613"/>
            <a:ext cx="6792912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914400" y="1752600"/>
            <a:ext cx="6792913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55775" y="161925"/>
            <a:ext cx="5407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</a:rPr>
              <a:t>1) Vertical mixing/entrainment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2590800" y="3962400"/>
            <a:ext cx="3657600" cy="1144588"/>
            <a:chOff x="2590800" y="3962400"/>
            <a:chExt cx="3657600" cy="1144588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2590800" y="4343400"/>
              <a:ext cx="27432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590800" y="4724400"/>
              <a:ext cx="18288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590800" y="5105400"/>
              <a:ext cx="9144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590800" y="3962400"/>
              <a:ext cx="3657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714500" y="990600"/>
            <a:ext cx="426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Wind stress → surface layer currents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716088" y="1306513"/>
            <a:ext cx="323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Current shear → turbulence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355725" y="1839913"/>
            <a:ext cx="542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Turbulent mixing → entrainment of cooler water</a:t>
            </a:r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3581400" y="3962400"/>
            <a:ext cx="1570038" cy="1292225"/>
            <a:chOff x="3581400" y="3962400"/>
            <a:chExt cx="1569720" cy="1292352"/>
          </a:xfrm>
        </p:grpSpPr>
        <p:sp>
          <p:nvSpPr>
            <p:cNvPr id="87" name="Curved Left Arrow 86"/>
            <p:cNvSpPr/>
            <p:nvPr/>
          </p:nvSpPr>
          <p:spPr>
            <a:xfrm>
              <a:off x="4419430" y="4038607"/>
              <a:ext cx="731690" cy="1216145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Curved Left Arrow 87"/>
            <p:cNvSpPr/>
            <p:nvPr/>
          </p:nvSpPr>
          <p:spPr>
            <a:xfrm rot="10800000">
              <a:off x="3581400" y="3962400"/>
              <a:ext cx="731690" cy="1216145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2514600" y="3548063"/>
            <a:ext cx="344805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Sea surface temperature decreases</a:t>
            </a:r>
          </a:p>
        </p:txBody>
      </p:sp>
      <p:sp>
        <p:nvSpPr>
          <p:cNvPr id="93" name="TextBox 53"/>
          <p:cNvSpPr txBox="1">
            <a:spLocks noChangeArrowheads="1"/>
          </p:cNvSpPr>
          <p:nvPr/>
        </p:nvSpPr>
        <p:spPr bwMode="auto">
          <a:xfrm>
            <a:off x="2514600" y="5376863"/>
            <a:ext cx="343535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Subsurface temperature increases</a:t>
            </a:r>
          </a:p>
        </p:txBody>
      </p:sp>
      <p:sp>
        <p:nvSpPr>
          <p:cNvPr id="2" name="Cube 1"/>
          <p:cNvSpPr/>
          <p:nvPr/>
        </p:nvSpPr>
        <p:spPr>
          <a:xfrm>
            <a:off x="76200" y="152400"/>
            <a:ext cx="8458200" cy="6553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05000" y="6172200"/>
            <a:ext cx="473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This is a 1-D (vertical) process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49363" y="2819400"/>
            <a:ext cx="5608637" cy="6461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POM-TC uses the Mellor-Yamada 2.5 turbulence </a:t>
            </a:r>
          </a:p>
          <a:p>
            <a:r>
              <a:rPr lang="en-US" b="1" dirty="0"/>
              <a:t>closure submodel to parameterize vertical mixing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4600" y="6248400"/>
            <a:ext cx="264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R. Yablonsky (URI)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1722438" y="5084763"/>
            <a:ext cx="68119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6200" y="5075238"/>
            <a:ext cx="1676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748506" y="2621757"/>
            <a:ext cx="4937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>
            <a:off x="76200" y="4525963"/>
            <a:ext cx="8458200" cy="1646237"/>
          </a:xfrm>
          <a:prstGeom prst="parallelogram">
            <a:avLst>
              <a:gd name="adj" fmla="val 10052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76200" y="2743200"/>
            <a:ext cx="8458200" cy="1646238"/>
          </a:xfrm>
          <a:prstGeom prst="parallelogram">
            <a:avLst>
              <a:gd name="adj" fmla="val 1005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76200" y="944563"/>
            <a:ext cx="8458200" cy="1646237"/>
          </a:xfrm>
          <a:prstGeom prst="parallelogram">
            <a:avLst>
              <a:gd name="adj" fmla="val 10052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895600" y="1066800"/>
            <a:ext cx="3505200" cy="1371600"/>
            <a:chOff x="2895600" y="1066800"/>
            <a:chExt cx="3505200" cy="1371600"/>
          </a:xfrm>
        </p:grpSpPr>
        <p:sp>
          <p:nvSpPr>
            <p:cNvPr id="19" name="Isosceles Triangle 18"/>
            <p:cNvSpPr/>
            <p:nvPr/>
          </p:nvSpPr>
          <p:spPr>
            <a:xfrm>
              <a:off x="2895600" y="1143000"/>
              <a:ext cx="533400" cy="533400"/>
            </a:xfrm>
            <a:prstGeom prst="triangle">
              <a:avLst>
                <a:gd name="adj" fmla="val 48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4876801" y="1828800"/>
              <a:ext cx="533400" cy="533400"/>
            </a:xfrm>
            <a:prstGeom prst="triangle">
              <a:avLst>
                <a:gd name="adj" fmla="val 4839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895600" y="1066800"/>
              <a:ext cx="3505200" cy="1371600"/>
              <a:chOff x="2895600" y="1066800"/>
              <a:chExt cx="3505200" cy="1371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95600" y="1066800"/>
                <a:ext cx="2514600" cy="137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38600" y="1600200"/>
                <a:ext cx="381000" cy="3048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86200" y="1524000"/>
                <a:ext cx="6858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3504407" y="1751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961607" y="1370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4495007" y="16756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4037807" y="2132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2" name="TextBox 40"/>
              <p:cNvSpPr txBox="1">
                <a:spLocks noChangeArrowheads="1"/>
              </p:cNvSpPr>
              <p:nvPr/>
            </p:nvSpPr>
            <p:spPr bwMode="auto">
              <a:xfrm>
                <a:off x="5361733" y="1447800"/>
                <a:ext cx="103906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/>
                  <a:t>Cyclonic</a:t>
                </a:r>
              </a:p>
              <a:p>
                <a:pPr algn="ctr"/>
                <a:r>
                  <a:rPr lang="en-US" sz="1600" dirty="0"/>
                  <a:t>hurricane</a:t>
                </a:r>
              </a:p>
              <a:p>
                <a:pPr algn="ctr"/>
                <a:r>
                  <a:rPr lang="en-US" sz="1600" dirty="0"/>
                  <a:t>vortex</a:t>
                </a:r>
              </a:p>
            </p:txBody>
          </p:sp>
        </p:grpSp>
      </p:grpSp>
      <p:sp>
        <p:nvSpPr>
          <p:cNvPr id="15369" name="TextBox 43"/>
          <p:cNvSpPr txBox="1">
            <a:spLocks noChangeArrowheads="1"/>
          </p:cNvSpPr>
          <p:nvPr/>
        </p:nvSpPr>
        <p:spPr bwMode="auto">
          <a:xfrm>
            <a:off x="8686800" y="188913"/>
            <a:ext cx="355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</a:t>
            </a:r>
          </a:p>
          <a:p>
            <a:r>
              <a:rPr lang="en-US" sz="1600" dirty="0"/>
              <a:t>T</a:t>
            </a:r>
          </a:p>
          <a:p>
            <a:r>
              <a:rPr lang="en-US" sz="1600" dirty="0"/>
              <a:t>M</a:t>
            </a:r>
          </a:p>
          <a:p>
            <a:r>
              <a:rPr lang="en-US" sz="1600" dirty="0"/>
              <a:t>O</a:t>
            </a:r>
          </a:p>
          <a:p>
            <a:r>
              <a:rPr lang="en-US" sz="1600" dirty="0"/>
              <a:t>S</a:t>
            </a:r>
          </a:p>
          <a:p>
            <a:r>
              <a:rPr lang="en-US" sz="1600" dirty="0"/>
              <a:t>P</a:t>
            </a:r>
          </a:p>
          <a:p>
            <a:r>
              <a:rPr lang="en-US" sz="1600" dirty="0"/>
              <a:t>H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R</a:t>
            </a:r>
          </a:p>
          <a:p>
            <a:r>
              <a:rPr lang="en-US" sz="1600" dirty="0"/>
              <a:t>E</a:t>
            </a:r>
          </a:p>
        </p:txBody>
      </p:sp>
      <p:sp>
        <p:nvSpPr>
          <p:cNvPr id="15370" name="TextBox 44"/>
          <p:cNvSpPr txBox="1">
            <a:spLocks noChangeArrowheads="1"/>
          </p:cNvSpPr>
          <p:nvPr/>
        </p:nvSpPr>
        <p:spPr bwMode="auto">
          <a:xfrm>
            <a:off x="8686800" y="3248025"/>
            <a:ext cx="344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</a:t>
            </a:r>
          </a:p>
          <a:p>
            <a:r>
              <a:rPr lang="en-US" sz="1600" dirty="0"/>
              <a:t>C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A</a:t>
            </a:r>
          </a:p>
          <a:p>
            <a:r>
              <a:rPr lang="en-US" sz="1600" dirty="0"/>
              <a:t>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610600" y="1524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10600" y="27416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10600" y="51038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53"/>
          <p:cNvSpPr txBox="1">
            <a:spLocks noChangeArrowheads="1"/>
          </p:cNvSpPr>
          <p:nvPr/>
        </p:nvSpPr>
        <p:spPr bwMode="auto">
          <a:xfrm>
            <a:off x="2705100" y="3505200"/>
            <a:ext cx="300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Warm sea surface temperature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914400" y="5332413"/>
            <a:ext cx="6792913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xtBox 53"/>
          <p:cNvSpPr txBox="1">
            <a:spLocks noChangeArrowheads="1"/>
          </p:cNvSpPr>
          <p:nvPr/>
        </p:nvSpPr>
        <p:spPr bwMode="auto">
          <a:xfrm>
            <a:off x="2667000" y="5300663"/>
            <a:ext cx="283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Cool subsurface temperature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979488" y="3503613"/>
            <a:ext cx="6792912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914400" y="1752600"/>
            <a:ext cx="6792913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31963" y="161925"/>
            <a:ext cx="2306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</a:rPr>
              <a:t>2) Upwelling</a:t>
            </a: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438400" y="2951163"/>
            <a:ext cx="3581400" cy="1144587"/>
            <a:chOff x="2438401" y="2951955"/>
            <a:chExt cx="3581399" cy="1144355"/>
          </a:xfrm>
        </p:grpSpPr>
        <p:cxnSp>
          <p:nvCxnSpPr>
            <p:cNvPr id="71" name="Straight Arrow Connector 70"/>
            <p:cNvCxnSpPr/>
            <p:nvPr/>
          </p:nvCxnSpPr>
          <p:spPr>
            <a:xfrm rot="8100000">
              <a:off x="3295651" y="4096310"/>
              <a:ext cx="9144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2438401" y="3505880"/>
              <a:ext cx="1371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-2700000">
              <a:off x="4248150" y="2951955"/>
              <a:ext cx="914400" cy="15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648200" y="3504293"/>
              <a:ext cx="1371600" cy="15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714500" y="990600"/>
            <a:ext cx="5840413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Cyclonic wind stress → divergent surface currents</a:t>
            </a:r>
          </a:p>
        </p:txBody>
      </p:sp>
      <p:sp>
        <p:nvSpPr>
          <p:cNvPr id="2" name="Cube 1"/>
          <p:cNvSpPr/>
          <p:nvPr/>
        </p:nvSpPr>
        <p:spPr>
          <a:xfrm>
            <a:off x="76200" y="152400"/>
            <a:ext cx="8458200" cy="6553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16088" y="1306513"/>
            <a:ext cx="3660775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Divergent currents → upwelling</a:t>
            </a:r>
          </a:p>
        </p:txBody>
      </p:sp>
      <p:sp>
        <p:nvSpPr>
          <p:cNvPr id="41" name="Up Arrow 40"/>
          <p:cNvSpPr/>
          <p:nvPr/>
        </p:nvSpPr>
        <p:spPr>
          <a:xfrm>
            <a:off x="4011613" y="3810000"/>
            <a:ext cx="484187" cy="1371600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55725" y="1839913"/>
            <a:ext cx="5186363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Upwelling → cooler water brought to surface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0" y="3124200"/>
            <a:ext cx="1219200" cy="76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01900" y="6172200"/>
            <a:ext cx="336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This is a 3-D process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4600" y="6248400"/>
            <a:ext cx="264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R. Yablonsky (URI)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1722438" y="5084763"/>
            <a:ext cx="68119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6200" y="5075238"/>
            <a:ext cx="1676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748506" y="2621757"/>
            <a:ext cx="4937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>
            <a:off x="76200" y="4525963"/>
            <a:ext cx="8458200" cy="1646237"/>
          </a:xfrm>
          <a:prstGeom prst="parallelogram">
            <a:avLst>
              <a:gd name="adj" fmla="val 10052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76200" y="2743200"/>
            <a:ext cx="8458200" cy="1646238"/>
          </a:xfrm>
          <a:prstGeom prst="parallelogram">
            <a:avLst>
              <a:gd name="adj" fmla="val 1005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76200" y="944563"/>
            <a:ext cx="8458200" cy="1646237"/>
          </a:xfrm>
          <a:prstGeom prst="parallelogram">
            <a:avLst>
              <a:gd name="adj" fmla="val 10052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895600" y="1066800"/>
            <a:ext cx="3505200" cy="1371600"/>
            <a:chOff x="2895600" y="1066800"/>
            <a:chExt cx="3505200" cy="1371600"/>
          </a:xfrm>
        </p:grpSpPr>
        <p:sp>
          <p:nvSpPr>
            <p:cNvPr id="19" name="Isosceles Triangle 18"/>
            <p:cNvSpPr/>
            <p:nvPr/>
          </p:nvSpPr>
          <p:spPr>
            <a:xfrm>
              <a:off x="2895600" y="1143000"/>
              <a:ext cx="533400" cy="533400"/>
            </a:xfrm>
            <a:prstGeom prst="triangle">
              <a:avLst>
                <a:gd name="adj" fmla="val 48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4876801" y="1828800"/>
              <a:ext cx="533400" cy="533400"/>
            </a:xfrm>
            <a:prstGeom prst="triangle">
              <a:avLst>
                <a:gd name="adj" fmla="val 4839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895600" y="1066800"/>
              <a:ext cx="3505200" cy="1371600"/>
              <a:chOff x="2895600" y="1066800"/>
              <a:chExt cx="3505200" cy="1371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95600" y="1066800"/>
                <a:ext cx="2514600" cy="137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38600" y="1600200"/>
                <a:ext cx="381000" cy="3048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86200" y="1524000"/>
                <a:ext cx="6858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3504407" y="1751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961607" y="1370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4495007" y="16756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4037807" y="21328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29" name="TextBox 40"/>
              <p:cNvSpPr txBox="1">
                <a:spLocks noChangeArrowheads="1"/>
              </p:cNvSpPr>
              <p:nvPr/>
            </p:nvSpPr>
            <p:spPr bwMode="auto">
              <a:xfrm>
                <a:off x="5361733" y="1447800"/>
                <a:ext cx="103906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/>
                  <a:t>Cyclonic</a:t>
                </a:r>
              </a:p>
              <a:p>
                <a:pPr algn="ctr"/>
                <a:r>
                  <a:rPr lang="en-US" sz="1600" dirty="0"/>
                  <a:t>hurricane</a:t>
                </a:r>
              </a:p>
              <a:p>
                <a:pPr algn="ctr"/>
                <a:r>
                  <a:rPr lang="en-US" sz="1600" dirty="0"/>
                  <a:t>vortex</a:t>
                </a:r>
              </a:p>
            </p:txBody>
          </p:sp>
        </p:grpSp>
      </p:grpSp>
      <p:sp>
        <p:nvSpPr>
          <p:cNvPr id="16393" name="TextBox 43"/>
          <p:cNvSpPr txBox="1">
            <a:spLocks noChangeArrowheads="1"/>
          </p:cNvSpPr>
          <p:nvPr/>
        </p:nvSpPr>
        <p:spPr bwMode="auto">
          <a:xfrm>
            <a:off x="8686800" y="188913"/>
            <a:ext cx="355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</a:t>
            </a:r>
          </a:p>
          <a:p>
            <a:r>
              <a:rPr lang="en-US" sz="1600" dirty="0"/>
              <a:t>T</a:t>
            </a:r>
          </a:p>
          <a:p>
            <a:r>
              <a:rPr lang="en-US" sz="1600" dirty="0"/>
              <a:t>M</a:t>
            </a:r>
          </a:p>
          <a:p>
            <a:r>
              <a:rPr lang="en-US" sz="1600" dirty="0"/>
              <a:t>O</a:t>
            </a:r>
          </a:p>
          <a:p>
            <a:r>
              <a:rPr lang="en-US" sz="1600" dirty="0"/>
              <a:t>S</a:t>
            </a:r>
          </a:p>
          <a:p>
            <a:r>
              <a:rPr lang="en-US" sz="1600" dirty="0"/>
              <a:t>P</a:t>
            </a:r>
          </a:p>
          <a:p>
            <a:r>
              <a:rPr lang="en-US" sz="1600" dirty="0"/>
              <a:t>H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R</a:t>
            </a:r>
          </a:p>
          <a:p>
            <a:r>
              <a:rPr lang="en-US" sz="1600" dirty="0"/>
              <a:t>E</a:t>
            </a:r>
          </a:p>
        </p:txBody>
      </p:sp>
      <p:sp>
        <p:nvSpPr>
          <p:cNvPr id="16394" name="TextBox 44"/>
          <p:cNvSpPr txBox="1">
            <a:spLocks noChangeArrowheads="1"/>
          </p:cNvSpPr>
          <p:nvPr/>
        </p:nvSpPr>
        <p:spPr bwMode="auto">
          <a:xfrm>
            <a:off x="8686800" y="3248025"/>
            <a:ext cx="344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O</a:t>
            </a:r>
          </a:p>
          <a:p>
            <a:r>
              <a:rPr lang="en-US" sz="1600" dirty="0"/>
              <a:t>C</a:t>
            </a:r>
          </a:p>
          <a:p>
            <a:r>
              <a:rPr lang="en-US" sz="1600" dirty="0"/>
              <a:t>E</a:t>
            </a:r>
          </a:p>
          <a:p>
            <a:r>
              <a:rPr lang="en-US" sz="1600" dirty="0"/>
              <a:t>A</a:t>
            </a:r>
          </a:p>
          <a:p>
            <a:r>
              <a:rPr lang="en-US" sz="1600" dirty="0"/>
              <a:t>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610600" y="1524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10600" y="27416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10600" y="5103813"/>
            <a:ext cx="457200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53"/>
          <p:cNvSpPr txBox="1">
            <a:spLocks noChangeArrowheads="1"/>
          </p:cNvSpPr>
          <p:nvPr/>
        </p:nvSpPr>
        <p:spPr bwMode="auto">
          <a:xfrm>
            <a:off x="2705100" y="3505200"/>
            <a:ext cx="300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Warm sea surface temperature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914400" y="5332413"/>
            <a:ext cx="6792913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53"/>
          <p:cNvSpPr txBox="1">
            <a:spLocks noChangeArrowheads="1"/>
          </p:cNvSpPr>
          <p:nvPr/>
        </p:nvSpPr>
        <p:spPr bwMode="auto">
          <a:xfrm>
            <a:off x="2667000" y="5300663"/>
            <a:ext cx="283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Cool subsurface temperature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979488" y="3503613"/>
            <a:ext cx="6792912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914400" y="1752600"/>
            <a:ext cx="6792913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52600" y="161925"/>
            <a:ext cx="41608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</a:rPr>
              <a:t>3) Horizontal advection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4500" y="990600"/>
            <a:ext cx="5788025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+mn-ea"/>
              </a:rPr>
              <a:t>Preexisting cold pool is located outside storm core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1600" y="1306513"/>
            <a:ext cx="5878513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+mn-ea"/>
              </a:rPr>
              <a:t>Preexisting current direction is towards storm 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0600" y="1839913"/>
            <a:ext cx="5724525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+mn-ea"/>
              </a:rPr>
              <a:t>Ocean currents advect cold pool under storm core</a:t>
            </a:r>
          </a:p>
        </p:txBody>
      </p:sp>
      <p:sp>
        <p:nvSpPr>
          <p:cNvPr id="45" name="Oval 44"/>
          <p:cNvSpPr/>
          <p:nvPr/>
        </p:nvSpPr>
        <p:spPr>
          <a:xfrm>
            <a:off x="5638800" y="3124200"/>
            <a:ext cx="1219200" cy="76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657600" y="3124200"/>
            <a:ext cx="1219200" cy="76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Cube 1"/>
          <p:cNvSpPr/>
          <p:nvPr/>
        </p:nvSpPr>
        <p:spPr>
          <a:xfrm>
            <a:off x="76200" y="152400"/>
            <a:ext cx="8458200" cy="6553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35163" y="6172200"/>
            <a:ext cx="433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This is a horizontal process</a:t>
            </a:r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248400" y="3124200"/>
            <a:ext cx="1905000" cy="762000"/>
            <a:chOff x="6248400" y="3124200"/>
            <a:chExt cx="1905000" cy="762000"/>
          </a:xfrm>
        </p:grpSpPr>
        <p:sp>
          <p:nvSpPr>
            <p:cNvPr id="56" name="Parallelogram 55"/>
            <p:cNvSpPr/>
            <p:nvPr/>
          </p:nvSpPr>
          <p:spPr>
            <a:xfrm>
              <a:off x="6324600" y="3124200"/>
              <a:ext cx="1828800" cy="762000"/>
            </a:xfrm>
            <a:prstGeom prst="parallelogram">
              <a:avLst>
                <a:gd name="adj" fmla="val 1002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48400" y="3124200"/>
              <a:ext cx="9906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343400" y="3124200"/>
            <a:ext cx="22860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419600" y="2971800"/>
            <a:ext cx="2743200" cy="1066800"/>
            <a:chOff x="4419600" y="2971801"/>
            <a:chExt cx="2743201" cy="1066799"/>
          </a:xfrm>
        </p:grpSpPr>
        <p:cxnSp>
          <p:nvCxnSpPr>
            <p:cNvPr id="72" name="Straight Arrow Connector 71"/>
            <p:cNvCxnSpPr/>
            <p:nvPr/>
          </p:nvCxnSpPr>
          <p:spPr>
            <a:xfrm rot="10800000">
              <a:off x="4419600" y="2971801"/>
              <a:ext cx="2743201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4419600" y="3503614"/>
              <a:ext cx="2743201" cy="15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4419600" y="4037013"/>
              <a:ext cx="2743201" cy="15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324600" y="6248400"/>
            <a:ext cx="264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R. Yablonsky (URI)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514600" y="1608138"/>
            <a:ext cx="37338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Hurricane Model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228600" y="3741738"/>
            <a:ext cx="86106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1" name="AutoShape 13"/>
          <p:cNvSpPr>
            <a:spLocks noChangeArrowheads="1"/>
          </p:cNvSpPr>
          <p:nvPr/>
        </p:nvSpPr>
        <p:spPr bwMode="auto">
          <a:xfrm rot="10800000">
            <a:off x="3581400" y="2141538"/>
            <a:ext cx="182563" cy="1143000"/>
          </a:xfrm>
          <a:prstGeom prst="upArrow">
            <a:avLst>
              <a:gd name="adj1" fmla="val 50000"/>
              <a:gd name="adj2" fmla="val 1565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3276600" y="4960938"/>
            <a:ext cx="22860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Ocean Model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200400" y="3284538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Air-Sea Interface</a:t>
            </a: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1034" name="AutoShape 38"/>
          <p:cNvSpPr>
            <a:spLocks noChangeArrowheads="1"/>
          </p:cNvSpPr>
          <p:nvPr/>
        </p:nvSpPr>
        <p:spPr bwMode="auto">
          <a:xfrm rot="10800000">
            <a:off x="3581400" y="3970338"/>
            <a:ext cx="182563" cy="914400"/>
          </a:xfrm>
          <a:prstGeom prst="upArrow">
            <a:avLst>
              <a:gd name="adj1" fmla="val 50000"/>
              <a:gd name="adj2" fmla="val 12521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AutoShape 39"/>
          <p:cNvSpPr>
            <a:spLocks noChangeArrowheads="1"/>
          </p:cNvSpPr>
          <p:nvPr/>
        </p:nvSpPr>
        <p:spPr bwMode="auto">
          <a:xfrm>
            <a:off x="4999038" y="3970338"/>
            <a:ext cx="182562" cy="914400"/>
          </a:xfrm>
          <a:prstGeom prst="upArrow">
            <a:avLst>
              <a:gd name="adj1" fmla="val 50000"/>
              <a:gd name="adj2" fmla="val 12521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AutoShape 40"/>
          <p:cNvSpPr>
            <a:spLocks noChangeArrowheads="1"/>
          </p:cNvSpPr>
          <p:nvPr/>
        </p:nvSpPr>
        <p:spPr bwMode="auto">
          <a:xfrm>
            <a:off x="5029200" y="2141538"/>
            <a:ext cx="182563" cy="1143000"/>
          </a:xfrm>
          <a:prstGeom prst="upArrow">
            <a:avLst>
              <a:gd name="adj1" fmla="val 50000"/>
              <a:gd name="adj2" fmla="val 1565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5868988"/>
          <a:ext cx="1901825" cy="455612"/>
        </p:xfrm>
        <a:graphic>
          <a:graphicData uri="http://schemas.openxmlformats.org/presentationml/2006/ole">
            <p:oleObj spid="_x0000_s51202" name="Equation" r:id="rId4" imgW="952200" imgH="22860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124200" y="5868988"/>
          <a:ext cx="2430463" cy="455612"/>
        </p:xfrm>
        <a:graphic>
          <a:graphicData uri="http://schemas.openxmlformats.org/presentationml/2006/ole">
            <p:oleObj spid="_x0000_s51203" name="Equation" r:id="rId5" imgW="1218960" imgH="22860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5946775" y="5646738"/>
          <a:ext cx="2740025" cy="830262"/>
        </p:xfrm>
        <a:graphic>
          <a:graphicData uri="http://schemas.openxmlformats.org/presentationml/2006/ole">
            <p:oleObj spid="_x0000_s51204" name="Equation" r:id="rId6" imgW="1422360" imgH="431640" progId="Equation.3">
              <p:embed/>
            </p:oleObj>
          </a:graphicData>
        </a:graphic>
      </p:graphicFrame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715000" y="2141538"/>
            <a:ext cx="4267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tantia" charset="0"/>
              </a:rPr>
              <a:t>Momentum flux (</a:t>
            </a:r>
            <a:r>
              <a:rPr lang="el-GR" sz="2400" i="1" dirty="0">
                <a:latin typeface="Constantia" charset="0"/>
                <a:ea typeface="Times New Roman" charset="0"/>
                <a:cs typeface="Times New Roman" charset="0"/>
              </a:rPr>
              <a:t>τ</a:t>
            </a:r>
            <a:r>
              <a:rPr lang="en-US" sz="2400" dirty="0">
                <a:latin typeface="Constantia" charset="0"/>
                <a:ea typeface="Times New Roman" charset="0"/>
                <a:cs typeface="Times New Roman" charset="0"/>
              </a:rPr>
              <a:t>)</a:t>
            </a:r>
            <a:endParaRPr lang="el-GR" sz="2400" dirty="0">
              <a:latin typeface="Constantia" charset="0"/>
              <a:ea typeface="Times New Roman" charset="0"/>
              <a:cs typeface="Times New Roman" charset="0"/>
            </a:endParaRPr>
          </a:p>
          <a:p>
            <a:r>
              <a:rPr lang="en-US" sz="2400" dirty="0">
                <a:latin typeface="Constantia" charset="0"/>
              </a:rPr>
              <a:t>Sensible heat flux (</a:t>
            </a:r>
            <a:r>
              <a:rPr lang="en-US" sz="2400" i="1" dirty="0">
                <a:latin typeface="Constantia" charset="0"/>
              </a:rPr>
              <a:t>Q</a:t>
            </a:r>
            <a:r>
              <a:rPr lang="en-US" sz="2400" i="1" baseline="-25000" dirty="0">
                <a:latin typeface="Constantia" charset="0"/>
              </a:rPr>
              <a:t>H</a:t>
            </a:r>
            <a:r>
              <a:rPr lang="en-US" sz="2400" dirty="0">
                <a:latin typeface="Constantia" charset="0"/>
              </a:rPr>
              <a:t>)</a:t>
            </a:r>
          </a:p>
          <a:p>
            <a:r>
              <a:rPr lang="en-US" sz="2400" dirty="0">
                <a:latin typeface="Constantia" charset="0"/>
              </a:rPr>
              <a:t>Latent heat flux (</a:t>
            </a:r>
            <a:r>
              <a:rPr lang="en-US" sz="2400" i="1" dirty="0">
                <a:latin typeface="Constantia" charset="0"/>
              </a:rPr>
              <a:t>Q</a:t>
            </a:r>
            <a:r>
              <a:rPr lang="en-US" sz="2400" i="1" baseline="-25000" dirty="0">
                <a:latin typeface="Constantia" charset="0"/>
              </a:rPr>
              <a:t>E</a:t>
            </a:r>
            <a:r>
              <a:rPr lang="en-US" sz="2400" dirty="0">
                <a:latin typeface="Constantia" charset="0"/>
              </a:rPr>
              <a:t>)</a:t>
            </a:r>
          </a:p>
          <a:p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  <a:p>
            <a:r>
              <a:rPr lang="en-US" sz="2400" dirty="0">
                <a:latin typeface="Constantia" charset="0"/>
              </a:rPr>
              <a:t>SST (</a:t>
            </a:r>
            <a:r>
              <a:rPr lang="en-US" sz="2400" i="1" dirty="0">
                <a:latin typeface="Constantia" charset="0"/>
              </a:rPr>
              <a:t>T</a:t>
            </a:r>
            <a:r>
              <a:rPr lang="en-US" sz="2400" i="1" baseline="-25000" dirty="0">
                <a:latin typeface="Constantia" charset="0"/>
              </a:rPr>
              <a:t>s</a:t>
            </a:r>
            <a:r>
              <a:rPr lang="en-US" sz="2400" dirty="0">
                <a:latin typeface="Constantia" charset="0"/>
              </a:rPr>
              <a:t>)</a:t>
            </a:r>
          </a:p>
          <a:p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  <a:p>
            <a:r>
              <a:rPr lang="en-US" sz="2400" dirty="0">
                <a:latin typeface="Constantia" charset="0"/>
              </a:rPr>
              <a:t> 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457200" y="2217738"/>
            <a:ext cx="3886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tantia" charset="0"/>
              </a:rPr>
              <a:t>Wind speed (</a:t>
            </a:r>
            <a:r>
              <a:rPr lang="en-US" sz="2400" i="1" dirty="0">
                <a:latin typeface="Constantia" charset="0"/>
              </a:rPr>
              <a:t>U</a:t>
            </a:r>
            <a:r>
              <a:rPr lang="en-US" sz="2400" i="1" baseline="-25000" dirty="0">
                <a:latin typeface="Constantia" charset="0"/>
              </a:rPr>
              <a:t>a</a:t>
            </a:r>
            <a:r>
              <a:rPr lang="en-US" sz="2400" dirty="0">
                <a:latin typeface="Constantia" charset="0"/>
              </a:rPr>
              <a:t>)</a:t>
            </a:r>
          </a:p>
          <a:p>
            <a:r>
              <a:rPr lang="en-US" sz="2400" dirty="0">
                <a:latin typeface="Constantia" charset="0"/>
              </a:rPr>
              <a:t>Temperature (</a:t>
            </a:r>
            <a:r>
              <a:rPr lang="en-US" sz="2400" i="1" dirty="0">
                <a:latin typeface="Constantia" charset="0"/>
              </a:rPr>
              <a:t>T</a:t>
            </a:r>
            <a:r>
              <a:rPr lang="en-US" sz="2400" i="1" baseline="-25000" dirty="0">
                <a:latin typeface="Constantia" charset="0"/>
              </a:rPr>
              <a:t>a</a:t>
            </a:r>
            <a:r>
              <a:rPr lang="en-US" sz="2400" dirty="0">
                <a:latin typeface="Constantia" charset="0"/>
              </a:rPr>
              <a:t>)</a:t>
            </a:r>
          </a:p>
          <a:p>
            <a:r>
              <a:rPr lang="en-US" sz="2400" dirty="0">
                <a:latin typeface="Constantia" charset="0"/>
              </a:rPr>
              <a:t>Humidity (</a:t>
            </a:r>
            <a:r>
              <a:rPr lang="en-US" sz="2400" i="1" dirty="0">
                <a:latin typeface="Constantia" charset="0"/>
              </a:rPr>
              <a:t>q</a:t>
            </a:r>
            <a:r>
              <a:rPr lang="en-US" sz="2400" i="1" baseline="-25000" dirty="0">
                <a:latin typeface="Constantia" charset="0"/>
              </a:rPr>
              <a:t>a</a:t>
            </a:r>
            <a:r>
              <a:rPr lang="en-US" sz="2400" dirty="0">
                <a:latin typeface="Constantia" charset="0"/>
              </a:rPr>
              <a:t>)</a:t>
            </a:r>
          </a:p>
          <a:p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  <a:p>
            <a:r>
              <a:rPr lang="en-US" sz="2400" dirty="0">
                <a:latin typeface="Constantia" charset="0"/>
              </a:rPr>
              <a:t>Momentum flux (</a:t>
            </a:r>
            <a:r>
              <a:rPr lang="el-GR" sz="2400" i="1" dirty="0">
                <a:latin typeface="Constantia" charset="0"/>
                <a:ea typeface="Times New Roman" charset="0"/>
                <a:cs typeface="Times New Roman" charset="0"/>
              </a:rPr>
              <a:t>τ</a:t>
            </a:r>
            <a:r>
              <a:rPr lang="en-US" sz="2400" dirty="0">
                <a:latin typeface="Constantia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2400" dirty="0">
                <a:latin typeface="Constantia" charset="0"/>
                <a:ea typeface="Times New Roman" charset="0"/>
                <a:cs typeface="Times New Roman" charset="0"/>
              </a:rPr>
              <a:t>Temperature flux</a:t>
            </a:r>
          </a:p>
          <a:p>
            <a:r>
              <a:rPr lang="en-US" sz="2400" dirty="0">
                <a:latin typeface="Constantia" charset="0"/>
                <a:ea typeface="Times New Roman" charset="0"/>
                <a:cs typeface="Times New Roman" charset="0"/>
              </a:rPr>
              <a:t>Shortwave radiation</a:t>
            </a:r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  <a:p>
            <a:endParaRPr lang="en-US" sz="2400" dirty="0">
              <a:latin typeface="Constantia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04800" y="3810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HWRF/POM-TC Coupling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6324600"/>
            <a:ext cx="264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R. Yablonsky (URI)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500" dirty="0" smtClean="0"/>
              <a:t>Ocean in tropical cyclone models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Allows greater accuracy in</a:t>
            </a:r>
          </a:p>
          <a:p>
            <a:pPr lvl="1" indent="-274320">
              <a:buClr>
                <a:schemeClr val="accent3"/>
              </a:buClr>
              <a:defRPr/>
            </a:pPr>
            <a:r>
              <a:rPr lang="en-US" dirty="0" smtClean="0"/>
              <a:t>SST field</a:t>
            </a:r>
          </a:p>
          <a:p>
            <a:pPr lvl="1" indent="-274320">
              <a:buClr>
                <a:schemeClr val="accent3"/>
              </a:buClr>
              <a:defRPr/>
            </a:pPr>
            <a:r>
              <a:rPr lang="en-US" dirty="0" smtClean="0"/>
              <a:t>Latent/sensible </a:t>
            </a:r>
            <a:r>
              <a:rPr lang="en-US" dirty="0" smtClean="0"/>
              <a:t>heat </a:t>
            </a:r>
            <a:r>
              <a:rPr lang="en-US" dirty="0" smtClean="0"/>
              <a:t>fluxes</a:t>
            </a:r>
          </a:p>
          <a:p>
            <a:pPr lvl="1" indent="-274320">
              <a:buClr>
                <a:schemeClr val="accent3"/>
              </a:buClr>
              <a:defRPr/>
            </a:pPr>
            <a:r>
              <a:rPr lang="en-US" dirty="0" smtClean="0"/>
              <a:t>Intensity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smtClean="0"/>
              <a:t>Crucial because SST can change rapidly in tropical cyclones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smtClean="0"/>
              <a:t>Can represent the following processes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dirty="0" smtClean="0"/>
              <a:t>Turbulent mixing (one-dimensional)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dirty="0" smtClean="0"/>
              <a:t>Upwelling (three-dimensional)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dirty="0" smtClean="0"/>
              <a:t>Advection (three-dimensional)</a:t>
            </a:r>
          </a:p>
          <a:p>
            <a:pPr lvl="1">
              <a:buClr>
                <a:schemeClr val="accent3"/>
              </a:buClr>
              <a:buNone/>
              <a:defRPr/>
            </a:pPr>
            <a:r>
              <a:rPr lang="en-US" dirty="0" smtClean="0"/>
              <a:t>Note that in HWRF, POM is 3-D in Atlantic and 1-D in East Pac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 Fluxes Test: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HRD (Ulhorn and Cione) compared HWRF retro forecasts for 2011 against buoys and showed that HWRF ocean does not respond (=does not cool as much as obs) when storm goes by. </a:t>
            </a: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26640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743200"/>
            <a:ext cx="2971800" cy="24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819400"/>
            <a:ext cx="3124200" cy="24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762000" y="3581400"/>
            <a:ext cx="2425025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Katia 09/01/11 init12 Z</a:t>
            </a:r>
            <a:endParaRPr lang="en-US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91564" y="3048000"/>
            <a:ext cx="2652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/>
            <a:r>
              <a:rPr lang="en-US" dirty="0" smtClean="0">
                <a:latin typeface="Calibri" charset="0"/>
              </a:rPr>
              <a:t>Buoy </a:t>
            </a:r>
            <a:r>
              <a:rPr lang="en-US" dirty="0">
                <a:latin typeface="Calibri" charset="0"/>
              </a:rPr>
              <a:t>passage</a:t>
            </a:r>
            <a:r>
              <a:rPr lang="en-US" dirty="0" smtClean="0">
                <a:latin typeface="Calibri" charset="0"/>
              </a:rPr>
              <a:t> 9/4 12Z</a:t>
            </a:r>
            <a:endParaRPr lang="en-US" dirty="0">
              <a:latin typeface="Calibri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 Fluxes Test: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HRD (Ulhorn and Cione) compared HWRF retro forecasts for 2011 against buoys and showed that HWRF ocean does not respond (=does not cool as much as obs) when storm goes by. </a:t>
            </a:r>
          </a:p>
          <a:p>
            <a:r>
              <a:rPr lang="en-US" dirty="0" smtClean="0"/>
              <a:t>URI recalled that momentum, sensible, latent fluxes from HWRF atmosphere to ocean are truncated in POM (75%) because in the past HWRF intensities were too low</a:t>
            </a:r>
          </a:p>
          <a:p>
            <a:r>
              <a:rPr lang="en-US" dirty="0" smtClean="0"/>
              <a:t>Consulted EMC and they were interested in DTC testing</a:t>
            </a:r>
          </a:p>
          <a:p>
            <a:r>
              <a:rPr lang="en-US" dirty="0" smtClean="0"/>
              <a:t>DTC ran 2012 season: control (75% fluxes) and modified (100%)</a:t>
            </a:r>
          </a:p>
          <a:p>
            <a:r>
              <a:rPr lang="en-US" dirty="0" smtClean="0"/>
              <a:t>Further analysis by URI and HRD</a:t>
            </a:r>
            <a:endParaRPr lang="en-US" dirty="0"/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track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2362200"/>
            <a:ext cx="2438400" cy="609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rmAutofit fontScale="70000" lnSpcReduction="20000"/>
          </a:bodyPr>
          <a:lstStyle/>
          <a:p>
            <a:r>
              <a:rPr lang="en-US" sz="2571" dirty="0" smtClean="0"/>
              <a:t>HD12:</a:t>
            </a:r>
            <a:r>
              <a:rPr lang="en-US" sz="2571" dirty="0" smtClean="0"/>
              <a:t> Control</a:t>
            </a:r>
            <a:endParaRPr lang="en-US" sz="2571" dirty="0" smtClean="0"/>
          </a:p>
          <a:p>
            <a:r>
              <a:rPr lang="en-US" sz="2571" dirty="0" smtClean="0">
                <a:solidFill>
                  <a:srgbClr val="FF0000"/>
                </a:solidFill>
              </a:rPr>
              <a:t>HDFL: Flux </a:t>
            </a:r>
            <a:r>
              <a:rPr lang="en-US" sz="2571" dirty="0" smtClean="0">
                <a:solidFill>
                  <a:srgbClr val="FF0000"/>
                </a:solidFill>
              </a:rPr>
              <a:t>Experiment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3200400"/>
            <a:ext cx="23622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Autofit/>
          </a:bodyPr>
          <a:lstStyle/>
          <a:p>
            <a:r>
              <a:rPr lang="en-US" dirty="0" smtClean="0"/>
              <a:t>No statistically significant (SS) differences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HD12_HDFL_TKER_mae_line.png"/>
          <p:cNvPicPr>
            <a:picLocks noChangeAspect="1"/>
          </p:cNvPicPr>
          <p:nvPr/>
        </p:nvPicPr>
        <p:blipFill>
          <a:blip r:embed="rId3"/>
          <a:srcRect l="2454" t="7059" r="1364" b="3529"/>
          <a:stretch>
            <a:fillRect/>
          </a:stretch>
        </p:blipFill>
        <p:spPr>
          <a:xfrm>
            <a:off x="530352" y="1600200"/>
            <a:ext cx="5689990" cy="408736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24600" y="4343400"/>
            <a:ext cx="23622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Autofit/>
          </a:bodyPr>
          <a:lstStyle/>
          <a:p>
            <a:r>
              <a:rPr lang="en-US" dirty="0" smtClean="0"/>
              <a:t>SS (95%) is determined doing </a:t>
            </a:r>
            <a:r>
              <a:rPr lang="en-US" u="sng" dirty="0" err="1" smtClean="0"/>
              <a:t>pairwise</a:t>
            </a:r>
            <a:r>
              <a:rPr lang="en-US" u="sng" dirty="0" smtClean="0"/>
              <a:t> differences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7092" y="2133600"/>
            <a:ext cx="2926908" cy="307777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duster"/>
                <a:cs typeface="Chalkduster"/>
              </a:rPr>
              <a:t>M</a:t>
            </a:r>
            <a:r>
              <a:rPr lang="en-US" sz="1400" dirty="0" smtClean="0">
                <a:latin typeface="Chalkduster"/>
                <a:cs typeface="Chalkduster"/>
              </a:rPr>
              <a:t>emorize these acronyms!!</a:t>
            </a:r>
            <a:endParaRPr lang="en-US" sz="14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D12_HDFL_WDER_me_line.png"/>
          <p:cNvPicPr>
            <a:picLocks noChangeAspect="1"/>
          </p:cNvPicPr>
          <p:nvPr/>
        </p:nvPicPr>
        <p:blipFill>
          <a:blip r:embed="rId3"/>
          <a:srcRect l="2454" b="3529"/>
          <a:stretch>
            <a:fillRect/>
          </a:stretch>
        </p:blipFill>
        <p:spPr>
          <a:xfrm>
            <a:off x="685800" y="3886200"/>
            <a:ext cx="3589576" cy="2743200"/>
          </a:xfrm>
          <a:prstGeom prst="rect">
            <a:avLst/>
          </a:prstGeom>
        </p:spPr>
      </p:pic>
      <p:pic>
        <p:nvPicPr>
          <p:cNvPr id="25" name="Picture 24" descr="HD12_HDFL_WDER_mae_line.png"/>
          <p:cNvPicPr>
            <a:picLocks noChangeAspect="1"/>
          </p:cNvPicPr>
          <p:nvPr/>
        </p:nvPicPr>
        <p:blipFill>
          <a:blip r:embed="rId4"/>
          <a:srcRect l="2454" t="7059" r="2454" b="3529"/>
          <a:stretch>
            <a:fillRect/>
          </a:stretch>
        </p:blipFill>
        <p:spPr>
          <a:xfrm>
            <a:off x="685800" y="1298448"/>
            <a:ext cx="377550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Intensity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934494" y="27043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086894" y="27043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544094" y="27043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724400" y="1828800"/>
            <a:ext cx="4038600" cy="9144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rmAutofit/>
          </a:bodyPr>
          <a:lstStyle/>
          <a:p>
            <a:r>
              <a:rPr lang="en-US" sz="2000" b="1" dirty="0" smtClean="0"/>
              <a:t>MAE: </a:t>
            </a:r>
            <a:r>
              <a:rPr lang="en-US" sz="2000" dirty="0" smtClean="0"/>
              <a:t>HDFL SS better at</a:t>
            </a:r>
            <a:r>
              <a:rPr lang="en-US" sz="2000" dirty="0" smtClean="0"/>
              <a:t> 3 </a:t>
            </a:r>
            <a:r>
              <a:rPr lang="en-US" sz="2000" dirty="0" smtClean="0"/>
              <a:t>lead </a:t>
            </a:r>
            <a:r>
              <a:rPr lang="en-US" sz="2000" dirty="0" smtClean="0"/>
              <a:t>times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0" y="4343400"/>
            <a:ext cx="4038600" cy="9144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rmAutofit lnSpcReduction="10000"/>
          </a:bodyPr>
          <a:lstStyle/>
          <a:p>
            <a:r>
              <a:rPr lang="en-US" sz="2000" b="1" dirty="0" smtClean="0"/>
              <a:t>ME (bias): </a:t>
            </a:r>
            <a:r>
              <a:rPr lang="en-US" sz="2000" dirty="0" smtClean="0"/>
              <a:t>HD12 lowers intensity and helps overintensification at long lead times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D12_HDFL_TKER_mae_line.png"/>
          <p:cNvPicPr>
            <a:picLocks noChangeAspect="1"/>
          </p:cNvPicPr>
          <p:nvPr/>
        </p:nvPicPr>
        <p:blipFill>
          <a:blip r:embed="rId2"/>
          <a:srcRect l="2454" r="2454" b="3529"/>
          <a:stretch>
            <a:fillRect/>
          </a:stretch>
        </p:blipFill>
        <p:spPr>
          <a:xfrm>
            <a:off x="530352" y="1600200"/>
            <a:ext cx="5213883" cy="408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Track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43600" y="2209800"/>
            <a:ext cx="2819400" cy="12192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rmAutofit/>
          </a:bodyPr>
          <a:lstStyle/>
          <a:p>
            <a:r>
              <a:rPr lang="en-US" sz="2000" dirty="0" smtClean="0"/>
              <a:t>HDFL is SS worse </a:t>
            </a:r>
            <a:r>
              <a:rPr lang="en-US" sz="2000" dirty="0" smtClean="0"/>
              <a:t>at</a:t>
            </a:r>
            <a:r>
              <a:rPr lang="en-US" sz="2000" dirty="0" smtClean="0"/>
              <a:t> 4 </a:t>
            </a:r>
            <a:r>
              <a:rPr lang="en-US" sz="2000" dirty="0" smtClean="0"/>
              <a:t>lead </a:t>
            </a:r>
            <a:r>
              <a:rPr lang="en-US" sz="2000" dirty="0" smtClean="0"/>
              <a:t>times but </a:t>
            </a:r>
            <a:r>
              <a:rPr lang="en-US" sz="2000" dirty="0" smtClean="0"/>
              <a:t>difference is small</a:t>
            </a:r>
            <a:endParaRPr lang="en-US" sz="2000" dirty="0"/>
          </a:p>
        </p:txBody>
      </p:sp>
      <p:pic>
        <p:nvPicPr>
          <p:cNvPr id="13" name="Picture 12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429794" y="3275806"/>
            <a:ext cx="304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86994" y="3047206"/>
            <a:ext cx="304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658394" y="3199606"/>
            <a:ext cx="304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67994" y="2818606"/>
            <a:ext cx="304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D12_HDFL_WDER_me_line.png"/>
          <p:cNvPicPr>
            <a:picLocks noChangeAspect="1"/>
          </p:cNvPicPr>
          <p:nvPr/>
        </p:nvPicPr>
        <p:blipFill>
          <a:blip r:embed="rId3"/>
          <a:srcRect l="2454" t="7059" r="2454" b="3529"/>
          <a:stretch>
            <a:fillRect/>
          </a:stretch>
        </p:blipFill>
        <p:spPr>
          <a:xfrm>
            <a:off x="914400" y="3962400"/>
            <a:ext cx="377550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Intensity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29200" y="1447800"/>
            <a:ext cx="3657600" cy="23622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vert="horz"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HDFL worse at 1 lead time and better at </a:t>
            </a:r>
            <a:r>
              <a:rPr lang="en-US" sz="2000" dirty="0" smtClean="0"/>
              <a:t>3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Smaller impact on EP, perhaps because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POM is 1-dimensional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Different vertical distribution of ocean temperature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80160" y="4626864"/>
            <a:ext cx="33528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HD12_HDFL_WDER_mae_line.png"/>
          <p:cNvPicPr>
            <a:picLocks noChangeAspect="1"/>
          </p:cNvPicPr>
          <p:nvPr/>
        </p:nvPicPr>
        <p:blipFill>
          <a:blip r:embed="rId4"/>
          <a:srcRect t="7059" r="2454" b="3529"/>
          <a:stretch>
            <a:fillRect/>
          </a:stretch>
        </p:blipFill>
        <p:spPr>
          <a:xfrm>
            <a:off x="685800" y="1298448"/>
            <a:ext cx="3872954" cy="2743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829594" y="2666206"/>
            <a:ext cx="304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925094" y="27805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620294" y="27805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315494" y="2932906"/>
            <a:ext cx="2286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D12_HDFL_WDER_me_line.png"/>
          <p:cNvPicPr>
            <a:picLocks noChangeAspect="1"/>
          </p:cNvPicPr>
          <p:nvPr/>
        </p:nvPicPr>
        <p:blipFill>
          <a:blip r:embed="rId2"/>
          <a:srcRect l="2454" t="7059" r="2454" b="3529"/>
          <a:stretch>
            <a:fillRect/>
          </a:stretch>
        </p:blipFill>
        <p:spPr>
          <a:xfrm>
            <a:off x="4343400" y="3502152"/>
            <a:ext cx="3146252" cy="2286000"/>
          </a:xfrm>
          <a:prstGeom prst="rect">
            <a:avLst/>
          </a:prstGeom>
        </p:spPr>
      </p:pic>
      <p:pic>
        <p:nvPicPr>
          <p:cNvPr id="26" name="Picture 25" descr="HD12_HDFL_WDER_me_line.png"/>
          <p:cNvPicPr>
            <a:picLocks noChangeAspect="1"/>
          </p:cNvPicPr>
          <p:nvPr/>
        </p:nvPicPr>
        <p:blipFill>
          <a:blip r:embed="rId3"/>
          <a:srcRect l="2454" t="7059" r="2454" b="3529"/>
          <a:stretch>
            <a:fillRect/>
          </a:stretch>
        </p:blipFill>
        <p:spPr>
          <a:xfrm>
            <a:off x="1143000" y="3502152"/>
            <a:ext cx="3146251" cy="2286000"/>
          </a:xfrm>
          <a:prstGeom prst="rect">
            <a:avLst/>
          </a:prstGeom>
        </p:spPr>
      </p:pic>
      <p:pic>
        <p:nvPicPr>
          <p:cNvPr id="25" name="Picture 24" descr="HD12_HDFL_WDER_me_line.png"/>
          <p:cNvPicPr>
            <a:picLocks noChangeAspect="1"/>
          </p:cNvPicPr>
          <p:nvPr/>
        </p:nvPicPr>
        <p:blipFill>
          <a:blip r:embed="rId4"/>
          <a:srcRect l="8818" t="7059" r="2454" b="3529"/>
          <a:stretch>
            <a:fillRect/>
          </a:stretch>
        </p:blipFill>
        <p:spPr>
          <a:xfrm>
            <a:off x="6071610" y="1371600"/>
            <a:ext cx="2935711" cy="2286000"/>
          </a:xfrm>
          <a:prstGeom prst="rect">
            <a:avLst/>
          </a:prstGeom>
        </p:spPr>
      </p:pic>
      <p:pic>
        <p:nvPicPr>
          <p:cNvPr id="24" name="Picture 23" descr="HD12_HDFL_WDER_me_line.png"/>
          <p:cNvPicPr>
            <a:picLocks noChangeAspect="1"/>
          </p:cNvPicPr>
          <p:nvPr/>
        </p:nvPicPr>
        <p:blipFill>
          <a:blip r:embed="rId5"/>
          <a:srcRect l="10636" t="7059" r="2454" b="7059"/>
          <a:stretch>
            <a:fillRect/>
          </a:stretch>
        </p:blipFill>
        <p:spPr>
          <a:xfrm>
            <a:off x="3246120" y="1371600"/>
            <a:ext cx="2897928" cy="2212848"/>
          </a:xfrm>
          <a:prstGeom prst="rect">
            <a:avLst/>
          </a:prstGeom>
        </p:spPr>
      </p:pic>
      <p:pic>
        <p:nvPicPr>
          <p:cNvPr id="23" name="Picture 22" descr="HD12_HDFL_WDER_me_line.png"/>
          <p:cNvPicPr>
            <a:picLocks noChangeAspect="1"/>
          </p:cNvPicPr>
          <p:nvPr/>
        </p:nvPicPr>
        <p:blipFill>
          <a:blip r:embed="rId6"/>
          <a:srcRect l="2454" t="7059" r="2454" b="3529"/>
          <a:stretch>
            <a:fillRect/>
          </a:stretch>
        </p:blipFill>
        <p:spPr>
          <a:xfrm>
            <a:off x="137160" y="1371600"/>
            <a:ext cx="314624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Storms with largest intensity differences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2064" y="2514600"/>
            <a:ext cx="8528428" cy="9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47800" y="4648200"/>
            <a:ext cx="6041838" cy="152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800" y="182880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2819400"/>
            <a:ext cx="66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7200" y="1828800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962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3962400"/>
            <a:ext cx="53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</a:t>
            </a:r>
            <a:endParaRPr lang="en-US" dirty="0"/>
          </a:p>
        </p:txBody>
      </p:sp>
      <p:pic>
        <p:nvPicPr>
          <p:cNvPr id="28" name="Picture 4" descr="dtc_wordmark_pms20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4.1|10.9|15.2|17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1|8|8.7|8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5|10.3|12.4|10.9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6|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17912</TotalTime>
  <Words>1025</Words>
  <Application>Microsoft Macintosh PowerPoint</Application>
  <PresentationFormat>On-screen Show (4:3)</PresentationFormat>
  <Paragraphs>224</Paragraphs>
  <Slides>19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Equation</vt:lpstr>
      <vt:lpstr>HWRF flux test</vt:lpstr>
      <vt:lpstr>Ocean in tropical cyclone models</vt:lpstr>
      <vt:lpstr>DTC Fluxes Test: Background</vt:lpstr>
      <vt:lpstr>DTC Fluxes Test: Background</vt:lpstr>
      <vt:lpstr>Atlantic track</vt:lpstr>
      <vt:lpstr>Atlantic Intensity</vt:lpstr>
      <vt:lpstr>Pacific Track</vt:lpstr>
      <vt:lpstr>Pacific Intensity</vt:lpstr>
      <vt:lpstr>Storms with largest intensity differences</vt:lpstr>
      <vt:lpstr>Leslie bias and 09/04 00Z case</vt:lpstr>
      <vt:lpstr>Leslie: rerun with same IC 09/04 00Z</vt:lpstr>
      <vt:lpstr>Nonlinearity in ocean response</vt:lpstr>
      <vt:lpstr>Leslie initialized 08/30 18 UTC</vt:lpstr>
      <vt:lpstr>Final remarks</vt:lpstr>
      <vt:lpstr>Backup slides</vt:lpstr>
      <vt:lpstr>Slide 16</vt:lpstr>
      <vt:lpstr>Slide 17</vt:lpstr>
      <vt:lpstr>Slide 18</vt:lpstr>
      <vt:lpstr>Slide 19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</dc:title>
  <dc:creator>nance</dc:creator>
  <cp:lastModifiedBy>Ligia Bernardet</cp:lastModifiedBy>
  <cp:revision>508</cp:revision>
  <cp:lastPrinted>2011-02-15T23:09:17Z</cp:lastPrinted>
  <dcterms:created xsi:type="dcterms:W3CDTF">2012-11-14T19:37:06Z</dcterms:created>
  <dcterms:modified xsi:type="dcterms:W3CDTF">2012-11-15T00:07:39Z</dcterms:modified>
</cp:coreProperties>
</file>