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2" r:id="rId1"/>
  </p:sldMasterIdLst>
  <p:notesMasterIdLst>
    <p:notesMasterId r:id="rId6"/>
  </p:notesMasterIdLst>
  <p:handoutMasterIdLst>
    <p:handoutMasterId r:id="rId7"/>
  </p:handoutMasterIdLst>
  <p:sldIdLst>
    <p:sldId id="349" r:id="rId2"/>
    <p:sldId id="351" r:id="rId3"/>
    <p:sldId id="345" r:id="rId4"/>
    <p:sldId id="352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99FFCC"/>
    <a:srgbClr val="FFFF00"/>
    <a:srgbClr val="6666FF"/>
    <a:srgbClr val="3366FF"/>
    <a:srgbClr val="6699FF"/>
    <a:srgbClr val="3F37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0" autoAdjust="0"/>
    <p:restoredTop sz="89059" autoAdjust="0"/>
  </p:normalViewPr>
  <p:slideViewPr>
    <p:cSldViewPr>
      <p:cViewPr varScale="1">
        <p:scale>
          <a:sx n="101" d="100"/>
          <a:sy n="101" d="100"/>
        </p:scale>
        <p:origin x="-1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47E19DA-92DE-4FD7-A0C9-3200CFD10A77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326CAF-A68E-4EAC-B4D1-1AE0619A6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D190DD7-0C33-476B-BA05-600F1CDE0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charset="0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charset="0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charset="0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charset="0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charset="0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mbria" pitchFamily="18" charset="0"/>
              </a:rPr>
              <a:t>HWRF track forecast is improved by 30% for 3-day </a:t>
            </a:r>
            <a:r>
              <a:rPr lang="en-US" dirty="0" err="1" smtClean="0">
                <a:latin typeface="Cambria" pitchFamily="18" charset="0"/>
              </a:rPr>
              <a:t>fcst</a:t>
            </a:r>
            <a:r>
              <a:rPr lang="en-US" dirty="0" smtClean="0">
                <a:latin typeface="Cambria" pitchFamily="18" charset="0"/>
              </a:rPr>
              <a:t>, and 20% for 5-day </a:t>
            </a:r>
            <a:r>
              <a:rPr lang="en-US" dirty="0" err="1" smtClean="0">
                <a:latin typeface="Cambria" pitchFamily="18" charset="0"/>
              </a:rPr>
              <a:t>fcst</a:t>
            </a:r>
            <a:r>
              <a:rPr lang="en-US" dirty="0" smtClean="0">
                <a:latin typeface="Cambria" pitchFamily="18" charset="0"/>
              </a:rPr>
              <a:t>, based on 33 cases of Earl (2010)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90DD7-0C33-476B-BA05-600F1CDE006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Independent</a:t>
            </a:r>
            <a:r>
              <a:rPr lang="en-US" baseline="0" dirty="0" smtClean="0">
                <a:latin typeface="Cambria" pitchFamily="18" charset="0"/>
              </a:rPr>
              <a:t> DA system including vortex scale DA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Genesis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Track forecast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Local application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Drive local-scale model</a:t>
            </a:r>
          </a:p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Website at AOML: https://storm.aoml.noaa.gov/realtime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90DD7-0C33-476B-BA05-600F1CDE006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A492-212D-45D5-ACE1-CCDD6346725B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9FB8-264D-4E47-A779-481E12844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F40F5-4CAE-4457-B4D8-AD284359B0FF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EC4E6-30E0-4C01-B800-CF4A09C50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2024E-A4ED-4F29-ABE0-E43C4B971820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4E7FD-CED7-4F7F-8A5E-D27623835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FD956-F4B4-4F89-9008-525138C99151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38B7-AC31-4EF8-8A96-5CDE036EC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8FF2-60CC-4381-9495-A949A0979B38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740-810F-4099-AB78-25483F853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21C-C5E3-48CA-BCC3-2724B27795A2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13D9A-A858-417E-9839-DB0855C7A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CFC3-A770-47F5-BD90-21244F42CCF1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80AEC-064E-43C5-9839-1D9418D64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F1A29-E874-453C-8F61-00238B15EA5E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5453C-74F0-48FF-AAF4-35BE418C2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EE64B-33D7-4DF2-9016-99CEA34F930D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CBE8-FB8C-4103-B0A2-54CBD25DA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F74C8-9E7E-48CC-81DF-03E7D05FE16D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F277-F831-4593-8173-7D436AACE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94A9B-2E4B-4873-AFDB-0F522D9C66A0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947F-6C8C-4F12-BC66-2598406CB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BF3B5B-DDB9-4BB6-A1F6-3B1074DC5857}" type="datetime1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070EA8-5577-4137-B776-9D303F62A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Advances in Basin Scale Modeling in HRD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860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Kevin </a:t>
            </a:r>
            <a:r>
              <a:rPr lang="en-US" sz="2400" dirty="0" err="1" smtClean="0"/>
              <a:t>Yeh</a:t>
            </a:r>
            <a:r>
              <a:rPr lang="en-US" sz="2400" dirty="0" smtClean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Xuejin</a:t>
            </a:r>
            <a:r>
              <a:rPr lang="en-US" sz="2400" dirty="0" smtClean="0"/>
              <a:t> </a:t>
            </a:r>
            <a:r>
              <a:rPr lang="en-US" sz="2400" dirty="0" smtClean="0"/>
              <a:t>Zhang</a:t>
            </a:r>
          </a:p>
          <a:p>
            <a:pPr>
              <a:defRPr/>
            </a:pPr>
            <a:r>
              <a:rPr lang="en-US" sz="2400" dirty="0" smtClean="0"/>
              <a:t>AOML/HRD &amp; </a:t>
            </a:r>
            <a:r>
              <a:rPr lang="en-US" sz="2400" dirty="0" smtClean="0"/>
              <a:t>CIMAS</a:t>
            </a:r>
          </a:p>
          <a:p>
            <a:pPr>
              <a:defRPr/>
            </a:pPr>
            <a:r>
              <a:rPr lang="en-US" sz="2400" dirty="0" err="1" smtClean="0"/>
              <a:t>Sundararaman</a:t>
            </a:r>
            <a:r>
              <a:rPr lang="en-US" sz="2400" dirty="0" smtClean="0"/>
              <a:t> G. </a:t>
            </a:r>
            <a:r>
              <a:rPr lang="en-US" sz="2400" dirty="0" err="1" smtClean="0"/>
              <a:t>Gopalakrishnan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AOML/HRD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mbria" pitchFamily="18" charset="0"/>
              </a:rPr>
              <a:t>Basin-Scale Modeling Configuration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5930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Cambria" pitchFamily="18" charset="0"/>
              </a:rPr>
              <a:t>Fixed basin-scale domain (d01) at 27-km resolution</a:t>
            </a:r>
            <a:r>
              <a:rPr lang="en-US" sz="2800" dirty="0" smtClean="0">
                <a:latin typeface="Cambria" pitchFamily="18" charset="0"/>
                <a:ea typeface="MS Mincho" pitchFamily="49" charset="-128"/>
              </a:rPr>
              <a:t> with a</a:t>
            </a:r>
            <a:r>
              <a:rPr lang="en-US" sz="2800" dirty="0" smtClean="0">
                <a:latin typeface="Cambria" pitchFamily="18" charset="0"/>
              </a:rPr>
              <a:t> fixed/movable inner domain (d02) at 9-km resolution</a:t>
            </a:r>
          </a:p>
          <a:p>
            <a:r>
              <a:rPr lang="en-US" sz="2800" dirty="0" smtClean="0">
                <a:latin typeface="Cambria" pitchFamily="18" charset="0"/>
              </a:rPr>
              <a:t>Previous HWRF 6h forecast for d01 &amp; d02 are both cycled with 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</a:rPr>
              <a:t>GSI</a:t>
            </a:r>
            <a:r>
              <a:rPr lang="en-US" sz="2800" dirty="0" smtClean="0">
                <a:latin typeface="Cambria" pitchFamily="18" charset="0"/>
              </a:rPr>
              <a:t> data assimilation always on for the </a:t>
            </a:r>
            <a:r>
              <a:rPr lang="en-US" sz="2800" dirty="0" smtClean="0">
                <a:solidFill>
                  <a:srgbClr val="FF0000"/>
                </a:solidFill>
                <a:latin typeface="Cambria" pitchFamily="18" charset="0"/>
              </a:rPr>
              <a:t>genesis</a:t>
            </a:r>
            <a:r>
              <a:rPr lang="en-US" sz="2800" dirty="0" smtClean="0">
                <a:latin typeface="Cambria" pitchFamily="18" charset="0"/>
              </a:rPr>
              <a:t> case (no vortex initialization, no ocean coupling)</a:t>
            </a:r>
          </a:p>
          <a:p>
            <a:r>
              <a:rPr lang="en-US" sz="2800" dirty="0" smtClean="0">
                <a:latin typeface="Cambria" pitchFamily="18" charset="0"/>
              </a:rPr>
              <a:t>A 5-day genesis forecast takes ~ 2 hr w/ 110 CPUs on Jet</a:t>
            </a:r>
          </a:p>
          <a:p>
            <a:r>
              <a:rPr lang="en-US" sz="2800" dirty="0" smtClean="0">
                <a:latin typeface="Cambria" pitchFamily="18" charset="0"/>
              </a:rPr>
              <a:t>Domain size: ~191.52˚ X ~77.76 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C:\Documents and Settings\kevin.yeh\My Documents\HWRF\operational-tracks.gif"/>
          <p:cNvPicPr>
            <a:picLocks noChangeAspect="1" noChangeArrowheads="1"/>
          </p:cNvPicPr>
          <p:nvPr/>
        </p:nvPicPr>
        <p:blipFill>
          <a:blip r:embed="rId3" cstate="print"/>
          <a:srcRect l="11520" t="7680" r="14400" b="5120"/>
          <a:stretch>
            <a:fillRect/>
          </a:stretch>
        </p:blipFill>
        <p:spPr bwMode="auto">
          <a:xfrm>
            <a:off x="31676" y="3449962"/>
            <a:ext cx="3034137" cy="267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ocuments and Settings\kevin.yeh\My Documents\HWRF\experimental-tracks.gif"/>
          <p:cNvPicPr>
            <a:picLocks noChangeAspect="1" noChangeArrowheads="1"/>
          </p:cNvPicPr>
          <p:nvPr/>
        </p:nvPicPr>
        <p:blipFill>
          <a:blip r:embed="rId4" cstate="print"/>
          <a:srcRect l="11520" t="7680" r="14400" b="5120"/>
          <a:stretch>
            <a:fillRect/>
          </a:stretch>
        </p:blipFill>
        <p:spPr bwMode="auto">
          <a:xfrm>
            <a:off x="3078696" y="3457922"/>
            <a:ext cx="3034137" cy="267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kevin.yeh\My Documents\HWRF\genesis-tracks.gif"/>
          <p:cNvPicPr>
            <a:picLocks noChangeAspect="1" noChangeArrowheads="1"/>
          </p:cNvPicPr>
          <p:nvPr/>
        </p:nvPicPr>
        <p:blipFill>
          <a:blip r:embed="rId5" cstate="print"/>
          <a:srcRect l="11520" t="7680" r="14400" b="5120"/>
          <a:stretch>
            <a:fillRect/>
          </a:stretch>
        </p:blipFill>
        <p:spPr bwMode="auto">
          <a:xfrm>
            <a:off x="6113064" y="3457922"/>
            <a:ext cx="3034137" cy="267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kevin.yeh\My Documents\HWRF\genesis-domain.gif"/>
          <p:cNvPicPr>
            <a:picLocks noChangeAspect="1" noChangeArrowheads="1"/>
          </p:cNvPicPr>
          <p:nvPr/>
        </p:nvPicPr>
        <p:blipFill>
          <a:blip r:embed="rId6" cstate="print"/>
          <a:srcRect t="21760" b="15360"/>
          <a:stretch>
            <a:fillRect/>
          </a:stretch>
        </p:blipFill>
        <p:spPr bwMode="auto">
          <a:xfrm>
            <a:off x="1066800" y="182492"/>
            <a:ext cx="6762750" cy="318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8238" y="6106995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Operational forecast initialization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/>
              <a:t>GFS environmental flows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/>
              <a:t>Vortex init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/>
              <a:t>GSI DA for deep cases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14308" y="6108563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Experimental forecast initialization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>
                <a:solidFill>
                  <a:srgbClr val="C00000"/>
                </a:solidFill>
              </a:rPr>
              <a:t>HWRF environmental flows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/>
              <a:t>Vortex init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/>
              <a:t>GSI DA for deep cases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34811" y="611013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Genesis Model forecast initialization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>
                <a:solidFill>
                  <a:srgbClr val="C00000"/>
                </a:solidFill>
              </a:rPr>
              <a:t>HWRF-cycled environmental flows</a:t>
            </a:r>
          </a:p>
          <a:p>
            <a:pPr marL="182880" lvl="1">
              <a:buFont typeface="Wingdings" pitchFamily="2" charset="2"/>
              <a:buChar char="Ø"/>
            </a:pPr>
            <a:r>
              <a:rPr lang="en-US" sz="1000" dirty="0" smtClean="0">
                <a:solidFill>
                  <a:srgbClr val="C00000"/>
                </a:solidFill>
              </a:rPr>
              <a:t>GSI DA for all cases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:\Users\gopal\Desktop\IHC-2011-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193539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Possible Applications</a:t>
            </a:r>
            <a:endParaRPr lang="en-US" dirty="0"/>
          </a:p>
        </p:txBody>
      </p:sp>
      <p:sp>
        <p:nvSpPr>
          <p:cNvPr id="193540" name="Rectangle 4"/>
          <p:cNvSpPr>
            <a:spLocks noGrp="1"/>
          </p:cNvSpPr>
          <p:nvPr>
            <p:ph type="body" sz="half" idx="1"/>
          </p:nvPr>
        </p:nvSpPr>
        <p:spPr>
          <a:xfrm>
            <a:off x="304800" y="1125714"/>
            <a:ext cx="41910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Independent DA </a:t>
            </a:r>
            <a:r>
              <a:rPr lang="en-US" sz="2000" dirty="0"/>
              <a:t>and </a:t>
            </a:r>
            <a:r>
              <a:rPr lang="en-US" sz="2000" dirty="0" smtClean="0"/>
              <a:t>cycling system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7-day forecast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Track forecast</a:t>
            </a:r>
          </a:p>
        </p:txBody>
      </p:sp>
      <p:sp>
        <p:nvSpPr>
          <p:cNvPr id="193541" name="Rectangle 5"/>
          <p:cNvSpPr>
            <a:spLocks noGrp="1"/>
          </p:cNvSpPr>
          <p:nvPr>
            <p:ph type="body" sz="half" idx="2"/>
          </p:nvPr>
        </p:nvSpPr>
        <p:spPr>
          <a:xfrm>
            <a:off x="4495800" y="1144568"/>
            <a:ext cx="3886200" cy="106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Local applications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Regional </a:t>
            </a:r>
            <a:r>
              <a:rPr lang="en-US" sz="2000" dirty="0"/>
              <a:t>ensembles/products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Daily Tropical </a:t>
            </a:r>
            <a:r>
              <a:rPr lang="en-US" sz="2000" dirty="0" smtClean="0"/>
              <a:t>Outlook/genesis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133600" y="21516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/>
            <a:r>
              <a:rPr lang="en-US" sz="1200" dirty="0" smtClean="0">
                <a:latin typeface="Cambria" pitchFamily="18" charset="0"/>
              </a:rPr>
              <a:t>Website at AOML: </a:t>
            </a:r>
            <a:r>
              <a:rPr lang="en-US" sz="1200" u="sng" dirty="0" smtClean="0">
                <a:solidFill>
                  <a:srgbClr val="0000FF"/>
                </a:solidFill>
                <a:latin typeface="Cambria" pitchFamily="18" charset="0"/>
              </a:rPr>
              <a:t>https://storm.aoml.noaa.gov/realtime</a:t>
            </a:r>
            <a:endParaRPr lang="en-US" sz="1200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9458</TotalTime>
  <Words>212</Words>
  <Application>Microsoft Office PowerPoint</Application>
  <PresentationFormat>On-screen Show (4:3)</PresentationFormat>
  <Paragraphs>38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Advances in Basin Scale Modeling in HRD</vt:lpstr>
      <vt:lpstr>Basin-Scale Modeling Configuration</vt:lpstr>
      <vt:lpstr>Slide 3</vt:lpstr>
      <vt:lpstr>Possible Applications</vt:lpstr>
    </vt:vector>
  </TitlesOfParts>
  <Company>HRD/AOML/NOAA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gopal</dc:creator>
  <cp:lastModifiedBy>azhang</cp:lastModifiedBy>
  <cp:revision>670</cp:revision>
  <dcterms:created xsi:type="dcterms:W3CDTF">2010-10-27T20:13:59Z</dcterms:created>
  <dcterms:modified xsi:type="dcterms:W3CDTF">2011-06-21T06:10:42Z</dcterms:modified>
</cp:coreProperties>
</file>