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4" r:id="rId2"/>
    <p:sldMasterId id="2147483736" r:id="rId3"/>
    <p:sldMasterId id="2147483738" r:id="rId4"/>
    <p:sldMasterId id="2147483740" r:id="rId5"/>
    <p:sldMasterId id="2147483742" r:id="rId6"/>
    <p:sldMasterId id="2147483744" r:id="rId7"/>
    <p:sldMasterId id="2147483748" r:id="rId8"/>
    <p:sldMasterId id="2147483750" r:id="rId9"/>
    <p:sldMasterId id="2147483752" r:id="rId10"/>
    <p:sldMasterId id="2147483754" r:id="rId11"/>
    <p:sldMasterId id="2147483756" r:id="rId12"/>
    <p:sldMasterId id="2147483760" r:id="rId13"/>
    <p:sldMasterId id="2147483762" r:id="rId14"/>
    <p:sldMasterId id="2147483764" r:id="rId15"/>
    <p:sldMasterId id="2147483766" r:id="rId16"/>
    <p:sldMasterId id="2147483768" r:id="rId17"/>
    <p:sldMasterId id="2147483770" r:id="rId18"/>
    <p:sldMasterId id="2147483772" r:id="rId19"/>
    <p:sldMasterId id="2147483776" r:id="rId20"/>
  </p:sldMasterIdLst>
  <p:notesMasterIdLst>
    <p:notesMasterId r:id="rId81"/>
  </p:notesMasterIdLst>
  <p:sldIdLst>
    <p:sldId id="348" r:id="rId21"/>
    <p:sldId id="293" r:id="rId22"/>
    <p:sldId id="340" r:id="rId23"/>
    <p:sldId id="338" r:id="rId24"/>
    <p:sldId id="318" r:id="rId25"/>
    <p:sldId id="319" r:id="rId26"/>
    <p:sldId id="320" r:id="rId27"/>
    <p:sldId id="321" r:id="rId28"/>
    <p:sldId id="270" r:id="rId29"/>
    <p:sldId id="317" r:id="rId30"/>
    <p:sldId id="369" r:id="rId31"/>
    <p:sldId id="344" r:id="rId32"/>
    <p:sldId id="322" r:id="rId33"/>
    <p:sldId id="353" r:id="rId34"/>
    <p:sldId id="354" r:id="rId35"/>
    <p:sldId id="325" r:id="rId36"/>
    <p:sldId id="269" r:id="rId37"/>
    <p:sldId id="341" r:id="rId38"/>
    <p:sldId id="273" r:id="rId39"/>
    <p:sldId id="271" r:id="rId40"/>
    <p:sldId id="345" r:id="rId41"/>
    <p:sldId id="356" r:id="rId42"/>
    <p:sldId id="357" r:id="rId43"/>
    <p:sldId id="352" r:id="rId44"/>
    <p:sldId id="365" r:id="rId45"/>
    <p:sldId id="313" r:id="rId46"/>
    <p:sldId id="343" r:id="rId47"/>
    <p:sldId id="366" r:id="rId48"/>
    <p:sldId id="358" r:id="rId49"/>
    <p:sldId id="327" r:id="rId50"/>
    <p:sldId id="328" r:id="rId51"/>
    <p:sldId id="360" r:id="rId52"/>
    <p:sldId id="332" r:id="rId53"/>
    <p:sldId id="330" r:id="rId54"/>
    <p:sldId id="335" r:id="rId55"/>
    <p:sldId id="334" r:id="rId56"/>
    <p:sldId id="336" r:id="rId57"/>
    <p:sldId id="362" r:id="rId58"/>
    <p:sldId id="363" r:id="rId59"/>
    <p:sldId id="364" r:id="rId60"/>
    <p:sldId id="295" r:id="rId61"/>
    <p:sldId id="367" r:id="rId62"/>
    <p:sldId id="349" r:id="rId63"/>
    <p:sldId id="351" r:id="rId64"/>
    <p:sldId id="324" r:id="rId65"/>
    <p:sldId id="326" r:id="rId66"/>
    <p:sldId id="297" r:id="rId67"/>
    <p:sldId id="256" r:id="rId68"/>
    <p:sldId id="309" r:id="rId69"/>
    <p:sldId id="260" r:id="rId70"/>
    <p:sldId id="261" r:id="rId71"/>
    <p:sldId id="315" r:id="rId72"/>
    <p:sldId id="265" r:id="rId73"/>
    <p:sldId id="266" r:id="rId74"/>
    <p:sldId id="292" r:id="rId75"/>
    <p:sldId id="347" r:id="rId76"/>
    <p:sldId id="305" r:id="rId77"/>
    <p:sldId id="306" r:id="rId78"/>
    <p:sldId id="331" r:id="rId79"/>
    <p:sldId id="333" r:id="rId8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239" autoAdjust="0"/>
  </p:normalViewPr>
  <p:slideViewPr>
    <p:cSldViewPr>
      <p:cViewPr>
        <p:scale>
          <a:sx n="118" d="100"/>
          <a:sy n="118" d="100"/>
        </p:scale>
        <p:origin x="-912" y="-66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6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61" Type="http://schemas.openxmlformats.org/officeDocument/2006/relationships/slide" Target="slides/slide41.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E21C7F0-3259-4976-BE42-4BC52FD47ABC}" type="datetimeFigureOut">
              <a:rPr lang="en-US"/>
              <a:pPr>
                <a:defRPr/>
              </a:pPr>
              <a:t>2/23/2016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4AF40-22F0-4C30-8D16-6813680DE2D1}" type="slidenum">
              <a:rPr lang="en-US"/>
              <a:pPr>
                <a:defRPr/>
              </a:pPr>
              <a:t>‹#›</a:t>
            </a:fld>
            <a:endParaRPr lang="en-US"/>
          </a:p>
        </p:txBody>
      </p:sp>
    </p:spTree>
    <p:extLst>
      <p:ext uri="{BB962C8B-B14F-4D97-AF65-F5344CB8AC3E}">
        <p14:creationId xmlns:p14="http://schemas.microsoft.com/office/powerpoint/2010/main" val="3531999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9396" name="Slide Number Placeholder 3"/>
          <p:cNvSpPr>
            <a:spLocks noGrp="1"/>
          </p:cNvSpPr>
          <p:nvPr>
            <p:ph type="sldNum" sz="quarter" idx="5"/>
          </p:nvPr>
        </p:nvSpPr>
        <p:spPr/>
        <p:txBody>
          <a:bodyPr/>
          <a:lstStyle/>
          <a:p>
            <a:pPr defTabSz="913576">
              <a:defRPr/>
            </a:pPr>
            <a:fld id="{0EE54DC4-F5C6-459A-A5E3-63EA3A07C7C4}" type="slidenum">
              <a:rPr lang="en-US" smtClean="0">
                <a:solidFill>
                  <a:srgbClr val="000000"/>
                </a:solidFill>
              </a:rPr>
              <a:pPr defTabSz="913576">
                <a:defRPr/>
              </a:pPr>
              <a:t>4</a:t>
            </a:fld>
            <a:endParaRPr lang="en-US" dirty="0"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p:txBody>
          <a:bodyPr/>
          <a:lstStyle/>
          <a:p>
            <a:pPr defTabSz="913576">
              <a:defRPr/>
            </a:pPr>
            <a:fld id="{56C94A50-916C-4C0E-A76F-06664541B9F9}" type="slidenum">
              <a:rPr lang="en-US" smtClean="0">
                <a:solidFill>
                  <a:srgbClr val="000000"/>
                </a:solidFill>
              </a:rPr>
              <a:pPr defTabSz="913576">
                <a:defRPr/>
              </a:pPr>
              <a:t>16</a:t>
            </a:fld>
            <a:endParaRPr lang="en-US" dirty="0"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p>
            <a:pPr>
              <a:defRPr/>
            </a:pPr>
            <a:fld id="{A6B88FC8-872F-4B04-BE10-EA7DD223AC89}" type="slidenum">
              <a:rPr lang="en-US" smtClean="0"/>
              <a:pPr>
                <a:defRPr/>
              </a:pPr>
              <a:t>18</a:t>
            </a:fld>
            <a:endParaRPr lang="en-US" smtClean="0"/>
          </a:p>
        </p:txBody>
      </p:sp>
      <p:sp>
        <p:nvSpPr>
          <p:cNvPr id="11776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p:txBody>
          <a:bodyPr/>
          <a:lstStyle/>
          <a:p>
            <a:pPr defTabSz="913576">
              <a:defRPr/>
            </a:pPr>
            <a:fld id="{C2EE0F3A-0C17-4842-9375-461FAD02E318}" type="slidenum">
              <a:rPr lang="en-US" smtClean="0">
                <a:solidFill>
                  <a:srgbClr val="000000"/>
                </a:solidFill>
              </a:rPr>
              <a:pPr defTabSz="913576">
                <a:defRPr/>
              </a:pPr>
              <a:t>30</a:t>
            </a:fld>
            <a:endParaRPr lang="en-US" dirty="0" smtClean="0">
              <a:solidFill>
                <a:srgbClr val="000000"/>
              </a:solidFill>
            </a:endParaRPr>
          </a:p>
        </p:txBody>
      </p:sp>
      <p:sp>
        <p:nvSpPr>
          <p:cNvPr id="118787" name="Rectangle 1026"/>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p:txBody>
          <a:bodyPr/>
          <a:lstStyle/>
          <a:p>
            <a:pPr defTabSz="913576">
              <a:defRPr/>
            </a:pPr>
            <a:fld id="{8E84D9BC-D9AA-4A88-8D68-DC8EE1818D3F}" type="slidenum">
              <a:rPr lang="en-US" smtClean="0">
                <a:solidFill>
                  <a:srgbClr val="000000"/>
                </a:solidFill>
              </a:rPr>
              <a:pPr defTabSz="913576">
                <a:defRPr/>
              </a:pPr>
              <a:t>31</a:t>
            </a:fld>
            <a:endParaRPr lang="en-US" dirty="0" smtClean="0">
              <a:solidFill>
                <a:srgbClr val="000000"/>
              </a:solidFill>
            </a:endParaRPr>
          </a:p>
        </p:txBody>
      </p:sp>
      <p:sp>
        <p:nvSpPr>
          <p:cNvPr id="119811" name="Rectangle 1026"/>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p:txBody>
          <a:bodyPr/>
          <a:lstStyle/>
          <a:p>
            <a:pPr defTabSz="913576">
              <a:defRPr/>
            </a:pPr>
            <a:fld id="{7C8232AB-6830-42F8-AC5A-27348585C6D5}" type="slidenum">
              <a:rPr lang="en-US" smtClean="0">
                <a:solidFill>
                  <a:srgbClr val="000000"/>
                </a:solidFill>
              </a:rPr>
              <a:pPr defTabSz="913576">
                <a:defRPr/>
              </a:pPr>
              <a:t>33</a:t>
            </a:fld>
            <a:endParaRPr lang="en-US" dirty="0" smtClean="0">
              <a:solidFill>
                <a:srgbClr val="000000"/>
              </a:solidFill>
            </a:endParaRPr>
          </a:p>
        </p:txBody>
      </p:sp>
      <p:sp>
        <p:nvSpPr>
          <p:cNvPr id="120835" name="Rectangle 1026"/>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3972" name="Slide Number Placeholder 3"/>
          <p:cNvSpPr>
            <a:spLocks noGrp="1"/>
          </p:cNvSpPr>
          <p:nvPr>
            <p:ph type="sldNum" sz="quarter" idx="5"/>
          </p:nvPr>
        </p:nvSpPr>
        <p:spPr/>
        <p:txBody>
          <a:bodyPr/>
          <a:lstStyle/>
          <a:p>
            <a:pPr defTabSz="913576">
              <a:defRPr/>
            </a:pPr>
            <a:fld id="{529AABEB-00BC-4E2B-AFE4-F5A6DC855F5B}" type="slidenum">
              <a:rPr lang="en-US" smtClean="0">
                <a:solidFill>
                  <a:srgbClr val="000000"/>
                </a:solidFill>
              </a:rPr>
              <a:pPr defTabSz="913576">
                <a:defRPr/>
              </a:pPr>
              <a:t>34</a:t>
            </a:fld>
            <a:endParaRPr lang="en-US" dirty="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0116" name="Slide Number Placeholder 3"/>
          <p:cNvSpPr>
            <a:spLocks noGrp="1"/>
          </p:cNvSpPr>
          <p:nvPr>
            <p:ph type="sldNum" sz="quarter" idx="5"/>
          </p:nvPr>
        </p:nvSpPr>
        <p:spPr/>
        <p:txBody>
          <a:bodyPr/>
          <a:lstStyle/>
          <a:p>
            <a:pPr defTabSz="913576">
              <a:defRPr/>
            </a:pPr>
            <a:fld id="{20237A58-FB1C-4DAC-A57C-2BAF9D7B25C1}" type="slidenum">
              <a:rPr lang="en-US" smtClean="0">
                <a:solidFill>
                  <a:srgbClr val="000000"/>
                </a:solidFill>
              </a:rPr>
              <a:pPr defTabSz="913576">
                <a:defRPr/>
              </a:pPr>
              <a:t>35</a:t>
            </a:fld>
            <a:endParaRPr lang="en-US" dirty="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defTabSz="913576">
              <a:defRPr/>
            </a:pPr>
            <a:fld id="{8BF291A3-F347-450E-B1D5-893CAA988379}" type="slidenum">
              <a:rPr lang="en-US" smtClean="0">
                <a:solidFill>
                  <a:srgbClr val="000000"/>
                </a:solidFill>
              </a:rPr>
              <a:pPr defTabSz="913576">
                <a:defRPr/>
              </a:pPr>
              <a:t>36</a:t>
            </a:fld>
            <a:endParaRPr lang="en-US" dirty="0" smtClean="0">
              <a:solidFill>
                <a:srgbClr val="000000"/>
              </a:solidFill>
            </a:endParaRPr>
          </a:p>
        </p:txBody>
      </p:sp>
      <p:sp>
        <p:nvSpPr>
          <p:cNvPr id="132099" name="Rectangle 2"/>
          <p:cNvSpPr>
            <a:spLocks noChangeArrowheads="1" noTextEdit="1"/>
          </p:cNvSpPr>
          <p:nvPr>
            <p:ph type="sldImg"/>
          </p:nvPr>
        </p:nvSpPr>
        <p:spPr bwMode="auto">
          <a:solidFill>
            <a:srgbClr val="FFFFFF"/>
          </a:solidFill>
          <a:ln>
            <a:solidFill>
              <a:srgbClr val="000000"/>
            </a:solidFill>
            <a:miter lim="800000"/>
            <a:headEnd/>
            <a:tailEnd/>
          </a:ln>
        </p:spPr>
      </p:sp>
      <p:sp>
        <p:nvSpPr>
          <p:cNvPr id="132100" name="Rectangle 3"/>
          <p:cNvSpPr>
            <a:spLocks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1140" name="Slide Number Placeholder 3"/>
          <p:cNvSpPr>
            <a:spLocks noGrp="1"/>
          </p:cNvSpPr>
          <p:nvPr>
            <p:ph type="sldNum" sz="quarter" idx="5"/>
          </p:nvPr>
        </p:nvSpPr>
        <p:spPr/>
        <p:txBody>
          <a:bodyPr/>
          <a:lstStyle/>
          <a:p>
            <a:pPr defTabSz="913576">
              <a:defRPr/>
            </a:pPr>
            <a:fld id="{EDE0ED8B-663C-4078-9D39-5B378B884CE2}" type="slidenum">
              <a:rPr lang="en-US" smtClean="0">
                <a:solidFill>
                  <a:srgbClr val="000000"/>
                </a:solidFill>
              </a:rPr>
              <a:pPr defTabSz="913576">
                <a:defRPr/>
              </a:pPr>
              <a:t>37</a:t>
            </a:fld>
            <a:endParaRPr lang="en-US" dirty="0"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defTabSz="913576">
              <a:defRPr/>
            </a:pPr>
            <a:fld id="{2057799C-8A00-4FF9-88AA-80527A8948C2}" type="slidenum">
              <a:rPr lang="en-US" smtClean="0">
                <a:solidFill>
                  <a:srgbClr val="000000"/>
                </a:solidFill>
              </a:rPr>
              <a:pPr defTabSz="913576">
                <a:defRPr/>
              </a:pPr>
              <a:t>45</a:t>
            </a:fld>
            <a:endParaRPr lang="en-US" dirty="0" smtClean="0">
              <a:solidFill>
                <a:srgbClr val="000000"/>
              </a:solidFill>
            </a:endParaRPr>
          </a:p>
        </p:txBody>
      </p:sp>
      <p:sp>
        <p:nvSpPr>
          <p:cNvPr id="12493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0420" name="Slide Number Placeholder 3"/>
          <p:cNvSpPr>
            <a:spLocks noGrp="1"/>
          </p:cNvSpPr>
          <p:nvPr>
            <p:ph type="sldNum" sz="quarter" idx="5"/>
          </p:nvPr>
        </p:nvSpPr>
        <p:spPr/>
        <p:txBody>
          <a:bodyPr/>
          <a:lstStyle/>
          <a:p>
            <a:pPr defTabSz="913576">
              <a:defRPr/>
            </a:pPr>
            <a:fld id="{793E599F-6B96-4B09-A3B9-8B423EB66D3D}" type="slidenum">
              <a:rPr lang="en-US" smtClean="0">
                <a:solidFill>
                  <a:srgbClr val="000000"/>
                </a:solidFill>
              </a:rPr>
              <a:pPr defTabSz="913576">
                <a:defRPr/>
              </a:pPr>
              <a:t>5</a:t>
            </a:fld>
            <a:endParaRPr lang="en-US" dirty="0"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p:txBody>
          <a:bodyPr/>
          <a:lstStyle/>
          <a:p>
            <a:pPr defTabSz="913576">
              <a:defRPr/>
            </a:pPr>
            <a:fld id="{9B2C879A-DEA0-4E35-B32C-8E8273288B54}" type="slidenum">
              <a:rPr lang="en-US" smtClean="0">
                <a:solidFill>
                  <a:srgbClr val="000000"/>
                </a:solidFill>
              </a:rPr>
              <a:pPr defTabSz="913576">
                <a:defRPr/>
              </a:pPr>
              <a:t>46</a:t>
            </a:fld>
            <a:endParaRPr lang="en-US" dirty="0"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90375A8-0F9B-4301-982E-9C2D42AC1DF2}" type="slidenum">
              <a:rPr lang="en-US" smtClean="0">
                <a:ea typeface="ＭＳ Ｐゴシック" pitchFamily="34" charset="-128"/>
              </a:rPr>
              <a:pPr>
                <a:defRPr/>
              </a:pPr>
              <a:t>47</a:t>
            </a:fld>
            <a:endParaRPr lang="en-US" smtClean="0">
              <a:ea typeface="ＭＳ Ｐゴシック" pitchFamily="34" charset="-128"/>
            </a:endParaRPr>
          </a:p>
        </p:txBody>
      </p:sp>
      <p:sp>
        <p:nvSpPr>
          <p:cNvPr id="1269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6980" name="Rectangle 3"/>
          <p:cNvSpPr>
            <a:spLocks noGrp="1" noChangeArrowheads="1"/>
          </p:cNvSpPr>
          <p:nvPr>
            <p:ph type="body" idx="1"/>
          </p:nvPr>
        </p:nvSpPr>
        <p:spPr bwMode="auto">
          <a:xfrm>
            <a:off x="915988" y="4343400"/>
            <a:ext cx="5026025" cy="4116388"/>
          </a:xfrm>
          <a:solidFill>
            <a:srgbClr val="FFFFFF"/>
          </a:solidFill>
          <a:ln>
            <a:solidFill>
              <a:srgbClr val="000000"/>
            </a:solidFill>
            <a:miter lim="800000"/>
            <a:headEnd/>
            <a:tailEnd/>
          </a:ln>
        </p:spPr>
        <p:txBody>
          <a:bodyPr wrap="square" lIns="91424" tIns="45713" rIns="91424" bIns="45713" numCol="1" anchor="t" anchorCtr="0" compatLnSpc="1">
            <a:prstTxWarp prst="textNoShape">
              <a:avLst/>
            </a:prstTxWarp>
          </a:bodyPr>
          <a:lstStyle/>
          <a:p>
            <a:r>
              <a:rPr lang="en-US" altLang="en-US" smtClean="0">
                <a:latin typeface="Arial" charset="0"/>
                <a:ea typeface="MS PGothic" pitchFamily="34" charset="-128"/>
              </a:rPr>
              <a:t>Drifter array in Gustav and Ike were placed by AFRC WC-130 ahead of storm. Gustav array still functioning when Ike was crossing Gulf. Also deployed AXBT grid post-Gustave which proved to be pre-Ike, followed by in storm Ike AXBT drops and post-Ike array. Revealed warm eddy and cold eddy left behind from Gustav interactions with Loop current.</a:t>
            </a:r>
          </a:p>
          <a:p>
            <a:r>
              <a:rPr lang="en-US" altLang="en-US" smtClean="0">
                <a:latin typeface="Arial" charset="0"/>
                <a:ea typeface="MS PGothic" pitchFamily="34" charset="-128"/>
              </a:rPr>
              <a:t>Upper right picture shows sea-height anomaly (color) with superposition of Ike track and radii of hurricane (red circle) and storm force (yellow circle )winds. Black curly lines are tracks of Gustav drifters and circles are planned deployment locations for Ike drifters and floats. Thin black line shows P-3 track during pre-Ike AXBT pattern. Dropped over 300 AXBTs in Gustav and Ike.</a:t>
            </a:r>
            <a:endParaRPr lang="en-US" altLang="en-US" sz="800" smtClean="0">
              <a:latin typeface="Arial" charset="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ABE995-9A88-4193-8BB0-DFF29527EE96}"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21504C-2419-4F61-ADF1-79AA5088EF31}" type="slidenum">
              <a:rPr lang="en-US" smtClean="0"/>
              <a:pPr fontAlgn="base">
                <a:spcBef>
                  <a:spcPct val="0"/>
                </a:spcBef>
                <a:spcAft>
                  <a:spcPct val="0"/>
                </a:spcAft>
                <a:defRPr/>
              </a:pPr>
              <a:t>55</a:t>
            </a:fld>
            <a:endParaRPr lang="en-US" smtClean="0"/>
          </a:p>
        </p:txBody>
      </p:sp>
      <p:sp>
        <p:nvSpPr>
          <p:cNvPr id="1290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9028" name="Rectangle 3"/>
          <p:cNvSpPr>
            <a:spLocks noGrp="1" noChangeArrowheads="1"/>
          </p:cNvSpPr>
          <p:nvPr>
            <p:ph type="body" idx="1"/>
          </p:nvPr>
        </p:nvSpPr>
        <p:spPr bwMode="auto">
          <a:xfrm>
            <a:off x="915988" y="4343400"/>
            <a:ext cx="5026025" cy="4116388"/>
          </a:xfrm>
          <a:solidFill>
            <a:srgbClr val="FFFFFF"/>
          </a:solidFill>
          <a:ln>
            <a:solidFill>
              <a:srgbClr val="000000"/>
            </a:solidFill>
            <a:miter lim="800000"/>
            <a:headEnd/>
            <a:tailEnd/>
          </a:ln>
        </p:spPr>
        <p:txBody>
          <a:bodyPr wrap="square" lIns="91424" tIns="45713" rIns="91424" bIns="45713" numCol="1" anchor="t" anchorCtr="0" compatLnSpc="1">
            <a:prstTxWarp prst="textNoShape">
              <a:avLst/>
            </a:prstTxWarp>
          </a:bodyPr>
          <a:lstStyle/>
          <a:p>
            <a:pPr eaLnBrk="1" hangingPunct="1">
              <a:spcBef>
                <a:spcPct val="0"/>
              </a:spcBef>
            </a:pPr>
            <a:r>
              <a:rPr lang="en-US" altLang="en-US" smtClean="0">
                <a:latin typeface="Arial" charset="0"/>
                <a:ea typeface="MS PGothic" pitchFamily="34" charset="-128"/>
              </a:rPr>
              <a:t>Top left image shows how airborne Doppler scans through storm with alternating fore/aft beams every 0.7 km resulting in herringbone patterns of beam intersections with 1.4 km resolution along track and 150 m resolution across track.</a:t>
            </a:r>
          </a:p>
          <a:p>
            <a:pPr eaLnBrk="1" hangingPunct="1">
              <a:spcBef>
                <a:spcPct val="0"/>
              </a:spcBef>
            </a:pPr>
            <a:r>
              <a:rPr lang="en-US" altLang="en-US" smtClean="0">
                <a:latin typeface="Arial" charset="0"/>
                <a:ea typeface="MS PGothic" pitchFamily="34" charset="-128"/>
              </a:rPr>
              <a:t>Bottom right image shows ARW domain used this summer by HEDAS to assimilate the Doppler superobs – in this case for Hurricane Earl when it was rapidly intensifying just NE of the Leeward Islands. The inset shows SOs used from 5 legs (represented by colors) across the storm. IFEX 2010 made 5 back to back P-3 flights every 12 h during the RI of Earl from 00Z 29 August to 12Z 31 August.</a:t>
            </a:r>
          </a:p>
          <a:p>
            <a:pPr eaLnBrk="1" hangingPunct="1">
              <a:spcBef>
                <a:spcPct val="0"/>
              </a:spcBef>
            </a:pPr>
            <a:r>
              <a:rPr lang="en-US" altLang="en-US" smtClean="0">
                <a:latin typeface="Arial" charset="0"/>
                <a:ea typeface="MS PGothic" pitchFamily="34" charset="-128"/>
              </a:rPr>
              <a:t>A superob (SO) is an average of several observations in proximity to each other.  This averaging reduces the number of costly assimilations and avoids assimilating correlated data</a:t>
            </a:r>
          </a:p>
          <a:p>
            <a:pPr eaLnBrk="1" hangingPunct="1">
              <a:spcBef>
                <a:spcPct val="0"/>
              </a:spcBef>
            </a:pPr>
            <a:r>
              <a:rPr lang="en-US" altLang="en-US" smtClean="0">
                <a:latin typeface="Arial" charset="0"/>
                <a:ea typeface="MS PGothic" pitchFamily="34" charset="-128"/>
              </a:rPr>
              <a:t>Doppler SOs are averages of the observations of radial component of wind along pointing vector where all observations pointing in nearly same direction at nearly same distance from aircraft</a:t>
            </a:r>
          </a:p>
          <a:p>
            <a:pPr eaLnBrk="1" hangingPunct="1">
              <a:spcBef>
                <a:spcPct val="0"/>
              </a:spcBef>
            </a:pPr>
            <a:r>
              <a:rPr lang="en-US" altLang="en-US" smtClean="0">
                <a:latin typeface="Arial" charset="0"/>
                <a:ea typeface="MS PGothic" pitchFamily="34" charset="-128"/>
              </a:rPr>
              <a:t>Azimuthal grid resolution (around fuselage axis):  3-5 degrees depending upon radius</a:t>
            </a:r>
          </a:p>
          <a:p>
            <a:pPr eaLnBrk="1" hangingPunct="1">
              <a:spcBef>
                <a:spcPct val="0"/>
              </a:spcBef>
            </a:pPr>
            <a:r>
              <a:rPr lang="en-US" altLang="en-US" smtClean="0">
                <a:latin typeface="Arial" charset="0"/>
                <a:ea typeface="MS PGothic" pitchFamily="34" charset="-128"/>
              </a:rPr>
              <a:t>Radial grid resolution: 2 km</a:t>
            </a:r>
          </a:p>
          <a:p>
            <a:pPr eaLnBrk="1" hangingPunct="1">
              <a:spcBef>
                <a:spcPct val="0"/>
              </a:spcBef>
            </a:pPr>
            <a:r>
              <a:rPr lang="en-US" altLang="en-US" smtClean="0">
                <a:latin typeface="Arial" charset="0"/>
                <a:ea typeface="MS PGothic" pitchFamily="34" charset="-128"/>
              </a:rPr>
              <a:t>Along track resolution:  1 min = ~7-8 km</a:t>
            </a:r>
          </a:p>
          <a:p>
            <a:pPr eaLnBrk="1" hangingPunct="1">
              <a:spcBef>
                <a:spcPct val="0"/>
              </a:spcBef>
            </a:pPr>
            <a:r>
              <a:rPr lang="en-US" altLang="en-US" smtClean="0">
                <a:latin typeface="Arial" charset="0"/>
                <a:ea typeface="MS PGothic" pitchFamily="34" charset="-128"/>
              </a:rPr>
              <a:t>All radial velocity  observations within a grid box are candidates for SOs, but only the 25 points closest to grid point used</a:t>
            </a:r>
          </a:p>
          <a:p>
            <a:pPr eaLnBrk="1" hangingPunct="1">
              <a:spcBef>
                <a:spcPct val="0"/>
              </a:spcBef>
            </a:pPr>
            <a:r>
              <a:rPr lang="en-US" altLang="en-US" smtClean="0">
                <a:latin typeface="Arial" charset="0"/>
                <a:ea typeface="MS PGothic" pitchFamily="34" charset="-128"/>
              </a:rPr>
              <a:t>Velocities &gt;2 SD from bin average rejected</a:t>
            </a:r>
          </a:p>
          <a:p>
            <a:pPr eaLnBrk="1" hangingPunct="1">
              <a:spcBef>
                <a:spcPct val="0"/>
              </a:spcBef>
            </a:pPr>
            <a:r>
              <a:rPr lang="en-US" altLang="en-US" smtClean="0">
                <a:latin typeface="Arial" charset="0"/>
                <a:ea typeface="MS PGothic" pitchFamily="34" charset="-128"/>
              </a:rPr>
              <a:t>Bins with SD &gt; 2XSD rejected</a:t>
            </a:r>
          </a:p>
          <a:p>
            <a:pPr eaLnBrk="1" hangingPunct="1">
              <a:spcBef>
                <a:spcPct val="0"/>
              </a:spcBef>
            </a:pPr>
            <a:r>
              <a:rPr lang="en-US" altLang="en-US" smtClean="0">
                <a:latin typeface="Arial" charset="0"/>
                <a:ea typeface="MS PGothic" pitchFamily="34" charset="-128"/>
              </a:rPr>
              <a:t>~5000 SOs per penetration of hurricane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p:txBody>
          <a:bodyPr/>
          <a:lstStyle/>
          <a:p>
            <a:pPr defTabSz="913576">
              <a:defRPr/>
            </a:pPr>
            <a:fld id="{E30047E9-C65A-46D2-8443-E613E45DE4C1}" type="slidenum">
              <a:rPr lang="en-US" smtClean="0">
                <a:solidFill>
                  <a:srgbClr val="000000"/>
                </a:solidFill>
              </a:rPr>
              <a:pPr defTabSz="913576">
                <a:defRPr/>
              </a:pPr>
              <a:t>59</a:t>
            </a:fld>
            <a:endParaRPr lang="en-US" dirty="0" smtClean="0">
              <a:solidFill>
                <a:srgbClr val="000000"/>
              </a:solidFill>
            </a:endParaRPr>
          </a:p>
        </p:txBody>
      </p:sp>
      <p:sp>
        <p:nvSpPr>
          <p:cNvPr id="130051" name="Rectangle 1026"/>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p:txBody>
          <a:bodyPr/>
          <a:lstStyle/>
          <a:p>
            <a:pPr defTabSz="913576">
              <a:defRPr/>
            </a:pPr>
            <a:fld id="{7B45086F-EF38-412D-8A5F-79B8282EDB98}" type="slidenum">
              <a:rPr lang="en-US" smtClean="0">
                <a:solidFill>
                  <a:srgbClr val="000000"/>
                </a:solidFill>
              </a:rPr>
              <a:pPr defTabSz="913576">
                <a:defRPr/>
              </a:pPr>
              <a:t>60</a:t>
            </a:fld>
            <a:endParaRPr lang="en-US" dirty="0" smtClean="0">
              <a:solidFill>
                <a:srgbClr val="000000"/>
              </a:solidFill>
            </a:endParaRPr>
          </a:p>
        </p:txBody>
      </p:sp>
      <p:sp>
        <p:nvSpPr>
          <p:cNvPr id="131075" name="Rectangle 1026"/>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1444" name="Slide Number Placeholder 3"/>
          <p:cNvSpPr>
            <a:spLocks noGrp="1"/>
          </p:cNvSpPr>
          <p:nvPr>
            <p:ph type="sldNum" sz="quarter" idx="5"/>
          </p:nvPr>
        </p:nvSpPr>
        <p:spPr/>
        <p:txBody>
          <a:bodyPr/>
          <a:lstStyle/>
          <a:p>
            <a:pPr defTabSz="913576">
              <a:defRPr/>
            </a:pPr>
            <a:fld id="{E0A4BD8C-E9B1-4868-BAFE-C7B165B9FEB5}" type="slidenum">
              <a:rPr lang="en-US" smtClean="0">
                <a:solidFill>
                  <a:srgbClr val="000000"/>
                </a:solidFill>
              </a:rPr>
              <a:pPr defTabSz="913576">
                <a:defRPr/>
              </a:pPr>
              <a:t>6</a:t>
            </a:fld>
            <a:endParaRPr lang="en-US" dirty="0"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p:txBody>
          <a:bodyPr/>
          <a:lstStyle/>
          <a:p>
            <a:pPr defTabSz="913576">
              <a:defRPr/>
            </a:pPr>
            <a:fld id="{DAA7F2DF-50C4-4B78-8E48-9C48890EE658}" type="slidenum">
              <a:rPr lang="en-US" smtClean="0">
                <a:solidFill>
                  <a:srgbClr val="000000"/>
                </a:solidFill>
              </a:rPr>
              <a:pPr defTabSz="913576">
                <a:defRPr/>
              </a:pPr>
              <a:t>7</a:t>
            </a:fld>
            <a:endParaRPr lang="en-US" dirty="0"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4516" name="Slide Number Placeholder 3"/>
          <p:cNvSpPr>
            <a:spLocks noGrp="1"/>
          </p:cNvSpPr>
          <p:nvPr>
            <p:ph type="sldNum" sz="quarter" idx="5"/>
          </p:nvPr>
        </p:nvSpPr>
        <p:spPr/>
        <p:txBody>
          <a:bodyPr/>
          <a:lstStyle/>
          <a:p>
            <a:pPr defTabSz="913576">
              <a:defRPr/>
            </a:pPr>
            <a:fld id="{8A68DD13-5A13-4F81-88B7-91C63BE59A14}" type="slidenum">
              <a:rPr lang="en-US" smtClean="0">
                <a:solidFill>
                  <a:srgbClr val="000000"/>
                </a:solidFill>
              </a:rPr>
              <a:pPr defTabSz="913576">
                <a:defRPr/>
              </a:pPr>
              <a:t>8</a:t>
            </a:fld>
            <a:endParaRPr lang="en-US" dirty="0"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99CB69-17F1-4DEC-8D91-C3C0E6198E97}" type="slidenum">
              <a:rPr lang="en-US" smtClean="0"/>
              <a:pPr fontAlgn="base">
                <a:spcBef>
                  <a:spcPct val="0"/>
                </a:spcBef>
                <a:spcAft>
                  <a:spcPct val="0"/>
                </a:spcAft>
                <a:defRPr/>
              </a:pPr>
              <a:t>9</a:t>
            </a:fld>
            <a:endParaRPr lang="en-US" smtClean="0"/>
          </a:p>
        </p:txBody>
      </p:sp>
      <p:sp>
        <p:nvSpPr>
          <p:cNvPr id="11264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5988" y="4343400"/>
            <a:ext cx="5026025" cy="1057275"/>
          </a:xfrm>
          <a:solidFill>
            <a:srgbClr val="FFFFFF"/>
          </a:solidFill>
          <a:ln>
            <a:solidFill>
              <a:srgbClr val="000000"/>
            </a:solidFill>
            <a:miter lim="800000"/>
            <a:headEnd/>
            <a:tailEnd/>
          </a:ln>
        </p:spPr>
        <p:txBody>
          <a:bodyPr wrap="square" lIns="91414" rIns="91414" numCol="1" anchor="t" anchorCtr="0" compatLnSpc="1">
            <a:prstTxWarp prst="textNoShape">
              <a:avLst/>
            </a:prstTxWarp>
          </a:bodyPr>
          <a:lstStyle/>
          <a:p>
            <a:pPr eaLnBrk="1" hangingPunct="1">
              <a:spcBef>
                <a:spcPct val="0"/>
              </a:spcBef>
            </a:pPr>
            <a:r>
              <a:rPr lang="en-US" altLang="en-US" smtClean="0">
                <a:solidFill>
                  <a:srgbClr val="000000"/>
                </a:solidFill>
                <a:latin typeface="Arial" charset="0"/>
                <a:ea typeface="MS PGothic" pitchFamily="34" charset="-128"/>
                <a:cs typeface="Arial" charset="0"/>
              </a:rPr>
              <a:t>UR image depicts dropsonde profiles in eyewall of Hurricane Guillermo (1997) </a:t>
            </a:r>
          </a:p>
          <a:p>
            <a:pPr eaLnBrk="1" hangingPunct="1">
              <a:spcBef>
                <a:spcPct val="0"/>
              </a:spcBef>
            </a:pPr>
            <a:r>
              <a:rPr lang="en-US" altLang="en-US" smtClean="0">
                <a:solidFill>
                  <a:srgbClr val="000000"/>
                </a:solidFill>
                <a:latin typeface="Arial" charset="0"/>
                <a:ea typeface="MS PGothic" pitchFamily="34" charset="-128"/>
                <a:cs typeface="Arial" charset="0"/>
              </a:rPr>
              <a:t>LR image is Doppler Wind Lidar profiles from TCS-08</a:t>
            </a:r>
          </a:p>
          <a:p>
            <a:pPr eaLnBrk="1" hangingPunct="1">
              <a:spcBef>
                <a:spcPct val="0"/>
              </a:spcBef>
            </a:pPr>
            <a:endParaRPr lang="en-US" altLang="en-US" smtClean="0">
              <a:latin typeface="Arial" charset="0"/>
              <a:ea typeface="MS PGothic" pitchFamily="34" charset="-128"/>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8372" name="Slide Number Placeholder 3"/>
          <p:cNvSpPr>
            <a:spLocks noGrp="1"/>
          </p:cNvSpPr>
          <p:nvPr>
            <p:ph type="sldNum" sz="quarter" idx="5"/>
          </p:nvPr>
        </p:nvSpPr>
        <p:spPr/>
        <p:txBody>
          <a:bodyPr/>
          <a:lstStyle/>
          <a:p>
            <a:pPr defTabSz="913576">
              <a:defRPr/>
            </a:pPr>
            <a:fld id="{476361AE-29A1-4E01-8E63-15D2A26872B6}" type="slidenum">
              <a:rPr lang="en-US" smtClean="0">
                <a:solidFill>
                  <a:srgbClr val="000000"/>
                </a:solidFill>
              </a:rPr>
              <a:pPr defTabSz="913576">
                <a:defRPr/>
              </a:pPr>
              <a:t>10</a:t>
            </a:fld>
            <a:endParaRPr lang="en-US" dirty="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Aircraft provide the best way to observe hurricane wind and pressure.</a:t>
            </a:r>
          </a:p>
          <a:p>
            <a:endParaRPr lang="en-US" altLang="en-US" smtClean="0"/>
          </a:p>
          <a:p>
            <a:pPr>
              <a:spcBef>
                <a:spcPct val="0"/>
              </a:spcBef>
            </a:pPr>
            <a:r>
              <a:rPr lang="en-US" altLang="en-US" smtClean="0"/>
              <a:t>Aircraft flights into hurricanes began near the end of WWII (1945) to provide location, movement, and intensity observations for forecasters. We fly through the storms near the bottom to enable estimates of surface winds using flight-level, radar, dropsondes and SFMR observations.</a:t>
            </a:r>
          </a:p>
          <a:p>
            <a:endParaRPr lang="en-US" altLang="en-US" smtClean="0"/>
          </a:p>
          <a:p>
            <a:r>
              <a:rPr lang="en-US" altLang="en-US" smtClean="0"/>
              <a:t>AF WC-130s and P-3s fly at or below 2 mi altitude (10,000 ft), G-IV flies at 9 mi altitude (45,000 ft)</a:t>
            </a: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3CEAA00-DDD4-4538-8998-AA7FE0639CE6}" type="slidenum">
              <a:rPr lang="en-US" altLang="en-US" smtClean="0">
                <a:solidFill>
                  <a:srgbClr val="000000"/>
                </a:solidFill>
                <a:latin typeface="Calibri" pitchFamily="34" charset="0"/>
              </a:rPr>
              <a:pPr eaLnBrk="1" fontAlgn="base" hangingPunct="1">
                <a:spcBef>
                  <a:spcPct val="0"/>
                </a:spcBef>
                <a:spcAft>
                  <a:spcPct val="0"/>
                </a:spcAft>
              </a:pPr>
              <a:t>11</a:t>
            </a:fld>
            <a:endParaRPr lang="en-US" altLang="en-US" smtClean="0">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p:txBody>
          <a:bodyPr/>
          <a:lstStyle/>
          <a:p>
            <a:pPr defTabSz="913576">
              <a:defRPr/>
            </a:pPr>
            <a:fld id="{389C146D-6189-48FA-B45B-C9E25E9D84A9}" type="slidenum">
              <a:rPr lang="en-US" smtClean="0">
                <a:solidFill>
                  <a:srgbClr val="000000"/>
                </a:solidFill>
              </a:rPr>
              <a:pPr defTabSz="913576">
                <a:defRPr/>
              </a:pPr>
              <a:t>13</a:t>
            </a:fld>
            <a:endParaRPr lang="en-US" dirty="0" smtClean="0">
              <a:solidFill>
                <a:srgbClr val="000000"/>
              </a:solidFill>
            </a:endParaRPr>
          </a:p>
        </p:txBody>
      </p:sp>
      <p:sp>
        <p:nvSpPr>
          <p:cNvPr id="115715"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vmlDrawing" Target="../drawings/vmlDrawing3.v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vmlDrawing" Target="../drawings/vmlDrawing5.v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vmlDrawing" Target="../drawings/vmlDrawing7.v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vmlDrawing" Target="../drawings/vmlDrawing9.v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vmlDrawing" Target="../drawings/vmlDrawing11.v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vmlDrawing" Target="../drawings/vmlDrawing12.v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vmlDrawing" Target="../drawings/vmlDrawing14.v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8.xml"/><Relationship Id="rId1" Type="http://schemas.openxmlformats.org/officeDocument/2006/relationships/vmlDrawing" Target="../drawings/vmlDrawing16.v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9.xml"/><Relationship Id="rId1" Type="http://schemas.openxmlformats.org/officeDocument/2006/relationships/vmlDrawing" Target="../drawings/vmlDrawing18.v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0.xml"/><Relationship Id="rId1" Type="http://schemas.openxmlformats.org/officeDocument/2006/relationships/vmlDrawing" Target="../drawings/vmlDrawing20.v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1.xml"/><Relationship Id="rId1" Type="http://schemas.openxmlformats.org/officeDocument/2006/relationships/vmlDrawing" Target="../drawings/vmlDrawing22.v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2.xml"/><Relationship Id="rId1" Type="http://schemas.openxmlformats.org/officeDocument/2006/relationships/vmlDrawing" Target="../drawings/vmlDrawing24.v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3.xml"/><Relationship Id="rId1" Type="http://schemas.openxmlformats.org/officeDocument/2006/relationships/vmlDrawing" Target="../drawings/vmlDrawing26.v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4.xml"/><Relationship Id="rId1" Type="http://schemas.openxmlformats.org/officeDocument/2006/relationships/vmlDrawing" Target="../drawings/vmlDrawing28.v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5.xml"/><Relationship Id="rId1" Type="http://schemas.openxmlformats.org/officeDocument/2006/relationships/vmlDrawing" Target="../drawings/vmlDrawing30.v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6.xml"/><Relationship Id="rId1" Type="http://schemas.openxmlformats.org/officeDocument/2006/relationships/vmlDrawing" Target="../drawings/vmlDrawing32.v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7.xml"/><Relationship Id="rId1" Type="http://schemas.openxmlformats.org/officeDocument/2006/relationships/vmlDrawing" Target="../drawings/vmlDrawing34.v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8.xml"/><Relationship Id="rId1" Type="http://schemas.openxmlformats.org/officeDocument/2006/relationships/vmlDrawing" Target="../drawings/vmlDrawing36.v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9.xml"/><Relationship Id="rId1" Type="http://schemas.openxmlformats.org/officeDocument/2006/relationships/vmlDrawing" Target="../drawings/vmlDrawing38.v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0.xml"/><Relationship Id="rId1" Type="http://schemas.openxmlformats.org/officeDocument/2006/relationships/vmlDrawing" Target="../drawings/vmlDrawing40.v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F32C937-FC0B-44F6-A0A9-FCF41DBA0AF4}" type="datetime1">
              <a:rPr lang="en-US"/>
              <a:pPr>
                <a:defRPr/>
              </a:pPr>
              <a:t>2/23/2016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9A6570-A54D-4809-BF25-61EFDD584BEC}" type="slidenum">
              <a:rPr lang="en-US"/>
              <a:pPr>
                <a:defRPr/>
              </a:pPr>
              <a:t>‹#›</a:t>
            </a:fld>
            <a:endParaRPr lang="en-US"/>
          </a:p>
        </p:txBody>
      </p:sp>
    </p:spTree>
    <p:extLst>
      <p:ext uri="{BB962C8B-B14F-4D97-AF65-F5344CB8AC3E}">
        <p14:creationId xmlns:p14="http://schemas.microsoft.com/office/powerpoint/2010/main" val="15409861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DFB3A8-AD34-4FDE-80BA-C5148006139D}" type="datetime1">
              <a:rPr lang="en-US"/>
              <a:pPr>
                <a:defRPr/>
              </a:pPr>
              <a:t>2/23/2016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0C209C-9BED-45E6-91B0-3D4550B469A8}" type="slidenum">
              <a:rPr lang="en-US"/>
              <a:pPr>
                <a:defRPr/>
              </a:pPr>
              <a:t>‹#›</a:t>
            </a:fld>
            <a:endParaRPr lang="en-US"/>
          </a:p>
        </p:txBody>
      </p:sp>
    </p:spTree>
    <p:extLst>
      <p:ext uri="{BB962C8B-B14F-4D97-AF65-F5344CB8AC3E}">
        <p14:creationId xmlns:p14="http://schemas.microsoft.com/office/powerpoint/2010/main" val="251270927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BCBEA4-70B7-4AC0-9E2A-7556D61890B2}" type="datetime1">
              <a:rPr lang="en-US"/>
              <a:pPr>
                <a:defRPr/>
              </a:pPr>
              <a:t>2/23/2016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0A9361-0DFC-4255-BE5C-2658B33241EA}" type="slidenum">
              <a:rPr lang="en-US"/>
              <a:pPr>
                <a:defRPr/>
              </a:pPr>
              <a:t>‹#›</a:t>
            </a:fld>
            <a:endParaRPr lang="en-US"/>
          </a:p>
        </p:txBody>
      </p:sp>
    </p:spTree>
    <p:extLst>
      <p:ext uri="{BB962C8B-B14F-4D97-AF65-F5344CB8AC3E}">
        <p14:creationId xmlns:p14="http://schemas.microsoft.com/office/powerpoint/2010/main" val="275743520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64866"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304363399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grpSp>
        <p:nvGrpSpPr>
          <p:cNvPr id="4" name="Group 10"/>
          <p:cNvGrpSpPr>
            <a:grpSpLocks/>
          </p:cNvGrpSpPr>
          <p:nvPr/>
        </p:nvGrpSpPr>
        <p:grpSpPr bwMode="auto">
          <a:xfrm>
            <a:off x="0" y="1588"/>
            <a:ext cx="9132888" cy="6845300"/>
            <a:chOff x="0" y="1"/>
            <a:chExt cx="5753" cy="4312"/>
          </a:xfrm>
        </p:grpSpPr>
        <p:sp>
          <p:nvSpPr>
            <p:cNvPr id="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6"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7"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65890"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p:txBody>
          <a:bodyPr/>
          <a:lstStyle>
            <a:lvl1pPr>
              <a:defRPr smtClean="0">
                <a:solidFill>
                  <a:prstClr val="white">
                    <a:tint val="75000"/>
                  </a:prstClr>
                </a:solidFill>
                <a:latin typeface="Corbel"/>
              </a:defRPr>
            </a:lvl1pPr>
          </a:lstStyle>
          <a:p>
            <a:pPr>
              <a:defRPr/>
            </a:pPr>
            <a:fld id="{BE9146ED-1884-425C-B0B8-349D9E16A713}" type="datetime1">
              <a:rPr lang="en-US"/>
              <a:pPr>
                <a:defRPr/>
              </a:pPr>
              <a:t>2/23/2016</a:t>
            </a:fld>
            <a:endParaRPr lang="en-US"/>
          </a:p>
        </p:txBody>
      </p:sp>
      <p:sp>
        <p:nvSpPr>
          <p:cNvPr id="9" name="Footer Placeholder 4"/>
          <p:cNvSpPr>
            <a:spLocks noGrp="1"/>
          </p:cNvSpPr>
          <p:nvPr>
            <p:ph type="ftr" sz="quarter" idx="11"/>
          </p:nvPr>
        </p:nvSpPr>
        <p:spPr/>
        <p:txBody>
          <a:bodyPr/>
          <a:lstStyle>
            <a:lvl1pPr>
              <a:defRPr>
                <a:solidFill>
                  <a:prstClr val="white">
                    <a:tint val="75000"/>
                  </a:prstClr>
                </a:solidFill>
                <a:latin typeface="Corbel"/>
              </a:defRPr>
            </a:lvl1pPr>
          </a:lstStyle>
          <a:p>
            <a:pPr>
              <a:defRPr/>
            </a:pPr>
            <a:endParaRPr lang="en-US"/>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a:defRPr>
                <a:solidFill>
                  <a:prstClr val="white">
                    <a:tint val="75000"/>
                  </a:prstClr>
                </a:solidFill>
                <a:latin typeface="Corbel"/>
              </a:defRPr>
            </a:lvl1pPr>
          </a:lstStyle>
          <a:p>
            <a:pPr>
              <a:defRPr/>
            </a:pPr>
            <a:fld id="{AF2F191F-FC10-4217-902E-B46CD3542932}" type="slidenum">
              <a:rPr lang="en-US"/>
              <a:pPr>
                <a:defRPr/>
              </a:pPr>
              <a:t>‹#›</a:t>
            </a:fld>
            <a:endParaRPr lang="en-US"/>
          </a:p>
        </p:txBody>
      </p:sp>
    </p:spTree>
    <p:extLst>
      <p:ext uri="{BB962C8B-B14F-4D97-AF65-F5344CB8AC3E}">
        <p14:creationId xmlns:p14="http://schemas.microsoft.com/office/powerpoint/2010/main" val="3806448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66914"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73097875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67938"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398922042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68962"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75449562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69986"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409927704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grpSp>
        <p:nvGrpSpPr>
          <p:cNvPr id="3" name="Group 10"/>
          <p:cNvGrpSpPr>
            <a:grpSpLocks/>
          </p:cNvGrpSpPr>
          <p:nvPr/>
        </p:nvGrpSpPr>
        <p:grpSpPr bwMode="auto">
          <a:xfrm>
            <a:off x="0" y="1588"/>
            <a:ext cx="9132888" cy="6845300"/>
            <a:chOff x="0" y="1"/>
            <a:chExt cx="5753" cy="4312"/>
          </a:xfrm>
        </p:grpSpPr>
        <p:sp>
          <p:nvSpPr>
            <p:cNvPr id="4"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5"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6"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1010"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7" name="Rectangle 4"/>
          <p:cNvSpPr>
            <a:spLocks noGrp="1" noChangeArrowheads="1"/>
          </p:cNvSpPr>
          <p:nvPr>
            <p:ph type="dt" sz="half" idx="10"/>
          </p:nvPr>
        </p:nvSpPr>
        <p:spPr/>
        <p:txBody>
          <a:bodyPr/>
          <a:lstStyle>
            <a:lvl1pPr>
              <a:defRPr>
                <a:solidFill>
                  <a:schemeClr val="tx1"/>
                </a:solidFill>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solidFill>
                  <a:schemeClr val="tx1"/>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atin typeface="Arial" charset="0"/>
              </a:defRPr>
            </a:lvl1pPr>
          </a:lstStyle>
          <a:p>
            <a:pPr>
              <a:defRPr/>
            </a:pPr>
            <a:fld id="{B4B26D99-11A1-4FF1-882B-2B0205ABFC1A}" type="slidenum">
              <a:rPr lang="en-US"/>
              <a:pPr>
                <a:defRPr/>
              </a:pPr>
              <a:t>‹#›</a:t>
            </a:fld>
            <a:endParaRPr lang="en-US"/>
          </a:p>
        </p:txBody>
      </p:sp>
    </p:spTree>
    <p:extLst>
      <p:ext uri="{BB962C8B-B14F-4D97-AF65-F5344CB8AC3E}">
        <p14:creationId xmlns:p14="http://schemas.microsoft.com/office/powerpoint/2010/main" val="2665642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2034"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38941044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721D0D-A7E2-45A3-94E3-30811CA2EC63}" type="datetime1">
              <a:rPr lang="en-US"/>
              <a:pPr>
                <a:defRPr/>
              </a:pPr>
              <a:t>2/23/2016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8A337B-82A5-4451-8DD7-887B0719C661}" type="slidenum">
              <a:rPr lang="en-US"/>
              <a:pPr>
                <a:defRPr/>
              </a:pPr>
              <a:t>‹#›</a:t>
            </a:fld>
            <a:endParaRPr lang="en-US"/>
          </a:p>
        </p:txBody>
      </p:sp>
    </p:spTree>
    <p:extLst>
      <p:ext uri="{BB962C8B-B14F-4D97-AF65-F5344CB8AC3E}">
        <p14:creationId xmlns:p14="http://schemas.microsoft.com/office/powerpoint/2010/main" val="1587341358"/>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grpSp>
        <p:nvGrpSpPr>
          <p:cNvPr id="4" name="Group 10"/>
          <p:cNvGrpSpPr>
            <a:grpSpLocks/>
          </p:cNvGrpSpPr>
          <p:nvPr/>
        </p:nvGrpSpPr>
        <p:grpSpPr bwMode="auto">
          <a:xfrm>
            <a:off x="0" y="1588"/>
            <a:ext cx="9132888" cy="6845300"/>
            <a:chOff x="0" y="1"/>
            <a:chExt cx="5753" cy="4312"/>
          </a:xfrm>
        </p:grpSpPr>
        <p:sp>
          <p:nvSpPr>
            <p:cNvPr id="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6"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7"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3058"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9"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116929988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4082"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223433896"/>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5106"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3437880395"/>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6130"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2296095329"/>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7154"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158758335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8178"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470226643"/>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9202"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1966673105"/>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80226"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2686119782"/>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81250"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745563212"/>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grpSp>
        <p:nvGrpSpPr>
          <p:cNvPr id="4" name="Group 10"/>
          <p:cNvGrpSpPr>
            <a:grpSpLocks/>
          </p:cNvGrpSpPr>
          <p:nvPr/>
        </p:nvGrpSpPr>
        <p:grpSpPr bwMode="auto">
          <a:xfrm>
            <a:off x="0" y="1588"/>
            <a:ext cx="9132888" cy="6845300"/>
            <a:chOff x="0" y="1"/>
            <a:chExt cx="5753" cy="4312"/>
          </a:xfrm>
        </p:grpSpPr>
        <p:sp>
          <p:nvSpPr>
            <p:cNvPr id="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6"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7"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82274"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9"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184656470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B84CCC6-C555-4FB7-BB01-33D2D99FEB88}" type="datetime1">
              <a:rPr lang="en-US"/>
              <a:pPr>
                <a:defRPr/>
              </a:pPr>
              <a:t>2/23/2016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86CD1-2919-449A-84D9-D5B85B0E7254}" type="slidenum">
              <a:rPr lang="en-US"/>
              <a:pPr>
                <a:defRPr/>
              </a:pPr>
              <a:t>‹#›</a:t>
            </a:fld>
            <a:endParaRPr lang="en-US"/>
          </a:p>
        </p:txBody>
      </p:sp>
    </p:spTree>
    <p:extLst>
      <p:ext uri="{BB962C8B-B14F-4D97-AF65-F5344CB8AC3E}">
        <p14:creationId xmlns:p14="http://schemas.microsoft.com/office/powerpoint/2010/main" val="2927693835"/>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83298"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3771043218"/>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84322"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26896295"/>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2" name="Group 10"/>
          <p:cNvGrpSpPr>
            <a:grpSpLocks/>
          </p:cNvGrpSpPr>
          <p:nvPr/>
        </p:nvGrpSpPr>
        <p:grpSpPr bwMode="auto">
          <a:xfrm>
            <a:off x="0" y="1588"/>
            <a:ext cx="9132888" cy="6845300"/>
            <a:chOff x="0" y="1"/>
            <a:chExt cx="5753" cy="4312"/>
          </a:xfrm>
        </p:grpSpPr>
        <p:sp>
          <p:nvSpPr>
            <p:cNvPr id="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85346" name="Photo Editor Photo" r:id="rId3" imgW="3048264" imgH="1523810" progId="MSPhotoEd.3">
                  <p:embed/>
                </p:oleObj>
              </mc:Choice>
              <mc:Fallback>
                <p:oleObj name="Photo Editor Photo" r:id="rId3" imgW="3048264" imgH="1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7"/>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8"/>
          <p:cNvSpPr>
            <a:spLocks noGrp="1" noChangeArrowheads="1"/>
          </p:cNvSpPr>
          <p:nvPr>
            <p:ph type="ftr" sz="quarter" idx="11"/>
          </p:nvPr>
        </p:nvSpPr>
        <p:spPr/>
        <p:txBody>
          <a:bodyPr/>
          <a:lstStyle>
            <a:lvl1pPr algn="l">
              <a:defRPr>
                <a:latin typeface="Arial" charset="0"/>
              </a:defRPr>
            </a:lvl1pPr>
          </a:lstStyle>
          <a:p>
            <a:pPr>
              <a:defRPr/>
            </a:pPr>
            <a:endParaRPr lang="en-US"/>
          </a:p>
        </p:txBody>
      </p:sp>
    </p:spTree>
    <p:extLst>
      <p:ext uri="{BB962C8B-B14F-4D97-AF65-F5344CB8AC3E}">
        <p14:creationId xmlns:p14="http://schemas.microsoft.com/office/powerpoint/2010/main" val="2682978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888461-46D2-464C-98D2-19C5D366611E}" type="datetime1">
              <a:rPr lang="en-US"/>
              <a:pPr>
                <a:defRPr/>
              </a:pPr>
              <a:t>2/23/2016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535F34-84C9-4DC3-8230-2B2677061F19}" type="slidenum">
              <a:rPr lang="en-US"/>
              <a:pPr>
                <a:defRPr/>
              </a:pPr>
              <a:t>‹#›</a:t>
            </a:fld>
            <a:endParaRPr lang="en-US"/>
          </a:p>
        </p:txBody>
      </p:sp>
    </p:spTree>
    <p:extLst>
      <p:ext uri="{BB962C8B-B14F-4D97-AF65-F5344CB8AC3E}">
        <p14:creationId xmlns:p14="http://schemas.microsoft.com/office/powerpoint/2010/main" val="61265180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C8D1C3E-F01F-4DD3-8364-594A2F55AAD8}" type="datetime1">
              <a:rPr lang="en-US"/>
              <a:pPr>
                <a:defRPr/>
              </a:pPr>
              <a:t>2/23/2016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80FF8B2-763E-4097-AF09-00F1BEFB8CA8}" type="slidenum">
              <a:rPr lang="en-US"/>
              <a:pPr>
                <a:defRPr/>
              </a:pPr>
              <a:t>‹#›</a:t>
            </a:fld>
            <a:endParaRPr lang="en-US"/>
          </a:p>
        </p:txBody>
      </p:sp>
    </p:spTree>
    <p:extLst>
      <p:ext uri="{BB962C8B-B14F-4D97-AF65-F5344CB8AC3E}">
        <p14:creationId xmlns:p14="http://schemas.microsoft.com/office/powerpoint/2010/main" val="400126965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B035F93-83B0-4579-8544-B766779D3DA4}" type="datetime1">
              <a:rPr lang="en-US"/>
              <a:pPr>
                <a:defRPr/>
              </a:pPr>
              <a:t>2/23/2016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AF0DB0-C320-40AE-BE95-E5F9C6B87B7E}" type="slidenum">
              <a:rPr lang="en-US"/>
              <a:pPr>
                <a:defRPr/>
              </a:pPr>
              <a:t>‹#›</a:t>
            </a:fld>
            <a:endParaRPr lang="en-US"/>
          </a:p>
        </p:txBody>
      </p:sp>
    </p:spTree>
    <p:extLst>
      <p:ext uri="{BB962C8B-B14F-4D97-AF65-F5344CB8AC3E}">
        <p14:creationId xmlns:p14="http://schemas.microsoft.com/office/powerpoint/2010/main" val="430432877"/>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C95519-3832-41DD-B23B-4BD50D4D00AF}" type="datetime1">
              <a:rPr lang="en-US"/>
              <a:pPr>
                <a:defRPr/>
              </a:pPr>
              <a:t>2/23/2016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AE372B-B378-4BF7-9E68-198AF5DB6B54}" type="slidenum">
              <a:rPr lang="en-US"/>
              <a:pPr>
                <a:defRPr/>
              </a:pPr>
              <a:t>‹#›</a:t>
            </a:fld>
            <a:endParaRPr lang="en-US"/>
          </a:p>
        </p:txBody>
      </p:sp>
    </p:spTree>
    <p:extLst>
      <p:ext uri="{BB962C8B-B14F-4D97-AF65-F5344CB8AC3E}">
        <p14:creationId xmlns:p14="http://schemas.microsoft.com/office/powerpoint/2010/main" val="286850521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5BBD23-BC37-4F80-8428-C5B631CBAF85}" type="datetime1">
              <a:rPr lang="en-US"/>
              <a:pPr>
                <a:defRPr/>
              </a:pPr>
              <a:t>2/23/2016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29B5E8-5ADE-48CC-B07D-38BC689B9273}" type="slidenum">
              <a:rPr lang="en-US"/>
              <a:pPr>
                <a:defRPr/>
              </a:pPr>
              <a:t>‹#›</a:t>
            </a:fld>
            <a:endParaRPr lang="en-US"/>
          </a:p>
        </p:txBody>
      </p:sp>
    </p:spTree>
    <p:extLst>
      <p:ext uri="{BB962C8B-B14F-4D97-AF65-F5344CB8AC3E}">
        <p14:creationId xmlns:p14="http://schemas.microsoft.com/office/powerpoint/2010/main" val="361923302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A14A13-F64E-4135-9AAD-43559E3FCEEE}" type="datetime1">
              <a:rPr lang="en-US"/>
              <a:pPr>
                <a:defRPr/>
              </a:pPr>
              <a:t>2/23/2016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931832-633B-478C-B549-9304665C7C45}" type="slidenum">
              <a:rPr lang="en-US"/>
              <a:pPr>
                <a:defRPr/>
              </a:pPr>
              <a:t>‹#›</a:t>
            </a:fld>
            <a:endParaRPr lang="en-US"/>
          </a:p>
        </p:txBody>
      </p:sp>
    </p:spTree>
    <p:extLst>
      <p:ext uri="{BB962C8B-B14F-4D97-AF65-F5344CB8AC3E}">
        <p14:creationId xmlns:p14="http://schemas.microsoft.com/office/powerpoint/2010/main" val="317441528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vmlDrawing" Target="../drawings/vmlDrawing19.vml"/><Relationship Id="rId2" Type="http://schemas.openxmlformats.org/officeDocument/2006/relationships/theme" Target="../theme/theme10.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oleObject" Target="../embeddings/oleObject19.bin"/></Relationships>
</file>

<file path=ppt/slideMasters/_rels/slideMaster11.xml.rels><?xml version="1.0" encoding="UTF-8" standalone="yes"?>
<Relationships xmlns="http://schemas.openxmlformats.org/package/2006/relationships"><Relationship Id="rId3" Type="http://schemas.openxmlformats.org/officeDocument/2006/relationships/vmlDrawing" Target="../drawings/vmlDrawing21.vml"/><Relationship Id="rId2" Type="http://schemas.openxmlformats.org/officeDocument/2006/relationships/theme" Target="../theme/theme11.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oleObject" Target="../embeddings/oleObject21.bin"/></Relationships>
</file>

<file path=ppt/slideMasters/_rels/slideMaster12.xml.rels><?xml version="1.0" encoding="UTF-8" standalone="yes"?>
<Relationships xmlns="http://schemas.openxmlformats.org/package/2006/relationships"><Relationship Id="rId3" Type="http://schemas.openxmlformats.org/officeDocument/2006/relationships/vmlDrawing" Target="../drawings/vmlDrawing23.vml"/><Relationship Id="rId2" Type="http://schemas.openxmlformats.org/officeDocument/2006/relationships/theme" Target="../theme/theme12.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oleObject" Target="../embeddings/oleObject23.bin"/></Relationships>
</file>

<file path=ppt/slideMasters/_rels/slideMaster13.xml.rels><?xml version="1.0" encoding="UTF-8" standalone="yes"?>
<Relationships xmlns="http://schemas.openxmlformats.org/package/2006/relationships"><Relationship Id="rId3" Type="http://schemas.openxmlformats.org/officeDocument/2006/relationships/vmlDrawing" Target="../drawings/vmlDrawing25.vml"/><Relationship Id="rId2" Type="http://schemas.openxmlformats.org/officeDocument/2006/relationships/theme" Target="../theme/theme13.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oleObject" Target="../embeddings/oleObject25.bin"/></Relationships>
</file>

<file path=ppt/slideMasters/_rels/slideMaster14.xml.rels><?xml version="1.0" encoding="UTF-8" standalone="yes"?>
<Relationships xmlns="http://schemas.openxmlformats.org/package/2006/relationships"><Relationship Id="rId3" Type="http://schemas.openxmlformats.org/officeDocument/2006/relationships/vmlDrawing" Target="../drawings/vmlDrawing27.vml"/><Relationship Id="rId2" Type="http://schemas.openxmlformats.org/officeDocument/2006/relationships/theme" Target="../theme/theme14.xml"/><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oleObject" Target="../embeddings/oleObject27.bin"/></Relationships>
</file>

<file path=ppt/slideMasters/_rels/slideMaster15.xml.rels><?xml version="1.0" encoding="UTF-8" standalone="yes"?>
<Relationships xmlns="http://schemas.openxmlformats.org/package/2006/relationships"><Relationship Id="rId3" Type="http://schemas.openxmlformats.org/officeDocument/2006/relationships/vmlDrawing" Target="../drawings/vmlDrawing29.vml"/><Relationship Id="rId2" Type="http://schemas.openxmlformats.org/officeDocument/2006/relationships/theme" Target="../theme/theme15.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oleObject" Target="../embeddings/oleObject29.bin"/></Relationships>
</file>

<file path=ppt/slideMasters/_rels/slideMaster16.xml.rels><?xml version="1.0" encoding="UTF-8" standalone="yes"?>
<Relationships xmlns="http://schemas.openxmlformats.org/package/2006/relationships"><Relationship Id="rId3" Type="http://schemas.openxmlformats.org/officeDocument/2006/relationships/vmlDrawing" Target="../drawings/vmlDrawing31.vml"/><Relationship Id="rId2" Type="http://schemas.openxmlformats.org/officeDocument/2006/relationships/theme" Target="../theme/theme16.xml"/><Relationship Id="rId1" Type="http://schemas.openxmlformats.org/officeDocument/2006/relationships/slideLayout" Target="../slideLayouts/slideLayout28.xml"/><Relationship Id="rId5" Type="http://schemas.openxmlformats.org/officeDocument/2006/relationships/image" Target="../media/image1.png"/><Relationship Id="rId4" Type="http://schemas.openxmlformats.org/officeDocument/2006/relationships/oleObject" Target="../embeddings/oleObject31.bin"/></Relationships>
</file>

<file path=ppt/slideMasters/_rels/slideMaster17.xml.rels><?xml version="1.0" encoding="UTF-8" standalone="yes"?>
<Relationships xmlns="http://schemas.openxmlformats.org/package/2006/relationships"><Relationship Id="rId3" Type="http://schemas.openxmlformats.org/officeDocument/2006/relationships/vmlDrawing" Target="../drawings/vmlDrawing33.vml"/><Relationship Id="rId2" Type="http://schemas.openxmlformats.org/officeDocument/2006/relationships/theme" Target="../theme/theme17.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oleObject" Target="../embeddings/oleObject33.bin"/></Relationships>
</file>

<file path=ppt/slideMasters/_rels/slideMaster18.xml.rels><?xml version="1.0" encoding="UTF-8" standalone="yes"?>
<Relationships xmlns="http://schemas.openxmlformats.org/package/2006/relationships"><Relationship Id="rId3" Type="http://schemas.openxmlformats.org/officeDocument/2006/relationships/vmlDrawing" Target="../drawings/vmlDrawing35.vml"/><Relationship Id="rId2" Type="http://schemas.openxmlformats.org/officeDocument/2006/relationships/theme" Target="../theme/theme18.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oleObject" Target="../embeddings/oleObject35.bin"/></Relationships>
</file>

<file path=ppt/slideMasters/_rels/slideMaster19.xml.rels><?xml version="1.0" encoding="UTF-8" standalone="yes"?>
<Relationships xmlns="http://schemas.openxmlformats.org/package/2006/relationships"><Relationship Id="rId3" Type="http://schemas.openxmlformats.org/officeDocument/2006/relationships/vmlDrawing" Target="../drawings/vmlDrawing37.vml"/><Relationship Id="rId2" Type="http://schemas.openxmlformats.org/officeDocument/2006/relationships/theme" Target="../theme/theme19.xml"/><Relationship Id="rId1" Type="http://schemas.openxmlformats.org/officeDocument/2006/relationships/slideLayout" Target="../slideLayouts/slideLayout31.xml"/><Relationship Id="rId5" Type="http://schemas.openxmlformats.org/officeDocument/2006/relationships/image" Target="../media/image1.png"/><Relationship Id="rId4" Type="http://schemas.openxmlformats.org/officeDocument/2006/relationships/oleObject" Target="../embeddings/oleObject37.bin"/></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vmlDrawing" Target="../drawings/vmlDrawing1.vml"/></Relationships>
</file>

<file path=ppt/slideMasters/_rels/slideMaster20.xml.rels><?xml version="1.0" encoding="UTF-8" standalone="yes"?>
<Relationships xmlns="http://schemas.openxmlformats.org/package/2006/relationships"><Relationship Id="rId3" Type="http://schemas.openxmlformats.org/officeDocument/2006/relationships/vmlDrawing" Target="../drawings/vmlDrawing39.vml"/><Relationship Id="rId2" Type="http://schemas.openxmlformats.org/officeDocument/2006/relationships/theme" Target="../theme/theme20.xml"/><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oleObject" Target="../embeddings/oleObject39.bin"/></Relationships>
</file>

<file path=ppt/slideMasters/_rels/slideMaster3.xml.rels><?xml version="1.0" encoding="UTF-8" standalone="yes"?>
<Relationships xmlns="http://schemas.openxmlformats.org/package/2006/relationships"><Relationship Id="rId3" Type="http://schemas.openxmlformats.org/officeDocument/2006/relationships/vmlDrawing" Target="../drawings/vmlDrawing4.vml"/><Relationship Id="rId2" Type="http://schemas.openxmlformats.org/officeDocument/2006/relationships/theme" Target="../theme/theme3.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oleObject" Target="../embeddings/oleObject4.bin"/></Relationships>
</file>

<file path=ppt/slideMasters/_rels/slideMaster4.xml.rels><?xml version="1.0" encoding="UTF-8" standalone="yes"?>
<Relationships xmlns="http://schemas.openxmlformats.org/package/2006/relationships"><Relationship Id="rId3" Type="http://schemas.openxmlformats.org/officeDocument/2006/relationships/vmlDrawing" Target="../drawings/vmlDrawing6.vml"/><Relationship Id="rId2" Type="http://schemas.openxmlformats.org/officeDocument/2006/relationships/theme" Target="../theme/theme4.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oleObject" Target="../embeddings/oleObject6.bin"/></Relationships>
</file>

<file path=ppt/slideMasters/_rels/slideMaster5.xml.rels><?xml version="1.0" encoding="UTF-8" standalone="yes"?>
<Relationships xmlns="http://schemas.openxmlformats.org/package/2006/relationships"><Relationship Id="rId3" Type="http://schemas.openxmlformats.org/officeDocument/2006/relationships/vmlDrawing" Target="../drawings/vmlDrawing8.vml"/><Relationship Id="rId2" Type="http://schemas.openxmlformats.org/officeDocument/2006/relationships/theme" Target="../theme/theme5.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oleObject" Target="../embeddings/oleObject8.bin"/></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oleObject" Target="../embeddings/oleObject10.bin"/><Relationship Id="rId4" Type="http://schemas.openxmlformats.org/officeDocument/2006/relationships/vmlDrawing" Target="../drawings/vmlDrawing10.vml"/></Relationships>
</file>

<file path=ppt/slideMasters/_rels/slideMaster7.xml.rels><?xml version="1.0" encoding="UTF-8" standalone="yes"?>
<Relationships xmlns="http://schemas.openxmlformats.org/package/2006/relationships"><Relationship Id="rId3" Type="http://schemas.openxmlformats.org/officeDocument/2006/relationships/vmlDrawing" Target="../drawings/vmlDrawing13.vml"/><Relationship Id="rId2" Type="http://schemas.openxmlformats.org/officeDocument/2006/relationships/theme" Target="../theme/theme7.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oleObject" Target="../embeddings/oleObject13.bin"/></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15.vml"/><Relationship Id="rId2" Type="http://schemas.openxmlformats.org/officeDocument/2006/relationships/theme" Target="../theme/theme8.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oleObject" Target="../embeddings/oleObject15.bin"/></Relationships>
</file>

<file path=ppt/slideMasters/_rels/slideMaster9.xml.rels><?xml version="1.0" encoding="UTF-8" standalone="yes"?>
<Relationships xmlns="http://schemas.openxmlformats.org/package/2006/relationships"><Relationship Id="rId3" Type="http://schemas.openxmlformats.org/officeDocument/2006/relationships/vmlDrawing" Target="../drawings/vmlDrawing17.vml"/><Relationship Id="rId2" Type="http://schemas.openxmlformats.org/officeDocument/2006/relationships/theme" Target="../theme/theme9.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oleObject" Target="../embeddings/oleObject17.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FAAA921-EA62-4716-A18A-79451DA080D3}" type="datetime1">
              <a:rPr lang="en-US"/>
              <a:pPr>
                <a:defRPr/>
              </a:pPr>
              <a:t>2/23/2016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D6B0373-75A5-41BE-A398-1DC5D7617788}"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2"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0249"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0246"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0247"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0250"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2"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126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1273"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1270"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1271"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1274"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3"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290"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2297"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2294"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229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2298"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4"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3314"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3321"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3318"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3319"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3322"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5"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4338"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4345"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4342"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4343"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4346"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6"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5362"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5369"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5366"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5367"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5370"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7"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638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6393"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6390"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6391"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6394"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8"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7410"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7417"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7414"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741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7418"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9"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8434"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8441"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8438"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8439"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8442"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4000"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9458"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19465"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9462"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9463"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19466"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4001"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050"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2057"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2054"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2"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2058" name="Photo Editor Photo" r:id="rId5" imgW="3048264" imgH="1523810" progId="MSPhotoEd.3">
                  <p:embed/>
                </p:oleObj>
              </mc:Choice>
              <mc:Fallback>
                <p:oleObj name="Photo Editor Photo" r:id="rId5" imgW="3048264" imgH="1523810" progId="MSPhotoEd.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82" r:id="rId1"/>
    <p:sldLayoutId id="2147483983" r:id="rId2"/>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0482"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20489"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20486"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20487"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20490"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4002"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074"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3081"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3078"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3079"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3082"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84"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98"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4105"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4102"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4103"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4106"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85"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5122"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5129"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5126"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5127"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5130"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86"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14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6153"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6150"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6151"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6154" name="Photo Editor Photo" r:id="rId5" imgW="3048264" imgH="1523810" progId="MSPhotoEd.3">
                  <p:embed/>
                </p:oleObj>
              </mc:Choice>
              <mc:Fallback>
                <p:oleObj name="Photo Editor Photo" r:id="rId5" imgW="3048264" imgH="1523810" progId="MSPhotoEd.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87" r:id="rId1"/>
    <p:sldLayoutId id="2147483988" r:id="rId2"/>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170"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7177"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7174"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7175"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7178"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89"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8194"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8201"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8198"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8199"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8202"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0"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9218"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en-US" sz="2400">
                <a:solidFill>
                  <a:srgbClr val="FFFFFF"/>
                </a:solidFill>
                <a:latin typeface="Times New Roman" pitchFamily="18" charset="0"/>
              </a:endParaRPr>
            </a:p>
          </p:txBody>
        </p:sp>
        <p:sp>
          <p:nvSpPr>
            <p:cNvPr id="9225"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8" charset="0"/>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9222"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9223" name="Object 14"/>
          <p:cNvGraphicFramePr>
            <a:graphicFrameLocks noChangeAspect="1"/>
          </p:cNvGraphicFramePr>
          <p:nvPr userDrawn="1"/>
        </p:nvGraphicFramePr>
        <p:xfrm>
          <a:off x="7086600" y="5334000"/>
          <a:ext cx="2057400" cy="1524000"/>
        </p:xfrm>
        <a:graphic>
          <a:graphicData uri="http://schemas.openxmlformats.org/presentationml/2006/ole">
            <mc:AlternateContent xmlns:mc="http://schemas.openxmlformats.org/markup-compatibility/2006">
              <mc:Choice xmlns:v="urn:schemas-microsoft-com:vml" Requires="v">
                <p:oleObj spid="_x0000_s9226" name="Photo Editor Photo" r:id="rId4" imgW="3048264" imgH="1523810" progId="MSPhotoEd.3">
                  <p:embed/>
                </p:oleObj>
              </mc:Choice>
              <mc:Fallback>
                <p:oleObj name="Photo Editor Photo" r:id="rId4" imgW="3048264" imgH="1523810"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33400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991" r:id="rId1"/>
  </p:sldLayoutIdLst>
  <p:transition spd="slow"/>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4.jpeg"/><Relationship Id="rId12" Type="http://schemas.openxmlformats.org/officeDocument/2006/relationships/image" Target="../media/image30.jpeg"/><Relationship Id="rId2" Type="http://schemas.openxmlformats.org/officeDocument/2006/relationships/image" Target="../media/image79.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1.pn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emf"/><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46DA696-3476-4517-A4F3-4266E652979C}" type="slidenum">
              <a:rPr lang="en-US" smtClean="0"/>
              <a:pPr>
                <a:defRPr/>
              </a:pPr>
              <a:t>1</a:t>
            </a:fld>
            <a:endParaRPr lang="en-US"/>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376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Subtitle 1"/>
          <p:cNvSpPr txBox="1">
            <a:spLocks/>
          </p:cNvSpPr>
          <p:nvPr/>
        </p:nvSpPr>
        <p:spPr bwMode="auto">
          <a:xfrm>
            <a:off x="4419600" y="5791200"/>
            <a:ext cx="426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buFont typeface="Arial" charset="0"/>
              <a:buNone/>
            </a:pPr>
            <a:r>
              <a:rPr lang="en-US" altLang="en-US" sz="1800" b="1">
                <a:solidFill>
                  <a:schemeClr val="bg1"/>
                </a:solidFill>
                <a:ea typeface="Calibri" pitchFamily="34" charset="0"/>
                <a:cs typeface="Calibri" pitchFamily="34" charset="0"/>
              </a:rPr>
              <a:t>Robert Rogers</a:t>
            </a:r>
          </a:p>
          <a:p>
            <a:pPr algn="r">
              <a:buFont typeface="Arial" charset="0"/>
              <a:buNone/>
            </a:pPr>
            <a:r>
              <a:rPr lang="en-US" altLang="en-US" sz="1800" b="1">
                <a:solidFill>
                  <a:schemeClr val="bg1"/>
                </a:solidFill>
                <a:ea typeface="Calibri" pitchFamily="34" charset="0"/>
                <a:cs typeface="Calibri" pitchFamily="34" charset="0"/>
              </a:rPr>
              <a:t>NOAA/AOML Hurricane Research Division</a:t>
            </a:r>
          </a:p>
          <a:p>
            <a:pPr algn="r">
              <a:buFont typeface="Arial" charset="0"/>
              <a:buNone/>
            </a:pPr>
            <a:r>
              <a:rPr lang="en-US" altLang="en-US" sz="1800" b="1">
                <a:solidFill>
                  <a:schemeClr val="bg1"/>
                </a:solidFill>
                <a:ea typeface="Calibri" pitchFamily="34" charset="0"/>
                <a:cs typeface="Calibri" pitchFamily="34" charset="0"/>
              </a:rPr>
              <a:t>Miami, FL</a:t>
            </a:r>
          </a:p>
        </p:txBody>
      </p:sp>
      <p:sp>
        <p:nvSpPr>
          <p:cNvPr id="5" name="Title 2"/>
          <p:cNvSpPr txBox="1">
            <a:spLocks/>
          </p:cNvSpPr>
          <p:nvPr/>
        </p:nvSpPr>
        <p:spPr>
          <a:xfrm>
            <a:off x="100013" y="304800"/>
            <a:ext cx="8958262" cy="2000250"/>
          </a:xfrm>
          <a:prstGeom prst="rect">
            <a:avLst/>
          </a:prstGeom>
          <a:effectLst>
            <a:outerShdw dist="38100" dir="2700000" rotWithShape="0">
              <a:srgbClr val="000000">
                <a:alpha val="42999"/>
              </a:srgbClr>
            </a:outerShdw>
          </a:effec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4800" dirty="0" smtClean="0">
                <a:effectLst>
                  <a:outerShdw blurRad="50800" dist="38100" dir="2700000" algn="tl" rotWithShape="0">
                    <a:srgbClr val="000000">
                      <a:alpha val="43000"/>
                    </a:srgbClr>
                  </a:outerShdw>
                </a:effectLst>
                <a:ea typeface="ＭＳ Ｐゴシック" pitchFamily="-107" charset="-128"/>
              </a:rPr>
              <a:t>Aircraft Observations of Hurricanes</a:t>
            </a:r>
            <a:endParaRPr lang="en-US" sz="4800" dirty="0" smtClean="0">
              <a:effectLst>
                <a:outerShdw blurRad="50800" dist="38100" dir="2700000" algn="tl" rotWithShape="0">
                  <a:srgbClr val="000000">
                    <a:alpha val="43000"/>
                  </a:srgbClr>
                </a:outerShdw>
              </a:effectLst>
              <a:ea typeface="ＭＳ Ｐゴシック" pitchFamily="-106" charset="-128"/>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2226" name="Picture 2" descr="P3ai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2625"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g4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9963"/>
            <a:ext cx="57594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5764" name="Picture 4" descr="pig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325" y="762000"/>
            <a:ext cx="1870075" cy="2051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5765" name="Picture 5" descr="GONZ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7738" y="4605338"/>
            <a:ext cx="2471737" cy="1647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5766" name="Picture 6" descr="kerm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63" y="1857375"/>
            <a:ext cx="1936750" cy="2084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5767" name="Text Box 7"/>
          <p:cNvSpPr txBox="1">
            <a:spLocks noChangeArrowheads="1"/>
          </p:cNvSpPr>
          <p:nvPr/>
        </p:nvSpPr>
        <p:spPr bwMode="auto">
          <a:xfrm>
            <a:off x="5662613" y="3155950"/>
            <a:ext cx="24145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50000"/>
              </a:spcBef>
              <a:buClrTx/>
              <a:buSzTx/>
              <a:buFontTx/>
              <a:buNone/>
            </a:pPr>
            <a:r>
              <a:rPr lang="en-US" altLang="en-US" sz="1400" b="1">
                <a:solidFill>
                  <a:srgbClr val="FFFFFF"/>
                </a:solidFill>
                <a:latin typeface="Century Schoolbook" pitchFamily="18" charset="0"/>
              </a:rPr>
              <a:t>“Kermit”  Built in 1975 at Lockheed-Martin, Marietta, Georgia</a:t>
            </a:r>
          </a:p>
        </p:txBody>
      </p:sp>
      <p:sp>
        <p:nvSpPr>
          <p:cNvPr id="885768" name="Text Box 8"/>
          <p:cNvSpPr txBox="1">
            <a:spLocks noChangeArrowheads="1"/>
          </p:cNvSpPr>
          <p:nvPr/>
        </p:nvSpPr>
        <p:spPr bwMode="auto">
          <a:xfrm>
            <a:off x="6996113" y="1371600"/>
            <a:ext cx="197643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50000"/>
              </a:spcBef>
              <a:buClrTx/>
              <a:buSzTx/>
              <a:buFontTx/>
              <a:buNone/>
            </a:pPr>
            <a:r>
              <a:rPr lang="en-US" altLang="en-US" sz="1400" b="1">
                <a:solidFill>
                  <a:srgbClr val="FFFFFF"/>
                </a:solidFill>
                <a:latin typeface="Century Schoolbook" pitchFamily="18" charset="0"/>
              </a:rPr>
              <a:t>“Miss Piggy”  Built in 1976 at Lockheed-Martin, Marietta, Georgia</a:t>
            </a:r>
          </a:p>
        </p:txBody>
      </p:sp>
      <p:sp>
        <p:nvSpPr>
          <p:cNvPr id="885769" name="Text Box 9"/>
          <p:cNvSpPr txBox="1">
            <a:spLocks noChangeArrowheads="1"/>
          </p:cNvSpPr>
          <p:nvPr/>
        </p:nvSpPr>
        <p:spPr bwMode="auto">
          <a:xfrm>
            <a:off x="7429500" y="4529138"/>
            <a:ext cx="13716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50000"/>
              </a:spcBef>
              <a:buClrTx/>
              <a:buSzTx/>
              <a:buFontTx/>
              <a:buNone/>
            </a:pPr>
            <a:r>
              <a:rPr lang="en-US" altLang="en-US" sz="1400" b="1">
                <a:solidFill>
                  <a:srgbClr val="FFFFFF"/>
                </a:solidFill>
                <a:latin typeface="Century Schoolbook" pitchFamily="18" charset="0"/>
              </a:rPr>
              <a:t>“Gonzo”  Built in 1994 at Gulfstream Aerospace Corporation in Savannah Georgia</a:t>
            </a:r>
          </a:p>
        </p:txBody>
      </p:sp>
      <p:sp>
        <p:nvSpPr>
          <p:cNvPr id="52234" name="TextBox 9"/>
          <p:cNvSpPr txBox="1">
            <a:spLocks noChangeArrowheads="1"/>
          </p:cNvSpPr>
          <p:nvPr/>
        </p:nvSpPr>
        <p:spPr bwMode="auto">
          <a:xfrm>
            <a:off x="1524000" y="-76200"/>
            <a:ext cx="6380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4000" i="1">
                <a:latin typeface="Calibri" pitchFamily="34" charset="0"/>
              </a:rPr>
              <a:t>Tools for observing hurricanes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85766"/>
                                        </p:tgtEl>
                                        <p:attrNameLst>
                                          <p:attrName>style.visibility</p:attrName>
                                        </p:attrNameLst>
                                      </p:cBhvr>
                                      <p:to>
                                        <p:strVal val="visible"/>
                                      </p:to>
                                    </p:set>
                                    <p:anim calcmode="lin" valueType="num">
                                      <p:cBhvr>
                                        <p:cTn id="7" dur="1000" fill="hold"/>
                                        <p:tgtEl>
                                          <p:spTgt spid="885766"/>
                                        </p:tgtEl>
                                        <p:attrNameLst>
                                          <p:attrName>ppt_w</p:attrName>
                                        </p:attrNameLst>
                                      </p:cBhvr>
                                      <p:tavLst>
                                        <p:tav tm="0">
                                          <p:val>
                                            <p:fltVal val="0"/>
                                          </p:val>
                                        </p:tav>
                                        <p:tav tm="100000">
                                          <p:val>
                                            <p:strVal val="#ppt_w"/>
                                          </p:val>
                                        </p:tav>
                                      </p:tavLst>
                                    </p:anim>
                                    <p:anim calcmode="lin" valueType="num">
                                      <p:cBhvr>
                                        <p:cTn id="8" dur="1000" fill="hold"/>
                                        <p:tgtEl>
                                          <p:spTgt spid="885766"/>
                                        </p:tgtEl>
                                        <p:attrNameLst>
                                          <p:attrName>ppt_h</p:attrName>
                                        </p:attrNameLst>
                                      </p:cBhvr>
                                      <p:tavLst>
                                        <p:tav tm="0">
                                          <p:val>
                                            <p:fltVal val="0"/>
                                          </p:val>
                                        </p:tav>
                                        <p:tav tm="100000">
                                          <p:val>
                                            <p:strVal val="#ppt_h"/>
                                          </p:val>
                                        </p:tav>
                                      </p:tavLst>
                                    </p:anim>
                                    <p:anim calcmode="lin" valueType="num">
                                      <p:cBhvr>
                                        <p:cTn id="9" dur="1000" fill="hold"/>
                                        <p:tgtEl>
                                          <p:spTgt spid="88576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8576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grpId="0" nodeType="afterEffect">
                                  <p:stCondLst>
                                    <p:cond delay="1000"/>
                                  </p:stCondLst>
                                  <p:childTnLst>
                                    <p:set>
                                      <p:cBhvr>
                                        <p:cTn id="13" dur="1" fill="hold">
                                          <p:stCondLst>
                                            <p:cond delay="0"/>
                                          </p:stCondLst>
                                        </p:cTn>
                                        <p:tgtEl>
                                          <p:spTgt spid="885767"/>
                                        </p:tgtEl>
                                        <p:attrNameLst>
                                          <p:attrName>style.visibility</p:attrName>
                                        </p:attrNameLst>
                                      </p:cBhvr>
                                      <p:to>
                                        <p:strVal val="visible"/>
                                      </p:to>
                                    </p:set>
                                    <p:animEffect transition="in" filter="dissolve">
                                      <p:cBhvr>
                                        <p:cTn id="14" dur="500"/>
                                        <p:tgtEl>
                                          <p:spTgt spid="88576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nodeType="clickEffect">
                                  <p:stCondLst>
                                    <p:cond delay="0"/>
                                  </p:stCondLst>
                                  <p:childTnLst>
                                    <p:set>
                                      <p:cBhvr>
                                        <p:cTn id="18" dur="1" fill="hold">
                                          <p:stCondLst>
                                            <p:cond delay="0"/>
                                          </p:stCondLst>
                                        </p:cTn>
                                        <p:tgtEl>
                                          <p:spTgt spid="885764"/>
                                        </p:tgtEl>
                                        <p:attrNameLst>
                                          <p:attrName>style.visibility</p:attrName>
                                        </p:attrNameLst>
                                      </p:cBhvr>
                                      <p:to>
                                        <p:strVal val="visible"/>
                                      </p:to>
                                    </p:set>
                                    <p:anim calcmode="lin" valueType="num">
                                      <p:cBhvr>
                                        <p:cTn id="19" dur="1000" fill="hold"/>
                                        <p:tgtEl>
                                          <p:spTgt spid="885764"/>
                                        </p:tgtEl>
                                        <p:attrNameLst>
                                          <p:attrName>ppt_w</p:attrName>
                                        </p:attrNameLst>
                                      </p:cBhvr>
                                      <p:tavLst>
                                        <p:tav tm="0">
                                          <p:val>
                                            <p:fltVal val="0"/>
                                          </p:val>
                                        </p:tav>
                                        <p:tav tm="100000">
                                          <p:val>
                                            <p:strVal val="#ppt_w"/>
                                          </p:val>
                                        </p:tav>
                                      </p:tavLst>
                                    </p:anim>
                                    <p:anim calcmode="lin" valueType="num">
                                      <p:cBhvr>
                                        <p:cTn id="20" dur="1000" fill="hold"/>
                                        <p:tgtEl>
                                          <p:spTgt spid="885764"/>
                                        </p:tgtEl>
                                        <p:attrNameLst>
                                          <p:attrName>ppt_h</p:attrName>
                                        </p:attrNameLst>
                                      </p:cBhvr>
                                      <p:tavLst>
                                        <p:tav tm="0">
                                          <p:val>
                                            <p:fltVal val="0"/>
                                          </p:val>
                                        </p:tav>
                                        <p:tav tm="100000">
                                          <p:val>
                                            <p:strVal val="#ppt_h"/>
                                          </p:val>
                                        </p:tav>
                                      </p:tavLst>
                                    </p:anim>
                                    <p:anim calcmode="lin" valueType="num">
                                      <p:cBhvr>
                                        <p:cTn id="21" dur="1000" fill="hold"/>
                                        <p:tgtEl>
                                          <p:spTgt spid="88576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85764"/>
                                        </p:tgtEl>
                                        <p:attrNameLst>
                                          <p:attrName>ppt_y</p:attrName>
                                        </p:attrNameLst>
                                      </p:cBhvr>
                                      <p:tavLst>
                                        <p:tav tm="0" fmla="#ppt_y+(sin(-2*pi*(1-$))*-#ppt_x+cos(-2*pi*(1-$))*(1-#ppt_y))*(1-$)">
                                          <p:val>
                                            <p:fltVal val="0"/>
                                          </p:val>
                                        </p:tav>
                                        <p:tav tm="100000">
                                          <p:val>
                                            <p:fltVal val="1"/>
                                          </p:val>
                                        </p:tav>
                                      </p:tavLst>
                                    </p:anim>
                                  </p:childTnLst>
                                </p:cTn>
                              </p:par>
                            </p:childTnLst>
                          </p:cTn>
                        </p:par>
                        <p:par>
                          <p:cTn id="23" fill="hold" nodeType="afterGroup">
                            <p:stCondLst>
                              <p:cond delay="1000"/>
                            </p:stCondLst>
                            <p:childTnLst>
                              <p:par>
                                <p:cTn id="24" presetID="9" presetClass="entr" presetSubtype="0" fill="hold" grpId="0" nodeType="afterEffect">
                                  <p:stCondLst>
                                    <p:cond delay="1000"/>
                                  </p:stCondLst>
                                  <p:childTnLst>
                                    <p:set>
                                      <p:cBhvr>
                                        <p:cTn id="25" dur="1" fill="hold">
                                          <p:stCondLst>
                                            <p:cond delay="0"/>
                                          </p:stCondLst>
                                        </p:cTn>
                                        <p:tgtEl>
                                          <p:spTgt spid="885768"/>
                                        </p:tgtEl>
                                        <p:attrNameLst>
                                          <p:attrName>style.visibility</p:attrName>
                                        </p:attrNameLst>
                                      </p:cBhvr>
                                      <p:to>
                                        <p:strVal val="visible"/>
                                      </p:to>
                                    </p:set>
                                    <p:animEffect transition="in" filter="dissolve">
                                      <p:cBhvr>
                                        <p:cTn id="26" dur="500"/>
                                        <p:tgtEl>
                                          <p:spTgt spid="88576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885765"/>
                                        </p:tgtEl>
                                        <p:attrNameLst>
                                          <p:attrName>style.visibility</p:attrName>
                                        </p:attrNameLst>
                                      </p:cBhvr>
                                      <p:to>
                                        <p:strVal val="visible"/>
                                      </p:to>
                                    </p:set>
                                    <p:anim calcmode="lin" valueType="num">
                                      <p:cBhvr>
                                        <p:cTn id="31" dur="500" fill="hold"/>
                                        <p:tgtEl>
                                          <p:spTgt spid="885765"/>
                                        </p:tgtEl>
                                        <p:attrNameLst>
                                          <p:attrName>ppt_w</p:attrName>
                                        </p:attrNameLst>
                                      </p:cBhvr>
                                      <p:tavLst>
                                        <p:tav tm="0">
                                          <p:val>
                                            <p:fltVal val="0"/>
                                          </p:val>
                                        </p:tav>
                                        <p:tav tm="100000">
                                          <p:val>
                                            <p:strVal val="#ppt_w"/>
                                          </p:val>
                                        </p:tav>
                                      </p:tavLst>
                                    </p:anim>
                                    <p:anim calcmode="lin" valueType="num">
                                      <p:cBhvr>
                                        <p:cTn id="32" dur="500" fill="hold"/>
                                        <p:tgtEl>
                                          <p:spTgt spid="885765"/>
                                        </p:tgtEl>
                                        <p:attrNameLst>
                                          <p:attrName>ppt_h</p:attrName>
                                        </p:attrNameLst>
                                      </p:cBhvr>
                                      <p:tavLst>
                                        <p:tav tm="0">
                                          <p:val>
                                            <p:fltVal val="0"/>
                                          </p:val>
                                        </p:tav>
                                        <p:tav tm="100000">
                                          <p:val>
                                            <p:strVal val="#ppt_h"/>
                                          </p:val>
                                        </p:tav>
                                      </p:tavLst>
                                    </p:anim>
                                    <p:anim calcmode="lin" valueType="num">
                                      <p:cBhvr>
                                        <p:cTn id="33" dur="500" fill="hold"/>
                                        <p:tgtEl>
                                          <p:spTgt spid="885765"/>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885765"/>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500"/>
                            </p:stCondLst>
                            <p:childTnLst>
                              <p:par>
                                <p:cTn id="36" presetID="9" presetClass="entr" presetSubtype="0" fill="hold" grpId="0" nodeType="afterEffect">
                                  <p:stCondLst>
                                    <p:cond delay="1000"/>
                                  </p:stCondLst>
                                  <p:childTnLst>
                                    <p:set>
                                      <p:cBhvr>
                                        <p:cTn id="37" dur="1" fill="hold">
                                          <p:stCondLst>
                                            <p:cond delay="0"/>
                                          </p:stCondLst>
                                        </p:cTn>
                                        <p:tgtEl>
                                          <p:spTgt spid="885769"/>
                                        </p:tgtEl>
                                        <p:attrNameLst>
                                          <p:attrName>style.visibility</p:attrName>
                                        </p:attrNameLst>
                                      </p:cBhvr>
                                      <p:to>
                                        <p:strVal val="visible"/>
                                      </p:to>
                                    </p:set>
                                    <p:animEffect transition="in" filter="dissolve">
                                      <p:cBhvr>
                                        <p:cTn id="38" dur="500"/>
                                        <p:tgtEl>
                                          <p:spTgt spid="885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7" grpId="0" autoUpdateAnimBg="0"/>
      <p:bldP spid="885768" grpId="0" autoUpdateAnimBg="0"/>
      <p:bldP spid="88576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and400k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5204" y="108204"/>
            <a:ext cx="7040880" cy="7040880"/>
          </a:xfrm>
          <a:scene3d>
            <a:camera prst="perspectiveFront">
              <a:rot lat="18156000" lon="0" rev="0"/>
            </a:camera>
            <a:lightRig rig="threePt" dir="t"/>
          </a:scene3d>
        </p:spPr>
      </p:pic>
      <p:sp>
        <p:nvSpPr>
          <p:cNvPr id="2" name="Title 1"/>
          <p:cNvSpPr>
            <a:spLocks noGrp="1"/>
          </p:cNvSpPr>
          <p:nvPr>
            <p:ph type="title"/>
          </p:nvPr>
        </p:nvSpPr>
        <p:spPr>
          <a:xfrm>
            <a:off x="457200" y="255588"/>
            <a:ext cx="8229600" cy="960437"/>
          </a:xfrm>
        </p:spPr>
        <p:txBody>
          <a:bodyPr/>
          <a:lstStyle/>
          <a:p>
            <a:pPr>
              <a:defRPr/>
            </a:pPr>
            <a:r>
              <a:rPr lang="en-US" sz="4800" dirty="0" smtClean="0">
                <a:solidFill>
                  <a:srgbClr val="FFFF00"/>
                </a:solidFill>
                <a:latin typeface="Calibri" panose="020F0502020204030204" pitchFamily="34" charset="0"/>
                <a:cs typeface="Helvetica"/>
              </a:rPr>
              <a:t>Hurricane Research</a:t>
            </a:r>
            <a:endParaRPr lang="en-US" sz="4800" dirty="0">
              <a:solidFill>
                <a:srgbClr val="FFFF00"/>
              </a:solidFill>
              <a:latin typeface="Calibri" panose="020F0502020204030204" pitchFamily="34" charset="0"/>
              <a:cs typeface="Helvetica"/>
            </a:endParaRPr>
          </a:p>
        </p:txBody>
      </p:sp>
      <p:sp>
        <p:nvSpPr>
          <p:cNvPr id="5325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B65A30-01B9-4C53-88A3-BA390072EC33}" type="slidenum">
              <a:rPr lang="en-US" altLang="en-US">
                <a:solidFill>
                  <a:srgbClr val="FFFFFF"/>
                </a:solidFill>
                <a:latin typeface="Corbel" pitchFamily="34" charset="0"/>
              </a:rPr>
              <a:pPr eaLnBrk="1" hangingPunct="1"/>
              <a:t>11</a:t>
            </a:fld>
            <a:endParaRPr lang="en-US" altLang="en-US">
              <a:solidFill>
                <a:srgbClr val="FFFFFF"/>
              </a:solidFill>
              <a:latin typeface="Corbel" pitchFamily="34" charset="0"/>
            </a:endParaRPr>
          </a:p>
        </p:txBody>
      </p:sp>
      <p:pic>
        <p:nvPicPr>
          <p:cNvPr id="21" name="Picture 9" descr="Dept of Commerce Seal"/>
          <p:cNvPicPr>
            <a:picLocks noChangeAspect="1" noChangeArrowheads="1"/>
          </p:cNvPicPr>
          <p:nvPr/>
        </p:nvPicPr>
        <p:blipFill>
          <a:blip r:embed="rId4"/>
          <a:srcRect/>
          <a:stretch>
            <a:fillRect/>
          </a:stretch>
        </p:blipFill>
        <p:spPr bwMode="auto">
          <a:xfrm>
            <a:off x="71438" y="6527800"/>
            <a:ext cx="307975" cy="306388"/>
          </a:xfrm>
          <a:prstGeom prst="rect">
            <a:avLst/>
          </a:prstGeom>
          <a:noFill/>
          <a:effectLst>
            <a:outerShdw blurRad="63500" dist="37026" dir="7998880" algn="ctr" rotWithShape="0">
              <a:schemeClr val="bg2">
                <a:alpha val="50000"/>
              </a:schemeClr>
            </a:outerShdw>
          </a:effectLst>
        </p:spPr>
      </p:pic>
      <p:pic>
        <p:nvPicPr>
          <p:cNvPr id="22" name="Picture 10" descr="NOAA"/>
          <p:cNvPicPr>
            <a:picLocks noChangeAspect="1" noChangeArrowheads="1"/>
          </p:cNvPicPr>
          <p:nvPr/>
        </p:nvPicPr>
        <p:blipFill>
          <a:blip r:embed="rId5"/>
          <a:srcRect/>
          <a:stretch>
            <a:fillRect/>
          </a:stretch>
        </p:blipFill>
        <p:spPr bwMode="auto">
          <a:xfrm>
            <a:off x="458788" y="6532563"/>
            <a:ext cx="290512" cy="290512"/>
          </a:xfrm>
          <a:prstGeom prst="rect">
            <a:avLst/>
          </a:prstGeom>
          <a:noFill/>
          <a:effectLst>
            <a:outerShdw blurRad="63500" dist="37026" dir="7998880" algn="ctr" rotWithShape="0">
              <a:schemeClr val="bg2">
                <a:alpha val="50000"/>
              </a:schemeClr>
            </a:outerShdw>
          </a:effectLst>
        </p:spPr>
      </p:pic>
      <p:sp>
        <p:nvSpPr>
          <p:cNvPr id="30" name="Rectangle 29"/>
          <p:cNvSpPr/>
          <p:nvPr/>
        </p:nvSpPr>
        <p:spPr>
          <a:xfrm>
            <a:off x="661988" y="5186363"/>
            <a:ext cx="1422400" cy="563562"/>
          </a:xfrm>
          <a:prstGeom prst="rect">
            <a:avLst/>
          </a:prstGeom>
          <a:solidFill>
            <a:srgbClr val="CE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3256" name="Picture 7"/>
          <p:cNvPicPr>
            <a:picLocks noGrp="1" noChangeAspect="1" noChangeArrowheads="1"/>
          </p:cNvPicPr>
          <p:nvPr/>
        </p:nvPicPr>
        <p:blipFill>
          <a:blip r:embed="rId6">
            <a:extLst>
              <a:ext uri="{28A0092B-C50C-407E-A947-70E740481C1C}">
                <a14:useLocalDpi xmlns:a14="http://schemas.microsoft.com/office/drawing/2010/main" val="0"/>
              </a:ext>
            </a:extLst>
          </a:blip>
          <a:srcRect b="11182"/>
          <a:stretch>
            <a:fillRect/>
          </a:stretch>
        </p:blipFill>
        <p:spPr bwMode="auto">
          <a:xfrm>
            <a:off x="501650" y="1544638"/>
            <a:ext cx="8478838"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bwMode="auto">
          <a:xfrm flipH="1">
            <a:off x="2008188" y="3570288"/>
            <a:ext cx="6469062" cy="7937"/>
          </a:xfrm>
          <a:prstGeom prst="straightConnector1">
            <a:avLst/>
          </a:prstGeom>
          <a:ln>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53258" name="Group 42"/>
          <p:cNvGrpSpPr>
            <a:grpSpLocks/>
          </p:cNvGrpSpPr>
          <p:nvPr/>
        </p:nvGrpSpPr>
        <p:grpSpPr bwMode="auto">
          <a:xfrm>
            <a:off x="500063" y="2251075"/>
            <a:ext cx="577850" cy="1538288"/>
            <a:chOff x="267231" y="2378818"/>
            <a:chExt cx="578188" cy="1415807"/>
          </a:xfrm>
        </p:grpSpPr>
        <p:cxnSp>
          <p:nvCxnSpPr>
            <p:cNvPr id="14" name="Straight Connector 13"/>
            <p:cNvCxnSpPr/>
            <p:nvPr/>
          </p:nvCxnSpPr>
          <p:spPr>
            <a:xfrm>
              <a:off x="543618" y="2378818"/>
              <a:ext cx="0" cy="1415807"/>
            </a:xfrm>
            <a:prstGeom prst="line">
              <a:avLst/>
            </a:prstGeom>
            <a:ln w="19050" cmpd="sng">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3264" name="TextBox 15"/>
            <p:cNvSpPr txBox="1">
              <a:spLocks noChangeArrowheads="1"/>
            </p:cNvSpPr>
            <p:nvPr/>
          </p:nvSpPr>
          <p:spPr bwMode="auto">
            <a:xfrm>
              <a:off x="267231" y="2938146"/>
              <a:ext cx="578188" cy="2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200" b="1">
                  <a:solidFill>
                    <a:srgbClr val="000000"/>
                  </a:solidFill>
                  <a:latin typeface="Arial" charset="0"/>
                  <a:ea typeface="MS PGothic" pitchFamily="34" charset="-128"/>
                </a:rPr>
                <a:t>10 mi</a:t>
              </a:r>
            </a:p>
          </p:txBody>
        </p:sp>
      </p:grpSp>
      <p:pic>
        <p:nvPicPr>
          <p:cNvPr id="16" name="Picture 8" descr="noaap3.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0100" y="3368675"/>
            <a:ext cx="962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646522" y="730103"/>
            <a:ext cx="4091461" cy="3285451"/>
          </a:xfrm>
          <a:prstGeom prst="ellipse">
            <a:avLst/>
          </a:prstGeom>
          <a:noFill/>
          <a:ln w="38100" cmpd="sng">
            <a:solidFill>
              <a:srgbClr val="FFFF00"/>
            </a:solidFill>
            <a:prstDash val="dash"/>
          </a:ln>
          <a:scene3d>
            <a:camera prst="perspectiveFront">
              <a:rot lat="1707600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Arrow Connector 6"/>
          <p:cNvCxnSpPr/>
          <p:nvPr/>
        </p:nvCxnSpPr>
        <p:spPr>
          <a:xfrm>
            <a:off x="509588" y="2517775"/>
            <a:ext cx="2220912" cy="14288"/>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6713" y="2343150"/>
            <a:ext cx="9144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40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0" fill="hold"/>
                                        <p:tgtEl>
                                          <p:spTgt spid="16"/>
                                        </p:tgtEl>
                                        <p:attrNameLst>
                                          <p:attrName>ppt_x</p:attrName>
                                        </p:attrNameLst>
                                      </p:cBhvr>
                                      <p:tavLst>
                                        <p:tav tm="0">
                                          <p:val>
                                            <p:strVal val="1+#ppt_w/2"/>
                                          </p:val>
                                        </p:tav>
                                        <p:tav tm="100000">
                                          <p:val>
                                            <p:strVal val="#ppt_x"/>
                                          </p:val>
                                        </p:tav>
                                      </p:tavLst>
                                    </p:anim>
                                    <p:anim calcmode="lin" valueType="num">
                                      <p:cBhvr additive="base">
                                        <p:cTn id="8" dur="50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0"/>
                                        <p:tgtEl>
                                          <p:spTgt spid="12"/>
                                        </p:tgtEl>
                                      </p:cBhvr>
                                    </p:animEffect>
                                  </p:childTnLst>
                                </p:cTn>
                              </p:par>
                            </p:childTnLst>
                          </p:cTn>
                        </p:par>
                        <p:par>
                          <p:cTn id="12" fill="hold" nodeType="afterGroup">
                            <p:stCondLst>
                              <p:cond delay="9000"/>
                            </p:stCondLst>
                            <p:childTnLst>
                              <p:par>
                                <p:cTn id="13" presetID="2" presetClass="entr" presetSubtype="8" fill="hold" nodeType="afterEffect">
                                  <p:stCondLst>
                                    <p:cond delay="6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0-#ppt_w/2"/>
                                          </p:val>
                                        </p:tav>
                                        <p:tav tm="100000">
                                          <p:val>
                                            <p:strVal val="#ppt_x"/>
                                          </p:val>
                                        </p:tav>
                                      </p:tavLst>
                                    </p:anim>
                                    <p:anim calcmode="lin" valueType="num">
                                      <p:cBhvr additive="base">
                                        <p:cTn id="16" dur="3000" fill="hold"/>
                                        <p:tgtEl>
                                          <p:spTgt spid="4"/>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60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0"/>
                                        <p:tgtEl>
                                          <p:spTgt spid="7"/>
                                        </p:tgtEl>
                                      </p:cBhvr>
                                    </p:animEffect>
                                  </p:childTnLst>
                                </p:cTn>
                              </p:par>
                              <p:par>
                                <p:cTn id="20" presetID="21" presetClass="entr" presetSubtype="1" fill="hold" nodeType="withEffect">
                                  <p:stCondLst>
                                    <p:cond delay="700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aoml.noaa.gov/hrd/Storm_pages/irene2011/Fig5_20110825H1.jpg"/>
          <p:cNvPicPr>
            <a:picLocks noChangeAspect="1" noChangeArrowheads="1"/>
          </p:cNvPicPr>
          <p:nvPr/>
        </p:nvPicPr>
        <p:blipFill>
          <a:blip r:embed="rId2">
            <a:extLst>
              <a:ext uri="{28A0092B-C50C-407E-A947-70E740481C1C}">
                <a14:useLocalDpi xmlns:a14="http://schemas.microsoft.com/office/drawing/2010/main" val="0"/>
              </a:ext>
            </a:extLst>
          </a:blip>
          <a:srcRect l="17471" r="17735" b="17474"/>
          <a:stretch>
            <a:fillRect/>
          </a:stretch>
        </p:blipFill>
        <p:spPr bwMode="auto">
          <a:xfrm>
            <a:off x="1752600" y="1585913"/>
            <a:ext cx="5943600"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2"/>
          <p:cNvSpPr txBox="1">
            <a:spLocks noChangeArrowheads="1"/>
          </p:cNvSpPr>
          <p:nvPr/>
        </p:nvSpPr>
        <p:spPr bwMode="auto">
          <a:xfrm>
            <a:off x="1168400" y="228600"/>
            <a:ext cx="683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3600">
                <a:latin typeface="Calibri" pitchFamily="34" charset="0"/>
              </a:rPr>
              <a:t>P-3 Flight track into Hurricane Irene</a:t>
            </a:r>
          </a:p>
          <a:p>
            <a:pPr algn="ctr" eaLnBrk="1" hangingPunct="1">
              <a:spcBef>
                <a:spcPct val="0"/>
              </a:spcBef>
              <a:buClrTx/>
              <a:buSzTx/>
              <a:buFontTx/>
              <a:buNone/>
            </a:pPr>
            <a:r>
              <a:rPr lang="en-US" altLang="en-US" sz="3600">
                <a:latin typeface="Calibri" pitchFamily="34" charset="0"/>
              </a:rPr>
              <a:t>August 25, 2011</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3_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84300"/>
            <a:ext cx="42529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2"/>
          <p:cNvSpPr txBox="1">
            <a:spLocks noChangeArrowheads="1"/>
          </p:cNvSpPr>
          <p:nvPr/>
        </p:nvSpPr>
        <p:spPr bwMode="auto">
          <a:xfrm>
            <a:off x="3011488" y="-76200"/>
            <a:ext cx="3244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4000">
                <a:solidFill>
                  <a:srgbClr val="FFFF00"/>
                </a:solidFill>
                <a:latin typeface="Calibri" pitchFamily="34" charset="0"/>
              </a:rPr>
              <a:t>Airborne radar</a:t>
            </a:r>
          </a:p>
        </p:txBody>
      </p:sp>
      <p:sp>
        <p:nvSpPr>
          <p:cNvPr id="56324" name="Text Box 3"/>
          <p:cNvSpPr txBox="1">
            <a:spLocks noChangeArrowheads="1"/>
          </p:cNvSpPr>
          <p:nvPr/>
        </p:nvSpPr>
        <p:spPr bwMode="auto">
          <a:xfrm>
            <a:off x="2362200" y="906463"/>
            <a:ext cx="4522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2400">
                <a:solidFill>
                  <a:srgbClr val="FFFFFF"/>
                </a:solidFill>
                <a:latin typeface="Calibri" pitchFamily="34" charset="0"/>
              </a:rPr>
              <a:t>Radars on WP-3D</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3"/>
          <p:cNvGrpSpPr>
            <a:grpSpLocks/>
          </p:cNvGrpSpPr>
          <p:nvPr/>
        </p:nvGrpSpPr>
        <p:grpSpPr bwMode="auto">
          <a:xfrm>
            <a:off x="304800" y="1981200"/>
            <a:ext cx="4267200" cy="3048000"/>
            <a:chOff x="829231" y="1422683"/>
            <a:chExt cx="7607030" cy="4821844"/>
          </a:xfrm>
        </p:grpSpPr>
        <p:pic>
          <p:nvPicPr>
            <p:cNvPr id="57357" name="Picture 1" descr="fly001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9231" y="1422683"/>
              <a:ext cx="7607030" cy="482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3217748" y="3753241"/>
              <a:ext cx="936730" cy="42944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57347" name="Group 20"/>
          <p:cNvGrpSpPr>
            <a:grpSpLocks/>
          </p:cNvGrpSpPr>
          <p:nvPr/>
        </p:nvGrpSpPr>
        <p:grpSpPr bwMode="auto">
          <a:xfrm>
            <a:off x="4837113" y="1371600"/>
            <a:ext cx="3952875" cy="3962400"/>
            <a:chOff x="2209800" y="1143000"/>
            <a:chExt cx="4594225" cy="4953000"/>
          </a:xfrm>
        </p:grpSpPr>
        <p:pic>
          <p:nvPicPr>
            <p:cNvPr id="57350" name="Picture 9" descr="ivan_040907i1920_1940c.jpg"/>
            <p:cNvPicPr>
              <a:picLocks noChangeAspect="1"/>
            </p:cNvPicPr>
            <p:nvPr/>
          </p:nvPicPr>
          <p:blipFill>
            <a:blip r:embed="rId3">
              <a:extLst>
                <a:ext uri="{28A0092B-C50C-407E-A947-70E740481C1C}">
                  <a14:useLocalDpi xmlns:a14="http://schemas.microsoft.com/office/drawing/2010/main" val="0"/>
                </a:ext>
              </a:extLst>
            </a:blip>
            <a:srcRect l="3461" t="5164" r="2887" b="21317"/>
            <a:stretch>
              <a:fillRect/>
            </a:stretch>
          </p:blipFill>
          <p:spPr bwMode="auto">
            <a:xfrm>
              <a:off x="2209800" y="1143000"/>
              <a:ext cx="45942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51" name="Group 15"/>
            <p:cNvGrpSpPr>
              <a:grpSpLocks/>
            </p:cNvGrpSpPr>
            <p:nvPr/>
          </p:nvGrpSpPr>
          <p:grpSpPr bwMode="auto">
            <a:xfrm>
              <a:off x="2514601" y="1524000"/>
              <a:ext cx="4080950" cy="3585865"/>
              <a:chOff x="2514847" y="1524000"/>
              <a:chExt cx="4080797" cy="3585865"/>
            </a:xfrm>
          </p:grpSpPr>
          <p:sp>
            <p:nvSpPr>
              <p:cNvPr id="57352" name="TextBox 4"/>
              <p:cNvSpPr txBox="1">
                <a:spLocks noChangeArrowheads="1"/>
              </p:cNvSpPr>
              <p:nvPr/>
            </p:nvSpPr>
            <p:spPr bwMode="auto">
              <a:xfrm>
                <a:off x="2514847" y="4648200"/>
                <a:ext cx="1162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b="1">
                    <a:latin typeface="Calibri" pitchFamily="34" charset="0"/>
                  </a:rPr>
                  <a:t>eyewall</a:t>
                </a:r>
              </a:p>
            </p:txBody>
          </p:sp>
          <p:cxnSp>
            <p:nvCxnSpPr>
              <p:cNvPr id="57353" name="Straight Arrow Connector 8"/>
              <p:cNvCxnSpPr>
                <a:cxnSpLocks noChangeShapeType="1"/>
              </p:cNvCxnSpPr>
              <p:nvPr/>
            </p:nvCxnSpPr>
            <p:spPr bwMode="auto">
              <a:xfrm flipV="1">
                <a:off x="3276818" y="3619500"/>
                <a:ext cx="1066760" cy="9525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354" name="TextBox 9"/>
              <p:cNvSpPr txBox="1">
                <a:spLocks noChangeArrowheads="1"/>
              </p:cNvSpPr>
              <p:nvPr/>
            </p:nvSpPr>
            <p:spPr bwMode="auto">
              <a:xfrm>
                <a:off x="4382218" y="1524000"/>
                <a:ext cx="22134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b="1">
                    <a:latin typeface="Calibri" pitchFamily="34" charset="0"/>
                  </a:rPr>
                  <a:t>spiral rainbands</a:t>
                </a:r>
              </a:p>
            </p:txBody>
          </p:sp>
          <p:cxnSp>
            <p:nvCxnSpPr>
              <p:cNvPr id="57355" name="Straight Arrow Connector 11"/>
              <p:cNvCxnSpPr>
                <a:cxnSpLocks noChangeShapeType="1"/>
              </p:cNvCxnSpPr>
              <p:nvPr/>
            </p:nvCxnSpPr>
            <p:spPr bwMode="auto">
              <a:xfrm flipH="1">
                <a:off x="4876958" y="1985665"/>
                <a:ext cx="228442" cy="4572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7356" name="Straight Arrow Connector 12"/>
              <p:cNvCxnSpPr>
                <a:cxnSpLocks noChangeShapeType="1"/>
              </p:cNvCxnSpPr>
              <p:nvPr/>
            </p:nvCxnSpPr>
            <p:spPr bwMode="auto">
              <a:xfrm flipH="1">
                <a:off x="5105401" y="1981200"/>
                <a:ext cx="1371697" cy="24384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grpSp>
      </p:grpSp>
      <p:sp>
        <p:nvSpPr>
          <p:cNvPr id="57348" name="Text Box 3"/>
          <p:cNvSpPr txBox="1">
            <a:spLocks noChangeArrowheads="1"/>
          </p:cNvSpPr>
          <p:nvPr/>
        </p:nvSpPr>
        <p:spPr bwMode="auto">
          <a:xfrm>
            <a:off x="4489450" y="909638"/>
            <a:ext cx="4522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2400">
                <a:solidFill>
                  <a:srgbClr val="FFFFFF"/>
                </a:solidFill>
                <a:latin typeface="Calibri" pitchFamily="34" charset="0"/>
              </a:rPr>
              <a:t>LF image of Hurricane Ivan (2004)</a:t>
            </a:r>
          </a:p>
        </p:txBody>
      </p:sp>
      <p:sp>
        <p:nvSpPr>
          <p:cNvPr id="14" name="Title 1"/>
          <p:cNvSpPr txBox="1">
            <a:spLocks/>
          </p:cNvSpPr>
          <p:nvPr/>
        </p:nvSpPr>
        <p:spPr>
          <a:xfrm>
            <a:off x="457200" y="0"/>
            <a:ext cx="8229600" cy="1143000"/>
          </a:xfrm>
          <a:prstGeom prst="rect">
            <a:avLst/>
          </a:prstGeom>
        </p:spPr>
        <p:txBody>
          <a:bodyPr/>
          <a:lst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a:lstStyle>
          <a:p>
            <a:pPr>
              <a:defRPr/>
            </a:pPr>
            <a:r>
              <a:rPr lang="en-US" kern="0" dirty="0" smtClean="0">
                <a:solidFill>
                  <a:srgbClr val="FFFF00"/>
                </a:solidFill>
              </a:rPr>
              <a:t>Lower Fuselage (LF) Radar</a:t>
            </a:r>
            <a:endParaRPr lang="en-US" kern="0" dirty="0">
              <a:solidFill>
                <a:srgbClr val="FFFF00"/>
              </a:solidFill>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R on tail_r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93875"/>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ig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7175"/>
            <a:ext cx="3573463"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457200" y="263525"/>
            <a:ext cx="8229600" cy="1143000"/>
          </a:xfrm>
          <a:prstGeom prst="rect">
            <a:avLst/>
          </a:prstGeom>
        </p:spPr>
        <p:txBody>
          <a:bodyPr/>
          <a:lst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a:lstStyle>
          <a:p>
            <a:pPr>
              <a:defRPr/>
            </a:pPr>
            <a:r>
              <a:rPr lang="en-US" kern="0" smtClean="0">
                <a:solidFill>
                  <a:srgbClr val="FFFF00"/>
                </a:solidFill>
              </a:rPr>
              <a:t>Tail Doppler Radar</a:t>
            </a:r>
            <a:endParaRPr lang="en-US" kern="0" dirty="0">
              <a:solidFill>
                <a:srgbClr val="FFFF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atd.ucar.edu/sssf/images/img_drop/dropsond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219200"/>
            <a:ext cx="3429000"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p:cNvPicPr>
            <a:picLocks noChangeAspect="1" noChangeArrowheads="1"/>
          </p:cNvPicPr>
          <p:nvPr/>
        </p:nvPicPr>
        <p:blipFill>
          <a:blip r:embed="rId4">
            <a:extLst>
              <a:ext uri="{28A0092B-C50C-407E-A947-70E740481C1C}">
                <a14:useLocalDpi xmlns:a14="http://schemas.microsoft.com/office/drawing/2010/main" val="0"/>
              </a:ext>
            </a:extLst>
          </a:blip>
          <a:srcRect l="2910" r="3792" b="714"/>
          <a:stretch>
            <a:fillRect/>
          </a:stretch>
        </p:blipFill>
        <p:spPr bwMode="auto">
          <a:xfrm>
            <a:off x="4878388" y="1219200"/>
            <a:ext cx="31226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2"/>
          <p:cNvSpPr txBox="1">
            <a:spLocks noChangeArrowheads="1"/>
          </p:cNvSpPr>
          <p:nvPr/>
        </p:nvSpPr>
        <p:spPr bwMode="auto">
          <a:xfrm>
            <a:off x="2951163" y="101600"/>
            <a:ext cx="3365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4000">
                <a:solidFill>
                  <a:srgbClr val="FFFF00"/>
                </a:solidFill>
                <a:latin typeface="Calibri" pitchFamily="34" charset="0"/>
              </a:rPr>
              <a:t>GPS dropsonde</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100829n1_tp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39900"/>
            <a:ext cx="43434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p:cNvSpPr txBox="1">
            <a:spLocks noChangeArrowheads="1"/>
          </p:cNvSpPr>
          <p:nvPr/>
        </p:nvSpPr>
        <p:spPr bwMode="auto">
          <a:xfrm>
            <a:off x="76200" y="1905000"/>
            <a:ext cx="46037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endParaRPr lang="en-US" altLang="en-US" sz="2800">
              <a:ea typeface="MS PGothic" pitchFamily="34" charset="-128"/>
            </a:endParaRPr>
          </a:p>
          <a:p>
            <a:pPr eaLnBrk="1" hangingPunct="1"/>
            <a:endParaRPr lang="en-US" altLang="en-US" sz="2800">
              <a:ea typeface="MS PGothic" pitchFamily="34" charset="-128"/>
            </a:endParaRPr>
          </a:p>
          <a:p>
            <a:pPr eaLnBrk="1" hangingPunct="1"/>
            <a:endParaRPr lang="en-US" altLang="en-US" sz="2800">
              <a:ea typeface="MS PGothic" pitchFamily="34" charset="-128"/>
            </a:endParaRPr>
          </a:p>
          <a:p>
            <a:pPr eaLnBrk="1" hangingPunct="1"/>
            <a:endParaRPr lang="en-US" altLang="en-US" sz="2800">
              <a:ea typeface="MS PGothic" pitchFamily="34" charset="-128"/>
            </a:endParaRPr>
          </a:p>
          <a:p>
            <a:pPr eaLnBrk="1" hangingPunct="1">
              <a:buFontTx/>
              <a:buChar char="•"/>
            </a:pPr>
            <a:r>
              <a:rPr lang="en-US" altLang="en-US" sz="2800">
                <a:ea typeface="MS PGothic" pitchFamily="34" charset="-128"/>
              </a:rPr>
              <a:t>Variation in moisture content of environment around hurricane</a:t>
            </a:r>
          </a:p>
        </p:txBody>
      </p:sp>
      <p:grpSp>
        <p:nvGrpSpPr>
          <p:cNvPr id="60420" name="Group 6"/>
          <p:cNvGrpSpPr>
            <a:grpSpLocks/>
          </p:cNvGrpSpPr>
          <p:nvPr/>
        </p:nvGrpSpPr>
        <p:grpSpPr bwMode="auto">
          <a:xfrm>
            <a:off x="3352800" y="2362200"/>
            <a:ext cx="1095375" cy="1495425"/>
            <a:chOff x="3171825" y="2543175"/>
            <a:chExt cx="1400175" cy="1800225"/>
          </a:xfrm>
        </p:grpSpPr>
        <p:sp>
          <p:nvSpPr>
            <p:cNvPr id="6" name="Rectangle 5"/>
            <p:cNvSpPr/>
            <p:nvPr/>
          </p:nvSpPr>
          <p:spPr>
            <a:xfrm>
              <a:off x="3171825" y="2543175"/>
              <a:ext cx="1400175" cy="1800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0427" name="Picture 3" descr="v3_slide0008_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673748"/>
              <a:ext cx="1219200" cy="151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21" name="Picture 6" descr="Noaa_123 2002"/>
          <p:cNvPicPr>
            <a:picLocks noChangeAspect="1" noChangeArrowheads="1"/>
          </p:cNvPicPr>
          <p:nvPr/>
        </p:nvPicPr>
        <p:blipFill>
          <a:blip r:embed="rId4" cstate="print">
            <a:extLst>
              <a:ext uri="{28A0092B-C50C-407E-A947-70E740481C1C}">
                <a14:useLocalDpi xmlns:a14="http://schemas.microsoft.com/office/drawing/2010/main" val="0"/>
              </a:ext>
            </a:extLst>
          </a:blip>
          <a:srcRect t="22723" b="14871"/>
          <a:stretch>
            <a:fillRect/>
          </a:stretch>
        </p:blipFill>
        <p:spPr bwMode="auto">
          <a:xfrm>
            <a:off x="304800" y="2362200"/>
            <a:ext cx="2928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7"/>
          <p:cNvSpPr txBox="1">
            <a:spLocks noChangeArrowheads="1"/>
          </p:cNvSpPr>
          <p:nvPr/>
        </p:nvSpPr>
        <p:spPr bwMode="auto">
          <a:xfrm>
            <a:off x="7938" y="498475"/>
            <a:ext cx="91440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u="sng">
                <a:ea typeface="Calibri" pitchFamily="34" charset="0"/>
                <a:cs typeface="Calibri" pitchFamily="34" charset="0"/>
              </a:rPr>
              <a:t>Environmental structure</a:t>
            </a:r>
            <a:br>
              <a:rPr lang="en-US" altLang="en-US" u="sng">
                <a:ea typeface="Calibri" pitchFamily="34" charset="0"/>
                <a:cs typeface="Calibri" pitchFamily="34" charset="0"/>
              </a:rPr>
            </a:br>
            <a:endParaRPr lang="en-US" altLang="en-US" u="sng">
              <a:ea typeface="Calibri" pitchFamily="34" charset="0"/>
              <a:cs typeface="Calibri" pitchFamily="34" charset="0"/>
            </a:endParaRPr>
          </a:p>
        </p:txBody>
      </p:sp>
      <p:sp>
        <p:nvSpPr>
          <p:cNvPr id="60423" name="Rectangle 9"/>
          <p:cNvSpPr>
            <a:spLocks noChangeArrowheads="1"/>
          </p:cNvSpPr>
          <p:nvPr/>
        </p:nvSpPr>
        <p:spPr bwMode="auto">
          <a:xfrm>
            <a:off x="269875" y="1068388"/>
            <a:ext cx="6121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2800">
                <a:ea typeface="MS PGothic" pitchFamily="34" charset="-128"/>
              </a:rPr>
              <a:t> Synoptic-surveillance using dropsondes</a:t>
            </a:r>
            <a:endParaRPr lang="en-US" altLang="en-US" sz="2800"/>
          </a:p>
        </p:txBody>
      </p:sp>
      <p:sp>
        <p:nvSpPr>
          <p:cNvPr id="11" name="TextBox 10"/>
          <p:cNvSpPr txBox="1"/>
          <p:nvPr/>
        </p:nvSpPr>
        <p:spPr>
          <a:xfrm>
            <a:off x="1511300" y="-36513"/>
            <a:ext cx="6413500" cy="646113"/>
          </a:xfrm>
          <a:prstGeom prst="rect">
            <a:avLst/>
          </a:prstGeom>
          <a:noFill/>
        </p:spPr>
        <p:txBody>
          <a:bodyPr wrap="none">
            <a:spAutoFit/>
          </a:bodyPr>
          <a:lstStyle/>
          <a:p>
            <a:pPr>
              <a:defRPr/>
            </a:pPr>
            <a:r>
              <a:rPr lang="en-US" sz="3600" dirty="0">
                <a:solidFill>
                  <a:srgbClr val="FFFF00"/>
                </a:solidFill>
                <a:latin typeface="+mn-lt"/>
              </a:rPr>
              <a:t>Types of Airborne Observations </a:t>
            </a:r>
          </a:p>
        </p:txBody>
      </p:sp>
      <p:sp>
        <p:nvSpPr>
          <p:cNvPr id="12" name="Slide Number Placeholder 11"/>
          <p:cNvSpPr>
            <a:spLocks noGrp="1"/>
          </p:cNvSpPr>
          <p:nvPr>
            <p:ph type="sldNum" sz="quarter" idx="12"/>
          </p:nvPr>
        </p:nvSpPr>
        <p:spPr/>
        <p:txBody>
          <a:bodyPr/>
          <a:lstStyle/>
          <a:p>
            <a:pPr>
              <a:defRPr/>
            </a:pPr>
            <a:fld id="{1DFCC56F-32DC-45DF-BBFB-7B3045825BF8}" type="slidenum">
              <a:rPr lang="en-US" smtClean="0"/>
              <a:pPr>
                <a:defRPr/>
              </a:pPr>
              <a:t>17</a:t>
            </a:fld>
            <a:endParaRPr lang="en-US"/>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7"/>
          <p:cNvSpPr txBox="1">
            <a:spLocks noChangeArrowheads="1"/>
          </p:cNvSpPr>
          <p:nvPr/>
        </p:nvSpPr>
        <p:spPr bwMode="auto">
          <a:xfrm>
            <a:off x="417513" y="4992688"/>
            <a:ext cx="7431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Char char="•"/>
            </a:pPr>
            <a:r>
              <a:rPr lang="en-US" altLang="en-US" sz="1800">
                <a:latin typeface="Calibri" pitchFamily="34" charset="0"/>
              </a:rPr>
              <a:t> Highest rain rates normally in eyewall, mostly convective, cover small area</a:t>
            </a:r>
          </a:p>
          <a:p>
            <a:pPr eaLnBrk="1" hangingPunct="1">
              <a:spcBef>
                <a:spcPct val="0"/>
              </a:spcBef>
              <a:buClrTx/>
              <a:buSzTx/>
              <a:buFontTx/>
              <a:buChar char="•"/>
            </a:pPr>
            <a:r>
              <a:rPr lang="en-US" altLang="en-US" sz="1800">
                <a:latin typeface="Calibri" pitchFamily="34" charset="0"/>
              </a:rPr>
              <a:t> Lighter rain rates in stratiform areas outside eyewall, cover larger area</a:t>
            </a:r>
          </a:p>
        </p:txBody>
      </p:sp>
      <p:grpSp>
        <p:nvGrpSpPr>
          <p:cNvPr id="61443" name="Group 19"/>
          <p:cNvGrpSpPr>
            <a:grpSpLocks/>
          </p:cNvGrpSpPr>
          <p:nvPr/>
        </p:nvGrpSpPr>
        <p:grpSpPr bwMode="auto">
          <a:xfrm>
            <a:off x="779463" y="1631950"/>
            <a:ext cx="7472362" cy="3205163"/>
            <a:chOff x="491" y="960"/>
            <a:chExt cx="4707" cy="2019"/>
          </a:xfrm>
        </p:grpSpPr>
        <p:pic>
          <p:nvPicPr>
            <p:cNvPr id="614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 y="972"/>
              <a:ext cx="2750" cy="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14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 y="960"/>
              <a:ext cx="1964" cy="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1450" name="Line 7"/>
            <p:cNvSpPr>
              <a:spLocks noChangeShapeType="1"/>
            </p:cNvSpPr>
            <p:nvPr/>
          </p:nvSpPr>
          <p:spPr bwMode="auto">
            <a:xfrm flipV="1">
              <a:off x="816" y="2028"/>
              <a:ext cx="240" cy="43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1" name="Text Box 8"/>
            <p:cNvSpPr txBox="1">
              <a:spLocks noChangeArrowheads="1"/>
            </p:cNvSpPr>
            <p:nvPr/>
          </p:nvSpPr>
          <p:spPr bwMode="auto">
            <a:xfrm>
              <a:off x="576" y="2412"/>
              <a:ext cx="5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400" b="1">
                  <a:solidFill>
                    <a:srgbClr val="000000"/>
                  </a:solidFill>
                  <a:latin typeface="Arial" charset="0"/>
                </a:rPr>
                <a:t>eyewalls</a:t>
              </a:r>
            </a:p>
          </p:txBody>
        </p:sp>
        <p:sp>
          <p:nvSpPr>
            <p:cNvPr id="61452" name="Text Box 9"/>
            <p:cNvSpPr txBox="1">
              <a:spLocks noChangeArrowheads="1"/>
            </p:cNvSpPr>
            <p:nvPr/>
          </p:nvSpPr>
          <p:spPr bwMode="auto">
            <a:xfrm>
              <a:off x="1776" y="2604"/>
              <a:ext cx="64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400" b="1">
                  <a:solidFill>
                    <a:srgbClr val="000000"/>
                  </a:solidFill>
                  <a:latin typeface="Arial" charset="0"/>
                </a:rPr>
                <a:t>stratiform</a:t>
              </a:r>
            </a:p>
          </p:txBody>
        </p:sp>
        <p:sp>
          <p:nvSpPr>
            <p:cNvPr id="61453" name="Line 11"/>
            <p:cNvSpPr>
              <a:spLocks noChangeShapeType="1"/>
            </p:cNvSpPr>
            <p:nvPr/>
          </p:nvSpPr>
          <p:spPr bwMode="auto">
            <a:xfrm flipH="1" flipV="1">
              <a:off x="1872" y="2364"/>
              <a:ext cx="48" cy="28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4" name="Line 12"/>
            <p:cNvSpPr>
              <a:spLocks noChangeShapeType="1"/>
            </p:cNvSpPr>
            <p:nvPr/>
          </p:nvSpPr>
          <p:spPr bwMode="auto">
            <a:xfrm flipV="1">
              <a:off x="2112" y="2220"/>
              <a:ext cx="48" cy="48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5" name="Text Box 13"/>
            <p:cNvSpPr txBox="1">
              <a:spLocks noChangeArrowheads="1"/>
            </p:cNvSpPr>
            <p:nvPr/>
          </p:nvSpPr>
          <p:spPr bwMode="auto">
            <a:xfrm>
              <a:off x="2483" y="2433"/>
              <a:ext cx="5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400" b="1">
                  <a:solidFill>
                    <a:srgbClr val="000000"/>
                  </a:solidFill>
                  <a:latin typeface="Arial" charset="0"/>
                </a:rPr>
                <a:t>inner </a:t>
              </a:r>
            </a:p>
            <a:p>
              <a:pPr algn="ctr" eaLnBrk="1" hangingPunct="1">
                <a:spcBef>
                  <a:spcPct val="0"/>
                </a:spcBef>
                <a:buClrTx/>
                <a:buSzTx/>
                <a:buFontTx/>
                <a:buNone/>
              </a:pPr>
              <a:r>
                <a:rPr lang="en-US" altLang="en-US" sz="1400" b="1">
                  <a:solidFill>
                    <a:srgbClr val="000000"/>
                  </a:solidFill>
                  <a:latin typeface="Arial" charset="0"/>
                </a:rPr>
                <a:t>eyewall</a:t>
              </a:r>
            </a:p>
          </p:txBody>
        </p:sp>
        <p:sp>
          <p:nvSpPr>
            <p:cNvPr id="61456" name="Text Box 14"/>
            <p:cNvSpPr txBox="1">
              <a:spLocks noChangeArrowheads="1"/>
            </p:cNvSpPr>
            <p:nvPr/>
          </p:nvSpPr>
          <p:spPr bwMode="auto">
            <a:xfrm>
              <a:off x="4013" y="2522"/>
              <a:ext cx="64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400" b="1">
                  <a:solidFill>
                    <a:srgbClr val="000000"/>
                  </a:solidFill>
                  <a:latin typeface="Arial" charset="0"/>
                </a:rPr>
                <a:t>stratiform</a:t>
              </a:r>
            </a:p>
          </p:txBody>
        </p:sp>
        <p:sp>
          <p:nvSpPr>
            <p:cNvPr id="61457" name="Line 18"/>
            <p:cNvSpPr>
              <a:spLocks noChangeShapeType="1"/>
            </p:cNvSpPr>
            <p:nvPr/>
          </p:nvSpPr>
          <p:spPr bwMode="auto">
            <a:xfrm flipV="1">
              <a:off x="1056" y="1968"/>
              <a:ext cx="336" cy="48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1444" name="TextBox 16"/>
          <p:cNvSpPr txBox="1">
            <a:spLocks noChangeArrowheads="1"/>
          </p:cNvSpPr>
          <p:nvPr/>
        </p:nvSpPr>
        <p:spPr bwMode="auto">
          <a:xfrm>
            <a:off x="3124200" y="558800"/>
            <a:ext cx="2914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u="sng">
                <a:latin typeface="Calibri" pitchFamily="34" charset="0"/>
              </a:rPr>
              <a:t>Vortex Structure</a:t>
            </a:r>
          </a:p>
        </p:txBody>
      </p:sp>
      <p:sp>
        <p:nvSpPr>
          <p:cNvPr id="61445" name="TextBox 18"/>
          <p:cNvSpPr txBox="1">
            <a:spLocks noChangeArrowheads="1"/>
          </p:cNvSpPr>
          <p:nvPr/>
        </p:nvSpPr>
        <p:spPr bwMode="auto">
          <a:xfrm>
            <a:off x="1511300" y="-36513"/>
            <a:ext cx="641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3600">
                <a:solidFill>
                  <a:srgbClr val="FFFF00"/>
                </a:solidFill>
                <a:latin typeface="Calibri" pitchFamily="34" charset="0"/>
              </a:rPr>
              <a:t>Types of Airborne Observations </a:t>
            </a:r>
          </a:p>
        </p:txBody>
      </p:sp>
      <p:sp>
        <p:nvSpPr>
          <p:cNvPr id="61446" name="TextBox 1"/>
          <p:cNvSpPr txBox="1">
            <a:spLocks noChangeArrowheads="1"/>
          </p:cNvSpPr>
          <p:nvPr/>
        </p:nvSpPr>
        <p:spPr bwMode="auto">
          <a:xfrm>
            <a:off x="2300288" y="1143000"/>
            <a:ext cx="4557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Calibri" pitchFamily="34" charset="0"/>
              </a:rPr>
              <a:t>Double eyewalls seen from airborne radar</a:t>
            </a:r>
          </a:p>
        </p:txBody>
      </p:sp>
      <p:sp>
        <p:nvSpPr>
          <p:cNvPr id="61447" name="Text Box 13"/>
          <p:cNvSpPr txBox="1">
            <a:spLocks noChangeArrowheads="1"/>
          </p:cNvSpPr>
          <p:nvPr/>
        </p:nvSpPr>
        <p:spPr bwMode="auto">
          <a:xfrm>
            <a:off x="5099050" y="3978275"/>
            <a:ext cx="820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400" b="1">
                <a:solidFill>
                  <a:srgbClr val="000000"/>
                </a:solidFill>
                <a:latin typeface="Arial" charset="0"/>
              </a:rPr>
              <a:t>outer </a:t>
            </a:r>
          </a:p>
          <a:p>
            <a:pPr algn="ctr" eaLnBrk="1" hangingPunct="1">
              <a:spcBef>
                <a:spcPct val="0"/>
              </a:spcBef>
              <a:buClrTx/>
              <a:buSzTx/>
              <a:buFontTx/>
              <a:buNone/>
            </a:pPr>
            <a:r>
              <a:rPr lang="en-US" altLang="en-US" sz="1400" b="1">
                <a:solidFill>
                  <a:srgbClr val="000000"/>
                </a:solidFill>
                <a:latin typeface="Arial" charset="0"/>
              </a:rPr>
              <a:t>eyewall</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647825"/>
            <a:ext cx="4724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1371600" y="1524000"/>
            <a:ext cx="7010400" cy="5351463"/>
            <a:chOff x="1447800" y="838200"/>
            <a:chExt cx="7543800" cy="5843603"/>
          </a:xfrm>
        </p:grpSpPr>
        <p:grpSp>
          <p:nvGrpSpPr>
            <p:cNvPr id="3" name="Group 6"/>
            <p:cNvGrpSpPr>
              <a:grpSpLocks/>
            </p:cNvGrpSpPr>
            <p:nvPr/>
          </p:nvGrpSpPr>
          <p:grpSpPr bwMode="auto">
            <a:xfrm>
              <a:off x="1447800" y="838200"/>
              <a:ext cx="7543800" cy="5486400"/>
              <a:chOff x="480" y="624"/>
              <a:chExt cx="4512" cy="3216"/>
            </a:xfrm>
            <a:solidFill>
              <a:schemeClr val="tx1"/>
            </a:solidFill>
          </p:grpSpPr>
          <p:sp>
            <p:nvSpPr>
              <p:cNvPr id="8197" name="Rectangle 5"/>
              <p:cNvSpPr>
                <a:spLocks noChangeArrowheads="1"/>
              </p:cNvSpPr>
              <p:nvPr/>
            </p:nvSpPr>
            <p:spPr bwMode="auto">
              <a:xfrm>
                <a:off x="480" y="624"/>
                <a:ext cx="4512" cy="3216"/>
              </a:xfrm>
              <a:prstGeom prst="rect">
                <a:avLst/>
              </a:prstGeom>
              <a:grp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ndParaRPr>
              </a:p>
            </p:txBody>
          </p:sp>
          <p:pic>
            <p:nvPicPr>
              <p:cNvPr id="8196" name="Picture 4"/>
              <p:cNvPicPr>
                <a:picLocks noChangeAspect="1" noChangeArrowheads="1"/>
              </p:cNvPicPr>
              <p:nvPr/>
            </p:nvPicPr>
            <p:blipFill>
              <a:blip r:embed="rId3" cstate="print"/>
              <a:srcRect/>
              <a:stretch>
                <a:fillRect/>
              </a:stretch>
            </p:blipFill>
            <p:spPr bwMode="auto">
              <a:xfrm>
                <a:off x="576" y="720"/>
                <a:ext cx="4368" cy="3101"/>
              </a:xfrm>
              <a:prstGeom prst="rect">
                <a:avLst/>
              </a:prstGeom>
              <a:grpFill/>
              <a:ln w="9525">
                <a:noFill/>
                <a:miter lim="800000"/>
                <a:headEnd/>
                <a:tailEnd/>
              </a:ln>
            </p:spPr>
          </p:pic>
        </p:grpSp>
        <p:sp>
          <p:nvSpPr>
            <p:cNvPr id="62477" name="Text Box 7"/>
            <p:cNvSpPr txBox="1">
              <a:spLocks noChangeArrowheads="1"/>
            </p:cNvSpPr>
            <p:nvPr/>
          </p:nvSpPr>
          <p:spPr bwMode="auto">
            <a:xfrm>
              <a:off x="1857375" y="1143000"/>
              <a:ext cx="120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chemeClr val="bg1"/>
                  </a:solidFill>
                </a:rPr>
                <a:t>ER-2 EDOP</a:t>
              </a:r>
            </a:p>
          </p:txBody>
        </p:sp>
        <p:sp>
          <p:nvSpPr>
            <p:cNvPr id="62478" name="Text Box 8"/>
            <p:cNvSpPr txBox="1">
              <a:spLocks noChangeArrowheads="1"/>
            </p:cNvSpPr>
            <p:nvPr/>
          </p:nvSpPr>
          <p:spPr bwMode="auto">
            <a:xfrm>
              <a:off x="1828800" y="3810000"/>
              <a:ext cx="783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chemeClr val="bg1"/>
                  </a:solidFill>
                </a:rPr>
                <a:t>P-3 TA</a:t>
              </a:r>
            </a:p>
          </p:txBody>
        </p:sp>
        <p:sp>
          <p:nvSpPr>
            <p:cNvPr id="62479" name="Text Box 9"/>
            <p:cNvSpPr txBox="1">
              <a:spLocks noChangeArrowheads="1"/>
            </p:cNvSpPr>
            <p:nvPr/>
          </p:nvSpPr>
          <p:spPr bwMode="auto">
            <a:xfrm>
              <a:off x="2133600" y="6278545"/>
              <a:ext cx="2445594" cy="40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t>Vertical velocity (m/s)</a:t>
              </a:r>
            </a:p>
          </p:txBody>
        </p:sp>
        <p:sp>
          <p:nvSpPr>
            <p:cNvPr id="62480" name="Text Box 10"/>
            <p:cNvSpPr txBox="1">
              <a:spLocks noChangeArrowheads="1"/>
            </p:cNvSpPr>
            <p:nvPr/>
          </p:nvSpPr>
          <p:spPr bwMode="auto">
            <a:xfrm>
              <a:off x="6019800" y="6292833"/>
              <a:ext cx="1815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t>Reflectivity (dBZ)</a:t>
              </a:r>
            </a:p>
          </p:txBody>
        </p:sp>
        <p:sp>
          <p:nvSpPr>
            <p:cNvPr id="62481" name="Text Box 7"/>
            <p:cNvSpPr txBox="1">
              <a:spLocks noChangeArrowheads="1"/>
            </p:cNvSpPr>
            <p:nvPr/>
          </p:nvSpPr>
          <p:spPr bwMode="auto">
            <a:xfrm>
              <a:off x="5495925" y="1143000"/>
              <a:ext cx="120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chemeClr val="bg1"/>
                  </a:solidFill>
                </a:rPr>
                <a:t>ER-2 EDOP</a:t>
              </a:r>
            </a:p>
          </p:txBody>
        </p:sp>
        <p:sp>
          <p:nvSpPr>
            <p:cNvPr id="62482" name="Text Box 8"/>
            <p:cNvSpPr txBox="1">
              <a:spLocks noChangeArrowheads="1"/>
            </p:cNvSpPr>
            <p:nvPr/>
          </p:nvSpPr>
          <p:spPr bwMode="auto">
            <a:xfrm>
              <a:off x="5467350" y="3810000"/>
              <a:ext cx="783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chemeClr val="bg1"/>
                  </a:solidFill>
                </a:rPr>
                <a:t>P-3 TA</a:t>
              </a:r>
            </a:p>
          </p:txBody>
        </p:sp>
      </p:grpSp>
      <p:sp>
        <p:nvSpPr>
          <p:cNvPr id="62468" name="TextBox 14"/>
          <p:cNvSpPr txBox="1">
            <a:spLocks noChangeArrowheads="1"/>
          </p:cNvSpPr>
          <p:nvPr/>
        </p:nvSpPr>
        <p:spPr bwMode="auto">
          <a:xfrm>
            <a:off x="3014663" y="1066800"/>
            <a:ext cx="3843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a:t>Strong convection seen from radar </a:t>
            </a:r>
          </a:p>
        </p:txBody>
      </p:sp>
      <p:sp>
        <p:nvSpPr>
          <p:cNvPr id="16" name="TextBox 15"/>
          <p:cNvSpPr txBox="1"/>
          <p:nvPr/>
        </p:nvSpPr>
        <p:spPr>
          <a:xfrm>
            <a:off x="3048000" y="439738"/>
            <a:ext cx="3654425" cy="585787"/>
          </a:xfrm>
          <a:prstGeom prst="rect">
            <a:avLst/>
          </a:prstGeom>
          <a:noFill/>
        </p:spPr>
        <p:txBody>
          <a:bodyPr wrap="none">
            <a:spAutoFit/>
          </a:bodyPr>
          <a:lstStyle/>
          <a:p>
            <a:pPr>
              <a:defRPr/>
            </a:pPr>
            <a:r>
              <a:rPr lang="en-US" sz="3200" u="sng" dirty="0">
                <a:latin typeface="+mj-lt"/>
              </a:rPr>
              <a:t>Convective Structure</a:t>
            </a:r>
          </a:p>
        </p:txBody>
      </p:sp>
      <p:sp>
        <p:nvSpPr>
          <p:cNvPr id="17" name="Slide Number Placeholder 16"/>
          <p:cNvSpPr>
            <a:spLocks noGrp="1"/>
          </p:cNvSpPr>
          <p:nvPr>
            <p:ph type="sldNum" sz="quarter" idx="12"/>
          </p:nvPr>
        </p:nvSpPr>
        <p:spPr/>
        <p:txBody>
          <a:bodyPr/>
          <a:lstStyle/>
          <a:p>
            <a:pPr>
              <a:defRPr/>
            </a:pPr>
            <a:fld id="{F1182F63-1DA0-4A6D-A922-5CC6C023D411}" type="slidenum">
              <a:rPr lang="en-US" smtClean="0"/>
              <a:pPr>
                <a:defRPr/>
              </a:pPr>
              <a:t>19</a:t>
            </a:fld>
            <a:endParaRPr lang="en-US"/>
          </a:p>
        </p:txBody>
      </p:sp>
      <p:cxnSp>
        <p:nvCxnSpPr>
          <p:cNvPr id="5" name="Straight Arrow Connector 4"/>
          <p:cNvCxnSpPr/>
          <p:nvPr/>
        </p:nvCxnSpPr>
        <p:spPr>
          <a:xfrm flipV="1">
            <a:off x="3657600" y="2141538"/>
            <a:ext cx="0" cy="44926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521075" y="2743200"/>
            <a:ext cx="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657600" y="4343400"/>
            <a:ext cx="0" cy="4492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521075" y="4945063"/>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511300" y="-36513"/>
            <a:ext cx="6413500" cy="646113"/>
          </a:xfrm>
          <a:prstGeom prst="rect">
            <a:avLst/>
          </a:prstGeom>
          <a:noFill/>
        </p:spPr>
        <p:txBody>
          <a:bodyPr wrap="none">
            <a:spAutoFit/>
          </a:bodyPr>
          <a:lstStyle/>
          <a:p>
            <a:pPr>
              <a:defRPr/>
            </a:pPr>
            <a:r>
              <a:rPr lang="en-US" sz="3600" dirty="0">
                <a:solidFill>
                  <a:srgbClr val="FFFF00"/>
                </a:solidFill>
                <a:latin typeface="+mn-lt"/>
              </a:rPr>
              <a:t>Types of Airborne Observations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152400"/>
            <a:ext cx="8229600" cy="1143000"/>
          </a:xfrm>
          <a:prstGeom prst="rect">
            <a:avLst/>
          </a:prstGeom>
        </p:spPr>
        <p:txBody>
          <a:bodyPr/>
          <a:lstStyle/>
          <a:p>
            <a:pPr algn="ctr">
              <a:defRPr/>
            </a:pPr>
            <a:r>
              <a:rPr lang="en-US" sz="4400" u="sng" dirty="0">
                <a:solidFill>
                  <a:srgbClr val="FFFF00"/>
                </a:solidFill>
                <a:latin typeface="+mj-lt"/>
                <a:ea typeface="+mj-ea"/>
                <a:cs typeface="+mj-cs"/>
              </a:rPr>
              <a:t>Motivation </a:t>
            </a:r>
          </a:p>
          <a:p>
            <a:pPr algn="ctr">
              <a:defRPr/>
            </a:pPr>
            <a:r>
              <a:rPr lang="en-US" sz="3600" dirty="0">
                <a:solidFill>
                  <a:srgbClr val="FFFF00"/>
                </a:solidFill>
                <a:latin typeface="+mj-lt"/>
                <a:ea typeface="+mj-ea"/>
                <a:cs typeface="+mj-cs"/>
              </a:rPr>
              <a:t>Why are observations important?</a:t>
            </a:r>
          </a:p>
        </p:txBody>
      </p:sp>
      <p:sp>
        <p:nvSpPr>
          <p:cNvPr id="4" name="Content Placeholder 2"/>
          <p:cNvSpPr txBox="1">
            <a:spLocks/>
          </p:cNvSpPr>
          <p:nvPr/>
        </p:nvSpPr>
        <p:spPr>
          <a:xfrm>
            <a:off x="304800" y="1417638"/>
            <a:ext cx="8458200" cy="4525962"/>
          </a:xfrm>
          <a:prstGeom prst="rect">
            <a:avLst/>
          </a:prstGeom>
        </p:spPr>
        <p:txBody>
          <a:bodyPr/>
          <a:lstStyle/>
          <a:p>
            <a:pPr marL="342900" indent="-342900">
              <a:spcBef>
                <a:spcPct val="20000"/>
              </a:spcBef>
              <a:buFont typeface="Arial" pitchFamily="34" charset="0"/>
              <a:buChar char="•"/>
              <a:defRPr/>
            </a:pPr>
            <a:endParaRPr lang="en-US" sz="1200" dirty="0">
              <a:latin typeface="+mn-lt"/>
            </a:endParaRPr>
          </a:p>
          <a:p>
            <a:pPr marL="342900" indent="-342900">
              <a:spcBef>
                <a:spcPct val="20000"/>
              </a:spcBef>
              <a:buFont typeface="Arial" pitchFamily="34" charset="0"/>
              <a:buChar char="•"/>
              <a:defRPr/>
            </a:pPr>
            <a:r>
              <a:rPr lang="en-US" sz="2600" dirty="0">
                <a:latin typeface="+mn-lt"/>
              </a:rPr>
              <a:t>Many important physical processes within hurricanes span scales that cover many orders of magnitude, ranging from thousands of kilometers to millionths of meters</a:t>
            </a:r>
          </a:p>
          <a:p>
            <a:pPr marL="342900" indent="-342900">
              <a:spcBef>
                <a:spcPct val="20000"/>
              </a:spcBef>
              <a:buFont typeface="Arial" pitchFamily="34" charset="0"/>
              <a:buChar char="•"/>
              <a:defRPr/>
            </a:pPr>
            <a:r>
              <a:rPr lang="en-US" sz="2600" dirty="0">
                <a:solidFill>
                  <a:prstClr val="white"/>
                </a:solidFill>
                <a:latin typeface="Calibri"/>
              </a:rPr>
              <a:t>Observations key component of balanced approach toward advancing understanding and improving forecasts  of hurricanes (observations, modeling, theory)</a:t>
            </a:r>
          </a:p>
          <a:p>
            <a:pPr marL="342900" indent="-342900">
              <a:spcBef>
                <a:spcPct val="20000"/>
              </a:spcBef>
              <a:buFont typeface="Arial" pitchFamily="34" charset="0"/>
              <a:buChar char="•"/>
              <a:defRPr/>
            </a:pPr>
            <a:r>
              <a:rPr lang="en-US" sz="2600" dirty="0">
                <a:solidFill>
                  <a:prstClr val="white"/>
                </a:solidFill>
                <a:latin typeface="Calibri"/>
              </a:rPr>
              <a:t>They can provide checks on theories and assess performance of models</a:t>
            </a:r>
          </a:p>
          <a:p>
            <a:pPr marL="342900" indent="-342900">
              <a:spcBef>
                <a:spcPct val="20000"/>
              </a:spcBef>
              <a:buFont typeface="Arial" pitchFamily="34" charset="0"/>
              <a:buChar char="•"/>
              <a:defRPr/>
            </a:pPr>
            <a:r>
              <a:rPr lang="en-US" sz="2600" dirty="0">
                <a:latin typeface="+mn-lt"/>
              </a:rPr>
              <a:t>Three primary platforms for observations – airborne, </a:t>
            </a:r>
            <a:r>
              <a:rPr lang="en-US" sz="2600" dirty="0" err="1">
                <a:latin typeface="+mn-lt"/>
              </a:rPr>
              <a:t>spaceborne</a:t>
            </a:r>
            <a:r>
              <a:rPr lang="en-US" sz="2600" dirty="0">
                <a:latin typeface="+mn-lt"/>
              </a:rPr>
              <a:t>, and land-based – focus here on airborne</a:t>
            </a:r>
          </a:p>
          <a:p>
            <a:pPr marL="342900" indent="-342900">
              <a:spcBef>
                <a:spcPct val="20000"/>
              </a:spcBef>
              <a:buFont typeface="Arial" pitchFamily="34" charset="0"/>
              <a:buChar char="•"/>
              <a:defRPr/>
            </a:pPr>
            <a:endParaRPr lang="en-US" sz="2600" dirty="0">
              <a:latin typeface="+mn-lt"/>
            </a:endParaRPr>
          </a:p>
        </p:txBody>
      </p:sp>
      <p:sp>
        <p:nvSpPr>
          <p:cNvPr id="28" name="Slide Number Placeholder 27"/>
          <p:cNvSpPr>
            <a:spLocks noGrp="1"/>
          </p:cNvSpPr>
          <p:nvPr>
            <p:ph type="sldNum" sz="quarter" idx="12"/>
          </p:nvPr>
        </p:nvSpPr>
        <p:spPr/>
        <p:txBody>
          <a:bodyPr/>
          <a:lstStyle/>
          <a:p>
            <a:pPr>
              <a:defRPr/>
            </a:pPr>
            <a:fld id="{8ADB56D3-27CD-4451-8A7E-D324F5D512CA}" type="slidenum">
              <a:rPr lang="en-US" smtClean="0"/>
              <a:pPr>
                <a:defRPr/>
              </a:pPr>
              <a:t>2</a:t>
            </a:fld>
            <a:endParaRPr lang="en-US"/>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48051" b="3896"/>
          <a:stretch>
            <a:fillRect/>
          </a:stretch>
        </p:blipFill>
        <p:spPr bwMode="auto">
          <a:xfrm>
            <a:off x="381000" y="1192213"/>
            <a:ext cx="33528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0138" y="1400175"/>
            <a:ext cx="35290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6"/>
          <p:cNvSpPr txBox="1">
            <a:spLocks noChangeArrowheads="1"/>
          </p:cNvSpPr>
          <p:nvPr/>
        </p:nvSpPr>
        <p:spPr bwMode="auto">
          <a:xfrm>
            <a:off x="838200" y="1066800"/>
            <a:ext cx="289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t>Flight track and LF image</a:t>
            </a:r>
          </a:p>
        </p:txBody>
      </p:sp>
      <p:sp>
        <p:nvSpPr>
          <p:cNvPr id="63493" name="Text Box 7"/>
          <p:cNvSpPr txBox="1">
            <a:spLocks noChangeArrowheads="1"/>
          </p:cNvSpPr>
          <p:nvPr/>
        </p:nvSpPr>
        <p:spPr bwMode="auto">
          <a:xfrm>
            <a:off x="5227638" y="1066800"/>
            <a:ext cx="2925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Cloud physics particle images</a:t>
            </a:r>
          </a:p>
        </p:txBody>
      </p:sp>
      <p:pic>
        <p:nvPicPr>
          <p:cNvPr id="6349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1697" t="71387" r="1697"/>
          <a:stretch>
            <a:fillRect/>
          </a:stretch>
        </p:blipFill>
        <p:spPr bwMode="auto">
          <a:xfrm>
            <a:off x="1817688" y="4414838"/>
            <a:ext cx="5345112"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354263" y="447675"/>
            <a:ext cx="4125912" cy="584200"/>
          </a:xfrm>
          <a:prstGeom prst="rect">
            <a:avLst/>
          </a:prstGeom>
          <a:noFill/>
        </p:spPr>
        <p:txBody>
          <a:bodyPr wrap="none">
            <a:spAutoFit/>
          </a:bodyPr>
          <a:lstStyle/>
          <a:p>
            <a:pPr>
              <a:defRPr/>
            </a:pPr>
            <a:r>
              <a:rPr lang="en-US" sz="3200" u="sng" dirty="0">
                <a:latin typeface="+mj-lt"/>
              </a:rPr>
              <a:t>Microphysical Structure</a:t>
            </a:r>
          </a:p>
        </p:txBody>
      </p:sp>
      <p:sp>
        <p:nvSpPr>
          <p:cNvPr id="15" name="Slide Number Placeholder 14"/>
          <p:cNvSpPr>
            <a:spLocks noGrp="1"/>
          </p:cNvSpPr>
          <p:nvPr>
            <p:ph type="sldNum" sz="quarter" idx="12"/>
          </p:nvPr>
        </p:nvSpPr>
        <p:spPr/>
        <p:txBody>
          <a:bodyPr/>
          <a:lstStyle/>
          <a:p>
            <a:pPr>
              <a:defRPr/>
            </a:pPr>
            <a:fld id="{6192A086-C6EC-40C6-80E9-9B60C9F80FAE}" type="slidenum">
              <a:rPr lang="en-US" smtClean="0"/>
              <a:pPr>
                <a:defRPr/>
              </a:pPr>
              <a:t>20</a:t>
            </a:fld>
            <a:endParaRPr lang="en-US"/>
          </a:p>
        </p:txBody>
      </p:sp>
      <p:sp>
        <p:nvSpPr>
          <p:cNvPr id="16" name="TextBox 15"/>
          <p:cNvSpPr txBox="1"/>
          <p:nvPr/>
        </p:nvSpPr>
        <p:spPr>
          <a:xfrm>
            <a:off x="1511300" y="-44450"/>
            <a:ext cx="6413500" cy="646113"/>
          </a:xfrm>
          <a:prstGeom prst="rect">
            <a:avLst/>
          </a:prstGeom>
          <a:noFill/>
        </p:spPr>
        <p:txBody>
          <a:bodyPr wrap="none">
            <a:spAutoFit/>
          </a:bodyPr>
          <a:lstStyle/>
          <a:p>
            <a:pPr>
              <a:defRPr/>
            </a:pPr>
            <a:r>
              <a:rPr lang="en-US" sz="3600" dirty="0">
                <a:solidFill>
                  <a:srgbClr val="FFFF00"/>
                </a:solidFill>
                <a:latin typeface="+mn-lt"/>
              </a:rPr>
              <a:t>Types of Airborne Observations </a:t>
            </a:r>
          </a:p>
        </p:txBody>
      </p:sp>
      <p:sp>
        <p:nvSpPr>
          <p:cNvPr id="63498" name="Text Box 7"/>
          <p:cNvSpPr txBox="1">
            <a:spLocks noChangeArrowheads="1"/>
          </p:cNvSpPr>
          <p:nvPr/>
        </p:nvSpPr>
        <p:spPr bwMode="auto">
          <a:xfrm>
            <a:off x="1828800" y="4046538"/>
            <a:ext cx="5370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Concentration of cloud physics (ice and water) particles</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809E4A6-9197-4A3A-AD60-B065C933D677}" type="slidenum">
              <a:rPr lang="en-US" smtClean="0"/>
              <a:pPr>
                <a:defRPr/>
              </a:pPr>
              <a:t>21</a:t>
            </a:fld>
            <a:endParaRPr lang="en-US"/>
          </a:p>
        </p:txBody>
      </p:sp>
      <p:pic>
        <p:nvPicPr>
          <p:cNvPr id="64515" name="Picture 2" descr="IMG_7591 edited_sml.jpg"/>
          <p:cNvPicPr>
            <a:picLocks noChangeAspect="1"/>
          </p:cNvPicPr>
          <p:nvPr/>
        </p:nvPicPr>
        <p:blipFill>
          <a:blip r:embed="rId2">
            <a:extLst>
              <a:ext uri="{28A0092B-C50C-407E-A947-70E740481C1C}">
                <a14:useLocalDpi xmlns:a14="http://schemas.microsoft.com/office/drawing/2010/main" val="0"/>
              </a:ext>
            </a:extLst>
          </a:blip>
          <a:srcRect l="4926" t="6712" r="7314" b="4144"/>
          <a:stretch>
            <a:fillRect/>
          </a:stretch>
        </p:blipFill>
        <p:spPr bwMode="auto">
          <a:xfrm>
            <a:off x="700088" y="1371600"/>
            <a:ext cx="7764462"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47800" y="457200"/>
            <a:ext cx="6151563" cy="461963"/>
          </a:xfrm>
          <a:prstGeom prst="rect">
            <a:avLst/>
          </a:prstGeom>
          <a:noFill/>
        </p:spPr>
        <p:txBody>
          <a:bodyPr wrap="none">
            <a:spAutoFit/>
          </a:bodyPr>
          <a:lstStyle/>
          <a:p>
            <a:pPr>
              <a:defRPr/>
            </a:pPr>
            <a:r>
              <a:rPr lang="en-US" sz="2400" dirty="0">
                <a:latin typeface="+mj-lt"/>
              </a:rPr>
              <a:t>Global Hawk Aircraft (Unmanned Aerial System)</a:t>
            </a:r>
          </a:p>
        </p:txBody>
      </p:sp>
      <p:sp>
        <p:nvSpPr>
          <p:cNvPr id="64517" name="TextBox 5"/>
          <p:cNvSpPr txBox="1">
            <a:spLocks noChangeArrowheads="1"/>
          </p:cNvSpPr>
          <p:nvPr/>
        </p:nvSpPr>
        <p:spPr bwMode="auto">
          <a:xfrm>
            <a:off x="825500" y="5105400"/>
            <a:ext cx="5270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First Global Hawk landing at Wallops Flight Facility, Sept. 7, 2012.</a:t>
            </a:r>
          </a:p>
        </p:txBody>
      </p:sp>
      <p:sp>
        <p:nvSpPr>
          <p:cNvPr id="64518" name="TextBox 6"/>
          <p:cNvSpPr txBox="1">
            <a:spLocks noChangeArrowheads="1"/>
          </p:cNvSpPr>
          <p:nvPr/>
        </p:nvSpPr>
        <p:spPr bwMode="auto">
          <a:xfrm>
            <a:off x="1831975" y="887413"/>
            <a:ext cx="6245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t> can stay airborne for &gt;24 h, compared with 8 h for P-3 and G-IV</a:t>
            </a:r>
          </a:p>
        </p:txBody>
      </p:sp>
      <p:sp>
        <p:nvSpPr>
          <p:cNvPr id="8" name="TextBox 7"/>
          <p:cNvSpPr txBox="1"/>
          <p:nvPr/>
        </p:nvSpPr>
        <p:spPr>
          <a:xfrm>
            <a:off x="2233613" y="-52388"/>
            <a:ext cx="4700587" cy="646113"/>
          </a:xfrm>
          <a:prstGeom prst="rect">
            <a:avLst/>
          </a:prstGeom>
          <a:noFill/>
        </p:spPr>
        <p:txBody>
          <a:bodyPr wrap="none">
            <a:spAutoFit/>
          </a:bodyPr>
          <a:lstStyle/>
          <a:p>
            <a:pPr>
              <a:defRPr/>
            </a:pPr>
            <a:r>
              <a:rPr lang="en-US" sz="3600" dirty="0">
                <a:solidFill>
                  <a:srgbClr val="FFFF00"/>
                </a:solidFill>
                <a:latin typeface="+mn-lt"/>
              </a:rPr>
              <a:t>New Airborne Platforms</a:t>
            </a:r>
            <a:endParaRPr lang="en-US" sz="3600" dirty="0">
              <a:solidFill>
                <a:srgbClr val="FFFF00"/>
              </a:solidFill>
              <a:latin typeface="+mn-lt"/>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8CD8BA7-07F2-45B8-A59D-C40B6A783864}" type="slidenum">
              <a:rPr lang="en-US" smtClean="0"/>
              <a:pPr>
                <a:defRPr/>
              </a:pPr>
              <a:t>22</a:t>
            </a:fld>
            <a:endParaRPr lang="en-US"/>
          </a:p>
        </p:txBody>
      </p:sp>
      <p:pic>
        <p:nvPicPr>
          <p:cNvPr id="3" name="Picture 2" descr="ghoc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1069975"/>
            <a:ext cx="7729538"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85813" y="528638"/>
            <a:ext cx="7596187" cy="461962"/>
          </a:xfrm>
          <a:prstGeom prst="rect">
            <a:avLst/>
          </a:prstGeom>
          <a:noFill/>
        </p:spPr>
        <p:txBody>
          <a:bodyPr wrap="none">
            <a:spAutoFit/>
          </a:bodyPr>
          <a:lstStyle/>
          <a:p>
            <a:pPr>
              <a:defRPr/>
            </a:pPr>
            <a:r>
              <a:rPr lang="en-US" sz="2400" dirty="0">
                <a:latin typeface="+mj-lt"/>
              </a:rPr>
              <a:t>Global Hawk </a:t>
            </a:r>
            <a:r>
              <a:rPr lang="en-US" sz="2400" dirty="0">
                <a:latin typeface="+mj-lt"/>
              </a:rPr>
              <a:t>Operations Center (NASA Armstrong Base, CA)</a:t>
            </a:r>
            <a:endParaRPr lang="en-US" sz="2400" dirty="0">
              <a:latin typeface="+mj-lt"/>
            </a:endParaRPr>
          </a:p>
        </p:txBody>
      </p:sp>
      <p:sp>
        <p:nvSpPr>
          <p:cNvPr id="5" name="TextBox 4"/>
          <p:cNvSpPr txBox="1"/>
          <p:nvPr/>
        </p:nvSpPr>
        <p:spPr>
          <a:xfrm>
            <a:off x="2233613" y="-52388"/>
            <a:ext cx="4700587" cy="646113"/>
          </a:xfrm>
          <a:prstGeom prst="rect">
            <a:avLst/>
          </a:prstGeom>
          <a:noFill/>
        </p:spPr>
        <p:txBody>
          <a:bodyPr wrap="none">
            <a:spAutoFit/>
          </a:bodyPr>
          <a:lstStyle/>
          <a:p>
            <a:pPr>
              <a:defRPr/>
            </a:pPr>
            <a:r>
              <a:rPr lang="en-US" sz="3600" dirty="0">
                <a:solidFill>
                  <a:srgbClr val="FFFF00"/>
                </a:solidFill>
                <a:latin typeface="+mn-lt"/>
              </a:rPr>
              <a:t>New Airborne Platforms</a:t>
            </a:r>
            <a:endParaRPr lang="en-US" sz="3600" dirty="0">
              <a:solidFill>
                <a:srgbClr val="FFFF00"/>
              </a:solidFill>
              <a:latin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DD982F8-9CA7-40D2-BCFC-766D3380C852}" type="slidenum">
              <a:rPr lang="en-US" smtClean="0"/>
              <a:pPr>
                <a:defRPr/>
              </a:pPr>
              <a:t>23</a:t>
            </a:fld>
            <a:endParaRPr lang="en-US"/>
          </a:p>
        </p:txBody>
      </p:sp>
      <p:pic>
        <p:nvPicPr>
          <p:cNvPr id="66563" name="Picture 2" descr="flightsummary_sst2 cop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288" y="1514475"/>
            <a:ext cx="7472362"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txBox="1">
            <a:spLocks/>
          </p:cNvSpPr>
          <p:nvPr/>
        </p:nvSpPr>
        <p:spPr>
          <a:xfrm>
            <a:off x="1295400" y="854075"/>
            <a:ext cx="6438900" cy="1660525"/>
          </a:xfrm>
          <a:prstGeom prst="rect">
            <a:avLst/>
          </a:prstGeom>
        </p:spPr>
        <p:txBody>
          <a:bodyPr>
            <a:normAutofit/>
          </a:bodyPr>
          <a:lstStyle/>
          <a:p>
            <a:pPr algn="ctr" eaLnBrk="0" hangingPunct="0">
              <a:defRPr/>
            </a:pPr>
            <a:r>
              <a:rPr lang="en-US" sz="2800" dirty="0">
                <a:latin typeface="+mj-lt"/>
                <a:ea typeface="+mj-ea"/>
                <a:cs typeface="+mj-cs"/>
              </a:rPr>
              <a:t>Long range of Global Hawk</a:t>
            </a:r>
            <a:endParaRPr lang="en-US" sz="2800" dirty="0">
              <a:latin typeface="+mj-lt"/>
              <a:ea typeface="+mj-ea"/>
              <a:cs typeface="+mj-cs"/>
            </a:endParaRPr>
          </a:p>
        </p:txBody>
      </p:sp>
      <p:sp>
        <p:nvSpPr>
          <p:cNvPr id="66565" name="TextBox 4"/>
          <p:cNvSpPr txBox="1">
            <a:spLocks noChangeArrowheads="1"/>
          </p:cNvSpPr>
          <p:nvPr/>
        </p:nvSpPr>
        <p:spPr bwMode="auto">
          <a:xfrm>
            <a:off x="5441950" y="5505450"/>
            <a:ext cx="164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Nadine’s track</a:t>
            </a:r>
          </a:p>
        </p:txBody>
      </p:sp>
      <p:cxnSp>
        <p:nvCxnSpPr>
          <p:cNvPr id="6" name="Straight Arrow Connector 5"/>
          <p:cNvCxnSpPr/>
          <p:nvPr/>
        </p:nvCxnSpPr>
        <p:spPr>
          <a:xfrm rot="16200000" flipV="1">
            <a:off x="5805488" y="5264150"/>
            <a:ext cx="533400" cy="50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66567" name="Group 8"/>
          <p:cNvGrpSpPr>
            <a:grpSpLocks/>
          </p:cNvGrpSpPr>
          <p:nvPr/>
        </p:nvGrpSpPr>
        <p:grpSpPr bwMode="auto">
          <a:xfrm>
            <a:off x="4975225" y="5924550"/>
            <a:ext cx="3330575" cy="431800"/>
            <a:chOff x="4181967" y="6185416"/>
            <a:chExt cx="3330396" cy="431284"/>
          </a:xfrm>
        </p:grpSpPr>
        <p:sp>
          <p:nvSpPr>
            <p:cNvPr id="10" name="Rectangle 9"/>
            <p:cNvSpPr/>
            <p:nvPr/>
          </p:nvSpPr>
          <p:spPr>
            <a:xfrm>
              <a:off x="4254988" y="6191758"/>
              <a:ext cx="3200228" cy="4249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6571" name="Group 10"/>
            <p:cNvGrpSpPr>
              <a:grpSpLocks/>
            </p:cNvGrpSpPr>
            <p:nvPr/>
          </p:nvGrpSpPr>
          <p:grpSpPr bwMode="auto">
            <a:xfrm>
              <a:off x="4181967" y="6185416"/>
              <a:ext cx="3330396" cy="369332"/>
              <a:chOff x="4813300" y="5638800"/>
              <a:chExt cx="3330396" cy="369332"/>
            </a:xfrm>
          </p:grpSpPr>
          <p:pic>
            <p:nvPicPr>
              <p:cNvPr id="66572" name="Picture 11" descr="SST_colorbar.tiff"/>
              <p:cNvPicPr>
                <a:picLocks noChangeAspect="1"/>
              </p:cNvPicPr>
              <p:nvPr/>
            </p:nvPicPr>
            <p:blipFill>
              <a:blip r:embed="rId3">
                <a:extLst>
                  <a:ext uri="{28A0092B-C50C-407E-A947-70E740481C1C}">
                    <a14:useLocalDpi xmlns:a14="http://schemas.microsoft.com/office/drawing/2010/main" val="0"/>
                  </a:ext>
                </a:extLst>
              </a:blip>
              <a:srcRect l="50218" t="48958"/>
              <a:stretch>
                <a:fillRect/>
              </a:stretch>
            </p:blipFill>
            <p:spPr bwMode="auto">
              <a:xfrm>
                <a:off x="5060950" y="5695950"/>
                <a:ext cx="29019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3" name="TextBox 12"/>
              <p:cNvSpPr txBox="1">
                <a:spLocks noChangeArrowheads="1"/>
              </p:cNvSpPr>
              <p:nvPr/>
            </p:nvSpPr>
            <p:spPr bwMode="auto">
              <a:xfrm>
                <a:off x="4813300"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21</a:t>
                </a:r>
              </a:p>
            </p:txBody>
          </p:sp>
          <p:sp>
            <p:nvSpPr>
              <p:cNvPr id="66574" name="TextBox 13"/>
              <p:cNvSpPr txBox="1">
                <a:spLocks noChangeArrowheads="1"/>
              </p:cNvSpPr>
              <p:nvPr/>
            </p:nvSpPr>
            <p:spPr bwMode="auto">
              <a:xfrm>
                <a:off x="6121062"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26</a:t>
                </a:r>
              </a:p>
            </p:txBody>
          </p:sp>
          <p:sp>
            <p:nvSpPr>
              <p:cNvPr id="66575" name="TextBox 14"/>
              <p:cNvSpPr txBox="1">
                <a:spLocks noChangeArrowheads="1"/>
              </p:cNvSpPr>
              <p:nvPr/>
            </p:nvSpPr>
            <p:spPr bwMode="auto">
              <a:xfrm>
                <a:off x="7702550"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32</a:t>
                </a:r>
              </a:p>
            </p:txBody>
          </p:sp>
          <p:sp>
            <p:nvSpPr>
              <p:cNvPr id="66576" name="TextBox 15"/>
              <p:cNvSpPr txBox="1">
                <a:spLocks noChangeArrowheads="1"/>
              </p:cNvSpPr>
              <p:nvPr/>
            </p:nvSpPr>
            <p:spPr bwMode="auto">
              <a:xfrm>
                <a:off x="6645767"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28</a:t>
                </a:r>
              </a:p>
            </p:txBody>
          </p:sp>
          <p:sp>
            <p:nvSpPr>
              <p:cNvPr id="66577" name="TextBox 16"/>
              <p:cNvSpPr txBox="1">
                <a:spLocks noChangeArrowheads="1"/>
              </p:cNvSpPr>
              <p:nvPr/>
            </p:nvSpPr>
            <p:spPr bwMode="auto">
              <a:xfrm>
                <a:off x="7188200"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30</a:t>
                </a:r>
              </a:p>
            </p:txBody>
          </p:sp>
        </p:grpSp>
      </p:grpSp>
      <p:sp>
        <p:nvSpPr>
          <p:cNvPr id="3" name="Rectangle 2"/>
          <p:cNvSpPr/>
          <p:nvPr/>
        </p:nvSpPr>
        <p:spPr>
          <a:xfrm>
            <a:off x="1143000" y="6396038"/>
            <a:ext cx="7239000" cy="400050"/>
          </a:xfrm>
          <a:prstGeom prst="rect">
            <a:avLst/>
          </a:prstGeom>
        </p:spPr>
        <p:txBody>
          <a:bodyPr>
            <a:spAutoFit/>
          </a:bodyPr>
          <a:lstStyle/>
          <a:p>
            <a:pPr algn="ctr" eaLnBrk="0" hangingPunct="0">
              <a:defRPr/>
            </a:pPr>
            <a:r>
              <a:rPr lang="en-US" sz="2000" dirty="0">
                <a:latin typeface="+mj-lt"/>
              </a:rPr>
              <a:t>(Hurricane and Severe Storm Sentinel, HS3, from 2012)</a:t>
            </a:r>
          </a:p>
        </p:txBody>
      </p:sp>
      <p:sp>
        <p:nvSpPr>
          <p:cNvPr id="19" name="TextBox 18"/>
          <p:cNvSpPr txBox="1"/>
          <p:nvPr/>
        </p:nvSpPr>
        <p:spPr>
          <a:xfrm>
            <a:off x="2233613" y="192088"/>
            <a:ext cx="4700587" cy="646112"/>
          </a:xfrm>
          <a:prstGeom prst="rect">
            <a:avLst/>
          </a:prstGeom>
          <a:noFill/>
        </p:spPr>
        <p:txBody>
          <a:bodyPr wrap="none">
            <a:spAutoFit/>
          </a:bodyPr>
          <a:lstStyle/>
          <a:p>
            <a:pPr>
              <a:defRPr/>
            </a:pPr>
            <a:r>
              <a:rPr lang="en-US" sz="3600" dirty="0">
                <a:solidFill>
                  <a:srgbClr val="FFFF00"/>
                </a:solidFill>
                <a:latin typeface="+mn-lt"/>
              </a:rPr>
              <a:t>New Airborne Platforms</a:t>
            </a:r>
            <a:endParaRPr lang="en-US" sz="3600" dirty="0">
              <a:solidFill>
                <a:srgbClr val="FFFF00"/>
              </a:solidFill>
              <a:latin typeface="+mn-lt"/>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8F71AFE-E7D1-433D-8B71-7C3B1A101D1D}" type="slidenum">
              <a:rPr lang="en-US" smtClean="0"/>
              <a:pPr>
                <a:defRPr/>
              </a:pPr>
              <a:t>24</a:t>
            </a:fld>
            <a:endParaRPr lang="en-US"/>
          </a:p>
        </p:txBody>
      </p:sp>
      <p:grpSp>
        <p:nvGrpSpPr>
          <p:cNvPr id="67587" name="Group 2"/>
          <p:cNvGrpSpPr>
            <a:grpSpLocks/>
          </p:cNvGrpSpPr>
          <p:nvPr/>
        </p:nvGrpSpPr>
        <p:grpSpPr bwMode="auto">
          <a:xfrm>
            <a:off x="534988" y="3868738"/>
            <a:ext cx="3884612" cy="2760662"/>
            <a:chOff x="5201139" y="1386119"/>
            <a:chExt cx="3514132" cy="2547672"/>
          </a:xfrm>
        </p:grpSpPr>
        <p:pic>
          <p:nvPicPr>
            <p:cNvPr id="6759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410" y="1386119"/>
              <a:ext cx="3459861" cy="254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TextBox 4"/>
            <p:cNvSpPr txBox="1">
              <a:spLocks noChangeArrowheads="1"/>
            </p:cNvSpPr>
            <p:nvPr/>
          </p:nvSpPr>
          <p:spPr bwMode="auto">
            <a:xfrm>
              <a:off x="8013720" y="1424838"/>
              <a:ext cx="6470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b="1">
                  <a:latin typeface="Arial" charset="0"/>
                </a:rPr>
                <a:t>MODIS</a:t>
              </a:r>
            </a:p>
            <a:p>
              <a:pPr algn="ctr" eaLnBrk="1" hangingPunct="1">
                <a:spcBef>
                  <a:spcPct val="0"/>
                </a:spcBef>
                <a:buFontTx/>
                <a:buNone/>
              </a:pPr>
              <a:r>
                <a:rPr lang="en-US" altLang="en-US" sz="1100" b="1">
                  <a:latin typeface="Arial" charset="0"/>
                </a:rPr>
                <a:t>1640Z</a:t>
              </a:r>
            </a:p>
          </p:txBody>
        </p:sp>
        <p:sp>
          <p:nvSpPr>
            <p:cNvPr id="67598" name="TextBox 5"/>
            <p:cNvSpPr txBox="1">
              <a:spLocks noChangeArrowheads="1"/>
            </p:cNvSpPr>
            <p:nvPr/>
          </p:nvSpPr>
          <p:spPr bwMode="auto">
            <a:xfrm>
              <a:off x="6673330" y="1966459"/>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latin typeface="Arial" charset="0"/>
                </a:rPr>
                <a:t>1341Z</a:t>
              </a:r>
            </a:p>
          </p:txBody>
        </p:sp>
        <p:sp>
          <p:nvSpPr>
            <p:cNvPr id="67599" name="TextBox 6"/>
            <p:cNvSpPr txBox="1">
              <a:spLocks noChangeArrowheads="1"/>
            </p:cNvSpPr>
            <p:nvPr/>
          </p:nvSpPr>
          <p:spPr bwMode="auto">
            <a:xfrm>
              <a:off x="5201139" y="1763937"/>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solidFill>
                    <a:srgbClr val="FFFFFF"/>
                  </a:solidFill>
                  <a:latin typeface="Arial" charset="0"/>
                </a:rPr>
                <a:t>1420Z</a:t>
              </a:r>
            </a:p>
          </p:txBody>
        </p:sp>
        <p:sp>
          <p:nvSpPr>
            <p:cNvPr id="67600" name="TextBox 7"/>
            <p:cNvSpPr txBox="1">
              <a:spLocks noChangeArrowheads="1"/>
            </p:cNvSpPr>
            <p:nvPr/>
          </p:nvSpPr>
          <p:spPr bwMode="auto">
            <a:xfrm>
              <a:off x="6941211" y="2539850"/>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latin typeface="Arial" charset="0"/>
                </a:rPr>
                <a:t>1638Z</a:t>
              </a:r>
            </a:p>
          </p:txBody>
        </p:sp>
        <p:sp>
          <p:nvSpPr>
            <p:cNvPr id="67601" name="TextBox 8"/>
            <p:cNvSpPr txBox="1">
              <a:spLocks noChangeArrowheads="1"/>
            </p:cNvSpPr>
            <p:nvPr/>
          </p:nvSpPr>
          <p:spPr bwMode="auto">
            <a:xfrm>
              <a:off x="6428702" y="2971546"/>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latin typeface="Arial" charset="0"/>
                </a:rPr>
                <a:t>1316Z</a:t>
              </a:r>
            </a:p>
          </p:txBody>
        </p:sp>
        <p:sp>
          <p:nvSpPr>
            <p:cNvPr id="67602" name="TextBox 9"/>
            <p:cNvSpPr txBox="1">
              <a:spLocks noChangeArrowheads="1"/>
            </p:cNvSpPr>
            <p:nvPr/>
          </p:nvSpPr>
          <p:spPr bwMode="auto">
            <a:xfrm>
              <a:off x="6117350" y="3584517"/>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latin typeface="Arial" charset="0"/>
                </a:rPr>
                <a:t>1259Z</a:t>
              </a:r>
            </a:p>
          </p:txBody>
        </p:sp>
        <p:sp>
          <p:nvSpPr>
            <p:cNvPr id="11" name="Rectangle 10"/>
            <p:cNvSpPr/>
            <p:nvPr/>
          </p:nvSpPr>
          <p:spPr>
            <a:xfrm rot="18900000">
              <a:off x="6058683" y="1963334"/>
              <a:ext cx="312121" cy="9363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1750" cap="flat">
              <a:solidFill>
                <a:schemeClr val="accent1"/>
              </a:solidFill>
              <a:round/>
            </a:ln>
            <a:effectLst>
              <a:glow rad="25400">
                <a:schemeClr val="accent5">
                  <a:alpha val="61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67588" name="Group 14"/>
          <p:cNvGrpSpPr>
            <a:grpSpLocks/>
          </p:cNvGrpSpPr>
          <p:nvPr/>
        </p:nvGrpSpPr>
        <p:grpSpPr bwMode="auto">
          <a:xfrm>
            <a:off x="4757738" y="3811588"/>
            <a:ext cx="3198812" cy="2854325"/>
            <a:chOff x="4784416" y="3347214"/>
            <a:chExt cx="3429000" cy="2744313"/>
          </a:xfrm>
        </p:grpSpPr>
        <p:sp>
          <p:nvSpPr>
            <p:cNvPr id="14" name="Rectangle 13"/>
            <p:cNvSpPr/>
            <p:nvPr/>
          </p:nvSpPr>
          <p:spPr>
            <a:xfrm>
              <a:off x="4784416" y="3347214"/>
              <a:ext cx="3429000" cy="27427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595" name="Picture 11" descr="ff_z_Ta_sst_917_edourad.pdf"/>
            <p:cNvPicPr>
              <a:picLocks noChangeAspect="1"/>
            </p:cNvPicPr>
            <p:nvPr/>
          </p:nvPicPr>
          <p:blipFill>
            <a:blip r:embed="rId3">
              <a:extLst>
                <a:ext uri="{28A0092B-C50C-407E-A947-70E740481C1C}">
                  <a14:useLocalDpi xmlns:a14="http://schemas.microsoft.com/office/drawing/2010/main" val="0"/>
                </a:ext>
              </a:extLst>
            </a:blip>
            <a:srcRect t="6194"/>
            <a:stretch>
              <a:fillRect/>
            </a:stretch>
          </p:blipFill>
          <p:spPr bwMode="auto">
            <a:xfrm>
              <a:off x="4800600" y="3379582"/>
              <a:ext cx="3407016" cy="271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589" name="Picture 1" descr="screen-shot-2014-09-19-at-4-31-18-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1539875"/>
            <a:ext cx="36322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286000" y="457200"/>
            <a:ext cx="4460875" cy="461963"/>
          </a:xfrm>
          <a:prstGeom prst="rect">
            <a:avLst/>
          </a:prstGeom>
          <a:noFill/>
        </p:spPr>
        <p:txBody>
          <a:bodyPr wrap="none">
            <a:spAutoFit/>
          </a:bodyPr>
          <a:lstStyle/>
          <a:p>
            <a:pPr>
              <a:defRPr/>
            </a:pPr>
            <a:r>
              <a:rPr lang="en-US" sz="2400" dirty="0">
                <a:latin typeface="+mj-lt"/>
              </a:rPr>
              <a:t>Coyote (Unmanned Aerial System)</a:t>
            </a:r>
          </a:p>
        </p:txBody>
      </p:sp>
      <p:sp>
        <p:nvSpPr>
          <p:cNvPr id="67591" name="TextBox 6"/>
          <p:cNvSpPr txBox="1">
            <a:spLocks noChangeArrowheads="1"/>
          </p:cNvSpPr>
          <p:nvPr/>
        </p:nvSpPr>
        <p:spPr bwMode="auto">
          <a:xfrm>
            <a:off x="990600" y="887413"/>
            <a:ext cx="7605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t> released from P-3 like a dropsonde, can be controlled for ~2 h</a:t>
            </a:r>
          </a:p>
          <a:p>
            <a:pPr eaLnBrk="1" hangingPunct="1">
              <a:spcBef>
                <a:spcPct val="0"/>
              </a:spcBef>
            </a:pPr>
            <a:r>
              <a:rPr lang="en-US" altLang="en-US" sz="1800"/>
              <a:t> can get measurements down to surface, where manned aircraft can not reach</a:t>
            </a:r>
          </a:p>
        </p:txBody>
      </p:sp>
      <p:sp>
        <p:nvSpPr>
          <p:cNvPr id="19" name="TextBox 18"/>
          <p:cNvSpPr txBox="1"/>
          <p:nvPr/>
        </p:nvSpPr>
        <p:spPr>
          <a:xfrm>
            <a:off x="2089150" y="3449638"/>
            <a:ext cx="4997450" cy="369887"/>
          </a:xfrm>
          <a:prstGeom prst="rect">
            <a:avLst/>
          </a:prstGeom>
          <a:noFill/>
        </p:spPr>
        <p:txBody>
          <a:bodyPr wrap="none">
            <a:spAutoFit/>
          </a:bodyPr>
          <a:lstStyle/>
          <a:p>
            <a:pPr>
              <a:defRPr/>
            </a:pPr>
            <a:r>
              <a:rPr lang="en-US" u="sng" dirty="0">
                <a:latin typeface="+mj-lt"/>
              </a:rPr>
              <a:t>Coyote measurements in Hurricane Edouard (2014)</a:t>
            </a:r>
          </a:p>
        </p:txBody>
      </p:sp>
      <p:sp>
        <p:nvSpPr>
          <p:cNvPr id="20" name="TextBox 19"/>
          <p:cNvSpPr txBox="1"/>
          <p:nvPr/>
        </p:nvSpPr>
        <p:spPr>
          <a:xfrm>
            <a:off x="2233613" y="-52388"/>
            <a:ext cx="4700587" cy="646113"/>
          </a:xfrm>
          <a:prstGeom prst="rect">
            <a:avLst/>
          </a:prstGeom>
          <a:noFill/>
        </p:spPr>
        <p:txBody>
          <a:bodyPr wrap="none">
            <a:spAutoFit/>
          </a:bodyPr>
          <a:lstStyle/>
          <a:p>
            <a:pPr>
              <a:defRPr/>
            </a:pPr>
            <a:r>
              <a:rPr lang="en-US" sz="3600" dirty="0">
                <a:solidFill>
                  <a:srgbClr val="FFFF00"/>
                </a:solidFill>
                <a:latin typeface="+mn-lt"/>
              </a:rPr>
              <a:t>New Airborne Platforms</a:t>
            </a:r>
            <a:endParaRPr lang="en-US" sz="3600" dirty="0">
              <a:solidFill>
                <a:srgbClr val="FFFF00"/>
              </a:solidFill>
              <a:latin typeface="+mn-lt"/>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8238497-765F-4241-A755-8B14EBA4632C}" type="slidenum">
              <a:rPr lang="en-US" smtClean="0"/>
              <a:pPr>
                <a:defRPr/>
              </a:pPr>
              <a:t>25</a:t>
            </a:fld>
            <a:endParaRPr lang="en-US"/>
          </a:p>
        </p:txBody>
      </p:sp>
      <p:sp>
        <p:nvSpPr>
          <p:cNvPr id="5" name="TextBox 4"/>
          <p:cNvSpPr txBox="1"/>
          <p:nvPr/>
        </p:nvSpPr>
        <p:spPr>
          <a:xfrm>
            <a:off x="2233613" y="39688"/>
            <a:ext cx="4700587" cy="646112"/>
          </a:xfrm>
          <a:prstGeom prst="rect">
            <a:avLst/>
          </a:prstGeom>
          <a:noFill/>
        </p:spPr>
        <p:txBody>
          <a:bodyPr wrap="none">
            <a:spAutoFit/>
          </a:bodyPr>
          <a:lstStyle/>
          <a:p>
            <a:pPr>
              <a:defRPr/>
            </a:pPr>
            <a:r>
              <a:rPr lang="en-US" sz="3600" dirty="0">
                <a:solidFill>
                  <a:srgbClr val="FFFF00"/>
                </a:solidFill>
                <a:latin typeface="+mn-lt"/>
              </a:rPr>
              <a:t>New Airborne Platforms</a:t>
            </a:r>
            <a:endParaRPr lang="en-US" sz="3600" dirty="0">
              <a:solidFill>
                <a:srgbClr val="FFFF00"/>
              </a:solidFill>
              <a:latin typeface="+mn-lt"/>
            </a:endParaRPr>
          </a:p>
        </p:txBody>
      </p:sp>
      <p:sp>
        <p:nvSpPr>
          <p:cNvPr id="68613" name="TextBox 6"/>
          <p:cNvSpPr txBox="1">
            <a:spLocks noChangeArrowheads="1"/>
          </p:cNvSpPr>
          <p:nvPr/>
        </p:nvSpPr>
        <p:spPr bwMode="auto">
          <a:xfrm>
            <a:off x="2819400" y="701675"/>
            <a:ext cx="3522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US" altLang="en-US" sz="2400" i="1"/>
              <a:t>Depiction of Coyote launch</a:t>
            </a:r>
          </a:p>
        </p:txBody>
      </p:sp>
      <p:pic>
        <p:nvPicPr>
          <p:cNvPr id="6" name="Coyote animation.mp4"/>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1488" fill="hold"/>
                                        <p:tgtEl>
                                          <p:spTgt spid="6"/>
                                        </p:tgtEl>
                                      </p:cBhvr>
                                    </p:cmd>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md type="call" cmd="stop">
                                      <p:cBhvr>
                                        <p:cTn id="11" dur="1">
                                          <p:stCondLst>
                                            <p:cond delay="0"/>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B55B921-0CD6-4949-8F4E-33A1085DCED6}" type="slidenum">
              <a:rPr lang="en-US" smtClean="0"/>
              <a:pPr>
                <a:defRPr/>
              </a:pPr>
              <a:t>26</a:t>
            </a:fld>
            <a:endParaRPr lang="en-US"/>
          </a:p>
        </p:txBody>
      </p:sp>
      <p:sp>
        <p:nvSpPr>
          <p:cNvPr id="3" name="TextBox 2"/>
          <p:cNvSpPr txBox="1"/>
          <p:nvPr/>
        </p:nvSpPr>
        <p:spPr>
          <a:xfrm>
            <a:off x="457200" y="1793875"/>
            <a:ext cx="8686800" cy="3540125"/>
          </a:xfrm>
          <a:prstGeom prst="rect">
            <a:avLst/>
          </a:prstGeom>
          <a:noFill/>
        </p:spPr>
        <p:txBody>
          <a:bodyPr>
            <a:spAutoFit/>
          </a:bodyPr>
          <a:lstStyle/>
          <a:p>
            <a:pPr>
              <a:buFont typeface="Arial" pitchFamily="34" charset="0"/>
              <a:buChar char="•"/>
              <a:defRPr/>
            </a:pPr>
            <a:r>
              <a:rPr lang="en-US" sz="2800" dirty="0">
                <a:latin typeface="+mj-lt"/>
              </a:rPr>
              <a:t> Improving the specification of the initial state of the atmosphere (Data Assimilation)</a:t>
            </a:r>
          </a:p>
          <a:p>
            <a:pPr>
              <a:buFont typeface="Arial" pitchFamily="34" charset="0"/>
              <a:buChar char="•"/>
              <a:defRPr/>
            </a:pPr>
            <a:endParaRPr lang="en-US" sz="2800" dirty="0">
              <a:latin typeface="+mj-lt"/>
            </a:endParaRPr>
          </a:p>
          <a:p>
            <a:pPr>
              <a:buFont typeface="Arial" pitchFamily="34" charset="0"/>
              <a:buChar char="•"/>
              <a:defRPr/>
            </a:pPr>
            <a:r>
              <a:rPr lang="en-US" sz="2800" dirty="0">
                <a:latin typeface="+mj-lt"/>
              </a:rPr>
              <a:t> Evaluating and improving the performance of numerical models (Model Evaluation)</a:t>
            </a:r>
          </a:p>
          <a:p>
            <a:pPr>
              <a:buFont typeface="Arial" pitchFamily="34" charset="0"/>
              <a:buChar char="•"/>
              <a:defRPr/>
            </a:pPr>
            <a:endParaRPr lang="en-US" sz="2800" dirty="0">
              <a:latin typeface="+mj-lt"/>
            </a:endParaRPr>
          </a:p>
          <a:p>
            <a:pPr>
              <a:buFont typeface="Arial" pitchFamily="34" charset="0"/>
              <a:buChar char="•"/>
              <a:defRPr/>
            </a:pPr>
            <a:r>
              <a:rPr lang="en-US" sz="2800" dirty="0">
                <a:latin typeface="+mj-lt"/>
              </a:rPr>
              <a:t> Improving the understanding of tropical cyclone behavior (Hypothesis Testing)</a:t>
            </a:r>
          </a:p>
        </p:txBody>
      </p:sp>
      <p:sp>
        <p:nvSpPr>
          <p:cNvPr id="69636" name="TextBox 4"/>
          <p:cNvSpPr txBox="1">
            <a:spLocks noChangeArrowheads="1"/>
          </p:cNvSpPr>
          <p:nvPr/>
        </p:nvSpPr>
        <p:spPr bwMode="auto">
          <a:xfrm>
            <a:off x="228600" y="22860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Tx/>
              <a:buNone/>
            </a:pPr>
            <a:r>
              <a:rPr lang="en-US" altLang="en-US" sz="3600">
                <a:solidFill>
                  <a:srgbClr val="FFFF00"/>
                </a:solidFill>
              </a:rPr>
              <a:t>Use of observations to improve hurricane forecasts</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A43349B-0748-4D15-89C8-8E28E8446E18}" type="slidenum">
              <a:rPr lang="en-US" smtClean="0"/>
              <a:pPr>
                <a:defRPr/>
              </a:pPr>
              <a:t>27</a:t>
            </a:fld>
            <a:endParaRPr lang="en-US"/>
          </a:p>
        </p:txBody>
      </p:sp>
      <p:sp>
        <p:nvSpPr>
          <p:cNvPr id="5" name="TextBox 4"/>
          <p:cNvSpPr txBox="1"/>
          <p:nvPr/>
        </p:nvSpPr>
        <p:spPr>
          <a:xfrm>
            <a:off x="944563" y="3481388"/>
            <a:ext cx="7010400" cy="400050"/>
          </a:xfrm>
          <a:prstGeom prst="rect">
            <a:avLst/>
          </a:prstGeom>
          <a:noFill/>
        </p:spPr>
        <p:txBody>
          <a:bodyPr>
            <a:spAutoFit/>
          </a:bodyPr>
          <a:lstStyle/>
          <a:p>
            <a:pPr algn="ctr">
              <a:defRPr/>
            </a:pPr>
            <a:r>
              <a:rPr lang="en-US" sz="2000" dirty="0">
                <a:latin typeface="+mj-lt"/>
              </a:rPr>
              <a:t>Vertical cross section of wind speed at start of model forecast</a:t>
            </a:r>
          </a:p>
        </p:txBody>
      </p:sp>
      <p:sp>
        <p:nvSpPr>
          <p:cNvPr id="7" name="TextBox 6"/>
          <p:cNvSpPr txBox="1"/>
          <p:nvPr/>
        </p:nvSpPr>
        <p:spPr>
          <a:xfrm>
            <a:off x="1066800" y="473075"/>
            <a:ext cx="7024688" cy="400050"/>
          </a:xfrm>
          <a:prstGeom prst="rect">
            <a:avLst/>
          </a:prstGeom>
          <a:noFill/>
        </p:spPr>
        <p:txBody>
          <a:bodyPr wrap="none">
            <a:spAutoFit/>
          </a:bodyPr>
          <a:lstStyle/>
          <a:p>
            <a:pPr>
              <a:defRPr/>
            </a:pPr>
            <a:r>
              <a:rPr lang="en-US" sz="2000" dirty="0">
                <a:latin typeface="+mn-lt"/>
              </a:rPr>
              <a:t>Impact of assimilating inner-core observations into forecast model</a:t>
            </a:r>
          </a:p>
        </p:txBody>
      </p:sp>
      <p:grpSp>
        <p:nvGrpSpPr>
          <p:cNvPr id="70661" name="Group 12"/>
          <p:cNvGrpSpPr>
            <a:grpSpLocks/>
          </p:cNvGrpSpPr>
          <p:nvPr/>
        </p:nvGrpSpPr>
        <p:grpSpPr bwMode="auto">
          <a:xfrm>
            <a:off x="125413" y="3871913"/>
            <a:ext cx="4221162" cy="2955925"/>
            <a:chOff x="125610" y="3776353"/>
            <a:chExt cx="4267200" cy="3051167"/>
          </a:xfrm>
        </p:grpSpPr>
        <p:pic>
          <p:nvPicPr>
            <p:cNvPr id="70683" name="Picture 2"/>
            <p:cNvPicPr>
              <a:picLocks noChangeAspect="1"/>
            </p:cNvPicPr>
            <p:nvPr/>
          </p:nvPicPr>
          <p:blipFill>
            <a:blip r:embed="rId2" cstate="print">
              <a:extLst>
                <a:ext uri="{28A0092B-C50C-407E-A947-70E740481C1C}">
                  <a14:useLocalDpi xmlns:a14="http://schemas.microsoft.com/office/drawing/2010/main" val="0"/>
                </a:ext>
              </a:extLst>
            </a:blip>
            <a:srcRect t="4663"/>
            <a:stretch>
              <a:fillRect/>
            </a:stretch>
          </p:blipFill>
          <p:spPr bwMode="auto">
            <a:xfrm>
              <a:off x="125610" y="3776353"/>
              <a:ext cx="4267200" cy="305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2467033" y="4495720"/>
              <a:ext cx="62588" cy="1905751"/>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0685" name="TextBox 10"/>
            <p:cNvSpPr txBox="1">
              <a:spLocks noChangeArrowheads="1"/>
            </p:cNvSpPr>
            <p:nvPr/>
          </p:nvSpPr>
          <p:spPr bwMode="auto">
            <a:xfrm>
              <a:off x="2033650" y="3810000"/>
              <a:ext cx="22216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chemeClr val="bg1"/>
                  </a:solidFill>
                  <a:latin typeface="Arial" charset="0"/>
                </a:rPr>
                <a:t>Without radar data</a:t>
              </a:r>
            </a:p>
          </p:txBody>
        </p:sp>
      </p:grpSp>
      <p:grpSp>
        <p:nvGrpSpPr>
          <p:cNvPr id="70662" name="Group 13"/>
          <p:cNvGrpSpPr>
            <a:grpSpLocks/>
          </p:cNvGrpSpPr>
          <p:nvPr/>
        </p:nvGrpSpPr>
        <p:grpSpPr bwMode="auto">
          <a:xfrm>
            <a:off x="4724400" y="3859213"/>
            <a:ext cx="4027488" cy="2943225"/>
            <a:chOff x="4724400" y="3764478"/>
            <a:chExt cx="4267200" cy="3038658"/>
          </a:xfrm>
        </p:grpSpPr>
        <p:pic>
          <p:nvPicPr>
            <p:cNvPr id="70679" name="Picture 3"/>
            <p:cNvPicPr>
              <a:picLocks noChangeAspect="1"/>
            </p:cNvPicPr>
            <p:nvPr/>
          </p:nvPicPr>
          <p:blipFill>
            <a:blip r:embed="rId3" cstate="print">
              <a:extLst>
                <a:ext uri="{28A0092B-C50C-407E-A947-70E740481C1C}">
                  <a14:useLocalDpi xmlns:a14="http://schemas.microsoft.com/office/drawing/2010/main" val="0"/>
                </a:ext>
              </a:extLst>
            </a:blip>
            <a:srcRect t="5054"/>
            <a:stretch>
              <a:fillRect/>
            </a:stretch>
          </p:blipFill>
          <p:spPr bwMode="auto">
            <a:xfrm>
              <a:off x="4724400" y="3764478"/>
              <a:ext cx="4267200" cy="303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flipH="1">
              <a:off x="7148143" y="4724917"/>
              <a:ext cx="548328" cy="17028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0681" name="TextBox 9"/>
            <p:cNvSpPr txBox="1">
              <a:spLocks noChangeArrowheads="1"/>
            </p:cNvSpPr>
            <p:nvPr/>
          </p:nvSpPr>
          <p:spPr bwMode="auto">
            <a:xfrm>
              <a:off x="5267498" y="4374075"/>
              <a:ext cx="3623451" cy="31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latin typeface="Arial" charset="0"/>
                </a:rPr>
                <a:t>Improved representation of vortex tilt</a:t>
              </a:r>
            </a:p>
          </p:txBody>
        </p:sp>
        <p:sp>
          <p:nvSpPr>
            <p:cNvPr id="70682" name="TextBox 11"/>
            <p:cNvSpPr txBox="1">
              <a:spLocks noChangeArrowheads="1"/>
            </p:cNvSpPr>
            <p:nvPr/>
          </p:nvSpPr>
          <p:spPr bwMode="auto">
            <a:xfrm>
              <a:off x="6976639" y="3810000"/>
              <a:ext cx="18625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chemeClr val="bg1"/>
                  </a:solidFill>
                  <a:latin typeface="Arial" charset="0"/>
                </a:rPr>
                <a:t>With radar data</a:t>
              </a:r>
            </a:p>
          </p:txBody>
        </p:sp>
      </p:grpSp>
      <p:sp>
        <p:nvSpPr>
          <p:cNvPr id="15" name="TextBox 14"/>
          <p:cNvSpPr txBox="1"/>
          <p:nvPr/>
        </p:nvSpPr>
        <p:spPr>
          <a:xfrm>
            <a:off x="914400" y="0"/>
            <a:ext cx="7594600" cy="646113"/>
          </a:xfrm>
          <a:prstGeom prst="rect">
            <a:avLst/>
          </a:prstGeom>
          <a:noFill/>
        </p:spPr>
        <p:txBody>
          <a:bodyPr wrap="none">
            <a:spAutoFit/>
          </a:bodyPr>
          <a:lstStyle/>
          <a:p>
            <a:pPr>
              <a:defRPr/>
            </a:pPr>
            <a:r>
              <a:rPr lang="en-US" sz="3600" dirty="0">
                <a:solidFill>
                  <a:srgbClr val="FFFF00"/>
                </a:solidFill>
                <a:latin typeface="+mn-lt"/>
              </a:rPr>
              <a:t>Use of Observations – Data assimilation</a:t>
            </a:r>
          </a:p>
        </p:txBody>
      </p:sp>
      <p:grpSp>
        <p:nvGrpSpPr>
          <p:cNvPr id="70664" name="Group 21"/>
          <p:cNvGrpSpPr>
            <a:grpSpLocks/>
          </p:cNvGrpSpPr>
          <p:nvPr/>
        </p:nvGrpSpPr>
        <p:grpSpPr bwMode="auto">
          <a:xfrm>
            <a:off x="2441575" y="838200"/>
            <a:ext cx="3730625" cy="2641600"/>
            <a:chOff x="2441575" y="862013"/>
            <a:chExt cx="3840163" cy="2719387"/>
          </a:xfrm>
        </p:grpSpPr>
        <p:sp>
          <p:nvSpPr>
            <p:cNvPr id="18" name="Rectangle 17"/>
            <p:cNvSpPr/>
            <p:nvPr/>
          </p:nvSpPr>
          <p:spPr>
            <a:xfrm>
              <a:off x="2441575" y="862013"/>
              <a:ext cx="3840163" cy="27193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0666" name="Content Placeholder 7" descr="fig_ALAL2012_win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0650" y="862013"/>
              <a:ext cx="3621088"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369751" y="1154544"/>
              <a:ext cx="902030" cy="246771"/>
            </a:xfrm>
            <a:prstGeom prst="rect">
              <a:avLst/>
            </a:prstGeom>
            <a:noFill/>
          </p:spPr>
          <p:txBody>
            <a:bodyPr wrap="none">
              <a:spAutoFit/>
            </a:bodyPr>
            <a:lstStyle/>
            <a:p>
              <a:pPr>
                <a:defRPr/>
              </a:pPr>
              <a:r>
                <a:rPr lang="en-US" sz="1000" dirty="0">
                  <a:solidFill>
                    <a:srgbClr val="FF0000"/>
                  </a:solidFill>
                  <a:latin typeface="+mj-lt"/>
                </a:rPr>
                <a:t>without radar</a:t>
              </a:r>
            </a:p>
          </p:txBody>
        </p:sp>
        <p:sp>
          <p:nvSpPr>
            <p:cNvPr id="17" name="TextBox 16"/>
            <p:cNvSpPr txBox="1"/>
            <p:nvPr/>
          </p:nvSpPr>
          <p:spPr>
            <a:xfrm>
              <a:off x="3369751" y="1290186"/>
              <a:ext cx="723912" cy="246772"/>
            </a:xfrm>
            <a:prstGeom prst="rect">
              <a:avLst/>
            </a:prstGeom>
            <a:noFill/>
          </p:spPr>
          <p:txBody>
            <a:bodyPr wrap="none">
              <a:spAutoFit/>
            </a:bodyPr>
            <a:lstStyle/>
            <a:p>
              <a:pPr>
                <a:defRPr/>
              </a:pPr>
              <a:r>
                <a:rPr lang="en-US" sz="1000" dirty="0">
                  <a:solidFill>
                    <a:srgbClr val="0000FF"/>
                  </a:solidFill>
                  <a:latin typeface="+mj-lt"/>
                </a:rPr>
                <a:t>with radar</a:t>
              </a:r>
            </a:p>
          </p:txBody>
        </p:sp>
        <p:cxnSp>
          <p:nvCxnSpPr>
            <p:cNvPr id="19" name="Straight Connector 18"/>
            <p:cNvCxnSpPr/>
            <p:nvPr/>
          </p:nvCxnSpPr>
          <p:spPr>
            <a:xfrm>
              <a:off x="3073977" y="1295089"/>
              <a:ext cx="30394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80513" y="1429097"/>
              <a:ext cx="303945"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70671" name="Group 13"/>
            <p:cNvGrpSpPr>
              <a:grpSpLocks/>
            </p:cNvGrpSpPr>
            <p:nvPr/>
          </p:nvGrpSpPr>
          <p:grpSpPr bwMode="auto">
            <a:xfrm>
              <a:off x="3657600" y="3226052"/>
              <a:ext cx="1817687" cy="276999"/>
              <a:chOff x="3821113" y="3193684"/>
              <a:chExt cx="1817687" cy="276999"/>
            </a:xfrm>
          </p:grpSpPr>
          <p:sp>
            <p:nvSpPr>
              <p:cNvPr id="13" name="Rectangle 12"/>
              <p:cNvSpPr/>
              <p:nvPr/>
            </p:nvSpPr>
            <p:spPr>
              <a:xfrm>
                <a:off x="3820867" y="3205840"/>
                <a:ext cx="1817132" cy="264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77" name="TextBox 20"/>
              <p:cNvSpPr txBox="1">
                <a:spLocks noChangeArrowheads="1"/>
              </p:cNvSpPr>
              <p:nvPr/>
            </p:nvSpPr>
            <p:spPr bwMode="auto">
              <a:xfrm>
                <a:off x="3905173" y="3193684"/>
                <a:ext cx="1132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chemeClr val="bg1"/>
                    </a:solidFill>
                    <a:latin typeface="Arial" charset="0"/>
                  </a:rPr>
                  <a:t>Forecast hour</a:t>
                </a:r>
              </a:p>
            </p:txBody>
          </p:sp>
          <p:cxnSp>
            <p:nvCxnSpPr>
              <p:cNvPr id="6" name="Straight Arrow Connector 5"/>
              <p:cNvCxnSpPr>
                <a:stCxn id="70677" idx="3"/>
              </p:cNvCxnSpPr>
              <p:nvPr/>
            </p:nvCxnSpPr>
            <p:spPr>
              <a:xfrm flipV="1">
                <a:off x="5036646" y="3331677"/>
                <a:ext cx="372577" cy="163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70672" name="Group 11"/>
            <p:cNvGrpSpPr>
              <a:grpSpLocks/>
            </p:cNvGrpSpPr>
            <p:nvPr/>
          </p:nvGrpSpPr>
          <p:grpSpPr bwMode="auto">
            <a:xfrm>
              <a:off x="2510084" y="1154113"/>
              <a:ext cx="369332" cy="2050333"/>
              <a:chOff x="2526268" y="1154113"/>
              <a:chExt cx="369332" cy="2050333"/>
            </a:xfrm>
          </p:grpSpPr>
          <p:sp>
            <p:nvSpPr>
              <p:cNvPr id="11" name="Rectangle 10"/>
              <p:cNvSpPr/>
              <p:nvPr/>
            </p:nvSpPr>
            <p:spPr>
              <a:xfrm>
                <a:off x="2526392" y="1154543"/>
                <a:ext cx="289238" cy="20493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p:cNvSpPr txBox="1"/>
              <p:nvPr/>
            </p:nvSpPr>
            <p:spPr>
              <a:xfrm>
                <a:off x="2526268" y="1578802"/>
                <a:ext cx="369332" cy="1621598"/>
              </a:xfrm>
              <a:prstGeom prst="rect">
                <a:avLst/>
              </a:prstGeom>
              <a:noFill/>
            </p:spPr>
            <p:txBody>
              <a:bodyPr vert="vert270" wrap="none">
                <a:spAutoFit/>
              </a:bodyPr>
              <a:lstStyle/>
              <a:p>
                <a:pPr>
                  <a:defRPr/>
                </a:pPr>
                <a:r>
                  <a:rPr lang="en-US" sz="1200" dirty="0">
                    <a:solidFill>
                      <a:schemeClr val="bg1"/>
                    </a:solidFill>
                    <a:latin typeface="Arial" pitchFamily="34" charset="0"/>
                  </a:rPr>
                  <a:t>Intensity forecast error</a:t>
                </a:r>
              </a:p>
            </p:txBody>
          </p:sp>
          <p:cxnSp>
            <p:nvCxnSpPr>
              <p:cNvPr id="24" name="Straight Arrow Connector 23"/>
              <p:cNvCxnSpPr/>
              <p:nvPr/>
            </p:nvCxnSpPr>
            <p:spPr>
              <a:xfrm flipV="1">
                <a:off x="2727388" y="1193765"/>
                <a:ext cx="0" cy="38241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611188" y="1828800"/>
            <a:ext cx="3611562" cy="2816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p:cNvSpPr/>
          <p:nvPr/>
        </p:nvSpPr>
        <p:spPr>
          <a:xfrm>
            <a:off x="4689475" y="1820863"/>
            <a:ext cx="3609975" cy="2816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EEB4063F-75A0-47B7-AE80-F37D751A9D5F}" type="slidenum">
              <a:rPr lang="en-US" smtClean="0"/>
              <a:pPr>
                <a:defRPr/>
              </a:pPr>
              <a:t>28</a:t>
            </a:fld>
            <a:endParaRPr lang="en-US"/>
          </a:p>
        </p:txBody>
      </p:sp>
      <p:sp>
        <p:nvSpPr>
          <p:cNvPr id="71685" name="Slide Number Placeholder 17"/>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0A2285AC-DC0D-44F0-8C4D-39BAFD78FDDD}" type="slidenum">
              <a:rPr lang="en-US" altLang="en-US" sz="1200">
                <a:solidFill>
                  <a:srgbClr val="898989"/>
                </a:solidFill>
              </a:rPr>
              <a:pPr algn="r" eaLnBrk="1" hangingPunct="1">
                <a:spcBef>
                  <a:spcPct val="0"/>
                </a:spcBef>
                <a:buFontTx/>
                <a:buNone/>
              </a:pPr>
              <a:t>28</a:t>
            </a:fld>
            <a:endParaRPr lang="en-US" altLang="en-US" sz="1200">
              <a:solidFill>
                <a:srgbClr val="898989"/>
              </a:solidFill>
            </a:endParaRPr>
          </a:p>
        </p:txBody>
      </p:sp>
      <p:sp>
        <p:nvSpPr>
          <p:cNvPr id="71686" name="Rectangle 17"/>
          <p:cNvSpPr>
            <a:spLocks noChangeArrowheads="1"/>
          </p:cNvSpPr>
          <p:nvPr/>
        </p:nvSpPr>
        <p:spPr bwMode="auto">
          <a:xfrm>
            <a:off x="539750" y="-65088"/>
            <a:ext cx="860425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000">
                <a:solidFill>
                  <a:srgbClr val="FFFF00"/>
                </a:solidFill>
              </a:rPr>
              <a:t>Use of Observations - Model evaluation</a:t>
            </a:r>
          </a:p>
        </p:txBody>
      </p:sp>
      <p:sp>
        <p:nvSpPr>
          <p:cNvPr id="71687" name="Rectangle 18"/>
          <p:cNvSpPr>
            <a:spLocks noChangeArrowheads="1"/>
          </p:cNvSpPr>
          <p:nvPr/>
        </p:nvSpPr>
        <p:spPr bwMode="auto">
          <a:xfrm>
            <a:off x="762000" y="5318125"/>
            <a:ext cx="7543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US" altLang="en-US" sz="2000"/>
              <a:t> peak radial inflow stronger with more accurate mixing</a:t>
            </a:r>
            <a:endParaRPr lang="en-US" altLang="en-US" sz="2000" baseline="-25000"/>
          </a:p>
          <a:p>
            <a:pPr eaLnBrk="1" hangingPunct="1">
              <a:spcBef>
                <a:spcPct val="0"/>
              </a:spcBef>
              <a:buFont typeface="Arial" charset="0"/>
              <a:buNone/>
            </a:pPr>
            <a:endParaRPr lang="en-US" altLang="en-US" sz="1100" baseline="-25000"/>
          </a:p>
          <a:p>
            <a:pPr eaLnBrk="1" hangingPunct="1">
              <a:spcBef>
                <a:spcPct val="0"/>
              </a:spcBef>
              <a:buFontTx/>
              <a:buChar char="•"/>
            </a:pPr>
            <a:r>
              <a:rPr lang="en-US" altLang="en-US" sz="2000"/>
              <a:t> depth of inflow layer more consistent with dropsonde composites using more accurate mixing</a:t>
            </a:r>
            <a:endParaRPr lang="en-US" altLang="en-US" sz="2000" baseline="-25000"/>
          </a:p>
        </p:txBody>
      </p:sp>
      <p:sp>
        <p:nvSpPr>
          <p:cNvPr id="6" name="TextBox 5"/>
          <p:cNvSpPr txBox="1"/>
          <p:nvPr/>
        </p:nvSpPr>
        <p:spPr>
          <a:xfrm>
            <a:off x="2849563" y="1066800"/>
            <a:ext cx="3695700" cy="368300"/>
          </a:xfrm>
          <a:prstGeom prst="rect">
            <a:avLst/>
          </a:prstGeom>
          <a:noFill/>
        </p:spPr>
        <p:txBody>
          <a:bodyPr wrap="none">
            <a:spAutoFit/>
          </a:bodyPr>
          <a:lstStyle/>
          <a:p>
            <a:pPr>
              <a:defRPr/>
            </a:pPr>
            <a:r>
              <a:rPr lang="en-US" u="sng" dirty="0">
                <a:latin typeface="+mj-lt"/>
              </a:rPr>
              <a:t>Radial inflow for different model runs</a:t>
            </a:r>
          </a:p>
        </p:txBody>
      </p:sp>
      <p:grpSp>
        <p:nvGrpSpPr>
          <p:cNvPr id="71689" name="Group 6"/>
          <p:cNvGrpSpPr>
            <a:grpSpLocks/>
          </p:cNvGrpSpPr>
          <p:nvPr/>
        </p:nvGrpSpPr>
        <p:grpSpPr bwMode="auto">
          <a:xfrm>
            <a:off x="603250" y="1492250"/>
            <a:ext cx="3505200" cy="3095625"/>
            <a:chOff x="685800" y="1264679"/>
            <a:chExt cx="3276598" cy="3096183"/>
          </a:xfrm>
        </p:grpSpPr>
        <p:grpSp>
          <p:nvGrpSpPr>
            <p:cNvPr id="71716" name="Group 1"/>
            <p:cNvGrpSpPr>
              <a:grpSpLocks/>
            </p:cNvGrpSpPr>
            <p:nvPr/>
          </p:nvGrpSpPr>
          <p:grpSpPr bwMode="auto">
            <a:xfrm>
              <a:off x="685800" y="1264679"/>
              <a:ext cx="3276598" cy="3096183"/>
              <a:chOff x="279890" y="348866"/>
              <a:chExt cx="3208082" cy="3640157"/>
            </a:xfrm>
          </p:grpSpPr>
          <p:sp>
            <p:nvSpPr>
              <p:cNvPr id="10" name="Rectangle 9"/>
              <p:cNvSpPr/>
              <p:nvPr/>
            </p:nvSpPr>
            <p:spPr bwMode="auto">
              <a:xfrm>
                <a:off x="279890" y="761418"/>
                <a:ext cx="3208082" cy="3227605"/>
              </a:xfrm>
              <a:prstGeom prst="rect">
                <a:avLst/>
              </a:prstGeom>
              <a:solidFill>
                <a:sysClr val="window" lastClr="FFFFFF"/>
              </a:solidFill>
              <a:ln w="25400" cap="flat" cmpd="sng" algn="ctr">
                <a:noFill/>
                <a:prstDash val="solid"/>
              </a:ln>
              <a:effectLst/>
            </p:spPr>
            <p:txBody>
              <a:bodyPr anchor="ctr"/>
              <a:lstStyle/>
              <a:p>
                <a:pPr algn="ctr" fontAlgn="auto">
                  <a:spcBef>
                    <a:spcPts val="0"/>
                  </a:spcBef>
                  <a:spcAft>
                    <a:spcPts val="0"/>
                  </a:spcAft>
                  <a:defRPr/>
                </a:pPr>
                <a:endParaRPr lang="en-US" sz="1600" b="1" kern="0" dirty="0">
                  <a:solidFill>
                    <a:prstClr val="white"/>
                  </a:solidFill>
                  <a:latin typeface="Calibri"/>
                </a:endParaRPr>
              </a:p>
            </p:txBody>
          </p:sp>
          <p:pic>
            <p:nvPicPr>
              <p:cNvPr id="71719" name="Picture 1" descr="Ideal_uw0393.gif"/>
              <p:cNvPicPr>
                <a:picLocks noChangeAspect="1" noChangeArrowheads="1"/>
              </p:cNvPicPr>
              <p:nvPr/>
            </p:nvPicPr>
            <p:blipFill>
              <a:blip r:embed="rId2">
                <a:extLst>
                  <a:ext uri="{28A0092B-C50C-407E-A947-70E740481C1C}">
                    <a14:useLocalDpi xmlns:a14="http://schemas.microsoft.com/office/drawing/2010/main" val="0"/>
                  </a:ext>
                </a:extLst>
              </a:blip>
              <a:srcRect l="11211" t="76836" r="49464" b="10973"/>
              <a:stretch>
                <a:fillRect/>
              </a:stretch>
            </p:blipFill>
            <p:spPr bwMode="auto">
              <a:xfrm>
                <a:off x="937331" y="905549"/>
                <a:ext cx="2332584" cy="265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4"/>
              <p:cNvSpPr txBox="1">
                <a:spLocks noChangeArrowheads="1"/>
              </p:cNvSpPr>
              <p:nvPr/>
            </p:nvSpPr>
            <p:spPr bwMode="auto">
              <a:xfrm>
                <a:off x="704147" y="3238591"/>
                <a:ext cx="268794" cy="2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0</a:t>
                </a:r>
              </a:p>
            </p:txBody>
          </p:sp>
          <p:sp>
            <p:nvSpPr>
              <p:cNvPr id="13" name="TextBox 15"/>
              <p:cNvSpPr txBox="1">
                <a:spLocks noChangeArrowheads="1"/>
              </p:cNvSpPr>
              <p:nvPr/>
            </p:nvSpPr>
            <p:spPr bwMode="auto">
              <a:xfrm>
                <a:off x="709959" y="2230547"/>
                <a:ext cx="268794" cy="2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dirty="0" smtClean="0">
                    <a:solidFill>
                      <a:prstClr val="black"/>
                    </a:solidFill>
                  </a:rPr>
                  <a:t>1</a:t>
                </a:r>
              </a:p>
            </p:txBody>
          </p:sp>
          <p:sp>
            <p:nvSpPr>
              <p:cNvPr id="14" name="TextBox 16"/>
              <p:cNvSpPr txBox="1">
                <a:spLocks noChangeArrowheads="1"/>
              </p:cNvSpPr>
              <p:nvPr/>
            </p:nvSpPr>
            <p:spPr bwMode="auto">
              <a:xfrm>
                <a:off x="704147" y="1233704"/>
                <a:ext cx="268794" cy="2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dirty="0" smtClean="0">
                    <a:solidFill>
                      <a:prstClr val="black"/>
                    </a:solidFill>
                  </a:rPr>
                  <a:t>2</a:t>
                </a:r>
              </a:p>
            </p:txBody>
          </p:sp>
          <p:sp>
            <p:nvSpPr>
              <p:cNvPr id="15" name="TextBox 17"/>
              <p:cNvSpPr txBox="1">
                <a:spLocks noChangeArrowheads="1"/>
              </p:cNvSpPr>
              <p:nvPr/>
            </p:nvSpPr>
            <p:spPr bwMode="auto">
              <a:xfrm>
                <a:off x="1052852" y="3481268"/>
                <a:ext cx="354516" cy="2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dirty="0" smtClean="0">
                    <a:solidFill>
                      <a:prstClr val="black"/>
                    </a:solidFill>
                  </a:rPr>
                  <a:t>30</a:t>
                </a:r>
              </a:p>
            </p:txBody>
          </p:sp>
          <p:sp>
            <p:nvSpPr>
              <p:cNvPr id="16" name="TextBox 20"/>
              <p:cNvSpPr txBox="1">
                <a:spLocks noChangeArrowheads="1"/>
              </p:cNvSpPr>
              <p:nvPr/>
            </p:nvSpPr>
            <p:spPr bwMode="auto">
              <a:xfrm>
                <a:off x="1552662" y="3481268"/>
                <a:ext cx="354516" cy="2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dirty="0" smtClean="0">
                    <a:solidFill>
                      <a:prstClr val="black"/>
                    </a:solidFill>
                  </a:rPr>
                  <a:t>90</a:t>
                </a:r>
              </a:p>
            </p:txBody>
          </p:sp>
          <p:sp>
            <p:nvSpPr>
              <p:cNvPr id="17" name="TextBox 21"/>
              <p:cNvSpPr txBox="1">
                <a:spLocks noChangeArrowheads="1"/>
              </p:cNvSpPr>
              <p:nvPr/>
            </p:nvSpPr>
            <p:spPr bwMode="auto">
              <a:xfrm>
                <a:off x="1985636" y="3481268"/>
                <a:ext cx="438787" cy="2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150</a:t>
                </a:r>
              </a:p>
            </p:txBody>
          </p:sp>
          <p:sp>
            <p:nvSpPr>
              <p:cNvPr id="18" name="TextBox 22"/>
              <p:cNvSpPr txBox="1">
                <a:spLocks noChangeArrowheads="1"/>
              </p:cNvSpPr>
              <p:nvPr/>
            </p:nvSpPr>
            <p:spPr bwMode="auto">
              <a:xfrm>
                <a:off x="2463653" y="3485001"/>
                <a:ext cx="441692" cy="2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210</a:t>
                </a:r>
              </a:p>
            </p:txBody>
          </p:sp>
          <p:sp>
            <p:nvSpPr>
              <p:cNvPr id="19" name="TextBox 23"/>
              <p:cNvSpPr txBox="1">
                <a:spLocks noChangeArrowheads="1"/>
              </p:cNvSpPr>
              <p:nvPr/>
            </p:nvSpPr>
            <p:spPr bwMode="auto">
              <a:xfrm>
                <a:off x="2992521" y="3485001"/>
                <a:ext cx="438787" cy="2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270</a:t>
                </a:r>
              </a:p>
            </p:txBody>
          </p:sp>
          <p:sp>
            <p:nvSpPr>
              <p:cNvPr id="20" name="TextBox 54"/>
              <p:cNvSpPr txBox="1">
                <a:spLocks noChangeArrowheads="1"/>
              </p:cNvSpPr>
              <p:nvPr/>
            </p:nvSpPr>
            <p:spPr bwMode="auto">
              <a:xfrm>
                <a:off x="1500356" y="3679143"/>
                <a:ext cx="1012697" cy="2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dirty="0" smtClean="0">
                    <a:solidFill>
                      <a:prstClr val="black"/>
                    </a:solidFill>
                  </a:rPr>
                  <a:t>radius (km)</a:t>
                </a:r>
              </a:p>
            </p:txBody>
          </p:sp>
          <p:sp>
            <p:nvSpPr>
              <p:cNvPr id="21" name="TextBox 20"/>
              <p:cNvSpPr txBox="1"/>
              <p:nvPr/>
            </p:nvSpPr>
            <p:spPr bwMode="auto">
              <a:xfrm>
                <a:off x="399443" y="1841355"/>
                <a:ext cx="369332" cy="927144"/>
              </a:xfrm>
              <a:prstGeom prst="rect">
                <a:avLst/>
              </a:prstGeom>
              <a:noFill/>
            </p:spPr>
            <p:txBody>
              <a:bodyPr vert="vert270" wrap="none">
                <a:spAutoFit/>
              </a:bodyPr>
              <a:lstStyle/>
              <a:p>
                <a:pPr fontAlgn="auto">
                  <a:spcBef>
                    <a:spcPts val="0"/>
                  </a:spcBef>
                  <a:spcAft>
                    <a:spcPts val="0"/>
                  </a:spcAft>
                  <a:defRPr/>
                </a:pPr>
                <a:r>
                  <a:rPr lang="en-US" sz="1200" b="1" kern="0" dirty="0">
                    <a:solidFill>
                      <a:prstClr val="black"/>
                    </a:solidFill>
                    <a:latin typeface="Arial" pitchFamily="34" charset="0"/>
                    <a:ea typeface="MS PGothic" pitchFamily="34" charset="-128"/>
                  </a:rPr>
                  <a:t>height (km)</a:t>
                </a:r>
              </a:p>
            </p:txBody>
          </p:sp>
          <p:sp>
            <p:nvSpPr>
              <p:cNvPr id="22" name="TextBox 21"/>
              <p:cNvSpPr txBox="1"/>
              <p:nvPr/>
            </p:nvSpPr>
            <p:spPr bwMode="auto">
              <a:xfrm>
                <a:off x="1301304" y="348866"/>
                <a:ext cx="1622929" cy="397618"/>
              </a:xfrm>
              <a:prstGeom prst="rect">
                <a:avLst/>
              </a:prstGeom>
              <a:noFill/>
            </p:spPr>
            <p:txBody>
              <a:bodyPr wrap="none">
                <a:spAutoFit/>
              </a:bodyPr>
              <a:lstStyle/>
              <a:p>
                <a:pPr fontAlgn="auto">
                  <a:spcBef>
                    <a:spcPts val="0"/>
                  </a:spcBef>
                  <a:spcAft>
                    <a:spcPts val="0"/>
                  </a:spcAft>
                  <a:defRPr/>
                </a:pPr>
                <a:r>
                  <a:rPr lang="en-US" sz="1600" b="1" kern="0" dirty="0">
                    <a:latin typeface="Calibri"/>
                    <a:ea typeface="MS PGothic" pitchFamily="34" charset="-128"/>
                  </a:rPr>
                  <a:t>Old mixing version</a:t>
                </a:r>
                <a:endParaRPr lang="en-US" sz="1600" b="1" kern="0" baseline="-25000" dirty="0">
                  <a:latin typeface="Calibri"/>
                  <a:ea typeface="MS PGothic" pitchFamily="34" charset="-128"/>
                </a:endParaRPr>
              </a:p>
            </p:txBody>
          </p:sp>
        </p:grpSp>
        <p:sp>
          <p:nvSpPr>
            <p:cNvPr id="9" name="Right Arrow 8"/>
            <p:cNvSpPr/>
            <p:nvPr/>
          </p:nvSpPr>
          <p:spPr>
            <a:xfrm flipH="1">
              <a:off x="2285516" y="3165260"/>
              <a:ext cx="1086263" cy="3874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1690" name="Group 22"/>
          <p:cNvGrpSpPr>
            <a:grpSpLocks/>
          </p:cNvGrpSpPr>
          <p:nvPr/>
        </p:nvGrpSpPr>
        <p:grpSpPr bwMode="auto">
          <a:xfrm>
            <a:off x="4538663" y="1484313"/>
            <a:ext cx="3911600" cy="3162300"/>
            <a:chOff x="3426650" y="1256587"/>
            <a:chExt cx="3911498" cy="3163013"/>
          </a:xfrm>
        </p:grpSpPr>
        <p:grpSp>
          <p:nvGrpSpPr>
            <p:cNvPr id="71703" name="Group 2"/>
            <p:cNvGrpSpPr>
              <a:grpSpLocks/>
            </p:cNvGrpSpPr>
            <p:nvPr/>
          </p:nvGrpSpPr>
          <p:grpSpPr bwMode="auto">
            <a:xfrm>
              <a:off x="3426650" y="1256587"/>
              <a:ext cx="3911498" cy="3163013"/>
              <a:chOff x="5433823" y="367362"/>
              <a:chExt cx="3484158" cy="3626507"/>
            </a:xfrm>
          </p:grpSpPr>
          <p:sp>
            <p:nvSpPr>
              <p:cNvPr id="27" name="Rectangle 26"/>
              <p:cNvSpPr/>
              <p:nvPr/>
            </p:nvSpPr>
            <p:spPr bwMode="auto">
              <a:xfrm>
                <a:off x="5990949" y="766059"/>
                <a:ext cx="2782802" cy="3216887"/>
              </a:xfrm>
              <a:prstGeom prst="rect">
                <a:avLst/>
              </a:prstGeom>
              <a:solidFill>
                <a:sysClr val="window" lastClr="FFFFFF"/>
              </a:solidFill>
              <a:ln w="25400" cap="flat" cmpd="sng" algn="ctr">
                <a:noFill/>
                <a:prstDash val="solid"/>
              </a:ln>
              <a:effectLst/>
            </p:spPr>
            <p:txBody>
              <a:bodyPr anchor="ctr"/>
              <a:lstStyle/>
              <a:p>
                <a:pPr algn="ctr" fontAlgn="auto">
                  <a:spcBef>
                    <a:spcPts val="0"/>
                  </a:spcBef>
                  <a:spcAft>
                    <a:spcPts val="0"/>
                  </a:spcAft>
                  <a:defRPr/>
                </a:pPr>
                <a:endParaRPr lang="en-US" sz="1600" b="1" kern="0">
                  <a:solidFill>
                    <a:prstClr val="white"/>
                  </a:solidFill>
                  <a:latin typeface="Calibri"/>
                </a:endParaRPr>
              </a:p>
            </p:txBody>
          </p:sp>
          <p:pic>
            <p:nvPicPr>
              <p:cNvPr id="71707" name="Picture 3" descr="alpha0.25_uw0393.gif"/>
              <p:cNvPicPr>
                <a:picLocks noChangeAspect="1" noChangeArrowheads="1"/>
              </p:cNvPicPr>
              <p:nvPr/>
            </p:nvPicPr>
            <p:blipFill>
              <a:blip r:embed="rId3">
                <a:extLst>
                  <a:ext uri="{28A0092B-C50C-407E-A947-70E740481C1C}">
                    <a14:useLocalDpi xmlns:a14="http://schemas.microsoft.com/office/drawing/2010/main" val="0"/>
                  </a:ext>
                </a:extLst>
              </a:blip>
              <a:srcRect l="10916" t="76880" r="50217" b="10960"/>
              <a:stretch>
                <a:fillRect/>
              </a:stretch>
            </p:blipFill>
            <p:spPr bwMode="auto">
              <a:xfrm>
                <a:off x="6058158" y="884559"/>
                <a:ext cx="2308946" cy="26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38"/>
              <p:cNvSpPr txBox="1">
                <a:spLocks noChangeArrowheads="1"/>
              </p:cNvSpPr>
              <p:nvPr/>
            </p:nvSpPr>
            <p:spPr bwMode="auto">
              <a:xfrm>
                <a:off x="6184670" y="3493221"/>
                <a:ext cx="356334" cy="27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dirty="0" smtClean="0">
                    <a:solidFill>
                      <a:prstClr val="black"/>
                    </a:solidFill>
                  </a:rPr>
                  <a:t>30</a:t>
                </a:r>
              </a:p>
            </p:txBody>
          </p:sp>
          <p:sp>
            <p:nvSpPr>
              <p:cNvPr id="30" name="TextBox 39"/>
              <p:cNvSpPr txBox="1">
                <a:spLocks noChangeArrowheads="1"/>
              </p:cNvSpPr>
              <p:nvPr/>
            </p:nvSpPr>
            <p:spPr bwMode="auto">
              <a:xfrm>
                <a:off x="6685235" y="3493221"/>
                <a:ext cx="354921" cy="27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90</a:t>
                </a:r>
              </a:p>
            </p:txBody>
          </p:sp>
          <p:sp>
            <p:nvSpPr>
              <p:cNvPr id="31" name="TextBox 40"/>
              <p:cNvSpPr txBox="1">
                <a:spLocks noChangeArrowheads="1"/>
              </p:cNvSpPr>
              <p:nvPr/>
            </p:nvSpPr>
            <p:spPr bwMode="auto">
              <a:xfrm>
                <a:off x="7117927" y="3493221"/>
                <a:ext cx="439762" cy="27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150</a:t>
                </a:r>
              </a:p>
            </p:txBody>
          </p:sp>
          <p:sp>
            <p:nvSpPr>
              <p:cNvPr id="32" name="TextBox 41"/>
              <p:cNvSpPr txBox="1">
                <a:spLocks noChangeArrowheads="1"/>
              </p:cNvSpPr>
              <p:nvPr/>
            </p:nvSpPr>
            <p:spPr bwMode="auto">
              <a:xfrm>
                <a:off x="7597281" y="3495042"/>
                <a:ext cx="439761" cy="27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210</a:t>
                </a:r>
              </a:p>
            </p:txBody>
          </p:sp>
          <p:sp>
            <p:nvSpPr>
              <p:cNvPr id="33" name="TextBox 42"/>
              <p:cNvSpPr txBox="1">
                <a:spLocks noChangeArrowheads="1"/>
              </p:cNvSpPr>
              <p:nvPr/>
            </p:nvSpPr>
            <p:spPr bwMode="auto">
              <a:xfrm>
                <a:off x="8124712" y="3495042"/>
                <a:ext cx="439762" cy="27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270</a:t>
                </a:r>
              </a:p>
            </p:txBody>
          </p:sp>
          <p:sp>
            <p:nvSpPr>
              <p:cNvPr id="34" name="TextBox 48"/>
              <p:cNvSpPr txBox="1">
                <a:spLocks noChangeArrowheads="1"/>
              </p:cNvSpPr>
              <p:nvPr/>
            </p:nvSpPr>
            <p:spPr bwMode="auto">
              <a:xfrm>
                <a:off x="6680993" y="3715326"/>
                <a:ext cx="1013856" cy="27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radius (km)</a:t>
                </a:r>
              </a:p>
            </p:txBody>
          </p:sp>
          <p:pic>
            <p:nvPicPr>
              <p:cNvPr id="71714" name="Picture 3" descr="alpha0.25_uw0393.gif"/>
              <p:cNvPicPr>
                <a:picLocks noChangeAspect="1" noChangeArrowheads="1"/>
              </p:cNvPicPr>
              <p:nvPr/>
            </p:nvPicPr>
            <p:blipFill>
              <a:blip r:embed="rId3">
                <a:extLst>
                  <a:ext uri="{28A0092B-C50C-407E-A947-70E740481C1C}">
                    <a14:useLocalDpi xmlns:a14="http://schemas.microsoft.com/office/drawing/2010/main" val="0"/>
                  </a:ext>
                </a:extLst>
              </a:blip>
              <a:srcRect l="50133" t="37334" r="43555" b="3200"/>
              <a:stretch>
                <a:fillRect/>
              </a:stretch>
            </p:blipFill>
            <p:spPr bwMode="auto">
              <a:xfrm>
                <a:off x="8402526" y="961153"/>
                <a:ext cx="362599" cy="246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15"/>
              <p:cNvSpPr>
                <a:spLocks noChangeArrowheads="1"/>
              </p:cNvSpPr>
              <p:nvPr/>
            </p:nvSpPr>
            <p:spPr bwMode="auto">
              <a:xfrm>
                <a:off x="5433823" y="367362"/>
                <a:ext cx="3484158" cy="38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defRPr/>
                </a:pPr>
                <a:r>
                  <a:rPr lang="en-US" altLang="zh-CN" sz="1600" b="1" kern="0" dirty="0" smtClean="0">
                    <a:latin typeface="Calibri" pitchFamily="34" charset="0"/>
                    <a:ea typeface="SimSun" pitchFamily="2" charset="-122"/>
                  </a:rPr>
                  <a:t>New mixing version based on observations</a:t>
                </a:r>
              </a:p>
            </p:txBody>
          </p:sp>
        </p:grpSp>
        <p:sp>
          <p:nvSpPr>
            <p:cNvPr id="25" name="Right Arrow 24"/>
            <p:cNvSpPr/>
            <p:nvPr/>
          </p:nvSpPr>
          <p:spPr>
            <a:xfrm flipH="1">
              <a:off x="5403035" y="3177895"/>
              <a:ext cx="1085822" cy="38743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Box 25"/>
            <p:cNvSpPr txBox="1"/>
            <p:nvPr/>
          </p:nvSpPr>
          <p:spPr>
            <a:xfrm>
              <a:off x="5247465" y="2174369"/>
              <a:ext cx="1555709" cy="462066"/>
            </a:xfrm>
            <a:prstGeom prst="rect">
              <a:avLst/>
            </a:prstGeom>
            <a:noFill/>
            <a:ln>
              <a:noFill/>
            </a:ln>
          </p:spPr>
          <p:txBody>
            <a:bodyPr>
              <a:spAutoFit/>
            </a:bodyPr>
            <a:lstStyle/>
            <a:p>
              <a:pPr algn="ctr">
                <a:defRPr/>
              </a:pPr>
              <a:r>
                <a:rPr lang="en-US" sz="1200" b="1" dirty="0">
                  <a:solidFill>
                    <a:schemeClr val="bg1"/>
                  </a:solidFill>
                  <a:latin typeface="+mj-lt"/>
                </a:rPr>
                <a:t>Inflow depth based on observations</a:t>
              </a:r>
            </a:p>
          </p:txBody>
        </p:sp>
      </p:grpSp>
      <p:cxnSp>
        <p:nvCxnSpPr>
          <p:cNvPr id="37" name="Straight Arrow Connector 36"/>
          <p:cNvCxnSpPr/>
          <p:nvPr/>
        </p:nvCxnSpPr>
        <p:spPr>
          <a:xfrm flipH="1">
            <a:off x="6927850" y="2808288"/>
            <a:ext cx="309563" cy="117475"/>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660650" y="3216275"/>
            <a:ext cx="655638" cy="307975"/>
          </a:xfrm>
          <a:prstGeom prst="rect">
            <a:avLst/>
          </a:prstGeom>
          <a:noFill/>
        </p:spPr>
        <p:txBody>
          <a:bodyPr wrap="none">
            <a:spAutoFit/>
          </a:bodyPr>
          <a:lstStyle/>
          <a:p>
            <a:pPr>
              <a:defRPr/>
            </a:pPr>
            <a:r>
              <a:rPr lang="en-US" sz="1400" b="1" dirty="0">
                <a:solidFill>
                  <a:schemeClr val="bg1"/>
                </a:solidFill>
                <a:latin typeface="+mj-lt"/>
              </a:rPr>
              <a:t>inflow</a:t>
            </a:r>
          </a:p>
        </p:txBody>
      </p:sp>
      <p:sp>
        <p:nvSpPr>
          <p:cNvPr id="39" name="TextBox 38"/>
          <p:cNvSpPr txBox="1"/>
          <p:nvPr/>
        </p:nvSpPr>
        <p:spPr>
          <a:xfrm>
            <a:off x="6767513" y="3232150"/>
            <a:ext cx="654050" cy="307975"/>
          </a:xfrm>
          <a:prstGeom prst="rect">
            <a:avLst/>
          </a:prstGeom>
          <a:noFill/>
        </p:spPr>
        <p:txBody>
          <a:bodyPr wrap="none">
            <a:spAutoFit/>
          </a:bodyPr>
          <a:lstStyle/>
          <a:p>
            <a:pPr>
              <a:defRPr/>
            </a:pPr>
            <a:r>
              <a:rPr lang="en-US" sz="1400" b="1" dirty="0">
                <a:solidFill>
                  <a:schemeClr val="bg1"/>
                </a:solidFill>
                <a:latin typeface="+mj-lt"/>
              </a:rPr>
              <a:t>inflow</a:t>
            </a:r>
          </a:p>
        </p:txBody>
      </p:sp>
      <p:sp>
        <p:nvSpPr>
          <p:cNvPr id="40" name="TextBox 39"/>
          <p:cNvSpPr txBox="1"/>
          <p:nvPr/>
        </p:nvSpPr>
        <p:spPr>
          <a:xfrm>
            <a:off x="2333625" y="2325688"/>
            <a:ext cx="1554163" cy="461962"/>
          </a:xfrm>
          <a:prstGeom prst="rect">
            <a:avLst/>
          </a:prstGeom>
          <a:noFill/>
          <a:ln>
            <a:noFill/>
          </a:ln>
        </p:spPr>
        <p:txBody>
          <a:bodyPr>
            <a:spAutoFit/>
          </a:bodyPr>
          <a:lstStyle/>
          <a:p>
            <a:pPr algn="ctr">
              <a:defRPr/>
            </a:pPr>
            <a:r>
              <a:rPr lang="en-US" sz="1200" b="1" dirty="0">
                <a:solidFill>
                  <a:schemeClr val="bg1"/>
                </a:solidFill>
                <a:latin typeface="+mj-lt"/>
              </a:rPr>
              <a:t>Inflow depth based on observations</a:t>
            </a:r>
          </a:p>
        </p:txBody>
      </p:sp>
      <p:cxnSp>
        <p:nvCxnSpPr>
          <p:cNvPr id="41" name="Straight Arrow Connector 40"/>
          <p:cNvCxnSpPr/>
          <p:nvPr/>
        </p:nvCxnSpPr>
        <p:spPr>
          <a:xfrm flipH="1">
            <a:off x="2736850" y="2743200"/>
            <a:ext cx="309563" cy="117475"/>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541463" y="4643438"/>
            <a:ext cx="2222500" cy="523875"/>
          </a:xfrm>
          <a:prstGeom prst="rect">
            <a:avLst/>
          </a:prstGeom>
          <a:noFill/>
        </p:spPr>
        <p:txBody>
          <a:bodyPr wrap="none">
            <a:spAutoFit/>
          </a:bodyPr>
          <a:lstStyle/>
          <a:p>
            <a:pPr marL="169863" indent="-169863">
              <a:buFont typeface="Arial" panose="020B0604020202020204" pitchFamily="34" charset="0"/>
              <a:buChar char="•"/>
              <a:defRPr/>
            </a:pPr>
            <a:r>
              <a:rPr lang="en-US" sz="1400" b="1" dirty="0">
                <a:latin typeface="+mj-lt"/>
              </a:rPr>
              <a:t>Inflow layer too deep</a:t>
            </a:r>
          </a:p>
          <a:p>
            <a:pPr marL="169863" indent="-169863">
              <a:buFont typeface="Arial" panose="020B0604020202020204" pitchFamily="34" charset="0"/>
              <a:buChar char="•"/>
              <a:defRPr/>
            </a:pPr>
            <a:r>
              <a:rPr lang="en-US" sz="1400" b="1" dirty="0">
                <a:latin typeface="+mj-lt"/>
              </a:rPr>
              <a:t>Inflow strength too weak</a:t>
            </a:r>
          </a:p>
        </p:txBody>
      </p:sp>
      <p:sp>
        <p:nvSpPr>
          <p:cNvPr id="71697" name="Rectangle 15"/>
          <p:cNvSpPr>
            <a:spLocks noChangeArrowheads="1"/>
          </p:cNvSpPr>
          <p:nvPr/>
        </p:nvSpPr>
        <p:spPr bwMode="auto">
          <a:xfrm>
            <a:off x="1143000" y="52705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zh-CN" sz="2400" i="1"/>
              <a:t>Sensitivity of radial wind to mixing processes in low levels</a:t>
            </a:r>
          </a:p>
        </p:txBody>
      </p:sp>
      <p:sp>
        <p:nvSpPr>
          <p:cNvPr id="45" name="TextBox 44"/>
          <p:cNvSpPr txBox="1"/>
          <p:nvPr/>
        </p:nvSpPr>
        <p:spPr bwMode="auto">
          <a:xfrm>
            <a:off x="4739952" y="2759384"/>
            <a:ext cx="403538" cy="788595"/>
          </a:xfrm>
          <a:prstGeom prst="rect">
            <a:avLst/>
          </a:prstGeom>
          <a:noFill/>
        </p:spPr>
        <p:txBody>
          <a:bodyPr vert="vert270" wrap="none">
            <a:spAutoFit/>
          </a:bodyPr>
          <a:lstStyle/>
          <a:p>
            <a:pPr fontAlgn="auto">
              <a:spcBef>
                <a:spcPts val="0"/>
              </a:spcBef>
              <a:spcAft>
                <a:spcPts val="0"/>
              </a:spcAft>
              <a:defRPr/>
            </a:pPr>
            <a:r>
              <a:rPr lang="en-US" sz="1200" b="1" kern="0" dirty="0">
                <a:solidFill>
                  <a:prstClr val="black"/>
                </a:solidFill>
                <a:latin typeface="Arial" pitchFamily="34" charset="0"/>
                <a:ea typeface="MS PGothic" pitchFamily="34" charset="-128"/>
              </a:rPr>
              <a:t>height (km)</a:t>
            </a:r>
          </a:p>
        </p:txBody>
      </p:sp>
      <p:pic>
        <p:nvPicPr>
          <p:cNvPr id="71699" name="Picture 3" descr="alpha0.25_uw0393.gif"/>
          <p:cNvPicPr>
            <a:picLocks noChangeAspect="1" noChangeArrowheads="1"/>
          </p:cNvPicPr>
          <p:nvPr/>
        </p:nvPicPr>
        <p:blipFill>
          <a:blip r:embed="rId3">
            <a:extLst>
              <a:ext uri="{28A0092B-C50C-407E-A947-70E740481C1C}">
                <a14:useLocalDpi xmlns:a14="http://schemas.microsoft.com/office/drawing/2010/main" val="0"/>
              </a:ext>
            </a:extLst>
          </a:blip>
          <a:srcRect l="50133" t="37334" r="43555" b="3200"/>
          <a:stretch>
            <a:fillRect/>
          </a:stretch>
        </p:blipFill>
        <p:spPr bwMode="auto">
          <a:xfrm>
            <a:off x="3803650" y="1981200"/>
            <a:ext cx="40798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14"/>
          <p:cNvSpPr txBox="1">
            <a:spLocks noChangeArrowheads="1"/>
          </p:cNvSpPr>
          <p:nvPr/>
        </p:nvSpPr>
        <p:spPr bwMode="auto">
          <a:xfrm>
            <a:off x="5029200" y="3910013"/>
            <a:ext cx="293688"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smtClean="0">
                <a:solidFill>
                  <a:prstClr val="black"/>
                </a:solidFill>
              </a:rPr>
              <a:t>0</a:t>
            </a:r>
          </a:p>
        </p:txBody>
      </p:sp>
      <p:sp>
        <p:nvSpPr>
          <p:cNvPr id="63" name="TextBox 15"/>
          <p:cNvSpPr txBox="1">
            <a:spLocks noChangeArrowheads="1"/>
          </p:cNvSpPr>
          <p:nvPr/>
        </p:nvSpPr>
        <p:spPr bwMode="auto">
          <a:xfrm>
            <a:off x="5033963" y="3052763"/>
            <a:ext cx="293687"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dirty="0" smtClean="0">
                <a:solidFill>
                  <a:prstClr val="black"/>
                </a:solidFill>
              </a:rPr>
              <a:t>1</a:t>
            </a:r>
          </a:p>
        </p:txBody>
      </p:sp>
      <p:sp>
        <p:nvSpPr>
          <p:cNvPr id="64" name="TextBox 16"/>
          <p:cNvSpPr txBox="1">
            <a:spLocks noChangeArrowheads="1"/>
          </p:cNvSpPr>
          <p:nvPr/>
        </p:nvSpPr>
        <p:spPr bwMode="auto">
          <a:xfrm>
            <a:off x="5029200" y="2205038"/>
            <a:ext cx="293688"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en-US" sz="1200" b="1" kern="0" dirty="0" smtClean="0">
                <a:solidFill>
                  <a:prstClr val="black"/>
                </a:solidFill>
              </a:rPr>
              <a:t>2</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666B2C9-AA08-4214-9E7D-41789721CDBB}" type="slidenum">
              <a:rPr lang="en-US" smtClean="0"/>
              <a:pPr>
                <a:defRPr/>
              </a:pPr>
              <a:t>29</a:t>
            </a:fld>
            <a:endParaRPr lang="en-US"/>
          </a:p>
        </p:txBody>
      </p:sp>
      <p:pic>
        <p:nvPicPr>
          <p:cNvPr id="72707" name="Picture 4" descr="spd_100828IT1_232_8km.tif"/>
          <p:cNvPicPr>
            <a:picLocks noChangeAspect="1"/>
          </p:cNvPicPr>
          <p:nvPr/>
        </p:nvPicPr>
        <p:blipFill>
          <a:blip r:embed="rId2">
            <a:extLst>
              <a:ext uri="{28A0092B-C50C-407E-A947-70E740481C1C}">
                <a14:useLocalDpi xmlns:a14="http://schemas.microsoft.com/office/drawing/2010/main" val="0"/>
              </a:ext>
            </a:extLst>
          </a:blip>
          <a:srcRect l="22289" t="12762" r="9528" b="5527"/>
          <a:stretch>
            <a:fillRect/>
          </a:stretch>
        </p:blipFill>
        <p:spPr bwMode="auto">
          <a:xfrm>
            <a:off x="609600" y="2198688"/>
            <a:ext cx="3897313"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113"/>
          <p:cNvSpPr txBox="1">
            <a:spLocks noChangeArrowheads="1"/>
          </p:cNvSpPr>
          <p:nvPr/>
        </p:nvSpPr>
        <p:spPr bwMode="auto">
          <a:xfrm>
            <a:off x="3014663" y="2247900"/>
            <a:ext cx="54451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8 km</a:t>
            </a:r>
          </a:p>
        </p:txBody>
      </p:sp>
      <p:sp>
        <p:nvSpPr>
          <p:cNvPr id="72709" name="TextBox 113"/>
          <p:cNvSpPr txBox="1">
            <a:spLocks noChangeArrowheads="1"/>
          </p:cNvSpPr>
          <p:nvPr/>
        </p:nvSpPr>
        <p:spPr bwMode="auto">
          <a:xfrm>
            <a:off x="1046163" y="1784350"/>
            <a:ext cx="3090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Flight 1 – before intensification</a:t>
            </a:r>
          </a:p>
        </p:txBody>
      </p:sp>
      <p:grpSp>
        <p:nvGrpSpPr>
          <p:cNvPr id="72710" name="Group 11"/>
          <p:cNvGrpSpPr>
            <a:grpSpLocks/>
          </p:cNvGrpSpPr>
          <p:nvPr/>
        </p:nvGrpSpPr>
        <p:grpSpPr bwMode="auto">
          <a:xfrm>
            <a:off x="2370138" y="3916363"/>
            <a:ext cx="877887" cy="458787"/>
            <a:chOff x="5737886" y="4267200"/>
            <a:chExt cx="725807" cy="391680"/>
          </a:xfrm>
        </p:grpSpPr>
        <p:sp>
          <p:nvSpPr>
            <p:cNvPr id="72721" name="TextBox 12"/>
            <p:cNvSpPr txBox="1">
              <a:spLocks noChangeArrowheads="1"/>
            </p:cNvSpPr>
            <p:nvPr/>
          </p:nvSpPr>
          <p:spPr bwMode="auto">
            <a:xfrm>
              <a:off x="5737886" y="4343188"/>
              <a:ext cx="725807" cy="31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latin typeface="Arial" charset="0"/>
                </a:rPr>
                <a:t>center</a:t>
              </a:r>
            </a:p>
          </p:txBody>
        </p:sp>
        <p:sp>
          <p:nvSpPr>
            <p:cNvPr id="10" name="Oval 9"/>
            <p:cNvSpPr/>
            <p:nvPr/>
          </p:nvSpPr>
          <p:spPr>
            <a:xfrm>
              <a:off x="6020071" y="4267200"/>
              <a:ext cx="110249" cy="1138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72711" name="Picture 2" descr="spd_100829HT1_111_8km.tif"/>
          <p:cNvPicPr>
            <a:picLocks noChangeAspect="1"/>
          </p:cNvPicPr>
          <p:nvPr/>
        </p:nvPicPr>
        <p:blipFill>
          <a:blip r:embed="rId3">
            <a:extLst>
              <a:ext uri="{28A0092B-C50C-407E-A947-70E740481C1C}">
                <a14:useLocalDpi xmlns:a14="http://schemas.microsoft.com/office/drawing/2010/main" val="0"/>
              </a:ext>
            </a:extLst>
          </a:blip>
          <a:srcRect l="21895" t="13174" r="9402" b="4585"/>
          <a:stretch>
            <a:fillRect/>
          </a:stretch>
        </p:blipFill>
        <p:spPr bwMode="auto">
          <a:xfrm>
            <a:off x="4689475" y="2181225"/>
            <a:ext cx="3921125"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Box 113"/>
          <p:cNvSpPr txBox="1">
            <a:spLocks noChangeArrowheads="1"/>
          </p:cNvSpPr>
          <p:nvPr/>
        </p:nvSpPr>
        <p:spPr bwMode="auto">
          <a:xfrm>
            <a:off x="7118350" y="2216150"/>
            <a:ext cx="544513"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8 km</a:t>
            </a:r>
          </a:p>
        </p:txBody>
      </p:sp>
      <p:sp>
        <p:nvSpPr>
          <p:cNvPr id="72713" name="TextBox 113"/>
          <p:cNvSpPr txBox="1">
            <a:spLocks noChangeArrowheads="1"/>
          </p:cNvSpPr>
          <p:nvPr/>
        </p:nvSpPr>
        <p:spPr bwMode="auto">
          <a:xfrm>
            <a:off x="4648200" y="1752600"/>
            <a:ext cx="4065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Flight 2 – 12 h later, during intensification</a:t>
            </a:r>
          </a:p>
        </p:txBody>
      </p:sp>
      <p:sp>
        <p:nvSpPr>
          <p:cNvPr id="17" name="Oval 16"/>
          <p:cNvSpPr/>
          <p:nvPr/>
        </p:nvSpPr>
        <p:spPr bwMode="auto">
          <a:xfrm>
            <a:off x="6259513" y="3736975"/>
            <a:ext cx="133350" cy="133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715" name="Rectangle 15"/>
          <p:cNvSpPr>
            <a:spLocks noChangeArrowheads="1"/>
          </p:cNvSpPr>
          <p:nvPr/>
        </p:nvSpPr>
        <p:spPr bwMode="auto">
          <a:xfrm>
            <a:off x="228600" y="1108075"/>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zh-CN" sz="2000" i="1">
                <a:cs typeface="Arial" charset="0"/>
              </a:rPr>
              <a:t>Wind speed and direction at 8 km before and during RI for Hurricane Earl (2010)</a:t>
            </a:r>
          </a:p>
        </p:txBody>
      </p:sp>
      <p:sp>
        <p:nvSpPr>
          <p:cNvPr id="72716" name="TextBox 36"/>
          <p:cNvSpPr txBox="1">
            <a:spLocks noChangeArrowheads="1"/>
          </p:cNvSpPr>
          <p:nvPr/>
        </p:nvSpPr>
        <p:spPr bwMode="auto">
          <a:xfrm>
            <a:off x="762000" y="-68263"/>
            <a:ext cx="8083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a:solidFill>
                  <a:srgbClr val="FFFF00"/>
                </a:solidFill>
              </a:rPr>
              <a:t>Use of Observations – Hypothesis testing</a:t>
            </a:r>
          </a:p>
        </p:txBody>
      </p:sp>
      <p:sp>
        <p:nvSpPr>
          <p:cNvPr id="72717" name="TextBox 11"/>
          <p:cNvSpPr txBox="1">
            <a:spLocks noChangeArrowheads="1"/>
          </p:cNvSpPr>
          <p:nvPr/>
        </p:nvSpPr>
        <p:spPr bwMode="auto">
          <a:xfrm>
            <a:off x="831850" y="493713"/>
            <a:ext cx="777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zh-CN" sz="2400" u="sng"/>
              <a:t>Is Vortex alignment necessary for Rapid Intensification (RI)?</a:t>
            </a:r>
          </a:p>
        </p:txBody>
      </p:sp>
      <p:sp>
        <p:nvSpPr>
          <p:cNvPr id="27" name="TextBox 26"/>
          <p:cNvSpPr txBox="1"/>
          <p:nvPr/>
        </p:nvSpPr>
        <p:spPr>
          <a:xfrm>
            <a:off x="914400" y="5830888"/>
            <a:ext cx="3276600" cy="646112"/>
          </a:xfrm>
          <a:prstGeom prst="rect">
            <a:avLst/>
          </a:prstGeom>
          <a:noFill/>
        </p:spPr>
        <p:txBody>
          <a:bodyPr>
            <a:spAutoFit/>
          </a:bodyPr>
          <a:lstStyle/>
          <a:p>
            <a:pPr algn="ctr">
              <a:defRPr/>
            </a:pPr>
            <a:r>
              <a:rPr lang="en-US" dirty="0">
                <a:latin typeface="+mj-lt"/>
              </a:rPr>
              <a:t>Vortex </a:t>
            </a:r>
            <a:r>
              <a:rPr lang="en-US" u="sng" dirty="0">
                <a:latin typeface="+mj-lt"/>
              </a:rPr>
              <a:t>tilted</a:t>
            </a:r>
            <a:r>
              <a:rPr lang="en-US" dirty="0">
                <a:latin typeface="+mj-lt"/>
              </a:rPr>
              <a:t> between 2 and 8 km during first flight</a:t>
            </a:r>
          </a:p>
        </p:txBody>
      </p:sp>
      <p:sp>
        <p:nvSpPr>
          <p:cNvPr id="28" name="TextBox 27"/>
          <p:cNvSpPr txBox="1"/>
          <p:nvPr/>
        </p:nvSpPr>
        <p:spPr>
          <a:xfrm>
            <a:off x="5137150" y="5808663"/>
            <a:ext cx="3133725" cy="646112"/>
          </a:xfrm>
          <a:prstGeom prst="rect">
            <a:avLst/>
          </a:prstGeom>
          <a:noFill/>
        </p:spPr>
        <p:txBody>
          <a:bodyPr>
            <a:spAutoFit/>
          </a:bodyPr>
          <a:lstStyle/>
          <a:p>
            <a:pPr algn="ctr">
              <a:defRPr/>
            </a:pPr>
            <a:r>
              <a:rPr lang="en-US" dirty="0">
                <a:latin typeface="+mj-lt"/>
              </a:rPr>
              <a:t>Vortex </a:t>
            </a:r>
            <a:r>
              <a:rPr lang="en-US" u="sng" dirty="0">
                <a:latin typeface="+mj-lt"/>
              </a:rPr>
              <a:t>aligned</a:t>
            </a:r>
            <a:r>
              <a:rPr lang="en-US" dirty="0">
                <a:latin typeface="+mj-lt"/>
              </a:rPr>
              <a:t> between 2 and 8 km during second flight</a:t>
            </a:r>
          </a:p>
        </p:txBody>
      </p:sp>
      <p:sp>
        <p:nvSpPr>
          <p:cNvPr id="72720" name="TextBox 12"/>
          <p:cNvSpPr txBox="1">
            <a:spLocks noChangeArrowheads="1"/>
          </p:cNvSpPr>
          <p:nvPr/>
        </p:nvSpPr>
        <p:spPr bwMode="auto">
          <a:xfrm>
            <a:off x="5918200" y="3836988"/>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latin typeface="Arial" charset="0"/>
              </a:rPr>
              <a:t>center</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1371DE6-C9ED-43D6-B38D-4649DF171296}" type="slidenum">
              <a:rPr lang="en-US" smtClean="0"/>
              <a:pPr>
                <a:defRPr/>
              </a:pPr>
              <a:t>3</a:t>
            </a:fld>
            <a:endParaRPr lang="en-US"/>
          </a:p>
        </p:txBody>
      </p:sp>
      <p:sp>
        <p:nvSpPr>
          <p:cNvPr id="3" name="TextBox 2"/>
          <p:cNvSpPr txBox="1"/>
          <p:nvPr/>
        </p:nvSpPr>
        <p:spPr>
          <a:xfrm>
            <a:off x="3581400" y="76200"/>
            <a:ext cx="1881188" cy="769938"/>
          </a:xfrm>
          <a:prstGeom prst="rect">
            <a:avLst/>
          </a:prstGeom>
          <a:noFill/>
        </p:spPr>
        <p:txBody>
          <a:bodyPr wrap="none">
            <a:spAutoFit/>
          </a:bodyPr>
          <a:lstStyle/>
          <a:p>
            <a:pPr>
              <a:defRPr/>
            </a:pPr>
            <a:r>
              <a:rPr lang="en-US" sz="4400" dirty="0">
                <a:solidFill>
                  <a:srgbClr val="FFFF00"/>
                </a:solidFill>
                <a:latin typeface="+mj-lt"/>
              </a:rPr>
              <a:t>Outline</a:t>
            </a:r>
          </a:p>
        </p:txBody>
      </p:sp>
      <p:sp>
        <p:nvSpPr>
          <p:cNvPr id="4" name="Content Placeholder 2"/>
          <p:cNvSpPr txBox="1">
            <a:spLocks/>
          </p:cNvSpPr>
          <p:nvPr/>
        </p:nvSpPr>
        <p:spPr>
          <a:xfrm>
            <a:off x="304800" y="1112838"/>
            <a:ext cx="8686800" cy="4525962"/>
          </a:xfrm>
          <a:prstGeom prst="rect">
            <a:avLst/>
          </a:prstGeom>
        </p:spPr>
        <p:txBody>
          <a:bodyPr/>
          <a:lstStyle/>
          <a:p>
            <a:pPr marL="342900" indent="-342900">
              <a:spcBef>
                <a:spcPct val="20000"/>
              </a:spcBef>
              <a:buFont typeface="Arial" pitchFamily="34" charset="0"/>
              <a:buChar char="•"/>
              <a:defRPr/>
            </a:pPr>
            <a:r>
              <a:rPr lang="en-US" sz="3600" dirty="0">
                <a:latin typeface="+mn-lt"/>
              </a:rPr>
              <a:t>Hurricane basics</a:t>
            </a:r>
          </a:p>
          <a:p>
            <a:pPr marL="342900" indent="-342900">
              <a:spcBef>
                <a:spcPct val="20000"/>
              </a:spcBef>
              <a:buFont typeface="Arial" pitchFamily="34" charset="0"/>
              <a:buChar char="•"/>
              <a:defRPr/>
            </a:pPr>
            <a:r>
              <a:rPr lang="en-US" sz="3600" dirty="0">
                <a:latin typeface="+mn-lt"/>
              </a:rPr>
              <a:t>Tools for observing hurricanes</a:t>
            </a:r>
          </a:p>
          <a:p>
            <a:pPr marL="342900" indent="-342900">
              <a:spcBef>
                <a:spcPct val="20000"/>
              </a:spcBef>
              <a:buFont typeface="Arial" pitchFamily="34" charset="0"/>
              <a:buChar char="•"/>
              <a:defRPr/>
            </a:pPr>
            <a:r>
              <a:rPr lang="en-US" sz="3600" dirty="0">
                <a:solidFill>
                  <a:prstClr val="white"/>
                </a:solidFill>
                <a:latin typeface="Calibri"/>
              </a:rPr>
              <a:t>Use of observations to improve hurricane forecasts</a:t>
            </a:r>
          </a:p>
          <a:p>
            <a:pPr marL="342900" indent="-342900">
              <a:spcBef>
                <a:spcPct val="20000"/>
              </a:spcBef>
              <a:buFont typeface="Arial" pitchFamily="34" charset="0"/>
              <a:buChar char="•"/>
              <a:defRPr/>
            </a:pPr>
            <a:r>
              <a:rPr lang="en-US" sz="3600" dirty="0">
                <a:latin typeface="+mn-lt"/>
              </a:rPr>
              <a:t>Views from the aircraft</a:t>
            </a:r>
          </a:p>
          <a:p>
            <a:pPr marL="342900" indent="-342900">
              <a:spcBef>
                <a:spcPct val="20000"/>
              </a:spcBef>
              <a:buFont typeface="Arial" pitchFamily="34" charset="0"/>
              <a:buChar char="•"/>
              <a:defRPr/>
            </a:pPr>
            <a:endParaRPr lang="en-US" sz="3600" dirty="0">
              <a:latin typeface="+mn-lt"/>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026" descr="P3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4800"/>
            <a:ext cx="90297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3"/>
          <p:cNvSpPr txBox="1">
            <a:spLocks noChangeArrowheads="1"/>
          </p:cNvSpPr>
          <p:nvPr/>
        </p:nvSpPr>
        <p:spPr bwMode="auto">
          <a:xfrm>
            <a:off x="152400" y="152400"/>
            <a:ext cx="9032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7200" b="1" i="1">
                <a:solidFill>
                  <a:schemeClr val="bg2"/>
                </a:solidFill>
                <a:latin typeface="Calibri" pitchFamily="34" charset="0"/>
              </a:rPr>
              <a:t>Views from the aircraft</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754" name="Picture 2" descr="WIS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85888"/>
            <a:ext cx="80676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p:cNvSpPr txBox="1">
            <a:spLocks noChangeArrowheads="1"/>
          </p:cNvSpPr>
          <p:nvPr/>
        </p:nvSpPr>
        <p:spPr bwMode="auto">
          <a:xfrm>
            <a:off x="2486025" y="500063"/>
            <a:ext cx="379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a:solidFill>
                  <a:srgbClr val="FFFFFF"/>
                </a:solidFill>
                <a:latin typeface="Calibri" pitchFamily="34" charset="0"/>
              </a:rPr>
              <a:t>Inside the P-3 Aircraft</a:t>
            </a:r>
            <a:endParaRPr lang="en-US" altLang="en-US" sz="2000">
              <a:solidFill>
                <a:srgbClr val="FFFFFF"/>
              </a:solidFill>
              <a:latin typeface="Calibri" pitchFamily="34" charset="0"/>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2335213" y="228600"/>
            <a:ext cx="447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a:solidFill>
                  <a:srgbClr val="FFFFFF"/>
                </a:solidFill>
                <a:latin typeface="Calibri" pitchFamily="34" charset="0"/>
              </a:rPr>
              <a:t>Dropsonde release on P-3</a:t>
            </a:r>
            <a:endParaRPr lang="en-US" altLang="en-US" sz="2000">
              <a:solidFill>
                <a:srgbClr val="FFFFFF"/>
              </a:solidFill>
              <a:latin typeface="Calibri" pitchFamily="34" charset="0"/>
            </a:endParaRPr>
          </a:p>
        </p:txBody>
      </p:sp>
      <p:pic>
        <p:nvPicPr>
          <p:cNvPr id="5" name="Untitl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8825"/>
            <a:ext cx="9144000" cy="525779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9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026" descr="cab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855663"/>
            <a:ext cx="74295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2397125" y="152400"/>
            <a:ext cx="3971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a:solidFill>
                  <a:srgbClr val="FFFFFF"/>
                </a:solidFill>
                <a:latin typeface="Calibri" pitchFamily="34" charset="0"/>
              </a:rPr>
              <a:t>Inside the G-IV Aircraft</a:t>
            </a:r>
            <a:endParaRPr lang="en-US" altLang="en-US" sz="2000">
              <a:solidFill>
                <a:srgbClr val="FFFFFF"/>
              </a:solidFill>
              <a:latin typeface="Calibri" pitchFamily="34" charset="0"/>
            </a:endParaRP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eye_ven_v"/>
          <p:cNvPicPr>
            <a:picLocks noChangeAspect="1" noChangeArrowheads="1"/>
          </p:cNvPicPr>
          <p:nvPr/>
        </p:nvPicPr>
        <p:blipFill>
          <a:blip r:embed="rId3">
            <a:extLst>
              <a:ext uri="{28A0092B-C50C-407E-A947-70E740481C1C}">
                <a14:useLocalDpi xmlns:a14="http://schemas.microsoft.com/office/drawing/2010/main" val="0"/>
              </a:ext>
            </a:extLst>
          </a:blip>
          <a:srcRect r="8611" b="43210"/>
          <a:stretch>
            <a:fillRect/>
          </a:stretch>
        </p:blipFill>
        <p:spPr bwMode="auto">
          <a:xfrm>
            <a:off x="76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g19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109538" y="5437188"/>
            <a:ext cx="36766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a:spcBef>
                <a:spcPct val="0"/>
              </a:spcBef>
              <a:buClrTx/>
              <a:buSzTx/>
              <a:buFontTx/>
              <a:buNone/>
            </a:pPr>
            <a:r>
              <a:rPr lang="en-US" altLang="en-US" b="1">
                <a:solidFill>
                  <a:srgbClr val="FFFFFF"/>
                </a:solidFill>
                <a:latin typeface="Arial" charset="0"/>
              </a:rPr>
              <a:t>low clouds above </a:t>
            </a:r>
          </a:p>
          <a:p>
            <a:pPr algn="ctr">
              <a:spcBef>
                <a:spcPct val="0"/>
              </a:spcBef>
              <a:buClrTx/>
              <a:buSzTx/>
              <a:buFontTx/>
              <a:buNone/>
            </a:pPr>
            <a:r>
              <a:rPr lang="en-US" altLang="en-US" b="1">
                <a:solidFill>
                  <a:srgbClr val="FFFFFF"/>
                </a:solidFill>
                <a:latin typeface="Arial" charset="0"/>
              </a:rPr>
              <a:t>sea-surface</a:t>
            </a:r>
          </a:p>
        </p:txBody>
      </p:sp>
      <p:sp>
        <p:nvSpPr>
          <p:cNvPr id="78852" name="Line 4"/>
          <p:cNvSpPr>
            <a:spLocks noChangeShapeType="1"/>
          </p:cNvSpPr>
          <p:nvPr/>
        </p:nvSpPr>
        <p:spPr bwMode="auto">
          <a:xfrm>
            <a:off x="3581400" y="5867400"/>
            <a:ext cx="14478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3" name="Line 5"/>
          <p:cNvSpPr>
            <a:spLocks noChangeShapeType="1"/>
          </p:cNvSpPr>
          <p:nvPr/>
        </p:nvSpPr>
        <p:spPr bwMode="auto">
          <a:xfrm>
            <a:off x="3124200" y="6324600"/>
            <a:ext cx="3810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4" name="Text Box 6"/>
          <p:cNvSpPr txBox="1">
            <a:spLocks noChangeArrowheads="1"/>
          </p:cNvSpPr>
          <p:nvPr/>
        </p:nvSpPr>
        <p:spPr bwMode="auto">
          <a:xfrm>
            <a:off x="7239000" y="3836988"/>
            <a:ext cx="1627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spcBef>
                <a:spcPct val="0"/>
              </a:spcBef>
              <a:buClrTx/>
              <a:buSzTx/>
              <a:buFontTx/>
              <a:buNone/>
            </a:pPr>
            <a:r>
              <a:rPr lang="en-US" altLang="en-US" b="1">
                <a:solidFill>
                  <a:srgbClr val="FFFFFF"/>
                </a:solidFill>
                <a:latin typeface="Arial" charset="0"/>
              </a:rPr>
              <a:t>eyewall</a:t>
            </a:r>
          </a:p>
        </p:txBody>
      </p:sp>
      <p:sp>
        <p:nvSpPr>
          <p:cNvPr id="78855" name="Line 7"/>
          <p:cNvSpPr>
            <a:spLocks noChangeShapeType="1"/>
          </p:cNvSpPr>
          <p:nvPr/>
        </p:nvSpPr>
        <p:spPr bwMode="auto">
          <a:xfrm flipH="1" flipV="1">
            <a:off x="5867400" y="1371600"/>
            <a:ext cx="1447800" cy="266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6" name="Line 8"/>
          <p:cNvSpPr>
            <a:spLocks noChangeShapeType="1"/>
          </p:cNvSpPr>
          <p:nvPr/>
        </p:nvSpPr>
        <p:spPr bwMode="auto">
          <a:xfrm flipH="1">
            <a:off x="5943600" y="4343400"/>
            <a:ext cx="137160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7" name="Text Box 9"/>
          <p:cNvSpPr txBox="1">
            <a:spLocks noChangeArrowheads="1"/>
          </p:cNvSpPr>
          <p:nvPr/>
        </p:nvSpPr>
        <p:spPr bwMode="auto">
          <a:xfrm>
            <a:off x="457200" y="76200"/>
            <a:ext cx="8604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spcBef>
                <a:spcPct val="0"/>
              </a:spcBef>
              <a:buClrTx/>
              <a:buSzTx/>
              <a:buFontTx/>
              <a:buNone/>
            </a:pPr>
            <a:r>
              <a:rPr lang="en-US" altLang="en-US" b="1">
                <a:solidFill>
                  <a:srgbClr val="FFFFFF"/>
                </a:solidFill>
                <a:latin typeface="Arial" charset="0"/>
              </a:rPr>
              <a:t>Within the Eye of Hurricane Georges (1998)</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DSC054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434975" y="76200"/>
            <a:ext cx="7947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spcBef>
                <a:spcPct val="0"/>
              </a:spcBef>
              <a:buClrTx/>
              <a:buSzTx/>
              <a:buFontTx/>
              <a:buNone/>
            </a:pPr>
            <a:r>
              <a:rPr lang="en-US" altLang="en-US" b="1">
                <a:solidFill>
                  <a:srgbClr val="FFFFFF"/>
                </a:solidFill>
                <a:latin typeface="Arial" charset="0"/>
              </a:rPr>
              <a:t>In the Eye of the Hurricane Isabel (2003)</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5597525" y="4191000"/>
            <a:ext cx="3546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spcBef>
                <a:spcPct val="0"/>
              </a:spcBef>
              <a:buClrTx/>
              <a:buSzTx/>
              <a:buFontTx/>
              <a:buNone/>
            </a:pPr>
            <a:r>
              <a:rPr lang="en-US" altLang="en-US" sz="2800" b="1">
                <a:solidFill>
                  <a:srgbClr val="FFFFFF"/>
                </a:solidFill>
                <a:latin typeface="Arial" charset="0"/>
              </a:rPr>
              <a:t>Wind-blown streaks</a:t>
            </a:r>
          </a:p>
        </p:txBody>
      </p:sp>
      <p:sp>
        <p:nvSpPr>
          <p:cNvPr id="79875" name="Line 3"/>
          <p:cNvSpPr>
            <a:spLocks noChangeShapeType="1"/>
          </p:cNvSpPr>
          <p:nvPr/>
        </p:nvSpPr>
        <p:spPr bwMode="auto">
          <a:xfrm flipH="1">
            <a:off x="5943600" y="4724400"/>
            <a:ext cx="38100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76" name="Line 4"/>
          <p:cNvSpPr>
            <a:spLocks noChangeShapeType="1"/>
          </p:cNvSpPr>
          <p:nvPr/>
        </p:nvSpPr>
        <p:spPr bwMode="auto">
          <a:xfrm>
            <a:off x="7391400" y="4724400"/>
            <a:ext cx="4572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77" name="Text Box 5"/>
          <p:cNvSpPr txBox="1">
            <a:spLocks noChangeArrowheads="1"/>
          </p:cNvSpPr>
          <p:nvPr/>
        </p:nvSpPr>
        <p:spPr bwMode="auto">
          <a:xfrm>
            <a:off x="593725" y="4103688"/>
            <a:ext cx="2876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spcBef>
                <a:spcPct val="0"/>
              </a:spcBef>
              <a:buClrTx/>
              <a:buSzTx/>
              <a:buFontTx/>
              <a:buNone/>
            </a:pPr>
            <a:r>
              <a:rPr lang="en-US" altLang="en-US" sz="2800" b="1">
                <a:solidFill>
                  <a:srgbClr val="FFFFFF"/>
                </a:solidFill>
                <a:latin typeface="Arial" charset="0"/>
              </a:rPr>
              <a:t>Breaking waves</a:t>
            </a:r>
          </a:p>
        </p:txBody>
      </p:sp>
      <p:sp>
        <p:nvSpPr>
          <p:cNvPr id="79878" name="Line 6"/>
          <p:cNvSpPr>
            <a:spLocks noChangeShapeType="1"/>
          </p:cNvSpPr>
          <p:nvPr/>
        </p:nvSpPr>
        <p:spPr bwMode="auto">
          <a:xfrm flipV="1">
            <a:off x="2057400" y="3505200"/>
            <a:ext cx="3048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79" name="Line 7"/>
          <p:cNvSpPr>
            <a:spLocks noChangeShapeType="1"/>
          </p:cNvSpPr>
          <p:nvPr/>
        </p:nvSpPr>
        <p:spPr bwMode="auto">
          <a:xfrm>
            <a:off x="2286000" y="4724400"/>
            <a:ext cx="8382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9880" name="Picture 8" descr="DSC053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Text Box 9"/>
          <p:cNvSpPr txBox="1">
            <a:spLocks noChangeArrowheads="1"/>
          </p:cNvSpPr>
          <p:nvPr/>
        </p:nvSpPr>
        <p:spPr bwMode="auto">
          <a:xfrm>
            <a:off x="838200" y="228600"/>
            <a:ext cx="7834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spcBef>
                <a:spcPct val="0"/>
              </a:spcBef>
              <a:buClrTx/>
              <a:buSzTx/>
              <a:buFontTx/>
              <a:buNone/>
            </a:pPr>
            <a:r>
              <a:rPr lang="en-US" altLang="en-US" b="1">
                <a:solidFill>
                  <a:srgbClr val="FFFFFF"/>
                </a:solidFill>
                <a:latin typeface="Arial" charset="0"/>
              </a:rPr>
              <a:t>Sea state under Hurricane Isabel (2003)</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F15248-794D-4DFE-A59C-D71BC59068E8}" type="slidenum">
              <a:rPr lang="en-US" smtClean="0"/>
              <a:pPr>
                <a:defRPr/>
              </a:pPr>
              <a:t>38</a:t>
            </a:fld>
            <a:endParaRPr lang="en-US"/>
          </a:p>
        </p:txBody>
      </p:sp>
      <p:sp>
        <p:nvSpPr>
          <p:cNvPr id="4" name="Rectangle 7"/>
          <p:cNvSpPr txBox="1">
            <a:spLocks noChangeArrowheads="1"/>
          </p:cNvSpPr>
          <p:nvPr/>
        </p:nvSpPr>
        <p:spPr>
          <a:xfrm>
            <a:off x="0" y="304800"/>
            <a:ext cx="9144000" cy="931863"/>
          </a:xfrm>
          <a:prstGeom prst="rect">
            <a:avLst/>
          </a:prstGeom>
        </p:spPr>
        <p:txBody>
          <a:bodyPr>
            <a:normAutofit fontScale="97500"/>
          </a:bodyPr>
          <a:lstStyle/>
          <a:p>
            <a:pPr algn="ctr" fontAlgn="auto">
              <a:spcAft>
                <a:spcPts val="0"/>
              </a:spcAft>
              <a:defRPr/>
            </a:pPr>
            <a:r>
              <a:rPr lang="en-US" sz="4800" dirty="0">
                <a:solidFill>
                  <a:srgbClr val="FFFF00"/>
                </a:solidFill>
                <a:latin typeface="+mj-lt"/>
                <a:ea typeface="Calibri" charset="0"/>
                <a:cs typeface="Calibri" charset="0"/>
              </a:rPr>
              <a:t>Low-level flight</a:t>
            </a:r>
            <a:endParaRPr lang="en-US" sz="3200" dirty="0">
              <a:solidFill>
                <a:srgbClr val="FFFF00"/>
              </a:solidFill>
              <a:latin typeface="+mj-lt"/>
              <a:ea typeface="Calibri" charset="0"/>
              <a:cs typeface="Calibri" charset="0"/>
            </a:endParaRPr>
          </a:p>
        </p:txBody>
      </p:sp>
      <p:pic>
        <p:nvPicPr>
          <p:cNvPr id="5" name="waves_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4495" y="1189310"/>
            <a:ext cx="7251608" cy="531784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108CCF3-516B-48D8-BBD0-F65EB020E496}" type="slidenum">
              <a:rPr lang="en-US" smtClean="0"/>
              <a:pPr>
                <a:defRPr/>
              </a:pPr>
              <a:t>39</a:t>
            </a:fld>
            <a:endParaRPr lang="en-US"/>
          </a:p>
        </p:txBody>
      </p:sp>
      <p:sp>
        <p:nvSpPr>
          <p:cNvPr id="4" name="Rectangle 7"/>
          <p:cNvSpPr txBox="1">
            <a:spLocks noChangeArrowheads="1"/>
          </p:cNvSpPr>
          <p:nvPr/>
        </p:nvSpPr>
        <p:spPr>
          <a:xfrm>
            <a:off x="0" y="304800"/>
            <a:ext cx="9144000" cy="931863"/>
          </a:xfrm>
          <a:prstGeom prst="rect">
            <a:avLst/>
          </a:prstGeom>
        </p:spPr>
        <p:txBody>
          <a:bodyPr>
            <a:normAutofit fontScale="97500"/>
          </a:bodyPr>
          <a:lstStyle/>
          <a:p>
            <a:pPr algn="ctr" fontAlgn="auto">
              <a:spcAft>
                <a:spcPts val="0"/>
              </a:spcAft>
              <a:defRPr/>
            </a:pPr>
            <a:r>
              <a:rPr lang="en-US" sz="4800" dirty="0">
                <a:solidFill>
                  <a:srgbClr val="FFFF00"/>
                </a:solidFill>
                <a:latin typeface="+mj-lt"/>
                <a:ea typeface="Calibri" charset="0"/>
                <a:cs typeface="Calibri" charset="0"/>
              </a:rPr>
              <a:t>Stadium effect</a:t>
            </a:r>
            <a:endParaRPr lang="en-US" sz="3200" dirty="0">
              <a:solidFill>
                <a:srgbClr val="FFFF00"/>
              </a:solidFill>
              <a:latin typeface="+mj-lt"/>
              <a:ea typeface="Calibri" charset="0"/>
              <a:cs typeface="Calibri" charset="0"/>
            </a:endParaRPr>
          </a:p>
        </p:txBody>
      </p:sp>
      <p:pic>
        <p:nvPicPr>
          <p:cNvPr id="5" name="Katrina_eye_P3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4193" y="1176252"/>
            <a:ext cx="7024018" cy="526801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54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WordArt 2"/>
          <p:cNvSpPr>
            <a:spLocks noChangeArrowheads="1" noChangeShapeType="1" noTextEdit="1"/>
          </p:cNvSpPr>
          <p:nvPr/>
        </p:nvSpPr>
        <p:spPr bwMode="auto">
          <a:xfrm>
            <a:off x="1752600" y="1600200"/>
            <a:ext cx="5715000" cy="1295400"/>
          </a:xfrm>
          <a:prstGeom prst="rect">
            <a:avLst/>
          </a:prstGeom>
        </p:spPr>
        <p:txBody>
          <a:bodyPr wrap="none" fromWordArt="1">
            <a:prstTxWarp prst="textDoubleWave1">
              <a:avLst>
                <a:gd name="adj1" fmla="val 6500"/>
                <a:gd name="adj2" fmla="val 0"/>
              </a:avLst>
            </a:prstTxWarp>
          </a:bodyPr>
          <a:lstStyle/>
          <a:p>
            <a:pPr algn="ctr"/>
            <a:r>
              <a:rPr lang="en-US" sz="3600" kern="10" spc="720">
                <a:ln w="12700">
                  <a:solidFill>
                    <a:srgbClr val="000099"/>
                  </a:solidFill>
                  <a:round/>
                  <a:headEnd/>
                  <a:tailEnd/>
                </a:ln>
                <a:solidFill>
                  <a:srgbClr val="33CCFF"/>
                </a:solidFill>
                <a:effectLst>
                  <a:outerShdw dist="125724" dir="18900000" algn="ctr" rotWithShape="0">
                    <a:srgbClr val="000099"/>
                  </a:outerShdw>
                </a:effectLst>
                <a:latin typeface="Impact"/>
              </a:rPr>
              <a:t>Recipe for a Hurricane</a:t>
            </a:r>
          </a:p>
        </p:txBody>
      </p:sp>
      <p:pic>
        <p:nvPicPr>
          <p:cNvPr id="460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3124200"/>
            <a:ext cx="36449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3"/>
          <p:cNvSpPr txBox="1">
            <a:spLocks noChangeArrowheads="1"/>
          </p:cNvSpPr>
          <p:nvPr/>
        </p:nvSpPr>
        <p:spPr bwMode="auto">
          <a:xfrm>
            <a:off x="1524000" y="0"/>
            <a:ext cx="6334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7200" i="1" u="sng">
                <a:latin typeface="Calibri" pitchFamily="34" charset="0"/>
              </a:rPr>
              <a:t>Hurricane basics</a:t>
            </a: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DA1DD72-71BB-404C-BE12-A575C07D6412}" type="slidenum">
              <a:rPr lang="en-US" smtClean="0"/>
              <a:pPr>
                <a:defRPr/>
              </a:pPr>
              <a:t>40</a:t>
            </a:fld>
            <a:endParaRPr lang="en-US"/>
          </a:p>
        </p:txBody>
      </p:sp>
      <p:pic>
        <p:nvPicPr>
          <p:cNvPr id="3" name="Picture 2" descr="IMG_58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8075" y="1171575"/>
            <a:ext cx="7094538"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txBox="1">
            <a:spLocks noChangeArrowheads="1"/>
          </p:cNvSpPr>
          <p:nvPr/>
        </p:nvSpPr>
        <p:spPr>
          <a:xfrm>
            <a:off x="0" y="304800"/>
            <a:ext cx="9144000" cy="931863"/>
          </a:xfrm>
          <a:prstGeom prst="rect">
            <a:avLst/>
          </a:prstGeom>
        </p:spPr>
        <p:txBody>
          <a:bodyPr>
            <a:normAutofit fontScale="97500"/>
          </a:bodyPr>
          <a:lstStyle/>
          <a:p>
            <a:pPr algn="ctr" fontAlgn="auto">
              <a:spcAft>
                <a:spcPts val="0"/>
              </a:spcAft>
              <a:defRPr/>
            </a:pPr>
            <a:r>
              <a:rPr lang="en-US" sz="4800" dirty="0">
                <a:solidFill>
                  <a:srgbClr val="FFFF00"/>
                </a:solidFill>
                <a:latin typeface="+mj-lt"/>
                <a:ea typeface="Calibri" charset="0"/>
                <a:cs typeface="Calibri" charset="0"/>
              </a:rPr>
              <a:t>Impressed scientists</a:t>
            </a:r>
            <a:endParaRPr lang="en-US" sz="3200" dirty="0">
              <a:solidFill>
                <a:srgbClr val="FFFF00"/>
              </a:solidFill>
              <a:latin typeface="+mj-lt"/>
              <a:ea typeface="Calibri" charset="0"/>
              <a:cs typeface="Calibri"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702D8AD-19B5-4C99-9164-049EB1042C86}" type="slidenum">
              <a:rPr lang="en-US" smtClean="0"/>
              <a:pPr>
                <a:defRPr/>
              </a:pPr>
              <a:t>41</a:t>
            </a:fld>
            <a:endParaRPr lang="en-US"/>
          </a:p>
        </p:txBody>
      </p:sp>
      <p:sp>
        <p:nvSpPr>
          <p:cNvPr id="4" name="Title 1"/>
          <p:cNvSpPr txBox="1">
            <a:spLocks/>
          </p:cNvSpPr>
          <p:nvPr/>
        </p:nvSpPr>
        <p:spPr>
          <a:xfrm>
            <a:off x="457200" y="152400"/>
            <a:ext cx="8229600" cy="1143000"/>
          </a:xfrm>
          <a:prstGeom prst="rect">
            <a:avLst/>
          </a:prstGeom>
        </p:spPr>
        <p:txBody>
          <a:bodyPr/>
          <a:lstStyle/>
          <a:p>
            <a:pPr algn="ctr">
              <a:defRPr/>
            </a:pPr>
            <a:r>
              <a:rPr lang="en-US" sz="4400" dirty="0">
                <a:solidFill>
                  <a:srgbClr val="FFFF00"/>
                </a:solidFill>
                <a:latin typeface="+mj-lt"/>
                <a:ea typeface="+mj-ea"/>
                <a:cs typeface="+mj-cs"/>
              </a:rPr>
              <a:t>Summary</a:t>
            </a:r>
          </a:p>
        </p:txBody>
      </p:sp>
      <p:sp>
        <p:nvSpPr>
          <p:cNvPr id="5" name="Content Placeholder 2"/>
          <p:cNvSpPr txBox="1">
            <a:spLocks/>
          </p:cNvSpPr>
          <p:nvPr/>
        </p:nvSpPr>
        <p:spPr>
          <a:xfrm>
            <a:off x="457200" y="990600"/>
            <a:ext cx="8229600" cy="4906963"/>
          </a:xfrm>
          <a:prstGeom prst="rect">
            <a:avLst/>
          </a:prstGeom>
        </p:spPr>
        <p:txBody>
          <a:bodyPr/>
          <a:lstStyle/>
          <a:p>
            <a:pPr marL="342900" indent="-342900">
              <a:spcBef>
                <a:spcPct val="20000"/>
              </a:spcBef>
              <a:buFont typeface="Arial" pitchFamily="34" charset="0"/>
              <a:buChar char="•"/>
              <a:defRPr/>
            </a:pPr>
            <a:r>
              <a:rPr lang="en-US" sz="2400" dirty="0">
                <a:latin typeface="+mn-lt"/>
              </a:rPr>
              <a:t>Observations are a critical component to a balanced approach to improving the understanding and prediction of hurricanes</a:t>
            </a:r>
          </a:p>
          <a:p>
            <a:pPr marL="342900" indent="-342900">
              <a:spcBef>
                <a:spcPct val="20000"/>
              </a:spcBef>
              <a:buFont typeface="Arial" pitchFamily="34" charset="0"/>
              <a:buChar char="•"/>
              <a:defRPr/>
            </a:pPr>
            <a:r>
              <a:rPr lang="en-US" sz="2400" dirty="0">
                <a:latin typeface="+mn-lt"/>
              </a:rPr>
              <a:t>Wealth of observations across multiple scales have been collected over many years, and they continue to be collected</a:t>
            </a:r>
          </a:p>
          <a:p>
            <a:pPr marL="342900" indent="-342900">
              <a:spcBef>
                <a:spcPct val="20000"/>
              </a:spcBef>
              <a:buFont typeface="Arial" pitchFamily="34" charset="0"/>
              <a:buChar char="•"/>
              <a:defRPr/>
            </a:pPr>
            <a:r>
              <a:rPr lang="en-US" sz="2400" dirty="0">
                <a:latin typeface="+mn-lt"/>
              </a:rPr>
              <a:t>New tools and platforms being developed to collect observations (e.g., Global Hawk, Coyote UAS)</a:t>
            </a:r>
          </a:p>
          <a:p>
            <a:pPr marL="342900" indent="-342900">
              <a:spcBef>
                <a:spcPct val="20000"/>
              </a:spcBef>
              <a:buFont typeface="Arial" pitchFamily="34" charset="0"/>
              <a:buChar char="•"/>
              <a:defRPr/>
            </a:pPr>
            <a:r>
              <a:rPr lang="en-US" sz="2400" dirty="0">
                <a:latin typeface="+mn-lt"/>
              </a:rPr>
              <a:t>These observations serve a variety of purposes to improve hurricane forecasts</a:t>
            </a:r>
          </a:p>
          <a:p>
            <a:pPr marL="800100" lvl="1" indent="-342900">
              <a:spcBef>
                <a:spcPct val="20000"/>
              </a:spcBef>
              <a:buFont typeface="Arial" pitchFamily="34" charset="0"/>
              <a:buChar char="•"/>
              <a:defRPr/>
            </a:pPr>
            <a:r>
              <a:rPr lang="en-US" sz="2400" dirty="0">
                <a:latin typeface="+mn-lt"/>
              </a:rPr>
              <a:t>Model evaluation</a:t>
            </a:r>
          </a:p>
          <a:p>
            <a:pPr marL="800100" lvl="1" indent="-342900">
              <a:spcBef>
                <a:spcPct val="20000"/>
              </a:spcBef>
              <a:buFont typeface="Arial" pitchFamily="34" charset="0"/>
              <a:buChar char="•"/>
              <a:defRPr/>
            </a:pPr>
            <a:r>
              <a:rPr lang="en-US" sz="2400" dirty="0">
                <a:latin typeface="+mn-lt"/>
              </a:rPr>
              <a:t>Data assimilation</a:t>
            </a:r>
          </a:p>
          <a:p>
            <a:pPr marL="800100" lvl="1" indent="-342900">
              <a:spcBef>
                <a:spcPct val="20000"/>
              </a:spcBef>
              <a:buFont typeface="Arial" pitchFamily="34" charset="0"/>
              <a:buChar char="•"/>
              <a:defRPr/>
            </a:pPr>
            <a:r>
              <a:rPr lang="en-US" sz="2400" dirty="0">
                <a:latin typeface="+mn-lt"/>
              </a:rPr>
              <a:t>Hypothesis testing</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0A8593-A397-422A-8146-15847701BCF3}" type="slidenum">
              <a:rPr lang="en-US" smtClean="0"/>
              <a:pPr>
                <a:defRPr/>
              </a:pPr>
              <a:t>42</a:t>
            </a:fld>
            <a:endParaRPr lang="en-US"/>
          </a:p>
        </p:txBody>
      </p:sp>
      <p:sp>
        <p:nvSpPr>
          <p:cNvPr id="3" name="TextBox 2"/>
          <p:cNvSpPr txBox="1"/>
          <p:nvPr/>
        </p:nvSpPr>
        <p:spPr>
          <a:xfrm>
            <a:off x="3276600" y="2590800"/>
            <a:ext cx="2759075" cy="769938"/>
          </a:xfrm>
          <a:prstGeom prst="rect">
            <a:avLst/>
          </a:prstGeom>
          <a:noFill/>
        </p:spPr>
        <p:txBody>
          <a:bodyPr wrap="none">
            <a:spAutoFit/>
          </a:bodyPr>
          <a:lstStyle/>
          <a:p>
            <a:pPr>
              <a:defRPr/>
            </a:pPr>
            <a:r>
              <a:rPr lang="en-US" sz="4400" dirty="0">
                <a:latin typeface="+mj-lt"/>
              </a:rPr>
              <a:t>Extra slides</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525A16-C180-46E3-95D8-820E43EE114E}" type="slidenum">
              <a:rPr lang="en-US" smtClean="0"/>
              <a:pPr>
                <a:defRPr/>
              </a:pPr>
              <a:t>43</a:t>
            </a:fld>
            <a:endParaRPr lang="en-US"/>
          </a:p>
        </p:txBody>
      </p:sp>
      <p:sp>
        <p:nvSpPr>
          <p:cNvPr id="3" name="TextBox 2"/>
          <p:cNvSpPr txBox="1"/>
          <p:nvPr/>
        </p:nvSpPr>
        <p:spPr>
          <a:xfrm>
            <a:off x="3276600" y="63500"/>
            <a:ext cx="2490788" cy="769938"/>
          </a:xfrm>
          <a:prstGeom prst="rect">
            <a:avLst/>
          </a:prstGeom>
          <a:noFill/>
        </p:spPr>
        <p:txBody>
          <a:bodyPr wrap="none">
            <a:spAutoFit/>
          </a:bodyPr>
          <a:lstStyle/>
          <a:p>
            <a:pPr>
              <a:defRPr/>
            </a:pPr>
            <a:r>
              <a:rPr lang="en-US" sz="4400" dirty="0">
                <a:solidFill>
                  <a:srgbClr val="FFFF00"/>
                </a:solidFill>
                <a:latin typeface="+mj-lt"/>
              </a:rPr>
              <a:t>Questions</a:t>
            </a:r>
          </a:p>
        </p:txBody>
      </p:sp>
      <p:sp>
        <p:nvSpPr>
          <p:cNvPr id="4" name="Content Placeholder 2"/>
          <p:cNvSpPr txBox="1">
            <a:spLocks/>
          </p:cNvSpPr>
          <p:nvPr/>
        </p:nvSpPr>
        <p:spPr>
          <a:xfrm>
            <a:off x="304800" y="1112838"/>
            <a:ext cx="8686800" cy="4525962"/>
          </a:xfrm>
          <a:prstGeom prst="rect">
            <a:avLst/>
          </a:prstGeom>
        </p:spPr>
        <p:txBody>
          <a:bodyPr/>
          <a:lstStyle/>
          <a:p>
            <a:pPr marL="342900" indent="-342900">
              <a:spcBef>
                <a:spcPct val="20000"/>
              </a:spcBef>
              <a:buFont typeface="Arial" pitchFamily="34" charset="0"/>
              <a:buChar char="•"/>
              <a:defRPr/>
            </a:pPr>
            <a:r>
              <a:rPr lang="en-US" sz="3200" dirty="0">
                <a:latin typeface="+mn-lt"/>
              </a:rPr>
              <a:t>What are key ingredients for hurricane formation?</a:t>
            </a:r>
          </a:p>
          <a:p>
            <a:pPr marL="342900" indent="-342900">
              <a:spcBef>
                <a:spcPct val="20000"/>
              </a:spcBef>
              <a:buFont typeface="Arial" pitchFamily="34" charset="0"/>
              <a:buChar char="•"/>
              <a:defRPr/>
            </a:pPr>
            <a:r>
              <a:rPr lang="en-US" sz="3200" dirty="0">
                <a:latin typeface="+mn-lt"/>
              </a:rPr>
              <a:t>What are some platforms and instruments important in observing hurricanes?</a:t>
            </a:r>
          </a:p>
          <a:p>
            <a:pPr marL="342900" indent="-342900">
              <a:spcBef>
                <a:spcPct val="20000"/>
              </a:spcBef>
              <a:buFont typeface="Arial" pitchFamily="34" charset="0"/>
              <a:buChar char="•"/>
              <a:defRPr/>
            </a:pPr>
            <a:r>
              <a:rPr lang="en-US" sz="3200" dirty="0">
                <a:latin typeface="+mn-lt"/>
              </a:rPr>
              <a:t>What considerations should be made when deciding what types of platforms and instruments to use in observing hurricanes?</a:t>
            </a:r>
          </a:p>
          <a:p>
            <a:pPr marL="342900" indent="-342900">
              <a:spcBef>
                <a:spcPct val="20000"/>
              </a:spcBef>
              <a:buFont typeface="Arial" pitchFamily="34" charset="0"/>
              <a:buChar char="•"/>
              <a:defRPr/>
            </a:pPr>
            <a:r>
              <a:rPr lang="en-US" sz="3200" dirty="0">
                <a:latin typeface="+mn-lt"/>
              </a:rPr>
              <a:t>How can observations be used to improve hurricane forecasts?</a:t>
            </a:r>
          </a:p>
          <a:p>
            <a:pPr>
              <a:spcBef>
                <a:spcPct val="20000"/>
              </a:spcBef>
              <a:defRPr/>
            </a:pPr>
            <a:endParaRPr lang="en-US" sz="3200" dirty="0">
              <a:latin typeface="+mn-lt"/>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FAC6777-598D-4759-A1F1-C6E035221EE8}" type="slidenum">
              <a:rPr lang="en-US" smtClean="0"/>
              <a:pPr>
                <a:defRPr/>
              </a:pPr>
              <a:t>44</a:t>
            </a:fld>
            <a:endParaRPr lang="en-US"/>
          </a:p>
        </p:txBody>
      </p:sp>
      <p:sp>
        <p:nvSpPr>
          <p:cNvPr id="3" name="TextBox 2"/>
          <p:cNvSpPr txBox="1"/>
          <p:nvPr/>
        </p:nvSpPr>
        <p:spPr>
          <a:xfrm>
            <a:off x="3276600" y="63500"/>
            <a:ext cx="2490788" cy="769938"/>
          </a:xfrm>
          <a:prstGeom prst="rect">
            <a:avLst/>
          </a:prstGeom>
          <a:noFill/>
        </p:spPr>
        <p:txBody>
          <a:bodyPr wrap="none">
            <a:spAutoFit/>
          </a:bodyPr>
          <a:lstStyle/>
          <a:p>
            <a:pPr>
              <a:defRPr/>
            </a:pPr>
            <a:r>
              <a:rPr lang="en-US" sz="4400" dirty="0">
                <a:solidFill>
                  <a:srgbClr val="FFFF00"/>
                </a:solidFill>
                <a:latin typeface="+mj-lt"/>
              </a:rPr>
              <a:t>Questions</a:t>
            </a:r>
          </a:p>
        </p:txBody>
      </p:sp>
      <p:sp>
        <p:nvSpPr>
          <p:cNvPr id="4" name="Content Placeholder 2"/>
          <p:cNvSpPr txBox="1">
            <a:spLocks/>
          </p:cNvSpPr>
          <p:nvPr/>
        </p:nvSpPr>
        <p:spPr>
          <a:xfrm>
            <a:off x="228600" y="762000"/>
            <a:ext cx="8915400" cy="4525963"/>
          </a:xfrm>
          <a:prstGeom prst="rect">
            <a:avLst/>
          </a:prstGeom>
        </p:spPr>
        <p:txBody>
          <a:bodyPr/>
          <a:lstStyle/>
          <a:p>
            <a:pPr marL="342900" indent="-342900">
              <a:spcBef>
                <a:spcPct val="20000"/>
              </a:spcBef>
              <a:buFont typeface="Arial" pitchFamily="34" charset="0"/>
              <a:buChar char="•"/>
              <a:defRPr/>
            </a:pPr>
            <a:r>
              <a:rPr lang="en-US" sz="2800" dirty="0">
                <a:latin typeface="+mn-lt"/>
              </a:rPr>
              <a:t>What are key ingredients for hurricane formation? </a:t>
            </a:r>
            <a:r>
              <a:rPr lang="en-US" sz="2800" dirty="0">
                <a:solidFill>
                  <a:srgbClr val="FFC000"/>
                </a:solidFill>
                <a:latin typeface="+mn-lt"/>
              </a:rPr>
              <a:t>Warm ocean, low vertical shear, preexisting forcing for convection</a:t>
            </a:r>
          </a:p>
          <a:p>
            <a:pPr marL="342900" indent="-342900">
              <a:spcBef>
                <a:spcPct val="20000"/>
              </a:spcBef>
              <a:buFont typeface="Arial" pitchFamily="34" charset="0"/>
              <a:buChar char="•"/>
              <a:defRPr/>
            </a:pPr>
            <a:r>
              <a:rPr lang="en-US" sz="2800" dirty="0">
                <a:latin typeface="+mn-lt"/>
              </a:rPr>
              <a:t>What are some airborne platforms and instruments important in observing hurricanes?   </a:t>
            </a:r>
            <a:r>
              <a:rPr lang="en-US" sz="2800" dirty="0">
                <a:solidFill>
                  <a:srgbClr val="FFC000"/>
                </a:solidFill>
                <a:latin typeface="+mn-lt"/>
              </a:rPr>
              <a:t>P-3, G-IV, Global Hawk, Coyote, airborne radar, </a:t>
            </a:r>
            <a:r>
              <a:rPr lang="en-US" sz="2800" dirty="0" err="1">
                <a:solidFill>
                  <a:srgbClr val="FFC000"/>
                </a:solidFill>
                <a:latin typeface="+mn-lt"/>
              </a:rPr>
              <a:t>dropsondes</a:t>
            </a:r>
            <a:r>
              <a:rPr lang="en-US" sz="2800" dirty="0">
                <a:solidFill>
                  <a:srgbClr val="FFC000"/>
                </a:solidFill>
                <a:latin typeface="+mn-lt"/>
              </a:rPr>
              <a:t>, SFMR</a:t>
            </a:r>
          </a:p>
          <a:p>
            <a:pPr marL="342900" indent="-342900">
              <a:spcBef>
                <a:spcPct val="20000"/>
              </a:spcBef>
              <a:buFont typeface="Arial" pitchFamily="34" charset="0"/>
              <a:buChar char="•"/>
              <a:defRPr/>
            </a:pPr>
            <a:r>
              <a:rPr lang="en-US" sz="2800" dirty="0">
                <a:latin typeface="+mn-lt"/>
              </a:rPr>
              <a:t>What considerations should be made when deciding what types of platforms and instruments to use in observing hurricanes? </a:t>
            </a:r>
            <a:r>
              <a:rPr lang="en-US" sz="2800" dirty="0">
                <a:solidFill>
                  <a:srgbClr val="FFC000"/>
                </a:solidFill>
                <a:latin typeface="+mn-lt"/>
              </a:rPr>
              <a:t>Types of measurements needed, location in storm, spatial coverage, temporal frequency</a:t>
            </a:r>
          </a:p>
          <a:p>
            <a:pPr marL="342900" indent="-342900">
              <a:spcBef>
                <a:spcPct val="20000"/>
              </a:spcBef>
              <a:buFont typeface="Arial" pitchFamily="34" charset="0"/>
              <a:buChar char="•"/>
              <a:defRPr/>
            </a:pPr>
            <a:r>
              <a:rPr lang="en-US" sz="2800" dirty="0">
                <a:latin typeface="+mn-lt"/>
              </a:rPr>
              <a:t>How can observations be used to improve hurricane forecasts? </a:t>
            </a:r>
            <a:r>
              <a:rPr lang="en-US" sz="2800" dirty="0">
                <a:solidFill>
                  <a:srgbClr val="FFC000"/>
                </a:solidFill>
                <a:latin typeface="+mn-lt"/>
              </a:rPr>
              <a:t>Data assimilation, model evaluation, hypothesis testing</a:t>
            </a:r>
          </a:p>
          <a:p>
            <a:pPr>
              <a:spcBef>
                <a:spcPct val="20000"/>
              </a:spcBef>
              <a:defRPr/>
            </a:pPr>
            <a:endParaRPr lang="en-US" sz="2800" dirty="0">
              <a:latin typeface="+mn-lt"/>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4294967295"/>
          </p:nvPr>
        </p:nvSpPr>
        <p:spPr bwMode="auto">
          <a:xfrm>
            <a:off x="68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fld id="{BCD9D035-46FB-4A17-ACF2-589FCCF5A1CA}" type="slidenum">
              <a:rPr lang="en-US" altLang="en-US" sz="1400">
                <a:solidFill>
                  <a:srgbClr val="FFFFFF"/>
                </a:solidFill>
              </a:rPr>
              <a:pPr eaLnBrk="1" hangingPunct="1">
                <a:spcBef>
                  <a:spcPct val="0"/>
                </a:spcBef>
                <a:buClrTx/>
                <a:buSzTx/>
                <a:buFontTx/>
                <a:buNone/>
              </a:pPr>
              <a:t>45</a:t>
            </a:fld>
            <a:endParaRPr lang="en-US" altLang="en-US" sz="1400">
              <a:solidFill>
                <a:srgbClr val="FFFFFF"/>
              </a:solidFill>
            </a:endParaRPr>
          </a:p>
        </p:txBody>
      </p:sp>
      <p:sp>
        <p:nvSpPr>
          <p:cNvPr id="218114" name="Rectangle 2"/>
          <p:cNvSpPr>
            <a:spLocks noGrp="1" noChangeArrowheads="1"/>
          </p:cNvSpPr>
          <p:nvPr>
            <p:ph type="title"/>
          </p:nvPr>
        </p:nvSpPr>
        <p:spPr>
          <a:xfrm>
            <a:off x="914400" y="-31750"/>
            <a:ext cx="7310438" cy="1098550"/>
          </a:xfrm>
        </p:spPr>
        <p:txBody>
          <a:bodyPr/>
          <a:lstStyle/>
          <a:p>
            <a:pPr>
              <a:defRPr/>
            </a:pPr>
            <a:r>
              <a:rPr lang="en-US" sz="2800" b="1" dirty="0" smtClean="0">
                <a:solidFill>
                  <a:srgbClr val="FFFF00"/>
                </a:solidFill>
              </a:rPr>
              <a:t>Real-time </a:t>
            </a:r>
            <a:r>
              <a:rPr lang="en-US" sz="2800" b="1" dirty="0">
                <a:solidFill>
                  <a:srgbClr val="FFFF00"/>
                </a:solidFill>
              </a:rPr>
              <a:t>Doppler Radar </a:t>
            </a:r>
            <a:r>
              <a:rPr lang="en-US" sz="2800" b="1" dirty="0" smtClean="0">
                <a:solidFill>
                  <a:srgbClr val="FFFF00"/>
                </a:solidFill>
              </a:rPr>
              <a:t>analyses:</a:t>
            </a:r>
            <a:br>
              <a:rPr lang="en-US" sz="2800" b="1" dirty="0" smtClean="0">
                <a:solidFill>
                  <a:srgbClr val="FFFF00"/>
                </a:solidFill>
              </a:rPr>
            </a:br>
            <a:r>
              <a:rPr lang="en-US" sz="2800" b="1" dirty="0" smtClean="0">
                <a:solidFill>
                  <a:srgbClr val="FFFF00"/>
                </a:solidFill>
              </a:rPr>
              <a:t>Hurricane Katrina (2005)</a:t>
            </a:r>
            <a:endParaRPr lang="en-US" sz="2800" b="1" dirty="0">
              <a:solidFill>
                <a:srgbClr val="FFFF00"/>
              </a:solidFill>
            </a:endParaRPr>
          </a:p>
        </p:txBody>
      </p:sp>
      <p:sp>
        <p:nvSpPr>
          <p:cNvPr id="89092" name="Rectangle 3"/>
          <p:cNvSpPr>
            <a:spLocks noChangeArrowheads="1"/>
          </p:cNvSpPr>
          <p:nvPr>
            <p:ph type="body" idx="1"/>
          </p:nvPr>
        </p:nvSpPr>
        <p:spPr>
          <a:xfrm>
            <a:off x="4900613" y="1552575"/>
            <a:ext cx="4065587" cy="4924425"/>
          </a:xfrm>
        </p:spPr>
        <p:txBody>
          <a:bodyPr/>
          <a:lstStyle/>
          <a:p>
            <a:pPr marL="233363" indent="-207963"/>
            <a:r>
              <a:rPr lang="en-US" altLang="en-US" sz="2000" smtClean="0">
                <a:latin typeface="Arial" charset="0"/>
              </a:rPr>
              <a:t>Airborne Doppler radar: </a:t>
            </a:r>
          </a:p>
          <a:p>
            <a:pPr marL="233363" indent="-207963">
              <a:buFontTx/>
              <a:buChar char="•"/>
            </a:pPr>
            <a:r>
              <a:rPr lang="en-US" altLang="en-US" sz="2000" smtClean="0">
                <a:latin typeface="Arial" charset="0"/>
              </a:rPr>
              <a:t>1st transmission of real-time quality controlled observations and analyses to NHC from aircraft in Hurricane Katrina (27 August, again on 28 August). </a:t>
            </a:r>
          </a:p>
          <a:p>
            <a:pPr marL="233363" indent="-207963">
              <a:buFontTx/>
              <a:buChar char="•"/>
            </a:pPr>
            <a:r>
              <a:rPr lang="en-US" altLang="en-US" sz="2000" smtClean="0">
                <a:latin typeface="Arial" charset="0"/>
              </a:rPr>
              <a:t>Can allow for the diagnosis of wind structure and intensity in real-time </a:t>
            </a:r>
          </a:p>
        </p:txBody>
      </p:sp>
      <p:grpSp>
        <p:nvGrpSpPr>
          <p:cNvPr id="89093" name="Group 30"/>
          <p:cNvGrpSpPr>
            <a:grpSpLocks/>
          </p:cNvGrpSpPr>
          <p:nvPr/>
        </p:nvGrpSpPr>
        <p:grpSpPr bwMode="auto">
          <a:xfrm>
            <a:off x="190500" y="1524000"/>
            <a:ext cx="4375150" cy="3649663"/>
            <a:chOff x="120" y="960"/>
            <a:chExt cx="2756" cy="2299"/>
          </a:xfrm>
        </p:grpSpPr>
        <p:grpSp>
          <p:nvGrpSpPr>
            <p:cNvPr id="89123" name="Group 19"/>
            <p:cNvGrpSpPr>
              <a:grpSpLocks/>
            </p:cNvGrpSpPr>
            <p:nvPr/>
          </p:nvGrpSpPr>
          <p:grpSpPr bwMode="auto">
            <a:xfrm>
              <a:off x="221" y="1384"/>
              <a:ext cx="2550" cy="1875"/>
              <a:chOff x="216" y="2128"/>
              <a:chExt cx="2573" cy="1905"/>
            </a:xfrm>
          </p:grpSpPr>
          <p:pic>
            <p:nvPicPr>
              <p:cNvPr id="89125" name="Picture 20" descr="050829i1_lf_1028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2128"/>
                <a:ext cx="2573"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26" name="Line 21"/>
              <p:cNvSpPr>
                <a:spLocks noChangeShapeType="1"/>
              </p:cNvSpPr>
              <p:nvPr/>
            </p:nvSpPr>
            <p:spPr bwMode="auto">
              <a:xfrm flipV="1">
                <a:off x="222" y="3043"/>
                <a:ext cx="1859" cy="59"/>
              </a:xfrm>
              <a:prstGeom prst="line">
                <a:avLst/>
              </a:prstGeom>
              <a:noFill/>
              <a:ln w="28575">
                <a:solidFill>
                  <a:schemeClr val="bg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89127" name="Group 22"/>
              <p:cNvGrpSpPr>
                <a:grpSpLocks/>
              </p:cNvGrpSpPr>
              <p:nvPr/>
            </p:nvGrpSpPr>
            <p:grpSpPr bwMode="auto">
              <a:xfrm>
                <a:off x="991" y="2957"/>
                <a:ext cx="182" cy="246"/>
                <a:chOff x="1645" y="1657"/>
                <a:chExt cx="182" cy="246"/>
              </a:xfrm>
            </p:grpSpPr>
            <p:sp>
              <p:nvSpPr>
                <p:cNvPr id="89129" name="Text Box 23"/>
                <p:cNvSpPr txBox="1">
                  <a:spLocks noChangeArrowheads="1"/>
                </p:cNvSpPr>
                <p:nvPr/>
              </p:nvSpPr>
              <p:spPr bwMode="auto">
                <a:xfrm>
                  <a:off x="1645" y="1688"/>
                  <a:ext cx="182"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600">
                      <a:solidFill>
                        <a:srgbClr val="FF1212"/>
                      </a:solidFill>
                      <a:latin typeface="Times" pitchFamily="18" charset="0"/>
                    </a:rPr>
                    <a:t>9</a:t>
                  </a:r>
                </a:p>
              </p:txBody>
            </p:sp>
            <p:sp>
              <p:nvSpPr>
                <p:cNvPr id="89130" name="Text Box 24"/>
                <p:cNvSpPr txBox="1">
                  <a:spLocks noChangeArrowheads="1"/>
                </p:cNvSpPr>
                <p:nvPr/>
              </p:nvSpPr>
              <p:spPr bwMode="auto">
                <a:xfrm>
                  <a:off x="1645" y="1657"/>
                  <a:ext cx="182"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600">
                      <a:solidFill>
                        <a:srgbClr val="FF1212"/>
                      </a:solidFill>
                      <a:latin typeface="Times" pitchFamily="18" charset="0"/>
                    </a:rPr>
                    <a:t>6</a:t>
                  </a:r>
                </a:p>
              </p:txBody>
            </p:sp>
          </p:grpSp>
          <p:sp>
            <p:nvSpPr>
              <p:cNvPr id="89128" name="Rectangle 25"/>
              <p:cNvSpPr>
                <a:spLocks noChangeAspect="1" noChangeArrowheads="1"/>
              </p:cNvSpPr>
              <p:nvPr/>
            </p:nvSpPr>
            <p:spPr bwMode="auto">
              <a:xfrm>
                <a:off x="557" y="2522"/>
                <a:ext cx="1094" cy="1094"/>
              </a:xfrm>
              <a:prstGeom prst="rect">
                <a:avLst/>
              </a:prstGeom>
              <a:noFill/>
              <a:ln w="38100">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endParaRPr lang="en-US" altLang="en-US" sz="2400">
                  <a:solidFill>
                    <a:srgbClr val="FFFFFF"/>
                  </a:solidFill>
                </a:endParaRPr>
              </a:p>
            </p:txBody>
          </p:sp>
        </p:grpSp>
        <p:sp>
          <p:nvSpPr>
            <p:cNvPr id="89124" name="Text Box 29"/>
            <p:cNvSpPr txBox="1">
              <a:spLocks noChangeArrowheads="1"/>
            </p:cNvSpPr>
            <p:nvPr/>
          </p:nvSpPr>
          <p:spPr bwMode="auto">
            <a:xfrm>
              <a:off x="120" y="960"/>
              <a:ext cx="275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800" b="1">
                  <a:solidFill>
                    <a:srgbClr val="FFFFFF"/>
                  </a:solidFill>
                </a:rPr>
                <a:t>Lower-fuselage radar image for </a:t>
              </a:r>
            </a:p>
            <a:p>
              <a:pPr algn="ctr" eaLnBrk="1" hangingPunct="1">
                <a:spcBef>
                  <a:spcPct val="0"/>
                </a:spcBef>
                <a:buClrTx/>
                <a:buSzTx/>
                <a:buFontTx/>
                <a:buNone/>
              </a:pPr>
              <a:r>
                <a:rPr lang="en-US" altLang="en-US" sz="1800" b="1">
                  <a:solidFill>
                    <a:srgbClr val="FFFFFF"/>
                  </a:solidFill>
                </a:rPr>
                <a:t>Hurricane Katrina 1028 UTC 29 August</a:t>
              </a:r>
            </a:p>
          </p:txBody>
        </p:sp>
      </p:grpSp>
      <p:grpSp>
        <p:nvGrpSpPr>
          <p:cNvPr id="5" name="Group 47"/>
          <p:cNvGrpSpPr>
            <a:grpSpLocks/>
          </p:cNvGrpSpPr>
          <p:nvPr/>
        </p:nvGrpSpPr>
        <p:grpSpPr bwMode="auto">
          <a:xfrm>
            <a:off x="0" y="1219200"/>
            <a:ext cx="4995863" cy="5141913"/>
            <a:chOff x="0" y="768"/>
            <a:chExt cx="3147" cy="3239"/>
          </a:xfrm>
        </p:grpSpPr>
        <p:grpSp>
          <p:nvGrpSpPr>
            <p:cNvPr id="89095" name="Group 37"/>
            <p:cNvGrpSpPr>
              <a:grpSpLocks/>
            </p:cNvGrpSpPr>
            <p:nvPr/>
          </p:nvGrpSpPr>
          <p:grpSpPr bwMode="auto">
            <a:xfrm>
              <a:off x="0" y="768"/>
              <a:ext cx="3090" cy="3239"/>
              <a:chOff x="0" y="768"/>
              <a:chExt cx="3090" cy="3239"/>
            </a:xfrm>
          </p:grpSpPr>
          <p:grpSp>
            <p:nvGrpSpPr>
              <p:cNvPr id="89104" name="Group 28"/>
              <p:cNvGrpSpPr>
                <a:grpSpLocks/>
              </p:cNvGrpSpPr>
              <p:nvPr/>
            </p:nvGrpSpPr>
            <p:grpSpPr bwMode="auto">
              <a:xfrm>
                <a:off x="0" y="1003"/>
                <a:ext cx="3090" cy="3004"/>
                <a:chOff x="2667" y="1073"/>
                <a:chExt cx="3090" cy="3004"/>
              </a:xfrm>
            </p:grpSpPr>
            <p:grpSp>
              <p:nvGrpSpPr>
                <p:cNvPr id="89107" name="Group 5"/>
                <p:cNvGrpSpPr>
                  <a:grpSpLocks/>
                </p:cNvGrpSpPr>
                <p:nvPr/>
              </p:nvGrpSpPr>
              <p:grpSpPr bwMode="auto">
                <a:xfrm>
                  <a:off x="2876" y="1081"/>
                  <a:ext cx="2623" cy="2996"/>
                  <a:chOff x="2927" y="1271"/>
                  <a:chExt cx="2755" cy="3195"/>
                </a:xfrm>
              </p:grpSpPr>
              <p:pic>
                <p:nvPicPr>
                  <p:cNvPr id="89117" name="Picture 6" descr="050829i_leg02_1"/>
                  <p:cNvPicPr>
                    <a:picLocks noChangeAspect="1" noChangeArrowheads="1"/>
                  </p:cNvPicPr>
                  <p:nvPr/>
                </p:nvPicPr>
                <p:blipFill>
                  <a:blip r:embed="rId4">
                    <a:extLst>
                      <a:ext uri="{28A0092B-C50C-407E-A947-70E740481C1C}">
                        <a14:useLocalDpi xmlns:a14="http://schemas.microsoft.com/office/drawing/2010/main" val="0"/>
                      </a:ext>
                    </a:extLst>
                  </a:blip>
                  <a:srcRect l="2310" r="7713" b="9314"/>
                  <a:stretch>
                    <a:fillRect/>
                  </a:stretch>
                </p:blipFill>
                <p:spPr bwMode="auto">
                  <a:xfrm>
                    <a:off x="2927" y="1271"/>
                    <a:ext cx="2755" cy="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8" name="Line 7"/>
                  <p:cNvSpPr>
                    <a:spLocks noChangeShapeType="1"/>
                  </p:cNvSpPr>
                  <p:nvPr/>
                </p:nvSpPr>
                <p:spPr bwMode="auto">
                  <a:xfrm flipV="1">
                    <a:off x="3169" y="2753"/>
                    <a:ext cx="2426" cy="106"/>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19" name="Text Box 8"/>
                  <p:cNvSpPr txBox="1">
                    <a:spLocks noChangeArrowheads="1"/>
                  </p:cNvSpPr>
                  <p:nvPr/>
                </p:nvSpPr>
                <p:spPr bwMode="auto">
                  <a:xfrm>
                    <a:off x="4823" y="3754"/>
                    <a:ext cx="69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200">
                        <a:solidFill>
                          <a:srgbClr val="FFFFFF"/>
                        </a:solidFill>
                      </a:rPr>
                      <a:t>1-km altitude</a:t>
                    </a:r>
                  </a:p>
                </p:txBody>
              </p:sp>
              <p:grpSp>
                <p:nvGrpSpPr>
                  <p:cNvPr id="89120" name="Group 9"/>
                  <p:cNvGrpSpPr>
                    <a:grpSpLocks/>
                  </p:cNvGrpSpPr>
                  <p:nvPr/>
                </p:nvGrpSpPr>
                <p:grpSpPr bwMode="auto">
                  <a:xfrm>
                    <a:off x="4344" y="2677"/>
                    <a:ext cx="189" cy="251"/>
                    <a:chOff x="1645" y="1657"/>
                    <a:chExt cx="189" cy="251"/>
                  </a:xfrm>
                </p:grpSpPr>
                <p:sp>
                  <p:nvSpPr>
                    <p:cNvPr id="89121" name="Text Box 10"/>
                    <p:cNvSpPr txBox="1">
                      <a:spLocks noChangeArrowheads="1"/>
                    </p:cNvSpPr>
                    <p:nvPr/>
                  </p:nvSpPr>
                  <p:spPr bwMode="auto">
                    <a:xfrm>
                      <a:off x="1645" y="1682"/>
                      <a:ext cx="189"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600">
                          <a:solidFill>
                            <a:srgbClr val="FF1212"/>
                          </a:solidFill>
                          <a:latin typeface="Times" pitchFamily="18" charset="0"/>
                        </a:rPr>
                        <a:t>9</a:t>
                      </a:r>
                    </a:p>
                  </p:txBody>
                </p:sp>
                <p:sp>
                  <p:nvSpPr>
                    <p:cNvPr id="89122" name="Text Box 11"/>
                    <p:cNvSpPr txBox="1">
                      <a:spLocks noChangeArrowheads="1"/>
                    </p:cNvSpPr>
                    <p:nvPr/>
                  </p:nvSpPr>
                  <p:spPr bwMode="auto">
                    <a:xfrm>
                      <a:off x="1645" y="1657"/>
                      <a:ext cx="189"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600">
                          <a:solidFill>
                            <a:srgbClr val="FF1212"/>
                          </a:solidFill>
                          <a:latin typeface="Times" pitchFamily="18" charset="0"/>
                        </a:rPr>
                        <a:t>6</a:t>
                      </a:r>
                    </a:p>
                  </p:txBody>
                </p:sp>
              </p:grpSp>
            </p:grpSp>
            <p:grpSp>
              <p:nvGrpSpPr>
                <p:cNvPr id="89108" name="Group 12"/>
                <p:cNvGrpSpPr>
                  <a:grpSpLocks/>
                </p:cNvGrpSpPr>
                <p:nvPr/>
              </p:nvGrpSpPr>
              <p:grpSpPr bwMode="auto">
                <a:xfrm>
                  <a:off x="2667" y="1073"/>
                  <a:ext cx="3090" cy="1001"/>
                  <a:chOff x="2167" y="881"/>
                  <a:chExt cx="3815" cy="1441"/>
                </a:xfrm>
              </p:grpSpPr>
              <p:grpSp>
                <p:nvGrpSpPr>
                  <p:cNvPr id="89112" name="Group 13"/>
                  <p:cNvGrpSpPr>
                    <a:grpSpLocks/>
                  </p:cNvGrpSpPr>
                  <p:nvPr/>
                </p:nvGrpSpPr>
                <p:grpSpPr bwMode="auto">
                  <a:xfrm>
                    <a:off x="2167" y="881"/>
                    <a:ext cx="3815" cy="1441"/>
                    <a:chOff x="2167" y="881"/>
                    <a:chExt cx="3815" cy="1441"/>
                  </a:xfrm>
                </p:grpSpPr>
                <p:pic>
                  <p:nvPicPr>
                    <p:cNvPr id="89115" name="Picture 14" descr="AL12_OUTBOUND_200508311000_radar"/>
                    <p:cNvPicPr>
                      <a:picLocks noChangeAspect="1" noChangeArrowheads="1"/>
                    </p:cNvPicPr>
                    <p:nvPr/>
                  </p:nvPicPr>
                  <p:blipFill>
                    <a:blip r:embed="rId5" cstate="print">
                      <a:extLst>
                        <a:ext uri="{28A0092B-C50C-407E-A947-70E740481C1C}">
                          <a14:useLocalDpi xmlns:a14="http://schemas.microsoft.com/office/drawing/2010/main" val="0"/>
                        </a:ext>
                      </a:extLst>
                    </a:blip>
                    <a:srcRect t="6184"/>
                    <a:stretch>
                      <a:fillRect/>
                    </a:stretch>
                  </p:blipFill>
                  <p:spPr bwMode="auto">
                    <a:xfrm>
                      <a:off x="3909" y="881"/>
                      <a:ext cx="2073"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6" name="Picture 15" descr="AL12_INBOUND_200508311000_radar"/>
                    <p:cNvPicPr>
                      <a:picLocks noChangeAspect="1" noChangeArrowheads="1"/>
                    </p:cNvPicPr>
                    <p:nvPr/>
                  </p:nvPicPr>
                  <p:blipFill>
                    <a:blip r:embed="rId6" cstate="print">
                      <a:extLst>
                        <a:ext uri="{28A0092B-C50C-407E-A947-70E740481C1C}">
                          <a14:useLocalDpi xmlns:a14="http://schemas.microsoft.com/office/drawing/2010/main" val="0"/>
                        </a:ext>
                      </a:extLst>
                    </a:blip>
                    <a:srcRect t="6250" r="7430" b="12695"/>
                    <a:stretch>
                      <a:fillRect/>
                    </a:stretch>
                  </p:blipFill>
                  <p:spPr bwMode="auto">
                    <a:xfrm>
                      <a:off x="2167" y="884"/>
                      <a:ext cx="1919"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113" name="Line 16"/>
                  <p:cNvSpPr>
                    <a:spLocks noChangeShapeType="1"/>
                  </p:cNvSpPr>
                  <p:nvPr/>
                </p:nvSpPr>
                <p:spPr bwMode="auto">
                  <a:xfrm>
                    <a:off x="2214" y="1930"/>
                    <a:ext cx="3703" cy="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4" name="Text Box 17"/>
                  <p:cNvSpPr txBox="1">
                    <a:spLocks noChangeArrowheads="1"/>
                  </p:cNvSpPr>
                  <p:nvPr/>
                </p:nvSpPr>
                <p:spPr bwMode="auto">
                  <a:xfrm>
                    <a:off x="3958" y="1853"/>
                    <a:ext cx="34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900">
                        <a:solidFill>
                          <a:srgbClr val="FFFFFF"/>
                        </a:solidFill>
                      </a:rPr>
                      <a:t>1-km</a:t>
                    </a:r>
                  </a:p>
                </p:txBody>
              </p:sp>
            </p:grpSp>
            <p:sp>
              <p:nvSpPr>
                <p:cNvPr id="89109" name="Line 18"/>
                <p:cNvSpPr>
                  <a:spLocks noChangeShapeType="1"/>
                </p:cNvSpPr>
                <p:nvPr/>
              </p:nvSpPr>
              <p:spPr bwMode="auto">
                <a:xfrm>
                  <a:off x="2900" y="1962"/>
                  <a:ext cx="201" cy="7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10" name="Line 26"/>
                <p:cNvSpPr>
                  <a:spLocks noChangeShapeType="1"/>
                </p:cNvSpPr>
                <p:nvPr/>
              </p:nvSpPr>
              <p:spPr bwMode="auto">
                <a:xfrm>
                  <a:off x="4218" y="1861"/>
                  <a:ext cx="58" cy="59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11" name="Line 27"/>
                <p:cNvSpPr>
                  <a:spLocks noChangeShapeType="1"/>
                </p:cNvSpPr>
                <p:nvPr/>
              </p:nvSpPr>
              <p:spPr bwMode="auto">
                <a:xfrm flipH="1">
                  <a:off x="5412" y="1844"/>
                  <a:ext cx="119" cy="62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89105" name="Text Box 31"/>
              <p:cNvSpPr txBox="1">
                <a:spLocks noChangeArrowheads="1"/>
              </p:cNvSpPr>
              <p:nvPr/>
            </p:nvSpPr>
            <p:spPr bwMode="auto">
              <a:xfrm>
                <a:off x="528" y="3085"/>
                <a:ext cx="19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800" u="sng">
                    <a:solidFill>
                      <a:srgbClr val="000000"/>
                    </a:solidFill>
                  </a:rPr>
                  <a:t>Doppler-derived winds at 1 km</a:t>
                </a:r>
              </a:p>
            </p:txBody>
          </p:sp>
          <p:sp>
            <p:nvSpPr>
              <p:cNvPr id="89106" name="Text Box 36"/>
              <p:cNvSpPr txBox="1">
                <a:spLocks noChangeArrowheads="1"/>
              </p:cNvSpPr>
              <p:nvPr/>
            </p:nvSpPr>
            <p:spPr bwMode="auto">
              <a:xfrm>
                <a:off x="306" y="768"/>
                <a:ext cx="241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1800" u="sng">
                    <a:solidFill>
                      <a:srgbClr val="FFFFFF"/>
                    </a:solidFill>
                  </a:rPr>
                  <a:t>Vertical cross-section of Doppler winds</a:t>
                </a:r>
              </a:p>
            </p:txBody>
          </p:sp>
        </p:grpSp>
        <p:sp>
          <p:nvSpPr>
            <p:cNvPr id="89096" name="Text Box 38"/>
            <p:cNvSpPr txBox="1">
              <a:spLocks noChangeArrowheads="1"/>
            </p:cNvSpPr>
            <p:nvPr/>
          </p:nvSpPr>
          <p:spPr bwMode="auto">
            <a:xfrm>
              <a:off x="1482" y="1937"/>
              <a:ext cx="15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800" b="1">
                  <a:solidFill>
                    <a:srgbClr val="FFFFFF"/>
                  </a:solidFill>
                </a:rPr>
                <a:t>0</a:t>
              </a:r>
            </a:p>
          </p:txBody>
        </p:sp>
        <p:sp>
          <p:nvSpPr>
            <p:cNvPr id="89097" name="Text Box 39"/>
            <p:cNvSpPr txBox="1">
              <a:spLocks noChangeArrowheads="1"/>
            </p:cNvSpPr>
            <p:nvPr/>
          </p:nvSpPr>
          <p:spPr bwMode="auto">
            <a:xfrm>
              <a:off x="1711" y="1938"/>
              <a:ext cx="18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800" b="1">
                  <a:solidFill>
                    <a:srgbClr val="FFFFFF"/>
                  </a:solidFill>
                </a:rPr>
                <a:t>22</a:t>
              </a:r>
            </a:p>
          </p:txBody>
        </p:sp>
        <p:sp>
          <p:nvSpPr>
            <p:cNvPr id="89098" name="Text Box 40"/>
            <p:cNvSpPr txBox="1">
              <a:spLocks noChangeArrowheads="1"/>
            </p:cNvSpPr>
            <p:nvPr/>
          </p:nvSpPr>
          <p:spPr bwMode="auto">
            <a:xfrm>
              <a:off x="1974" y="1936"/>
              <a:ext cx="18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800" b="1">
                  <a:solidFill>
                    <a:srgbClr val="FFFFFF"/>
                  </a:solidFill>
                </a:rPr>
                <a:t>45</a:t>
              </a:r>
            </a:p>
          </p:txBody>
        </p:sp>
        <p:sp>
          <p:nvSpPr>
            <p:cNvPr id="89099" name="Text Box 41"/>
            <p:cNvSpPr txBox="1">
              <a:spLocks noChangeArrowheads="1"/>
            </p:cNvSpPr>
            <p:nvPr/>
          </p:nvSpPr>
          <p:spPr bwMode="auto">
            <a:xfrm>
              <a:off x="2210" y="1938"/>
              <a:ext cx="18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800" b="1">
                  <a:solidFill>
                    <a:srgbClr val="FFFFFF"/>
                  </a:solidFill>
                </a:rPr>
                <a:t>68</a:t>
              </a:r>
            </a:p>
          </p:txBody>
        </p:sp>
        <p:sp>
          <p:nvSpPr>
            <p:cNvPr id="89100" name="Text Box 42"/>
            <p:cNvSpPr txBox="1">
              <a:spLocks noChangeArrowheads="1"/>
            </p:cNvSpPr>
            <p:nvPr/>
          </p:nvSpPr>
          <p:spPr bwMode="auto">
            <a:xfrm>
              <a:off x="2460" y="1934"/>
              <a:ext cx="18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800" b="1">
                  <a:solidFill>
                    <a:srgbClr val="FFFFFF"/>
                  </a:solidFill>
                </a:rPr>
                <a:t>90</a:t>
              </a:r>
            </a:p>
          </p:txBody>
        </p:sp>
        <p:sp>
          <p:nvSpPr>
            <p:cNvPr id="89101" name="Text Box 43"/>
            <p:cNvSpPr txBox="1">
              <a:spLocks noChangeArrowheads="1"/>
            </p:cNvSpPr>
            <p:nvPr/>
          </p:nvSpPr>
          <p:spPr bwMode="auto">
            <a:xfrm>
              <a:off x="2680" y="1935"/>
              <a:ext cx="2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800" b="1">
                  <a:solidFill>
                    <a:srgbClr val="FFFFFF"/>
                  </a:solidFill>
                </a:rPr>
                <a:t>113</a:t>
              </a:r>
            </a:p>
          </p:txBody>
        </p:sp>
        <p:sp>
          <p:nvSpPr>
            <p:cNvPr id="89102" name="Text Box 44"/>
            <p:cNvSpPr txBox="1">
              <a:spLocks noChangeArrowheads="1"/>
            </p:cNvSpPr>
            <p:nvPr/>
          </p:nvSpPr>
          <p:spPr bwMode="auto">
            <a:xfrm>
              <a:off x="2923" y="1933"/>
              <a:ext cx="2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800" b="1">
                  <a:solidFill>
                    <a:srgbClr val="FFFFFF"/>
                  </a:solidFill>
                </a:rPr>
                <a:t>136</a:t>
              </a:r>
            </a:p>
          </p:txBody>
        </p:sp>
        <p:sp>
          <p:nvSpPr>
            <p:cNvPr id="89103" name="Text Box 45"/>
            <p:cNvSpPr txBox="1">
              <a:spLocks noChangeArrowheads="1"/>
            </p:cNvSpPr>
            <p:nvPr/>
          </p:nvSpPr>
          <p:spPr bwMode="auto">
            <a:xfrm>
              <a:off x="1371" y="1877"/>
              <a:ext cx="17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800" b="1">
                  <a:solidFill>
                    <a:srgbClr val="FFFFFF"/>
                  </a:solidFill>
                </a:rPr>
                <a:t>kt</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aoml.noaa.gov/hrd/SFMR-sensor_h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4008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12"/>
          <p:cNvGrpSpPr>
            <a:grpSpLocks/>
          </p:cNvGrpSpPr>
          <p:nvPr/>
        </p:nvGrpSpPr>
        <p:grpSpPr bwMode="auto">
          <a:xfrm>
            <a:off x="4724400" y="4114800"/>
            <a:ext cx="3962400" cy="2514600"/>
            <a:chOff x="4724400" y="4114800"/>
            <a:chExt cx="3962400" cy="2514600"/>
          </a:xfrm>
        </p:grpSpPr>
        <p:sp>
          <p:nvSpPr>
            <p:cNvPr id="12" name="Rectangle 11"/>
            <p:cNvSpPr/>
            <p:nvPr/>
          </p:nvSpPr>
          <p:spPr>
            <a:xfrm>
              <a:off x="4724400" y="4114800"/>
              <a:ext cx="3962400" cy="251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50" name="Picture 7" descr="Untitl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4178300"/>
              <a:ext cx="3944938"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39" name="Rectangle 2"/>
          <p:cNvSpPr>
            <a:spLocks noChangeArrowheads="1"/>
          </p:cNvSpPr>
          <p:nvPr/>
        </p:nvSpPr>
        <p:spPr bwMode="auto">
          <a:xfrm>
            <a:off x="381000" y="2797175"/>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000">
                <a:cs typeface="Arial" charset="0"/>
              </a:rPr>
              <a:t>TC impact on upper ocean effect of Hurricanes Gustav and Ike (2008)</a:t>
            </a:r>
          </a:p>
        </p:txBody>
      </p:sp>
      <p:pic>
        <p:nvPicPr>
          <p:cNvPr id="91140" name="Picture 8"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 y="3725863"/>
            <a:ext cx="40608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1" name="Group 11"/>
          <p:cNvGrpSpPr>
            <a:grpSpLocks noChangeAspect="1"/>
          </p:cNvGrpSpPr>
          <p:nvPr/>
        </p:nvGrpSpPr>
        <p:grpSpPr bwMode="auto">
          <a:xfrm>
            <a:off x="4613275" y="1081088"/>
            <a:ext cx="4084638" cy="2917825"/>
            <a:chOff x="4597400" y="1370013"/>
            <a:chExt cx="3968750" cy="2833687"/>
          </a:xfrm>
        </p:grpSpPr>
        <p:pic>
          <p:nvPicPr>
            <p:cNvPr id="91147" name="Picture 9" descr="draft_plan_4.jpg"/>
            <p:cNvPicPr>
              <a:picLocks noChangeAspect="1"/>
            </p:cNvPicPr>
            <p:nvPr/>
          </p:nvPicPr>
          <p:blipFill>
            <a:blip r:embed="rId5">
              <a:extLst>
                <a:ext uri="{28A0092B-C50C-407E-A947-70E740481C1C}">
                  <a14:useLocalDpi xmlns:a14="http://schemas.microsoft.com/office/drawing/2010/main" val="0"/>
                </a:ext>
              </a:extLst>
            </a:blip>
            <a:srcRect l="7639" t="11098" r="8333" b="8461"/>
            <a:stretch>
              <a:fillRect/>
            </a:stretch>
          </p:blipFill>
          <p:spPr bwMode="auto">
            <a:xfrm>
              <a:off x="4597400" y="1370013"/>
              <a:ext cx="39512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9" descr="gustav.jpg"/>
            <p:cNvPicPr>
              <a:picLocks noChangeAspect="1"/>
            </p:cNvPicPr>
            <p:nvPr/>
          </p:nvPicPr>
          <p:blipFill>
            <a:blip r:embed="rId6" cstate="print">
              <a:clrChange>
                <a:clrFrom>
                  <a:srgbClr val="FFFFFF"/>
                </a:clrFrom>
                <a:clrTo>
                  <a:srgbClr val="FFFFFF">
                    <a:alpha val="0"/>
                  </a:srgbClr>
                </a:clrTo>
              </a:clrChange>
              <a:alphaModFix/>
              <a:duotone>
                <a:prstClr val="black"/>
                <a:schemeClr val="tx2">
                  <a:tint val="45000"/>
                  <a:satMod val="400000"/>
                </a:schemeClr>
              </a:duotone>
              <a:lum bright="-100000" contrast="29000"/>
            </a:blip>
            <a:srcRect/>
            <a:stretch>
              <a:fillRect/>
            </a:stretch>
          </p:blipFill>
          <p:spPr bwMode="auto">
            <a:xfrm>
              <a:off x="5580063" y="1477963"/>
              <a:ext cx="2986087" cy="2470150"/>
            </a:xfrm>
            <a:prstGeom prst="rect">
              <a:avLst/>
            </a:prstGeom>
            <a:noFill/>
            <a:ln w="9525">
              <a:noFill/>
              <a:miter lim="800000"/>
              <a:headEnd/>
              <a:tailEnd/>
            </a:ln>
          </p:spPr>
        </p:pic>
      </p:grpSp>
      <p:sp>
        <p:nvSpPr>
          <p:cNvPr id="91142" name="Text Box 4"/>
          <p:cNvSpPr txBox="1">
            <a:spLocks noChangeArrowheads="1"/>
          </p:cNvSpPr>
          <p:nvPr/>
        </p:nvSpPr>
        <p:spPr bwMode="auto">
          <a:xfrm>
            <a:off x="381000" y="1600200"/>
            <a:ext cx="3944938" cy="831850"/>
          </a:xfrm>
          <a:prstGeom prst="rect">
            <a:avLst/>
          </a:prstGeom>
          <a:noFill/>
          <a:ln>
            <a:noFill/>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400">
                <a:cs typeface="Arial" charset="0"/>
              </a:rPr>
              <a:t>Targeted upper ocean observations</a:t>
            </a:r>
          </a:p>
        </p:txBody>
      </p:sp>
      <p:sp>
        <p:nvSpPr>
          <p:cNvPr id="91143" name="Rectangle 3"/>
          <p:cNvSpPr>
            <a:spLocks noChangeArrowheads="1"/>
          </p:cNvSpPr>
          <p:nvPr/>
        </p:nvSpPr>
        <p:spPr bwMode="auto">
          <a:xfrm>
            <a:off x="488950" y="3733800"/>
            <a:ext cx="2589213" cy="584200"/>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600" b="1">
                <a:solidFill>
                  <a:schemeClr val="bg1"/>
                </a:solidFill>
                <a:cs typeface="Arial" charset="0"/>
              </a:rPr>
              <a:t>CBLAST</a:t>
            </a:r>
          </a:p>
          <a:p>
            <a:pPr>
              <a:spcBef>
                <a:spcPct val="0"/>
              </a:spcBef>
              <a:buFontTx/>
              <a:buNone/>
            </a:pPr>
            <a:r>
              <a:rPr lang="en-US" altLang="en-US" sz="1600" b="1">
                <a:solidFill>
                  <a:schemeClr val="bg1"/>
                </a:solidFill>
                <a:cs typeface="Arial" charset="0"/>
              </a:rPr>
              <a:t>Waves from 200’ in Isabel</a:t>
            </a:r>
          </a:p>
        </p:txBody>
      </p:sp>
      <p:sp>
        <p:nvSpPr>
          <p:cNvPr id="91144" name="Rectangle 7"/>
          <p:cNvSpPr txBox="1">
            <a:spLocks noChangeArrowheads="1"/>
          </p:cNvSpPr>
          <p:nvPr/>
        </p:nvSpPr>
        <p:spPr bwMode="auto">
          <a:xfrm>
            <a:off x="7938" y="422275"/>
            <a:ext cx="91440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u="sng">
                <a:ea typeface="Calibri" pitchFamily="34" charset="0"/>
                <a:cs typeface="Calibri" pitchFamily="34" charset="0"/>
              </a:rPr>
              <a:t>Environmental structure</a:t>
            </a:r>
            <a:br>
              <a:rPr lang="en-US" altLang="en-US" u="sng">
                <a:ea typeface="Calibri" pitchFamily="34" charset="0"/>
                <a:cs typeface="Calibri" pitchFamily="34" charset="0"/>
              </a:rPr>
            </a:br>
            <a:endParaRPr lang="en-US" altLang="en-US" u="sng">
              <a:ea typeface="Calibri" pitchFamily="34" charset="0"/>
              <a:cs typeface="Calibri" pitchFamily="34" charset="0"/>
            </a:endParaRPr>
          </a:p>
        </p:txBody>
      </p:sp>
      <p:sp>
        <p:nvSpPr>
          <p:cNvPr id="15" name="TextBox 14"/>
          <p:cNvSpPr txBox="1"/>
          <p:nvPr/>
        </p:nvSpPr>
        <p:spPr>
          <a:xfrm>
            <a:off x="1447800" y="-76200"/>
            <a:ext cx="6308725" cy="646113"/>
          </a:xfrm>
          <a:prstGeom prst="rect">
            <a:avLst/>
          </a:prstGeom>
          <a:noFill/>
        </p:spPr>
        <p:txBody>
          <a:bodyPr wrap="none">
            <a:spAutoFit/>
          </a:bodyPr>
          <a:lstStyle/>
          <a:p>
            <a:pPr>
              <a:defRPr/>
            </a:pPr>
            <a:r>
              <a:rPr lang="en-US" sz="3600" dirty="0">
                <a:solidFill>
                  <a:srgbClr val="FFFF00"/>
                </a:solidFill>
                <a:latin typeface="+mn-lt"/>
              </a:rPr>
              <a:t>Types of Observations - Airborne</a:t>
            </a:r>
          </a:p>
        </p:txBody>
      </p:sp>
      <p:sp>
        <p:nvSpPr>
          <p:cNvPr id="16" name="Slide Number Placeholder 15"/>
          <p:cNvSpPr>
            <a:spLocks noGrp="1"/>
          </p:cNvSpPr>
          <p:nvPr>
            <p:ph type="sldNum" sz="quarter" idx="12"/>
          </p:nvPr>
        </p:nvSpPr>
        <p:spPr/>
        <p:txBody>
          <a:bodyPr/>
          <a:lstStyle/>
          <a:p>
            <a:pPr>
              <a:defRPr/>
            </a:pPr>
            <a:fld id="{84C34E83-7665-4BBC-B2C2-265CA131266D}" type="slidenum">
              <a:rPr lang="en-US" smtClean="0"/>
              <a:pPr>
                <a:defRPr/>
              </a:pPr>
              <a:t>47</a:t>
            </a:fld>
            <a:endParaRPr lang="en-US"/>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33400" y="1638300"/>
            <a:ext cx="7839075"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163" name="Picture 17"/>
          <p:cNvPicPr>
            <a:picLocks noChangeAspect="1" noChangeArrowheads="1"/>
          </p:cNvPicPr>
          <p:nvPr/>
        </p:nvPicPr>
        <p:blipFill>
          <a:blip r:embed="rId2">
            <a:extLst>
              <a:ext uri="{28A0092B-C50C-407E-A947-70E740481C1C}">
                <a14:useLocalDpi xmlns:a14="http://schemas.microsoft.com/office/drawing/2010/main" val="0"/>
              </a:ext>
            </a:extLst>
          </a:blip>
          <a:srcRect l="3146" t="5394" r="1596" b="21091"/>
          <a:stretch>
            <a:fillRect/>
          </a:stretch>
        </p:blipFill>
        <p:spPr bwMode="auto">
          <a:xfrm>
            <a:off x="3703638" y="4975225"/>
            <a:ext cx="1474787"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6"/>
          <p:cNvPicPr>
            <a:picLocks noChangeAspect="1" noChangeArrowheads="1"/>
          </p:cNvPicPr>
          <p:nvPr/>
        </p:nvPicPr>
        <p:blipFill>
          <a:blip r:embed="rId3">
            <a:extLst>
              <a:ext uri="{28A0092B-C50C-407E-A947-70E740481C1C}">
                <a14:useLocalDpi xmlns:a14="http://schemas.microsoft.com/office/drawing/2010/main" val="0"/>
              </a:ext>
            </a:extLst>
          </a:blip>
          <a:srcRect l="2995" t="4530" r="3133" b="21367"/>
          <a:stretch>
            <a:fillRect/>
          </a:stretch>
        </p:blipFill>
        <p:spPr bwMode="auto">
          <a:xfrm>
            <a:off x="2233613" y="4973638"/>
            <a:ext cx="146843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 descr="guil_8-02-97-1915_1945_360.jpeg"/>
          <p:cNvPicPr>
            <a:picLocks noChangeAspect="1"/>
          </p:cNvPicPr>
          <p:nvPr/>
        </p:nvPicPr>
        <p:blipFill>
          <a:blip r:embed="rId4">
            <a:extLst>
              <a:ext uri="{28A0092B-C50C-407E-A947-70E740481C1C}">
                <a14:useLocalDpi xmlns:a14="http://schemas.microsoft.com/office/drawing/2010/main" val="0"/>
              </a:ext>
            </a:extLst>
          </a:blip>
          <a:srcRect t="281" b="19370"/>
          <a:stretch>
            <a:fillRect/>
          </a:stretch>
        </p:blipFill>
        <p:spPr bwMode="auto">
          <a:xfrm>
            <a:off x="742950" y="1817688"/>
            <a:ext cx="14890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2" descr="fab_030903h1929_1949.jpg"/>
          <p:cNvPicPr>
            <a:picLocks noChangeAspect="1"/>
          </p:cNvPicPr>
          <p:nvPr/>
        </p:nvPicPr>
        <p:blipFill>
          <a:blip r:embed="rId5">
            <a:extLst>
              <a:ext uri="{28A0092B-C50C-407E-A947-70E740481C1C}">
                <a14:useLocalDpi xmlns:a14="http://schemas.microsoft.com/office/drawing/2010/main" val="0"/>
              </a:ext>
            </a:extLst>
          </a:blip>
          <a:srcRect l="2892" t="5182" r="4407" b="20924"/>
          <a:stretch>
            <a:fillRect/>
          </a:stretch>
        </p:blipFill>
        <p:spPr bwMode="auto">
          <a:xfrm>
            <a:off x="2214563" y="1819275"/>
            <a:ext cx="1465262"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3" descr="isab_030912h1842_1907c.jpg"/>
          <p:cNvPicPr>
            <a:picLocks noChangeAspect="1"/>
          </p:cNvPicPr>
          <p:nvPr/>
        </p:nvPicPr>
        <p:blipFill>
          <a:blip r:embed="rId6">
            <a:extLst>
              <a:ext uri="{28A0092B-C50C-407E-A947-70E740481C1C}">
                <a14:useLocalDpi xmlns:a14="http://schemas.microsoft.com/office/drawing/2010/main" val="0"/>
              </a:ext>
            </a:extLst>
          </a:blip>
          <a:srcRect l="2727" t="5367" r="2591" b="21404"/>
          <a:stretch>
            <a:fillRect/>
          </a:stretch>
        </p:blipFill>
        <p:spPr bwMode="auto">
          <a:xfrm>
            <a:off x="3663950" y="1827213"/>
            <a:ext cx="149066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4" descr="isab_030913h1830_1900c.jpg"/>
          <p:cNvPicPr>
            <a:picLocks noChangeAspect="1"/>
          </p:cNvPicPr>
          <p:nvPr/>
        </p:nvPicPr>
        <p:blipFill>
          <a:blip r:embed="rId7">
            <a:extLst>
              <a:ext uri="{28A0092B-C50C-407E-A947-70E740481C1C}">
                <a14:useLocalDpi xmlns:a14="http://schemas.microsoft.com/office/drawing/2010/main" val="0"/>
              </a:ext>
            </a:extLst>
          </a:blip>
          <a:srcRect l="2606" t="4939" r="2762" b="21120"/>
          <a:stretch>
            <a:fillRect/>
          </a:stretch>
        </p:blipFill>
        <p:spPr bwMode="auto">
          <a:xfrm>
            <a:off x="5129213" y="1824038"/>
            <a:ext cx="1487487"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5" descr="isab_030914h1822_1852c.jpg"/>
          <p:cNvPicPr>
            <a:picLocks noChangeAspect="1"/>
          </p:cNvPicPr>
          <p:nvPr/>
        </p:nvPicPr>
        <p:blipFill>
          <a:blip r:embed="rId8">
            <a:extLst>
              <a:ext uri="{28A0092B-C50C-407E-A947-70E740481C1C}">
                <a14:useLocalDpi xmlns:a14="http://schemas.microsoft.com/office/drawing/2010/main" val="0"/>
              </a:ext>
            </a:extLst>
          </a:blip>
          <a:srcRect l="3168" t="5202" r="2991" b="20946"/>
          <a:stretch>
            <a:fillRect/>
          </a:stretch>
        </p:blipFill>
        <p:spPr bwMode="auto">
          <a:xfrm>
            <a:off x="6610350" y="1838325"/>
            <a:ext cx="1457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6" descr="franc_040830i1923_1943c.jpg"/>
          <p:cNvPicPr>
            <a:picLocks noChangeAspect="1"/>
          </p:cNvPicPr>
          <p:nvPr/>
        </p:nvPicPr>
        <p:blipFill>
          <a:blip r:embed="rId9">
            <a:extLst>
              <a:ext uri="{28A0092B-C50C-407E-A947-70E740481C1C}">
                <a14:useLocalDpi xmlns:a14="http://schemas.microsoft.com/office/drawing/2010/main" val="0"/>
              </a:ext>
            </a:extLst>
          </a:blip>
          <a:srcRect l="2827" t="4938" r="2776" b="21199"/>
          <a:stretch>
            <a:fillRect/>
          </a:stretch>
        </p:blipFill>
        <p:spPr bwMode="auto">
          <a:xfrm>
            <a:off x="744538" y="3403600"/>
            <a:ext cx="1481137"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7" descr="franc_040831i1711_1731c.jpg"/>
          <p:cNvPicPr>
            <a:picLocks noChangeAspect="1"/>
          </p:cNvPicPr>
          <p:nvPr/>
        </p:nvPicPr>
        <p:blipFill>
          <a:blip r:embed="rId10">
            <a:extLst>
              <a:ext uri="{28A0092B-C50C-407E-A947-70E740481C1C}">
                <a14:useLocalDpi xmlns:a14="http://schemas.microsoft.com/office/drawing/2010/main" val="0"/>
              </a:ext>
            </a:extLst>
          </a:blip>
          <a:srcRect l="3255" t="5112" r="2945" b="21556"/>
          <a:stretch>
            <a:fillRect/>
          </a:stretch>
        </p:blipFill>
        <p:spPr bwMode="auto">
          <a:xfrm>
            <a:off x="2227263" y="3403600"/>
            <a:ext cx="1490662"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2" name="Picture 8" descr="franc_040901i1658_1718c.jpg"/>
          <p:cNvPicPr>
            <a:picLocks noChangeAspect="1"/>
          </p:cNvPicPr>
          <p:nvPr/>
        </p:nvPicPr>
        <p:blipFill>
          <a:blip r:embed="rId11">
            <a:extLst>
              <a:ext uri="{28A0092B-C50C-407E-A947-70E740481C1C}">
                <a14:useLocalDpi xmlns:a14="http://schemas.microsoft.com/office/drawing/2010/main" val="0"/>
              </a:ext>
            </a:extLst>
          </a:blip>
          <a:srcRect l="3383" t="5164" r="2502" b="20924"/>
          <a:stretch>
            <a:fillRect/>
          </a:stretch>
        </p:blipFill>
        <p:spPr bwMode="auto">
          <a:xfrm>
            <a:off x="3711575" y="3403600"/>
            <a:ext cx="146843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3" name="Picture 9" descr="ivan_040907i1920_1940c.jpg"/>
          <p:cNvPicPr>
            <a:picLocks noChangeAspect="1"/>
          </p:cNvPicPr>
          <p:nvPr/>
        </p:nvPicPr>
        <p:blipFill>
          <a:blip r:embed="rId12">
            <a:extLst>
              <a:ext uri="{28A0092B-C50C-407E-A947-70E740481C1C}">
                <a14:useLocalDpi xmlns:a14="http://schemas.microsoft.com/office/drawing/2010/main" val="0"/>
              </a:ext>
            </a:extLst>
          </a:blip>
          <a:srcRect l="3461" t="5164" r="2887" b="21317"/>
          <a:stretch>
            <a:fillRect/>
          </a:stretch>
        </p:blipFill>
        <p:spPr bwMode="auto">
          <a:xfrm>
            <a:off x="5143500" y="3397250"/>
            <a:ext cx="14668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4" name="TextBox 20"/>
          <p:cNvSpPr txBox="1">
            <a:spLocks noChangeArrowheads="1"/>
          </p:cNvSpPr>
          <p:nvPr/>
        </p:nvSpPr>
        <p:spPr bwMode="auto">
          <a:xfrm>
            <a:off x="661988" y="3157538"/>
            <a:ext cx="1508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(a) Guillermo 8/2/97</a:t>
            </a:r>
          </a:p>
        </p:txBody>
      </p:sp>
      <p:sp>
        <p:nvSpPr>
          <p:cNvPr id="92175" name="TextBox 21"/>
          <p:cNvSpPr txBox="1">
            <a:spLocks noChangeArrowheads="1"/>
          </p:cNvSpPr>
          <p:nvPr/>
        </p:nvSpPr>
        <p:spPr bwMode="auto">
          <a:xfrm>
            <a:off x="2136775" y="3157538"/>
            <a:ext cx="1301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(b) Fabian 9/3/03</a:t>
            </a:r>
          </a:p>
        </p:txBody>
      </p:sp>
      <p:sp>
        <p:nvSpPr>
          <p:cNvPr id="92176" name="TextBox 22"/>
          <p:cNvSpPr txBox="1">
            <a:spLocks noChangeArrowheads="1"/>
          </p:cNvSpPr>
          <p:nvPr/>
        </p:nvSpPr>
        <p:spPr bwMode="auto">
          <a:xfrm>
            <a:off x="3624263" y="3144838"/>
            <a:ext cx="13160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(c) Isabel 9/12/03</a:t>
            </a:r>
          </a:p>
        </p:txBody>
      </p:sp>
      <p:sp>
        <p:nvSpPr>
          <p:cNvPr id="92177" name="TextBox 23"/>
          <p:cNvSpPr txBox="1">
            <a:spLocks noChangeArrowheads="1"/>
          </p:cNvSpPr>
          <p:nvPr/>
        </p:nvSpPr>
        <p:spPr bwMode="auto">
          <a:xfrm>
            <a:off x="5086350" y="3144838"/>
            <a:ext cx="1335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(d) Isabel 9/13/03</a:t>
            </a:r>
          </a:p>
        </p:txBody>
      </p:sp>
      <p:sp>
        <p:nvSpPr>
          <p:cNvPr id="92178" name="TextBox 24"/>
          <p:cNvSpPr txBox="1">
            <a:spLocks noChangeArrowheads="1"/>
          </p:cNvSpPr>
          <p:nvPr/>
        </p:nvSpPr>
        <p:spPr bwMode="auto">
          <a:xfrm>
            <a:off x="6529388" y="3138488"/>
            <a:ext cx="1328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(e) Isabel 9/14/03</a:t>
            </a:r>
          </a:p>
        </p:txBody>
      </p:sp>
      <p:sp>
        <p:nvSpPr>
          <p:cNvPr id="92179" name="TextBox 25"/>
          <p:cNvSpPr txBox="1">
            <a:spLocks noChangeArrowheads="1"/>
          </p:cNvSpPr>
          <p:nvPr/>
        </p:nvSpPr>
        <p:spPr bwMode="auto">
          <a:xfrm>
            <a:off x="685800" y="4708525"/>
            <a:ext cx="1408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(f) Frances 8/30/04</a:t>
            </a:r>
          </a:p>
        </p:txBody>
      </p:sp>
      <p:sp>
        <p:nvSpPr>
          <p:cNvPr id="92180" name="TextBox 26"/>
          <p:cNvSpPr txBox="1">
            <a:spLocks noChangeArrowheads="1"/>
          </p:cNvSpPr>
          <p:nvPr/>
        </p:nvSpPr>
        <p:spPr bwMode="auto">
          <a:xfrm>
            <a:off x="2173288" y="4695825"/>
            <a:ext cx="1431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(g) Frances 8/31/04</a:t>
            </a:r>
          </a:p>
        </p:txBody>
      </p:sp>
      <p:sp>
        <p:nvSpPr>
          <p:cNvPr id="92181" name="TextBox 27"/>
          <p:cNvSpPr txBox="1">
            <a:spLocks noChangeArrowheads="1"/>
          </p:cNvSpPr>
          <p:nvPr/>
        </p:nvSpPr>
        <p:spPr bwMode="auto">
          <a:xfrm>
            <a:off x="3635375" y="4695825"/>
            <a:ext cx="1362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(h) Frances 9/1/04</a:t>
            </a:r>
          </a:p>
        </p:txBody>
      </p:sp>
      <p:sp>
        <p:nvSpPr>
          <p:cNvPr id="92182" name="TextBox 28"/>
          <p:cNvSpPr txBox="1">
            <a:spLocks noChangeArrowheads="1"/>
          </p:cNvSpPr>
          <p:nvPr/>
        </p:nvSpPr>
        <p:spPr bwMode="auto">
          <a:xfrm>
            <a:off x="5062538" y="4727575"/>
            <a:ext cx="1106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(i) Ivan 9/7/04</a:t>
            </a:r>
          </a:p>
        </p:txBody>
      </p:sp>
      <p:sp>
        <p:nvSpPr>
          <p:cNvPr id="92183" name="TextBox 29"/>
          <p:cNvSpPr txBox="1">
            <a:spLocks noChangeArrowheads="1"/>
          </p:cNvSpPr>
          <p:nvPr/>
        </p:nvSpPr>
        <p:spPr bwMode="auto">
          <a:xfrm>
            <a:off x="6537325" y="4727575"/>
            <a:ext cx="145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solidFill>
                  <a:schemeClr val="bg1"/>
                </a:solidFill>
              </a:rPr>
              <a:t>(j) Katrina 8/28/05</a:t>
            </a:r>
          </a:p>
        </p:txBody>
      </p:sp>
      <p:sp>
        <p:nvSpPr>
          <p:cNvPr id="92184" name="TextBox 30"/>
          <p:cNvSpPr txBox="1">
            <a:spLocks noChangeArrowheads="1"/>
          </p:cNvSpPr>
          <p:nvPr/>
        </p:nvSpPr>
        <p:spPr bwMode="auto">
          <a:xfrm>
            <a:off x="695325" y="6305550"/>
            <a:ext cx="1500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solidFill>
                  <a:schemeClr val="bg1"/>
                </a:solidFill>
              </a:rPr>
              <a:t>(k) Katrina 8/29/05</a:t>
            </a:r>
          </a:p>
        </p:txBody>
      </p:sp>
      <p:pic>
        <p:nvPicPr>
          <p:cNvPr id="92185" name="Picture 11"/>
          <p:cNvPicPr>
            <a:picLocks noChangeAspect="1" noChangeArrowheads="1"/>
          </p:cNvPicPr>
          <p:nvPr/>
        </p:nvPicPr>
        <p:blipFill>
          <a:blip r:embed="rId13">
            <a:extLst>
              <a:ext uri="{28A0092B-C50C-407E-A947-70E740481C1C}">
                <a14:useLocalDpi xmlns:a14="http://schemas.microsoft.com/office/drawing/2010/main" val="0"/>
              </a:ext>
            </a:extLst>
          </a:blip>
          <a:srcRect l="3293" t="5173" r="3404" b="21121"/>
          <a:stretch>
            <a:fillRect/>
          </a:stretch>
        </p:blipFill>
        <p:spPr bwMode="auto">
          <a:xfrm>
            <a:off x="6610350" y="3381375"/>
            <a:ext cx="14668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6" name="Picture 12"/>
          <p:cNvPicPr>
            <a:picLocks noChangeAspect="1" noChangeArrowheads="1"/>
          </p:cNvPicPr>
          <p:nvPr/>
        </p:nvPicPr>
        <p:blipFill>
          <a:blip r:embed="rId14">
            <a:extLst>
              <a:ext uri="{28A0092B-C50C-407E-A947-70E740481C1C}">
                <a14:useLocalDpi xmlns:a14="http://schemas.microsoft.com/office/drawing/2010/main" val="0"/>
              </a:ext>
            </a:extLst>
          </a:blip>
          <a:srcRect l="2841" t="5354" r="3409" b="21019"/>
          <a:stretch>
            <a:fillRect/>
          </a:stretch>
        </p:blipFill>
        <p:spPr bwMode="auto">
          <a:xfrm>
            <a:off x="747713" y="4972050"/>
            <a:ext cx="14954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7" name="TextBox 38"/>
          <p:cNvSpPr txBox="1">
            <a:spLocks noChangeArrowheads="1"/>
          </p:cNvSpPr>
          <p:nvPr/>
        </p:nvSpPr>
        <p:spPr bwMode="auto">
          <a:xfrm>
            <a:off x="6554788" y="4724400"/>
            <a:ext cx="1381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(j) Katrina 8/28/05</a:t>
            </a:r>
          </a:p>
        </p:txBody>
      </p:sp>
      <p:sp>
        <p:nvSpPr>
          <p:cNvPr id="92188" name="TextBox 39"/>
          <p:cNvSpPr txBox="1">
            <a:spLocks noChangeArrowheads="1"/>
          </p:cNvSpPr>
          <p:nvPr/>
        </p:nvSpPr>
        <p:spPr bwMode="auto">
          <a:xfrm>
            <a:off x="700088" y="6315075"/>
            <a:ext cx="1411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(k) Katrina 8/29/05</a:t>
            </a:r>
          </a:p>
        </p:txBody>
      </p:sp>
      <p:sp>
        <p:nvSpPr>
          <p:cNvPr id="92189" name="TextBox 31"/>
          <p:cNvSpPr txBox="1">
            <a:spLocks noChangeArrowheads="1"/>
          </p:cNvSpPr>
          <p:nvPr/>
        </p:nvSpPr>
        <p:spPr bwMode="auto">
          <a:xfrm>
            <a:off x="2205038" y="6296025"/>
            <a:ext cx="11652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(l) Rita 9/21/05</a:t>
            </a:r>
          </a:p>
        </p:txBody>
      </p:sp>
      <p:sp>
        <p:nvSpPr>
          <p:cNvPr id="92190" name="TextBox 32"/>
          <p:cNvSpPr txBox="1">
            <a:spLocks noChangeArrowheads="1"/>
          </p:cNvSpPr>
          <p:nvPr/>
        </p:nvSpPr>
        <p:spPr bwMode="auto">
          <a:xfrm>
            <a:off x="3633788" y="6315075"/>
            <a:ext cx="1252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(m) Rita 9/22/05</a:t>
            </a:r>
          </a:p>
        </p:txBody>
      </p:sp>
      <p:pic>
        <p:nvPicPr>
          <p:cNvPr id="92191" name="Picture 15"/>
          <p:cNvPicPr>
            <a:picLocks noChangeAspect="1" noChangeArrowheads="1"/>
          </p:cNvPicPr>
          <p:nvPr/>
        </p:nvPicPr>
        <p:blipFill>
          <a:blip r:embed="rId15">
            <a:extLst>
              <a:ext uri="{28A0092B-C50C-407E-A947-70E740481C1C}">
                <a14:useLocalDpi xmlns:a14="http://schemas.microsoft.com/office/drawing/2010/main" val="0"/>
              </a:ext>
            </a:extLst>
          </a:blip>
          <a:srcRect l="3307" t="5115" r="2641" b="21024"/>
          <a:stretch>
            <a:fillRect/>
          </a:stretch>
        </p:blipFill>
        <p:spPr bwMode="auto">
          <a:xfrm>
            <a:off x="5114925" y="4972050"/>
            <a:ext cx="15049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2"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l="1616" t="88618" r="9087" b="1819"/>
          <a:stretch>
            <a:fillRect/>
          </a:stretch>
        </p:blipFill>
        <p:spPr bwMode="auto">
          <a:xfrm>
            <a:off x="6629400" y="6380163"/>
            <a:ext cx="16525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3" name="TextBox 33"/>
          <p:cNvSpPr txBox="1">
            <a:spLocks noChangeArrowheads="1"/>
          </p:cNvSpPr>
          <p:nvPr/>
        </p:nvSpPr>
        <p:spPr bwMode="auto">
          <a:xfrm>
            <a:off x="5041900" y="6315075"/>
            <a:ext cx="1435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t>(n) Paloma 11/8/08</a:t>
            </a:r>
          </a:p>
        </p:txBody>
      </p:sp>
      <p:sp>
        <p:nvSpPr>
          <p:cNvPr id="92194" name="TextBox 36"/>
          <p:cNvSpPr txBox="1">
            <a:spLocks noChangeArrowheads="1"/>
          </p:cNvSpPr>
          <p:nvPr/>
        </p:nvSpPr>
        <p:spPr bwMode="auto">
          <a:xfrm>
            <a:off x="533400" y="1123950"/>
            <a:ext cx="788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b="1"/>
              <a:t> Lower fuselage images from storms used in airborne Doppler composite</a:t>
            </a:r>
          </a:p>
        </p:txBody>
      </p:sp>
      <p:sp>
        <p:nvSpPr>
          <p:cNvPr id="36" name="TextBox 35"/>
          <p:cNvSpPr txBox="1"/>
          <p:nvPr/>
        </p:nvSpPr>
        <p:spPr>
          <a:xfrm>
            <a:off x="1524000" y="-36513"/>
            <a:ext cx="6308725" cy="646113"/>
          </a:xfrm>
          <a:prstGeom prst="rect">
            <a:avLst/>
          </a:prstGeom>
          <a:noFill/>
        </p:spPr>
        <p:txBody>
          <a:bodyPr wrap="none">
            <a:spAutoFit/>
          </a:bodyPr>
          <a:lstStyle/>
          <a:p>
            <a:pPr>
              <a:defRPr/>
            </a:pPr>
            <a:r>
              <a:rPr lang="en-US" sz="3600" dirty="0">
                <a:solidFill>
                  <a:srgbClr val="FFFF00"/>
                </a:solidFill>
                <a:latin typeface="+mn-lt"/>
              </a:rPr>
              <a:t>Types of Observations - Airborne</a:t>
            </a:r>
          </a:p>
        </p:txBody>
      </p:sp>
      <p:sp>
        <p:nvSpPr>
          <p:cNvPr id="37" name="TextBox 36"/>
          <p:cNvSpPr txBox="1"/>
          <p:nvPr/>
        </p:nvSpPr>
        <p:spPr>
          <a:xfrm>
            <a:off x="3276600" y="457200"/>
            <a:ext cx="2914650" cy="584200"/>
          </a:xfrm>
          <a:prstGeom prst="rect">
            <a:avLst/>
          </a:prstGeom>
          <a:noFill/>
        </p:spPr>
        <p:txBody>
          <a:bodyPr wrap="none">
            <a:spAutoFit/>
          </a:bodyPr>
          <a:lstStyle/>
          <a:p>
            <a:pPr>
              <a:defRPr/>
            </a:pPr>
            <a:r>
              <a:rPr lang="en-US" sz="3200" u="sng" dirty="0">
                <a:latin typeface="+mj-lt"/>
              </a:rPr>
              <a:t>Vortex Structure</a:t>
            </a:r>
          </a:p>
        </p:txBody>
      </p:sp>
      <p:sp>
        <p:nvSpPr>
          <p:cNvPr id="38" name="Slide Number Placeholder 37"/>
          <p:cNvSpPr>
            <a:spLocks noGrp="1"/>
          </p:cNvSpPr>
          <p:nvPr>
            <p:ph type="sldNum" sz="quarter" idx="12"/>
          </p:nvPr>
        </p:nvSpPr>
        <p:spPr/>
        <p:txBody>
          <a:bodyPr/>
          <a:lstStyle/>
          <a:p>
            <a:pPr>
              <a:defRPr/>
            </a:pPr>
            <a:fld id="{5C37266B-5C1D-448B-9E0C-8FAEF914965D}" type="slidenum">
              <a:rPr lang="en-US" smtClean="0"/>
              <a:pPr>
                <a:defRPr/>
              </a:pPr>
              <a:t>48</a:t>
            </a:fld>
            <a:endParaRPr lang="en-US"/>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ADE5654-3FFB-4FE2-A8B5-AEA8C2784947}" type="slidenum">
              <a:rPr lang="en-US" smtClean="0"/>
              <a:pPr>
                <a:defRPr/>
              </a:pPr>
              <a:t>49</a:t>
            </a:fld>
            <a:endParaRPr lang="en-US"/>
          </a:p>
        </p:txBody>
      </p:sp>
      <p:pic>
        <p:nvPicPr>
          <p:cNvPr id="931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057400"/>
            <a:ext cx="26860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89150"/>
            <a:ext cx="3124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29"/>
          <p:cNvSpPr txBox="1">
            <a:spLocks noChangeArrowheads="1"/>
          </p:cNvSpPr>
          <p:nvPr/>
        </p:nvSpPr>
        <p:spPr bwMode="auto">
          <a:xfrm>
            <a:off x="498475" y="1123950"/>
            <a:ext cx="8264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a:t>Composite asymmetric vortex structure of mature hurricanes in vertical shear</a:t>
            </a:r>
          </a:p>
        </p:txBody>
      </p:sp>
      <p:sp>
        <p:nvSpPr>
          <p:cNvPr id="7" name="TextBox 6"/>
          <p:cNvSpPr txBox="1"/>
          <p:nvPr/>
        </p:nvSpPr>
        <p:spPr>
          <a:xfrm>
            <a:off x="1524000" y="-36513"/>
            <a:ext cx="6308725" cy="646113"/>
          </a:xfrm>
          <a:prstGeom prst="rect">
            <a:avLst/>
          </a:prstGeom>
          <a:noFill/>
        </p:spPr>
        <p:txBody>
          <a:bodyPr wrap="none">
            <a:spAutoFit/>
          </a:bodyPr>
          <a:lstStyle/>
          <a:p>
            <a:pPr>
              <a:defRPr/>
            </a:pPr>
            <a:r>
              <a:rPr lang="en-US" sz="3600" dirty="0">
                <a:solidFill>
                  <a:srgbClr val="FFFF00"/>
                </a:solidFill>
                <a:latin typeface="+mn-lt"/>
              </a:rPr>
              <a:t>Types of Observations - Airborne</a:t>
            </a:r>
          </a:p>
        </p:txBody>
      </p:sp>
      <p:sp>
        <p:nvSpPr>
          <p:cNvPr id="8" name="TextBox 7"/>
          <p:cNvSpPr txBox="1"/>
          <p:nvPr/>
        </p:nvSpPr>
        <p:spPr>
          <a:xfrm>
            <a:off x="3276600" y="396875"/>
            <a:ext cx="2914650" cy="584200"/>
          </a:xfrm>
          <a:prstGeom prst="rect">
            <a:avLst/>
          </a:prstGeom>
          <a:noFill/>
        </p:spPr>
        <p:txBody>
          <a:bodyPr wrap="none">
            <a:spAutoFit/>
          </a:bodyPr>
          <a:lstStyle/>
          <a:p>
            <a:pPr>
              <a:defRPr/>
            </a:pPr>
            <a:r>
              <a:rPr lang="en-US" sz="3200" u="sng" dirty="0">
                <a:latin typeface="+mj-lt"/>
              </a:rPr>
              <a:t>Vortex Structure</a:t>
            </a:r>
          </a:p>
        </p:txBody>
      </p:sp>
      <p:sp>
        <p:nvSpPr>
          <p:cNvPr id="93192" name="TextBox 8"/>
          <p:cNvSpPr txBox="1">
            <a:spLocks noChangeArrowheads="1"/>
          </p:cNvSpPr>
          <p:nvPr/>
        </p:nvSpPr>
        <p:spPr bwMode="auto">
          <a:xfrm>
            <a:off x="1009650" y="5486400"/>
            <a:ext cx="368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Composite mean 2-7 km vortex tilt</a:t>
            </a:r>
          </a:p>
        </p:txBody>
      </p:sp>
      <p:sp>
        <p:nvSpPr>
          <p:cNvPr id="93193" name="TextBox 9"/>
          <p:cNvSpPr txBox="1">
            <a:spLocks noChangeArrowheads="1"/>
          </p:cNvSpPr>
          <p:nvPr/>
        </p:nvSpPr>
        <p:spPr bwMode="auto">
          <a:xfrm>
            <a:off x="4495800" y="5334000"/>
            <a:ext cx="4448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Composite mean 2-km reflectivity (shaded, dBZ) and vertical velocity (contour, m/s)</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eastco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
            <a:ext cx="6934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2057400" y="152400"/>
            <a:ext cx="5410200" cy="914400"/>
          </a:xfrm>
          <a:prstGeom prst="rect">
            <a:avLst/>
          </a:prstGeom>
        </p:spPr>
        <p:txBody>
          <a:bodyPr wrap="none" fromWordArt="1">
            <a:prstTxWarp prst="textPlain">
              <a:avLst>
                <a:gd name="adj" fmla="val 50000"/>
              </a:avLst>
            </a:prstTxWarp>
          </a:bodyPr>
          <a:lstStyle/>
          <a:p>
            <a:pPr algn="ctr"/>
            <a:r>
              <a:rPr lang="en-US" sz="3600" kern="10" spc="-180">
                <a:ln w="12700">
                  <a:solidFill>
                    <a:srgbClr val="EAEAEA"/>
                  </a:solidFill>
                  <a:round/>
                  <a:headEnd/>
                  <a:tailEnd/>
                </a:ln>
                <a:solidFill>
                  <a:schemeClr val="bg2"/>
                </a:solidFill>
                <a:latin typeface="Arial Black"/>
              </a:rPr>
              <a:t>Warm Ocean </a:t>
            </a:r>
          </a:p>
        </p:txBody>
      </p:sp>
      <p:sp>
        <p:nvSpPr>
          <p:cNvPr id="47108" name="TextBox 3"/>
          <p:cNvSpPr txBox="1">
            <a:spLocks noChangeArrowheads="1"/>
          </p:cNvSpPr>
          <p:nvPr/>
        </p:nvSpPr>
        <p:spPr bwMode="auto">
          <a:xfrm>
            <a:off x="1676400" y="5867400"/>
            <a:ext cx="624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b="1">
                <a:latin typeface="Calibri" pitchFamily="34" charset="0"/>
              </a:rPr>
              <a:t>Sea surface temperature measured by satellites</a:t>
            </a: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63"/>
          <p:cNvGrpSpPr>
            <a:grpSpLocks noChangeAspect="1"/>
          </p:cNvGrpSpPr>
          <p:nvPr/>
        </p:nvGrpSpPr>
        <p:grpSpPr bwMode="auto">
          <a:xfrm>
            <a:off x="1951038" y="2052638"/>
            <a:ext cx="5364162" cy="4662487"/>
            <a:chOff x="1522188" y="1791975"/>
            <a:chExt cx="5532164" cy="4810495"/>
          </a:xfrm>
        </p:grpSpPr>
        <p:pic>
          <p:nvPicPr>
            <p:cNvPr id="94224" name="Picture 8" descr="Katrina.A2005240.1700.1km.jpg"/>
            <p:cNvPicPr>
              <a:picLocks noChangeAspect="1"/>
            </p:cNvPicPr>
            <p:nvPr/>
          </p:nvPicPr>
          <p:blipFill>
            <a:blip r:embed="rId3">
              <a:extLst>
                <a:ext uri="{28A0092B-C50C-407E-A947-70E740481C1C}">
                  <a14:useLocalDpi xmlns:a14="http://schemas.microsoft.com/office/drawing/2010/main" val="0"/>
                </a:ext>
              </a:extLst>
            </a:blip>
            <a:srcRect l="24486" t="13768" b="35342"/>
            <a:stretch>
              <a:fillRect/>
            </a:stretch>
          </p:blipFill>
          <p:spPr bwMode="auto">
            <a:xfrm>
              <a:off x="1522188" y="1791975"/>
              <a:ext cx="5532164" cy="481049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cxnSp>
          <p:nvCxnSpPr>
            <p:cNvPr id="94225" name="Straight Arrow Connector 3"/>
            <p:cNvCxnSpPr>
              <a:cxnSpLocks noChangeShapeType="1"/>
            </p:cNvCxnSpPr>
            <p:nvPr/>
          </p:nvCxnSpPr>
          <p:spPr bwMode="auto">
            <a:xfrm rot="5400000" flipH="1" flipV="1">
              <a:off x="3499608" y="4207883"/>
              <a:ext cx="1657549" cy="72038"/>
            </a:xfrm>
            <a:prstGeom prst="straightConnector1">
              <a:avLst/>
            </a:prstGeom>
            <a:noFill/>
            <a:ln w="19050">
              <a:solidFill>
                <a:srgbClr val="000066"/>
              </a:solidFill>
              <a:prstDash val="dot"/>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4226" name="Straight Arrow Connector 4"/>
            <p:cNvCxnSpPr>
              <a:cxnSpLocks noChangeShapeType="1"/>
            </p:cNvCxnSpPr>
            <p:nvPr/>
          </p:nvCxnSpPr>
          <p:spPr bwMode="auto">
            <a:xfrm rot="5400000">
              <a:off x="4276621" y="4161371"/>
              <a:ext cx="917221" cy="885735"/>
            </a:xfrm>
            <a:prstGeom prst="straightConnector1">
              <a:avLst/>
            </a:prstGeom>
            <a:noFill/>
            <a:ln w="19050">
              <a:solidFill>
                <a:srgbClr val="000066"/>
              </a:solidFill>
              <a:prstDash val="dot"/>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4227" name="Straight Arrow Connector 5"/>
            <p:cNvCxnSpPr>
              <a:cxnSpLocks noChangeShapeType="1"/>
            </p:cNvCxnSpPr>
            <p:nvPr/>
          </p:nvCxnSpPr>
          <p:spPr bwMode="auto">
            <a:xfrm rot="10800000" flipH="1">
              <a:off x="3478665" y="4188214"/>
              <a:ext cx="1658504" cy="72067"/>
            </a:xfrm>
            <a:prstGeom prst="straightConnector1">
              <a:avLst/>
            </a:prstGeom>
            <a:noFill/>
            <a:ln w="19050">
              <a:solidFill>
                <a:srgbClr val="000066"/>
              </a:solidFill>
              <a:prstDash val="dot"/>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pic>
        <p:nvPicPr>
          <p:cNvPr id="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339975"/>
            <a:ext cx="51816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2"/>
          <p:cNvGrpSpPr>
            <a:grpSpLocks noChangeAspect="1"/>
          </p:cNvGrpSpPr>
          <p:nvPr/>
        </p:nvGrpSpPr>
        <p:grpSpPr>
          <a:xfrm>
            <a:off x="2743200" y="1807192"/>
            <a:ext cx="4258553" cy="4650684"/>
            <a:chOff x="2547317" y="1810085"/>
            <a:chExt cx="4016399" cy="4380937"/>
          </a:xfrm>
          <a:solidFill>
            <a:schemeClr val="tx1"/>
          </a:solidFill>
          <a:effectLst>
            <a:outerShdw blurRad="50800" dist="38100" dir="2700000">
              <a:srgbClr val="000000">
                <a:alpha val="43000"/>
              </a:srgbClr>
            </a:outerShdw>
          </a:effectLst>
        </p:grpSpPr>
        <p:grpSp>
          <p:nvGrpSpPr>
            <p:cNvPr id="7" name="Group 30"/>
            <p:cNvGrpSpPr/>
            <p:nvPr/>
          </p:nvGrpSpPr>
          <p:grpSpPr>
            <a:xfrm>
              <a:off x="2547317" y="1810085"/>
              <a:ext cx="4016399" cy="4380937"/>
              <a:chOff x="2154895" y="1201775"/>
              <a:chExt cx="4016399" cy="4380937"/>
            </a:xfrm>
            <a:grpFill/>
          </p:grpSpPr>
          <p:sp>
            <p:nvSpPr>
              <p:cNvPr id="10" name="Rectangle 9"/>
              <p:cNvSpPr/>
              <p:nvPr/>
            </p:nvSpPr>
            <p:spPr>
              <a:xfrm>
                <a:off x="2156543" y="1201775"/>
                <a:ext cx="4014751" cy="4380937"/>
              </a:xfrm>
              <a:prstGeom prst="rec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cs typeface="Calibri"/>
                </a:endParaRPr>
              </a:p>
            </p:txBody>
          </p:sp>
          <p:grpSp>
            <p:nvGrpSpPr>
              <p:cNvPr id="8" name="Group 29"/>
              <p:cNvGrpSpPr/>
              <p:nvPr/>
            </p:nvGrpSpPr>
            <p:grpSpPr>
              <a:xfrm>
                <a:off x="2154895" y="1228926"/>
                <a:ext cx="3952833" cy="4350628"/>
                <a:chOff x="2154895" y="1228926"/>
                <a:chExt cx="3952833" cy="4350628"/>
              </a:xfrm>
              <a:grpFill/>
            </p:grpSpPr>
            <p:pic>
              <p:nvPicPr>
                <p:cNvPr id="12" name="Picture 1" descr="postRI_Dop_wind.tif"/>
                <p:cNvPicPr>
                  <a:picLocks noChangeAspect="1"/>
                </p:cNvPicPr>
                <p:nvPr/>
              </p:nvPicPr>
              <p:blipFill>
                <a:blip r:embed="rId5" cstate="print"/>
                <a:srcRect l="25259" t="12799" r="25058" b="12794"/>
                <a:stretch>
                  <a:fillRect/>
                </a:stretch>
              </p:blipFill>
              <p:spPr bwMode="auto">
                <a:xfrm>
                  <a:off x="2630432" y="1228926"/>
                  <a:ext cx="3477296" cy="4015867"/>
                </a:xfrm>
                <a:prstGeom prst="rect">
                  <a:avLst/>
                </a:prstGeom>
                <a:grpFill/>
                <a:ln w="9525">
                  <a:noFill/>
                  <a:miter lim="800000"/>
                  <a:headEnd/>
                  <a:tailEnd/>
                </a:ln>
              </p:spPr>
            </p:pic>
            <p:grpSp>
              <p:nvGrpSpPr>
                <p:cNvPr id="11" name="Group 28"/>
                <p:cNvGrpSpPr>
                  <a:grpSpLocks/>
                </p:cNvGrpSpPr>
                <p:nvPr/>
              </p:nvGrpSpPr>
              <p:grpSpPr bwMode="auto">
                <a:xfrm>
                  <a:off x="2540306" y="5142310"/>
                  <a:ext cx="3518274" cy="321782"/>
                  <a:chOff x="1992826" y="3482405"/>
                  <a:chExt cx="1908004" cy="174924"/>
                </a:xfrm>
                <a:grpFill/>
              </p:grpSpPr>
              <p:sp>
                <p:nvSpPr>
                  <p:cNvPr id="23" name="Rectangle 22"/>
                  <p:cNvSpPr/>
                  <p:nvPr/>
                </p:nvSpPr>
                <p:spPr>
                  <a:xfrm>
                    <a:off x="2072194" y="3530036"/>
                    <a:ext cx="1828636" cy="1272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dirty="0">
                      <a:solidFill>
                        <a:schemeClr val="bg1"/>
                      </a:solidFill>
                      <a:cs typeface="Calibri"/>
                    </a:endParaRPr>
                  </a:p>
                </p:txBody>
              </p:sp>
              <p:grpSp>
                <p:nvGrpSpPr>
                  <p:cNvPr id="13" name="Group 23"/>
                  <p:cNvGrpSpPr/>
                  <p:nvPr/>
                </p:nvGrpSpPr>
                <p:grpSpPr>
                  <a:xfrm>
                    <a:off x="1992826" y="3482405"/>
                    <a:ext cx="1602232" cy="139693"/>
                    <a:chOff x="1992826" y="3222055"/>
                    <a:chExt cx="1602232" cy="139693"/>
                  </a:xfrm>
                  <a:grpFill/>
                </p:grpSpPr>
                <p:sp>
                  <p:nvSpPr>
                    <p:cNvPr id="25" name="Text Box 50"/>
                    <p:cNvSpPr txBox="1">
                      <a:spLocks noChangeArrowheads="1"/>
                    </p:cNvSpPr>
                    <p:nvPr/>
                  </p:nvSpPr>
                  <p:spPr bwMode="auto">
                    <a:xfrm>
                      <a:off x="2449468" y="3227782"/>
                      <a:ext cx="167589" cy="133966"/>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solidFill>
                            <a:schemeClr val="bg1"/>
                          </a:solidFill>
                          <a:latin typeface="Calibri"/>
                          <a:cs typeface="Calibri"/>
                        </a:rPr>
                        <a:t>50</a:t>
                      </a:r>
                    </a:p>
                  </p:txBody>
                </p:sp>
                <p:sp>
                  <p:nvSpPr>
                    <p:cNvPr id="26" name="Text Box 52"/>
                    <p:cNvSpPr txBox="1">
                      <a:spLocks noChangeArrowheads="1"/>
                    </p:cNvSpPr>
                    <p:nvPr/>
                  </p:nvSpPr>
                  <p:spPr bwMode="auto">
                    <a:xfrm>
                      <a:off x="2901950" y="3222055"/>
                      <a:ext cx="204158" cy="133966"/>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solidFill>
                            <a:schemeClr val="bg1"/>
                          </a:solidFill>
                          <a:latin typeface="Calibri"/>
                          <a:cs typeface="Calibri"/>
                        </a:rPr>
                        <a:t>100</a:t>
                      </a:r>
                    </a:p>
                  </p:txBody>
                </p:sp>
                <p:sp>
                  <p:nvSpPr>
                    <p:cNvPr id="27" name="Text Box 53"/>
                    <p:cNvSpPr txBox="1">
                      <a:spLocks noChangeArrowheads="1"/>
                    </p:cNvSpPr>
                    <p:nvPr/>
                  </p:nvSpPr>
                  <p:spPr bwMode="auto">
                    <a:xfrm>
                      <a:off x="3390900" y="3227778"/>
                      <a:ext cx="204158" cy="133966"/>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solidFill>
                            <a:schemeClr val="bg1"/>
                          </a:solidFill>
                          <a:latin typeface="Calibri"/>
                          <a:cs typeface="Calibri"/>
                        </a:rPr>
                        <a:t>150</a:t>
                      </a:r>
                    </a:p>
                  </p:txBody>
                </p:sp>
                <p:sp>
                  <p:nvSpPr>
                    <p:cNvPr id="28" name="Text Box 53"/>
                    <p:cNvSpPr txBox="1">
                      <a:spLocks noChangeArrowheads="1"/>
                    </p:cNvSpPr>
                    <p:nvPr/>
                  </p:nvSpPr>
                  <p:spPr bwMode="auto">
                    <a:xfrm>
                      <a:off x="1992826" y="3222905"/>
                      <a:ext cx="131020" cy="133966"/>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latin typeface="Calibri"/>
                          <a:cs typeface="Calibri"/>
                        </a:rPr>
                        <a:t>0</a:t>
                      </a:r>
                    </a:p>
                  </p:txBody>
                </p:sp>
              </p:grpSp>
            </p:grpSp>
            <p:grpSp>
              <p:nvGrpSpPr>
                <p:cNvPr id="14" name="Group 50"/>
                <p:cNvGrpSpPr>
                  <a:grpSpLocks/>
                </p:cNvGrpSpPr>
                <p:nvPr/>
              </p:nvGrpSpPr>
              <p:grpSpPr bwMode="auto">
                <a:xfrm>
                  <a:off x="2387195" y="1892366"/>
                  <a:ext cx="258445" cy="3384234"/>
                  <a:chOff x="1927661" y="1706060"/>
                  <a:chExt cx="140495" cy="1836153"/>
                </a:xfrm>
                <a:grpFill/>
              </p:grpSpPr>
              <p:sp>
                <p:nvSpPr>
                  <p:cNvPr id="18" name="Rectangle 44"/>
                  <p:cNvSpPr>
                    <a:spLocks noChangeArrowheads="1"/>
                  </p:cNvSpPr>
                  <p:nvPr/>
                </p:nvSpPr>
                <p:spPr bwMode="auto">
                  <a:xfrm rot="16200000">
                    <a:off x="1085997" y="2556960"/>
                    <a:ext cx="1828800" cy="127000"/>
                  </a:xfrm>
                  <a:prstGeom prst="rect">
                    <a:avLst/>
                  </a:prstGeom>
                  <a:grpFill/>
                  <a:ln w="25400">
                    <a:noFill/>
                    <a:miter lim="800000"/>
                    <a:headEnd/>
                    <a:tailEnd/>
                  </a:ln>
                </p:spPr>
                <p:txBody>
                  <a:bodyPr vert="eaVert" anchor="ctr"/>
                  <a:lstStyle/>
                  <a:p>
                    <a:pPr algn="ctr" fontAlgn="auto">
                      <a:spcBef>
                        <a:spcPts val="0"/>
                      </a:spcBef>
                      <a:spcAft>
                        <a:spcPts val="0"/>
                      </a:spcAft>
                      <a:defRPr/>
                    </a:pPr>
                    <a:endParaRPr lang="en-US" sz="1100">
                      <a:solidFill>
                        <a:schemeClr val="bg1"/>
                      </a:solidFill>
                      <a:latin typeface="Calibri"/>
                      <a:ea typeface="Arial" charset="0"/>
                      <a:cs typeface="Calibri"/>
                    </a:endParaRPr>
                  </a:p>
                </p:txBody>
              </p:sp>
              <p:sp>
                <p:nvSpPr>
                  <p:cNvPr id="19" name="Text Box 50"/>
                  <p:cNvSpPr txBox="1">
                    <a:spLocks noChangeArrowheads="1"/>
                  </p:cNvSpPr>
                  <p:nvPr/>
                </p:nvSpPr>
                <p:spPr bwMode="auto">
                  <a:xfrm rot="16200000">
                    <a:off x="1917356" y="2888002"/>
                    <a:ext cx="167464" cy="134128"/>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solidFill>
                          <a:schemeClr val="bg1"/>
                        </a:solidFill>
                        <a:latin typeface="Calibri"/>
                        <a:ea typeface="Arial" charset="0"/>
                        <a:cs typeface="Calibri"/>
                      </a:rPr>
                      <a:t>50</a:t>
                    </a:r>
                  </a:p>
                </p:txBody>
              </p:sp>
              <p:sp>
                <p:nvSpPr>
                  <p:cNvPr id="20" name="Text Box 52"/>
                  <p:cNvSpPr txBox="1">
                    <a:spLocks noChangeArrowheads="1"/>
                  </p:cNvSpPr>
                  <p:nvPr/>
                </p:nvSpPr>
                <p:spPr bwMode="auto">
                  <a:xfrm rot="16200000">
                    <a:off x="1892722" y="2327408"/>
                    <a:ext cx="204005" cy="134128"/>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solidFill>
                          <a:schemeClr val="bg1"/>
                        </a:solidFill>
                        <a:latin typeface="Calibri"/>
                        <a:ea typeface="Arial" charset="0"/>
                        <a:cs typeface="Calibri"/>
                      </a:rPr>
                      <a:t>100</a:t>
                    </a:r>
                  </a:p>
                </p:txBody>
              </p:sp>
              <p:sp>
                <p:nvSpPr>
                  <p:cNvPr id="21" name="Text Box 53"/>
                  <p:cNvSpPr txBox="1">
                    <a:spLocks noChangeArrowheads="1"/>
                  </p:cNvSpPr>
                  <p:nvPr/>
                </p:nvSpPr>
                <p:spPr bwMode="auto">
                  <a:xfrm rot="16200000">
                    <a:off x="1899089" y="1771580"/>
                    <a:ext cx="204005" cy="134128"/>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solidFill>
                          <a:schemeClr val="bg1"/>
                        </a:solidFill>
                        <a:latin typeface="Calibri"/>
                        <a:ea typeface="Arial" charset="0"/>
                        <a:cs typeface="Calibri"/>
                      </a:rPr>
                      <a:t>150</a:t>
                    </a:r>
                  </a:p>
                </p:txBody>
              </p:sp>
              <p:sp>
                <p:nvSpPr>
                  <p:cNvPr id="22" name="Text Box 53"/>
                  <p:cNvSpPr txBox="1">
                    <a:spLocks noChangeArrowheads="1"/>
                  </p:cNvSpPr>
                  <p:nvPr/>
                </p:nvSpPr>
                <p:spPr bwMode="auto">
                  <a:xfrm rot="16200000">
                    <a:off x="1935630" y="3409688"/>
                    <a:ext cx="130922" cy="134128"/>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solidFill>
                          <a:schemeClr val="bg1"/>
                        </a:solidFill>
                        <a:latin typeface="Calibri"/>
                        <a:ea typeface="Arial" charset="0"/>
                        <a:cs typeface="Calibri"/>
                      </a:rPr>
                      <a:t>0</a:t>
                    </a:r>
                  </a:p>
                </p:txBody>
              </p:sp>
            </p:grpSp>
            <p:pic>
              <p:nvPicPr>
                <p:cNvPr id="15" name="Picture 1" descr="postRI_Dop_wind.tif"/>
                <p:cNvPicPr>
                  <a:picLocks noChangeAspect="1"/>
                </p:cNvPicPr>
                <p:nvPr/>
              </p:nvPicPr>
              <p:blipFill>
                <a:blip r:embed="rId5" cstate="print"/>
                <a:srcRect l="57375" t="90523" r="37355" b="3728"/>
                <a:stretch>
                  <a:fillRect/>
                </a:stretch>
              </p:blipFill>
              <p:spPr bwMode="auto">
                <a:xfrm>
                  <a:off x="5599810" y="1391082"/>
                  <a:ext cx="368804" cy="310264"/>
                </a:xfrm>
                <a:prstGeom prst="rect">
                  <a:avLst/>
                </a:prstGeom>
                <a:grpFill/>
                <a:ln w="9525">
                  <a:noFill/>
                  <a:miter lim="800000"/>
                  <a:headEnd/>
                  <a:tailEnd/>
                </a:ln>
              </p:spPr>
            </p:pic>
            <p:sp>
              <p:nvSpPr>
                <p:cNvPr id="16" name="TextBox 155"/>
                <p:cNvSpPr txBox="1">
                  <a:spLocks noChangeArrowheads="1"/>
                </p:cNvSpPr>
                <p:nvPr/>
              </p:nvSpPr>
              <p:spPr bwMode="auto">
                <a:xfrm>
                  <a:off x="3836399" y="5333118"/>
                  <a:ext cx="919413" cy="246436"/>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solidFill>
                        <a:schemeClr val="bg1"/>
                      </a:solidFill>
                      <a:latin typeface="Calibri"/>
                      <a:ea typeface="Arial" charset="0"/>
                      <a:cs typeface="Calibri"/>
                    </a:rPr>
                    <a:t>distance (km)</a:t>
                  </a:r>
                </a:p>
              </p:txBody>
            </p:sp>
            <p:sp>
              <p:nvSpPr>
                <p:cNvPr id="17" name="TextBox 156"/>
                <p:cNvSpPr txBox="1">
                  <a:spLocks noChangeArrowheads="1"/>
                </p:cNvSpPr>
                <p:nvPr/>
              </p:nvSpPr>
              <p:spPr bwMode="auto">
                <a:xfrm rot="16200000">
                  <a:off x="1819110" y="3359527"/>
                  <a:ext cx="918303" cy="246734"/>
                </a:xfrm>
                <a:prstGeom prst="rect">
                  <a:avLst/>
                </a:prstGeom>
                <a:grpFill/>
                <a:ln w="9525">
                  <a:noFill/>
                  <a:miter lim="800000"/>
                  <a:headEnd/>
                  <a:tailEnd/>
                </a:ln>
              </p:spPr>
              <p:txBody>
                <a:bodyPr wrap="none">
                  <a:spAutoFit/>
                </a:bodyPr>
                <a:lstStyle/>
                <a:p>
                  <a:pPr fontAlgn="auto">
                    <a:spcBef>
                      <a:spcPts val="0"/>
                    </a:spcBef>
                    <a:spcAft>
                      <a:spcPts val="0"/>
                    </a:spcAft>
                    <a:defRPr/>
                  </a:pPr>
                  <a:r>
                    <a:rPr lang="en-US" sz="1100" b="1" dirty="0">
                      <a:solidFill>
                        <a:schemeClr val="bg1"/>
                      </a:solidFill>
                      <a:latin typeface="Calibri"/>
                      <a:ea typeface="Arial" charset="0"/>
                      <a:cs typeface="Calibri"/>
                    </a:rPr>
                    <a:t>distance (km)</a:t>
                  </a:r>
                </a:p>
              </p:txBody>
            </p:sp>
          </p:grpSp>
        </p:grpSp>
        <p:cxnSp>
          <p:nvCxnSpPr>
            <p:cNvPr id="9" name="Straight Connector 8"/>
            <p:cNvCxnSpPr/>
            <p:nvPr/>
          </p:nvCxnSpPr>
          <p:spPr>
            <a:xfrm flipV="1">
              <a:off x="3087867" y="3844916"/>
              <a:ext cx="3296624" cy="200075"/>
            </a:xfrm>
            <a:prstGeom prst="line">
              <a:avLst/>
            </a:prstGeom>
            <a:grpFill/>
            <a:ln w="25400" cap="flat" cmpd="sng" algn="ctr">
              <a:solidFill>
                <a:schemeClr val="bg1"/>
              </a:solidFill>
              <a:prstDash val="dash"/>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grpSp>
      <p:grpSp>
        <p:nvGrpSpPr>
          <p:cNvPr id="24" name="Group 34"/>
          <p:cNvGrpSpPr>
            <a:grpSpLocks/>
          </p:cNvGrpSpPr>
          <p:nvPr/>
        </p:nvGrpSpPr>
        <p:grpSpPr bwMode="auto">
          <a:xfrm>
            <a:off x="990600" y="1882775"/>
            <a:ext cx="7564438" cy="4662488"/>
            <a:chOff x="844550" y="1470025"/>
            <a:chExt cx="7564438" cy="4662488"/>
          </a:xfrm>
        </p:grpSpPr>
        <p:grpSp>
          <p:nvGrpSpPr>
            <p:cNvPr id="94218" name="Group 9"/>
            <p:cNvGrpSpPr>
              <a:grpSpLocks noChangeAspect="1"/>
            </p:cNvGrpSpPr>
            <p:nvPr/>
          </p:nvGrpSpPr>
          <p:grpSpPr bwMode="auto">
            <a:xfrm>
              <a:off x="844550" y="1470025"/>
              <a:ext cx="7564438" cy="4662488"/>
              <a:chOff x="850601" y="1730376"/>
              <a:chExt cx="7522387" cy="4638087"/>
            </a:xfrm>
          </p:grpSpPr>
          <p:pic>
            <p:nvPicPr>
              <p:cNvPr id="94221" name="Picture 2" descr="Untitled"/>
              <p:cNvPicPr>
                <a:picLocks noChangeAspect="1" noChangeArrowheads="1"/>
              </p:cNvPicPr>
              <p:nvPr/>
            </p:nvPicPr>
            <p:blipFill>
              <a:blip r:embed="rId6">
                <a:extLst>
                  <a:ext uri="{28A0092B-C50C-407E-A947-70E740481C1C}">
                    <a14:useLocalDpi xmlns:a14="http://schemas.microsoft.com/office/drawing/2010/main" val="0"/>
                  </a:ext>
                </a:extLst>
              </a:blip>
              <a:srcRect t="3056" b="4999"/>
              <a:stretch>
                <a:fillRect/>
              </a:stretch>
            </p:blipFill>
            <p:spPr bwMode="auto">
              <a:xfrm>
                <a:off x="850601" y="1730376"/>
                <a:ext cx="7522387" cy="463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2" name="Rectangle 4"/>
              <p:cNvSpPr>
                <a:spLocks noChangeArrowheads="1"/>
              </p:cNvSpPr>
              <p:nvPr/>
            </p:nvSpPr>
            <p:spPr bwMode="auto">
              <a:xfrm>
                <a:off x="7668183" y="4386989"/>
                <a:ext cx="506953" cy="30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b="1">
                    <a:solidFill>
                      <a:srgbClr val="E30000"/>
                    </a:solidFill>
                    <a:cs typeface="Arial" charset="0"/>
                  </a:rPr>
                  <a:t>V</a:t>
                </a:r>
                <a:r>
                  <a:rPr lang="en-US" altLang="en-US" sz="1200" baseline="-25000">
                    <a:solidFill>
                      <a:srgbClr val="E30000"/>
                    </a:solidFill>
                    <a:cs typeface="Arial" charset="0"/>
                  </a:rPr>
                  <a:t>r</a:t>
                </a:r>
                <a:r>
                  <a:rPr lang="en-US" altLang="en-US" sz="1200">
                    <a:solidFill>
                      <a:srgbClr val="E30000"/>
                    </a:solidFill>
                    <a:cs typeface="Arial" charset="0"/>
                  </a:rPr>
                  <a:t>, w</a:t>
                </a:r>
              </a:p>
            </p:txBody>
          </p:sp>
          <p:sp>
            <p:nvSpPr>
              <p:cNvPr id="94223" name="Rectangle 5"/>
              <p:cNvSpPr>
                <a:spLocks noChangeArrowheads="1"/>
              </p:cNvSpPr>
              <p:nvPr/>
            </p:nvSpPr>
            <p:spPr bwMode="auto">
              <a:xfrm>
                <a:off x="7880908" y="1731101"/>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b="1">
                    <a:solidFill>
                      <a:srgbClr val="E30000"/>
                    </a:solidFill>
                    <a:cs typeface="Arial" charset="0"/>
                  </a:rPr>
                  <a:t>V</a:t>
                </a:r>
                <a:r>
                  <a:rPr lang="en-US" altLang="en-US" sz="1200" baseline="-25000">
                    <a:solidFill>
                      <a:srgbClr val="E30000"/>
                    </a:solidFill>
                  </a:rPr>
                  <a:t>q</a:t>
                </a:r>
                <a:endParaRPr lang="en-US" altLang="en-US" sz="1200">
                  <a:solidFill>
                    <a:srgbClr val="E30000"/>
                  </a:solidFill>
                </a:endParaRPr>
              </a:p>
            </p:txBody>
          </p:sp>
        </p:grpSp>
        <p:sp>
          <p:nvSpPr>
            <p:cNvPr id="94219" name="TextBox 32"/>
            <p:cNvSpPr txBox="1">
              <a:spLocks noChangeArrowheads="1"/>
            </p:cNvSpPr>
            <p:nvPr/>
          </p:nvSpPr>
          <p:spPr bwMode="auto">
            <a:xfrm>
              <a:off x="7140416" y="1524000"/>
              <a:ext cx="1165384"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chemeClr val="bg1"/>
                  </a:solidFill>
                </a:rPr>
                <a:t>Tangential wind</a:t>
              </a:r>
            </a:p>
          </p:txBody>
        </p:sp>
        <p:sp>
          <p:nvSpPr>
            <p:cNvPr id="94220" name="TextBox 33"/>
            <p:cNvSpPr txBox="1">
              <a:spLocks noChangeArrowheads="1"/>
            </p:cNvSpPr>
            <p:nvPr/>
          </p:nvSpPr>
          <p:spPr bwMode="auto">
            <a:xfrm>
              <a:off x="6553200" y="4123551"/>
              <a:ext cx="1669496"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chemeClr val="bg1"/>
                  </a:solidFill>
                </a:rPr>
                <a:t>Radial and vertical wind</a:t>
              </a:r>
            </a:p>
          </p:txBody>
        </p:sp>
      </p:grpSp>
      <p:sp>
        <p:nvSpPr>
          <p:cNvPr id="94214" name="TextBox 38"/>
          <p:cNvSpPr txBox="1">
            <a:spLocks noChangeArrowheads="1"/>
          </p:cNvSpPr>
          <p:nvPr/>
        </p:nvSpPr>
        <p:spPr bwMode="auto">
          <a:xfrm>
            <a:off x="990600" y="949325"/>
            <a:ext cx="7696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a:t> Vortex-scale measurements of Hurricane Katrina (2005) using Airborne Doppler radar </a:t>
            </a:r>
          </a:p>
        </p:txBody>
      </p:sp>
      <p:sp>
        <p:nvSpPr>
          <p:cNvPr id="40" name="TextBox 39"/>
          <p:cNvSpPr txBox="1"/>
          <p:nvPr/>
        </p:nvSpPr>
        <p:spPr>
          <a:xfrm>
            <a:off x="1524000" y="-36513"/>
            <a:ext cx="6308725" cy="646113"/>
          </a:xfrm>
          <a:prstGeom prst="rect">
            <a:avLst/>
          </a:prstGeom>
          <a:noFill/>
        </p:spPr>
        <p:txBody>
          <a:bodyPr wrap="none">
            <a:spAutoFit/>
          </a:bodyPr>
          <a:lstStyle/>
          <a:p>
            <a:pPr>
              <a:defRPr/>
            </a:pPr>
            <a:r>
              <a:rPr lang="en-US" sz="3600" dirty="0">
                <a:solidFill>
                  <a:srgbClr val="FFFF00"/>
                </a:solidFill>
                <a:latin typeface="+mn-lt"/>
              </a:rPr>
              <a:t>Types of Observations - Airborne</a:t>
            </a:r>
          </a:p>
        </p:txBody>
      </p:sp>
      <p:sp>
        <p:nvSpPr>
          <p:cNvPr id="41" name="TextBox 40"/>
          <p:cNvSpPr txBox="1"/>
          <p:nvPr/>
        </p:nvSpPr>
        <p:spPr>
          <a:xfrm>
            <a:off x="3276600" y="415925"/>
            <a:ext cx="2914650" cy="584200"/>
          </a:xfrm>
          <a:prstGeom prst="rect">
            <a:avLst/>
          </a:prstGeom>
          <a:noFill/>
        </p:spPr>
        <p:txBody>
          <a:bodyPr wrap="none">
            <a:spAutoFit/>
          </a:bodyPr>
          <a:lstStyle/>
          <a:p>
            <a:pPr>
              <a:defRPr/>
            </a:pPr>
            <a:r>
              <a:rPr lang="en-US" sz="3200" u="sng" dirty="0">
                <a:latin typeface="+mj-lt"/>
              </a:rPr>
              <a:t>Vortex Structure</a:t>
            </a:r>
          </a:p>
        </p:txBody>
      </p:sp>
      <p:sp>
        <p:nvSpPr>
          <p:cNvPr id="42" name="Slide Number Placeholder 41"/>
          <p:cNvSpPr>
            <a:spLocks noGrp="1"/>
          </p:cNvSpPr>
          <p:nvPr>
            <p:ph type="sldNum" sz="quarter" idx="12"/>
          </p:nvPr>
        </p:nvSpPr>
        <p:spPr>
          <a:xfrm>
            <a:off x="6553200" y="6410325"/>
            <a:ext cx="2133600" cy="365125"/>
          </a:xfrm>
        </p:spPr>
        <p:txBody>
          <a:bodyPr/>
          <a:lstStyle/>
          <a:p>
            <a:pPr>
              <a:defRPr/>
            </a:pPr>
            <a:fld id="{E2242E0C-7C79-49D2-9D21-70E68B11F5E2}" type="slidenum">
              <a:rPr lang="en-US" smtClean="0"/>
              <a:pPr>
                <a:defRPr/>
              </a:pPr>
              <a:t>50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t="10300"/>
          <a:stretch>
            <a:fillRect/>
          </a:stretch>
        </p:blipFill>
        <p:spPr bwMode="auto">
          <a:xfrm>
            <a:off x="804863" y="1131888"/>
            <a:ext cx="7348537"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4"/>
          <p:cNvSpPr txBox="1">
            <a:spLocks noChangeArrowheads="1"/>
          </p:cNvSpPr>
          <p:nvPr/>
        </p:nvSpPr>
        <p:spPr bwMode="auto">
          <a:xfrm>
            <a:off x="1955800" y="817563"/>
            <a:ext cx="552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t>Partitioning into location relative to RMW</a:t>
            </a:r>
          </a:p>
        </p:txBody>
      </p:sp>
      <p:grpSp>
        <p:nvGrpSpPr>
          <p:cNvPr id="2" name="Group 15"/>
          <p:cNvGrpSpPr>
            <a:grpSpLocks/>
          </p:cNvGrpSpPr>
          <p:nvPr/>
        </p:nvGrpSpPr>
        <p:grpSpPr bwMode="auto">
          <a:xfrm>
            <a:off x="2014538" y="1643063"/>
            <a:ext cx="1435100" cy="5197475"/>
            <a:chOff x="2057400" y="1509201"/>
            <a:chExt cx="1471557" cy="5292830"/>
          </a:xfrm>
        </p:grpSpPr>
        <p:sp>
          <p:nvSpPr>
            <p:cNvPr id="60" name="Rectangle 59"/>
            <p:cNvSpPr/>
            <p:nvPr/>
          </p:nvSpPr>
          <p:spPr>
            <a:xfrm>
              <a:off x="2632023" y="1509201"/>
              <a:ext cx="309287" cy="4452185"/>
            </a:xfrm>
            <a:prstGeom prst="rect">
              <a:avLst/>
            </a:prstGeom>
            <a:solidFill>
              <a:schemeClr val="tx1">
                <a:lumMod val="75000"/>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5247" name="Group 13"/>
            <p:cNvGrpSpPr>
              <a:grpSpLocks/>
            </p:cNvGrpSpPr>
            <p:nvPr/>
          </p:nvGrpSpPr>
          <p:grpSpPr bwMode="auto">
            <a:xfrm>
              <a:off x="2057400" y="5954233"/>
              <a:ext cx="1471557" cy="847798"/>
              <a:chOff x="2057400" y="5954233"/>
              <a:chExt cx="1471557" cy="847798"/>
            </a:xfrm>
          </p:grpSpPr>
          <p:sp>
            <p:nvSpPr>
              <p:cNvPr id="95248" name="TextBox 6"/>
              <p:cNvSpPr txBox="1">
                <a:spLocks noChangeArrowheads="1"/>
              </p:cNvSpPr>
              <p:nvPr/>
            </p:nvSpPr>
            <p:spPr bwMode="auto">
              <a:xfrm>
                <a:off x="2057400" y="6432699"/>
                <a:ext cx="1471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rPr>
                  <a:t>Inner eyewall</a:t>
                </a:r>
              </a:p>
            </p:txBody>
          </p:sp>
          <p:cxnSp>
            <p:nvCxnSpPr>
              <p:cNvPr id="9" name="Straight Arrow Connector 8"/>
              <p:cNvCxnSpPr/>
              <p:nvPr/>
            </p:nvCxnSpPr>
            <p:spPr>
              <a:xfrm rot="16200000" flipV="1">
                <a:off x="2511038" y="6230549"/>
                <a:ext cx="552886" cy="16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 name="Group 14"/>
          <p:cNvGrpSpPr>
            <a:grpSpLocks/>
          </p:cNvGrpSpPr>
          <p:nvPr/>
        </p:nvGrpSpPr>
        <p:grpSpPr bwMode="auto">
          <a:xfrm>
            <a:off x="3549650" y="1639888"/>
            <a:ext cx="3455988" cy="5183187"/>
            <a:chOff x="3617913" y="1488563"/>
            <a:chExt cx="3544887" cy="5312260"/>
          </a:xfrm>
        </p:grpSpPr>
        <p:sp>
          <p:nvSpPr>
            <p:cNvPr id="61" name="Rectangle 60"/>
            <p:cNvSpPr/>
            <p:nvPr/>
          </p:nvSpPr>
          <p:spPr>
            <a:xfrm>
              <a:off x="3617913" y="1488563"/>
              <a:ext cx="3544887" cy="4495490"/>
            </a:xfrm>
            <a:prstGeom prst="rect">
              <a:avLst/>
            </a:prstGeom>
            <a:solidFill>
              <a:schemeClr val="tx1">
                <a:lumMod val="75000"/>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5243" name="Group 12"/>
            <p:cNvGrpSpPr>
              <a:grpSpLocks/>
            </p:cNvGrpSpPr>
            <p:nvPr/>
          </p:nvGrpSpPr>
          <p:grpSpPr bwMode="auto">
            <a:xfrm>
              <a:off x="4855534" y="5943601"/>
              <a:ext cx="1217128" cy="857222"/>
              <a:chOff x="4855534" y="5943601"/>
              <a:chExt cx="1217128" cy="857222"/>
            </a:xfrm>
          </p:grpSpPr>
          <p:cxnSp>
            <p:nvCxnSpPr>
              <p:cNvPr id="11" name="Straight Arrow Connector 10"/>
              <p:cNvCxnSpPr/>
              <p:nvPr/>
            </p:nvCxnSpPr>
            <p:spPr>
              <a:xfrm rot="16200000" flipV="1">
                <a:off x="5132487" y="6219972"/>
                <a:ext cx="554817" cy="162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5245" name="TextBox 11"/>
              <p:cNvSpPr txBox="1">
                <a:spLocks noChangeArrowheads="1"/>
              </p:cNvSpPr>
              <p:nvPr/>
            </p:nvSpPr>
            <p:spPr bwMode="auto">
              <a:xfrm>
                <a:off x="4855534" y="6431491"/>
                <a:ext cx="1217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rPr>
                  <a:t>Outer radii</a:t>
                </a:r>
              </a:p>
            </p:txBody>
          </p:sp>
        </p:grpSp>
      </p:grpSp>
      <p:sp>
        <p:nvSpPr>
          <p:cNvPr id="15" name="TextBox 14"/>
          <p:cNvSpPr txBox="1"/>
          <p:nvPr/>
        </p:nvSpPr>
        <p:spPr>
          <a:xfrm>
            <a:off x="1524000" y="-79375"/>
            <a:ext cx="6308725" cy="646113"/>
          </a:xfrm>
          <a:prstGeom prst="rect">
            <a:avLst/>
          </a:prstGeom>
          <a:noFill/>
        </p:spPr>
        <p:txBody>
          <a:bodyPr wrap="none">
            <a:spAutoFit/>
          </a:bodyPr>
          <a:lstStyle/>
          <a:p>
            <a:pPr>
              <a:defRPr/>
            </a:pPr>
            <a:r>
              <a:rPr lang="en-US" sz="3600" dirty="0">
                <a:solidFill>
                  <a:srgbClr val="FFFF00"/>
                </a:solidFill>
                <a:latin typeface="+mn-lt"/>
              </a:rPr>
              <a:t>Types of Observations - Airborne</a:t>
            </a:r>
          </a:p>
        </p:txBody>
      </p:sp>
      <p:sp>
        <p:nvSpPr>
          <p:cNvPr id="16" name="TextBox 15"/>
          <p:cNvSpPr txBox="1"/>
          <p:nvPr/>
        </p:nvSpPr>
        <p:spPr>
          <a:xfrm>
            <a:off x="3048000" y="396875"/>
            <a:ext cx="3654425" cy="585788"/>
          </a:xfrm>
          <a:prstGeom prst="rect">
            <a:avLst/>
          </a:prstGeom>
          <a:noFill/>
        </p:spPr>
        <p:txBody>
          <a:bodyPr wrap="none">
            <a:spAutoFit/>
          </a:bodyPr>
          <a:lstStyle/>
          <a:p>
            <a:pPr>
              <a:defRPr/>
            </a:pPr>
            <a:r>
              <a:rPr lang="en-US" sz="3200" u="sng" dirty="0">
                <a:latin typeface="+mj-lt"/>
              </a:rPr>
              <a:t>Convective Structure</a:t>
            </a:r>
          </a:p>
        </p:txBody>
      </p:sp>
      <p:sp>
        <p:nvSpPr>
          <p:cNvPr id="17" name="Slide Number Placeholder 16"/>
          <p:cNvSpPr>
            <a:spLocks noGrp="1"/>
          </p:cNvSpPr>
          <p:nvPr>
            <p:ph type="sldNum" sz="quarter" idx="12"/>
          </p:nvPr>
        </p:nvSpPr>
        <p:spPr/>
        <p:txBody>
          <a:bodyPr/>
          <a:lstStyle/>
          <a:p>
            <a:pPr>
              <a:defRPr/>
            </a:pPr>
            <a:fld id="{BC23D351-1D51-43BE-9390-E7E330B167DC}" type="slidenum">
              <a:rPr lang="en-US" smtClean="0"/>
              <a:pPr>
                <a:defRPr/>
              </a:pPr>
              <a:t>51</a:t>
            </a:fld>
            <a:endParaRPr lang="en-US"/>
          </a:p>
        </p:txBody>
      </p:sp>
      <p:sp>
        <p:nvSpPr>
          <p:cNvPr id="18" name="TextBox 17"/>
          <p:cNvSpPr txBox="1"/>
          <p:nvPr/>
        </p:nvSpPr>
        <p:spPr>
          <a:xfrm>
            <a:off x="3879850" y="6251575"/>
            <a:ext cx="920750" cy="338138"/>
          </a:xfrm>
          <a:prstGeom prst="rect">
            <a:avLst/>
          </a:prstGeom>
          <a:solidFill>
            <a:schemeClr val="tx1"/>
          </a:solidFill>
        </p:spPr>
        <p:txBody>
          <a:bodyPr wrap="none">
            <a:spAutoFit/>
          </a:bodyPr>
          <a:lstStyle/>
          <a:p>
            <a:pPr>
              <a:defRPr/>
            </a:pPr>
            <a:r>
              <a:rPr lang="en-US" sz="1600" b="1" dirty="0">
                <a:solidFill>
                  <a:schemeClr val="bg1"/>
                </a:solidFill>
                <a:latin typeface="+mj-lt"/>
              </a:rPr>
              <a:t>r / RMW</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151"/>
          <p:cNvGrpSpPr>
            <a:grpSpLocks/>
          </p:cNvGrpSpPr>
          <p:nvPr/>
        </p:nvGrpSpPr>
        <p:grpSpPr bwMode="auto">
          <a:xfrm>
            <a:off x="533400" y="2209800"/>
            <a:ext cx="3962400" cy="3505200"/>
            <a:chOff x="609600" y="2181225"/>
            <a:chExt cx="3638550" cy="3086100"/>
          </a:xfrm>
        </p:grpSpPr>
        <p:sp>
          <p:nvSpPr>
            <p:cNvPr id="147" name="Rectangle 146"/>
            <p:cNvSpPr/>
            <p:nvPr/>
          </p:nvSpPr>
          <p:spPr>
            <a:xfrm>
              <a:off x="657706" y="2181225"/>
              <a:ext cx="3590444" cy="3086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62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09800"/>
              <a:ext cx="35782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259" name="TextBox 25"/>
          <p:cNvSpPr txBox="1">
            <a:spLocks noChangeArrowheads="1"/>
          </p:cNvSpPr>
          <p:nvPr/>
        </p:nvSpPr>
        <p:spPr bwMode="auto">
          <a:xfrm>
            <a:off x="-41275" y="1031875"/>
            <a:ext cx="927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t>Statistical characteristics (e.g.,mean profiles) of convective-scale features</a:t>
            </a:r>
          </a:p>
        </p:txBody>
      </p:sp>
      <p:grpSp>
        <p:nvGrpSpPr>
          <p:cNvPr id="96260" name="Group 14"/>
          <p:cNvGrpSpPr>
            <a:grpSpLocks/>
          </p:cNvGrpSpPr>
          <p:nvPr/>
        </p:nvGrpSpPr>
        <p:grpSpPr bwMode="auto">
          <a:xfrm>
            <a:off x="4876800" y="2209800"/>
            <a:ext cx="3810000" cy="3505200"/>
            <a:chOff x="762000" y="2619375"/>
            <a:chExt cx="3733800" cy="3124200"/>
          </a:xfrm>
        </p:grpSpPr>
        <p:sp>
          <p:nvSpPr>
            <p:cNvPr id="16" name="Rectangle 15"/>
            <p:cNvSpPr/>
            <p:nvPr/>
          </p:nvSpPr>
          <p:spPr>
            <a:xfrm>
              <a:off x="762000" y="2619375"/>
              <a:ext cx="3733800" cy="312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6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67000"/>
              <a:ext cx="3578225"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28"/>
          <p:cNvSpPr txBox="1"/>
          <p:nvPr/>
        </p:nvSpPr>
        <p:spPr>
          <a:xfrm>
            <a:off x="1524000" y="-79375"/>
            <a:ext cx="6308725" cy="646113"/>
          </a:xfrm>
          <a:prstGeom prst="rect">
            <a:avLst/>
          </a:prstGeom>
          <a:noFill/>
        </p:spPr>
        <p:txBody>
          <a:bodyPr wrap="none">
            <a:spAutoFit/>
          </a:bodyPr>
          <a:lstStyle/>
          <a:p>
            <a:pPr>
              <a:defRPr/>
            </a:pPr>
            <a:r>
              <a:rPr lang="en-US" sz="3600" dirty="0">
                <a:solidFill>
                  <a:srgbClr val="FFFF00"/>
                </a:solidFill>
                <a:latin typeface="+mn-lt"/>
              </a:rPr>
              <a:t>Types of Observations - Airborne</a:t>
            </a:r>
          </a:p>
        </p:txBody>
      </p:sp>
      <p:sp>
        <p:nvSpPr>
          <p:cNvPr id="30" name="TextBox 29"/>
          <p:cNvSpPr txBox="1"/>
          <p:nvPr/>
        </p:nvSpPr>
        <p:spPr>
          <a:xfrm>
            <a:off x="3048000" y="396875"/>
            <a:ext cx="3654425" cy="585788"/>
          </a:xfrm>
          <a:prstGeom prst="rect">
            <a:avLst/>
          </a:prstGeom>
          <a:noFill/>
        </p:spPr>
        <p:txBody>
          <a:bodyPr wrap="none">
            <a:spAutoFit/>
          </a:bodyPr>
          <a:lstStyle/>
          <a:p>
            <a:pPr>
              <a:defRPr/>
            </a:pPr>
            <a:r>
              <a:rPr lang="en-US" sz="3200" u="sng" dirty="0">
                <a:latin typeface="+mj-lt"/>
              </a:rPr>
              <a:t>Convective Structure</a:t>
            </a:r>
          </a:p>
        </p:txBody>
      </p:sp>
      <p:sp>
        <p:nvSpPr>
          <p:cNvPr id="96263" name="TextBox 31"/>
          <p:cNvSpPr txBox="1">
            <a:spLocks noChangeArrowheads="1"/>
          </p:cNvSpPr>
          <p:nvPr/>
        </p:nvSpPr>
        <p:spPr bwMode="auto">
          <a:xfrm>
            <a:off x="2667000" y="3533775"/>
            <a:ext cx="1150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solidFill>
                  <a:srgbClr val="FF0000"/>
                </a:solidFill>
                <a:latin typeface="Arial" charset="0"/>
              </a:rPr>
              <a:t>Inner eyewall</a:t>
            </a:r>
          </a:p>
        </p:txBody>
      </p:sp>
      <p:sp>
        <p:nvSpPr>
          <p:cNvPr id="96264" name="TextBox 32"/>
          <p:cNvSpPr txBox="1">
            <a:spLocks noChangeArrowheads="1"/>
          </p:cNvSpPr>
          <p:nvPr/>
        </p:nvSpPr>
        <p:spPr bwMode="auto">
          <a:xfrm>
            <a:off x="7239000" y="3200400"/>
            <a:ext cx="1150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solidFill>
                  <a:srgbClr val="FF0000"/>
                </a:solidFill>
                <a:latin typeface="Arial" charset="0"/>
              </a:rPr>
              <a:t>Inner eyewall</a:t>
            </a:r>
          </a:p>
        </p:txBody>
      </p:sp>
      <p:sp>
        <p:nvSpPr>
          <p:cNvPr id="96265" name="TextBox 33"/>
          <p:cNvSpPr txBox="1">
            <a:spLocks noChangeArrowheads="1"/>
          </p:cNvSpPr>
          <p:nvPr/>
        </p:nvSpPr>
        <p:spPr bwMode="auto">
          <a:xfrm>
            <a:off x="1295400" y="4067175"/>
            <a:ext cx="963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solidFill>
                  <a:srgbClr val="FF0000"/>
                </a:solidFill>
                <a:latin typeface="Arial" charset="0"/>
              </a:rPr>
              <a:t>Outer radii</a:t>
            </a:r>
          </a:p>
        </p:txBody>
      </p:sp>
      <p:sp>
        <p:nvSpPr>
          <p:cNvPr id="96266" name="TextBox 34"/>
          <p:cNvSpPr txBox="1">
            <a:spLocks noChangeArrowheads="1"/>
          </p:cNvSpPr>
          <p:nvPr/>
        </p:nvSpPr>
        <p:spPr bwMode="auto">
          <a:xfrm>
            <a:off x="5638800" y="4038600"/>
            <a:ext cx="963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solidFill>
                  <a:srgbClr val="FF0000"/>
                </a:solidFill>
                <a:latin typeface="Arial" charset="0"/>
              </a:rPr>
              <a:t>Outer radii</a:t>
            </a: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1752600" y="12001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000">
                <a:cs typeface="Arial" charset="0"/>
              </a:rPr>
              <a:t>Turbulent kinetic energy inferred from airborne Doppler</a:t>
            </a:r>
          </a:p>
        </p:txBody>
      </p:sp>
      <p:pic>
        <p:nvPicPr>
          <p:cNvPr id="97283" name="Picture 18" descr="Doppler profi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24063"/>
            <a:ext cx="422275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133600" y="1905000"/>
            <a:ext cx="5149850" cy="3859213"/>
            <a:chOff x="0" y="1600200"/>
            <a:chExt cx="5257800" cy="3898900"/>
          </a:xfrm>
        </p:grpSpPr>
        <p:sp>
          <p:nvSpPr>
            <p:cNvPr id="15" name="Rectangle 14"/>
            <p:cNvSpPr/>
            <p:nvPr/>
          </p:nvSpPr>
          <p:spPr>
            <a:xfrm>
              <a:off x="0" y="1600200"/>
              <a:ext cx="5257800" cy="3886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7289" name="Picture 4" descr="Picture 5"/>
            <p:cNvPicPr>
              <a:picLocks noChangeAspect="1" noChangeArrowheads="1"/>
            </p:cNvPicPr>
            <p:nvPr/>
          </p:nvPicPr>
          <p:blipFill>
            <a:blip r:embed="rId3">
              <a:extLst>
                <a:ext uri="{28A0092B-C50C-407E-A947-70E740481C1C}">
                  <a14:useLocalDpi xmlns:a14="http://schemas.microsoft.com/office/drawing/2010/main" val="0"/>
                </a:ext>
              </a:extLst>
            </a:blip>
            <a:srcRect t="5783" r="2385"/>
            <a:stretch>
              <a:fillRect/>
            </a:stretch>
          </p:blipFill>
          <p:spPr bwMode="auto">
            <a:xfrm>
              <a:off x="234950" y="1709738"/>
              <a:ext cx="4948238"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0" name="Line 7"/>
            <p:cNvSpPr>
              <a:spLocks noChangeShapeType="1"/>
            </p:cNvSpPr>
            <p:nvPr/>
          </p:nvSpPr>
          <p:spPr bwMode="auto">
            <a:xfrm flipH="1" flipV="1">
              <a:off x="1257300" y="2593975"/>
              <a:ext cx="487363" cy="1081088"/>
            </a:xfrm>
            <a:prstGeom prst="line">
              <a:avLst/>
            </a:prstGeom>
            <a:noFill/>
            <a:ln w="1905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1" name="Line 9"/>
            <p:cNvSpPr>
              <a:spLocks noChangeShapeType="1"/>
            </p:cNvSpPr>
            <p:nvPr/>
          </p:nvSpPr>
          <p:spPr bwMode="auto">
            <a:xfrm flipH="1" flipV="1">
              <a:off x="1284288" y="2593975"/>
              <a:ext cx="1974850" cy="1614488"/>
            </a:xfrm>
            <a:prstGeom prst="line">
              <a:avLst/>
            </a:prstGeom>
            <a:noFill/>
            <a:ln w="1905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2" name="Text Box 11"/>
            <p:cNvSpPr txBox="1">
              <a:spLocks noChangeArrowheads="1"/>
            </p:cNvSpPr>
            <p:nvPr/>
          </p:nvSpPr>
          <p:spPr bwMode="auto">
            <a:xfrm>
              <a:off x="581025" y="1892300"/>
              <a:ext cx="1377950" cy="64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a:solidFill>
                    <a:srgbClr val="FF3300"/>
                  </a:solidFill>
                  <a:cs typeface="Arial" charset="0"/>
                </a:rPr>
                <a:t>High turbulent kinetic energy in convection</a:t>
              </a:r>
            </a:p>
          </p:txBody>
        </p:sp>
        <p:sp>
          <p:nvSpPr>
            <p:cNvPr id="97293" name="Text Box 12"/>
            <p:cNvSpPr txBox="1">
              <a:spLocks noChangeArrowheads="1"/>
            </p:cNvSpPr>
            <p:nvPr/>
          </p:nvSpPr>
          <p:spPr bwMode="auto">
            <a:xfrm>
              <a:off x="355707" y="3988106"/>
              <a:ext cx="1366837" cy="64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a:solidFill>
                    <a:srgbClr val="FF3300"/>
                  </a:solidFill>
                  <a:cs typeface="Arial" charset="0"/>
                </a:rPr>
                <a:t>High turbulent kinetic energy in PBL</a:t>
              </a:r>
            </a:p>
          </p:txBody>
        </p:sp>
        <p:sp>
          <p:nvSpPr>
            <p:cNvPr id="97294" name="Text Box 14"/>
            <p:cNvSpPr txBox="1">
              <a:spLocks noChangeArrowheads="1"/>
            </p:cNvSpPr>
            <p:nvPr/>
          </p:nvSpPr>
          <p:spPr bwMode="auto">
            <a:xfrm>
              <a:off x="1835150" y="5267325"/>
              <a:ext cx="11398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900">
                  <a:solidFill>
                    <a:schemeClr val="bg1"/>
                  </a:solidFill>
                  <a:cs typeface="Arial" charset="0"/>
                </a:rPr>
                <a:t>Radial Distance (km)</a:t>
              </a:r>
            </a:p>
          </p:txBody>
        </p:sp>
        <p:sp>
          <p:nvSpPr>
            <p:cNvPr id="97295" name="Text Box 16"/>
            <p:cNvSpPr txBox="1">
              <a:spLocks noChangeArrowheads="1"/>
            </p:cNvSpPr>
            <p:nvPr/>
          </p:nvSpPr>
          <p:spPr bwMode="auto">
            <a:xfrm rot="-5400000">
              <a:off x="-266700" y="3248025"/>
              <a:ext cx="825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900">
                  <a:solidFill>
                    <a:schemeClr val="bg1"/>
                  </a:solidFill>
                  <a:cs typeface="Arial" charset="0"/>
                </a:rPr>
                <a:t>Altitude (km)</a:t>
              </a:r>
            </a:p>
          </p:txBody>
        </p:sp>
        <p:sp>
          <p:nvSpPr>
            <p:cNvPr id="97296" name="Line 6"/>
            <p:cNvSpPr>
              <a:spLocks noChangeShapeType="1"/>
            </p:cNvSpPr>
            <p:nvPr/>
          </p:nvSpPr>
          <p:spPr bwMode="auto">
            <a:xfrm flipH="1" flipV="1">
              <a:off x="1333902" y="4430311"/>
              <a:ext cx="1867463" cy="530646"/>
            </a:xfrm>
            <a:prstGeom prst="line">
              <a:avLst/>
            </a:prstGeom>
            <a:noFill/>
            <a:ln w="1905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7" name="Line 15"/>
            <p:cNvSpPr>
              <a:spLocks noChangeShapeType="1"/>
            </p:cNvSpPr>
            <p:nvPr/>
          </p:nvSpPr>
          <p:spPr bwMode="auto">
            <a:xfrm>
              <a:off x="1116013" y="4897438"/>
              <a:ext cx="3035300" cy="0"/>
            </a:xfrm>
            <a:prstGeom prst="line">
              <a:avLst/>
            </a:prstGeom>
            <a:noFill/>
            <a:ln w="28575">
              <a:solidFill>
                <a:srgbClr val="FF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0" name="TextBox 29"/>
          <p:cNvSpPr txBox="1"/>
          <p:nvPr/>
        </p:nvSpPr>
        <p:spPr>
          <a:xfrm>
            <a:off x="3028950" y="482600"/>
            <a:ext cx="3448050" cy="584200"/>
          </a:xfrm>
          <a:prstGeom prst="rect">
            <a:avLst/>
          </a:prstGeom>
          <a:noFill/>
        </p:spPr>
        <p:txBody>
          <a:bodyPr wrap="none">
            <a:spAutoFit/>
          </a:bodyPr>
          <a:lstStyle/>
          <a:p>
            <a:pPr>
              <a:defRPr/>
            </a:pPr>
            <a:r>
              <a:rPr lang="en-US" sz="3200" u="sng" dirty="0">
                <a:latin typeface="+mj-lt"/>
              </a:rPr>
              <a:t>Turbulent Structure</a:t>
            </a:r>
          </a:p>
        </p:txBody>
      </p:sp>
      <p:sp>
        <p:nvSpPr>
          <p:cNvPr id="31" name="Slide Number Placeholder 30"/>
          <p:cNvSpPr>
            <a:spLocks noGrp="1"/>
          </p:cNvSpPr>
          <p:nvPr>
            <p:ph type="sldNum" sz="quarter" idx="12"/>
          </p:nvPr>
        </p:nvSpPr>
        <p:spPr/>
        <p:txBody>
          <a:bodyPr/>
          <a:lstStyle/>
          <a:p>
            <a:pPr>
              <a:defRPr/>
            </a:pPr>
            <a:fld id="{9B819071-C0A0-412F-A500-FC290F88863F}" type="slidenum">
              <a:rPr lang="en-US" smtClean="0"/>
              <a:pPr>
                <a:defRPr/>
              </a:pPr>
              <a:t>53</a:t>
            </a:fld>
            <a:endParaRPr lang="en-US"/>
          </a:p>
        </p:txBody>
      </p:sp>
      <p:sp>
        <p:nvSpPr>
          <p:cNvPr id="18" name="TextBox 17"/>
          <p:cNvSpPr txBox="1"/>
          <p:nvPr/>
        </p:nvSpPr>
        <p:spPr>
          <a:xfrm>
            <a:off x="1511300" y="-36513"/>
            <a:ext cx="6413500" cy="646113"/>
          </a:xfrm>
          <a:prstGeom prst="rect">
            <a:avLst/>
          </a:prstGeom>
          <a:noFill/>
        </p:spPr>
        <p:txBody>
          <a:bodyPr wrap="none">
            <a:spAutoFit/>
          </a:bodyPr>
          <a:lstStyle/>
          <a:p>
            <a:pPr>
              <a:defRPr/>
            </a:pPr>
            <a:r>
              <a:rPr lang="en-US" sz="3600" dirty="0">
                <a:solidFill>
                  <a:srgbClr val="FFFF00"/>
                </a:solidFill>
                <a:latin typeface="+mn-lt"/>
              </a:rPr>
              <a:t>Types of Airborne Observations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514600"/>
            <a:ext cx="9105900" cy="2397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8307" name="Picture 2"/>
          <p:cNvPicPr>
            <a:picLocks noChangeAspect="1" noChangeArrowheads="1"/>
          </p:cNvPicPr>
          <p:nvPr/>
        </p:nvPicPr>
        <p:blipFill>
          <a:blip r:embed="rId2">
            <a:extLst>
              <a:ext uri="{28A0092B-C50C-407E-A947-70E740481C1C}">
                <a14:useLocalDpi xmlns:a14="http://schemas.microsoft.com/office/drawing/2010/main" val="0"/>
              </a:ext>
            </a:extLst>
          </a:blip>
          <a:srcRect l="5763" t="9843" r="6509" b="6084"/>
          <a:stretch>
            <a:fillRect/>
          </a:stretch>
        </p:blipFill>
        <p:spPr bwMode="auto">
          <a:xfrm>
            <a:off x="30163" y="2552700"/>
            <a:ext cx="29416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l="4813" t="9869" r="4385" b="5003"/>
          <a:stretch>
            <a:fillRect/>
          </a:stretch>
        </p:blipFill>
        <p:spPr bwMode="auto">
          <a:xfrm>
            <a:off x="6005513" y="2559050"/>
            <a:ext cx="3090862"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9" name="Group 6"/>
          <p:cNvGrpSpPr>
            <a:grpSpLocks/>
          </p:cNvGrpSpPr>
          <p:nvPr/>
        </p:nvGrpSpPr>
        <p:grpSpPr bwMode="auto">
          <a:xfrm>
            <a:off x="2971800" y="2571750"/>
            <a:ext cx="3027363" cy="2219325"/>
            <a:chOff x="2971800" y="2724149"/>
            <a:chExt cx="3027332" cy="2219325"/>
          </a:xfrm>
        </p:grpSpPr>
        <p:pic>
          <p:nvPicPr>
            <p:cNvPr id="98329" name="Picture 3"/>
            <p:cNvPicPr>
              <a:picLocks noChangeAspect="1" noChangeArrowheads="1"/>
            </p:cNvPicPr>
            <p:nvPr/>
          </p:nvPicPr>
          <p:blipFill>
            <a:blip r:embed="rId4">
              <a:extLst>
                <a:ext uri="{28A0092B-C50C-407E-A947-70E740481C1C}">
                  <a14:useLocalDpi xmlns:a14="http://schemas.microsoft.com/office/drawing/2010/main" val="0"/>
                </a:ext>
              </a:extLst>
            </a:blip>
            <a:srcRect l="5775" t="9531" r="4063" b="5110"/>
            <a:stretch>
              <a:fillRect/>
            </a:stretch>
          </p:blipFill>
          <p:spPr bwMode="auto">
            <a:xfrm>
              <a:off x="2971800" y="2724149"/>
              <a:ext cx="302733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0" name="Picture 2"/>
            <p:cNvPicPr>
              <a:picLocks noChangeAspect="1" noChangeArrowheads="1"/>
            </p:cNvPicPr>
            <p:nvPr/>
          </p:nvPicPr>
          <p:blipFill>
            <a:blip r:embed="rId2">
              <a:extLst>
                <a:ext uri="{28A0092B-C50C-407E-A947-70E740481C1C}">
                  <a14:useLocalDpi xmlns:a14="http://schemas.microsoft.com/office/drawing/2010/main" val="0"/>
                </a:ext>
              </a:extLst>
            </a:blip>
            <a:srcRect l="5763" t="9843" r="85997" b="6084"/>
            <a:stretch>
              <a:fillRect/>
            </a:stretch>
          </p:blipFill>
          <p:spPr bwMode="auto">
            <a:xfrm>
              <a:off x="2971800" y="2724150"/>
              <a:ext cx="2762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10" name="TextBox 8"/>
          <p:cNvSpPr txBox="1">
            <a:spLocks noChangeArrowheads="1"/>
          </p:cNvSpPr>
          <p:nvPr/>
        </p:nvSpPr>
        <p:spPr bwMode="auto">
          <a:xfrm>
            <a:off x="249238" y="1138238"/>
            <a:ext cx="8666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200"/>
              <a:t>Radial variation of mean PBL structures from GPS dropsonde composites</a:t>
            </a:r>
          </a:p>
        </p:txBody>
      </p:sp>
      <p:sp>
        <p:nvSpPr>
          <p:cNvPr id="98311" name="TextBox 9"/>
          <p:cNvSpPr txBox="1">
            <a:spLocks noChangeArrowheads="1"/>
          </p:cNvSpPr>
          <p:nvPr/>
        </p:nvSpPr>
        <p:spPr bwMode="auto">
          <a:xfrm>
            <a:off x="609600" y="2133600"/>
            <a:ext cx="164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u="sng"/>
              <a:t>tangential wind</a:t>
            </a:r>
          </a:p>
        </p:txBody>
      </p:sp>
      <p:sp>
        <p:nvSpPr>
          <p:cNvPr id="98312" name="TextBox 10"/>
          <p:cNvSpPr txBox="1">
            <a:spLocks noChangeArrowheads="1"/>
          </p:cNvSpPr>
          <p:nvPr/>
        </p:nvSpPr>
        <p:spPr bwMode="auto">
          <a:xfrm>
            <a:off x="3729038" y="213360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u="sng"/>
              <a:t>radial wind</a:t>
            </a:r>
          </a:p>
        </p:txBody>
      </p:sp>
      <p:sp>
        <p:nvSpPr>
          <p:cNvPr id="98313" name="TextBox 11"/>
          <p:cNvSpPr txBox="1">
            <a:spLocks noChangeArrowheads="1"/>
          </p:cNvSpPr>
          <p:nvPr/>
        </p:nvSpPr>
        <p:spPr bwMode="auto">
          <a:xfrm>
            <a:off x="6019800" y="2133600"/>
            <a:ext cx="2922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u="sng"/>
              <a:t>virtual potential temperature</a:t>
            </a:r>
          </a:p>
        </p:txBody>
      </p:sp>
      <p:sp>
        <p:nvSpPr>
          <p:cNvPr id="98314" name="TextBox 18"/>
          <p:cNvSpPr txBox="1">
            <a:spLocks noChangeArrowheads="1"/>
          </p:cNvSpPr>
          <p:nvPr/>
        </p:nvSpPr>
        <p:spPr bwMode="auto">
          <a:xfrm>
            <a:off x="609600" y="5181600"/>
            <a:ext cx="477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600"/>
              <a:t> 794 dropsondes in 13 different storms  </a:t>
            </a:r>
          </a:p>
          <a:p>
            <a:pPr eaLnBrk="1" hangingPunct="1">
              <a:spcBef>
                <a:spcPct val="0"/>
              </a:spcBef>
            </a:pPr>
            <a:r>
              <a:rPr lang="en-US" altLang="en-US" sz="1600"/>
              <a:t> normalized by RMW and peak value within composite</a:t>
            </a:r>
          </a:p>
        </p:txBody>
      </p:sp>
      <p:sp>
        <p:nvSpPr>
          <p:cNvPr id="98315" name="TextBox 13"/>
          <p:cNvSpPr txBox="1">
            <a:spLocks noChangeArrowheads="1"/>
          </p:cNvSpPr>
          <p:nvPr/>
        </p:nvSpPr>
        <p:spPr bwMode="auto">
          <a:xfrm>
            <a:off x="2674938" y="2832100"/>
            <a:ext cx="315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a:t>
            </a:r>
          </a:p>
        </p:txBody>
      </p:sp>
      <p:sp>
        <p:nvSpPr>
          <p:cNvPr id="98316" name="TextBox 14"/>
          <p:cNvSpPr txBox="1">
            <a:spLocks noChangeArrowheads="1"/>
          </p:cNvSpPr>
          <p:nvPr/>
        </p:nvSpPr>
        <p:spPr bwMode="auto">
          <a:xfrm>
            <a:off x="5605463" y="2503488"/>
            <a:ext cx="317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a:t>
            </a:r>
          </a:p>
        </p:txBody>
      </p:sp>
      <p:sp>
        <p:nvSpPr>
          <p:cNvPr id="98317" name="TextBox 15"/>
          <p:cNvSpPr txBox="1">
            <a:spLocks noChangeArrowheads="1"/>
          </p:cNvSpPr>
          <p:nvPr/>
        </p:nvSpPr>
        <p:spPr bwMode="auto">
          <a:xfrm>
            <a:off x="8707438" y="2771775"/>
            <a:ext cx="315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a:t>
            </a:r>
          </a:p>
        </p:txBody>
      </p:sp>
      <p:sp>
        <p:nvSpPr>
          <p:cNvPr id="17" name="Right Arrow 16"/>
          <p:cNvSpPr/>
          <p:nvPr/>
        </p:nvSpPr>
        <p:spPr>
          <a:xfrm flipH="1">
            <a:off x="3962400" y="3981450"/>
            <a:ext cx="990600" cy="501650"/>
          </a:xfrm>
          <a:prstGeom prst="rightArrow">
            <a:avLst>
              <a:gd name="adj1" fmla="val 50000"/>
              <a:gd name="adj2" fmla="val 5253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ight Arrow 17"/>
          <p:cNvSpPr/>
          <p:nvPr/>
        </p:nvSpPr>
        <p:spPr>
          <a:xfrm>
            <a:off x="3352800" y="3200400"/>
            <a:ext cx="558800" cy="501650"/>
          </a:xfrm>
          <a:prstGeom prst="rightArrow">
            <a:avLst>
              <a:gd name="adj1" fmla="val 50000"/>
              <a:gd name="adj2" fmla="val 5253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0" name="Straight Connector 19"/>
          <p:cNvCxnSpPr/>
          <p:nvPr/>
        </p:nvCxnSpPr>
        <p:spPr>
          <a:xfrm rot="5400000" flipH="1" flipV="1">
            <a:off x="54769" y="3818731"/>
            <a:ext cx="1460500" cy="46038"/>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3012282" y="3831431"/>
            <a:ext cx="1460500" cy="46037"/>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098382" y="3831431"/>
            <a:ext cx="1460500" cy="46037"/>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524000" y="-79375"/>
            <a:ext cx="6308725" cy="646113"/>
          </a:xfrm>
          <a:prstGeom prst="rect">
            <a:avLst/>
          </a:prstGeom>
          <a:noFill/>
        </p:spPr>
        <p:txBody>
          <a:bodyPr wrap="none">
            <a:spAutoFit/>
          </a:bodyPr>
          <a:lstStyle/>
          <a:p>
            <a:pPr>
              <a:defRPr/>
            </a:pPr>
            <a:r>
              <a:rPr lang="en-US" sz="3600" dirty="0">
                <a:solidFill>
                  <a:srgbClr val="FFFF00"/>
                </a:solidFill>
                <a:latin typeface="+mn-lt"/>
              </a:rPr>
              <a:t>Types of Observations - Airborne</a:t>
            </a:r>
          </a:p>
        </p:txBody>
      </p:sp>
      <p:sp>
        <p:nvSpPr>
          <p:cNvPr id="24" name="TextBox 23"/>
          <p:cNvSpPr txBox="1"/>
          <p:nvPr/>
        </p:nvSpPr>
        <p:spPr>
          <a:xfrm>
            <a:off x="2354263" y="482600"/>
            <a:ext cx="4430712" cy="584200"/>
          </a:xfrm>
          <a:prstGeom prst="rect">
            <a:avLst/>
          </a:prstGeom>
          <a:noFill/>
        </p:spPr>
        <p:txBody>
          <a:bodyPr wrap="none">
            <a:spAutoFit/>
          </a:bodyPr>
          <a:lstStyle/>
          <a:p>
            <a:pPr>
              <a:defRPr/>
            </a:pPr>
            <a:r>
              <a:rPr lang="en-US" sz="3200" u="sng" dirty="0">
                <a:latin typeface="+mj-lt"/>
              </a:rPr>
              <a:t>Boundary Layer Structure</a:t>
            </a:r>
          </a:p>
        </p:txBody>
      </p:sp>
      <p:sp>
        <p:nvSpPr>
          <p:cNvPr id="25" name="Slide Number Placeholder 24"/>
          <p:cNvSpPr>
            <a:spLocks noGrp="1"/>
          </p:cNvSpPr>
          <p:nvPr>
            <p:ph type="sldNum" sz="quarter" idx="12"/>
          </p:nvPr>
        </p:nvSpPr>
        <p:spPr/>
        <p:txBody>
          <a:bodyPr/>
          <a:lstStyle/>
          <a:p>
            <a:pPr>
              <a:defRPr/>
            </a:pPr>
            <a:fld id="{549F0228-28AA-4710-A1C2-A9DF7F5C454F}" type="slidenum">
              <a:rPr lang="en-US" smtClean="0"/>
              <a:pPr>
                <a:defRPr/>
              </a:pPr>
              <a:t>54</a:t>
            </a:fld>
            <a:endParaRPr lang="en-US"/>
          </a:p>
        </p:txBody>
      </p:sp>
      <p:sp>
        <p:nvSpPr>
          <p:cNvPr id="26" name="TextBox 25"/>
          <p:cNvSpPr txBox="1"/>
          <p:nvPr/>
        </p:nvSpPr>
        <p:spPr>
          <a:xfrm>
            <a:off x="1066800" y="4629150"/>
            <a:ext cx="642938" cy="246063"/>
          </a:xfrm>
          <a:prstGeom prst="rect">
            <a:avLst/>
          </a:prstGeom>
          <a:solidFill>
            <a:schemeClr val="tx1"/>
          </a:solidFill>
        </p:spPr>
        <p:txBody>
          <a:bodyPr wrap="none">
            <a:spAutoFit/>
          </a:bodyPr>
          <a:lstStyle/>
          <a:p>
            <a:pPr>
              <a:defRPr/>
            </a:pPr>
            <a:r>
              <a:rPr lang="en-US" sz="1000" b="1" dirty="0">
                <a:solidFill>
                  <a:schemeClr val="bg1"/>
                </a:solidFill>
                <a:latin typeface="+mj-lt"/>
              </a:rPr>
              <a:t>r / RMW</a:t>
            </a:r>
          </a:p>
        </p:txBody>
      </p:sp>
      <p:sp>
        <p:nvSpPr>
          <p:cNvPr id="27" name="TextBox 26"/>
          <p:cNvSpPr txBox="1"/>
          <p:nvPr/>
        </p:nvSpPr>
        <p:spPr>
          <a:xfrm>
            <a:off x="4108450" y="4624388"/>
            <a:ext cx="642938" cy="246062"/>
          </a:xfrm>
          <a:prstGeom prst="rect">
            <a:avLst/>
          </a:prstGeom>
          <a:solidFill>
            <a:schemeClr val="tx1"/>
          </a:solidFill>
        </p:spPr>
        <p:txBody>
          <a:bodyPr wrap="none">
            <a:spAutoFit/>
          </a:bodyPr>
          <a:lstStyle/>
          <a:p>
            <a:pPr>
              <a:defRPr/>
            </a:pPr>
            <a:r>
              <a:rPr lang="en-US" sz="1000" b="1" dirty="0">
                <a:solidFill>
                  <a:schemeClr val="bg1"/>
                </a:solidFill>
                <a:latin typeface="+mj-lt"/>
              </a:rPr>
              <a:t>r / RMW</a:t>
            </a:r>
          </a:p>
        </p:txBody>
      </p:sp>
      <p:sp>
        <p:nvSpPr>
          <p:cNvPr id="28" name="TextBox 27"/>
          <p:cNvSpPr txBox="1"/>
          <p:nvPr/>
        </p:nvSpPr>
        <p:spPr>
          <a:xfrm>
            <a:off x="7205663" y="4640263"/>
            <a:ext cx="642937" cy="246062"/>
          </a:xfrm>
          <a:prstGeom prst="rect">
            <a:avLst/>
          </a:prstGeom>
          <a:solidFill>
            <a:schemeClr val="tx1"/>
          </a:solidFill>
        </p:spPr>
        <p:txBody>
          <a:bodyPr wrap="none">
            <a:spAutoFit/>
          </a:bodyPr>
          <a:lstStyle/>
          <a:p>
            <a:pPr>
              <a:defRPr/>
            </a:pPr>
            <a:r>
              <a:rPr lang="en-US" sz="1000" b="1" dirty="0">
                <a:solidFill>
                  <a:schemeClr val="bg1"/>
                </a:solidFill>
                <a:latin typeface="+mj-lt"/>
              </a:rPr>
              <a:t>r / RMW</a:t>
            </a: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4" descr="wspd_850_0hr.gif"/>
          <p:cNvPicPr>
            <a:picLocks noChangeAspect="1"/>
          </p:cNvPicPr>
          <p:nvPr/>
        </p:nvPicPr>
        <p:blipFill>
          <a:blip r:embed="rId3">
            <a:extLst>
              <a:ext uri="{28A0092B-C50C-407E-A947-70E740481C1C}">
                <a14:useLocalDpi xmlns:a14="http://schemas.microsoft.com/office/drawing/2010/main" val="0"/>
              </a:ext>
            </a:extLst>
          </a:blip>
          <a:srcRect l="16698" t="8472" r="16661" b="8594"/>
          <a:stretch>
            <a:fillRect/>
          </a:stretch>
        </p:blipFill>
        <p:spPr bwMode="auto">
          <a:xfrm>
            <a:off x="3154363" y="1811338"/>
            <a:ext cx="44084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23" descr="Earl_obs_201008191800.jpg"/>
          <p:cNvPicPr>
            <a:picLocks noChangeAspect="1"/>
          </p:cNvPicPr>
          <p:nvPr/>
        </p:nvPicPr>
        <p:blipFill>
          <a:blip r:embed="rId4" cstate="print">
            <a:extLst>
              <a:ext uri="{28A0092B-C50C-407E-A947-70E740481C1C}">
                <a14:useLocalDpi xmlns:a14="http://schemas.microsoft.com/office/drawing/2010/main" val="0"/>
              </a:ext>
            </a:extLst>
          </a:blip>
          <a:srcRect l="11308" r="15334" b="5869"/>
          <a:stretch>
            <a:fillRect/>
          </a:stretch>
        </p:blipFill>
        <p:spPr bwMode="auto">
          <a:xfrm>
            <a:off x="6919913" y="1446213"/>
            <a:ext cx="18288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3"/>
          <p:cNvSpPr>
            <a:spLocks noGrp="1" noChangeArrowheads="1"/>
          </p:cNvSpPr>
          <p:nvPr>
            <p:ph type="body" idx="1"/>
          </p:nvPr>
        </p:nvSpPr>
        <p:spPr>
          <a:xfrm>
            <a:off x="1062038" y="609600"/>
            <a:ext cx="7548562" cy="373063"/>
          </a:xfrm>
        </p:spPr>
        <p:txBody>
          <a:bodyPr/>
          <a:lstStyle/>
          <a:p>
            <a:pPr marL="0" indent="0" algn="ctr" eaLnBrk="1" hangingPunct="1">
              <a:lnSpc>
                <a:spcPct val="90000"/>
              </a:lnSpc>
              <a:buFont typeface="Arial" charset="0"/>
              <a:buNone/>
            </a:pPr>
            <a:r>
              <a:rPr lang="en-US" altLang="en-US" sz="2800" smtClean="0">
                <a:ea typeface="MS PGothic" pitchFamily="34" charset="-128"/>
                <a:cs typeface="Arial" charset="0"/>
                <a:sym typeface="Arial" charset="0"/>
              </a:rPr>
              <a:t>Assimilation of inner core radar observations</a:t>
            </a:r>
            <a:endParaRPr lang="en-US" altLang="en-US" sz="2800" smtClean="0">
              <a:ea typeface="MS PGothic" pitchFamily="34" charset="-128"/>
              <a:cs typeface="Arial" charset="0"/>
            </a:endParaRPr>
          </a:p>
        </p:txBody>
      </p:sp>
      <p:sp>
        <p:nvSpPr>
          <p:cNvPr id="99333" name="Rectangle 5"/>
          <p:cNvSpPr>
            <a:spLocks/>
          </p:cNvSpPr>
          <p:nvPr/>
        </p:nvSpPr>
        <p:spPr bwMode="auto">
          <a:xfrm>
            <a:off x="7188200" y="5467350"/>
            <a:ext cx="42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50000"/>
              </a:lnSpc>
              <a:spcBef>
                <a:spcPct val="0"/>
              </a:spcBef>
              <a:buFontTx/>
              <a:buNone/>
            </a:pPr>
            <a:r>
              <a:rPr lang="en-US" altLang="en-US" sz="1800" b="1">
                <a:cs typeface="Arial" charset="0"/>
                <a:sym typeface="Arial" charset="0"/>
              </a:rPr>
              <a:t>D1</a:t>
            </a:r>
          </a:p>
        </p:txBody>
      </p:sp>
      <p:sp>
        <p:nvSpPr>
          <p:cNvPr id="99334" name="Rectangle 7"/>
          <p:cNvSpPr>
            <a:spLocks noChangeArrowheads="1"/>
          </p:cNvSpPr>
          <p:nvPr/>
        </p:nvSpPr>
        <p:spPr bwMode="auto">
          <a:xfrm>
            <a:off x="5707063" y="4456113"/>
            <a:ext cx="474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30479" bIns="50800"/>
          <a:lstStyle>
            <a:lvl1pPr marL="39688"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50000"/>
              </a:lnSpc>
              <a:spcBef>
                <a:spcPct val="0"/>
              </a:spcBef>
              <a:buFontTx/>
              <a:buNone/>
            </a:pPr>
            <a:r>
              <a:rPr lang="en-US" altLang="en-US" sz="1800" b="1">
                <a:solidFill>
                  <a:schemeClr val="bg1"/>
                </a:solidFill>
                <a:cs typeface="Arial" charset="0"/>
                <a:sym typeface="Arial" charset="0"/>
              </a:rPr>
              <a:t>D2</a:t>
            </a:r>
          </a:p>
        </p:txBody>
      </p:sp>
      <p:sp>
        <p:nvSpPr>
          <p:cNvPr id="99335" name="Text Box 8"/>
          <p:cNvSpPr txBox="1">
            <a:spLocks/>
          </p:cNvSpPr>
          <p:nvPr/>
        </p:nvSpPr>
        <p:spPr bwMode="auto">
          <a:xfrm>
            <a:off x="3121025" y="5311775"/>
            <a:ext cx="129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b="1">
                <a:solidFill>
                  <a:schemeClr val="bg1"/>
                </a:solidFill>
                <a:cs typeface="Arial" charset="0"/>
                <a:sym typeface="Arial" charset="0"/>
              </a:rPr>
              <a:t>Hurricane Earl (2010)</a:t>
            </a:r>
          </a:p>
        </p:txBody>
      </p:sp>
      <p:grpSp>
        <p:nvGrpSpPr>
          <p:cNvPr id="99336" name="Group 10"/>
          <p:cNvGrpSpPr>
            <a:grpSpLocks/>
          </p:cNvGrpSpPr>
          <p:nvPr/>
        </p:nvGrpSpPr>
        <p:grpSpPr bwMode="auto">
          <a:xfrm>
            <a:off x="5416550" y="4067175"/>
            <a:ext cx="450850" cy="469900"/>
            <a:chOff x="0" y="0"/>
            <a:chExt cx="240" cy="240"/>
          </a:xfrm>
        </p:grpSpPr>
        <p:sp>
          <p:nvSpPr>
            <p:cNvPr id="9935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cs typeface="Arial" charset="0"/>
              </a:endParaRPr>
            </a:p>
          </p:txBody>
        </p:sp>
      </p:grpSp>
      <p:grpSp>
        <p:nvGrpSpPr>
          <p:cNvPr id="99337" name="Group 14"/>
          <p:cNvGrpSpPr>
            <a:grpSpLocks noChangeAspect="1"/>
          </p:cNvGrpSpPr>
          <p:nvPr/>
        </p:nvGrpSpPr>
        <p:grpSpPr bwMode="auto">
          <a:xfrm>
            <a:off x="381000" y="1584325"/>
            <a:ext cx="3887788" cy="2193925"/>
            <a:chOff x="570" y="1008"/>
            <a:chExt cx="4544" cy="2564"/>
          </a:xfrm>
        </p:grpSpPr>
        <p:pic>
          <p:nvPicPr>
            <p:cNvPr id="99344" name="Picture 15" descr="TA_radar"/>
            <p:cNvPicPr>
              <a:picLocks noChangeAspect="1" noChangeArrowheads="1"/>
            </p:cNvPicPr>
            <p:nvPr/>
          </p:nvPicPr>
          <p:blipFill>
            <a:blip r:embed="rId5">
              <a:extLst>
                <a:ext uri="{28A0092B-C50C-407E-A947-70E740481C1C}">
                  <a14:useLocalDpi xmlns:a14="http://schemas.microsoft.com/office/drawing/2010/main" val="0"/>
                </a:ext>
              </a:extLst>
            </a:blip>
            <a:srcRect l="18478" r="2142" b="5312"/>
            <a:stretch>
              <a:fillRect/>
            </a:stretch>
          </p:blipFill>
          <p:spPr bwMode="auto">
            <a:xfrm rot="-113790">
              <a:off x="570" y="1035"/>
              <a:ext cx="2356" cy="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5" name="Line 16"/>
            <p:cNvSpPr>
              <a:spLocks noChangeShapeType="1"/>
            </p:cNvSpPr>
            <p:nvPr/>
          </p:nvSpPr>
          <p:spPr bwMode="auto">
            <a:xfrm flipV="1">
              <a:off x="1453" y="1032"/>
              <a:ext cx="0" cy="1247"/>
            </a:xfrm>
            <a:prstGeom prst="line">
              <a:avLst/>
            </a:prstGeom>
            <a:noFill/>
            <a:ln w="12700">
              <a:solidFill>
                <a:srgbClr val="0033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6" name="Freeform 17"/>
            <p:cNvSpPr>
              <a:spLocks/>
            </p:cNvSpPr>
            <p:nvPr/>
          </p:nvSpPr>
          <p:spPr bwMode="auto">
            <a:xfrm rot="1680753">
              <a:off x="1421" y="1221"/>
              <a:ext cx="388" cy="119"/>
            </a:xfrm>
            <a:custGeom>
              <a:avLst/>
              <a:gdLst>
                <a:gd name="T0" fmla="*/ 0 w 388"/>
                <a:gd name="T1" fmla="*/ 1 h 208"/>
                <a:gd name="T2" fmla="*/ 202 w 388"/>
                <a:gd name="T3" fmla="*/ 1 h 208"/>
                <a:gd name="T4" fmla="*/ 388 w 388"/>
                <a:gd name="T5" fmla="*/ 1 h 208"/>
                <a:gd name="T6" fmla="*/ 0 60000 65536"/>
                <a:gd name="T7" fmla="*/ 0 60000 65536"/>
                <a:gd name="T8" fmla="*/ 0 60000 65536"/>
                <a:gd name="T9" fmla="*/ 0 w 388"/>
                <a:gd name="T10" fmla="*/ 0 h 208"/>
                <a:gd name="T11" fmla="*/ 388 w 388"/>
                <a:gd name="T12" fmla="*/ 208 h 208"/>
              </a:gdLst>
              <a:ahLst/>
              <a:cxnLst>
                <a:cxn ang="T6">
                  <a:pos x="T0" y="T1"/>
                </a:cxn>
                <a:cxn ang="T7">
                  <a:pos x="T2" y="T3"/>
                </a:cxn>
                <a:cxn ang="T8">
                  <a:pos x="T4" y="T5"/>
                </a:cxn>
              </a:cxnLst>
              <a:rect l="T9" t="T10" r="T11" b="T12"/>
              <a:pathLst>
                <a:path w="388" h="208">
                  <a:moveTo>
                    <a:pt x="0" y="79"/>
                  </a:moveTo>
                  <a:cubicBezTo>
                    <a:pt x="68" y="39"/>
                    <a:pt x="137" y="0"/>
                    <a:pt x="202" y="22"/>
                  </a:cubicBezTo>
                  <a:cubicBezTo>
                    <a:pt x="267" y="44"/>
                    <a:pt x="358" y="177"/>
                    <a:pt x="388" y="208"/>
                  </a:cubicBezTo>
                </a:path>
              </a:pathLst>
            </a:custGeom>
            <a:noFill/>
            <a:ln w="12700">
              <a:solidFill>
                <a:srgbClr val="003366"/>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47" name="Freeform 18"/>
            <p:cNvSpPr>
              <a:spLocks/>
            </p:cNvSpPr>
            <p:nvPr/>
          </p:nvSpPr>
          <p:spPr bwMode="auto">
            <a:xfrm rot="20218951" flipH="1">
              <a:off x="1114" y="1212"/>
              <a:ext cx="388" cy="118"/>
            </a:xfrm>
            <a:custGeom>
              <a:avLst/>
              <a:gdLst>
                <a:gd name="T0" fmla="*/ 0 w 388"/>
                <a:gd name="T1" fmla="*/ 1 h 208"/>
                <a:gd name="T2" fmla="*/ 202 w 388"/>
                <a:gd name="T3" fmla="*/ 1 h 208"/>
                <a:gd name="T4" fmla="*/ 388 w 388"/>
                <a:gd name="T5" fmla="*/ 1 h 208"/>
                <a:gd name="T6" fmla="*/ 0 60000 65536"/>
                <a:gd name="T7" fmla="*/ 0 60000 65536"/>
                <a:gd name="T8" fmla="*/ 0 60000 65536"/>
                <a:gd name="T9" fmla="*/ 0 w 388"/>
                <a:gd name="T10" fmla="*/ 0 h 208"/>
                <a:gd name="T11" fmla="*/ 388 w 388"/>
                <a:gd name="T12" fmla="*/ 208 h 208"/>
              </a:gdLst>
              <a:ahLst/>
              <a:cxnLst>
                <a:cxn ang="T6">
                  <a:pos x="T0" y="T1"/>
                </a:cxn>
                <a:cxn ang="T7">
                  <a:pos x="T2" y="T3"/>
                </a:cxn>
                <a:cxn ang="T8">
                  <a:pos x="T4" y="T5"/>
                </a:cxn>
              </a:cxnLst>
              <a:rect l="T9" t="T10" r="T11" b="T12"/>
              <a:pathLst>
                <a:path w="388" h="208">
                  <a:moveTo>
                    <a:pt x="0" y="79"/>
                  </a:moveTo>
                  <a:cubicBezTo>
                    <a:pt x="68" y="39"/>
                    <a:pt x="137" y="0"/>
                    <a:pt x="202" y="22"/>
                  </a:cubicBezTo>
                  <a:cubicBezTo>
                    <a:pt x="267" y="44"/>
                    <a:pt x="358" y="177"/>
                    <a:pt x="388" y="208"/>
                  </a:cubicBezTo>
                </a:path>
              </a:pathLst>
            </a:custGeom>
            <a:noFill/>
            <a:ln w="12700">
              <a:solidFill>
                <a:srgbClr val="003366"/>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48" name="Text Box 19"/>
            <p:cNvSpPr txBox="1">
              <a:spLocks/>
            </p:cNvSpPr>
            <p:nvPr/>
          </p:nvSpPr>
          <p:spPr bwMode="auto">
            <a:xfrm>
              <a:off x="1516" y="1069"/>
              <a:ext cx="501"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solidFill>
                    <a:srgbClr val="003366"/>
                  </a:solidFill>
                  <a:cs typeface="Arial" charset="0"/>
                  <a:sym typeface="Arial" charset="0"/>
                </a:rPr>
                <a:t>20°</a:t>
              </a:r>
            </a:p>
          </p:txBody>
        </p:sp>
        <p:pic>
          <p:nvPicPr>
            <p:cNvPr id="99349" name="Picture 20"/>
            <p:cNvPicPr>
              <a:picLocks noChangeArrowheads="1"/>
            </p:cNvPicPr>
            <p:nvPr/>
          </p:nvPicPr>
          <p:blipFill>
            <a:blip r:embed="rId6">
              <a:extLst>
                <a:ext uri="{28A0092B-C50C-407E-A947-70E740481C1C}">
                  <a14:useLocalDpi xmlns:a14="http://schemas.microsoft.com/office/drawing/2010/main" val="0"/>
                </a:ext>
              </a:extLst>
            </a:blip>
            <a:srcRect l="50000" t="8183" r="4146" b="14685"/>
            <a:stretch>
              <a:fillRect/>
            </a:stretch>
          </p:blipFill>
          <p:spPr bwMode="auto">
            <a:xfrm>
              <a:off x="2880" y="1008"/>
              <a:ext cx="2234" cy="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9338" name="Title 1"/>
          <p:cNvSpPr txBox="1">
            <a:spLocks/>
          </p:cNvSpPr>
          <p:nvPr/>
        </p:nvSpPr>
        <p:spPr bwMode="auto">
          <a:xfrm>
            <a:off x="6937375" y="2919413"/>
            <a:ext cx="1931988" cy="366712"/>
          </a:xfrm>
          <a:prstGeom prst="rect">
            <a:avLst/>
          </a:prstGeom>
          <a:noFill/>
          <a:ln>
            <a:noFill/>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rIns="18288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5000"/>
              </a:lnSpc>
              <a:spcBef>
                <a:spcPct val="0"/>
              </a:spcBef>
              <a:buFontTx/>
              <a:buNone/>
            </a:pPr>
            <a:r>
              <a:rPr lang="en-US" altLang="en-US" sz="1000">
                <a:cs typeface="Arial" charset="0"/>
              </a:rPr>
              <a:t>V</a:t>
            </a:r>
            <a:r>
              <a:rPr lang="en-US" altLang="en-US" sz="1000" baseline="-25000">
                <a:cs typeface="Arial" charset="0"/>
              </a:rPr>
              <a:t>r</a:t>
            </a:r>
            <a:r>
              <a:rPr lang="en-US" altLang="en-US" sz="1000">
                <a:cs typeface="Arial" charset="0"/>
              </a:rPr>
              <a:t> SOs </a:t>
            </a:r>
          </a:p>
          <a:p>
            <a:pPr algn="ctr" eaLnBrk="1" hangingPunct="1">
              <a:lnSpc>
                <a:spcPct val="85000"/>
              </a:lnSpc>
              <a:spcBef>
                <a:spcPct val="0"/>
              </a:spcBef>
              <a:buFontTx/>
              <a:buNone/>
            </a:pPr>
            <a:r>
              <a:rPr lang="en-US" altLang="en-US" sz="1000">
                <a:solidFill>
                  <a:srgbClr val="000000"/>
                </a:solidFill>
              </a:rPr>
              <a:t>22Z 29 August-01Z </a:t>
            </a:r>
            <a:r>
              <a:rPr lang="en-US" altLang="en-US" sz="1000">
                <a:cs typeface="Arial" charset="0"/>
              </a:rPr>
              <a:t>30 August		</a:t>
            </a:r>
          </a:p>
        </p:txBody>
      </p:sp>
      <p:sp>
        <p:nvSpPr>
          <p:cNvPr id="99339" name="TextBox 6"/>
          <p:cNvSpPr txBox="1">
            <a:spLocks noChangeArrowheads="1"/>
          </p:cNvSpPr>
          <p:nvPr/>
        </p:nvSpPr>
        <p:spPr bwMode="auto">
          <a:xfrm>
            <a:off x="381000" y="4279900"/>
            <a:ext cx="2286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cs typeface="Arial" charset="0"/>
              </a:rPr>
              <a:t>Real-time superobs transmitted during P-3 mission and assimilated into forecast model</a:t>
            </a:r>
          </a:p>
        </p:txBody>
      </p:sp>
      <p:sp>
        <p:nvSpPr>
          <p:cNvPr id="99340" name="Rectangle 26"/>
          <p:cNvSpPr>
            <a:spLocks noChangeArrowheads="1"/>
          </p:cNvSpPr>
          <p:nvPr/>
        </p:nvSpPr>
        <p:spPr bwMode="auto">
          <a:xfrm>
            <a:off x="5341938" y="3905250"/>
            <a:ext cx="782637" cy="742950"/>
          </a:xfrm>
          <a:prstGeom prst="rect">
            <a:avLst/>
          </a:prstGeom>
          <a:noFill/>
          <a:ln w="38100">
            <a:solidFill>
              <a:schemeClr val="bg1"/>
            </a:solidFill>
            <a:prstDash val="dash"/>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FFFFFF"/>
              </a:solidFill>
              <a:ea typeface="Calibri" pitchFamily="34" charset="0"/>
              <a:cs typeface="Calibri" pitchFamily="34" charset="0"/>
            </a:endParaRPr>
          </a:p>
        </p:txBody>
      </p:sp>
      <p:sp>
        <p:nvSpPr>
          <p:cNvPr id="99341" name="AutoShape 12"/>
          <p:cNvSpPr>
            <a:spLocks/>
          </p:cNvSpPr>
          <p:nvPr/>
        </p:nvSpPr>
        <p:spPr bwMode="auto">
          <a:xfrm flipH="1">
            <a:off x="5861050" y="2697163"/>
            <a:ext cx="1260475" cy="1379537"/>
          </a:xfrm>
          <a:custGeom>
            <a:avLst/>
            <a:gdLst>
              <a:gd name="T0" fmla="*/ 0 w 21600"/>
              <a:gd name="T1" fmla="*/ 0 h 21600"/>
              <a:gd name="T2" fmla="*/ 2147483647 w 21600"/>
              <a:gd name="T3" fmla="*/ 2147483647 h 21600"/>
              <a:gd name="T4" fmla="*/ 0 60000 65536"/>
              <a:gd name="T5" fmla="*/ 0 60000 65536"/>
              <a:gd name="T6" fmla="*/ 0 w 21600"/>
              <a:gd name="T7" fmla="*/ 0 h 21600"/>
              <a:gd name="T8" fmla="*/ 21600 w 21600"/>
              <a:gd name="T9" fmla="*/ 21600 h 21600"/>
            </a:gdLst>
            <a:ahLst/>
            <a:cxnLst>
              <a:cxn ang="T4">
                <a:pos x="T0" y="T1"/>
              </a:cxn>
              <a:cxn ang="T5">
                <a:pos x="T2" y="T3"/>
              </a:cxn>
            </a:cxnLst>
            <a:rect l="T6" t="T7" r="T8" b="T9"/>
            <a:pathLst>
              <a:path w="21600" h="21600">
                <a:moveTo>
                  <a:pt x="0" y="0"/>
                </a:moveTo>
                <a:lnTo>
                  <a:pt x="21600" y="21600"/>
                </a:lnTo>
              </a:path>
            </a:pathLst>
          </a:custGeom>
          <a:noFill/>
          <a:ln w="76200">
            <a:solidFill>
              <a:schemeClr val="tx1"/>
            </a:solidFill>
            <a:miter lim="800000"/>
            <a:headEnd/>
            <a:tailEnd type="arrow" w="lg" len="lg"/>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TextBox 23"/>
          <p:cNvSpPr txBox="1"/>
          <p:nvPr/>
        </p:nvSpPr>
        <p:spPr>
          <a:xfrm>
            <a:off x="914400" y="0"/>
            <a:ext cx="7594600" cy="646113"/>
          </a:xfrm>
          <a:prstGeom prst="rect">
            <a:avLst/>
          </a:prstGeom>
          <a:noFill/>
        </p:spPr>
        <p:txBody>
          <a:bodyPr wrap="none">
            <a:spAutoFit/>
          </a:bodyPr>
          <a:lstStyle/>
          <a:p>
            <a:pPr>
              <a:defRPr/>
            </a:pPr>
            <a:r>
              <a:rPr lang="en-US" sz="3600" dirty="0">
                <a:solidFill>
                  <a:srgbClr val="FFFF00"/>
                </a:solidFill>
                <a:latin typeface="+mn-lt"/>
              </a:rPr>
              <a:t>Use of Observations – Data assimilation</a:t>
            </a:r>
          </a:p>
        </p:txBody>
      </p:sp>
      <p:sp>
        <p:nvSpPr>
          <p:cNvPr id="23" name="Slide Number Placeholder 22"/>
          <p:cNvSpPr>
            <a:spLocks noGrp="1"/>
          </p:cNvSpPr>
          <p:nvPr>
            <p:ph type="sldNum" sz="quarter" idx="12"/>
          </p:nvPr>
        </p:nvSpPr>
        <p:spPr/>
        <p:txBody>
          <a:bodyPr/>
          <a:lstStyle/>
          <a:p>
            <a:pPr>
              <a:defRPr/>
            </a:pPr>
            <a:fld id="{7957EB59-0769-4A9B-917E-81E4B480E80F}" type="slidenum">
              <a:rPr lang="en-US" smtClean="0"/>
              <a:pPr>
                <a:defRPr/>
              </a:pPr>
              <a:t>55</a:t>
            </a:fld>
            <a:endParaRPr lang="en-US"/>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61913" y="963613"/>
            <a:ext cx="8996362" cy="53959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364EF8B6-1DA8-4D3A-AE3E-091F430C94A2}" type="slidenum">
              <a:rPr lang="en-US" smtClean="0"/>
              <a:pPr>
                <a:defRPr/>
              </a:pPr>
              <a:t>56</a:t>
            </a:fld>
            <a:endParaRPr lang="en-US"/>
          </a:p>
        </p:txBody>
      </p:sp>
      <p:pic>
        <p:nvPicPr>
          <p:cNvPr id="100356" name="Picture 3"/>
          <p:cNvPicPr>
            <a:picLocks noChangeAspect="1" noChangeArrowheads="1"/>
          </p:cNvPicPr>
          <p:nvPr/>
        </p:nvPicPr>
        <p:blipFill>
          <a:blip r:embed="rId2">
            <a:extLst>
              <a:ext uri="{28A0092B-C50C-407E-A947-70E740481C1C}">
                <a14:useLocalDpi xmlns:a14="http://schemas.microsoft.com/office/drawing/2010/main" val="0"/>
              </a:ext>
            </a:extLst>
          </a:blip>
          <a:srcRect l="48573" t="44814" r="10402" b="33328"/>
          <a:stretch>
            <a:fillRect/>
          </a:stretch>
        </p:blipFill>
        <p:spPr bwMode="auto">
          <a:xfrm>
            <a:off x="2479675" y="2143125"/>
            <a:ext cx="392588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7" name="Group 10"/>
          <p:cNvGrpSpPr>
            <a:grpSpLocks/>
          </p:cNvGrpSpPr>
          <p:nvPr/>
        </p:nvGrpSpPr>
        <p:grpSpPr bwMode="auto">
          <a:xfrm>
            <a:off x="457200" y="4876800"/>
            <a:ext cx="7924800" cy="1439863"/>
            <a:chOff x="381000" y="4656147"/>
            <a:chExt cx="7924800" cy="1439853"/>
          </a:xfrm>
        </p:grpSpPr>
        <p:sp>
          <p:nvSpPr>
            <p:cNvPr id="100423" name="Rectangle 5"/>
            <p:cNvSpPr>
              <a:spLocks noChangeArrowheads="1"/>
            </p:cNvSpPr>
            <p:nvPr/>
          </p:nvSpPr>
          <p:spPr bwMode="auto">
            <a:xfrm>
              <a:off x="381000" y="5141893"/>
              <a:ext cx="792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ja-JP" altLang="en-US" sz="1400">
                  <a:solidFill>
                    <a:schemeClr val="bg1"/>
                  </a:solidFill>
                  <a:latin typeface="Arial Unicode MS" pitchFamily="34" charset="-128"/>
                </a:rPr>
                <a:t>“</a:t>
              </a:r>
              <a:r>
                <a:rPr lang="en-US" altLang="ja-JP" sz="1400">
                  <a:solidFill>
                    <a:schemeClr val="bg1"/>
                  </a:solidFill>
                  <a:latin typeface="Arial Unicode MS" pitchFamily="34" charset="-128"/>
                </a:rPr>
                <a:t>…THE 12Z HWRF RUN SHOWED CONSIDERABLY LESS INTENSIFICATION WITH KAREN COMPARED TO PREVIOUS RUNS AFTER ASSIMILATING DATA FROM THE FROM THE NOAA P-3 TAIL DOPPLER RADAR. </a:t>
              </a:r>
              <a:r>
                <a:rPr lang="en-US" altLang="ja-JP" sz="1400">
                  <a:solidFill>
                    <a:srgbClr val="FF0000"/>
                  </a:solidFill>
                  <a:latin typeface="Arial Unicode MS" pitchFamily="34" charset="-128"/>
                </a:rPr>
                <a:t>THIS MARKS THE FIRST TIME DOPPLER RADAR DATA HAVE BEEN ASSIMILATIED INTO AN OPERATIONAL HURRICANE MODEL IN REAL TIME. ..</a:t>
              </a:r>
              <a:r>
                <a:rPr lang="ja-JP" altLang="en-US" sz="1400">
                  <a:solidFill>
                    <a:srgbClr val="FF0000"/>
                  </a:solidFill>
                  <a:latin typeface="Arial Unicode MS" pitchFamily="34" charset="-128"/>
                </a:rPr>
                <a:t>”</a:t>
              </a:r>
              <a:endParaRPr lang="en-US" altLang="en-US" sz="1400">
                <a:solidFill>
                  <a:srgbClr val="FF0000"/>
                </a:solidFill>
                <a:latin typeface="Arial Unicode MS" pitchFamily="34" charset="-128"/>
              </a:endParaRPr>
            </a:p>
          </p:txBody>
        </p:sp>
        <p:sp>
          <p:nvSpPr>
            <p:cNvPr id="100424" name="TextBox 9"/>
            <p:cNvSpPr txBox="1">
              <a:spLocks noChangeArrowheads="1"/>
            </p:cNvSpPr>
            <p:nvPr/>
          </p:nvSpPr>
          <p:spPr bwMode="auto">
            <a:xfrm>
              <a:off x="381000" y="4656147"/>
              <a:ext cx="44743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NHC Forecast Discussion on October 4, 5 PM:</a:t>
              </a:r>
            </a:p>
          </p:txBody>
        </p:sp>
      </p:grpSp>
      <p:sp>
        <p:nvSpPr>
          <p:cNvPr id="100358" name="TextBox 38"/>
          <p:cNvSpPr txBox="1">
            <a:spLocks noChangeArrowheads="1"/>
          </p:cNvSpPr>
          <p:nvPr/>
        </p:nvSpPr>
        <p:spPr bwMode="auto">
          <a:xfrm>
            <a:off x="-22225" y="962025"/>
            <a:ext cx="9166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solidFill>
                  <a:srgbClr val="000000"/>
                </a:solidFill>
              </a:rPr>
              <a:t>Positive impact of Tail Doppler radar data on TS Karen intensity forecast</a:t>
            </a:r>
          </a:p>
        </p:txBody>
      </p:sp>
      <p:sp>
        <p:nvSpPr>
          <p:cNvPr id="8" name="Rectangle 7"/>
          <p:cNvSpPr/>
          <p:nvPr/>
        </p:nvSpPr>
        <p:spPr>
          <a:xfrm>
            <a:off x="2509838" y="2176463"/>
            <a:ext cx="3852862" cy="22955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Freeform 8"/>
          <p:cNvSpPr/>
          <p:nvPr/>
        </p:nvSpPr>
        <p:spPr>
          <a:xfrm>
            <a:off x="2516188" y="3386138"/>
            <a:ext cx="750887" cy="346075"/>
          </a:xfrm>
          <a:custGeom>
            <a:avLst/>
            <a:gdLst>
              <a:gd name="connsiteX0" fmla="*/ 0 w 749431"/>
              <a:gd name="connsiteY0" fmla="*/ 55775 h 444630"/>
              <a:gd name="connsiteX1" fmla="*/ 183822 w 749431"/>
              <a:gd name="connsiteY1" fmla="*/ 55775 h 444630"/>
              <a:gd name="connsiteX2" fmla="*/ 358218 w 749431"/>
              <a:gd name="connsiteY2" fmla="*/ 55775 h 444630"/>
              <a:gd name="connsiteX3" fmla="*/ 551468 w 749431"/>
              <a:gd name="connsiteY3" fmla="*/ 390426 h 444630"/>
              <a:gd name="connsiteX4" fmla="*/ 749431 w 749431"/>
              <a:gd name="connsiteY4" fmla="*/ 380999 h 444630"/>
              <a:gd name="connsiteX0" fmla="*/ 0 w 749431"/>
              <a:gd name="connsiteY0" fmla="*/ 55775 h 412814"/>
              <a:gd name="connsiteX1" fmla="*/ 183822 w 749431"/>
              <a:gd name="connsiteY1" fmla="*/ 55775 h 412814"/>
              <a:gd name="connsiteX2" fmla="*/ 358218 w 749431"/>
              <a:gd name="connsiteY2" fmla="*/ 55775 h 412814"/>
              <a:gd name="connsiteX3" fmla="*/ 551468 w 749431"/>
              <a:gd name="connsiteY3" fmla="*/ 390426 h 412814"/>
              <a:gd name="connsiteX4" fmla="*/ 749431 w 749431"/>
              <a:gd name="connsiteY4" fmla="*/ 380999 h 412814"/>
              <a:gd name="connsiteX0" fmla="*/ 0 w 749431"/>
              <a:gd name="connsiteY0" fmla="*/ 55775 h 412814"/>
              <a:gd name="connsiteX1" fmla="*/ 183822 w 749431"/>
              <a:gd name="connsiteY1" fmla="*/ 55775 h 412814"/>
              <a:gd name="connsiteX2" fmla="*/ 358218 w 749431"/>
              <a:gd name="connsiteY2" fmla="*/ 55775 h 412814"/>
              <a:gd name="connsiteX3" fmla="*/ 551468 w 749431"/>
              <a:gd name="connsiteY3" fmla="*/ 390426 h 412814"/>
              <a:gd name="connsiteX4" fmla="*/ 749431 w 749431"/>
              <a:gd name="connsiteY4" fmla="*/ 380999 h 412814"/>
              <a:gd name="connsiteX0" fmla="*/ 0 w 749431"/>
              <a:gd name="connsiteY0" fmla="*/ 55775 h 390426"/>
              <a:gd name="connsiteX1" fmla="*/ 183822 w 749431"/>
              <a:gd name="connsiteY1" fmla="*/ 55775 h 390426"/>
              <a:gd name="connsiteX2" fmla="*/ 358218 w 749431"/>
              <a:gd name="connsiteY2" fmla="*/ 55775 h 390426"/>
              <a:gd name="connsiteX3" fmla="*/ 551468 w 749431"/>
              <a:gd name="connsiteY3" fmla="*/ 390426 h 390426"/>
              <a:gd name="connsiteX4" fmla="*/ 749431 w 749431"/>
              <a:gd name="connsiteY4" fmla="*/ 380999 h 390426"/>
              <a:gd name="connsiteX0" fmla="*/ 0 w 749431"/>
              <a:gd name="connsiteY0" fmla="*/ 55775 h 390426"/>
              <a:gd name="connsiteX1" fmla="*/ 183822 w 749431"/>
              <a:gd name="connsiteY1" fmla="*/ 55775 h 390426"/>
              <a:gd name="connsiteX2" fmla="*/ 358218 w 749431"/>
              <a:gd name="connsiteY2" fmla="*/ 55775 h 390426"/>
              <a:gd name="connsiteX3" fmla="*/ 551468 w 749431"/>
              <a:gd name="connsiteY3" fmla="*/ 390426 h 390426"/>
              <a:gd name="connsiteX4" fmla="*/ 749431 w 749431"/>
              <a:gd name="connsiteY4" fmla="*/ 380999 h 390426"/>
              <a:gd name="connsiteX0" fmla="*/ 0 w 749431"/>
              <a:gd name="connsiteY0" fmla="*/ 10212 h 344863"/>
              <a:gd name="connsiteX1" fmla="*/ 183822 w 749431"/>
              <a:gd name="connsiteY1" fmla="*/ 10212 h 344863"/>
              <a:gd name="connsiteX2" fmla="*/ 358218 w 749431"/>
              <a:gd name="connsiteY2" fmla="*/ 10212 h 344863"/>
              <a:gd name="connsiteX3" fmla="*/ 551468 w 749431"/>
              <a:gd name="connsiteY3" fmla="*/ 344863 h 344863"/>
              <a:gd name="connsiteX4" fmla="*/ 749431 w 749431"/>
              <a:gd name="connsiteY4" fmla="*/ 335436 h 344863"/>
              <a:gd name="connsiteX0" fmla="*/ 0 w 749431"/>
              <a:gd name="connsiteY0" fmla="*/ 10212 h 344863"/>
              <a:gd name="connsiteX1" fmla="*/ 183822 w 749431"/>
              <a:gd name="connsiteY1" fmla="*/ 10212 h 344863"/>
              <a:gd name="connsiteX2" fmla="*/ 358218 w 749431"/>
              <a:gd name="connsiteY2" fmla="*/ 10212 h 344863"/>
              <a:gd name="connsiteX3" fmla="*/ 551468 w 749431"/>
              <a:gd name="connsiteY3" fmla="*/ 344863 h 344863"/>
              <a:gd name="connsiteX4" fmla="*/ 749431 w 749431"/>
              <a:gd name="connsiteY4" fmla="*/ 335436 h 344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431" h="344863">
                <a:moveTo>
                  <a:pt x="0" y="10212"/>
                </a:moveTo>
                <a:cubicBezTo>
                  <a:pt x="4713" y="19639"/>
                  <a:pt x="122548" y="10212"/>
                  <a:pt x="183822" y="10212"/>
                </a:cubicBezTo>
                <a:cubicBezTo>
                  <a:pt x="243525" y="10212"/>
                  <a:pt x="367645" y="20425"/>
                  <a:pt x="358218" y="10212"/>
                </a:cubicBezTo>
                <a:cubicBezTo>
                  <a:pt x="348791" y="0"/>
                  <a:pt x="547541" y="333079"/>
                  <a:pt x="551468" y="344863"/>
                </a:cubicBezTo>
                <a:cubicBezTo>
                  <a:pt x="545969" y="342506"/>
                  <a:pt x="734897" y="338971"/>
                  <a:pt x="749431" y="335436"/>
                </a:cubicBezTo>
              </a:path>
            </a:pathLst>
          </a:custGeom>
          <a:ln w="28575">
            <a:solidFill>
              <a:schemeClr val="bg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Freeform 9"/>
          <p:cNvSpPr/>
          <p:nvPr/>
        </p:nvSpPr>
        <p:spPr>
          <a:xfrm>
            <a:off x="2513013" y="3116263"/>
            <a:ext cx="3873500" cy="1049337"/>
          </a:xfrm>
          <a:custGeom>
            <a:avLst/>
            <a:gdLst>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59164 h 1091545"/>
              <a:gd name="connsiteX1" fmla="*/ 89555 w 3874417"/>
              <a:gd name="connsiteY1" fmla="*/ 58524 h 1091545"/>
              <a:gd name="connsiteX2" fmla="*/ 183823 w 3874417"/>
              <a:gd name="connsiteY2" fmla="*/ 322475 h 1091545"/>
              <a:gd name="connsiteX3" fmla="*/ 377072 w 3874417"/>
              <a:gd name="connsiteY3" fmla="*/ 388463 h 1091545"/>
              <a:gd name="connsiteX4" fmla="*/ 546755 w 3874417"/>
              <a:gd name="connsiteY4" fmla="*/ 162219 h 1091545"/>
              <a:gd name="connsiteX5" fmla="*/ 735291 w 3874417"/>
              <a:gd name="connsiteY5" fmla="*/ 600566 h 1091545"/>
              <a:gd name="connsiteX6" fmla="*/ 923827 w 3874417"/>
              <a:gd name="connsiteY6" fmla="*/ 482731 h 1091545"/>
              <a:gd name="connsiteX7" fmla="*/ 1117077 w 3874417"/>
              <a:gd name="connsiteY7" fmla="*/ 652413 h 1091545"/>
              <a:gd name="connsiteX8" fmla="*/ 1286759 w 3874417"/>
              <a:gd name="connsiteY8" fmla="*/ 388463 h 1091545"/>
              <a:gd name="connsiteX9" fmla="*/ 1450157 w 3874417"/>
              <a:gd name="connsiteY9" fmla="*/ 282411 h 1091545"/>
              <a:gd name="connsiteX10" fmla="*/ 1654404 w 3874417"/>
              <a:gd name="connsiteY10" fmla="*/ 25531 h 1091545"/>
              <a:gd name="connsiteX11" fmla="*/ 1842941 w 3874417"/>
              <a:gd name="connsiteY11" fmla="*/ 435597 h 1091545"/>
              <a:gd name="connsiteX12" fmla="*/ 2026763 w 3874417"/>
              <a:gd name="connsiteY12" fmla="*/ 176359 h 1091545"/>
              <a:gd name="connsiteX13" fmla="*/ 2215299 w 3874417"/>
              <a:gd name="connsiteY13" fmla="*/ 694834 h 1091545"/>
              <a:gd name="connsiteX14" fmla="*/ 2394409 w 3874417"/>
              <a:gd name="connsiteY14" fmla="*/ 713687 h 1091545"/>
              <a:gd name="connsiteX15" fmla="*/ 2573518 w 3874417"/>
              <a:gd name="connsiteY15" fmla="*/ 1062479 h 1091545"/>
              <a:gd name="connsiteX16" fmla="*/ 2776194 w 3874417"/>
              <a:gd name="connsiteY16" fmla="*/ 888083 h 1091545"/>
              <a:gd name="connsiteX17" fmla="*/ 2945877 w 3874417"/>
              <a:gd name="connsiteY17" fmla="*/ 727827 h 1091545"/>
              <a:gd name="connsiteX18" fmla="*/ 3134413 w 3874417"/>
              <a:gd name="connsiteY18" fmla="*/ 925790 h 1091545"/>
              <a:gd name="connsiteX19" fmla="*/ 3322949 w 3874417"/>
              <a:gd name="connsiteY19" fmla="*/ 883370 h 1091545"/>
              <a:gd name="connsiteX20" fmla="*/ 3492631 w 3874417"/>
              <a:gd name="connsiteY20" fmla="*/ 661840 h 1091545"/>
              <a:gd name="connsiteX21" fmla="*/ 3690594 w 3874417"/>
              <a:gd name="connsiteY21" fmla="*/ 595852 h 1091545"/>
              <a:gd name="connsiteX22" fmla="*/ 3874417 w 3874417"/>
              <a:gd name="connsiteY22" fmla="*/ 789102 h 1091545"/>
              <a:gd name="connsiteX0" fmla="*/ 0 w 3874417"/>
              <a:gd name="connsiteY0" fmla="*/ 459164 h 1091545"/>
              <a:gd name="connsiteX1" fmla="*/ 89555 w 3874417"/>
              <a:gd name="connsiteY1" fmla="*/ 58524 h 1091545"/>
              <a:gd name="connsiteX2" fmla="*/ 183823 w 3874417"/>
              <a:gd name="connsiteY2" fmla="*/ 322475 h 1091545"/>
              <a:gd name="connsiteX3" fmla="*/ 377072 w 3874417"/>
              <a:gd name="connsiteY3" fmla="*/ 388463 h 1091545"/>
              <a:gd name="connsiteX4" fmla="*/ 546755 w 3874417"/>
              <a:gd name="connsiteY4" fmla="*/ 162219 h 1091545"/>
              <a:gd name="connsiteX5" fmla="*/ 735291 w 3874417"/>
              <a:gd name="connsiteY5" fmla="*/ 600566 h 1091545"/>
              <a:gd name="connsiteX6" fmla="*/ 923827 w 3874417"/>
              <a:gd name="connsiteY6" fmla="*/ 482731 h 1091545"/>
              <a:gd name="connsiteX7" fmla="*/ 1117077 w 3874417"/>
              <a:gd name="connsiteY7" fmla="*/ 652413 h 1091545"/>
              <a:gd name="connsiteX8" fmla="*/ 1286759 w 3874417"/>
              <a:gd name="connsiteY8" fmla="*/ 388463 h 1091545"/>
              <a:gd name="connsiteX9" fmla="*/ 1450157 w 3874417"/>
              <a:gd name="connsiteY9" fmla="*/ 282411 h 1091545"/>
              <a:gd name="connsiteX10" fmla="*/ 1654404 w 3874417"/>
              <a:gd name="connsiteY10" fmla="*/ 25531 h 1091545"/>
              <a:gd name="connsiteX11" fmla="*/ 1842941 w 3874417"/>
              <a:gd name="connsiteY11" fmla="*/ 435597 h 1091545"/>
              <a:gd name="connsiteX12" fmla="*/ 2026763 w 3874417"/>
              <a:gd name="connsiteY12" fmla="*/ 176359 h 1091545"/>
              <a:gd name="connsiteX13" fmla="*/ 2215299 w 3874417"/>
              <a:gd name="connsiteY13" fmla="*/ 694834 h 1091545"/>
              <a:gd name="connsiteX14" fmla="*/ 2394409 w 3874417"/>
              <a:gd name="connsiteY14" fmla="*/ 713687 h 1091545"/>
              <a:gd name="connsiteX15" fmla="*/ 2573518 w 3874417"/>
              <a:gd name="connsiteY15" fmla="*/ 1062479 h 1091545"/>
              <a:gd name="connsiteX16" fmla="*/ 2776194 w 3874417"/>
              <a:gd name="connsiteY16" fmla="*/ 888083 h 1091545"/>
              <a:gd name="connsiteX17" fmla="*/ 2945877 w 3874417"/>
              <a:gd name="connsiteY17" fmla="*/ 727827 h 1091545"/>
              <a:gd name="connsiteX18" fmla="*/ 3134413 w 3874417"/>
              <a:gd name="connsiteY18" fmla="*/ 925790 h 1091545"/>
              <a:gd name="connsiteX19" fmla="*/ 3322949 w 3874417"/>
              <a:gd name="connsiteY19" fmla="*/ 883370 h 1091545"/>
              <a:gd name="connsiteX20" fmla="*/ 3492631 w 3874417"/>
              <a:gd name="connsiteY20" fmla="*/ 661840 h 1091545"/>
              <a:gd name="connsiteX21" fmla="*/ 3690594 w 3874417"/>
              <a:gd name="connsiteY21" fmla="*/ 595852 h 1091545"/>
              <a:gd name="connsiteX22" fmla="*/ 3874417 w 3874417"/>
              <a:gd name="connsiteY22" fmla="*/ 789102 h 1091545"/>
              <a:gd name="connsiteX0" fmla="*/ 0 w 3874417"/>
              <a:gd name="connsiteY0" fmla="*/ 459164 h 1091545"/>
              <a:gd name="connsiteX1" fmla="*/ 89555 w 3874417"/>
              <a:gd name="connsiteY1" fmla="*/ 58524 h 1091545"/>
              <a:gd name="connsiteX2" fmla="*/ 183823 w 3874417"/>
              <a:gd name="connsiteY2" fmla="*/ 322475 h 1091545"/>
              <a:gd name="connsiteX3" fmla="*/ 377072 w 3874417"/>
              <a:gd name="connsiteY3" fmla="*/ 388463 h 1091545"/>
              <a:gd name="connsiteX4" fmla="*/ 546755 w 3874417"/>
              <a:gd name="connsiteY4" fmla="*/ 162219 h 1091545"/>
              <a:gd name="connsiteX5" fmla="*/ 735291 w 3874417"/>
              <a:gd name="connsiteY5" fmla="*/ 600566 h 1091545"/>
              <a:gd name="connsiteX6" fmla="*/ 923827 w 3874417"/>
              <a:gd name="connsiteY6" fmla="*/ 482731 h 1091545"/>
              <a:gd name="connsiteX7" fmla="*/ 1117077 w 3874417"/>
              <a:gd name="connsiteY7" fmla="*/ 652413 h 1091545"/>
              <a:gd name="connsiteX8" fmla="*/ 1286759 w 3874417"/>
              <a:gd name="connsiteY8" fmla="*/ 388463 h 1091545"/>
              <a:gd name="connsiteX9" fmla="*/ 1450157 w 3874417"/>
              <a:gd name="connsiteY9" fmla="*/ 282411 h 1091545"/>
              <a:gd name="connsiteX10" fmla="*/ 1654404 w 3874417"/>
              <a:gd name="connsiteY10" fmla="*/ 25531 h 1091545"/>
              <a:gd name="connsiteX11" fmla="*/ 1842941 w 3874417"/>
              <a:gd name="connsiteY11" fmla="*/ 435597 h 1091545"/>
              <a:gd name="connsiteX12" fmla="*/ 2026763 w 3874417"/>
              <a:gd name="connsiteY12" fmla="*/ 176359 h 1091545"/>
              <a:gd name="connsiteX13" fmla="*/ 2215299 w 3874417"/>
              <a:gd name="connsiteY13" fmla="*/ 694834 h 1091545"/>
              <a:gd name="connsiteX14" fmla="*/ 2394409 w 3874417"/>
              <a:gd name="connsiteY14" fmla="*/ 713687 h 1091545"/>
              <a:gd name="connsiteX15" fmla="*/ 2573518 w 3874417"/>
              <a:gd name="connsiteY15" fmla="*/ 1062479 h 1091545"/>
              <a:gd name="connsiteX16" fmla="*/ 2776194 w 3874417"/>
              <a:gd name="connsiteY16" fmla="*/ 888083 h 1091545"/>
              <a:gd name="connsiteX17" fmla="*/ 2945877 w 3874417"/>
              <a:gd name="connsiteY17" fmla="*/ 727827 h 1091545"/>
              <a:gd name="connsiteX18" fmla="*/ 3134413 w 3874417"/>
              <a:gd name="connsiteY18" fmla="*/ 925790 h 1091545"/>
              <a:gd name="connsiteX19" fmla="*/ 3322949 w 3874417"/>
              <a:gd name="connsiteY19" fmla="*/ 883370 h 1091545"/>
              <a:gd name="connsiteX20" fmla="*/ 3492631 w 3874417"/>
              <a:gd name="connsiteY20" fmla="*/ 661840 h 1091545"/>
              <a:gd name="connsiteX21" fmla="*/ 3690594 w 3874417"/>
              <a:gd name="connsiteY21" fmla="*/ 595852 h 1091545"/>
              <a:gd name="connsiteX22" fmla="*/ 3874417 w 3874417"/>
              <a:gd name="connsiteY22" fmla="*/ 789102 h 1091545"/>
              <a:gd name="connsiteX0" fmla="*/ 0 w 3874417"/>
              <a:gd name="connsiteY0" fmla="*/ 433633 h 1066014"/>
              <a:gd name="connsiteX1" fmla="*/ 89555 w 3874417"/>
              <a:gd name="connsiteY1" fmla="*/ 32993 h 1066014"/>
              <a:gd name="connsiteX2" fmla="*/ 183823 w 3874417"/>
              <a:gd name="connsiteY2" fmla="*/ 296944 h 1066014"/>
              <a:gd name="connsiteX3" fmla="*/ 377072 w 3874417"/>
              <a:gd name="connsiteY3" fmla="*/ 362932 h 1066014"/>
              <a:gd name="connsiteX4" fmla="*/ 546755 w 3874417"/>
              <a:gd name="connsiteY4" fmla="*/ 136688 h 1066014"/>
              <a:gd name="connsiteX5" fmla="*/ 735291 w 3874417"/>
              <a:gd name="connsiteY5" fmla="*/ 575035 h 1066014"/>
              <a:gd name="connsiteX6" fmla="*/ 923827 w 3874417"/>
              <a:gd name="connsiteY6" fmla="*/ 457200 h 1066014"/>
              <a:gd name="connsiteX7" fmla="*/ 1117077 w 3874417"/>
              <a:gd name="connsiteY7" fmla="*/ 626882 h 1066014"/>
              <a:gd name="connsiteX8" fmla="*/ 1286759 w 3874417"/>
              <a:gd name="connsiteY8" fmla="*/ 362932 h 1066014"/>
              <a:gd name="connsiteX9" fmla="*/ 1450157 w 3874417"/>
              <a:gd name="connsiteY9" fmla="*/ 256880 h 1066014"/>
              <a:gd name="connsiteX10" fmla="*/ 1654404 w 3874417"/>
              <a:gd name="connsiteY10" fmla="*/ 0 h 1066014"/>
              <a:gd name="connsiteX11" fmla="*/ 1842941 w 3874417"/>
              <a:gd name="connsiteY11" fmla="*/ 410066 h 1066014"/>
              <a:gd name="connsiteX12" fmla="*/ 2026763 w 3874417"/>
              <a:gd name="connsiteY12" fmla="*/ 150828 h 1066014"/>
              <a:gd name="connsiteX13" fmla="*/ 2215299 w 3874417"/>
              <a:gd name="connsiteY13" fmla="*/ 669303 h 1066014"/>
              <a:gd name="connsiteX14" fmla="*/ 2394409 w 3874417"/>
              <a:gd name="connsiteY14" fmla="*/ 688156 h 1066014"/>
              <a:gd name="connsiteX15" fmla="*/ 2573518 w 3874417"/>
              <a:gd name="connsiteY15" fmla="*/ 1036948 h 1066014"/>
              <a:gd name="connsiteX16" fmla="*/ 2776194 w 3874417"/>
              <a:gd name="connsiteY16" fmla="*/ 862552 h 1066014"/>
              <a:gd name="connsiteX17" fmla="*/ 2945877 w 3874417"/>
              <a:gd name="connsiteY17" fmla="*/ 702296 h 1066014"/>
              <a:gd name="connsiteX18" fmla="*/ 3134413 w 3874417"/>
              <a:gd name="connsiteY18" fmla="*/ 900259 h 1066014"/>
              <a:gd name="connsiteX19" fmla="*/ 3322949 w 3874417"/>
              <a:gd name="connsiteY19" fmla="*/ 857839 h 1066014"/>
              <a:gd name="connsiteX20" fmla="*/ 3492631 w 3874417"/>
              <a:gd name="connsiteY20" fmla="*/ 636309 h 1066014"/>
              <a:gd name="connsiteX21" fmla="*/ 3690594 w 3874417"/>
              <a:gd name="connsiteY21" fmla="*/ 570321 h 1066014"/>
              <a:gd name="connsiteX22" fmla="*/ 3874417 w 3874417"/>
              <a:gd name="connsiteY22" fmla="*/ 763571 h 1066014"/>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45809 h 1049124"/>
              <a:gd name="connsiteX1" fmla="*/ 89555 w 3874417"/>
              <a:gd name="connsiteY1" fmla="*/ 45169 h 1049124"/>
              <a:gd name="connsiteX2" fmla="*/ 183823 w 3874417"/>
              <a:gd name="connsiteY2" fmla="*/ 309120 h 1049124"/>
              <a:gd name="connsiteX3" fmla="*/ 377072 w 3874417"/>
              <a:gd name="connsiteY3" fmla="*/ 375108 h 1049124"/>
              <a:gd name="connsiteX4" fmla="*/ 546755 w 3874417"/>
              <a:gd name="connsiteY4" fmla="*/ 148864 h 1049124"/>
              <a:gd name="connsiteX5" fmla="*/ 735291 w 3874417"/>
              <a:gd name="connsiteY5" fmla="*/ 587211 h 1049124"/>
              <a:gd name="connsiteX6" fmla="*/ 923827 w 3874417"/>
              <a:gd name="connsiteY6" fmla="*/ 469376 h 1049124"/>
              <a:gd name="connsiteX7" fmla="*/ 1117077 w 3874417"/>
              <a:gd name="connsiteY7" fmla="*/ 639058 h 1049124"/>
              <a:gd name="connsiteX8" fmla="*/ 1286759 w 3874417"/>
              <a:gd name="connsiteY8" fmla="*/ 375108 h 1049124"/>
              <a:gd name="connsiteX9" fmla="*/ 1450157 w 3874417"/>
              <a:gd name="connsiteY9" fmla="*/ 269056 h 1049124"/>
              <a:gd name="connsiteX10" fmla="*/ 1654404 w 3874417"/>
              <a:gd name="connsiteY10" fmla="*/ 12176 h 1049124"/>
              <a:gd name="connsiteX11" fmla="*/ 1842941 w 3874417"/>
              <a:gd name="connsiteY11" fmla="*/ 422242 h 1049124"/>
              <a:gd name="connsiteX12" fmla="*/ 2026763 w 3874417"/>
              <a:gd name="connsiteY12" fmla="*/ 163004 h 1049124"/>
              <a:gd name="connsiteX13" fmla="*/ 2215299 w 3874417"/>
              <a:gd name="connsiteY13" fmla="*/ 681479 h 1049124"/>
              <a:gd name="connsiteX14" fmla="*/ 2394409 w 3874417"/>
              <a:gd name="connsiteY14" fmla="*/ 700332 h 1049124"/>
              <a:gd name="connsiteX15" fmla="*/ 2573518 w 3874417"/>
              <a:gd name="connsiteY15" fmla="*/ 1049124 h 1049124"/>
              <a:gd name="connsiteX16" fmla="*/ 2776194 w 3874417"/>
              <a:gd name="connsiteY16" fmla="*/ 874728 h 1049124"/>
              <a:gd name="connsiteX17" fmla="*/ 2945877 w 3874417"/>
              <a:gd name="connsiteY17" fmla="*/ 714472 h 1049124"/>
              <a:gd name="connsiteX18" fmla="*/ 3134413 w 3874417"/>
              <a:gd name="connsiteY18" fmla="*/ 912435 h 1049124"/>
              <a:gd name="connsiteX19" fmla="*/ 3322949 w 3874417"/>
              <a:gd name="connsiteY19" fmla="*/ 870015 h 1049124"/>
              <a:gd name="connsiteX20" fmla="*/ 3492631 w 3874417"/>
              <a:gd name="connsiteY20" fmla="*/ 648485 h 1049124"/>
              <a:gd name="connsiteX21" fmla="*/ 3690594 w 3874417"/>
              <a:gd name="connsiteY21" fmla="*/ 582497 h 1049124"/>
              <a:gd name="connsiteX22" fmla="*/ 3874417 w 3874417"/>
              <a:gd name="connsiteY22" fmla="*/ 775747 h 104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74417" h="1049124">
                <a:moveTo>
                  <a:pt x="0" y="445809"/>
                </a:moveTo>
                <a:cubicBezTo>
                  <a:pt x="27102" y="424205"/>
                  <a:pt x="65203" y="72663"/>
                  <a:pt x="89555" y="45169"/>
                </a:cubicBezTo>
                <a:cubicBezTo>
                  <a:pt x="114693" y="60881"/>
                  <a:pt x="164970" y="289481"/>
                  <a:pt x="183823" y="309120"/>
                </a:cubicBezTo>
                <a:cubicBezTo>
                  <a:pt x="175181" y="318547"/>
                  <a:pt x="381785" y="355469"/>
                  <a:pt x="377072" y="375108"/>
                </a:cubicBezTo>
                <a:cubicBezTo>
                  <a:pt x="355076" y="373537"/>
                  <a:pt x="578963" y="145722"/>
                  <a:pt x="546755" y="148864"/>
                </a:cubicBezTo>
                <a:cubicBezTo>
                  <a:pt x="550683" y="135509"/>
                  <a:pt x="724293" y="618633"/>
                  <a:pt x="735291" y="587211"/>
                </a:cubicBezTo>
                <a:cubicBezTo>
                  <a:pt x="769070" y="591925"/>
                  <a:pt x="924612" y="432455"/>
                  <a:pt x="923827" y="469376"/>
                </a:cubicBezTo>
                <a:cubicBezTo>
                  <a:pt x="923042" y="449737"/>
                  <a:pt x="1099794" y="653198"/>
                  <a:pt x="1117077" y="639058"/>
                </a:cubicBezTo>
                <a:cubicBezTo>
                  <a:pt x="1144572" y="621776"/>
                  <a:pt x="1292258" y="392391"/>
                  <a:pt x="1286759" y="375108"/>
                </a:cubicBezTo>
                <a:cubicBezTo>
                  <a:pt x="1319752" y="390034"/>
                  <a:pt x="1453300" y="243918"/>
                  <a:pt x="1450157" y="269056"/>
                </a:cubicBezTo>
                <a:cubicBezTo>
                  <a:pt x="1469796" y="272983"/>
                  <a:pt x="1645501" y="29851"/>
                  <a:pt x="1654404" y="12176"/>
                </a:cubicBezTo>
                <a:cubicBezTo>
                  <a:pt x="1666450" y="0"/>
                  <a:pt x="1854724" y="402603"/>
                  <a:pt x="1842941" y="422242"/>
                </a:cubicBezTo>
                <a:cubicBezTo>
                  <a:pt x="1835871" y="438739"/>
                  <a:pt x="2011236" y="152194"/>
                  <a:pt x="2026763" y="163004"/>
                </a:cubicBezTo>
                <a:cubicBezTo>
                  <a:pt x="2051116" y="181072"/>
                  <a:pt x="2233367" y="699547"/>
                  <a:pt x="2215299" y="681479"/>
                </a:cubicBezTo>
                <a:cubicBezTo>
                  <a:pt x="2198802" y="654770"/>
                  <a:pt x="2378698" y="694048"/>
                  <a:pt x="2394409" y="700332"/>
                </a:cubicBezTo>
                <a:cubicBezTo>
                  <a:pt x="2407764" y="673622"/>
                  <a:pt x="2566448" y="1028699"/>
                  <a:pt x="2573518" y="1049124"/>
                </a:cubicBezTo>
                <a:cubicBezTo>
                  <a:pt x="2541310" y="1024771"/>
                  <a:pt x="2754198" y="859802"/>
                  <a:pt x="2776194" y="874728"/>
                </a:cubicBezTo>
                <a:cubicBezTo>
                  <a:pt x="2787978" y="905365"/>
                  <a:pt x="2934094" y="691691"/>
                  <a:pt x="2945877" y="714472"/>
                </a:cubicBezTo>
                <a:cubicBezTo>
                  <a:pt x="2919953" y="718399"/>
                  <a:pt x="3155624" y="915577"/>
                  <a:pt x="3134413" y="912435"/>
                </a:cubicBezTo>
                <a:cubicBezTo>
                  <a:pt x="3133627" y="900652"/>
                  <a:pt x="3307238" y="848019"/>
                  <a:pt x="3322949" y="870015"/>
                </a:cubicBezTo>
                <a:cubicBezTo>
                  <a:pt x="3345730" y="893582"/>
                  <a:pt x="3483204" y="685407"/>
                  <a:pt x="3492631" y="648485"/>
                </a:cubicBezTo>
                <a:cubicBezTo>
                  <a:pt x="3538979" y="675194"/>
                  <a:pt x="3648173" y="551075"/>
                  <a:pt x="3690594" y="582497"/>
                </a:cubicBezTo>
                <a:cubicBezTo>
                  <a:pt x="3708662" y="612348"/>
                  <a:pt x="3862241" y="739218"/>
                  <a:pt x="3874417" y="775747"/>
                </a:cubicBezTo>
              </a:path>
            </a:pathLst>
          </a:custGeom>
          <a:ln w="28575">
            <a:solidFill>
              <a:srgbClr val="6600CC"/>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ln w="28575">
                <a:solidFill>
                  <a:schemeClr val="tx1"/>
                </a:solidFill>
              </a:ln>
            </a:endParaRPr>
          </a:p>
        </p:txBody>
      </p:sp>
      <p:sp>
        <p:nvSpPr>
          <p:cNvPr id="11" name="Freeform 10"/>
          <p:cNvSpPr/>
          <p:nvPr/>
        </p:nvSpPr>
        <p:spPr>
          <a:xfrm>
            <a:off x="2497138" y="2470150"/>
            <a:ext cx="3879850" cy="1479550"/>
          </a:xfrm>
          <a:custGeom>
            <a:avLst/>
            <a:gdLst>
              <a:gd name="connsiteX0" fmla="*/ 0 w 3874417"/>
              <a:gd name="connsiteY0" fmla="*/ 1047161 h 1578990"/>
              <a:gd name="connsiteX1" fmla="*/ 197963 w 3874417"/>
              <a:gd name="connsiteY1" fmla="*/ 750217 h 1578990"/>
              <a:gd name="connsiteX2" fmla="*/ 372359 w 3874417"/>
              <a:gd name="connsiteY2" fmla="*/ 929326 h 1578990"/>
              <a:gd name="connsiteX3" fmla="*/ 565609 w 3874417"/>
              <a:gd name="connsiteY3" fmla="*/ 754930 h 1578990"/>
              <a:gd name="connsiteX4" fmla="*/ 928541 w 3874417"/>
              <a:gd name="connsiteY4" fmla="*/ 957606 h 1578990"/>
              <a:gd name="connsiteX5" fmla="*/ 1112363 w 3874417"/>
              <a:gd name="connsiteY5" fmla="*/ 1023594 h 1578990"/>
              <a:gd name="connsiteX6" fmla="*/ 1300899 w 3874417"/>
              <a:gd name="connsiteY6" fmla="*/ 825631 h 1578990"/>
              <a:gd name="connsiteX7" fmla="*/ 1484722 w 3874417"/>
              <a:gd name="connsiteY7" fmla="*/ 424992 h 1578990"/>
              <a:gd name="connsiteX8" fmla="*/ 1673258 w 3874417"/>
              <a:gd name="connsiteY8" fmla="*/ 123334 h 1578990"/>
              <a:gd name="connsiteX9" fmla="*/ 1847654 w 3874417"/>
              <a:gd name="connsiteY9" fmla="*/ 1164996 h 1578990"/>
              <a:gd name="connsiteX10" fmla="*/ 2031477 w 3874417"/>
              <a:gd name="connsiteY10" fmla="*/ 1424233 h 1578990"/>
              <a:gd name="connsiteX11" fmla="*/ 2229440 w 3874417"/>
              <a:gd name="connsiteY11" fmla="*/ 1358246 h 1578990"/>
              <a:gd name="connsiteX12" fmla="*/ 2408549 w 3874417"/>
              <a:gd name="connsiteY12" fmla="*/ 1551495 h 1578990"/>
              <a:gd name="connsiteX13" fmla="*/ 2592372 w 3874417"/>
              <a:gd name="connsiteY13" fmla="*/ 1523215 h 1578990"/>
              <a:gd name="connsiteX14" fmla="*/ 2780908 w 3874417"/>
              <a:gd name="connsiteY14" fmla="*/ 1287545 h 1578990"/>
              <a:gd name="connsiteX15" fmla="*/ 2955304 w 3874417"/>
              <a:gd name="connsiteY15" fmla="*/ 1259264 h 1578990"/>
              <a:gd name="connsiteX16" fmla="*/ 3139126 w 3874417"/>
              <a:gd name="connsiteY16" fmla="*/ 1485508 h 1578990"/>
              <a:gd name="connsiteX17" fmla="*/ 3327662 w 3874417"/>
              <a:gd name="connsiteY17" fmla="*/ 1320538 h 1578990"/>
              <a:gd name="connsiteX18" fmla="*/ 3516198 w 3874417"/>
              <a:gd name="connsiteY18" fmla="*/ 1080155 h 1578990"/>
              <a:gd name="connsiteX19" fmla="*/ 3700021 w 3874417"/>
              <a:gd name="connsiteY19" fmla="*/ 660662 h 1578990"/>
              <a:gd name="connsiteX20" fmla="*/ 3874417 w 3874417"/>
              <a:gd name="connsiteY20" fmla="*/ 726650 h 1578990"/>
              <a:gd name="connsiteX21" fmla="*/ 3874417 w 3874417"/>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0309" h="1478437">
                <a:moveTo>
                  <a:pt x="5892" y="945037"/>
                </a:moveTo>
                <a:cubicBezTo>
                  <a:pt x="0" y="913221"/>
                  <a:pt x="166148" y="630025"/>
                  <a:pt x="203855" y="648093"/>
                </a:cubicBezTo>
                <a:cubicBezTo>
                  <a:pt x="228208" y="666947"/>
                  <a:pt x="363325" y="815419"/>
                  <a:pt x="378251" y="827202"/>
                </a:cubicBezTo>
                <a:cubicBezTo>
                  <a:pt x="428527" y="816990"/>
                  <a:pt x="600567" y="663018"/>
                  <a:pt x="571501" y="652806"/>
                </a:cubicBezTo>
                <a:cubicBezTo>
                  <a:pt x="541650" y="633952"/>
                  <a:pt x="940718" y="827988"/>
                  <a:pt x="932076" y="838200"/>
                </a:cubicBezTo>
                <a:cubicBezTo>
                  <a:pt x="939932" y="824059"/>
                  <a:pt x="1108436" y="942942"/>
                  <a:pt x="1118255" y="921470"/>
                </a:cubicBezTo>
                <a:cubicBezTo>
                  <a:pt x="1138286" y="914139"/>
                  <a:pt x="1305220" y="718008"/>
                  <a:pt x="1306791" y="723507"/>
                </a:cubicBezTo>
                <a:cubicBezTo>
                  <a:pt x="1281653" y="742361"/>
                  <a:pt x="1481973" y="324440"/>
                  <a:pt x="1490614" y="322868"/>
                </a:cubicBezTo>
                <a:cubicBezTo>
                  <a:pt x="1496899" y="300086"/>
                  <a:pt x="1684649" y="0"/>
                  <a:pt x="1679150" y="21210"/>
                </a:cubicBezTo>
                <a:cubicBezTo>
                  <a:pt x="1657940" y="18068"/>
                  <a:pt x="1853546" y="1075442"/>
                  <a:pt x="1853546" y="1062872"/>
                </a:cubicBezTo>
                <a:cubicBezTo>
                  <a:pt x="1844119" y="1051874"/>
                  <a:pt x="2012231" y="1326037"/>
                  <a:pt x="2037369" y="1322109"/>
                </a:cubicBezTo>
                <a:cubicBezTo>
                  <a:pt x="2068006" y="1304826"/>
                  <a:pt x="2265969" y="1262407"/>
                  <a:pt x="2235332" y="1256122"/>
                </a:cubicBezTo>
                <a:cubicBezTo>
                  <a:pt x="2243973" y="1238054"/>
                  <a:pt x="2393230" y="1428161"/>
                  <a:pt x="2414441" y="1449371"/>
                </a:cubicBezTo>
                <a:cubicBezTo>
                  <a:pt x="2433295" y="1478437"/>
                  <a:pt x="2606905" y="1438374"/>
                  <a:pt x="2598264" y="1421091"/>
                </a:cubicBezTo>
                <a:cubicBezTo>
                  <a:pt x="2573912" y="1426590"/>
                  <a:pt x="2747521" y="1195634"/>
                  <a:pt x="2786800" y="1185421"/>
                </a:cubicBezTo>
                <a:cubicBezTo>
                  <a:pt x="2792299" y="1193276"/>
                  <a:pt x="2968266" y="1143000"/>
                  <a:pt x="2961196" y="1157140"/>
                </a:cubicBezTo>
                <a:cubicBezTo>
                  <a:pt x="2997332" y="1194847"/>
                  <a:pt x="3162300" y="1389669"/>
                  <a:pt x="3145018" y="1383384"/>
                </a:cubicBezTo>
                <a:cubicBezTo>
                  <a:pt x="3143447" y="1414806"/>
                  <a:pt x="3270709" y="1285973"/>
                  <a:pt x="3333554" y="1218414"/>
                </a:cubicBezTo>
                <a:cubicBezTo>
                  <a:pt x="3396399" y="1150855"/>
                  <a:pt x="3460030" y="1088010"/>
                  <a:pt x="3522090" y="978031"/>
                </a:cubicBezTo>
                <a:cubicBezTo>
                  <a:pt x="3584150" y="868052"/>
                  <a:pt x="3643853" y="641809"/>
                  <a:pt x="3705913" y="558538"/>
                </a:cubicBezTo>
                <a:cubicBezTo>
                  <a:pt x="3679204" y="564037"/>
                  <a:pt x="3880309" y="624526"/>
                  <a:pt x="3880309" y="624526"/>
                </a:cubicBezTo>
                <a:lnTo>
                  <a:pt x="3880309" y="624526"/>
                </a:lnTo>
              </a:path>
            </a:pathLst>
          </a:custGeom>
          <a:ln w="28575">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TextBox 11"/>
          <p:cNvSpPr txBox="1"/>
          <p:nvPr/>
        </p:nvSpPr>
        <p:spPr bwMode="auto">
          <a:xfrm>
            <a:off x="2243138" y="4300538"/>
            <a:ext cx="284162" cy="200025"/>
          </a:xfrm>
          <a:prstGeom prst="rect">
            <a:avLst/>
          </a:prstGeom>
          <a:noFill/>
        </p:spPr>
        <p:txBody>
          <a:bodyPr wrap="none">
            <a:spAutoFit/>
          </a:bodyPr>
          <a:lstStyle/>
          <a:p>
            <a:pPr>
              <a:defRPr/>
            </a:pPr>
            <a:r>
              <a:rPr lang="en-US" sz="700" b="1" dirty="0">
                <a:solidFill>
                  <a:schemeClr val="bg1"/>
                </a:solidFill>
                <a:latin typeface="+mj-lt"/>
              </a:rPr>
              <a:t>15</a:t>
            </a:r>
          </a:p>
        </p:txBody>
      </p:sp>
      <p:sp>
        <p:nvSpPr>
          <p:cNvPr id="13" name="TextBox 12"/>
          <p:cNvSpPr txBox="1"/>
          <p:nvPr/>
        </p:nvSpPr>
        <p:spPr bwMode="auto">
          <a:xfrm>
            <a:off x="2243138" y="4130675"/>
            <a:ext cx="284162" cy="200025"/>
          </a:xfrm>
          <a:prstGeom prst="rect">
            <a:avLst/>
          </a:prstGeom>
          <a:noFill/>
        </p:spPr>
        <p:txBody>
          <a:bodyPr wrap="none">
            <a:spAutoFit/>
          </a:bodyPr>
          <a:lstStyle/>
          <a:p>
            <a:pPr>
              <a:defRPr/>
            </a:pPr>
            <a:r>
              <a:rPr lang="en-US" sz="700" b="1" dirty="0">
                <a:solidFill>
                  <a:schemeClr val="bg1"/>
                </a:solidFill>
                <a:latin typeface="+mj-lt"/>
              </a:rPr>
              <a:t>20</a:t>
            </a:r>
          </a:p>
        </p:txBody>
      </p:sp>
      <p:sp>
        <p:nvSpPr>
          <p:cNvPr id="14" name="TextBox 13"/>
          <p:cNvSpPr txBox="1"/>
          <p:nvPr/>
        </p:nvSpPr>
        <p:spPr bwMode="auto">
          <a:xfrm>
            <a:off x="2243138" y="3965575"/>
            <a:ext cx="284162" cy="200025"/>
          </a:xfrm>
          <a:prstGeom prst="rect">
            <a:avLst/>
          </a:prstGeom>
          <a:noFill/>
        </p:spPr>
        <p:txBody>
          <a:bodyPr wrap="none">
            <a:spAutoFit/>
          </a:bodyPr>
          <a:lstStyle/>
          <a:p>
            <a:pPr>
              <a:defRPr/>
            </a:pPr>
            <a:r>
              <a:rPr lang="en-US" sz="700" b="1" dirty="0">
                <a:solidFill>
                  <a:schemeClr val="bg1"/>
                </a:solidFill>
                <a:latin typeface="+mj-lt"/>
              </a:rPr>
              <a:t>25</a:t>
            </a:r>
          </a:p>
        </p:txBody>
      </p:sp>
      <p:sp>
        <p:nvSpPr>
          <p:cNvPr id="15" name="TextBox 14"/>
          <p:cNvSpPr txBox="1"/>
          <p:nvPr/>
        </p:nvSpPr>
        <p:spPr bwMode="auto">
          <a:xfrm>
            <a:off x="2243138" y="3798888"/>
            <a:ext cx="284162" cy="200025"/>
          </a:xfrm>
          <a:prstGeom prst="rect">
            <a:avLst/>
          </a:prstGeom>
          <a:noFill/>
        </p:spPr>
        <p:txBody>
          <a:bodyPr wrap="none">
            <a:spAutoFit/>
          </a:bodyPr>
          <a:lstStyle/>
          <a:p>
            <a:pPr>
              <a:defRPr/>
            </a:pPr>
            <a:r>
              <a:rPr lang="en-US" sz="700" b="1" dirty="0">
                <a:solidFill>
                  <a:schemeClr val="bg1"/>
                </a:solidFill>
                <a:latin typeface="+mj-lt"/>
              </a:rPr>
              <a:t>30</a:t>
            </a:r>
          </a:p>
        </p:txBody>
      </p:sp>
      <p:sp>
        <p:nvSpPr>
          <p:cNvPr id="16" name="TextBox 15"/>
          <p:cNvSpPr txBox="1"/>
          <p:nvPr/>
        </p:nvSpPr>
        <p:spPr bwMode="auto">
          <a:xfrm>
            <a:off x="2243138" y="3627438"/>
            <a:ext cx="284162" cy="200025"/>
          </a:xfrm>
          <a:prstGeom prst="rect">
            <a:avLst/>
          </a:prstGeom>
          <a:noFill/>
        </p:spPr>
        <p:txBody>
          <a:bodyPr wrap="none">
            <a:spAutoFit/>
          </a:bodyPr>
          <a:lstStyle/>
          <a:p>
            <a:pPr>
              <a:defRPr/>
            </a:pPr>
            <a:r>
              <a:rPr lang="en-US" sz="700" b="1" dirty="0">
                <a:solidFill>
                  <a:schemeClr val="bg1"/>
                </a:solidFill>
                <a:latin typeface="+mj-lt"/>
              </a:rPr>
              <a:t>35</a:t>
            </a:r>
          </a:p>
        </p:txBody>
      </p:sp>
      <p:sp>
        <p:nvSpPr>
          <p:cNvPr id="17" name="TextBox 16"/>
          <p:cNvSpPr txBox="1"/>
          <p:nvPr/>
        </p:nvSpPr>
        <p:spPr bwMode="auto">
          <a:xfrm>
            <a:off x="2243138" y="3470275"/>
            <a:ext cx="284162" cy="200025"/>
          </a:xfrm>
          <a:prstGeom prst="rect">
            <a:avLst/>
          </a:prstGeom>
          <a:noFill/>
        </p:spPr>
        <p:txBody>
          <a:bodyPr wrap="none">
            <a:spAutoFit/>
          </a:bodyPr>
          <a:lstStyle/>
          <a:p>
            <a:pPr>
              <a:defRPr/>
            </a:pPr>
            <a:r>
              <a:rPr lang="en-US" sz="700" b="1" dirty="0">
                <a:solidFill>
                  <a:schemeClr val="bg1"/>
                </a:solidFill>
                <a:latin typeface="+mj-lt"/>
              </a:rPr>
              <a:t>40</a:t>
            </a:r>
          </a:p>
        </p:txBody>
      </p:sp>
      <p:sp>
        <p:nvSpPr>
          <p:cNvPr id="18" name="TextBox 17"/>
          <p:cNvSpPr txBox="1"/>
          <p:nvPr/>
        </p:nvSpPr>
        <p:spPr bwMode="auto">
          <a:xfrm>
            <a:off x="2243138" y="3294063"/>
            <a:ext cx="284162" cy="200025"/>
          </a:xfrm>
          <a:prstGeom prst="rect">
            <a:avLst/>
          </a:prstGeom>
          <a:noFill/>
        </p:spPr>
        <p:txBody>
          <a:bodyPr wrap="none">
            <a:spAutoFit/>
          </a:bodyPr>
          <a:lstStyle/>
          <a:p>
            <a:pPr>
              <a:defRPr/>
            </a:pPr>
            <a:r>
              <a:rPr lang="en-US" sz="700" b="1" dirty="0">
                <a:solidFill>
                  <a:schemeClr val="bg1"/>
                </a:solidFill>
                <a:latin typeface="+mj-lt"/>
              </a:rPr>
              <a:t>45</a:t>
            </a:r>
          </a:p>
        </p:txBody>
      </p:sp>
      <p:sp>
        <p:nvSpPr>
          <p:cNvPr id="19" name="TextBox 18"/>
          <p:cNvSpPr txBox="1"/>
          <p:nvPr/>
        </p:nvSpPr>
        <p:spPr bwMode="auto">
          <a:xfrm>
            <a:off x="2243138" y="3132138"/>
            <a:ext cx="284162" cy="200025"/>
          </a:xfrm>
          <a:prstGeom prst="rect">
            <a:avLst/>
          </a:prstGeom>
          <a:noFill/>
        </p:spPr>
        <p:txBody>
          <a:bodyPr wrap="none">
            <a:spAutoFit/>
          </a:bodyPr>
          <a:lstStyle/>
          <a:p>
            <a:pPr>
              <a:defRPr/>
            </a:pPr>
            <a:r>
              <a:rPr lang="en-US" sz="700" b="1" dirty="0">
                <a:solidFill>
                  <a:schemeClr val="bg1"/>
                </a:solidFill>
                <a:latin typeface="+mj-lt"/>
              </a:rPr>
              <a:t>50</a:t>
            </a:r>
          </a:p>
        </p:txBody>
      </p:sp>
      <p:sp>
        <p:nvSpPr>
          <p:cNvPr id="20" name="TextBox 19"/>
          <p:cNvSpPr txBox="1"/>
          <p:nvPr/>
        </p:nvSpPr>
        <p:spPr bwMode="auto">
          <a:xfrm>
            <a:off x="2243138" y="2960688"/>
            <a:ext cx="284162" cy="200025"/>
          </a:xfrm>
          <a:prstGeom prst="rect">
            <a:avLst/>
          </a:prstGeom>
          <a:noFill/>
        </p:spPr>
        <p:txBody>
          <a:bodyPr wrap="none">
            <a:spAutoFit/>
          </a:bodyPr>
          <a:lstStyle/>
          <a:p>
            <a:pPr>
              <a:defRPr/>
            </a:pPr>
            <a:r>
              <a:rPr lang="en-US" sz="700" b="1" dirty="0">
                <a:solidFill>
                  <a:schemeClr val="bg1"/>
                </a:solidFill>
                <a:latin typeface="+mj-lt"/>
              </a:rPr>
              <a:t>55</a:t>
            </a:r>
          </a:p>
        </p:txBody>
      </p:sp>
      <p:sp>
        <p:nvSpPr>
          <p:cNvPr id="21" name="TextBox 20"/>
          <p:cNvSpPr txBox="1"/>
          <p:nvPr/>
        </p:nvSpPr>
        <p:spPr bwMode="auto">
          <a:xfrm>
            <a:off x="2246313" y="2798763"/>
            <a:ext cx="284162" cy="200025"/>
          </a:xfrm>
          <a:prstGeom prst="rect">
            <a:avLst/>
          </a:prstGeom>
          <a:noFill/>
        </p:spPr>
        <p:txBody>
          <a:bodyPr wrap="none">
            <a:spAutoFit/>
          </a:bodyPr>
          <a:lstStyle/>
          <a:p>
            <a:pPr>
              <a:defRPr/>
            </a:pPr>
            <a:r>
              <a:rPr lang="en-US" sz="700" b="1" dirty="0">
                <a:solidFill>
                  <a:schemeClr val="bg1"/>
                </a:solidFill>
                <a:latin typeface="+mj-lt"/>
              </a:rPr>
              <a:t>60</a:t>
            </a:r>
          </a:p>
        </p:txBody>
      </p:sp>
      <p:sp>
        <p:nvSpPr>
          <p:cNvPr id="22" name="TextBox 21"/>
          <p:cNvSpPr txBox="1"/>
          <p:nvPr/>
        </p:nvSpPr>
        <p:spPr bwMode="auto">
          <a:xfrm>
            <a:off x="2246313" y="2632075"/>
            <a:ext cx="284162" cy="200025"/>
          </a:xfrm>
          <a:prstGeom prst="rect">
            <a:avLst/>
          </a:prstGeom>
          <a:noFill/>
        </p:spPr>
        <p:txBody>
          <a:bodyPr wrap="none">
            <a:spAutoFit/>
          </a:bodyPr>
          <a:lstStyle/>
          <a:p>
            <a:pPr>
              <a:defRPr/>
            </a:pPr>
            <a:r>
              <a:rPr lang="en-US" sz="700" b="1" dirty="0">
                <a:solidFill>
                  <a:schemeClr val="bg1"/>
                </a:solidFill>
                <a:latin typeface="+mj-lt"/>
              </a:rPr>
              <a:t>65</a:t>
            </a:r>
          </a:p>
        </p:txBody>
      </p:sp>
      <p:sp>
        <p:nvSpPr>
          <p:cNvPr id="23" name="TextBox 22"/>
          <p:cNvSpPr txBox="1"/>
          <p:nvPr/>
        </p:nvSpPr>
        <p:spPr bwMode="auto">
          <a:xfrm>
            <a:off x="2246313" y="2470150"/>
            <a:ext cx="284162" cy="200025"/>
          </a:xfrm>
          <a:prstGeom prst="rect">
            <a:avLst/>
          </a:prstGeom>
          <a:noFill/>
        </p:spPr>
        <p:txBody>
          <a:bodyPr wrap="none">
            <a:spAutoFit/>
          </a:bodyPr>
          <a:lstStyle/>
          <a:p>
            <a:pPr>
              <a:defRPr/>
            </a:pPr>
            <a:r>
              <a:rPr lang="en-US" sz="700" b="1" dirty="0">
                <a:solidFill>
                  <a:schemeClr val="bg1"/>
                </a:solidFill>
                <a:latin typeface="+mj-lt"/>
              </a:rPr>
              <a:t>70</a:t>
            </a:r>
          </a:p>
        </p:txBody>
      </p:sp>
      <p:sp>
        <p:nvSpPr>
          <p:cNvPr id="24" name="TextBox 23"/>
          <p:cNvSpPr txBox="1"/>
          <p:nvPr/>
        </p:nvSpPr>
        <p:spPr bwMode="auto">
          <a:xfrm>
            <a:off x="2246313" y="2298700"/>
            <a:ext cx="284162" cy="200025"/>
          </a:xfrm>
          <a:prstGeom prst="rect">
            <a:avLst/>
          </a:prstGeom>
          <a:noFill/>
        </p:spPr>
        <p:txBody>
          <a:bodyPr wrap="none">
            <a:spAutoFit/>
          </a:bodyPr>
          <a:lstStyle/>
          <a:p>
            <a:pPr>
              <a:defRPr/>
            </a:pPr>
            <a:r>
              <a:rPr lang="en-US" sz="700" b="1" dirty="0">
                <a:solidFill>
                  <a:schemeClr val="bg1"/>
                </a:solidFill>
                <a:latin typeface="+mj-lt"/>
              </a:rPr>
              <a:t>75</a:t>
            </a:r>
          </a:p>
        </p:txBody>
      </p:sp>
      <p:sp>
        <p:nvSpPr>
          <p:cNvPr id="25" name="TextBox 24"/>
          <p:cNvSpPr txBox="1"/>
          <p:nvPr/>
        </p:nvSpPr>
        <p:spPr bwMode="auto">
          <a:xfrm>
            <a:off x="2249488" y="2138363"/>
            <a:ext cx="284162" cy="200025"/>
          </a:xfrm>
          <a:prstGeom prst="rect">
            <a:avLst/>
          </a:prstGeom>
          <a:noFill/>
        </p:spPr>
        <p:txBody>
          <a:bodyPr wrap="none">
            <a:spAutoFit/>
          </a:bodyPr>
          <a:lstStyle/>
          <a:p>
            <a:pPr>
              <a:defRPr/>
            </a:pPr>
            <a:r>
              <a:rPr lang="en-US" sz="700" b="1" dirty="0">
                <a:solidFill>
                  <a:schemeClr val="bg1"/>
                </a:solidFill>
                <a:latin typeface="+mj-lt"/>
              </a:rPr>
              <a:t>80</a:t>
            </a:r>
          </a:p>
        </p:txBody>
      </p:sp>
      <p:sp>
        <p:nvSpPr>
          <p:cNvPr id="26" name="TextBox 25"/>
          <p:cNvSpPr txBox="1"/>
          <p:nvPr/>
        </p:nvSpPr>
        <p:spPr bwMode="auto">
          <a:xfrm>
            <a:off x="2387600" y="4497388"/>
            <a:ext cx="234950" cy="200025"/>
          </a:xfrm>
          <a:prstGeom prst="rect">
            <a:avLst/>
          </a:prstGeom>
          <a:noFill/>
        </p:spPr>
        <p:txBody>
          <a:bodyPr wrap="none">
            <a:spAutoFit/>
          </a:bodyPr>
          <a:lstStyle/>
          <a:p>
            <a:pPr>
              <a:defRPr/>
            </a:pPr>
            <a:r>
              <a:rPr lang="en-US" sz="700" b="1" dirty="0">
                <a:solidFill>
                  <a:schemeClr val="bg1"/>
                </a:solidFill>
                <a:latin typeface="+mj-lt"/>
              </a:rPr>
              <a:t>0</a:t>
            </a:r>
          </a:p>
        </p:txBody>
      </p:sp>
      <p:sp>
        <p:nvSpPr>
          <p:cNvPr id="27" name="TextBox 26"/>
          <p:cNvSpPr txBox="1"/>
          <p:nvPr/>
        </p:nvSpPr>
        <p:spPr bwMode="auto">
          <a:xfrm>
            <a:off x="2738438" y="4498975"/>
            <a:ext cx="284162" cy="200025"/>
          </a:xfrm>
          <a:prstGeom prst="rect">
            <a:avLst/>
          </a:prstGeom>
          <a:noFill/>
        </p:spPr>
        <p:txBody>
          <a:bodyPr wrap="none">
            <a:spAutoFit/>
          </a:bodyPr>
          <a:lstStyle/>
          <a:p>
            <a:pPr>
              <a:defRPr/>
            </a:pPr>
            <a:r>
              <a:rPr lang="en-US" sz="700" b="1" dirty="0">
                <a:solidFill>
                  <a:schemeClr val="bg1"/>
                </a:solidFill>
                <a:latin typeface="+mj-lt"/>
              </a:rPr>
              <a:t>12</a:t>
            </a:r>
          </a:p>
        </p:txBody>
      </p:sp>
      <p:sp>
        <p:nvSpPr>
          <p:cNvPr id="28" name="TextBox 27"/>
          <p:cNvSpPr txBox="1"/>
          <p:nvPr/>
        </p:nvSpPr>
        <p:spPr bwMode="auto">
          <a:xfrm>
            <a:off x="3101975" y="4502150"/>
            <a:ext cx="284163" cy="200025"/>
          </a:xfrm>
          <a:prstGeom prst="rect">
            <a:avLst/>
          </a:prstGeom>
          <a:noFill/>
        </p:spPr>
        <p:txBody>
          <a:bodyPr wrap="none">
            <a:spAutoFit/>
          </a:bodyPr>
          <a:lstStyle/>
          <a:p>
            <a:pPr>
              <a:defRPr/>
            </a:pPr>
            <a:r>
              <a:rPr lang="en-US" sz="700" b="1" dirty="0">
                <a:solidFill>
                  <a:schemeClr val="bg1"/>
                </a:solidFill>
                <a:latin typeface="+mj-lt"/>
              </a:rPr>
              <a:t>24</a:t>
            </a:r>
          </a:p>
        </p:txBody>
      </p:sp>
      <p:sp>
        <p:nvSpPr>
          <p:cNvPr id="29" name="TextBox 28"/>
          <p:cNvSpPr txBox="1"/>
          <p:nvPr/>
        </p:nvSpPr>
        <p:spPr bwMode="auto">
          <a:xfrm>
            <a:off x="3476625" y="4503738"/>
            <a:ext cx="284163" cy="200025"/>
          </a:xfrm>
          <a:prstGeom prst="rect">
            <a:avLst/>
          </a:prstGeom>
          <a:noFill/>
        </p:spPr>
        <p:txBody>
          <a:bodyPr wrap="none">
            <a:spAutoFit/>
          </a:bodyPr>
          <a:lstStyle/>
          <a:p>
            <a:pPr>
              <a:defRPr/>
            </a:pPr>
            <a:r>
              <a:rPr lang="en-US" sz="700" b="1" dirty="0">
                <a:solidFill>
                  <a:schemeClr val="bg1"/>
                </a:solidFill>
                <a:latin typeface="+mj-lt"/>
              </a:rPr>
              <a:t>36</a:t>
            </a:r>
          </a:p>
        </p:txBody>
      </p:sp>
      <p:sp>
        <p:nvSpPr>
          <p:cNvPr id="30" name="TextBox 29"/>
          <p:cNvSpPr txBox="1"/>
          <p:nvPr/>
        </p:nvSpPr>
        <p:spPr bwMode="auto">
          <a:xfrm>
            <a:off x="3840163" y="4506913"/>
            <a:ext cx="284162" cy="200025"/>
          </a:xfrm>
          <a:prstGeom prst="rect">
            <a:avLst/>
          </a:prstGeom>
          <a:noFill/>
        </p:spPr>
        <p:txBody>
          <a:bodyPr wrap="none">
            <a:spAutoFit/>
          </a:bodyPr>
          <a:lstStyle/>
          <a:p>
            <a:pPr>
              <a:defRPr/>
            </a:pPr>
            <a:r>
              <a:rPr lang="en-US" sz="700" b="1" dirty="0">
                <a:solidFill>
                  <a:schemeClr val="bg1"/>
                </a:solidFill>
                <a:latin typeface="+mj-lt"/>
              </a:rPr>
              <a:t>48</a:t>
            </a:r>
          </a:p>
        </p:txBody>
      </p:sp>
      <p:sp>
        <p:nvSpPr>
          <p:cNvPr id="31" name="TextBox 30"/>
          <p:cNvSpPr txBox="1"/>
          <p:nvPr/>
        </p:nvSpPr>
        <p:spPr bwMode="auto">
          <a:xfrm>
            <a:off x="4205288" y="4503738"/>
            <a:ext cx="284162" cy="200025"/>
          </a:xfrm>
          <a:prstGeom prst="rect">
            <a:avLst/>
          </a:prstGeom>
          <a:noFill/>
        </p:spPr>
        <p:txBody>
          <a:bodyPr wrap="none">
            <a:spAutoFit/>
          </a:bodyPr>
          <a:lstStyle/>
          <a:p>
            <a:pPr>
              <a:defRPr/>
            </a:pPr>
            <a:r>
              <a:rPr lang="en-US" sz="700" b="1" dirty="0">
                <a:solidFill>
                  <a:schemeClr val="bg1"/>
                </a:solidFill>
                <a:latin typeface="+mj-lt"/>
              </a:rPr>
              <a:t>60</a:t>
            </a:r>
          </a:p>
        </p:txBody>
      </p:sp>
      <p:sp>
        <p:nvSpPr>
          <p:cNvPr id="32" name="TextBox 31"/>
          <p:cNvSpPr txBox="1"/>
          <p:nvPr/>
        </p:nvSpPr>
        <p:spPr bwMode="auto">
          <a:xfrm>
            <a:off x="4578350" y="4506913"/>
            <a:ext cx="284163" cy="200025"/>
          </a:xfrm>
          <a:prstGeom prst="rect">
            <a:avLst/>
          </a:prstGeom>
          <a:noFill/>
        </p:spPr>
        <p:txBody>
          <a:bodyPr wrap="none">
            <a:spAutoFit/>
          </a:bodyPr>
          <a:lstStyle/>
          <a:p>
            <a:pPr>
              <a:defRPr/>
            </a:pPr>
            <a:r>
              <a:rPr lang="en-US" sz="700" b="1" dirty="0">
                <a:solidFill>
                  <a:schemeClr val="bg1"/>
                </a:solidFill>
                <a:latin typeface="+mj-lt"/>
              </a:rPr>
              <a:t>72</a:t>
            </a:r>
          </a:p>
        </p:txBody>
      </p:sp>
      <p:sp>
        <p:nvSpPr>
          <p:cNvPr id="33" name="TextBox 32"/>
          <p:cNvSpPr txBox="1"/>
          <p:nvPr/>
        </p:nvSpPr>
        <p:spPr bwMode="auto">
          <a:xfrm>
            <a:off x="4943475" y="4508500"/>
            <a:ext cx="284163" cy="200025"/>
          </a:xfrm>
          <a:prstGeom prst="rect">
            <a:avLst/>
          </a:prstGeom>
          <a:noFill/>
        </p:spPr>
        <p:txBody>
          <a:bodyPr wrap="none">
            <a:spAutoFit/>
          </a:bodyPr>
          <a:lstStyle/>
          <a:p>
            <a:pPr>
              <a:defRPr/>
            </a:pPr>
            <a:r>
              <a:rPr lang="en-US" sz="700" b="1" dirty="0">
                <a:solidFill>
                  <a:schemeClr val="bg1"/>
                </a:solidFill>
                <a:latin typeface="+mj-lt"/>
              </a:rPr>
              <a:t>84</a:t>
            </a:r>
          </a:p>
        </p:txBody>
      </p:sp>
      <p:sp>
        <p:nvSpPr>
          <p:cNvPr id="34" name="TextBox 33"/>
          <p:cNvSpPr txBox="1"/>
          <p:nvPr/>
        </p:nvSpPr>
        <p:spPr bwMode="auto">
          <a:xfrm>
            <a:off x="5316538" y="4511675"/>
            <a:ext cx="284162" cy="200025"/>
          </a:xfrm>
          <a:prstGeom prst="rect">
            <a:avLst/>
          </a:prstGeom>
          <a:noFill/>
        </p:spPr>
        <p:txBody>
          <a:bodyPr wrap="none">
            <a:spAutoFit/>
          </a:bodyPr>
          <a:lstStyle/>
          <a:p>
            <a:pPr>
              <a:defRPr/>
            </a:pPr>
            <a:r>
              <a:rPr lang="en-US" sz="700" b="1" dirty="0">
                <a:solidFill>
                  <a:schemeClr val="bg1"/>
                </a:solidFill>
                <a:latin typeface="+mj-lt"/>
              </a:rPr>
              <a:t>96</a:t>
            </a:r>
          </a:p>
        </p:txBody>
      </p:sp>
      <p:sp>
        <p:nvSpPr>
          <p:cNvPr id="35" name="TextBox 34"/>
          <p:cNvSpPr txBox="1"/>
          <p:nvPr/>
        </p:nvSpPr>
        <p:spPr bwMode="auto">
          <a:xfrm>
            <a:off x="5667375" y="4508500"/>
            <a:ext cx="319088" cy="200025"/>
          </a:xfrm>
          <a:prstGeom prst="rect">
            <a:avLst/>
          </a:prstGeom>
          <a:noFill/>
        </p:spPr>
        <p:txBody>
          <a:bodyPr wrap="none">
            <a:spAutoFit/>
          </a:bodyPr>
          <a:lstStyle/>
          <a:p>
            <a:pPr>
              <a:defRPr/>
            </a:pPr>
            <a:r>
              <a:rPr lang="en-US" sz="700" b="1" dirty="0">
                <a:solidFill>
                  <a:schemeClr val="bg1"/>
                </a:solidFill>
                <a:latin typeface="+mj-lt"/>
              </a:rPr>
              <a:t>108</a:t>
            </a:r>
          </a:p>
        </p:txBody>
      </p:sp>
      <p:sp>
        <p:nvSpPr>
          <p:cNvPr id="36" name="TextBox 35"/>
          <p:cNvSpPr txBox="1"/>
          <p:nvPr/>
        </p:nvSpPr>
        <p:spPr bwMode="auto">
          <a:xfrm>
            <a:off x="6035675" y="4511675"/>
            <a:ext cx="319088" cy="200025"/>
          </a:xfrm>
          <a:prstGeom prst="rect">
            <a:avLst/>
          </a:prstGeom>
          <a:noFill/>
        </p:spPr>
        <p:txBody>
          <a:bodyPr wrap="none">
            <a:spAutoFit/>
          </a:bodyPr>
          <a:lstStyle/>
          <a:p>
            <a:pPr>
              <a:defRPr/>
            </a:pPr>
            <a:r>
              <a:rPr lang="en-US" sz="700" b="1" dirty="0">
                <a:solidFill>
                  <a:schemeClr val="bg1"/>
                </a:solidFill>
                <a:latin typeface="+mj-lt"/>
              </a:rPr>
              <a:t>120</a:t>
            </a:r>
          </a:p>
        </p:txBody>
      </p:sp>
      <p:sp>
        <p:nvSpPr>
          <p:cNvPr id="100388" name="TextBox 36"/>
          <p:cNvSpPr txBox="1">
            <a:spLocks noChangeArrowheads="1"/>
          </p:cNvSpPr>
          <p:nvPr/>
        </p:nvSpPr>
        <p:spPr bwMode="auto">
          <a:xfrm>
            <a:off x="2711450" y="1479550"/>
            <a:ext cx="33988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1">
                <a:solidFill>
                  <a:schemeClr val="bg1"/>
                </a:solidFill>
              </a:rPr>
              <a:t>Intensity Forecast for Karen (2013)</a:t>
            </a:r>
          </a:p>
          <a:p>
            <a:pPr algn="ctr" eaLnBrk="1" hangingPunct="1">
              <a:spcBef>
                <a:spcPct val="0"/>
              </a:spcBef>
              <a:buFontTx/>
              <a:buNone/>
            </a:pPr>
            <a:r>
              <a:rPr lang="en-US" altLang="en-US" sz="1600" i="1">
                <a:solidFill>
                  <a:schemeClr val="bg1"/>
                </a:solidFill>
              </a:rPr>
              <a:t>Valid 12 UTC 4 October 2013</a:t>
            </a:r>
          </a:p>
        </p:txBody>
      </p:sp>
      <p:sp>
        <p:nvSpPr>
          <p:cNvPr id="38" name="TextBox 37"/>
          <p:cNvSpPr txBox="1"/>
          <p:nvPr/>
        </p:nvSpPr>
        <p:spPr>
          <a:xfrm>
            <a:off x="1966803" y="2758909"/>
            <a:ext cx="369332" cy="1378775"/>
          </a:xfrm>
          <a:prstGeom prst="rect">
            <a:avLst/>
          </a:prstGeom>
          <a:noFill/>
        </p:spPr>
        <p:txBody>
          <a:bodyPr vert="vert270" wrap="none">
            <a:spAutoFit/>
          </a:bodyPr>
          <a:lstStyle/>
          <a:p>
            <a:pPr>
              <a:defRPr/>
            </a:pPr>
            <a:r>
              <a:rPr lang="en-US" sz="1200" b="1" dirty="0">
                <a:solidFill>
                  <a:schemeClr val="bg1"/>
                </a:solidFill>
                <a:latin typeface="+mj-lt"/>
              </a:rPr>
              <a:t>10-m peak wind (</a:t>
            </a:r>
            <a:r>
              <a:rPr lang="en-US" sz="1200" b="1" dirty="0" err="1">
                <a:solidFill>
                  <a:schemeClr val="bg1"/>
                </a:solidFill>
                <a:latin typeface="+mj-lt"/>
              </a:rPr>
              <a:t>kt</a:t>
            </a:r>
            <a:r>
              <a:rPr lang="en-US" sz="1200" b="1" dirty="0">
                <a:solidFill>
                  <a:schemeClr val="bg1"/>
                </a:solidFill>
                <a:latin typeface="+mj-lt"/>
              </a:rPr>
              <a:t>)</a:t>
            </a:r>
          </a:p>
        </p:txBody>
      </p:sp>
      <p:sp>
        <p:nvSpPr>
          <p:cNvPr id="39" name="TextBox 38"/>
          <p:cNvSpPr txBox="1"/>
          <p:nvPr/>
        </p:nvSpPr>
        <p:spPr>
          <a:xfrm>
            <a:off x="3810000" y="4611688"/>
            <a:ext cx="1057275" cy="276225"/>
          </a:xfrm>
          <a:prstGeom prst="rect">
            <a:avLst/>
          </a:prstGeom>
          <a:noFill/>
        </p:spPr>
        <p:txBody>
          <a:bodyPr wrap="none">
            <a:spAutoFit/>
          </a:bodyPr>
          <a:lstStyle/>
          <a:p>
            <a:pPr>
              <a:defRPr/>
            </a:pPr>
            <a:r>
              <a:rPr lang="en-US" sz="1200" b="1" dirty="0">
                <a:solidFill>
                  <a:schemeClr val="bg1"/>
                </a:solidFill>
                <a:latin typeface="+mj-lt"/>
              </a:rPr>
              <a:t>Forecast hour</a:t>
            </a:r>
          </a:p>
        </p:txBody>
      </p:sp>
      <p:cxnSp>
        <p:nvCxnSpPr>
          <p:cNvPr id="40" name="Straight Connector 39"/>
          <p:cNvCxnSpPr/>
          <p:nvPr/>
        </p:nvCxnSpPr>
        <p:spPr>
          <a:xfrm flipV="1">
            <a:off x="2882900" y="2173288"/>
            <a:ext cx="0" cy="2303462"/>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248025" y="2187575"/>
            <a:ext cx="0" cy="23050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619500" y="2181225"/>
            <a:ext cx="0" cy="23034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984625" y="2189163"/>
            <a:ext cx="0" cy="2303462"/>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4354513" y="2181225"/>
            <a:ext cx="0" cy="23034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719638" y="2195513"/>
            <a:ext cx="0" cy="23050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092700" y="2189163"/>
            <a:ext cx="0" cy="2303462"/>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457825" y="2197100"/>
            <a:ext cx="0" cy="23034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829300" y="2173288"/>
            <a:ext cx="0" cy="2303462"/>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194425" y="2181225"/>
            <a:ext cx="0" cy="23034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514600" y="4381500"/>
            <a:ext cx="3863975" cy="63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2514600" y="4219575"/>
            <a:ext cx="3863975" cy="63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2506663" y="4044950"/>
            <a:ext cx="3865562" cy="47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2506663" y="3883025"/>
            <a:ext cx="3865562" cy="47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2511425" y="3717925"/>
            <a:ext cx="3863975" cy="47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511425" y="3556000"/>
            <a:ext cx="3863975" cy="47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2503488" y="3381375"/>
            <a:ext cx="3863975" cy="47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2503488" y="3217863"/>
            <a:ext cx="3863975" cy="63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2511425" y="3054350"/>
            <a:ext cx="3863975" cy="4763"/>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511425" y="2890838"/>
            <a:ext cx="3863975" cy="63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2503488" y="2716213"/>
            <a:ext cx="3863975" cy="63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2503488" y="2554288"/>
            <a:ext cx="3863975" cy="63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2506663" y="2389188"/>
            <a:ext cx="3865562" cy="63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2506663" y="2227263"/>
            <a:ext cx="3865562" cy="6350"/>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752975" y="2286000"/>
            <a:ext cx="44926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752975" y="2438400"/>
            <a:ext cx="4492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752975" y="2605088"/>
            <a:ext cx="449263" cy="0"/>
          </a:xfrm>
          <a:prstGeom prst="line">
            <a:avLst/>
          </a:prstGeom>
          <a:ln>
            <a:solidFill>
              <a:srgbClr val="6600CC"/>
            </a:solidFill>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159375" y="2173288"/>
            <a:ext cx="609600" cy="215900"/>
          </a:xfrm>
          <a:prstGeom prst="rect">
            <a:avLst/>
          </a:prstGeom>
          <a:noFill/>
        </p:spPr>
        <p:txBody>
          <a:bodyPr wrap="none">
            <a:spAutoFit/>
          </a:bodyPr>
          <a:lstStyle/>
          <a:p>
            <a:pPr>
              <a:defRPr/>
            </a:pPr>
            <a:r>
              <a:rPr lang="en-US" sz="800" b="1" dirty="0">
                <a:solidFill>
                  <a:schemeClr val="bg1"/>
                </a:solidFill>
                <a:latin typeface="+mn-lt"/>
              </a:rPr>
              <a:t>Best track</a:t>
            </a:r>
          </a:p>
        </p:txBody>
      </p:sp>
      <p:sp>
        <p:nvSpPr>
          <p:cNvPr id="68" name="TextBox 67"/>
          <p:cNvSpPr txBox="1"/>
          <p:nvPr/>
        </p:nvSpPr>
        <p:spPr>
          <a:xfrm>
            <a:off x="5164138" y="2325688"/>
            <a:ext cx="1300162" cy="215900"/>
          </a:xfrm>
          <a:prstGeom prst="rect">
            <a:avLst/>
          </a:prstGeom>
          <a:noFill/>
        </p:spPr>
        <p:txBody>
          <a:bodyPr wrap="none">
            <a:spAutoFit/>
          </a:bodyPr>
          <a:lstStyle/>
          <a:p>
            <a:pPr>
              <a:defRPr/>
            </a:pPr>
            <a:r>
              <a:rPr lang="en-US" sz="800" b="1" dirty="0">
                <a:solidFill>
                  <a:srgbClr val="FF0000"/>
                </a:solidFill>
                <a:latin typeface="+mn-lt"/>
              </a:rPr>
              <a:t>HWRF without Doppler</a:t>
            </a:r>
          </a:p>
        </p:txBody>
      </p:sp>
      <p:sp>
        <p:nvSpPr>
          <p:cNvPr id="69" name="TextBox 68"/>
          <p:cNvSpPr txBox="1"/>
          <p:nvPr/>
        </p:nvSpPr>
        <p:spPr>
          <a:xfrm>
            <a:off x="5164138" y="2478088"/>
            <a:ext cx="1141412" cy="215900"/>
          </a:xfrm>
          <a:prstGeom prst="rect">
            <a:avLst/>
          </a:prstGeom>
          <a:noFill/>
        </p:spPr>
        <p:txBody>
          <a:bodyPr wrap="none">
            <a:spAutoFit/>
          </a:bodyPr>
          <a:lstStyle/>
          <a:p>
            <a:pPr>
              <a:defRPr/>
            </a:pPr>
            <a:r>
              <a:rPr lang="en-US" sz="800" b="1" dirty="0">
                <a:solidFill>
                  <a:srgbClr val="6600CC"/>
                </a:solidFill>
                <a:latin typeface="+mn-lt"/>
              </a:rPr>
              <a:t>HWRF with Doppler</a:t>
            </a:r>
          </a:p>
        </p:txBody>
      </p:sp>
      <p:sp>
        <p:nvSpPr>
          <p:cNvPr id="71" name="TextBox 70"/>
          <p:cNvSpPr txBox="1"/>
          <p:nvPr/>
        </p:nvSpPr>
        <p:spPr>
          <a:xfrm>
            <a:off x="1066800" y="473075"/>
            <a:ext cx="7024688" cy="400050"/>
          </a:xfrm>
          <a:prstGeom prst="rect">
            <a:avLst/>
          </a:prstGeom>
          <a:noFill/>
        </p:spPr>
        <p:txBody>
          <a:bodyPr wrap="none">
            <a:spAutoFit/>
          </a:bodyPr>
          <a:lstStyle/>
          <a:p>
            <a:pPr>
              <a:defRPr/>
            </a:pPr>
            <a:r>
              <a:rPr lang="en-US" sz="2000" dirty="0">
                <a:latin typeface="+mn-lt"/>
              </a:rPr>
              <a:t>Impact of assimilating inner-core observations into forecast model</a:t>
            </a:r>
          </a:p>
        </p:txBody>
      </p:sp>
      <p:sp>
        <p:nvSpPr>
          <p:cNvPr id="72" name="TextBox 71"/>
          <p:cNvSpPr txBox="1"/>
          <p:nvPr/>
        </p:nvSpPr>
        <p:spPr>
          <a:xfrm>
            <a:off x="914400" y="0"/>
            <a:ext cx="7594600" cy="646113"/>
          </a:xfrm>
          <a:prstGeom prst="rect">
            <a:avLst/>
          </a:prstGeom>
          <a:noFill/>
        </p:spPr>
        <p:txBody>
          <a:bodyPr wrap="none">
            <a:spAutoFit/>
          </a:bodyPr>
          <a:lstStyle/>
          <a:p>
            <a:pPr>
              <a:defRPr/>
            </a:pPr>
            <a:r>
              <a:rPr lang="en-US" sz="3600" dirty="0">
                <a:solidFill>
                  <a:srgbClr val="FFFF00"/>
                </a:solidFill>
                <a:latin typeface="+mn-lt"/>
              </a:rPr>
              <a:t>Use of Observations – Data assimilation</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1333500"/>
            <a:ext cx="34290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79" name="Group 154"/>
          <p:cNvGrpSpPr>
            <a:grpSpLocks/>
          </p:cNvGrpSpPr>
          <p:nvPr/>
        </p:nvGrpSpPr>
        <p:grpSpPr bwMode="auto">
          <a:xfrm>
            <a:off x="4425950" y="1333500"/>
            <a:ext cx="4108450" cy="2971800"/>
            <a:chOff x="4847" y="9446"/>
            <a:chExt cx="4304" cy="3264"/>
          </a:xfrm>
        </p:grpSpPr>
        <p:grpSp>
          <p:nvGrpSpPr>
            <p:cNvPr id="101453" name="Group 305"/>
            <p:cNvGrpSpPr>
              <a:grpSpLocks/>
            </p:cNvGrpSpPr>
            <p:nvPr/>
          </p:nvGrpSpPr>
          <p:grpSpPr bwMode="auto">
            <a:xfrm>
              <a:off x="4847" y="9446"/>
              <a:ext cx="4304" cy="3264"/>
              <a:chOff x="7848600" y="18288001"/>
              <a:chExt cx="6389838" cy="4769984"/>
            </a:xfrm>
          </p:grpSpPr>
          <p:pic>
            <p:nvPicPr>
              <p:cNvPr id="101459" name="Picture 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8288001"/>
                <a:ext cx="6172200" cy="476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60" name="TextBox 291"/>
              <p:cNvSpPr txBox="1">
                <a:spLocks noChangeArrowheads="1"/>
              </p:cNvSpPr>
              <p:nvPr/>
            </p:nvSpPr>
            <p:spPr bwMode="auto">
              <a:xfrm>
                <a:off x="11907678" y="21070492"/>
                <a:ext cx="674044" cy="39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DC-8</a:t>
                </a:r>
              </a:p>
            </p:txBody>
          </p:sp>
          <p:sp>
            <p:nvSpPr>
              <p:cNvPr id="101461" name="TextBox 292"/>
              <p:cNvSpPr txBox="1">
                <a:spLocks noChangeArrowheads="1"/>
              </p:cNvSpPr>
              <p:nvPr/>
            </p:nvSpPr>
            <p:spPr bwMode="auto">
              <a:xfrm>
                <a:off x="13265642" y="21088328"/>
                <a:ext cx="674044"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DC-8</a:t>
                </a:r>
              </a:p>
            </p:txBody>
          </p:sp>
          <p:sp>
            <p:nvSpPr>
              <p:cNvPr id="101462" name="TextBox 293"/>
              <p:cNvSpPr txBox="1">
                <a:spLocks noChangeArrowheads="1"/>
              </p:cNvSpPr>
              <p:nvPr/>
            </p:nvSpPr>
            <p:spPr bwMode="auto">
              <a:xfrm>
                <a:off x="11554607" y="21427221"/>
                <a:ext cx="753053"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C-130</a:t>
                </a:r>
              </a:p>
            </p:txBody>
          </p:sp>
          <p:sp>
            <p:nvSpPr>
              <p:cNvPr id="101463" name="TextBox 294"/>
              <p:cNvSpPr txBox="1">
                <a:spLocks noChangeArrowheads="1"/>
              </p:cNvSpPr>
              <p:nvPr/>
            </p:nvSpPr>
            <p:spPr bwMode="auto">
              <a:xfrm>
                <a:off x="12171864" y="21434865"/>
                <a:ext cx="753052"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C-130</a:t>
                </a:r>
              </a:p>
            </p:txBody>
          </p:sp>
          <p:sp>
            <p:nvSpPr>
              <p:cNvPr id="101464" name="TextBox 295"/>
              <p:cNvSpPr txBox="1">
                <a:spLocks noChangeArrowheads="1"/>
              </p:cNvSpPr>
              <p:nvPr/>
            </p:nvSpPr>
            <p:spPr bwMode="auto">
              <a:xfrm>
                <a:off x="12850846" y="21432317"/>
                <a:ext cx="753052"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C-130</a:t>
                </a:r>
              </a:p>
            </p:txBody>
          </p:sp>
          <p:sp>
            <p:nvSpPr>
              <p:cNvPr id="101465" name="TextBox 296"/>
              <p:cNvSpPr txBox="1">
                <a:spLocks noChangeArrowheads="1"/>
              </p:cNvSpPr>
              <p:nvPr/>
            </p:nvSpPr>
            <p:spPr bwMode="auto">
              <a:xfrm>
                <a:off x="13485385" y="21432317"/>
                <a:ext cx="753053"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C-130</a:t>
                </a:r>
              </a:p>
            </p:txBody>
          </p:sp>
          <p:sp>
            <p:nvSpPr>
              <p:cNvPr id="101466" name="TextBox 297"/>
              <p:cNvSpPr txBox="1">
                <a:spLocks noChangeArrowheads="1"/>
              </p:cNvSpPr>
              <p:nvPr/>
            </p:nvSpPr>
            <p:spPr bwMode="auto">
              <a:xfrm>
                <a:off x="10517617" y="21799239"/>
                <a:ext cx="639477"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G-IV</a:t>
                </a:r>
              </a:p>
            </p:txBody>
          </p:sp>
          <p:sp>
            <p:nvSpPr>
              <p:cNvPr id="101467" name="TextBox 298"/>
              <p:cNvSpPr txBox="1">
                <a:spLocks noChangeArrowheads="1"/>
              </p:cNvSpPr>
              <p:nvPr/>
            </p:nvSpPr>
            <p:spPr bwMode="auto">
              <a:xfrm>
                <a:off x="11961997" y="21791595"/>
                <a:ext cx="639477"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G-IV</a:t>
                </a:r>
              </a:p>
            </p:txBody>
          </p:sp>
          <p:sp>
            <p:nvSpPr>
              <p:cNvPr id="101468" name="TextBox 299"/>
              <p:cNvSpPr txBox="1">
                <a:spLocks noChangeArrowheads="1"/>
              </p:cNvSpPr>
              <p:nvPr/>
            </p:nvSpPr>
            <p:spPr bwMode="auto">
              <a:xfrm>
                <a:off x="13337244" y="21791595"/>
                <a:ext cx="639478"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G-IV</a:t>
                </a:r>
              </a:p>
            </p:txBody>
          </p:sp>
          <p:sp>
            <p:nvSpPr>
              <p:cNvPr id="101469" name="TextBox 300"/>
              <p:cNvSpPr txBox="1">
                <a:spLocks noChangeArrowheads="1"/>
              </p:cNvSpPr>
              <p:nvPr/>
            </p:nvSpPr>
            <p:spPr bwMode="auto">
              <a:xfrm>
                <a:off x="10729953" y="22176353"/>
                <a:ext cx="553062"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P-3</a:t>
                </a:r>
              </a:p>
            </p:txBody>
          </p:sp>
          <p:sp>
            <p:nvSpPr>
              <p:cNvPr id="101470" name="TextBox 301"/>
              <p:cNvSpPr txBox="1">
                <a:spLocks noChangeArrowheads="1"/>
              </p:cNvSpPr>
              <p:nvPr/>
            </p:nvSpPr>
            <p:spPr bwMode="auto">
              <a:xfrm>
                <a:off x="11428687" y="22181449"/>
                <a:ext cx="553062"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P-3</a:t>
                </a:r>
              </a:p>
            </p:txBody>
          </p:sp>
          <p:sp>
            <p:nvSpPr>
              <p:cNvPr id="101471" name="TextBox 302"/>
              <p:cNvSpPr txBox="1">
                <a:spLocks noChangeArrowheads="1"/>
              </p:cNvSpPr>
              <p:nvPr/>
            </p:nvSpPr>
            <p:spPr bwMode="auto">
              <a:xfrm>
                <a:off x="12085448" y="22173805"/>
                <a:ext cx="553062"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P-3</a:t>
                </a:r>
              </a:p>
            </p:txBody>
          </p:sp>
          <p:sp>
            <p:nvSpPr>
              <p:cNvPr id="101472" name="TextBox 303"/>
              <p:cNvSpPr txBox="1">
                <a:spLocks noChangeArrowheads="1"/>
              </p:cNvSpPr>
              <p:nvPr/>
            </p:nvSpPr>
            <p:spPr bwMode="auto">
              <a:xfrm>
                <a:off x="12878005" y="22173805"/>
                <a:ext cx="553062"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P-3</a:t>
                </a:r>
              </a:p>
            </p:txBody>
          </p:sp>
          <p:sp>
            <p:nvSpPr>
              <p:cNvPr id="101473" name="TextBox 304"/>
              <p:cNvSpPr txBox="1">
                <a:spLocks noChangeArrowheads="1"/>
              </p:cNvSpPr>
              <p:nvPr/>
            </p:nvSpPr>
            <p:spPr bwMode="auto">
              <a:xfrm>
                <a:off x="13465633" y="22173805"/>
                <a:ext cx="553062" cy="39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P-3</a:t>
                </a:r>
              </a:p>
            </p:txBody>
          </p:sp>
        </p:grpSp>
        <p:sp>
          <p:nvSpPr>
            <p:cNvPr id="101454" name="TextBox 356"/>
            <p:cNvSpPr txBox="1">
              <a:spLocks noChangeArrowheads="1"/>
            </p:cNvSpPr>
            <p:nvPr/>
          </p:nvSpPr>
          <p:spPr bwMode="auto">
            <a:xfrm>
              <a:off x="6725" y="12039"/>
              <a:ext cx="54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b="1">
                  <a:solidFill>
                    <a:schemeClr val="bg1"/>
                  </a:solidFill>
                </a:rPr>
                <a:t>100828I</a:t>
              </a:r>
            </a:p>
          </p:txBody>
        </p:sp>
        <p:sp>
          <p:nvSpPr>
            <p:cNvPr id="101455" name="TextBox 357"/>
            <p:cNvSpPr txBox="1">
              <a:spLocks noChangeArrowheads="1"/>
            </p:cNvSpPr>
            <p:nvPr/>
          </p:nvSpPr>
          <p:spPr bwMode="auto">
            <a:xfrm>
              <a:off x="7165" y="12039"/>
              <a:ext cx="57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b="1">
                  <a:solidFill>
                    <a:schemeClr val="bg1"/>
                  </a:solidFill>
                </a:rPr>
                <a:t>100829H</a:t>
              </a:r>
            </a:p>
          </p:txBody>
        </p:sp>
        <p:sp>
          <p:nvSpPr>
            <p:cNvPr id="101456" name="TextBox 358"/>
            <p:cNvSpPr txBox="1">
              <a:spLocks noChangeArrowheads="1"/>
            </p:cNvSpPr>
            <p:nvPr/>
          </p:nvSpPr>
          <p:spPr bwMode="auto">
            <a:xfrm>
              <a:off x="7629" y="12039"/>
              <a:ext cx="54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b="1">
                  <a:solidFill>
                    <a:schemeClr val="bg1"/>
                  </a:solidFill>
                </a:rPr>
                <a:t>100829I</a:t>
              </a:r>
            </a:p>
          </p:txBody>
        </p:sp>
        <p:sp>
          <p:nvSpPr>
            <p:cNvPr id="101457" name="TextBox 359"/>
            <p:cNvSpPr txBox="1">
              <a:spLocks noChangeArrowheads="1"/>
            </p:cNvSpPr>
            <p:nvPr/>
          </p:nvSpPr>
          <p:spPr bwMode="auto">
            <a:xfrm>
              <a:off x="8155" y="12039"/>
              <a:ext cx="57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b="1">
                  <a:solidFill>
                    <a:schemeClr val="bg1"/>
                  </a:solidFill>
                </a:rPr>
                <a:t>100830H</a:t>
              </a:r>
            </a:p>
          </p:txBody>
        </p:sp>
        <p:sp>
          <p:nvSpPr>
            <p:cNvPr id="101458" name="TextBox 360"/>
            <p:cNvSpPr txBox="1">
              <a:spLocks noChangeArrowheads="1"/>
            </p:cNvSpPr>
            <p:nvPr/>
          </p:nvSpPr>
          <p:spPr bwMode="auto">
            <a:xfrm>
              <a:off x="8529" y="12039"/>
              <a:ext cx="54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b="1">
                  <a:solidFill>
                    <a:schemeClr val="bg1"/>
                  </a:solidFill>
                </a:rPr>
                <a:t>100830I</a:t>
              </a:r>
            </a:p>
          </p:txBody>
        </p:sp>
      </p:grpSp>
      <p:sp>
        <p:nvSpPr>
          <p:cNvPr id="101380" name="TextBox 118"/>
          <p:cNvSpPr txBox="1">
            <a:spLocks noChangeArrowheads="1"/>
          </p:cNvSpPr>
          <p:nvPr/>
        </p:nvSpPr>
        <p:spPr bwMode="auto">
          <a:xfrm>
            <a:off x="284163" y="909638"/>
            <a:ext cx="3602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u="sng"/>
              <a:t>Geographic coverage of P-3 RI flights</a:t>
            </a:r>
          </a:p>
        </p:txBody>
      </p:sp>
      <p:sp>
        <p:nvSpPr>
          <p:cNvPr id="101381" name="TextBox 119"/>
          <p:cNvSpPr txBox="1">
            <a:spLocks noChangeArrowheads="1"/>
          </p:cNvSpPr>
          <p:nvPr/>
        </p:nvSpPr>
        <p:spPr bwMode="auto">
          <a:xfrm>
            <a:off x="4724400" y="898525"/>
            <a:ext cx="334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u="sng"/>
              <a:t>Intensity coverage of P-3 RI flights</a:t>
            </a:r>
          </a:p>
        </p:txBody>
      </p:sp>
      <p:grpSp>
        <p:nvGrpSpPr>
          <p:cNvPr id="4" name="Group 100"/>
          <p:cNvGrpSpPr>
            <a:grpSpLocks/>
          </p:cNvGrpSpPr>
          <p:nvPr/>
        </p:nvGrpSpPr>
        <p:grpSpPr bwMode="auto">
          <a:xfrm>
            <a:off x="0" y="4354513"/>
            <a:ext cx="8947150" cy="2290762"/>
            <a:chOff x="0" y="2743"/>
            <a:chExt cx="5636" cy="1443"/>
          </a:xfrm>
        </p:grpSpPr>
        <p:sp>
          <p:nvSpPr>
            <p:cNvPr id="95" name="Rectangle 94"/>
            <p:cNvSpPr/>
            <p:nvPr/>
          </p:nvSpPr>
          <p:spPr>
            <a:xfrm>
              <a:off x="54" y="2976"/>
              <a:ext cx="5582" cy="11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1386" name="Picture 3"/>
            <p:cNvPicPr>
              <a:picLocks noChangeAspect="1" noChangeArrowheads="1"/>
            </p:cNvPicPr>
            <p:nvPr/>
          </p:nvPicPr>
          <p:blipFill>
            <a:blip r:embed="rId4">
              <a:extLst>
                <a:ext uri="{28A0092B-C50C-407E-A947-70E740481C1C}">
                  <a14:useLocalDpi xmlns:a14="http://schemas.microsoft.com/office/drawing/2010/main" val="0"/>
                </a:ext>
              </a:extLst>
            </a:blip>
            <a:srcRect l="32133" t="11058" r="64783" b="55328"/>
            <a:stretch>
              <a:fillRect/>
            </a:stretch>
          </p:blipFill>
          <p:spPr bwMode="auto">
            <a:xfrm>
              <a:off x="5462" y="3004"/>
              <a:ext cx="165"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87" name="Group 106"/>
            <p:cNvGrpSpPr>
              <a:grpSpLocks/>
            </p:cNvGrpSpPr>
            <p:nvPr/>
          </p:nvGrpSpPr>
          <p:grpSpPr bwMode="auto">
            <a:xfrm>
              <a:off x="0" y="2936"/>
              <a:ext cx="324" cy="1121"/>
              <a:chOff x="17466" y="4737797"/>
              <a:chExt cx="514296" cy="1779615"/>
            </a:xfrm>
          </p:grpSpPr>
          <p:sp>
            <p:nvSpPr>
              <p:cNvPr id="101444" name="TextBox 52"/>
              <p:cNvSpPr txBox="1">
                <a:spLocks noChangeArrowheads="1"/>
              </p:cNvSpPr>
              <p:nvPr/>
            </p:nvSpPr>
            <p:spPr bwMode="auto">
              <a:xfrm>
                <a:off x="277275" y="6271191"/>
                <a:ext cx="250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0</a:t>
                </a:r>
              </a:p>
            </p:txBody>
          </p:sp>
          <p:sp>
            <p:nvSpPr>
              <p:cNvPr id="101445" name="TextBox 53"/>
              <p:cNvSpPr txBox="1">
                <a:spLocks noChangeArrowheads="1"/>
              </p:cNvSpPr>
              <p:nvPr/>
            </p:nvSpPr>
            <p:spPr bwMode="auto">
              <a:xfrm>
                <a:off x="278274" y="6022305"/>
                <a:ext cx="250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2</a:t>
                </a:r>
              </a:p>
            </p:txBody>
          </p:sp>
          <p:sp>
            <p:nvSpPr>
              <p:cNvPr id="101446" name="TextBox 54"/>
              <p:cNvSpPr txBox="1">
                <a:spLocks noChangeArrowheads="1"/>
              </p:cNvSpPr>
              <p:nvPr/>
            </p:nvSpPr>
            <p:spPr bwMode="auto">
              <a:xfrm>
                <a:off x="278274" y="5802270"/>
                <a:ext cx="250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4</a:t>
                </a:r>
              </a:p>
            </p:txBody>
          </p:sp>
          <p:sp>
            <p:nvSpPr>
              <p:cNvPr id="101447" name="TextBox 55"/>
              <p:cNvSpPr txBox="1">
                <a:spLocks noChangeArrowheads="1"/>
              </p:cNvSpPr>
              <p:nvPr/>
            </p:nvSpPr>
            <p:spPr bwMode="auto">
              <a:xfrm>
                <a:off x="278274" y="5580135"/>
                <a:ext cx="250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6</a:t>
                </a:r>
              </a:p>
            </p:txBody>
          </p:sp>
          <p:sp>
            <p:nvSpPr>
              <p:cNvPr id="101448" name="TextBox 56"/>
              <p:cNvSpPr txBox="1">
                <a:spLocks noChangeArrowheads="1"/>
              </p:cNvSpPr>
              <p:nvPr/>
            </p:nvSpPr>
            <p:spPr bwMode="auto">
              <a:xfrm>
                <a:off x="276225" y="5361555"/>
                <a:ext cx="250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8</a:t>
                </a:r>
              </a:p>
            </p:txBody>
          </p:sp>
          <p:sp>
            <p:nvSpPr>
              <p:cNvPr id="101449" name="TextBox 57"/>
              <p:cNvSpPr txBox="1">
                <a:spLocks noChangeArrowheads="1"/>
              </p:cNvSpPr>
              <p:nvPr/>
            </p:nvSpPr>
            <p:spPr bwMode="auto">
              <a:xfrm>
                <a:off x="209589" y="5159055"/>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10</a:t>
                </a:r>
              </a:p>
            </p:txBody>
          </p:sp>
          <p:sp>
            <p:nvSpPr>
              <p:cNvPr id="101450" name="TextBox 58"/>
              <p:cNvSpPr txBox="1">
                <a:spLocks noChangeArrowheads="1"/>
              </p:cNvSpPr>
              <p:nvPr/>
            </p:nvSpPr>
            <p:spPr bwMode="auto">
              <a:xfrm>
                <a:off x="209589" y="4942980"/>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12</a:t>
                </a:r>
              </a:p>
            </p:txBody>
          </p:sp>
          <p:sp>
            <p:nvSpPr>
              <p:cNvPr id="101451" name="TextBox 59"/>
              <p:cNvSpPr txBox="1">
                <a:spLocks noChangeArrowheads="1"/>
              </p:cNvSpPr>
              <p:nvPr/>
            </p:nvSpPr>
            <p:spPr bwMode="auto">
              <a:xfrm>
                <a:off x="215650" y="4737797"/>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14</a:t>
                </a:r>
              </a:p>
            </p:txBody>
          </p:sp>
          <p:sp>
            <p:nvSpPr>
              <p:cNvPr id="94" name="TextBox 93"/>
              <p:cNvSpPr txBox="1"/>
              <p:nvPr/>
            </p:nvSpPr>
            <p:spPr>
              <a:xfrm>
                <a:off x="17466" y="5388615"/>
                <a:ext cx="338554" cy="706284"/>
              </a:xfrm>
              <a:prstGeom prst="rect">
                <a:avLst/>
              </a:prstGeom>
              <a:noFill/>
            </p:spPr>
            <p:txBody>
              <a:bodyPr vert="vert270" wrap="none">
                <a:spAutoFit/>
              </a:bodyPr>
              <a:lstStyle/>
              <a:p>
                <a:pPr fontAlgn="auto">
                  <a:spcBef>
                    <a:spcPts val="0"/>
                  </a:spcBef>
                  <a:spcAft>
                    <a:spcPts val="0"/>
                  </a:spcAft>
                  <a:defRPr/>
                </a:pPr>
                <a:r>
                  <a:rPr lang="en-US" sz="1000" b="1" dirty="0">
                    <a:solidFill>
                      <a:schemeClr val="bg1"/>
                    </a:solidFill>
                    <a:latin typeface="+mn-lt"/>
                  </a:rPr>
                  <a:t>height (km)</a:t>
                </a:r>
              </a:p>
            </p:txBody>
          </p:sp>
        </p:grpSp>
        <p:grpSp>
          <p:nvGrpSpPr>
            <p:cNvPr id="101388" name="Group 107"/>
            <p:cNvGrpSpPr>
              <a:grpSpLocks/>
            </p:cNvGrpSpPr>
            <p:nvPr/>
          </p:nvGrpSpPr>
          <p:grpSpPr bwMode="auto">
            <a:xfrm>
              <a:off x="1303" y="3006"/>
              <a:ext cx="1096" cy="1180"/>
              <a:chOff x="2085329" y="4847834"/>
              <a:chExt cx="1740251" cy="1873799"/>
            </a:xfrm>
          </p:grpSpPr>
          <p:grpSp>
            <p:nvGrpSpPr>
              <p:cNvPr id="101435" name="Group 67"/>
              <p:cNvGrpSpPr>
                <a:grpSpLocks/>
              </p:cNvGrpSpPr>
              <p:nvPr/>
            </p:nvGrpSpPr>
            <p:grpSpPr bwMode="auto">
              <a:xfrm>
                <a:off x="2204671" y="6324600"/>
                <a:ext cx="1620909" cy="249684"/>
                <a:chOff x="492532" y="3962845"/>
                <a:chExt cx="1620909" cy="249684"/>
              </a:xfrm>
            </p:grpSpPr>
            <p:sp>
              <p:nvSpPr>
                <p:cNvPr id="101438" name="TextBox 68"/>
                <p:cNvSpPr txBox="1">
                  <a:spLocks noChangeArrowheads="1"/>
                </p:cNvSpPr>
                <p:nvPr/>
              </p:nvSpPr>
              <p:spPr bwMode="auto">
                <a:xfrm>
                  <a:off x="492532" y="3962845"/>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25</a:t>
                  </a:r>
                </a:p>
              </p:txBody>
            </p:sp>
            <p:sp>
              <p:nvSpPr>
                <p:cNvPr id="101439" name="TextBox 69"/>
                <p:cNvSpPr txBox="1">
                  <a:spLocks noChangeArrowheads="1"/>
                </p:cNvSpPr>
                <p:nvPr/>
              </p:nvSpPr>
              <p:spPr bwMode="auto">
                <a:xfrm>
                  <a:off x="748488" y="3966308"/>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50</a:t>
                  </a:r>
                </a:p>
              </p:txBody>
            </p:sp>
            <p:sp>
              <p:nvSpPr>
                <p:cNvPr id="101440" name="TextBox 70"/>
                <p:cNvSpPr txBox="1">
                  <a:spLocks noChangeArrowheads="1"/>
                </p:cNvSpPr>
                <p:nvPr/>
              </p:nvSpPr>
              <p:spPr bwMode="auto">
                <a:xfrm>
                  <a:off x="1003730" y="3966026"/>
                  <a:ext cx="314338"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75</a:t>
                  </a:r>
                </a:p>
              </p:txBody>
            </p:sp>
            <p:sp>
              <p:nvSpPr>
                <p:cNvPr id="101441" name="TextBox 71"/>
                <p:cNvSpPr txBox="1">
                  <a:spLocks noChangeArrowheads="1"/>
                </p:cNvSpPr>
                <p:nvPr/>
              </p:nvSpPr>
              <p:spPr bwMode="auto">
                <a:xfrm>
                  <a:off x="1222814"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100</a:t>
                  </a:r>
                </a:p>
              </p:txBody>
            </p:sp>
            <p:sp>
              <p:nvSpPr>
                <p:cNvPr id="101442" name="TextBox 72"/>
                <p:cNvSpPr txBox="1">
                  <a:spLocks noChangeArrowheads="1"/>
                </p:cNvSpPr>
                <p:nvPr/>
              </p:nvSpPr>
              <p:spPr bwMode="auto">
                <a:xfrm>
                  <a:off x="1484692" y="3966308"/>
                  <a:ext cx="3818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125</a:t>
                  </a:r>
                </a:p>
              </p:txBody>
            </p:sp>
            <p:sp>
              <p:nvSpPr>
                <p:cNvPr id="101443" name="TextBox 73"/>
                <p:cNvSpPr txBox="1">
                  <a:spLocks noChangeArrowheads="1"/>
                </p:cNvSpPr>
                <p:nvPr/>
              </p:nvSpPr>
              <p:spPr bwMode="auto">
                <a:xfrm>
                  <a:off x="1734012"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150</a:t>
                  </a:r>
                </a:p>
              </p:txBody>
            </p:sp>
          </p:grpSp>
          <p:sp>
            <p:nvSpPr>
              <p:cNvPr id="101436" name="TextBox 97"/>
              <p:cNvSpPr txBox="1">
                <a:spLocks noChangeArrowheads="1"/>
              </p:cNvSpPr>
              <p:nvPr/>
            </p:nvSpPr>
            <p:spPr bwMode="auto">
              <a:xfrm>
                <a:off x="2564851" y="6477086"/>
                <a:ext cx="781207" cy="24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radius (km)</a:t>
                </a:r>
              </a:p>
            </p:txBody>
          </p:sp>
          <p:pic>
            <p:nvPicPr>
              <p:cNvPr id="101437" name="Picture 2"/>
              <p:cNvPicPr>
                <a:picLocks noChangeAspect="1" noChangeArrowheads="1"/>
              </p:cNvPicPr>
              <p:nvPr/>
            </p:nvPicPr>
            <p:blipFill>
              <a:blip r:embed="rId5">
                <a:extLst>
                  <a:ext uri="{28A0092B-C50C-407E-A947-70E740481C1C}">
                    <a14:useLocalDpi xmlns:a14="http://schemas.microsoft.com/office/drawing/2010/main" val="0"/>
                  </a:ext>
                </a:extLst>
              </a:blip>
              <a:srcRect l="40375" t="6334" r="32573" b="52853"/>
              <a:stretch>
                <a:fillRect/>
              </a:stretch>
            </p:blipFill>
            <p:spPr bwMode="auto">
              <a:xfrm>
                <a:off x="2085329" y="4847834"/>
                <a:ext cx="1597097" cy="1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89" name="Group 111"/>
            <p:cNvGrpSpPr>
              <a:grpSpLocks/>
            </p:cNvGrpSpPr>
            <p:nvPr/>
          </p:nvGrpSpPr>
          <p:grpSpPr bwMode="auto">
            <a:xfrm>
              <a:off x="277" y="2999"/>
              <a:ext cx="1089" cy="1187"/>
              <a:chOff x="457200" y="4836803"/>
              <a:chExt cx="1728460" cy="1884830"/>
            </a:xfrm>
          </p:grpSpPr>
          <p:grpSp>
            <p:nvGrpSpPr>
              <p:cNvPr id="101426" name="Group 60"/>
              <p:cNvGrpSpPr>
                <a:grpSpLocks/>
              </p:cNvGrpSpPr>
              <p:nvPr/>
            </p:nvGrpSpPr>
            <p:grpSpPr bwMode="auto">
              <a:xfrm>
                <a:off x="564751" y="6325045"/>
                <a:ext cx="1620909" cy="249684"/>
                <a:chOff x="492532" y="3962845"/>
                <a:chExt cx="1620909" cy="249684"/>
              </a:xfrm>
            </p:grpSpPr>
            <p:sp>
              <p:nvSpPr>
                <p:cNvPr id="101429" name="TextBox 61"/>
                <p:cNvSpPr txBox="1">
                  <a:spLocks noChangeArrowheads="1"/>
                </p:cNvSpPr>
                <p:nvPr/>
              </p:nvSpPr>
              <p:spPr bwMode="auto">
                <a:xfrm>
                  <a:off x="492532" y="3962845"/>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25</a:t>
                  </a:r>
                </a:p>
              </p:txBody>
            </p:sp>
            <p:sp>
              <p:nvSpPr>
                <p:cNvPr id="101430" name="TextBox 62"/>
                <p:cNvSpPr txBox="1">
                  <a:spLocks noChangeArrowheads="1"/>
                </p:cNvSpPr>
                <p:nvPr/>
              </p:nvSpPr>
              <p:spPr bwMode="auto">
                <a:xfrm>
                  <a:off x="748488" y="3966308"/>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50</a:t>
                  </a:r>
                </a:p>
              </p:txBody>
            </p:sp>
            <p:sp>
              <p:nvSpPr>
                <p:cNvPr id="101431" name="TextBox 63"/>
                <p:cNvSpPr txBox="1">
                  <a:spLocks noChangeArrowheads="1"/>
                </p:cNvSpPr>
                <p:nvPr/>
              </p:nvSpPr>
              <p:spPr bwMode="auto">
                <a:xfrm>
                  <a:off x="1003730" y="3966026"/>
                  <a:ext cx="314338"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75</a:t>
                  </a:r>
                </a:p>
              </p:txBody>
            </p:sp>
            <p:sp>
              <p:nvSpPr>
                <p:cNvPr id="101432" name="TextBox 64"/>
                <p:cNvSpPr txBox="1">
                  <a:spLocks noChangeArrowheads="1"/>
                </p:cNvSpPr>
                <p:nvPr/>
              </p:nvSpPr>
              <p:spPr bwMode="auto">
                <a:xfrm>
                  <a:off x="1222814"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100</a:t>
                  </a:r>
                </a:p>
              </p:txBody>
            </p:sp>
            <p:sp>
              <p:nvSpPr>
                <p:cNvPr id="101433" name="TextBox 65"/>
                <p:cNvSpPr txBox="1">
                  <a:spLocks noChangeArrowheads="1"/>
                </p:cNvSpPr>
                <p:nvPr/>
              </p:nvSpPr>
              <p:spPr bwMode="auto">
                <a:xfrm>
                  <a:off x="1484692" y="3966308"/>
                  <a:ext cx="3818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125</a:t>
                  </a:r>
                </a:p>
              </p:txBody>
            </p:sp>
            <p:sp>
              <p:nvSpPr>
                <p:cNvPr id="101434" name="TextBox 66"/>
                <p:cNvSpPr txBox="1">
                  <a:spLocks noChangeArrowheads="1"/>
                </p:cNvSpPr>
                <p:nvPr/>
              </p:nvSpPr>
              <p:spPr bwMode="auto">
                <a:xfrm>
                  <a:off x="1734012"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150</a:t>
                  </a:r>
                </a:p>
              </p:txBody>
            </p:sp>
          </p:grpSp>
          <p:sp>
            <p:nvSpPr>
              <p:cNvPr id="101427" name="TextBox 96"/>
              <p:cNvSpPr txBox="1">
                <a:spLocks noChangeArrowheads="1"/>
              </p:cNvSpPr>
              <p:nvPr/>
            </p:nvSpPr>
            <p:spPr bwMode="auto">
              <a:xfrm>
                <a:off x="977802" y="6477097"/>
                <a:ext cx="780902" cy="24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radius (km)</a:t>
                </a:r>
              </a:p>
            </p:txBody>
          </p:sp>
          <p:pic>
            <p:nvPicPr>
              <p:cNvPr id="101428" name="Picture 3"/>
              <p:cNvPicPr>
                <a:picLocks noChangeAspect="1" noChangeArrowheads="1"/>
              </p:cNvPicPr>
              <p:nvPr/>
            </p:nvPicPr>
            <p:blipFill>
              <a:blip r:embed="rId6">
                <a:extLst>
                  <a:ext uri="{28A0092B-C50C-407E-A947-70E740481C1C}">
                    <a14:useLocalDpi xmlns:a14="http://schemas.microsoft.com/office/drawing/2010/main" val="0"/>
                  </a:ext>
                </a:extLst>
              </a:blip>
              <a:srcRect l="5305" t="5992" r="68132" b="52702"/>
              <a:stretch>
                <a:fillRect/>
              </a:stretch>
            </p:blipFill>
            <p:spPr bwMode="auto">
              <a:xfrm>
                <a:off x="457200" y="4836803"/>
                <a:ext cx="1576409" cy="155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90" name="Group 110"/>
            <p:cNvGrpSpPr>
              <a:grpSpLocks/>
            </p:cNvGrpSpPr>
            <p:nvPr/>
          </p:nvGrpSpPr>
          <p:grpSpPr bwMode="auto">
            <a:xfrm>
              <a:off x="4448" y="3007"/>
              <a:ext cx="1108" cy="1179"/>
              <a:chOff x="7078324" y="4849216"/>
              <a:chExt cx="1757701" cy="1872417"/>
            </a:xfrm>
          </p:grpSpPr>
          <p:grpSp>
            <p:nvGrpSpPr>
              <p:cNvPr id="101417" name="Group 88"/>
              <p:cNvGrpSpPr>
                <a:grpSpLocks/>
              </p:cNvGrpSpPr>
              <p:nvPr/>
            </p:nvGrpSpPr>
            <p:grpSpPr bwMode="auto">
              <a:xfrm>
                <a:off x="7215116" y="6324600"/>
                <a:ext cx="1620909" cy="249684"/>
                <a:chOff x="492532" y="3962845"/>
                <a:chExt cx="1620909" cy="249684"/>
              </a:xfrm>
            </p:grpSpPr>
            <p:sp>
              <p:nvSpPr>
                <p:cNvPr id="101420" name="TextBox 89"/>
                <p:cNvSpPr txBox="1">
                  <a:spLocks noChangeArrowheads="1"/>
                </p:cNvSpPr>
                <p:nvPr/>
              </p:nvSpPr>
              <p:spPr bwMode="auto">
                <a:xfrm>
                  <a:off x="492532" y="3962845"/>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25</a:t>
                  </a:r>
                </a:p>
              </p:txBody>
            </p:sp>
            <p:sp>
              <p:nvSpPr>
                <p:cNvPr id="101421" name="TextBox 90"/>
                <p:cNvSpPr txBox="1">
                  <a:spLocks noChangeArrowheads="1"/>
                </p:cNvSpPr>
                <p:nvPr/>
              </p:nvSpPr>
              <p:spPr bwMode="auto">
                <a:xfrm>
                  <a:off x="747881" y="3966026"/>
                  <a:ext cx="314031"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50</a:t>
                  </a:r>
                </a:p>
              </p:txBody>
            </p:sp>
            <p:sp>
              <p:nvSpPr>
                <p:cNvPr id="101422" name="TextBox 91"/>
                <p:cNvSpPr txBox="1">
                  <a:spLocks noChangeArrowheads="1"/>
                </p:cNvSpPr>
                <p:nvPr/>
              </p:nvSpPr>
              <p:spPr bwMode="auto">
                <a:xfrm>
                  <a:off x="1003730" y="3966026"/>
                  <a:ext cx="314338"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75</a:t>
                  </a:r>
                </a:p>
              </p:txBody>
            </p:sp>
            <p:sp>
              <p:nvSpPr>
                <p:cNvPr id="101423" name="TextBox 92"/>
                <p:cNvSpPr txBox="1">
                  <a:spLocks noChangeArrowheads="1"/>
                </p:cNvSpPr>
                <p:nvPr/>
              </p:nvSpPr>
              <p:spPr bwMode="auto">
                <a:xfrm>
                  <a:off x="1222814"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100</a:t>
                  </a:r>
                </a:p>
              </p:txBody>
            </p:sp>
            <p:sp>
              <p:nvSpPr>
                <p:cNvPr id="101424" name="TextBox 93"/>
                <p:cNvSpPr txBox="1">
                  <a:spLocks noChangeArrowheads="1"/>
                </p:cNvSpPr>
                <p:nvPr/>
              </p:nvSpPr>
              <p:spPr bwMode="auto">
                <a:xfrm>
                  <a:off x="1484692" y="3966308"/>
                  <a:ext cx="3818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125</a:t>
                  </a:r>
                </a:p>
              </p:txBody>
            </p:sp>
            <p:sp>
              <p:nvSpPr>
                <p:cNvPr id="101425" name="TextBox 94"/>
                <p:cNvSpPr txBox="1">
                  <a:spLocks noChangeArrowheads="1"/>
                </p:cNvSpPr>
                <p:nvPr/>
              </p:nvSpPr>
              <p:spPr bwMode="auto">
                <a:xfrm>
                  <a:off x="1734012"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150</a:t>
                  </a:r>
                </a:p>
              </p:txBody>
            </p:sp>
          </p:grpSp>
          <p:sp>
            <p:nvSpPr>
              <p:cNvPr id="101418" name="TextBox 100"/>
              <p:cNvSpPr txBox="1">
                <a:spLocks noChangeArrowheads="1"/>
              </p:cNvSpPr>
              <p:nvPr/>
            </p:nvSpPr>
            <p:spPr bwMode="auto">
              <a:xfrm>
                <a:off x="7594361" y="6477059"/>
                <a:ext cx="781200" cy="24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radius (km)</a:t>
                </a:r>
              </a:p>
            </p:txBody>
          </p:sp>
          <p:pic>
            <p:nvPicPr>
              <p:cNvPr id="101419" name="Picture 4"/>
              <p:cNvPicPr>
                <a:picLocks noChangeAspect="1" noChangeArrowheads="1"/>
              </p:cNvPicPr>
              <p:nvPr/>
            </p:nvPicPr>
            <p:blipFill>
              <a:blip r:embed="rId7">
                <a:extLst>
                  <a:ext uri="{28A0092B-C50C-407E-A947-70E740481C1C}">
                    <a14:useLocalDpi xmlns:a14="http://schemas.microsoft.com/office/drawing/2010/main" val="0"/>
                  </a:ext>
                </a:extLst>
              </a:blip>
              <a:srcRect l="5351" t="6023" r="68294" b="52867"/>
              <a:stretch>
                <a:fillRect/>
              </a:stretch>
            </p:blipFill>
            <p:spPr bwMode="auto">
              <a:xfrm>
                <a:off x="7078324" y="4849216"/>
                <a:ext cx="1613647" cy="152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91" name="Group 108"/>
            <p:cNvGrpSpPr>
              <a:grpSpLocks/>
            </p:cNvGrpSpPr>
            <p:nvPr/>
          </p:nvGrpSpPr>
          <p:grpSpPr bwMode="auto">
            <a:xfrm>
              <a:off x="2348" y="3009"/>
              <a:ext cx="1090" cy="1177"/>
              <a:chOff x="3744481" y="4853351"/>
              <a:chExt cx="1729567" cy="1868283"/>
            </a:xfrm>
          </p:grpSpPr>
          <p:grpSp>
            <p:nvGrpSpPr>
              <p:cNvPr id="101408" name="Group 74"/>
              <p:cNvGrpSpPr>
                <a:grpSpLocks/>
              </p:cNvGrpSpPr>
              <p:nvPr/>
            </p:nvGrpSpPr>
            <p:grpSpPr bwMode="auto">
              <a:xfrm>
                <a:off x="3853139" y="6324600"/>
                <a:ext cx="1620909" cy="249684"/>
                <a:chOff x="492532" y="3962845"/>
                <a:chExt cx="1620909" cy="249684"/>
              </a:xfrm>
            </p:grpSpPr>
            <p:sp>
              <p:nvSpPr>
                <p:cNvPr id="101411" name="TextBox 75"/>
                <p:cNvSpPr txBox="1">
                  <a:spLocks noChangeArrowheads="1"/>
                </p:cNvSpPr>
                <p:nvPr/>
              </p:nvSpPr>
              <p:spPr bwMode="auto">
                <a:xfrm>
                  <a:off x="492532" y="3962845"/>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25</a:t>
                  </a:r>
                </a:p>
              </p:txBody>
            </p:sp>
            <p:sp>
              <p:nvSpPr>
                <p:cNvPr id="101412" name="TextBox 76"/>
                <p:cNvSpPr txBox="1">
                  <a:spLocks noChangeArrowheads="1"/>
                </p:cNvSpPr>
                <p:nvPr/>
              </p:nvSpPr>
              <p:spPr bwMode="auto">
                <a:xfrm>
                  <a:off x="747881" y="3966026"/>
                  <a:ext cx="314031"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50</a:t>
                  </a:r>
                </a:p>
              </p:txBody>
            </p:sp>
            <p:sp>
              <p:nvSpPr>
                <p:cNvPr id="101413" name="TextBox 77"/>
                <p:cNvSpPr txBox="1">
                  <a:spLocks noChangeArrowheads="1"/>
                </p:cNvSpPr>
                <p:nvPr/>
              </p:nvSpPr>
              <p:spPr bwMode="auto">
                <a:xfrm>
                  <a:off x="1003730" y="3966026"/>
                  <a:ext cx="314338"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75</a:t>
                  </a:r>
                </a:p>
              </p:txBody>
            </p:sp>
            <p:sp>
              <p:nvSpPr>
                <p:cNvPr id="101414" name="TextBox 78"/>
                <p:cNvSpPr txBox="1">
                  <a:spLocks noChangeArrowheads="1"/>
                </p:cNvSpPr>
                <p:nvPr/>
              </p:nvSpPr>
              <p:spPr bwMode="auto">
                <a:xfrm>
                  <a:off x="1222814"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100</a:t>
                  </a:r>
                </a:p>
              </p:txBody>
            </p:sp>
            <p:sp>
              <p:nvSpPr>
                <p:cNvPr id="101415" name="TextBox 79"/>
                <p:cNvSpPr txBox="1">
                  <a:spLocks noChangeArrowheads="1"/>
                </p:cNvSpPr>
                <p:nvPr/>
              </p:nvSpPr>
              <p:spPr bwMode="auto">
                <a:xfrm>
                  <a:off x="1484692" y="3966308"/>
                  <a:ext cx="3818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125</a:t>
                  </a:r>
                </a:p>
              </p:txBody>
            </p:sp>
            <p:sp>
              <p:nvSpPr>
                <p:cNvPr id="101416" name="TextBox 80"/>
                <p:cNvSpPr txBox="1">
                  <a:spLocks noChangeArrowheads="1"/>
                </p:cNvSpPr>
                <p:nvPr/>
              </p:nvSpPr>
              <p:spPr bwMode="auto">
                <a:xfrm>
                  <a:off x="1734012"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150</a:t>
                  </a:r>
                </a:p>
              </p:txBody>
            </p:sp>
          </p:grpSp>
          <p:sp>
            <p:nvSpPr>
              <p:cNvPr id="101409" name="TextBox 98"/>
              <p:cNvSpPr txBox="1">
                <a:spLocks noChangeArrowheads="1"/>
              </p:cNvSpPr>
              <p:nvPr/>
            </p:nvSpPr>
            <p:spPr bwMode="auto">
              <a:xfrm>
                <a:off x="4241592" y="6477185"/>
                <a:ext cx="781402" cy="2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radius (km)</a:t>
                </a:r>
              </a:p>
            </p:txBody>
          </p:sp>
          <p:pic>
            <p:nvPicPr>
              <p:cNvPr id="101410" name="Picture 5"/>
              <p:cNvPicPr>
                <a:picLocks noChangeAspect="1" noChangeArrowheads="1"/>
              </p:cNvPicPr>
              <p:nvPr/>
            </p:nvPicPr>
            <p:blipFill>
              <a:blip r:embed="rId8">
                <a:extLst>
                  <a:ext uri="{28A0092B-C50C-407E-A947-70E740481C1C}">
                    <a14:useLocalDpi xmlns:a14="http://schemas.microsoft.com/office/drawing/2010/main" val="0"/>
                  </a:ext>
                </a:extLst>
              </a:blip>
              <a:srcRect l="40433" t="6396" r="32899" b="52885"/>
              <a:stretch>
                <a:fillRect/>
              </a:stretch>
            </p:blipFill>
            <p:spPr bwMode="auto">
              <a:xfrm>
                <a:off x="3744481" y="4853351"/>
                <a:ext cx="1576409" cy="152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92" name="Group 109"/>
            <p:cNvGrpSpPr>
              <a:grpSpLocks/>
            </p:cNvGrpSpPr>
            <p:nvPr/>
          </p:nvGrpSpPr>
          <p:grpSpPr bwMode="auto">
            <a:xfrm>
              <a:off x="3384" y="3001"/>
              <a:ext cx="1102" cy="1185"/>
              <a:chOff x="5389510" y="4840939"/>
              <a:chExt cx="1749214" cy="1880695"/>
            </a:xfrm>
          </p:grpSpPr>
          <p:grpSp>
            <p:nvGrpSpPr>
              <p:cNvPr id="101399" name="Group 81"/>
              <p:cNvGrpSpPr>
                <a:grpSpLocks/>
              </p:cNvGrpSpPr>
              <p:nvPr/>
            </p:nvGrpSpPr>
            <p:grpSpPr bwMode="auto">
              <a:xfrm>
                <a:off x="5517815" y="6324600"/>
                <a:ext cx="1620909" cy="249684"/>
                <a:chOff x="492532" y="3962845"/>
                <a:chExt cx="1620909" cy="249684"/>
              </a:xfrm>
            </p:grpSpPr>
            <p:sp>
              <p:nvSpPr>
                <p:cNvPr id="101402" name="TextBox 82"/>
                <p:cNvSpPr txBox="1">
                  <a:spLocks noChangeArrowheads="1"/>
                </p:cNvSpPr>
                <p:nvPr/>
              </p:nvSpPr>
              <p:spPr bwMode="auto">
                <a:xfrm>
                  <a:off x="492532" y="3962845"/>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25</a:t>
                  </a:r>
                </a:p>
              </p:txBody>
            </p:sp>
            <p:sp>
              <p:nvSpPr>
                <p:cNvPr id="101403" name="TextBox 83"/>
                <p:cNvSpPr txBox="1">
                  <a:spLocks noChangeArrowheads="1"/>
                </p:cNvSpPr>
                <p:nvPr/>
              </p:nvSpPr>
              <p:spPr bwMode="auto">
                <a:xfrm>
                  <a:off x="748488" y="3966308"/>
                  <a:ext cx="316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50</a:t>
                  </a:r>
                </a:p>
              </p:txBody>
            </p:sp>
            <p:sp>
              <p:nvSpPr>
                <p:cNvPr id="101404" name="TextBox 84"/>
                <p:cNvSpPr txBox="1">
                  <a:spLocks noChangeArrowheads="1"/>
                </p:cNvSpPr>
                <p:nvPr/>
              </p:nvSpPr>
              <p:spPr bwMode="auto">
                <a:xfrm>
                  <a:off x="1003730" y="3966026"/>
                  <a:ext cx="314338"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75</a:t>
                  </a:r>
                </a:p>
              </p:txBody>
            </p:sp>
            <p:sp>
              <p:nvSpPr>
                <p:cNvPr id="101405" name="TextBox 85"/>
                <p:cNvSpPr txBox="1">
                  <a:spLocks noChangeArrowheads="1"/>
                </p:cNvSpPr>
                <p:nvPr/>
              </p:nvSpPr>
              <p:spPr bwMode="auto">
                <a:xfrm>
                  <a:off x="1222814"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100</a:t>
                  </a:r>
                </a:p>
              </p:txBody>
            </p:sp>
            <p:sp>
              <p:nvSpPr>
                <p:cNvPr id="101406" name="TextBox 86"/>
                <p:cNvSpPr txBox="1">
                  <a:spLocks noChangeArrowheads="1"/>
                </p:cNvSpPr>
                <p:nvPr/>
              </p:nvSpPr>
              <p:spPr bwMode="auto">
                <a:xfrm>
                  <a:off x="1484692" y="3966308"/>
                  <a:ext cx="3818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125</a:t>
                  </a:r>
                </a:p>
              </p:txBody>
            </p:sp>
            <p:sp>
              <p:nvSpPr>
                <p:cNvPr id="101407" name="TextBox 87"/>
                <p:cNvSpPr txBox="1">
                  <a:spLocks noChangeArrowheads="1"/>
                </p:cNvSpPr>
                <p:nvPr/>
              </p:nvSpPr>
              <p:spPr bwMode="auto">
                <a:xfrm>
                  <a:off x="1734012" y="3966026"/>
                  <a:ext cx="379429" cy="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150</a:t>
                  </a:r>
                </a:p>
              </p:txBody>
            </p:sp>
          </p:grpSp>
          <p:sp>
            <p:nvSpPr>
              <p:cNvPr id="101400" name="TextBox 99"/>
              <p:cNvSpPr txBox="1">
                <a:spLocks noChangeArrowheads="1"/>
              </p:cNvSpPr>
              <p:nvPr/>
            </p:nvSpPr>
            <p:spPr bwMode="auto">
              <a:xfrm>
                <a:off x="5918084" y="6477223"/>
                <a:ext cx="780956" cy="24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radius (km)</a:t>
                </a:r>
              </a:p>
            </p:txBody>
          </p:sp>
          <p:pic>
            <p:nvPicPr>
              <p:cNvPr id="101401" name="Picture 6"/>
              <p:cNvPicPr>
                <a:picLocks noChangeAspect="1" noChangeArrowheads="1"/>
              </p:cNvPicPr>
              <p:nvPr/>
            </p:nvPicPr>
            <p:blipFill>
              <a:blip r:embed="rId9">
                <a:extLst>
                  <a:ext uri="{28A0092B-C50C-407E-A947-70E740481C1C}">
                    <a14:useLocalDpi xmlns:a14="http://schemas.microsoft.com/office/drawing/2010/main" val="0"/>
                  </a:ext>
                </a:extLst>
              </a:blip>
              <a:srcRect l="40405" t="6067" r="32608" b="52917"/>
              <a:stretch>
                <a:fillRect/>
              </a:stretch>
            </p:blipFill>
            <p:spPr bwMode="auto">
              <a:xfrm>
                <a:off x="5389510" y="4840939"/>
                <a:ext cx="1617785" cy="1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93" name="Rectangle 112"/>
            <p:cNvSpPr>
              <a:spLocks noChangeArrowheads="1"/>
            </p:cNvSpPr>
            <p:nvPr/>
          </p:nvSpPr>
          <p:spPr bwMode="auto">
            <a:xfrm>
              <a:off x="1493" y="2743"/>
              <a:ext cx="27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u="sng"/>
                <a:t>Axisymmetric tangential wind (shaded, m s</a:t>
              </a:r>
              <a:r>
                <a:rPr lang="en-US" altLang="en-US" sz="1800" u="sng" baseline="30000"/>
                <a:t>-1</a:t>
              </a:r>
              <a:r>
                <a:rPr lang="en-US" altLang="en-US" sz="1800" u="sng"/>
                <a:t>)</a:t>
              </a:r>
            </a:p>
          </p:txBody>
        </p:sp>
        <p:sp>
          <p:nvSpPr>
            <p:cNvPr id="101394" name="TextBox 113"/>
            <p:cNvSpPr txBox="1">
              <a:spLocks noChangeArrowheads="1"/>
            </p:cNvSpPr>
            <p:nvPr/>
          </p:nvSpPr>
          <p:spPr bwMode="auto">
            <a:xfrm>
              <a:off x="370" y="2983"/>
              <a:ext cx="9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Flight 1 – 00 UTC 29 Aug</a:t>
              </a:r>
            </a:p>
          </p:txBody>
        </p:sp>
        <p:sp>
          <p:nvSpPr>
            <p:cNvPr id="101395" name="TextBox 114"/>
            <p:cNvSpPr txBox="1">
              <a:spLocks noChangeArrowheads="1"/>
            </p:cNvSpPr>
            <p:nvPr/>
          </p:nvSpPr>
          <p:spPr bwMode="auto">
            <a:xfrm>
              <a:off x="1392" y="2983"/>
              <a:ext cx="9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Flight 2 – 12 UTC 29 Aug</a:t>
              </a:r>
            </a:p>
          </p:txBody>
        </p:sp>
        <p:sp>
          <p:nvSpPr>
            <p:cNvPr id="101396" name="TextBox 115"/>
            <p:cNvSpPr txBox="1">
              <a:spLocks noChangeArrowheads="1"/>
            </p:cNvSpPr>
            <p:nvPr/>
          </p:nvSpPr>
          <p:spPr bwMode="auto">
            <a:xfrm>
              <a:off x="2434" y="2976"/>
              <a:ext cx="9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Flight 3 – 00 UTC 30 Aug</a:t>
              </a:r>
            </a:p>
          </p:txBody>
        </p:sp>
        <p:sp>
          <p:nvSpPr>
            <p:cNvPr id="101397" name="TextBox 116"/>
            <p:cNvSpPr txBox="1">
              <a:spLocks noChangeArrowheads="1"/>
            </p:cNvSpPr>
            <p:nvPr/>
          </p:nvSpPr>
          <p:spPr bwMode="auto">
            <a:xfrm>
              <a:off x="3490" y="2983"/>
              <a:ext cx="9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Flight 4 – 12 UTC 30 Aug</a:t>
              </a:r>
            </a:p>
          </p:txBody>
        </p:sp>
        <p:sp>
          <p:nvSpPr>
            <p:cNvPr id="101398" name="TextBox 117"/>
            <p:cNvSpPr txBox="1">
              <a:spLocks noChangeArrowheads="1"/>
            </p:cNvSpPr>
            <p:nvPr/>
          </p:nvSpPr>
          <p:spPr bwMode="auto">
            <a:xfrm>
              <a:off x="4546" y="2983"/>
              <a:ext cx="9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chemeClr val="bg1"/>
                  </a:solidFill>
                </a:rPr>
                <a:t>Flight 5 – 00 UTC 31 Aug</a:t>
              </a:r>
            </a:p>
          </p:txBody>
        </p:sp>
      </p:grpSp>
      <p:sp>
        <p:nvSpPr>
          <p:cNvPr id="101383" name="TextBox 11"/>
          <p:cNvSpPr txBox="1">
            <a:spLocks noChangeArrowheads="1"/>
          </p:cNvSpPr>
          <p:nvPr/>
        </p:nvSpPr>
        <p:spPr bwMode="auto">
          <a:xfrm>
            <a:off x="1371600" y="454025"/>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zh-CN" sz="2400" b="1" u="sng"/>
              <a:t>Vortex alignment and Earl’s Rapid Intensification</a:t>
            </a:r>
          </a:p>
        </p:txBody>
      </p:sp>
      <p:sp>
        <p:nvSpPr>
          <p:cNvPr id="101384" name="TextBox 36"/>
          <p:cNvSpPr txBox="1">
            <a:spLocks noChangeArrowheads="1"/>
          </p:cNvSpPr>
          <p:nvPr/>
        </p:nvSpPr>
        <p:spPr bwMode="auto">
          <a:xfrm>
            <a:off x="762000" y="-68263"/>
            <a:ext cx="8083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a:solidFill>
                  <a:srgbClr val="FFFF00"/>
                </a:solidFill>
              </a:rPr>
              <a:t>Use of Observations – Hypothesis testing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190500" y="1976438"/>
            <a:ext cx="8548688" cy="2747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03" name="Picture 75" descr="spd_100828IT1_232_2km.tif"/>
          <p:cNvPicPr>
            <a:picLocks noChangeAspect="1"/>
          </p:cNvPicPr>
          <p:nvPr/>
        </p:nvPicPr>
        <p:blipFill>
          <a:blip r:embed="rId2">
            <a:extLst>
              <a:ext uri="{28A0092B-C50C-407E-A947-70E740481C1C}">
                <a14:useLocalDpi xmlns:a14="http://schemas.microsoft.com/office/drawing/2010/main" val="0"/>
              </a:ext>
            </a:extLst>
          </a:blip>
          <a:srcRect l="21242" t="12923" r="23660"/>
          <a:stretch>
            <a:fillRect/>
          </a:stretch>
        </p:blipFill>
        <p:spPr bwMode="auto">
          <a:xfrm>
            <a:off x="228600" y="2286000"/>
            <a:ext cx="19558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76" descr="spd_100829HT1_111_2km.tif"/>
          <p:cNvPicPr>
            <a:picLocks noChangeAspect="1"/>
          </p:cNvPicPr>
          <p:nvPr/>
        </p:nvPicPr>
        <p:blipFill>
          <a:blip r:embed="rId3">
            <a:extLst>
              <a:ext uri="{28A0092B-C50C-407E-A947-70E740481C1C}">
                <a14:useLocalDpi xmlns:a14="http://schemas.microsoft.com/office/drawing/2010/main" val="0"/>
              </a:ext>
            </a:extLst>
          </a:blip>
          <a:srcRect l="19113" t="12923" r="23772"/>
          <a:stretch>
            <a:fillRect/>
          </a:stretch>
        </p:blipFill>
        <p:spPr bwMode="auto">
          <a:xfrm>
            <a:off x="2201863" y="2286000"/>
            <a:ext cx="202882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77" descr="spd_100829IT1_223_2km.tif"/>
          <p:cNvPicPr>
            <a:picLocks noChangeAspect="1"/>
          </p:cNvPicPr>
          <p:nvPr/>
        </p:nvPicPr>
        <p:blipFill>
          <a:blip r:embed="rId4">
            <a:extLst>
              <a:ext uri="{28A0092B-C50C-407E-A947-70E740481C1C}">
                <a14:useLocalDpi xmlns:a14="http://schemas.microsoft.com/office/drawing/2010/main" val="0"/>
              </a:ext>
            </a:extLst>
          </a:blip>
          <a:srcRect l="20755" t="12923"/>
          <a:stretch>
            <a:fillRect/>
          </a:stretch>
        </p:blipFill>
        <p:spPr bwMode="auto">
          <a:xfrm>
            <a:off x="4267200" y="2286000"/>
            <a:ext cx="281305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78" descr="spd_100830HT1_122_2km.tif"/>
          <p:cNvPicPr>
            <a:picLocks noChangeAspect="1"/>
          </p:cNvPicPr>
          <p:nvPr/>
        </p:nvPicPr>
        <p:blipFill>
          <a:blip r:embed="rId5">
            <a:extLst>
              <a:ext uri="{28A0092B-C50C-407E-A947-70E740481C1C}">
                <a14:useLocalDpi xmlns:a14="http://schemas.microsoft.com/office/drawing/2010/main" val="0"/>
              </a:ext>
            </a:extLst>
          </a:blip>
          <a:srcRect l="19392" t="12923" r="23717"/>
          <a:stretch>
            <a:fillRect/>
          </a:stretch>
        </p:blipFill>
        <p:spPr bwMode="auto">
          <a:xfrm>
            <a:off x="6286500" y="2286000"/>
            <a:ext cx="20193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9" descr="spd_100830HT1_122_2km.tif"/>
          <p:cNvPicPr>
            <a:picLocks noChangeAspect="1"/>
          </p:cNvPicPr>
          <p:nvPr/>
        </p:nvPicPr>
        <p:blipFill>
          <a:blip r:embed="rId5">
            <a:extLst>
              <a:ext uri="{28A0092B-C50C-407E-A947-70E740481C1C}">
                <a14:useLocalDpi xmlns:a14="http://schemas.microsoft.com/office/drawing/2010/main" val="0"/>
              </a:ext>
            </a:extLst>
          </a:blip>
          <a:srcRect l="80949" t="18092" r="8971" b="14952"/>
          <a:stretch>
            <a:fillRect/>
          </a:stretch>
        </p:blipFill>
        <p:spPr bwMode="auto">
          <a:xfrm>
            <a:off x="8305800" y="2438400"/>
            <a:ext cx="357188"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Box 118"/>
          <p:cNvSpPr txBox="1">
            <a:spLocks noChangeArrowheads="1"/>
          </p:cNvSpPr>
          <p:nvPr/>
        </p:nvSpPr>
        <p:spPr bwMode="auto">
          <a:xfrm>
            <a:off x="2790825" y="1371600"/>
            <a:ext cx="3381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u="sng"/>
              <a:t>Wind speed (m/s) at 2-km altitude</a:t>
            </a:r>
          </a:p>
        </p:txBody>
      </p:sp>
      <p:sp>
        <p:nvSpPr>
          <p:cNvPr id="102409" name="TextBox 113"/>
          <p:cNvSpPr txBox="1">
            <a:spLocks noChangeArrowheads="1"/>
          </p:cNvSpPr>
          <p:nvPr/>
        </p:nvSpPr>
        <p:spPr bwMode="auto">
          <a:xfrm>
            <a:off x="285750" y="1992313"/>
            <a:ext cx="195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Flight 1 – 00 UTC 29 Aug</a:t>
            </a:r>
          </a:p>
        </p:txBody>
      </p:sp>
      <p:sp>
        <p:nvSpPr>
          <p:cNvPr id="102410" name="TextBox 114"/>
          <p:cNvSpPr txBox="1">
            <a:spLocks noChangeArrowheads="1"/>
          </p:cNvSpPr>
          <p:nvPr/>
        </p:nvSpPr>
        <p:spPr bwMode="auto">
          <a:xfrm>
            <a:off x="2293938" y="1992313"/>
            <a:ext cx="195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Flight 2 – 12 UTC 29 Aug</a:t>
            </a:r>
          </a:p>
        </p:txBody>
      </p:sp>
      <p:sp>
        <p:nvSpPr>
          <p:cNvPr id="102411" name="TextBox 115"/>
          <p:cNvSpPr txBox="1">
            <a:spLocks noChangeArrowheads="1"/>
          </p:cNvSpPr>
          <p:nvPr/>
        </p:nvSpPr>
        <p:spPr bwMode="auto">
          <a:xfrm>
            <a:off x="4341813" y="1981200"/>
            <a:ext cx="195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Flight 3 – 00 UTC 30 Aug</a:t>
            </a:r>
          </a:p>
        </p:txBody>
      </p:sp>
      <p:sp>
        <p:nvSpPr>
          <p:cNvPr id="102412" name="TextBox 116"/>
          <p:cNvSpPr txBox="1">
            <a:spLocks noChangeArrowheads="1"/>
          </p:cNvSpPr>
          <p:nvPr/>
        </p:nvSpPr>
        <p:spPr bwMode="auto">
          <a:xfrm>
            <a:off x="6399213" y="1992313"/>
            <a:ext cx="195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Flight 4 – 12 UTC 30 Aug</a:t>
            </a:r>
          </a:p>
        </p:txBody>
      </p:sp>
      <p:sp>
        <p:nvSpPr>
          <p:cNvPr id="102413" name="Text Box 10"/>
          <p:cNvSpPr txBox="1">
            <a:spLocks noChangeArrowheads="1"/>
          </p:cNvSpPr>
          <p:nvPr/>
        </p:nvSpPr>
        <p:spPr bwMode="auto">
          <a:xfrm>
            <a:off x="1066800" y="5334000"/>
            <a:ext cx="6705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US" altLang="en-US" sz="1800"/>
              <a:t> RI begins during flight 2 </a:t>
            </a:r>
          </a:p>
          <a:p>
            <a:pPr eaLnBrk="1" hangingPunct="1">
              <a:spcBef>
                <a:spcPct val="0"/>
              </a:spcBef>
              <a:buFontTx/>
              <a:buNone/>
            </a:pPr>
            <a:endParaRPr lang="en-US" altLang="en-US" sz="1000"/>
          </a:p>
          <a:p>
            <a:pPr eaLnBrk="1" hangingPunct="1">
              <a:spcBef>
                <a:spcPct val="0"/>
              </a:spcBef>
              <a:buFontTx/>
              <a:buChar char="•"/>
            </a:pPr>
            <a:r>
              <a:rPr lang="en-US" altLang="en-US" sz="1800"/>
              <a:t> time period of focus is between flight 1 and 2</a:t>
            </a:r>
            <a:endParaRPr lang="en-US" altLang="en-US" sz="1800" baseline="-25000"/>
          </a:p>
        </p:txBody>
      </p:sp>
      <p:sp>
        <p:nvSpPr>
          <p:cNvPr id="102414" name="TextBox 11"/>
          <p:cNvSpPr txBox="1">
            <a:spLocks noChangeArrowheads="1"/>
          </p:cNvSpPr>
          <p:nvPr/>
        </p:nvSpPr>
        <p:spPr bwMode="auto">
          <a:xfrm>
            <a:off x="1371600" y="454025"/>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zh-CN" sz="2400" b="1" u="sng"/>
              <a:t>Vortex alignment and Earl’s Rapid Intensification</a:t>
            </a:r>
          </a:p>
        </p:txBody>
      </p:sp>
      <p:sp>
        <p:nvSpPr>
          <p:cNvPr id="102415" name="TextBox 36"/>
          <p:cNvSpPr txBox="1">
            <a:spLocks noChangeArrowheads="1"/>
          </p:cNvSpPr>
          <p:nvPr/>
        </p:nvSpPr>
        <p:spPr bwMode="auto">
          <a:xfrm>
            <a:off x="762000" y="-68263"/>
            <a:ext cx="8083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a:solidFill>
                  <a:srgbClr val="FFFF00"/>
                </a:solidFill>
              </a:rPr>
              <a:t>Use of Observations – Hypothesis testing</a:t>
            </a: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p:cNvSpPr txBox="1">
            <a:spLocks noChangeArrowheads="1"/>
          </p:cNvSpPr>
          <p:nvPr/>
        </p:nvSpPr>
        <p:spPr bwMode="auto">
          <a:xfrm>
            <a:off x="1447800" y="381000"/>
            <a:ext cx="6019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2800">
                <a:solidFill>
                  <a:srgbClr val="FFFFFF"/>
                </a:solidFill>
                <a:latin typeface="Calibri" pitchFamily="34" charset="0"/>
              </a:rPr>
              <a:t>NOAA Gulfstream-IV jet flies at high altitudes in the hurricane environment</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9144000" cy="5989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ChangeArrowheads="1"/>
          </p:cNvSpPr>
          <p:nvPr/>
        </p:nvSpPr>
        <p:spPr bwMode="auto">
          <a:xfrm>
            <a:off x="76200" y="762000"/>
            <a:ext cx="8153400" cy="3810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endParaRPr lang="en-US" altLang="en-US" sz="2400">
              <a:solidFill>
                <a:srgbClr val="FFFFFF"/>
              </a:solidFill>
            </a:endParaRPr>
          </a:p>
        </p:txBody>
      </p:sp>
      <p:sp>
        <p:nvSpPr>
          <p:cNvPr id="48132" name="WordArt 4"/>
          <p:cNvSpPr>
            <a:spLocks noChangeArrowheads="1" noChangeShapeType="1" noTextEdit="1"/>
          </p:cNvSpPr>
          <p:nvPr/>
        </p:nvSpPr>
        <p:spPr bwMode="auto">
          <a:xfrm>
            <a:off x="990600" y="228600"/>
            <a:ext cx="6959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solidFill>
                  <a:srgbClr val="FFC000"/>
                </a:solidFill>
                <a:latin typeface="Arial Black"/>
              </a:rPr>
              <a:t>Not too much "Wind Shear"</a:t>
            </a:r>
          </a:p>
        </p:txBody>
      </p:sp>
      <p:sp>
        <p:nvSpPr>
          <p:cNvPr id="48133" name="Rectangle 4"/>
          <p:cNvSpPr>
            <a:spLocks noChangeArrowheads="1"/>
          </p:cNvSpPr>
          <p:nvPr/>
        </p:nvSpPr>
        <p:spPr bwMode="auto">
          <a:xfrm>
            <a:off x="8382000" y="1752600"/>
            <a:ext cx="76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endParaRPr lang="en-US" altLang="en-US" sz="2400">
              <a:solidFill>
                <a:srgbClr val="FFFFFF"/>
              </a:solidFill>
            </a:endParaRPr>
          </a:p>
        </p:txBody>
      </p:sp>
      <p:sp>
        <p:nvSpPr>
          <p:cNvPr id="48134" name="Rectangle 5"/>
          <p:cNvSpPr>
            <a:spLocks noChangeArrowheads="1"/>
          </p:cNvSpPr>
          <p:nvPr/>
        </p:nvSpPr>
        <p:spPr bwMode="auto">
          <a:xfrm>
            <a:off x="8382000" y="1752600"/>
            <a:ext cx="762000" cy="28194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endParaRPr lang="en-US" altLang="en-US" sz="2400">
              <a:solidFill>
                <a:srgbClr val="FFFFFF"/>
              </a:solidFill>
            </a:endParaRP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3"/>
          <p:cNvSpPr txBox="1">
            <a:spLocks noChangeArrowheads="1"/>
          </p:cNvSpPr>
          <p:nvPr/>
        </p:nvSpPr>
        <p:spPr bwMode="auto">
          <a:xfrm>
            <a:off x="2819400" y="381000"/>
            <a:ext cx="374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2400" b="1">
                <a:solidFill>
                  <a:srgbClr val="FFFFFF"/>
                </a:solidFill>
                <a:latin typeface="Times" pitchFamily="18" charset="0"/>
              </a:rPr>
              <a:t>Hurricane Isabel 2003</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WordArt 3"/>
          <p:cNvSpPr>
            <a:spLocks noChangeArrowheads="1" noChangeShapeType="1" noTextEdit="1"/>
          </p:cNvSpPr>
          <p:nvPr/>
        </p:nvSpPr>
        <p:spPr bwMode="auto">
          <a:xfrm>
            <a:off x="1498600" y="228600"/>
            <a:ext cx="58928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solidFill>
                  <a:srgbClr val="FFC000"/>
                </a:solidFill>
                <a:latin typeface="Arial Black"/>
              </a:rPr>
              <a:t>A pre-existing "Trigger"...</a:t>
            </a:r>
          </a:p>
        </p:txBody>
      </p:sp>
      <p:sp>
        <p:nvSpPr>
          <p:cNvPr id="49156" name="TextBox 3"/>
          <p:cNvSpPr txBox="1">
            <a:spLocks noChangeArrowheads="1"/>
          </p:cNvSpPr>
          <p:nvPr/>
        </p:nvSpPr>
        <p:spPr bwMode="auto">
          <a:xfrm>
            <a:off x="2133600" y="1200150"/>
            <a:ext cx="4784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b="1">
                <a:latin typeface="Calibri" pitchFamily="34" charset="0"/>
              </a:rPr>
              <a:t>Tropical waves triggering convection</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8175"/>
            <a:ext cx="9144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7571" name="Text Box 3"/>
          <p:cNvSpPr txBox="1">
            <a:spLocks noChangeArrowheads="1"/>
          </p:cNvSpPr>
          <p:nvPr/>
        </p:nvSpPr>
        <p:spPr bwMode="auto">
          <a:xfrm>
            <a:off x="6240463" y="1828800"/>
            <a:ext cx="2903537" cy="457200"/>
          </a:xfrm>
          <a:prstGeom prst="rect">
            <a:avLst/>
          </a:prstGeom>
          <a:noFill/>
          <a:ln w="9525">
            <a:noFill/>
            <a:miter lim="800000"/>
            <a:headEnd/>
            <a:tailEnd/>
          </a:ln>
          <a:effectLst/>
        </p:spPr>
        <p:txBody>
          <a:bodyPr>
            <a:spAutoFit/>
          </a:bodyPr>
          <a:lstStyle/>
          <a:p>
            <a:pPr eaLnBrk="0" hangingPunct="0">
              <a:defRPr/>
            </a:pPr>
            <a:r>
              <a:rPr lang="en-US" sz="2400" b="1">
                <a:solidFill>
                  <a:srgbClr val="FFFFFF"/>
                </a:solidFill>
                <a:effectLst>
                  <a:outerShdw blurRad="38100" dist="38100" dir="2700000" algn="tl">
                    <a:srgbClr val="000000"/>
                  </a:outerShdw>
                </a:effectLst>
                <a:latin typeface="Times New Roman" pitchFamily="18" charset="0"/>
              </a:rPr>
              <a:t>Outflow (“Exhaust”)</a:t>
            </a:r>
            <a:endParaRPr lang="en-US" sz="2800">
              <a:solidFill>
                <a:srgbClr val="FFFFFF"/>
              </a:solidFill>
              <a:latin typeface="Times New Roman" pitchFamily="18" charset="0"/>
            </a:endParaRPr>
          </a:p>
        </p:txBody>
      </p:sp>
      <p:sp>
        <p:nvSpPr>
          <p:cNvPr id="877572" name="Text Box 4"/>
          <p:cNvSpPr txBox="1">
            <a:spLocks noChangeArrowheads="1"/>
          </p:cNvSpPr>
          <p:nvPr/>
        </p:nvSpPr>
        <p:spPr bwMode="auto">
          <a:xfrm>
            <a:off x="762000" y="4724400"/>
            <a:ext cx="2816225" cy="457200"/>
          </a:xfrm>
          <a:prstGeom prst="rect">
            <a:avLst/>
          </a:prstGeom>
          <a:noFill/>
          <a:ln w="9525">
            <a:noFill/>
            <a:miter lim="800000"/>
            <a:headEnd/>
            <a:tailEnd/>
          </a:ln>
          <a:effectLst/>
        </p:spPr>
        <p:txBody>
          <a:bodyPr>
            <a:spAutoFit/>
          </a:bodyPr>
          <a:lstStyle/>
          <a:p>
            <a:pPr eaLnBrk="0" hangingPunct="0">
              <a:defRPr/>
            </a:pPr>
            <a:r>
              <a:rPr lang="en-US" sz="2400" b="1">
                <a:solidFill>
                  <a:srgbClr val="3C0CCC"/>
                </a:solidFill>
                <a:effectLst>
                  <a:outerShdw blurRad="38100" dist="38100" dir="2700000" algn="tl">
                    <a:srgbClr val="000000"/>
                  </a:outerShdw>
                </a:effectLst>
                <a:latin typeface="Times New Roman" pitchFamily="18" charset="0"/>
              </a:rPr>
              <a:t>Ocean (“Fuel”)</a:t>
            </a:r>
            <a:endParaRPr lang="en-US" sz="2800">
              <a:solidFill>
                <a:srgbClr val="FFFFFF"/>
              </a:solidFill>
              <a:latin typeface="Times New Roman" pitchFamily="18" charset="0"/>
            </a:endParaRPr>
          </a:p>
        </p:txBody>
      </p:sp>
      <p:sp>
        <p:nvSpPr>
          <p:cNvPr id="877573" name="Text Box 5"/>
          <p:cNvSpPr txBox="1">
            <a:spLocks noChangeArrowheads="1"/>
          </p:cNvSpPr>
          <p:nvPr/>
        </p:nvSpPr>
        <p:spPr bwMode="auto">
          <a:xfrm>
            <a:off x="1066800" y="2057400"/>
            <a:ext cx="2189163" cy="822325"/>
          </a:xfrm>
          <a:prstGeom prst="rect">
            <a:avLst/>
          </a:prstGeom>
          <a:noFill/>
          <a:ln w="9525">
            <a:noFill/>
            <a:miter lim="800000"/>
            <a:headEnd/>
            <a:tailEnd/>
          </a:ln>
          <a:effectLst/>
        </p:spPr>
        <p:txBody>
          <a:bodyPr>
            <a:spAutoFit/>
          </a:bodyPr>
          <a:lstStyle/>
          <a:p>
            <a:pPr eaLnBrk="0" hangingPunct="0">
              <a:defRPr/>
            </a:pPr>
            <a:r>
              <a:rPr lang="en-US" sz="2400" b="1">
                <a:solidFill>
                  <a:srgbClr val="FF021B"/>
                </a:solidFill>
                <a:effectLst>
                  <a:outerShdw blurRad="38100" dist="38100" dir="2700000" algn="tl">
                    <a:srgbClr val="000000"/>
                  </a:outerShdw>
                </a:effectLst>
                <a:latin typeface="Times New Roman" pitchFamily="18" charset="0"/>
              </a:rPr>
              <a:t>Energy Release</a:t>
            </a:r>
          </a:p>
          <a:p>
            <a:pPr eaLnBrk="0" hangingPunct="0">
              <a:defRPr/>
            </a:pPr>
            <a:r>
              <a:rPr lang="en-US" sz="2400" b="1">
                <a:solidFill>
                  <a:srgbClr val="FF021B"/>
                </a:solidFill>
                <a:effectLst>
                  <a:outerShdw blurRad="38100" dist="38100" dir="2700000" algn="tl">
                    <a:srgbClr val="000000"/>
                  </a:outerShdw>
                </a:effectLst>
                <a:latin typeface="Times New Roman" pitchFamily="18" charset="0"/>
              </a:rPr>
              <a:t>(“Cylinders”)</a:t>
            </a:r>
            <a:endParaRPr lang="en-US" sz="2800">
              <a:solidFill>
                <a:srgbClr val="FFFFFF"/>
              </a:solidFill>
              <a:latin typeface="Times New Roman" pitchFamily="18" charset="0"/>
            </a:endParaRPr>
          </a:p>
        </p:txBody>
      </p:sp>
      <p:sp>
        <p:nvSpPr>
          <p:cNvPr id="50182" name="Line 6"/>
          <p:cNvSpPr>
            <a:spLocks noChangeShapeType="1"/>
          </p:cNvSpPr>
          <p:nvPr/>
        </p:nvSpPr>
        <p:spPr bwMode="auto">
          <a:xfrm flipH="1">
            <a:off x="5715000" y="2286000"/>
            <a:ext cx="990600" cy="7620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3" name="Line 7"/>
          <p:cNvSpPr>
            <a:spLocks noChangeShapeType="1"/>
          </p:cNvSpPr>
          <p:nvPr/>
        </p:nvSpPr>
        <p:spPr bwMode="auto">
          <a:xfrm>
            <a:off x="3048000" y="2743200"/>
            <a:ext cx="990600" cy="914400"/>
          </a:xfrm>
          <a:prstGeom prst="line">
            <a:avLst/>
          </a:prstGeom>
          <a:noFill/>
          <a:ln w="38100">
            <a:solidFill>
              <a:srgbClr val="FFFF00"/>
            </a:solidFill>
            <a:round/>
            <a:headEn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4" name="Line 8"/>
          <p:cNvSpPr>
            <a:spLocks noChangeShapeType="1"/>
          </p:cNvSpPr>
          <p:nvPr/>
        </p:nvSpPr>
        <p:spPr bwMode="auto">
          <a:xfrm>
            <a:off x="3276600" y="2971800"/>
            <a:ext cx="1905000" cy="762000"/>
          </a:xfrm>
          <a:prstGeom prst="line">
            <a:avLst/>
          </a:prstGeom>
          <a:noFill/>
          <a:ln w="38100">
            <a:solidFill>
              <a:srgbClr val="FFFF00"/>
            </a:solidFill>
            <a:round/>
            <a:headEn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5" name="WordArt 9"/>
          <p:cNvSpPr>
            <a:spLocks noChangeArrowheads="1" noChangeShapeType="1" noTextEdit="1"/>
          </p:cNvSpPr>
          <p:nvPr/>
        </p:nvSpPr>
        <p:spPr bwMode="auto">
          <a:xfrm>
            <a:off x="1905000" y="304800"/>
            <a:ext cx="5207000" cy="1371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C000"/>
                </a:solidFill>
                <a:latin typeface="Impact"/>
              </a:rPr>
              <a:t>Nature's great heat engine...</a:t>
            </a:r>
          </a:p>
          <a:p>
            <a:pPr algn="ctr"/>
            <a:r>
              <a:rPr lang="en-US" sz="3600" kern="10">
                <a:ln w="19050">
                  <a:solidFill>
                    <a:srgbClr val="99CCFF"/>
                  </a:solidFill>
                  <a:round/>
                  <a:headEnd/>
                  <a:tailEnd/>
                </a:ln>
                <a:solidFill>
                  <a:srgbClr val="FFC000"/>
                </a:solidFill>
                <a:latin typeface="Impact"/>
              </a:rPr>
              <a:t>The Hurricane </a:t>
            </a:r>
          </a:p>
        </p:txBody>
      </p:sp>
      <p:sp>
        <p:nvSpPr>
          <p:cNvPr id="50186" name="Line 10"/>
          <p:cNvSpPr>
            <a:spLocks noChangeShapeType="1"/>
          </p:cNvSpPr>
          <p:nvPr/>
        </p:nvSpPr>
        <p:spPr bwMode="auto">
          <a:xfrm>
            <a:off x="1371600" y="5105400"/>
            <a:ext cx="381000" cy="381000"/>
          </a:xfrm>
          <a:prstGeom prst="line">
            <a:avLst/>
          </a:prstGeom>
          <a:noFill/>
          <a:ln w="38100">
            <a:solidFill>
              <a:srgbClr val="3C0CCC"/>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7" name="Rectangle 11"/>
          <p:cNvSpPr>
            <a:spLocks noChangeArrowheads="1"/>
          </p:cNvSpPr>
          <p:nvPr/>
        </p:nvSpPr>
        <p:spPr bwMode="auto">
          <a:xfrm>
            <a:off x="7467600" y="5410200"/>
            <a:ext cx="914400" cy="228600"/>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endParaRPr lang="en-US" altLang="en-US" sz="2400">
              <a:solidFill>
                <a:srgbClr val="FFFFFF"/>
              </a:solidFill>
            </a:endParaRPr>
          </a:p>
        </p:txBody>
      </p:sp>
      <p:sp>
        <p:nvSpPr>
          <p:cNvPr id="50188" name="Rectangle 12"/>
          <p:cNvSpPr>
            <a:spLocks noChangeArrowheads="1"/>
          </p:cNvSpPr>
          <p:nvPr/>
        </p:nvSpPr>
        <p:spPr bwMode="auto">
          <a:xfrm>
            <a:off x="7391400" y="5410200"/>
            <a:ext cx="457200" cy="228600"/>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eaLnBrk="1" hangingPunct="1">
              <a:spcBef>
                <a:spcPct val="0"/>
              </a:spcBef>
              <a:buClrTx/>
              <a:buSzTx/>
              <a:buFontTx/>
              <a:buNone/>
            </a:pPr>
            <a:endParaRPr lang="en-US" altLang="en-US" sz="2400">
              <a:solidFill>
                <a:srgbClr val="FFFFFF"/>
              </a:solidFill>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28600" y="1100138"/>
            <a:ext cx="3414713" cy="5224462"/>
          </a:xfrm>
        </p:spPr>
        <p:txBody>
          <a:bodyPr rtlCol="0">
            <a:noAutofit/>
          </a:bodyPr>
          <a:lstStyle/>
          <a:p>
            <a:pPr eaLnBrk="1" fontAlgn="auto" hangingPunct="1">
              <a:lnSpc>
                <a:spcPct val="90000"/>
              </a:lnSpc>
              <a:spcBef>
                <a:spcPts val="300"/>
              </a:spcBef>
              <a:spcAft>
                <a:spcPts val="0"/>
              </a:spcAft>
              <a:buFont typeface="Arial" pitchFamily="34" charset="0"/>
              <a:buChar char="•"/>
              <a:defRPr/>
            </a:pPr>
            <a:r>
              <a:rPr lang="en-US" sz="1600" b="1" dirty="0" smtClean="0">
                <a:ea typeface="ＭＳ Ｐゴシック" charset="-128"/>
              </a:rPr>
              <a:t>In-situ</a:t>
            </a:r>
          </a:p>
          <a:p>
            <a:pPr lvl="1" eaLnBrk="1" fontAlgn="auto" hangingPunct="1">
              <a:lnSpc>
                <a:spcPct val="90000"/>
              </a:lnSpc>
              <a:spcBef>
                <a:spcPts val="300"/>
              </a:spcBef>
              <a:spcAft>
                <a:spcPts val="0"/>
              </a:spcAft>
              <a:buFont typeface="Arial" pitchFamily="34" charset="0"/>
              <a:buChar char="–"/>
              <a:defRPr/>
            </a:pPr>
            <a:r>
              <a:rPr lang="en-US" sz="1400" dirty="0" smtClean="0">
                <a:ea typeface="ＭＳ Ｐゴシック" charset="-128"/>
              </a:rPr>
              <a:t>Wind, press., temp.</a:t>
            </a:r>
          </a:p>
          <a:p>
            <a:pPr lvl="1" eaLnBrk="1" fontAlgn="auto" hangingPunct="1">
              <a:lnSpc>
                <a:spcPct val="90000"/>
              </a:lnSpc>
              <a:spcBef>
                <a:spcPts val="300"/>
              </a:spcBef>
              <a:spcAft>
                <a:spcPts val="0"/>
              </a:spcAft>
              <a:buFont typeface="Arial" pitchFamily="34" charset="0"/>
              <a:buChar char="–"/>
              <a:defRPr/>
            </a:pPr>
            <a:endParaRPr lang="en-US" sz="1400" dirty="0">
              <a:ea typeface="ＭＳ Ｐゴシック" charset="-128"/>
            </a:endParaRPr>
          </a:p>
          <a:p>
            <a:pPr lvl="1" eaLnBrk="1" fontAlgn="auto" hangingPunct="1">
              <a:lnSpc>
                <a:spcPct val="90000"/>
              </a:lnSpc>
              <a:spcBef>
                <a:spcPts val="300"/>
              </a:spcBef>
              <a:spcAft>
                <a:spcPts val="0"/>
              </a:spcAft>
              <a:buFont typeface="Arial" pitchFamily="34" charset="0"/>
              <a:buChar char="–"/>
              <a:defRPr/>
            </a:pPr>
            <a:endParaRPr lang="en-US" sz="1400" dirty="0" smtClean="0">
              <a:ea typeface="ＭＳ Ｐゴシック" charset="-128"/>
            </a:endParaRPr>
          </a:p>
          <a:p>
            <a:pPr lvl="1" eaLnBrk="1" fontAlgn="auto" hangingPunct="1">
              <a:lnSpc>
                <a:spcPct val="90000"/>
              </a:lnSpc>
              <a:spcBef>
                <a:spcPts val="300"/>
              </a:spcBef>
              <a:spcAft>
                <a:spcPts val="0"/>
              </a:spcAft>
              <a:buFont typeface="Arial" pitchFamily="34" charset="0"/>
              <a:buChar char="–"/>
              <a:defRPr/>
            </a:pPr>
            <a:endParaRPr lang="en-US" sz="1400" dirty="0" smtClean="0">
              <a:ea typeface="ＭＳ Ｐゴシック" charset="-128"/>
            </a:endParaRPr>
          </a:p>
          <a:p>
            <a:pPr lvl="1" eaLnBrk="1" fontAlgn="auto" hangingPunct="1">
              <a:lnSpc>
                <a:spcPct val="90000"/>
              </a:lnSpc>
              <a:spcBef>
                <a:spcPts val="300"/>
              </a:spcBef>
              <a:spcAft>
                <a:spcPts val="0"/>
              </a:spcAft>
              <a:buFont typeface="Arial" pitchFamily="34" charset="0"/>
              <a:buChar char="–"/>
              <a:defRPr/>
            </a:pPr>
            <a:endParaRPr lang="en-US" sz="1400" dirty="0" smtClean="0">
              <a:ea typeface="ＭＳ Ｐゴシック" charset="-128"/>
            </a:endParaRPr>
          </a:p>
          <a:p>
            <a:pPr lvl="1" eaLnBrk="1" fontAlgn="auto" hangingPunct="1">
              <a:lnSpc>
                <a:spcPct val="90000"/>
              </a:lnSpc>
              <a:spcBef>
                <a:spcPts val="300"/>
              </a:spcBef>
              <a:spcAft>
                <a:spcPts val="0"/>
              </a:spcAft>
              <a:buFont typeface="Arial" pitchFamily="34" charset="0"/>
              <a:buChar char="–"/>
              <a:defRPr/>
            </a:pPr>
            <a:endParaRPr lang="en-US" sz="1400" dirty="0" smtClean="0">
              <a:ea typeface="ＭＳ Ｐゴシック" charset="-128"/>
            </a:endParaRPr>
          </a:p>
          <a:p>
            <a:pPr eaLnBrk="1" fontAlgn="auto" hangingPunct="1">
              <a:lnSpc>
                <a:spcPct val="90000"/>
              </a:lnSpc>
              <a:spcBef>
                <a:spcPts val="300"/>
              </a:spcBef>
              <a:spcAft>
                <a:spcPts val="0"/>
              </a:spcAft>
              <a:buFont typeface="Arial" pitchFamily="34" charset="0"/>
              <a:buChar char="•"/>
              <a:defRPr/>
            </a:pPr>
            <a:r>
              <a:rPr lang="en-US" sz="1600" b="1" dirty="0" smtClean="0">
                <a:ea typeface="ＭＳ Ｐゴシック" charset="-128"/>
              </a:rPr>
              <a:t>Expendables</a:t>
            </a:r>
          </a:p>
          <a:p>
            <a:pPr lvl="1" eaLnBrk="1" fontAlgn="auto" hangingPunct="1">
              <a:lnSpc>
                <a:spcPct val="90000"/>
              </a:lnSpc>
              <a:spcBef>
                <a:spcPts val="300"/>
              </a:spcBef>
              <a:spcAft>
                <a:spcPts val="0"/>
              </a:spcAft>
              <a:buFont typeface="Arial" pitchFamily="34" charset="0"/>
              <a:buChar char="–"/>
              <a:defRPr/>
            </a:pPr>
            <a:r>
              <a:rPr lang="en-US" sz="1400" dirty="0" err="1" smtClean="0">
                <a:ea typeface="ＭＳ Ｐゴシック" charset="-128"/>
              </a:rPr>
              <a:t>Dropsondes</a:t>
            </a:r>
            <a:endParaRPr lang="en-US" sz="1400" dirty="0" smtClean="0">
              <a:ea typeface="ＭＳ Ｐゴシック" charset="-128"/>
            </a:endParaRPr>
          </a:p>
          <a:p>
            <a:pPr lvl="1" eaLnBrk="1" fontAlgn="auto" hangingPunct="1">
              <a:lnSpc>
                <a:spcPct val="90000"/>
              </a:lnSpc>
              <a:spcBef>
                <a:spcPts val="300"/>
              </a:spcBef>
              <a:spcAft>
                <a:spcPts val="0"/>
              </a:spcAft>
              <a:buFont typeface="Arial" pitchFamily="34" charset="0"/>
              <a:buChar char="–"/>
              <a:defRPr/>
            </a:pPr>
            <a:r>
              <a:rPr lang="en-US" sz="1400" dirty="0" smtClean="0">
                <a:ea typeface="ＭＳ Ｐゴシック" charset="-128"/>
              </a:rPr>
              <a:t>AXBT, AXCP, buoy</a:t>
            </a:r>
          </a:p>
          <a:p>
            <a:pPr lvl="1" eaLnBrk="1" fontAlgn="auto" hangingPunct="1">
              <a:lnSpc>
                <a:spcPct val="90000"/>
              </a:lnSpc>
              <a:spcBef>
                <a:spcPts val="300"/>
              </a:spcBef>
              <a:spcAft>
                <a:spcPts val="0"/>
              </a:spcAft>
              <a:buFont typeface="Arial" pitchFamily="34" charset="0"/>
              <a:buChar char="–"/>
              <a:defRPr/>
            </a:pPr>
            <a:endParaRPr lang="en-US" sz="1400" dirty="0" smtClean="0">
              <a:ea typeface="ＭＳ Ｐゴシック" charset="-128"/>
            </a:endParaRPr>
          </a:p>
          <a:p>
            <a:pPr lvl="1" eaLnBrk="1" fontAlgn="auto" hangingPunct="1">
              <a:lnSpc>
                <a:spcPct val="90000"/>
              </a:lnSpc>
              <a:spcBef>
                <a:spcPts val="300"/>
              </a:spcBef>
              <a:spcAft>
                <a:spcPts val="0"/>
              </a:spcAft>
              <a:buFont typeface="Arial" pitchFamily="34" charset="0"/>
              <a:buChar char="–"/>
              <a:defRPr/>
            </a:pPr>
            <a:endParaRPr lang="en-US" sz="1400" dirty="0" smtClean="0">
              <a:ea typeface="ＭＳ Ｐゴシック" charset="-128"/>
            </a:endParaRPr>
          </a:p>
          <a:p>
            <a:pPr lvl="1" eaLnBrk="1" fontAlgn="auto" hangingPunct="1">
              <a:lnSpc>
                <a:spcPct val="90000"/>
              </a:lnSpc>
              <a:spcBef>
                <a:spcPts val="300"/>
              </a:spcBef>
              <a:spcAft>
                <a:spcPts val="0"/>
              </a:spcAft>
              <a:buFont typeface="Arial" pitchFamily="34" charset="0"/>
              <a:buChar char="–"/>
              <a:defRPr/>
            </a:pPr>
            <a:endParaRPr lang="en-US" sz="1400" dirty="0" smtClean="0">
              <a:ea typeface="ＭＳ Ｐゴシック" charset="-128"/>
            </a:endParaRPr>
          </a:p>
          <a:p>
            <a:pPr lvl="1" eaLnBrk="1" fontAlgn="auto" hangingPunct="1">
              <a:lnSpc>
                <a:spcPct val="90000"/>
              </a:lnSpc>
              <a:spcBef>
                <a:spcPts val="300"/>
              </a:spcBef>
              <a:spcAft>
                <a:spcPts val="0"/>
              </a:spcAft>
              <a:buFont typeface="Arial" pitchFamily="34" charset="0"/>
              <a:buChar char="–"/>
              <a:defRPr/>
            </a:pPr>
            <a:endParaRPr lang="en-US" sz="1400" dirty="0" smtClean="0">
              <a:ea typeface="ＭＳ Ｐゴシック" charset="-128"/>
            </a:endParaRPr>
          </a:p>
          <a:p>
            <a:pPr eaLnBrk="1" fontAlgn="auto" hangingPunct="1">
              <a:lnSpc>
                <a:spcPct val="90000"/>
              </a:lnSpc>
              <a:spcBef>
                <a:spcPts val="300"/>
              </a:spcBef>
              <a:spcAft>
                <a:spcPts val="0"/>
              </a:spcAft>
              <a:buFont typeface="Arial" pitchFamily="34" charset="0"/>
              <a:buChar char="•"/>
              <a:defRPr/>
            </a:pPr>
            <a:endParaRPr lang="en-US" sz="1100" dirty="0" smtClean="0">
              <a:ea typeface="ＭＳ Ｐゴシック" charset="-128"/>
            </a:endParaRPr>
          </a:p>
          <a:p>
            <a:pPr eaLnBrk="1" fontAlgn="auto" hangingPunct="1">
              <a:lnSpc>
                <a:spcPct val="90000"/>
              </a:lnSpc>
              <a:spcBef>
                <a:spcPts val="300"/>
              </a:spcBef>
              <a:spcAft>
                <a:spcPts val="0"/>
              </a:spcAft>
              <a:buFont typeface="Arial" pitchFamily="34" charset="0"/>
              <a:buChar char="•"/>
              <a:defRPr/>
            </a:pPr>
            <a:endParaRPr lang="en-US" sz="1100" dirty="0" smtClean="0">
              <a:ea typeface="ＭＳ Ｐゴシック" charset="-128"/>
            </a:endParaRPr>
          </a:p>
          <a:p>
            <a:pPr eaLnBrk="1" fontAlgn="auto" hangingPunct="1">
              <a:lnSpc>
                <a:spcPct val="90000"/>
              </a:lnSpc>
              <a:spcBef>
                <a:spcPts val="300"/>
              </a:spcBef>
              <a:spcAft>
                <a:spcPts val="0"/>
              </a:spcAft>
              <a:buFont typeface="Arial" pitchFamily="34" charset="0"/>
              <a:buChar char="•"/>
              <a:defRPr/>
            </a:pPr>
            <a:r>
              <a:rPr lang="en-US" sz="1600" b="1" dirty="0" smtClean="0">
                <a:ea typeface="ＭＳ Ｐゴシック" charset="-128"/>
              </a:rPr>
              <a:t>Remote Sensors</a:t>
            </a:r>
          </a:p>
          <a:p>
            <a:pPr lvl="1" eaLnBrk="1" fontAlgn="auto" hangingPunct="1">
              <a:lnSpc>
                <a:spcPct val="90000"/>
              </a:lnSpc>
              <a:spcBef>
                <a:spcPts val="300"/>
              </a:spcBef>
              <a:spcAft>
                <a:spcPts val="0"/>
              </a:spcAft>
              <a:buFont typeface="Arial" pitchFamily="34" charset="0"/>
              <a:buChar char="–"/>
              <a:defRPr/>
            </a:pPr>
            <a:r>
              <a:rPr lang="en-US" sz="1400" dirty="0" smtClean="0">
                <a:ea typeface="ＭＳ Ｐゴシック" charset="-128"/>
              </a:rPr>
              <a:t>Tail Doppler Radar (TDR)</a:t>
            </a:r>
          </a:p>
          <a:p>
            <a:pPr lvl="1" eaLnBrk="1" fontAlgn="auto" hangingPunct="1">
              <a:lnSpc>
                <a:spcPct val="90000"/>
              </a:lnSpc>
              <a:spcBef>
                <a:spcPts val="300"/>
              </a:spcBef>
              <a:spcAft>
                <a:spcPts val="0"/>
              </a:spcAft>
              <a:buFont typeface="Arial" pitchFamily="34" charset="0"/>
              <a:buChar char="–"/>
              <a:defRPr/>
            </a:pPr>
            <a:r>
              <a:rPr lang="en-US" sz="1400" dirty="0" smtClean="0">
                <a:ea typeface="ＭＳ Ｐゴシック" charset="-128"/>
              </a:rPr>
              <a:t>SFMR</a:t>
            </a:r>
          </a:p>
          <a:p>
            <a:pPr lvl="1" eaLnBrk="1" fontAlgn="auto" hangingPunct="1">
              <a:lnSpc>
                <a:spcPct val="90000"/>
              </a:lnSpc>
              <a:spcBef>
                <a:spcPts val="300"/>
              </a:spcBef>
              <a:spcAft>
                <a:spcPts val="0"/>
              </a:spcAft>
              <a:buFont typeface="Arial" pitchFamily="34" charset="0"/>
              <a:buChar char="–"/>
              <a:defRPr/>
            </a:pPr>
            <a:r>
              <a:rPr lang="en-US" sz="1400" dirty="0" smtClean="0">
                <a:ea typeface="ＭＳ Ｐゴシック" charset="-128"/>
              </a:rPr>
              <a:t>Doppler Wind Lidar (DWL)</a:t>
            </a:r>
          </a:p>
          <a:p>
            <a:pPr lvl="1" eaLnBrk="1" fontAlgn="auto" hangingPunct="1">
              <a:lnSpc>
                <a:spcPct val="90000"/>
              </a:lnSpc>
              <a:spcBef>
                <a:spcPts val="300"/>
              </a:spcBef>
              <a:spcAft>
                <a:spcPts val="0"/>
              </a:spcAft>
              <a:buFont typeface="Arial" pitchFamily="34" charset="0"/>
              <a:buChar char="–"/>
              <a:defRPr/>
            </a:pPr>
            <a:r>
              <a:rPr lang="en-US" sz="1400" dirty="0" smtClean="0">
                <a:ea typeface="ＭＳ Ｐゴシック" charset="-128"/>
              </a:rPr>
              <a:t>Scanning Radar Altimeter </a:t>
            </a:r>
          </a:p>
          <a:p>
            <a:pPr lvl="1" eaLnBrk="1" fontAlgn="auto" hangingPunct="1">
              <a:lnSpc>
                <a:spcPct val="90000"/>
              </a:lnSpc>
              <a:spcBef>
                <a:spcPts val="300"/>
              </a:spcBef>
              <a:spcAft>
                <a:spcPts val="0"/>
              </a:spcAft>
              <a:buFont typeface="Arial" pitchFamily="34" charset="0"/>
              <a:buChar char="–"/>
              <a:defRPr/>
            </a:pPr>
            <a:r>
              <a:rPr lang="en-US" sz="1400" dirty="0" err="1" smtClean="0">
                <a:ea typeface="ＭＳ Ｐゴシック" charset="-128"/>
              </a:rPr>
              <a:t>Scatterometer</a:t>
            </a:r>
            <a:r>
              <a:rPr lang="en-US" sz="1400" dirty="0" smtClean="0">
                <a:ea typeface="ＭＳ Ｐゴシック" charset="-128"/>
              </a:rPr>
              <a:t>/ profiler</a:t>
            </a:r>
          </a:p>
          <a:p>
            <a:pPr marL="457200" lvl="1" indent="0" eaLnBrk="1" fontAlgn="auto" hangingPunct="1">
              <a:lnSpc>
                <a:spcPct val="90000"/>
              </a:lnSpc>
              <a:spcBef>
                <a:spcPts val="300"/>
              </a:spcBef>
              <a:spcAft>
                <a:spcPts val="0"/>
              </a:spcAft>
              <a:buFont typeface="Arial" charset="0"/>
              <a:buNone/>
              <a:defRPr/>
            </a:pPr>
            <a:endParaRPr lang="en-US" sz="500" dirty="0" smtClean="0">
              <a:ea typeface="ＭＳ Ｐゴシック" charset="-128"/>
            </a:endParaRPr>
          </a:p>
          <a:p>
            <a:pPr eaLnBrk="1" fontAlgn="auto" hangingPunct="1">
              <a:lnSpc>
                <a:spcPct val="90000"/>
              </a:lnSpc>
              <a:spcBef>
                <a:spcPts val="300"/>
              </a:spcBef>
              <a:spcAft>
                <a:spcPts val="0"/>
              </a:spcAft>
              <a:defRPr/>
            </a:pPr>
            <a:r>
              <a:rPr lang="en-US" sz="1600" b="1" dirty="0" smtClean="0">
                <a:ea typeface="ＭＳ Ｐゴシック" charset="-128"/>
              </a:rPr>
              <a:t>Platforms</a:t>
            </a:r>
          </a:p>
          <a:p>
            <a:pPr lvl="1" eaLnBrk="1" fontAlgn="auto" hangingPunct="1">
              <a:lnSpc>
                <a:spcPct val="90000"/>
              </a:lnSpc>
              <a:spcBef>
                <a:spcPts val="300"/>
              </a:spcBef>
              <a:spcAft>
                <a:spcPts val="0"/>
              </a:spcAft>
              <a:buFont typeface="Arial" pitchFamily="34" charset="0"/>
              <a:buChar char="–"/>
              <a:defRPr/>
            </a:pPr>
            <a:r>
              <a:rPr lang="en-US" sz="1400" dirty="0" smtClean="0">
                <a:ea typeface="ＭＳ Ｐゴシック" charset="-128"/>
              </a:rPr>
              <a:t>Unmanned Aerial Systems (UAS)</a:t>
            </a:r>
          </a:p>
        </p:txBody>
      </p:sp>
      <p:pic>
        <p:nvPicPr>
          <p:cNvPr id="51203" name="Picture 5"/>
          <p:cNvPicPr>
            <a:picLocks noChangeAspect="1" noChangeArrowheads="1"/>
          </p:cNvPicPr>
          <p:nvPr/>
        </p:nvPicPr>
        <p:blipFill>
          <a:blip r:embed="rId3">
            <a:extLst>
              <a:ext uri="{28A0092B-C50C-407E-A947-70E740481C1C}">
                <a14:useLocalDpi xmlns:a14="http://schemas.microsoft.com/office/drawing/2010/main" val="0"/>
              </a:ext>
            </a:extLst>
          </a:blip>
          <a:srcRect l="2910" r="3792" b="714"/>
          <a:stretch>
            <a:fillRect/>
          </a:stretch>
        </p:blipFill>
        <p:spPr bwMode="auto">
          <a:xfrm>
            <a:off x="6553200" y="1363663"/>
            <a:ext cx="22701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noaap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3" y="1682750"/>
            <a:ext cx="31099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9" descr="gonzoi"/>
          <p:cNvPicPr>
            <a:picLocks noChangeAspect="1" noChangeArrowheads="1"/>
          </p:cNvPicPr>
          <p:nvPr/>
        </p:nvPicPr>
        <p:blipFill>
          <a:blip r:embed="rId5">
            <a:extLst>
              <a:ext uri="{28A0092B-C50C-407E-A947-70E740481C1C}">
                <a14:useLocalDpi xmlns:a14="http://schemas.microsoft.com/office/drawing/2010/main" val="0"/>
              </a:ext>
            </a:extLst>
          </a:blip>
          <a:srcRect l="1254" t="21040" b="27527"/>
          <a:stretch>
            <a:fillRect/>
          </a:stretch>
        </p:blipFill>
        <p:spPr bwMode="auto">
          <a:xfrm>
            <a:off x="403225" y="3578225"/>
            <a:ext cx="30099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33"/>
          <p:cNvPicPr>
            <a:picLocks noChangeAspect="1" noChangeArrowheads="1"/>
          </p:cNvPicPr>
          <p:nvPr/>
        </p:nvPicPr>
        <p:blipFill>
          <a:blip r:embed="rId6">
            <a:extLst>
              <a:ext uri="{28A0092B-C50C-407E-A947-70E740481C1C}">
                <a14:useLocalDpi xmlns:a14="http://schemas.microsoft.com/office/drawing/2010/main" val="0"/>
              </a:ext>
            </a:extLst>
          </a:blip>
          <a:srcRect l="17357" t="55537" r="15636" b="12070"/>
          <a:stretch>
            <a:fillRect/>
          </a:stretch>
        </p:blipFill>
        <p:spPr bwMode="auto">
          <a:xfrm>
            <a:off x="3630613" y="1552575"/>
            <a:ext cx="2286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07" name="TextBox 12"/>
          <p:cNvSpPr txBox="1">
            <a:spLocks noChangeArrowheads="1"/>
          </p:cNvSpPr>
          <p:nvPr/>
        </p:nvSpPr>
        <p:spPr bwMode="auto">
          <a:xfrm>
            <a:off x="5414963" y="1508125"/>
            <a:ext cx="536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chemeClr val="bg1"/>
                </a:solidFill>
              </a:rPr>
              <a:t>UAS</a:t>
            </a:r>
          </a:p>
        </p:txBody>
      </p:sp>
      <p:pic>
        <p:nvPicPr>
          <p:cNvPr id="51208" name="Picture 16" descr="TDR on tail_r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9038" y="3198813"/>
            <a:ext cx="21463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3" descr="C:\Documents and Settings\gde\My Documents\Lidar Related\P3DWL\Pictures\DSCN2201.JPG"/>
          <p:cNvPicPr>
            <a:picLocks noChangeAspect="1" noChangeArrowheads="1"/>
          </p:cNvPicPr>
          <p:nvPr/>
        </p:nvPicPr>
        <p:blipFill>
          <a:blip r:embed="rId8">
            <a:extLst>
              <a:ext uri="{28A0092B-C50C-407E-A947-70E740481C1C}">
                <a14:useLocalDpi xmlns:a14="http://schemas.microsoft.com/office/drawing/2010/main" val="0"/>
              </a:ext>
            </a:extLst>
          </a:blip>
          <a:srcRect t="4536" r="17957" b="10649"/>
          <a:stretch>
            <a:fillRect/>
          </a:stretch>
        </p:blipFill>
        <p:spPr bwMode="auto">
          <a:xfrm>
            <a:off x="3729038" y="4889500"/>
            <a:ext cx="214471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27725" y="4511675"/>
            <a:ext cx="3094038"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11" name="Rectangle 7"/>
          <p:cNvSpPr>
            <a:spLocks noGrp="1" noChangeArrowheads="1"/>
          </p:cNvSpPr>
          <p:nvPr>
            <p:ph type="title"/>
          </p:nvPr>
        </p:nvSpPr>
        <p:spPr>
          <a:xfrm>
            <a:off x="0" y="-17463"/>
            <a:ext cx="9144000" cy="931863"/>
          </a:xfrm>
        </p:spPr>
        <p:txBody>
          <a:bodyPr/>
          <a:lstStyle/>
          <a:p>
            <a:pPr eaLnBrk="1" hangingPunct="1"/>
            <a:r>
              <a:rPr lang="en-US" altLang="en-US" sz="4800" smtClean="0">
                <a:solidFill>
                  <a:srgbClr val="FFFF00"/>
                </a:solidFill>
                <a:ea typeface="Calibri" pitchFamily="34" charset="0"/>
                <a:cs typeface="Calibri" pitchFamily="34" charset="0"/>
              </a:rPr>
              <a:t>Tools for observing hurricanes</a:t>
            </a:r>
            <a:endParaRPr lang="en-US" altLang="en-US" sz="3200" smtClean="0">
              <a:solidFill>
                <a:srgbClr val="FFFF00"/>
              </a:solidFill>
              <a:ea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A17E05AB-E837-4BAA-A0A0-7E22B309B123}" type="slidenum">
              <a:rPr lang="en-US" smtClean="0"/>
              <a:pPr>
                <a:defRPr/>
              </a:pPr>
              <a:t>9</a:t>
            </a:fld>
            <a:endParaRPr lang="en-US"/>
          </a:p>
        </p:txBody>
      </p:sp>
      <p:sp>
        <p:nvSpPr>
          <p:cNvPr id="2" name="TextBox 1"/>
          <p:cNvSpPr txBox="1"/>
          <p:nvPr/>
        </p:nvSpPr>
        <p:spPr>
          <a:xfrm>
            <a:off x="3067050" y="1631950"/>
            <a:ext cx="495300" cy="369888"/>
          </a:xfrm>
          <a:prstGeom prst="rect">
            <a:avLst/>
          </a:prstGeom>
          <a:noFill/>
        </p:spPr>
        <p:txBody>
          <a:bodyPr wrap="none">
            <a:spAutoFit/>
          </a:bodyPr>
          <a:lstStyle/>
          <a:p>
            <a:pPr>
              <a:defRPr/>
            </a:pPr>
            <a:r>
              <a:rPr lang="en-US" b="1" dirty="0">
                <a:solidFill>
                  <a:schemeClr val="bg1"/>
                </a:solidFill>
                <a:latin typeface="+mj-lt"/>
              </a:rPr>
              <a:t>P-3</a:t>
            </a:r>
          </a:p>
        </p:txBody>
      </p:sp>
      <p:sp>
        <p:nvSpPr>
          <p:cNvPr id="15" name="TextBox 14"/>
          <p:cNvSpPr txBox="1"/>
          <p:nvPr/>
        </p:nvSpPr>
        <p:spPr>
          <a:xfrm>
            <a:off x="2819400" y="3516313"/>
            <a:ext cx="600075" cy="369887"/>
          </a:xfrm>
          <a:prstGeom prst="rect">
            <a:avLst/>
          </a:prstGeom>
          <a:noFill/>
        </p:spPr>
        <p:txBody>
          <a:bodyPr wrap="none">
            <a:spAutoFit/>
          </a:bodyPr>
          <a:lstStyle/>
          <a:p>
            <a:pPr>
              <a:defRPr/>
            </a:pPr>
            <a:r>
              <a:rPr lang="en-US" b="1" dirty="0">
                <a:solidFill>
                  <a:schemeClr val="bg1"/>
                </a:solidFill>
                <a:latin typeface="+mj-lt"/>
              </a:rPr>
              <a:t>G-IV</a:t>
            </a:r>
          </a:p>
        </p:txBody>
      </p:sp>
      <p:pic>
        <p:nvPicPr>
          <p:cNvPr id="5121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2625" y="1382713"/>
            <a:ext cx="4968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308600" y="4840288"/>
            <a:ext cx="635000" cy="368300"/>
          </a:xfrm>
          <a:prstGeom prst="rect">
            <a:avLst/>
          </a:prstGeom>
          <a:noFill/>
        </p:spPr>
        <p:txBody>
          <a:bodyPr wrap="none">
            <a:spAutoFit/>
          </a:bodyPr>
          <a:lstStyle/>
          <a:p>
            <a:pPr>
              <a:defRPr/>
            </a:pPr>
            <a:r>
              <a:rPr lang="en-US" b="1" dirty="0">
                <a:solidFill>
                  <a:schemeClr val="bg1"/>
                </a:solidFill>
                <a:latin typeface="+mj-lt"/>
              </a:rPr>
              <a:t>DWL</a:t>
            </a:r>
          </a:p>
        </p:txBody>
      </p:sp>
      <p:sp>
        <p:nvSpPr>
          <p:cNvPr id="17" name="TextBox 16"/>
          <p:cNvSpPr txBox="1"/>
          <p:nvPr/>
        </p:nvSpPr>
        <p:spPr>
          <a:xfrm>
            <a:off x="8431213" y="4495800"/>
            <a:ext cx="636587" cy="369888"/>
          </a:xfrm>
          <a:prstGeom prst="rect">
            <a:avLst/>
          </a:prstGeom>
          <a:noFill/>
        </p:spPr>
        <p:txBody>
          <a:bodyPr wrap="none">
            <a:spAutoFit/>
          </a:bodyPr>
          <a:lstStyle/>
          <a:p>
            <a:pPr>
              <a:defRPr/>
            </a:pPr>
            <a:r>
              <a:rPr lang="en-US" b="1" dirty="0">
                <a:latin typeface="+mj-lt"/>
              </a:rPr>
              <a:t>DWL</a:t>
            </a:r>
          </a:p>
        </p:txBody>
      </p:sp>
      <p:sp>
        <p:nvSpPr>
          <p:cNvPr id="18" name="TextBox 17"/>
          <p:cNvSpPr txBox="1"/>
          <p:nvPr/>
        </p:nvSpPr>
        <p:spPr>
          <a:xfrm>
            <a:off x="5318125" y="3143250"/>
            <a:ext cx="574675" cy="369888"/>
          </a:xfrm>
          <a:prstGeom prst="rect">
            <a:avLst/>
          </a:prstGeom>
          <a:noFill/>
        </p:spPr>
        <p:txBody>
          <a:bodyPr wrap="none">
            <a:spAutoFit/>
          </a:bodyPr>
          <a:lstStyle/>
          <a:p>
            <a:pPr>
              <a:defRPr/>
            </a:pPr>
            <a:r>
              <a:rPr lang="en-US" b="1" dirty="0">
                <a:latin typeface="+mj-lt"/>
              </a:rPr>
              <a:t>TDR</a:t>
            </a:r>
          </a:p>
        </p:txBody>
      </p:sp>
      <p:sp>
        <p:nvSpPr>
          <p:cNvPr id="51219" name="TextBox 12"/>
          <p:cNvSpPr txBox="1">
            <a:spLocks noChangeArrowheads="1"/>
          </p:cNvSpPr>
          <p:nvPr/>
        </p:nvSpPr>
        <p:spPr bwMode="auto">
          <a:xfrm>
            <a:off x="6477000" y="4062413"/>
            <a:ext cx="984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chemeClr val="bg1"/>
                </a:solidFill>
              </a:rPr>
              <a:t>dropsonde</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16228</TotalTime>
  <Words>2493</Words>
  <Application>Microsoft Office PowerPoint</Application>
  <PresentationFormat>On-screen Show (4:3)</PresentationFormat>
  <Paragraphs>550</Paragraphs>
  <Slides>60</Slides>
  <Notes>25</Notes>
  <HiddenSlides>0</HiddenSlides>
  <MMClips>4</MMClips>
  <ScaleCrop>false</ScaleCrop>
  <HeadingPairs>
    <vt:vector size="8" baseType="variant">
      <vt:variant>
        <vt:lpstr>Fonts Used</vt:lpstr>
      </vt:variant>
      <vt:variant>
        <vt:i4>11</vt:i4>
      </vt:variant>
      <vt:variant>
        <vt:lpstr>Theme</vt:lpstr>
      </vt:variant>
      <vt:variant>
        <vt:i4>20</vt:i4>
      </vt:variant>
      <vt:variant>
        <vt:lpstr>Embedded OLE Servers</vt:lpstr>
      </vt:variant>
      <vt:variant>
        <vt:i4>1</vt:i4>
      </vt:variant>
      <vt:variant>
        <vt:lpstr>Slide Titles</vt:lpstr>
      </vt:variant>
      <vt:variant>
        <vt:i4>60</vt:i4>
      </vt:variant>
    </vt:vector>
  </HeadingPairs>
  <TitlesOfParts>
    <vt:vector size="92" baseType="lpstr">
      <vt:lpstr>Arial</vt:lpstr>
      <vt:lpstr>Calibri</vt:lpstr>
      <vt:lpstr>Times New Roman</vt:lpstr>
      <vt:lpstr>Wingdings</vt:lpstr>
      <vt:lpstr>Corbel</vt:lpstr>
      <vt:lpstr>MS PGothic</vt:lpstr>
      <vt:lpstr>Century Schoolbook</vt:lpstr>
      <vt:lpstr>Helvetica</vt:lpstr>
      <vt:lpstr>SimSun</vt:lpstr>
      <vt:lpstr>Times</vt:lpstr>
      <vt:lpstr>Arial Unicode MS</vt:lpstr>
      <vt:lpstr>Office Theme</vt:lpstr>
      <vt:lpstr>1_Soaring</vt:lpstr>
      <vt:lpstr>2_Soaring</vt:lpstr>
      <vt:lpstr>3_Soaring</vt:lpstr>
      <vt:lpstr>4_Soaring</vt:lpstr>
      <vt:lpstr>5_Soaring</vt:lpstr>
      <vt:lpstr>6_Soaring</vt:lpstr>
      <vt:lpstr>8_Soaring</vt:lpstr>
      <vt:lpstr>9_Soaring</vt:lpstr>
      <vt:lpstr>10_Soaring</vt:lpstr>
      <vt:lpstr>11_Soaring</vt:lpstr>
      <vt:lpstr>12_Soaring</vt:lpstr>
      <vt:lpstr>14_Soaring</vt:lpstr>
      <vt:lpstr>15_Soaring</vt:lpstr>
      <vt:lpstr>16_Soaring</vt:lpstr>
      <vt:lpstr>17_Soaring</vt:lpstr>
      <vt:lpstr>18_Soaring</vt:lpstr>
      <vt:lpstr>19_Soaring</vt:lpstr>
      <vt:lpstr>20_Soaring</vt:lpstr>
      <vt:lpstr>22_Soaring</vt:lpstr>
      <vt:lpstr>Microsoft Photo Editor 3.0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Tools for observing hurricanes</vt:lpstr>
      <vt:lpstr>PowerPoint Presentation</vt:lpstr>
      <vt:lpstr>Hurricane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Real-time Doppler Radar analyses: Hurricane Katrina (2005)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Robert.Rogers</dc:creator>
  <cp:lastModifiedBy>Robert Rogers</cp:lastModifiedBy>
  <cp:revision>263</cp:revision>
  <dcterms:created xsi:type="dcterms:W3CDTF">2011-04-20T15:23:32Z</dcterms:created>
  <dcterms:modified xsi:type="dcterms:W3CDTF">2016-02-23T16:42:54Z</dcterms:modified>
</cp:coreProperties>
</file>