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Default Extension="tiff" ContentType="image/tiff"/>
  <Override PartName="/ppt/slideMasters/slideMaster7.xml" ContentType="application/vnd.openxmlformats-officedocument.presentationml.slideMaster+xml"/>
  <Override PartName="/ppt/charts/chart4.xml" ContentType="application/vnd.openxmlformats-officedocument.drawingml.char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2" r:id="rId4"/>
    <p:sldMasterId id="2147483694" r:id="rId5"/>
    <p:sldMasterId id="2147483706" r:id="rId6"/>
    <p:sldMasterId id="2147483718" r:id="rId7"/>
  </p:sldMasterIdLst>
  <p:notesMasterIdLst>
    <p:notesMasterId r:id="rId60"/>
  </p:notesMasterIdLst>
  <p:sldIdLst>
    <p:sldId id="274" r:id="rId8"/>
    <p:sldId id="307" r:id="rId9"/>
    <p:sldId id="295" r:id="rId10"/>
    <p:sldId id="297" r:id="rId11"/>
    <p:sldId id="338" r:id="rId12"/>
    <p:sldId id="300" r:id="rId13"/>
    <p:sldId id="299" r:id="rId14"/>
    <p:sldId id="301" r:id="rId15"/>
    <p:sldId id="298" r:id="rId16"/>
    <p:sldId id="318" r:id="rId17"/>
    <p:sldId id="337" r:id="rId18"/>
    <p:sldId id="308" r:id="rId19"/>
    <p:sldId id="313" r:id="rId20"/>
    <p:sldId id="311" r:id="rId21"/>
    <p:sldId id="316" r:id="rId22"/>
    <p:sldId id="317" r:id="rId23"/>
    <p:sldId id="320" r:id="rId24"/>
    <p:sldId id="334" r:id="rId25"/>
    <p:sldId id="321" r:id="rId26"/>
    <p:sldId id="336" r:id="rId27"/>
    <p:sldId id="324" r:id="rId28"/>
    <p:sldId id="329" r:id="rId29"/>
    <p:sldId id="339" r:id="rId30"/>
    <p:sldId id="344" r:id="rId31"/>
    <p:sldId id="284" r:id="rId32"/>
    <p:sldId id="330" r:id="rId33"/>
    <p:sldId id="327" r:id="rId34"/>
    <p:sldId id="340" r:id="rId35"/>
    <p:sldId id="341" r:id="rId36"/>
    <p:sldId id="342" r:id="rId37"/>
    <p:sldId id="343" r:id="rId38"/>
    <p:sldId id="291" r:id="rId39"/>
    <p:sldId id="331" r:id="rId40"/>
    <p:sldId id="294" r:id="rId41"/>
    <p:sldId id="302" r:id="rId42"/>
    <p:sldId id="303" r:id="rId43"/>
    <p:sldId id="304" r:id="rId44"/>
    <p:sldId id="296" r:id="rId45"/>
    <p:sldId id="306" r:id="rId46"/>
    <p:sldId id="257" r:id="rId47"/>
    <p:sldId id="282" r:id="rId48"/>
    <p:sldId id="269" r:id="rId49"/>
    <p:sldId id="264" r:id="rId50"/>
    <p:sldId id="263" r:id="rId51"/>
    <p:sldId id="292" r:id="rId52"/>
    <p:sldId id="333" r:id="rId53"/>
    <p:sldId id="323" r:id="rId54"/>
    <p:sldId id="325" r:id="rId55"/>
    <p:sldId id="290" r:id="rId56"/>
    <p:sldId id="326" r:id="rId57"/>
    <p:sldId id="328" r:id="rId58"/>
    <p:sldId id="277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3366FF"/>
    <a:srgbClr val="0000FF"/>
    <a:srgbClr val="FFFF00"/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ogers\spreadsheets\research\Doppler\Merged_swath_master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rogers\spreadsheets\research\Doppler\Merged_swath_master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tephaniestevenson:rmw_lightning_bins_natl.txt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stephaniestevenson:rmw_lightning_bins_natl.txt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nal%20final%20final\ALL%20level%20final%20burst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nal%20final%20final\ALL%20level%20final%20burst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final%20final%20final\ALL%20level%20final%20burst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lrMapOvr bg1="dk1" tx1="lt1" bg2="dk2" tx2="lt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000000">
                <a:alpha val="60000"/>
              </a:srgbClr>
            </a:solidFill>
          </c:spPr>
          <c:dPt>
            <c:idx val="2"/>
            <c:spPr>
              <a:solidFill>
                <a:srgbClr val="000000">
                  <a:alpha val="60000"/>
                </a:srgbClr>
              </a:solidFill>
              <a:ln w="15875">
                <a:noFill/>
              </a:ln>
            </c:spPr>
          </c:dPt>
          <c:cat>
            <c:strRef>
              <c:f>Sheet11!$L$40:$L$46</c:f>
              <c:strCache>
                <c:ptCount val="7"/>
                <c:pt idx="0">
                  <c:v>0.375</c:v>
                </c:pt>
                <c:pt idx="1">
                  <c:v>0.625</c:v>
                </c:pt>
                <c:pt idx="2">
                  <c:v>0.875</c:v>
                </c:pt>
                <c:pt idx="3">
                  <c:v>1.125</c:v>
                </c:pt>
                <c:pt idx="4">
                  <c:v>1.375</c:v>
                </c:pt>
                <c:pt idx="5">
                  <c:v>1.625</c:v>
                </c:pt>
                <c:pt idx="6">
                  <c:v>&gt; 1.875</c:v>
                </c:pt>
              </c:strCache>
            </c:strRef>
          </c:cat>
          <c:val>
            <c:numRef>
              <c:f>Sheet11!$O$40:$O$46</c:f>
              <c:numCache>
                <c:formatCode>General</c:formatCode>
                <c:ptCount val="7"/>
                <c:pt idx="0">
                  <c:v>4.56989247311828</c:v>
                </c:pt>
                <c:pt idx="1">
                  <c:v>17.06989247311828</c:v>
                </c:pt>
                <c:pt idx="2">
                  <c:v>30.64516129032258</c:v>
                </c:pt>
                <c:pt idx="3">
                  <c:v>27.284946236559083</c:v>
                </c:pt>
                <c:pt idx="4">
                  <c:v>13.03763440860215</c:v>
                </c:pt>
                <c:pt idx="5">
                  <c:v>1.3440860215053789</c:v>
                </c:pt>
                <c:pt idx="6">
                  <c:v>0.13440860215053771</c:v>
                </c:pt>
              </c:numCache>
            </c:numRef>
          </c:val>
        </c:ser>
        <c:dLbls/>
        <c:axId val="73361280"/>
        <c:axId val="73362816"/>
      </c:barChart>
      <c:catAx>
        <c:axId val="73361280"/>
        <c:scaling>
          <c:orientation val="minMax"/>
        </c:scaling>
        <c:delete val="1"/>
        <c:axPos val="b"/>
        <c:numFmt formatCode="General" sourceLinked="1"/>
        <c:tickLblPos val="none"/>
        <c:crossAx val="73362816"/>
        <c:crosses val="autoZero"/>
        <c:auto val="1"/>
        <c:lblAlgn val="ctr"/>
        <c:lblOffset val="100"/>
      </c:catAx>
      <c:valAx>
        <c:axId val="73362816"/>
        <c:scaling>
          <c:orientation val="minMax"/>
          <c:max val="40"/>
        </c:scaling>
        <c:delete val="1"/>
        <c:axPos val="l"/>
        <c:majorGridlines/>
        <c:numFmt formatCode="General" sourceLinked="1"/>
        <c:tickLblPos val="none"/>
        <c:crossAx val="73361280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lrMapOvr bg1="dk1" tx1="lt1" bg2="dk2" tx2="lt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000000">
                <a:alpha val="60000"/>
              </a:srgbClr>
            </a:solidFill>
          </c:spPr>
          <c:cat>
            <c:strRef>
              <c:f>Sheet11!$L$40:$L$46</c:f>
              <c:strCache>
                <c:ptCount val="7"/>
                <c:pt idx="0">
                  <c:v>0.375</c:v>
                </c:pt>
                <c:pt idx="1">
                  <c:v>0.625</c:v>
                </c:pt>
                <c:pt idx="2">
                  <c:v>0.875</c:v>
                </c:pt>
                <c:pt idx="3">
                  <c:v>1.125</c:v>
                </c:pt>
                <c:pt idx="4">
                  <c:v>1.375</c:v>
                </c:pt>
                <c:pt idx="5">
                  <c:v>1.625</c:v>
                </c:pt>
                <c:pt idx="6">
                  <c:v>&gt; 1.875</c:v>
                </c:pt>
              </c:strCache>
            </c:strRef>
          </c:cat>
          <c:val>
            <c:numRef>
              <c:f>Sheet11!$P$40:$P$46</c:f>
              <c:numCache>
                <c:formatCode>General</c:formatCode>
                <c:ptCount val="7"/>
                <c:pt idx="0">
                  <c:v>2.7863777089783381</c:v>
                </c:pt>
                <c:pt idx="1">
                  <c:v>8.9783281733746119</c:v>
                </c:pt>
                <c:pt idx="2">
                  <c:v>21.671826625386998</c:v>
                </c:pt>
                <c:pt idx="3">
                  <c:v>22.291021671826627</c:v>
                </c:pt>
                <c:pt idx="4">
                  <c:v>35.913312693498455</c:v>
                </c:pt>
                <c:pt idx="5">
                  <c:v>2.1671826625387012</c:v>
                </c:pt>
                <c:pt idx="6">
                  <c:v>0</c:v>
                </c:pt>
              </c:numCache>
            </c:numRef>
          </c:val>
        </c:ser>
        <c:dLbls/>
        <c:axId val="73912704"/>
        <c:axId val="73914240"/>
      </c:barChart>
      <c:catAx>
        <c:axId val="73912704"/>
        <c:scaling>
          <c:orientation val="minMax"/>
        </c:scaling>
        <c:delete val="1"/>
        <c:axPos val="b"/>
        <c:numFmt formatCode="General" sourceLinked="1"/>
        <c:tickLblPos val="none"/>
        <c:crossAx val="73914240"/>
        <c:crosses val="autoZero"/>
        <c:auto val="1"/>
        <c:lblAlgn val="ctr"/>
        <c:lblOffset val="100"/>
      </c:catAx>
      <c:valAx>
        <c:axId val="7391424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3912704"/>
        <c:crosses val="autoZero"/>
        <c:crossBetween val="between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scatterChart>
        <c:scatterStyle val="lineMarker"/>
        <c:ser>
          <c:idx val="0"/>
          <c:order val="0"/>
          <c:spPr>
            <a:ln w="47625">
              <a:noFill/>
            </a:ln>
          </c:spPr>
          <c:marker>
            <c:symbol val="circle"/>
            <c:size val="9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Sheet7!$H$1:$H$38</c:f>
              <c:numCache>
                <c:formatCode>General</c:formatCode>
                <c:ptCount val="38"/>
                <c:pt idx="0">
                  <c:v>0.79588014981273381</c:v>
                </c:pt>
                <c:pt idx="1">
                  <c:v>2.4789915966386564</c:v>
                </c:pt>
                <c:pt idx="2">
                  <c:v>1.0070257611241218</c:v>
                </c:pt>
                <c:pt idx="3">
                  <c:v>0.82352941176470595</c:v>
                </c:pt>
                <c:pt idx="4">
                  <c:v>0.63253012048192792</c:v>
                </c:pt>
                <c:pt idx="5">
                  <c:v>0.51652892561983499</c:v>
                </c:pt>
                <c:pt idx="6">
                  <c:v>0.48969072164948407</c:v>
                </c:pt>
                <c:pt idx="7">
                  <c:v>0.93681116825863298</c:v>
                </c:pt>
                <c:pt idx="8">
                  <c:v>0.99580712788259984</c:v>
                </c:pt>
                <c:pt idx="9">
                  <c:v>0.58402411454408409</c:v>
                </c:pt>
                <c:pt idx="10">
                  <c:v>0.99878934624697302</c:v>
                </c:pt>
                <c:pt idx="11">
                  <c:v>0.441547518923465</c:v>
                </c:pt>
                <c:pt idx="12">
                  <c:v>0.73591253153910807</c:v>
                </c:pt>
                <c:pt idx="13">
                  <c:v>0.19017980636237897</c:v>
                </c:pt>
                <c:pt idx="14">
                  <c:v>0.70518653321201097</c:v>
                </c:pt>
                <c:pt idx="15">
                  <c:v>5.4904831625183004E-2</c:v>
                </c:pt>
                <c:pt idx="16">
                  <c:v>0.41277817659727206</c:v>
                </c:pt>
                <c:pt idx="17">
                  <c:v>0.79034941763727118</c:v>
                </c:pt>
                <c:pt idx="18">
                  <c:v>1.2298558100084818</c:v>
                </c:pt>
                <c:pt idx="19">
                  <c:v>0.77747062888735297</c:v>
                </c:pt>
                <c:pt idx="20">
                  <c:v>1.114649681528662</c:v>
                </c:pt>
                <c:pt idx="21">
                  <c:v>0.77747062888735297</c:v>
                </c:pt>
                <c:pt idx="22">
                  <c:v>0.95541401273885307</c:v>
                </c:pt>
                <c:pt idx="23">
                  <c:v>0.75200534759358317</c:v>
                </c:pt>
                <c:pt idx="24">
                  <c:v>1.3464991023339319</c:v>
                </c:pt>
                <c:pt idx="25">
                  <c:v>1.4063435068821071</c:v>
                </c:pt>
                <c:pt idx="26">
                  <c:v>1.131889763779528</c:v>
                </c:pt>
                <c:pt idx="27">
                  <c:v>0.34898477157360414</c:v>
                </c:pt>
                <c:pt idx="28">
                  <c:v>0.36483669214732406</c:v>
                </c:pt>
                <c:pt idx="29">
                  <c:v>1.7388451443569553</c:v>
                </c:pt>
                <c:pt idx="30">
                  <c:v>1.2139107611548559</c:v>
                </c:pt>
                <c:pt idx="31">
                  <c:v>1.0193133047210301</c:v>
                </c:pt>
                <c:pt idx="32">
                  <c:v>0.91807909604519822</c:v>
                </c:pt>
                <c:pt idx="33">
                  <c:v>1.047904191616766</c:v>
                </c:pt>
                <c:pt idx="34">
                  <c:v>0.20583832335329302</c:v>
                </c:pt>
                <c:pt idx="35">
                  <c:v>0.84080717488789203</c:v>
                </c:pt>
                <c:pt idx="36">
                  <c:v>3.0579399141630894</c:v>
                </c:pt>
                <c:pt idx="37">
                  <c:v>7.6241134751772979</c:v>
                </c:pt>
              </c:numCache>
            </c:numRef>
          </c:xVal>
          <c:yVal>
            <c:numRef>
              <c:f>Sheet7!$I$1:$I$38</c:f>
              <c:numCache>
                <c:formatCode>General</c:formatCode>
                <c:ptCount val="38"/>
                <c:pt idx="0">
                  <c:v>56.669999999999987</c:v>
                </c:pt>
                <c:pt idx="1">
                  <c:v>40</c:v>
                </c:pt>
                <c:pt idx="2">
                  <c:v>38.339999999999996</c:v>
                </c:pt>
                <c:pt idx="3">
                  <c:v>30</c:v>
                </c:pt>
                <c:pt idx="4">
                  <c:v>28.330000000000002</c:v>
                </c:pt>
                <c:pt idx="5">
                  <c:v>21.67</c:v>
                </c:pt>
                <c:pt idx="6">
                  <c:v>20</c:v>
                </c:pt>
                <c:pt idx="7">
                  <c:v>19.170000000000005</c:v>
                </c:pt>
                <c:pt idx="8">
                  <c:v>19.16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10</c:v>
                </c:pt>
                <c:pt idx="14">
                  <c:v>10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5</c:v>
                </c:pt>
                <c:pt idx="19">
                  <c:v>4.1700000000000017</c:v>
                </c:pt>
                <c:pt idx="20">
                  <c:v>3.3299999999999979</c:v>
                </c:pt>
                <c:pt idx="21">
                  <c:v>2.5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-1.6599999999999957</c:v>
                </c:pt>
                <c:pt idx="26">
                  <c:v>-3.3299999999999979</c:v>
                </c:pt>
                <c:pt idx="27">
                  <c:v>-5</c:v>
                </c:pt>
                <c:pt idx="28">
                  <c:v>-5</c:v>
                </c:pt>
                <c:pt idx="29">
                  <c:v>-5.8299999999999956</c:v>
                </c:pt>
                <c:pt idx="30">
                  <c:v>-6.6700000000000017</c:v>
                </c:pt>
                <c:pt idx="31">
                  <c:v>-10</c:v>
                </c:pt>
                <c:pt idx="32">
                  <c:v>-10</c:v>
                </c:pt>
                <c:pt idx="33">
                  <c:v>-13.33</c:v>
                </c:pt>
                <c:pt idx="34">
                  <c:v>-19.170000000000005</c:v>
                </c:pt>
                <c:pt idx="35">
                  <c:v>-20</c:v>
                </c:pt>
                <c:pt idx="36">
                  <c:v>-20</c:v>
                </c:pt>
                <c:pt idx="37">
                  <c:v>-25</c:v>
                </c:pt>
              </c:numCache>
            </c:numRef>
          </c:yVal>
        </c:ser>
        <c:dLbls/>
        <c:axId val="73274496"/>
        <c:axId val="73381376"/>
      </c:scatterChart>
      <c:valAx>
        <c:axId val="73274496"/>
        <c:scaling>
          <c:logBase val="5"/>
          <c:orientation val="minMax"/>
          <c:min val="4.0000000000000008E-2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r/RMW</a:t>
                </a:r>
              </a:p>
            </c:rich>
          </c:tx>
          <c:layout/>
        </c:title>
        <c:numFmt formatCode="General" sourceLinked="1"/>
        <c:tickLblPos val="nextTo"/>
        <c:spPr>
          <a:ln w="38100" cmpd="sng">
            <a:solidFill>
              <a:srgbClr val="000000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73381376"/>
        <c:crosses val="autoZero"/>
        <c:crossBetween val="midCat"/>
      </c:valAx>
      <c:valAx>
        <c:axId val="73381376"/>
        <c:scaling>
          <c:orientation val="minMax"/>
        </c:scaling>
        <c:axPos val="l"/>
        <c:majorGridlines>
          <c:spPr>
            <a:ln>
              <a:solidFill>
                <a:schemeClr val="accent3">
                  <a:lumMod val="7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24 h intensity</a:t>
                </a:r>
                <a:r>
                  <a:rPr lang="en-US" sz="1600" baseline="0"/>
                  <a:t> change</a:t>
                </a:r>
                <a:endParaRPr lang="en-US" sz="1600"/>
              </a:p>
            </c:rich>
          </c:tx>
          <c:layout/>
        </c:title>
        <c:numFmt formatCode="General" sourceLinked="1"/>
        <c:tickLblPos val="nextTo"/>
        <c:spPr>
          <a:ln w="38100" cmpd="sng">
            <a:solidFill>
              <a:srgbClr val="000000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73274496"/>
        <c:crossesAt val="0"/>
        <c:crossBetween val="midCat"/>
      </c:valAx>
      <c:spPr>
        <a:ln>
          <a:solidFill>
            <a:schemeClr val="accent3">
              <a:lumMod val="65000"/>
            </a:schemeClr>
          </a:solidFill>
        </a:ln>
      </c:spPr>
    </c:plotArea>
    <c:plotVisOnly val="1"/>
    <c:dispBlanksAs val="gap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896949619102499"/>
          <c:y val="4.1666666666666699E-2"/>
          <c:w val="0.82265764035593103"/>
          <c:h val="0.77707440496738711"/>
        </c:manualLayout>
      </c:layout>
      <c:barChart>
        <c:barDir val="col"/>
        <c:grouping val="clustered"/>
        <c:ser>
          <c:idx val="0"/>
          <c:order val="0"/>
          <c:tx>
            <c:strRef>
              <c:f>Sheet7!$P$3</c:f>
              <c:strCache>
                <c:ptCount val="1"/>
                <c:pt idx="0">
                  <c:v>Inside RMW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cat>
            <c:strRef>
              <c:f>Sheet7!$Q$2:$S$2</c:f>
              <c:strCache>
                <c:ptCount val="3"/>
                <c:pt idx="0">
                  <c:v>Intensifying</c:v>
                </c:pt>
                <c:pt idx="1">
                  <c:v>Steady</c:v>
                </c:pt>
                <c:pt idx="2">
                  <c:v>Weakening</c:v>
                </c:pt>
              </c:strCache>
            </c:strRef>
          </c:cat>
          <c:val>
            <c:numRef>
              <c:f>Sheet7!$Q$3:$S$3</c:f>
              <c:numCache>
                <c:formatCode>General</c:formatCode>
                <c:ptCount val="3"/>
                <c:pt idx="0">
                  <c:v>13</c:v>
                </c:pt>
                <c:pt idx="1">
                  <c:v>9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Sheet7!$P$4</c:f>
              <c:strCache>
                <c:ptCount val="1"/>
                <c:pt idx="0">
                  <c:v>Outside RMW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cat>
            <c:strRef>
              <c:f>Sheet7!$Q$2:$S$2</c:f>
              <c:strCache>
                <c:ptCount val="3"/>
                <c:pt idx="0">
                  <c:v>Intensifying</c:v>
                </c:pt>
                <c:pt idx="1">
                  <c:v>Steady</c:v>
                </c:pt>
                <c:pt idx="2">
                  <c:v>Weakening</c:v>
                </c:pt>
              </c:strCache>
            </c:strRef>
          </c:cat>
          <c:val>
            <c:numRef>
              <c:f>Sheet7!$Q$4:$S$4</c:f>
              <c:numCache>
                <c:formatCode>General</c:formatCode>
                <c:ptCount val="3"/>
                <c:pt idx="0">
                  <c:v>2</c:v>
                </c:pt>
                <c:pt idx="1">
                  <c:v>7</c:v>
                </c:pt>
                <c:pt idx="2">
                  <c:v>4</c:v>
                </c:pt>
              </c:numCache>
            </c:numRef>
          </c:val>
        </c:ser>
        <c:dLbls/>
        <c:axId val="74248576"/>
        <c:axId val="74250496"/>
      </c:barChart>
      <c:catAx>
        <c:axId val="742485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 smtClean="0"/>
                  <a:t>24 h</a:t>
                </a:r>
                <a:r>
                  <a:rPr lang="en-US" sz="1800" baseline="0" dirty="0" smtClean="0"/>
                  <a:t> intensity change</a:t>
                </a:r>
                <a:endParaRPr lang="en-US" sz="1800" dirty="0"/>
              </a:p>
            </c:rich>
          </c:tx>
          <c:layout/>
        </c:title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74250496"/>
        <c:crosses val="autoZero"/>
        <c:auto val="1"/>
        <c:lblAlgn val="ctr"/>
        <c:lblOffset val="100"/>
      </c:catAx>
      <c:valAx>
        <c:axId val="742504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Frequency</a:t>
                </a:r>
                <a:endParaRPr lang="en-US" sz="1400" dirty="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4248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517620510850816"/>
          <c:y val="8.7528013325257434E-2"/>
          <c:w val="0.25132785993214307"/>
          <c:h val="0.16468756309307497"/>
        </c:manualLayout>
      </c:layout>
      <c:spPr>
        <a:solidFill>
          <a:schemeClr val="bg1"/>
        </a:solidFill>
      </c:spPr>
      <c:txPr>
        <a:bodyPr/>
        <a:lstStyle/>
        <a:p>
          <a:pPr>
            <a:defRPr sz="1600" b="0"/>
          </a:pPr>
          <a:endParaRPr lang="en-US"/>
        </a:p>
      </c:txPr>
    </c:legend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400"/>
            </a:pPr>
            <a:r>
              <a:rPr lang="en-US" sz="1400" dirty="0" err="1" smtClean="0"/>
              <a:t>Azimuthal</a:t>
            </a:r>
            <a:r>
              <a:rPr lang="en-US" sz="1400" dirty="0" smtClean="0"/>
              <a:t> Distribution of CBs</a:t>
            </a:r>
            <a:endParaRPr lang="en-US" sz="1400" dirty="0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GRAPHS!$C$3</c:f>
              <c:strCache>
                <c:ptCount val="1"/>
                <c:pt idx="0">
                  <c:v>IN</c:v>
                </c:pt>
              </c:strCache>
            </c:strRef>
          </c:tx>
          <c:cat>
            <c:strRef>
              <c:f>GRAPHS!$B$16:$B$19</c:f>
              <c:strCache>
                <c:ptCount val="4"/>
                <c:pt idx="0">
                  <c:v>DSL</c:v>
                </c:pt>
                <c:pt idx="1">
                  <c:v>USL</c:v>
                </c:pt>
                <c:pt idx="2">
                  <c:v>USR</c:v>
                </c:pt>
                <c:pt idx="3">
                  <c:v>DSR</c:v>
                </c:pt>
              </c:strCache>
            </c:strRef>
          </c:cat>
          <c:val>
            <c:numRef>
              <c:f>GRAPHS!$D$6:$D$9</c:f>
              <c:numCache>
                <c:formatCode>General</c:formatCode>
                <c:ptCount val="4"/>
                <c:pt idx="0">
                  <c:v>33.75</c:v>
                </c:pt>
                <c:pt idx="1">
                  <c:v>31.25</c:v>
                </c:pt>
                <c:pt idx="2">
                  <c:v>18.75</c:v>
                </c:pt>
                <c:pt idx="3">
                  <c:v>16.25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15-414D-A7FA-7B628CC1595C}"/>
            </c:ext>
          </c:extLst>
        </c:ser>
        <c:ser>
          <c:idx val="1"/>
          <c:order val="1"/>
          <c:tx>
            <c:strRef>
              <c:f>GRAPHS!$C$13</c:f>
              <c:strCache>
                <c:ptCount val="1"/>
                <c:pt idx="0">
                  <c:v>SS</c:v>
                </c:pt>
              </c:strCache>
            </c:strRef>
          </c:tx>
          <c:cat>
            <c:strRef>
              <c:f>GRAPHS!$B$16:$B$19</c:f>
              <c:strCache>
                <c:ptCount val="4"/>
                <c:pt idx="0">
                  <c:v>DSL</c:v>
                </c:pt>
                <c:pt idx="1">
                  <c:v>USL</c:v>
                </c:pt>
                <c:pt idx="2">
                  <c:v>USR</c:v>
                </c:pt>
                <c:pt idx="3">
                  <c:v>DSR</c:v>
                </c:pt>
              </c:strCache>
            </c:strRef>
          </c:cat>
          <c:val>
            <c:numRef>
              <c:f>GRAPHS!$D$16:$D$19</c:f>
              <c:numCache>
                <c:formatCode>General</c:formatCode>
                <c:ptCount val="4"/>
                <c:pt idx="0">
                  <c:v>38</c:v>
                </c:pt>
                <c:pt idx="1">
                  <c:v>12</c:v>
                </c:pt>
                <c:pt idx="2">
                  <c:v>12</c:v>
                </c:pt>
                <c:pt idx="3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15-414D-A7FA-7B628CC1595C}"/>
            </c:ext>
          </c:extLst>
        </c:ser>
        <c:axId val="160216960"/>
        <c:axId val="160218496"/>
      </c:barChart>
      <c:catAx>
        <c:axId val="160216960"/>
        <c:scaling>
          <c:orientation val="minMax"/>
        </c:scaling>
        <c:axPos val="b"/>
        <c:numFmt formatCode="General" sourceLinked="0"/>
        <c:tickLblPos val="nextTo"/>
        <c:crossAx val="160218496"/>
        <c:crosses val="autoZero"/>
        <c:auto val="1"/>
        <c:lblAlgn val="ctr"/>
        <c:lblOffset val="100"/>
      </c:catAx>
      <c:valAx>
        <c:axId val="16021849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percentage (%)</a:t>
                </a:r>
              </a:p>
            </c:rich>
          </c:tx>
          <c:layout/>
        </c:title>
        <c:numFmt formatCode="General" sourceLinked="1"/>
        <c:tickLblPos val="nextTo"/>
        <c:crossAx val="16021696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400" b="1" i="0" baseline="0" dirty="0">
                <a:effectLst/>
              </a:rPr>
              <a:t>Comparing </a:t>
            </a:r>
            <a:r>
              <a:rPr lang="en-US" sz="1400" b="1" i="0" baseline="0" dirty="0" smtClean="0">
                <a:effectLst/>
              </a:rPr>
              <a:t>CBs </a:t>
            </a:r>
            <a:r>
              <a:rPr lang="en-US" sz="1400" b="1" i="0" baseline="0" dirty="0">
                <a:effectLst/>
              </a:rPr>
              <a:t>in </a:t>
            </a:r>
            <a:r>
              <a:rPr lang="en-US" sz="1400" b="1" i="0" baseline="0" dirty="0" smtClean="0">
                <a:effectLst/>
              </a:rPr>
              <a:t>USL </a:t>
            </a:r>
            <a:r>
              <a:rPr lang="en-US" sz="1400" b="1" i="0" baseline="0" dirty="0">
                <a:effectLst/>
              </a:rPr>
              <a:t>Quadrant  </a:t>
            </a:r>
            <a:endParaRPr lang="en-US" sz="1400" dirty="0">
              <a:effectLst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GRAPHS!$C$3</c:f>
              <c:strCache>
                <c:ptCount val="1"/>
                <c:pt idx="0">
                  <c:v>IN</c:v>
                </c:pt>
              </c:strCache>
            </c:strRef>
          </c:tx>
          <c:errBars>
            <c:errBarType val="both"/>
            <c:errValType val="cust"/>
            <c:plus>
              <c:numRef>
                <c:f>USL!$AM$7:$AM$11</c:f>
                <c:numCache>
                  <c:formatCode>General</c:formatCode>
                  <c:ptCount val="5"/>
                  <c:pt idx="0">
                    <c:v>0.55864988439391483</c:v>
                  </c:pt>
                  <c:pt idx="1">
                    <c:v>0.84803694888057013</c:v>
                  </c:pt>
                  <c:pt idx="2">
                    <c:v>0.84815540376325294</c:v>
                  </c:pt>
                  <c:pt idx="3">
                    <c:v>1.025186665576256</c:v>
                  </c:pt>
                  <c:pt idx="4">
                    <c:v>0.99385756945222647</c:v>
                  </c:pt>
                </c:numCache>
              </c:numRef>
            </c:plus>
            <c:minus>
              <c:numRef>
                <c:f>USL!$AM$7:$AM$11</c:f>
                <c:numCache>
                  <c:formatCode>General</c:formatCode>
                  <c:ptCount val="5"/>
                  <c:pt idx="0">
                    <c:v>0.55864988439391483</c:v>
                  </c:pt>
                  <c:pt idx="1">
                    <c:v>0.84803694888057013</c:v>
                  </c:pt>
                  <c:pt idx="2">
                    <c:v>0.84815540376325294</c:v>
                  </c:pt>
                  <c:pt idx="3">
                    <c:v>1.025186665576256</c:v>
                  </c:pt>
                  <c:pt idx="4">
                    <c:v>0.99385756945222647</c:v>
                  </c:pt>
                </c:numCache>
              </c:numRef>
            </c:minus>
          </c:errBars>
          <c:cat>
            <c:strRef>
              <c:f>GRAPHS!$F$5:$J$5</c:f>
              <c:strCache>
                <c:ptCount val="5"/>
                <c:pt idx="0">
                  <c:v>peak w (m/s)</c:v>
                </c:pt>
                <c:pt idx="1">
                  <c:v>peak w height (km)</c:v>
                </c:pt>
                <c:pt idx="2">
                  <c:v>20 dBZ ET (km)</c:v>
                </c:pt>
                <c:pt idx="3">
                  <c:v>15 dBZ ET (km)</c:v>
                </c:pt>
                <c:pt idx="4">
                  <c:v>12 dBZ ET (km)</c:v>
                </c:pt>
              </c:strCache>
            </c:strRef>
          </c:cat>
          <c:val>
            <c:numRef>
              <c:f>GRAPHS!$F$7:$J$7</c:f>
              <c:numCache>
                <c:formatCode>General</c:formatCode>
                <c:ptCount val="5"/>
                <c:pt idx="0">
                  <c:v>9.0544000000000047</c:v>
                </c:pt>
                <c:pt idx="1">
                  <c:v>8.4</c:v>
                </c:pt>
                <c:pt idx="2">
                  <c:v>9</c:v>
                </c:pt>
                <c:pt idx="3">
                  <c:v>11.4375</c:v>
                </c:pt>
                <c:pt idx="4">
                  <c:v>12.979166666666673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A4-4AFD-A5A4-57495876D83F}"/>
            </c:ext>
          </c:extLst>
        </c:ser>
        <c:ser>
          <c:idx val="1"/>
          <c:order val="1"/>
          <c:tx>
            <c:strRef>
              <c:f>GRAPHS!$C$13</c:f>
              <c:strCache>
                <c:ptCount val="1"/>
                <c:pt idx="0">
                  <c:v>SS</c:v>
                </c:pt>
              </c:strCache>
            </c:strRef>
          </c:tx>
          <c:errBars>
            <c:errBarType val="both"/>
            <c:errValType val="cust"/>
            <c:plus>
              <c:numRef>
                <c:f>USL!$AN$7:$AN$11</c:f>
                <c:numCache>
                  <c:formatCode>General</c:formatCode>
                  <c:ptCount val="5"/>
                  <c:pt idx="0">
                    <c:v>0.36933874845608494</c:v>
                  </c:pt>
                  <c:pt idx="1">
                    <c:v>1.4414498873626429</c:v>
                  </c:pt>
                  <c:pt idx="2">
                    <c:v>1.3207741837439302</c:v>
                  </c:pt>
                  <c:pt idx="3">
                    <c:v>1.2958266344950102</c:v>
                  </c:pt>
                  <c:pt idx="4">
                    <c:v>1.4586904324694039</c:v>
                  </c:pt>
                </c:numCache>
              </c:numRef>
            </c:plus>
            <c:minus>
              <c:numRef>
                <c:f>USL!$AN$7:$AN$11</c:f>
                <c:numCache>
                  <c:formatCode>General</c:formatCode>
                  <c:ptCount val="5"/>
                  <c:pt idx="0">
                    <c:v>0.36933874845608494</c:v>
                  </c:pt>
                  <c:pt idx="1">
                    <c:v>1.4414498873626429</c:v>
                  </c:pt>
                  <c:pt idx="2">
                    <c:v>1.3207741837439302</c:v>
                  </c:pt>
                  <c:pt idx="3">
                    <c:v>1.2958266344950102</c:v>
                  </c:pt>
                  <c:pt idx="4">
                    <c:v>1.4586904324694039</c:v>
                  </c:pt>
                </c:numCache>
              </c:numRef>
            </c:minus>
          </c:errBars>
          <c:cat>
            <c:strRef>
              <c:f>GRAPHS!$F$5:$J$5</c:f>
              <c:strCache>
                <c:ptCount val="5"/>
                <c:pt idx="0">
                  <c:v>peak w (m/s)</c:v>
                </c:pt>
                <c:pt idx="1">
                  <c:v>peak w height (km)</c:v>
                </c:pt>
                <c:pt idx="2">
                  <c:v>20 dBZ ET (km)</c:v>
                </c:pt>
                <c:pt idx="3">
                  <c:v>15 dBZ ET (km)</c:v>
                </c:pt>
                <c:pt idx="4">
                  <c:v>12 dBZ ET (km)</c:v>
                </c:pt>
              </c:strCache>
            </c:strRef>
          </c:cat>
          <c:val>
            <c:numRef>
              <c:f>GRAPHS!$F$17:$J$17</c:f>
              <c:numCache>
                <c:formatCode>General</c:formatCode>
                <c:ptCount val="5"/>
                <c:pt idx="0">
                  <c:v>7.6366666666666694</c:v>
                </c:pt>
                <c:pt idx="1">
                  <c:v>5.3333333333333366</c:v>
                </c:pt>
                <c:pt idx="2">
                  <c:v>5.166666666666667</c:v>
                </c:pt>
                <c:pt idx="3">
                  <c:v>7.75</c:v>
                </c:pt>
                <c:pt idx="4">
                  <c:v>9.6666666666666732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A4-4AFD-A5A4-57495876D83F}"/>
            </c:ext>
          </c:extLst>
        </c:ser>
        <c:axId val="162535680"/>
        <c:axId val="180155136"/>
      </c:barChart>
      <c:catAx>
        <c:axId val="162535680"/>
        <c:scaling>
          <c:orientation val="minMax"/>
        </c:scaling>
        <c:axPos val="b"/>
        <c:numFmt formatCode="General" sourceLinked="0"/>
        <c:tickLblPos val="nextTo"/>
        <c:crossAx val="180155136"/>
        <c:crosses val="autoZero"/>
        <c:auto val="1"/>
        <c:lblAlgn val="ctr"/>
        <c:lblOffset val="100"/>
      </c:catAx>
      <c:valAx>
        <c:axId val="180155136"/>
        <c:scaling>
          <c:orientation val="minMax"/>
        </c:scaling>
        <c:axPos val="l"/>
        <c:majorGridlines/>
        <c:numFmt formatCode="General" sourceLinked="1"/>
        <c:tickLblPos val="nextTo"/>
        <c:crossAx val="16253568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 sz="1400" b="1" i="0" baseline="0" dirty="0">
                <a:effectLst/>
              </a:rPr>
              <a:t>Comparing bursts in </a:t>
            </a:r>
            <a:r>
              <a:rPr lang="en-US" sz="1400" b="1" i="0" baseline="0" dirty="0" err="1">
                <a:effectLst/>
              </a:rPr>
              <a:t>upshear</a:t>
            </a:r>
            <a:r>
              <a:rPr lang="en-US" sz="1400" b="1" i="0" baseline="0" dirty="0">
                <a:effectLst/>
              </a:rPr>
              <a:t> left Quadrant  </a:t>
            </a:r>
            <a:endParaRPr lang="en-US" sz="1400" dirty="0">
              <a:effectLst/>
            </a:endParaRP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GRAPHS!$C$3</c:f>
              <c:strCache>
                <c:ptCount val="1"/>
                <c:pt idx="0">
                  <c:v>IN</c:v>
                </c:pt>
              </c:strCache>
            </c:strRef>
          </c:tx>
          <c:errBars>
            <c:errBarType val="both"/>
            <c:errValType val="cust"/>
            <c:plus>
              <c:numRef>
                <c:f>USL!$AM$7:$AM$11</c:f>
                <c:numCache>
                  <c:formatCode>General</c:formatCode>
                  <c:ptCount val="5"/>
                  <c:pt idx="0">
                    <c:v>0.55864988439391461</c:v>
                  </c:pt>
                  <c:pt idx="1">
                    <c:v>0.84803694888057013</c:v>
                  </c:pt>
                  <c:pt idx="2">
                    <c:v>0.84815540376325294</c:v>
                  </c:pt>
                  <c:pt idx="3">
                    <c:v>1.025186665576256</c:v>
                  </c:pt>
                  <c:pt idx="4">
                    <c:v>0.99385756945222681</c:v>
                  </c:pt>
                </c:numCache>
              </c:numRef>
            </c:plus>
            <c:minus>
              <c:numRef>
                <c:f>USL!$AM$7:$AM$11</c:f>
                <c:numCache>
                  <c:formatCode>General</c:formatCode>
                  <c:ptCount val="5"/>
                  <c:pt idx="0">
                    <c:v>0.55864988439391461</c:v>
                  </c:pt>
                  <c:pt idx="1">
                    <c:v>0.84803694888057013</c:v>
                  </c:pt>
                  <c:pt idx="2">
                    <c:v>0.84815540376325294</c:v>
                  </c:pt>
                  <c:pt idx="3">
                    <c:v>1.025186665576256</c:v>
                  </c:pt>
                  <c:pt idx="4">
                    <c:v>0.99385756945222681</c:v>
                  </c:pt>
                </c:numCache>
              </c:numRef>
            </c:minus>
          </c:errBars>
          <c:cat>
            <c:strRef>
              <c:f>GRAPHS!$F$5:$J$5</c:f>
              <c:strCache>
                <c:ptCount val="5"/>
                <c:pt idx="0">
                  <c:v>peak w (m/s)</c:v>
                </c:pt>
                <c:pt idx="1">
                  <c:v>peak w height (km)</c:v>
                </c:pt>
                <c:pt idx="2">
                  <c:v>20 dBZ ET (km)</c:v>
                </c:pt>
                <c:pt idx="3">
                  <c:v>15 dBZ ET (km)</c:v>
                </c:pt>
                <c:pt idx="4">
                  <c:v>12 dBZ ET (km)</c:v>
                </c:pt>
              </c:strCache>
            </c:strRef>
          </c:cat>
          <c:val>
            <c:numRef>
              <c:f>GRAPHS!$F$7:$J$7</c:f>
              <c:numCache>
                <c:formatCode>General</c:formatCode>
                <c:ptCount val="5"/>
                <c:pt idx="0">
                  <c:v>9.0544000000000029</c:v>
                </c:pt>
                <c:pt idx="1">
                  <c:v>8.4</c:v>
                </c:pt>
                <c:pt idx="2">
                  <c:v>9</c:v>
                </c:pt>
                <c:pt idx="3">
                  <c:v>11.4375</c:v>
                </c:pt>
                <c:pt idx="4">
                  <c:v>12.979166666666668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A4-4AFD-A5A4-57495876D83F}"/>
            </c:ext>
          </c:extLst>
        </c:ser>
        <c:ser>
          <c:idx val="1"/>
          <c:order val="1"/>
          <c:tx>
            <c:strRef>
              <c:f>GRAPHS!$C$13</c:f>
              <c:strCache>
                <c:ptCount val="1"/>
                <c:pt idx="0">
                  <c:v>SS</c:v>
                </c:pt>
              </c:strCache>
            </c:strRef>
          </c:tx>
          <c:errBars>
            <c:errBarType val="both"/>
            <c:errValType val="cust"/>
            <c:plus>
              <c:numRef>
                <c:f>USL!$AN$7:$AN$11</c:f>
                <c:numCache>
                  <c:formatCode>General</c:formatCode>
                  <c:ptCount val="5"/>
                  <c:pt idx="0">
                    <c:v>0.36933874845608494</c:v>
                  </c:pt>
                  <c:pt idx="1">
                    <c:v>1.4414498873626436</c:v>
                  </c:pt>
                  <c:pt idx="2">
                    <c:v>1.3207741837439302</c:v>
                  </c:pt>
                  <c:pt idx="3">
                    <c:v>1.2958266344950107</c:v>
                  </c:pt>
                  <c:pt idx="4">
                    <c:v>1.4586904324694046</c:v>
                  </c:pt>
                </c:numCache>
              </c:numRef>
            </c:plus>
            <c:minus>
              <c:numRef>
                <c:f>USL!$AN$7:$AN$11</c:f>
                <c:numCache>
                  <c:formatCode>General</c:formatCode>
                  <c:ptCount val="5"/>
                  <c:pt idx="0">
                    <c:v>0.36933874845608494</c:v>
                  </c:pt>
                  <c:pt idx="1">
                    <c:v>1.4414498873626436</c:v>
                  </c:pt>
                  <c:pt idx="2">
                    <c:v>1.3207741837439302</c:v>
                  </c:pt>
                  <c:pt idx="3">
                    <c:v>1.2958266344950107</c:v>
                  </c:pt>
                  <c:pt idx="4">
                    <c:v>1.4586904324694046</c:v>
                  </c:pt>
                </c:numCache>
              </c:numRef>
            </c:minus>
          </c:errBars>
          <c:cat>
            <c:strRef>
              <c:f>GRAPHS!$F$5:$J$5</c:f>
              <c:strCache>
                <c:ptCount val="5"/>
                <c:pt idx="0">
                  <c:v>peak w (m/s)</c:v>
                </c:pt>
                <c:pt idx="1">
                  <c:v>peak w height (km)</c:v>
                </c:pt>
                <c:pt idx="2">
                  <c:v>20 dBZ ET (km)</c:v>
                </c:pt>
                <c:pt idx="3">
                  <c:v>15 dBZ ET (km)</c:v>
                </c:pt>
                <c:pt idx="4">
                  <c:v>12 dBZ ET (km)</c:v>
                </c:pt>
              </c:strCache>
            </c:strRef>
          </c:cat>
          <c:val>
            <c:numRef>
              <c:f>GRAPHS!$F$17:$J$17</c:f>
              <c:numCache>
                <c:formatCode>General</c:formatCode>
                <c:ptCount val="5"/>
                <c:pt idx="0">
                  <c:v>7.6366666666666685</c:v>
                </c:pt>
                <c:pt idx="1">
                  <c:v>5.3333333333333339</c:v>
                </c:pt>
                <c:pt idx="2">
                  <c:v>5.166666666666667</c:v>
                </c:pt>
                <c:pt idx="3">
                  <c:v>7.75</c:v>
                </c:pt>
                <c:pt idx="4">
                  <c:v>9.6666666666666679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A4-4AFD-A5A4-57495876D83F}"/>
            </c:ext>
          </c:extLst>
        </c:ser>
        <c:dLbls/>
        <c:axId val="74261248"/>
        <c:axId val="74262784"/>
      </c:barChart>
      <c:catAx>
        <c:axId val="74261248"/>
        <c:scaling>
          <c:orientation val="minMax"/>
        </c:scaling>
        <c:axPos val="b"/>
        <c:numFmt formatCode="General" sourceLinked="0"/>
        <c:tickLblPos val="nextTo"/>
        <c:crossAx val="74262784"/>
        <c:crosses val="autoZero"/>
        <c:auto val="1"/>
        <c:lblAlgn val="ctr"/>
        <c:lblOffset val="100"/>
      </c:catAx>
      <c:valAx>
        <c:axId val="74262784"/>
        <c:scaling>
          <c:orientation val="minMax"/>
        </c:scaling>
        <c:axPos val="l"/>
        <c:majorGridlines/>
        <c:numFmt formatCode="General" sourceLinked="1"/>
        <c:tickLblPos val="nextTo"/>
        <c:crossAx val="7426124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F6F0E-231A-4AFC-B128-201BA6B0A678}" type="datetimeFigureOut">
              <a:rPr lang="en-US" smtClean="0"/>
              <a:pPr/>
              <a:t>4/26/2016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7112-C33B-477A-BD0B-480010F509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02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 Circulation center at 8 km ~50 km displaced southeast of 2-km center during first mission, left of shear</a:t>
            </a:r>
          </a:p>
          <a:p>
            <a:pPr eaLnBrk="1" hangingPunct="1">
              <a:buFontTx/>
              <a:buChar char="•"/>
            </a:pPr>
            <a:r>
              <a:rPr lang="en-US" altLang="en-US" dirty="0" smtClean="0">
                <a:solidFill>
                  <a:schemeClr val="bg1"/>
                </a:solidFill>
              </a:rPr>
              <a:t> Convective bursts evident inside RMW, tracks around left of shear side of storm during first mission</a:t>
            </a:r>
          </a:p>
          <a:p>
            <a:pPr eaLnBrk="1" hangingPunct="1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91CCA4-B65E-4DFC-926C-C6D3C14A152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F1583-259E-439B-AD25-CF1193D7078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9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Updraft core originates from PBL inside RMW for both cases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Slope of updraft core departs signficantly from M surface for Earl, closer to M surface for Gustav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Updraft core inside local RMW, in high inertial stability regime for Earl, outside local RMW for Gustav</a:t>
            </a:r>
          </a:p>
          <a:p>
            <a:pPr eaLnBrk="1" hangingPunct="1">
              <a:buFontTx/>
              <a:buChar char="•"/>
            </a:pPr>
            <a:r>
              <a:rPr lang="en-US" altLang="en-US" smtClean="0">
                <a:solidFill>
                  <a:schemeClr val="bg1"/>
                </a:solidFill>
              </a:rPr>
              <a:t> Relationship consistent with composite slope results from Hazelton et al. (17C.7, Fri. 3:00 pm talk)</a:t>
            </a:r>
          </a:p>
          <a:p>
            <a:pPr eaLnBrk="1" hangingPunct="1"/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9F780C-E6F8-4117-91C4-B939254ABE7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>
            <a:cxnSpLocks noChangeShapeType="1"/>
          </p:cNvCxnSpPr>
          <p:nvPr userDrawn="1"/>
        </p:nvCxnSpPr>
        <p:spPr bwMode="auto">
          <a:xfrm>
            <a:off x="0" y="3657600"/>
            <a:ext cx="9144000" cy="0"/>
          </a:xfrm>
          <a:prstGeom prst="line">
            <a:avLst/>
          </a:prstGeom>
          <a:noFill/>
          <a:ln w="38100">
            <a:solidFill>
              <a:srgbClr val="E4CC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>
            <a:off x="0" y="3733800"/>
            <a:ext cx="9144000" cy="0"/>
          </a:xfrm>
          <a:prstGeom prst="line">
            <a:avLst/>
          </a:prstGeom>
          <a:noFill/>
          <a:ln w="38100">
            <a:solidFill>
              <a:srgbClr val="E4CC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6984935"/>
      </p:ext>
    </p:extLst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14478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pitchFamily="26" charset="0"/>
              <a:ea typeface="ＭＳ Ｐゴシック" charset="0"/>
            </a:endParaRPr>
          </a:p>
        </p:txBody>
      </p:sp>
      <p:cxnSp>
        <p:nvCxnSpPr>
          <p:cNvPr id="5" name="Straight Connector 4"/>
          <p:cNvCxnSpPr>
            <a:cxnSpLocks noChangeShapeType="1"/>
          </p:cNvCxnSpPr>
          <p:nvPr userDrawn="1"/>
        </p:nvCxnSpPr>
        <p:spPr bwMode="auto">
          <a:xfrm>
            <a:off x="0" y="1447800"/>
            <a:ext cx="9144000" cy="0"/>
          </a:xfrm>
          <a:prstGeom prst="line">
            <a:avLst/>
          </a:prstGeom>
          <a:noFill/>
          <a:ln w="38100">
            <a:solidFill>
              <a:srgbClr val="E4CC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Straight Connector 4"/>
          <p:cNvCxnSpPr>
            <a:cxnSpLocks noChangeShapeType="1"/>
          </p:cNvCxnSpPr>
          <p:nvPr userDrawn="1"/>
        </p:nvCxn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8100">
            <a:solidFill>
              <a:srgbClr val="E4CC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6">
                  <a:lumMod val="75000"/>
                </a:schemeClr>
              </a:buClr>
              <a:buSzPct val="100000"/>
              <a:buFontTx/>
              <a:buBlip>
                <a:blip r:embed="rId2"/>
              </a:buBlip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3834040"/>
      </p:ext>
    </p:extLst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1478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14600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0873830"/>
      </p:ext>
    </p:extLst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343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5587378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687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7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5055643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3920344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67180129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670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50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64898586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35807813"/>
      </p:ext>
    </p:extLst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2886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897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032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338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286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95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171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8165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28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699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616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874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49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254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393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204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7811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3303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451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987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3861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326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376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940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001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2153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898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15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39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896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61304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4/26/2016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627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7864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8969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2159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817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326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1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9564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375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2974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6983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225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642BB-66C8-4CEF-9E7B-96EAD72AAD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9627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8B48E-28D8-4841-B774-3D7E6984E2C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30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9E7B-9FEE-4E09-90BD-3A2E995128D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46176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9F8C6-5B04-43D4-8816-6EA1B83889E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6258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7015B-9164-4866-B9B1-B64A8D7DA16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04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C5377-0001-4A27-B2A8-69C0D325C54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1347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00DEC-C97B-46EC-A93C-2233A9454E71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161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4856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0265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02ED0-B3D2-46BE-BB21-B0638CB4EE50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9681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F3A1F-CE86-4671-8449-8A0F8B4D3FC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323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81657-1861-4313-9FA5-30F6CFD22186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10B95-03D9-4E9F-8B70-9CABD197AD77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/>
              <a:pPr>
                <a:defRPr/>
              </a:pPr>
              <a:t>4/26/2016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</a:t>
            </a:r>
            <a:r>
              <a:rPr lang="en-US" dirty="0" smtClean="0"/>
              <a:t>style 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4074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spc="-150">
          <a:solidFill>
            <a:schemeClr val="bg1"/>
          </a:solidFill>
          <a:latin typeface="Helvetica"/>
          <a:ea typeface="ＭＳ Ｐゴシック" pitchFamily="26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charset="0"/>
          <a:ea typeface="ＭＳ Ｐゴシック" pitchFamily="26" charset="-128"/>
          <a:cs typeface="ＭＳ Ｐゴシック" pitchFamily="2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charset="0"/>
          <a:ea typeface="ＭＳ Ｐゴシック" pitchFamily="26" charset="-128"/>
          <a:cs typeface="ＭＳ Ｐゴシック" pitchFamily="2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charset="0"/>
          <a:ea typeface="ＭＳ Ｐゴシック" pitchFamily="26" charset="-128"/>
          <a:cs typeface="ＭＳ Ｐゴシック" pitchFamily="2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Helvetica" charset="0"/>
          <a:ea typeface="ＭＳ Ｐゴシック" pitchFamily="26" charset="-128"/>
          <a:cs typeface="ＭＳ Ｐゴシック" pitchFamily="2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"/>
          <a:ea typeface="ＭＳ Ｐゴシック" pitchFamily="26" charset="-128"/>
          <a:cs typeface="Gill San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25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4E5C3EE-E6D6-4C41-ADA7-9664D92C80F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4/26/2016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2F02022-346D-4343-BF3C-4ACDBA470E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99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C19CE45-39CD-4F3C-8F92-F2B4A21D908F}" type="datetimeFigureOut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4/26/2016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7BEE963-6B0E-4286-94C6-1BAD5FACAC66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onstant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0582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154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32DBA0-4B71-4067-91E9-A0B80A928EF7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4/26/2016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569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0"/>
            <a:ext cx="91376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152400" y="381000"/>
            <a:ext cx="8534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Observations of the structure and evolution of Hurricane Edouard (2014) during intensity </a:t>
            </a:r>
            <a:r>
              <a:rPr lang="en-US" sz="3200" dirty="0" smtClean="0">
                <a:solidFill>
                  <a:srgbClr val="FFFF00"/>
                </a:solidFill>
              </a:rPr>
              <a:t>change. Part II: Kinematic </a:t>
            </a:r>
            <a:r>
              <a:rPr lang="en-US" sz="3200" dirty="0">
                <a:solidFill>
                  <a:srgbClr val="FFFF00"/>
                </a:solidFill>
              </a:rPr>
              <a:t>structure and the distribution of deep convection</a:t>
            </a:r>
          </a:p>
        </p:txBody>
      </p:sp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928048" y="3124200"/>
            <a:ext cx="7977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Robert Rogers</a:t>
            </a:r>
            <a:r>
              <a:rPr lang="en-US" sz="2400" baseline="30000" dirty="0"/>
              <a:t>1</a:t>
            </a:r>
            <a:r>
              <a:rPr lang="en-US" sz="2400" dirty="0"/>
              <a:t>, Jun Zhang</a:t>
            </a:r>
            <a:r>
              <a:rPr lang="en-US" sz="2400" baseline="30000" dirty="0"/>
              <a:t>1,2</a:t>
            </a:r>
            <a:r>
              <a:rPr lang="en-US" sz="2400" dirty="0"/>
              <a:t>, Jon Zawislak</a:t>
            </a:r>
            <a:r>
              <a:rPr lang="en-US" sz="2400" baseline="30000" dirty="0"/>
              <a:t>3</a:t>
            </a:r>
            <a:r>
              <a:rPr lang="en-US" sz="2400" dirty="0"/>
              <a:t>, </a:t>
            </a:r>
            <a:r>
              <a:rPr lang="en-US" sz="2400" dirty="0" smtClean="0"/>
              <a:t>Haiyan Jiang</a:t>
            </a:r>
            <a:r>
              <a:rPr lang="en-US" sz="2400" baseline="30000" dirty="0"/>
              <a:t>3</a:t>
            </a:r>
            <a:r>
              <a:rPr lang="en-US" sz="2400" dirty="0" smtClean="0"/>
              <a:t>, </a:t>
            </a:r>
          </a:p>
          <a:p>
            <a:pPr algn="ctr"/>
            <a:r>
              <a:rPr lang="en-US" sz="2400" dirty="0" smtClean="0"/>
              <a:t>Trey Alvey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, Ed Zipser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, Stephanie Stevenson</a:t>
            </a:r>
            <a:r>
              <a:rPr lang="en-US" sz="2400" baseline="30000" dirty="0" smtClean="0"/>
              <a:t>5</a:t>
            </a:r>
            <a:endParaRPr lang="en-US" sz="2400" baseline="30000" dirty="0"/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394648" y="4002740"/>
            <a:ext cx="8453661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aseline="30000" dirty="0"/>
              <a:t>1</a:t>
            </a:r>
            <a:r>
              <a:rPr lang="en-US" sz="2000" dirty="0"/>
              <a:t>NOAA/AOML Hurricane Research Division</a:t>
            </a:r>
          </a:p>
          <a:p>
            <a:r>
              <a:rPr lang="en-US" sz="2000" baseline="30000" dirty="0"/>
              <a:t>2</a:t>
            </a:r>
            <a:r>
              <a:rPr lang="en-US" sz="2000" dirty="0"/>
              <a:t>Cooperative Institute for Marine and Atmospheric Studies, University of Miami</a:t>
            </a:r>
          </a:p>
          <a:p>
            <a:r>
              <a:rPr lang="en-US" sz="2000" baseline="30000" dirty="0"/>
              <a:t>3</a:t>
            </a:r>
            <a:r>
              <a:rPr lang="en-US" sz="2000" dirty="0"/>
              <a:t>Florida International </a:t>
            </a:r>
            <a:r>
              <a:rPr lang="en-US" sz="2000" dirty="0" smtClean="0"/>
              <a:t>University</a:t>
            </a:r>
          </a:p>
          <a:p>
            <a:r>
              <a:rPr lang="en-US" sz="2000" baseline="30000" dirty="0" smtClean="0"/>
              <a:t>4</a:t>
            </a:r>
            <a:r>
              <a:rPr lang="en-US" sz="2000" dirty="0" smtClean="0"/>
              <a:t>University of Utah</a:t>
            </a:r>
            <a:endParaRPr lang="en-US" sz="2000" dirty="0"/>
          </a:p>
          <a:p>
            <a:r>
              <a:rPr lang="en-US" sz="2000" baseline="30000" dirty="0" smtClean="0"/>
              <a:t>5</a:t>
            </a:r>
            <a:r>
              <a:rPr lang="en-US" sz="2000" dirty="0" smtClean="0"/>
              <a:t>University at Albany, State University of New York</a:t>
            </a:r>
            <a:endParaRPr lang="en-US" sz="2000" dirty="0"/>
          </a:p>
        </p:txBody>
      </p:sp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5853113"/>
            <a:ext cx="7620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5" descr="http://www.aoml.noaa.gov/hrd/HFP2010/IFEX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889625"/>
            <a:ext cx="86201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5902325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0"/>
          <p:cNvPicPr>
            <a:picLocks noChangeAspect="1" noChangeArrowheads="1"/>
          </p:cNvPicPr>
          <p:nvPr/>
        </p:nvPicPr>
        <p:blipFill>
          <a:blip r:embed="rId6" cstate="print"/>
          <a:srcRect l="17049" t="3262" r="12509" b="2103"/>
          <a:stretch>
            <a:fillRect/>
          </a:stretch>
        </p:blipFill>
        <p:spPr bwMode="auto">
          <a:xfrm>
            <a:off x="2447925" y="5902325"/>
            <a:ext cx="10144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68525"/>
            <a:ext cx="38068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225" y="2165350"/>
            <a:ext cx="38100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55"/>
          <p:cNvSpPr txBox="1">
            <a:spLocks noChangeArrowheads="1"/>
          </p:cNvSpPr>
          <p:nvPr/>
        </p:nvSpPr>
        <p:spPr bwMode="auto">
          <a:xfrm>
            <a:off x="1600200" y="1854312"/>
            <a:ext cx="15057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 dirty="0" smtClean="0">
                <a:latin typeface="Calibri" pitchFamily="34" charset="0"/>
              </a:rPr>
              <a:t>Intensifying (IN)</a:t>
            </a:r>
            <a:endParaRPr lang="en-US" altLang="en-US" sz="1600" i="1" dirty="0">
              <a:latin typeface="Calibri" pitchFamily="34" charset="0"/>
            </a:endParaRPr>
          </a:p>
        </p:txBody>
      </p:sp>
      <p:sp>
        <p:nvSpPr>
          <p:cNvPr id="7173" name="TextBox 56"/>
          <p:cNvSpPr txBox="1">
            <a:spLocks noChangeArrowheads="1"/>
          </p:cNvSpPr>
          <p:nvPr/>
        </p:nvSpPr>
        <p:spPr bwMode="auto">
          <a:xfrm>
            <a:off x="5943600" y="1824738"/>
            <a:ext cx="15794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i="1" dirty="0" smtClean="0">
                <a:latin typeface="Calibri" pitchFamily="34" charset="0"/>
              </a:rPr>
              <a:t>Steady-state (SS)</a:t>
            </a:r>
            <a:endParaRPr lang="en-US" altLang="en-US" sz="1600" i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484313"/>
            <a:ext cx="56896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Best track intensity history for each IOP (thick line is mean)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90112-0853-4CD5-8E9A-CA89700EDD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-381000" y="5067673"/>
            <a:ext cx="4953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spcBef>
                <a:spcPts val="400"/>
              </a:spcBef>
            </a:pPr>
            <a:r>
              <a:rPr lang="en-US" altLang="en-US" sz="1600" dirty="0">
                <a:latin typeface="Calibri" pitchFamily="34" charset="0"/>
              </a:rPr>
              <a:t> 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40 </a:t>
            </a:r>
            <a:r>
              <a:rPr lang="en-US" altLang="en-US" sz="1600" dirty="0" err="1">
                <a:solidFill>
                  <a:srgbClr val="FFC000"/>
                </a:solidFill>
                <a:latin typeface="Calibri" pitchFamily="34" charset="0"/>
              </a:rPr>
              <a:t>eyewall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 passes from 14 IOP’s in 8 </a:t>
            </a:r>
            <a:r>
              <a:rPr lang="en-US" altLang="en-US" sz="1600" dirty="0" smtClean="0">
                <a:solidFill>
                  <a:srgbClr val="FFC000"/>
                </a:solidFill>
                <a:latin typeface="Calibri" pitchFamily="34" charset="0"/>
              </a:rPr>
              <a:t>IN TC’s</a:t>
            </a:r>
            <a:endParaRPr lang="en-US" altLang="en-US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4648200" y="5071646"/>
            <a:ext cx="3810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53 </a:t>
            </a:r>
            <a:r>
              <a:rPr lang="en-US" altLang="en-US" sz="1600" dirty="0" err="1">
                <a:solidFill>
                  <a:srgbClr val="FFC000"/>
                </a:solidFill>
                <a:latin typeface="Calibri" pitchFamily="34" charset="0"/>
              </a:rPr>
              <a:t>eyewall</a:t>
            </a:r>
            <a:r>
              <a:rPr lang="en-US" altLang="en-US" sz="1600" dirty="0">
                <a:solidFill>
                  <a:srgbClr val="FFC000"/>
                </a:solidFill>
                <a:latin typeface="Calibri" pitchFamily="34" charset="0"/>
              </a:rPr>
              <a:t> passes from 14 IOP’s in 6 </a:t>
            </a:r>
            <a:r>
              <a:rPr lang="en-US" altLang="en-US" sz="1600" dirty="0" smtClean="0">
                <a:solidFill>
                  <a:srgbClr val="FFC000"/>
                </a:solidFill>
                <a:latin typeface="Calibri" pitchFamily="34" charset="0"/>
              </a:rPr>
              <a:t>SS </a:t>
            </a:r>
            <a:r>
              <a:rPr lang="en-US" altLang="en-US" sz="1600" dirty="0" smtClean="0">
                <a:solidFill>
                  <a:srgbClr val="FFC000"/>
                </a:solidFill>
                <a:latin typeface="Calibri" pitchFamily="34" charset="0"/>
              </a:rPr>
              <a:t>TC’s</a:t>
            </a:r>
            <a:endParaRPr lang="en-US" altLang="en-US" sz="1600" dirty="0">
              <a:solidFill>
                <a:srgbClr val="FFC000"/>
              </a:solidFill>
              <a:latin typeface="Calibr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7298267" y="2472267"/>
            <a:ext cx="16933" cy="18880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69666" y="2209914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IOP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3048001" y="2472153"/>
            <a:ext cx="16933" cy="188806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19400" y="2209800"/>
            <a:ext cx="478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IOP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00200" y="5757446"/>
            <a:ext cx="5791200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Many IOP’s in IN dataset occur in middle of intensification period</a:t>
            </a: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-76200" y="540603"/>
            <a:ext cx="929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u="sng" dirty="0" smtClean="0">
                <a:latin typeface="Calibri" pitchFamily="34" charset="0"/>
              </a:rPr>
              <a:t>Composite study of airborne Doppler radar observations of vortex- and convective-scale structure and TC intensification</a:t>
            </a:r>
            <a:endParaRPr lang="en-US" altLang="en-US" sz="2400" u="sng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16446" y="4800600"/>
            <a:ext cx="1594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(Rogers et al. 2013)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81000" y="0"/>
            <a:ext cx="848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7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438400"/>
            <a:ext cx="8502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What is the preferred (radial, </a:t>
            </a:r>
            <a:r>
              <a:rPr lang="en-US" sz="3200" dirty="0" err="1" smtClean="0">
                <a:solidFill>
                  <a:srgbClr val="FFFF00"/>
                </a:solidFill>
              </a:rPr>
              <a:t>azimuthal</a:t>
            </a:r>
            <a:r>
              <a:rPr lang="en-US" sz="3200" dirty="0" smtClean="0">
                <a:solidFill>
                  <a:srgbClr val="FFFF00"/>
                </a:solidFill>
              </a:rPr>
              <a:t>) location?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83"/>
          <p:cNvGrpSpPr>
            <a:grpSpLocks/>
          </p:cNvGrpSpPr>
          <p:nvPr/>
        </p:nvGrpSpPr>
        <p:grpSpPr bwMode="auto">
          <a:xfrm>
            <a:off x="4579938" y="1963226"/>
            <a:ext cx="4505325" cy="3308350"/>
            <a:chOff x="4579938" y="1919288"/>
            <a:chExt cx="4505325" cy="3308350"/>
          </a:xfrm>
        </p:grpSpPr>
        <p:sp>
          <p:nvSpPr>
            <p:cNvPr id="42" name="Rectangle 41"/>
            <p:cNvSpPr/>
            <p:nvPr/>
          </p:nvSpPr>
          <p:spPr>
            <a:xfrm>
              <a:off x="4579938" y="1919288"/>
              <a:ext cx="4505325" cy="3308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442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5" b="8386"/>
            <a:stretch>
              <a:fillRect/>
            </a:stretch>
          </p:blipFill>
          <p:spPr bwMode="auto">
            <a:xfrm>
              <a:off x="4935538" y="1981200"/>
              <a:ext cx="4124325" cy="2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0" name="TextBox 20"/>
            <p:cNvSpPr txBox="1">
              <a:spLocks noChangeArrowheads="1"/>
            </p:cNvSpPr>
            <p:nvPr/>
          </p:nvSpPr>
          <p:spPr bwMode="auto">
            <a:xfrm>
              <a:off x="6573838" y="4724400"/>
              <a:ext cx="26352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431" name="TextBox 21"/>
            <p:cNvSpPr txBox="1">
              <a:spLocks noChangeArrowheads="1"/>
            </p:cNvSpPr>
            <p:nvPr/>
          </p:nvSpPr>
          <p:spPr bwMode="auto">
            <a:xfrm>
              <a:off x="5908675" y="4725988"/>
              <a:ext cx="461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0.75</a:t>
              </a:r>
            </a:p>
          </p:txBody>
        </p:sp>
        <p:sp>
          <p:nvSpPr>
            <p:cNvPr id="14432" name="TextBox 22"/>
            <p:cNvSpPr txBox="1">
              <a:spLocks noChangeArrowheads="1"/>
            </p:cNvSpPr>
            <p:nvPr/>
          </p:nvSpPr>
          <p:spPr bwMode="auto">
            <a:xfrm>
              <a:off x="5410200" y="4724400"/>
              <a:ext cx="38258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14433" name="TextBox 23"/>
            <p:cNvSpPr txBox="1">
              <a:spLocks noChangeArrowheads="1"/>
            </p:cNvSpPr>
            <p:nvPr/>
          </p:nvSpPr>
          <p:spPr bwMode="auto">
            <a:xfrm>
              <a:off x="4829175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0.25</a:t>
              </a:r>
            </a:p>
          </p:txBody>
        </p:sp>
        <p:sp>
          <p:nvSpPr>
            <p:cNvPr id="14434" name="TextBox 24"/>
            <p:cNvSpPr txBox="1">
              <a:spLocks noChangeArrowheads="1"/>
            </p:cNvSpPr>
            <p:nvPr/>
          </p:nvSpPr>
          <p:spPr bwMode="auto">
            <a:xfrm>
              <a:off x="8128000" y="4725988"/>
              <a:ext cx="461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1.75</a:t>
              </a:r>
            </a:p>
          </p:txBody>
        </p:sp>
        <p:sp>
          <p:nvSpPr>
            <p:cNvPr id="14435" name="TextBox 25"/>
            <p:cNvSpPr txBox="1">
              <a:spLocks noChangeArrowheads="1"/>
            </p:cNvSpPr>
            <p:nvPr/>
          </p:nvSpPr>
          <p:spPr bwMode="auto">
            <a:xfrm>
              <a:off x="7627938" y="4724400"/>
              <a:ext cx="3841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14436" name="TextBox 26"/>
            <p:cNvSpPr txBox="1">
              <a:spLocks noChangeArrowheads="1"/>
            </p:cNvSpPr>
            <p:nvPr/>
          </p:nvSpPr>
          <p:spPr bwMode="auto">
            <a:xfrm>
              <a:off x="7040563" y="4724400"/>
              <a:ext cx="46196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1.25</a:t>
              </a:r>
            </a:p>
          </p:txBody>
        </p:sp>
        <p:sp>
          <p:nvSpPr>
            <p:cNvPr id="14437" name="TextBox 27"/>
            <p:cNvSpPr txBox="1">
              <a:spLocks noChangeArrowheads="1"/>
            </p:cNvSpPr>
            <p:nvPr/>
          </p:nvSpPr>
          <p:spPr bwMode="auto">
            <a:xfrm>
              <a:off x="8783638" y="472440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4438" name="TextBox 28"/>
            <p:cNvSpPr txBox="1">
              <a:spLocks noChangeArrowheads="1"/>
            </p:cNvSpPr>
            <p:nvPr/>
          </p:nvSpPr>
          <p:spPr bwMode="auto">
            <a:xfrm>
              <a:off x="4805363" y="456565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14439" name="TextBox 29"/>
            <p:cNvSpPr txBox="1">
              <a:spLocks noChangeArrowheads="1"/>
            </p:cNvSpPr>
            <p:nvPr/>
          </p:nvSpPr>
          <p:spPr bwMode="auto">
            <a:xfrm>
              <a:off x="4805363" y="4246563"/>
              <a:ext cx="2635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4440" name="TextBox 30"/>
            <p:cNvSpPr txBox="1">
              <a:spLocks noChangeArrowheads="1"/>
            </p:cNvSpPr>
            <p:nvPr/>
          </p:nvSpPr>
          <p:spPr bwMode="auto">
            <a:xfrm>
              <a:off x="4729163" y="3933825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14441" name="TextBox 31"/>
            <p:cNvSpPr txBox="1">
              <a:spLocks noChangeArrowheads="1"/>
            </p:cNvSpPr>
            <p:nvPr/>
          </p:nvSpPr>
          <p:spPr bwMode="auto">
            <a:xfrm>
              <a:off x="4729163" y="3602038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15</a:t>
              </a:r>
            </a:p>
          </p:txBody>
        </p:sp>
        <p:sp>
          <p:nvSpPr>
            <p:cNvPr id="14442" name="TextBox 32"/>
            <p:cNvSpPr txBox="1">
              <a:spLocks noChangeArrowheads="1"/>
            </p:cNvSpPr>
            <p:nvPr/>
          </p:nvSpPr>
          <p:spPr bwMode="auto">
            <a:xfrm>
              <a:off x="4729163" y="3282950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20</a:t>
              </a:r>
            </a:p>
          </p:txBody>
        </p:sp>
        <p:sp>
          <p:nvSpPr>
            <p:cNvPr id="14443" name="TextBox 33"/>
            <p:cNvSpPr txBox="1">
              <a:spLocks noChangeArrowheads="1"/>
            </p:cNvSpPr>
            <p:nvPr/>
          </p:nvSpPr>
          <p:spPr bwMode="auto">
            <a:xfrm>
              <a:off x="4729163" y="2957513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25</a:t>
              </a:r>
            </a:p>
          </p:txBody>
        </p:sp>
        <p:sp>
          <p:nvSpPr>
            <p:cNvPr id="14444" name="TextBox 34"/>
            <p:cNvSpPr txBox="1">
              <a:spLocks noChangeArrowheads="1"/>
            </p:cNvSpPr>
            <p:nvPr/>
          </p:nvSpPr>
          <p:spPr bwMode="auto">
            <a:xfrm>
              <a:off x="4729163" y="2624138"/>
              <a:ext cx="34131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30</a:t>
              </a:r>
            </a:p>
          </p:txBody>
        </p:sp>
        <p:sp>
          <p:nvSpPr>
            <p:cNvPr id="14445" name="TextBox 35"/>
            <p:cNvSpPr txBox="1">
              <a:spLocks noChangeArrowheads="1"/>
            </p:cNvSpPr>
            <p:nvPr/>
          </p:nvSpPr>
          <p:spPr bwMode="auto">
            <a:xfrm>
              <a:off x="4729163" y="2306638"/>
              <a:ext cx="3413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35</a:t>
              </a:r>
            </a:p>
          </p:txBody>
        </p:sp>
        <p:sp>
          <p:nvSpPr>
            <p:cNvPr id="14446" name="TextBox 36"/>
            <p:cNvSpPr txBox="1">
              <a:spLocks noChangeArrowheads="1"/>
            </p:cNvSpPr>
            <p:nvPr/>
          </p:nvSpPr>
          <p:spPr bwMode="auto">
            <a:xfrm>
              <a:off x="4729163" y="1987550"/>
              <a:ext cx="341312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40</a:t>
              </a:r>
            </a:p>
          </p:txBody>
        </p:sp>
        <p:sp>
          <p:nvSpPr>
            <p:cNvPr id="14447" name="TextBox 40"/>
            <p:cNvSpPr txBox="1">
              <a:spLocks noChangeArrowheads="1"/>
            </p:cNvSpPr>
            <p:nvPr/>
          </p:nvSpPr>
          <p:spPr bwMode="auto">
            <a:xfrm>
              <a:off x="6394450" y="4911725"/>
              <a:ext cx="7477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472278" y="3091938"/>
            <a:ext cx="400110" cy="921214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percentage</a:t>
            </a:r>
          </a:p>
        </p:txBody>
      </p:sp>
      <p:grpSp>
        <p:nvGrpSpPr>
          <p:cNvPr id="14340" name="Group 182"/>
          <p:cNvGrpSpPr>
            <a:grpSpLocks/>
          </p:cNvGrpSpPr>
          <p:nvPr/>
        </p:nvGrpSpPr>
        <p:grpSpPr bwMode="auto">
          <a:xfrm>
            <a:off x="-87313" y="1967988"/>
            <a:ext cx="4608513" cy="3303588"/>
            <a:chOff x="-87995" y="1924050"/>
            <a:chExt cx="4609195" cy="3303588"/>
          </a:xfrm>
        </p:grpSpPr>
        <p:sp>
          <p:nvSpPr>
            <p:cNvPr id="20" name="Rectangle 19"/>
            <p:cNvSpPr/>
            <p:nvPr/>
          </p:nvSpPr>
          <p:spPr>
            <a:xfrm>
              <a:off x="27910" y="1924050"/>
              <a:ext cx="4493290" cy="33035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440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605" b="7996"/>
            <a:stretch>
              <a:fillRect/>
            </a:stretch>
          </p:blipFill>
          <p:spPr bwMode="auto">
            <a:xfrm>
              <a:off x="398463" y="1981200"/>
              <a:ext cx="4098925" cy="281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09" name="TextBox 3"/>
            <p:cNvSpPr txBox="1">
              <a:spLocks noChangeArrowheads="1"/>
            </p:cNvSpPr>
            <p:nvPr/>
          </p:nvSpPr>
          <p:spPr bwMode="auto">
            <a:xfrm>
              <a:off x="2003425" y="4724400"/>
              <a:ext cx="263525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4410" name="TextBox 4"/>
            <p:cNvSpPr txBox="1">
              <a:spLocks noChangeArrowheads="1"/>
            </p:cNvSpPr>
            <p:nvPr/>
          </p:nvSpPr>
          <p:spPr bwMode="auto">
            <a:xfrm>
              <a:off x="1338263" y="4725988"/>
              <a:ext cx="4619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0.75</a:t>
              </a:r>
            </a:p>
          </p:txBody>
        </p:sp>
        <p:sp>
          <p:nvSpPr>
            <p:cNvPr id="14411" name="TextBox 5"/>
            <p:cNvSpPr txBox="1">
              <a:spLocks noChangeArrowheads="1"/>
            </p:cNvSpPr>
            <p:nvPr/>
          </p:nvSpPr>
          <p:spPr bwMode="auto">
            <a:xfrm>
              <a:off x="839788" y="4724400"/>
              <a:ext cx="3825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0.5</a:t>
              </a:r>
            </a:p>
          </p:txBody>
        </p:sp>
        <p:sp>
          <p:nvSpPr>
            <p:cNvPr id="14412" name="TextBox 6"/>
            <p:cNvSpPr txBox="1">
              <a:spLocks noChangeArrowheads="1"/>
            </p:cNvSpPr>
            <p:nvPr/>
          </p:nvSpPr>
          <p:spPr bwMode="auto">
            <a:xfrm>
              <a:off x="257175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0.25</a:t>
              </a:r>
            </a:p>
          </p:txBody>
        </p:sp>
        <p:sp>
          <p:nvSpPr>
            <p:cNvPr id="14413" name="TextBox 7"/>
            <p:cNvSpPr txBox="1">
              <a:spLocks noChangeArrowheads="1"/>
            </p:cNvSpPr>
            <p:nvPr/>
          </p:nvSpPr>
          <p:spPr bwMode="auto">
            <a:xfrm>
              <a:off x="3557588" y="4725988"/>
              <a:ext cx="4619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1.75</a:t>
              </a:r>
            </a:p>
          </p:txBody>
        </p:sp>
        <p:sp>
          <p:nvSpPr>
            <p:cNvPr id="14414" name="TextBox 8"/>
            <p:cNvSpPr txBox="1">
              <a:spLocks noChangeArrowheads="1"/>
            </p:cNvSpPr>
            <p:nvPr/>
          </p:nvSpPr>
          <p:spPr bwMode="auto">
            <a:xfrm>
              <a:off x="3057525" y="4724400"/>
              <a:ext cx="3841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1.5</a:t>
              </a:r>
            </a:p>
          </p:txBody>
        </p:sp>
        <p:sp>
          <p:nvSpPr>
            <p:cNvPr id="14415" name="TextBox 9"/>
            <p:cNvSpPr txBox="1">
              <a:spLocks noChangeArrowheads="1"/>
            </p:cNvSpPr>
            <p:nvPr/>
          </p:nvSpPr>
          <p:spPr bwMode="auto">
            <a:xfrm>
              <a:off x="2470150" y="4724400"/>
              <a:ext cx="461963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1.25</a:t>
              </a:r>
            </a:p>
          </p:txBody>
        </p:sp>
        <p:sp>
          <p:nvSpPr>
            <p:cNvPr id="14416" name="TextBox 10"/>
            <p:cNvSpPr txBox="1">
              <a:spLocks noChangeArrowheads="1"/>
            </p:cNvSpPr>
            <p:nvPr/>
          </p:nvSpPr>
          <p:spPr bwMode="auto">
            <a:xfrm>
              <a:off x="4213225" y="472440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14417" name="TextBox 11"/>
            <p:cNvSpPr txBox="1">
              <a:spLocks noChangeArrowheads="1"/>
            </p:cNvSpPr>
            <p:nvPr/>
          </p:nvSpPr>
          <p:spPr bwMode="auto">
            <a:xfrm>
              <a:off x="247650" y="4565650"/>
              <a:ext cx="263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0</a:t>
              </a:r>
            </a:p>
          </p:txBody>
        </p:sp>
        <p:sp>
          <p:nvSpPr>
            <p:cNvPr id="14418" name="TextBox 12"/>
            <p:cNvSpPr txBox="1">
              <a:spLocks noChangeArrowheads="1"/>
            </p:cNvSpPr>
            <p:nvPr/>
          </p:nvSpPr>
          <p:spPr bwMode="auto">
            <a:xfrm>
              <a:off x="247650" y="4246563"/>
              <a:ext cx="2635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14419" name="TextBox 13"/>
            <p:cNvSpPr txBox="1">
              <a:spLocks noChangeArrowheads="1"/>
            </p:cNvSpPr>
            <p:nvPr/>
          </p:nvSpPr>
          <p:spPr bwMode="auto">
            <a:xfrm>
              <a:off x="171450" y="3933825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14420" name="TextBox 14"/>
            <p:cNvSpPr txBox="1">
              <a:spLocks noChangeArrowheads="1"/>
            </p:cNvSpPr>
            <p:nvPr/>
          </p:nvSpPr>
          <p:spPr bwMode="auto">
            <a:xfrm>
              <a:off x="171450" y="3602038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15</a:t>
              </a:r>
            </a:p>
          </p:txBody>
        </p:sp>
        <p:sp>
          <p:nvSpPr>
            <p:cNvPr id="14421" name="TextBox 15"/>
            <p:cNvSpPr txBox="1">
              <a:spLocks noChangeArrowheads="1"/>
            </p:cNvSpPr>
            <p:nvPr/>
          </p:nvSpPr>
          <p:spPr bwMode="auto">
            <a:xfrm>
              <a:off x="171450" y="3282950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20</a:t>
              </a:r>
            </a:p>
          </p:txBody>
        </p:sp>
        <p:sp>
          <p:nvSpPr>
            <p:cNvPr id="14422" name="TextBox 16"/>
            <p:cNvSpPr txBox="1">
              <a:spLocks noChangeArrowheads="1"/>
            </p:cNvSpPr>
            <p:nvPr/>
          </p:nvSpPr>
          <p:spPr bwMode="auto">
            <a:xfrm>
              <a:off x="171450" y="2957513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25</a:t>
              </a:r>
            </a:p>
          </p:txBody>
        </p:sp>
        <p:sp>
          <p:nvSpPr>
            <p:cNvPr id="14423" name="TextBox 17"/>
            <p:cNvSpPr txBox="1">
              <a:spLocks noChangeArrowheads="1"/>
            </p:cNvSpPr>
            <p:nvPr/>
          </p:nvSpPr>
          <p:spPr bwMode="auto">
            <a:xfrm>
              <a:off x="171450" y="2624138"/>
              <a:ext cx="342900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30</a:t>
              </a:r>
            </a:p>
          </p:txBody>
        </p:sp>
        <p:sp>
          <p:nvSpPr>
            <p:cNvPr id="14424" name="TextBox 18"/>
            <p:cNvSpPr txBox="1">
              <a:spLocks noChangeArrowheads="1"/>
            </p:cNvSpPr>
            <p:nvPr/>
          </p:nvSpPr>
          <p:spPr bwMode="auto">
            <a:xfrm>
              <a:off x="171450" y="2306638"/>
              <a:ext cx="342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35</a:t>
              </a:r>
            </a:p>
          </p:txBody>
        </p:sp>
        <p:sp>
          <p:nvSpPr>
            <p:cNvPr id="14425" name="TextBox 19"/>
            <p:cNvSpPr txBox="1">
              <a:spLocks noChangeArrowheads="1"/>
            </p:cNvSpPr>
            <p:nvPr/>
          </p:nvSpPr>
          <p:spPr bwMode="auto">
            <a:xfrm>
              <a:off x="171450" y="1987550"/>
              <a:ext cx="342900" cy="27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itchFamily="34" charset="0"/>
                </a:rPr>
                <a:t>40</a:t>
              </a:r>
            </a:p>
          </p:txBody>
        </p:sp>
        <p:sp>
          <p:nvSpPr>
            <p:cNvPr id="14426" name="TextBox 39"/>
            <p:cNvSpPr txBox="1">
              <a:spLocks noChangeArrowheads="1"/>
            </p:cNvSpPr>
            <p:nvPr/>
          </p:nvSpPr>
          <p:spPr bwMode="auto">
            <a:xfrm>
              <a:off x="1781175" y="4916488"/>
              <a:ext cx="7477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r/RMW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87995" y="3041186"/>
              <a:ext cx="400110" cy="92121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percentage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2514600" y="990600"/>
            <a:ext cx="419262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>
                <a:latin typeface="+mj-lt"/>
              </a:rPr>
              <a:t>Radial distribution of convective bursts</a:t>
            </a:r>
          </a:p>
        </p:txBody>
      </p:sp>
      <p:grpSp>
        <p:nvGrpSpPr>
          <p:cNvPr id="4" name="Group 245"/>
          <p:cNvGrpSpPr>
            <a:grpSpLocks/>
          </p:cNvGrpSpPr>
          <p:nvPr/>
        </p:nvGrpSpPr>
        <p:grpSpPr bwMode="auto">
          <a:xfrm>
            <a:off x="257175" y="1488563"/>
            <a:ext cx="8796338" cy="4140200"/>
            <a:chOff x="257175" y="1444823"/>
            <a:chExt cx="8796711" cy="4140002"/>
          </a:xfrm>
        </p:grpSpPr>
        <p:grpSp>
          <p:nvGrpSpPr>
            <p:cNvPr id="14348" name="Group 59"/>
            <p:cNvGrpSpPr>
              <a:grpSpLocks/>
            </p:cNvGrpSpPr>
            <p:nvPr/>
          </p:nvGrpSpPr>
          <p:grpSpPr bwMode="auto">
            <a:xfrm>
              <a:off x="257175" y="1444823"/>
              <a:ext cx="4283020" cy="4133652"/>
              <a:chOff x="257175" y="1444823"/>
              <a:chExt cx="4283020" cy="4133652"/>
            </a:xfrm>
          </p:grpSpPr>
          <p:grpSp>
            <p:nvGrpSpPr>
              <p:cNvPr id="14379" name="Group 184"/>
              <p:cNvGrpSpPr>
                <a:grpSpLocks/>
              </p:cNvGrpSpPr>
              <p:nvPr/>
            </p:nvGrpSpPr>
            <p:grpSpPr bwMode="auto">
              <a:xfrm>
                <a:off x="257175" y="1447800"/>
                <a:ext cx="4283020" cy="4130675"/>
                <a:chOff x="257175" y="1447800"/>
                <a:chExt cx="4283020" cy="4130675"/>
              </a:xfrm>
            </p:grpSpPr>
            <p:grpSp>
              <p:nvGrpSpPr>
                <p:cNvPr id="14381" name="Group 128"/>
                <p:cNvGrpSpPr>
                  <a:grpSpLocks/>
                </p:cNvGrpSpPr>
                <p:nvPr/>
              </p:nvGrpSpPr>
              <p:grpSpPr bwMode="auto">
                <a:xfrm>
                  <a:off x="306426" y="1447800"/>
                  <a:ext cx="4233769" cy="4130675"/>
                  <a:chOff x="306426" y="1447800"/>
                  <a:chExt cx="4233769" cy="4130675"/>
                </a:xfrm>
              </p:grpSpPr>
              <p:sp>
                <p:nvSpPr>
                  <p:cNvPr id="290" name="Rectangle 41"/>
                  <p:cNvSpPr/>
                  <p:nvPr/>
                </p:nvSpPr>
                <p:spPr>
                  <a:xfrm>
                    <a:off x="431807" y="1447998"/>
                    <a:ext cx="3980032" cy="40669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14392" name="Picture 42" descr="vorcylav_ri_small.tif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14687" t="10394" r="16852" b="15596"/>
                  <a:stretch>
                    <a:fillRect/>
                  </a:stretch>
                </p:blipFill>
                <p:spPr bwMode="auto">
                  <a:xfrm>
                    <a:off x="457200" y="1455751"/>
                    <a:ext cx="3959750" cy="33077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93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2800" y="5329197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14394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70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4</a:t>
                    </a:r>
                  </a:p>
                </p:txBody>
              </p:sp>
              <p:sp>
                <p:nvSpPr>
                  <p:cNvPr id="14395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24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14396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78002" y="532765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6</a:t>
                    </a:r>
                  </a:p>
                </p:txBody>
              </p:sp>
              <p:sp>
                <p:nvSpPr>
                  <p:cNvPr id="14397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32002" y="5327650"/>
                    <a:ext cx="25039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8</a:t>
                    </a:r>
                  </a:p>
                </p:txBody>
              </p:sp>
              <p:sp>
                <p:nvSpPr>
                  <p:cNvPr id="14398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7902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14399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8754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18</a:t>
                    </a:r>
                  </a:p>
                </p:txBody>
              </p:sp>
              <p:sp>
                <p:nvSpPr>
                  <p:cNvPr id="14400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62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21</a:t>
                    </a:r>
                  </a:p>
                </p:txBody>
              </p:sp>
              <p:sp>
                <p:nvSpPr>
                  <p:cNvPr id="14401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0990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24</a:t>
                    </a:r>
                  </a:p>
                </p:txBody>
              </p:sp>
              <p:sp>
                <p:nvSpPr>
                  <p:cNvPr id="14402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0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27</a:t>
                    </a:r>
                  </a:p>
                </p:txBody>
              </p:sp>
              <p:sp>
                <p:nvSpPr>
                  <p:cNvPr id="14403" name="Text 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2425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30</a:t>
                    </a:r>
                  </a:p>
                </p:txBody>
              </p:sp>
              <p:sp>
                <p:nvSpPr>
                  <p:cNvPr id="14404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8727" y="53276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33</a:t>
                    </a:r>
                  </a:p>
                </p:txBody>
              </p:sp>
              <p:pic>
                <p:nvPicPr>
                  <p:cNvPr id="14405" name="Picture 55" descr="vorcbar.ti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11296" t="86029" r="9415" b="8704"/>
                  <a:stretch>
                    <a:fillRect/>
                  </a:stretch>
                </p:blipFill>
                <p:spPr bwMode="auto">
                  <a:xfrm>
                    <a:off x="585747" y="5181600"/>
                    <a:ext cx="3587363" cy="184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aphicFrame>
                <p:nvGraphicFramePr>
                  <p:cNvPr id="305" name="Chart 56"/>
                  <p:cNvGraphicFramePr>
                    <a:graphicFrameLocks/>
                  </p:cNvGraphicFramePr>
                  <p:nvPr/>
                </p:nvGraphicFramePr>
                <p:xfrm>
                  <a:off x="306426" y="1971923"/>
                  <a:ext cx="4233769" cy="2881559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6"/>
                  </a:graphicData>
                </a:graphic>
              </p:graphicFrame>
            </p:grpSp>
            <p:sp>
              <p:nvSpPr>
                <p:cNvPr id="14382" name="TextBox 3"/>
                <p:cNvSpPr txBox="1">
                  <a:spLocks noChangeArrowheads="1"/>
                </p:cNvSpPr>
                <p:nvPr/>
              </p:nvSpPr>
              <p:spPr bwMode="auto">
                <a:xfrm>
                  <a:off x="2003425" y="4724400"/>
                  <a:ext cx="263525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4383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1338263" y="4725988"/>
                  <a:ext cx="46196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0.75</a:t>
                  </a:r>
                </a:p>
              </p:txBody>
            </p:sp>
            <p:sp>
              <p:nvSpPr>
                <p:cNvPr id="14384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839788" y="4724400"/>
                  <a:ext cx="382587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0.5</a:t>
                  </a:r>
                </a:p>
              </p:txBody>
            </p:sp>
            <p:sp>
              <p:nvSpPr>
                <p:cNvPr id="14385" name="TextBox 6"/>
                <p:cNvSpPr txBox="1">
                  <a:spLocks noChangeArrowheads="1"/>
                </p:cNvSpPr>
                <p:nvPr/>
              </p:nvSpPr>
              <p:spPr bwMode="auto">
                <a:xfrm>
                  <a:off x="257175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0.25</a:t>
                  </a:r>
                </a:p>
              </p:txBody>
            </p:sp>
            <p:sp>
              <p:nvSpPr>
                <p:cNvPr id="14386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3557588" y="4725988"/>
                  <a:ext cx="461962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1.75</a:t>
                  </a:r>
                </a:p>
              </p:txBody>
            </p:sp>
            <p:sp>
              <p:nvSpPr>
                <p:cNvPr id="14387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3057525" y="4724400"/>
                  <a:ext cx="38417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1.5</a:t>
                  </a:r>
                </a:p>
              </p:txBody>
            </p:sp>
            <p:sp>
              <p:nvSpPr>
                <p:cNvPr id="14388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2470150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1.25</a:t>
                  </a:r>
                </a:p>
              </p:txBody>
            </p:sp>
            <p:sp>
              <p:nvSpPr>
                <p:cNvPr id="14389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4213225" y="4724400"/>
                  <a:ext cx="26352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4390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1781175" y="4916488"/>
                  <a:ext cx="74771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r/RMW</a:t>
                  </a:r>
                </a:p>
              </p:txBody>
            </p:sp>
          </p:grpSp>
          <p:sp>
            <p:nvSpPr>
              <p:cNvPr id="279" name="TextBox 278"/>
              <p:cNvSpPr txBox="1"/>
              <p:nvPr/>
            </p:nvSpPr>
            <p:spPr>
              <a:xfrm>
                <a:off x="457209" y="1444823"/>
                <a:ext cx="1568517" cy="3079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err="1">
                    <a:solidFill>
                      <a:srgbClr val="000000"/>
                    </a:solidFill>
                    <a:latin typeface="+mn-lt"/>
                  </a:rPr>
                  <a:t>vorticity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(x 10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-4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s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-1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)</a:t>
                </a:r>
              </a:p>
            </p:txBody>
          </p:sp>
        </p:grpSp>
        <p:grpSp>
          <p:nvGrpSpPr>
            <p:cNvPr id="14349" name="Group 60"/>
            <p:cNvGrpSpPr>
              <a:grpSpLocks/>
            </p:cNvGrpSpPr>
            <p:nvPr/>
          </p:nvGrpSpPr>
          <p:grpSpPr bwMode="auto">
            <a:xfrm>
              <a:off x="4829175" y="1447800"/>
              <a:ext cx="4224711" cy="4137025"/>
              <a:chOff x="4829175" y="1447800"/>
              <a:chExt cx="4224711" cy="4137025"/>
            </a:xfrm>
          </p:grpSpPr>
          <p:grpSp>
            <p:nvGrpSpPr>
              <p:cNvPr id="14350" name="Group 211"/>
              <p:cNvGrpSpPr>
                <a:grpSpLocks/>
              </p:cNvGrpSpPr>
              <p:nvPr/>
            </p:nvGrpSpPr>
            <p:grpSpPr bwMode="auto">
              <a:xfrm>
                <a:off x="4829175" y="1447800"/>
                <a:ext cx="4224711" cy="4137025"/>
                <a:chOff x="4829175" y="1447800"/>
                <a:chExt cx="4224711" cy="4137025"/>
              </a:xfrm>
            </p:grpSpPr>
            <p:grpSp>
              <p:nvGrpSpPr>
                <p:cNvPr id="14352" name="Group 163"/>
                <p:cNvGrpSpPr>
                  <a:grpSpLocks/>
                </p:cNvGrpSpPr>
                <p:nvPr/>
              </p:nvGrpSpPr>
              <p:grpSpPr bwMode="auto">
                <a:xfrm>
                  <a:off x="4868849" y="1447800"/>
                  <a:ext cx="4185037" cy="4137025"/>
                  <a:chOff x="4868849" y="1447800"/>
                  <a:chExt cx="4185037" cy="4137025"/>
                </a:xfrm>
              </p:grpSpPr>
              <p:sp>
                <p:nvSpPr>
                  <p:cNvPr id="261" name="Rectangle 260"/>
                  <p:cNvSpPr/>
                  <p:nvPr/>
                </p:nvSpPr>
                <p:spPr>
                  <a:xfrm>
                    <a:off x="4959550" y="1447998"/>
                    <a:ext cx="3956217" cy="40669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14363" name="Picture 261" descr="vorcbar.tif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11296" t="86029" r="9415" b="8704"/>
                  <a:stretch>
                    <a:fillRect/>
                  </a:stretch>
                </p:blipFill>
                <p:spPr bwMode="auto">
                  <a:xfrm>
                    <a:off x="5070943" y="5181600"/>
                    <a:ext cx="3587363" cy="1841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364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11748" y="5335547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14365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68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4</a:t>
                    </a:r>
                  </a:p>
                </p:txBody>
              </p:sp>
              <p:sp>
                <p:nvSpPr>
                  <p:cNvPr id="14366" name="Text Box 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822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14367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76950" y="5334000"/>
                    <a:ext cx="249237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6</a:t>
                    </a:r>
                  </a:p>
                </p:txBody>
              </p:sp>
              <p:sp>
                <p:nvSpPr>
                  <p:cNvPr id="14368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30950" y="5334000"/>
                    <a:ext cx="250390" cy="24622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8</a:t>
                    </a:r>
                  </a:p>
                </p:txBody>
              </p:sp>
              <p:sp>
                <p:nvSpPr>
                  <p:cNvPr id="14369" name="Text Box 6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46850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12</a:t>
                    </a:r>
                  </a:p>
                </p:txBody>
              </p:sp>
              <p:sp>
                <p:nvSpPr>
                  <p:cNvPr id="14370" name="Text Box 6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97702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18</a:t>
                    </a:r>
                  </a:p>
                </p:txBody>
              </p:sp>
              <p:sp>
                <p:nvSpPr>
                  <p:cNvPr id="14371" name="Text 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61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21</a:t>
                    </a:r>
                  </a:p>
                </p:txBody>
              </p:sp>
              <p:sp>
                <p:nvSpPr>
                  <p:cNvPr id="14372" name="Text 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0885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24</a:t>
                    </a:r>
                  </a:p>
                </p:txBody>
              </p:sp>
              <p:sp>
                <p:nvSpPr>
                  <p:cNvPr id="14373" name="Text Box 7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569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27</a:t>
                    </a:r>
                  </a:p>
                </p:txBody>
              </p:sp>
              <p:sp>
                <p:nvSpPr>
                  <p:cNvPr id="14374" name="Text Box 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823200" y="534035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30</a:t>
                    </a:r>
                  </a:p>
                </p:txBody>
              </p:sp>
              <p:sp>
                <p:nvSpPr>
                  <p:cNvPr id="14375" name="Text Box 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67675" y="5334000"/>
                    <a:ext cx="314325" cy="2444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000" b="1">
                        <a:solidFill>
                          <a:schemeClr val="bg1"/>
                        </a:solidFill>
                        <a:latin typeface="Calibri" pitchFamily="34" charset="0"/>
                      </a:rPr>
                      <a:t>33</a:t>
                    </a:r>
                  </a:p>
                </p:txBody>
              </p:sp>
              <p:grpSp>
                <p:nvGrpSpPr>
                  <p:cNvPr id="1437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868849" y="1447800"/>
                    <a:ext cx="4185037" cy="3406305"/>
                    <a:chOff x="4467308" y="5204129"/>
                    <a:chExt cx="4185037" cy="3406305"/>
                  </a:xfrm>
                </p:grpSpPr>
                <p:pic>
                  <p:nvPicPr>
                    <p:cNvPr id="14377" name="Picture 3" descr="vorcylav_ss_small.tif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 l="14714" t="10388" r="16718" b="15637"/>
                    <a:stretch>
                      <a:fillRect/>
                    </a:stretch>
                  </p:blipFill>
                  <p:spPr bwMode="auto">
                    <a:xfrm>
                      <a:off x="4572000" y="5204129"/>
                      <a:ext cx="3967701" cy="33077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graphicFrame>
                  <p:nvGraphicFramePr>
                    <p:cNvPr id="277" name="Chart 30"/>
                    <p:cNvGraphicFramePr>
                      <a:graphicFrameLocks/>
                    </p:cNvGraphicFramePr>
                    <p:nvPr/>
                  </p:nvGraphicFramePr>
                  <p:xfrm>
                    <a:off x="4467308" y="5766020"/>
                    <a:ext cx="4185037" cy="2844414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8"/>
                    </a:graphicData>
                  </a:graphic>
                </p:graphicFrame>
              </p:grpSp>
            </p:grpSp>
            <p:sp>
              <p:nvSpPr>
                <p:cNvPr id="14353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6573838" y="4724400"/>
                  <a:ext cx="263525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14354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5908675" y="4725988"/>
                  <a:ext cx="46196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0.75</a:t>
                  </a:r>
                </a:p>
              </p:txBody>
            </p:sp>
            <p:sp>
              <p:nvSpPr>
                <p:cNvPr id="14355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5410200" y="4724400"/>
                  <a:ext cx="382588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0.5</a:t>
                  </a:r>
                </a:p>
              </p:txBody>
            </p:sp>
            <p:sp>
              <p:nvSpPr>
                <p:cNvPr id="14356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4829175" y="4724400"/>
                  <a:ext cx="461963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0.25</a:t>
                  </a:r>
                </a:p>
              </p:txBody>
            </p:sp>
            <p:sp>
              <p:nvSpPr>
                <p:cNvPr id="14357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8128000" y="4725988"/>
                  <a:ext cx="461963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1.75</a:t>
                  </a:r>
                </a:p>
              </p:txBody>
            </p:sp>
            <p:sp>
              <p:nvSpPr>
                <p:cNvPr id="143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7627938" y="4724400"/>
                  <a:ext cx="38417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1.5</a:t>
                  </a:r>
                </a:p>
              </p:txBody>
            </p:sp>
            <p:sp>
              <p:nvSpPr>
                <p:cNvPr id="14359" name="TextBox 26"/>
                <p:cNvSpPr txBox="1">
                  <a:spLocks noChangeArrowheads="1"/>
                </p:cNvSpPr>
                <p:nvPr/>
              </p:nvSpPr>
              <p:spPr bwMode="auto">
                <a:xfrm>
                  <a:off x="7040563" y="4724400"/>
                  <a:ext cx="461962" cy="277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1.25</a:t>
                  </a:r>
                </a:p>
              </p:txBody>
            </p:sp>
            <p:sp>
              <p:nvSpPr>
                <p:cNvPr id="14360" name="TextBox 27"/>
                <p:cNvSpPr txBox="1">
                  <a:spLocks noChangeArrowheads="1"/>
                </p:cNvSpPr>
                <p:nvPr/>
              </p:nvSpPr>
              <p:spPr bwMode="auto">
                <a:xfrm>
                  <a:off x="8783638" y="4724400"/>
                  <a:ext cx="263525" cy="276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solidFill>
                        <a:schemeClr val="bg1"/>
                      </a:solidFill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14361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6394450" y="4911725"/>
                  <a:ext cx="747713" cy="3079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sz="1400" b="1">
                      <a:solidFill>
                        <a:schemeClr val="bg1"/>
                      </a:solidFill>
                      <a:latin typeface="Calibri" pitchFamily="34" charset="0"/>
                    </a:rPr>
                    <a:t>r/RMW</a:t>
                  </a:r>
                </a:p>
              </p:txBody>
            </p:sp>
          </p:grpSp>
          <p:sp>
            <p:nvSpPr>
              <p:cNvPr id="250" name="TextBox 249"/>
              <p:cNvSpPr txBox="1"/>
              <p:nvPr/>
            </p:nvSpPr>
            <p:spPr>
              <a:xfrm>
                <a:off x="4970663" y="1447998"/>
                <a:ext cx="1568516" cy="30796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b="1" dirty="0" err="1">
                    <a:solidFill>
                      <a:srgbClr val="000000"/>
                    </a:solidFill>
                    <a:latin typeface="+mn-lt"/>
                  </a:rPr>
                  <a:t>vorticity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(x 10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-4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 s</a:t>
                </a:r>
                <a:r>
                  <a:rPr lang="en-US" sz="1400" b="1" baseline="30000" dirty="0">
                    <a:solidFill>
                      <a:srgbClr val="000000"/>
                    </a:solidFill>
                    <a:latin typeface="+mn-lt"/>
                  </a:rPr>
                  <a:t>-1</a:t>
                </a:r>
                <a:r>
                  <a:rPr lang="en-US" sz="1400" b="1" dirty="0">
                    <a:solidFill>
                      <a:srgbClr val="000000"/>
                    </a:solidFill>
                    <a:latin typeface="+mn-lt"/>
                  </a:rPr>
                  <a:t>)</a:t>
                </a:r>
              </a:p>
            </p:txBody>
          </p:sp>
        </p:grpSp>
      </p:grpSp>
      <p:sp>
        <p:nvSpPr>
          <p:cNvPr id="306" name="Slide Number Placeholder 30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0F833-72E2-477A-95FA-73090B4F4DE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2" name="Rectangle 111"/>
          <p:cNvSpPr/>
          <p:nvPr/>
        </p:nvSpPr>
        <p:spPr bwMode="auto">
          <a:xfrm>
            <a:off x="228600" y="5798403"/>
            <a:ext cx="89154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IN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cases: distribution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of convective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bursts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peaks inside RMW compared with outside RMW for SS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cases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relationship between radial location of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diabatic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heating and intensification consistent with balance model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studies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341" name="TextBox 43"/>
          <p:cNvSpPr txBox="1">
            <a:spLocks noChangeArrowheads="1"/>
          </p:cNvSpPr>
          <p:nvPr/>
        </p:nvSpPr>
        <p:spPr bwMode="auto">
          <a:xfrm>
            <a:off x="3886200" y="1933635"/>
            <a:ext cx="518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chemeClr val="bg1"/>
                </a:solidFill>
                <a:latin typeface="Calibri" pitchFamily="34" charset="0"/>
              </a:rPr>
              <a:t>IN</a:t>
            </a:r>
            <a:endParaRPr lang="en-US" altLang="en-US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342" name="TextBox 44"/>
          <p:cNvSpPr txBox="1">
            <a:spLocks noChangeArrowheads="1"/>
          </p:cNvSpPr>
          <p:nvPr/>
        </p:nvSpPr>
        <p:spPr bwMode="auto">
          <a:xfrm>
            <a:off x="8391525" y="193363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Calibri" pitchFamily="34" charset="0"/>
              </a:rPr>
              <a:t>SS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135183" y="-76200"/>
            <a:ext cx="717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preferred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62000" y="528935"/>
            <a:ext cx="801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Comparison of airborne Doppler composites of IN and SS cases</a:t>
            </a:r>
            <a:endParaRPr lang="en-US" sz="2400" i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7459998" y="1191904"/>
            <a:ext cx="1594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(Rogers et al. 2013)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06251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00000"/>
              <a:buFontTx/>
              <a:buBlip>
                <a:blip r:embed="rId3"/>
              </a:buBlip>
              <a:defRPr sz="32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9pPr>
          </a:lstStyle>
          <a:p>
            <a:pPr>
              <a:buClr>
                <a:srgbClr val="2D2D8A">
                  <a:lumMod val="75000"/>
                </a:srgbClr>
              </a:buClr>
              <a:defRPr/>
            </a:pPr>
            <a:r>
              <a:rPr lang="en-US" sz="2600" u="sng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Intensifying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TCs have 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lightning bursts 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 or inside RMW</a:t>
            </a:r>
          </a:p>
          <a:p>
            <a:pPr lvl="1">
              <a:defRPr/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4" name="Chart 43"/>
          <p:cNvGraphicFramePr>
            <a:graphicFrameLocks/>
          </p:cNvGraphicFramePr>
          <p:nvPr/>
        </p:nvGraphicFramePr>
        <p:xfrm>
          <a:off x="908050" y="2438400"/>
          <a:ext cx="7327900" cy="4133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0964" name="Straight Connector 4"/>
          <p:cNvCxnSpPr>
            <a:cxnSpLocks noChangeShapeType="1"/>
          </p:cNvCxnSpPr>
          <p:nvPr/>
        </p:nvCxnSpPr>
        <p:spPr bwMode="auto">
          <a:xfrm>
            <a:off x="4876800" y="2209800"/>
            <a:ext cx="0" cy="3913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2286000" y="2209800"/>
            <a:ext cx="149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E4CC1C"/>
                </a:solidFill>
              </a:rPr>
              <a:t>Inside RMW</a:t>
            </a:r>
          </a:p>
        </p:txBody>
      </p:sp>
      <p:sp>
        <p:nvSpPr>
          <p:cNvPr id="40966" name="TextBox 64"/>
          <p:cNvSpPr txBox="1">
            <a:spLocks noChangeArrowheads="1"/>
          </p:cNvSpPr>
          <p:nvPr/>
        </p:nvSpPr>
        <p:spPr bwMode="auto">
          <a:xfrm>
            <a:off x="5715000" y="2209800"/>
            <a:ext cx="168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E4CC1C"/>
                </a:solidFill>
              </a:rPr>
              <a:t>Outside RMW</a:t>
            </a:r>
          </a:p>
        </p:txBody>
      </p:sp>
      <p:cxnSp>
        <p:nvCxnSpPr>
          <p:cNvPr id="40967" name="Straight Arrow Connector 10"/>
          <p:cNvCxnSpPr>
            <a:cxnSpLocks noChangeShapeType="1"/>
          </p:cNvCxnSpPr>
          <p:nvPr/>
        </p:nvCxnSpPr>
        <p:spPr bwMode="auto">
          <a:xfrm>
            <a:off x="4953000" y="2438400"/>
            <a:ext cx="838200" cy="0"/>
          </a:xfrm>
          <a:prstGeom prst="straightConnector1">
            <a:avLst/>
          </a:prstGeom>
          <a:noFill/>
          <a:ln w="38100">
            <a:solidFill>
              <a:srgbClr val="E4CC1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968" name="Straight Arrow Connector 65"/>
          <p:cNvCxnSpPr>
            <a:cxnSpLocks noChangeShapeType="1"/>
          </p:cNvCxnSpPr>
          <p:nvPr/>
        </p:nvCxnSpPr>
        <p:spPr bwMode="auto">
          <a:xfrm flipH="1">
            <a:off x="3962400" y="2439988"/>
            <a:ext cx="868363" cy="0"/>
          </a:xfrm>
          <a:prstGeom prst="straightConnector1">
            <a:avLst/>
          </a:prstGeom>
          <a:noFill/>
          <a:ln w="38100">
            <a:solidFill>
              <a:srgbClr val="E4CC1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969" name="Straight Arrow Connector 2"/>
          <p:cNvCxnSpPr>
            <a:cxnSpLocks noChangeShapeType="1"/>
            <a:stCxn id="40970" idx="0"/>
          </p:cNvCxnSpPr>
          <p:nvPr/>
        </p:nvCxnSpPr>
        <p:spPr bwMode="auto">
          <a:xfrm flipH="1" flipV="1">
            <a:off x="5791200" y="3657600"/>
            <a:ext cx="977900" cy="685800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0970" name="TextBox 3"/>
          <p:cNvSpPr txBox="1">
            <a:spLocks noChangeArrowheads="1"/>
          </p:cNvSpPr>
          <p:nvPr/>
        </p:nvSpPr>
        <p:spPr bwMode="auto">
          <a:xfrm>
            <a:off x="5778500" y="43434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0000"/>
                </a:solidFill>
              </a:rPr>
              <a:t>Centers reformed</a:t>
            </a:r>
          </a:p>
        </p:txBody>
      </p:sp>
      <p:cxnSp>
        <p:nvCxnSpPr>
          <p:cNvPr id="40971" name="Straight Arrow Connector 13"/>
          <p:cNvCxnSpPr>
            <a:cxnSpLocks noChangeShapeType="1"/>
          </p:cNvCxnSpPr>
          <p:nvPr/>
        </p:nvCxnSpPr>
        <p:spPr bwMode="auto">
          <a:xfrm flipH="1">
            <a:off x="3429000" y="4713288"/>
            <a:ext cx="3340100" cy="1001712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135183" y="-7960"/>
            <a:ext cx="717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preferred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610823"/>
            <a:ext cx="852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WWLLN bursts relative to FLIGHT+ RMW and 24-h intensity change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5380" y="1061112"/>
            <a:ext cx="445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(courtesy Stephanie Stevenson, SUNY Albany)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931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1676400" y="2443536"/>
          <a:ext cx="6248400" cy="4185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1600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00000"/>
              <a:buFontTx/>
              <a:buBlip>
                <a:blip r:embed="rId4"/>
              </a:buBlip>
              <a:defRPr sz="32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 Sans"/>
                <a:ea typeface="ＭＳ Ｐゴシック" pitchFamily="26" charset="-128"/>
                <a:cs typeface="Gill San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26" charset="-128"/>
              </a:defRPr>
            </a:lvl9pPr>
          </a:lstStyle>
          <a:p>
            <a:pPr>
              <a:buClr>
                <a:srgbClr val="2D2D8A">
                  <a:lumMod val="75000"/>
                </a:srgbClr>
              </a:buClr>
              <a:defRPr/>
            </a:pPr>
            <a:r>
              <a:rPr lang="en-US" sz="2600" u="sng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Intensifying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TCs have 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lightning bursts 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 or inside RMW</a:t>
            </a:r>
          </a:p>
          <a:p>
            <a:pPr lvl="1">
              <a:defRPr/>
            </a:pPr>
            <a:endParaRPr lang="en-US" sz="2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5183" y="-7960"/>
            <a:ext cx="717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preferred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10823"/>
            <a:ext cx="8529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WWLLN bursts relative to FLIGHT+ RMW and 24-h intensity change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35380" y="1061112"/>
            <a:ext cx="445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(courtesy Stephanie Stevenson, SUNY Albany)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244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13967" y="953072"/>
            <a:ext cx="4267200" cy="2819400"/>
            <a:chOff x="89945" y="1340458"/>
            <a:chExt cx="4943231" cy="3151347"/>
          </a:xfrm>
        </p:grpSpPr>
        <p:sp>
          <p:nvSpPr>
            <p:cNvPr id="5" name="Rectangle 4"/>
            <p:cNvSpPr/>
            <p:nvPr/>
          </p:nvSpPr>
          <p:spPr>
            <a:xfrm>
              <a:off x="178468" y="1340458"/>
              <a:ext cx="4854708" cy="31440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00708" y="1510490"/>
              <a:ext cx="4018554" cy="2981315"/>
              <a:chOff x="2911616" y="1410721"/>
              <a:chExt cx="4534510" cy="3404547"/>
            </a:xfrm>
          </p:grpSpPr>
          <p:pic>
            <p:nvPicPr>
              <p:cNvPr id="11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4915" t="32154" r="-1695" b="21546"/>
              <a:stretch/>
            </p:blipFill>
            <p:spPr bwMode="auto">
              <a:xfrm>
                <a:off x="7141327" y="1670661"/>
                <a:ext cx="304799" cy="274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85" t="51446" r="5085" b="27976"/>
              <a:stretch/>
            </p:blipFill>
            <p:spPr bwMode="auto">
              <a:xfrm>
                <a:off x="3124200" y="1579273"/>
                <a:ext cx="40386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613" t="92342" r="11255" b="4041"/>
              <a:stretch/>
            </p:blipFill>
            <p:spPr bwMode="auto">
              <a:xfrm>
                <a:off x="3216300" y="2798473"/>
                <a:ext cx="3690069" cy="193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90" t="3859" r="5085" b="92283"/>
              <a:stretch/>
            </p:blipFill>
            <p:spPr bwMode="auto">
              <a:xfrm>
                <a:off x="3048001" y="1410721"/>
                <a:ext cx="4114800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660" t="51143" r="5660" b="28968"/>
              <a:stretch/>
            </p:blipFill>
            <p:spPr bwMode="auto">
              <a:xfrm>
                <a:off x="3116246" y="2992463"/>
                <a:ext cx="4052518" cy="1207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613" t="92342" r="11255"/>
              <a:stretch/>
            </p:blipFill>
            <p:spPr bwMode="auto">
              <a:xfrm>
                <a:off x="3192446" y="4199071"/>
                <a:ext cx="3729827" cy="467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8295" r="94915" b="15114"/>
              <a:stretch/>
            </p:blipFill>
            <p:spPr bwMode="auto">
              <a:xfrm>
                <a:off x="2911616" y="1462468"/>
                <a:ext cx="228600" cy="3352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813142" y="1836656"/>
              <a:ext cx="338710" cy="77510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25394" y="3100850"/>
              <a:ext cx="338710" cy="77510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945" y="2054192"/>
              <a:ext cx="1000708" cy="61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outside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0255" y="3244796"/>
              <a:ext cx="867510" cy="619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inside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37294"/>
            <a:ext cx="4104564" cy="295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35183" y="-35256"/>
            <a:ext cx="717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preferred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18176" y="3535912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</a:t>
            </a:r>
            <a:r>
              <a:rPr lang="en-US" sz="1200" dirty="0" err="1" smtClean="0">
                <a:solidFill>
                  <a:schemeClr val="bg1"/>
                </a:solidFill>
              </a:rPr>
              <a:t>Vigh</a:t>
            </a:r>
            <a:r>
              <a:rPr lang="en-US" sz="1200" dirty="0" smtClean="0">
                <a:solidFill>
                  <a:schemeClr val="bg1"/>
                </a:solidFill>
              </a:rPr>
              <a:t> and Schubert 2009)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3496" y="6566848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(Montgomery and Smith 2016, in review)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1" y="2084696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Diabatic</a:t>
            </a:r>
            <a:r>
              <a:rPr lang="en-US" sz="2000" dirty="0" smtClean="0"/>
              <a:t> heating efficiency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6200" y="480581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Angular momentum increase in PBL</a:t>
            </a:r>
            <a:endParaRPr lang="en-US" sz="2000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3581400" y="3989696"/>
            <a:ext cx="0" cy="2667000"/>
          </a:xfrm>
          <a:prstGeom prst="line">
            <a:avLst/>
          </a:prstGeom>
          <a:ln w="285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17544" y="3788392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RMW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705600" y="5105400"/>
            <a:ext cx="23622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Either mechanism requires </a:t>
            </a:r>
            <a:r>
              <a:rPr lang="en-US" sz="1600" dirty="0" err="1" smtClean="0">
                <a:solidFill>
                  <a:schemeClr val="bg1"/>
                </a:solidFill>
              </a:rPr>
              <a:t>diabatic</a:t>
            </a:r>
            <a:r>
              <a:rPr lang="en-US" sz="1600" dirty="0" smtClean="0">
                <a:solidFill>
                  <a:schemeClr val="bg1"/>
                </a:solidFill>
              </a:rPr>
              <a:t> heating inside RMW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69652" y="429904"/>
            <a:ext cx="355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Two proposed mechanisms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xmlns="" val="9701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799"/>
            <a:ext cx="3015765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7219" y="-35256"/>
            <a:ext cx="796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preferred </a:t>
            </a:r>
            <a:r>
              <a:rPr lang="en-US" sz="3600" dirty="0" err="1" smtClean="0">
                <a:solidFill>
                  <a:srgbClr val="FFFF00"/>
                </a:solidFill>
              </a:rPr>
              <a:t>azimuthal</a:t>
            </a:r>
            <a:r>
              <a:rPr lang="en-US" sz="3600" dirty="0" smtClean="0">
                <a:solidFill>
                  <a:srgbClr val="FFFF00"/>
                </a:solidFill>
              </a:rPr>
              <a:t> location?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89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4098"/>
          <p:cNvGrpSpPr/>
          <p:nvPr/>
        </p:nvGrpSpPr>
        <p:grpSpPr>
          <a:xfrm>
            <a:off x="1305443" y="1089466"/>
            <a:ext cx="2973789" cy="2518303"/>
            <a:chOff x="914398" y="582706"/>
            <a:chExt cx="3430824" cy="2850779"/>
          </a:xfrm>
        </p:grpSpPr>
        <p:sp>
          <p:nvSpPr>
            <p:cNvPr id="10" name="Rectangle 9"/>
            <p:cNvSpPr/>
            <p:nvPr/>
          </p:nvSpPr>
          <p:spPr>
            <a:xfrm>
              <a:off x="914398" y="582706"/>
              <a:ext cx="3430824" cy="28507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413" r="20814" b="66230"/>
            <a:stretch/>
          </p:blipFill>
          <p:spPr>
            <a:xfrm>
              <a:off x="1379375" y="701073"/>
              <a:ext cx="2547163" cy="23667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16827" y="1146795"/>
              <a:ext cx="355079" cy="163970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from the center (km)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99914" y="3158839"/>
              <a:ext cx="177760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 from the center (km)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59611" y="1772350"/>
              <a:ext cx="443167" cy="2201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9081" y="3017720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-90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16342" y="3017720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84450" y="3017720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39962" y="3017720"/>
              <a:ext cx="279624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84797" y="3017720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67645" y="3017720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47107" y="3017721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14262" y="2916574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-90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14262" y="2524549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14263" y="2143961"/>
              <a:ext cx="385039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17700" y="1767581"/>
              <a:ext cx="279624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53053" y="1371734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53053" y="988866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53053" y="612486"/>
              <a:ext cx="346201" cy="24388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16424" y="1169427"/>
              <a:ext cx="498593" cy="2341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781862" y="1041242"/>
            <a:ext cx="2899708" cy="2567453"/>
            <a:chOff x="647701" y="1797049"/>
            <a:chExt cx="4083055" cy="3378197"/>
          </a:xfrm>
        </p:grpSpPr>
        <p:grpSp>
          <p:nvGrpSpPr>
            <p:cNvPr id="79" name="Group 78"/>
            <p:cNvGrpSpPr/>
            <p:nvPr/>
          </p:nvGrpSpPr>
          <p:grpSpPr>
            <a:xfrm>
              <a:off x="647701" y="1797049"/>
              <a:ext cx="4083055" cy="3378197"/>
              <a:chOff x="647700" y="1797050"/>
              <a:chExt cx="4083050" cy="3378200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647700" y="1797050"/>
                <a:ext cx="4083050" cy="33782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b="51686"/>
              <a:stretch/>
            </p:blipFill>
            <p:spPr>
              <a:xfrm>
                <a:off x="742196" y="1975105"/>
                <a:ext cx="3937212" cy="3100079"/>
              </a:xfrm>
              <a:prstGeom prst="rect">
                <a:avLst/>
              </a:prstGeom>
            </p:spPr>
          </p:pic>
        </p:grpSp>
        <p:cxnSp>
          <p:nvCxnSpPr>
            <p:cNvPr id="80" name="Straight Connector 79"/>
            <p:cNvCxnSpPr/>
            <p:nvPr/>
          </p:nvCxnSpPr>
          <p:spPr>
            <a:xfrm>
              <a:off x="1514343" y="2681712"/>
              <a:ext cx="2274130" cy="13203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898941" y="2291080"/>
              <a:ext cx="1321000" cy="215629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241797" y="2405601"/>
              <a:ext cx="412078" cy="211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064717" y="2209800"/>
              <a:ext cx="383381" cy="22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DSR</a:t>
              </a:r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295402" y="3450943"/>
              <a:ext cx="371904" cy="22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DSL</a:t>
              </a:r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635822" y="4193052"/>
              <a:ext cx="371904" cy="22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</a:t>
              </a:r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372364" y="2880970"/>
              <a:ext cx="383381" cy="226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USR</a:t>
              </a:r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1807117" y="769669"/>
            <a:ext cx="1966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/>
              <a:t>S</a:t>
            </a:r>
            <a:r>
              <a:rPr lang="en-US" sz="1400" b="1" u="sng" dirty="0" smtClean="0"/>
              <a:t>trong 8-16 km updrafts</a:t>
            </a:r>
            <a:endParaRPr lang="en-US" sz="1400" b="1" u="sng" dirty="0"/>
          </a:p>
        </p:txBody>
      </p:sp>
      <p:sp>
        <p:nvSpPr>
          <p:cNvPr id="107" name="TextBox 106"/>
          <p:cNvSpPr txBox="1"/>
          <p:nvPr/>
        </p:nvSpPr>
        <p:spPr>
          <a:xfrm>
            <a:off x="4992884" y="766619"/>
            <a:ext cx="2474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Lightning flashes from WWLLN</a:t>
            </a:r>
            <a:endParaRPr lang="en-US" sz="1400" b="1" u="sng" dirty="0"/>
          </a:p>
        </p:txBody>
      </p:sp>
      <p:sp>
        <p:nvSpPr>
          <p:cNvPr id="4105" name="TextBox 4104"/>
          <p:cNvSpPr txBox="1"/>
          <p:nvPr/>
        </p:nvSpPr>
        <p:spPr>
          <a:xfrm>
            <a:off x="3148315" y="1169543"/>
            <a:ext cx="623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33CC33"/>
                </a:solidFill>
              </a:rPr>
              <a:t>&gt; 3 m/s</a:t>
            </a:r>
          </a:p>
          <a:p>
            <a:r>
              <a:rPr lang="en-US" sz="1100" b="1" dirty="0" smtClean="0">
                <a:solidFill>
                  <a:schemeClr val="bg1"/>
                </a:solidFill>
              </a:rPr>
              <a:t>&gt; 5 m/s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501" y="2037474"/>
            <a:ext cx="128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14 September</a:t>
            </a:r>
          </a:p>
          <a:p>
            <a:pPr algn="ctr"/>
            <a:r>
              <a:rPr lang="en-US" sz="1400" b="1" dirty="0" smtClean="0"/>
              <a:t>(RI)</a:t>
            </a:r>
            <a:endParaRPr lang="en-US" sz="14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990600" y="362887"/>
            <a:ext cx="694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Locations of strong updrafts and </a:t>
            </a:r>
            <a:r>
              <a:rPr lang="en-US" sz="2400" i="1" dirty="0" smtClean="0"/>
              <a:t>lightning for </a:t>
            </a:r>
            <a:r>
              <a:rPr lang="en-US" sz="2400" i="1" dirty="0" err="1" smtClean="0"/>
              <a:t>Edouard</a:t>
            </a:r>
            <a:endParaRPr lang="en-US" sz="2400" i="1" dirty="0"/>
          </a:p>
        </p:txBody>
      </p:sp>
      <p:sp>
        <p:nvSpPr>
          <p:cNvPr id="75" name="TextBox 74"/>
          <p:cNvSpPr txBox="1"/>
          <p:nvPr/>
        </p:nvSpPr>
        <p:spPr>
          <a:xfrm>
            <a:off x="567219" y="-76200"/>
            <a:ext cx="796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preferred </a:t>
            </a:r>
            <a:r>
              <a:rPr lang="en-US" sz="3600" dirty="0" err="1" smtClean="0">
                <a:solidFill>
                  <a:srgbClr val="FFFF00"/>
                </a:solidFill>
              </a:rPr>
              <a:t>azimuthal</a:t>
            </a:r>
            <a:r>
              <a:rPr lang="en-US" sz="3600" dirty="0" smtClean="0">
                <a:solidFill>
                  <a:srgbClr val="FFFF00"/>
                </a:solidFill>
              </a:rPr>
              <a:t>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6974" y="3608696"/>
            <a:ext cx="8770055" cy="3168090"/>
            <a:chOff x="6974" y="3608696"/>
            <a:chExt cx="8770055" cy="3168090"/>
          </a:xfrm>
        </p:grpSpPr>
        <p:grpSp>
          <p:nvGrpSpPr>
            <p:cNvPr id="4106" name="Group 4105"/>
            <p:cNvGrpSpPr/>
            <p:nvPr/>
          </p:nvGrpSpPr>
          <p:grpSpPr>
            <a:xfrm>
              <a:off x="6974" y="3608696"/>
              <a:ext cx="7689226" cy="3168090"/>
              <a:chOff x="6974" y="3581400"/>
              <a:chExt cx="7689226" cy="3168090"/>
            </a:xfrm>
          </p:grpSpPr>
          <p:grpSp>
            <p:nvGrpSpPr>
              <p:cNvPr id="4103" name="Group 4102"/>
              <p:cNvGrpSpPr/>
              <p:nvPr/>
            </p:nvGrpSpPr>
            <p:grpSpPr>
              <a:xfrm>
                <a:off x="1299449" y="3581400"/>
                <a:ext cx="2979944" cy="2572548"/>
                <a:chOff x="4739713" y="533400"/>
                <a:chExt cx="3482571" cy="2891118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739713" y="594650"/>
                  <a:ext cx="3482571" cy="282986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6631" t="44481" r="21175" b="19296"/>
                <a:stretch/>
              </p:blipFill>
              <p:spPr>
                <a:xfrm>
                  <a:off x="5192743" y="533400"/>
                  <a:ext cx="2542056" cy="2520077"/>
                </a:xfrm>
                <a:prstGeom prst="rect">
                  <a:avLst/>
                </a:prstGeom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4742410" y="1146367"/>
                  <a:ext cx="360836" cy="1627844"/>
                </a:xfrm>
                <a:prstGeom prst="rect">
                  <a:avLst/>
                </a:prstGeom>
                <a:noFill/>
              </p:spPr>
              <p:txBody>
                <a:bodyPr vert="vert270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Distance from the center (km)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5424728" y="3164661"/>
                  <a:ext cx="180643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Distance from the center (km)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6572333" y="1727296"/>
                  <a:ext cx="447202" cy="21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RMW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039489" y="3008664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-90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420185" y="3008664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-60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791642" y="3008664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251302" y="3008664"/>
                  <a:ext cx="284158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6687190" y="3008664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985609" y="3008664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368525" y="3008664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921734" y="2893096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-90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921734" y="2503947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-60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921734" y="2126150"/>
                  <a:ext cx="391282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026112" y="1752532"/>
                  <a:ext cx="284158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960876" y="1359588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960876" y="979527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960876" y="605908"/>
                  <a:ext cx="351814" cy="242123"/>
                </a:xfrm>
                <a:prstGeom prst="rect">
                  <a:avLst/>
                </a:prstGeom>
                <a:noFill/>
              </p:spPr>
              <p:txBody>
                <a:bodyPr vert="horz" wrap="none" rtlCol="0">
                  <a:spAutoFit/>
                </a:bodyPr>
                <a:lstStyle/>
                <a:p>
                  <a:r>
                    <a:rPr lang="en-US" sz="8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  <a:r>
                    <a:rPr lang="en-US" sz="8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168032" y="1352783"/>
                  <a:ext cx="519435" cy="2316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shear</a:t>
                  </a:r>
                  <a:endParaRPr lang="en-US" sz="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04" name="Group 4103"/>
              <p:cNvGrpSpPr/>
              <p:nvPr/>
            </p:nvGrpSpPr>
            <p:grpSpPr>
              <a:xfrm>
                <a:off x="4781862" y="3625015"/>
                <a:ext cx="2914338" cy="2543703"/>
                <a:chOff x="4736502" y="3547872"/>
                <a:chExt cx="3493098" cy="2999232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4736502" y="3547872"/>
                  <a:ext cx="3493098" cy="29992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50000"/>
                <a:stretch/>
              </p:blipFill>
              <p:spPr>
                <a:xfrm>
                  <a:off x="4810600" y="3581359"/>
                  <a:ext cx="3317034" cy="2867741"/>
                </a:xfrm>
                <a:prstGeom prst="rect">
                  <a:avLst/>
                </a:prstGeom>
              </p:spPr>
            </p:pic>
            <p:cxnSp>
              <p:nvCxnSpPr>
                <p:cNvPr id="91" name="Straight Connector 90"/>
                <p:cNvCxnSpPr/>
                <p:nvPr/>
              </p:nvCxnSpPr>
              <p:spPr>
                <a:xfrm>
                  <a:off x="5438706" y="4595341"/>
                  <a:ext cx="1965976" cy="74637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6018022" y="3989675"/>
                  <a:ext cx="733388" cy="196994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3" name="TextBox 92"/>
                <p:cNvSpPr txBox="1"/>
                <p:nvPr/>
              </p:nvSpPr>
              <p:spPr>
                <a:xfrm>
                  <a:off x="5209049" y="4369785"/>
                  <a:ext cx="361519" cy="176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shear</a:t>
                  </a:r>
                  <a:endParaRPr lang="en-US" sz="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" name="TextBox 93"/>
                <p:cNvSpPr txBox="1"/>
                <p:nvPr/>
              </p:nvSpPr>
              <p:spPr>
                <a:xfrm>
                  <a:off x="5901953" y="4029442"/>
                  <a:ext cx="336344" cy="188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DSR</a:t>
                  </a:r>
                  <a:endPara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TextBox 94"/>
                <p:cNvSpPr txBox="1"/>
                <p:nvPr/>
              </p:nvSpPr>
              <p:spPr>
                <a:xfrm>
                  <a:off x="5367317" y="5151976"/>
                  <a:ext cx="326274" cy="188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DSL</a:t>
                  </a:r>
                  <a:endPara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6608998" y="5643443"/>
                  <a:ext cx="326274" cy="188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</a:t>
                  </a:r>
                  <a:r>
                    <a:rPr lang="en-US" sz="9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</a:t>
                  </a:r>
                  <a:endPara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7002599" y="4460749"/>
                  <a:ext cx="336344" cy="1887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USR</a:t>
                  </a:r>
                  <a:endPara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9" name="TextBox 108"/>
              <p:cNvSpPr txBox="1"/>
              <p:nvPr/>
            </p:nvSpPr>
            <p:spPr>
              <a:xfrm>
                <a:off x="3118714" y="3685124"/>
                <a:ext cx="62388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solidFill>
                      <a:srgbClr val="33CC33"/>
                    </a:solidFill>
                  </a:rPr>
                  <a:t>&gt; 3 m/s</a:t>
                </a:r>
              </a:p>
              <a:p>
                <a:r>
                  <a:rPr lang="en-US" sz="1100" b="1" dirty="0" smtClean="0">
                    <a:solidFill>
                      <a:schemeClr val="bg1"/>
                    </a:solidFill>
                  </a:rPr>
                  <a:t>&gt; 5 m/s</a:t>
                </a:r>
                <a:endParaRPr 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6974" y="4568518"/>
                <a:ext cx="128111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16 September</a:t>
                </a:r>
              </a:p>
              <a:p>
                <a:pPr algn="ctr"/>
                <a:r>
                  <a:rPr lang="en-US" sz="1400" b="1" dirty="0" smtClean="0"/>
                  <a:t>(SS)</a:t>
                </a:r>
                <a:endParaRPr lang="en-US" sz="1400" b="1" dirty="0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1598743" y="6226270"/>
                <a:ext cx="5792657" cy="5232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 smtClean="0">
                    <a:solidFill>
                      <a:prstClr val="black"/>
                    </a:solidFill>
                    <a:latin typeface="+mn-lt"/>
                  </a:rPr>
                  <a:t>14 Sept: Lightning flashes begin DSL, rotate toward USL and inside RMW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dirty="0" smtClean="0">
                    <a:solidFill>
                      <a:prstClr val="black"/>
                    </a:solidFill>
                    <a:latin typeface="+mn-lt"/>
                  </a:rPr>
                  <a:t>16 Sept: Limited strong updrafts and lightning mostly DSL</a:t>
                </a:r>
                <a:endParaRPr lang="en-US" sz="1400" dirty="0"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7391585" y="6200001"/>
              <a:ext cx="13854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(Rogers et </a:t>
              </a:r>
              <a:r>
                <a:rPr lang="en-US" sz="1200" dirty="0" smtClean="0">
                  <a:latin typeface="+mj-lt"/>
                </a:rPr>
                <a:t>al. </a:t>
              </a:r>
              <a:r>
                <a:rPr lang="en-US" sz="1200" dirty="0" smtClean="0">
                  <a:latin typeface="+mj-lt"/>
                </a:rPr>
                <a:t>2016,</a:t>
              </a:r>
            </a:p>
            <a:p>
              <a:r>
                <a:rPr lang="en-US" sz="1200" dirty="0" smtClean="0">
                  <a:latin typeface="+mj-lt"/>
                </a:rPr>
                <a:t>In review</a:t>
              </a:r>
              <a:r>
                <a:rPr lang="en-US" sz="1200" dirty="0" smtClean="0">
                  <a:latin typeface="+mj-lt"/>
                </a:rPr>
                <a:t>)</a:t>
              </a:r>
              <a:endParaRPr lang="en-US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0998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76200" y="457200"/>
            <a:ext cx="9448800" cy="762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00" i="1" dirty="0" smtClean="0"/>
              <a:t>Doppler composite convective burst (CB) </a:t>
            </a:r>
            <a:r>
              <a:rPr lang="en-US" sz="1900" i="1" dirty="0" smtClean="0"/>
              <a:t>d</a:t>
            </a:r>
            <a:r>
              <a:rPr lang="en-US" sz="1900" i="1" dirty="0" smtClean="0"/>
              <a:t>istribution and structure </a:t>
            </a:r>
            <a:r>
              <a:rPr lang="en-US" sz="1900" i="1" dirty="0"/>
              <a:t>and Intensity Change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987470"/>
            <a:ext cx="3581400" cy="2686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1" y="3835018"/>
            <a:ext cx="3606536" cy="2704901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21874" y="840473"/>
            <a:ext cx="4466229" cy="2784143"/>
            <a:chOff x="4572000" y="914400"/>
            <a:chExt cx="4572000" cy="2819400"/>
          </a:xfrm>
        </p:grpSpPr>
        <p:sp>
          <p:nvSpPr>
            <p:cNvPr id="19" name="Rectangle 18"/>
            <p:cNvSpPr/>
            <p:nvPr/>
          </p:nvSpPr>
          <p:spPr>
            <a:xfrm>
              <a:off x="4724400" y="914400"/>
              <a:ext cx="4419600" cy="2819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6" name="Chart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1831142314"/>
                </p:ext>
              </p:extLst>
            </p:nvPr>
          </p:nvGraphicFramePr>
          <p:xfrm>
            <a:off x="4572000" y="9144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cxnSp>
        <p:nvCxnSpPr>
          <p:cNvPr id="9" name="Straight Arrow Connector 8"/>
          <p:cNvCxnSpPr/>
          <p:nvPr/>
        </p:nvCxnSpPr>
        <p:spPr>
          <a:xfrm>
            <a:off x="2342864" y="5134968"/>
            <a:ext cx="11430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334904" y="2280312"/>
            <a:ext cx="114300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1512" y="94198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IN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2122729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Shear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72000" y="3749720"/>
            <a:ext cx="4343400" cy="2819400"/>
            <a:chOff x="4585648" y="3810000"/>
            <a:chExt cx="4419600" cy="2819400"/>
          </a:xfrm>
        </p:grpSpPr>
        <p:sp>
          <p:nvSpPr>
            <p:cNvPr id="20" name="Rectangle 19"/>
            <p:cNvSpPr/>
            <p:nvPr/>
          </p:nvSpPr>
          <p:spPr>
            <a:xfrm>
              <a:off x="4585648" y="3810000"/>
              <a:ext cx="4419600" cy="28194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1446576636"/>
                </p:ext>
              </p:extLst>
            </p:nvPr>
          </p:nvGraphicFramePr>
          <p:xfrm>
            <a:off x="4648200" y="3810000"/>
            <a:ext cx="4294187" cy="2667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7" name="TextBox 16"/>
          <p:cNvSpPr txBox="1"/>
          <p:nvPr/>
        </p:nvSpPr>
        <p:spPr>
          <a:xfrm>
            <a:off x="3429000" y="4965943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Shear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379066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j-lt"/>
              </a:rPr>
              <a:t>SS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7219" y="-76200"/>
            <a:ext cx="796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preferred </a:t>
            </a:r>
            <a:r>
              <a:rPr lang="en-US" sz="3600" dirty="0" err="1" smtClean="0">
                <a:solidFill>
                  <a:srgbClr val="FFFF00"/>
                </a:solidFill>
              </a:rPr>
              <a:t>azimuthal</a:t>
            </a:r>
            <a:r>
              <a:rPr lang="en-US" sz="3600" dirty="0" smtClean="0">
                <a:solidFill>
                  <a:srgbClr val="FFFF00"/>
                </a:solidFill>
              </a:rPr>
              <a:t>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5732" y="6519446"/>
            <a:ext cx="346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(courtesy Josh </a:t>
            </a:r>
            <a:r>
              <a:rPr lang="en-US" sz="1600" dirty="0" err="1" smtClean="0"/>
              <a:t>Wadler</a:t>
            </a:r>
            <a:r>
              <a:rPr lang="en-US" sz="1600" dirty="0" smtClean="0"/>
              <a:t>, Univ. Oklahoma)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2700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46659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9959"/>
            <a:ext cx="9144000" cy="446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700" dirty="0" smtClean="0">
                <a:solidFill>
                  <a:prstClr val="white"/>
                </a:solidFill>
                <a:latin typeface="Arial"/>
                <a:cs typeface="Arial"/>
              </a:rPr>
              <a:t>P</a:t>
            </a:r>
            <a:r>
              <a:rPr lang="en-US" sz="3200" dirty="0" smtClean="0">
                <a:solidFill>
                  <a:prstClr val="white"/>
                </a:solidFill>
                <a:latin typeface="Arial"/>
                <a:cs typeface="Arial"/>
              </a:rPr>
              <a:t>RECIPITATION</a:t>
            </a:r>
            <a:r>
              <a:rPr lang="en-US" sz="3700" dirty="0" smtClean="0">
                <a:solidFill>
                  <a:prstClr val="white"/>
                </a:solidFill>
                <a:latin typeface="Arial"/>
                <a:cs typeface="Arial"/>
              </a:rPr>
              <a:t> C</a:t>
            </a:r>
            <a:r>
              <a:rPr lang="en-US" sz="3200" dirty="0" smtClean="0">
                <a:solidFill>
                  <a:prstClr val="white"/>
                </a:solidFill>
                <a:latin typeface="Arial"/>
                <a:cs typeface="Arial"/>
              </a:rPr>
              <a:t>HARACTERISTICS</a:t>
            </a:r>
            <a:endParaRPr lang="en-US" sz="3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28683" y="558800"/>
            <a:ext cx="818090" cy="1248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 descr="fig8_symcombined2nn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994" y="664633"/>
            <a:ext cx="3153623" cy="436655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5075765" y="3007348"/>
            <a:ext cx="3828345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28683" y="3018135"/>
            <a:ext cx="391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Although still asymmetric during RI, increase in precipitation symmetry during intensification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600200" y="2082800"/>
            <a:ext cx="3475566" cy="14605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1752600" y="3543300"/>
            <a:ext cx="3323166" cy="60327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78299" y="749300"/>
            <a:ext cx="4349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prstClr val="black"/>
                </a:solidFill>
                <a:latin typeface="Arial"/>
                <a:cs typeface="Arial"/>
              </a:rPr>
              <a:t>Symmetry Index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(Alvey et al. 2015)</a:t>
            </a: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85683" y="1231900"/>
            <a:ext cx="454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Mean 85-91 GHz (pixels ≤ 250 K) PCT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Mean IR T</a:t>
            </a:r>
            <a:r>
              <a:rPr lang="en-US" baseline="-25000" dirty="0" smtClean="0">
                <a:solidFill>
                  <a:prstClr val="black"/>
                </a:solidFill>
                <a:latin typeface="Arial"/>
                <a:cs typeface="Arial"/>
              </a:rPr>
              <a:t>B</a:t>
            </a:r>
            <a:endParaRPr lang="en-US" baseline="-25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85683" y="2382798"/>
            <a:ext cx="4358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(DSR-DSL)+(DSR-USL)+(DSR-USR)….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5200" y="151255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  <a:cs typeface="Arial"/>
              </a:rPr>
              <a:t>In each quadrant</a:t>
            </a:r>
            <a:endParaRPr lang="en-US" sz="14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85682" y="1785034"/>
            <a:ext cx="506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Subtract the means for each quadrant pair and sum the differences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644899" y="1385556"/>
            <a:ext cx="53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(1)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55481" y="1876510"/>
            <a:ext cx="53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(2)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075765" y="4018958"/>
            <a:ext cx="3828343" cy="92333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213350" y="4002024"/>
            <a:ext cx="3690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Deep convection predominantly asymmetric </a:t>
            </a:r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(left of shear) throughout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74994" y="664633"/>
            <a:ext cx="233006" cy="2053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74994" y="2834087"/>
            <a:ext cx="233006" cy="2053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 rot="5400000">
            <a:off x="2004022" y="-276167"/>
            <a:ext cx="233006" cy="2053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1909000" y="1912640"/>
            <a:ext cx="233006" cy="2053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 rot="16200000">
            <a:off x="-942718" y="2680199"/>
            <a:ext cx="25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Departure from Symmetry [K]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561549" y="914345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79646">
                    <a:lumMod val="50000"/>
                  </a:srgbClr>
                </a:solidFill>
                <a:latin typeface="Arial"/>
                <a:cs typeface="Arial"/>
              </a:rPr>
              <a:t>PMW</a:t>
            </a:r>
            <a:endParaRPr lang="en-US" b="1" dirty="0">
              <a:solidFill>
                <a:srgbClr val="F79646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21849" y="3110468"/>
            <a:ext cx="93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79646">
                    <a:lumMod val="50000"/>
                  </a:srgbClr>
                </a:solidFill>
                <a:latin typeface="Arial"/>
                <a:cs typeface="Arial"/>
              </a:rPr>
              <a:t>IR</a:t>
            </a:r>
            <a:endParaRPr lang="en-US" b="1" dirty="0">
              <a:solidFill>
                <a:srgbClr val="F79646">
                  <a:lumMod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8951" y="2703689"/>
            <a:ext cx="526754" cy="11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772767" y="4906434"/>
            <a:ext cx="526754" cy="116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7890" y="2625166"/>
            <a:ext cx="2613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Day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2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448580"/>
            <a:ext cx="8860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Deep convection and tropical cyclone intensification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5794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5160" y="558225"/>
            <a:ext cx="8331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3. What controls the (radial, </a:t>
            </a:r>
            <a:r>
              <a:rPr lang="en-US" sz="3200" dirty="0" err="1" smtClean="0">
                <a:solidFill>
                  <a:srgbClr val="FFFF00"/>
                </a:solidFill>
              </a:rPr>
              <a:t>azimuthal</a:t>
            </a:r>
            <a:r>
              <a:rPr lang="en-US" sz="3200" dirty="0" smtClean="0">
                <a:solidFill>
                  <a:srgbClr val="FFFF00"/>
                </a:solidFill>
              </a:rPr>
              <a:t>) location?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5791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Radial location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PBL convergence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updraft slope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outer-core inertial stability</a:t>
            </a:r>
            <a:endParaRPr lang="en-US" sz="2800" dirty="0" smtClean="0"/>
          </a:p>
          <a:p>
            <a:pPr lvl="1"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Azimuthal</a:t>
            </a:r>
            <a:r>
              <a:rPr lang="en-US" sz="2800" dirty="0" smtClean="0"/>
              <a:t> location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storm motion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vertical shear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smtClean="0"/>
              <a:t>thermodynamic environment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helicity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0900" y="1184268"/>
            <a:ext cx="8148638" cy="248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4578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48247" t="1830" r="5585" b="53503"/>
          <a:stretch>
            <a:fillRect/>
          </a:stretch>
        </p:blipFill>
        <p:spPr bwMode="auto">
          <a:xfrm>
            <a:off x="850900" y="1208081"/>
            <a:ext cx="29210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8052" t="48442" r="52338" b="6854"/>
          <a:stretch>
            <a:fillRect/>
          </a:stretch>
        </p:blipFill>
        <p:spPr bwMode="auto">
          <a:xfrm>
            <a:off x="3771900" y="1184268"/>
            <a:ext cx="25146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Content Placeholder 19" descr="BL_convergence_Earl.tif"/>
          <p:cNvPicPr>
            <a:picLocks noGrp="1" noChangeAspect="1"/>
          </p:cNvPicPr>
          <p:nvPr/>
        </p:nvPicPr>
        <p:blipFill>
          <a:blip r:embed="rId2" cstate="print"/>
          <a:srcRect l="51990" t="48441" r="6467" b="7117"/>
          <a:stretch>
            <a:fillRect/>
          </a:stretch>
        </p:blipFill>
        <p:spPr bwMode="auto">
          <a:xfrm>
            <a:off x="6342063" y="1190618"/>
            <a:ext cx="265747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1"/>
          <p:cNvSpPr txBox="1">
            <a:spLocks noChangeArrowheads="1"/>
          </p:cNvSpPr>
          <p:nvPr/>
        </p:nvSpPr>
        <p:spPr bwMode="auto">
          <a:xfrm>
            <a:off x="146050" y="2108193"/>
            <a:ext cx="5366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Earl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(RI)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585" name="TextBox 10"/>
          <p:cNvSpPr txBox="1">
            <a:spLocks noChangeArrowheads="1"/>
          </p:cNvSpPr>
          <p:nvPr/>
        </p:nvSpPr>
        <p:spPr bwMode="auto">
          <a:xfrm>
            <a:off x="1905000" y="3263893"/>
            <a:ext cx="6651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r/RMW</a:t>
            </a:r>
          </a:p>
        </p:txBody>
      </p:sp>
      <p:sp>
        <p:nvSpPr>
          <p:cNvPr id="24587" name="TextBox 16"/>
          <p:cNvSpPr txBox="1">
            <a:spLocks noChangeArrowheads="1"/>
          </p:cNvSpPr>
          <p:nvPr/>
        </p:nvSpPr>
        <p:spPr bwMode="auto">
          <a:xfrm>
            <a:off x="4592638" y="3263893"/>
            <a:ext cx="665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r/RMW</a:t>
            </a:r>
          </a:p>
        </p:txBody>
      </p:sp>
      <p:sp>
        <p:nvSpPr>
          <p:cNvPr id="24589" name="TextBox 18"/>
          <p:cNvSpPr txBox="1">
            <a:spLocks noChangeArrowheads="1"/>
          </p:cNvSpPr>
          <p:nvPr/>
        </p:nvSpPr>
        <p:spPr bwMode="auto">
          <a:xfrm>
            <a:off x="7170738" y="3255956"/>
            <a:ext cx="6651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r/RMW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68263" y="3724268"/>
            <a:ext cx="9067801" cy="3057532"/>
            <a:chOff x="-68263" y="3225800"/>
            <a:chExt cx="9067801" cy="3057532"/>
          </a:xfrm>
        </p:grpSpPr>
        <p:sp>
          <p:nvSpPr>
            <p:cNvPr id="14" name="TextBox 13"/>
            <p:cNvSpPr txBox="1"/>
            <p:nvPr/>
          </p:nvSpPr>
          <p:spPr>
            <a:xfrm>
              <a:off x="1676400" y="5760112"/>
              <a:ext cx="6019800" cy="52322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 err="1" smtClean="0">
                  <a:solidFill>
                    <a:prstClr val="black"/>
                  </a:solidFill>
                  <a:latin typeface="Calibri"/>
                </a:rPr>
                <a:t>Edouard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 (SS) had 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a shallower, weaker inflow than Earl 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(RI)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Radial location of peak convergence for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Edouard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closer to center than Earl 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-68263" y="3225800"/>
              <a:ext cx="9067801" cy="2489200"/>
              <a:chOff x="-68263" y="3225800"/>
              <a:chExt cx="9067801" cy="2489200"/>
            </a:xfrm>
          </p:grpSpPr>
          <p:grpSp>
            <p:nvGrpSpPr>
              <p:cNvPr id="24583" name="Group 8"/>
              <p:cNvGrpSpPr>
                <a:grpSpLocks/>
              </p:cNvGrpSpPr>
              <p:nvPr/>
            </p:nvGrpSpPr>
            <p:grpSpPr bwMode="auto">
              <a:xfrm>
                <a:off x="-68263" y="3225800"/>
                <a:ext cx="9067801" cy="2489200"/>
                <a:chOff x="-68516" y="3226013"/>
                <a:chExt cx="9067800" cy="2488987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860172" y="3226013"/>
                  <a:ext cx="8139112" cy="24889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4592" name="Picture 4" descr="Convergence_period5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48021" t="1598" r="6165" b="51582"/>
                <a:stretch>
                  <a:fillRect/>
                </a:stretch>
              </p:blipFill>
              <p:spPr bwMode="auto">
                <a:xfrm>
                  <a:off x="859585" y="3257763"/>
                  <a:ext cx="2901950" cy="2254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593" name="Picture 5" descr="Convergence_period5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8246" t="50677" r="51682" b="6265"/>
                <a:stretch>
                  <a:fillRect/>
                </a:stretch>
              </p:blipFill>
              <p:spPr bwMode="auto">
                <a:xfrm>
                  <a:off x="3803452" y="3331028"/>
                  <a:ext cx="2548883" cy="20516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594" name="Picture 6" descr="Convergence_period5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52312" t="49213" r="7144" b="6416"/>
                <a:stretch>
                  <a:fillRect/>
                </a:stretch>
              </p:blipFill>
              <p:spPr bwMode="auto">
                <a:xfrm>
                  <a:off x="6392034" y="3257763"/>
                  <a:ext cx="2585305" cy="21249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595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-68516" y="4120633"/>
                  <a:ext cx="968407" cy="6462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dirty="0" err="1" smtClean="0">
                      <a:solidFill>
                        <a:prstClr val="white"/>
                      </a:solidFill>
                    </a:rPr>
                    <a:t>Edouard</a:t>
                  </a:r>
                  <a:endParaRPr lang="en-US" dirty="0" smtClean="0">
                    <a:solidFill>
                      <a:prstClr val="white"/>
                    </a:solidFill>
                  </a:endParaRPr>
                </a:p>
                <a:p>
                  <a:pPr algn="ctr"/>
                  <a:r>
                    <a:rPr lang="en-US" dirty="0" smtClean="0">
                      <a:solidFill>
                        <a:prstClr val="white"/>
                      </a:solidFill>
                    </a:rPr>
                    <a:t>(SS)</a:t>
                  </a: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4586" name="TextBox 15"/>
              <p:cNvSpPr txBox="1">
                <a:spLocks noChangeArrowheads="1"/>
              </p:cNvSpPr>
              <p:nvPr/>
            </p:nvSpPr>
            <p:spPr bwMode="auto">
              <a:xfrm>
                <a:off x="1905000" y="5314950"/>
                <a:ext cx="665163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prstClr val="black"/>
                    </a:solidFill>
                  </a:rPr>
                  <a:t>r/RMW</a:t>
                </a:r>
              </a:p>
            </p:txBody>
          </p:sp>
          <p:sp>
            <p:nvSpPr>
              <p:cNvPr id="24588" name="TextBox 17"/>
              <p:cNvSpPr txBox="1">
                <a:spLocks noChangeArrowheads="1"/>
              </p:cNvSpPr>
              <p:nvPr/>
            </p:nvSpPr>
            <p:spPr bwMode="auto">
              <a:xfrm>
                <a:off x="4592638" y="5313363"/>
                <a:ext cx="665162" cy="277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prstClr val="black"/>
                    </a:solidFill>
                  </a:rPr>
                  <a:t>r/RMW</a:t>
                </a:r>
              </a:p>
            </p:txBody>
          </p:sp>
          <p:sp>
            <p:nvSpPr>
              <p:cNvPr id="24590" name="TextBox 19"/>
              <p:cNvSpPr txBox="1">
                <a:spLocks noChangeArrowheads="1"/>
              </p:cNvSpPr>
              <p:nvPr/>
            </p:nvSpPr>
            <p:spPr bwMode="auto">
              <a:xfrm>
                <a:off x="7170738" y="5307013"/>
                <a:ext cx="665162" cy="276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prstClr val="black"/>
                    </a:solidFill>
                  </a:rPr>
                  <a:t>r/RMW</a:t>
                </a:r>
              </a:p>
            </p:txBody>
          </p:sp>
        </p:grpSp>
      </p:grp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373063" y="774134"/>
            <a:ext cx="8999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 dirty="0" smtClean="0"/>
              <a:t>PBL </a:t>
            </a:r>
            <a:r>
              <a:rPr lang="en-US" u="sng" dirty="0"/>
              <a:t>kinematic structures for Earl (2010) and </a:t>
            </a:r>
            <a:r>
              <a:rPr lang="en-US" u="sng" dirty="0" err="1"/>
              <a:t>Edouard</a:t>
            </a:r>
            <a:r>
              <a:rPr lang="en-US" u="sng" dirty="0"/>
              <a:t> (2014)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8600" y="3456128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Rogers et al. (2015)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0051" y="-85635"/>
            <a:ext cx="7083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3. What controls the radial location?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99367" y="5974214"/>
            <a:ext cx="1768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prstClr val="black"/>
                </a:solidFill>
              </a:rPr>
              <a:t>Rogers et al. (</a:t>
            </a:r>
            <a:r>
              <a:rPr lang="en-US" sz="1000" b="1" dirty="0" smtClean="0">
                <a:solidFill>
                  <a:prstClr val="black"/>
                </a:solidFill>
              </a:rPr>
              <a:t>2016, in review)</a:t>
            </a:r>
            <a:endParaRPr lang="en-US" sz="1000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8023" y="318448"/>
            <a:ext cx="2970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PBL convergence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xmlns="" val="405716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394200" y="1315903"/>
            <a:ext cx="333375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857250" y="1315903"/>
            <a:ext cx="3333750" cy="2571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0D840-5761-4CFA-A4A9-E7F1A0C583A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6" name="Picture 2" descr="http://moe.met.fsu.edu/~ahazelton/mean_and_errorbars_M_and_dbz_intensify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61" t="7594" b="9543"/>
          <a:stretch>
            <a:fillRect/>
          </a:stretch>
        </p:blipFill>
        <p:spPr bwMode="auto">
          <a:xfrm>
            <a:off x="1314450" y="1384609"/>
            <a:ext cx="2876550" cy="222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moe.met.fsu.edu/~ahazelton/mean_and_errorbars_M_and_dbz_weak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4" t="7878" b="9955"/>
          <a:stretch>
            <a:fillRect/>
          </a:stretch>
        </p:blipFill>
        <p:spPr bwMode="auto">
          <a:xfrm>
            <a:off x="4832350" y="1399586"/>
            <a:ext cx="2888291" cy="221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24368" y="1973357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71600" y="2802931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dBZ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30212" y="2390021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80389" y="1866349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dBZ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8600" y="947603"/>
            <a:ext cx="8603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latin typeface="+mn-lt"/>
              </a:rPr>
              <a:t>Slopes of reflectivity (dashed) and M (solid) </a:t>
            </a:r>
            <a:r>
              <a:rPr lang="en-US" sz="1600" u="sng" dirty="0" smtClean="0">
                <a:latin typeface="+mn-lt"/>
              </a:rPr>
              <a:t>radar composites as </a:t>
            </a:r>
            <a:r>
              <a:rPr lang="en-US" sz="1600" u="sng" dirty="0" smtClean="0">
                <a:latin typeface="+mn-lt"/>
              </a:rPr>
              <a:t>a function of shear-relative quadrant</a:t>
            </a:r>
            <a:endParaRPr lang="en-US" sz="1600" u="sng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43200" y="1375329"/>
            <a:ext cx="1183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Intensifying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31148" y="1373053"/>
            <a:ext cx="1242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Steady-state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693654" y="3913496"/>
            <a:ext cx="5392946" cy="2792104"/>
            <a:chOff x="1541254" y="3573540"/>
            <a:chExt cx="5755256" cy="3186647"/>
          </a:xfrm>
        </p:grpSpPr>
        <p:grpSp>
          <p:nvGrpSpPr>
            <p:cNvPr id="23" name="Group 22"/>
            <p:cNvGrpSpPr/>
            <p:nvPr/>
          </p:nvGrpSpPr>
          <p:grpSpPr>
            <a:xfrm>
              <a:off x="5029200" y="3925018"/>
              <a:ext cx="2267310" cy="2835169"/>
              <a:chOff x="4648200" y="1905000"/>
              <a:chExt cx="3545457" cy="449436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648200" y="1905000"/>
                <a:ext cx="3545457" cy="44943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655399" y="2340604"/>
                <a:ext cx="3488613" cy="4007256"/>
                <a:chOff x="188034" y="-1216152"/>
                <a:chExt cx="3488613" cy="4007256"/>
              </a:xfrm>
            </p:grpSpPr>
            <p:grpSp>
              <p:nvGrpSpPr>
                <p:cNvPr id="4" name="Group 26"/>
                <p:cNvGrpSpPr/>
                <p:nvPr/>
              </p:nvGrpSpPr>
              <p:grpSpPr>
                <a:xfrm>
                  <a:off x="188034" y="-1216152"/>
                  <a:ext cx="3488613" cy="4007256"/>
                  <a:chOff x="475407" y="2605416"/>
                  <a:chExt cx="3488613" cy="4007256"/>
                </a:xfrm>
              </p:grpSpPr>
              <p:sp>
                <p:nvSpPr>
                  <p:cNvPr id="7" name="Freeform 6"/>
                  <p:cNvSpPr/>
                  <p:nvPr/>
                </p:nvSpPr>
                <p:spPr>
                  <a:xfrm>
                    <a:off x="475407" y="3179438"/>
                    <a:ext cx="3459181" cy="2987299"/>
                  </a:xfrm>
                  <a:custGeom>
                    <a:avLst/>
                    <a:gdLst>
                      <a:gd name="connsiteX0" fmla="*/ 168813 w 3601330"/>
                      <a:gd name="connsiteY0" fmla="*/ 2096086 h 2395981"/>
                      <a:gd name="connsiteX1" fmla="*/ 154745 w 3601330"/>
                      <a:gd name="connsiteY1" fmla="*/ 1871003 h 2395981"/>
                      <a:gd name="connsiteX2" fmla="*/ 168813 w 3601330"/>
                      <a:gd name="connsiteY2" fmla="*/ 1828800 h 2395981"/>
                      <a:gd name="connsiteX3" fmla="*/ 211016 w 3601330"/>
                      <a:gd name="connsiteY3" fmla="*/ 1786597 h 2395981"/>
                      <a:gd name="connsiteX4" fmla="*/ 309490 w 3601330"/>
                      <a:gd name="connsiteY4" fmla="*/ 1716259 h 2395981"/>
                      <a:gd name="connsiteX5" fmla="*/ 323557 w 3601330"/>
                      <a:gd name="connsiteY5" fmla="*/ 1674055 h 2395981"/>
                      <a:gd name="connsiteX6" fmla="*/ 337625 w 3601330"/>
                      <a:gd name="connsiteY6" fmla="*/ 1617785 h 2395981"/>
                      <a:gd name="connsiteX7" fmla="*/ 365760 w 3601330"/>
                      <a:gd name="connsiteY7" fmla="*/ 1589649 h 2395981"/>
                      <a:gd name="connsiteX8" fmla="*/ 422031 w 3601330"/>
                      <a:gd name="connsiteY8" fmla="*/ 1519311 h 2395981"/>
                      <a:gd name="connsiteX9" fmla="*/ 604911 w 3601330"/>
                      <a:gd name="connsiteY9" fmla="*/ 1448972 h 2395981"/>
                      <a:gd name="connsiteX10" fmla="*/ 787791 w 3601330"/>
                      <a:gd name="connsiteY10" fmla="*/ 1463040 h 2395981"/>
                      <a:gd name="connsiteX11" fmla="*/ 773723 w 3601330"/>
                      <a:gd name="connsiteY11" fmla="*/ 1406769 h 2395981"/>
                      <a:gd name="connsiteX12" fmla="*/ 787791 w 3601330"/>
                      <a:gd name="connsiteY12" fmla="*/ 1336431 h 2395981"/>
                      <a:gd name="connsiteX13" fmla="*/ 844062 w 3601330"/>
                      <a:gd name="connsiteY13" fmla="*/ 1266092 h 2395981"/>
                      <a:gd name="connsiteX14" fmla="*/ 886265 w 3601330"/>
                      <a:gd name="connsiteY14" fmla="*/ 1252025 h 2395981"/>
                      <a:gd name="connsiteX15" fmla="*/ 914400 w 3601330"/>
                      <a:gd name="connsiteY15" fmla="*/ 1223889 h 2395981"/>
                      <a:gd name="connsiteX16" fmla="*/ 1069145 w 3601330"/>
                      <a:gd name="connsiteY16" fmla="*/ 1181686 h 2395981"/>
                      <a:gd name="connsiteX17" fmla="*/ 1111348 w 3601330"/>
                      <a:gd name="connsiteY17" fmla="*/ 1167619 h 2395981"/>
                      <a:gd name="connsiteX18" fmla="*/ 1223890 w 3601330"/>
                      <a:gd name="connsiteY18" fmla="*/ 1139483 h 2395981"/>
                      <a:gd name="connsiteX19" fmla="*/ 1252025 w 3601330"/>
                      <a:gd name="connsiteY19" fmla="*/ 998806 h 2395981"/>
                      <a:gd name="connsiteX20" fmla="*/ 1266093 w 3601330"/>
                      <a:gd name="connsiteY20" fmla="*/ 942535 h 2395981"/>
                      <a:gd name="connsiteX21" fmla="*/ 1308296 w 3601330"/>
                      <a:gd name="connsiteY21" fmla="*/ 928468 h 2395981"/>
                      <a:gd name="connsiteX22" fmla="*/ 1491176 w 3601330"/>
                      <a:gd name="connsiteY22" fmla="*/ 815926 h 2395981"/>
                      <a:gd name="connsiteX23" fmla="*/ 1603717 w 3601330"/>
                      <a:gd name="connsiteY23" fmla="*/ 773723 h 2395981"/>
                      <a:gd name="connsiteX24" fmla="*/ 1645920 w 3601330"/>
                      <a:gd name="connsiteY24" fmla="*/ 759655 h 2395981"/>
                      <a:gd name="connsiteX25" fmla="*/ 1786597 w 3601330"/>
                      <a:gd name="connsiteY25" fmla="*/ 731520 h 2395981"/>
                      <a:gd name="connsiteX26" fmla="*/ 1828800 w 3601330"/>
                      <a:gd name="connsiteY26" fmla="*/ 745588 h 2395981"/>
                      <a:gd name="connsiteX27" fmla="*/ 1814733 w 3601330"/>
                      <a:gd name="connsiteY27" fmla="*/ 703385 h 2395981"/>
                      <a:gd name="connsiteX28" fmla="*/ 1856936 w 3601330"/>
                      <a:gd name="connsiteY28" fmla="*/ 478302 h 2395981"/>
                      <a:gd name="connsiteX29" fmla="*/ 1885071 w 3601330"/>
                      <a:gd name="connsiteY29" fmla="*/ 422031 h 2395981"/>
                      <a:gd name="connsiteX30" fmla="*/ 1927274 w 3601330"/>
                      <a:gd name="connsiteY30" fmla="*/ 393895 h 2395981"/>
                      <a:gd name="connsiteX31" fmla="*/ 1969477 w 3601330"/>
                      <a:gd name="connsiteY31" fmla="*/ 351692 h 2395981"/>
                      <a:gd name="connsiteX32" fmla="*/ 2039816 w 3601330"/>
                      <a:gd name="connsiteY32" fmla="*/ 323557 h 2395981"/>
                      <a:gd name="connsiteX33" fmla="*/ 2236763 w 3601330"/>
                      <a:gd name="connsiteY33" fmla="*/ 267286 h 2395981"/>
                      <a:gd name="connsiteX34" fmla="*/ 2602523 w 3601330"/>
                      <a:gd name="connsiteY34" fmla="*/ 281354 h 2395981"/>
                      <a:gd name="connsiteX35" fmla="*/ 2532185 w 3601330"/>
                      <a:gd name="connsiteY35" fmla="*/ 267286 h 2395981"/>
                      <a:gd name="connsiteX36" fmla="*/ 2518117 w 3601330"/>
                      <a:gd name="connsiteY36" fmla="*/ 225083 h 2395981"/>
                      <a:gd name="connsiteX37" fmla="*/ 2560320 w 3601330"/>
                      <a:gd name="connsiteY37" fmla="*/ 84406 h 2395981"/>
                      <a:gd name="connsiteX38" fmla="*/ 2630659 w 3601330"/>
                      <a:gd name="connsiteY38" fmla="*/ 42203 h 2395981"/>
                      <a:gd name="connsiteX39" fmla="*/ 2729133 w 3601330"/>
                      <a:gd name="connsiteY39" fmla="*/ 14068 h 2395981"/>
                      <a:gd name="connsiteX40" fmla="*/ 3235570 w 3601330"/>
                      <a:gd name="connsiteY40" fmla="*/ 28135 h 2395981"/>
                      <a:gd name="connsiteX41" fmla="*/ 3263705 w 3601330"/>
                      <a:gd name="connsiteY41" fmla="*/ 56271 h 2395981"/>
                      <a:gd name="connsiteX42" fmla="*/ 3249637 w 3601330"/>
                      <a:gd name="connsiteY42" fmla="*/ 140677 h 2395981"/>
                      <a:gd name="connsiteX43" fmla="*/ 3179299 w 3601330"/>
                      <a:gd name="connsiteY43" fmla="*/ 112542 h 2395981"/>
                      <a:gd name="connsiteX44" fmla="*/ 3249637 w 3601330"/>
                      <a:gd name="connsiteY44" fmla="*/ 14068 h 2395981"/>
                      <a:gd name="connsiteX45" fmla="*/ 3334043 w 3601330"/>
                      <a:gd name="connsiteY45" fmla="*/ 0 h 2395981"/>
                      <a:gd name="connsiteX46" fmla="*/ 3530991 w 3601330"/>
                      <a:gd name="connsiteY46" fmla="*/ 14068 h 2395981"/>
                      <a:gd name="connsiteX47" fmla="*/ 3587262 w 3601330"/>
                      <a:gd name="connsiteY47" fmla="*/ 70339 h 2395981"/>
                      <a:gd name="connsiteX48" fmla="*/ 3601330 w 3601330"/>
                      <a:gd name="connsiteY48" fmla="*/ 126609 h 2395981"/>
                      <a:gd name="connsiteX49" fmla="*/ 3530991 w 3601330"/>
                      <a:gd name="connsiteY49" fmla="*/ 196948 h 2395981"/>
                      <a:gd name="connsiteX50" fmla="*/ 3488788 w 3601330"/>
                      <a:gd name="connsiteY50" fmla="*/ 211015 h 2395981"/>
                      <a:gd name="connsiteX51" fmla="*/ 3460653 w 3601330"/>
                      <a:gd name="connsiteY51" fmla="*/ 239151 h 2395981"/>
                      <a:gd name="connsiteX52" fmla="*/ 3474720 w 3601330"/>
                      <a:gd name="connsiteY52" fmla="*/ 281354 h 2395981"/>
                      <a:gd name="connsiteX53" fmla="*/ 3545059 w 3601330"/>
                      <a:gd name="connsiteY53" fmla="*/ 337625 h 2395981"/>
                      <a:gd name="connsiteX54" fmla="*/ 3559127 w 3601330"/>
                      <a:gd name="connsiteY54" fmla="*/ 379828 h 2395981"/>
                      <a:gd name="connsiteX55" fmla="*/ 3545059 w 3601330"/>
                      <a:gd name="connsiteY55" fmla="*/ 422031 h 2395981"/>
                      <a:gd name="connsiteX56" fmla="*/ 3404382 w 3601330"/>
                      <a:gd name="connsiteY56" fmla="*/ 492369 h 2395981"/>
                      <a:gd name="connsiteX57" fmla="*/ 3334043 w 3601330"/>
                      <a:gd name="connsiteY57" fmla="*/ 548640 h 2395981"/>
                      <a:gd name="connsiteX58" fmla="*/ 3376247 w 3601330"/>
                      <a:gd name="connsiteY58" fmla="*/ 618979 h 2395981"/>
                      <a:gd name="connsiteX59" fmla="*/ 3432517 w 3601330"/>
                      <a:gd name="connsiteY59" fmla="*/ 717452 h 2395981"/>
                      <a:gd name="connsiteX60" fmla="*/ 3446585 w 3601330"/>
                      <a:gd name="connsiteY60" fmla="*/ 773723 h 2395981"/>
                      <a:gd name="connsiteX61" fmla="*/ 3432517 w 3601330"/>
                      <a:gd name="connsiteY61" fmla="*/ 970671 h 2395981"/>
                      <a:gd name="connsiteX62" fmla="*/ 3305908 w 3601330"/>
                      <a:gd name="connsiteY62" fmla="*/ 1012874 h 2395981"/>
                      <a:gd name="connsiteX63" fmla="*/ 3334043 w 3601330"/>
                      <a:gd name="connsiteY63" fmla="*/ 1055077 h 2395981"/>
                      <a:gd name="connsiteX64" fmla="*/ 3319976 w 3601330"/>
                      <a:gd name="connsiteY64" fmla="*/ 1153551 h 2395981"/>
                      <a:gd name="connsiteX65" fmla="*/ 3207434 w 3601330"/>
                      <a:gd name="connsiteY65" fmla="*/ 1195754 h 2395981"/>
                      <a:gd name="connsiteX66" fmla="*/ 2883877 w 3601330"/>
                      <a:gd name="connsiteY66" fmla="*/ 1223889 h 2395981"/>
                      <a:gd name="connsiteX67" fmla="*/ 2912013 w 3601330"/>
                      <a:gd name="connsiteY67" fmla="*/ 1252025 h 2395981"/>
                      <a:gd name="connsiteX68" fmla="*/ 2912013 w 3601330"/>
                      <a:gd name="connsiteY68" fmla="*/ 1378634 h 2395981"/>
                      <a:gd name="connsiteX69" fmla="*/ 2644727 w 3601330"/>
                      <a:gd name="connsiteY69" fmla="*/ 1350499 h 2395981"/>
                      <a:gd name="connsiteX70" fmla="*/ 2560320 w 3601330"/>
                      <a:gd name="connsiteY70" fmla="*/ 1322363 h 2395981"/>
                      <a:gd name="connsiteX71" fmla="*/ 2518117 w 3601330"/>
                      <a:gd name="connsiteY71" fmla="*/ 1294228 h 2395981"/>
                      <a:gd name="connsiteX72" fmla="*/ 2546253 w 3601330"/>
                      <a:gd name="connsiteY72" fmla="*/ 1336431 h 2395981"/>
                      <a:gd name="connsiteX73" fmla="*/ 2616591 w 3601330"/>
                      <a:gd name="connsiteY73" fmla="*/ 1406769 h 2395981"/>
                      <a:gd name="connsiteX74" fmla="*/ 2630659 w 3601330"/>
                      <a:gd name="connsiteY74" fmla="*/ 1477108 h 2395981"/>
                      <a:gd name="connsiteX75" fmla="*/ 2616591 w 3601330"/>
                      <a:gd name="connsiteY75" fmla="*/ 1519311 h 2395981"/>
                      <a:gd name="connsiteX76" fmla="*/ 2363373 w 3601330"/>
                      <a:gd name="connsiteY76" fmla="*/ 1533379 h 2395981"/>
                      <a:gd name="connsiteX77" fmla="*/ 2307102 w 3601330"/>
                      <a:gd name="connsiteY77" fmla="*/ 1519311 h 2395981"/>
                      <a:gd name="connsiteX78" fmla="*/ 2307102 w 3601330"/>
                      <a:gd name="connsiteY78" fmla="*/ 1603717 h 2395981"/>
                      <a:gd name="connsiteX79" fmla="*/ 2293034 w 3601330"/>
                      <a:gd name="connsiteY79" fmla="*/ 1758462 h 2395981"/>
                      <a:gd name="connsiteX80" fmla="*/ 2278967 w 3601330"/>
                      <a:gd name="connsiteY80" fmla="*/ 1814732 h 2395981"/>
                      <a:gd name="connsiteX81" fmla="*/ 2236763 w 3601330"/>
                      <a:gd name="connsiteY81" fmla="*/ 1828800 h 2395981"/>
                      <a:gd name="connsiteX82" fmla="*/ 2124222 w 3601330"/>
                      <a:gd name="connsiteY82" fmla="*/ 1885071 h 2395981"/>
                      <a:gd name="connsiteX83" fmla="*/ 2039816 w 3601330"/>
                      <a:gd name="connsiteY83" fmla="*/ 1899139 h 2395981"/>
                      <a:gd name="connsiteX84" fmla="*/ 1674056 w 3601330"/>
                      <a:gd name="connsiteY84" fmla="*/ 1913206 h 2395981"/>
                      <a:gd name="connsiteX85" fmla="*/ 1702191 w 3601330"/>
                      <a:gd name="connsiteY85" fmla="*/ 2011680 h 2395981"/>
                      <a:gd name="connsiteX86" fmla="*/ 1645920 w 3601330"/>
                      <a:gd name="connsiteY86" fmla="*/ 2124222 h 2395981"/>
                      <a:gd name="connsiteX87" fmla="*/ 1603717 w 3601330"/>
                      <a:gd name="connsiteY87" fmla="*/ 2138289 h 2395981"/>
                      <a:gd name="connsiteX88" fmla="*/ 1350499 w 3601330"/>
                      <a:gd name="connsiteY88" fmla="*/ 2124222 h 2395981"/>
                      <a:gd name="connsiteX89" fmla="*/ 1308296 w 3601330"/>
                      <a:gd name="connsiteY89" fmla="*/ 2152357 h 2395981"/>
                      <a:gd name="connsiteX90" fmla="*/ 1280160 w 3601330"/>
                      <a:gd name="connsiteY90" fmla="*/ 2250831 h 2395981"/>
                      <a:gd name="connsiteX91" fmla="*/ 731520 w 3601330"/>
                      <a:gd name="connsiteY91" fmla="*/ 2264899 h 2395981"/>
                      <a:gd name="connsiteX92" fmla="*/ 731520 w 3601330"/>
                      <a:gd name="connsiteY92" fmla="*/ 2391508 h 2395981"/>
                      <a:gd name="connsiteX93" fmla="*/ 647114 w 3601330"/>
                      <a:gd name="connsiteY93" fmla="*/ 2377440 h 2395981"/>
                      <a:gd name="connsiteX94" fmla="*/ 604911 w 3601330"/>
                      <a:gd name="connsiteY94" fmla="*/ 2349305 h 2395981"/>
                      <a:gd name="connsiteX95" fmla="*/ 492370 w 3601330"/>
                      <a:gd name="connsiteY95" fmla="*/ 2391508 h 2395981"/>
                      <a:gd name="connsiteX96" fmla="*/ 196948 w 3601330"/>
                      <a:gd name="connsiteY96" fmla="*/ 2363372 h 2395981"/>
                      <a:gd name="connsiteX97" fmla="*/ 56271 w 3601330"/>
                      <a:gd name="connsiteY97" fmla="*/ 2321169 h 2395981"/>
                      <a:gd name="connsiteX98" fmla="*/ 0 w 3601330"/>
                      <a:gd name="connsiteY98" fmla="*/ 2307102 h 2395981"/>
                      <a:gd name="connsiteX99" fmla="*/ 56271 w 3601330"/>
                      <a:gd name="connsiteY99" fmla="*/ 2236763 h 2395981"/>
                      <a:gd name="connsiteX100" fmla="*/ 84407 w 3601330"/>
                      <a:gd name="connsiteY100" fmla="*/ 2208628 h 2395981"/>
                      <a:gd name="connsiteX101" fmla="*/ 126610 w 3601330"/>
                      <a:gd name="connsiteY101" fmla="*/ 2124222 h 2395981"/>
                      <a:gd name="connsiteX102" fmla="*/ 140677 w 3601330"/>
                      <a:gd name="connsiteY102" fmla="*/ 2053883 h 239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</a:cxnLst>
                    <a:rect l="l" t="t" r="r" b="b"/>
                    <a:pathLst>
                      <a:path w="3601330" h="2395981">
                        <a:moveTo>
                          <a:pt x="168813" y="2096086"/>
                        </a:moveTo>
                        <a:cubicBezTo>
                          <a:pt x="124798" y="1986051"/>
                          <a:pt x="131505" y="2033682"/>
                          <a:pt x="154745" y="1871003"/>
                        </a:cubicBezTo>
                        <a:cubicBezTo>
                          <a:pt x="156842" y="1856323"/>
                          <a:pt x="160588" y="1841138"/>
                          <a:pt x="168813" y="1828800"/>
                        </a:cubicBezTo>
                        <a:cubicBezTo>
                          <a:pt x="179849" y="1812247"/>
                          <a:pt x="198069" y="1801702"/>
                          <a:pt x="211016" y="1786597"/>
                        </a:cubicBezTo>
                        <a:cubicBezTo>
                          <a:pt x="274602" y="1712413"/>
                          <a:pt x="222406" y="1738029"/>
                          <a:pt x="309490" y="1716259"/>
                        </a:cubicBezTo>
                        <a:cubicBezTo>
                          <a:pt x="314179" y="1702191"/>
                          <a:pt x="319483" y="1688313"/>
                          <a:pt x="323557" y="1674055"/>
                        </a:cubicBezTo>
                        <a:cubicBezTo>
                          <a:pt x="328868" y="1655465"/>
                          <a:pt x="328979" y="1635078"/>
                          <a:pt x="337625" y="1617785"/>
                        </a:cubicBezTo>
                        <a:cubicBezTo>
                          <a:pt x="343556" y="1605922"/>
                          <a:pt x="357128" y="1599719"/>
                          <a:pt x="365760" y="1589649"/>
                        </a:cubicBezTo>
                        <a:cubicBezTo>
                          <a:pt x="385300" y="1566852"/>
                          <a:pt x="398010" y="1537326"/>
                          <a:pt x="422031" y="1519311"/>
                        </a:cubicBezTo>
                        <a:cubicBezTo>
                          <a:pt x="495083" y="1464523"/>
                          <a:pt x="528150" y="1464325"/>
                          <a:pt x="604911" y="1448972"/>
                        </a:cubicBezTo>
                        <a:cubicBezTo>
                          <a:pt x="665871" y="1453661"/>
                          <a:pt x="728476" y="1477869"/>
                          <a:pt x="787791" y="1463040"/>
                        </a:cubicBezTo>
                        <a:cubicBezTo>
                          <a:pt x="806548" y="1458351"/>
                          <a:pt x="773723" y="1426103"/>
                          <a:pt x="773723" y="1406769"/>
                        </a:cubicBezTo>
                        <a:cubicBezTo>
                          <a:pt x="773723" y="1382859"/>
                          <a:pt x="779395" y="1358819"/>
                          <a:pt x="787791" y="1336431"/>
                        </a:cubicBezTo>
                        <a:cubicBezTo>
                          <a:pt x="793355" y="1321594"/>
                          <a:pt x="827450" y="1276059"/>
                          <a:pt x="844062" y="1266092"/>
                        </a:cubicBezTo>
                        <a:cubicBezTo>
                          <a:pt x="856777" y="1258463"/>
                          <a:pt x="872197" y="1256714"/>
                          <a:pt x="886265" y="1252025"/>
                        </a:cubicBezTo>
                        <a:cubicBezTo>
                          <a:pt x="895643" y="1242646"/>
                          <a:pt x="902884" y="1230469"/>
                          <a:pt x="914400" y="1223889"/>
                        </a:cubicBezTo>
                        <a:cubicBezTo>
                          <a:pt x="979084" y="1186927"/>
                          <a:pt x="996132" y="1197911"/>
                          <a:pt x="1069145" y="1181686"/>
                        </a:cubicBezTo>
                        <a:cubicBezTo>
                          <a:pt x="1083620" y="1178469"/>
                          <a:pt x="1096962" y="1171215"/>
                          <a:pt x="1111348" y="1167619"/>
                        </a:cubicBezTo>
                        <a:lnTo>
                          <a:pt x="1223890" y="1139483"/>
                        </a:lnTo>
                        <a:cubicBezTo>
                          <a:pt x="1252780" y="1052809"/>
                          <a:pt x="1226160" y="1141060"/>
                          <a:pt x="1252025" y="998806"/>
                        </a:cubicBezTo>
                        <a:cubicBezTo>
                          <a:pt x="1255484" y="979784"/>
                          <a:pt x="1254015" y="957632"/>
                          <a:pt x="1266093" y="942535"/>
                        </a:cubicBezTo>
                        <a:cubicBezTo>
                          <a:pt x="1275356" y="930956"/>
                          <a:pt x="1294228" y="933157"/>
                          <a:pt x="1308296" y="928468"/>
                        </a:cubicBezTo>
                        <a:cubicBezTo>
                          <a:pt x="1370406" y="887062"/>
                          <a:pt x="1423420" y="844158"/>
                          <a:pt x="1491176" y="815926"/>
                        </a:cubicBezTo>
                        <a:cubicBezTo>
                          <a:pt x="1528159" y="800516"/>
                          <a:pt x="1566065" y="787415"/>
                          <a:pt x="1603717" y="773723"/>
                        </a:cubicBezTo>
                        <a:cubicBezTo>
                          <a:pt x="1617653" y="768655"/>
                          <a:pt x="1631471" y="762989"/>
                          <a:pt x="1645920" y="759655"/>
                        </a:cubicBezTo>
                        <a:cubicBezTo>
                          <a:pt x="1692516" y="748902"/>
                          <a:pt x="1786597" y="731520"/>
                          <a:pt x="1786597" y="731520"/>
                        </a:cubicBezTo>
                        <a:cubicBezTo>
                          <a:pt x="1800665" y="736209"/>
                          <a:pt x="1818314" y="756073"/>
                          <a:pt x="1828800" y="745588"/>
                        </a:cubicBezTo>
                        <a:cubicBezTo>
                          <a:pt x="1839286" y="735103"/>
                          <a:pt x="1813808" y="718185"/>
                          <a:pt x="1814733" y="703385"/>
                        </a:cubicBezTo>
                        <a:cubicBezTo>
                          <a:pt x="1817188" y="664113"/>
                          <a:pt x="1830080" y="540967"/>
                          <a:pt x="1856936" y="478302"/>
                        </a:cubicBezTo>
                        <a:cubicBezTo>
                          <a:pt x="1865197" y="459027"/>
                          <a:pt x="1871646" y="438141"/>
                          <a:pt x="1885071" y="422031"/>
                        </a:cubicBezTo>
                        <a:cubicBezTo>
                          <a:pt x="1895895" y="409042"/>
                          <a:pt x="1914285" y="404719"/>
                          <a:pt x="1927274" y="393895"/>
                        </a:cubicBezTo>
                        <a:cubicBezTo>
                          <a:pt x="1942557" y="381159"/>
                          <a:pt x="1952606" y="362236"/>
                          <a:pt x="1969477" y="351692"/>
                        </a:cubicBezTo>
                        <a:cubicBezTo>
                          <a:pt x="1990891" y="338308"/>
                          <a:pt x="2016035" y="332050"/>
                          <a:pt x="2039816" y="323557"/>
                        </a:cubicBezTo>
                        <a:cubicBezTo>
                          <a:pt x="2166490" y="278317"/>
                          <a:pt x="2134960" y="287647"/>
                          <a:pt x="2236763" y="267286"/>
                        </a:cubicBezTo>
                        <a:cubicBezTo>
                          <a:pt x="2358683" y="271975"/>
                          <a:pt x="2480513" y="281354"/>
                          <a:pt x="2602523" y="281354"/>
                        </a:cubicBezTo>
                        <a:cubicBezTo>
                          <a:pt x="2626433" y="281354"/>
                          <a:pt x="2552080" y="280549"/>
                          <a:pt x="2532185" y="267286"/>
                        </a:cubicBezTo>
                        <a:cubicBezTo>
                          <a:pt x="2519847" y="259061"/>
                          <a:pt x="2522806" y="239151"/>
                          <a:pt x="2518117" y="225083"/>
                        </a:cubicBezTo>
                        <a:cubicBezTo>
                          <a:pt x="2532185" y="178191"/>
                          <a:pt x="2541490" y="129597"/>
                          <a:pt x="2560320" y="84406"/>
                        </a:cubicBezTo>
                        <a:cubicBezTo>
                          <a:pt x="2572264" y="55742"/>
                          <a:pt x="2605700" y="49334"/>
                          <a:pt x="2630659" y="42203"/>
                        </a:cubicBezTo>
                        <a:cubicBezTo>
                          <a:pt x="2754334" y="6866"/>
                          <a:pt x="2627925" y="47802"/>
                          <a:pt x="2729133" y="14068"/>
                        </a:cubicBezTo>
                        <a:cubicBezTo>
                          <a:pt x="2897945" y="18757"/>
                          <a:pt x="3067216" y="14844"/>
                          <a:pt x="3235570" y="28135"/>
                        </a:cubicBezTo>
                        <a:cubicBezTo>
                          <a:pt x="3248792" y="29179"/>
                          <a:pt x="3262060" y="43110"/>
                          <a:pt x="3263705" y="56271"/>
                        </a:cubicBezTo>
                        <a:cubicBezTo>
                          <a:pt x="3267243" y="84574"/>
                          <a:pt x="3254326" y="112542"/>
                          <a:pt x="3249637" y="140677"/>
                        </a:cubicBezTo>
                        <a:cubicBezTo>
                          <a:pt x="3226191" y="131299"/>
                          <a:pt x="3190592" y="135128"/>
                          <a:pt x="3179299" y="112542"/>
                        </a:cubicBezTo>
                        <a:cubicBezTo>
                          <a:pt x="3136646" y="27235"/>
                          <a:pt x="3206295" y="22736"/>
                          <a:pt x="3249637" y="14068"/>
                        </a:cubicBezTo>
                        <a:cubicBezTo>
                          <a:pt x="3277607" y="8474"/>
                          <a:pt x="3305908" y="4689"/>
                          <a:pt x="3334043" y="0"/>
                        </a:cubicBezTo>
                        <a:cubicBezTo>
                          <a:pt x="3399692" y="4689"/>
                          <a:pt x="3467576" y="-3547"/>
                          <a:pt x="3530991" y="14068"/>
                        </a:cubicBezTo>
                        <a:cubicBezTo>
                          <a:pt x="3556550" y="21168"/>
                          <a:pt x="3587262" y="70339"/>
                          <a:pt x="3587262" y="70339"/>
                        </a:cubicBezTo>
                        <a:cubicBezTo>
                          <a:pt x="3591951" y="89096"/>
                          <a:pt x="3601330" y="107275"/>
                          <a:pt x="3601330" y="126609"/>
                        </a:cubicBezTo>
                        <a:cubicBezTo>
                          <a:pt x="3601330" y="176323"/>
                          <a:pt x="3571251" y="179694"/>
                          <a:pt x="3530991" y="196948"/>
                        </a:cubicBezTo>
                        <a:cubicBezTo>
                          <a:pt x="3517361" y="202789"/>
                          <a:pt x="3502856" y="206326"/>
                          <a:pt x="3488788" y="211015"/>
                        </a:cubicBezTo>
                        <a:cubicBezTo>
                          <a:pt x="3479410" y="220394"/>
                          <a:pt x="3463254" y="226145"/>
                          <a:pt x="3460653" y="239151"/>
                        </a:cubicBezTo>
                        <a:cubicBezTo>
                          <a:pt x="3457745" y="253692"/>
                          <a:pt x="3467091" y="268639"/>
                          <a:pt x="3474720" y="281354"/>
                        </a:cubicBezTo>
                        <a:cubicBezTo>
                          <a:pt x="3488082" y="303624"/>
                          <a:pt x="3525894" y="324848"/>
                          <a:pt x="3545059" y="337625"/>
                        </a:cubicBezTo>
                        <a:cubicBezTo>
                          <a:pt x="3549748" y="351693"/>
                          <a:pt x="3559127" y="364999"/>
                          <a:pt x="3559127" y="379828"/>
                        </a:cubicBezTo>
                        <a:cubicBezTo>
                          <a:pt x="3559127" y="394657"/>
                          <a:pt x="3555544" y="411546"/>
                          <a:pt x="3545059" y="422031"/>
                        </a:cubicBezTo>
                        <a:cubicBezTo>
                          <a:pt x="3489228" y="477862"/>
                          <a:pt x="3467921" y="476485"/>
                          <a:pt x="3404382" y="492369"/>
                        </a:cubicBezTo>
                        <a:cubicBezTo>
                          <a:pt x="3398320" y="496411"/>
                          <a:pt x="3337127" y="533222"/>
                          <a:pt x="3334043" y="548640"/>
                        </a:cubicBezTo>
                        <a:cubicBezTo>
                          <a:pt x="3327202" y="582842"/>
                          <a:pt x="3360079" y="598769"/>
                          <a:pt x="3376247" y="618979"/>
                        </a:cubicBezTo>
                        <a:cubicBezTo>
                          <a:pt x="3395453" y="642986"/>
                          <a:pt x="3422324" y="690271"/>
                          <a:pt x="3432517" y="717452"/>
                        </a:cubicBezTo>
                        <a:cubicBezTo>
                          <a:pt x="3439306" y="735555"/>
                          <a:pt x="3441896" y="754966"/>
                          <a:pt x="3446585" y="773723"/>
                        </a:cubicBezTo>
                        <a:cubicBezTo>
                          <a:pt x="3441896" y="839372"/>
                          <a:pt x="3475622" y="920934"/>
                          <a:pt x="3432517" y="970671"/>
                        </a:cubicBezTo>
                        <a:cubicBezTo>
                          <a:pt x="3356030" y="1058925"/>
                          <a:pt x="3184033" y="931625"/>
                          <a:pt x="3305908" y="1012874"/>
                        </a:cubicBezTo>
                        <a:cubicBezTo>
                          <a:pt x="3315286" y="1026942"/>
                          <a:pt x="3332361" y="1038254"/>
                          <a:pt x="3334043" y="1055077"/>
                        </a:cubicBezTo>
                        <a:cubicBezTo>
                          <a:pt x="3337342" y="1088070"/>
                          <a:pt x="3333443" y="1123251"/>
                          <a:pt x="3319976" y="1153551"/>
                        </a:cubicBezTo>
                        <a:cubicBezTo>
                          <a:pt x="3306425" y="1184041"/>
                          <a:pt x="3225695" y="1193797"/>
                          <a:pt x="3207434" y="1195754"/>
                        </a:cubicBezTo>
                        <a:cubicBezTo>
                          <a:pt x="3099791" y="1207287"/>
                          <a:pt x="2991729" y="1214511"/>
                          <a:pt x="2883877" y="1223889"/>
                        </a:cubicBezTo>
                        <a:cubicBezTo>
                          <a:pt x="2893256" y="1233268"/>
                          <a:pt x="2905189" y="1240652"/>
                          <a:pt x="2912013" y="1252025"/>
                        </a:cubicBezTo>
                        <a:cubicBezTo>
                          <a:pt x="2939115" y="1297195"/>
                          <a:pt x="2920794" y="1325945"/>
                          <a:pt x="2912013" y="1378634"/>
                        </a:cubicBezTo>
                        <a:cubicBezTo>
                          <a:pt x="2822918" y="1369256"/>
                          <a:pt x="2733189" y="1364653"/>
                          <a:pt x="2644727" y="1350499"/>
                        </a:cubicBezTo>
                        <a:cubicBezTo>
                          <a:pt x="2615442" y="1345813"/>
                          <a:pt x="2584997" y="1338814"/>
                          <a:pt x="2560320" y="1322363"/>
                        </a:cubicBezTo>
                        <a:lnTo>
                          <a:pt x="2518117" y="1294228"/>
                        </a:lnTo>
                        <a:cubicBezTo>
                          <a:pt x="2527496" y="1308296"/>
                          <a:pt x="2535119" y="1323707"/>
                          <a:pt x="2546253" y="1336431"/>
                        </a:cubicBezTo>
                        <a:cubicBezTo>
                          <a:pt x="2568088" y="1361385"/>
                          <a:pt x="2599532" y="1378337"/>
                          <a:pt x="2616591" y="1406769"/>
                        </a:cubicBezTo>
                        <a:cubicBezTo>
                          <a:pt x="2628893" y="1427272"/>
                          <a:pt x="2625970" y="1453662"/>
                          <a:pt x="2630659" y="1477108"/>
                        </a:cubicBezTo>
                        <a:cubicBezTo>
                          <a:pt x="2625970" y="1491176"/>
                          <a:pt x="2627077" y="1508826"/>
                          <a:pt x="2616591" y="1519311"/>
                        </a:cubicBezTo>
                        <a:cubicBezTo>
                          <a:pt x="2555184" y="1580717"/>
                          <a:pt x="2412602" y="1536895"/>
                          <a:pt x="2363373" y="1533379"/>
                        </a:cubicBezTo>
                        <a:cubicBezTo>
                          <a:pt x="2344616" y="1528690"/>
                          <a:pt x="2325053" y="1512131"/>
                          <a:pt x="2307102" y="1519311"/>
                        </a:cubicBezTo>
                        <a:cubicBezTo>
                          <a:pt x="2274001" y="1532551"/>
                          <a:pt x="2302689" y="1590477"/>
                          <a:pt x="2307102" y="1603717"/>
                        </a:cubicBezTo>
                        <a:cubicBezTo>
                          <a:pt x="2302413" y="1655299"/>
                          <a:pt x="2299879" y="1707122"/>
                          <a:pt x="2293034" y="1758462"/>
                        </a:cubicBezTo>
                        <a:cubicBezTo>
                          <a:pt x="2290479" y="1777626"/>
                          <a:pt x="2291045" y="1799635"/>
                          <a:pt x="2278967" y="1814732"/>
                        </a:cubicBezTo>
                        <a:cubicBezTo>
                          <a:pt x="2269703" y="1826311"/>
                          <a:pt x="2250026" y="1822168"/>
                          <a:pt x="2236763" y="1828800"/>
                        </a:cubicBezTo>
                        <a:cubicBezTo>
                          <a:pt x="2159451" y="1867456"/>
                          <a:pt x="2231315" y="1855863"/>
                          <a:pt x="2124222" y="1885071"/>
                        </a:cubicBezTo>
                        <a:cubicBezTo>
                          <a:pt x="2096704" y="1892576"/>
                          <a:pt x="2068284" y="1897360"/>
                          <a:pt x="2039816" y="1899139"/>
                        </a:cubicBezTo>
                        <a:cubicBezTo>
                          <a:pt x="1918043" y="1906750"/>
                          <a:pt x="1795976" y="1908517"/>
                          <a:pt x="1674056" y="1913206"/>
                        </a:cubicBezTo>
                        <a:cubicBezTo>
                          <a:pt x="1679647" y="1929980"/>
                          <a:pt x="1703549" y="1998095"/>
                          <a:pt x="1702191" y="2011680"/>
                        </a:cubicBezTo>
                        <a:cubicBezTo>
                          <a:pt x="1698609" y="2047498"/>
                          <a:pt x="1682170" y="2102472"/>
                          <a:pt x="1645920" y="2124222"/>
                        </a:cubicBezTo>
                        <a:cubicBezTo>
                          <a:pt x="1633205" y="2131851"/>
                          <a:pt x="1617785" y="2133600"/>
                          <a:pt x="1603717" y="2138289"/>
                        </a:cubicBezTo>
                        <a:cubicBezTo>
                          <a:pt x="1519311" y="2133600"/>
                          <a:pt x="1434939" y="2120201"/>
                          <a:pt x="1350499" y="2124222"/>
                        </a:cubicBezTo>
                        <a:cubicBezTo>
                          <a:pt x="1333611" y="2125026"/>
                          <a:pt x="1316507" y="2137578"/>
                          <a:pt x="1308296" y="2152357"/>
                        </a:cubicBezTo>
                        <a:cubicBezTo>
                          <a:pt x="1291717" y="2182199"/>
                          <a:pt x="1313666" y="2244293"/>
                          <a:pt x="1280160" y="2250831"/>
                        </a:cubicBezTo>
                        <a:cubicBezTo>
                          <a:pt x="1100606" y="2285866"/>
                          <a:pt x="914400" y="2260210"/>
                          <a:pt x="731520" y="2264899"/>
                        </a:cubicBezTo>
                        <a:cubicBezTo>
                          <a:pt x="737397" y="2288407"/>
                          <a:pt x="766682" y="2371416"/>
                          <a:pt x="731520" y="2391508"/>
                        </a:cubicBezTo>
                        <a:cubicBezTo>
                          <a:pt x="706755" y="2405660"/>
                          <a:pt x="675249" y="2382129"/>
                          <a:pt x="647114" y="2377440"/>
                        </a:cubicBezTo>
                        <a:cubicBezTo>
                          <a:pt x="633046" y="2368062"/>
                          <a:pt x="621715" y="2351172"/>
                          <a:pt x="604911" y="2349305"/>
                        </a:cubicBezTo>
                        <a:cubicBezTo>
                          <a:pt x="531793" y="2341181"/>
                          <a:pt x="529341" y="2354535"/>
                          <a:pt x="492370" y="2391508"/>
                        </a:cubicBezTo>
                        <a:cubicBezTo>
                          <a:pt x="347993" y="2381883"/>
                          <a:pt x="312411" y="2386464"/>
                          <a:pt x="196948" y="2363372"/>
                        </a:cubicBezTo>
                        <a:cubicBezTo>
                          <a:pt x="85257" y="2341034"/>
                          <a:pt x="199895" y="2357073"/>
                          <a:pt x="56271" y="2321169"/>
                        </a:cubicBezTo>
                        <a:lnTo>
                          <a:pt x="0" y="2307102"/>
                        </a:lnTo>
                        <a:cubicBezTo>
                          <a:pt x="67939" y="2239163"/>
                          <a:pt x="-14720" y="2325500"/>
                          <a:pt x="56271" y="2236763"/>
                        </a:cubicBezTo>
                        <a:cubicBezTo>
                          <a:pt x="64557" y="2226406"/>
                          <a:pt x="76121" y="2218985"/>
                          <a:pt x="84407" y="2208628"/>
                        </a:cubicBezTo>
                        <a:cubicBezTo>
                          <a:pt x="111807" y="2174379"/>
                          <a:pt x="115054" y="2164667"/>
                          <a:pt x="126610" y="2124222"/>
                        </a:cubicBezTo>
                        <a:cubicBezTo>
                          <a:pt x="141814" y="2071006"/>
                          <a:pt x="140677" y="2085441"/>
                          <a:pt x="140677" y="2053883"/>
                        </a:cubicBezTo>
                      </a:path>
                    </a:pathLst>
                  </a:cu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" name="Straight Arrow Connector 7"/>
                  <p:cNvCxnSpPr/>
                  <p:nvPr/>
                </p:nvCxnSpPr>
                <p:spPr>
                  <a:xfrm flipV="1">
                    <a:off x="737071" y="3407566"/>
                    <a:ext cx="3004511" cy="2795961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" name="TextBox 8"/>
                  <p:cNvSpPr txBox="1"/>
                  <p:nvPr/>
                </p:nvSpPr>
                <p:spPr>
                  <a:xfrm rot="19080000">
                    <a:off x="1588159" y="4540418"/>
                    <a:ext cx="2092751" cy="6673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rgbClr val="00B050"/>
                        </a:solidFill>
                      </a:rPr>
                      <a:t>20 dBZ </a:t>
                    </a:r>
                    <a:endParaRPr lang="en-US" sz="2400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90058" y="6098175"/>
                    <a:ext cx="1663895" cy="51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RMW</a:t>
                    </a:r>
                    <a:r>
                      <a:rPr lang="en-US" baseline="-25000" dirty="0" smtClean="0">
                        <a:solidFill>
                          <a:schemeClr val="bg1"/>
                        </a:solidFill>
                      </a:rPr>
                      <a:t>2km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3367183" y="2605416"/>
                    <a:ext cx="59683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chemeClr val="bg1"/>
                        </a:solidFill>
                      </a:rPr>
                      <a:t>M 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5" name="Freeform 4"/>
                <p:cNvSpPr/>
                <p:nvPr/>
              </p:nvSpPr>
              <p:spPr>
                <a:xfrm>
                  <a:off x="838967" y="-640511"/>
                  <a:ext cx="2640608" cy="2916320"/>
                </a:xfrm>
                <a:custGeom>
                  <a:avLst/>
                  <a:gdLst>
                    <a:gd name="connsiteX0" fmla="*/ 0 w 2987899"/>
                    <a:gd name="connsiteY0" fmla="*/ 2601532 h 2601532"/>
                    <a:gd name="connsiteX1" fmla="*/ 437882 w 2987899"/>
                    <a:gd name="connsiteY1" fmla="*/ 1893194 h 2601532"/>
                    <a:gd name="connsiteX2" fmla="*/ 1184856 w 2987899"/>
                    <a:gd name="connsiteY2" fmla="*/ 978794 h 2601532"/>
                    <a:gd name="connsiteX3" fmla="*/ 1648496 w 2987899"/>
                    <a:gd name="connsiteY3" fmla="*/ 540912 h 2601532"/>
                    <a:gd name="connsiteX4" fmla="*/ 2395470 w 2987899"/>
                    <a:gd name="connsiteY4" fmla="*/ 180304 h 2601532"/>
                    <a:gd name="connsiteX5" fmla="*/ 2987899 w 2987899"/>
                    <a:gd name="connsiteY5" fmla="*/ 0 h 260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87899" h="2601532">
                      <a:moveTo>
                        <a:pt x="0" y="2601532"/>
                      </a:moveTo>
                      <a:cubicBezTo>
                        <a:pt x="120203" y="2382591"/>
                        <a:pt x="240406" y="2163650"/>
                        <a:pt x="437882" y="1893194"/>
                      </a:cubicBezTo>
                      <a:cubicBezTo>
                        <a:pt x="635358" y="1622738"/>
                        <a:pt x="983087" y="1204174"/>
                        <a:pt x="1184856" y="978794"/>
                      </a:cubicBezTo>
                      <a:cubicBezTo>
                        <a:pt x="1386625" y="753414"/>
                        <a:pt x="1446727" y="673994"/>
                        <a:pt x="1648496" y="540912"/>
                      </a:cubicBezTo>
                      <a:cubicBezTo>
                        <a:pt x="1850265" y="407830"/>
                        <a:pt x="2172236" y="270456"/>
                        <a:pt x="2395470" y="180304"/>
                      </a:cubicBezTo>
                      <a:cubicBezTo>
                        <a:pt x="2618704" y="90152"/>
                        <a:pt x="2803301" y="45076"/>
                        <a:pt x="2987899" y="0"/>
                      </a:cubicBez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1541254" y="3933074"/>
              <a:ext cx="2260120" cy="2822618"/>
              <a:chOff x="879894" y="1587260"/>
              <a:chExt cx="3545457" cy="449436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879894" y="1587260"/>
                <a:ext cx="3545457" cy="44943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990600" y="1752600"/>
                <a:ext cx="3358857" cy="4246198"/>
                <a:chOff x="4734765" y="-1600200"/>
                <a:chExt cx="3358857" cy="4246198"/>
              </a:xfrm>
            </p:grpSpPr>
            <p:grpSp>
              <p:nvGrpSpPr>
                <p:cNvPr id="12" name="Group 20"/>
                <p:cNvGrpSpPr/>
                <p:nvPr/>
              </p:nvGrpSpPr>
              <p:grpSpPr>
                <a:xfrm>
                  <a:off x="4734765" y="-1600200"/>
                  <a:ext cx="3302374" cy="4246198"/>
                  <a:chOff x="3552428" y="1770085"/>
                  <a:chExt cx="3302374" cy="4246198"/>
                </a:xfrm>
              </p:grpSpPr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3870100" y="5501786"/>
                    <a:ext cx="1676959" cy="5144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RMW</a:t>
                    </a:r>
                    <a:r>
                      <a:rPr lang="en-US" baseline="-25000" dirty="0" smtClean="0">
                        <a:solidFill>
                          <a:schemeClr val="bg1"/>
                        </a:solidFill>
                      </a:rPr>
                      <a:t>2km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6214133" y="2223359"/>
                    <a:ext cx="640669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chemeClr val="bg1"/>
                        </a:solidFill>
                      </a:rPr>
                      <a:t>M </a:t>
                    </a:r>
                    <a:endParaRPr lang="en-US" sz="2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/>
                  <p:cNvSpPr/>
                  <p:nvPr/>
                </p:nvSpPr>
                <p:spPr>
                  <a:xfrm>
                    <a:off x="3552428" y="1770085"/>
                    <a:ext cx="1589650" cy="3819539"/>
                  </a:xfrm>
                  <a:custGeom>
                    <a:avLst/>
                    <a:gdLst>
                      <a:gd name="connsiteX0" fmla="*/ 281354 w 1589650"/>
                      <a:gd name="connsiteY0" fmla="*/ 3721065 h 3819539"/>
                      <a:gd name="connsiteX1" fmla="*/ 239151 w 1589650"/>
                      <a:gd name="connsiteY1" fmla="*/ 3650727 h 3819539"/>
                      <a:gd name="connsiteX2" fmla="*/ 211016 w 1589650"/>
                      <a:gd name="connsiteY2" fmla="*/ 3622591 h 3819539"/>
                      <a:gd name="connsiteX3" fmla="*/ 182880 w 1589650"/>
                      <a:gd name="connsiteY3" fmla="*/ 3524117 h 3819539"/>
                      <a:gd name="connsiteX4" fmla="*/ 154745 w 1589650"/>
                      <a:gd name="connsiteY4" fmla="*/ 3439711 h 3819539"/>
                      <a:gd name="connsiteX5" fmla="*/ 140677 w 1589650"/>
                      <a:gd name="connsiteY5" fmla="*/ 3214628 h 3819539"/>
                      <a:gd name="connsiteX6" fmla="*/ 126610 w 1589650"/>
                      <a:gd name="connsiteY6" fmla="*/ 3158357 h 3819539"/>
                      <a:gd name="connsiteX7" fmla="*/ 98474 w 1589650"/>
                      <a:gd name="connsiteY7" fmla="*/ 3130222 h 3819539"/>
                      <a:gd name="connsiteX8" fmla="*/ 84407 w 1589650"/>
                      <a:gd name="connsiteY8" fmla="*/ 3088019 h 3819539"/>
                      <a:gd name="connsiteX9" fmla="*/ 126610 w 1589650"/>
                      <a:gd name="connsiteY9" fmla="*/ 2947342 h 3819539"/>
                      <a:gd name="connsiteX10" fmla="*/ 168813 w 1589650"/>
                      <a:gd name="connsiteY10" fmla="*/ 2933274 h 3819539"/>
                      <a:gd name="connsiteX11" fmla="*/ 182880 w 1589650"/>
                      <a:gd name="connsiteY11" fmla="*/ 2891071 h 3819539"/>
                      <a:gd name="connsiteX12" fmla="*/ 154745 w 1589650"/>
                      <a:gd name="connsiteY12" fmla="*/ 2848868 h 3819539"/>
                      <a:gd name="connsiteX13" fmla="*/ 126610 w 1589650"/>
                      <a:gd name="connsiteY13" fmla="*/ 2792597 h 3819539"/>
                      <a:gd name="connsiteX14" fmla="*/ 70339 w 1589650"/>
                      <a:gd name="connsiteY14" fmla="*/ 2736327 h 3819539"/>
                      <a:gd name="connsiteX15" fmla="*/ 42203 w 1589650"/>
                      <a:gd name="connsiteY15" fmla="*/ 2694123 h 3819539"/>
                      <a:gd name="connsiteX16" fmla="*/ 28136 w 1589650"/>
                      <a:gd name="connsiteY16" fmla="*/ 2637853 h 3819539"/>
                      <a:gd name="connsiteX17" fmla="*/ 0 w 1589650"/>
                      <a:gd name="connsiteY17" fmla="*/ 2539379 h 3819539"/>
                      <a:gd name="connsiteX18" fmla="*/ 14068 w 1589650"/>
                      <a:gd name="connsiteY18" fmla="*/ 2314296 h 3819539"/>
                      <a:gd name="connsiteX19" fmla="*/ 28136 w 1589650"/>
                      <a:gd name="connsiteY19" fmla="*/ 2258025 h 3819539"/>
                      <a:gd name="connsiteX20" fmla="*/ 70339 w 1589650"/>
                      <a:gd name="connsiteY20" fmla="*/ 2215822 h 3819539"/>
                      <a:gd name="connsiteX21" fmla="*/ 98474 w 1589650"/>
                      <a:gd name="connsiteY21" fmla="*/ 2173619 h 3819539"/>
                      <a:gd name="connsiteX22" fmla="*/ 70339 w 1589650"/>
                      <a:gd name="connsiteY22" fmla="*/ 1962603 h 3819539"/>
                      <a:gd name="connsiteX23" fmla="*/ 98474 w 1589650"/>
                      <a:gd name="connsiteY23" fmla="*/ 1850062 h 3819539"/>
                      <a:gd name="connsiteX24" fmla="*/ 140677 w 1589650"/>
                      <a:gd name="connsiteY24" fmla="*/ 1807859 h 3819539"/>
                      <a:gd name="connsiteX25" fmla="*/ 253219 w 1589650"/>
                      <a:gd name="connsiteY25" fmla="*/ 1737520 h 3819539"/>
                      <a:gd name="connsiteX26" fmla="*/ 337625 w 1589650"/>
                      <a:gd name="connsiteY26" fmla="*/ 1667182 h 3819539"/>
                      <a:gd name="connsiteX27" fmla="*/ 323557 w 1589650"/>
                      <a:gd name="connsiteY27" fmla="*/ 1540573 h 3819539"/>
                      <a:gd name="connsiteX28" fmla="*/ 309490 w 1589650"/>
                      <a:gd name="connsiteY28" fmla="*/ 1470234 h 3819539"/>
                      <a:gd name="connsiteX29" fmla="*/ 323557 w 1589650"/>
                      <a:gd name="connsiteY29" fmla="*/ 1217016 h 3819539"/>
                      <a:gd name="connsiteX30" fmla="*/ 337625 w 1589650"/>
                      <a:gd name="connsiteY30" fmla="*/ 1160745 h 3819539"/>
                      <a:gd name="connsiteX31" fmla="*/ 422031 w 1589650"/>
                      <a:gd name="connsiteY31" fmla="*/ 1048203 h 3819539"/>
                      <a:gd name="connsiteX32" fmla="*/ 407963 w 1589650"/>
                      <a:gd name="connsiteY32" fmla="*/ 752782 h 3819539"/>
                      <a:gd name="connsiteX33" fmla="*/ 464234 w 1589650"/>
                      <a:gd name="connsiteY33" fmla="*/ 654308 h 3819539"/>
                      <a:gd name="connsiteX34" fmla="*/ 520505 w 1589650"/>
                      <a:gd name="connsiteY34" fmla="*/ 598037 h 3819539"/>
                      <a:gd name="connsiteX35" fmla="*/ 534573 w 1589650"/>
                      <a:gd name="connsiteY35" fmla="*/ 527699 h 3819539"/>
                      <a:gd name="connsiteX36" fmla="*/ 520505 w 1589650"/>
                      <a:gd name="connsiteY36" fmla="*/ 485496 h 3819539"/>
                      <a:gd name="connsiteX37" fmla="*/ 534573 w 1589650"/>
                      <a:gd name="connsiteY37" fmla="*/ 358887 h 3819539"/>
                      <a:gd name="connsiteX38" fmla="*/ 576776 w 1589650"/>
                      <a:gd name="connsiteY38" fmla="*/ 316683 h 3819539"/>
                      <a:gd name="connsiteX39" fmla="*/ 717453 w 1589650"/>
                      <a:gd name="connsiteY39" fmla="*/ 274480 h 3819539"/>
                      <a:gd name="connsiteX40" fmla="*/ 759656 w 1589650"/>
                      <a:gd name="connsiteY40" fmla="*/ 119736 h 3819539"/>
                      <a:gd name="connsiteX41" fmla="*/ 815927 w 1589650"/>
                      <a:gd name="connsiteY41" fmla="*/ 35330 h 3819539"/>
                      <a:gd name="connsiteX42" fmla="*/ 900333 w 1589650"/>
                      <a:gd name="connsiteY42" fmla="*/ 7194 h 3819539"/>
                      <a:gd name="connsiteX43" fmla="*/ 1223890 w 1589650"/>
                      <a:gd name="connsiteY43" fmla="*/ 21262 h 3819539"/>
                      <a:gd name="connsiteX44" fmla="*/ 1280160 w 1589650"/>
                      <a:gd name="connsiteY44" fmla="*/ 119736 h 3819539"/>
                      <a:gd name="connsiteX45" fmla="*/ 1364567 w 1589650"/>
                      <a:gd name="connsiteY45" fmla="*/ 133803 h 3819539"/>
                      <a:gd name="connsiteX46" fmla="*/ 1463040 w 1589650"/>
                      <a:gd name="connsiteY46" fmla="*/ 147871 h 3819539"/>
                      <a:gd name="connsiteX47" fmla="*/ 1519311 w 1589650"/>
                      <a:gd name="connsiteY47" fmla="*/ 161939 h 3819539"/>
                      <a:gd name="connsiteX48" fmla="*/ 1505243 w 1589650"/>
                      <a:gd name="connsiteY48" fmla="*/ 288548 h 3819539"/>
                      <a:gd name="connsiteX49" fmla="*/ 1463040 w 1589650"/>
                      <a:gd name="connsiteY49" fmla="*/ 302616 h 3819539"/>
                      <a:gd name="connsiteX50" fmla="*/ 1448973 w 1589650"/>
                      <a:gd name="connsiteY50" fmla="*/ 344819 h 3819539"/>
                      <a:gd name="connsiteX51" fmla="*/ 1505243 w 1589650"/>
                      <a:gd name="connsiteY51" fmla="*/ 387022 h 3819539"/>
                      <a:gd name="connsiteX52" fmla="*/ 1589650 w 1589650"/>
                      <a:gd name="connsiteY52" fmla="*/ 457360 h 3819539"/>
                      <a:gd name="connsiteX53" fmla="*/ 1575582 w 1589650"/>
                      <a:gd name="connsiteY53" fmla="*/ 541767 h 3819539"/>
                      <a:gd name="connsiteX54" fmla="*/ 1533379 w 1589650"/>
                      <a:gd name="connsiteY54" fmla="*/ 555834 h 3819539"/>
                      <a:gd name="connsiteX55" fmla="*/ 1505243 w 1589650"/>
                      <a:gd name="connsiteY55" fmla="*/ 598037 h 3819539"/>
                      <a:gd name="connsiteX56" fmla="*/ 1477108 w 1589650"/>
                      <a:gd name="connsiteY56" fmla="*/ 626173 h 3819539"/>
                      <a:gd name="connsiteX57" fmla="*/ 1420837 w 1589650"/>
                      <a:gd name="connsiteY57" fmla="*/ 710579 h 3819539"/>
                      <a:gd name="connsiteX58" fmla="*/ 1406770 w 1589650"/>
                      <a:gd name="connsiteY58" fmla="*/ 766850 h 3819539"/>
                      <a:gd name="connsiteX59" fmla="*/ 1448973 w 1589650"/>
                      <a:gd name="connsiteY59" fmla="*/ 907527 h 3819539"/>
                      <a:gd name="connsiteX60" fmla="*/ 1477108 w 1589650"/>
                      <a:gd name="connsiteY60" fmla="*/ 1034136 h 3819539"/>
                      <a:gd name="connsiteX61" fmla="*/ 1448973 w 1589650"/>
                      <a:gd name="connsiteY61" fmla="*/ 1160745 h 3819539"/>
                      <a:gd name="connsiteX62" fmla="*/ 1406770 w 1589650"/>
                      <a:gd name="connsiteY62" fmla="*/ 1202948 h 3819539"/>
                      <a:gd name="connsiteX63" fmla="*/ 1392702 w 1589650"/>
                      <a:gd name="connsiteY63" fmla="*/ 1245151 h 3819539"/>
                      <a:gd name="connsiteX64" fmla="*/ 1434905 w 1589650"/>
                      <a:gd name="connsiteY64" fmla="*/ 1357693 h 3819539"/>
                      <a:gd name="connsiteX65" fmla="*/ 1477108 w 1589650"/>
                      <a:gd name="connsiteY65" fmla="*/ 1470234 h 3819539"/>
                      <a:gd name="connsiteX66" fmla="*/ 1463040 w 1589650"/>
                      <a:gd name="connsiteY66" fmla="*/ 1554640 h 3819539"/>
                      <a:gd name="connsiteX67" fmla="*/ 1434905 w 1589650"/>
                      <a:gd name="connsiteY67" fmla="*/ 1582776 h 3819539"/>
                      <a:gd name="connsiteX68" fmla="*/ 1322363 w 1589650"/>
                      <a:gd name="connsiteY68" fmla="*/ 1624979 h 3819539"/>
                      <a:gd name="connsiteX69" fmla="*/ 1336431 w 1589650"/>
                      <a:gd name="connsiteY69" fmla="*/ 1681250 h 3819539"/>
                      <a:gd name="connsiteX70" fmla="*/ 1448973 w 1589650"/>
                      <a:gd name="connsiteY70" fmla="*/ 1793791 h 3819539"/>
                      <a:gd name="connsiteX71" fmla="*/ 1477108 w 1589650"/>
                      <a:gd name="connsiteY71" fmla="*/ 1850062 h 3819539"/>
                      <a:gd name="connsiteX72" fmla="*/ 1448973 w 1589650"/>
                      <a:gd name="connsiteY72" fmla="*/ 2103280 h 3819539"/>
                      <a:gd name="connsiteX73" fmla="*/ 1434905 w 1589650"/>
                      <a:gd name="connsiteY73" fmla="*/ 2173619 h 3819539"/>
                      <a:gd name="connsiteX74" fmla="*/ 1378634 w 1589650"/>
                      <a:gd name="connsiteY74" fmla="*/ 2286160 h 3819539"/>
                      <a:gd name="connsiteX75" fmla="*/ 1406770 w 1589650"/>
                      <a:gd name="connsiteY75" fmla="*/ 2384634 h 3819539"/>
                      <a:gd name="connsiteX76" fmla="*/ 1434905 w 1589650"/>
                      <a:gd name="connsiteY76" fmla="*/ 2412770 h 3819539"/>
                      <a:gd name="connsiteX77" fmla="*/ 1519311 w 1589650"/>
                      <a:gd name="connsiteY77" fmla="*/ 2553447 h 3819539"/>
                      <a:gd name="connsiteX78" fmla="*/ 1547447 w 1589650"/>
                      <a:gd name="connsiteY78" fmla="*/ 2595650 h 3819539"/>
                      <a:gd name="connsiteX79" fmla="*/ 1547447 w 1589650"/>
                      <a:gd name="connsiteY79" fmla="*/ 2764462 h 3819539"/>
                      <a:gd name="connsiteX80" fmla="*/ 1463040 w 1589650"/>
                      <a:gd name="connsiteY80" fmla="*/ 2877003 h 3819539"/>
                      <a:gd name="connsiteX81" fmla="*/ 1448973 w 1589650"/>
                      <a:gd name="connsiteY81" fmla="*/ 2933274 h 3819539"/>
                      <a:gd name="connsiteX82" fmla="*/ 1434905 w 1589650"/>
                      <a:gd name="connsiteY82" fmla="*/ 2975477 h 3819539"/>
                      <a:gd name="connsiteX83" fmla="*/ 1477108 w 1589650"/>
                      <a:gd name="connsiteY83" fmla="*/ 3073951 h 3819539"/>
                      <a:gd name="connsiteX84" fmla="*/ 1463040 w 1589650"/>
                      <a:gd name="connsiteY84" fmla="*/ 3144290 h 3819539"/>
                      <a:gd name="connsiteX85" fmla="*/ 1364567 w 1589650"/>
                      <a:gd name="connsiteY85" fmla="*/ 3200560 h 3819539"/>
                      <a:gd name="connsiteX86" fmla="*/ 1350499 w 1589650"/>
                      <a:gd name="connsiteY86" fmla="*/ 3242763 h 3819539"/>
                      <a:gd name="connsiteX87" fmla="*/ 1392702 w 1589650"/>
                      <a:gd name="connsiteY87" fmla="*/ 3341237 h 3819539"/>
                      <a:gd name="connsiteX88" fmla="*/ 1420837 w 1589650"/>
                      <a:gd name="connsiteY88" fmla="*/ 3425643 h 3819539"/>
                      <a:gd name="connsiteX89" fmla="*/ 1392702 w 1589650"/>
                      <a:gd name="connsiteY89" fmla="*/ 3608523 h 3819539"/>
                      <a:gd name="connsiteX90" fmla="*/ 1378634 w 1589650"/>
                      <a:gd name="connsiteY90" fmla="*/ 3650727 h 3819539"/>
                      <a:gd name="connsiteX91" fmla="*/ 1350499 w 1589650"/>
                      <a:gd name="connsiteY91" fmla="*/ 3692930 h 3819539"/>
                      <a:gd name="connsiteX92" fmla="*/ 1237957 w 1589650"/>
                      <a:gd name="connsiteY92" fmla="*/ 3777336 h 3819539"/>
                      <a:gd name="connsiteX93" fmla="*/ 1195754 w 1589650"/>
                      <a:gd name="connsiteY93" fmla="*/ 3819539 h 3819539"/>
                      <a:gd name="connsiteX94" fmla="*/ 759656 w 1589650"/>
                      <a:gd name="connsiteY94" fmla="*/ 3805471 h 3819539"/>
                      <a:gd name="connsiteX95" fmla="*/ 590843 w 1589650"/>
                      <a:gd name="connsiteY95" fmla="*/ 3777336 h 3819539"/>
                      <a:gd name="connsiteX96" fmla="*/ 281354 w 1589650"/>
                      <a:gd name="connsiteY96" fmla="*/ 3763268 h 3819539"/>
                      <a:gd name="connsiteX97" fmla="*/ 281354 w 1589650"/>
                      <a:gd name="connsiteY97" fmla="*/ 3721065 h 3819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</a:cxnLst>
                    <a:rect l="l" t="t" r="r" b="b"/>
                    <a:pathLst>
                      <a:path w="1589650" h="3819539">
                        <a:moveTo>
                          <a:pt x="281354" y="3721065"/>
                        </a:moveTo>
                        <a:cubicBezTo>
                          <a:pt x="274320" y="3702308"/>
                          <a:pt x="255043" y="3672977"/>
                          <a:pt x="239151" y="3650727"/>
                        </a:cubicBezTo>
                        <a:cubicBezTo>
                          <a:pt x="231442" y="3639934"/>
                          <a:pt x="217840" y="3633964"/>
                          <a:pt x="211016" y="3622591"/>
                        </a:cubicBezTo>
                        <a:cubicBezTo>
                          <a:pt x="201560" y="3606831"/>
                          <a:pt x="186559" y="3536381"/>
                          <a:pt x="182880" y="3524117"/>
                        </a:cubicBezTo>
                        <a:cubicBezTo>
                          <a:pt x="174358" y="3495711"/>
                          <a:pt x="154745" y="3439711"/>
                          <a:pt x="154745" y="3439711"/>
                        </a:cubicBezTo>
                        <a:cubicBezTo>
                          <a:pt x="150056" y="3364683"/>
                          <a:pt x="148157" y="3289429"/>
                          <a:pt x="140677" y="3214628"/>
                        </a:cubicBezTo>
                        <a:cubicBezTo>
                          <a:pt x="138753" y="3195390"/>
                          <a:pt x="135257" y="3175650"/>
                          <a:pt x="126610" y="3158357"/>
                        </a:cubicBezTo>
                        <a:cubicBezTo>
                          <a:pt x="120679" y="3146494"/>
                          <a:pt x="107853" y="3139600"/>
                          <a:pt x="98474" y="3130222"/>
                        </a:cubicBezTo>
                        <a:cubicBezTo>
                          <a:pt x="93785" y="3116154"/>
                          <a:pt x="84407" y="3102848"/>
                          <a:pt x="84407" y="3088019"/>
                        </a:cubicBezTo>
                        <a:cubicBezTo>
                          <a:pt x="84407" y="3049846"/>
                          <a:pt x="88473" y="2977851"/>
                          <a:pt x="126610" y="2947342"/>
                        </a:cubicBezTo>
                        <a:cubicBezTo>
                          <a:pt x="138189" y="2938079"/>
                          <a:pt x="154745" y="2937963"/>
                          <a:pt x="168813" y="2933274"/>
                        </a:cubicBezTo>
                        <a:cubicBezTo>
                          <a:pt x="173502" y="2919206"/>
                          <a:pt x="185318" y="2905698"/>
                          <a:pt x="182880" y="2891071"/>
                        </a:cubicBezTo>
                        <a:cubicBezTo>
                          <a:pt x="180100" y="2874394"/>
                          <a:pt x="163133" y="2863548"/>
                          <a:pt x="154745" y="2848868"/>
                        </a:cubicBezTo>
                        <a:cubicBezTo>
                          <a:pt x="144341" y="2830660"/>
                          <a:pt x="139193" y="2809374"/>
                          <a:pt x="126610" y="2792597"/>
                        </a:cubicBezTo>
                        <a:cubicBezTo>
                          <a:pt x="110694" y="2771376"/>
                          <a:pt x="87602" y="2756467"/>
                          <a:pt x="70339" y="2736327"/>
                        </a:cubicBezTo>
                        <a:cubicBezTo>
                          <a:pt x="59336" y="2723490"/>
                          <a:pt x="51582" y="2708191"/>
                          <a:pt x="42203" y="2694123"/>
                        </a:cubicBezTo>
                        <a:cubicBezTo>
                          <a:pt x="37514" y="2675366"/>
                          <a:pt x="33447" y="2656443"/>
                          <a:pt x="28136" y="2637853"/>
                        </a:cubicBezTo>
                        <a:cubicBezTo>
                          <a:pt x="-12236" y="2496552"/>
                          <a:pt x="43988" y="2715329"/>
                          <a:pt x="0" y="2539379"/>
                        </a:cubicBezTo>
                        <a:cubicBezTo>
                          <a:pt x="4689" y="2464351"/>
                          <a:pt x="6588" y="2389097"/>
                          <a:pt x="14068" y="2314296"/>
                        </a:cubicBezTo>
                        <a:cubicBezTo>
                          <a:pt x="15992" y="2295058"/>
                          <a:pt x="18543" y="2274812"/>
                          <a:pt x="28136" y="2258025"/>
                        </a:cubicBezTo>
                        <a:cubicBezTo>
                          <a:pt x="38007" y="2240752"/>
                          <a:pt x="57603" y="2231106"/>
                          <a:pt x="70339" y="2215822"/>
                        </a:cubicBezTo>
                        <a:cubicBezTo>
                          <a:pt x="81163" y="2202834"/>
                          <a:pt x="89096" y="2187687"/>
                          <a:pt x="98474" y="2173619"/>
                        </a:cubicBezTo>
                        <a:cubicBezTo>
                          <a:pt x="95699" y="2154194"/>
                          <a:pt x="69549" y="1975244"/>
                          <a:pt x="70339" y="1962603"/>
                        </a:cubicBezTo>
                        <a:cubicBezTo>
                          <a:pt x="72751" y="1924010"/>
                          <a:pt x="82473" y="1885264"/>
                          <a:pt x="98474" y="1850062"/>
                        </a:cubicBezTo>
                        <a:cubicBezTo>
                          <a:pt x="106706" y="1831951"/>
                          <a:pt x="125394" y="1820595"/>
                          <a:pt x="140677" y="1807859"/>
                        </a:cubicBezTo>
                        <a:cubicBezTo>
                          <a:pt x="170161" y="1783288"/>
                          <a:pt x="225743" y="1758127"/>
                          <a:pt x="253219" y="1737520"/>
                        </a:cubicBezTo>
                        <a:cubicBezTo>
                          <a:pt x="469848" y="1575049"/>
                          <a:pt x="140796" y="1798400"/>
                          <a:pt x="337625" y="1667182"/>
                        </a:cubicBezTo>
                        <a:cubicBezTo>
                          <a:pt x="332936" y="1624979"/>
                          <a:pt x="329562" y="1582609"/>
                          <a:pt x="323557" y="1540573"/>
                        </a:cubicBezTo>
                        <a:cubicBezTo>
                          <a:pt x="320176" y="1516903"/>
                          <a:pt x="309490" y="1494145"/>
                          <a:pt x="309490" y="1470234"/>
                        </a:cubicBezTo>
                        <a:cubicBezTo>
                          <a:pt x="309490" y="1385698"/>
                          <a:pt x="315904" y="1301205"/>
                          <a:pt x="323557" y="1217016"/>
                        </a:cubicBezTo>
                        <a:cubicBezTo>
                          <a:pt x="325307" y="1197761"/>
                          <a:pt x="328978" y="1178038"/>
                          <a:pt x="337625" y="1160745"/>
                        </a:cubicBezTo>
                        <a:cubicBezTo>
                          <a:pt x="369438" y="1097120"/>
                          <a:pt x="382465" y="1087770"/>
                          <a:pt x="422031" y="1048203"/>
                        </a:cubicBezTo>
                        <a:cubicBezTo>
                          <a:pt x="397023" y="873144"/>
                          <a:pt x="380610" y="889549"/>
                          <a:pt x="407963" y="752782"/>
                        </a:cubicBezTo>
                        <a:cubicBezTo>
                          <a:pt x="416710" y="709047"/>
                          <a:pt x="433271" y="689695"/>
                          <a:pt x="464234" y="654308"/>
                        </a:cubicBezTo>
                        <a:cubicBezTo>
                          <a:pt x="481702" y="634345"/>
                          <a:pt x="520505" y="598037"/>
                          <a:pt x="520505" y="598037"/>
                        </a:cubicBezTo>
                        <a:cubicBezTo>
                          <a:pt x="525194" y="574591"/>
                          <a:pt x="534573" y="551609"/>
                          <a:pt x="534573" y="527699"/>
                        </a:cubicBezTo>
                        <a:cubicBezTo>
                          <a:pt x="534573" y="512870"/>
                          <a:pt x="520505" y="500325"/>
                          <a:pt x="520505" y="485496"/>
                        </a:cubicBezTo>
                        <a:cubicBezTo>
                          <a:pt x="520505" y="443033"/>
                          <a:pt x="521145" y="399171"/>
                          <a:pt x="534573" y="358887"/>
                        </a:cubicBezTo>
                        <a:cubicBezTo>
                          <a:pt x="540864" y="340013"/>
                          <a:pt x="559385" y="326345"/>
                          <a:pt x="576776" y="316683"/>
                        </a:cubicBezTo>
                        <a:cubicBezTo>
                          <a:pt x="604795" y="301117"/>
                          <a:pt x="681128" y="283561"/>
                          <a:pt x="717453" y="274480"/>
                        </a:cubicBezTo>
                        <a:cubicBezTo>
                          <a:pt x="741081" y="61822"/>
                          <a:pt x="698965" y="200656"/>
                          <a:pt x="759656" y="119736"/>
                        </a:cubicBezTo>
                        <a:cubicBezTo>
                          <a:pt x="779945" y="92685"/>
                          <a:pt x="783848" y="46023"/>
                          <a:pt x="815927" y="35330"/>
                        </a:cubicBezTo>
                        <a:lnTo>
                          <a:pt x="900333" y="7194"/>
                        </a:lnTo>
                        <a:cubicBezTo>
                          <a:pt x="1008185" y="11883"/>
                          <a:pt x="1123973" y="-19613"/>
                          <a:pt x="1223890" y="21262"/>
                        </a:cubicBezTo>
                        <a:cubicBezTo>
                          <a:pt x="1442022" y="110498"/>
                          <a:pt x="1024019" y="170962"/>
                          <a:pt x="1280160" y="119736"/>
                        </a:cubicBezTo>
                        <a:lnTo>
                          <a:pt x="1364567" y="133803"/>
                        </a:lnTo>
                        <a:cubicBezTo>
                          <a:pt x="1397339" y="138845"/>
                          <a:pt x="1430417" y="141939"/>
                          <a:pt x="1463040" y="147871"/>
                        </a:cubicBezTo>
                        <a:cubicBezTo>
                          <a:pt x="1482062" y="151330"/>
                          <a:pt x="1500554" y="157250"/>
                          <a:pt x="1519311" y="161939"/>
                        </a:cubicBezTo>
                        <a:cubicBezTo>
                          <a:pt x="1529628" y="192888"/>
                          <a:pt x="1564328" y="268852"/>
                          <a:pt x="1505243" y="288548"/>
                        </a:cubicBezTo>
                        <a:lnTo>
                          <a:pt x="1463040" y="302616"/>
                        </a:lnTo>
                        <a:cubicBezTo>
                          <a:pt x="1458351" y="316684"/>
                          <a:pt x="1442341" y="331556"/>
                          <a:pt x="1448973" y="344819"/>
                        </a:cubicBezTo>
                        <a:cubicBezTo>
                          <a:pt x="1459458" y="365790"/>
                          <a:pt x="1488664" y="370443"/>
                          <a:pt x="1505243" y="387022"/>
                        </a:cubicBezTo>
                        <a:cubicBezTo>
                          <a:pt x="1584777" y="466556"/>
                          <a:pt x="1468934" y="397003"/>
                          <a:pt x="1589650" y="457360"/>
                        </a:cubicBezTo>
                        <a:cubicBezTo>
                          <a:pt x="1584961" y="485496"/>
                          <a:pt x="1589734" y="517001"/>
                          <a:pt x="1575582" y="541767"/>
                        </a:cubicBezTo>
                        <a:cubicBezTo>
                          <a:pt x="1568225" y="554642"/>
                          <a:pt x="1544958" y="546571"/>
                          <a:pt x="1533379" y="555834"/>
                        </a:cubicBezTo>
                        <a:cubicBezTo>
                          <a:pt x="1520176" y="566396"/>
                          <a:pt x="1515805" y="584835"/>
                          <a:pt x="1505243" y="598037"/>
                        </a:cubicBezTo>
                        <a:cubicBezTo>
                          <a:pt x="1496958" y="608394"/>
                          <a:pt x="1485066" y="615562"/>
                          <a:pt x="1477108" y="626173"/>
                        </a:cubicBezTo>
                        <a:cubicBezTo>
                          <a:pt x="1456819" y="653225"/>
                          <a:pt x="1420837" y="710579"/>
                          <a:pt x="1420837" y="710579"/>
                        </a:cubicBezTo>
                        <a:cubicBezTo>
                          <a:pt x="1416148" y="729336"/>
                          <a:pt x="1406770" y="747516"/>
                          <a:pt x="1406770" y="766850"/>
                        </a:cubicBezTo>
                        <a:cubicBezTo>
                          <a:pt x="1406770" y="836913"/>
                          <a:pt x="1420958" y="851498"/>
                          <a:pt x="1448973" y="907527"/>
                        </a:cubicBezTo>
                        <a:cubicBezTo>
                          <a:pt x="1453596" y="926019"/>
                          <a:pt x="1478100" y="1020248"/>
                          <a:pt x="1477108" y="1034136"/>
                        </a:cubicBezTo>
                        <a:cubicBezTo>
                          <a:pt x="1474028" y="1077259"/>
                          <a:pt x="1465601" y="1120838"/>
                          <a:pt x="1448973" y="1160745"/>
                        </a:cubicBezTo>
                        <a:cubicBezTo>
                          <a:pt x="1441321" y="1179109"/>
                          <a:pt x="1420838" y="1188880"/>
                          <a:pt x="1406770" y="1202948"/>
                        </a:cubicBezTo>
                        <a:cubicBezTo>
                          <a:pt x="1402081" y="1217016"/>
                          <a:pt x="1392702" y="1230322"/>
                          <a:pt x="1392702" y="1245151"/>
                        </a:cubicBezTo>
                        <a:cubicBezTo>
                          <a:pt x="1392702" y="1287147"/>
                          <a:pt x="1418899" y="1321680"/>
                          <a:pt x="1434905" y="1357693"/>
                        </a:cubicBezTo>
                        <a:cubicBezTo>
                          <a:pt x="1457332" y="1408154"/>
                          <a:pt x="1461640" y="1423832"/>
                          <a:pt x="1477108" y="1470234"/>
                        </a:cubicBezTo>
                        <a:cubicBezTo>
                          <a:pt x="1472419" y="1498369"/>
                          <a:pt x="1473055" y="1527933"/>
                          <a:pt x="1463040" y="1554640"/>
                        </a:cubicBezTo>
                        <a:cubicBezTo>
                          <a:pt x="1458383" y="1567059"/>
                          <a:pt x="1446421" y="1576196"/>
                          <a:pt x="1434905" y="1582776"/>
                        </a:cubicBezTo>
                        <a:cubicBezTo>
                          <a:pt x="1411357" y="1596232"/>
                          <a:pt x="1352961" y="1614780"/>
                          <a:pt x="1322363" y="1624979"/>
                        </a:cubicBezTo>
                        <a:cubicBezTo>
                          <a:pt x="1327052" y="1643736"/>
                          <a:pt x="1327041" y="1664349"/>
                          <a:pt x="1336431" y="1681250"/>
                        </a:cubicBezTo>
                        <a:cubicBezTo>
                          <a:pt x="1370201" y="1742036"/>
                          <a:pt x="1397689" y="1755328"/>
                          <a:pt x="1448973" y="1793791"/>
                        </a:cubicBezTo>
                        <a:cubicBezTo>
                          <a:pt x="1458351" y="1812548"/>
                          <a:pt x="1476006" y="1829120"/>
                          <a:pt x="1477108" y="1850062"/>
                        </a:cubicBezTo>
                        <a:cubicBezTo>
                          <a:pt x="1491822" y="2129633"/>
                          <a:pt x="1479070" y="1982891"/>
                          <a:pt x="1448973" y="2103280"/>
                        </a:cubicBezTo>
                        <a:cubicBezTo>
                          <a:pt x="1443174" y="2126477"/>
                          <a:pt x="1443488" y="2151302"/>
                          <a:pt x="1434905" y="2173619"/>
                        </a:cubicBezTo>
                        <a:cubicBezTo>
                          <a:pt x="1419849" y="2212765"/>
                          <a:pt x="1378634" y="2286160"/>
                          <a:pt x="1378634" y="2286160"/>
                        </a:cubicBezTo>
                        <a:cubicBezTo>
                          <a:pt x="1388013" y="2318985"/>
                          <a:pt x="1392905" y="2353438"/>
                          <a:pt x="1406770" y="2384634"/>
                        </a:cubicBezTo>
                        <a:cubicBezTo>
                          <a:pt x="1412157" y="2396754"/>
                          <a:pt x="1427548" y="2401734"/>
                          <a:pt x="1434905" y="2412770"/>
                        </a:cubicBezTo>
                        <a:cubicBezTo>
                          <a:pt x="1465239" y="2458271"/>
                          <a:pt x="1488977" y="2507946"/>
                          <a:pt x="1519311" y="2553447"/>
                        </a:cubicBezTo>
                        <a:lnTo>
                          <a:pt x="1547447" y="2595650"/>
                        </a:lnTo>
                        <a:cubicBezTo>
                          <a:pt x="1559460" y="2655719"/>
                          <a:pt x="1576761" y="2701647"/>
                          <a:pt x="1547447" y="2764462"/>
                        </a:cubicBezTo>
                        <a:cubicBezTo>
                          <a:pt x="1527617" y="2806955"/>
                          <a:pt x="1463040" y="2877003"/>
                          <a:pt x="1463040" y="2877003"/>
                        </a:cubicBezTo>
                        <a:cubicBezTo>
                          <a:pt x="1458351" y="2895760"/>
                          <a:pt x="1454284" y="2914684"/>
                          <a:pt x="1448973" y="2933274"/>
                        </a:cubicBezTo>
                        <a:cubicBezTo>
                          <a:pt x="1444899" y="2947532"/>
                          <a:pt x="1434905" y="2960648"/>
                          <a:pt x="1434905" y="2975477"/>
                        </a:cubicBezTo>
                        <a:cubicBezTo>
                          <a:pt x="1434905" y="3020897"/>
                          <a:pt x="1454136" y="3039493"/>
                          <a:pt x="1477108" y="3073951"/>
                        </a:cubicBezTo>
                        <a:cubicBezTo>
                          <a:pt x="1472419" y="3097397"/>
                          <a:pt x="1475713" y="3124014"/>
                          <a:pt x="1463040" y="3144290"/>
                        </a:cubicBezTo>
                        <a:cubicBezTo>
                          <a:pt x="1440627" y="3180151"/>
                          <a:pt x="1400097" y="3188717"/>
                          <a:pt x="1364567" y="3200560"/>
                        </a:cubicBezTo>
                        <a:cubicBezTo>
                          <a:pt x="1359878" y="3214628"/>
                          <a:pt x="1350499" y="3227934"/>
                          <a:pt x="1350499" y="3242763"/>
                        </a:cubicBezTo>
                        <a:cubicBezTo>
                          <a:pt x="1350499" y="3265405"/>
                          <a:pt x="1387208" y="3327501"/>
                          <a:pt x="1392702" y="3341237"/>
                        </a:cubicBezTo>
                        <a:cubicBezTo>
                          <a:pt x="1403716" y="3368773"/>
                          <a:pt x="1420837" y="3425643"/>
                          <a:pt x="1420837" y="3425643"/>
                        </a:cubicBezTo>
                        <a:cubicBezTo>
                          <a:pt x="1409499" y="3527690"/>
                          <a:pt x="1414854" y="3530991"/>
                          <a:pt x="1392702" y="3608523"/>
                        </a:cubicBezTo>
                        <a:cubicBezTo>
                          <a:pt x="1388628" y="3622781"/>
                          <a:pt x="1385266" y="3637464"/>
                          <a:pt x="1378634" y="3650727"/>
                        </a:cubicBezTo>
                        <a:cubicBezTo>
                          <a:pt x="1371073" y="3665849"/>
                          <a:pt x="1361061" y="3679728"/>
                          <a:pt x="1350499" y="3692930"/>
                        </a:cubicBezTo>
                        <a:cubicBezTo>
                          <a:pt x="1300590" y="3755315"/>
                          <a:pt x="1327947" y="3687346"/>
                          <a:pt x="1237957" y="3777336"/>
                        </a:cubicBezTo>
                        <a:lnTo>
                          <a:pt x="1195754" y="3819539"/>
                        </a:lnTo>
                        <a:cubicBezTo>
                          <a:pt x="1050388" y="3814850"/>
                          <a:pt x="904897" y="3813115"/>
                          <a:pt x="759656" y="3805471"/>
                        </a:cubicBezTo>
                        <a:cubicBezTo>
                          <a:pt x="313880" y="3782009"/>
                          <a:pt x="927071" y="3802241"/>
                          <a:pt x="590843" y="3777336"/>
                        </a:cubicBezTo>
                        <a:cubicBezTo>
                          <a:pt x="487856" y="3769707"/>
                          <a:pt x="382055" y="3786155"/>
                          <a:pt x="281354" y="3763268"/>
                        </a:cubicBezTo>
                        <a:cubicBezTo>
                          <a:pt x="263063" y="3759111"/>
                          <a:pt x="288388" y="3739822"/>
                          <a:pt x="281354" y="3721065"/>
                        </a:cubicBezTo>
                        <a:close/>
                      </a:path>
                    </a:pathLst>
                  </a:cu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7" name="Straight Arrow Connector 16"/>
                  <p:cNvCxnSpPr/>
                  <p:nvPr/>
                </p:nvCxnSpPr>
                <p:spPr>
                  <a:xfrm flipV="1">
                    <a:off x="4119630" y="2103769"/>
                    <a:ext cx="539735" cy="345796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" name="TextBox 17"/>
                  <p:cNvSpPr txBox="1"/>
                  <p:nvPr/>
                </p:nvSpPr>
                <p:spPr>
                  <a:xfrm rot="16800000">
                    <a:off x="3700973" y="3028555"/>
                    <a:ext cx="2078921" cy="7242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>
                        <a:solidFill>
                          <a:srgbClr val="00B050"/>
                        </a:solidFill>
                      </a:rPr>
                      <a:t>20 dBZ </a:t>
                    </a:r>
                    <a:endParaRPr lang="en-US" sz="2400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sp>
              <p:nvSpPr>
                <p:cNvPr id="13" name="Freeform 12"/>
                <p:cNvSpPr/>
                <p:nvPr/>
              </p:nvSpPr>
              <p:spPr>
                <a:xfrm>
                  <a:off x="5453015" y="-655693"/>
                  <a:ext cx="2640607" cy="2916319"/>
                </a:xfrm>
                <a:custGeom>
                  <a:avLst/>
                  <a:gdLst>
                    <a:gd name="connsiteX0" fmla="*/ 0 w 2987899"/>
                    <a:gd name="connsiteY0" fmla="*/ 2601532 h 2601532"/>
                    <a:gd name="connsiteX1" fmla="*/ 437882 w 2987899"/>
                    <a:gd name="connsiteY1" fmla="*/ 1893194 h 2601532"/>
                    <a:gd name="connsiteX2" fmla="*/ 1184856 w 2987899"/>
                    <a:gd name="connsiteY2" fmla="*/ 978794 h 2601532"/>
                    <a:gd name="connsiteX3" fmla="*/ 1648496 w 2987899"/>
                    <a:gd name="connsiteY3" fmla="*/ 540912 h 2601532"/>
                    <a:gd name="connsiteX4" fmla="*/ 2395470 w 2987899"/>
                    <a:gd name="connsiteY4" fmla="*/ 180304 h 2601532"/>
                    <a:gd name="connsiteX5" fmla="*/ 2987899 w 2987899"/>
                    <a:gd name="connsiteY5" fmla="*/ 0 h 2601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87899" h="2601532">
                      <a:moveTo>
                        <a:pt x="0" y="2601532"/>
                      </a:moveTo>
                      <a:cubicBezTo>
                        <a:pt x="120203" y="2382591"/>
                        <a:pt x="240406" y="2163650"/>
                        <a:pt x="437882" y="1893194"/>
                      </a:cubicBezTo>
                      <a:cubicBezTo>
                        <a:pt x="635358" y="1622738"/>
                        <a:pt x="983087" y="1204174"/>
                        <a:pt x="1184856" y="978794"/>
                      </a:cubicBezTo>
                      <a:cubicBezTo>
                        <a:pt x="1386625" y="753414"/>
                        <a:pt x="1446727" y="673994"/>
                        <a:pt x="1648496" y="540912"/>
                      </a:cubicBezTo>
                      <a:cubicBezTo>
                        <a:pt x="1850265" y="407830"/>
                        <a:pt x="2172236" y="270456"/>
                        <a:pt x="2395470" y="180304"/>
                      </a:cubicBezTo>
                      <a:cubicBezTo>
                        <a:pt x="2618704" y="90152"/>
                        <a:pt x="2803301" y="45076"/>
                        <a:pt x="2987899" y="0"/>
                      </a:cubicBez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2481728" y="3573540"/>
              <a:ext cx="3766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latin typeface="+mn-lt"/>
                </a:rPr>
                <a:t>Schematic of slope differences left of shear</a:t>
              </a:r>
              <a:endParaRPr lang="en-US" sz="1600" u="sng" dirty="0"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65436" y="3886200"/>
              <a:ext cx="1183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Intensifying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23104" y="3878324"/>
              <a:ext cx="12426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latin typeface="+mj-lt"/>
                </a:rPr>
                <a:t>Steady-state</a:t>
              </a: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125748" y="3534807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92214" y="3534807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39040" y="3534807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78674" y="3534807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34554" y="353972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01020" y="3539723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USL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347846" y="3539723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USR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87480" y="3539723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DSR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60110" y="32272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0.5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47936" y="297960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53760" y="27573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41586" y="250970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53760" y="22747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141586" y="202710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53760" y="17985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41586" y="155085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53760" y="13286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1660" y="32336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0.5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59486" y="298595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65310" y="27637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1.5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53136" y="251605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65310" y="228110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2.5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53136" y="203345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65310" y="18048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3.5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53136" y="1557203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65310" y="1334953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+mn-lt"/>
              </a:rPr>
              <a:t>4.5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790700" y="3671753"/>
            <a:ext cx="1696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Shear-relative quadrant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301145" y="3671753"/>
            <a:ext cx="1696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Shear-relative quadrant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12800" y="2096953"/>
            <a:ext cx="369332" cy="9146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slope (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dr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dz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342368" y="2096953"/>
            <a:ext cx="369332" cy="91467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slope (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dr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/</a:t>
            </a:r>
            <a:r>
              <a:rPr lang="en-US" sz="1200" b="1" dirty="0" err="1" smtClean="0">
                <a:solidFill>
                  <a:schemeClr val="bg1"/>
                </a:solidFill>
                <a:latin typeface="+mj-lt"/>
              </a:rPr>
              <a:t>dz</a:t>
            </a:r>
            <a:r>
              <a:rPr lang="en-US" sz="1200" b="1" dirty="0" smtClean="0">
                <a:solidFill>
                  <a:schemeClr val="bg1"/>
                </a:solidFill>
                <a:latin typeface="+mj-lt"/>
              </a:rPr>
              <a:t>)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310952" y="3872552"/>
            <a:ext cx="1523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(Hazelton et al. 2014)</a:t>
            </a:r>
            <a:endParaRPr lang="en-US" sz="1200" dirty="0">
              <a:latin typeface="+mj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295400" y="-48904"/>
            <a:ext cx="697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28023" y="405825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Updraft slope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xmlns="" val="129256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-48904"/>
            <a:ext cx="697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radial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7152" y="460417"/>
            <a:ext cx="4627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Outer core inertial stability</a:t>
            </a:r>
            <a:endParaRPr lang="en-US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</a:t>
            </a:r>
            <a:r>
              <a:rPr lang="en-US" sz="3600" dirty="0" err="1" smtClean="0">
                <a:solidFill>
                  <a:srgbClr val="FFFF00"/>
                </a:solidFill>
              </a:rPr>
              <a:t>azimuthal</a:t>
            </a:r>
            <a:r>
              <a:rPr lang="en-US" sz="3600" dirty="0" smtClean="0">
                <a:solidFill>
                  <a:srgbClr val="FFFF00"/>
                </a:solidFill>
              </a:rPr>
              <a:t>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6459" y="460417"/>
            <a:ext cx="246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Storm motion</a:t>
            </a:r>
            <a:endParaRPr lang="en-US" sz="3200" i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07" r="18366" b="59420"/>
          <a:stretch/>
        </p:blipFill>
        <p:spPr>
          <a:xfrm>
            <a:off x="533400" y="1777425"/>
            <a:ext cx="3882610" cy="3643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29518" y="1761522"/>
            <a:ext cx="7718145" cy="4563078"/>
            <a:chOff x="740055" y="1736697"/>
            <a:chExt cx="7489545" cy="42582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980" t="44570" r="17378" b="14154"/>
            <a:stretch/>
          </p:blipFill>
          <p:spPr>
            <a:xfrm>
              <a:off x="4671644" y="1736697"/>
              <a:ext cx="3557956" cy="33687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055" y="5410200"/>
              <a:ext cx="7489545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prstClr val="black"/>
                  </a:solidFill>
                  <a:latin typeface="+mn-lt"/>
                </a:rPr>
                <a:t>Clear wavenumber-1 pattern </a:t>
              </a: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consistent with shear-modulated secondary circulation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Low-level inflow </a:t>
              </a:r>
              <a:r>
                <a:rPr lang="en-US" sz="1600" dirty="0">
                  <a:solidFill>
                    <a:prstClr val="black"/>
                  </a:solidFill>
                  <a:latin typeface="+mn-lt"/>
                </a:rPr>
                <a:t>from NE around to W sides (DSR, DSL</a:t>
              </a: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)</a:t>
              </a:r>
              <a:endParaRPr lang="en-US" sz="1600" dirty="0"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81000" y="1327415"/>
            <a:ext cx="838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u="sng" dirty="0"/>
              <a:t>Azimuth-height plots of storm-relative radial flow </a:t>
            </a:r>
            <a:r>
              <a:rPr lang="en-US" u="sng" dirty="0" smtClean="0"/>
              <a:t>(shaded, m/s) in 40-60 km radial band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937231"/>
            <a:ext cx="6893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Variation of radial flow around </a:t>
            </a:r>
            <a:r>
              <a:rPr lang="en-US" sz="2400" dirty="0" err="1" smtClean="0"/>
              <a:t>Edouard</a:t>
            </a:r>
            <a:r>
              <a:rPr lang="en-US" sz="2400" dirty="0" smtClean="0"/>
              <a:t> outside RMW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</a:t>
            </a:r>
            <a:r>
              <a:rPr lang="en-US" sz="3600" dirty="0" err="1" smtClean="0">
                <a:solidFill>
                  <a:srgbClr val="FFFF00"/>
                </a:solidFill>
              </a:rPr>
              <a:t>azimuthal</a:t>
            </a:r>
            <a:r>
              <a:rPr lang="en-US" sz="3600" dirty="0" smtClean="0">
                <a:solidFill>
                  <a:srgbClr val="FFFF00"/>
                </a:solidFill>
              </a:rPr>
              <a:t>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5682" y="4355068"/>
            <a:ext cx="701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7682" y="3657600"/>
            <a:ext cx="701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3000" y="3657600"/>
            <a:ext cx="834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outflow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19800" y="4278868"/>
            <a:ext cx="701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inflow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0352" y="3655620"/>
            <a:ext cx="834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outflow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37323" y="433121"/>
            <a:ext cx="2453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Vertical shear</a:t>
            </a:r>
            <a:endParaRPr lang="en-US" sz="32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87152" y="53340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j-lt"/>
              </a:rPr>
              <a:t>(Rogers et </a:t>
            </a:r>
            <a:r>
              <a:rPr lang="en-US" sz="1200" dirty="0" smtClean="0">
                <a:latin typeface="+mj-lt"/>
              </a:rPr>
              <a:t>al. </a:t>
            </a:r>
            <a:r>
              <a:rPr lang="en-US" sz="1200" dirty="0" smtClean="0">
                <a:latin typeface="+mj-lt"/>
              </a:rPr>
              <a:t>2016, </a:t>
            </a:r>
            <a:r>
              <a:rPr lang="en-US" sz="1200" dirty="0" smtClean="0">
                <a:latin typeface="+mj-lt"/>
              </a:rPr>
              <a:t>In review</a:t>
            </a:r>
            <a:r>
              <a:rPr lang="en-US" sz="1200" dirty="0" smtClean="0">
                <a:latin typeface="+mj-lt"/>
              </a:rPr>
              <a:t>)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846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1738693" y="1122907"/>
            <a:ext cx="2586487" cy="2229893"/>
            <a:chOff x="658111" y="910817"/>
            <a:chExt cx="3063206" cy="2452869"/>
          </a:xfrm>
        </p:grpSpPr>
        <p:sp>
          <p:nvSpPr>
            <p:cNvPr id="36" name="Rectangle 35"/>
            <p:cNvSpPr/>
            <p:nvPr/>
          </p:nvSpPr>
          <p:spPr>
            <a:xfrm>
              <a:off x="670662" y="910817"/>
              <a:ext cx="3050655" cy="24528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Macintosh HD:Users:Zawislak:Desktop:EDOUARD PAPERS:Figures:fig3_edouard_flights_sst.eps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942" r="37000" b="50000"/>
            <a:stretch/>
          </p:blipFill>
          <p:spPr bwMode="auto">
            <a:xfrm>
              <a:off x="658111" y="911126"/>
              <a:ext cx="2479268" cy="243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 descr="Macintosh HD:Users:Zawislak:Desktop:EDOUARD PAPERS:Figures:fig3_edouard_flights_sst.eps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4164" t="26752" b="25154"/>
            <a:stretch/>
          </p:blipFill>
          <p:spPr bwMode="auto">
            <a:xfrm>
              <a:off x="3308504" y="1094286"/>
              <a:ext cx="400262" cy="201826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11"/>
            <p:cNvGrpSpPr>
              <a:grpSpLocks/>
            </p:cNvGrpSpPr>
            <p:nvPr/>
          </p:nvGrpSpPr>
          <p:grpSpPr bwMode="auto">
            <a:xfrm rot="20219298">
              <a:off x="949173" y="1092356"/>
              <a:ext cx="1929033" cy="1913936"/>
              <a:chOff x="1393932" y="2076778"/>
              <a:chExt cx="2451100" cy="2286000"/>
            </a:xfrm>
          </p:grpSpPr>
          <p:grpSp>
            <p:nvGrpSpPr>
              <p:cNvPr id="18" name="Group 14"/>
              <p:cNvGrpSpPr>
                <a:grpSpLocks/>
              </p:cNvGrpSpPr>
              <p:nvPr/>
            </p:nvGrpSpPr>
            <p:grpSpPr bwMode="auto">
              <a:xfrm rot="-1943840">
                <a:off x="1393932" y="20767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680728" y="3955486"/>
                  <a:ext cx="0" cy="228641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 flipV="1">
                  <a:off x="1486146" y="5107999"/>
                  <a:ext cx="245095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Arrow Connector 18"/>
              <p:cNvCxnSpPr/>
              <p:nvPr/>
            </p:nvCxnSpPr>
            <p:spPr>
              <a:xfrm rot="1380702" flipH="1" flipV="1">
                <a:off x="2068198" y="2743011"/>
                <a:ext cx="625940" cy="38147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6"/>
              <p:cNvSpPr txBox="1">
                <a:spLocks noChangeArrowheads="1"/>
              </p:cNvSpPr>
              <p:nvPr/>
            </p:nvSpPr>
            <p:spPr bwMode="auto">
              <a:xfrm rot="1380702">
                <a:off x="1508232" y="2823062"/>
                <a:ext cx="557411" cy="33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DSL</a:t>
                </a:r>
              </a:p>
            </p:txBody>
          </p:sp>
          <p:sp>
            <p:nvSpPr>
              <p:cNvPr id="21" name="TextBox 17"/>
              <p:cNvSpPr txBox="1">
                <a:spLocks noChangeArrowheads="1"/>
              </p:cNvSpPr>
              <p:nvPr/>
            </p:nvSpPr>
            <p:spPr bwMode="auto">
              <a:xfrm rot="1380702">
                <a:off x="2529645" y="2246963"/>
                <a:ext cx="583262" cy="33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DSR</a:t>
                </a:r>
              </a:p>
            </p:txBody>
          </p:sp>
          <p:sp>
            <p:nvSpPr>
              <p:cNvPr id="22" name="TextBox 18"/>
              <p:cNvSpPr txBox="1">
                <a:spLocks noChangeArrowheads="1"/>
              </p:cNvSpPr>
              <p:nvPr/>
            </p:nvSpPr>
            <p:spPr bwMode="auto">
              <a:xfrm rot="1380702">
                <a:off x="2106138" y="3818962"/>
                <a:ext cx="562111" cy="33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USL</a:t>
                </a:r>
              </a:p>
            </p:txBody>
          </p:sp>
          <p:sp>
            <p:nvSpPr>
              <p:cNvPr id="23" name="TextBox 19"/>
              <p:cNvSpPr txBox="1">
                <a:spLocks noChangeArrowheads="1"/>
              </p:cNvSpPr>
              <p:nvPr/>
            </p:nvSpPr>
            <p:spPr bwMode="auto">
              <a:xfrm rot="1380702">
                <a:off x="3127551" y="3242865"/>
                <a:ext cx="587962" cy="337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chemeClr val="bg1"/>
                    </a:solidFill>
                  </a:rPr>
                  <a:t>USR</a:t>
                </a:r>
              </a:p>
            </p:txBody>
          </p:sp>
        </p:grpSp>
      </p:grpSp>
      <p:sp>
        <p:nvSpPr>
          <p:cNvPr id="84" name="TextBox 3"/>
          <p:cNvSpPr txBox="1">
            <a:spLocks noChangeArrowheads="1"/>
          </p:cNvSpPr>
          <p:nvPr/>
        </p:nvSpPr>
        <p:spPr bwMode="auto">
          <a:xfrm>
            <a:off x="457200" y="376535"/>
            <a:ext cx="838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/>
              <a:t>Thermodynamic environment of </a:t>
            </a:r>
            <a:r>
              <a:rPr lang="en-US" sz="2800" i="1" dirty="0" err="1" smtClean="0"/>
              <a:t>Edouard</a:t>
            </a:r>
            <a:endParaRPr lang="en-US" sz="2800" i="1" dirty="0"/>
          </a:p>
        </p:txBody>
      </p:sp>
      <p:sp>
        <p:nvSpPr>
          <p:cNvPr id="86" name="TextBox 85"/>
          <p:cNvSpPr txBox="1"/>
          <p:nvPr/>
        </p:nvSpPr>
        <p:spPr>
          <a:xfrm>
            <a:off x="1359555" y="825970"/>
            <a:ext cx="351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SST (shaded, C) and SST anomaly (contour, C)</a:t>
            </a:r>
            <a:endParaRPr lang="en-US" sz="1400" b="1" u="sng" dirty="0"/>
          </a:p>
        </p:txBody>
      </p:sp>
      <p:sp>
        <p:nvSpPr>
          <p:cNvPr id="88" name="TextBox 87"/>
          <p:cNvSpPr txBox="1"/>
          <p:nvPr/>
        </p:nvSpPr>
        <p:spPr>
          <a:xfrm>
            <a:off x="299396" y="2045170"/>
            <a:ext cx="128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14 September</a:t>
            </a:r>
          </a:p>
          <a:p>
            <a:pPr algn="ctr"/>
            <a:r>
              <a:rPr lang="en-US" sz="1400" b="1" dirty="0" smtClean="0"/>
              <a:t>(RI)</a:t>
            </a:r>
            <a:endParaRPr lang="en-US" sz="1400" b="1" dirty="0"/>
          </a:p>
        </p:txBody>
      </p:sp>
      <p:grpSp>
        <p:nvGrpSpPr>
          <p:cNvPr id="94" name="Group 93"/>
          <p:cNvGrpSpPr/>
          <p:nvPr/>
        </p:nvGrpSpPr>
        <p:grpSpPr>
          <a:xfrm>
            <a:off x="300869" y="3450179"/>
            <a:ext cx="3948111" cy="2264821"/>
            <a:chOff x="166689" y="3360331"/>
            <a:chExt cx="4064653" cy="2358986"/>
          </a:xfrm>
        </p:grpSpPr>
        <p:grpSp>
          <p:nvGrpSpPr>
            <p:cNvPr id="38" name="Group 37"/>
            <p:cNvGrpSpPr/>
            <p:nvPr/>
          </p:nvGrpSpPr>
          <p:grpSpPr>
            <a:xfrm>
              <a:off x="1570008" y="3360331"/>
              <a:ext cx="2661334" cy="2358986"/>
              <a:chOff x="5120935" y="3352800"/>
              <a:chExt cx="2693539" cy="2137889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5170723" y="3352800"/>
                <a:ext cx="2643751" cy="213788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 descr="Macintosh HD:Users:Zawislak:Desktop:EDOUARD PAPERS:Figures:fig3_edouard_flights_sst.eps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50000" r="67392"/>
              <a:stretch/>
            </p:blipFill>
            <p:spPr bwMode="auto">
              <a:xfrm>
                <a:off x="5120935" y="3444857"/>
                <a:ext cx="2274179" cy="20458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Picture 28" descr="Macintosh HD:Users:Zawislak:Desktop:EDOUARD PAPERS:Figures:fig3_edouard_flights_sst.eps"/>
              <p:cNvPicPr/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4164" t="26752" b="25154"/>
              <a:stretch/>
            </p:blipFill>
            <p:spPr bwMode="auto">
              <a:xfrm>
                <a:off x="7467600" y="3498708"/>
                <a:ext cx="346874" cy="175909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" name="Group 26"/>
              <p:cNvGrpSpPr>
                <a:grpSpLocks/>
              </p:cNvGrpSpPr>
              <p:nvPr/>
            </p:nvGrpSpPr>
            <p:grpSpPr bwMode="auto">
              <a:xfrm rot="201705">
                <a:off x="5428101" y="3586601"/>
                <a:ext cx="1685131" cy="1621895"/>
                <a:chOff x="5375382" y="2140278"/>
                <a:chExt cx="2451100" cy="2286000"/>
              </a:xfrm>
            </p:grpSpPr>
            <p:grpSp>
              <p:nvGrpSpPr>
                <p:cNvPr id="9" name="Group 27"/>
                <p:cNvGrpSpPr>
                  <a:grpSpLocks/>
                </p:cNvGrpSpPr>
                <p:nvPr/>
              </p:nvGrpSpPr>
              <p:grpSpPr bwMode="auto">
                <a:xfrm rot="838570">
                  <a:off x="5375382" y="2140278"/>
                  <a:ext cx="2451100" cy="2286000"/>
                  <a:chOff x="1485900" y="3956050"/>
                  <a:chExt cx="2451100" cy="2286000"/>
                </a:xfrm>
              </p:grpSpPr>
              <p:cxnSp>
                <p:nvCxnSpPr>
                  <p:cNvPr id="14" name="Straight Connector 13"/>
                  <p:cNvCxnSpPr/>
                  <p:nvPr/>
                </p:nvCxnSpPr>
                <p:spPr>
                  <a:xfrm>
                    <a:off x="2678835" y="3952641"/>
                    <a:ext cx="0" cy="228898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H="1" flipV="1">
                    <a:off x="1484963" y="5111815"/>
                    <a:ext cx="2447637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" name="TextBox 28"/>
                <p:cNvSpPr txBox="1">
                  <a:spLocks noChangeArrowheads="1"/>
                </p:cNvSpPr>
                <p:nvPr/>
              </p:nvSpPr>
              <p:spPr bwMode="auto">
                <a:xfrm rot="21398295">
                  <a:off x="5622452" y="3453097"/>
                  <a:ext cx="553063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bg1"/>
                      </a:solidFill>
                    </a:rPr>
                    <a:t>DSL</a:t>
                  </a:r>
                </a:p>
              </p:txBody>
            </p:sp>
            <p:sp>
              <p:nvSpPr>
                <p:cNvPr id="11" name="TextBox 29"/>
                <p:cNvSpPr txBox="1">
                  <a:spLocks noChangeArrowheads="1"/>
                </p:cNvSpPr>
                <p:nvPr/>
              </p:nvSpPr>
              <p:spPr bwMode="auto">
                <a:xfrm rot="21398295">
                  <a:off x="5852921" y="2452197"/>
                  <a:ext cx="578714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 dirty="0">
                      <a:solidFill>
                        <a:schemeClr val="bg1"/>
                      </a:solidFill>
                    </a:rPr>
                    <a:t>DSR</a:t>
                  </a:r>
                </a:p>
              </p:txBody>
            </p:sp>
            <p:sp>
              <p:nvSpPr>
                <p:cNvPr id="12" name="TextBox 30"/>
                <p:cNvSpPr txBox="1">
                  <a:spLocks noChangeArrowheads="1"/>
                </p:cNvSpPr>
                <p:nvPr/>
              </p:nvSpPr>
              <p:spPr bwMode="auto">
                <a:xfrm rot="21398295">
                  <a:off x="6846179" y="3764727"/>
                  <a:ext cx="557728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 dirty="0">
                      <a:solidFill>
                        <a:schemeClr val="bg1"/>
                      </a:solidFill>
                    </a:rPr>
                    <a:t>USL</a:t>
                  </a:r>
                </a:p>
              </p:txBody>
            </p:sp>
            <p:sp>
              <p:nvSpPr>
                <p:cNvPr id="13" name="TextBox 31"/>
                <p:cNvSpPr txBox="1">
                  <a:spLocks noChangeArrowheads="1"/>
                </p:cNvSpPr>
                <p:nvPr/>
              </p:nvSpPr>
              <p:spPr bwMode="auto">
                <a:xfrm rot="21398295">
                  <a:off x="7241771" y="2722609"/>
                  <a:ext cx="583378" cy="3470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chemeClr val="bg1"/>
                      </a:solidFill>
                    </a:rPr>
                    <a:t>USR</a:t>
                  </a:r>
                </a:p>
              </p:txBody>
            </p:sp>
          </p:grpSp>
          <p:cxnSp>
            <p:nvCxnSpPr>
              <p:cNvPr id="31" name="Straight Arrow Connector 30"/>
              <p:cNvCxnSpPr/>
              <p:nvPr/>
            </p:nvCxnSpPr>
            <p:spPr bwMode="auto">
              <a:xfrm flipH="1" flipV="1">
                <a:off x="5847550" y="4280007"/>
                <a:ext cx="402964" cy="12838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TextBox 88"/>
            <p:cNvSpPr txBox="1"/>
            <p:nvPr/>
          </p:nvSpPr>
          <p:spPr>
            <a:xfrm>
              <a:off x="166689" y="4556302"/>
              <a:ext cx="1281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16 September</a:t>
              </a:r>
            </a:p>
            <a:p>
              <a:pPr algn="ctr"/>
              <a:r>
                <a:rPr lang="en-US" sz="1400" b="1" dirty="0" smtClean="0"/>
                <a:t>(SS)</a:t>
              </a:r>
              <a:endParaRPr lang="en-US" sz="1400" b="1" dirty="0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</a:t>
            </a:r>
            <a:r>
              <a:rPr lang="en-US" sz="3600" dirty="0" err="1" smtClean="0">
                <a:solidFill>
                  <a:srgbClr val="FFFF00"/>
                </a:solidFill>
              </a:rPr>
              <a:t>azimuthal</a:t>
            </a:r>
            <a:r>
              <a:rPr lang="en-US" sz="3600" dirty="0" smtClean="0">
                <a:solidFill>
                  <a:srgbClr val="FFFF00"/>
                </a:solidFill>
              </a:rPr>
              <a:t>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774206" y="835223"/>
            <a:ext cx="6531594" cy="6003713"/>
            <a:chOff x="1774206" y="835223"/>
            <a:chExt cx="6531594" cy="6003713"/>
          </a:xfrm>
        </p:grpSpPr>
        <p:grpSp>
          <p:nvGrpSpPr>
            <p:cNvPr id="4" name="Group 3"/>
            <p:cNvGrpSpPr/>
            <p:nvPr/>
          </p:nvGrpSpPr>
          <p:grpSpPr>
            <a:xfrm>
              <a:off x="1774206" y="835223"/>
              <a:ext cx="6282054" cy="6003713"/>
              <a:chOff x="1774206" y="821575"/>
              <a:chExt cx="6282054" cy="6003713"/>
            </a:xfrm>
          </p:grpSpPr>
          <p:sp>
            <p:nvSpPr>
              <p:cNvPr id="87" name="TextBox 86"/>
              <p:cNvSpPr txBox="1"/>
              <p:nvPr/>
            </p:nvSpPr>
            <p:spPr>
              <a:xfrm>
                <a:off x="5062093" y="821575"/>
                <a:ext cx="28627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u="sng" dirty="0" smtClean="0"/>
                  <a:t>CAPE from GH </a:t>
                </a:r>
                <a:r>
                  <a:rPr lang="en-US" sz="1400" b="1" u="sng" dirty="0" err="1" smtClean="0"/>
                  <a:t>sondes</a:t>
                </a:r>
                <a:r>
                  <a:rPr lang="en-US" sz="1400" b="1" u="sng" dirty="0" smtClean="0"/>
                  <a:t> outside RMW</a:t>
                </a:r>
                <a:endParaRPr lang="en-US" sz="1400" b="1" u="sng" dirty="0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1774206" y="5748070"/>
                <a:ext cx="5921994" cy="107721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14 Sept: High SST </a:t>
                </a:r>
                <a:r>
                  <a:rPr lang="en-US" sz="1600" dirty="0" err="1" smtClean="0">
                    <a:solidFill>
                      <a:prstClr val="black"/>
                    </a:solidFill>
                    <a:latin typeface="+mn-lt"/>
                  </a:rPr>
                  <a:t>downshear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, around storm</a:t>
                </a:r>
              </a:p>
              <a:p>
                <a:pPr lv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	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  Some points with CAPE </a:t>
                </a:r>
                <a:r>
                  <a:rPr lang="en-US" sz="1600" dirty="0" err="1" smtClean="0">
                    <a:solidFill>
                      <a:prstClr val="black"/>
                    </a:solidFill>
                    <a:latin typeface="+mn-lt"/>
                  </a:rPr>
                  <a:t>downshear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 of 1000-2500 J/kg</a:t>
                </a:r>
              </a:p>
              <a:p>
                <a:pPr marL="285750" indent="-28575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16 Sept: Pronounced cooling USL, USR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prstClr val="black"/>
                    </a:solidFill>
                    <a:latin typeface="+mn-lt"/>
                  </a:rPr>
                  <a:t>	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  Most CAPE values </a:t>
                </a:r>
                <a:r>
                  <a:rPr lang="en-US" sz="1600" dirty="0" err="1" smtClean="0">
                    <a:solidFill>
                      <a:prstClr val="black"/>
                    </a:solidFill>
                    <a:latin typeface="+mn-lt"/>
                  </a:rPr>
                  <a:t>downshear</a:t>
                </a:r>
                <a:r>
                  <a:rPr lang="en-US" sz="1600" dirty="0" smtClean="0">
                    <a:solidFill>
                      <a:prstClr val="black"/>
                    </a:solidFill>
                    <a:latin typeface="+mn-lt"/>
                  </a:rPr>
                  <a:t> &lt; 500 J/kg</a:t>
                </a:r>
                <a:endParaRPr lang="en-US" sz="1600" dirty="0">
                  <a:solidFill>
                    <a:prstClr val="black"/>
                  </a:solidFill>
                  <a:latin typeface="+mn-lt"/>
                </a:endParaRPr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4974122" y="1143000"/>
                <a:ext cx="3082138" cy="2112611"/>
                <a:chOff x="3013862" y="1272846"/>
                <a:chExt cx="3082138" cy="2112611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3013862" y="1272846"/>
                  <a:ext cx="3082138" cy="2112611"/>
                  <a:chOff x="3124200" y="1600200"/>
                  <a:chExt cx="2665476" cy="1821180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3124200" y="1600200"/>
                    <a:ext cx="2665476" cy="1821180"/>
                    <a:chOff x="3124200" y="1600200"/>
                    <a:chExt cx="2665476" cy="1821180"/>
                  </a:xfrm>
                </p:grpSpPr>
                <p:sp>
                  <p:nvSpPr>
                    <p:cNvPr id="60" name="Rectangle 59"/>
                    <p:cNvSpPr/>
                    <p:nvPr/>
                  </p:nvSpPr>
                  <p:spPr>
                    <a:xfrm>
                      <a:off x="3124200" y="1600200"/>
                      <a:ext cx="2590800" cy="182118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61" name="Picture 60"/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xmlns="" val="0"/>
                        </a:ext>
                      </a:extLst>
                    </a:blip>
                    <a:srcRect r="50000" b="50000"/>
                    <a:stretch/>
                  </p:blipFill>
                  <p:spPr>
                    <a:xfrm>
                      <a:off x="3200400" y="1676400"/>
                      <a:ext cx="2589276" cy="174498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704540" y="1833269"/>
                    <a:ext cx="899605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Sept 14-15 (RI)</a:t>
                    </a:r>
                    <a:endParaRPr lang="en-US" sz="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704540" y="1950466"/>
                    <a:ext cx="1082348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Sept 16-17 (PEAK)</a:t>
                    </a:r>
                    <a:endPara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6" name="Rectangle 55"/>
                <p:cNvSpPr/>
                <p:nvPr/>
              </p:nvSpPr>
              <p:spPr>
                <a:xfrm>
                  <a:off x="3748430" y="1856722"/>
                  <a:ext cx="209892" cy="10561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4871710" y="3498725"/>
                <a:ext cx="3093836" cy="2086429"/>
                <a:chOff x="2911450" y="3628571"/>
                <a:chExt cx="3093836" cy="2086429"/>
              </a:xfrm>
            </p:grpSpPr>
            <p:grpSp>
              <p:nvGrpSpPr>
                <p:cNvPr id="63" name="Group 62"/>
                <p:cNvGrpSpPr/>
                <p:nvPr/>
              </p:nvGrpSpPr>
              <p:grpSpPr>
                <a:xfrm>
                  <a:off x="2911450" y="3628571"/>
                  <a:ext cx="3093836" cy="2086429"/>
                  <a:chOff x="3048000" y="3665220"/>
                  <a:chExt cx="2674315" cy="1847850"/>
                </a:xfrm>
              </p:grpSpPr>
              <p:sp>
                <p:nvSpPr>
                  <p:cNvPr id="66" name="Rectangle 65"/>
                  <p:cNvSpPr/>
                  <p:nvPr/>
                </p:nvSpPr>
                <p:spPr>
                  <a:xfrm>
                    <a:off x="3131515" y="3665220"/>
                    <a:ext cx="2590800" cy="182118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85" name="Picture 84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 l="50000" b="50000"/>
                  <a:stretch/>
                </p:blipFill>
                <p:spPr>
                  <a:xfrm>
                    <a:off x="3048000" y="3768090"/>
                    <a:ext cx="2589276" cy="174498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4" name="Rectangle 63"/>
                <p:cNvSpPr/>
                <p:nvPr/>
              </p:nvSpPr>
              <p:spPr>
                <a:xfrm>
                  <a:off x="3733107" y="4217270"/>
                  <a:ext cx="209892" cy="1040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1" name="TextBox 50"/>
            <p:cNvSpPr txBox="1"/>
            <p:nvPr/>
          </p:nvSpPr>
          <p:spPr>
            <a:xfrm>
              <a:off x="5943600" y="5527849"/>
              <a:ext cx="2362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(</a:t>
              </a:r>
              <a:r>
                <a:rPr lang="en-US" sz="1200" dirty="0" err="1" smtClean="0">
                  <a:latin typeface="+mj-lt"/>
                </a:rPr>
                <a:t>Zawislak</a:t>
              </a:r>
              <a:r>
                <a:rPr lang="en-US" sz="1200" dirty="0" smtClean="0">
                  <a:latin typeface="+mj-lt"/>
                </a:rPr>
                <a:t> et </a:t>
              </a:r>
              <a:r>
                <a:rPr lang="en-US" sz="1200" dirty="0" smtClean="0">
                  <a:latin typeface="+mj-lt"/>
                </a:rPr>
                <a:t>al. </a:t>
              </a:r>
              <a:r>
                <a:rPr lang="en-US" sz="1200" dirty="0" smtClean="0">
                  <a:latin typeface="+mj-lt"/>
                </a:rPr>
                <a:t>2016, </a:t>
              </a:r>
              <a:r>
                <a:rPr lang="en-US" sz="1200" dirty="0" smtClean="0">
                  <a:latin typeface="+mj-lt"/>
                </a:rPr>
                <a:t>In review</a:t>
              </a:r>
              <a:r>
                <a:rPr lang="en-US" sz="1200" dirty="0" smtClean="0">
                  <a:latin typeface="+mj-lt"/>
                </a:rPr>
                <a:t>)</a:t>
              </a:r>
              <a:endParaRPr lang="en-US" sz="12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369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-48904"/>
            <a:ext cx="7775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</a:t>
            </a:r>
            <a:r>
              <a:rPr lang="en-US" sz="3600" dirty="0" err="1" smtClean="0">
                <a:solidFill>
                  <a:srgbClr val="FFFF00"/>
                </a:solidFill>
              </a:rPr>
              <a:t>azimuthal</a:t>
            </a:r>
            <a:r>
              <a:rPr lang="en-US" sz="3600" dirty="0" smtClean="0">
                <a:solidFill>
                  <a:srgbClr val="FFFF00"/>
                </a:solidFill>
              </a:rPr>
              <a:t> location?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1230" y="433121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Helicity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xmlns="" val="254824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6886" y="2819400"/>
            <a:ext cx="3993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Can this process be predicted?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" y="662961"/>
            <a:ext cx="9067800" cy="1470639"/>
            <a:chOff x="76200" y="475130"/>
            <a:chExt cx="9067800" cy="1470639"/>
          </a:xfrm>
        </p:grpSpPr>
        <p:sp>
          <p:nvSpPr>
            <p:cNvPr id="2" name="TextBox 4"/>
            <p:cNvSpPr txBox="1">
              <a:spLocks noChangeArrowheads="1"/>
            </p:cNvSpPr>
            <p:nvPr/>
          </p:nvSpPr>
          <p:spPr bwMode="auto">
            <a:xfrm>
              <a:off x="76200" y="475130"/>
              <a:ext cx="90678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2200" dirty="0"/>
                <a:t>Recent aircraft and </a:t>
              </a:r>
              <a:r>
                <a:rPr lang="en-US" sz="2200" dirty="0" smtClean="0"/>
                <a:t>satellite composite studies </a:t>
              </a:r>
              <a:r>
                <a:rPr lang="en-US" sz="2200" dirty="0"/>
                <a:t>of intensifying TC’s have focused on radial and azimuthal distribution of deep </a:t>
              </a:r>
              <a:r>
                <a:rPr lang="en-US" sz="2200" dirty="0" smtClean="0"/>
                <a:t>convection</a:t>
              </a:r>
              <a:endParaRPr lang="en-US" sz="22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572217" y="1193322"/>
              <a:ext cx="5980981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charset="0"/>
                <a:buChar char="•"/>
              </a:pPr>
              <a:r>
                <a:rPr lang="en-US" sz="2200" dirty="0"/>
                <a:t>Preferred radial location inside RMW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75096" y="1514882"/>
              <a:ext cx="73914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200" dirty="0"/>
                <a:t>Preferred azimuthal location </a:t>
              </a:r>
              <a:r>
                <a:rPr lang="en-US" sz="2200" dirty="0" err="1"/>
                <a:t>downshear</a:t>
              </a:r>
              <a:r>
                <a:rPr lang="en-US" sz="2200" dirty="0"/>
                <a:t>, </a:t>
              </a:r>
              <a:r>
                <a:rPr lang="en-US" sz="2200" dirty="0" err="1"/>
                <a:t>upshear</a:t>
              </a:r>
              <a:r>
                <a:rPr lang="en-US" sz="2200" dirty="0"/>
                <a:t> left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011" y="2253496"/>
            <a:ext cx="90678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Part I discussed evolution of thermodynamic parameters, precipitation during Edouard’s lifecycle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Noted evolution of precipitation, humidity on </a:t>
            </a:r>
            <a:r>
              <a:rPr lang="en-US" sz="2200" dirty="0" err="1" smtClean="0"/>
              <a:t>upshear</a:t>
            </a:r>
            <a:r>
              <a:rPr lang="en-US" sz="2200" dirty="0" smtClean="0"/>
              <a:t> side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Symmetry increased as intensification occurred</a:t>
            </a:r>
          </a:p>
          <a:p>
            <a:pPr lvl="1"/>
            <a:endParaRPr lang="en-US" sz="22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76200" y="3960182"/>
            <a:ext cx="9067800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Questions to address </a:t>
            </a:r>
            <a:r>
              <a:rPr lang="en-US" sz="2200" dirty="0" smtClean="0"/>
              <a:t>here</a:t>
            </a:r>
          </a:p>
          <a:p>
            <a:pPr marL="285750" indent="-285750">
              <a:buFont typeface="Arial" charset="0"/>
              <a:buChar char="•"/>
            </a:pPr>
            <a:endParaRPr lang="en-US" sz="600" dirty="0"/>
          </a:p>
          <a:p>
            <a:pPr marL="914400" lvl="1" indent="-457200">
              <a:buFont typeface="+mj-lt"/>
              <a:buAutoNum type="arabicPeriod"/>
            </a:pPr>
            <a:r>
              <a:rPr lang="en-US" sz="2200" dirty="0"/>
              <a:t>Do we see a similar distribution for deep convection in Edouard?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Compare 14 September (RI) with 16 September (PEAK</a:t>
            </a:r>
            <a:r>
              <a:rPr lang="en-US" sz="2000" dirty="0" smtClean="0"/>
              <a:t>)</a:t>
            </a:r>
          </a:p>
          <a:p>
            <a:pPr marL="1200150" lvl="2" indent="-285750">
              <a:buFont typeface="Arial" charset="0"/>
              <a:buChar char="•"/>
            </a:pPr>
            <a:endParaRPr lang="en-US" sz="1050" dirty="0"/>
          </a:p>
          <a:p>
            <a:pPr marL="914400" lvl="1" indent="-457200">
              <a:buFont typeface="+mj-lt"/>
              <a:buAutoNum type="arabicPeriod" startAt="2"/>
            </a:pPr>
            <a:r>
              <a:rPr lang="en-US" sz="2200" dirty="0" smtClean="0"/>
              <a:t>What </a:t>
            </a:r>
            <a:r>
              <a:rPr lang="en-US" sz="2200" dirty="0"/>
              <a:t>governs azimuthal, radial, temporal distributions of deep convection</a:t>
            </a:r>
            <a:r>
              <a:rPr lang="en-US" sz="2200" dirty="0" smtClean="0"/>
              <a:t>?</a:t>
            </a:r>
          </a:p>
          <a:p>
            <a:pPr marL="914400" lvl="1" indent="-457200">
              <a:buFont typeface="+mj-lt"/>
              <a:buAutoNum type="arabicPeriod" startAt="2"/>
            </a:pPr>
            <a:endParaRPr lang="en-US" sz="1050" dirty="0"/>
          </a:p>
          <a:p>
            <a:pPr marL="914400" lvl="1" indent="-457200">
              <a:buFont typeface="+mj-lt"/>
              <a:buAutoNum type="arabicPeriod" startAt="3"/>
            </a:pPr>
            <a:r>
              <a:rPr lang="en-US" sz="2200" dirty="0" smtClean="0"/>
              <a:t>What </a:t>
            </a:r>
            <a:r>
              <a:rPr lang="en-US" sz="2200" dirty="0"/>
              <a:t>are consequences for intensity change?</a:t>
            </a:r>
            <a:endParaRPr lang="en-US" dirty="0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657600" y="44388"/>
            <a:ext cx="1789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43078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 bldLvl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8263" y="11113"/>
            <a:ext cx="8999537" cy="3394974"/>
            <a:chOff x="68263" y="11113"/>
            <a:chExt cx="8999537" cy="3394974"/>
          </a:xfrm>
        </p:grpSpPr>
        <p:sp>
          <p:nvSpPr>
            <p:cNvPr id="5" name="TextBox 13"/>
            <p:cNvSpPr txBox="1">
              <a:spLocks noChangeArrowheads="1"/>
            </p:cNvSpPr>
            <p:nvPr/>
          </p:nvSpPr>
          <p:spPr bwMode="auto">
            <a:xfrm>
              <a:off x="68263" y="11113"/>
              <a:ext cx="8999537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Key findings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0455" y="543765"/>
              <a:ext cx="883432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Increased coverage of deep convection </a:t>
              </a:r>
              <a:r>
                <a:rPr lang="en-US" dirty="0" err="1" smtClean="0"/>
                <a:t>upshear</a:t>
              </a:r>
              <a:r>
                <a:rPr lang="en-US" dirty="0" smtClean="0"/>
                <a:t> left associated with RI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Radial location of deep convection determined by radial flow, convergence </a:t>
              </a:r>
              <a:r>
                <a:rPr lang="en-US" dirty="0" err="1" smtClean="0"/>
                <a:t>downshear</a:t>
              </a:r>
              <a:endParaRPr lang="en-US" dirty="0" smtClean="0"/>
            </a:p>
            <a:p>
              <a:pPr marL="285750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rgbClr val="FFC000"/>
                  </a:solidFill>
                </a:rPr>
                <a:t>Forcing</a:t>
              </a:r>
              <a:r>
                <a:rPr lang="en-US" dirty="0" smtClean="0"/>
                <a:t> and </a:t>
              </a:r>
              <a:r>
                <a:rPr lang="en-US" dirty="0" smtClean="0">
                  <a:solidFill>
                    <a:srgbClr val="FFC000"/>
                  </a:solidFill>
                </a:rPr>
                <a:t>local environment </a:t>
              </a:r>
              <a:r>
                <a:rPr lang="en-US" dirty="0" smtClean="0"/>
                <a:t>of deep convection key in determining its role in RI – determining whether convection is symmetrically distributed and primarily inside RMW</a:t>
              </a:r>
            </a:p>
            <a:p>
              <a:pPr marL="742950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/>
                <a:t>SST, recovery of PBL from downdraft cooling, and CAPE</a:t>
              </a:r>
            </a:p>
            <a:p>
              <a:pPr marL="742950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/>
                <a:t>Relative humidity</a:t>
              </a:r>
            </a:p>
            <a:p>
              <a:pPr marL="742950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/>
                <a:t>Shear</a:t>
              </a:r>
            </a:p>
            <a:p>
              <a:pPr marL="742950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/>
                <a:t>Helicity</a:t>
              </a:r>
            </a:p>
            <a:p>
              <a:pPr marL="742950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r>
                <a:rPr lang="en-US" dirty="0" smtClean="0"/>
                <a:t>Inertial </a:t>
              </a:r>
              <a:r>
                <a:rPr lang="en-US" dirty="0"/>
                <a:t>stability</a:t>
              </a:r>
            </a:p>
            <a:p>
              <a:pPr marL="742950" lvl="1" indent="-285750">
                <a:buClr>
                  <a:schemeClr val="tx1"/>
                </a:buClr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885" y="3359550"/>
            <a:ext cx="9031225" cy="3346050"/>
            <a:chOff x="68885" y="3359550"/>
            <a:chExt cx="9031225" cy="3346050"/>
          </a:xfrm>
        </p:grpSpPr>
        <p:sp>
          <p:nvSpPr>
            <p:cNvPr id="7" name="TextBox 13"/>
            <p:cNvSpPr txBox="1">
              <a:spLocks noChangeArrowheads="1"/>
            </p:cNvSpPr>
            <p:nvPr/>
          </p:nvSpPr>
          <p:spPr bwMode="auto">
            <a:xfrm>
              <a:off x="68885" y="3359550"/>
              <a:ext cx="8999537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FFFF00"/>
                  </a:solidFill>
                </a:rPr>
                <a:t>Questions and future work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8510" y="3843278"/>
              <a:ext cx="89916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What determines distance inflow and convergence penetrate inside RMW?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Efficiency arguments vs. </a:t>
              </a:r>
              <a:r>
                <a:rPr lang="en-US" dirty="0"/>
                <a:t>a</a:t>
              </a:r>
              <a:r>
                <a:rPr lang="en-US" dirty="0" smtClean="0"/>
                <a:t>lternate interpretations, e.g., angular momentum advection in frictional boundary layer?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Alternate modes of precipitation (shallow, moderate convection, </a:t>
              </a:r>
              <a:r>
                <a:rPr lang="en-US" dirty="0" err="1" smtClean="0"/>
                <a:t>stratiform</a:t>
              </a:r>
              <a:r>
                <a:rPr lang="en-US" dirty="0" smtClean="0"/>
                <a:t>)?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Combined aircraft, satellite, lightning networks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Higher temporal resolution than considered here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Modeling studies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High temporal resolution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Thermodynamic and kinematic fields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Trajectory calculations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31750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2819400"/>
            <a:ext cx="2287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Extra slides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3657600" y="44388"/>
            <a:ext cx="17891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Motivation</a:t>
            </a:r>
          </a:p>
        </p:txBody>
      </p:sp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76200" y="475130"/>
            <a:ext cx="9067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/>
              <a:t>Recent aircraft and </a:t>
            </a:r>
            <a:r>
              <a:rPr lang="en-US" sz="2200" dirty="0" smtClean="0"/>
              <a:t>satellite composite studies </a:t>
            </a:r>
            <a:r>
              <a:rPr lang="en-US" sz="2200" dirty="0"/>
              <a:t>of intensifying TC’s have focused on radial and azimuthal distribution of deep </a:t>
            </a:r>
            <a:r>
              <a:rPr lang="en-US" sz="2200" dirty="0" smtClean="0"/>
              <a:t>convection</a:t>
            </a:r>
            <a:endParaRPr lang="en-US" sz="22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31375" y="4000293"/>
            <a:ext cx="7923421" cy="2832712"/>
            <a:chOff x="31375" y="4000293"/>
            <a:chExt cx="7923421" cy="2832712"/>
          </a:xfrm>
        </p:grpSpPr>
        <p:sp>
          <p:nvSpPr>
            <p:cNvPr id="2" name="Rectangle 1"/>
            <p:cNvSpPr/>
            <p:nvPr/>
          </p:nvSpPr>
          <p:spPr>
            <a:xfrm>
              <a:off x="31375" y="4000293"/>
              <a:ext cx="73914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000" dirty="0"/>
                <a:t>Preferred azimuthal location </a:t>
              </a:r>
              <a:r>
                <a:rPr lang="en-US" sz="2000" dirty="0" err="1"/>
                <a:t>downshear</a:t>
              </a:r>
              <a:r>
                <a:rPr lang="en-US" sz="2000" dirty="0"/>
                <a:t>, </a:t>
              </a:r>
              <a:r>
                <a:rPr lang="en-US" sz="2000" dirty="0" err="1"/>
                <a:t>upshear</a:t>
              </a:r>
              <a:r>
                <a:rPr lang="en-US" sz="2000" dirty="0"/>
                <a:t> left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905000" y="4642843"/>
              <a:ext cx="4724400" cy="212985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932" r="50000"/>
            <a:stretch/>
          </p:blipFill>
          <p:spPr bwMode="auto">
            <a:xfrm>
              <a:off x="4260495" y="4742521"/>
              <a:ext cx="2349456" cy="2031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617" t="9276"/>
            <a:stretch/>
          </p:blipFill>
          <p:spPr bwMode="auto">
            <a:xfrm>
              <a:off x="2076826" y="4742521"/>
              <a:ext cx="2226481" cy="1990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322240" y="4743034"/>
              <a:ext cx="8803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 (</a:t>
              </a:r>
              <a:r>
                <a:rPr lang="en-US" sz="11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contin</a:t>
              </a:r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46307" y="4750420"/>
              <a:ext cx="2872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96920" y="4901737"/>
              <a:ext cx="4603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79813" y="4908995"/>
              <a:ext cx="4603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shear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3218543" y="4741244"/>
              <a:ext cx="0" cy="23222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5413829" y="4759385"/>
              <a:ext cx="0" cy="23222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461647" y="5008807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DSL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61860" y="6114881"/>
              <a:ext cx="38985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3907" y="5002615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DSR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12175" y="6116004"/>
              <a:ext cx="40107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USR</a:t>
              </a:r>
              <a:endPara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01755" y="4309646"/>
              <a:ext cx="65706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L</a:t>
              </a:r>
              <a:r>
                <a:rPr lang="en-US" sz="1600" i="1" dirty="0" smtClean="0"/>
                <a:t>ocation of percent occurrence of 10-km reflectivity &gt; 20 </a:t>
              </a:r>
              <a:r>
                <a:rPr lang="en-US" sz="1600" i="1" dirty="0" err="1" smtClean="0"/>
                <a:t>dBZ</a:t>
              </a:r>
              <a:r>
                <a:rPr lang="en-US" sz="1600" i="1" dirty="0" smtClean="0"/>
                <a:t> from TRMM PR</a:t>
              </a:r>
              <a:endParaRPr lang="en-US" sz="1600" i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85510" y="6602173"/>
              <a:ext cx="1369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Zagrodnik</a:t>
              </a:r>
              <a:r>
                <a:rPr lang="en-US" sz="900" dirty="0" smtClean="0"/>
                <a:t> and Jiang 2014</a:t>
              </a:r>
              <a:endParaRPr lang="en-US" sz="9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6200" y="1161895"/>
            <a:ext cx="7420631" cy="2915512"/>
            <a:chOff x="76200" y="1161895"/>
            <a:chExt cx="7420631" cy="2915512"/>
          </a:xfrm>
        </p:grpSpPr>
        <p:grpSp>
          <p:nvGrpSpPr>
            <p:cNvPr id="26" name="Group 25"/>
            <p:cNvGrpSpPr/>
            <p:nvPr/>
          </p:nvGrpSpPr>
          <p:grpSpPr>
            <a:xfrm>
              <a:off x="1981200" y="1808320"/>
              <a:ext cx="4547065" cy="2193094"/>
              <a:chOff x="1905000" y="1801005"/>
              <a:chExt cx="4704951" cy="225127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1905000" y="1801005"/>
                <a:ext cx="4704951" cy="2251270"/>
                <a:chOff x="1905000" y="1618129"/>
                <a:chExt cx="4984844" cy="2420471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905000" y="1618129"/>
                  <a:ext cx="4984844" cy="242047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t="3212" r="-1968" b="11467"/>
                <a:stretch/>
              </p:blipFill>
              <p:spPr bwMode="auto">
                <a:xfrm>
                  <a:off x="1936375" y="1658470"/>
                  <a:ext cx="4935538" cy="2362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1" name="Oval 10"/>
              <p:cNvSpPr/>
              <p:nvPr/>
            </p:nvSpPr>
            <p:spPr>
              <a:xfrm>
                <a:off x="2910672" y="2509068"/>
                <a:ext cx="631372" cy="64560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220957" y="2514092"/>
                <a:ext cx="617135" cy="64560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018696" y="3116751"/>
                <a:ext cx="4395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RMW</a:t>
                </a:r>
                <a:endParaRPr lang="en-US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340768" y="3111727"/>
                <a:ext cx="4395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RMW</a:t>
                </a:r>
                <a:endParaRPr lang="en-US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900735" y="1475616"/>
              <a:ext cx="4760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L</a:t>
              </a:r>
              <a:r>
                <a:rPr lang="en-US" sz="1600" i="1" dirty="0" smtClean="0"/>
                <a:t>ocation of convective bursts from P-3 airborne Doppler</a:t>
              </a:r>
              <a:endParaRPr lang="en-US" sz="1600" i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477000" y="3846575"/>
              <a:ext cx="10198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Rogers et al. 2013</a:t>
              </a:r>
              <a:endParaRPr lang="en-US" sz="9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6200" y="1161895"/>
              <a:ext cx="54355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charset="0"/>
                <a:buChar char="•"/>
              </a:pPr>
              <a:r>
                <a:rPr lang="en-US" sz="2000" dirty="0"/>
                <a:t>Preferred radial location inside RMW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61509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B0115-1893-4BCA-9B65-A7BAE9B2A23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11373" y="1658501"/>
            <a:ext cx="4943231" cy="3151347"/>
            <a:chOff x="89945" y="1340458"/>
            <a:chExt cx="4943231" cy="3151347"/>
          </a:xfrm>
        </p:grpSpPr>
        <p:sp>
          <p:nvSpPr>
            <p:cNvPr id="10" name="Rectangle 9"/>
            <p:cNvSpPr/>
            <p:nvPr/>
          </p:nvSpPr>
          <p:spPr>
            <a:xfrm>
              <a:off x="178468" y="1340458"/>
              <a:ext cx="4854708" cy="31440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000708" y="1510490"/>
              <a:ext cx="4018554" cy="2981315"/>
              <a:chOff x="2911616" y="1410721"/>
              <a:chExt cx="4534510" cy="3404547"/>
            </a:xfrm>
          </p:grpSpPr>
          <p:pic>
            <p:nvPicPr>
              <p:cNvPr id="8194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94915" t="32154" r="-1695" b="21546"/>
              <a:stretch/>
            </p:blipFill>
            <p:spPr bwMode="auto">
              <a:xfrm>
                <a:off x="7141327" y="1670661"/>
                <a:ext cx="304799" cy="2743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85" t="51446" r="5085" b="27976"/>
              <a:stretch/>
            </p:blipFill>
            <p:spPr bwMode="auto">
              <a:xfrm>
                <a:off x="3124200" y="1579273"/>
                <a:ext cx="403860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613" t="92342" r="11255" b="4041"/>
              <a:stretch/>
            </p:blipFill>
            <p:spPr bwMode="auto">
              <a:xfrm>
                <a:off x="3216300" y="2798473"/>
                <a:ext cx="3690069" cy="193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390" t="3859" r="5085" b="92283"/>
              <a:stretch/>
            </p:blipFill>
            <p:spPr bwMode="auto">
              <a:xfrm>
                <a:off x="3048001" y="1410721"/>
                <a:ext cx="4114800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660" t="51143" r="5660" b="28968"/>
              <a:stretch/>
            </p:blipFill>
            <p:spPr bwMode="auto">
              <a:xfrm>
                <a:off x="3116246" y="2992463"/>
                <a:ext cx="4052518" cy="12071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journals.ametsoc.org/na101/home/literatum/publisher/ams/journals/content/atsc/2009/15200469-66.11/2009jas3092.1/production/images/large/i1520-0469-66-11-3335-f03.jpe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613" t="92342" r="11255"/>
              <a:stretch/>
            </p:blipFill>
            <p:spPr bwMode="auto">
              <a:xfrm>
                <a:off x="3192446" y="4199071"/>
                <a:ext cx="3729827" cy="4675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journals.ametsoc.org/na101/home/literatum/publisher/ams/journals/content/atsc/2009/15200469-66.11/2009jas3092.1/production/images/large/i1520-0469-66-11-3335-f02.jpe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28295" r="94915" b="15114"/>
              <a:stretch/>
            </p:blipFill>
            <p:spPr bwMode="auto">
              <a:xfrm>
                <a:off x="2911616" y="1462468"/>
                <a:ext cx="228600" cy="3352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823461" y="1931514"/>
              <a:ext cx="259119" cy="6802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697631" y="3195708"/>
              <a:ext cx="259119" cy="68024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 err="1" smtClean="0">
                  <a:solidFill>
                    <a:schemeClr val="bg1"/>
                  </a:solidFill>
                </a:rPr>
                <a:t>diabatic</a:t>
              </a:r>
              <a:r>
                <a:rPr lang="en-US" sz="700" b="1" dirty="0" smtClean="0">
                  <a:solidFill>
                    <a:schemeClr val="bg1"/>
                  </a:solidFill>
                </a:rPr>
                <a:t> heating</a:t>
              </a:r>
              <a:endParaRPr lang="en-US" sz="7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945" y="2054192"/>
              <a:ext cx="10007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outside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0255" y="3244796"/>
              <a:ext cx="8675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u="sng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eating inside RMW</a:t>
              </a:r>
              <a:endParaRPr lang="en-US" sz="1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6" name="Picture 4" descr="http://journals.ametsoc.org/na101/home/literatum/publisher/ams/journals/content/mwre/2009/15200493-137.3/2008mwr2657.1/production/images/large/i1520-0493-137-3-805-f1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9781" y="1664245"/>
            <a:ext cx="3469419" cy="31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2554317" y="76200"/>
            <a:ext cx="42226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FFFF00"/>
                </a:solidFill>
                <a:latin typeface="Calibri" pitchFamily="34" charset="0"/>
              </a:rPr>
              <a:t>Motivation and background</a:t>
            </a:r>
            <a:endParaRPr lang="en-US" altLang="en-US" sz="28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958334"/>
            <a:ext cx="8512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+mn-lt"/>
              </a:rPr>
              <a:t>Analytic studies of </a:t>
            </a:r>
            <a:r>
              <a:rPr lang="en-US" sz="2400" i="1" dirty="0" err="1" smtClean="0">
                <a:latin typeface="+mn-lt"/>
              </a:rPr>
              <a:t>diabatic</a:t>
            </a:r>
            <a:r>
              <a:rPr lang="en-US" sz="2400" i="1" dirty="0" smtClean="0">
                <a:latin typeface="+mn-lt"/>
              </a:rPr>
              <a:t> heating and its role in TC intensification</a:t>
            </a:r>
            <a:endParaRPr lang="en-US" sz="2400" i="1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212081" y="5605046"/>
            <a:ext cx="6712719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Radial location of heating key determinant of subsequent intensity change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33875" y="4876800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Vigh</a:t>
            </a:r>
            <a:r>
              <a:rPr lang="en-US" sz="1400" dirty="0" smtClean="0">
                <a:latin typeface="+mj-lt"/>
              </a:rPr>
              <a:t> and Schubert 2009</a:t>
            </a:r>
            <a:endParaRPr lang="en-US" sz="1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400" y="4876800"/>
            <a:ext cx="2665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Pendergrass and Willoughby 2009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journals.ametsoc.org/na101/home/literatum/publisher/ams/journals/content/atsc/2010/15200469-67.3/2009jas3119.1/production/images/large/i1520-0469-67-3-633-f14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247"/>
          <a:stretch/>
        </p:blipFill>
        <p:spPr bwMode="auto">
          <a:xfrm>
            <a:off x="228600" y="3886199"/>
            <a:ext cx="4578401" cy="220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71600"/>
            <a:ext cx="4578401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journals.ametsoc.org/na101/home/literatum/publisher/ams/journals/content/atsc/2010/15200469-67.3/2009jas3119.1/production/images/large/i1520-0469-67-3-633-f1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510"/>
          <a:stretch/>
        </p:blipFill>
        <p:spPr bwMode="auto">
          <a:xfrm>
            <a:off x="4965940" y="1035179"/>
            <a:ext cx="3492260" cy="266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2332" y="3810000"/>
            <a:ext cx="3385868" cy="261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642126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6073" y="2667000"/>
            <a:ext cx="154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VHT slide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75041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06778" y="838200"/>
            <a:ext cx="4751222" cy="4781702"/>
            <a:chOff x="2057400" y="762000"/>
            <a:chExt cx="4628693" cy="4629302"/>
          </a:xfrm>
        </p:grpSpPr>
        <p:sp>
          <p:nvSpPr>
            <p:cNvPr id="3" name="Rectangle 2"/>
            <p:cNvSpPr/>
            <p:nvPr/>
          </p:nvSpPr>
          <p:spPr>
            <a:xfrm>
              <a:off x="2057400" y="762000"/>
              <a:ext cx="4628693" cy="46293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109826" y="838200"/>
              <a:ext cx="4512407" cy="4460748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959255" y="5791200"/>
            <a:ext cx="51054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14 Sept: Low stability in lower troposphere in </a:t>
            </a:r>
            <a:r>
              <a:rPr lang="en-US" sz="1500" dirty="0">
                <a:solidFill>
                  <a:prstClr val="black"/>
                </a:solidFill>
                <a:latin typeface="+mn-lt"/>
              </a:rPr>
              <a:t>all 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quadrants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	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 Stabilization in PBL DSL, recovered by USR, DSR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16 Sept: Stabilization </a:t>
            </a:r>
            <a:r>
              <a:rPr lang="en-US" sz="1500" dirty="0">
                <a:solidFill>
                  <a:prstClr val="black"/>
                </a:solidFill>
                <a:latin typeface="+mn-lt"/>
              </a:rPr>
              <a:t>aloft, especially USL, 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USR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 Stabilization </a:t>
            </a:r>
            <a:r>
              <a:rPr lang="en-US" sz="1500" dirty="0">
                <a:solidFill>
                  <a:prstClr val="black"/>
                </a:solidFill>
                <a:latin typeface="+mn-lt"/>
              </a:rPr>
              <a:t>of 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PBL in all quadrants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99590" y="425559"/>
            <a:ext cx="87630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900" i="1" dirty="0"/>
              <a:t>Shear-relative vertical profiles of </a:t>
            </a:r>
            <a:r>
              <a:rPr lang="el-GR" sz="1900" dirty="0" smtClean="0"/>
              <a:t>θ</a:t>
            </a:r>
            <a:r>
              <a:rPr lang="en-US" sz="1900" baseline="-25000" dirty="0" smtClean="0"/>
              <a:t>e</a:t>
            </a:r>
            <a:r>
              <a:rPr lang="en-US" sz="1900" i="1" dirty="0" smtClean="0"/>
              <a:t> from Global Hawk </a:t>
            </a:r>
            <a:r>
              <a:rPr lang="en-US" sz="1900" i="1" dirty="0"/>
              <a:t>drops from 0-200 km radius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133600" y="-55260"/>
            <a:ext cx="46469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2. What governs distributions?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7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84950" y="6492875"/>
            <a:ext cx="2133600" cy="365125"/>
          </a:xfrm>
        </p:spPr>
        <p:txBody>
          <a:bodyPr/>
          <a:lstStyle/>
          <a:p>
            <a:pPr>
              <a:defRPr/>
            </a:pPr>
            <a:fld id="{011B5435-AF4E-4FE4-97FC-D1CBC55813A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147" name="TextBox 21"/>
          <p:cNvSpPr txBox="1">
            <a:spLocks noChangeArrowheads="1"/>
          </p:cNvSpPr>
          <p:nvPr/>
        </p:nvSpPr>
        <p:spPr bwMode="auto">
          <a:xfrm>
            <a:off x="1531665" y="-36513"/>
            <a:ext cx="6267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FF00"/>
                </a:solidFill>
                <a:latin typeface="Calibri" pitchFamily="34" charset="0"/>
              </a:rPr>
              <a:t>RI onset: </a:t>
            </a:r>
            <a:r>
              <a:rPr lang="en-US" altLang="en-US" sz="2400" dirty="0">
                <a:solidFill>
                  <a:srgbClr val="FFFF00"/>
                </a:solidFill>
                <a:latin typeface="Calibri" pitchFamily="34" charset="0"/>
              </a:rPr>
              <a:t>Convective bursts and vortex alignment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533400" y="5662786"/>
            <a:ext cx="7924800" cy="1169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Displaced circulation center during first flight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Convective bursts </a:t>
            </a:r>
            <a:r>
              <a:rPr lang="en-US" sz="1400" dirty="0" smtClean="0">
                <a:solidFill>
                  <a:prstClr val="black"/>
                </a:solidFill>
              </a:rPr>
              <a:t>tracked </a:t>
            </a:r>
            <a:r>
              <a:rPr lang="en-US" sz="1400" dirty="0">
                <a:solidFill>
                  <a:prstClr val="black"/>
                </a:solidFill>
              </a:rPr>
              <a:t>around storm left of shear vector during first flight, inside </a:t>
            </a:r>
            <a:r>
              <a:rPr lang="en-US" sz="1400" dirty="0" smtClean="0">
                <a:solidFill>
                  <a:prstClr val="black"/>
                </a:solidFill>
              </a:rPr>
              <a:t>RMW; evolution supported by lightning data (not shown)</a:t>
            </a:r>
            <a:endParaRPr lang="en-US" sz="14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RI began ~ 6 h after end of first flight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</a:rPr>
              <a:t> Vortex had aligned by time of second flight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47800" y="353080"/>
            <a:ext cx="5909151" cy="2562831"/>
            <a:chOff x="2987841" y="3341081"/>
            <a:chExt cx="6032334" cy="2596168"/>
          </a:xfrm>
        </p:grpSpPr>
        <p:sp>
          <p:nvSpPr>
            <p:cNvPr id="6153" name="Text Box 18"/>
            <p:cNvSpPr txBox="1">
              <a:spLocks noChangeArrowheads="1"/>
            </p:cNvSpPr>
            <p:nvPr/>
          </p:nvSpPr>
          <p:spPr bwMode="auto">
            <a:xfrm>
              <a:off x="3657600" y="3341081"/>
              <a:ext cx="5181600" cy="307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Reflectivity (shaded, </a:t>
              </a:r>
              <a:r>
                <a:rPr lang="en-US" altLang="en-US" sz="1400" i="1" dirty="0" err="1">
                  <a:solidFill>
                    <a:prstClr val="white"/>
                  </a:solidFill>
                  <a:latin typeface="Calibri" pitchFamily="34" charset="0"/>
                </a:rPr>
                <a:t>dBZ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 from lower fuselage radar at ~ 3 km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009900" y="3638549"/>
              <a:ext cx="6010275" cy="22987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156" name="Picture 2" descr="Fig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703" r="15300" b="74500"/>
            <a:stretch>
              <a:fillRect/>
            </a:stretch>
          </p:blipFill>
          <p:spPr bwMode="auto">
            <a:xfrm>
              <a:off x="3202686" y="3713114"/>
              <a:ext cx="1794012" cy="2082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4" descr="Fig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6311" t="28963" r="15445" b="46259"/>
            <a:stretch>
              <a:fillRect/>
            </a:stretch>
          </p:blipFill>
          <p:spPr bwMode="auto">
            <a:xfrm>
              <a:off x="5082286" y="3720798"/>
              <a:ext cx="1730211" cy="2017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8" name="Group 59"/>
            <p:cNvGrpSpPr>
              <a:grpSpLocks/>
            </p:cNvGrpSpPr>
            <p:nvPr/>
          </p:nvGrpSpPr>
          <p:grpSpPr bwMode="auto">
            <a:xfrm>
              <a:off x="3156282" y="5634143"/>
              <a:ext cx="1959812" cy="174078"/>
              <a:chOff x="3156282" y="5634466"/>
              <a:chExt cx="1959812" cy="174070"/>
            </a:xfrm>
          </p:grpSpPr>
          <p:sp>
            <p:nvSpPr>
              <p:cNvPr id="6208" name="TextBox 41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209" name="TextBox 42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10" name="TextBox 43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11" name="TextBox 44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12" name="TextBox 45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sp>
          <p:nvSpPr>
            <p:cNvPr id="6159" name="TextBox 54"/>
            <p:cNvSpPr txBox="1">
              <a:spLocks noChangeArrowheads="1"/>
            </p:cNvSpPr>
            <p:nvPr/>
          </p:nvSpPr>
          <p:spPr bwMode="auto">
            <a:xfrm>
              <a:off x="3092118" y="5583109"/>
              <a:ext cx="311304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-100</a:t>
              </a:r>
            </a:p>
          </p:txBody>
        </p:sp>
        <p:sp>
          <p:nvSpPr>
            <p:cNvPr id="6160" name="TextBox 55"/>
            <p:cNvSpPr txBox="1">
              <a:spLocks noChangeArrowheads="1"/>
            </p:cNvSpPr>
            <p:nvPr/>
          </p:nvSpPr>
          <p:spPr bwMode="auto">
            <a:xfrm>
              <a:off x="3129547" y="5099706"/>
              <a:ext cx="27603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-50</a:t>
              </a:r>
            </a:p>
          </p:txBody>
        </p:sp>
        <p:sp>
          <p:nvSpPr>
            <p:cNvPr id="6161" name="TextBox 56"/>
            <p:cNvSpPr txBox="1">
              <a:spLocks noChangeArrowheads="1"/>
            </p:cNvSpPr>
            <p:nvPr/>
          </p:nvSpPr>
          <p:spPr bwMode="auto">
            <a:xfrm>
              <a:off x="3184359" y="4647833"/>
              <a:ext cx="219932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6162" name="TextBox 57"/>
            <p:cNvSpPr txBox="1">
              <a:spLocks noChangeArrowheads="1"/>
            </p:cNvSpPr>
            <p:nvPr/>
          </p:nvSpPr>
          <p:spPr bwMode="auto">
            <a:xfrm>
              <a:off x="3152414" y="419061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50</a:t>
              </a:r>
            </a:p>
          </p:txBody>
        </p:sp>
        <p:sp>
          <p:nvSpPr>
            <p:cNvPr id="6163" name="TextBox 58"/>
            <p:cNvSpPr txBox="1">
              <a:spLocks noChangeArrowheads="1"/>
            </p:cNvSpPr>
            <p:nvPr/>
          </p:nvSpPr>
          <p:spPr bwMode="auto">
            <a:xfrm>
              <a:off x="3117148" y="3706655"/>
              <a:ext cx="290464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black"/>
                  </a:solidFill>
                </a:rPr>
                <a:t>100</a:t>
              </a:r>
            </a:p>
          </p:txBody>
        </p:sp>
        <p:grpSp>
          <p:nvGrpSpPr>
            <p:cNvPr id="6164" name="Group 60"/>
            <p:cNvGrpSpPr>
              <a:grpSpLocks/>
            </p:cNvGrpSpPr>
            <p:nvPr/>
          </p:nvGrpSpPr>
          <p:grpSpPr bwMode="auto">
            <a:xfrm>
              <a:off x="4969041" y="5633130"/>
              <a:ext cx="1959812" cy="174078"/>
              <a:chOff x="3156282" y="5634466"/>
              <a:chExt cx="1959812" cy="174070"/>
            </a:xfrm>
          </p:grpSpPr>
          <p:sp>
            <p:nvSpPr>
              <p:cNvPr id="6203" name="TextBox 61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204" name="TextBox 62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05" name="TextBox 63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06" name="TextBox 64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07" name="TextBox 65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grpSp>
          <p:nvGrpSpPr>
            <p:cNvPr id="6165" name="Group 66"/>
            <p:cNvGrpSpPr>
              <a:grpSpLocks/>
            </p:cNvGrpSpPr>
            <p:nvPr/>
          </p:nvGrpSpPr>
          <p:grpSpPr bwMode="auto">
            <a:xfrm>
              <a:off x="6787147" y="5638477"/>
              <a:ext cx="1959812" cy="174078"/>
              <a:chOff x="3156282" y="5634466"/>
              <a:chExt cx="1959812" cy="174070"/>
            </a:xfrm>
          </p:grpSpPr>
          <p:sp>
            <p:nvSpPr>
              <p:cNvPr id="6198" name="TextBox 67"/>
              <p:cNvSpPr txBox="1">
                <a:spLocks noChangeArrowheads="1"/>
              </p:cNvSpPr>
              <p:nvPr/>
            </p:nvSpPr>
            <p:spPr bwMode="auto">
              <a:xfrm>
                <a:off x="3156282" y="5639259"/>
                <a:ext cx="31130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-100</a:t>
                </a:r>
              </a:p>
            </p:txBody>
          </p:sp>
          <p:sp>
            <p:nvSpPr>
              <p:cNvPr id="6199" name="TextBox 68"/>
              <p:cNvSpPr txBox="1">
                <a:spLocks noChangeArrowheads="1"/>
              </p:cNvSpPr>
              <p:nvPr/>
            </p:nvSpPr>
            <p:spPr bwMode="auto">
              <a:xfrm>
                <a:off x="3602788" y="5634466"/>
                <a:ext cx="27603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-50</a:t>
                </a:r>
              </a:p>
            </p:txBody>
          </p:sp>
          <p:sp>
            <p:nvSpPr>
              <p:cNvPr id="6200" name="TextBox 69"/>
              <p:cNvSpPr txBox="1">
                <a:spLocks noChangeArrowheads="1"/>
              </p:cNvSpPr>
              <p:nvPr/>
            </p:nvSpPr>
            <p:spPr bwMode="auto">
              <a:xfrm>
                <a:off x="4063682" y="5638800"/>
                <a:ext cx="219932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0</a:t>
                </a:r>
              </a:p>
            </p:txBody>
          </p:sp>
          <p:sp>
            <p:nvSpPr>
              <p:cNvPr id="6201" name="TextBox 70"/>
              <p:cNvSpPr txBox="1">
                <a:spLocks noChangeArrowheads="1"/>
              </p:cNvSpPr>
              <p:nvPr/>
            </p:nvSpPr>
            <p:spPr bwMode="auto">
              <a:xfrm>
                <a:off x="4490590" y="5638800"/>
                <a:ext cx="255198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50</a:t>
                </a:r>
              </a:p>
            </p:txBody>
          </p:sp>
          <p:sp>
            <p:nvSpPr>
              <p:cNvPr id="6202" name="TextBox 71"/>
              <p:cNvSpPr txBox="1">
                <a:spLocks noChangeArrowheads="1"/>
              </p:cNvSpPr>
              <p:nvPr/>
            </p:nvSpPr>
            <p:spPr bwMode="auto">
              <a:xfrm>
                <a:off x="4825630" y="5638800"/>
                <a:ext cx="290464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500" b="1">
                    <a:solidFill>
                      <a:prstClr val="black"/>
                    </a:solidFill>
                  </a:rPr>
                  <a:t>100</a:t>
                </a:r>
              </a:p>
            </p:txBody>
          </p:sp>
        </p:grpSp>
        <p:sp>
          <p:nvSpPr>
            <p:cNvPr id="73" name="TextBox 72"/>
            <p:cNvSpPr txBox="1"/>
            <p:nvPr/>
          </p:nvSpPr>
          <p:spPr bwMode="auto">
            <a:xfrm>
              <a:off x="3881438" y="5724524"/>
              <a:ext cx="619125" cy="1857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4" name="TextBox 73"/>
            <p:cNvSpPr txBox="1"/>
            <p:nvPr/>
          </p:nvSpPr>
          <p:spPr bwMode="auto">
            <a:xfrm>
              <a:off x="5700713" y="5719762"/>
              <a:ext cx="619125" cy="184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7534275" y="5719762"/>
              <a:ext cx="619125" cy="184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sp>
          <p:nvSpPr>
            <p:cNvPr id="76" name="TextBox 75"/>
            <p:cNvSpPr txBox="1"/>
            <p:nvPr/>
          </p:nvSpPr>
          <p:spPr bwMode="auto">
            <a:xfrm>
              <a:off x="2987841" y="4490079"/>
              <a:ext cx="276999" cy="526771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b="1" dirty="0">
                  <a:solidFill>
                    <a:prstClr val="black"/>
                  </a:solidFill>
                </a:rPr>
                <a:t>distance (km)</a:t>
              </a:r>
            </a:p>
          </p:txBody>
        </p:sp>
        <p:grpSp>
          <p:nvGrpSpPr>
            <p:cNvPr id="6170" name="Group 85"/>
            <p:cNvGrpSpPr>
              <a:grpSpLocks/>
            </p:cNvGrpSpPr>
            <p:nvPr/>
          </p:nvGrpSpPr>
          <p:grpSpPr bwMode="auto">
            <a:xfrm>
              <a:off x="4061330" y="5508343"/>
              <a:ext cx="1021433" cy="230842"/>
              <a:chOff x="4138779" y="2833209"/>
              <a:chExt cx="1021433" cy="230832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4203362" y="2903337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138274" y="2833490"/>
                <a:ext cx="1022350" cy="2301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21:29 UTC Aug 28</a:t>
                </a:r>
              </a:p>
            </p:txBody>
          </p:sp>
        </p:grpSp>
        <p:grpSp>
          <p:nvGrpSpPr>
            <p:cNvPr id="6171" name="Group 88"/>
            <p:cNvGrpSpPr>
              <a:grpSpLocks/>
            </p:cNvGrpSpPr>
            <p:nvPr/>
          </p:nvGrpSpPr>
          <p:grpSpPr bwMode="auto">
            <a:xfrm>
              <a:off x="5878187" y="5505227"/>
              <a:ext cx="1021433" cy="230842"/>
              <a:chOff x="4138779" y="2833209"/>
              <a:chExt cx="1021433" cy="230832"/>
            </a:xfrm>
          </p:grpSpPr>
          <p:sp>
            <p:nvSpPr>
              <p:cNvPr id="90" name="Rectangle 89"/>
              <p:cNvSpPr/>
              <p:nvPr/>
            </p:nvSpPr>
            <p:spPr>
              <a:xfrm>
                <a:off x="4202605" y="2903278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139105" y="2833431"/>
                <a:ext cx="1020762" cy="23017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22:54 UTC Aug 28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 bwMode="auto">
            <a:xfrm>
              <a:off x="8586788" y="3790949"/>
              <a:ext cx="238125" cy="18700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73" name="TextBox 107"/>
            <p:cNvSpPr txBox="1">
              <a:spLocks noChangeArrowheads="1"/>
            </p:cNvSpPr>
            <p:nvPr/>
          </p:nvSpPr>
          <p:spPr bwMode="auto">
            <a:xfrm>
              <a:off x="8638726" y="481864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25</a:t>
              </a:r>
            </a:p>
          </p:txBody>
        </p:sp>
        <p:sp>
          <p:nvSpPr>
            <p:cNvPr id="6174" name="TextBox 108"/>
            <p:cNvSpPr txBox="1">
              <a:spLocks noChangeArrowheads="1"/>
            </p:cNvSpPr>
            <p:nvPr/>
          </p:nvSpPr>
          <p:spPr bwMode="auto">
            <a:xfrm>
              <a:off x="8638726" y="4724036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27</a:t>
              </a:r>
            </a:p>
          </p:txBody>
        </p:sp>
        <p:sp>
          <p:nvSpPr>
            <p:cNvPr id="6175" name="TextBox 109"/>
            <p:cNvSpPr txBox="1">
              <a:spLocks noChangeArrowheads="1"/>
            </p:cNvSpPr>
            <p:nvPr/>
          </p:nvSpPr>
          <p:spPr bwMode="auto">
            <a:xfrm>
              <a:off x="8638726" y="4635560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30</a:t>
              </a:r>
            </a:p>
          </p:txBody>
        </p:sp>
        <p:sp>
          <p:nvSpPr>
            <p:cNvPr id="6176" name="TextBox 110"/>
            <p:cNvSpPr txBox="1">
              <a:spLocks noChangeArrowheads="1"/>
            </p:cNvSpPr>
            <p:nvPr/>
          </p:nvSpPr>
          <p:spPr bwMode="auto">
            <a:xfrm>
              <a:off x="8638726" y="455475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32</a:t>
              </a:r>
            </a:p>
          </p:txBody>
        </p:sp>
        <p:sp>
          <p:nvSpPr>
            <p:cNvPr id="6177" name="TextBox 111"/>
            <p:cNvSpPr txBox="1">
              <a:spLocks noChangeArrowheads="1"/>
            </p:cNvSpPr>
            <p:nvPr/>
          </p:nvSpPr>
          <p:spPr bwMode="auto">
            <a:xfrm>
              <a:off x="8638726" y="445910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35</a:t>
              </a:r>
            </a:p>
          </p:txBody>
        </p:sp>
        <p:sp>
          <p:nvSpPr>
            <p:cNvPr id="6178" name="TextBox 112"/>
            <p:cNvSpPr txBox="1">
              <a:spLocks noChangeArrowheads="1"/>
            </p:cNvSpPr>
            <p:nvPr/>
          </p:nvSpPr>
          <p:spPr bwMode="auto">
            <a:xfrm>
              <a:off x="8638726" y="4370632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37</a:t>
              </a:r>
            </a:p>
          </p:txBody>
        </p:sp>
        <p:sp>
          <p:nvSpPr>
            <p:cNvPr id="6179" name="TextBox 113"/>
            <p:cNvSpPr txBox="1">
              <a:spLocks noChangeArrowheads="1"/>
            </p:cNvSpPr>
            <p:nvPr/>
          </p:nvSpPr>
          <p:spPr bwMode="auto">
            <a:xfrm>
              <a:off x="8638726" y="427908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40</a:t>
              </a:r>
            </a:p>
          </p:txBody>
        </p:sp>
        <p:sp>
          <p:nvSpPr>
            <p:cNvPr id="6180" name="TextBox 114"/>
            <p:cNvSpPr txBox="1">
              <a:spLocks noChangeArrowheads="1"/>
            </p:cNvSpPr>
            <p:nvPr/>
          </p:nvSpPr>
          <p:spPr bwMode="auto">
            <a:xfrm>
              <a:off x="8638726" y="4187544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42</a:t>
              </a:r>
            </a:p>
          </p:txBody>
        </p:sp>
        <p:sp>
          <p:nvSpPr>
            <p:cNvPr id="6181" name="TextBox 115"/>
            <p:cNvSpPr txBox="1">
              <a:spLocks noChangeArrowheads="1"/>
            </p:cNvSpPr>
            <p:nvPr/>
          </p:nvSpPr>
          <p:spPr bwMode="auto">
            <a:xfrm>
              <a:off x="8641794" y="4102136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45</a:t>
              </a:r>
            </a:p>
          </p:txBody>
        </p:sp>
        <p:sp>
          <p:nvSpPr>
            <p:cNvPr id="6182" name="TextBox 116"/>
            <p:cNvSpPr txBox="1">
              <a:spLocks noChangeArrowheads="1"/>
            </p:cNvSpPr>
            <p:nvPr/>
          </p:nvSpPr>
          <p:spPr bwMode="auto">
            <a:xfrm>
              <a:off x="8641794" y="4005987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47</a:t>
              </a:r>
            </a:p>
          </p:txBody>
        </p:sp>
        <p:grpSp>
          <p:nvGrpSpPr>
            <p:cNvPr id="6183" name="Group 27"/>
            <p:cNvGrpSpPr>
              <a:grpSpLocks/>
            </p:cNvGrpSpPr>
            <p:nvPr/>
          </p:nvGrpSpPr>
          <p:grpSpPr bwMode="auto">
            <a:xfrm>
              <a:off x="6889311" y="3724987"/>
              <a:ext cx="1812831" cy="1966680"/>
              <a:chOff x="6889311" y="4000500"/>
              <a:chExt cx="1812831" cy="1966591"/>
            </a:xfrm>
          </p:grpSpPr>
          <p:pic>
            <p:nvPicPr>
              <p:cNvPr id="6192" name="Picture 6" descr="Fig7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5826" t="57704" r="15303" b="18069"/>
              <a:stretch>
                <a:fillRect/>
              </a:stretch>
            </p:blipFill>
            <p:spPr bwMode="auto">
              <a:xfrm>
                <a:off x="6889311" y="4000500"/>
                <a:ext cx="1702239" cy="19665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93" name="Picture 6" descr="Fig7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4718" t="63103" r="13988" b="24220"/>
              <a:stretch>
                <a:fillRect/>
              </a:stretch>
            </p:blipFill>
            <p:spPr bwMode="auto">
              <a:xfrm>
                <a:off x="8584959" y="4067175"/>
                <a:ext cx="117183" cy="15807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184" name="Group 91"/>
            <p:cNvGrpSpPr>
              <a:grpSpLocks/>
            </p:cNvGrpSpPr>
            <p:nvPr/>
          </p:nvGrpSpPr>
          <p:grpSpPr bwMode="auto">
            <a:xfrm>
              <a:off x="7640392" y="5510575"/>
              <a:ext cx="1021433" cy="230842"/>
              <a:chOff x="4081629" y="2833209"/>
              <a:chExt cx="1021433" cy="230832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4164425" y="2902693"/>
                <a:ext cx="855662" cy="10159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081875" y="2832846"/>
                <a:ext cx="1020762" cy="2301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01:25 UTC Aug 29</a:t>
                </a:r>
              </a:p>
            </p:txBody>
          </p:sp>
        </p:grpSp>
        <p:sp>
          <p:nvSpPr>
            <p:cNvPr id="6185" name="TextBox 117"/>
            <p:cNvSpPr txBox="1">
              <a:spLocks noChangeArrowheads="1"/>
            </p:cNvSpPr>
            <p:nvPr/>
          </p:nvSpPr>
          <p:spPr bwMode="auto">
            <a:xfrm>
              <a:off x="8512924" y="5333664"/>
              <a:ext cx="3080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 dirty="0" err="1">
                  <a:solidFill>
                    <a:prstClr val="white"/>
                  </a:solidFill>
                </a:rPr>
                <a:t>dBZ</a:t>
              </a:r>
              <a:endParaRPr lang="en-US" altLang="en-US" sz="500" b="1" dirty="0">
                <a:solidFill>
                  <a:prstClr val="white"/>
                </a:solidFill>
              </a:endParaRPr>
            </a:p>
          </p:txBody>
        </p:sp>
        <p:sp>
          <p:nvSpPr>
            <p:cNvPr id="6186" name="TextBox 102"/>
            <p:cNvSpPr txBox="1">
              <a:spLocks noChangeArrowheads="1"/>
            </p:cNvSpPr>
            <p:nvPr/>
          </p:nvSpPr>
          <p:spPr bwMode="auto">
            <a:xfrm>
              <a:off x="8640195" y="4986191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20</a:t>
              </a:r>
            </a:p>
          </p:txBody>
        </p:sp>
        <p:sp>
          <p:nvSpPr>
            <p:cNvPr id="6187" name="TextBox 103"/>
            <p:cNvSpPr txBox="1">
              <a:spLocks noChangeArrowheads="1"/>
            </p:cNvSpPr>
            <p:nvPr/>
          </p:nvSpPr>
          <p:spPr bwMode="auto">
            <a:xfrm>
              <a:off x="8636718" y="5074064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17</a:t>
              </a:r>
            </a:p>
          </p:txBody>
        </p:sp>
        <p:sp>
          <p:nvSpPr>
            <p:cNvPr id="6188" name="TextBox 104"/>
            <p:cNvSpPr txBox="1">
              <a:spLocks noChangeArrowheads="1"/>
            </p:cNvSpPr>
            <p:nvPr/>
          </p:nvSpPr>
          <p:spPr bwMode="auto">
            <a:xfrm>
              <a:off x="8636718" y="5164628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15</a:t>
              </a:r>
            </a:p>
          </p:txBody>
        </p:sp>
        <p:sp>
          <p:nvSpPr>
            <p:cNvPr id="6189" name="TextBox 106"/>
            <p:cNvSpPr txBox="1">
              <a:spLocks noChangeArrowheads="1"/>
            </p:cNvSpPr>
            <p:nvPr/>
          </p:nvSpPr>
          <p:spPr bwMode="auto">
            <a:xfrm>
              <a:off x="8635658" y="4897920"/>
              <a:ext cx="255198" cy="169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" b="1">
                  <a:solidFill>
                    <a:prstClr val="white"/>
                  </a:solidFill>
                </a:rPr>
                <a:t>22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19200" y="2877168"/>
            <a:ext cx="7197966" cy="2799924"/>
            <a:chOff x="1219200" y="2877168"/>
            <a:chExt cx="7197966" cy="2799924"/>
          </a:xfrm>
        </p:grpSpPr>
        <p:sp>
          <p:nvSpPr>
            <p:cNvPr id="6229" name="Text Box 18"/>
            <p:cNvSpPr txBox="1">
              <a:spLocks noChangeArrowheads="1"/>
            </p:cNvSpPr>
            <p:nvPr/>
          </p:nvSpPr>
          <p:spPr bwMode="auto">
            <a:xfrm>
              <a:off x="1219200" y="2877168"/>
              <a:ext cx="6858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2-km wind speed (shaded, m s</a:t>
              </a:r>
              <a:r>
                <a:rPr lang="en-US" altLang="en-US" sz="1400" i="1" baseline="30000" dirty="0">
                  <a:solidFill>
                    <a:prstClr val="white"/>
                  </a:solidFill>
                  <a:latin typeface="Calibri" pitchFamily="34" charset="0"/>
                </a:rPr>
                <a:t>-1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 and 8-km wind </a:t>
              </a:r>
              <a:r>
                <a:rPr lang="en-US" altLang="en-US" sz="1400" i="1" dirty="0" smtClean="0">
                  <a:solidFill>
                    <a:prstClr val="white"/>
                  </a:solidFill>
                  <a:latin typeface="Calibri" pitchFamily="34" charset="0"/>
                </a:rPr>
                <a:t>vectors from airborne Doppler 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(m s</a:t>
              </a:r>
              <a:r>
                <a:rPr lang="en-US" altLang="en-US" sz="1400" i="1" baseline="30000" dirty="0">
                  <a:solidFill>
                    <a:prstClr val="white"/>
                  </a:solidFill>
                  <a:latin typeface="Calibri" pitchFamily="34" charset="0"/>
                </a:rPr>
                <a:t>-1</a:t>
              </a:r>
              <a:r>
                <a:rPr lang="en-US" altLang="en-US" sz="1400" i="1" dirty="0">
                  <a:solidFill>
                    <a:prstClr val="white"/>
                  </a:solidFill>
                  <a:latin typeface="Calibri" pitchFamily="34" charset="0"/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658257" y="3165706"/>
              <a:ext cx="2489828" cy="2433396"/>
              <a:chOff x="226577" y="932991"/>
              <a:chExt cx="2516623" cy="2476608"/>
            </a:xfrm>
          </p:grpSpPr>
          <p:grpSp>
            <p:nvGrpSpPr>
              <p:cNvPr id="6227" name="Group 25"/>
              <p:cNvGrpSpPr>
                <a:grpSpLocks/>
              </p:cNvGrpSpPr>
              <p:nvPr/>
            </p:nvGrpSpPr>
            <p:grpSpPr bwMode="auto">
              <a:xfrm>
                <a:off x="226577" y="932991"/>
                <a:ext cx="2516623" cy="2476608"/>
                <a:chOff x="56644" y="938676"/>
                <a:chExt cx="2516623" cy="2476163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7080" y="939135"/>
                  <a:ext cx="2516187" cy="247605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6240" name="Picture 2" descr="Fig6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294" t="-108" r="62660" b="72624"/>
                <a:stretch>
                  <a:fillRect/>
                </a:stretch>
              </p:blipFill>
              <p:spPr bwMode="auto">
                <a:xfrm>
                  <a:off x="68108" y="1011504"/>
                  <a:ext cx="2246214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41" name="Picture 16" descr="Fig6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698" t="-108" r="55453" b="72624"/>
                <a:stretch>
                  <a:fillRect/>
                </a:stretch>
              </p:blipFill>
              <p:spPr bwMode="auto">
                <a:xfrm>
                  <a:off x="2310951" y="1008807"/>
                  <a:ext cx="233320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TextBox 31"/>
              <p:cNvSpPr txBox="1"/>
              <p:nvPr/>
            </p:nvSpPr>
            <p:spPr bwMode="auto">
              <a:xfrm>
                <a:off x="1554163" y="2892425"/>
                <a:ext cx="873125" cy="2301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00 UTC Aug 29</a:t>
                </a:r>
              </a:p>
            </p:txBody>
          </p:sp>
          <p:sp>
            <p:nvSpPr>
              <p:cNvPr id="6232" name="Text Box 14"/>
              <p:cNvSpPr txBox="1">
                <a:spLocks noChangeArrowheads="1"/>
              </p:cNvSpPr>
              <p:nvPr/>
            </p:nvSpPr>
            <p:spPr bwMode="auto">
              <a:xfrm>
                <a:off x="550672" y="1440154"/>
                <a:ext cx="357790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6233" name="Text Box 15"/>
              <p:cNvSpPr txBox="1">
                <a:spLocks noChangeArrowheads="1"/>
              </p:cNvSpPr>
              <p:nvPr/>
            </p:nvSpPr>
            <p:spPr bwMode="auto">
              <a:xfrm>
                <a:off x="539338" y="1121053"/>
                <a:ext cx="418704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00FF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751194" y="3170878"/>
              <a:ext cx="2489828" cy="2442011"/>
              <a:chOff x="228600" y="3469337"/>
              <a:chExt cx="2516623" cy="2485376"/>
            </a:xfrm>
          </p:grpSpPr>
          <p:grpSp>
            <p:nvGrpSpPr>
              <p:cNvPr id="6228" name="Group 24"/>
              <p:cNvGrpSpPr>
                <a:grpSpLocks/>
              </p:cNvGrpSpPr>
              <p:nvPr/>
            </p:nvGrpSpPr>
            <p:grpSpPr bwMode="auto">
              <a:xfrm>
                <a:off x="228600" y="3469337"/>
                <a:ext cx="2516623" cy="2485376"/>
                <a:chOff x="60016" y="3543637"/>
                <a:chExt cx="2516623" cy="2484929"/>
              </a:xfrm>
            </p:grpSpPr>
            <p:sp>
              <p:nvSpPr>
                <p:cNvPr id="22" name="Rectangle 21"/>
                <p:cNvSpPr/>
                <p:nvPr/>
              </p:nvSpPr>
              <p:spPr>
                <a:xfrm>
                  <a:off x="60016" y="3542988"/>
                  <a:ext cx="2516188" cy="247605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6237" name="Picture 3" descr="Fig6.jpg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56610" t="-525" r="6792" b="72624"/>
                <a:stretch>
                  <a:fillRect/>
                </a:stretch>
              </p:blipFill>
              <p:spPr bwMode="auto">
                <a:xfrm>
                  <a:off x="80920" y="3584772"/>
                  <a:ext cx="2241494" cy="24437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38" name="Picture 17" descr="Fig6.jp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0698" t="-108" r="55453" b="72624"/>
                <a:stretch>
                  <a:fillRect/>
                </a:stretch>
              </p:blipFill>
              <p:spPr bwMode="auto">
                <a:xfrm>
                  <a:off x="2321740" y="3629277"/>
                  <a:ext cx="233320" cy="23986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3" name="TextBox 32"/>
              <p:cNvSpPr txBox="1"/>
              <p:nvPr/>
            </p:nvSpPr>
            <p:spPr bwMode="auto">
              <a:xfrm>
                <a:off x="1565275" y="5467350"/>
                <a:ext cx="874713" cy="23018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900" b="1" dirty="0">
                    <a:solidFill>
                      <a:prstClr val="black"/>
                    </a:solidFill>
                  </a:rPr>
                  <a:t>12 UTC Aug 29</a:t>
                </a:r>
              </a:p>
            </p:txBody>
          </p:sp>
          <p:sp>
            <p:nvSpPr>
              <p:cNvPr id="6234" name="Text Box 14"/>
              <p:cNvSpPr txBox="1">
                <a:spLocks noChangeArrowheads="1"/>
              </p:cNvSpPr>
              <p:nvPr/>
            </p:nvSpPr>
            <p:spPr bwMode="auto">
              <a:xfrm>
                <a:off x="568034" y="3982996"/>
                <a:ext cx="357790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CC00"/>
                    </a:solidFill>
                    <a:latin typeface="Calibri" pitchFamily="34" charset="0"/>
                  </a:rPr>
                  <a:t>shear</a:t>
                </a:r>
              </a:p>
            </p:txBody>
          </p:sp>
          <p:sp>
            <p:nvSpPr>
              <p:cNvPr id="6235" name="Text Box 15"/>
              <p:cNvSpPr txBox="1">
                <a:spLocks noChangeArrowheads="1"/>
              </p:cNvSpPr>
              <p:nvPr/>
            </p:nvSpPr>
            <p:spPr bwMode="auto">
              <a:xfrm>
                <a:off x="538886" y="3687651"/>
                <a:ext cx="418704" cy="184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600" b="1">
                    <a:solidFill>
                      <a:srgbClr val="0000FF"/>
                    </a:solidFill>
                    <a:latin typeface="Calibri" pitchFamily="34" charset="0"/>
                  </a:rPr>
                  <a:t>motion</a:t>
                </a:r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7204975" y="5415482"/>
              <a:ext cx="12121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prstClr val="white"/>
                  </a:solidFill>
                </a:rPr>
                <a:t>Rogers et al. 2014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>
          <a:xfrm flipH="1">
            <a:off x="1967688" y="1702769"/>
            <a:ext cx="641704" cy="7008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3701696" y="1714820"/>
            <a:ext cx="641704" cy="7008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5538180" y="1744916"/>
            <a:ext cx="641704" cy="7008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43642" y="144780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shear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112476" y="1447800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shear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941276" y="1455484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shear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53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99" y="1066800"/>
            <a:ext cx="380075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38600"/>
            <a:ext cx="542925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300162"/>
            <a:ext cx="4578401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1638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11288" y="3235656"/>
            <a:ext cx="6513512" cy="292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11288" y="644856"/>
            <a:ext cx="6513512" cy="2590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 l="53477" t="15646" r="23669" b="49261"/>
          <a:stretch>
            <a:fillRect/>
          </a:stretch>
        </p:blipFill>
        <p:spPr bwMode="auto">
          <a:xfrm>
            <a:off x="1600200" y="3242329"/>
            <a:ext cx="3030538" cy="290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52283" t="16432" r="23505" b="49130"/>
          <a:stretch>
            <a:fillRect/>
          </a:stretch>
        </p:blipFill>
        <p:spPr bwMode="auto">
          <a:xfrm>
            <a:off x="4639100" y="3261056"/>
            <a:ext cx="3209500" cy="285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 cstate="print"/>
          <a:srcRect l="53310" t="24586" r="26178" b="48672"/>
          <a:stretch>
            <a:fillRect/>
          </a:stretch>
        </p:blipFill>
        <p:spPr bwMode="auto">
          <a:xfrm>
            <a:off x="4606873" y="649309"/>
            <a:ext cx="3324811" cy="270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2664803" y="272042"/>
            <a:ext cx="38121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/>
              <a:t>Flight tracks and times vs. intensity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725" y="6187105"/>
            <a:ext cx="872331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Focus will be during joint N43/AV6 missions on 14 Sept and 16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Storm was intensifying during 14 Sept mission, slowly weakening during 16 Sept mission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11288" y="724230"/>
            <a:ext cx="3160712" cy="2511425"/>
            <a:chOff x="1411288" y="765175"/>
            <a:chExt cx="2995612" cy="2286000"/>
          </a:xfrm>
        </p:grpSpPr>
        <p:pic>
          <p:nvPicPr>
            <p:cNvPr id="1536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1288" y="765175"/>
              <a:ext cx="2995612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 rot="1544917">
              <a:off x="1893888" y="2116138"/>
              <a:ext cx="301625" cy="46037"/>
            </a:xfrm>
            <a:prstGeom prst="rect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7708174">
              <a:off x="1615282" y="1664494"/>
              <a:ext cx="298450" cy="77787"/>
            </a:xfrm>
            <a:custGeom>
              <a:avLst/>
              <a:gdLst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0 w 319325"/>
                <a:gd name="connsiteY4" fmla="*/ 0 h 45719"/>
                <a:gd name="connsiteX0" fmla="*/ 0 w 319325"/>
                <a:gd name="connsiteY0" fmla="*/ 0 h 45719"/>
                <a:gd name="connsiteX1" fmla="*/ 319325 w 319325"/>
                <a:gd name="connsiteY1" fmla="*/ 0 h 45719"/>
                <a:gd name="connsiteX2" fmla="*/ 319325 w 319325"/>
                <a:gd name="connsiteY2" fmla="*/ 45719 h 45719"/>
                <a:gd name="connsiteX3" fmla="*/ 0 w 319325"/>
                <a:gd name="connsiteY3" fmla="*/ 45719 h 45719"/>
                <a:gd name="connsiteX4" fmla="*/ 1753 w 319325"/>
                <a:gd name="connsiteY4" fmla="*/ 44295 h 45719"/>
                <a:gd name="connsiteX5" fmla="*/ 0 w 319325"/>
                <a:gd name="connsiteY5" fmla="*/ 0 h 45719"/>
                <a:gd name="connsiteX0" fmla="*/ 0 w 319325"/>
                <a:gd name="connsiteY0" fmla="*/ 0 h 51685"/>
                <a:gd name="connsiteX1" fmla="*/ 319325 w 319325"/>
                <a:gd name="connsiteY1" fmla="*/ 0 h 51685"/>
                <a:gd name="connsiteX2" fmla="*/ 319325 w 319325"/>
                <a:gd name="connsiteY2" fmla="*/ 45719 h 51685"/>
                <a:gd name="connsiteX3" fmla="*/ 0 w 319325"/>
                <a:gd name="connsiteY3" fmla="*/ 45719 h 51685"/>
                <a:gd name="connsiteX4" fmla="*/ 166829 w 319325"/>
                <a:gd name="connsiteY4" fmla="*/ 51685 h 51685"/>
                <a:gd name="connsiteX5" fmla="*/ 0 w 319325"/>
                <a:gd name="connsiteY5" fmla="*/ 0 h 51685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166829 w 319325"/>
                <a:gd name="connsiteY4" fmla="*/ 51685 h 394089"/>
                <a:gd name="connsiteX5" fmla="*/ 0 w 319325"/>
                <a:gd name="connsiteY5" fmla="*/ 0 h 394089"/>
                <a:gd name="connsiteX0" fmla="*/ 0 w 319325"/>
                <a:gd name="connsiteY0" fmla="*/ 0 h 394089"/>
                <a:gd name="connsiteX1" fmla="*/ 319325 w 319325"/>
                <a:gd name="connsiteY1" fmla="*/ 0 h 394089"/>
                <a:gd name="connsiteX2" fmla="*/ 319325 w 319325"/>
                <a:gd name="connsiteY2" fmla="*/ 45719 h 394089"/>
                <a:gd name="connsiteX3" fmla="*/ 256381 w 319325"/>
                <a:gd name="connsiteY3" fmla="*/ 394089 h 394089"/>
                <a:gd name="connsiteX4" fmla="*/ 36954 w 319325"/>
                <a:gd name="connsiteY4" fmla="*/ 76262 h 394089"/>
                <a:gd name="connsiteX5" fmla="*/ 0 w 319325"/>
                <a:gd name="connsiteY5" fmla="*/ 0 h 394089"/>
                <a:gd name="connsiteX0" fmla="*/ 0 w 319325"/>
                <a:gd name="connsiteY0" fmla="*/ 0 h 76262"/>
                <a:gd name="connsiteX1" fmla="*/ 319325 w 319325"/>
                <a:gd name="connsiteY1" fmla="*/ 0 h 76262"/>
                <a:gd name="connsiteX2" fmla="*/ 319325 w 319325"/>
                <a:gd name="connsiteY2" fmla="*/ 45719 h 76262"/>
                <a:gd name="connsiteX3" fmla="*/ 161969 w 319325"/>
                <a:gd name="connsiteY3" fmla="*/ 46488 h 76262"/>
                <a:gd name="connsiteX4" fmla="*/ 36954 w 319325"/>
                <a:gd name="connsiteY4" fmla="*/ 76262 h 76262"/>
                <a:gd name="connsiteX5" fmla="*/ 0 w 319325"/>
                <a:gd name="connsiteY5" fmla="*/ 0 h 76262"/>
                <a:gd name="connsiteX0" fmla="*/ 0 w 319325"/>
                <a:gd name="connsiteY0" fmla="*/ 3005 h 79267"/>
                <a:gd name="connsiteX1" fmla="*/ 7842 w 319325"/>
                <a:gd name="connsiteY1" fmla="*/ 0 h 79267"/>
                <a:gd name="connsiteX2" fmla="*/ 319325 w 319325"/>
                <a:gd name="connsiteY2" fmla="*/ 3005 h 79267"/>
                <a:gd name="connsiteX3" fmla="*/ 319325 w 319325"/>
                <a:gd name="connsiteY3" fmla="*/ 48724 h 79267"/>
                <a:gd name="connsiteX4" fmla="*/ 161969 w 319325"/>
                <a:gd name="connsiteY4" fmla="*/ 49493 h 79267"/>
                <a:gd name="connsiteX5" fmla="*/ 36954 w 319325"/>
                <a:gd name="connsiteY5" fmla="*/ 79267 h 79267"/>
                <a:gd name="connsiteX6" fmla="*/ 0 w 319325"/>
                <a:gd name="connsiteY6" fmla="*/ 3005 h 79267"/>
                <a:gd name="connsiteX0" fmla="*/ 116555 w 311483"/>
                <a:gd name="connsiteY0" fmla="*/ 1199 h 79267"/>
                <a:gd name="connsiteX1" fmla="*/ 0 w 311483"/>
                <a:gd name="connsiteY1" fmla="*/ 0 h 79267"/>
                <a:gd name="connsiteX2" fmla="*/ 311483 w 311483"/>
                <a:gd name="connsiteY2" fmla="*/ 3005 h 79267"/>
                <a:gd name="connsiteX3" fmla="*/ 311483 w 311483"/>
                <a:gd name="connsiteY3" fmla="*/ 48724 h 79267"/>
                <a:gd name="connsiteX4" fmla="*/ 154127 w 311483"/>
                <a:gd name="connsiteY4" fmla="*/ 49493 h 79267"/>
                <a:gd name="connsiteX5" fmla="*/ 29112 w 311483"/>
                <a:gd name="connsiteY5" fmla="*/ 79267 h 79267"/>
                <a:gd name="connsiteX6" fmla="*/ 116555 w 311483"/>
                <a:gd name="connsiteY6" fmla="*/ 1199 h 79267"/>
                <a:gd name="connsiteX0" fmla="*/ 137068 w 331996"/>
                <a:gd name="connsiteY0" fmla="*/ 1199 h 79267"/>
                <a:gd name="connsiteX1" fmla="*/ 20513 w 331996"/>
                <a:gd name="connsiteY1" fmla="*/ 0 h 79267"/>
                <a:gd name="connsiteX2" fmla="*/ 331996 w 331996"/>
                <a:gd name="connsiteY2" fmla="*/ 3005 h 79267"/>
                <a:gd name="connsiteX3" fmla="*/ 331996 w 331996"/>
                <a:gd name="connsiteY3" fmla="*/ 48724 h 79267"/>
                <a:gd name="connsiteX4" fmla="*/ 174640 w 331996"/>
                <a:gd name="connsiteY4" fmla="*/ 49493 h 79267"/>
                <a:gd name="connsiteX5" fmla="*/ 49625 w 331996"/>
                <a:gd name="connsiteY5" fmla="*/ 79267 h 79267"/>
                <a:gd name="connsiteX6" fmla="*/ 137068 w 331996"/>
                <a:gd name="connsiteY6" fmla="*/ 1199 h 79267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68906 w 311483"/>
                <a:gd name="connsiteY0" fmla="*/ 0 h 84219"/>
                <a:gd name="connsiteX1" fmla="*/ 0 w 311483"/>
                <a:gd name="connsiteY1" fmla="*/ 4952 h 84219"/>
                <a:gd name="connsiteX2" fmla="*/ 311483 w 311483"/>
                <a:gd name="connsiteY2" fmla="*/ 7957 h 84219"/>
                <a:gd name="connsiteX3" fmla="*/ 311483 w 311483"/>
                <a:gd name="connsiteY3" fmla="*/ 53676 h 84219"/>
                <a:gd name="connsiteX4" fmla="*/ 154127 w 311483"/>
                <a:gd name="connsiteY4" fmla="*/ 54445 h 84219"/>
                <a:gd name="connsiteX5" fmla="*/ 29112 w 311483"/>
                <a:gd name="connsiteY5" fmla="*/ 84219 h 84219"/>
                <a:gd name="connsiteX6" fmla="*/ 168906 w 311483"/>
                <a:gd name="connsiteY6" fmla="*/ 0 h 84219"/>
                <a:gd name="connsiteX0" fmla="*/ 139796 w 282373"/>
                <a:gd name="connsiteY0" fmla="*/ 91639 h 175858"/>
                <a:gd name="connsiteX1" fmla="*/ 70238 w 282373"/>
                <a:gd name="connsiteY1" fmla="*/ 0 h 175858"/>
                <a:gd name="connsiteX2" fmla="*/ 282373 w 282373"/>
                <a:gd name="connsiteY2" fmla="*/ 99596 h 175858"/>
                <a:gd name="connsiteX3" fmla="*/ 282373 w 282373"/>
                <a:gd name="connsiteY3" fmla="*/ 145315 h 175858"/>
                <a:gd name="connsiteX4" fmla="*/ 125017 w 282373"/>
                <a:gd name="connsiteY4" fmla="*/ 146084 h 175858"/>
                <a:gd name="connsiteX5" fmla="*/ 2 w 282373"/>
                <a:gd name="connsiteY5" fmla="*/ 175858 h 175858"/>
                <a:gd name="connsiteX6" fmla="*/ 139796 w 282373"/>
                <a:gd name="connsiteY6" fmla="*/ 91639 h 175858"/>
                <a:gd name="connsiteX0" fmla="*/ 0 w 299763"/>
                <a:gd name="connsiteY0" fmla="*/ 115415 h 175858"/>
                <a:gd name="connsiteX1" fmla="*/ 87628 w 299763"/>
                <a:gd name="connsiteY1" fmla="*/ 0 h 175858"/>
                <a:gd name="connsiteX2" fmla="*/ 299763 w 299763"/>
                <a:gd name="connsiteY2" fmla="*/ 99596 h 175858"/>
                <a:gd name="connsiteX3" fmla="*/ 299763 w 299763"/>
                <a:gd name="connsiteY3" fmla="*/ 145315 h 175858"/>
                <a:gd name="connsiteX4" fmla="*/ 142407 w 299763"/>
                <a:gd name="connsiteY4" fmla="*/ 146084 h 175858"/>
                <a:gd name="connsiteX5" fmla="*/ 17392 w 299763"/>
                <a:gd name="connsiteY5" fmla="*/ 175858 h 175858"/>
                <a:gd name="connsiteX6" fmla="*/ 0 w 299763"/>
                <a:gd name="connsiteY6" fmla="*/ 115415 h 175858"/>
                <a:gd name="connsiteX0" fmla="*/ 6348 w 306111"/>
                <a:gd name="connsiteY0" fmla="*/ 115415 h 175858"/>
                <a:gd name="connsiteX1" fmla="*/ 93976 w 306111"/>
                <a:gd name="connsiteY1" fmla="*/ 0 h 175858"/>
                <a:gd name="connsiteX2" fmla="*/ 306111 w 306111"/>
                <a:gd name="connsiteY2" fmla="*/ 99596 h 175858"/>
                <a:gd name="connsiteX3" fmla="*/ 306111 w 306111"/>
                <a:gd name="connsiteY3" fmla="*/ 145315 h 175858"/>
                <a:gd name="connsiteX4" fmla="*/ 148755 w 306111"/>
                <a:gd name="connsiteY4" fmla="*/ 146084 h 175858"/>
                <a:gd name="connsiteX5" fmla="*/ 23740 w 306111"/>
                <a:gd name="connsiteY5" fmla="*/ 175858 h 175858"/>
                <a:gd name="connsiteX6" fmla="*/ 6348 w 306111"/>
                <a:gd name="connsiteY6" fmla="*/ 115415 h 175858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48755 w 306111"/>
                <a:gd name="connsiteY4" fmla="*/ 62357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348 w 306111"/>
                <a:gd name="connsiteY0" fmla="*/ 31688 h 92131"/>
                <a:gd name="connsiteX1" fmla="*/ 162194 w 306111"/>
                <a:gd name="connsiteY1" fmla="*/ 0 h 92131"/>
                <a:gd name="connsiteX2" fmla="*/ 306111 w 306111"/>
                <a:gd name="connsiteY2" fmla="*/ 15869 h 92131"/>
                <a:gd name="connsiteX3" fmla="*/ 306111 w 306111"/>
                <a:gd name="connsiteY3" fmla="*/ 61588 h 92131"/>
                <a:gd name="connsiteX4" fmla="*/ 160811 w 306111"/>
                <a:gd name="connsiteY4" fmla="*/ 48810 h 92131"/>
                <a:gd name="connsiteX5" fmla="*/ 23740 w 306111"/>
                <a:gd name="connsiteY5" fmla="*/ 92131 h 92131"/>
                <a:gd name="connsiteX6" fmla="*/ 6348 w 306111"/>
                <a:gd name="connsiteY6" fmla="*/ 31688 h 92131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6183 w 305946"/>
                <a:gd name="connsiteY0" fmla="*/ 31688 h 78317"/>
                <a:gd name="connsiteX1" fmla="*/ 162029 w 305946"/>
                <a:gd name="connsiteY1" fmla="*/ 0 h 78317"/>
                <a:gd name="connsiteX2" fmla="*/ 305946 w 305946"/>
                <a:gd name="connsiteY2" fmla="*/ 15869 h 78317"/>
                <a:gd name="connsiteX3" fmla="*/ 305946 w 305946"/>
                <a:gd name="connsiteY3" fmla="*/ 61588 h 78317"/>
                <a:gd name="connsiteX4" fmla="*/ 160646 w 305946"/>
                <a:gd name="connsiteY4" fmla="*/ 48810 h 78317"/>
                <a:gd name="connsiteX5" fmla="*/ 24984 w 305946"/>
                <a:gd name="connsiteY5" fmla="*/ 78317 h 78317"/>
                <a:gd name="connsiteX6" fmla="*/ 6183 w 305946"/>
                <a:gd name="connsiteY6" fmla="*/ 31688 h 78317"/>
                <a:gd name="connsiteX0" fmla="*/ 7525 w 297653"/>
                <a:gd name="connsiteY0" fmla="*/ 29796 h 78317"/>
                <a:gd name="connsiteX1" fmla="*/ 153736 w 297653"/>
                <a:gd name="connsiteY1" fmla="*/ 0 h 78317"/>
                <a:gd name="connsiteX2" fmla="*/ 297653 w 297653"/>
                <a:gd name="connsiteY2" fmla="*/ 15869 h 78317"/>
                <a:gd name="connsiteX3" fmla="*/ 297653 w 297653"/>
                <a:gd name="connsiteY3" fmla="*/ 61588 h 78317"/>
                <a:gd name="connsiteX4" fmla="*/ 152353 w 297653"/>
                <a:gd name="connsiteY4" fmla="*/ 48810 h 78317"/>
                <a:gd name="connsiteX5" fmla="*/ 16691 w 297653"/>
                <a:gd name="connsiteY5" fmla="*/ 78317 h 78317"/>
                <a:gd name="connsiteX6" fmla="*/ 7525 w 297653"/>
                <a:gd name="connsiteY6" fmla="*/ 29796 h 7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653" h="78317">
                  <a:moveTo>
                    <a:pt x="7525" y="29796"/>
                  </a:moveTo>
                  <a:cubicBezTo>
                    <a:pt x="59474" y="19233"/>
                    <a:pt x="45390" y="8091"/>
                    <a:pt x="153736" y="0"/>
                  </a:cubicBezTo>
                  <a:lnTo>
                    <a:pt x="297653" y="15869"/>
                  </a:lnTo>
                  <a:lnTo>
                    <a:pt x="297653" y="61588"/>
                  </a:lnTo>
                  <a:cubicBezTo>
                    <a:pt x="217415" y="51209"/>
                    <a:pt x="221067" y="51445"/>
                    <a:pt x="152353" y="48810"/>
                  </a:cubicBezTo>
                  <a:cubicBezTo>
                    <a:pt x="75327" y="52527"/>
                    <a:pt x="61912" y="68481"/>
                    <a:pt x="16691" y="78317"/>
                  </a:cubicBezTo>
                  <a:cubicBezTo>
                    <a:pt x="16107" y="63552"/>
                    <a:pt x="-13484" y="61909"/>
                    <a:pt x="7525" y="29796"/>
                  </a:cubicBezTo>
                  <a:close/>
                </a:path>
              </a:pathLst>
            </a:cu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371" name="TextBox 5"/>
            <p:cNvSpPr txBox="1">
              <a:spLocks noChangeArrowheads="1"/>
            </p:cNvSpPr>
            <p:nvPr/>
          </p:nvSpPr>
          <p:spPr bwMode="auto">
            <a:xfrm>
              <a:off x="1981200" y="1984375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14 Sept</a:t>
              </a:r>
            </a:p>
          </p:txBody>
        </p:sp>
        <p:sp>
          <p:nvSpPr>
            <p:cNvPr id="15372" name="TextBox 10"/>
            <p:cNvSpPr txBox="1">
              <a:spLocks noChangeArrowheads="1"/>
            </p:cNvSpPr>
            <p:nvPr/>
          </p:nvSpPr>
          <p:spPr bwMode="auto">
            <a:xfrm>
              <a:off x="1731963" y="1624013"/>
              <a:ext cx="460375" cy="200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700" b="1">
                  <a:solidFill>
                    <a:schemeClr val="bg1"/>
                  </a:solidFill>
                </a:rPr>
                <a:t>16 Sept</a:t>
              </a:r>
            </a:p>
          </p:txBody>
        </p:sp>
      </p:grpSp>
      <p:sp>
        <p:nvSpPr>
          <p:cNvPr id="15373" name="TextBox 13"/>
          <p:cNvSpPr txBox="1">
            <a:spLocks noChangeArrowheads="1"/>
          </p:cNvSpPr>
          <p:nvPr/>
        </p:nvSpPr>
        <p:spPr bwMode="auto">
          <a:xfrm>
            <a:off x="3048000" y="-76200"/>
            <a:ext cx="3106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Overview of dataset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/>
          <p:cNvSpPr/>
          <p:nvPr/>
        </p:nvSpPr>
        <p:spPr>
          <a:xfrm>
            <a:off x="8328212" y="1977151"/>
            <a:ext cx="518468" cy="2746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5996970"/>
            <a:ext cx="8458200" cy="7848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Most of highest reflectivity concentrated on SW, S sides of storm (ranging from DSL to USL</a:t>
            </a:r>
            <a:r>
              <a:rPr lang="en-US" sz="1500" dirty="0" smtClean="0">
                <a:solidFill>
                  <a:prstClr val="black"/>
                </a:solidFill>
                <a:latin typeface="+mn-lt"/>
              </a:rPr>
              <a:t>)</a:t>
            </a:r>
            <a:endParaRPr lang="en-US" sz="1500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Individual cells seen developing on N side, translating around toward SW on 14 Sept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+mn-lt"/>
              </a:rPr>
              <a:t>High reflectivity also seen on SW side during 16 Sept mission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778" r="54866" b="71521"/>
          <a:stretch/>
        </p:blipFill>
        <p:spPr>
          <a:xfrm>
            <a:off x="8324387" y="1964029"/>
            <a:ext cx="222675" cy="25244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2456343" y="-216056"/>
            <a:ext cx="307777" cy="7559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istance (km)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354105" y="772048"/>
            <a:ext cx="8045825" cy="2598682"/>
            <a:chOff x="354105" y="772048"/>
            <a:chExt cx="8045825" cy="2598682"/>
          </a:xfrm>
        </p:grpSpPr>
        <p:sp>
          <p:nvSpPr>
            <p:cNvPr id="16" name="Rectangle 15"/>
            <p:cNvSpPr/>
            <p:nvPr/>
          </p:nvSpPr>
          <p:spPr>
            <a:xfrm>
              <a:off x="380999" y="783644"/>
              <a:ext cx="7947213" cy="2559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02" t="1" r="58213" b="74749"/>
            <a:stretch/>
          </p:blipFill>
          <p:spPr>
            <a:xfrm>
              <a:off x="760505" y="874059"/>
              <a:ext cx="2211295" cy="217529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749" t="1" r="4890" b="74797"/>
            <a:stretch/>
          </p:blipFill>
          <p:spPr>
            <a:xfrm>
              <a:off x="3416529" y="898711"/>
              <a:ext cx="2186828" cy="21506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28" t="28744" r="57874" b="47658"/>
            <a:stretch/>
          </p:blipFill>
          <p:spPr>
            <a:xfrm>
              <a:off x="6056713" y="878542"/>
              <a:ext cx="2222848" cy="217977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856360" y="2362200"/>
              <a:ext cx="537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RMW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1902897" y="304830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03367" y="3048527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479137" y="3048201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V="1">
              <a:off x="753075" y="248864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V="1">
              <a:off x="753075" y="1949896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V="1">
              <a:off x="753075" y="134593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788454" y="3048161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1798" y="3048161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24118" y="3048161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43338" y="3048161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1911" y="3048161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4842" y="1877124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7182" y="1277572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8937" y="77204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4358" y="2421412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5369" y="2934461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43617" y="3145588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4105" y="1676400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V="1">
              <a:off x="4554552" y="307339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3955022" y="307361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5130792" y="307328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5400000" flipV="1">
              <a:off x="3404730" y="251373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V="1">
              <a:off x="3404730" y="197498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V="1">
              <a:off x="3404730" y="137102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440109" y="3073248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93453" y="307324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475773" y="307324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794993" y="307324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253566" y="307324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16497" y="1902211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168837" y="1302659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170592" y="797135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136013" y="2446499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157024" y="295954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195272" y="3170675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32655" y="1701487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194657" y="306963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6595127" y="306985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7770897" y="306952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V="1">
              <a:off x="6044835" y="250997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 flipV="1">
              <a:off x="6044835" y="197122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 flipV="1">
              <a:off x="6044835" y="136726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080214" y="3069488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33558" y="306948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115878" y="3069488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435098" y="306948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893671" y="306948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56602" y="1898451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808942" y="1298899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810697" y="793375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76118" y="2442739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797129" y="2955788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835377" y="3166915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63795" y="1670832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354105" y="3358363"/>
            <a:ext cx="8045825" cy="2598682"/>
            <a:chOff x="354105" y="3358363"/>
            <a:chExt cx="8045825" cy="2598682"/>
          </a:xfrm>
        </p:grpSpPr>
        <p:sp>
          <p:nvSpPr>
            <p:cNvPr id="73" name="Rectangle 72"/>
            <p:cNvSpPr/>
            <p:nvPr/>
          </p:nvSpPr>
          <p:spPr>
            <a:xfrm>
              <a:off x="380999" y="3369959"/>
              <a:ext cx="7947213" cy="2559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V="1">
              <a:off x="1902897" y="563462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303367" y="5634842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2479137" y="5634516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 flipV="1">
              <a:off x="753075" y="507495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5400000" flipV="1">
              <a:off x="753075" y="4536211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 flipV="1">
              <a:off x="753075" y="393225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1788454" y="5634476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341798" y="5634476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24118" y="5634476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143338" y="5634476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01911" y="5634476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4842" y="4463439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17182" y="3863887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18937" y="335836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84358" y="5007727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543617" y="5731903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4105" y="4262715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1" name="Straight Connector 90"/>
            <p:cNvCxnSpPr/>
            <p:nvPr/>
          </p:nvCxnSpPr>
          <p:spPr>
            <a:xfrm flipV="1">
              <a:off x="4554552" y="565971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3955022" y="5659929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5130792" y="565960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5400000" flipV="1">
              <a:off x="3404730" y="510004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V="1">
              <a:off x="3404730" y="456129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V="1">
              <a:off x="3404730" y="395734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4440109" y="5659563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93453" y="565956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475773" y="565956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794993" y="565956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253566" y="565956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216497" y="4488526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168837" y="3888974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170592" y="3383450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136013" y="5032814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157024" y="554586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95272" y="5756990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032655" y="4287802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 flipV="1">
              <a:off x="7194657" y="565595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6595127" y="5656169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7770897" y="565584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 flipV="1">
              <a:off x="6044835" y="5096285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rot="5400000" flipV="1">
              <a:off x="6044835" y="455753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 flipV="1">
              <a:off x="6044835" y="395358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114"/>
            <p:cNvSpPr txBox="1"/>
            <p:nvPr/>
          </p:nvSpPr>
          <p:spPr>
            <a:xfrm>
              <a:off x="7080214" y="5655803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633558" y="565580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115878" y="5655803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435098" y="565580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893671" y="565580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856602" y="4484766"/>
              <a:ext cx="2343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808942" y="3885214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810697" y="3379690"/>
              <a:ext cx="28405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5776118" y="5029054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5797129" y="5542103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835377" y="5753230"/>
              <a:ext cx="764953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663795" y="4257147"/>
              <a:ext cx="292388" cy="67262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329" t="54480" r="58058" b="19519"/>
            <a:stretch/>
          </p:blipFill>
          <p:spPr>
            <a:xfrm>
              <a:off x="3416529" y="3442449"/>
              <a:ext cx="2186828" cy="21995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0313" t="55163" r="4204" b="19602"/>
            <a:stretch/>
          </p:blipFill>
          <p:spPr>
            <a:xfrm>
              <a:off x="6065678" y="3519378"/>
              <a:ext cx="2222848" cy="213516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856" t="28497" r="4347" b="47620"/>
            <a:stretch/>
          </p:blipFill>
          <p:spPr>
            <a:xfrm>
              <a:off x="743345" y="3442449"/>
              <a:ext cx="2277761" cy="2196351"/>
            </a:xfrm>
            <a:prstGeom prst="rect">
              <a:avLst/>
            </a:prstGeom>
          </p:spPr>
        </p:pic>
        <p:sp>
          <p:nvSpPr>
            <p:cNvPr id="127" name="TextBox 126"/>
            <p:cNvSpPr txBox="1"/>
            <p:nvPr/>
          </p:nvSpPr>
          <p:spPr>
            <a:xfrm>
              <a:off x="497540" y="5522260"/>
              <a:ext cx="31451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8547062" y="21897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8547062" y="235052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547062" y="250292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547062" y="265619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8547062" y="281701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547062" y="296941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8547062" y="311674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8547062" y="327757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547062" y="342997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547062" y="357901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8547062" y="373984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547062" y="389224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8547062" y="404043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547062" y="419283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8430150" y="4484476"/>
            <a:ext cx="3834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3"/>
          <p:cNvSpPr txBox="1">
            <a:spLocks noChangeArrowheads="1"/>
          </p:cNvSpPr>
          <p:nvPr/>
        </p:nvSpPr>
        <p:spPr bwMode="auto">
          <a:xfrm>
            <a:off x="2438400" y="80963"/>
            <a:ext cx="42285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Distribution of precipitation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1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16"/>
          <p:cNvSpPr txBox="1">
            <a:spLocks noChangeArrowheads="1"/>
          </p:cNvSpPr>
          <p:nvPr/>
        </p:nvSpPr>
        <p:spPr bwMode="auto">
          <a:xfrm>
            <a:off x="3573463" y="-65088"/>
            <a:ext cx="2546350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Vortex structure</a:t>
            </a:r>
          </a:p>
        </p:txBody>
      </p:sp>
      <p:sp>
        <p:nvSpPr>
          <p:cNvPr id="17414" name="TextBox 20"/>
          <p:cNvSpPr txBox="1">
            <a:spLocks noChangeArrowheads="1"/>
          </p:cNvSpPr>
          <p:nvPr/>
        </p:nvSpPr>
        <p:spPr bwMode="auto">
          <a:xfrm>
            <a:off x="1066800" y="277504"/>
            <a:ext cx="718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 dirty="0"/>
              <a:t>Wind speed (shaded, m/s) and vectors (m/s)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9963" y="5908344"/>
            <a:ext cx="4064382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Very little tilt during both </a:t>
            </a:r>
            <a:r>
              <a:rPr lang="en-US" dirty="0" smtClean="0">
                <a:solidFill>
                  <a:prstClr val="black"/>
                </a:solidFill>
                <a:latin typeface="+mn-lt"/>
              </a:rPr>
              <a:t>days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+mn-lt"/>
              </a:rPr>
              <a:t>2-km RMW ~30 km for both days</a:t>
            </a:r>
            <a:endParaRPr lang="en-US" dirty="0">
              <a:solidFill>
                <a:prstClr val="black"/>
              </a:solidFill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+mn-lt"/>
              </a:rPr>
              <a:t>Broader circulation at 2 km on 16 Sept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1498600" y="736979"/>
            <a:ext cx="2930525" cy="5117910"/>
            <a:chOff x="1498600" y="750627"/>
            <a:chExt cx="2930525" cy="511791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498600" y="750627"/>
              <a:ext cx="2930525" cy="51179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7417" name="Picture 1"/>
            <p:cNvPicPr>
              <a:picLocks noChangeAspect="1"/>
            </p:cNvPicPr>
            <p:nvPr/>
          </p:nvPicPr>
          <p:blipFill>
            <a:blip r:embed="rId2" cstate="print"/>
            <a:srcRect l="20013" t="7861" r="7558" b="7463"/>
            <a:stretch>
              <a:fillRect/>
            </a:stretch>
          </p:blipFill>
          <p:spPr bwMode="auto">
            <a:xfrm>
              <a:off x="1694361" y="3214529"/>
              <a:ext cx="2658184" cy="25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2"/>
            <p:cNvPicPr>
              <a:picLocks noChangeAspect="1"/>
            </p:cNvPicPr>
            <p:nvPr/>
          </p:nvPicPr>
          <p:blipFill>
            <a:blip r:embed="rId3" cstate="print"/>
            <a:srcRect l="14725" t="7469" r="6956" b="7104"/>
            <a:stretch>
              <a:fillRect/>
            </a:stretch>
          </p:blipFill>
          <p:spPr bwMode="auto">
            <a:xfrm>
              <a:off x="1510893" y="762000"/>
              <a:ext cx="2864025" cy="2490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9" name="TextBox 3"/>
            <p:cNvSpPr txBox="1">
              <a:spLocks noChangeArrowheads="1"/>
            </p:cNvSpPr>
            <p:nvPr/>
          </p:nvSpPr>
          <p:spPr bwMode="auto">
            <a:xfrm>
              <a:off x="2010711" y="5210543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2 km</a:t>
              </a:r>
            </a:p>
          </p:txBody>
        </p:sp>
        <p:sp>
          <p:nvSpPr>
            <p:cNvPr id="17420" name="TextBox 4"/>
            <p:cNvSpPr txBox="1">
              <a:spLocks noChangeArrowheads="1"/>
            </p:cNvSpPr>
            <p:nvPr/>
          </p:nvSpPr>
          <p:spPr bwMode="auto">
            <a:xfrm>
              <a:off x="2004831" y="2717254"/>
              <a:ext cx="574797" cy="329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</a:rPr>
                <a:t>8 km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1511300" y="4811141"/>
              <a:ext cx="323850" cy="7921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412" name="TextBox 18"/>
            <p:cNvSpPr txBox="1">
              <a:spLocks noChangeArrowheads="1"/>
            </p:cNvSpPr>
            <p:nvPr/>
          </p:nvSpPr>
          <p:spPr bwMode="auto">
            <a:xfrm>
              <a:off x="2882238" y="791214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14 Sept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129584" y="1134325"/>
              <a:ext cx="287258" cy="1732128"/>
              <a:chOff x="4204648" y="1468272"/>
              <a:chExt cx="287258" cy="173212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4127466" y="3606508"/>
              <a:ext cx="287258" cy="1732128"/>
              <a:chOff x="4204648" y="1468272"/>
              <a:chExt cx="287258" cy="1732128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80" name="Group 79"/>
          <p:cNvGrpSpPr/>
          <p:nvPr/>
        </p:nvGrpSpPr>
        <p:grpSpPr>
          <a:xfrm>
            <a:off x="5105400" y="734704"/>
            <a:ext cx="3040063" cy="5140325"/>
            <a:chOff x="5105400" y="868099"/>
            <a:chExt cx="3040063" cy="5140325"/>
          </a:xfrm>
        </p:grpSpPr>
        <p:grpSp>
          <p:nvGrpSpPr>
            <p:cNvPr id="17409" name="Group 25"/>
            <p:cNvGrpSpPr>
              <a:grpSpLocks/>
            </p:cNvGrpSpPr>
            <p:nvPr/>
          </p:nvGrpSpPr>
          <p:grpSpPr bwMode="auto">
            <a:xfrm>
              <a:off x="5105400" y="868099"/>
              <a:ext cx="3040063" cy="5140325"/>
              <a:chOff x="5105400" y="1036943"/>
              <a:chExt cx="3039676" cy="514102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105400" y="1036943"/>
                <a:ext cx="3039676" cy="51410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pic>
            <p:nvPicPr>
              <p:cNvPr id="17423" name="Picture 6"/>
              <p:cNvPicPr>
                <a:picLocks noChangeAspect="1"/>
              </p:cNvPicPr>
              <p:nvPr/>
            </p:nvPicPr>
            <p:blipFill>
              <a:blip r:embed="rId4" cstate="print"/>
              <a:srcRect l="16422" t="8731" r="7526" b="7613"/>
              <a:stretch>
                <a:fillRect/>
              </a:stretch>
            </p:blipFill>
            <p:spPr bwMode="auto">
              <a:xfrm>
                <a:off x="5163346" y="1092808"/>
                <a:ext cx="2901269" cy="25285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24" name="TextBox 8"/>
              <p:cNvSpPr txBox="1">
                <a:spLocks noChangeArrowheads="1"/>
              </p:cNvSpPr>
              <p:nvPr/>
            </p:nvSpPr>
            <p:spPr bwMode="auto">
              <a:xfrm>
                <a:off x="5610516" y="3090992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8 km</a:t>
                </a:r>
              </a:p>
            </p:txBody>
          </p:sp>
          <p:grpSp>
            <p:nvGrpSpPr>
              <p:cNvPr id="17425" name="Group 10"/>
              <p:cNvGrpSpPr>
                <a:grpSpLocks/>
              </p:cNvGrpSpPr>
              <p:nvPr/>
            </p:nvGrpSpPr>
            <p:grpSpPr bwMode="auto">
              <a:xfrm>
                <a:off x="5119686" y="3582935"/>
                <a:ext cx="2914851" cy="2530493"/>
                <a:chOff x="5326336" y="3276600"/>
                <a:chExt cx="3201048" cy="2710883"/>
              </a:xfrm>
            </p:grpSpPr>
            <p:pic>
              <p:nvPicPr>
                <p:cNvPr id="17427" name="Picture 5"/>
                <p:cNvPicPr>
                  <a:picLocks noChangeAspect="1"/>
                </p:cNvPicPr>
                <p:nvPr/>
              </p:nvPicPr>
              <p:blipFill>
                <a:blip r:embed="rId5" cstate="print"/>
                <a:srcRect l="20474" t="7861" r="7942" b="7463"/>
                <a:stretch>
                  <a:fillRect/>
                </a:stretch>
              </p:blipFill>
              <p:spPr bwMode="auto">
                <a:xfrm>
                  <a:off x="5561659" y="3276600"/>
                  <a:ext cx="2965725" cy="2710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" name="Rectangle 9"/>
                <p:cNvSpPr/>
                <p:nvPr/>
              </p:nvSpPr>
              <p:spPr>
                <a:xfrm>
                  <a:off x="5326336" y="5029276"/>
                  <a:ext cx="353858" cy="83684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7426" name="TextBox 7"/>
              <p:cNvSpPr txBox="1">
                <a:spLocks noChangeArrowheads="1"/>
              </p:cNvSpPr>
              <p:nvPr/>
            </p:nvSpPr>
            <p:spPr bwMode="auto">
              <a:xfrm>
                <a:off x="5623511" y="5580056"/>
                <a:ext cx="586933" cy="329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0000"/>
                    </a:solidFill>
                  </a:rPr>
                  <a:t>2 km</a:t>
                </a:r>
              </a:p>
            </p:txBody>
          </p:sp>
        </p:grpSp>
        <p:sp>
          <p:nvSpPr>
            <p:cNvPr id="17413" name="TextBox 19"/>
            <p:cNvSpPr txBox="1">
              <a:spLocks noChangeArrowheads="1"/>
            </p:cNvSpPr>
            <p:nvPr/>
          </p:nvSpPr>
          <p:spPr bwMode="auto">
            <a:xfrm>
              <a:off x="6547798" y="916318"/>
              <a:ext cx="123825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16 Sept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7829567" y="1302183"/>
              <a:ext cx="287258" cy="1732128"/>
              <a:chOff x="4204648" y="1468272"/>
              <a:chExt cx="287258" cy="1732128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54" name="TextBox 53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7820134" y="3803626"/>
              <a:ext cx="287258" cy="1732128"/>
              <a:chOff x="4204648" y="1468272"/>
              <a:chExt cx="287258" cy="1732128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4267200" y="1524000"/>
                <a:ext cx="152400" cy="16764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7" name="Group 33"/>
              <p:cNvGrpSpPr/>
              <p:nvPr/>
            </p:nvGrpSpPr>
            <p:grpSpPr>
              <a:xfrm>
                <a:off x="4204648" y="1468272"/>
                <a:ext cx="287258" cy="1732128"/>
                <a:chOff x="4204648" y="1468272"/>
                <a:chExt cx="287258" cy="1732128"/>
              </a:xfrm>
            </p:grpSpPr>
            <p:sp>
              <p:nvSpPr>
                <p:cNvPr id="68" name="TextBox 67"/>
                <p:cNvSpPr txBox="1"/>
                <p:nvPr/>
              </p:nvSpPr>
              <p:spPr>
                <a:xfrm>
                  <a:off x="4204648" y="1468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4204648" y="16206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4204648" y="1772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4204648" y="19249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4204648" y="20778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4204648" y="2230272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30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4204648" y="23821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4204648" y="2534580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20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4204648" y="26806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4204648" y="2833048"/>
                  <a:ext cx="28725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4204648" y="2984956"/>
                  <a:ext cx="23596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727075"/>
            <a:ext cx="3814763" cy="544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4838" y="723900"/>
            <a:ext cx="3814762" cy="544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5" name="Content Placeholder 5" descr="sondenumber_vs_r_earl.tif"/>
          <p:cNvPicPr>
            <a:picLocks noGrp="1" noChangeAspect="1"/>
          </p:cNvPicPr>
          <p:nvPr/>
        </p:nvPicPr>
        <p:blipFill>
          <a:blip r:embed="rId2" cstate="print"/>
          <a:srcRect t="-3229" b="-2914"/>
          <a:stretch>
            <a:fillRect/>
          </a:stretch>
        </p:blipFill>
        <p:spPr bwMode="auto">
          <a:xfrm>
            <a:off x="503238" y="3352800"/>
            <a:ext cx="34305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Content Placeholder 4" descr="sondenumber_vs_r_edouard.tif"/>
          <p:cNvPicPr>
            <a:picLocks noGrp="1" noChangeAspect="1"/>
          </p:cNvPicPr>
          <p:nvPr/>
        </p:nvPicPr>
        <p:blipFill>
          <a:blip r:embed="rId3" cstate="print"/>
          <a:srcRect t="1411" b="-2257"/>
          <a:stretch>
            <a:fillRect/>
          </a:stretch>
        </p:blipFill>
        <p:spPr bwMode="auto">
          <a:xfrm>
            <a:off x="4530725" y="3446463"/>
            <a:ext cx="359568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1999363" y="311725"/>
            <a:ext cx="779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000" u="sng" dirty="0"/>
              <a:t>Earl</a:t>
            </a: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5715000" y="298638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2000" u="sng" dirty="0" err="1"/>
              <a:t>Edouard</a:t>
            </a:r>
            <a:endParaRPr lang="en-US" sz="20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6219825"/>
            <a:ext cx="7315200" cy="5857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Similar coverage of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dropsondes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, especially outside the RMW, for Earl and Edouard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This was by design for the GH mission on 9/16</a:t>
            </a:r>
          </a:p>
        </p:txBody>
      </p:sp>
      <p:pic>
        <p:nvPicPr>
          <p:cNvPr id="23560" name="Picture 3" descr="C:\Users\ROBERT~1.ROG\AppData\Local\Temp\1\Edouard_xy_plot_091612Z_09170Z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762000"/>
            <a:ext cx="35782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2" descr="C:\Users\ROBERT~1.ROG\AppData\Local\Temp\1\Earl_xy_plot_082918Z_08306Z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" y="727075"/>
            <a:ext cx="3497263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7"/>
          <p:cNvSpPr txBox="1">
            <a:spLocks noChangeArrowheads="1"/>
          </p:cNvSpPr>
          <p:nvPr/>
        </p:nvSpPr>
        <p:spPr bwMode="auto">
          <a:xfrm>
            <a:off x="3332163" y="838200"/>
            <a:ext cx="958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B050"/>
                </a:solidFill>
              </a:rPr>
              <a:t>Green – N42</a:t>
            </a:r>
          </a:p>
          <a:p>
            <a:r>
              <a:rPr lang="en-US" sz="900" b="1">
                <a:solidFill>
                  <a:srgbClr val="CC0099"/>
                </a:solidFill>
              </a:rPr>
              <a:t>Magenta – C130</a:t>
            </a:r>
          </a:p>
          <a:p>
            <a:r>
              <a:rPr lang="en-US" sz="900" b="1">
                <a:solidFill>
                  <a:srgbClr val="FF0000"/>
                </a:solidFill>
              </a:rPr>
              <a:t>Red – DC8</a:t>
            </a:r>
          </a:p>
          <a:p>
            <a:r>
              <a:rPr lang="en-US" sz="900" b="1"/>
              <a:t>Black – GIV</a:t>
            </a:r>
          </a:p>
        </p:txBody>
      </p:sp>
      <p:sp>
        <p:nvSpPr>
          <p:cNvPr id="23563" name="TextBox 12"/>
          <p:cNvSpPr txBox="1">
            <a:spLocks noChangeArrowheads="1"/>
          </p:cNvSpPr>
          <p:nvPr/>
        </p:nvSpPr>
        <p:spPr bwMode="auto">
          <a:xfrm>
            <a:off x="7451725" y="914400"/>
            <a:ext cx="771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b="1">
                <a:solidFill>
                  <a:srgbClr val="0000FF"/>
                </a:solidFill>
              </a:rPr>
              <a:t>Blue – N43</a:t>
            </a:r>
          </a:p>
          <a:p>
            <a:r>
              <a:rPr lang="en-US" sz="900" b="1">
                <a:solidFill>
                  <a:srgbClr val="00B050"/>
                </a:solidFill>
              </a:rPr>
              <a:t>Green – N42</a:t>
            </a:r>
          </a:p>
          <a:p>
            <a:r>
              <a:rPr lang="en-US" sz="900" b="1">
                <a:solidFill>
                  <a:srgbClr val="FF0000"/>
                </a:solidFill>
              </a:rPr>
              <a:t>Red – GH</a:t>
            </a:r>
          </a:p>
        </p:txBody>
      </p:sp>
      <p:sp>
        <p:nvSpPr>
          <p:cNvPr id="23564" name="TextBox 15"/>
          <p:cNvSpPr txBox="1">
            <a:spLocks noChangeArrowheads="1"/>
          </p:cNvSpPr>
          <p:nvPr/>
        </p:nvSpPr>
        <p:spPr bwMode="auto">
          <a:xfrm>
            <a:off x="68263" y="3175"/>
            <a:ext cx="899953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 dirty="0" smtClean="0">
                <a:solidFill>
                  <a:srgbClr val="FFFF00"/>
                </a:solidFill>
              </a:rPr>
              <a:t>Radial distribution: PBL </a:t>
            </a:r>
            <a:r>
              <a:rPr lang="en-US" sz="2100" dirty="0">
                <a:solidFill>
                  <a:srgbClr val="FFFF00"/>
                </a:solidFill>
              </a:rPr>
              <a:t>kinematic structures for Earl (2010) and </a:t>
            </a:r>
            <a:r>
              <a:rPr lang="en-US" sz="2100" dirty="0" err="1">
                <a:solidFill>
                  <a:srgbClr val="FFFF00"/>
                </a:solidFill>
              </a:rPr>
              <a:t>Edouard</a:t>
            </a:r>
            <a:r>
              <a:rPr lang="en-US" sz="2100" dirty="0">
                <a:solidFill>
                  <a:srgbClr val="FFFF00"/>
                </a:solidFill>
              </a:rPr>
              <a:t> (2014)</a:t>
            </a:r>
          </a:p>
        </p:txBody>
      </p:sp>
      <p:sp>
        <p:nvSpPr>
          <p:cNvPr id="12" name="Oval 11"/>
          <p:cNvSpPr/>
          <p:nvPr/>
        </p:nvSpPr>
        <p:spPr>
          <a:xfrm>
            <a:off x="1947863" y="1668463"/>
            <a:ext cx="652462" cy="65246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83300" y="1797050"/>
            <a:ext cx="523875" cy="5254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567" name="TextBox 14"/>
          <p:cNvSpPr txBox="1">
            <a:spLocks noChangeArrowheads="1"/>
          </p:cNvSpPr>
          <p:nvPr/>
        </p:nvSpPr>
        <p:spPr bwMode="auto">
          <a:xfrm>
            <a:off x="2506663" y="20574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sp>
        <p:nvSpPr>
          <p:cNvPr id="23568" name="TextBox 19"/>
          <p:cNvSpPr txBox="1">
            <a:spLocks noChangeArrowheads="1"/>
          </p:cNvSpPr>
          <p:nvPr/>
        </p:nvSpPr>
        <p:spPr bwMode="auto">
          <a:xfrm>
            <a:off x="6524625" y="20574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52600" y="3810000"/>
            <a:ext cx="0" cy="1981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54663" y="3810000"/>
            <a:ext cx="0" cy="19812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TextBox 23"/>
          <p:cNvSpPr txBox="1">
            <a:spLocks noChangeArrowheads="1"/>
          </p:cNvSpPr>
          <p:nvPr/>
        </p:nvSpPr>
        <p:spPr bwMode="auto">
          <a:xfrm>
            <a:off x="1712913" y="37338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  <p:sp>
        <p:nvSpPr>
          <p:cNvPr id="23572" name="TextBox 24"/>
          <p:cNvSpPr txBox="1">
            <a:spLocks noChangeArrowheads="1"/>
          </p:cNvSpPr>
          <p:nvPr/>
        </p:nvSpPr>
        <p:spPr bwMode="auto">
          <a:xfrm>
            <a:off x="5522913" y="3733800"/>
            <a:ext cx="4857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RMW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460500"/>
            <a:ext cx="8612188" cy="3319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5602" name="Picture 1"/>
          <p:cNvPicPr>
            <a:picLocks noChangeAspect="1"/>
          </p:cNvPicPr>
          <p:nvPr/>
        </p:nvPicPr>
        <p:blipFill>
          <a:blip r:embed="rId2" cstate="print"/>
          <a:srcRect t="5006"/>
          <a:stretch>
            <a:fillRect/>
          </a:stretch>
        </p:blipFill>
        <p:spPr bwMode="auto">
          <a:xfrm>
            <a:off x="304800" y="1576388"/>
            <a:ext cx="4303713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3" cstate="print"/>
          <a:srcRect t="4906"/>
          <a:stretch>
            <a:fillRect/>
          </a:stretch>
        </p:blipFill>
        <p:spPr bwMode="auto">
          <a:xfrm>
            <a:off x="4495800" y="1531938"/>
            <a:ext cx="442118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1465263" y="2447925"/>
            <a:ext cx="1270000" cy="1833563"/>
          </a:xfrm>
          <a:custGeom>
            <a:avLst/>
            <a:gdLst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63701 w 1269760"/>
              <a:gd name="connsiteY42" fmla="*/ 806058 h 1820132"/>
              <a:gd name="connsiteX43" fmla="*/ 476702 w 1269760"/>
              <a:gd name="connsiteY43" fmla="*/ 784390 h 1820132"/>
              <a:gd name="connsiteX44" fmla="*/ 502704 w 1269760"/>
              <a:gd name="connsiteY44" fmla="*/ 749721 h 1820132"/>
              <a:gd name="connsiteX45" fmla="*/ 515705 w 1269760"/>
              <a:gd name="connsiteY45" fmla="*/ 741054 h 1820132"/>
              <a:gd name="connsiteX46" fmla="*/ 528706 w 1269760"/>
              <a:gd name="connsiteY46" fmla="*/ 736720 h 1820132"/>
              <a:gd name="connsiteX47" fmla="*/ 563375 w 1269760"/>
              <a:gd name="connsiteY47" fmla="*/ 728053 h 1820132"/>
              <a:gd name="connsiteX48" fmla="*/ 602378 w 1269760"/>
              <a:gd name="connsiteY48" fmla="*/ 719386 h 1820132"/>
              <a:gd name="connsiteX49" fmla="*/ 611045 w 1269760"/>
              <a:gd name="connsiteY49" fmla="*/ 710718 h 1820132"/>
              <a:gd name="connsiteX50" fmla="*/ 637047 w 1269760"/>
              <a:gd name="connsiteY50" fmla="*/ 702051 h 1820132"/>
              <a:gd name="connsiteX51" fmla="*/ 650048 w 1269760"/>
              <a:gd name="connsiteY51" fmla="*/ 706385 h 1820132"/>
              <a:gd name="connsiteX52" fmla="*/ 663049 w 1269760"/>
              <a:gd name="connsiteY52" fmla="*/ 715052 h 1820132"/>
              <a:gd name="connsiteX53" fmla="*/ 689051 w 1269760"/>
              <a:gd name="connsiteY53" fmla="*/ 723719 h 1820132"/>
              <a:gd name="connsiteX54" fmla="*/ 715053 w 1269760"/>
              <a:gd name="connsiteY54" fmla="*/ 736720 h 1820132"/>
              <a:gd name="connsiteX55" fmla="*/ 741054 w 1269760"/>
              <a:gd name="connsiteY55" fmla="*/ 749721 h 1820132"/>
              <a:gd name="connsiteX56" fmla="*/ 775724 w 1269760"/>
              <a:gd name="connsiteY56" fmla="*/ 754055 h 1820132"/>
              <a:gd name="connsiteX57" fmla="*/ 788725 w 1269760"/>
              <a:gd name="connsiteY57" fmla="*/ 758388 h 1820132"/>
              <a:gd name="connsiteX58" fmla="*/ 858063 w 1269760"/>
              <a:gd name="connsiteY58" fmla="*/ 749721 h 1820132"/>
              <a:gd name="connsiteX59" fmla="*/ 866730 w 1269760"/>
              <a:gd name="connsiteY59" fmla="*/ 736720 h 1820132"/>
              <a:gd name="connsiteX60" fmla="*/ 875398 w 1269760"/>
              <a:gd name="connsiteY60" fmla="*/ 702051 h 1820132"/>
              <a:gd name="connsiteX61" fmla="*/ 879731 w 1269760"/>
              <a:gd name="connsiteY61" fmla="*/ 689050 h 1820132"/>
              <a:gd name="connsiteX62" fmla="*/ 888399 w 1269760"/>
              <a:gd name="connsiteY62" fmla="*/ 680383 h 1820132"/>
              <a:gd name="connsiteX63" fmla="*/ 897066 w 1269760"/>
              <a:gd name="connsiteY63" fmla="*/ 654381 h 1820132"/>
              <a:gd name="connsiteX64" fmla="*/ 901400 w 1269760"/>
              <a:gd name="connsiteY64" fmla="*/ 641380 h 1820132"/>
              <a:gd name="connsiteX65" fmla="*/ 905733 w 1269760"/>
              <a:gd name="connsiteY65" fmla="*/ 619712 h 1820132"/>
              <a:gd name="connsiteX66" fmla="*/ 910067 w 1269760"/>
              <a:gd name="connsiteY66" fmla="*/ 429031 h 1820132"/>
              <a:gd name="connsiteX67" fmla="*/ 923068 w 1269760"/>
              <a:gd name="connsiteY67" fmla="*/ 385695 h 1820132"/>
              <a:gd name="connsiteX68" fmla="*/ 940402 w 1269760"/>
              <a:gd name="connsiteY68" fmla="*/ 364026 h 1820132"/>
              <a:gd name="connsiteX69" fmla="*/ 949070 w 1269760"/>
              <a:gd name="connsiteY69" fmla="*/ 355359 h 1820132"/>
              <a:gd name="connsiteX70" fmla="*/ 962071 w 1269760"/>
              <a:gd name="connsiteY70" fmla="*/ 333691 h 1820132"/>
              <a:gd name="connsiteX71" fmla="*/ 966404 w 1269760"/>
              <a:gd name="connsiteY71" fmla="*/ 320690 h 1820132"/>
              <a:gd name="connsiteX72" fmla="*/ 983739 w 1269760"/>
              <a:gd name="connsiteY72" fmla="*/ 294688 h 1820132"/>
              <a:gd name="connsiteX73" fmla="*/ 992406 w 1269760"/>
              <a:gd name="connsiteY73" fmla="*/ 281687 h 1820132"/>
              <a:gd name="connsiteX74" fmla="*/ 1009741 w 1269760"/>
              <a:gd name="connsiteY74" fmla="*/ 247018 h 1820132"/>
              <a:gd name="connsiteX75" fmla="*/ 1031409 w 1269760"/>
              <a:gd name="connsiteY75" fmla="*/ 208015 h 1820132"/>
              <a:gd name="connsiteX76" fmla="*/ 1040076 w 1269760"/>
              <a:gd name="connsiteY76" fmla="*/ 195014 h 1820132"/>
              <a:gd name="connsiteX77" fmla="*/ 1057411 w 1269760"/>
              <a:gd name="connsiteY77" fmla="*/ 177679 h 1820132"/>
              <a:gd name="connsiteX78" fmla="*/ 1066078 w 1269760"/>
              <a:gd name="connsiteY78" fmla="*/ 164678 h 1820132"/>
              <a:gd name="connsiteX79" fmla="*/ 1070412 w 1269760"/>
              <a:gd name="connsiteY79" fmla="*/ 151677 h 1820132"/>
              <a:gd name="connsiteX80" fmla="*/ 1083413 w 1269760"/>
              <a:gd name="connsiteY80" fmla="*/ 147344 h 1820132"/>
              <a:gd name="connsiteX81" fmla="*/ 1105081 w 1269760"/>
              <a:gd name="connsiteY81" fmla="*/ 125676 h 1820132"/>
              <a:gd name="connsiteX82" fmla="*/ 1122416 w 1269760"/>
              <a:gd name="connsiteY82" fmla="*/ 108341 h 1820132"/>
              <a:gd name="connsiteX83" fmla="*/ 1131083 w 1269760"/>
              <a:gd name="connsiteY83" fmla="*/ 95340 h 1820132"/>
              <a:gd name="connsiteX84" fmla="*/ 1144084 w 1269760"/>
              <a:gd name="connsiteY84" fmla="*/ 91006 h 1820132"/>
              <a:gd name="connsiteX85" fmla="*/ 1152751 w 1269760"/>
              <a:gd name="connsiteY85" fmla="*/ 78005 h 1820132"/>
              <a:gd name="connsiteX86" fmla="*/ 1178753 w 1269760"/>
              <a:gd name="connsiteY86" fmla="*/ 60671 h 1820132"/>
              <a:gd name="connsiteX87" fmla="*/ 1196088 w 1269760"/>
              <a:gd name="connsiteY87" fmla="*/ 39003 h 1820132"/>
              <a:gd name="connsiteX88" fmla="*/ 1209089 w 1269760"/>
              <a:gd name="connsiteY88" fmla="*/ 34669 h 1820132"/>
              <a:gd name="connsiteX89" fmla="*/ 1222090 w 1269760"/>
              <a:gd name="connsiteY89" fmla="*/ 26002 h 1820132"/>
              <a:gd name="connsiteX90" fmla="*/ 1239424 w 1269760"/>
              <a:gd name="connsiteY90" fmla="*/ 21668 h 1820132"/>
              <a:gd name="connsiteX91" fmla="*/ 1252425 w 1269760"/>
              <a:gd name="connsiteY91" fmla="*/ 17334 h 1820132"/>
              <a:gd name="connsiteX92" fmla="*/ 1269760 w 1269760"/>
              <a:gd name="connsiteY9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63701 w 1269760"/>
              <a:gd name="connsiteY42" fmla="*/ 806058 h 1820132"/>
              <a:gd name="connsiteX43" fmla="*/ 476702 w 1269760"/>
              <a:gd name="connsiteY43" fmla="*/ 784390 h 1820132"/>
              <a:gd name="connsiteX44" fmla="*/ 502704 w 1269760"/>
              <a:gd name="connsiteY44" fmla="*/ 749721 h 1820132"/>
              <a:gd name="connsiteX45" fmla="*/ 515705 w 1269760"/>
              <a:gd name="connsiteY45" fmla="*/ 741054 h 1820132"/>
              <a:gd name="connsiteX46" fmla="*/ 528706 w 1269760"/>
              <a:gd name="connsiteY46" fmla="*/ 736720 h 1820132"/>
              <a:gd name="connsiteX47" fmla="*/ 563375 w 1269760"/>
              <a:gd name="connsiteY47" fmla="*/ 728053 h 1820132"/>
              <a:gd name="connsiteX48" fmla="*/ 602378 w 1269760"/>
              <a:gd name="connsiteY48" fmla="*/ 719386 h 1820132"/>
              <a:gd name="connsiteX49" fmla="*/ 611045 w 1269760"/>
              <a:gd name="connsiteY49" fmla="*/ 710718 h 1820132"/>
              <a:gd name="connsiteX50" fmla="*/ 637047 w 1269760"/>
              <a:gd name="connsiteY50" fmla="*/ 702051 h 1820132"/>
              <a:gd name="connsiteX51" fmla="*/ 650048 w 1269760"/>
              <a:gd name="connsiteY51" fmla="*/ 706385 h 1820132"/>
              <a:gd name="connsiteX52" fmla="*/ 663049 w 1269760"/>
              <a:gd name="connsiteY52" fmla="*/ 715052 h 1820132"/>
              <a:gd name="connsiteX53" fmla="*/ 689051 w 1269760"/>
              <a:gd name="connsiteY53" fmla="*/ 723719 h 1820132"/>
              <a:gd name="connsiteX54" fmla="*/ 715053 w 1269760"/>
              <a:gd name="connsiteY54" fmla="*/ 736720 h 1820132"/>
              <a:gd name="connsiteX55" fmla="*/ 741054 w 1269760"/>
              <a:gd name="connsiteY55" fmla="*/ 749721 h 1820132"/>
              <a:gd name="connsiteX56" fmla="*/ 775724 w 1269760"/>
              <a:gd name="connsiteY56" fmla="*/ 754055 h 1820132"/>
              <a:gd name="connsiteX57" fmla="*/ 788725 w 1269760"/>
              <a:gd name="connsiteY57" fmla="*/ 758388 h 1820132"/>
              <a:gd name="connsiteX58" fmla="*/ 858063 w 1269760"/>
              <a:gd name="connsiteY58" fmla="*/ 749721 h 1820132"/>
              <a:gd name="connsiteX59" fmla="*/ 866730 w 1269760"/>
              <a:gd name="connsiteY59" fmla="*/ 736720 h 1820132"/>
              <a:gd name="connsiteX60" fmla="*/ 875398 w 1269760"/>
              <a:gd name="connsiteY60" fmla="*/ 702051 h 1820132"/>
              <a:gd name="connsiteX61" fmla="*/ 879731 w 1269760"/>
              <a:gd name="connsiteY61" fmla="*/ 689050 h 1820132"/>
              <a:gd name="connsiteX62" fmla="*/ 888399 w 1269760"/>
              <a:gd name="connsiteY62" fmla="*/ 680383 h 1820132"/>
              <a:gd name="connsiteX63" fmla="*/ 897066 w 1269760"/>
              <a:gd name="connsiteY63" fmla="*/ 654381 h 1820132"/>
              <a:gd name="connsiteX64" fmla="*/ 901400 w 1269760"/>
              <a:gd name="connsiteY64" fmla="*/ 641380 h 1820132"/>
              <a:gd name="connsiteX65" fmla="*/ 905733 w 1269760"/>
              <a:gd name="connsiteY65" fmla="*/ 619712 h 1820132"/>
              <a:gd name="connsiteX66" fmla="*/ 892733 w 1269760"/>
              <a:gd name="connsiteY66" fmla="*/ 459367 h 1820132"/>
              <a:gd name="connsiteX67" fmla="*/ 923068 w 1269760"/>
              <a:gd name="connsiteY67" fmla="*/ 385695 h 1820132"/>
              <a:gd name="connsiteX68" fmla="*/ 940402 w 1269760"/>
              <a:gd name="connsiteY68" fmla="*/ 364026 h 1820132"/>
              <a:gd name="connsiteX69" fmla="*/ 949070 w 1269760"/>
              <a:gd name="connsiteY69" fmla="*/ 355359 h 1820132"/>
              <a:gd name="connsiteX70" fmla="*/ 962071 w 1269760"/>
              <a:gd name="connsiteY70" fmla="*/ 333691 h 1820132"/>
              <a:gd name="connsiteX71" fmla="*/ 966404 w 1269760"/>
              <a:gd name="connsiteY71" fmla="*/ 320690 h 1820132"/>
              <a:gd name="connsiteX72" fmla="*/ 983739 w 1269760"/>
              <a:gd name="connsiteY72" fmla="*/ 294688 h 1820132"/>
              <a:gd name="connsiteX73" fmla="*/ 992406 w 1269760"/>
              <a:gd name="connsiteY73" fmla="*/ 281687 h 1820132"/>
              <a:gd name="connsiteX74" fmla="*/ 1009741 w 1269760"/>
              <a:gd name="connsiteY74" fmla="*/ 247018 h 1820132"/>
              <a:gd name="connsiteX75" fmla="*/ 1031409 w 1269760"/>
              <a:gd name="connsiteY75" fmla="*/ 208015 h 1820132"/>
              <a:gd name="connsiteX76" fmla="*/ 1040076 w 1269760"/>
              <a:gd name="connsiteY76" fmla="*/ 195014 h 1820132"/>
              <a:gd name="connsiteX77" fmla="*/ 1057411 w 1269760"/>
              <a:gd name="connsiteY77" fmla="*/ 177679 h 1820132"/>
              <a:gd name="connsiteX78" fmla="*/ 1066078 w 1269760"/>
              <a:gd name="connsiteY78" fmla="*/ 164678 h 1820132"/>
              <a:gd name="connsiteX79" fmla="*/ 1070412 w 1269760"/>
              <a:gd name="connsiteY79" fmla="*/ 151677 h 1820132"/>
              <a:gd name="connsiteX80" fmla="*/ 1083413 w 1269760"/>
              <a:gd name="connsiteY80" fmla="*/ 147344 h 1820132"/>
              <a:gd name="connsiteX81" fmla="*/ 1105081 w 1269760"/>
              <a:gd name="connsiteY81" fmla="*/ 125676 h 1820132"/>
              <a:gd name="connsiteX82" fmla="*/ 1122416 w 1269760"/>
              <a:gd name="connsiteY82" fmla="*/ 108341 h 1820132"/>
              <a:gd name="connsiteX83" fmla="*/ 1131083 w 1269760"/>
              <a:gd name="connsiteY83" fmla="*/ 95340 h 1820132"/>
              <a:gd name="connsiteX84" fmla="*/ 1144084 w 1269760"/>
              <a:gd name="connsiteY84" fmla="*/ 91006 h 1820132"/>
              <a:gd name="connsiteX85" fmla="*/ 1152751 w 1269760"/>
              <a:gd name="connsiteY85" fmla="*/ 78005 h 1820132"/>
              <a:gd name="connsiteX86" fmla="*/ 1178753 w 1269760"/>
              <a:gd name="connsiteY86" fmla="*/ 60671 h 1820132"/>
              <a:gd name="connsiteX87" fmla="*/ 1196088 w 1269760"/>
              <a:gd name="connsiteY87" fmla="*/ 39003 h 1820132"/>
              <a:gd name="connsiteX88" fmla="*/ 1209089 w 1269760"/>
              <a:gd name="connsiteY88" fmla="*/ 34669 h 1820132"/>
              <a:gd name="connsiteX89" fmla="*/ 1222090 w 1269760"/>
              <a:gd name="connsiteY89" fmla="*/ 26002 h 1820132"/>
              <a:gd name="connsiteX90" fmla="*/ 1239424 w 1269760"/>
              <a:gd name="connsiteY90" fmla="*/ 21668 h 1820132"/>
              <a:gd name="connsiteX91" fmla="*/ 1252425 w 1269760"/>
              <a:gd name="connsiteY91" fmla="*/ 17334 h 1820132"/>
              <a:gd name="connsiteX92" fmla="*/ 1269760 w 1269760"/>
              <a:gd name="connsiteY9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11697 w 1269760"/>
              <a:gd name="connsiteY39" fmla="*/ 853729 h 1820132"/>
              <a:gd name="connsiteX40" fmla="*/ 429032 w 1269760"/>
              <a:gd name="connsiteY40" fmla="*/ 836394 h 1820132"/>
              <a:gd name="connsiteX41" fmla="*/ 442033 w 1269760"/>
              <a:gd name="connsiteY41" fmla="*/ 823393 h 1820132"/>
              <a:gd name="connsiteX42" fmla="*/ 476702 w 1269760"/>
              <a:gd name="connsiteY42" fmla="*/ 784390 h 1820132"/>
              <a:gd name="connsiteX43" fmla="*/ 502704 w 1269760"/>
              <a:gd name="connsiteY43" fmla="*/ 749721 h 1820132"/>
              <a:gd name="connsiteX44" fmla="*/ 515705 w 1269760"/>
              <a:gd name="connsiteY44" fmla="*/ 741054 h 1820132"/>
              <a:gd name="connsiteX45" fmla="*/ 528706 w 1269760"/>
              <a:gd name="connsiteY45" fmla="*/ 736720 h 1820132"/>
              <a:gd name="connsiteX46" fmla="*/ 563375 w 1269760"/>
              <a:gd name="connsiteY46" fmla="*/ 728053 h 1820132"/>
              <a:gd name="connsiteX47" fmla="*/ 602378 w 1269760"/>
              <a:gd name="connsiteY47" fmla="*/ 719386 h 1820132"/>
              <a:gd name="connsiteX48" fmla="*/ 611045 w 1269760"/>
              <a:gd name="connsiteY48" fmla="*/ 710718 h 1820132"/>
              <a:gd name="connsiteX49" fmla="*/ 637047 w 1269760"/>
              <a:gd name="connsiteY49" fmla="*/ 702051 h 1820132"/>
              <a:gd name="connsiteX50" fmla="*/ 650048 w 1269760"/>
              <a:gd name="connsiteY50" fmla="*/ 706385 h 1820132"/>
              <a:gd name="connsiteX51" fmla="*/ 663049 w 1269760"/>
              <a:gd name="connsiteY51" fmla="*/ 715052 h 1820132"/>
              <a:gd name="connsiteX52" fmla="*/ 689051 w 1269760"/>
              <a:gd name="connsiteY52" fmla="*/ 723719 h 1820132"/>
              <a:gd name="connsiteX53" fmla="*/ 715053 w 1269760"/>
              <a:gd name="connsiteY53" fmla="*/ 736720 h 1820132"/>
              <a:gd name="connsiteX54" fmla="*/ 741054 w 1269760"/>
              <a:gd name="connsiteY54" fmla="*/ 749721 h 1820132"/>
              <a:gd name="connsiteX55" fmla="*/ 775724 w 1269760"/>
              <a:gd name="connsiteY55" fmla="*/ 754055 h 1820132"/>
              <a:gd name="connsiteX56" fmla="*/ 788725 w 1269760"/>
              <a:gd name="connsiteY56" fmla="*/ 758388 h 1820132"/>
              <a:gd name="connsiteX57" fmla="*/ 858063 w 1269760"/>
              <a:gd name="connsiteY57" fmla="*/ 749721 h 1820132"/>
              <a:gd name="connsiteX58" fmla="*/ 866730 w 1269760"/>
              <a:gd name="connsiteY58" fmla="*/ 736720 h 1820132"/>
              <a:gd name="connsiteX59" fmla="*/ 875398 w 1269760"/>
              <a:gd name="connsiteY59" fmla="*/ 702051 h 1820132"/>
              <a:gd name="connsiteX60" fmla="*/ 879731 w 1269760"/>
              <a:gd name="connsiteY60" fmla="*/ 689050 h 1820132"/>
              <a:gd name="connsiteX61" fmla="*/ 888399 w 1269760"/>
              <a:gd name="connsiteY61" fmla="*/ 680383 h 1820132"/>
              <a:gd name="connsiteX62" fmla="*/ 897066 w 1269760"/>
              <a:gd name="connsiteY62" fmla="*/ 654381 h 1820132"/>
              <a:gd name="connsiteX63" fmla="*/ 901400 w 1269760"/>
              <a:gd name="connsiteY63" fmla="*/ 641380 h 1820132"/>
              <a:gd name="connsiteX64" fmla="*/ 905733 w 1269760"/>
              <a:gd name="connsiteY64" fmla="*/ 619712 h 1820132"/>
              <a:gd name="connsiteX65" fmla="*/ 892733 w 1269760"/>
              <a:gd name="connsiteY65" fmla="*/ 459367 h 1820132"/>
              <a:gd name="connsiteX66" fmla="*/ 923068 w 1269760"/>
              <a:gd name="connsiteY66" fmla="*/ 385695 h 1820132"/>
              <a:gd name="connsiteX67" fmla="*/ 940402 w 1269760"/>
              <a:gd name="connsiteY67" fmla="*/ 364026 h 1820132"/>
              <a:gd name="connsiteX68" fmla="*/ 949070 w 1269760"/>
              <a:gd name="connsiteY68" fmla="*/ 355359 h 1820132"/>
              <a:gd name="connsiteX69" fmla="*/ 962071 w 1269760"/>
              <a:gd name="connsiteY69" fmla="*/ 333691 h 1820132"/>
              <a:gd name="connsiteX70" fmla="*/ 966404 w 1269760"/>
              <a:gd name="connsiteY70" fmla="*/ 320690 h 1820132"/>
              <a:gd name="connsiteX71" fmla="*/ 983739 w 1269760"/>
              <a:gd name="connsiteY71" fmla="*/ 294688 h 1820132"/>
              <a:gd name="connsiteX72" fmla="*/ 992406 w 1269760"/>
              <a:gd name="connsiteY72" fmla="*/ 281687 h 1820132"/>
              <a:gd name="connsiteX73" fmla="*/ 1009741 w 1269760"/>
              <a:gd name="connsiteY73" fmla="*/ 247018 h 1820132"/>
              <a:gd name="connsiteX74" fmla="*/ 1031409 w 1269760"/>
              <a:gd name="connsiteY74" fmla="*/ 208015 h 1820132"/>
              <a:gd name="connsiteX75" fmla="*/ 1040076 w 1269760"/>
              <a:gd name="connsiteY75" fmla="*/ 195014 h 1820132"/>
              <a:gd name="connsiteX76" fmla="*/ 1057411 w 1269760"/>
              <a:gd name="connsiteY76" fmla="*/ 177679 h 1820132"/>
              <a:gd name="connsiteX77" fmla="*/ 1066078 w 1269760"/>
              <a:gd name="connsiteY77" fmla="*/ 164678 h 1820132"/>
              <a:gd name="connsiteX78" fmla="*/ 1070412 w 1269760"/>
              <a:gd name="connsiteY78" fmla="*/ 151677 h 1820132"/>
              <a:gd name="connsiteX79" fmla="*/ 1083413 w 1269760"/>
              <a:gd name="connsiteY79" fmla="*/ 147344 h 1820132"/>
              <a:gd name="connsiteX80" fmla="*/ 1105081 w 1269760"/>
              <a:gd name="connsiteY80" fmla="*/ 125676 h 1820132"/>
              <a:gd name="connsiteX81" fmla="*/ 1122416 w 1269760"/>
              <a:gd name="connsiteY81" fmla="*/ 108341 h 1820132"/>
              <a:gd name="connsiteX82" fmla="*/ 1131083 w 1269760"/>
              <a:gd name="connsiteY82" fmla="*/ 95340 h 1820132"/>
              <a:gd name="connsiteX83" fmla="*/ 1144084 w 1269760"/>
              <a:gd name="connsiteY83" fmla="*/ 91006 h 1820132"/>
              <a:gd name="connsiteX84" fmla="*/ 1152751 w 1269760"/>
              <a:gd name="connsiteY84" fmla="*/ 78005 h 1820132"/>
              <a:gd name="connsiteX85" fmla="*/ 1178753 w 1269760"/>
              <a:gd name="connsiteY85" fmla="*/ 60671 h 1820132"/>
              <a:gd name="connsiteX86" fmla="*/ 1196088 w 1269760"/>
              <a:gd name="connsiteY86" fmla="*/ 39003 h 1820132"/>
              <a:gd name="connsiteX87" fmla="*/ 1209089 w 1269760"/>
              <a:gd name="connsiteY87" fmla="*/ 34669 h 1820132"/>
              <a:gd name="connsiteX88" fmla="*/ 1222090 w 1269760"/>
              <a:gd name="connsiteY88" fmla="*/ 26002 h 1820132"/>
              <a:gd name="connsiteX89" fmla="*/ 1239424 w 1269760"/>
              <a:gd name="connsiteY89" fmla="*/ 21668 h 1820132"/>
              <a:gd name="connsiteX90" fmla="*/ 1252425 w 1269760"/>
              <a:gd name="connsiteY90" fmla="*/ 17334 h 1820132"/>
              <a:gd name="connsiteX91" fmla="*/ 1269760 w 1269760"/>
              <a:gd name="connsiteY91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2033 w 1269760"/>
              <a:gd name="connsiteY40" fmla="*/ 823393 h 1820132"/>
              <a:gd name="connsiteX41" fmla="*/ 476702 w 1269760"/>
              <a:gd name="connsiteY41" fmla="*/ 784390 h 1820132"/>
              <a:gd name="connsiteX42" fmla="*/ 502704 w 1269760"/>
              <a:gd name="connsiteY42" fmla="*/ 749721 h 1820132"/>
              <a:gd name="connsiteX43" fmla="*/ 515705 w 1269760"/>
              <a:gd name="connsiteY43" fmla="*/ 741054 h 1820132"/>
              <a:gd name="connsiteX44" fmla="*/ 528706 w 1269760"/>
              <a:gd name="connsiteY44" fmla="*/ 736720 h 1820132"/>
              <a:gd name="connsiteX45" fmla="*/ 563375 w 1269760"/>
              <a:gd name="connsiteY45" fmla="*/ 728053 h 1820132"/>
              <a:gd name="connsiteX46" fmla="*/ 602378 w 1269760"/>
              <a:gd name="connsiteY46" fmla="*/ 719386 h 1820132"/>
              <a:gd name="connsiteX47" fmla="*/ 611045 w 1269760"/>
              <a:gd name="connsiteY47" fmla="*/ 710718 h 1820132"/>
              <a:gd name="connsiteX48" fmla="*/ 637047 w 1269760"/>
              <a:gd name="connsiteY48" fmla="*/ 702051 h 1820132"/>
              <a:gd name="connsiteX49" fmla="*/ 650048 w 1269760"/>
              <a:gd name="connsiteY49" fmla="*/ 706385 h 1820132"/>
              <a:gd name="connsiteX50" fmla="*/ 663049 w 1269760"/>
              <a:gd name="connsiteY50" fmla="*/ 715052 h 1820132"/>
              <a:gd name="connsiteX51" fmla="*/ 689051 w 1269760"/>
              <a:gd name="connsiteY51" fmla="*/ 723719 h 1820132"/>
              <a:gd name="connsiteX52" fmla="*/ 715053 w 1269760"/>
              <a:gd name="connsiteY52" fmla="*/ 736720 h 1820132"/>
              <a:gd name="connsiteX53" fmla="*/ 741054 w 1269760"/>
              <a:gd name="connsiteY53" fmla="*/ 749721 h 1820132"/>
              <a:gd name="connsiteX54" fmla="*/ 775724 w 1269760"/>
              <a:gd name="connsiteY54" fmla="*/ 754055 h 1820132"/>
              <a:gd name="connsiteX55" fmla="*/ 788725 w 1269760"/>
              <a:gd name="connsiteY55" fmla="*/ 758388 h 1820132"/>
              <a:gd name="connsiteX56" fmla="*/ 858063 w 1269760"/>
              <a:gd name="connsiteY56" fmla="*/ 749721 h 1820132"/>
              <a:gd name="connsiteX57" fmla="*/ 866730 w 1269760"/>
              <a:gd name="connsiteY57" fmla="*/ 736720 h 1820132"/>
              <a:gd name="connsiteX58" fmla="*/ 875398 w 1269760"/>
              <a:gd name="connsiteY58" fmla="*/ 702051 h 1820132"/>
              <a:gd name="connsiteX59" fmla="*/ 879731 w 1269760"/>
              <a:gd name="connsiteY59" fmla="*/ 689050 h 1820132"/>
              <a:gd name="connsiteX60" fmla="*/ 888399 w 1269760"/>
              <a:gd name="connsiteY60" fmla="*/ 680383 h 1820132"/>
              <a:gd name="connsiteX61" fmla="*/ 897066 w 1269760"/>
              <a:gd name="connsiteY61" fmla="*/ 654381 h 1820132"/>
              <a:gd name="connsiteX62" fmla="*/ 901400 w 1269760"/>
              <a:gd name="connsiteY62" fmla="*/ 641380 h 1820132"/>
              <a:gd name="connsiteX63" fmla="*/ 905733 w 1269760"/>
              <a:gd name="connsiteY63" fmla="*/ 619712 h 1820132"/>
              <a:gd name="connsiteX64" fmla="*/ 892733 w 1269760"/>
              <a:gd name="connsiteY64" fmla="*/ 459367 h 1820132"/>
              <a:gd name="connsiteX65" fmla="*/ 923068 w 1269760"/>
              <a:gd name="connsiteY65" fmla="*/ 385695 h 1820132"/>
              <a:gd name="connsiteX66" fmla="*/ 940402 w 1269760"/>
              <a:gd name="connsiteY66" fmla="*/ 364026 h 1820132"/>
              <a:gd name="connsiteX67" fmla="*/ 949070 w 1269760"/>
              <a:gd name="connsiteY67" fmla="*/ 355359 h 1820132"/>
              <a:gd name="connsiteX68" fmla="*/ 962071 w 1269760"/>
              <a:gd name="connsiteY68" fmla="*/ 333691 h 1820132"/>
              <a:gd name="connsiteX69" fmla="*/ 966404 w 1269760"/>
              <a:gd name="connsiteY69" fmla="*/ 320690 h 1820132"/>
              <a:gd name="connsiteX70" fmla="*/ 983739 w 1269760"/>
              <a:gd name="connsiteY70" fmla="*/ 294688 h 1820132"/>
              <a:gd name="connsiteX71" fmla="*/ 992406 w 1269760"/>
              <a:gd name="connsiteY71" fmla="*/ 281687 h 1820132"/>
              <a:gd name="connsiteX72" fmla="*/ 1009741 w 1269760"/>
              <a:gd name="connsiteY72" fmla="*/ 247018 h 1820132"/>
              <a:gd name="connsiteX73" fmla="*/ 1031409 w 1269760"/>
              <a:gd name="connsiteY73" fmla="*/ 208015 h 1820132"/>
              <a:gd name="connsiteX74" fmla="*/ 1040076 w 1269760"/>
              <a:gd name="connsiteY74" fmla="*/ 195014 h 1820132"/>
              <a:gd name="connsiteX75" fmla="*/ 1057411 w 1269760"/>
              <a:gd name="connsiteY75" fmla="*/ 177679 h 1820132"/>
              <a:gd name="connsiteX76" fmla="*/ 1066078 w 1269760"/>
              <a:gd name="connsiteY76" fmla="*/ 164678 h 1820132"/>
              <a:gd name="connsiteX77" fmla="*/ 1070412 w 1269760"/>
              <a:gd name="connsiteY77" fmla="*/ 151677 h 1820132"/>
              <a:gd name="connsiteX78" fmla="*/ 1083413 w 1269760"/>
              <a:gd name="connsiteY78" fmla="*/ 147344 h 1820132"/>
              <a:gd name="connsiteX79" fmla="*/ 1105081 w 1269760"/>
              <a:gd name="connsiteY79" fmla="*/ 125676 h 1820132"/>
              <a:gd name="connsiteX80" fmla="*/ 1122416 w 1269760"/>
              <a:gd name="connsiteY80" fmla="*/ 108341 h 1820132"/>
              <a:gd name="connsiteX81" fmla="*/ 1131083 w 1269760"/>
              <a:gd name="connsiteY81" fmla="*/ 95340 h 1820132"/>
              <a:gd name="connsiteX82" fmla="*/ 1144084 w 1269760"/>
              <a:gd name="connsiteY82" fmla="*/ 91006 h 1820132"/>
              <a:gd name="connsiteX83" fmla="*/ 1152751 w 1269760"/>
              <a:gd name="connsiteY83" fmla="*/ 78005 h 1820132"/>
              <a:gd name="connsiteX84" fmla="*/ 1178753 w 1269760"/>
              <a:gd name="connsiteY84" fmla="*/ 60671 h 1820132"/>
              <a:gd name="connsiteX85" fmla="*/ 1196088 w 1269760"/>
              <a:gd name="connsiteY85" fmla="*/ 39003 h 1820132"/>
              <a:gd name="connsiteX86" fmla="*/ 1209089 w 1269760"/>
              <a:gd name="connsiteY86" fmla="*/ 34669 h 1820132"/>
              <a:gd name="connsiteX87" fmla="*/ 1222090 w 1269760"/>
              <a:gd name="connsiteY87" fmla="*/ 26002 h 1820132"/>
              <a:gd name="connsiteX88" fmla="*/ 1239424 w 1269760"/>
              <a:gd name="connsiteY88" fmla="*/ 21668 h 1820132"/>
              <a:gd name="connsiteX89" fmla="*/ 1252425 w 1269760"/>
              <a:gd name="connsiteY89" fmla="*/ 17334 h 1820132"/>
              <a:gd name="connsiteX90" fmla="*/ 1269760 w 1269760"/>
              <a:gd name="connsiteY9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59368 w 1269760"/>
              <a:gd name="connsiteY40" fmla="*/ 819059 h 1820132"/>
              <a:gd name="connsiteX41" fmla="*/ 476702 w 1269760"/>
              <a:gd name="connsiteY41" fmla="*/ 784390 h 1820132"/>
              <a:gd name="connsiteX42" fmla="*/ 502704 w 1269760"/>
              <a:gd name="connsiteY42" fmla="*/ 749721 h 1820132"/>
              <a:gd name="connsiteX43" fmla="*/ 515705 w 1269760"/>
              <a:gd name="connsiteY43" fmla="*/ 741054 h 1820132"/>
              <a:gd name="connsiteX44" fmla="*/ 528706 w 1269760"/>
              <a:gd name="connsiteY44" fmla="*/ 736720 h 1820132"/>
              <a:gd name="connsiteX45" fmla="*/ 563375 w 1269760"/>
              <a:gd name="connsiteY45" fmla="*/ 728053 h 1820132"/>
              <a:gd name="connsiteX46" fmla="*/ 602378 w 1269760"/>
              <a:gd name="connsiteY46" fmla="*/ 719386 h 1820132"/>
              <a:gd name="connsiteX47" fmla="*/ 611045 w 1269760"/>
              <a:gd name="connsiteY47" fmla="*/ 710718 h 1820132"/>
              <a:gd name="connsiteX48" fmla="*/ 637047 w 1269760"/>
              <a:gd name="connsiteY48" fmla="*/ 702051 h 1820132"/>
              <a:gd name="connsiteX49" fmla="*/ 650048 w 1269760"/>
              <a:gd name="connsiteY49" fmla="*/ 706385 h 1820132"/>
              <a:gd name="connsiteX50" fmla="*/ 663049 w 1269760"/>
              <a:gd name="connsiteY50" fmla="*/ 715052 h 1820132"/>
              <a:gd name="connsiteX51" fmla="*/ 689051 w 1269760"/>
              <a:gd name="connsiteY51" fmla="*/ 723719 h 1820132"/>
              <a:gd name="connsiteX52" fmla="*/ 715053 w 1269760"/>
              <a:gd name="connsiteY52" fmla="*/ 736720 h 1820132"/>
              <a:gd name="connsiteX53" fmla="*/ 741054 w 1269760"/>
              <a:gd name="connsiteY53" fmla="*/ 749721 h 1820132"/>
              <a:gd name="connsiteX54" fmla="*/ 775724 w 1269760"/>
              <a:gd name="connsiteY54" fmla="*/ 754055 h 1820132"/>
              <a:gd name="connsiteX55" fmla="*/ 788725 w 1269760"/>
              <a:gd name="connsiteY55" fmla="*/ 758388 h 1820132"/>
              <a:gd name="connsiteX56" fmla="*/ 858063 w 1269760"/>
              <a:gd name="connsiteY56" fmla="*/ 749721 h 1820132"/>
              <a:gd name="connsiteX57" fmla="*/ 866730 w 1269760"/>
              <a:gd name="connsiteY57" fmla="*/ 736720 h 1820132"/>
              <a:gd name="connsiteX58" fmla="*/ 875398 w 1269760"/>
              <a:gd name="connsiteY58" fmla="*/ 702051 h 1820132"/>
              <a:gd name="connsiteX59" fmla="*/ 879731 w 1269760"/>
              <a:gd name="connsiteY59" fmla="*/ 689050 h 1820132"/>
              <a:gd name="connsiteX60" fmla="*/ 888399 w 1269760"/>
              <a:gd name="connsiteY60" fmla="*/ 680383 h 1820132"/>
              <a:gd name="connsiteX61" fmla="*/ 897066 w 1269760"/>
              <a:gd name="connsiteY61" fmla="*/ 654381 h 1820132"/>
              <a:gd name="connsiteX62" fmla="*/ 901400 w 1269760"/>
              <a:gd name="connsiteY62" fmla="*/ 641380 h 1820132"/>
              <a:gd name="connsiteX63" fmla="*/ 905733 w 1269760"/>
              <a:gd name="connsiteY63" fmla="*/ 619712 h 1820132"/>
              <a:gd name="connsiteX64" fmla="*/ 892733 w 1269760"/>
              <a:gd name="connsiteY64" fmla="*/ 459367 h 1820132"/>
              <a:gd name="connsiteX65" fmla="*/ 923068 w 1269760"/>
              <a:gd name="connsiteY65" fmla="*/ 385695 h 1820132"/>
              <a:gd name="connsiteX66" fmla="*/ 940402 w 1269760"/>
              <a:gd name="connsiteY66" fmla="*/ 364026 h 1820132"/>
              <a:gd name="connsiteX67" fmla="*/ 949070 w 1269760"/>
              <a:gd name="connsiteY67" fmla="*/ 355359 h 1820132"/>
              <a:gd name="connsiteX68" fmla="*/ 962071 w 1269760"/>
              <a:gd name="connsiteY68" fmla="*/ 333691 h 1820132"/>
              <a:gd name="connsiteX69" fmla="*/ 966404 w 1269760"/>
              <a:gd name="connsiteY69" fmla="*/ 320690 h 1820132"/>
              <a:gd name="connsiteX70" fmla="*/ 983739 w 1269760"/>
              <a:gd name="connsiteY70" fmla="*/ 294688 h 1820132"/>
              <a:gd name="connsiteX71" fmla="*/ 992406 w 1269760"/>
              <a:gd name="connsiteY71" fmla="*/ 281687 h 1820132"/>
              <a:gd name="connsiteX72" fmla="*/ 1009741 w 1269760"/>
              <a:gd name="connsiteY72" fmla="*/ 247018 h 1820132"/>
              <a:gd name="connsiteX73" fmla="*/ 1031409 w 1269760"/>
              <a:gd name="connsiteY73" fmla="*/ 208015 h 1820132"/>
              <a:gd name="connsiteX74" fmla="*/ 1040076 w 1269760"/>
              <a:gd name="connsiteY74" fmla="*/ 195014 h 1820132"/>
              <a:gd name="connsiteX75" fmla="*/ 1057411 w 1269760"/>
              <a:gd name="connsiteY75" fmla="*/ 177679 h 1820132"/>
              <a:gd name="connsiteX76" fmla="*/ 1066078 w 1269760"/>
              <a:gd name="connsiteY76" fmla="*/ 164678 h 1820132"/>
              <a:gd name="connsiteX77" fmla="*/ 1070412 w 1269760"/>
              <a:gd name="connsiteY77" fmla="*/ 151677 h 1820132"/>
              <a:gd name="connsiteX78" fmla="*/ 1083413 w 1269760"/>
              <a:gd name="connsiteY78" fmla="*/ 147344 h 1820132"/>
              <a:gd name="connsiteX79" fmla="*/ 1105081 w 1269760"/>
              <a:gd name="connsiteY79" fmla="*/ 125676 h 1820132"/>
              <a:gd name="connsiteX80" fmla="*/ 1122416 w 1269760"/>
              <a:gd name="connsiteY80" fmla="*/ 108341 h 1820132"/>
              <a:gd name="connsiteX81" fmla="*/ 1131083 w 1269760"/>
              <a:gd name="connsiteY81" fmla="*/ 95340 h 1820132"/>
              <a:gd name="connsiteX82" fmla="*/ 1144084 w 1269760"/>
              <a:gd name="connsiteY82" fmla="*/ 91006 h 1820132"/>
              <a:gd name="connsiteX83" fmla="*/ 1152751 w 1269760"/>
              <a:gd name="connsiteY83" fmla="*/ 78005 h 1820132"/>
              <a:gd name="connsiteX84" fmla="*/ 1178753 w 1269760"/>
              <a:gd name="connsiteY84" fmla="*/ 60671 h 1820132"/>
              <a:gd name="connsiteX85" fmla="*/ 1196088 w 1269760"/>
              <a:gd name="connsiteY85" fmla="*/ 39003 h 1820132"/>
              <a:gd name="connsiteX86" fmla="*/ 1209089 w 1269760"/>
              <a:gd name="connsiteY86" fmla="*/ 34669 h 1820132"/>
              <a:gd name="connsiteX87" fmla="*/ 1222090 w 1269760"/>
              <a:gd name="connsiteY87" fmla="*/ 26002 h 1820132"/>
              <a:gd name="connsiteX88" fmla="*/ 1239424 w 1269760"/>
              <a:gd name="connsiteY88" fmla="*/ 21668 h 1820132"/>
              <a:gd name="connsiteX89" fmla="*/ 1252425 w 1269760"/>
              <a:gd name="connsiteY89" fmla="*/ 17334 h 1820132"/>
              <a:gd name="connsiteX90" fmla="*/ 1269760 w 1269760"/>
              <a:gd name="connsiteY9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76702 w 1269760"/>
              <a:gd name="connsiteY40" fmla="*/ 784390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28706 w 1269760"/>
              <a:gd name="connsiteY43" fmla="*/ 736720 h 1820132"/>
              <a:gd name="connsiteX44" fmla="*/ 563375 w 1269760"/>
              <a:gd name="connsiteY44" fmla="*/ 728053 h 1820132"/>
              <a:gd name="connsiteX45" fmla="*/ 602378 w 1269760"/>
              <a:gd name="connsiteY45" fmla="*/ 719386 h 1820132"/>
              <a:gd name="connsiteX46" fmla="*/ 611045 w 1269760"/>
              <a:gd name="connsiteY46" fmla="*/ 710718 h 1820132"/>
              <a:gd name="connsiteX47" fmla="*/ 637047 w 1269760"/>
              <a:gd name="connsiteY47" fmla="*/ 702051 h 1820132"/>
              <a:gd name="connsiteX48" fmla="*/ 650048 w 1269760"/>
              <a:gd name="connsiteY48" fmla="*/ 706385 h 1820132"/>
              <a:gd name="connsiteX49" fmla="*/ 663049 w 1269760"/>
              <a:gd name="connsiteY49" fmla="*/ 715052 h 1820132"/>
              <a:gd name="connsiteX50" fmla="*/ 689051 w 1269760"/>
              <a:gd name="connsiteY50" fmla="*/ 723719 h 1820132"/>
              <a:gd name="connsiteX51" fmla="*/ 715053 w 1269760"/>
              <a:gd name="connsiteY51" fmla="*/ 736720 h 1820132"/>
              <a:gd name="connsiteX52" fmla="*/ 741054 w 1269760"/>
              <a:gd name="connsiteY52" fmla="*/ 749721 h 1820132"/>
              <a:gd name="connsiteX53" fmla="*/ 775724 w 1269760"/>
              <a:gd name="connsiteY53" fmla="*/ 754055 h 1820132"/>
              <a:gd name="connsiteX54" fmla="*/ 788725 w 1269760"/>
              <a:gd name="connsiteY54" fmla="*/ 758388 h 1820132"/>
              <a:gd name="connsiteX55" fmla="*/ 858063 w 1269760"/>
              <a:gd name="connsiteY55" fmla="*/ 749721 h 1820132"/>
              <a:gd name="connsiteX56" fmla="*/ 866730 w 1269760"/>
              <a:gd name="connsiteY56" fmla="*/ 736720 h 1820132"/>
              <a:gd name="connsiteX57" fmla="*/ 875398 w 1269760"/>
              <a:gd name="connsiteY57" fmla="*/ 702051 h 1820132"/>
              <a:gd name="connsiteX58" fmla="*/ 879731 w 1269760"/>
              <a:gd name="connsiteY58" fmla="*/ 689050 h 1820132"/>
              <a:gd name="connsiteX59" fmla="*/ 888399 w 1269760"/>
              <a:gd name="connsiteY59" fmla="*/ 680383 h 1820132"/>
              <a:gd name="connsiteX60" fmla="*/ 897066 w 1269760"/>
              <a:gd name="connsiteY60" fmla="*/ 654381 h 1820132"/>
              <a:gd name="connsiteX61" fmla="*/ 901400 w 1269760"/>
              <a:gd name="connsiteY61" fmla="*/ 641380 h 1820132"/>
              <a:gd name="connsiteX62" fmla="*/ 905733 w 1269760"/>
              <a:gd name="connsiteY62" fmla="*/ 619712 h 1820132"/>
              <a:gd name="connsiteX63" fmla="*/ 892733 w 1269760"/>
              <a:gd name="connsiteY63" fmla="*/ 459367 h 1820132"/>
              <a:gd name="connsiteX64" fmla="*/ 923068 w 1269760"/>
              <a:gd name="connsiteY64" fmla="*/ 385695 h 1820132"/>
              <a:gd name="connsiteX65" fmla="*/ 940402 w 1269760"/>
              <a:gd name="connsiteY65" fmla="*/ 364026 h 1820132"/>
              <a:gd name="connsiteX66" fmla="*/ 949070 w 1269760"/>
              <a:gd name="connsiteY66" fmla="*/ 355359 h 1820132"/>
              <a:gd name="connsiteX67" fmla="*/ 962071 w 1269760"/>
              <a:gd name="connsiteY67" fmla="*/ 333691 h 1820132"/>
              <a:gd name="connsiteX68" fmla="*/ 966404 w 1269760"/>
              <a:gd name="connsiteY68" fmla="*/ 320690 h 1820132"/>
              <a:gd name="connsiteX69" fmla="*/ 983739 w 1269760"/>
              <a:gd name="connsiteY69" fmla="*/ 294688 h 1820132"/>
              <a:gd name="connsiteX70" fmla="*/ 992406 w 1269760"/>
              <a:gd name="connsiteY70" fmla="*/ 281687 h 1820132"/>
              <a:gd name="connsiteX71" fmla="*/ 1009741 w 1269760"/>
              <a:gd name="connsiteY71" fmla="*/ 247018 h 1820132"/>
              <a:gd name="connsiteX72" fmla="*/ 1031409 w 1269760"/>
              <a:gd name="connsiteY72" fmla="*/ 208015 h 1820132"/>
              <a:gd name="connsiteX73" fmla="*/ 1040076 w 1269760"/>
              <a:gd name="connsiteY73" fmla="*/ 195014 h 1820132"/>
              <a:gd name="connsiteX74" fmla="*/ 1057411 w 1269760"/>
              <a:gd name="connsiteY74" fmla="*/ 177679 h 1820132"/>
              <a:gd name="connsiteX75" fmla="*/ 1066078 w 1269760"/>
              <a:gd name="connsiteY75" fmla="*/ 164678 h 1820132"/>
              <a:gd name="connsiteX76" fmla="*/ 1070412 w 1269760"/>
              <a:gd name="connsiteY76" fmla="*/ 151677 h 1820132"/>
              <a:gd name="connsiteX77" fmla="*/ 1083413 w 1269760"/>
              <a:gd name="connsiteY77" fmla="*/ 147344 h 1820132"/>
              <a:gd name="connsiteX78" fmla="*/ 1105081 w 1269760"/>
              <a:gd name="connsiteY78" fmla="*/ 125676 h 1820132"/>
              <a:gd name="connsiteX79" fmla="*/ 1122416 w 1269760"/>
              <a:gd name="connsiteY79" fmla="*/ 108341 h 1820132"/>
              <a:gd name="connsiteX80" fmla="*/ 1131083 w 1269760"/>
              <a:gd name="connsiteY80" fmla="*/ 95340 h 1820132"/>
              <a:gd name="connsiteX81" fmla="*/ 1144084 w 1269760"/>
              <a:gd name="connsiteY81" fmla="*/ 91006 h 1820132"/>
              <a:gd name="connsiteX82" fmla="*/ 1152751 w 1269760"/>
              <a:gd name="connsiteY82" fmla="*/ 78005 h 1820132"/>
              <a:gd name="connsiteX83" fmla="*/ 1178753 w 1269760"/>
              <a:gd name="connsiteY83" fmla="*/ 60671 h 1820132"/>
              <a:gd name="connsiteX84" fmla="*/ 1196088 w 1269760"/>
              <a:gd name="connsiteY84" fmla="*/ 39003 h 1820132"/>
              <a:gd name="connsiteX85" fmla="*/ 1209089 w 1269760"/>
              <a:gd name="connsiteY85" fmla="*/ 34669 h 1820132"/>
              <a:gd name="connsiteX86" fmla="*/ 1222090 w 1269760"/>
              <a:gd name="connsiteY86" fmla="*/ 26002 h 1820132"/>
              <a:gd name="connsiteX87" fmla="*/ 1239424 w 1269760"/>
              <a:gd name="connsiteY87" fmla="*/ 21668 h 1820132"/>
              <a:gd name="connsiteX88" fmla="*/ 1252425 w 1269760"/>
              <a:gd name="connsiteY88" fmla="*/ 17334 h 1820132"/>
              <a:gd name="connsiteX89" fmla="*/ 1269760 w 1269760"/>
              <a:gd name="connsiteY8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28706 w 1269760"/>
              <a:gd name="connsiteY43" fmla="*/ 736720 h 1820132"/>
              <a:gd name="connsiteX44" fmla="*/ 563375 w 1269760"/>
              <a:gd name="connsiteY44" fmla="*/ 728053 h 1820132"/>
              <a:gd name="connsiteX45" fmla="*/ 602378 w 1269760"/>
              <a:gd name="connsiteY45" fmla="*/ 719386 h 1820132"/>
              <a:gd name="connsiteX46" fmla="*/ 611045 w 1269760"/>
              <a:gd name="connsiteY46" fmla="*/ 710718 h 1820132"/>
              <a:gd name="connsiteX47" fmla="*/ 637047 w 1269760"/>
              <a:gd name="connsiteY47" fmla="*/ 702051 h 1820132"/>
              <a:gd name="connsiteX48" fmla="*/ 650048 w 1269760"/>
              <a:gd name="connsiteY48" fmla="*/ 706385 h 1820132"/>
              <a:gd name="connsiteX49" fmla="*/ 663049 w 1269760"/>
              <a:gd name="connsiteY49" fmla="*/ 715052 h 1820132"/>
              <a:gd name="connsiteX50" fmla="*/ 689051 w 1269760"/>
              <a:gd name="connsiteY50" fmla="*/ 723719 h 1820132"/>
              <a:gd name="connsiteX51" fmla="*/ 715053 w 1269760"/>
              <a:gd name="connsiteY51" fmla="*/ 736720 h 1820132"/>
              <a:gd name="connsiteX52" fmla="*/ 741054 w 1269760"/>
              <a:gd name="connsiteY52" fmla="*/ 749721 h 1820132"/>
              <a:gd name="connsiteX53" fmla="*/ 775724 w 1269760"/>
              <a:gd name="connsiteY53" fmla="*/ 754055 h 1820132"/>
              <a:gd name="connsiteX54" fmla="*/ 788725 w 1269760"/>
              <a:gd name="connsiteY54" fmla="*/ 758388 h 1820132"/>
              <a:gd name="connsiteX55" fmla="*/ 858063 w 1269760"/>
              <a:gd name="connsiteY55" fmla="*/ 749721 h 1820132"/>
              <a:gd name="connsiteX56" fmla="*/ 866730 w 1269760"/>
              <a:gd name="connsiteY56" fmla="*/ 736720 h 1820132"/>
              <a:gd name="connsiteX57" fmla="*/ 875398 w 1269760"/>
              <a:gd name="connsiteY57" fmla="*/ 702051 h 1820132"/>
              <a:gd name="connsiteX58" fmla="*/ 879731 w 1269760"/>
              <a:gd name="connsiteY58" fmla="*/ 689050 h 1820132"/>
              <a:gd name="connsiteX59" fmla="*/ 888399 w 1269760"/>
              <a:gd name="connsiteY59" fmla="*/ 680383 h 1820132"/>
              <a:gd name="connsiteX60" fmla="*/ 897066 w 1269760"/>
              <a:gd name="connsiteY60" fmla="*/ 654381 h 1820132"/>
              <a:gd name="connsiteX61" fmla="*/ 901400 w 1269760"/>
              <a:gd name="connsiteY61" fmla="*/ 641380 h 1820132"/>
              <a:gd name="connsiteX62" fmla="*/ 905733 w 1269760"/>
              <a:gd name="connsiteY62" fmla="*/ 619712 h 1820132"/>
              <a:gd name="connsiteX63" fmla="*/ 892733 w 1269760"/>
              <a:gd name="connsiteY63" fmla="*/ 459367 h 1820132"/>
              <a:gd name="connsiteX64" fmla="*/ 923068 w 1269760"/>
              <a:gd name="connsiteY64" fmla="*/ 385695 h 1820132"/>
              <a:gd name="connsiteX65" fmla="*/ 940402 w 1269760"/>
              <a:gd name="connsiteY65" fmla="*/ 364026 h 1820132"/>
              <a:gd name="connsiteX66" fmla="*/ 949070 w 1269760"/>
              <a:gd name="connsiteY66" fmla="*/ 355359 h 1820132"/>
              <a:gd name="connsiteX67" fmla="*/ 962071 w 1269760"/>
              <a:gd name="connsiteY67" fmla="*/ 333691 h 1820132"/>
              <a:gd name="connsiteX68" fmla="*/ 966404 w 1269760"/>
              <a:gd name="connsiteY68" fmla="*/ 320690 h 1820132"/>
              <a:gd name="connsiteX69" fmla="*/ 983739 w 1269760"/>
              <a:gd name="connsiteY69" fmla="*/ 294688 h 1820132"/>
              <a:gd name="connsiteX70" fmla="*/ 992406 w 1269760"/>
              <a:gd name="connsiteY70" fmla="*/ 281687 h 1820132"/>
              <a:gd name="connsiteX71" fmla="*/ 1009741 w 1269760"/>
              <a:gd name="connsiteY71" fmla="*/ 247018 h 1820132"/>
              <a:gd name="connsiteX72" fmla="*/ 1031409 w 1269760"/>
              <a:gd name="connsiteY72" fmla="*/ 208015 h 1820132"/>
              <a:gd name="connsiteX73" fmla="*/ 1040076 w 1269760"/>
              <a:gd name="connsiteY73" fmla="*/ 195014 h 1820132"/>
              <a:gd name="connsiteX74" fmla="*/ 1057411 w 1269760"/>
              <a:gd name="connsiteY74" fmla="*/ 177679 h 1820132"/>
              <a:gd name="connsiteX75" fmla="*/ 1066078 w 1269760"/>
              <a:gd name="connsiteY75" fmla="*/ 164678 h 1820132"/>
              <a:gd name="connsiteX76" fmla="*/ 1070412 w 1269760"/>
              <a:gd name="connsiteY76" fmla="*/ 151677 h 1820132"/>
              <a:gd name="connsiteX77" fmla="*/ 1083413 w 1269760"/>
              <a:gd name="connsiteY77" fmla="*/ 147344 h 1820132"/>
              <a:gd name="connsiteX78" fmla="*/ 1105081 w 1269760"/>
              <a:gd name="connsiteY78" fmla="*/ 125676 h 1820132"/>
              <a:gd name="connsiteX79" fmla="*/ 1122416 w 1269760"/>
              <a:gd name="connsiteY79" fmla="*/ 108341 h 1820132"/>
              <a:gd name="connsiteX80" fmla="*/ 1131083 w 1269760"/>
              <a:gd name="connsiteY80" fmla="*/ 95340 h 1820132"/>
              <a:gd name="connsiteX81" fmla="*/ 1144084 w 1269760"/>
              <a:gd name="connsiteY81" fmla="*/ 91006 h 1820132"/>
              <a:gd name="connsiteX82" fmla="*/ 1152751 w 1269760"/>
              <a:gd name="connsiteY82" fmla="*/ 78005 h 1820132"/>
              <a:gd name="connsiteX83" fmla="*/ 1178753 w 1269760"/>
              <a:gd name="connsiteY83" fmla="*/ 60671 h 1820132"/>
              <a:gd name="connsiteX84" fmla="*/ 1196088 w 1269760"/>
              <a:gd name="connsiteY84" fmla="*/ 39003 h 1820132"/>
              <a:gd name="connsiteX85" fmla="*/ 1209089 w 1269760"/>
              <a:gd name="connsiteY85" fmla="*/ 34669 h 1820132"/>
              <a:gd name="connsiteX86" fmla="*/ 1222090 w 1269760"/>
              <a:gd name="connsiteY86" fmla="*/ 26002 h 1820132"/>
              <a:gd name="connsiteX87" fmla="*/ 1239424 w 1269760"/>
              <a:gd name="connsiteY87" fmla="*/ 21668 h 1820132"/>
              <a:gd name="connsiteX88" fmla="*/ 1252425 w 1269760"/>
              <a:gd name="connsiteY88" fmla="*/ 17334 h 1820132"/>
              <a:gd name="connsiteX89" fmla="*/ 1269760 w 1269760"/>
              <a:gd name="connsiteY8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15705 w 1269760"/>
              <a:gd name="connsiteY42" fmla="*/ 741054 h 1820132"/>
              <a:gd name="connsiteX43" fmla="*/ 563375 w 1269760"/>
              <a:gd name="connsiteY43" fmla="*/ 728053 h 1820132"/>
              <a:gd name="connsiteX44" fmla="*/ 602378 w 1269760"/>
              <a:gd name="connsiteY44" fmla="*/ 719386 h 1820132"/>
              <a:gd name="connsiteX45" fmla="*/ 611045 w 1269760"/>
              <a:gd name="connsiteY45" fmla="*/ 710718 h 1820132"/>
              <a:gd name="connsiteX46" fmla="*/ 637047 w 1269760"/>
              <a:gd name="connsiteY46" fmla="*/ 702051 h 1820132"/>
              <a:gd name="connsiteX47" fmla="*/ 650048 w 1269760"/>
              <a:gd name="connsiteY47" fmla="*/ 706385 h 1820132"/>
              <a:gd name="connsiteX48" fmla="*/ 663049 w 1269760"/>
              <a:gd name="connsiteY48" fmla="*/ 715052 h 1820132"/>
              <a:gd name="connsiteX49" fmla="*/ 689051 w 1269760"/>
              <a:gd name="connsiteY49" fmla="*/ 723719 h 1820132"/>
              <a:gd name="connsiteX50" fmla="*/ 715053 w 1269760"/>
              <a:gd name="connsiteY50" fmla="*/ 736720 h 1820132"/>
              <a:gd name="connsiteX51" fmla="*/ 741054 w 1269760"/>
              <a:gd name="connsiteY51" fmla="*/ 749721 h 1820132"/>
              <a:gd name="connsiteX52" fmla="*/ 775724 w 1269760"/>
              <a:gd name="connsiteY52" fmla="*/ 754055 h 1820132"/>
              <a:gd name="connsiteX53" fmla="*/ 788725 w 1269760"/>
              <a:gd name="connsiteY53" fmla="*/ 758388 h 1820132"/>
              <a:gd name="connsiteX54" fmla="*/ 858063 w 1269760"/>
              <a:gd name="connsiteY54" fmla="*/ 749721 h 1820132"/>
              <a:gd name="connsiteX55" fmla="*/ 866730 w 1269760"/>
              <a:gd name="connsiteY55" fmla="*/ 736720 h 1820132"/>
              <a:gd name="connsiteX56" fmla="*/ 875398 w 1269760"/>
              <a:gd name="connsiteY56" fmla="*/ 702051 h 1820132"/>
              <a:gd name="connsiteX57" fmla="*/ 879731 w 1269760"/>
              <a:gd name="connsiteY57" fmla="*/ 689050 h 1820132"/>
              <a:gd name="connsiteX58" fmla="*/ 888399 w 1269760"/>
              <a:gd name="connsiteY58" fmla="*/ 680383 h 1820132"/>
              <a:gd name="connsiteX59" fmla="*/ 897066 w 1269760"/>
              <a:gd name="connsiteY59" fmla="*/ 654381 h 1820132"/>
              <a:gd name="connsiteX60" fmla="*/ 901400 w 1269760"/>
              <a:gd name="connsiteY60" fmla="*/ 641380 h 1820132"/>
              <a:gd name="connsiteX61" fmla="*/ 905733 w 1269760"/>
              <a:gd name="connsiteY61" fmla="*/ 619712 h 1820132"/>
              <a:gd name="connsiteX62" fmla="*/ 892733 w 1269760"/>
              <a:gd name="connsiteY62" fmla="*/ 459367 h 1820132"/>
              <a:gd name="connsiteX63" fmla="*/ 923068 w 1269760"/>
              <a:gd name="connsiteY63" fmla="*/ 385695 h 1820132"/>
              <a:gd name="connsiteX64" fmla="*/ 940402 w 1269760"/>
              <a:gd name="connsiteY64" fmla="*/ 364026 h 1820132"/>
              <a:gd name="connsiteX65" fmla="*/ 949070 w 1269760"/>
              <a:gd name="connsiteY65" fmla="*/ 355359 h 1820132"/>
              <a:gd name="connsiteX66" fmla="*/ 962071 w 1269760"/>
              <a:gd name="connsiteY66" fmla="*/ 333691 h 1820132"/>
              <a:gd name="connsiteX67" fmla="*/ 966404 w 1269760"/>
              <a:gd name="connsiteY67" fmla="*/ 320690 h 1820132"/>
              <a:gd name="connsiteX68" fmla="*/ 983739 w 1269760"/>
              <a:gd name="connsiteY68" fmla="*/ 294688 h 1820132"/>
              <a:gd name="connsiteX69" fmla="*/ 992406 w 1269760"/>
              <a:gd name="connsiteY69" fmla="*/ 281687 h 1820132"/>
              <a:gd name="connsiteX70" fmla="*/ 1009741 w 1269760"/>
              <a:gd name="connsiteY70" fmla="*/ 247018 h 1820132"/>
              <a:gd name="connsiteX71" fmla="*/ 1031409 w 1269760"/>
              <a:gd name="connsiteY71" fmla="*/ 208015 h 1820132"/>
              <a:gd name="connsiteX72" fmla="*/ 1040076 w 1269760"/>
              <a:gd name="connsiteY72" fmla="*/ 195014 h 1820132"/>
              <a:gd name="connsiteX73" fmla="*/ 1057411 w 1269760"/>
              <a:gd name="connsiteY73" fmla="*/ 177679 h 1820132"/>
              <a:gd name="connsiteX74" fmla="*/ 1066078 w 1269760"/>
              <a:gd name="connsiteY74" fmla="*/ 164678 h 1820132"/>
              <a:gd name="connsiteX75" fmla="*/ 1070412 w 1269760"/>
              <a:gd name="connsiteY75" fmla="*/ 151677 h 1820132"/>
              <a:gd name="connsiteX76" fmla="*/ 1083413 w 1269760"/>
              <a:gd name="connsiteY76" fmla="*/ 147344 h 1820132"/>
              <a:gd name="connsiteX77" fmla="*/ 1105081 w 1269760"/>
              <a:gd name="connsiteY77" fmla="*/ 125676 h 1820132"/>
              <a:gd name="connsiteX78" fmla="*/ 1122416 w 1269760"/>
              <a:gd name="connsiteY78" fmla="*/ 108341 h 1820132"/>
              <a:gd name="connsiteX79" fmla="*/ 1131083 w 1269760"/>
              <a:gd name="connsiteY79" fmla="*/ 95340 h 1820132"/>
              <a:gd name="connsiteX80" fmla="*/ 1144084 w 1269760"/>
              <a:gd name="connsiteY80" fmla="*/ 91006 h 1820132"/>
              <a:gd name="connsiteX81" fmla="*/ 1152751 w 1269760"/>
              <a:gd name="connsiteY81" fmla="*/ 78005 h 1820132"/>
              <a:gd name="connsiteX82" fmla="*/ 1178753 w 1269760"/>
              <a:gd name="connsiteY82" fmla="*/ 60671 h 1820132"/>
              <a:gd name="connsiteX83" fmla="*/ 1196088 w 1269760"/>
              <a:gd name="connsiteY83" fmla="*/ 39003 h 1820132"/>
              <a:gd name="connsiteX84" fmla="*/ 1209089 w 1269760"/>
              <a:gd name="connsiteY84" fmla="*/ 34669 h 1820132"/>
              <a:gd name="connsiteX85" fmla="*/ 1222090 w 1269760"/>
              <a:gd name="connsiteY85" fmla="*/ 26002 h 1820132"/>
              <a:gd name="connsiteX86" fmla="*/ 1239424 w 1269760"/>
              <a:gd name="connsiteY86" fmla="*/ 21668 h 1820132"/>
              <a:gd name="connsiteX87" fmla="*/ 1252425 w 1269760"/>
              <a:gd name="connsiteY87" fmla="*/ 17334 h 1820132"/>
              <a:gd name="connsiteX88" fmla="*/ 1269760 w 1269760"/>
              <a:gd name="connsiteY8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68687 w 1269760"/>
              <a:gd name="connsiteY26" fmla="*/ 1087746 h 1820132"/>
              <a:gd name="connsiteX27" fmla="*/ 273020 w 1269760"/>
              <a:gd name="connsiteY27" fmla="*/ 1074745 h 1820132"/>
              <a:gd name="connsiteX28" fmla="*/ 290355 w 1269760"/>
              <a:gd name="connsiteY28" fmla="*/ 1053077 h 1820132"/>
              <a:gd name="connsiteX29" fmla="*/ 294689 w 1269760"/>
              <a:gd name="connsiteY29" fmla="*/ 1040076 h 1820132"/>
              <a:gd name="connsiteX30" fmla="*/ 312023 w 1269760"/>
              <a:gd name="connsiteY30" fmla="*/ 1014074 h 1820132"/>
              <a:gd name="connsiteX31" fmla="*/ 316357 w 1269760"/>
              <a:gd name="connsiteY31" fmla="*/ 1001073 h 1820132"/>
              <a:gd name="connsiteX32" fmla="*/ 325024 w 1269760"/>
              <a:gd name="connsiteY32" fmla="*/ 983738 h 1820132"/>
              <a:gd name="connsiteX33" fmla="*/ 333691 w 1269760"/>
              <a:gd name="connsiteY33" fmla="*/ 949069 h 1820132"/>
              <a:gd name="connsiteX34" fmla="*/ 351026 w 1269760"/>
              <a:gd name="connsiteY34" fmla="*/ 931734 h 1820132"/>
              <a:gd name="connsiteX35" fmla="*/ 359693 w 1269760"/>
              <a:gd name="connsiteY35" fmla="*/ 918733 h 1820132"/>
              <a:gd name="connsiteX36" fmla="*/ 381362 w 1269760"/>
              <a:gd name="connsiteY36" fmla="*/ 897065 h 1820132"/>
              <a:gd name="connsiteX37" fmla="*/ 394363 w 1269760"/>
              <a:gd name="connsiteY37" fmla="*/ 871063 h 1820132"/>
              <a:gd name="connsiteX38" fmla="*/ 398696 w 1269760"/>
              <a:gd name="connsiteY38" fmla="*/ 858062 h 1820132"/>
              <a:gd name="connsiteX39" fmla="*/ 429032 w 1269760"/>
              <a:gd name="connsiteY39" fmla="*/ 836394 h 1820132"/>
              <a:gd name="connsiteX40" fmla="*/ 446366 w 1269760"/>
              <a:gd name="connsiteY40" fmla="*/ 797391 h 1820132"/>
              <a:gd name="connsiteX41" fmla="*/ 502704 w 1269760"/>
              <a:gd name="connsiteY41" fmla="*/ 749721 h 1820132"/>
              <a:gd name="connsiteX42" fmla="*/ 528706 w 1269760"/>
              <a:gd name="connsiteY42" fmla="*/ 723720 h 1820132"/>
              <a:gd name="connsiteX43" fmla="*/ 563375 w 1269760"/>
              <a:gd name="connsiteY43" fmla="*/ 728053 h 1820132"/>
              <a:gd name="connsiteX44" fmla="*/ 602378 w 1269760"/>
              <a:gd name="connsiteY44" fmla="*/ 719386 h 1820132"/>
              <a:gd name="connsiteX45" fmla="*/ 611045 w 1269760"/>
              <a:gd name="connsiteY45" fmla="*/ 710718 h 1820132"/>
              <a:gd name="connsiteX46" fmla="*/ 637047 w 1269760"/>
              <a:gd name="connsiteY46" fmla="*/ 702051 h 1820132"/>
              <a:gd name="connsiteX47" fmla="*/ 650048 w 1269760"/>
              <a:gd name="connsiteY47" fmla="*/ 706385 h 1820132"/>
              <a:gd name="connsiteX48" fmla="*/ 663049 w 1269760"/>
              <a:gd name="connsiteY48" fmla="*/ 715052 h 1820132"/>
              <a:gd name="connsiteX49" fmla="*/ 689051 w 1269760"/>
              <a:gd name="connsiteY49" fmla="*/ 723719 h 1820132"/>
              <a:gd name="connsiteX50" fmla="*/ 715053 w 1269760"/>
              <a:gd name="connsiteY50" fmla="*/ 736720 h 1820132"/>
              <a:gd name="connsiteX51" fmla="*/ 741054 w 1269760"/>
              <a:gd name="connsiteY51" fmla="*/ 749721 h 1820132"/>
              <a:gd name="connsiteX52" fmla="*/ 775724 w 1269760"/>
              <a:gd name="connsiteY52" fmla="*/ 754055 h 1820132"/>
              <a:gd name="connsiteX53" fmla="*/ 788725 w 1269760"/>
              <a:gd name="connsiteY53" fmla="*/ 758388 h 1820132"/>
              <a:gd name="connsiteX54" fmla="*/ 858063 w 1269760"/>
              <a:gd name="connsiteY54" fmla="*/ 749721 h 1820132"/>
              <a:gd name="connsiteX55" fmla="*/ 866730 w 1269760"/>
              <a:gd name="connsiteY55" fmla="*/ 736720 h 1820132"/>
              <a:gd name="connsiteX56" fmla="*/ 875398 w 1269760"/>
              <a:gd name="connsiteY56" fmla="*/ 702051 h 1820132"/>
              <a:gd name="connsiteX57" fmla="*/ 879731 w 1269760"/>
              <a:gd name="connsiteY57" fmla="*/ 689050 h 1820132"/>
              <a:gd name="connsiteX58" fmla="*/ 888399 w 1269760"/>
              <a:gd name="connsiteY58" fmla="*/ 680383 h 1820132"/>
              <a:gd name="connsiteX59" fmla="*/ 897066 w 1269760"/>
              <a:gd name="connsiteY59" fmla="*/ 654381 h 1820132"/>
              <a:gd name="connsiteX60" fmla="*/ 901400 w 1269760"/>
              <a:gd name="connsiteY60" fmla="*/ 641380 h 1820132"/>
              <a:gd name="connsiteX61" fmla="*/ 905733 w 1269760"/>
              <a:gd name="connsiteY61" fmla="*/ 619712 h 1820132"/>
              <a:gd name="connsiteX62" fmla="*/ 892733 w 1269760"/>
              <a:gd name="connsiteY62" fmla="*/ 459367 h 1820132"/>
              <a:gd name="connsiteX63" fmla="*/ 923068 w 1269760"/>
              <a:gd name="connsiteY63" fmla="*/ 385695 h 1820132"/>
              <a:gd name="connsiteX64" fmla="*/ 940402 w 1269760"/>
              <a:gd name="connsiteY64" fmla="*/ 364026 h 1820132"/>
              <a:gd name="connsiteX65" fmla="*/ 949070 w 1269760"/>
              <a:gd name="connsiteY65" fmla="*/ 355359 h 1820132"/>
              <a:gd name="connsiteX66" fmla="*/ 962071 w 1269760"/>
              <a:gd name="connsiteY66" fmla="*/ 333691 h 1820132"/>
              <a:gd name="connsiteX67" fmla="*/ 966404 w 1269760"/>
              <a:gd name="connsiteY67" fmla="*/ 320690 h 1820132"/>
              <a:gd name="connsiteX68" fmla="*/ 983739 w 1269760"/>
              <a:gd name="connsiteY68" fmla="*/ 294688 h 1820132"/>
              <a:gd name="connsiteX69" fmla="*/ 992406 w 1269760"/>
              <a:gd name="connsiteY69" fmla="*/ 281687 h 1820132"/>
              <a:gd name="connsiteX70" fmla="*/ 1009741 w 1269760"/>
              <a:gd name="connsiteY70" fmla="*/ 247018 h 1820132"/>
              <a:gd name="connsiteX71" fmla="*/ 1031409 w 1269760"/>
              <a:gd name="connsiteY71" fmla="*/ 208015 h 1820132"/>
              <a:gd name="connsiteX72" fmla="*/ 1040076 w 1269760"/>
              <a:gd name="connsiteY72" fmla="*/ 195014 h 1820132"/>
              <a:gd name="connsiteX73" fmla="*/ 1057411 w 1269760"/>
              <a:gd name="connsiteY73" fmla="*/ 177679 h 1820132"/>
              <a:gd name="connsiteX74" fmla="*/ 1066078 w 1269760"/>
              <a:gd name="connsiteY74" fmla="*/ 164678 h 1820132"/>
              <a:gd name="connsiteX75" fmla="*/ 1070412 w 1269760"/>
              <a:gd name="connsiteY75" fmla="*/ 151677 h 1820132"/>
              <a:gd name="connsiteX76" fmla="*/ 1083413 w 1269760"/>
              <a:gd name="connsiteY76" fmla="*/ 147344 h 1820132"/>
              <a:gd name="connsiteX77" fmla="*/ 1105081 w 1269760"/>
              <a:gd name="connsiteY77" fmla="*/ 125676 h 1820132"/>
              <a:gd name="connsiteX78" fmla="*/ 1122416 w 1269760"/>
              <a:gd name="connsiteY78" fmla="*/ 108341 h 1820132"/>
              <a:gd name="connsiteX79" fmla="*/ 1131083 w 1269760"/>
              <a:gd name="connsiteY79" fmla="*/ 95340 h 1820132"/>
              <a:gd name="connsiteX80" fmla="*/ 1144084 w 1269760"/>
              <a:gd name="connsiteY80" fmla="*/ 91006 h 1820132"/>
              <a:gd name="connsiteX81" fmla="*/ 1152751 w 1269760"/>
              <a:gd name="connsiteY81" fmla="*/ 78005 h 1820132"/>
              <a:gd name="connsiteX82" fmla="*/ 1178753 w 1269760"/>
              <a:gd name="connsiteY82" fmla="*/ 60671 h 1820132"/>
              <a:gd name="connsiteX83" fmla="*/ 1196088 w 1269760"/>
              <a:gd name="connsiteY83" fmla="*/ 39003 h 1820132"/>
              <a:gd name="connsiteX84" fmla="*/ 1209089 w 1269760"/>
              <a:gd name="connsiteY84" fmla="*/ 34669 h 1820132"/>
              <a:gd name="connsiteX85" fmla="*/ 1222090 w 1269760"/>
              <a:gd name="connsiteY85" fmla="*/ 26002 h 1820132"/>
              <a:gd name="connsiteX86" fmla="*/ 1239424 w 1269760"/>
              <a:gd name="connsiteY86" fmla="*/ 21668 h 1820132"/>
              <a:gd name="connsiteX87" fmla="*/ 1252425 w 1269760"/>
              <a:gd name="connsiteY87" fmla="*/ 17334 h 1820132"/>
              <a:gd name="connsiteX88" fmla="*/ 1269760 w 1269760"/>
              <a:gd name="connsiteY8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1017 w 1269760"/>
              <a:gd name="connsiteY22" fmla="*/ 1200421 h 1820132"/>
              <a:gd name="connsiteX23" fmla="*/ 229684 w 1269760"/>
              <a:gd name="connsiteY23" fmla="*/ 1165751 h 1820132"/>
              <a:gd name="connsiteX24" fmla="*/ 238351 w 1269760"/>
              <a:gd name="connsiteY24" fmla="*/ 1152750 h 1820132"/>
              <a:gd name="connsiteX25" fmla="*/ 260019 w 1269760"/>
              <a:gd name="connsiteY25" fmla="*/ 1113748 h 1820132"/>
              <a:gd name="connsiteX26" fmla="*/ 273020 w 1269760"/>
              <a:gd name="connsiteY26" fmla="*/ 1074745 h 1820132"/>
              <a:gd name="connsiteX27" fmla="*/ 290355 w 1269760"/>
              <a:gd name="connsiteY27" fmla="*/ 1053077 h 1820132"/>
              <a:gd name="connsiteX28" fmla="*/ 294689 w 1269760"/>
              <a:gd name="connsiteY28" fmla="*/ 1040076 h 1820132"/>
              <a:gd name="connsiteX29" fmla="*/ 312023 w 1269760"/>
              <a:gd name="connsiteY29" fmla="*/ 1014074 h 1820132"/>
              <a:gd name="connsiteX30" fmla="*/ 316357 w 1269760"/>
              <a:gd name="connsiteY30" fmla="*/ 1001073 h 1820132"/>
              <a:gd name="connsiteX31" fmla="*/ 325024 w 1269760"/>
              <a:gd name="connsiteY31" fmla="*/ 983738 h 1820132"/>
              <a:gd name="connsiteX32" fmla="*/ 333691 w 1269760"/>
              <a:gd name="connsiteY32" fmla="*/ 949069 h 1820132"/>
              <a:gd name="connsiteX33" fmla="*/ 351026 w 1269760"/>
              <a:gd name="connsiteY33" fmla="*/ 931734 h 1820132"/>
              <a:gd name="connsiteX34" fmla="*/ 359693 w 1269760"/>
              <a:gd name="connsiteY34" fmla="*/ 918733 h 1820132"/>
              <a:gd name="connsiteX35" fmla="*/ 381362 w 1269760"/>
              <a:gd name="connsiteY35" fmla="*/ 897065 h 1820132"/>
              <a:gd name="connsiteX36" fmla="*/ 394363 w 1269760"/>
              <a:gd name="connsiteY36" fmla="*/ 871063 h 1820132"/>
              <a:gd name="connsiteX37" fmla="*/ 398696 w 1269760"/>
              <a:gd name="connsiteY37" fmla="*/ 858062 h 1820132"/>
              <a:gd name="connsiteX38" fmla="*/ 429032 w 1269760"/>
              <a:gd name="connsiteY38" fmla="*/ 836394 h 1820132"/>
              <a:gd name="connsiteX39" fmla="*/ 446366 w 1269760"/>
              <a:gd name="connsiteY39" fmla="*/ 797391 h 1820132"/>
              <a:gd name="connsiteX40" fmla="*/ 502704 w 1269760"/>
              <a:gd name="connsiteY40" fmla="*/ 749721 h 1820132"/>
              <a:gd name="connsiteX41" fmla="*/ 528706 w 1269760"/>
              <a:gd name="connsiteY41" fmla="*/ 723720 h 1820132"/>
              <a:gd name="connsiteX42" fmla="*/ 563375 w 1269760"/>
              <a:gd name="connsiteY42" fmla="*/ 728053 h 1820132"/>
              <a:gd name="connsiteX43" fmla="*/ 602378 w 1269760"/>
              <a:gd name="connsiteY43" fmla="*/ 719386 h 1820132"/>
              <a:gd name="connsiteX44" fmla="*/ 611045 w 1269760"/>
              <a:gd name="connsiteY44" fmla="*/ 710718 h 1820132"/>
              <a:gd name="connsiteX45" fmla="*/ 637047 w 1269760"/>
              <a:gd name="connsiteY45" fmla="*/ 702051 h 1820132"/>
              <a:gd name="connsiteX46" fmla="*/ 650048 w 1269760"/>
              <a:gd name="connsiteY46" fmla="*/ 706385 h 1820132"/>
              <a:gd name="connsiteX47" fmla="*/ 663049 w 1269760"/>
              <a:gd name="connsiteY47" fmla="*/ 715052 h 1820132"/>
              <a:gd name="connsiteX48" fmla="*/ 689051 w 1269760"/>
              <a:gd name="connsiteY48" fmla="*/ 723719 h 1820132"/>
              <a:gd name="connsiteX49" fmla="*/ 715053 w 1269760"/>
              <a:gd name="connsiteY49" fmla="*/ 736720 h 1820132"/>
              <a:gd name="connsiteX50" fmla="*/ 741054 w 1269760"/>
              <a:gd name="connsiteY50" fmla="*/ 749721 h 1820132"/>
              <a:gd name="connsiteX51" fmla="*/ 775724 w 1269760"/>
              <a:gd name="connsiteY51" fmla="*/ 754055 h 1820132"/>
              <a:gd name="connsiteX52" fmla="*/ 788725 w 1269760"/>
              <a:gd name="connsiteY52" fmla="*/ 758388 h 1820132"/>
              <a:gd name="connsiteX53" fmla="*/ 858063 w 1269760"/>
              <a:gd name="connsiteY53" fmla="*/ 749721 h 1820132"/>
              <a:gd name="connsiteX54" fmla="*/ 866730 w 1269760"/>
              <a:gd name="connsiteY54" fmla="*/ 736720 h 1820132"/>
              <a:gd name="connsiteX55" fmla="*/ 875398 w 1269760"/>
              <a:gd name="connsiteY55" fmla="*/ 702051 h 1820132"/>
              <a:gd name="connsiteX56" fmla="*/ 879731 w 1269760"/>
              <a:gd name="connsiteY56" fmla="*/ 689050 h 1820132"/>
              <a:gd name="connsiteX57" fmla="*/ 888399 w 1269760"/>
              <a:gd name="connsiteY57" fmla="*/ 680383 h 1820132"/>
              <a:gd name="connsiteX58" fmla="*/ 897066 w 1269760"/>
              <a:gd name="connsiteY58" fmla="*/ 654381 h 1820132"/>
              <a:gd name="connsiteX59" fmla="*/ 901400 w 1269760"/>
              <a:gd name="connsiteY59" fmla="*/ 641380 h 1820132"/>
              <a:gd name="connsiteX60" fmla="*/ 905733 w 1269760"/>
              <a:gd name="connsiteY60" fmla="*/ 619712 h 1820132"/>
              <a:gd name="connsiteX61" fmla="*/ 892733 w 1269760"/>
              <a:gd name="connsiteY61" fmla="*/ 459367 h 1820132"/>
              <a:gd name="connsiteX62" fmla="*/ 923068 w 1269760"/>
              <a:gd name="connsiteY62" fmla="*/ 385695 h 1820132"/>
              <a:gd name="connsiteX63" fmla="*/ 940402 w 1269760"/>
              <a:gd name="connsiteY63" fmla="*/ 364026 h 1820132"/>
              <a:gd name="connsiteX64" fmla="*/ 949070 w 1269760"/>
              <a:gd name="connsiteY64" fmla="*/ 355359 h 1820132"/>
              <a:gd name="connsiteX65" fmla="*/ 962071 w 1269760"/>
              <a:gd name="connsiteY65" fmla="*/ 333691 h 1820132"/>
              <a:gd name="connsiteX66" fmla="*/ 966404 w 1269760"/>
              <a:gd name="connsiteY66" fmla="*/ 320690 h 1820132"/>
              <a:gd name="connsiteX67" fmla="*/ 983739 w 1269760"/>
              <a:gd name="connsiteY67" fmla="*/ 294688 h 1820132"/>
              <a:gd name="connsiteX68" fmla="*/ 992406 w 1269760"/>
              <a:gd name="connsiteY68" fmla="*/ 281687 h 1820132"/>
              <a:gd name="connsiteX69" fmla="*/ 1009741 w 1269760"/>
              <a:gd name="connsiteY69" fmla="*/ 247018 h 1820132"/>
              <a:gd name="connsiteX70" fmla="*/ 1031409 w 1269760"/>
              <a:gd name="connsiteY70" fmla="*/ 208015 h 1820132"/>
              <a:gd name="connsiteX71" fmla="*/ 1040076 w 1269760"/>
              <a:gd name="connsiteY71" fmla="*/ 195014 h 1820132"/>
              <a:gd name="connsiteX72" fmla="*/ 1057411 w 1269760"/>
              <a:gd name="connsiteY72" fmla="*/ 177679 h 1820132"/>
              <a:gd name="connsiteX73" fmla="*/ 1066078 w 1269760"/>
              <a:gd name="connsiteY73" fmla="*/ 164678 h 1820132"/>
              <a:gd name="connsiteX74" fmla="*/ 1070412 w 1269760"/>
              <a:gd name="connsiteY74" fmla="*/ 151677 h 1820132"/>
              <a:gd name="connsiteX75" fmla="*/ 1083413 w 1269760"/>
              <a:gd name="connsiteY75" fmla="*/ 147344 h 1820132"/>
              <a:gd name="connsiteX76" fmla="*/ 1105081 w 1269760"/>
              <a:gd name="connsiteY76" fmla="*/ 125676 h 1820132"/>
              <a:gd name="connsiteX77" fmla="*/ 1122416 w 1269760"/>
              <a:gd name="connsiteY77" fmla="*/ 108341 h 1820132"/>
              <a:gd name="connsiteX78" fmla="*/ 1131083 w 1269760"/>
              <a:gd name="connsiteY78" fmla="*/ 95340 h 1820132"/>
              <a:gd name="connsiteX79" fmla="*/ 1144084 w 1269760"/>
              <a:gd name="connsiteY79" fmla="*/ 91006 h 1820132"/>
              <a:gd name="connsiteX80" fmla="*/ 1152751 w 1269760"/>
              <a:gd name="connsiteY80" fmla="*/ 78005 h 1820132"/>
              <a:gd name="connsiteX81" fmla="*/ 1178753 w 1269760"/>
              <a:gd name="connsiteY81" fmla="*/ 60671 h 1820132"/>
              <a:gd name="connsiteX82" fmla="*/ 1196088 w 1269760"/>
              <a:gd name="connsiteY82" fmla="*/ 39003 h 1820132"/>
              <a:gd name="connsiteX83" fmla="*/ 1209089 w 1269760"/>
              <a:gd name="connsiteY83" fmla="*/ 34669 h 1820132"/>
              <a:gd name="connsiteX84" fmla="*/ 1222090 w 1269760"/>
              <a:gd name="connsiteY84" fmla="*/ 26002 h 1820132"/>
              <a:gd name="connsiteX85" fmla="*/ 1239424 w 1269760"/>
              <a:gd name="connsiteY85" fmla="*/ 21668 h 1820132"/>
              <a:gd name="connsiteX86" fmla="*/ 1252425 w 1269760"/>
              <a:gd name="connsiteY86" fmla="*/ 17334 h 1820132"/>
              <a:gd name="connsiteX87" fmla="*/ 1269760 w 1269760"/>
              <a:gd name="connsiteY8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29684 w 1269760"/>
              <a:gd name="connsiteY22" fmla="*/ 1165751 h 1820132"/>
              <a:gd name="connsiteX23" fmla="*/ 238351 w 1269760"/>
              <a:gd name="connsiteY23" fmla="*/ 1152750 h 1820132"/>
              <a:gd name="connsiteX24" fmla="*/ 260019 w 1269760"/>
              <a:gd name="connsiteY24" fmla="*/ 1113748 h 1820132"/>
              <a:gd name="connsiteX25" fmla="*/ 273020 w 1269760"/>
              <a:gd name="connsiteY25" fmla="*/ 1074745 h 1820132"/>
              <a:gd name="connsiteX26" fmla="*/ 290355 w 1269760"/>
              <a:gd name="connsiteY26" fmla="*/ 1053077 h 1820132"/>
              <a:gd name="connsiteX27" fmla="*/ 294689 w 1269760"/>
              <a:gd name="connsiteY27" fmla="*/ 1040076 h 1820132"/>
              <a:gd name="connsiteX28" fmla="*/ 312023 w 1269760"/>
              <a:gd name="connsiteY28" fmla="*/ 1014074 h 1820132"/>
              <a:gd name="connsiteX29" fmla="*/ 316357 w 1269760"/>
              <a:gd name="connsiteY29" fmla="*/ 1001073 h 1820132"/>
              <a:gd name="connsiteX30" fmla="*/ 325024 w 1269760"/>
              <a:gd name="connsiteY30" fmla="*/ 983738 h 1820132"/>
              <a:gd name="connsiteX31" fmla="*/ 333691 w 1269760"/>
              <a:gd name="connsiteY31" fmla="*/ 949069 h 1820132"/>
              <a:gd name="connsiteX32" fmla="*/ 351026 w 1269760"/>
              <a:gd name="connsiteY32" fmla="*/ 931734 h 1820132"/>
              <a:gd name="connsiteX33" fmla="*/ 359693 w 1269760"/>
              <a:gd name="connsiteY33" fmla="*/ 918733 h 1820132"/>
              <a:gd name="connsiteX34" fmla="*/ 381362 w 1269760"/>
              <a:gd name="connsiteY34" fmla="*/ 897065 h 1820132"/>
              <a:gd name="connsiteX35" fmla="*/ 394363 w 1269760"/>
              <a:gd name="connsiteY35" fmla="*/ 871063 h 1820132"/>
              <a:gd name="connsiteX36" fmla="*/ 398696 w 1269760"/>
              <a:gd name="connsiteY36" fmla="*/ 858062 h 1820132"/>
              <a:gd name="connsiteX37" fmla="*/ 429032 w 1269760"/>
              <a:gd name="connsiteY37" fmla="*/ 836394 h 1820132"/>
              <a:gd name="connsiteX38" fmla="*/ 446366 w 1269760"/>
              <a:gd name="connsiteY38" fmla="*/ 797391 h 1820132"/>
              <a:gd name="connsiteX39" fmla="*/ 502704 w 1269760"/>
              <a:gd name="connsiteY39" fmla="*/ 749721 h 1820132"/>
              <a:gd name="connsiteX40" fmla="*/ 528706 w 1269760"/>
              <a:gd name="connsiteY40" fmla="*/ 723720 h 1820132"/>
              <a:gd name="connsiteX41" fmla="*/ 563375 w 1269760"/>
              <a:gd name="connsiteY41" fmla="*/ 728053 h 1820132"/>
              <a:gd name="connsiteX42" fmla="*/ 602378 w 1269760"/>
              <a:gd name="connsiteY42" fmla="*/ 719386 h 1820132"/>
              <a:gd name="connsiteX43" fmla="*/ 611045 w 1269760"/>
              <a:gd name="connsiteY43" fmla="*/ 710718 h 1820132"/>
              <a:gd name="connsiteX44" fmla="*/ 637047 w 1269760"/>
              <a:gd name="connsiteY44" fmla="*/ 702051 h 1820132"/>
              <a:gd name="connsiteX45" fmla="*/ 650048 w 1269760"/>
              <a:gd name="connsiteY45" fmla="*/ 706385 h 1820132"/>
              <a:gd name="connsiteX46" fmla="*/ 663049 w 1269760"/>
              <a:gd name="connsiteY46" fmla="*/ 715052 h 1820132"/>
              <a:gd name="connsiteX47" fmla="*/ 689051 w 1269760"/>
              <a:gd name="connsiteY47" fmla="*/ 723719 h 1820132"/>
              <a:gd name="connsiteX48" fmla="*/ 715053 w 1269760"/>
              <a:gd name="connsiteY48" fmla="*/ 736720 h 1820132"/>
              <a:gd name="connsiteX49" fmla="*/ 741054 w 1269760"/>
              <a:gd name="connsiteY49" fmla="*/ 749721 h 1820132"/>
              <a:gd name="connsiteX50" fmla="*/ 775724 w 1269760"/>
              <a:gd name="connsiteY50" fmla="*/ 754055 h 1820132"/>
              <a:gd name="connsiteX51" fmla="*/ 788725 w 1269760"/>
              <a:gd name="connsiteY51" fmla="*/ 758388 h 1820132"/>
              <a:gd name="connsiteX52" fmla="*/ 858063 w 1269760"/>
              <a:gd name="connsiteY52" fmla="*/ 749721 h 1820132"/>
              <a:gd name="connsiteX53" fmla="*/ 866730 w 1269760"/>
              <a:gd name="connsiteY53" fmla="*/ 736720 h 1820132"/>
              <a:gd name="connsiteX54" fmla="*/ 875398 w 1269760"/>
              <a:gd name="connsiteY54" fmla="*/ 702051 h 1820132"/>
              <a:gd name="connsiteX55" fmla="*/ 879731 w 1269760"/>
              <a:gd name="connsiteY55" fmla="*/ 689050 h 1820132"/>
              <a:gd name="connsiteX56" fmla="*/ 888399 w 1269760"/>
              <a:gd name="connsiteY56" fmla="*/ 680383 h 1820132"/>
              <a:gd name="connsiteX57" fmla="*/ 897066 w 1269760"/>
              <a:gd name="connsiteY57" fmla="*/ 654381 h 1820132"/>
              <a:gd name="connsiteX58" fmla="*/ 901400 w 1269760"/>
              <a:gd name="connsiteY58" fmla="*/ 641380 h 1820132"/>
              <a:gd name="connsiteX59" fmla="*/ 905733 w 1269760"/>
              <a:gd name="connsiteY59" fmla="*/ 619712 h 1820132"/>
              <a:gd name="connsiteX60" fmla="*/ 892733 w 1269760"/>
              <a:gd name="connsiteY60" fmla="*/ 459367 h 1820132"/>
              <a:gd name="connsiteX61" fmla="*/ 923068 w 1269760"/>
              <a:gd name="connsiteY61" fmla="*/ 385695 h 1820132"/>
              <a:gd name="connsiteX62" fmla="*/ 940402 w 1269760"/>
              <a:gd name="connsiteY62" fmla="*/ 364026 h 1820132"/>
              <a:gd name="connsiteX63" fmla="*/ 949070 w 1269760"/>
              <a:gd name="connsiteY63" fmla="*/ 355359 h 1820132"/>
              <a:gd name="connsiteX64" fmla="*/ 962071 w 1269760"/>
              <a:gd name="connsiteY64" fmla="*/ 333691 h 1820132"/>
              <a:gd name="connsiteX65" fmla="*/ 966404 w 1269760"/>
              <a:gd name="connsiteY65" fmla="*/ 320690 h 1820132"/>
              <a:gd name="connsiteX66" fmla="*/ 983739 w 1269760"/>
              <a:gd name="connsiteY66" fmla="*/ 294688 h 1820132"/>
              <a:gd name="connsiteX67" fmla="*/ 992406 w 1269760"/>
              <a:gd name="connsiteY67" fmla="*/ 281687 h 1820132"/>
              <a:gd name="connsiteX68" fmla="*/ 1009741 w 1269760"/>
              <a:gd name="connsiteY68" fmla="*/ 247018 h 1820132"/>
              <a:gd name="connsiteX69" fmla="*/ 1031409 w 1269760"/>
              <a:gd name="connsiteY69" fmla="*/ 208015 h 1820132"/>
              <a:gd name="connsiteX70" fmla="*/ 1040076 w 1269760"/>
              <a:gd name="connsiteY70" fmla="*/ 195014 h 1820132"/>
              <a:gd name="connsiteX71" fmla="*/ 1057411 w 1269760"/>
              <a:gd name="connsiteY71" fmla="*/ 177679 h 1820132"/>
              <a:gd name="connsiteX72" fmla="*/ 1066078 w 1269760"/>
              <a:gd name="connsiteY72" fmla="*/ 164678 h 1820132"/>
              <a:gd name="connsiteX73" fmla="*/ 1070412 w 1269760"/>
              <a:gd name="connsiteY73" fmla="*/ 151677 h 1820132"/>
              <a:gd name="connsiteX74" fmla="*/ 1083413 w 1269760"/>
              <a:gd name="connsiteY74" fmla="*/ 147344 h 1820132"/>
              <a:gd name="connsiteX75" fmla="*/ 1105081 w 1269760"/>
              <a:gd name="connsiteY75" fmla="*/ 125676 h 1820132"/>
              <a:gd name="connsiteX76" fmla="*/ 1122416 w 1269760"/>
              <a:gd name="connsiteY76" fmla="*/ 108341 h 1820132"/>
              <a:gd name="connsiteX77" fmla="*/ 1131083 w 1269760"/>
              <a:gd name="connsiteY77" fmla="*/ 95340 h 1820132"/>
              <a:gd name="connsiteX78" fmla="*/ 1144084 w 1269760"/>
              <a:gd name="connsiteY78" fmla="*/ 91006 h 1820132"/>
              <a:gd name="connsiteX79" fmla="*/ 1152751 w 1269760"/>
              <a:gd name="connsiteY79" fmla="*/ 78005 h 1820132"/>
              <a:gd name="connsiteX80" fmla="*/ 1178753 w 1269760"/>
              <a:gd name="connsiteY80" fmla="*/ 60671 h 1820132"/>
              <a:gd name="connsiteX81" fmla="*/ 1196088 w 1269760"/>
              <a:gd name="connsiteY81" fmla="*/ 39003 h 1820132"/>
              <a:gd name="connsiteX82" fmla="*/ 1209089 w 1269760"/>
              <a:gd name="connsiteY82" fmla="*/ 34669 h 1820132"/>
              <a:gd name="connsiteX83" fmla="*/ 1222090 w 1269760"/>
              <a:gd name="connsiteY83" fmla="*/ 26002 h 1820132"/>
              <a:gd name="connsiteX84" fmla="*/ 1239424 w 1269760"/>
              <a:gd name="connsiteY84" fmla="*/ 21668 h 1820132"/>
              <a:gd name="connsiteX85" fmla="*/ 1252425 w 1269760"/>
              <a:gd name="connsiteY85" fmla="*/ 17334 h 1820132"/>
              <a:gd name="connsiteX86" fmla="*/ 1269760 w 1269760"/>
              <a:gd name="connsiteY86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0355 w 1269760"/>
              <a:gd name="connsiteY25" fmla="*/ 1053077 h 1820132"/>
              <a:gd name="connsiteX26" fmla="*/ 294689 w 1269760"/>
              <a:gd name="connsiteY26" fmla="*/ 1040076 h 1820132"/>
              <a:gd name="connsiteX27" fmla="*/ 312023 w 1269760"/>
              <a:gd name="connsiteY27" fmla="*/ 1014074 h 1820132"/>
              <a:gd name="connsiteX28" fmla="*/ 316357 w 1269760"/>
              <a:gd name="connsiteY28" fmla="*/ 1001073 h 1820132"/>
              <a:gd name="connsiteX29" fmla="*/ 325024 w 1269760"/>
              <a:gd name="connsiteY29" fmla="*/ 983738 h 1820132"/>
              <a:gd name="connsiteX30" fmla="*/ 333691 w 1269760"/>
              <a:gd name="connsiteY30" fmla="*/ 949069 h 1820132"/>
              <a:gd name="connsiteX31" fmla="*/ 351026 w 1269760"/>
              <a:gd name="connsiteY31" fmla="*/ 931734 h 1820132"/>
              <a:gd name="connsiteX32" fmla="*/ 359693 w 1269760"/>
              <a:gd name="connsiteY32" fmla="*/ 918733 h 1820132"/>
              <a:gd name="connsiteX33" fmla="*/ 381362 w 1269760"/>
              <a:gd name="connsiteY33" fmla="*/ 897065 h 1820132"/>
              <a:gd name="connsiteX34" fmla="*/ 394363 w 1269760"/>
              <a:gd name="connsiteY34" fmla="*/ 871063 h 1820132"/>
              <a:gd name="connsiteX35" fmla="*/ 398696 w 1269760"/>
              <a:gd name="connsiteY35" fmla="*/ 858062 h 1820132"/>
              <a:gd name="connsiteX36" fmla="*/ 429032 w 1269760"/>
              <a:gd name="connsiteY36" fmla="*/ 836394 h 1820132"/>
              <a:gd name="connsiteX37" fmla="*/ 446366 w 1269760"/>
              <a:gd name="connsiteY37" fmla="*/ 797391 h 1820132"/>
              <a:gd name="connsiteX38" fmla="*/ 502704 w 1269760"/>
              <a:gd name="connsiteY38" fmla="*/ 749721 h 1820132"/>
              <a:gd name="connsiteX39" fmla="*/ 528706 w 1269760"/>
              <a:gd name="connsiteY39" fmla="*/ 723720 h 1820132"/>
              <a:gd name="connsiteX40" fmla="*/ 563375 w 1269760"/>
              <a:gd name="connsiteY40" fmla="*/ 728053 h 1820132"/>
              <a:gd name="connsiteX41" fmla="*/ 602378 w 1269760"/>
              <a:gd name="connsiteY41" fmla="*/ 719386 h 1820132"/>
              <a:gd name="connsiteX42" fmla="*/ 611045 w 1269760"/>
              <a:gd name="connsiteY42" fmla="*/ 710718 h 1820132"/>
              <a:gd name="connsiteX43" fmla="*/ 637047 w 1269760"/>
              <a:gd name="connsiteY43" fmla="*/ 702051 h 1820132"/>
              <a:gd name="connsiteX44" fmla="*/ 650048 w 1269760"/>
              <a:gd name="connsiteY44" fmla="*/ 706385 h 1820132"/>
              <a:gd name="connsiteX45" fmla="*/ 663049 w 1269760"/>
              <a:gd name="connsiteY45" fmla="*/ 715052 h 1820132"/>
              <a:gd name="connsiteX46" fmla="*/ 689051 w 1269760"/>
              <a:gd name="connsiteY46" fmla="*/ 723719 h 1820132"/>
              <a:gd name="connsiteX47" fmla="*/ 715053 w 1269760"/>
              <a:gd name="connsiteY47" fmla="*/ 736720 h 1820132"/>
              <a:gd name="connsiteX48" fmla="*/ 741054 w 1269760"/>
              <a:gd name="connsiteY48" fmla="*/ 749721 h 1820132"/>
              <a:gd name="connsiteX49" fmla="*/ 775724 w 1269760"/>
              <a:gd name="connsiteY49" fmla="*/ 754055 h 1820132"/>
              <a:gd name="connsiteX50" fmla="*/ 788725 w 1269760"/>
              <a:gd name="connsiteY50" fmla="*/ 758388 h 1820132"/>
              <a:gd name="connsiteX51" fmla="*/ 858063 w 1269760"/>
              <a:gd name="connsiteY51" fmla="*/ 749721 h 1820132"/>
              <a:gd name="connsiteX52" fmla="*/ 866730 w 1269760"/>
              <a:gd name="connsiteY52" fmla="*/ 736720 h 1820132"/>
              <a:gd name="connsiteX53" fmla="*/ 875398 w 1269760"/>
              <a:gd name="connsiteY53" fmla="*/ 702051 h 1820132"/>
              <a:gd name="connsiteX54" fmla="*/ 879731 w 1269760"/>
              <a:gd name="connsiteY54" fmla="*/ 689050 h 1820132"/>
              <a:gd name="connsiteX55" fmla="*/ 888399 w 1269760"/>
              <a:gd name="connsiteY55" fmla="*/ 680383 h 1820132"/>
              <a:gd name="connsiteX56" fmla="*/ 897066 w 1269760"/>
              <a:gd name="connsiteY56" fmla="*/ 654381 h 1820132"/>
              <a:gd name="connsiteX57" fmla="*/ 901400 w 1269760"/>
              <a:gd name="connsiteY57" fmla="*/ 641380 h 1820132"/>
              <a:gd name="connsiteX58" fmla="*/ 905733 w 1269760"/>
              <a:gd name="connsiteY58" fmla="*/ 619712 h 1820132"/>
              <a:gd name="connsiteX59" fmla="*/ 892733 w 1269760"/>
              <a:gd name="connsiteY59" fmla="*/ 459367 h 1820132"/>
              <a:gd name="connsiteX60" fmla="*/ 923068 w 1269760"/>
              <a:gd name="connsiteY60" fmla="*/ 385695 h 1820132"/>
              <a:gd name="connsiteX61" fmla="*/ 940402 w 1269760"/>
              <a:gd name="connsiteY61" fmla="*/ 364026 h 1820132"/>
              <a:gd name="connsiteX62" fmla="*/ 949070 w 1269760"/>
              <a:gd name="connsiteY62" fmla="*/ 355359 h 1820132"/>
              <a:gd name="connsiteX63" fmla="*/ 962071 w 1269760"/>
              <a:gd name="connsiteY63" fmla="*/ 333691 h 1820132"/>
              <a:gd name="connsiteX64" fmla="*/ 966404 w 1269760"/>
              <a:gd name="connsiteY64" fmla="*/ 320690 h 1820132"/>
              <a:gd name="connsiteX65" fmla="*/ 983739 w 1269760"/>
              <a:gd name="connsiteY65" fmla="*/ 294688 h 1820132"/>
              <a:gd name="connsiteX66" fmla="*/ 992406 w 1269760"/>
              <a:gd name="connsiteY66" fmla="*/ 281687 h 1820132"/>
              <a:gd name="connsiteX67" fmla="*/ 1009741 w 1269760"/>
              <a:gd name="connsiteY67" fmla="*/ 247018 h 1820132"/>
              <a:gd name="connsiteX68" fmla="*/ 1031409 w 1269760"/>
              <a:gd name="connsiteY68" fmla="*/ 208015 h 1820132"/>
              <a:gd name="connsiteX69" fmla="*/ 1040076 w 1269760"/>
              <a:gd name="connsiteY69" fmla="*/ 195014 h 1820132"/>
              <a:gd name="connsiteX70" fmla="*/ 1057411 w 1269760"/>
              <a:gd name="connsiteY70" fmla="*/ 177679 h 1820132"/>
              <a:gd name="connsiteX71" fmla="*/ 1066078 w 1269760"/>
              <a:gd name="connsiteY71" fmla="*/ 164678 h 1820132"/>
              <a:gd name="connsiteX72" fmla="*/ 1070412 w 1269760"/>
              <a:gd name="connsiteY72" fmla="*/ 151677 h 1820132"/>
              <a:gd name="connsiteX73" fmla="*/ 1083413 w 1269760"/>
              <a:gd name="connsiteY73" fmla="*/ 147344 h 1820132"/>
              <a:gd name="connsiteX74" fmla="*/ 1105081 w 1269760"/>
              <a:gd name="connsiteY74" fmla="*/ 125676 h 1820132"/>
              <a:gd name="connsiteX75" fmla="*/ 1122416 w 1269760"/>
              <a:gd name="connsiteY75" fmla="*/ 108341 h 1820132"/>
              <a:gd name="connsiteX76" fmla="*/ 1131083 w 1269760"/>
              <a:gd name="connsiteY76" fmla="*/ 95340 h 1820132"/>
              <a:gd name="connsiteX77" fmla="*/ 1144084 w 1269760"/>
              <a:gd name="connsiteY77" fmla="*/ 91006 h 1820132"/>
              <a:gd name="connsiteX78" fmla="*/ 1152751 w 1269760"/>
              <a:gd name="connsiteY78" fmla="*/ 78005 h 1820132"/>
              <a:gd name="connsiteX79" fmla="*/ 1178753 w 1269760"/>
              <a:gd name="connsiteY79" fmla="*/ 60671 h 1820132"/>
              <a:gd name="connsiteX80" fmla="*/ 1196088 w 1269760"/>
              <a:gd name="connsiteY80" fmla="*/ 39003 h 1820132"/>
              <a:gd name="connsiteX81" fmla="*/ 1209089 w 1269760"/>
              <a:gd name="connsiteY81" fmla="*/ 34669 h 1820132"/>
              <a:gd name="connsiteX82" fmla="*/ 1222090 w 1269760"/>
              <a:gd name="connsiteY82" fmla="*/ 26002 h 1820132"/>
              <a:gd name="connsiteX83" fmla="*/ 1239424 w 1269760"/>
              <a:gd name="connsiteY83" fmla="*/ 21668 h 1820132"/>
              <a:gd name="connsiteX84" fmla="*/ 1252425 w 1269760"/>
              <a:gd name="connsiteY84" fmla="*/ 17334 h 1820132"/>
              <a:gd name="connsiteX85" fmla="*/ 1269760 w 1269760"/>
              <a:gd name="connsiteY85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0355 w 1269760"/>
              <a:gd name="connsiteY25" fmla="*/ 1053077 h 1820132"/>
              <a:gd name="connsiteX26" fmla="*/ 294689 w 1269760"/>
              <a:gd name="connsiteY26" fmla="*/ 1040076 h 1820132"/>
              <a:gd name="connsiteX27" fmla="*/ 316357 w 1269760"/>
              <a:gd name="connsiteY27" fmla="*/ 1001073 h 1820132"/>
              <a:gd name="connsiteX28" fmla="*/ 325024 w 1269760"/>
              <a:gd name="connsiteY28" fmla="*/ 983738 h 1820132"/>
              <a:gd name="connsiteX29" fmla="*/ 333691 w 1269760"/>
              <a:gd name="connsiteY29" fmla="*/ 949069 h 1820132"/>
              <a:gd name="connsiteX30" fmla="*/ 351026 w 1269760"/>
              <a:gd name="connsiteY30" fmla="*/ 931734 h 1820132"/>
              <a:gd name="connsiteX31" fmla="*/ 359693 w 1269760"/>
              <a:gd name="connsiteY31" fmla="*/ 918733 h 1820132"/>
              <a:gd name="connsiteX32" fmla="*/ 381362 w 1269760"/>
              <a:gd name="connsiteY32" fmla="*/ 897065 h 1820132"/>
              <a:gd name="connsiteX33" fmla="*/ 394363 w 1269760"/>
              <a:gd name="connsiteY33" fmla="*/ 871063 h 1820132"/>
              <a:gd name="connsiteX34" fmla="*/ 398696 w 1269760"/>
              <a:gd name="connsiteY34" fmla="*/ 858062 h 1820132"/>
              <a:gd name="connsiteX35" fmla="*/ 429032 w 1269760"/>
              <a:gd name="connsiteY35" fmla="*/ 836394 h 1820132"/>
              <a:gd name="connsiteX36" fmla="*/ 446366 w 1269760"/>
              <a:gd name="connsiteY36" fmla="*/ 797391 h 1820132"/>
              <a:gd name="connsiteX37" fmla="*/ 502704 w 1269760"/>
              <a:gd name="connsiteY37" fmla="*/ 749721 h 1820132"/>
              <a:gd name="connsiteX38" fmla="*/ 528706 w 1269760"/>
              <a:gd name="connsiteY38" fmla="*/ 723720 h 1820132"/>
              <a:gd name="connsiteX39" fmla="*/ 563375 w 1269760"/>
              <a:gd name="connsiteY39" fmla="*/ 728053 h 1820132"/>
              <a:gd name="connsiteX40" fmla="*/ 602378 w 1269760"/>
              <a:gd name="connsiteY40" fmla="*/ 719386 h 1820132"/>
              <a:gd name="connsiteX41" fmla="*/ 611045 w 1269760"/>
              <a:gd name="connsiteY41" fmla="*/ 710718 h 1820132"/>
              <a:gd name="connsiteX42" fmla="*/ 637047 w 1269760"/>
              <a:gd name="connsiteY42" fmla="*/ 702051 h 1820132"/>
              <a:gd name="connsiteX43" fmla="*/ 650048 w 1269760"/>
              <a:gd name="connsiteY43" fmla="*/ 706385 h 1820132"/>
              <a:gd name="connsiteX44" fmla="*/ 663049 w 1269760"/>
              <a:gd name="connsiteY44" fmla="*/ 715052 h 1820132"/>
              <a:gd name="connsiteX45" fmla="*/ 689051 w 1269760"/>
              <a:gd name="connsiteY45" fmla="*/ 723719 h 1820132"/>
              <a:gd name="connsiteX46" fmla="*/ 715053 w 1269760"/>
              <a:gd name="connsiteY46" fmla="*/ 736720 h 1820132"/>
              <a:gd name="connsiteX47" fmla="*/ 741054 w 1269760"/>
              <a:gd name="connsiteY47" fmla="*/ 749721 h 1820132"/>
              <a:gd name="connsiteX48" fmla="*/ 775724 w 1269760"/>
              <a:gd name="connsiteY48" fmla="*/ 754055 h 1820132"/>
              <a:gd name="connsiteX49" fmla="*/ 788725 w 1269760"/>
              <a:gd name="connsiteY49" fmla="*/ 758388 h 1820132"/>
              <a:gd name="connsiteX50" fmla="*/ 858063 w 1269760"/>
              <a:gd name="connsiteY50" fmla="*/ 749721 h 1820132"/>
              <a:gd name="connsiteX51" fmla="*/ 866730 w 1269760"/>
              <a:gd name="connsiteY51" fmla="*/ 736720 h 1820132"/>
              <a:gd name="connsiteX52" fmla="*/ 875398 w 1269760"/>
              <a:gd name="connsiteY52" fmla="*/ 702051 h 1820132"/>
              <a:gd name="connsiteX53" fmla="*/ 879731 w 1269760"/>
              <a:gd name="connsiteY53" fmla="*/ 689050 h 1820132"/>
              <a:gd name="connsiteX54" fmla="*/ 888399 w 1269760"/>
              <a:gd name="connsiteY54" fmla="*/ 680383 h 1820132"/>
              <a:gd name="connsiteX55" fmla="*/ 897066 w 1269760"/>
              <a:gd name="connsiteY55" fmla="*/ 654381 h 1820132"/>
              <a:gd name="connsiteX56" fmla="*/ 901400 w 1269760"/>
              <a:gd name="connsiteY56" fmla="*/ 641380 h 1820132"/>
              <a:gd name="connsiteX57" fmla="*/ 905733 w 1269760"/>
              <a:gd name="connsiteY57" fmla="*/ 619712 h 1820132"/>
              <a:gd name="connsiteX58" fmla="*/ 892733 w 1269760"/>
              <a:gd name="connsiteY58" fmla="*/ 459367 h 1820132"/>
              <a:gd name="connsiteX59" fmla="*/ 923068 w 1269760"/>
              <a:gd name="connsiteY59" fmla="*/ 385695 h 1820132"/>
              <a:gd name="connsiteX60" fmla="*/ 940402 w 1269760"/>
              <a:gd name="connsiteY60" fmla="*/ 364026 h 1820132"/>
              <a:gd name="connsiteX61" fmla="*/ 949070 w 1269760"/>
              <a:gd name="connsiteY61" fmla="*/ 355359 h 1820132"/>
              <a:gd name="connsiteX62" fmla="*/ 962071 w 1269760"/>
              <a:gd name="connsiteY62" fmla="*/ 333691 h 1820132"/>
              <a:gd name="connsiteX63" fmla="*/ 966404 w 1269760"/>
              <a:gd name="connsiteY63" fmla="*/ 320690 h 1820132"/>
              <a:gd name="connsiteX64" fmla="*/ 983739 w 1269760"/>
              <a:gd name="connsiteY64" fmla="*/ 294688 h 1820132"/>
              <a:gd name="connsiteX65" fmla="*/ 992406 w 1269760"/>
              <a:gd name="connsiteY65" fmla="*/ 281687 h 1820132"/>
              <a:gd name="connsiteX66" fmla="*/ 1009741 w 1269760"/>
              <a:gd name="connsiteY66" fmla="*/ 247018 h 1820132"/>
              <a:gd name="connsiteX67" fmla="*/ 1031409 w 1269760"/>
              <a:gd name="connsiteY67" fmla="*/ 208015 h 1820132"/>
              <a:gd name="connsiteX68" fmla="*/ 1040076 w 1269760"/>
              <a:gd name="connsiteY68" fmla="*/ 195014 h 1820132"/>
              <a:gd name="connsiteX69" fmla="*/ 1057411 w 1269760"/>
              <a:gd name="connsiteY69" fmla="*/ 177679 h 1820132"/>
              <a:gd name="connsiteX70" fmla="*/ 1066078 w 1269760"/>
              <a:gd name="connsiteY70" fmla="*/ 164678 h 1820132"/>
              <a:gd name="connsiteX71" fmla="*/ 1070412 w 1269760"/>
              <a:gd name="connsiteY71" fmla="*/ 151677 h 1820132"/>
              <a:gd name="connsiteX72" fmla="*/ 1083413 w 1269760"/>
              <a:gd name="connsiteY72" fmla="*/ 147344 h 1820132"/>
              <a:gd name="connsiteX73" fmla="*/ 1105081 w 1269760"/>
              <a:gd name="connsiteY73" fmla="*/ 125676 h 1820132"/>
              <a:gd name="connsiteX74" fmla="*/ 1122416 w 1269760"/>
              <a:gd name="connsiteY74" fmla="*/ 108341 h 1820132"/>
              <a:gd name="connsiteX75" fmla="*/ 1131083 w 1269760"/>
              <a:gd name="connsiteY75" fmla="*/ 95340 h 1820132"/>
              <a:gd name="connsiteX76" fmla="*/ 1144084 w 1269760"/>
              <a:gd name="connsiteY76" fmla="*/ 91006 h 1820132"/>
              <a:gd name="connsiteX77" fmla="*/ 1152751 w 1269760"/>
              <a:gd name="connsiteY77" fmla="*/ 78005 h 1820132"/>
              <a:gd name="connsiteX78" fmla="*/ 1178753 w 1269760"/>
              <a:gd name="connsiteY78" fmla="*/ 60671 h 1820132"/>
              <a:gd name="connsiteX79" fmla="*/ 1196088 w 1269760"/>
              <a:gd name="connsiteY79" fmla="*/ 39003 h 1820132"/>
              <a:gd name="connsiteX80" fmla="*/ 1209089 w 1269760"/>
              <a:gd name="connsiteY80" fmla="*/ 34669 h 1820132"/>
              <a:gd name="connsiteX81" fmla="*/ 1222090 w 1269760"/>
              <a:gd name="connsiteY81" fmla="*/ 26002 h 1820132"/>
              <a:gd name="connsiteX82" fmla="*/ 1239424 w 1269760"/>
              <a:gd name="connsiteY82" fmla="*/ 21668 h 1820132"/>
              <a:gd name="connsiteX83" fmla="*/ 1252425 w 1269760"/>
              <a:gd name="connsiteY83" fmla="*/ 17334 h 1820132"/>
              <a:gd name="connsiteX84" fmla="*/ 1269760 w 1269760"/>
              <a:gd name="connsiteY84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51026 w 1269760"/>
              <a:gd name="connsiteY29" fmla="*/ 931734 h 1820132"/>
              <a:gd name="connsiteX30" fmla="*/ 359693 w 1269760"/>
              <a:gd name="connsiteY30" fmla="*/ 918733 h 1820132"/>
              <a:gd name="connsiteX31" fmla="*/ 381362 w 1269760"/>
              <a:gd name="connsiteY31" fmla="*/ 897065 h 1820132"/>
              <a:gd name="connsiteX32" fmla="*/ 394363 w 1269760"/>
              <a:gd name="connsiteY32" fmla="*/ 871063 h 1820132"/>
              <a:gd name="connsiteX33" fmla="*/ 398696 w 1269760"/>
              <a:gd name="connsiteY33" fmla="*/ 858062 h 1820132"/>
              <a:gd name="connsiteX34" fmla="*/ 429032 w 1269760"/>
              <a:gd name="connsiteY34" fmla="*/ 836394 h 1820132"/>
              <a:gd name="connsiteX35" fmla="*/ 446366 w 1269760"/>
              <a:gd name="connsiteY35" fmla="*/ 797391 h 1820132"/>
              <a:gd name="connsiteX36" fmla="*/ 502704 w 1269760"/>
              <a:gd name="connsiteY36" fmla="*/ 749721 h 1820132"/>
              <a:gd name="connsiteX37" fmla="*/ 528706 w 1269760"/>
              <a:gd name="connsiteY37" fmla="*/ 723720 h 1820132"/>
              <a:gd name="connsiteX38" fmla="*/ 563375 w 1269760"/>
              <a:gd name="connsiteY38" fmla="*/ 728053 h 1820132"/>
              <a:gd name="connsiteX39" fmla="*/ 602378 w 1269760"/>
              <a:gd name="connsiteY39" fmla="*/ 719386 h 1820132"/>
              <a:gd name="connsiteX40" fmla="*/ 611045 w 1269760"/>
              <a:gd name="connsiteY40" fmla="*/ 710718 h 1820132"/>
              <a:gd name="connsiteX41" fmla="*/ 637047 w 1269760"/>
              <a:gd name="connsiteY41" fmla="*/ 702051 h 1820132"/>
              <a:gd name="connsiteX42" fmla="*/ 650048 w 1269760"/>
              <a:gd name="connsiteY42" fmla="*/ 706385 h 1820132"/>
              <a:gd name="connsiteX43" fmla="*/ 663049 w 1269760"/>
              <a:gd name="connsiteY43" fmla="*/ 715052 h 1820132"/>
              <a:gd name="connsiteX44" fmla="*/ 689051 w 1269760"/>
              <a:gd name="connsiteY44" fmla="*/ 723719 h 1820132"/>
              <a:gd name="connsiteX45" fmla="*/ 715053 w 1269760"/>
              <a:gd name="connsiteY45" fmla="*/ 736720 h 1820132"/>
              <a:gd name="connsiteX46" fmla="*/ 741054 w 1269760"/>
              <a:gd name="connsiteY46" fmla="*/ 749721 h 1820132"/>
              <a:gd name="connsiteX47" fmla="*/ 775724 w 1269760"/>
              <a:gd name="connsiteY47" fmla="*/ 754055 h 1820132"/>
              <a:gd name="connsiteX48" fmla="*/ 788725 w 1269760"/>
              <a:gd name="connsiteY48" fmla="*/ 758388 h 1820132"/>
              <a:gd name="connsiteX49" fmla="*/ 858063 w 1269760"/>
              <a:gd name="connsiteY49" fmla="*/ 749721 h 1820132"/>
              <a:gd name="connsiteX50" fmla="*/ 866730 w 1269760"/>
              <a:gd name="connsiteY50" fmla="*/ 736720 h 1820132"/>
              <a:gd name="connsiteX51" fmla="*/ 875398 w 1269760"/>
              <a:gd name="connsiteY51" fmla="*/ 702051 h 1820132"/>
              <a:gd name="connsiteX52" fmla="*/ 879731 w 1269760"/>
              <a:gd name="connsiteY52" fmla="*/ 689050 h 1820132"/>
              <a:gd name="connsiteX53" fmla="*/ 888399 w 1269760"/>
              <a:gd name="connsiteY53" fmla="*/ 680383 h 1820132"/>
              <a:gd name="connsiteX54" fmla="*/ 897066 w 1269760"/>
              <a:gd name="connsiteY54" fmla="*/ 654381 h 1820132"/>
              <a:gd name="connsiteX55" fmla="*/ 901400 w 1269760"/>
              <a:gd name="connsiteY55" fmla="*/ 641380 h 1820132"/>
              <a:gd name="connsiteX56" fmla="*/ 905733 w 1269760"/>
              <a:gd name="connsiteY56" fmla="*/ 619712 h 1820132"/>
              <a:gd name="connsiteX57" fmla="*/ 892733 w 1269760"/>
              <a:gd name="connsiteY57" fmla="*/ 459367 h 1820132"/>
              <a:gd name="connsiteX58" fmla="*/ 923068 w 1269760"/>
              <a:gd name="connsiteY58" fmla="*/ 385695 h 1820132"/>
              <a:gd name="connsiteX59" fmla="*/ 940402 w 1269760"/>
              <a:gd name="connsiteY59" fmla="*/ 364026 h 1820132"/>
              <a:gd name="connsiteX60" fmla="*/ 949070 w 1269760"/>
              <a:gd name="connsiteY60" fmla="*/ 355359 h 1820132"/>
              <a:gd name="connsiteX61" fmla="*/ 962071 w 1269760"/>
              <a:gd name="connsiteY61" fmla="*/ 333691 h 1820132"/>
              <a:gd name="connsiteX62" fmla="*/ 966404 w 1269760"/>
              <a:gd name="connsiteY62" fmla="*/ 320690 h 1820132"/>
              <a:gd name="connsiteX63" fmla="*/ 983739 w 1269760"/>
              <a:gd name="connsiteY63" fmla="*/ 294688 h 1820132"/>
              <a:gd name="connsiteX64" fmla="*/ 992406 w 1269760"/>
              <a:gd name="connsiteY64" fmla="*/ 281687 h 1820132"/>
              <a:gd name="connsiteX65" fmla="*/ 1009741 w 1269760"/>
              <a:gd name="connsiteY65" fmla="*/ 247018 h 1820132"/>
              <a:gd name="connsiteX66" fmla="*/ 1031409 w 1269760"/>
              <a:gd name="connsiteY66" fmla="*/ 208015 h 1820132"/>
              <a:gd name="connsiteX67" fmla="*/ 1040076 w 1269760"/>
              <a:gd name="connsiteY67" fmla="*/ 195014 h 1820132"/>
              <a:gd name="connsiteX68" fmla="*/ 1057411 w 1269760"/>
              <a:gd name="connsiteY68" fmla="*/ 177679 h 1820132"/>
              <a:gd name="connsiteX69" fmla="*/ 1066078 w 1269760"/>
              <a:gd name="connsiteY69" fmla="*/ 164678 h 1820132"/>
              <a:gd name="connsiteX70" fmla="*/ 1070412 w 1269760"/>
              <a:gd name="connsiteY70" fmla="*/ 151677 h 1820132"/>
              <a:gd name="connsiteX71" fmla="*/ 1083413 w 1269760"/>
              <a:gd name="connsiteY71" fmla="*/ 147344 h 1820132"/>
              <a:gd name="connsiteX72" fmla="*/ 1105081 w 1269760"/>
              <a:gd name="connsiteY72" fmla="*/ 125676 h 1820132"/>
              <a:gd name="connsiteX73" fmla="*/ 1122416 w 1269760"/>
              <a:gd name="connsiteY73" fmla="*/ 108341 h 1820132"/>
              <a:gd name="connsiteX74" fmla="*/ 1131083 w 1269760"/>
              <a:gd name="connsiteY74" fmla="*/ 95340 h 1820132"/>
              <a:gd name="connsiteX75" fmla="*/ 1144084 w 1269760"/>
              <a:gd name="connsiteY75" fmla="*/ 91006 h 1820132"/>
              <a:gd name="connsiteX76" fmla="*/ 1152751 w 1269760"/>
              <a:gd name="connsiteY76" fmla="*/ 78005 h 1820132"/>
              <a:gd name="connsiteX77" fmla="*/ 1178753 w 1269760"/>
              <a:gd name="connsiteY77" fmla="*/ 60671 h 1820132"/>
              <a:gd name="connsiteX78" fmla="*/ 1196088 w 1269760"/>
              <a:gd name="connsiteY78" fmla="*/ 39003 h 1820132"/>
              <a:gd name="connsiteX79" fmla="*/ 1209089 w 1269760"/>
              <a:gd name="connsiteY79" fmla="*/ 34669 h 1820132"/>
              <a:gd name="connsiteX80" fmla="*/ 1222090 w 1269760"/>
              <a:gd name="connsiteY80" fmla="*/ 26002 h 1820132"/>
              <a:gd name="connsiteX81" fmla="*/ 1239424 w 1269760"/>
              <a:gd name="connsiteY81" fmla="*/ 21668 h 1820132"/>
              <a:gd name="connsiteX82" fmla="*/ 1252425 w 1269760"/>
              <a:gd name="connsiteY82" fmla="*/ 17334 h 1820132"/>
              <a:gd name="connsiteX83" fmla="*/ 1269760 w 1269760"/>
              <a:gd name="connsiteY83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59693 w 1269760"/>
              <a:gd name="connsiteY29" fmla="*/ 918733 h 1820132"/>
              <a:gd name="connsiteX30" fmla="*/ 381362 w 1269760"/>
              <a:gd name="connsiteY30" fmla="*/ 897065 h 1820132"/>
              <a:gd name="connsiteX31" fmla="*/ 394363 w 1269760"/>
              <a:gd name="connsiteY31" fmla="*/ 871063 h 1820132"/>
              <a:gd name="connsiteX32" fmla="*/ 398696 w 1269760"/>
              <a:gd name="connsiteY32" fmla="*/ 858062 h 1820132"/>
              <a:gd name="connsiteX33" fmla="*/ 429032 w 1269760"/>
              <a:gd name="connsiteY33" fmla="*/ 836394 h 1820132"/>
              <a:gd name="connsiteX34" fmla="*/ 446366 w 1269760"/>
              <a:gd name="connsiteY34" fmla="*/ 797391 h 1820132"/>
              <a:gd name="connsiteX35" fmla="*/ 502704 w 1269760"/>
              <a:gd name="connsiteY35" fmla="*/ 749721 h 1820132"/>
              <a:gd name="connsiteX36" fmla="*/ 528706 w 1269760"/>
              <a:gd name="connsiteY36" fmla="*/ 723720 h 1820132"/>
              <a:gd name="connsiteX37" fmla="*/ 563375 w 1269760"/>
              <a:gd name="connsiteY37" fmla="*/ 728053 h 1820132"/>
              <a:gd name="connsiteX38" fmla="*/ 602378 w 1269760"/>
              <a:gd name="connsiteY38" fmla="*/ 719386 h 1820132"/>
              <a:gd name="connsiteX39" fmla="*/ 611045 w 1269760"/>
              <a:gd name="connsiteY39" fmla="*/ 710718 h 1820132"/>
              <a:gd name="connsiteX40" fmla="*/ 637047 w 1269760"/>
              <a:gd name="connsiteY40" fmla="*/ 702051 h 1820132"/>
              <a:gd name="connsiteX41" fmla="*/ 650048 w 1269760"/>
              <a:gd name="connsiteY41" fmla="*/ 706385 h 1820132"/>
              <a:gd name="connsiteX42" fmla="*/ 663049 w 1269760"/>
              <a:gd name="connsiteY42" fmla="*/ 715052 h 1820132"/>
              <a:gd name="connsiteX43" fmla="*/ 689051 w 1269760"/>
              <a:gd name="connsiteY43" fmla="*/ 723719 h 1820132"/>
              <a:gd name="connsiteX44" fmla="*/ 715053 w 1269760"/>
              <a:gd name="connsiteY44" fmla="*/ 736720 h 1820132"/>
              <a:gd name="connsiteX45" fmla="*/ 741054 w 1269760"/>
              <a:gd name="connsiteY45" fmla="*/ 749721 h 1820132"/>
              <a:gd name="connsiteX46" fmla="*/ 775724 w 1269760"/>
              <a:gd name="connsiteY46" fmla="*/ 754055 h 1820132"/>
              <a:gd name="connsiteX47" fmla="*/ 788725 w 1269760"/>
              <a:gd name="connsiteY47" fmla="*/ 758388 h 1820132"/>
              <a:gd name="connsiteX48" fmla="*/ 858063 w 1269760"/>
              <a:gd name="connsiteY48" fmla="*/ 749721 h 1820132"/>
              <a:gd name="connsiteX49" fmla="*/ 866730 w 1269760"/>
              <a:gd name="connsiteY49" fmla="*/ 736720 h 1820132"/>
              <a:gd name="connsiteX50" fmla="*/ 875398 w 1269760"/>
              <a:gd name="connsiteY50" fmla="*/ 702051 h 1820132"/>
              <a:gd name="connsiteX51" fmla="*/ 879731 w 1269760"/>
              <a:gd name="connsiteY51" fmla="*/ 689050 h 1820132"/>
              <a:gd name="connsiteX52" fmla="*/ 888399 w 1269760"/>
              <a:gd name="connsiteY52" fmla="*/ 680383 h 1820132"/>
              <a:gd name="connsiteX53" fmla="*/ 897066 w 1269760"/>
              <a:gd name="connsiteY53" fmla="*/ 654381 h 1820132"/>
              <a:gd name="connsiteX54" fmla="*/ 901400 w 1269760"/>
              <a:gd name="connsiteY54" fmla="*/ 641380 h 1820132"/>
              <a:gd name="connsiteX55" fmla="*/ 905733 w 1269760"/>
              <a:gd name="connsiteY55" fmla="*/ 619712 h 1820132"/>
              <a:gd name="connsiteX56" fmla="*/ 892733 w 1269760"/>
              <a:gd name="connsiteY56" fmla="*/ 459367 h 1820132"/>
              <a:gd name="connsiteX57" fmla="*/ 923068 w 1269760"/>
              <a:gd name="connsiteY57" fmla="*/ 385695 h 1820132"/>
              <a:gd name="connsiteX58" fmla="*/ 940402 w 1269760"/>
              <a:gd name="connsiteY58" fmla="*/ 364026 h 1820132"/>
              <a:gd name="connsiteX59" fmla="*/ 949070 w 1269760"/>
              <a:gd name="connsiteY59" fmla="*/ 355359 h 1820132"/>
              <a:gd name="connsiteX60" fmla="*/ 962071 w 1269760"/>
              <a:gd name="connsiteY60" fmla="*/ 333691 h 1820132"/>
              <a:gd name="connsiteX61" fmla="*/ 966404 w 1269760"/>
              <a:gd name="connsiteY61" fmla="*/ 320690 h 1820132"/>
              <a:gd name="connsiteX62" fmla="*/ 983739 w 1269760"/>
              <a:gd name="connsiteY62" fmla="*/ 294688 h 1820132"/>
              <a:gd name="connsiteX63" fmla="*/ 992406 w 1269760"/>
              <a:gd name="connsiteY63" fmla="*/ 281687 h 1820132"/>
              <a:gd name="connsiteX64" fmla="*/ 1009741 w 1269760"/>
              <a:gd name="connsiteY64" fmla="*/ 247018 h 1820132"/>
              <a:gd name="connsiteX65" fmla="*/ 1031409 w 1269760"/>
              <a:gd name="connsiteY65" fmla="*/ 208015 h 1820132"/>
              <a:gd name="connsiteX66" fmla="*/ 1040076 w 1269760"/>
              <a:gd name="connsiteY66" fmla="*/ 195014 h 1820132"/>
              <a:gd name="connsiteX67" fmla="*/ 1057411 w 1269760"/>
              <a:gd name="connsiteY67" fmla="*/ 177679 h 1820132"/>
              <a:gd name="connsiteX68" fmla="*/ 1066078 w 1269760"/>
              <a:gd name="connsiteY68" fmla="*/ 164678 h 1820132"/>
              <a:gd name="connsiteX69" fmla="*/ 1070412 w 1269760"/>
              <a:gd name="connsiteY69" fmla="*/ 151677 h 1820132"/>
              <a:gd name="connsiteX70" fmla="*/ 1083413 w 1269760"/>
              <a:gd name="connsiteY70" fmla="*/ 147344 h 1820132"/>
              <a:gd name="connsiteX71" fmla="*/ 1105081 w 1269760"/>
              <a:gd name="connsiteY71" fmla="*/ 125676 h 1820132"/>
              <a:gd name="connsiteX72" fmla="*/ 1122416 w 1269760"/>
              <a:gd name="connsiteY72" fmla="*/ 108341 h 1820132"/>
              <a:gd name="connsiteX73" fmla="*/ 1131083 w 1269760"/>
              <a:gd name="connsiteY73" fmla="*/ 95340 h 1820132"/>
              <a:gd name="connsiteX74" fmla="*/ 1144084 w 1269760"/>
              <a:gd name="connsiteY74" fmla="*/ 91006 h 1820132"/>
              <a:gd name="connsiteX75" fmla="*/ 1152751 w 1269760"/>
              <a:gd name="connsiteY75" fmla="*/ 78005 h 1820132"/>
              <a:gd name="connsiteX76" fmla="*/ 1178753 w 1269760"/>
              <a:gd name="connsiteY76" fmla="*/ 60671 h 1820132"/>
              <a:gd name="connsiteX77" fmla="*/ 1196088 w 1269760"/>
              <a:gd name="connsiteY77" fmla="*/ 39003 h 1820132"/>
              <a:gd name="connsiteX78" fmla="*/ 1209089 w 1269760"/>
              <a:gd name="connsiteY78" fmla="*/ 34669 h 1820132"/>
              <a:gd name="connsiteX79" fmla="*/ 1222090 w 1269760"/>
              <a:gd name="connsiteY79" fmla="*/ 26002 h 1820132"/>
              <a:gd name="connsiteX80" fmla="*/ 1239424 w 1269760"/>
              <a:gd name="connsiteY80" fmla="*/ 21668 h 1820132"/>
              <a:gd name="connsiteX81" fmla="*/ 1252425 w 1269760"/>
              <a:gd name="connsiteY81" fmla="*/ 17334 h 1820132"/>
              <a:gd name="connsiteX82" fmla="*/ 1269760 w 1269760"/>
              <a:gd name="connsiteY82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25024 w 1269760"/>
              <a:gd name="connsiteY27" fmla="*/ 983738 h 1820132"/>
              <a:gd name="connsiteX28" fmla="*/ 333691 w 1269760"/>
              <a:gd name="connsiteY28" fmla="*/ 949069 h 1820132"/>
              <a:gd name="connsiteX29" fmla="*/ 381362 w 1269760"/>
              <a:gd name="connsiteY29" fmla="*/ 897065 h 1820132"/>
              <a:gd name="connsiteX30" fmla="*/ 394363 w 1269760"/>
              <a:gd name="connsiteY30" fmla="*/ 871063 h 1820132"/>
              <a:gd name="connsiteX31" fmla="*/ 398696 w 1269760"/>
              <a:gd name="connsiteY31" fmla="*/ 858062 h 1820132"/>
              <a:gd name="connsiteX32" fmla="*/ 429032 w 1269760"/>
              <a:gd name="connsiteY32" fmla="*/ 836394 h 1820132"/>
              <a:gd name="connsiteX33" fmla="*/ 446366 w 1269760"/>
              <a:gd name="connsiteY33" fmla="*/ 797391 h 1820132"/>
              <a:gd name="connsiteX34" fmla="*/ 502704 w 1269760"/>
              <a:gd name="connsiteY34" fmla="*/ 749721 h 1820132"/>
              <a:gd name="connsiteX35" fmla="*/ 528706 w 1269760"/>
              <a:gd name="connsiteY35" fmla="*/ 723720 h 1820132"/>
              <a:gd name="connsiteX36" fmla="*/ 563375 w 1269760"/>
              <a:gd name="connsiteY36" fmla="*/ 728053 h 1820132"/>
              <a:gd name="connsiteX37" fmla="*/ 602378 w 1269760"/>
              <a:gd name="connsiteY37" fmla="*/ 719386 h 1820132"/>
              <a:gd name="connsiteX38" fmla="*/ 611045 w 1269760"/>
              <a:gd name="connsiteY38" fmla="*/ 710718 h 1820132"/>
              <a:gd name="connsiteX39" fmla="*/ 637047 w 1269760"/>
              <a:gd name="connsiteY39" fmla="*/ 702051 h 1820132"/>
              <a:gd name="connsiteX40" fmla="*/ 650048 w 1269760"/>
              <a:gd name="connsiteY40" fmla="*/ 706385 h 1820132"/>
              <a:gd name="connsiteX41" fmla="*/ 663049 w 1269760"/>
              <a:gd name="connsiteY41" fmla="*/ 715052 h 1820132"/>
              <a:gd name="connsiteX42" fmla="*/ 689051 w 1269760"/>
              <a:gd name="connsiteY42" fmla="*/ 723719 h 1820132"/>
              <a:gd name="connsiteX43" fmla="*/ 715053 w 1269760"/>
              <a:gd name="connsiteY43" fmla="*/ 736720 h 1820132"/>
              <a:gd name="connsiteX44" fmla="*/ 741054 w 1269760"/>
              <a:gd name="connsiteY44" fmla="*/ 749721 h 1820132"/>
              <a:gd name="connsiteX45" fmla="*/ 775724 w 1269760"/>
              <a:gd name="connsiteY45" fmla="*/ 754055 h 1820132"/>
              <a:gd name="connsiteX46" fmla="*/ 788725 w 1269760"/>
              <a:gd name="connsiteY46" fmla="*/ 758388 h 1820132"/>
              <a:gd name="connsiteX47" fmla="*/ 858063 w 1269760"/>
              <a:gd name="connsiteY47" fmla="*/ 749721 h 1820132"/>
              <a:gd name="connsiteX48" fmla="*/ 866730 w 1269760"/>
              <a:gd name="connsiteY48" fmla="*/ 736720 h 1820132"/>
              <a:gd name="connsiteX49" fmla="*/ 875398 w 1269760"/>
              <a:gd name="connsiteY49" fmla="*/ 702051 h 1820132"/>
              <a:gd name="connsiteX50" fmla="*/ 879731 w 1269760"/>
              <a:gd name="connsiteY50" fmla="*/ 689050 h 1820132"/>
              <a:gd name="connsiteX51" fmla="*/ 888399 w 1269760"/>
              <a:gd name="connsiteY51" fmla="*/ 680383 h 1820132"/>
              <a:gd name="connsiteX52" fmla="*/ 897066 w 1269760"/>
              <a:gd name="connsiteY52" fmla="*/ 654381 h 1820132"/>
              <a:gd name="connsiteX53" fmla="*/ 901400 w 1269760"/>
              <a:gd name="connsiteY53" fmla="*/ 641380 h 1820132"/>
              <a:gd name="connsiteX54" fmla="*/ 905733 w 1269760"/>
              <a:gd name="connsiteY54" fmla="*/ 619712 h 1820132"/>
              <a:gd name="connsiteX55" fmla="*/ 892733 w 1269760"/>
              <a:gd name="connsiteY55" fmla="*/ 459367 h 1820132"/>
              <a:gd name="connsiteX56" fmla="*/ 923068 w 1269760"/>
              <a:gd name="connsiteY56" fmla="*/ 385695 h 1820132"/>
              <a:gd name="connsiteX57" fmla="*/ 940402 w 1269760"/>
              <a:gd name="connsiteY57" fmla="*/ 364026 h 1820132"/>
              <a:gd name="connsiteX58" fmla="*/ 949070 w 1269760"/>
              <a:gd name="connsiteY58" fmla="*/ 355359 h 1820132"/>
              <a:gd name="connsiteX59" fmla="*/ 962071 w 1269760"/>
              <a:gd name="connsiteY59" fmla="*/ 333691 h 1820132"/>
              <a:gd name="connsiteX60" fmla="*/ 966404 w 1269760"/>
              <a:gd name="connsiteY60" fmla="*/ 320690 h 1820132"/>
              <a:gd name="connsiteX61" fmla="*/ 983739 w 1269760"/>
              <a:gd name="connsiteY61" fmla="*/ 294688 h 1820132"/>
              <a:gd name="connsiteX62" fmla="*/ 992406 w 1269760"/>
              <a:gd name="connsiteY62" fmla="*/ 281687 h 1820132"/>
              <a:gd name="connsiteX63" fmla="*/ 1009741 w 1269760"/>
              <a:gd name="connsiteY63" fmla="*/ 247018 h 1820132"/>
              <a:gd name="connsiteX64" fmla="*/ 1031409 w 1269760"/>
              <a:gd name="connsiteY64" fmla="*/ 208015 h 1820132"/>
              <a:gd name="connsiteX65" fmla="*/ 1040076 w 1269760"/>
              <a:gd name="connsiteY65" fmla="*/ 195014 h 1820132"/>
              <a:gd name="connsiteX66" fmla="*/ 1057411 w 1269760"/>
              <a:gd name="connsiteY66" fmla="*/ 177679 h 1820132"/>
              <a:gd name="connsiteX67" fmla="*/ 1066078 w 1269760"/>
              <a:gd name="connsiteY67" fmla="*/ 164678 h 1820132"/>
              <a:gd name="connsiteX68" fmla="*/ 1070412 w 1269760"/>
              <a:gd name="connsiteY68" fmla="*/ 151677 h 1820132"/>
              <a:gd name="connsiteX69" fmla="*/ 1083413 w 1269760"/>
              <a:gd name="connsiteY69" fmla="*/ 147344 h 1820132"/>
              <a:gd name="connsiteX70" fmla="*/ 1105081 w 1269760"/>
              <a:gd name="connsiteY70" fmla="*/ 125676 h 1820132"/>
              <a:gd name="connsiteX71" fmla="*/ 1122416 w 1269760"/>
              <a:gd name="connsiteY71" fmla="*/ 108341 h 1820132"/>
              <a:gd name="connsiteX72" fmla="*/ 1131083 w 1269760"/>
              <a:gd name="connsiteY72" fmla="*/ 95340 h 1820132"/>
              <a:gd name="connsiteX73" fmla="*/ 1144084 w 1269760"/>
              <a:gd name="connsiteY73" fmla="*/ 91006 h 1820132"/>
              <a:gd name="connsiteX74" fmla="*/ 1152751 w 1269760"/>
              <a:gd name="connsiteY74" fmla="*/ 78005 h 1820132"/>
              <a:gd name="connsiteX75" fmla="*/ 1178753 w 1269760"/>
              <a:gd name="connsiteY75" fmla="*/ 60671 h 1820132"/>
              <a:gd name="connsiteX76" fmla="*/ 1196088 w 1269760"/>
              <a:gd name="connsiteY76" fmla="*/ 39003 h 1820132"/>
              <a:gd name="connsiteX77" fmla="*/ 1209089 w 1269760"/>
              <a:gd name="connsiteY77" fmla="*/ 34669 h 1820132"/>
              <a:gd name="connsiteX78" fmla="*/ 1222090 w 1269760"/>
              <a:gd name="connsiteY78" fmla="*/ 26002 h 1820132"/>
              <a:gd name="connsiteX79" fmla="*/ 1239424 w 1269760"/>
              <a:gd name="connsiteY79" fmla="*/ 21668 h 1820132"/>
              <a:gd name="connsiteX80" fmla="*/ 1252425 w 1269760"/>
              <a:gd name="connsiteY80" fmla="*/ 17334 h 1820132"/>
              <a:gd name="connsiteX81" fmla="*/ 1269760 w 1269760"/>
              <a:gd name="connsiteY81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33691 w 1269760"/>
              <a:gd name="connsiteY27" fmla="*/ 949069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071 w 1269760"/>
              <a:gd name="connsiteY58" fmla="*/ 333691 h 1820132"/>
              <a:gd name="connsiteX59" fmla="*/ 966404 w 1269760"/>
              <a:gd name="connsiteY59" fmla="*/ 320690 h 1820132"/>
              <a:gd name="connsiteX60" fmla="*/ 983739 w 1269760"/>
              <a:gd name="connsiteY60" fmla="*/ 294688 h 1820132"/>
              <a:gd name="connsiteX61" fmla="*/ 992406 w 1269760"/>
              <a:gd name="connsiteY61" fmla="*/ 281687 h 1820132"/>
              <a:gd name="connsiteX62" fmla="*/ 1009741 w 1269760"/>
              <a:gd name="connsiteY62" fmla="*/ 247018 h 1820132"/>
              <a:gd name="connsiteX63" fmla="*/ 1031409 w 1269760"/>
              <a:gd name="connsiteY63" fmla="*/ 208015 h 1820132"/>
              <a:gd name="connsiteX64" fmla="*/ 1040076 w 1269760"/>
              <a:gd name="connsiteY64" fmla="*/ 195014 h 1820132"/>
              <a:gd name="connsiteX65" fmla="*/ 1057411 w 1269760"/>
              <a:gd name="connsiteY65" fmla="*/ 177679 h 1820132"/>
              <a:gd name="connsiteX66" fmla="*/ 1066078 w 1269760"/>
              <a:gd name="connsiteY66" fmla="*/ 164678 h 1820132"/>
              <a:gd name="connsiteX67" fmla="*/ 1070412 w 1269760"/>
              <a:gd name="connsiteY67" fmla="*/ 151677 h 1820132"/>
              <a:gd name="connsiteX68" fmla="*/ 1083413 w 1269760"/>
              <a:gd name="connsiteY68" fmla="*/ 147344 h 1820132"/>
              <a:gd name="connsiteX69" fmla="*/ 1105081 w 1269760"/>
              <a:gd name="connsiteY69" fmla="*/ 125676 h 1820132"/>
              <a:gd name="connsiteX70" fmla="*/ 1122416 w 1269760"/>
              <a:gd name="connsiteY70" fmla="*/ 108341 h 1820132"/>
              <a:gd name="connsiteX71" fmla="*/ 1131083 w 1269760"/>
              <a:gd name="connsiteY71" fmla="*/ 95340 h 1820132"/>
              <a:gd name="connsiteX72" fmla="*/ 1144084 w 1269760"/>
              <a:gd name="connsiteY72" fmla="*/ 91006 h 1820132"/>
              <a:gd name="connsiteX73" fmla="*/ 1152751 w 1269760"/>
              <a:gd name="connsiteY73" fmla="*/ 78005 h 1820132"/>
              <a:gd name="connsiteX74" fmla="*/ 1178753 w 1269760"/>
              <a:gd name="connsiteY74" fmla="*/ 60671 h 1820132"/>
              <a:gd name="connsiteX75" fmla="*/ 1196088 w 1269760"/>
              <a:gd name="connsiteY75" fmla="*/ 39003 h 1820132"/>
              <a:gd name="connsiteX76" fmla="*/ 1209089 w 1269760"/>
              <a:gd name="connsiteY76" fmla="*/ 34669 h 1820132"/>
              <a:gd name="connsiteX77" fmla="*/ 1222090 w 1269760"/>
              <a:gd name="connsiteY77" fmla="*/ 26002 h 1820132"/>
              <a:gd name="connsiteX78" fmla="*/ 1239424 w 1269760"/>
              <a:gd name="connsiteY78" fmla="*/ 21668 h 1820132"/>
              <a:gd name="connsiteX79" fmla="*/ 1252425 w 1269760"/>
              <a:gd name="connsiteY79" fmla="*/ 17334 h 1820132"/>
              <a:gd name="connsiteX80" fmla="*/ 1269760 w 1269760"/>
              <a:gd name="connsiteY8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071 w 1269760"/>
              <a:gd name="connsiteY58" fmla="*/ 333691 h 1820132"/>
              <a:gd name="connsiteX59" fmla="*/ 966404 w 1269760"/>
              <a:gd name="connsiteY59" fmla="*/ 320690 h 1820132"/>
              <a:gd name="connsiteX60" fmla="*/ 983739 w 1269760"/>
              <a:gd name="connsiteY60" fmla="*/ 294688 h 1820132"/>
              <a:gd name="connsiteX61" fmla="*/ 992406 w 1269760"/>
              <a:gd name="connsiteY61" fmla="*/ 281687 h 1820132"/>
              <a:gd name="connsiteX62" fmla="*/ 1009741 w 1269760"/>
              <a:gd name="connsiteY62" fmla="*/ 247018 h 1820132"/>
              <a:gd name="connsiteX63" fmla="*/ 1031409 w 1269760"/>
              <a:gd name="connsiteY63" fmla="*/ 208015 h 1820132"/>
              <a:gd name="connsiteX64" fmla="*/ 1040076 w 1269760"/>
              <a:gd name="connsiteY64" fmla="*/ 195014 h 1820132"/>
              <a:gd name="connsiteX65" fmla="*/ 1057411 w 1269760"/>
              <a:gd name="connsiteY65" fmla="*/ 177679 h 1820132"/>
              <a:gd name="connsiteX66" fmla="*/ 1066078 w 1269760"/>
              <a:gd name="connsiteY66" fmla="*/ 164678 h 1820132"/>
              <a:gd name="connsiteX67" fmla="*/ 1070412 w 1269760"/>
              <a:gd name="connsiteY67" fmla="*/ 151677 h 1820132"/>
              <a:gd name="connsiteX68" fmla="*/ 1083413 w 1269760"/>
              <a:gd name="connsiteY68" fmla="*/ 147344 h 1820132"/>
              <a:gd name="connsiteX69" fmla="*/ 1105081 w 1269760"/>
              <a:gd name="connsiteY69" fmla="*/ 125676 h 1820132"/>
              <a:gd name="connsiteX70" fmla="*/ 1122416 w 1269760"/>
              <a:gd name="connsiteY70" fmla="*/ 108341 h 1820132"/>
              <a:gd name="connsiteX71" fmla="*/ 1131083 w 1269760"/>
              <a:gd name="connsiteY71" fmla="*/ 95340 h 1820132"/>
              <a:gd name="connsiteX72" fmla="*/ 1144084 w 1269760"/>
              <a:gd name="connsiteY72" fmla="*/ 91006 h 1820132"/>
              <a:gd name="connsiteX73" fmla="*/ 1152751 w 1269760"/>
              <a:gd name="connsiteY73" fmla="*/ 78005 h 1820132"/>
              <a:gd name="connsiteX74" fmla="*/ 1178753 w 1269760"/>
              <a:gd name="connsiteY74" fmla="*/ 60671 h 1820132"/>
              <a:gd name="connsiteX75" fmla="*/ 1196088 w 1269760"/>
              <a:gd name="connsiteY75" fmla="*/ 39003 h 1820132"/>
              <a:gd name="connsiteX76" fmla="*/ 1209089 w 1269760"/>
              <a:gd name="connsiteY76" fmla="*/ 34669 h 1820132"/>
              <a:gd name="connsiteX77" fmla="*/ 1222090 w 1269760"/>
              <a:gd name="connsiteY77" fmla="*/ 26002 h 1820132"/>
              <a:gd name="connsiteX78" fmla="*/ 1239424 w 1269760"/>
              <a:gd name="connsiteY78" fmla="*/ 21668 h 1820132"/>
              <a:gd name="connsiteX79" fmla="*/ 1252425 w 1269760"/>
              <a:gd name="connsiteY79" fmla="*/ 17334 h 1820132"/>
              <a:gd name="connsiteX80" fmla="*/ 1269760 w 1269760"/>
              <a:gd name="connsiteY80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6404 w 1269760"/>
              <a:gd name="connsiteY58" fmla="*/ 320690 h 1820132"/>
              <a:gd name="connsiteX59" fmla="*/ 983739 w 1269760"/>
              <a:gd name="connsiteY59" fmla="*/ 294688 h 1820132"/>
              <a:gd name="connsiteX60" fmla="*/ 992406 w 1269760"/>
              <a:gd name="connsiteY60" fmla="*/ 281687 h 1820132"/>
              <a:gd name="connsiteX61" fmla="*/ 1009741 w 1269760"/>
              <a:gd name="connsiteY61" fmla="*/ 247018 h 1820132"/>
              <a:gd name="connsiteX62" fmla="*/ 1031409 w 1269760"/>
              <a:gd name="connsiteY62" fmla="*/ 208015 h 1820132"/>
              <a:gd name="connsiteX63" fmla="*/ 1040076 w 1269760"/>
              <a:gd name="connsiteY63" fmla="*/ 195014 h 1820132"/>
              <a:gd name="connsiteX64" fmla="*/ 1057411 w 1269760"/>
              <a:gd name="connsiteY64" fmla="*/ 177679 h 1820132"/>
              <a:gd name="connsiteX65" fmla="*/ 1066078 w 1269760"/>
              <a:gd name="connsiteY65" fmla="*/ 164678 h 1820132"/>
              <a:gd name="connsiteX66" fmla="*/ 1070412 w 1269760"/>
              <a:gd name="connsiteY66" fmla="*/ 151677 h 1820132"/>
              <a:gd name="connsiteX67" fmla="*/ 1083413 w 1269760"/>
              <a:gd name="connsiteY67" fmla="*/ 147344 h 1820132"/>
              <a:gd name="connsiteX68" fmla="*/ 1105081 w 1269760"/>
              <a:gd name="connsiteY68" fmla="*/ 125676 h 1820132"/>
              <a:gd name="connsiteX69" fmla="*/ 1122416 w 1269760"/>
              <a:gd name="connsiteY69" fmla="*/ 108341 h 1820132"/>
              <a:gd name="connsiteX70" fmla="*/ 1131083 w 1269760"/>
              <a:gd name="connsiteY70" fmla="*/ 95340 h 1820132"/>
              <a:gd name="connsiteX71" fmla="*/ 1144084 w 1269760"/>
              <a:gd name="connsiteY71" fmla="*/ 91006 h 1820132"/>
              <a:gd name="connsiteX72" fmla="*/ 1152751 w 1269760"/>
              <a:gd name="connsiteY72" fmla="*/ 78005 h 1820132"/>
              <a:gd name="connsiteX73" fmla="*/ 1178753 w 1269760"/>
              <a:gd name="connsiteY73" fmla="*/ 60671 h 1820132"/>
              <a:gd name="connsiteX74" fmla="*/ 1196088 w 1269760"/>
              <a:gd name="connsiteY74" fmla="*/ 39003 h 1820132"/>
              <a:gd name="connsiteX75" fmla="*/ 1209089 w 1269760"/>
              <a:gd name="connsiteY75" fmla="*/ 34669 h 1820132"/>
              <a:gd name="connsiteX76" fmla="*/ 1222090 w 1269760"/>
              <a:gd name="connsiteY76" fmla="*/ 26002 h 1820132"/>
              <a:gd name="connsiteX77" fmla="*/ 1239424 w 1269760"/>
              <a:gd name="connsiteY77" fmla="*/ 21668 h 1820132"/>
              <a:gd name="connsiteX78" fmla="*/ 1252425 w 1269760"/>
              <a:gd name="connsiteY78" fmla="*/ 17334 h 1820132"/>
              <a:gd name="connsiteX79" fmla="*/ 1269760 w 1269760"/>
              <a:gd name="connsiteY79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6404 w 1269760"/>
              <a:gd name="connsiteY58" fmla="*/ 320690 h 1820132"/>
              <a:gd name="connsiteX59" fmla="*/ 983739 w 1269760"/>
              <a:gd name="connsiteY59" fmla="*/ 294688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873 w 1269760"/>
              <a:gd name="connsiteY58" fmla="*/ 310098 h 1820132"/>
              <a:gd name="connsiteX59" fmla="*/ 983739 w 1269760"/>
              <a:gd name="connsiteY59" fmla="*/ 294688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49070 w 1269760"/>
              <a:gd name="connsiteY57" fmla="*/ 355359 h 1820132"/>
              <a:gd name="connsiteX58" fmla="*/ 962873 w 1269760"/>
              <a:gd name="connsiteY58" fmla="*/ 310098 h 1820132"/>
              <a:gd name="connsiteX59" fmla="*/ 980209 w 1269760"/>
              <a:gd name="connsiteY59" fmla="*/ 284097 h 1820132"/>
              <a:gd name="connsiteX60" fmla="*/ 1009741 w 1269760"/>
              <a:gd name="connsiteY60" fmla="*/ 247018 h 1820132"/>
              <a:gd name="connsiteX61" fmla="*/ 1031409 w 1269760"/>
              <a:gd name="connsiteY61" fmla="*/ 208015 h 1820132"/>
              <a:gd name="connsiteX62" fmla="*/ 1040076 w 1269760"/>
              <a:gd name="connsiteY62" fmla="*/ 195014 h 1820132"/>
              <a:gd name="connsiteX63" fmla="*/ 1057411 w 1269760"/>
              <a:gd name="connsiteY63" fmla="*/ 177679 h 1820132"/>
              <a:gd name="connsiteX64" fmla="*/ 1066078 w 1269760"/>
              <a:gd name="connsiteY64" fmla="*/ 164678 h 1820132"/>
              <a:gd name="connsiteX65" fmla="*/ 1070412 w 1269760"/>
              <a:gd name="connsiteY65" fmla="*/ 151677 h 1820132"/>
              <a:gd name="connsiteX66" fmla="*/ 1083413 w 1269760"/>
              <a:gd name="connsiteY66" fmla="*/ 147344 h 1820132"/>
              <a:gd name="connsiteX67" fmla="*/ 1105081 w 1269760"/>
              <a:gd name="connsiteY67" fmla="*/ 125676 h 1820132"/>
              <a:gd name="connsiteX68" fmla="*/ 1122416 w 1269760"/>
              <a:gd name="connsiteY68" fmla="*/ 108341 h 1820132"/>
              <a:gd name="connsiteX69" fmla="*/ 1131083 w 1269760"/>
              <a:gd name="connsiteY69" fmla="*/ 95340 h 1820132"/>
              <a:gd name="connsiteX70" fmla="*/ 1144084 w 1269760"/>
              <a:gd name="connsiteY70" fmla="*/ 91006 h 1820132"/>
              <a:gd name="connsiteX71" fmla="*/ 1152751 w 1269760"/>
              <a:gd name="connsiteY71" fmla="*/ 78005 h 1820132"/>
              <a:gd name="connsiteX72" fmla="*/ 1178753 w 1269760"/>
              <a:gd name="connsiteY72" fmla="*/ 60671 h 1820132"/>
              <a:gd name="connsiteX73" fmla="*/ 1196088 w 1269760"/>
              <a:gd name="connsiteY73" fmla="*/ 39003 h 1820132"/>
              <a:gd name="connsiteX74" fmla="*/ 1209089 w 1269760"/>
              <a:gd name="connsiteY74" fmla="*/ 34669 h 1820132"/>
              <a:gd name="connsiteX75" fmla="*/ 1222090 w 1269760"/>
              <a:gd name="connsiteY75" fmla="*/ 26002 h 1820132"/>
              <a:gd name="connsiteX76" fmla="*/ 1239424 w 1269760"/>
              <a:gd name="connsiteY76" fmla="*/ 21668 h 1820132"/>
              <a:gd name="connsiteX77" fmla="*/ 1252425 w 1269760"/>
              <a:gd name="connsiteY77" fmla="*/ 17334 h 1820132"/>
              <a:gd name="connsiteX78" fmla="*/ 1269760 w 1269760"/>
              <a:gd name="connsiteY78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64026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39424 w 1269760"/>
              <a:gd name="connsiteY75" fmla="*/ 21668 h 1820132"/>
              <a:gd name="connsiteX76" fmla="*/ 1252425 w 1269760"/>
              <a:gd name="connsiteY76" fmla="*/ 17334 h 1820132"/>
              <a:gd name="connsiteX77" fmla="*/ 1269760 w 1269760"/>
              <a:gd name="connsiteY7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39424 w 1269760"/>
              <a:gd name="connsiteY75" fmla="*/ 21668 h 1820132"/>
              <a:gd name="connsiteX76" fmla="*/ 1252425 w 1269760"/>
              <a:gd name="connsiteY76" fmla="*/ 17334 h 1820132"/>
              <a:gd name="connsiteX77" fmla="*/ 1269760 w 1269760"/>
              <a:gd name="connsiteY77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22090 w 1269760"/>
              <a:gd name="connsiteY74" fmla="*/ 26002 h 1820132"/>
              <a:gd name="connsiteX75" fmla="*/ 1252425 w 1269760"/>
              <a:gd name="connsiteY75" fmla="*/ 17334 h 1820132"/>
              <a:gd name="connsiteX76" fmla="*/ 1269760 w 1269760"/>
              <a:gd name="connsiteY76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52425 w 1269760"/>
              <a:gd name="connsiteY74" fmla="*/ 17334 h 1820132"/>
              <a:gd name="connsiteX75" fmla="*/ 1269760 w 1269760"/>
              <a:gd name="connsiteY75" fmla="*/ 0 h 1820132"/>
              <a:gd name="connsiteX0" fmla="*/ 0 w 1269760"/>
              <a:gd name="connsiteY0" fmla="*/ 1820132 h 1820132"/>
              <a:gd name="connsiteX1" fmla="*/ 26002 w 1269760"/>
              <a:gd name="connsiteY1" fmla="*/ 1772462 h 1820132"/>
              <a:gd name="connsiteX2" fmla="*/ 52004 w 1269760"/>
              <a:gd name="connsiteY2" fmla="*/ 1737793 h 1820132"/>
              <a:gd name="connsiteX3" fmla="*/ 60672 w 1269760"/>
              <a:gd name="connsiteY3" fmla="*/ 1711791 h 1820132"/>
              <a:gd name="connsiteX4" fmla="*/ 65005 w 1269760"/>
              <a:gd name="connsiteY4" fmla="*/ 1698790 h 1820132"/>
              <a:gd name="connsiteX5" fmla="*/ 69339 w 1269760"/>
              <a:gd name="connsiteY5" fmla="*/ 1681456 h 1820132"/>
              <a:gd name="connsiteX6" fmla="*/ 73672 w 1269760"/>
              <a:gd name="connsiteY6" fmla="*/ 1659787 h 1820132"/>
              <a:gd name="connsiteX7" fmla="*/ 104008 w 1269760"/>
              <a:gd name="connsiteY7" fmla="*/ 1625118 h 1820132"/>
              <a:gd name="connsiteX8" fmla="*/ 121343 w 1269760"/>
              <a:gd name="connsiteY8" fmla="*/ 1603450 h 1820132"/>
              <a:gd name="connsiteX9" fmla="*/ 130010 w 1269760"/>
              <a:gd name="connsiteY9" fmla="*/ 1577448 h 1820132"/>
              <a:gd name="connsiteX10" fmla="*/ 138677 w 1269760"/>
              <a:gd name="connsiteY10" fmla="*/ 1547113 h 1820132"/>
              <a:gd name="connsiteX11" fmla="*/ 143011 w 1269760"/>
              <a:gd name="connsiteY11" fmla="*/ 1516777 h 1820132"/>
              <a:gd name="connsiteX12" fmla="*/ 147345 w 1269760"/>
              <a:gd name="connsiteY12" fmla="*/ 1482108 h 1820132"/>
              <a:gd name="connsiteX13" fmla="*/ 151678 w 1269760"/>
              <a:gd name="connsiteY13" fmla="*/ 1469107 h 1820132"/>
              <a:gd name="connsiteX14" fmla="*/ 156012 w 1269760"/>
              <a:gd name="connsiteY14" fmla="*/ 1447439 h 1820132"/>
              <a:gd name="connsiteX15" fmla="*/ 164679 w 1269760"/>
              <a:gd name="connsiteY15" fmla="*/ 1434438 h 1820132"/>
              <a:gd name="connsiteX16" fmla="*/ 173346 w 1269760"/>
              <a:gd name="connsiteY16" fmla="*/ 1404102 h 1820132"/>
              <a:gd name="connsiteX17" fmla="*/ 177680 w 1269760"/>
              <a:gd name="connsiteY17" fmla="*/ 1391101 h 1820132"/>
              <a:gd name="connsiteX18" fmla="*/ 186347 w 1269760"/>
              <a:gd name="connsiteY18" fmla="*/ 1334764 h 1820132"/>
              <a:gd name="connsiteX19" fmla="*/ 195015 w 1269760"/>
              <a:gd name="connsiteY19" fmla="*/ 1308762 h 1820132"/>
              <a:gd name="connsiteX20" fmla="*/ 203682 w 1269760"/>
              <a:gd name="connsiteY20" fmla="*/ 1252424 h 1820132"/>
              <a:gd name="connsiteX21" fmla="*/ 212349 w 1269760"/>
              <a:gd name="connsiteY21" fmla="*/ 1209088 h 1820132"/>
              <a:gd name="connsiteX22" fmla="*/ 238351 w 1269760"/>
              <a:gd name="connsiteY22" fmla="*/ 1152750 h 1820132"/>
              <a:gd name="connsiteX23" fmla="*/ 260019 w 1269760"/>
              <a:gd name="connsiteY23" fmla="*/ 1113748 h 1820132"/>
              <a:gd name="connsiteX24" fmla="*/ 273020 w 1269760"/>
              <a:gd name="connsiteY24" fmla="*/ 1074745 h 1820132"/>
              <a:gd name="connsiteX25" fmla="*/ 294689 w 1269760"/>
              <a:gd name="connsiteY25" fmla="*/ 1040076 h 1820132"/>
              <a:gd name="connsiteX26" fmla="*/ 316357 w 1269760"/>
              <a:gd name="connsiteY26" fmla="*/ 1001073 h 1820132"/>
              <a:gd name="connsiteX27" fmla="*/ 344282 w 1269760"/>
              <a:gd name="connsiteY27" fmla="*/ 945538 h 1820132"/>
              <a:gd name="connsiteX28" fmla="*/ 381362 w 1269760"/>
              <a:gd name="connsiteY28" fmla="*/ 897065 h 1820132"/>
              <a:gd name="connsiteX29" fmla="*/ 394363 w 1269760"/>
              <a:gd name="connsiteY29" fmla="*/ 871063 h 1820132"/>
              <a:gd name="connsiteX30" fmla="*/ 398696 w 1269760"/>
              <a:gd name="connsiteY30" fmla="*/ 858062 h 1820132"/>
              <a:gd name="connsiteX31" fmla="*/ 429032 w 1269760"/>
              <a:gd name="connsiteY31" fmla="*/ 836394 h 1820132"/>
              <a:gd name="connsiteX32" fmla="*/ 446366 w 1269760"/>
              <a:gd name="connsiteY32" fmla="*/ 797391 h 1820132"/>
              <a:gd name="connsiteX33" fmla="*/ 502704 w 1269760"/>
              <a:gd name="connsiteY33" fmla="*/ 749721 h 1820132"/>
              <a:gd name="connsiteX34" fmla="*/ 528706 w 1269760"/>
              <a:gd name="connsiteY34" fmla="*/ 723720 h 1820132"/>
              <a:gd name="connsiteX35" fmla="*/ 563375 w 1269760"/>
              <a:gd name="connsiteY35" fmla="*/ 728053 h 1820132"/>
              <a:gd name="connsiteX36" fmla="*/ 602378 w 1269760"/>
              <a:gd name="connsiteY36" fmla="*/ 719386 h 1820132"/>
              <a:gd name="connsiteX37" fmla="*/ 611045 w 1269760"/>
              <a:gd name="connsiteY37" fmla="*/ 710718 h 1820132"/>
              <a:gd name="connsiteX38" fmla="*/ 637047 w 1269760"/>
              <a:gd name="connsiteY38" fmla="*/ 702051 h 1820132"/>
              <a:gd name="connsiteX39" fmla="*/ 650048 w 1269760"/>
              <a:gd name="connsiteY39" fmla="*/ 706385 h 1820132"/>
              <a:gd name="connsiteX40" fmla="*/ 663049 w 1269760"/>
              <a:gd name="connsiteY40" fmla="*/ 715052 h 1820132"/>
              <a:gd name="connsiteX41" fmla="*/ 689051 w 1269760"/>
              <a:gd name="connsiteY41" fmla="*/ 723719 h 1820132"/>
              <a:gd name="connsiteX42" fmla="*/ 715053 w 1269760"/>
              <a:gd name="connsiteY42" fmla="*/ 736720 h 1820132"/>
              <a:gd name="connsiteX43" fmla="*/ 741054 w 1269760"/>
              <a:gd name="connsiteY43" fmla="*/ 749721 h 1820132"/>
              <a:gd name="connsiteX44" fmla="*/ 775724 w 1269760"/>
              <a:gd name="connsiteY44" fmla="*/ 754055 h 1820132"/>
              <a:gd name="connsiteX45" fmla="*/ 788725 w 1269760"/>
              <a:gd name="connsiteY45" fmla="*/ 758388 h 1820132"/>
              <a:gd name="connsiteX46" fmla="*/ 858063 w 1269760"/>
              <a:gd name="connsiteY46" fmla="*/ 749721 h 1820132"/>
              <a:gd name="connsiteX47" fmla="*/ 866730 w 1269760"/>
              <a:gd name="connsiteY47" fmla="*/ 736720 h 1820132"/>
              <a:gd name="connsiteX48" fmla="*/ 875398 w 1269760"/>
              <a:gd name="connsiteY48" fmla="*/ 702051 h 1820132"/>
              <a:gd name="connsiteX49" fmla="*/ 879731 w 1269760"/>
              <a:gd name="connsiteY49" fmla="*/ 689050 h 1820132"/>
              <a:gd name="connsiteX50" fmla="*/ 888399 w 1269760"/>
              <a:gd name="connsiteY50" fmla="*/ 680383 h 1820132"/>
              <a:gd name="connsiteX51" fmla="*/ 897066 w 1269760"/>
              <a:gd name="connsiteY51" fmla="*/ 654381 h 1820132"/>
              <a:gd name="connsiteX52" fmla="*/ 901400 w 1269760"/>
              <a:gd name="connsiteY52" fmla="*/ 641380 h 1820132"/>
              <a:gd name="connsiteX53" fmla="*/ 905733 w 1269760"/>
              <a:gd name="connsiteY53" fmla="*/ 619712 h 1820132"/>
              <a:gd name="connsiteX54" fmla="*/ 892733 w 1269760"/>
              <a:gd name="connsiteY54" fmla="*/ 459367 h 1820132"/>
              <a:gd name="connsiteX55" fmla="*/ 923068 w 1269760"/>
              <a:gd name="connsiteY55" fmla="*/ 385695 h 1820132"/>
              <a:gd name="connsiteX56" fmla="*/ 940402 w 1269760"/>
              <a:gd name="connsiteY56" fmla="*/ 349904 h 1820132"/>
              <a:gd name="connsiteX57" fmla="*/ 962873 w 1269760"/>
              <a:gd name="connsiteY57" fmla="*/ 310098 h 1820132"/>
              <a:gd name="connsiteX58" fmla="*/ 980209 w 1269760"/>
              <a:gd name="connsiteY58" fmla="*/ 284097 h 1820132"/>
              <a:gd name="connsiteX59" fmla="*/ 1009741 w 1269760"/>
              <a:gd name="connsiteY59" fmla="*/ 247018 h 1820132"/>
              <a:gd name="connsiteX60" fmla="*/ 1031409 w 1269760"/>
              <a:gd name="connsiteY60" fmla="*/ 208015 h 1820132"/>
              <a:gd name="connsiteX61" fmla="*/ 1040076 w 1269760"/>
              <a:gd name="connsiteY61" fmla="*/ 195014 h 1820132"/>
              <a:gd name="connsiteX62" fmla="*/ 1057411 w 1269760"/>
              <a:gd name="connsiteY62" fmla="*/ 177679 h 1820132"/>
              <a:gd name="connsiteX63" fmla="*/ 1066078 w 1269760"/>
              <a:gd name="connsiteY63" fmla="*/ 164678 h 1820132"/>
              <a:gd name="connsiteX64" fmla="*/ 1070412 w 1269760"/>
              <a:gd name="connsiteY64" fmla="*/ 151677 h 1820132"/>
              <a:gd name="connsiteX65" fmla="*/ 1083413 w 1269760"/>
              <a:gd name="connsiteY65" fmla="*/ 147344 h 1820132"/>
              <a:gd name="connsiteX66" fmla="*/ 1105081 w 1269760"/>
              <a:gd name="connsiteY66" fmla="*/ 125676 h 1820132"/>
              <a:gd name="connsiteX67" fmla="*/ 1122416 w 1269760"/>
              <a:gd name="connsiteY67" fmla="*/ 108341 h 1820132"/>
              <a:gd name="connsiteX68" fmla="*/ 1131083 w 1269760"/>
              <a:gd name="connsiteY68" fmla="*/ 95340 h 1820132"/>
              <a:gd name="connsiteX69" fmla="*/ 1144084 w 1269760"/>
              <a:gd name="connsiteY69" fmla="*/ 91006 h 1820132"/>
              <a:gd name="connsiteX70" fmla="*/ 1152751 w 1269760"/>
              <a:gd name="connsiteY70" fmla="*/ 78005 h 1820132"/>
              <a:gd name="connsiteX71" fmla="*/ 1178753 w 1269760"/>
              <a:gd name="connsiteY71" fmla="*/ 60671 h 1820132"/>
              <a:gd name="connsiteX72" fmla="*/ 1196088 w 1269760"/>
              <a:gd name="connsiteY72" fmla="*/ 39003 h 1820132"/>
              <a:gd name="connsiteX73" fmla="*/ 1209089 w 1269760"/>
              <a:gd name="connsiteY73" fmla="*/ 34669 h 1820132"/>
              <a:gd name="connsiteX74" fmla="*/ 1269760 w 1269760"/>
              <a:gd name="connsiteY74" fmla="*/ 0 h 1820132"/>
              <a:gd name="connsiteX0" fmla="*/ 0 w 1269760"/>
              <a:gd name="connsiteY0" fmla="*/ 1834254 h 1834254"/>
              <a:gd name="connsiteX1" fmla="*/ 26002 w 1269760"/>
              <a:gd name="connsiteY1" fmla="*/ 1786584 h 1834254"/>
              <a:gd name="connsiteX2" fmla="*/ 52004 w 1269760"/>
              <a:gd name="connsiteY2" fmla="*/ 1751915 h 1834254"/>
              <a:gd name="connsiteX3" fmla="*/ 60672 w 1269760"/>
              <a:gd name="connsiteY3" fmla="*/ 1725913 h 1834254"/>
              <a:gd name="connsiteX4" fmla="*/ 65005 w 1269760"/>
              <a:gd name="connsiteY4" fmla="*/ 1712912 h 1834254"/>
              <a:gd name="connsiteX5" fmla="*/ 69339 w 1269760"/>
              <a:gd name="connsiteY5" fmla="*/ 1695578 h 1834254"/>
              <a:gd name="connsiteX6" fmla="*/ 73672 w 1269760"/>
              <a:gd name="connsiteY6" fmla="*/ 1673909 h 1834254"/>
              <a:gd name="connsiteX7" fmla="*/ 104008 w 1269760"/>
              <a:gd name="connsiteY7" fmla="*/ 1639240 h 1834254"/>
              <a:gd name="connsiteX8" fmla="*/ 121343 w 1269760"/>
              <a:gd name="connsiteY8" fmla="*/ 1617572 h 1834254"/>
              <a:gd name="connsiteX9" fmla="*/ 130010 w 1269760"/>
              <a:gd name="connsiteY9" fmla="*/ 1591570 h 1834254"/>
              <a:gd name="connsiteX10" fmla="*/ 138677 w 1269760"/>
              <a:gd name="connsiteY10" fmla="*/ 1561235 h 1834254"/>
              <a:gd name="connsiteX11" fmla="*/ 143011 w 1269760"/>
              <a:gd name="connsiteY11" fmla="*/ 1530899 h 1834254"/>
              <a:gd name="connsiteX12" fmla="*/ 147345 w 1269760"/>
              <a:gd name="connsiteY12" fmla="*/ 1496230 h 1834254"/>
              <a:gd name="connsiteX13" fmla="*/ 151678 w 1269760"/>
              <a:gd name="connsiteY13" fmla="*/ 1483229 h 1834254"/>
              <a:gd name="connsiteX14" fmla="*/ 156012 w 1269760"/>
              <a:gd name="connsiteY14" fmla="*/ 1461561 h 1834254"/>
              <a:gd name="connsiteX15" fmla="*/ 164679 w 1269760"/>
              <a:gd name="connsiteY15" fmla="*/ 1448560 h 1834254"/>
              <a:gd name="connsiteX16" fmla="*/ 173346 w 1269760"/>
              <a:gd name="connsiteY16" fmla="*/ 1418224 h 1834254"/>
              <a:gd name="connsiteX17" fmla="*/ 177680 w 1269760"/>
              <a:gd name="connsiteY17" fmla="*/ 1405223 h 1834254"/>
              <a:gd name="connsiteX18" fmla="*/ 186347 w 1269760"/>
              <a:gd name="connsiteY18" fmla="*/ 1348886 h 1834254"/>
              <a:gd name="connsiteX19" fmla="*/ 195015 w 1269760"/>
              <a:gd name="connsiteY19" fmla="*/ 1322884 h 1834254"/>
              <a:gd name="connsiteX20" fmla="*/ 203682 w 1269760"/>
              <a:gd name="connsiteY20" fmla="*/ 1266546 h 1834254"/>
              <a:gd name="connsiteX21" fmla="*/ 212349 w 1269760"/>
              <a:gd name="connsiteY21" fmla="*/ 1223210 h 1834254"/>
              <a:gd name="connsiteX22" fmla="*/ 238351 w 1269760"/>
              <a:gd name="connsiteY22" fmla="*/ 1166872 h 1834254"/>
              <a:gd name="connsiteX23" fmla="*/ 260019 w 1269760"/>
              <a:gd name="connsiteY23" fmla="*/ 1127870 h 1834254"/>
              <a:gd name="connsiteX24" fmla="*/ 273020 w 1269760"/>
              <a:gd name="connsiteY24" fmla="*/ 1088867 h 1834254"/>
              <a:gd name="connsiteX25" fmla="*/ 294689 w 1269760"/>
              <a:gd name="connsiteY25" fmla="*/ 1054198 h 1834254"/>
              <a:gd name="connsiteX26" fmla="*/ 316357 w 1269760"/>
              <a:gd name="connsiteY26" fmla="*/ 1015195 h 1834254"/>
              <a:gd name="connsiteX27" fmla="*/ 344282 w 1269760"/>
              <a:gd name="connsiteY27" fmla="*/ 959660 h 1834254"/>
              <a:gd name="connsiteX28" fmla="*/ 381362 w 1269760"/>
              <a:gd name="connsiteY28" fmla="*/ 911187 h 1834254"/>
              <a:gd name="connsiteX29" fmla="*/ 394363 w 1269760"/>
              <a:gd name="connsiteY29" fmla="*/ 885185 h 1834254"/>
              <a:gd name="connsiteX30" fmla="*/ 398696 w 1269760"/>
              <a:gd name="connsiteY30" fmla="*/ 872184 h 1834254"/>
              <a:gd name="connsiteX31" fmla="*/ 429032 w 1269760"/>
              <a:gd name="connsiteY31" fmla="*/ 850516 h 1834254"/>
              <a:gd name="connsiteX32" fmla="*/ 446366 w 1269760"/>
              <a:gd name="connsiteY32" fmla="*/ 811513 h 1834254"/>
              <a:gd name="connsiteX33" fmla="*/ 502704 w 1269760"/>
              <a:gd name="connsiteY33" fmla="*/ 763843 h 1834254"/>
              <a:gd name="connsiteX34" fmla="*/ 528706 w 1269760"/>
              <a:gd name="connsiteY34" fmla="*/ 737842 h 1834254"/>
              <a:gd name="connsiteX35" fmla="*/ 563375 w 1269760"/>
              <a:gd name="connsiteY35" fmla="*/ 742175 h 1834254"/>
              <a:gd name="connsiteX36" fmla="*/ 602378 w 1269760"/>
              <a:gd name="connsiteY36" fmla="*/ 733508 h 1834254"/>
              <a:gd name="connsiteX37" fmla="*/ 611045 w 1269760"/>
              <a:gd name="connsiteY37" fmla="*/ 724840 h 1834254"/>
              <a:gd name="connsiteX38" fmla="*/ 637047 w 1269760"/>
              <a:gd name="connsiteY38" fmla="*/ 716173 h 1834254"/>
              <a:gd name="connsiteX39" fmla="*/ 650048 w 1269760"/>
              <a:gd name="connsiteY39" fmla="*/ 720507 h 1834254"/>
              <a:gd name="connsiteX40" fmla="*/ 663049 w 1269760"/>
              <a:gd name="connsiteY40" fmla="*/ 729174 h 1834254"/>
              <a:gd name="connsiteX41" fmla="*/ 689051 w 1269760"/>
              <a:gd name="connsiteY41" fmla="*/ 737841 h 1834254"/>
              <a:gd name="connsiteX42" fmla="*/ 715053 w 1269760"/>
              <a:gd name="connsiteY42" fmla="*/ 750842 h 1834254"/>
              <a:gd name="connsiteX43" fmla="*/ 741054 w 1269760"/>
              <a:gd name="connsiteY43" fmla="*/ 763843 h 1834254"/>
              <a:gd name="connsiteX44" fmla="*/ 775724 w 1269760"/>
              <a:gd name="connsiteY44" fmla="*/ 768177 h 1834254"/>
              <a:gd name="connsiteX45" fmla="*/ 788725 w 1269760"/>
              <a:gd name="connsiteY45" fmla="*/ 772510 h 1834254"/>
              <a:gd name="connsiteX46" fmla="*/ 858063 w 1269760"/>
              <a:gd name="connsiteY46" fmla="*/ 763843 h 1834254"/>
              <a:gd name="connsiteX47" fmla="*/ 866730 w 1269760"/>
              <a:gd name="connsiteY47" fmla="*/ 750842 h 1834254"/>
              <a:gd name="connsiteX48" fmla="*/ 875398 w 1269760"/>
              <a:gd name="connsiteY48" fmla="*/ 716173 h 1834254"/>
              <a:gd name="connsiteX49" fmla="*/ 879731 w 1269760"/>
              <a:gd name="connsiteY49" fmla="*/ 703172 h 1834254"/>
              <a:gd name="connsiteX50" fmla="*/ 888399 w 1269760"/>
              <a:gd name="connsiteY50" fmla="*/ 694505 h 1834254"/>
              <a:gd name="connsiteX51" fmla="*/ 897066 w 1269760"/>
              <a:gd name="connsiteY51" fmla="*/ 668503 h 1834254"/>
              <a:gd name="connsiteX52" fmla="*/ 901400 w 1269760"/>
              <a:gd name="connsiteY52" fmla="*/ 655502 h 1834254"/>
              <a:gd name="connsiteX53" fmla="*/ 905733 w 1269760"/>
              <a:gd name="connsiteY53" fmla="*/ 633834 h 1834254"/>
              <a:gd name="connsiteX54" fmla="*/ 892733 w 1269760"/>
              <a:gd name="connsiteY54" fmla="*/ 473489 h 1834254"/>
              <a:gd name="connsiteX55" fmla="*/ 923068 w 1269760"/>
              <a:gd name="connsiteY55" fmla="*/ 399817 h 1834254"/>
              <a:gd name="connsiteX56" fmla="*/ 940402 w 1269760"/>
              <a:gd name="connsiteY56" fmla="*/ 364026 h 1834254"/>
              <a:gd name="connsiteX57" fmla="*/ 962873 w 1269760"/>
              <a:gd name="connsiteY57" fmla="*/ 324220 h 1834254"/>
              <a:gd name="connsiteX58" fmla="*/ 980209 w 1269760"/>
              <a:gd name="connsiteY58" fmla="*/ 298219 h 1834254"/>
              <a:gd name="connsiteX59" fmla="*/ 1009741 w 1269760"/>
              <a:gd name="connsiteY59" fmla="*/ 261140 h 1834254"/>
              <a:gd name="connsiteX60" fmla="*/ 1031409 w 1269760"/>
              <a:gd name="connsiteY60" fmla="*/ 222137 h 1834254"/>
              <a:gd name="connsiteX61" fmla="*/ 1040076 w 1269760"/>
              <a:gd name="connsiteY61" fmla="*/ 209136 h 1834254"/>
              <a:gd name="connsiteX62" fmla="*/ 1057411 w 1269760"/>
              <a:gd name="connsiteY62" fmla="*/ 191801 h 1834254"/>
              <a:gd name="connsiteX63" fmla="*/ 1066078 w 1269760"/>
              <a:gd name="connsiteY63" fmla="*/ 178800 h 1834254"/>
              <a:gd name="connsiteX64" fmla="*/ 1070412 w 1269760"/>
              <a:gd name="connsiteY64" fmla="*/ 165799 h 1834254"/>
              <a:gd name="connsiteX65" fmla="*/ 1083413 w 1269760"/>
              <a:gd name="connsiteY65" fmla="*/ 161466 h 1834254"/>
              <a:gd name="connsiteX66" fmla="*/ 1105081 w 1269760"/>
              <a:gd name="connsiteY66" fmla="*/ 139798 h 1834254"/>
              <a:gd name="connsiteX67" fmla="*/ 1122416 w 1269760"/>
              <a:gd name="connsiteY67" fmla="*/ 122463 h 1834254"/>
              <a:gd name="connsiteX68" fmla="*/ 1131083 w 1269760"/>
              <a:gd name="connsiteY68" fmla="*/ 109462 h 1834254"/>
              <a:gd name="connsiteX69" fmla="*/ 1144084 w 1269760"/>
              <a:gd name="connsiteY69" fmla="*/ 105128 h 1834254"/>
              <a:gd name="connsiteX70" fmla="*/ 1152751 w 1269760"/>
              <a:gd name="connsiteY70" fmla="*/ 92127 h 1834254"/>
              <a:gd name="connsiteX71" fmla="*/ 1178753 w 1269760"/>
              <a:gd name="connsiteY71" fmla="*/ 74793 h 1834254"/>
              <a:gd name="connsiteX72" fmla="*/ 1196088 w 1269760"/>
              <a:gd name="connsiteY72" fmla="*/ 53125 h 1834254"/>
              <a:gd name="connsiteX73" fmla="*/ 1209089 w 1269760"/>
              <a:gd name="connsiteY73" fmla="*/ 48791 h 1834254"/>
              <a:gd name="connsiteX74" fmla="*/ 1269760 w 1269760"/>
              <a:gd name="connsiteY74" fmla="*/ 0 h 1834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269760" h="1834254">
                <a:moveTo>
                  <a:pt x="0" y="1834254"/>
                </a:moveTo>
                <a:cubicBezTo>
                  <a:pt x="7146" y="1816392"/>
                  <a:pt x="11572" y="1801012"/>
                  <a:pt x="26002" y="1786584"/>
                </a:cubicBezTo>
                <a:cubicBezTo>
                  <a:pt x="36271" y="1776316"/>
                  <a:pt x="47102" y="1766620"/>
                  <a:pt x="52004" y="1751915"/>
                </a:cubicBezTo>
                <a:lnTo>
                  <a:pt x="60672" y="1725913"/>
                </a:lnTo>
                <a:cubicBezTo>
                  <a:pt x="62117" y="1721579"/>
                  <a:pt x="63897" y="1717344"/>
                  <a:pt x="65005" y="1712912"/>
                </a:cubicBezTo>
                <a:cubicBezTo>
                  <a:pt x="66450" y="1707134"/>
                  <a:pt x="68047" y="1701392"/>
                  <a:pt x="69339" y="1695578"/>
                </a:cubicBezTo>
                <a:cubicBezTo>
                  <a:pt x="70937" y="1688387"/>
                  <a:pt x="71086" y="1680806"/>
                  <a:pt x="73672" y="1673909"/>
                </a:cubicBezTo>
                <a:cubicBezTo>
                  <a:pt x="79211" y="1659139"/>
                  <a:pt x="95906" y="1651394"/>
                  <a:pt x="104008" y="1639240"/>
                </a:cubicBezTo>
                <a:cubicBezTo>
                  <a:pt x="114941" y="1622839"/>
                  <a:pt x="108992" y="1629922"/>
                  <a:pt x="121343" y="1617572"/>
                </a:cubicBezTo>
                <a:cubicBezTo>
                  <a:pt x="124232" y="1608905"/>
                  <a:pt x="127794" y="1600433"/>
                  <a:pt x="130010" y="1591570"/>
                </a:cubicBezTo>
                <a:cubicBezTo>
                  <a:pt x="135452" y="1569804"/>
                  <a:pt x="132461" y="1579886"/>
                  <a:pt x="138677" y="1561235"/>
                </a:cubicBezTo>
                <a:cubicBezTo>
                  <a:pt x="140122" y="1551123"/>
                  <a:pt x="141661" y="1541024"/>
                  <a:pt x="143011" y="1530899"/>
                </a:cubicBezTo>
                <a:cubicBezTo>
                  <a:pt x="144550" y="1519355"/>
                  <a:pt x="145262" y="1507688"/>
                  <a:pt x="147345" y="1496230"/>
                </a:cubicBezTo>
                <a:cubicBezTo>
                  <a:pt x="148162" y="1491736"/>
                  <a:pt x="150570" y="1487661"/>
                  <a:pt x="151678" y="1483229"/>
                </a:cubicBezTo>
                <a:cubicBezTo>
                  <a:pt x="153464" y="1476083"/>
                  <a:pt x="153426" y="1468458"/>
                  <a:pt x="156012" y="1461561"/>
                </a:cubicBezTo>
                <a:cubicBezTo>
                  <a:pt x="157841" y="1456684"/>
                  <a:pt x="162350" y="1453218"/>
                  <a:pt x="164679" y="1448560"/>
                </a:cubicBezTo>
                <a:cubicBezTo>
                  <a:pt x="168145" y="1441628"/>
                  <a:pt x="171493" y="1424711"/>
                  <a:pt x="173346" y="1418224"/>
                </a:cubicBezTo>
                <a:cubicBezTo>
                  <a:pt x="174601" y="1413832"/>
                  <a:pt x="176235" y="1409557"/>
                  <a:pt x="177680" y="1405223"/>
                </a:cubicBezTo>
                <a:cubicBezTo>
                  <a:pt x="180731" y="1377769"/>
                  <a:pt x="179725" y="1370957"/>
                  <a:pt x="186347" y="1348886"/>
                </a:cubicBezTo>
                <a:cubicBezTo>
                  <a:pt x="188972" y="1340135"/>
                  <a:pt x="195015" y="1322884"/>
                  <a:pt x="195015" y="1322884"/>
                </a:cubicBezTo>
                <a:cubicBezTo>
                  <a:pt x="205488" y="1239088"/>
                  <a:pt x="193758" y="1326084"/>
                  <a:pt x="203682" y="1266546"/>
                </a:cubicBezTo>
                <a:cubicBezTo>
                  <a:pt x="204606" y="1261005"/>
                  <a:pt x="206571" y="1239822"/>
                  <a:pt x="212349" y="1223210"/>
                </a:cubicBezTo>
                <a:cubicBezTo>
                  <a:pt x="218127" y="1206598"/>
                  <a:pt x="230406" y="1182762"/>
                  <a:pt x="238351" y="1166872"/>
                </a:cubicBezTo>
                <a:cubicBezTo>
                  <a:pt x="246296" y="1150982"/>
                  <a:pt x="236290" y="1151599"/>
                  <a:pt x="260019" y="1127870"/>
                </a:cubicBezTo>
                <a:cubicBezTo>
                  <a:pt x="264353" y="1114869"/>
                  <a:pt x="267242" y="1101146"/>
                  <a:pt x="273020" y="1088867"/>
                </a:cubicBezTo>
                <a:cubicBezTo>
                  <a:pt x="278798" y="1076588"/>
                  <a:pt x="287466" y="1066477"/>
                  <a:pt x="294689" y="1054198"/>
                </a:cubicBezTo>
                <a:cubicBezTo>
                  <a:pt x="301912" y="1041919"/>
                  <a:pt x="308092" y="1030951"/>
                  <a:pt x="316357" y="1015195"/>
                </a:cubicBezTo>
                <a:cubicBezTo>
                  <a:pt x="324622" y="999439"/>
                  <a:pt x="333448" y="976995"/>
                  <a:pt x="344282" y="959660"/>
                </a:cubicBezTo>
                <a:cubicBezTo>
                  <a:pt x="355116" y="942325"/>
                  <a:pt x="373015" y="923599"/>
                  <a:pt x="381362" y="911187"/>
                </a:cubicBezTo>
                <a:cubicBezTo>
                  <a:pt x="389709" y="898775"/>
                  <a:pt x="377561" y="918788"/>
                  <a:pt x="394363" y="885185"/>
                </a:cubicBezTo>
                <a:cubicBezTo>
                  <a:pt x="396406" y="881099"/>
                  <a:pt x="392918" y="877962"/>
                  <a:pt x="398696" y="872184"/>
                </a:cubicBezTo>
                <a:cubicBezTo>
                  <a:pt x="404474" y="866406"/>
                  <a:pt x="421087" y="860628"/>
                  <a:pt x="429032" y="850516"/>
                </a:cubicBezTo>
                <a:cubicBezTo>
                  <a:pt x="436977" y="840404"/>
                  <a:pt x="434087" y="825959"/>
                  <a:pt x="446366" y="811513"/>
                </a:cubicBezTo>
                <a:cubicBezTo>
                  <a:pt x="458645" y="797068"/>
                  <a:pt x="488981" y="776121"/>
                  <a:pt x="502704" y="763843"/>
                </a:cubicBezTo>
                <a:cubicBezTo>
                  <a:pt x="516427" y="751565"/>
                  <a:pt x="518594" y="741453"/>
                  <a:pt x="528706" y="737842"/>
                </a:cubicBezTo>
                <a:cubicBezTo>
                  <a:pt x="538818" y="734231"/>
                  <a:pt x="551096" y="742897"/>
                  <a:pt x="563375" y="742175"/>
                </a:cubicBezTo>
                <a:cubicBezTo>
                  <a:pt x="575654" y="741453"/>
                  <a:pt x="588973" y="737976"/>
                  <a:pt x="602378" y="733508"/>
                </a:cubicBezTo>
                <a:cubicBezTo>
                  <a:pt x="605267" y="730619"/>
                  <a:pt x="607390" y="726667"/>
                  <a:pt x="611045" y="724840"/>
                </a:cubicBezTo>
                <a:cubicBezTo>
                  <a:pt x="619217" y="720754"/>
                  <a:pt x="637047" y="716173"/>
                  <a:pt x="637047" y="716173"/>
                </a:cubicBezTo>
                <a:cubicBezTo>
                  <a:pt x="641381" y="717618"/>
                  <a:pt x="645962" y="718464"/>
                  <a:pt x="650048" y="720507"/>
                </a:cubicBezTo>
                <a:cubicBezTo>
                  <a:pt x="654706" y="722836"/>
                  <a:pt x="658290" y="727059"/>
                  <a:pt x="663049" y="729174"/>
                </a:cubicBezTo>
                <a:cubicBezTo>
                  <a:pt x="671398" y="732884"/>
                  <a:pt x="689051" y="737841"/>
                  <a:pt x="689051" y="737841"/>
                </a:cubicBezTo>
                <a:cubicBezTo>
                  <a:pt x="726310" y="762679"/>
                  <a:pt x="679169" y="732900"/>
                  <a:pt x="715053" y="750842"/>
                </a:cubicBezTo>
                <a:cubicBezTo>
                  <a:pt x="730910" y="758771"/>
                  <a:pt x="723941" y="760731"/>
                  <a:pt x="741054" y="763843"/>
                </a:cubicBezTo>
                <a:cubicBezTo>
                  <a:pt x="752513" y="765927"/>
                  <a:pt x="764167" y="766732"/>
                  <a:pt x="775724" y="768177"/>
                </a:cubicBezTo>
                <a:cubicBezTo>
                  <a:pt x="780058" y="769621"/>
                  <a:pt x="784157" y="772510"/>
                  <a:pt x="788725" y="772510"/>
                </a:cubicBezTo>
                <a:cubicBezTo>
                  <a:pt x="835568" y="772510"/>
                  <a:pt x="830602" y="772997"/>
                  <a:pt x="858063" y="763843"/>
                </a:cubicBezTo>
                <a:cubicBezTo>
                  <a:pt x="860952" y="759509"/>
                  <a:pt x="864950" y="755737"/>
                  <a:pt x="866730" y="750842"/>
                </a:cubicBezTo>
                <a:cubicBezTo>
                  <a:pt x="870801" y="739647"/>
                  <a:pt x="871632" y="727474"/>
                  <a:pt x="875398" y="716173"/>
                </a:cubicBezTo>
                <a:cubicBezTo>
                  <a:pt x="876842" y="711839"/>
                  <a:pt x="877381" y="707089"/>
                  <a:pt x="879731" y="703172"/>
                </a:cubicBezTo>
                <a:cubicBezTo>
                  <a:pt x="881833" y="699668"/>
                  <a:pt x="885510" y="697394"/>
                  <a:pt x="888399" y="694505"/>
                </a:cubicBezTo>
                <a:lnTo>
                  <a:pt x="897066" y="668503"/>
                </a:lnTo>
                <a:cubicBezTo>
                  <a:pt x="898511" y="664169"/>
                  <a:pt x="900504" y="659981"/>
                  <a:pt x="901400" y="655502"/>
                </a:cubicBezTo>
                <a:lnTo>
                  <a:pt x="905733" y="633834"/>
                </a:lnTo>
                <a:cubicBezTo>
                  <a:pt x="907178" y="570274"/>
                  <a:pt x="890086" y="537011"/>
                  <a:pt x="892733" y="473489"/>
                </a:cubicBezTo>
                <a:cubicBezTo>
                  <a:pt x="892989" y="467339"/>
                  <a:pt x="915123" y="418061"/>
                  <a:pt x="923068" y="399817"/>
                </a:cubicBezTo>
                <a:cubicBezTo>
                  <a:pt x="931013" y="381573"/>
                  <a:pt x="933768" y="376626"/>
                  <a:pt x="940402" y="364026"/>
                </a:cubicBezTo>
                <a:cubicBezTo>
                  <a:pt x="947036" y="351427"/>
                  <a:pt x="956239" y="335188"/>
                  <a:pt x="962873" y="324220"/>
                </a:cubicBezTo>
                <a:cubicBezTo>
                  <a:pt x="969508" y="313252"/>
                  <a:pt x="972398" y="308732"/>
                  <a:pt x="980209" y="298219"/>
                </a:cubicBezTo>
                <a:cubicBezTo>
                  <a:pt x="988020" y="287706"/>
                  <a:pt x="1001796" y="275585"/>
                  <a:pt x="1009741" y="261140"/>
                </a:cubicBezTo>
                <a:cubicBezTo>
                  <a:pt x="1017368" y="238256"/>
                  <a:pt x="1011540" y="251941"/>
                  <a:pt x="1031409" y="222137"/>
                </a:cubicBezTo>
                <a:cubicBezTo>
                  <a:pt x="1034298" y="217803"/>
                  <a:pt x="1036393" y="212819"/>
                  <a:pt x="1040076" y="209136"/>
                </a:cubicBezTo>
                <a:cubicBezTo>
                  <a:pt x="1045854" y="203358"/>
                  <a:pt x="1052878" y="198600"/>
                  <a:pt x="1057411" y="191801"/>
                </a:cubicBezTo>
                <a:cubicBezTo>
                  <a:pt x="1060300" y="187467"/>
                  <a:pt x="1063749" y="183458"/>
                  <a:pt x="1066078" y="178800"/>
                </a:cubicBezTo>
                <a:cubicBezTo>
                  <a:pt x="1068121" y="174714"/>
                  <a:pt x="1067182" y="169029"/>
                  <a:pt x="1070412" y="165799"/>
                </a:cubicBezTo>
                <a:cubicBezTo>
                  <a:pt x="1073642" y="162569"/>
                  <a:pt x="1079079" y="162910"/>
                  <a:pt x="1083413" y="161466"/>
                </a:cubicBezTo>
                <a:cubicBezTo>
                  <a:pt x="1100105" y="136427"/>
                  <a:pt x="1082610" y="159058"/>
                  <a:pt x="1105081" y="139798"/>
                </a:cubicBezTo>
                <a:cubicBezTo>
                  <a:pt x="1111286" y="134480"/>
                  <a:pt x="1117883" y="129262"/>
                  <a:pt x="1122416" y="122463"/>
                </a:cubicBezTo>
                <a:cubicBezTo>
                  <a:pt x="1125305" y="118129"/>
                  <a:pt x="1127016" y="112716"/>
                  <a:pt x="1131083" y="109462"/>
                </a:cubicBezTo>
                <a:cubicBezTo>
                  <a:pt x="1134650" y="106608"/>
                  <a:pt x="1139750" y="106573"/>
                  <a:pt x="1144084" y="105128"/>
                </a:cubicBezTo>
                <a:cubicBezTo>
                  <a:pt x="1146973" y="100794"/>
                  <a:pt x="1148831" y="95557"/>
                  <a:pt x="1152751" y="92127"/>
                </a:cubicBezTo>
                <a:cubicBezTo>
                  <a:pt x="1160590" y="85268"/>
                  <a:pt x="1178753" y="74793"/>
                  <a:pt x="1178753" y="74793"/>
                </a:cubicBezTo>
                <a:cubicBezTo>
                  <a:pt x="1182691" y="68885"/>
                  <a:pt x="1189224" y="57243"/>
                  <a:pt x="1196088" y="53125"/>
                </a:cubicBezTo>
                <a:cubicBezTo>
                  <a:pt x="1200005" y="50775"/>
                  <a:pt x="1196810" y="57645"/>
                  <a:pt x="1209089" y="48791"/>
                </a:cubicBezTo>
                <a:cubicBezTo>
                  <a:pt x="1221368" y="39937"/>
                  <a:pt x="1257120" y="7223"/>
                  <a:pt x="126976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266825" y="1725613"/>
            <a:ext cx="241300" cy="2552700"/>
          </a:xfrm>
          <a:custGeom>
            <a:avLst/>
            <a:gdLst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39949 w 238133"/>
              <a:gd name="connsiteY18" fmla="*/ 1595787 h 2552553"/>
              <a:gd name="connsiteX19" fmla="*/ 29358 w 238133"/>
              <a:gd name="connsiteY19" fmla="*/ 1574604 h 2552553"/>
              <a:gd name="connsiteX20" fmla="*/ 18766 w 238133"/>
              <a:gd name="connsiteY20" fmla="*/ 1553421 h 2552553"/>
              <a:gd name="connsiteX21" fmla="*/ 11705 w 238133"/>
              <a:gd name="connsiteY21" fmla="*/ 1503994 h 2552553"/>
              <a:gd name="connsiteX22" fmla="*/ 4644 w 238133"/>
              <a:gd name="connsiteY22" fmla="*/ 1472220 h 2552553"/>
              <a:gd name="connsiteX23" fmla="*/ 4644 w 238133"/>
              <a:gd name="connsiteY23" fmla="*/ 1299225 h 2552553"/>
              <a:gd name="connsiteX24" fmla="*/ 18766 w 238133"/>
              <a:gd name="connsiteY24" fmla="*/ 1267451 h 2552553"/>
              <a:gd name="connsiteX25" fmla="*/ 25827 w 238133"/>
              <a:gd name="connsiteY25" fmla="*/ 1246268 h 2552553"/>
              <a:gd name="connsiteX26" fmla="*/ 36419 w 238133"/>
              <a:gd name="connsiteY26" fmla="*/ 1225085 h 2552553"/>
              <a:gd name="connsiteX27" fmla="*/ 43480 w 238133"/>
              <a:gd name="connsiteY27" fmla="*/ 1154475 h 2552553"/>
              <a:gd name="connsiteX28" fmla="*/ 47010 w 238133"/>
              <a:gd name="connsiteY28" fmla="*/ 1143883 h 2552553"/>
              <a:gd name="connsiteX29" fmla="*/ 50541 w 238133"/>
              <a:gd name="connsiteY29" fmla="*/ 1129761 h 2552553"/>
              <a:gd name="connsiteX30" fmla="*/ 57602 w 238133"/>
              <a:gd name="connsiteY30" fmla="*/ 1108578 h 2552553"/>
              <a:gd name="connsiteX31" fmla="*/ 64663 w 238133"/>
              <a:gd name="connsiteY31" fmla="*/ 1013255 h 2552553"/>
              <a:gd name="connsiteX32" fmla="*/ 68193 w 238133"/>
              <a:gd name="connsiteY32" fmla="*/ 960297 h 2552553"/>
              <a:gd name="connsiteX33" fmla="*/ 75254 w 238133"/>
              <a:gd name="connsiteY33" fmla="*/ 939114 h 2552553"/>
              <a:gd name="connsiteX34" fmla="*/ 78785 w 238133"/>
              <a:gd name="connsiteY34" fmla="*/ 928523 h 2552553"/>
              <a:gd name="connsiteX35" fmla="*/ 96437 w 238133"/>
              <a:gd name="connsiteY35" fmla="*/ 907339 h 2552553"/>
              <a:gd name="connsiteX36" fmla="*/ 99968 w 238133"/>
              <a:gd name="connsiteY36" fmla="*/ 896748 h 2552553"/>
              <a:gd name="connsiteX37" fmla="*/ 107029 w 238133"/>
              <a:gd name="connsiteY37" fmla="*/ 886156 h 2552553"/>
              <a:gd name="connsiteX38" fmla="*/ 121151 w 238133"/>
              <a:gd name="connsiteY38" fmla="*/ 854382 h 2552553"/>
              <a:gd name="connsiteX39" fmla="*/ 128212 w 238133"/>
              <a:gd name="connsiteY39" fmla="*/ 833199 h 2552553"/>
              <a:gd name="connsiteX40" fmla="*/ 131742 w 238133"/>
              <a:gd name="connsiteY40" fmla="*/ 822607 h 2552553"/>
              <a:gd name="connsiteX41" fmla="*/ 149395 w 238133"/>
              <a:gd name="connsiteY41" fmla="*/ 790833 h 2552553"/>
              <a:gd name="connsiteX42" fmla="*/ 156456 w 238133"/>
              <a:gd name="connsiteY42" fmla="*/ 762589 h 2552553"/>
              <a:gd name="connsiteX43" fmla="*/ 167047 w 238133"/>
              <a:gd name="connsiteY43" fmla="*/ 677857 h 2552553"/>
              <a:gd name="connsiteX44" fmla="*/ 170578 w 238133"/>
              <a:gd name="connsiteY44" fmla="*/ 621369 h 2552553"/>
              <a:gd name="connsiteX45" fmla="*/ 174108 w 238133"/>
              <a:gd name="connsiteY45" fmla="*/ 610777 h 2552553"/>
              <a:gd name="connsiteX46" fmla="*/ 177639 w 238133"/>
              <a:gd name="connsiteY46" fmla="*/ 508393 h 2552553"/>
              <a:gd name="connsiteX47" fmla="*/ 184700 w 238133"/>
              <a:gd name="connsiteY47" fmla="*/ 473088 h 2552553"/>
              <a:gd name="connsiteX48" fmla="*/ 191761 w 238133"/>
              <a:gd name="connsiteY48" fmla="*/ 441313 h 2552553"/>
              <a:gd name="connsiteX49" fmla="*/ 198822 w 238133"/>
              <a:gd name="connsiteY49" fmla="*/ 300093 h 2552553"/>
              <a:gd name="connsiteX50" fmla="*/ 209413 w 238133"/>
              <a:gd name="connsiteY50" fmla="*/ 261258 h 2552553"/>
              <a:gd name="connsiteX51" fmla="*/ 216474 w 238133"/>
              <a:gd name="connsiteY51" fmla="*/ 250666 h 2552553"/>
              <a:gd name="connsiteX52" fmla="*/ 227066 w 238133"/>
              <a:gd name="connsiteY52" fmla="*/ 215361 h 2552553"/>
              <a:gd name="connsiteX53" fmla="*/ 234127 w 238133"/>
              <a:gd name="connsiteY53" fmla="*/ 158873 h 2552553"/>
              <a:gd name="connsiteX54" fmla="*/ 237657 w 238133"/>
              <a:gd name="connsiteY54" fmla="*/ 144751 h 2552553"/>
              <a:gd name="connsiteX55" fmla="*/ 237657 w 238133"/>
              <a:gd name="connsiteY55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29358 w 238133"/>
              <a:gd name="connsiteY18" fmla="*/ 1574604 h 2552553"/>
              <a:gd name="connsiteX19" fmla="*/ 18766 w 238133"/>
              <a:gd name="connsiteY19" fmla="*/ 1553421 h 2552553"/>
              <a:gd name="connsiteX20" fmla="*/ 11705 w 238133"/>
              <a:gd name="connsiteY20" fmla="*/ 1503994 h 2552553"/>
              <a:gd name="connsiteX21" fmla="*/ 4644 w 238133"/>
              <a:gd name="connsiteY21" fmla="*/ 1472220 h 2552553"/>
              <a:gd name="connsiteX22" fmla="*/ 4644 w 238133"/>
              <a:gd name="connsiteY22" fmla="*/ 1299225 h 2552553"/>
              <a:gd name="connsiteX23" fmla="*/ 18766 w 238133"/>
              <a:gd name="connsiteY23" fmla="*/ 1267451 h 2552553"/>
              <a:gd name="connsiteX24" fmla="*/ 25827 w 238133"/>
              <a:gd name="connsiteY24" fmla="*/ 1246268 h 2552553"/>
              <a:gd name="connsiteX25" fmla="*/ 36419 w 238133"/>
              <a:gd name="connsiteY25" fmla="*/ 1225085 h 2552553"/>
              <a:gd name="connsiteX26" fmla="*/ 43480 w 238133"/>
              <a:gd name="connsiteY26" fmla="*/ 1154475 h 2552553"/>
              <a:gd name="connsiteX27" fmla="*/ 47010 w 238133"/>
              <a:gd name="connsiteY27" fmla="*/ 1143883 h 2552553"/>
              <a:gd name="connsiteX28" fmla="*/ 50541 w 238133"/>
              <a:gd name="connsiteY28" fmla="*/ 1129761 h 2552553"/>
              <a:gd name="connsiteX29" fmla="*/ 57602 w 238133"/>
              <a:gd name="connsiteY29" fmla="*/ 1108578 h 2552553"/>
              <a:gd name="connsiteX30" fmla="*/ 64663 w 238133"/>
              <a:gd name="connsiteY30" fmla="*/ 1013255 h 2552553"/>
              <a:gd name="connsiteX31" fmla="*/ 68193 w 238133"/>
              <a:gd name="connsiteY31" fmla="*/ 960297 h 2552553"/>
              <a:gd name="connsiteX32" fmla="*/ 75254 w 238133"/>
              <a:gd name="connsiteY32" fmla="*/ 939114 h 2552553"/>
              <a:gd name="connsiteX33" fmla="*/ 78785 w 238133"/>
              <a:gd name="connsiteY33" fmla="*/ 928523 h 2552553"/>
              <a:gd name="connsiteX34" fmla="*/ 96437 w 238133"/>
              <a:gd name="connsiteY34" fmla="*/ 907339 h 2552553"/>
              <a:gd name="connsiteX35" fmla="*/ 99968 w 238133"/>
              <a:gd name="connsiteY35" fmla="*/ 896748 h 2552553"/>
              <a:gd name="connsiteX36" fmla="*/ 107029 w 238133"/>
              <a:gd name="connsiteY36" fmla="*/ 886156 h 2552553"/>
              <a:gd name="connsiteX37" fmla="*/ 121151 w 238133"/>
              <a:gd name="connsiteY37" fmla="*/ 854382 h 2552553"/>
              <a:gd name="connsiteX38" fmla="*/ 128212 w 238133"/>
              <a:gd name="connsiteY38" fmla="*/ 833199 h 2552553"/>
              <a:gd name="connsiteX39" fmla="*/ 131742 w 238133"/>
              <a:gd name="connsiteY39" fmla="*/ 822607 h 2552553"/>
              <a:gd name="connsiteX40" fmla="*/ 149395 w 238133"/>
              <a:gd name="connsiteY40" fmla="*/ 790833 h 2552553"/>
              <a:gd name="connsiteX41" fmla="*/ 156456 w 238133"/>
              <a:gd name="connsiteY41" fmla="*/ 762589 h 2552553"/>
              <a:gd name="connsiteX42" fmla="*/ 167047 w 238133"/>
              <a:gd name="connsiteY42" fmla="*/ 677857 h 2552553"/>
              <a:gd name="connsiteX43" fmla="*/ 170578 w 238133"/>
              <a:gd name="connsiteY43" fmla="*/ 621369 h 2552553"/>
              <a:gd name="connsiteX44" fmla="*/ 174108 w 238133"/>
              <a:gd name="connsiteY44" fmla="*/ 610777 h 2552553"/>
              <a:gd name="connsiteX45" fmla="*/ 177639 w 238133"/>
              <a:gd name="connsiteY45" fmla="*/ 508393 h 2552553"/>
              <a:gd name="connsiteX46" fmla="*/ 184700 w 238133"/>
              <a:gd name="connsiteY46" fmla="*/ 473088 h 2552553"/>
              <a:gd name="connsiteX47" fmla="*/ 191761 w 238133"/>
              <a:gd name="connsiteY47" fmla="*/ 441313 h 2552553"/>
              <a:gd name="connsiteX48" fmla="*/ 198822 w 238133"/>
              <a:gd name="connsiteY48" fmla="*/ 300093 h 2552553"/>
              <a:gd name="connsiteX49" fmla="*/ 209413 w 238133"/>
              <a:gd name="connsiteY49" fmla="*/ 261258 h 2552553"/>
              <a:gd name="connsiteX50" fmla="*/ 216474 w 238133"/>
              <a:gd name="connsiteY50" fmla="*/ 250666 h 2552553"/>
              <a:gd name="connsiteX51" fmla="*/ 227066 w 238133"/>
              <a:gd name="connsiteY51" fmla="*/ 215361 h 2552553"/>
              <a:gd name="connsiteX52" fmla="*/ 234127 w 238133"/>
              <a:gd name="connsiteY52" fmla="*/ 158873 h 2552553"/>
              <a:gd name="connsiteX53" fmla="*/ 237657 w 238133"/>
              <a:gd name="connsiteY53" fmla="*/ 144751 h 2552553"/>
              <a:gd name="connsiteX54" fmla="*/ 237657 w 238133"/>
              <a:gd name="connsiteY54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54071 w 238133"/>
              <a:gd name="connsiteY17" fmla="*/ 1616970 h 2552553"/>
              <a:gd name="connsiteX18" fmla="*/ 18766 w 238133"/>
              <a:gd name="connsiteY18" fmla="*/ 1553421 h 2552553"/>
              <a:gd name="connsiteX19" fmla="*/ 11705 w 238133"/>
              <a:gd name="connsiteY19" fmla="*/ 1503994 h 2552553"/>
              <a:gd name="connsiteX20" fmla="*/ 4644 w 238133"/>
              <a:gd name="connsiteY20" fmla="*/ 1472220 h 2552553"/>
              <a:gd name="connsiteX21" fmla="*/ 4644 w 238133"/>
              <a:gd name="connsiteY21" fmla="*/ 1299225 h 2552553"/>
              <a:gd name="connsiteX22" fmla="*/ 18766 w 238133"/>
              <a:gd name="connsiteY22" fmla="*/ 1267451 h 2552553"/>
              <a:gd name="connsiteX23" fmla="*/ 25827 w 238133"/>
              <a:gd name="connsiteY23" fmla="*/ 1246268 h 2552553"/>
              <a:gd name="connsiteX24" fmla="*/ 36419 w 238133"/>
              <a:gd name="connsiteY24" fmla="*/ 1225085 h 2552553"/>
              <a:gd name="connsiteX25" fmla="*/ 43480 w 238133"/>
              <a:gd name="connsiteY25" fmla="*/ 1154475 h 2552553"/>
              <a:gd name="connsiteX26" fmla="*/ 47010 w 238133"/>
              <a:gd name="connsiteY26" fmla="*/ 1143883 h 2552553"/>
              <a:gd name="connsiteX27" fmla="*/ 50541 w 238133"/>
              <a:gd name="connsiteY27" fmla="*/ 1129761 h 2552553"/>
              <a:gd name="connsiteX28" fmla="*/ 57602 w 238133"/>
              <a:gd name="connsiteY28" fmla="*/ 1108578 h 2552553"/>
              <a:gd name="connsiteX29" fmla="*/ 64663 w 238133"/>
              <a:gd name="connsiteY29" fmla="*/ 1013255 h 2552553"/>
              <a:gd name="connsiteX30" fmla="*/ 68193 w 238133"/>
              <a:gd name="connsiteY30" fmla="*/ 960297 h 2552553"/>
              <a:gd name="connsiteX31" fmla="*/ 75254 w 238133"/>
              <a:gd name="connsiteY31" fmla="*/ 939114 h 2552553"/>
              <a:gd name="connsiteX32" fmla="*/ 78785 w 238133"/>
              <a:gd name="connsiteY32" fmla="*/ 928523 h 2552553"/>
              <a:gd name="connsiteX33" fmla="*/ 96437 w 238133"/>
              <a:gd name="connsiteY33" fmla="*/ 907339 h 2552553"/>
              <a:gd name="connsiteX34" fmla="*/ 99968 w 238133"/>
              <a:gd name="connsiteY34" fmla="*/ 896748 h 2552553"/>
              <a:gd name="connsiteX35" fmla="*/ 107029 w 238133"/>
              <a:gd name="connsiteY35" fmla="*/ 886156 h 2552553"/>
              <a:gd name="connsiteX36" fmla="*/ 121151 w 238133"/>
              <a:gd name="connsiteY36" fmla="*/ 854382 h 2552553"/>
              <a:gd name="connsiteX37" fmla="*/ 128212 w 238133"/>
              <a:gd name="connsiteY37" fmla="*/ 833199 h 2552553"/>
              <a:gd name="connsiteX38" fmla="*/ 131742 w 238133"/>
              <a:gd name="connsiteY38" fmla="*/ 822607 h 2552553"/>
              <a:gd name="connsiteX39" fmla="*/ 149395 w 238133"/>
              <a:gd name="connsiteY39" fmla="*/ 790833 h 2552553"/>
              <a:gd name="connsiteX40" fmla="*/ 156456 w 238133"/>
              <a:gd name="connsiteY40" fmla="*/ 762589 h 2552553"/>
              <a:gd name="connsiteX41" fmla="*/ 167047 w 238133"/>
              <a:gd name="connsiteY41" fmla="*/ 677857 h 2552553"/>
              <a:gd name="connsiteX42" fmla="*/ 170578 w 238133"/>
              <a:gd name="connsiteY42" fmla="*/ 621369 h 2552553"/>
              <a:gd name="connsiteX43" fmla="*/ 174108 w 238133"/>
              <a:gd name="connsiteY43" fmla="*/ 610777 h 2552553"/>
              <a:gd name="connsiteX44" fmla="*/ 177639 w 238133"/>
              <a:gd name="connsiteY44" fmla="*/ 508393 h 2552553"/>
              <a:gd name="connsiteX45" fmla="*/ 184700 w 238133"/>
              <a:gd name="connsiteY45" fmla="*/ 473088 h 2552553"/>
              <a:gd name="connsiteX46" fmla="*/ 191761 w 238133"/>
              <a:gd name="connsiteY46" fmla="*/ 441313 h 2552553"/>
              <a:gd name="connsiteX47" fmla="*/ 198822 w 238133"/>
              <a:gd name="connsiteY47" fmla="*/ 300093 h 2552553"/>
              <a:gd name="connsiteX48" fmla="*/ 209413 w 238133"/>
              <a:gd name="connsiteY48" fmla="*/ 261258 h 2552553"/>
              <a:gd name="connsiteX49" fmla="*/ 216474 w 238133"/>
              <a:gd name="connsiteY49" fmla="*/ 250666 h 2552553"/>
              <a:gd name="connsiteX50" fmla="*/ 227066 w 238133"/>
              <a:gd name="connsiteY50" fmla="*/ 215361 h 2552553"/>
              <a:gd name="connsiteX51" fmla="*/ 234127 w 238133"/>
              <a:gd name="connsiteY51" fmla="*/ 158873 h 2552553"/>
              <a:gd name="connsiteX52" fmla="*/ 237657 w 238133"/>
              <a:gd name="connsiteY52" fmla="*/ 144751 h 2552553"/>
              <a:gd name="connsiteX53" fmla="*/ 237657 w 238133"/>
              <a:gd name="connsiteY53" fmla="*/ 0 h 2552553"/>
              <a:gd name="connsiteX0" fmla="*/ 75254 w 238133"/>
              <a:gd name="connsiteY0" fmla="*/ 2552553 h 2552553"/>
              <a:gd name="connsiteX1" fmla="*/ 89376 w 238133"/>
              <a:gd name="connsiteY1" fmla="*/ 2467821 h 2552553"/>
              <a:gd name="connsiteX2" fmla="*/ 96437 w 238133"/>
              <a:gd name="connsiteY2" fmla="*/ 2446638 h 2552553"/>
              <a:gd name="connsiteX3" fmla="*/ 107029 w 238133"/>
              <a:gd name="connsiteY3" fmla="*/ 2425455 h 2552553"/>
              <a:gd name="connsiteX4" fmla="*/ 114090 w 238133"/>
              <a:gd name="connsiteY4" fmla="*/ 2284235 h 2552553"/>
              <a:gd name="connsiteX5" fmla="*/ 117620 w 238133"/>
              <a:gd name="connsiteY5" fmla="*/ 2273644 h 2552553"/>
              <a:gd name="connsiteX6" fmla="*/ 117620 w 238133"/>
              <a:gd name="connsiteY6" fmla="*/ 2132424 h 2552553"/>
              <a:gd name="connsiteX7" fmla="*/ 110559 w 238133"/>
              <a:gd name="connsiteY7" fmla="*/ 2111241 h 2552553"/>
              <a:gd name="connsiteX8" fmla="*/ 107029 w 238133"/>
              <a:gd name="connsiteY8" fmla="*/ 2068875 h 2552553"/>
              <a:gd name="connsiteX9" fmla="*/ 99968 w 238133"/>
              <a:gd name="connsiteY9" fmla="*/ 1895880 h 2552553"/>
              <a:gd name="connsiteX10" fmla="*/ 96437 w 238133"/>
              <a:gd name="connsiteY10" fmla="*/ 1874697 h 2552553"/>
              <a:gd name="connsiteX11" fmla="*/ 82315 w 238133"/>
              <a:gd name="connsiteY11" fmla="*/ 1825270 h 2552553"/>
              <a:gd name="connsiteX12" fmla="*/ 78785 w 238133"/>
              <a:gd name="connsiteY12" fmla="*/ 1800556 h 2552553"/>
              <a:gd name="connsiteX13" fmla="*/ 71724 w 238133"/>
              <a:gd name="connsiteY13" fmla="*/ 1772312 h 2552553"/>
              <a:gd name="connsiteX14" fmla="*/ 68193 w 238133"/>
              <a:gd name="connsiteY14" fmla="*/ 1719355 h 2552553"/>
              <a:gd name="connsiteX15" fmla="*/ 64663 w 238133"/>
              <a:gd name="connsiteY15" fmla="*/ 1701702 h 2552553"/>
              <a:gd name="connsiteX16" fmla="*/ 57602 w 238133"/>
              <a:gd name="connsiteY16" fmla="*/ 1627562 h 2552553"/>
              <a:gd name="connsiteX17" fmla="*/ 43479 w 238133"/>
              <a:gd name="connsiteY17" fmla="*/ 1599317 h 2552553"/>
              <a:gd name="connsiteX18" fmla="*/ 18766 w 238133"/>
              <a:gd name="connsiteY18" fmla="*/ 1553421 h 2552553"/>
              <a:gd name="connsiteX19" fmla="*/ 11705 w 238133"/>
              <a:gd name="connsiteY19" fmla="*/ 1503994 h 2552553"/>
              <a:gd name="connsiteX20" fmla="*/ 4644 w 238133"/>
              <a:gd name="connsiteY20" fmla="*/ 1472220 h 2552553"/>
              <a:gd name="connsiteX21" fmla="*/ 4644 w 238133"/>
              <a:gd name="connsiteY21" fmla="*/ 1299225 h 2552553"/>
              <a:gd name="connsiteX22" fmla="*/ 18766 w 238133"/>
              <a:gd name="connsiteY22" fmla="*/ 1267451 h 2552553"/>
              <a:gd name="connsiteX23" fmla="*/ 25827 w 238133"/>
              <a:gd name="connsiteY23" fmla="*/ 1246268 h 2552553"/>
              <a:gd name="connsiteX24" fmla="*/ 36419 w 238133"/>
              <a:gd name="connsiteY24" fmla="*/ 1225085 h 2552553"/>
              <a:gd name="connsiteX25" fmla="*/ 43480 w 238133"/>
              <a:gd name="connsiteY25" fmla="*/ 1154475 h 2552553"/>
              <a:gd name="connsiteX26" fmla="*/ 47010 w 238133"/>
              <a:gd name="connsiteY26" fmla="*/ 1143883 h 2552553"/>
              <a:gd name="connsiteX27" fmla="*/ 50541 w 238133"/>
              <a:gd name="connsiteY27" fmla="*/ 1129761 h 2552553"/>
              <a:gd name="connsiteX28" fmla="*/ 57602 w 238133"/>
              <a:gd name="connsiteY28" fmla="*/ 1108578 h 2552553"/>
              <a:gd name="connsiteX29" fmla="*/ 64663 w 238133"/>
              <a:gd name="connsiteY29" fmla="*/ 1013255 h 2552553"/>
              <a:gd name="connsiteX30" fmla="*/ 68193 w 238133"/>
              <a:gd name="connsiteY30" fmla="*/ 960297 h 2552553"/>
              <a:gd name="connsiteX31" fmla="*/ 75254 w 238133"/>
              <a:gd name="connsiteY31" fmla="*/ 939114 h 2552553"/>
              <a:gd name="connsiteX32" fmla="*/ 78785 w 238133"/>
              <a:gd name="connsiteY32" fmla="*/ 928523 h 2552553"/>
              <a:gd name="connsiteX33" fmla="*/ 96437 w 238133"/>
              <a:gd name="connsiteY33" fmla="*/ 907339 h 2552553"/>
              <a:gd name="connsiteX34" fmla="*/ 99968 w 238133"/>
              <a:gd name="connsiteY34" fmla="*/ 896748 h 2552553"/>
              <a:gd name="connsiteX35" fmla="*/ 107029 w 238133"/>
              <a:gd name="connsiteY35" fmla="*/ 886156 h 2552553"/>
              <a:gd name="connsiteX36" fmla="*/ 121151 w 238133"/>
              <a:gd name="connsiteY36" fmla="*/ 854382 h 2552553"/>
              <a:gd name="connsiteX37" fmla="*/ 128212 w 238133"/>
              <a:gd name="connsiteY37" fmla="*/ 833199 h 2552553"/>
              <a:gd name="connsiteX38" fmla="*/ 131742 w 238133"/>
              <a:gd name="connsiteY38" fmla="*/ 822607 h 2552553"/>
              <a:gd name="connsiteX39" fmla="*/ 149395 w 238133"/>
              <a:gd name="connsiteY39" fmla="*/ 790833 h 2552553"/>
              <a:gd name="connsiteX40" fmla="*/ 156456 w 238133"/>
              <a:gd name="connsiteY40" fmla="*/ 762589 h 2552553"/>
              <a:gd name="connsiteX41" fmla="*/ 167047 w 238133"/>
              <a:gd name="connsiteY41" fmla="*/ 677857 h 2552553"/>
              <a:gd name="connsiteX42" fmla="*/ 170578 w 238133"/>
              <a:gd name="connsiteY42" fmla="*/ 621369 h 2552553"/>
              <a:gd name="connsiteX43" fmla="*/ 174108 w 238133"/>
              <a:gd name="connsiteY43" fmla="*/ 610777 h 2552553"/>
              <a:gd name="connsiteX44" fmla="*/ 177639 w 238133"/>
              <a:gd name="connsiteY44" fmla="*/ 508393 h 2552553"/>
              <a:gd name="connsiteX45" fmla="*/ 184700 w 238133"/>
              <a:gd name="connsiteY45" fmla="*/ 473088 h 2552553"/>
              <a:gd name="connsiteX46" fmla="*/ 191761 w 238133"/>
              <a:gd name="connsiteY46" fmla="*/ 441313 h 2552553"/>
              <a:gd name="connsiteX47" fmla="*/ 198822 w 238133"/>
              <a:gd name="connsiteY47" fmla="*/ 300093 h 2552553"/>
              <a:gd name="connsiteX48" fmla="*/ 209413 w 238133"/>
              <a:gd name="connsiteY48" fmla="*/ 261258 h 2552553"/>
              <a:gd name="connsiteX49" fmla="*/ 216474 w 238133"/>
              <a:gd name="connsiteY49" fmla="*/ 250666 h 2552553"/>
              <a:gd name="connsiteX50" fmla="*/ 227066 w 238133"/>
              <a:gd name="connsiteY50" fmla="*/ 215361 h 2552553"/>
              <a:gd name="connsiteX51" fmla="*/ 234127 w 238133"/>
              <a:gd name="connsiteY51" fmla="*/ 158873 h 2552553"/>
              <a:gd name="connsiteX52" fmla="*/ 237657 w 238133"/>
              <a:gd name="connsiteY52" fmla="*/ 144751 h 2552553"/>
              <a:gd name="connsiteX53" fmla="*/ 237657 w 238133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0479 w 240419"/>
              <a:gd name="connsiteY30" fmla="*/ 960297 h 2552553"/>
              <a:gd name="connsiteX31" fmla="*/ 77540 w 240419"/>
              <a:gd name="connsiteY31" fmla="*/ 939114 h 2552553"/>
              <a:gd name="connsiteX32" fmla="*/ 81071 w 240419"/>
              <a:gd name="connsiteY32" fmla="*/ 928523 h 2552553"/>
              <a:gd name="connsiteX33" fmla="*/ 98723 w 240419"/>
              <a:gd name="connsiteY33" fmla="*/ 907339 h 2552553"/>
              <a:gd name="connsiteX34" fmla="*/ 102254 w 240419"/>
              <a:gd name="connsiteY34" fmla="*/ 896748 h 2552553"/>
              <a:gd name="connsiteX35" fmla="*/ 109315 w 240419"/>
              <a:gd name="connsiteY35" fmla="*/ 886156 h 2552553"/>
              <a:gd name="connsiteX36" fmla="*/ 123437 w 240419"/>
              <a:gd name="connsiteY36" fmla="*/ 854382 h 2552553"/>
              <a:gd name="connsiteX37" fmla="*/ 130498 w 240419"/>
              <a:gd name="connsiteY37" fmla="*/ 833199 h 2552553"/>
              <a:gd name="connsiteX38" fmla="*/ 134028 w 240419"/>
              <a:gd name="connsiteY38" fmla="*/ 822607 h 2552553"/>
              <a:gd name="connsiteX39" fmla="*/ 151681 w 240419"/>
              <a:gd name="connsiteY39" fmla="*/ 790833 h 2552553"/>
              <a:gd name="connsiteX40" fmla="*/ 158742 w 240419"/>
              <a:gd name="connsiteY40" fmla="*/ 762589 h 2552553"/>
              <a:gd name="connsiteX41" fmla="*/ 169333 w 240419"/>
              <a:gd name="connsiteY41" fmla="*/ 677857 h 2552553"/>
              <a:gd name="connsiteX42" fmla="*/ 172864 w 240419"/>
              <a:gd name="connsiteY42" fmla="*/ 621369 h 2552553"/>
              <a:gd name="connsiteX43" fmla="*/ 176394 w 240419"/>
              <a:gd name="connsiteY43" fmla="*/ 610777 h 2552553"/>
              <a:gd name="connsiteX44" fmla="*/ 179925 w 240419"/>
              <a:gd name="connsiteY44" fmla="*/ 508393 h 2552553"/>
              <a:gd name="connsiteX45" fmla="*/ 186986 w 240419"/>
              <a:gd name="connsiteY45" fmla="*/ 473088 h 2552553"/>
              <a:gd name="connsiteX46" fmla="*/ 194047 w 240419"/>
              <a:gd name="connsiteY46" fmla="*/ 441313 h 2552553"/>
              <a:gd name="connsiteX47" fmla="*/ 201108 w 240419"/>
              <a:gd name="connsiteY47" fmla="*/ 300093 h 2552553"/>
              <a:gd name="connsiteX48" fmla="*/ 211699 w 240419"/>
              <a:gd name="connsiteY48" fmla="*/ 261258 h 2552553"/>
              <a:gd name="connsiteX49" fmla="*/ 218760 w 240419"/>
              <a:gd name="connsiteY49" fmla="*/ 250666 h 2552553"/>
              <a:gd name="connsiteX50" fmla="*/ 229352 w 240419"/>
              <a:gd name="connsiteY50" fmla="*/ 215361 h 2552553"/>
              <a:gd name="connsiteX51" fmla="*/ 236413 w 240419"/>
              <a:gd name="connsiteY51" fmla="*/ 158873 h 2552553"/>
              <a:gd name="connsiteX52" fmla="*/ 239943 w 240419"/>
              <a:gd name="connsiteY52" fmla="*/ 144751 h 2552553"/>
              <a:gd name="connsiteX53" fmla="*/ 239943 w 240419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84601 w 240419"/>
              <a:gd name="connsiteY30" fmla="*/ 970889 h 2552553"/>
              <a:gd name="connsiteX31" fmla="*/ 77540 w 240419"/>
              <a:gd name="connsiteY31" fmla="*/ 939114 h 2552553"/>
              <a:gd name="connsiteX32" fmla="*/ 81071 w 240419"/>
              <a:gd name="connsiteY32" fmla="*/ 928523 h 2552553"/>
              <a:gd name="connsiteX33" fmla="*/ 98723 w 240419"/>
              <a:gd name="connsiteY33" fmla="*/ 907339 h 2552553"/>
              <a:gd name="connsiteX34" fmla="*/ 102254 w 240419"/>
              <a:gd name="connsiteY34" fmla="*/ 896748 h 2552553"/>
              <a:gd name="connsiteX35" fmla="*/ 109315 w 240419"/>
              <a:gd name="connsiteY35" fmla="*/ 886156 h 2552553"/>
              <a:gd name="connsiteX36" fmla="*/ 123437 w 240419"/>
              <a:gd name="connsiteY36" fmla="*/ 854382 h 2552553"/>
              <a:gd name="connsiteX37" fmla="*/ 130498 w 240419"/>
              <a:gd name="connsiteY37" fmla="*/ 833199 h 2552553"/>
              <a:gd name="connsiteX38" fmla="*/ 134028 w 240419"/>
              <a:gd name="connsiteY38" fmla="*/ 822607 h 2552553"/>
              <a:gd name="connsiteX39" fmla="*/ 151681 w 240419"/>
              <a:gd name="connsiteY39" fmla="*/ 790833 h 2552553"/>
              <a:gd name="connsiteX40" fmla="*/ 158742 w 240419"/>
              <a:gd name="connsiteY40" fmla="*/ 762589 h 2552553"/>
              <a:gd name="connsiteX41" fmla="*/ 169333 w 240419"/>
              <a:gd name="connsiteY41" fmla="*/ 677857 h 2552553"/>
              <a:gd name="connsiteX42" fmla="*/ 172864 w 240419"/>
              <a:gd name="connsiteY42" fmla="*/ 621369 h 2552553"/>
              <a:gd name="connsiteX43" fmla="*/ 176394 w 240419"/>
              <a:gd name="connsiteY43" fmla="*/ 610777 h 2552553"/>
              <a:gd name="connsiteX44" fmla="*/ 179925 w 240419"/>
              <a:gd name="connsiteY44" fmla="*/ 508393 h 2552553"/>
              <a:gd name="connsiteX45" fmla="*/ 186986 w 240419"/>
              <a:gd name="connsiteY45" fmla="*/ 473088 h 2552553"/>
              <a:gd name="connsiteX46" fmla="*/ 194047 w 240419"/>
              <a:gd name="connsiteY46" fmla="*/ 441313 h 2552553"/>
              <a:gd name="connsiteX47" fmla="*/ 201108 w 240419"/>
              <a:gd name="connsiteY47" fmla="*/ 300093 h 2552553"/>
              <a:gd name="connsiteX48" fmla="*/ 211699 w 240419"/>
              <a:gd name="connsiteY48" fmla="*/ 261258 h 2552553"/>
              <a:gd name="connsiteX49" fmla="*/ 218760 w 240419"/>
              <a:gd name="connsiteY49" fmla="*/ 250666 h 2552553"/>
              <a:gd name="connsiteX50" fmla="*/ 229352 w 240419"/>
              <a:gd name="connsiteY50" fmla="*/ 215361 h 2552553"/>
              <a:gd name="connsiteX51" fmla="*/ 236413 w 240419"/>
              <a:gd name="connsiteY51" fmla="*/ 158873 h 2552553"/>
              <a:gd name="connsiteX52" fmla="*/ 239943 w 240419"/>
              <a:gd name="connsiteY52" fmla="*/ 144751 h 2552553"/>
              <a:gd name="connsiteX53" fmla="*/ 239943 w 240419"/>
              <a:gd name="connsiteY53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7540 w 240419"/>
              <a:gd name="connsiteY30" fmla="*/ 939114 h 2552553"/>
              <a:gd name="connsiteX31" fmla="*/ 81071 w 240419"/>
              <a:gd name="connsiteY31" fmla="*/ 928523 h 2552553"/>
              <a:gd name="connsiteX32" fmla="*/ 98723 w 240419"/>
              <a:gd name="connsiteY32" fmla="*/ 907339 h 2552553"/>
              <a:gd name="connsiteX33" fmla="*/ 102254 w 240419"/>
              <a:gd name="connsiteY33" fmla="*/ 896748 h 2552553"/>
              <a:gd name="connsiteX34" fmla="*/ 109315 w 240419"/>
              <a:gd name="connsiteY34" fmla="*/ 886156 h 2552553"/>
              <a:gd name="connsiteX35" fmla="*/ 123437 w 240419"/>
              <a:gd name="connsiteY35" fmla="*/ 854382 h 2552553"/>
              <a:gd name="connsiteX36" fmla="*/ 130498 w 240419"/>
              <a:gd name="connsiteY36" fmla="*/ 833199 h 2552553"/>
              <a:gd name="connsiteX37" fmla="*/ 134028 w 240419"/>
              <a:gd name="connsiteY37" fmla="*/ 822607 h 2552553"/>
              <a:gd name="connsiteX38" fmla="*/ 151681 w 240419"/>
              <a:gd name="connsiteY38" fmla="*/ 790833 h 2552553"/>
              <a:gd name="connsiteX39" fmla="*/ 158742 w 240419"/>
              <a:gd name="connsiteY39" fmla="*/ 762589 h 2552553"/>
              <a:gd name="connsiteX40" fmla="*/ 169333 w 240419"/>
              <a:gd name="connsiteY40" fmla="*/ 677857 h 2552553"/>
              <a:gd name="connsiteX41" fmla="*/ 172864 w 240419"/>
              <a:gd name="connsiteY41" fmla="*/ 621369 h 2552553"/>
              <a:gd name="connsiteX42" fmla="*/ 176394 w 240419"/>
              <a:gd name="connsiteY42" fmla="*/ 610777 h 2552553"/>
              <a:gd name="connsiteX43" fmla="*/ 179925 w 240419"/>
              <a:gd name="connsiteY43" fmla="*/ 508393 h 2552553"/>
              <a:gd name="connsiteX44" fmla="*/ 186986 w 240419"/>
              <a:gd name="connsiteY44" fmla="*/ 473088 h 2552553"/>
              <a:gd name="connsiteX45" fmla="*/ 194047 w 240419"/>
              <a:gd name="connsiteY45" fmla="*/ 441313 h 2552553"/>
              <a:gd name="connsiteX46" fmla="*/ 201108 w 240419"/>
              <a:gd name="connsiteY46" fmla="*/ 300093 h 2552553"/>
              <a:gd name="connsiteX47" fmla="*/ 211699 w 240419"/>
              <a:gd name="connsiteY47" fmla="*/ 261258 h 2552553"/>
              <a:gd name="connsiteX48" fmla="*/ 218760 w 240419"/>
              <a:gd name="connsiteY48" fmla="*/ 250666 h 2552553"/>
              <a:gd name="connsiteX49" fmla="*/ 229352 w 240419"/>
              <a:gd name="connsiteY49" fmla="*/ 215361 h 2552553"/>
              <a:gd name="connsiteX50" fmla="*/ 236413 w 240419"/>
              <a:gd name="connsiteY50" fmla="*/ 158873 h 2552553"/>
              <a:gd name="connsiteX51" fmla="*/ 239943 w 240419"/>
              <a:gd name="connsiteY51" fmla="*/ 144751 h 2552553"/>
              <a:gd name="connsiteX52" fmla="*/ 239943 w 240419"/>
              <a:gd name="connsiteY52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77540 w 240419"/>
              <a:gd name="connsiteY30" fmla="*/ 939114 h 2552553"/>
              <a:gd name="connsiteX31" fmla="*/ 98723 w 240419"/>
              <a:gd name="connsiteY31" fmla="*/ 907339 h 2552553"/>
              <a:gd name="connsiteX32" fmla="*/ 102254 w 240419"/>
              <a:gd name="connsiteY32" fmla="*/ 896748 h 2552553"/>
              <a:gd name="connsiteX33" fmla="*/ 109315 w 240419"/>
              <a:gd name="connsiteY33" fmla="*/ 886156 h 2552553"/>
              <a:gd name="connsiteX34" fmla="*/ 123437 w 240419"/>
              <a:gd name="connsiteY34" fmla="*/ 854382 h 2552553"/>
              <a:gd name="connsiteX35" fmla="*/ 130498 w 240419"/>
              <a:gd name="connsiteY35" fmla="*/ 833199 h 2552553"/>
              <a:gd name="connsiteX36" fmla="*/ 134028 w 240419"/>
              <a:gd name="connsiteY36" fmla="*/ 822607 h 2552553"/>
              <a:gd name="connsiteX37" fmla="*/ 151681 w 240419"/>
              <a:gd name="connsiteY37" fmla="*/ 790833 h 2552553"/>
              <a:gd name="connsiteX38" fmla="*/ 158742 w 240419"/>
              <a:gd name="connsiteY38" fmla="*/ 762589 h 2552553"/>
              <a:gd name="connsiteX39" fmla="*/ 169333 w 240419"/>
              <a:gd name="connsiteY39" fmla="*/ 677857 h 2552553"/>
              <a:gd name="connsiteX40" fmla="*/ 172864 w 240419"/>
              <a:gd name="connsiteY40" fmla="*/ 621369 h 2552553"/>
              <a:gd name="connsiteX41" fmla="*/ 176394 w 240419"/>
              <a:gd name="connsiteY41" fmla="*/ 610777 h 2552553"/>
              <a:gd name="connsiteX42" fmla="*/ 179925 w 240419"/>
              <a:gd name="connsiteY42" fmla="*/ 508393 h 2552553"/>
              <a:gd name="connsiteX43" fmla="*/ 186986 w 240419"/>
              <a:gd name="connsiteY43" fmla="*/ 473088 h 2552553"/>
              <a:gd name="connsiteX44" fmla="*/ 194047 w 240419"/>
              <a:gd name="connsiteY44" fmla="*/ 441313 h 2552553"/>
              <a:gd name="connsiteX45" fmla="*/ 201108 w 240419"/>
              <a:gd name="connsiteY45" fmla="*/ 300093 h 2552553"/>
              <a:gd name="connsiteX46" fmla="*/ 211699 w 240419"/>
              <a:gd name="connsiteY46" fmla="*/ 261258 h 2552553"/>
              <a:gd name="connsiteX47" fmla="*/ 218760 w 240419"/>
              <a:gd name="connsiteY47" fmla="*/ 250666 h 2552553"/>
              <a:gd name="connsiteX48" fmla="*/ 229352 w 240419"/>
              <a:gd name="connsiteY48" fmla="*/ 215361 h 2552553"/>
              <a:gd name="connsiteX49" fmla="*/ 236413 w 240419"/>
              <a:gd name="connsiteY49" fmla="*/ 158873 h 2552553"/>
              <a:gd name="connsiteX50" fmla="*/ 239943 w 240419"/>
              <a:gd name="connsiteY50" fmla="*/ 144751 h 2552553"/>
              <a:gd name="connsiteX51" fmla="*/ 239943 w 240419"/>
              <a:gd name="connsiteY51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59888 w 240419"/>
              <a:gd name="connsiteY28" fmla="*/ 1108578 h 2552553"/>
              <a:gd name="connsiteX29" fmla="*/ 66949 w 240419"/>
              <a:gd name="connsiteY29" fmla="*/ 1013255 h 2552553"/>
              <a:gd name="connsiteX30" fmla="*/ 88131 w 240419"/>
              <a:gd name="connsiteY30" fmla="*/ 946175 h 2552553"/>
              <a:gd name="connsiteX31" fmla="*/ 98723 w 240419"/>
              <a:gd name="connsiteY31" fmla="*/ 907339 h 2552553"/>
              <a:gd name="connsiteX32" fmla="*/ 102254 w 240419"/>
              <a:gd name="connsiteY32" fmla="*/ 896748 h 2552553"/>
              <a:gd name="connsiteX33" fmla="*/ 109315 w 240419"/>
              <a:gd name="connsiteY33" fmla="*/ 886156 h 2552553"/>
              <a:gd name="connsiteX34" fmla="*/ 123437 w 240419"/>
              <a:gd name="connsiteY34" fmla="*/ 854382 h 2552553"/>
              <a:gd name="connsiteX35" fmla="*/ 130498 w 240419"/>
              <a:gd name="connsiteY35" fmla="*/ 833199 h 2552553"/>
              <a:gd name="connsiteX36" fmla="*/ 134028 w 240419"/>
              <a:gd name="connsiteY36" fmla="*/ 822607 h 2552553"/>
              <a:gd name="connsiteX37" fmla="*/ 151681 w 240419"/>
              <a:gd name="connsiteY37" fmla="*/ 790833 h 2552553"/>
              <a:gd name="connsiteX38" fmla="*/ 158742 w 240419"/>
              <a:gd name="connsiteY38" fmla="*/ 762589 h 2552553"/>
              <a:gd name="connsiteX39" fmla="*/ 169333 w 240419"/>
              <a:gd name="connsiteY39" fmla="*/ 677857 h 2552553"/>
              <a:gd name="connsiteX40" fmla="*/ 172864 w 240419"/>
              <a:gd name="connsiteY40" fmla="*/ 621369 h 2552553"/>
              <a:gd name="connsiteX41" fmla="*/ 176394 w 240419"/>
              <a:gd name="connsiteY41" fmla="*/ 610777 h 2552553"/>
              <a:gd name="connsiteX42" fmla="*/ 179925 w 240419"/>
              <a:gd name="connsiteY42" fmla="*/ 508393 h 2552553"/>
              <a:gd name="connsiteX43" fmla="*/ 186986 w 240419"/>
              <a:gd name="connsiteY43" fmla="*/ 473088 h 2552553"/>
              <a:gd name="connsiteX44" fmla="*/ 194047 w 240419"/>
              <a:gd name="connsiteY44" fmla="*/ 441313 h 2552553"/>
              <a:gd name="connsiteX45" fmla="*/ 201108 w 240419"/>
              <a:gd name="connsiteY45" fmla="*/ 300093 h 2552553"/>
              <a:gd name="connsiteX46" fmla="*/ 211699 w 240419"/>
              <a:gd name="connsiteY46" fmla="*/ 261258 h 2552553"/>
              <a:gd name="connsiteX47" fmla="*/ 218760 w 240419"/>
              <a:gd name="connsiteY47" fmla="*/ 250666 h 2552553"/>
              <a:gd name="connsiteX48" fmla="*/ 229352 w 240419"/>
              <a:gd name="connsiteY48" fmla="*/ 215361 h 2552553"/>
              <a:gd name="connsiteX49" fmla="*/ 236413 w 240419"/>
              <a:gd name="connsiteY49" fmla="*/ 158873 h 2552553"/>
              <a:gd name="connsiteX50" fmla="*/ 239943 w 240419"/>
              <a:gd name="connsiteY50" fmla="*/ 144751 h 2552553"/>
              <a:gd name="connsiteX51" fmla="*/ 239943 w 240419"/>
              <a:gd name="connsiteY51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49296 w 240419"/>
              <a:gd name="connsiteY26" fmla="*/ 1143883 h 2552553"/>
              <a:gd name="connsiteX27" fmla="*/ 52827 w 240419"/>
              <a:gd name="connsiteY27" fmla="*/ 1129761 h 2552553"/>
              <a:gd name="connsiteX28" fmla="*/ 66949 w 240419"/>
              <a:gd name="connsiteY28" fmla="*/ 1013255 h 2552553"/>
              <a:gd name="connsiteX29" fmla="*/ 88131 w 240419"/>
              <a:gd name="connsiteY29" fmla="*/ 946175 h 2552553"/>
              <a:gd name="connsiteX30" fmla="*/ 98723 w 240419"/>
              <a:gd name="connsiteY30" fmla="*/ 907339 h 2552553"/>
              <a:gd name="connsiteX31" fmla="*/ 102254 w 240419"/>
              <a:gd name="connsiteY31" fmla="*/ 896748 h 2552553"/>
              <a:gd name="connsiteX32" fmla="*/ 109315 w 240419"/>
              <a:gd name="connsiteY32" fmla="*/ 886156 h 2552553"/>
              <a:gd name="connsiteX33" fmla="*/ 123437 w 240419"/>
              <a:gd name="connsiteY33" fmla="*/ 854382 h 2552553"/>
              <a:gd name="connsiteX34" fmla="*/ 130498 w 240419"/>
              <a:gd name="connsiteY34" fmla="*/ 833199 h 2552553"/>
              <a:gd name="connsiteX35" fmla="*/ 134028 w 240419"/>
              <a:gd name="connsiteY35" fmla="*/ 822607 h 2552553"/>
              <a:gd name="connsiteX36" fmla="*/ 151681 w 240419"/>
              <a:gd name="connsiteY36" fmla="*/ 790833 h 2552553"/>
              <a:gd name="connsiteX37" fmla="*/ 158742 w 240419"/>
              <a:gd name="connsiteY37" fmla="*/ 762589 h 2552553"/>
              <a:gd name="connsiteX38" fmla="*/ 169333 w 240419"/>
              <a:gd name="connsiteY38" fmla="*/ 677857 h 2552553"/>
              <a:gd name="connsiteX39" fmla="*/ 172864 w 240419"/>
              <a:gd name="connsiteY39" fmla="*/ 621369 h 2552553"/>
              <a:gd name="connsiteX40" fmla="*/ 176394 w 240419"/>
              <a:gd name="connsiteY40" fmla="*/ 610777 h 2552553"/>
              <a:gd name="connsiteX41" fmla="*/ 179925 w 240419"/>
              <a:gd name="connsiteY41" fmla="*/ 508393 h 2552553"/>
              <a:gd name="connsiteX42" fmla="*/ 186986 w 240419"/>
              <a:gd name="connsiteY42" fmla="*/ 473088 h 2552553"/>
              <a:gd name="connsiteX43" fmla="*/ 194047 w 240419"/>
              <a:gd name="connsiteY43" fmla="*/ 441313 h 2552553"/>
              <a:gd name="connsiteX44" fmla="*/ 201108 w 240419"/>
              <a:gd name="connsiteY44" fmla="*/ 300093 h 2552553"/>
              <a:gd name="connsiteX45" fmla="*/ 211699 w 240419"/>
              <a:gd name="connsiteY45" fmla="*/ 261258 h 2552553"/>
              <a:gd name="connsiteX46" fmla="*/ 218760 w 240419"/>
              <a:gd name="connsiteY46" fmla="*/ 250666 h 2552553"/>
              <a:gd name="connsiteX47" fmla="*/ 229352 w 240419"/>
              <a:gd name="connsiteY47" fmla="*/ 215361 h 2552553"/>
              <a:gd name="connsiteX48" fmla="*/ 236413 w 240419"/>
              <a:gd name="connsiteY48" fmla="*/ 158873 h 2552553"/>
              <a:gd name="connsiteX49" fmla="*/ 239943 w 240419"/>
              <a:gd name="connsiteY49" fmla="*/ 144751 h 2552553"/>
              <a:gd name="connsiteX50" fmla="*/ 239943 w 240419"/>
              <a:gd name="connsiteY50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52827 w 240419"/>
              <a:gd name="connsiteY26" fmla="*/ 1129761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1108 w 240419"/>
              <a:gd name="connsiteY43" fmla="*/ 300093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63419 w 240419"/>
              <a:gd name="connsiteY26" fmla="*/ 1087395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1108 w 240419"/>
              <a:gd name="connsiteY43" fmla="*/ 300093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6376 w 240419"/>
              <a:gd name="connsiteY4" fmla="*/ 2284235 h 2552553"/>
              <a:gd name="connsiteX5" fmla="*/ 119906 w 240419"/>
              <a:gd name="connsiteY5" fmla="*/ 2273644 h 2552553"/>
              <a:gd name="connsiteX6" fmla="*/ 119906 w 240419"/>
              <a:gd name="connsiteY6" fmla="*/ 2132424 h 2552553"/>
              <a:gd name="connsiteX7" fmla="*/ 112845 w 240419"/>
              <a:gd name="connsiteY7" fmla="*/ 2111241 h 2552553"/>
              <a:gd name="connsiteX8" fmla="*/ 109315 w 240419"/>
              <a:gd name="connsiteY8" fmla="*/ 2068875 h 2552553"/>
              <a:gd name="connsiteX9" fmla="*/ 102254 w 240419"/>
              <a:gd name="connsiteY9" fmla="*/ 1895880 h 2552553"/>
              <a:gd name="connsiteX10" fmla="*/ 98723 w 240419"/>
              <a:gd name="connsiteY10" fmla="*/ 1874697 h 2552553"/>
              <a:gd name="connsiteX11" fmla="*/ 84601 w 240419"/>
              <a:gd name="connsiteY11" fmla="*/ 1825270 h 2552553"/>
              <a:gd name="connsiteX12" fmla="*/ 81071 w 240419"/>
              <a:gd name="connsiteY12" fmla="*/ 1800556 h 2552553"/>
              <a:gd name="connsiteX13" fmla="*/ 74010 w 240419"/>
              <a:gd name="connsiteY13" fmla="*/ 1772312 h 2552553"/>
              <a:gd name="connsiteX14" fmla="*/ 70479 w 240419"/>
              <a:gd name="connsiteY14" fmla="*/ 1719355 h 2552553"/>
              <a:gd name="connsiteX15" fmla="*/ 66949 w 240419"/>
              <a:gd name="connsiteY15" fmla="*/ 1701702 h 2552553"/>
              <a:gd name="connsiteX16" fmla="*/ 59888 w 240419"/>
              <a:gd name="connsiteY16" fmla="*/ 1627562 h 2552553"/>
              <a:gd name="connsiteX17" fmla="*/ 45765 w 240419"/>
              <a:gd name="connsiteY17" fmla="*/ 1599317 h 2552553"/>
              <a:gd name="connsiteX18" fmla="*/ 21052 w 240419"/>
              <a:gd name="connsiteY18" fmla="*/ 1553421 h 2552553"/>
              <a:gd name="connsiteX19" fmla="*/ 13991 w 240419"/>
              <a:gd name="connsiteY19" fmla="*/ 1503994 h 2552553"/>
              <a:gd name="connsiteX20" fmla="*/ 6930 w 240419"/>
              <a:gd name="connsiteY20" fmla="*/ 1472220 h 2552553"/>
              <a:gd name="connsiteX21" fmla="*/ 3399 w 240419"/>
              <a:gd name="connsiteY21" fmla="*/ 1341591 h 2552553"/>
              <a:gd name="connsiteX22" fmla="*/ 21052 w 240419"/>
              <a:gd name="connsiteY22" fmla="*/ 1267451 h 2552553"/>
              <a:gd name="connsiteX23" fmla="*/ 28113 w 240419"/>
              <a:gd name="connsiteY23" fmla="*/ 1246268 h 2552553"/>
              <a:gd name="connsiteX24" fmla="*/ 38705 w 240419"/>
              <a:gd name="connsiteY24" fmla="*/ 1225085 h 2552553"/>
              <a:gd name="connsiteX25" fmla="*/ 45766 w 240419"/>
              <a:gd name="connsiteY25" fmla="*/ 1154475 h 2552553"/>
              <a:gd name="connsiteX26" fmla="*/ 63419 w 240419"/>
              <a:gd name="connsiteY26" fmla="*/ 1087395 h 2552553"/>
              <a:gd name="connsiteX27" fmla="*/ 66949 w 240419"/>
              <a:gd name="connsiteY27" fmla="*/ 1013255 h 2552553"/>
              <a:gd name="connsiteX28" fmla="*/ 88131 w 240419"/>
              <a:gd name="connsiteY28" fmla="*/ 946175 h 2552553"/>
              <a:gd name="connsiteX29" fmla="*/ 98723 w 240419"/>
              <a:gd name="connsiteY29" fmla="*/ 907339 h 2552553"/>
              <a:gd name="connsiteX30" fmla="*/ 102254 w 240419"/>
              <a:gd name="connsiteY30" fmla="*/ 896748 h 2552553"/>
              <a:gd name="connsiteX31" fmla="*/ 109315 w 240419"/>
              <a:gd name="connsiteY31" fmla="*/ 886156 h 2552553"/>
              <a:gd name="connsiteX32" fmla="*/ 123437 w 240419"/>
              <a:gd name="connsiteY32" fmla="*/ 854382 h 2552553"/>
              <a:gd name="connsiteX33" fmla="*/ 130498 w 240419"/>
              <a:gd name="connsiteY33" fmla="*/ 833199 h 2552553"/>
              <a:gd name="connsiteX34" fmla="*/ 134028 w 240419"/>
              <a:gd name="connsiteY34" fmla="*/ 822607 h 2552553"/>
              <a:gd name="connsiteX35" fmla="*/ 151681 w 240419"/>
              <a:gd name="connsiteY35" fmla="*/ 790833 h 2552553"/>
              <a:gd name="connsiteX36" fmla="*/ 158742 w 240419"/>
              <a:gd name="connsiteY36" fmla="*/ 762589 h 2552553"/>
              <a:gd name="connsiteX37" fmla="*/ 169333 w 240419"/>
              <a:gd name="connsiteY37" fmla="*/ 677857 h 2552553"/>
              <a:gd name="connsiteX38" fmla="*/ 172864 w 240419"/>
              <a:gd name="connsiteY38" fmla="*/ 621369 h 2552553"/>
              <a:gd name="connsiteX39" fmla="*/ 176394 w 240419"/>
              <a:gd name="connsiteY39" fmla="*/ 610777 h 2552553"/>
              <a:gd name="connsiteX40" fmla="*/ 179925 w 240419"/>
              <a:gd name="connsiteY40" fmla="*/ 508393 h 2552553"/>
              <a:gd name="connsiteX41" fmla="*/ 186986 w 240419"/>
              <a:gd name="connsiteY41" fmla="*/ 473088 h 2552553"/>
              <a:gd name="connsiteX42" fmla="*/ 194047 w 240419"/>
              <a:gd name="connsiteY42" fmla="*/ 441313 h 2552553"/>
              <a:gd name="connsiteX43" fmla="*/ 204639 w 240419"/>
              <a:gd name="connsiteY43" fmla="*/ 338928 h 2552553"/>
              <a:gd name="connsiteX44" fmla="*/ 211699 w 240419"/>
              <a:gd name="connsiteY44" fmla="*/ 261258 h 2552553"/>
              <a:gd name="connsiteX45" fmla="*/ 218760 w 240419"/>
              <a:gd name="connsiteY45" fmla="*/ 250666 h 2552553"/>
              <a:gd name="connsiteX46" fmla="*/ 229352 w 240419"/>
              <a:gd name="connsiteY46" fmla="*/ 215361 h 2552553"/>
              <a:gd name="connsiteX47" fmla="*/ 236413 w 240419"/>
              <a:gd name="connsiteY47" fmla="*/ 158873 h 2552553"/>
              <a:gd name="connsiteX48" fmla="*/ 239943 w 240419"/>
              <a:gd name="connsiteY48" fmla="*/ 144751 h 2552553"/>
              <a:gd name="connsiteX49" fmla="*/ 239943 w 240419"/>
              <a:gd name="connsiteY49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9906 w 240419"/>
              <a:gd name="connsiteY4" fmla="*/ 2273644 h 2552553"/>
              <a:gd name="connsiteX5" fmla="*/ 119906 w 240419"/>
              <a:gd name="connsiteY5" fmla="*/ 2132424 h 2552553"/>
              <a:gd name="connsiteX6" fmla="*/ 112845 w 240419"/>
              <a:gd name="connsiteY6" fmla="*/ 2111241 h 2552553"/>
              <a:gd name="connsiteX7" fmla="*/ 109315 w 240419"/>
              <a:gd name="connsiteY7" fmla="*/ 2068875 h 2552553"/>
              <a:gd name="connsiteX8" fmla="*/ 102254 w 240419"/>
              <a:gd name="connsiteY8" fmla="*/ 1895880 h 2552553"/>
              <a:gd name="connsiteX9" fmla="*/ 98723 w 240419"/>
              <a:gd name="connsiteY9" fmla="*/ 1874697 h 2552553"/>
              <a:gd name="connsiteX10" fmla="*/ 84601 w 240419"/>
              <a:gd name="connsiteY10" fmla="*/ 1825270 h 2552553"/>
              <a:gd name="connsiteX11" fmla="*/ 81071 w 240419"/>
              <a:gd name="connsiteY11" fmla="*/ 1800556 h 2552553"/>
              <a:gd name="connsiteX12" fmla="*/ 74010 w 240419"/>
              <a:gd name="connsiteY12" fmla="*/ 1772312 h 2552553"/>
              <a:gd name="connsiteX13" fmla="*/ 70479 w 240419"/>
              <a:gd name="connsiteY13" fmla="*/ 1719355 h 2552553"/>
              <a:gd name="connsiteX14" fmla="*/ 66949 w 240419"/>
              <a:gd name="connsiteY14" fmla="*/ 1701702 h 2552553"/>
              <a:gd name="connsiteX15" fmla="*/ 59888 w 240419"/>
              <a:gd name="connsiteY15" fmla="*/ 1627562 h 2552553"/>
              <a:gd name="connsiteX16" fmla="*/ 45765 w 240419"/>
              <a:gd name="connsiteY16" fmla="*/ 1599317 h 2552553"/>
              <a:gd name="connsiteX17" fmla="*/ 21052 w 240419"/>
              <a:gd name="connsiteY17" fmla="*/ 1553421 h 2552553"/>
              <a:gd name="connsiteX18" fmla="*/ 13991 w 240419"/>
              <a:gd name="connsiteY18" fmla="*/ 1503994 h 2552553"/>
              <a:gd name="connsiteX19" fmla="*/ 6930 w 240419"/>
              <a:gd name="connsiteY19" fmla="*/ 1472220 h 2552553"/>
              <a:gd name="connsiteX20" fmla="*/ 3399 w 240419"/>
              <a:gd name="connsiteY20" fmla="*/ 1341591 h 2552553"/>
              <a:gd name="connsiteX21" fmla="*/ 21052 w 240419"/>
              <a:gd name="connsiteY21" fmla="*/ 1267451 h 2552553"/>
              <a:gd name="connsiteX22" fmla="*/ 28113 w 240419"/>
              <a:gd name="connsiteY22" fmla="*/ 1246268 h 2552553"/>
              <a:gd name="connsiteX23" fmla="*/ 38705 w 240419"/>
              <a:gd name="connsiteY23" fmla="*/ 1225085 h 2552553"/>
              <a:gd name="connsiteX24" fmla="*/ 45766 w 240419"/>
              <a:gd name="connsiteY24" fmla="*/ 1154475 h 2552553"/>
              <a:gd name="connsiteX25" fmla="*/ 63419 w 240419"/>
              <a:gd name="connsiteY25" fmla="*/ 1087395 h 2552553"/>
              <a:gd name="connsiteX26" fmla="*/ 66949 w 240419"/>
              <a:gd name="connsiteY26" fmla="*/ 1013255 h 2552553"/>
              <a:gd name="connsiteX27" fmla="*/ 88131 w 240419"/>
              <a:gd name="connsiteY27" fmla="*/ 946175 h 2552553"/>
              <a:gd name="connsiteX28" fmla="*/ 98723 w 240419"/>
              <a:gd name="connsiteY28" fmla="*/ 907339 h 2552553"/>
              <a:gd name="connsiteX29" fmla="*/ 102254 w 240419"/>
              <a:gd name="connsiteY29" fmla="*/ 896748 h 2552553"/>
              <a:gd name="connsiteX30" fmla="*/ 109315 w 240419"/>
              <a:gd name="connsiteY30" fmla="*/ 886156 h 2552553"/>
              <a:gd name="connsiteX31" fmla="*/ 123437 w 240419"/>
              <a:gd name="connsiteY31" fmla="*/ 854382 h 2552553"/>
              <a:gd name="connsiteX32" fmla="*/ 130498 w 240419"/>
              <a:gd name="connsiteY32" fmla="*/ 833199 h 2552553"/>
              <a:gd name="connsiteX33" fmla="*/ 134028 w 240419"/>
              <a:gd name="connsiteY33" fmla="*/ 822607 h 2552553"/>
              <a:gd name="connsiteX34" fmla="*/ 151681 w 240419"/>
              <a:gd name="connsiteY34" fmla="*/ 790833 h 2552553"/>
              <a:gd name="connsiteX35" fmla="*/ 158742 w 240419"/>
              <a:gd name="connsiteY35" fmla="*/ 762589 h 2552553"/>
              <a:gd name="connsiteX36" fmla="*/ 169333 w 240419"/>
              <a:gd name="connsiteY36" fmla="*/ 677857 h 2552553"/>
              <a:gd name="connsiteX37" fmla="*/ 172864 w 240419"/>
              <a:gd name="connsiteY37" fmla="*/ 621369 h 2552553"/>
              <a:gd name="connsiteX38" fmla="*/ 176394 w 240419"/>
              <a:gd name="connsiteY38" fmla="*/ 610777 h 2552553"/>
              <a:gd name="connsiteX39" fmla="*/ 179925 w 240419"/>
              <a:gd name="connsiteY39" fmla="*/ 508393 h 2552553"/>
              <a:gd name="connsiteX40" fmla="*/ 186986 w 240419"/>
              <a:gd name="connsiteY40" fmla="*/ 473088 h 2552553"/>
              <a:gd name="connsiteX41" fmla="*/ 194047 w 240419"/>
              <a:gd name="connsiteY41" fmla="*/ 441313 h 2552553"/>
              <a:gd name="connsiteX42" fmla="*/ 204639 w 240419"/>
              <a:gd name="connsiteY42" fmla="*/ 338928 h 2552553"/>
              <a:gd name="connsiteX43" fmla="*/ 211699 w 240419"/>
              <a:gd name="connsiteY43" fmla="*/ 261258 h 2552553"/>
              <a:gd name="connsiteX44" fmla="*/ 218760 w 240419"/>
              <a:gd name="connsiteY44" fmla="*/ 250666 h 2552553"/>
              <a:gd name="connsiteX45" fmla="*/ 229352 w 240419"/>
              <a:gd name="connsiteY45" fmla="*/ 215361 h 2552553"/>
              <a:gd name="connsiteX46" fmla="*/ 236413 w 240419"/>
              <a:gd name="connsiteY46" fmla="*/ 158873 h 2552553"/>
              <a:gd name="connsiteX47" fmla="*/ 239943 w 240419"/>
              <a:gd name="connsiteY47" fmla="*/ 144751 h 2552553"/>
              <a:gd name="connsiteX48" fmla="*/ 239943 w 240419"/>
              <a:gd name="connsiteY48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98723 w 240419"/>
              <a:gd name="connsiteY2" fmla="*/ 2446638 h 2552553"/>
              <a:gd name="connsiteX3" fmla="*/ 109315 w 240419"/>
              <a:gd name="connsiteY3" fmla="*/ 2425455 h 2552553"/>
              <a:gd name="connsiteX4" fmla="*/ 119906 w 240419"/>
              <a:gd name="connsiteY4" fmla="*/ 2273644 h 2552553"/>
              <a:gd name="connsiteX5" fmla="*/ 112845 w 240419"/>
              <a:gd name="connsiteY5" fmla="*/ 2111241 h 2552553"/>
              <a:gd name="connsiteX6" fmla="*/ 109315 w 240419"/>
              <a:gd name="connsiteY6" fmla="*/ 2068875 h 2552553"/>
              <a:gd name="connsiteX7" fmla="*/ 102254 w 240419"/>
              <a:gd name="connsiteY7" fmla="*/ 1895880 h 2552553"/>
              <a:gd name="connsiteX8" fmla="*/ 98723 w 240419"/>
              <a:gd name="connsiteY8" fmla="*/ 1874697 h 2552553"/>
              <a:gd name="connsiteX9" fmla="*/ 84601 w 240419"/>
              <a:gd name="connsiteY9" fmla="*/ 1825270 h 2552553"/>
              <a:gd name="connsiteX10" fmla="*/ 81071 w 240419"/>
              <a:gd name="connsiteY10" fmla="*/ 1800556 h 2552553"/>
              <a:gd name="connsiteX11" fmla="*/ 74010 w 240419"/>
              <a:gd name="connsiteY11" fmla="*/ 1772312 h 2552553"/>
              <a:gd name="connsiteX12" fmla="*/ 70479 w 240419"/>
              <a:gd name="connsiteY12" fmla="*/ 1719355 h 2552553"/>
              <a:gd name="connsiteX13" fmla="*/ 66949 w 240419"/>
              <a:gd name="connsiteY13" fmla="*/ 1701702 h 2552553"/>
              <a:gd name="connsiteX14" fmla="*/ 59888 w 240419"/>
              <a:gd name="connsiteY14" fmla="*/ 1627562 h 2552553"/>
              <a:gd name="connsiteX15" fmla="*/ 45765 w 240419"/>
              <a:gd name="connsiteY15" fmla="*/ 1599317 h 2552553"/>
              <a:gd name="connsiteX16" fmla="*/ 21052 w 240419"/>
              <a:gd name="connsiteY16" fmla="*/ 1553421 h 2552553"/>
              <a:gd name="connsiteX17" fmla="*/ 13991 w 240419"/>
              <a:gd name="connsiteY17" fmla="*/ 1503994 h 2552553"/>
              <a:gd name="connsiteX18" fmla="*/ 6930 w 240419"/>
              <a:gd name="connsiteY18" fmla="*/ 1472220 h 2552553"/>
              <a:gd name="connsiteX19" fmla="*/ 3399 w 240419"/>
              <a:gd name="connsiteY19" fmla="*/ 1341591 h 2552553"/>
              <a:gd name="connsiteX20" fmla="*/ 21052 w 240419"/>
              <a:gd name="connsiteY20" fmla="*/ 1267451 h 2552553"/>
              <a:gd name="connsiteX21" fmla="*/ 28113 w 240419"/>
              <a:gd name="connsiteY21" fmla="*/ 1246268 h 2552553"/>
              <a:gd name="connsiteX22" fmla="*/ 38705 w 240419"/>
              <a:gd name="connsiteY22" fmla="*/ 1225085 h 2552553"/>
              <a:gd name="connsiteX23" fmla="*/ 45766 w 240419"/>
              <a:gd name="connsiteY23" fmla="*/ 1154475 h 2552553"/>
              <a:gd name="connsiteX24" fmla="*/ 63419 w 240419"/>
              <a:gd name="connsiteY24" fmla="*/ 1087395 h 2552553"/>
              <a:gd name="connsiteX25" fmla="*/ 66949 w 240419"/>
              <a:gd name="connsiteY25" fmla="*/ 1013255 h 2552553"/>
              <a:gd name="connsiteX26" fmla="*/ 88131 w 240419"/>
              <a:gd name="connsiteY26" fmla="*/ 946175 h 2552553"/>
              <a:gd name="connsiteX27" fmla="*/ 98723 w 240419"/>
              <a:gd name="connsiteY27" fmla="*/ 907339 h 2552553"/>
              <a:gd name="connsiteX28" fmla="*/ 102254 w 240419"/>
              <a:gd name="connsiteY28" fmla="*/ 896748 h 2552553"/>
              <a:gd name="connsiteX29" fmla="*/ 109315 w 240419"/>
              <a:gd name="connsiteY29" fmla="*/ 886156 h 2552553"/>
              <a:gd name="connsiteX30" fmla="*/ 123437 w 240419"/>
              <a:gd name="connsiteY30" fmla="*/ 854382 h 2552553"/>
              <a:gd name="connsiteX31" fmla="*/ 130498 w 240419"/>
              <a:gd name="connsiteY31" fmla="*/ 833199 h 2552553"/>
              <a:gd name="connsiteX32" fmla="*/ 134028 w 240419"/>
              <a:gd name="connsiteY32" fmla="*/ 822607 h 2552553"/>
              <a:gd name="connsiteX33" fmla="*/ 151681 w 240419"/>
              <a:gd name="connsiteY33" fmla="*/ 790833 h 2552553"/>
              <a:gd name="connsiteX34" fmla="*/ 158742 w 240419"/>
              <a:gd name="connsiteY34" fmla="*/ 762589 h 2552553"/>
              <a:gd name="connsiteX35" fmla="*/ 169333 w 240419"/>
              <a:gd name="connsiteY35" fmla="*/ 677857 h 2552553"/>
              <a:gd name="connsiteX36" fmla="*/ 172864 w 240419"/>
              <a:gd name="connsiteY36" fmla="*/ 621369 h 2552553"/>
              <a:gd name="connsiteX37" fmla="*/ 176394 w 240419"/>
              <a:gd name="connsiteY37" fmla="*/ 610777 h 2552553"/>
              <a:gd name="connsiteX38" fmla="*/ 179925 w 240419"/>
              <a:gd name="connsiteY38" fmla="*/ 508393 h 2552553"/>
              <a:gd name="connsiteX39" fmla="*/ 186986 w 240419"/>
              <a:gd name="connsiteY39" fmla="*/ 473088 h 2552553"/>
              <a:gd name="connsiteX40" fmla="*/ 194047 w 240419"/>
              <a:gd name="connsiteY40" fmla="*/ 441313 h 2552553"/>
              <a:gd name="connsiteX41" fmla="*/ 204639 w 240419"/>
              <a:gd name="connsiteY41" fmla="*/ 338928 h 2552553"/>
              <a:gd name="connsiteX42" fmla="*/ 211699 w 240419"/>
              <a:gd name="connsiteY42" fmla="*/ 261258 h 2552553"/>
              <a:gd name="connsiteX43" fmla="*/ 218760 w 240419"/>
              <a:gd name="connsiteY43" fmla="*/ 250666 h 2552553"/>
              <a:gd name="connsiteX44" fmla="*/ 229352 w 240419"/>
              <a:gd name="connsiteY44" fmla="*/ 215361 h 2552553"/>
              <a:gd name="connsiteX45" fmla="*/ 236413 w 240419"/>
              <a:gd name="connsiteY45" fmla="*/ 158873 h 2552553"/>
              <a:gd name="connsiteX46" fmla="*/ 239943 w 240419"/>
              <a:gd name="connsiteY46" fmla="*/ 144751 h 2552553"/>
              <a:gd name="connsiteX47" fmla="*/ 239943 w 240419"/>
              <a:gd name="connsiteY47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59888 w 240419"/>
              <a:gd name="connsiteY13" fmla="*/ 1627562 h 2552553"/>
              <a:gd name="connsiteX14" fmla="*/ 45765 w 240419"/>
              <a:gd name="connsiteY14" fmla="*/ 1599317 h 2552553"/>
              <a:gd name="connsiteX15" fmla="*/ 21052 w 240419"/>
              <a:gd name="connsiteY15" fmla="*/ 1553421 h 2552553"/>
              <a:gd name="connsiteX16" fmla="*/ 13991 w 240419"/>
              <a:gd name="connsiteY16" fmla="*/ 1503994 h 2552553"/>
              <a:gd name="connsiteX17" fmla="*/ 6930 w 240419"/>
              <a:gd name="connsiteY17" fmla="*/ 1472220 h 2552553"/>
              <a:gd name="connsiteX18" fmla="*/ 3399 w 240419"/>
              <a:gd name="connsiteY18" fmla="*/ 1341591 h 2552553"/>
              <a:gd name="connsiteX19" fmla="*/ 21052 w 240419"/>
              <a:gd name="connsiteY19" fmla="*/ 1267451 h 2552553"/>
              <a:gd name="connsiteX20" fmla="*/ 28113 w 240419"/>
              <a:gd name="connsiteY20" fmla="*/ 1246268 h 2552553"/>
              <a:gd name="connsiteX21" fmla="*/ 38705 w 240419"/>
              <a:gd name="connsiteY21" fmla="*/ 1225085 h 2552553"/>
              <a:gd name="connsiteX22" fmla="*/ 45766 w 240419"/>
              <a:gd name="connsiteY22" fmla="*/ 1154475 h 2552553"/>
              <a:gd name="connsiteX23" fmla="*/ 63419 w 240419"/>
              <a:gd name="connsiteY23" fmla="*/ 1087395 h 2552553"/>
              <a:gd name="connsiteX24" fmla="*/ 66949 w 240419"/>
              <a:gd name="connsiteY24" fmla="*/ 1013255 h 2552553"/>
              <a:gd name="connsiteX25" fmla="*/ 88131 w 240419"/>
              <a:gd name="connsiteY25" fmla="*/ 946175 h 2552553"/>
              <a:gd name="connsiteX26" fmla="*/ 98723 w 240419"/>
              <a:gd name="connsiteY26" fmla="*/ 907339 h 2552553"/>
              <a:gd name="connsiteX27" fmla="*/ 102254 w 240419"/>
              <a:gd name="connsiteY27" fmla="*/ 896748 h 2552553"/>
              <a:gd name="connsiteX28" fmla="*/ 109315 w 240419"/>
              <a:gd name="connsiteY28" fmla="*/ 886156 h 2552553"/>
              <a:gd name="connsiteX29" fmla="*/ 123437 w 240419"/>
              <a:gd name="connsiteY29" fmla="*/ 854382 h 2552553"/>
              <a:gd name="connsiteX30" fmla="*/ 130498 w 240419"/>
              <a:gd name="connsiteY30" fmla="*/ 833199 h 2552553"/>
              <a:gd name="connsiteX31" fmla="*/ 134028 w 240419"/>
              <a:gd name="connsiteY31" fmla="*/ 822607 h 2552553"/>
              <a:gd name="connsiteX32" fmla="*/ 151681 w 240419"/>
              <a:gd name="connsiteY32" fmla="*/ 790833 h 2552553"/>
              <a:gd name="connsiteX33" fmla="*/ 158742 w 240419"/>
              <a:gd name="connsiteY33" fmla="*/ 762589 h 2552553"/>
              <a:gd name="connsiteX34" fmla="*/ 169333 w 240419"/>
              <a:gd name="connsiteY34" fmla="*/ 677857 h 2552553"/>
              <a:gd name="connsiteX35" fmla="*/ 172864 w 240419"/>
              <a:gd name="connsiteY35" fmla="*/ 621369 h 2552553"/>
              <a:gd name="connsiteX36" fmla="*/ 176394 w 240419"/>
              <a:gd name="connsiteY36" fmla="*/ 610777 h 2552553"/>
              <a:gd name="connsiteX37" fmla="*/ 179925 w 240419"/>
              <a:gd name="connsiteY37" fmla="*/ 508393 h 2552553"/>
              <a:gd name="connsiteX38" fmla="*/ 186986 w 240419"/>
              <a:gd name="connsiteY38" fmla="*/ 473088 h 2552553"/>
              <a:gd name="connsiteX39" fmla="*/ 194047 w 240419"/>
              <a:gd name="connsiteY39" fmla="*/ 441313 h 2552553"/>
              <a:gd name="connsiteX40" fmla="*/ 204639 w 240419"/>
              <a:gd name="connsiteY40" fmla="*/ 338928 h 2552553"/>
              <a:gd name="connsiteX41" fmla="*/ 211699 w 240419"/>
              <a:gd name="connsiteY41" fmla="*/ 261258 h 2552553"/>
              <a:gd name="connsiteX42" fmla="*/ 218760 w 240419"/>
              <a:gd name="connsiteY42" fmla="*/ 250666 h 2552553"/>
              <a:gd name="connsiteX43" fmla="*/ 229352 w 240419"/>
              <a:gd name="connsiteY43" fmla="*/ 215361 h 2552553"/>
              <a:gd name="connsiteX44" fmla="*/ 236413 w 240419"/>
              <a:gd name="connsiteY44" fmla="*/ 158873 h 2552553"/>
              <a:gd name="connsiteX45" fmla="*/ 239943 w 240419"/>
              <a:gd name="connsiteY45" fmla="*/ 144751 h 2552553"/>
              <a:gd name="connsiteX46" fmla="*/ 239943 w 240419"/>
              <a:gd name="connsiteY46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59888 w 240419"/>
              <a:gd name="connsiteY13" fmla="*/ 1627562 h 2552553"/>
              <a:gd name="connsiteX14" fmla="*/ 21052 w 240419"/>
              <a:gd name="connsiteY14" fmla="*/ 1553421 h 2552553"/>
              <a:gd name="connsiteX15" fmla="*/ 13991 w 240419"/>
              <a:gd name="connsiteY15" fmla="*/ 1503994 h 2552553"/>
              <a:gd name="connsiteX16" fmla="*/ 6930 w 240419"/>
              <a:gd name="connsiteY16" fmla="*/ 1472220 h 2552553"/>
              <a:gd name="connsiteX17" fmla="*/ 3399 w 240419"/>
              <a:gd name="connsiteY17" fmla="*/ 1341591 h 2552553"/>
              <a:gd name="connsiteX18" fmla="*/ 21052 w 240419"/>
              <a:gd name="connsiteY18" fmla="*/ 1267451 h 2552553"/>
              <a:gd name="connsiteX19" fmla="*/ 28113 w 240419"/>
              <a:gd name="connsiteY19" fmla="*/ 1246268 h 2552553"/>
              <a:gd name="connsiteX20" fmla="*/ 38705 w 240419"/>
              <a:gd name="connsiteY20" fmla="*/ 1225085 h 2552553"/>
              <a:gd name="connsiteX21" fmla="*/ 45766 w 240419"/>
              <a:gd name="connsiteY21" fmla="*/ 1154475 h 2552553"/>
              <a:gd name="connsiteX22" fmla="*/ 63419 w 240419"/>
              <a:gd name="connsiteY22" fmla="*/ 1087395 h 2552553"/>
              <a:gd name="connsiteX23" fmla="*/ 66949 w 240419"/>
              <a:gd name="connsiteY23" fmla="*/ 1013255 h 2552553"/>
              <a:gd name="connsiteX24" fmla="*/ 88131 w 240419"/>
              <a:gd name="connsiteY24" fmla="*/ 946175 h 2552553"/>
              <a:gd name="connsiteX25" fmla="*/ 98723 w 240419"/>
              <a:gd name="connsiteY25" fmla="*/ 907339 h 2552553"/>
              <a:gd name="connsiteX26" fmla="*/ 102254 w 240419"/>
              <a:gd name="connsiteY26" fmla="*/ 896748 h 2552553"/>
              <a:gd name="connsiteX27" fmla="*/ 109315 w 240419"/>
              <a:gd name="connsiteY27" fmla="*/ 886156 h 2552553"/>
              <a:gd name="connsiteX28" fmla="*/ 123437 w 240419"/>
              <a:gd name="connsiteY28" fmla="*/ 854382 h 2552553"/>
              <a:gd name="connsiteX29" fmla="*/ 130498 w 240419"/>
              <a:gd name="connsiteY29" fmla="*/ 833199 h 2552553"/>
              <a:gd name="connsiteX30" fmla="*/ 134028 w 240419"/>
              <a:gd name="connsiteY30" fmla="*/ 822607 h 2552553"/>
              <a:gd name="connsiteX31" fmla="*/ 151681 w 240419"/>
              <a:gd name="connsiteY31" fmla="*/ 790833 h 2552553"/>
              <a:gd name="connsiteX32" fmla="*/ 158742 w 240419"/>
              <a:gd name="connsiteY32" fmla="*/ 762589 h 2552553"/>
              <a:gd name="connsiteX33" fmla="*/ 169333 w 240419"/>
              <a:gd name="connsiteY33" fmla="*/ 677857 h 2552553"/>
              <a:gd name="connsiteX34" fmla="*/ 172864 w 240419"/>
              <a:gd name="connsiteY34" fmla="*/ 621369 h 2552553"/>
              <a:gd name="connsiteX35" fmla="*/ 176394 w 240419"/>
              <a:gd name="connsiteY35" fmla="*/ 610777 h 2552553"/>
              <a:gd name="connsiteX36" fmla="*/ 179925 w 240419"/>
              <a:gd name="connsiteY36" fmla="*/ 508393 h 2552553"/>
              <a:gd name="connsiteX37" fmla="*/ 186986 w 240419"/>
              <a:gd name="connsiteY37" fmla="*/ 473088 h 2552553"/>
              <a:gd name="connsiteX38" fmla="*/ 194047 w 240419"/>
              <a:gd name="connsiteY38" fmla="*/ 441313 h 2552553"/>
              <a:gd name="connsiteX39" fmla="*/ 204639 w 240419"/>
              <a:gd name="connsiteY39" fmla="*/ 338928 h 2552553"/>
              <a:gd name="connsiteX40" fmla="*/ 211699 w 240419"/>
              <a:gd name="connsiteY40" fmla="*/ 261258 h 2552553"/>
              <a:gd name="connsiteX41" fmla="*/ 218760 w 240419"/>
              <a:gd name="connsiteY41" fmla="*/ 250666 h 2552553"/>
              <a:gd name="connsiteX42" fmla="*/ 229352 w 240419"/>
              <a:gd name="connsiteY42" fmla="*/ 215361 h 2552553"/>
              <a:gd name="connsiteX43" fmla="*/ 236413 w 240419"/>
              <a:gd name="connsiteY43" fmla="*/ 158873 h 2552553"/>
              <a:gd name="connsiteX44" fmla="*/ 239943 w 240419"/>
              <a:gd name="connsiteY44" fmla="*/ 144751 h 2552553"/>
              <a:gd name="connsiteX45" fmla="*/ 239943 w 240419"/>
              <a:gd name="connsiteY45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49297 w 240419"/>
              <a:gd name="connsiteY13" fmla="*/ 1620501 h 2552553"/>
              <a:gd name="connsiteX14" fmla="*/ 21052 w 240419"/>
              <a:gd name="connsiteY14" fmla="*/ 1553421 h 2552553"/>
              <a:gd name="connsiteX15" fmla="*/ 13991 w 240419"/>
              <a:gd name="connsiteY15" fmla="*/ 1503994 h 2552553"/>
              <a:gd name="connsiteX16" fmla="*/ 6930 w 240419"/>
              <a:gd name="connsiteY16" fmla="*/ 1472220 h 2552553"/>
              <a:gd name="connsiteX17" fmla="*/ 3399 w 240419"/>
              <a:gd name="connsiteY17" fmla="*/ 1341591 h 2552553"/>
              <a:gd name="connsiteX18" fmla="*/ 21052 w 240419"/>
              <a:gd name="connsiteY18" fmla="*/ 1267451 h 2552553"/>
              <a:gd name="connsiteX19" fmla="*/ 28113 w 240419"/>
              <a:gd name="connsiteY19" fmla="*/ 1246268 h 2552553"/>
              <a:gd name="connsiteX20" fmla="*/ 38705 w 240419"/>
              <a:gd name="connsiteY20" fmla="*/ 1225085 h 2552553"/>
              <a:gd name="connsiteX21" fmla="*/ 45766 w 240419"/>
              <a:gd name="connsiteY21" fmla="*/ 1154475 h 2552553"/>
              <a:gd name="connsiteX22" fmla="*/ 63419 w 240419"/>
              <a:gd name="connsiteY22" fmla="*/ 1087395 h 2552553"/>
              <a:gd name="connsiteX23" fmla="*/ 66949 w 240419"/>
              <a:gd name="connsiteY23" fmla="*/ 1013255 h 2552553"/>
              <a:gd name="connsiteX24" fmla="*/ 88131 w 240419"/>
              <a:gd name="connsiteY24" fmla="*/ 946175 h 2552553"/>
              <a:gd name="connsiteX25" fmla="*/ 98723 w 240419"/>
              <a:gd name="connsiteY25" fmla="*/ 907339 h 2552553"/>
              <a:gd name="connsiteX26" fmla="*/ 102254 w 240419"/>
              <a:gd name="connsiteY26" fmla="*/ 896748 h 2552553"/>
              <a:gd name="connsiteX27" fmla="*/ 109315 w 240419"/>
              <a:gd name="connsiteY27" fmla="*/ 886156 h 2552553"/>
              <a:gd name="connsiteX28" fmla="*/ 123437 w 240419"/>
              <a:gd name="connsiteY28" fmla="*/ 854382 h 2552553"/>
              <a:gd name="connsiteX29" fmla="*/ 130498 w 240419"/>
              <a:gd name="connsiteY29" fmla="*/ 833199 h 2552553"/>
              <a:gd name="connsiteX30" fmla="*/ 134028 w 240419"/>
              <a:gd name="connsiteY30" fmla="*/ 822607 h 2552553"/>
              <a:gd name="connsiteX31" fmla="*/ 151681 w 240419"/>
              <a:gd name="connsiteY31" fmla="*/ 790833 h 2552553"/>
              <a:gd name="connsiteX32" fmla="*/ 158742 w 240419"/>
              <a:gd name="connsiteY32" fmla="*/ 762589 h 2552553"/>
              <a:gd name="connsiteX33" fmla="*/ 169333 w 240419"/>
              <a:gd name="connsiteY33" fmla="*/ 677857 h 2552553"/>
              <a:gd name="connsiteX34" fmla="*/ 172864 w 240419"/>
              <a:gd name="connsiteY34" fmla="*/ 621369 h 2552553"/>
              <a:gd name="connsiteX35" fmla="*/ 176394 w 240419"/>
              <a:gd name="connsiteY35" fmla="*/ 610777 h 2552553"/>
              <a:gd name="connsiteX36" fmla="*/ 179925 w 240419"/>
              <a:gd name="connsiteY36" fmla="*/ 508393 h 2552553"/>
              <a:gd name="connsiteX37" fmla="*/ 186986 w 240419"/>
              <a:gd name="connsiteY37" fmla="*/ 473088 h 2552553"/>
              <a:gd name="connsiteX38" fmla="*/ 194047 w 240419"/>
              <a:gd name="connsiteY38" fmla="*/ 441313 h 2552553"/>
              <a:gd name="connsiteX39" fmla="*/ 204639 w 240419"/>
              <a:gd name="connsiteY39" fmla="*/ 338928 h 2552553"/>
              <a:gd name="connsiteX40" fmla="*/ 211699 w 240419"/>
              <a:gd name="connsiteY40" fmla="*/ 261258 h 2552553"/>
              <a:gd name="connsiteX41" fmla="*/ 218760 w 240419"/>
              <a:gd name="connsiteY41" fmla="*/ 250666 h 2552553"/>
              <a:gd name="connsiteX42" fmla="*/ 229352 w 240419"/>
              <a:gd name="connsiteY42" fmla="*/ 215361 h 2552553"/>
              <a:gd name="connsiteX43" fmla="*/ 236413 w 240419"/>
              <a:gd name="connsiteY43" fmla="*/ 158873 h 2552553"/>
              <a:gd name="connsiteX44" fmla="*/ 239943 w 240419"/>
              <a:gd name="connsiteY44" fmla="*/ 144751 h 2552553"/>
              <a:gd name="connsiteX45" fmla="*/ 239943 w 240419"/>
              <a:gd name="connsiteY45" fmla="*/ 0 h 2552553"/>
              <a:gd name="connsiteX0" fmla="*/ 77540 w 240419"/>
              <a:gd name="connsiteY0" fmla="*/ 2552553 h 2552553"/>
              <a:gd name="connsiteX1" fmla="*/ 91662 w 240419"/>
              <a:gd name="connsiteY1" fmla="*/ 2467821 h 2552553"/>
              <a:gd name="connsiteX2" fmla="*/ 109315 w 240419"/>
              <a:gd name="connsiteY2" fmla="*/ 2425455 h 2552553"/>
              <a:gd name="connsiteX3" fmla="*/ 119906 w 240419"/>
              <a:gd name="connsiteY3" fmla="*/ 2273644 h 2552553"/>
              <a:gd name="connsiteX4" fmla="*/ 112845 w 240419"/>
              <a:gd name="connsiteY4" fmla="*/ 2111241 h 2552553"/>
              <a:gd name="connsiteX5" fmla="*/ 109315 w 240419"/>
              <a:gd name="connsiteY5" fmla="*/ 2068875 h 2552553"/>
              <a:gd name="connsiteX6" fmla="*/ 102254 w 240419"/>
              <a:gd name="connsiteY6" fmla="*/ 1895880 h 2552553"/>
              <a:gd name="connsiteX7" fmla="*/ 98723 w 240419"/>
              <a:gd name="connsiteY7" fmla="*/ 1874697 h 2552553"/>
              <a:gd name="connsiteX8" fmla="*/ 84601 w 240419"/>
              <a:gd name="connsiteY8" fmla="*/ 1825270 h 2552553"/>
              <a:gd name="connsiteX9" fmla="*/ 81071 w 240419"/>
              <a:gd name="connsiteY9" fmla="*/ 1800556 h 2552553"/>
              <a:gd name="connsiteX10" fmla="*/ 74010 w 240419"/>
              <a:gd name="connsiteY10" fmla="*/ 1772312 h 2552553"/>
              <a:gd name="connsiteX11" fmla="*/ 70479 w 240419"/>
              <a:gd name="connsiteY11" fmla="*/ 1719355 h 2552553"/>
              <a:gd name="connsiteX12" fmla="*/ 66949 w 240419"/>
              <a:gd name="connsiteY12" fmla="*/ 1701702 h 2552553"/>
              <a:gd name="connsiteX13" fmla="*/ 49297 w 240419"/>
              <a:gd name="connsiteY13" fmla="*/ 1620501 h 2552553"/>
              <a:gd name="connsiteX14" fmla="*/ 21052 w 240419"/>
              <a:gd name="connsiteY14" fmla="*/ 1553421 h 2552553"/>
              <a:gd name="connsiteX15" fmla="*/ 6930 w 240419"/>
              <a:gd name="connsiteY15" fmla="*/ 1472220 h 2552553"/>
              <a:gd name="connsiteX16" fmla="*/ 3399 w 240419"/>
              <a:gd name="connsiteY16" fmla="*/ 1341591 h 2552553"/>
              <a:gd name="connsiteX17" fmla="*/ 21052 w 240419"/>
              <a:gd name="connsiteY17" fmla="*/ 1267451 h 2552553"/>
              <a:gd name="connsiteX18" fmla="*/ 28113 w 240419"/>
              <a:gd name="connsiteY18" fmla="*/ 1246268 h 2552553"/>
              <a:gd name="connsiteX19" fmla="*/ 38705 w 240419"/>
              <a:gd name="connsiteY19" fmla="*/ 1225085 h 2552553"/>
              <a:gd name="connsiteX20" fmla="*/ 45766 w 240419"/>
              <a:gd name="connsiteY20" fmla="*/ 1154475 h 2552553"/>
              <a:gd name="connsiteX21" fmla="*/ 63419 w 240419"/>
              <a:gd name="connsiteY21" fmla="*/ 1087395 h 2552553"/>
              <a:gd name="connsiteX22" fmla="*/ 66949 w 240419"/>
              <a:gd name="connsiteY22" fmla="*/ 1013255 h 2552553"/>
              <a:gd name="connsiteX23" fmla="*/ 88131 w 240419"/>
              <a:gd name="connsiteY23" fmla="*/ 946175 h 2552553"/>
              <a:gd name="connsiteX24" fmla="*/ 98723 w 240419"/>
              <a:gd name="connsiteY24" fmla="*/ 907339 h 2552553"/>
              <a:gd name="connsiteX25" fmla="*/ 102254 w 240419"/>
              <a:gd name="connsiteY25" fmla="*/ 896748 h 2552553"/>
              <a:gd name="connsiteX26" fmla="*/ 109315 w 240419"/>
              <a:gd name="connsiteY26" fmla="*/ 886156 h 2552553"/>
              <a:gd name="connsiteX27" fmla="*/ 123437 w 240419"/>
              <a:gd name="connsiteY27" fmla="*/ 854382 h 2552553"/>
              <a:gd name="connsiteX28" fmla="*/ 130498 w 240419"/>
              <a:gd name="connsiteY28" fmla="*/ 833199 h 2552553"/>
              <a:gd name="connsiteX29" fmla="*/ 134028 w 240419"/>
              <a:gd name="connsiteY29" fmla="*/ 822607 h 2552553"/>
              <a:gd name="connsiteX30" fmla="*/ 151681 w 240419"/>
              <a:gd name="connsiteY30" fmla="*/ 790833 h 2552553"/>
              <a:gd name="connsiteX31" fmla="*/ 158742 w 240419"/>
              <a:gd name="connsiteY31" fmla="*/ 762589 h 2552553"/>
              <a:gd name="connsiteX32" fmla="*/ 169333 w 240419"/>
              <a:gd name="connsiteY32" fmla="*/ 677857 h 2552553"/>
              <a:gd name="connsiteX33" fmla="*/ 172864 w 240419"/>
              <a:gd name="connsiteY33" fmla="*/ 621369 h 2552553"/>
              <a:gd name="connsiteX34" fmla="*/ 176394 w 240419"/>
              <a:gd name="connsiteY34" fmla="*/ 610777 h 2552553"/>
              <a:gd name="connsiteX35" fmla="*/ 179925 w 240419"/>
              <a:gd name="connsiteY35" fmla="*/ 508393 h 2552553"/>
              <a:gd name="connsiteX36" fmla="*/ 186986 w 240419"/>
              <a:gd name="connsiteY36" fmla="*/ 473088 h 2552553"/>
              <a:gd name="connsiteX37" fmla="*/ 194047 w 240419"/>
              <a:gd name="connsiteY37" fmla="*/ 441313 h 2552553"/>
              <a:gd name="connsiteX38" fmla="*/ 204639 w 240419"/>
              <a:gd name="connsiteY38" fmla="*/ 338928 h 2552553"/>
              <a:gd name="connsiteX39" fmla="*/ 211699 w 240419"/>
              <a:gd name="connsiteY39" fmla="*/ 261258 h 2552553"/>
              <a:gd name="connsiteX40" fmla="*/ 218760 w 240419"/>
              <a:gd name="connsiteY40" fmla="*/ 250666 h 2552553"/>
              <a:gd name="connsiteX41" fmla="*/ 229352 w 240419"/>
              <a:gd name="connsiteY41" fmla="*/ 215361 h 2552553"/>
              <a:gd name="connsiteX42" fmla="*/ 236413 w 240419"/>
              <a:gd name="connsiteY42" fmla="*/ 158873 h 2552553"/>
              <a:gd name="connsiteX43" fmla="*/ 239943 w 240419"/>
              <a:gd name="connsiteY43" fmla="*/ 144751 h 2552553"/>
              <a:gd name="connsiteX44" fmla="*/ 239943 w 240419"/>
              <a:gd name="connsiteY44" fmla="*/ 0 h 255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0419" h="2552553">
                <a:moveTo>
                  <a:pt x="77540" y="2552553"/>
                </a:moveTo>
                <a:cubicBezTo>
                  <a:pt x="81243" y="2522926"/>
                  <a:pt x="86366" y="2489004"/>
                  <a:pt x="91662" y="2467821"/>
                </a:cubicBezTo>
                <a:cubicBezTo>
                  <a:pt x="96958" y="2446638"/>
                  <a:pt x="104608" y="2457818"/>
                  <a:pt x="109315" y="2425455"/>
                </a:cubicBezTo>
                <a:cubicBezTo>
                  <a:pt x="112845" y="2396623"/>
                  <a:pt x="118141" y="2322482"/>
                  <a:pt x="119906" y="2273644"/>
                </a:cubicBezTo>
                <a:cubicBezTo>
                  <a:pt x="120494" y="2221275"/>
                  <a:pt x="114610" y="2145369"/>
                  <a:pt x="112845" y="2111241"/>
                </a:cubicBezTo>
                <a:cubicBezTo>
                  <a:pt x="111080" y="2077113"/>
                  <a:pt x="109839" y="2083036"/>
                  <a:pt x="109315" y="2068875"/>
                </a:cubicBezTo>
                <a:cubicBezTo>
                  <a:pt x="104386" y="1935797"/>
                  <a:pt x="112977" y="1965579"/>
                  <a:pt x="102254" y="1895880"/>
                </a:cubicBezTo>
                <a:cubicBezTo>
                  <a:pt x="101166" y="1888805"/>
                  <a:pt x="100459" y="1881642"/>
                  <a:pt x="98723" y="1874697"/>
                </a:cubicBezTo>
                <a:cubicBezTo>
                  <a:pt x="92018" y="1847880"/>
                  <a:pt x="89001" y="1856077"/>
                  <a:pt x="84601" y="1825270"/>
                </a:cubicBezTo>
                <a:cubicBezTo>
                  <a:pt x="83424" y="1817032"/>
                  <a:pt x="82703" y="1808716"/>
                  <a:pt x="81071" y="1800556"/>
                </a:cubicBezTo>
                <a:cubicBezTo>
                  <a:pt x="79168" y="1791040"/>
                  <a:pt x="74010" y="1772312"/>
                  <a:pt x="74010" y="1772312"/>
                </a:cubicBezTo>
                <a:cubicBezTo>
                  <a:pt x="72833" y="1754660"/>
                  <a:pt x="72239" y="1736959"/>
                  <a:pt x="70479" y="1719355"/>
                </a:cubicBezTo>
                <a:cubicBezTo>
                  <a:pt x="69882" y="1713384"/>
                  <a:pt x="70479" y="1718178"/>
                  <a:pt x="66949" y="1701702"/>
                </a:cubicBezTo>
                <a:cubicBezTo>
                  <a:pt x="63419" y="1685226"/>
                  <a:pt x="56946" y="1645214"/>
                  <a:pt x="49297" y="1620501"/>
                </a:cubicBezTo>
                <a:cubicBezTo>
                  <a:pt x="41648" y="1595788"/>
                  <a:pt x="28702" y="1574016"/>
                  <a:pt x="21052" y="1553421"/>
                </a:cubicBezTo>
                <a:cubicBezTo>
                  <a:pt x="13991" y="1528708"/>
                  <a:pt x="9872" y="1507525"/>
                  <a:pt x="6930" y="1472220"/>
                </a:cubicBezTo>
                <a:cubicBezTo>
                  <a:pt x="1702" y="1399012"/>
                  <a:pt x="-3689" y="1438460"/>
                  <a:pt x="3399" y="1341591"/>
                </a:cubicBezTo>
                <a:cubicBezTo>
                  <a:pt x="5240" y="1316423"/>
                  <a:pt x="16933" y="1283338"/>
                  <a:pt x="21052" y="1267451"/>
                </a:cubicBezTo>
                <a:cubicBezTo>
                  <a:pt x="25171" y="1251564"/>
                  <a:pt x="23985" y="1252461"/>
                  <a:pt x="28113" y="1246268"/>
                </a:cubicBezTo>
                <a:cubicBezTo>
                  <a:pt x="37238" y="1232580"/>
                  <a:pt x="33832" y="1239701"/>
                  <a:pt x="38705" y="1225085"/>
                </a:cubicBezTo>
                <a:cubicBezTo>
                  <a:pt x="41059" y="1201548"/>
                  <a:pt x="41647" y="1177423"/>
                  <a:pt x="45766" y="1154475"/>
                </a:cubicBezTo>
                <a:cubicBezTo>
                  <a:pt x="49885" y="1131527"/>
                  <a:pt x="59888" y="1110932"/>
                  <a:pt x="63419" y="1087395"/>
                </a:cubicBezTo>
                <a:cubicBezTo>
                  <a:pt x="66950" y="1063858"/>
                  <a:pt x="62830" y="1036792"/>
                  <a:pt x="66949" y="1013255"/>
                </a:cubicBezTo>
                <a:cubicBezTo>
                  <a:pt x="71068" y="989718"/>
                  <a:pt x="82835" y="963828"/>
                  <a:pt x="88131" y="946175"/>
                </a:cubicBezTo>
                <a:cubicBezTo>
                  <a:pt x="93427" y="928522"/>
                  <a:pt x="94604" y="914400"/>
                  <a:pt x="98723" y="907339"/>
                </a:cubicBezTo>
                <a:cubicBezTo>
                  <a:pt x="99900" y="903809"/>
                  <a:pt x="100590" y="900076"/>
                  <a:pt x="102254" y="896748"/>
                </a:cubicBezTo>
                <a:cubicBezTo>
                  <a:pt x="104152" y="892953"/>
                  <a:pt x="107592" y="890034"/>
                  <a:pt x="109315" y="886156"/>
                </a:cubicBezTo>
                <a:cubicBezTo>
                  <a:pt x="126119" y="848347"/>
                  <a:pt x="107458" y="878349"/>
                  <a:pt x="123437" y="854382"/>
                </a:cubicBezTo>
                <a:lnTo>
                  <a:pt x="130498" y="833199"/>
                </a:lnTo>
                <a:cubicBezTo>
                  <a:pt x="131675" y="829668"/>
                  <a:pt x="131964" y="825704"/>
                  <a:pt x="134028" y="822607"/>
                </a:cubicBezTo>
                <a:cubicBezTo>
                  <a:pt x="145851" y="804873"/>
                  <a:pt x="147379" y="806604"/>
                  <a:pt x="151681" y="790833"/>
                </a:cubicBezTo>
                <a:cubicBezTo>
                  <a:pt x="154235" y="781471"/>
                  <a:pt x="158742" y="762589"/>
                  <a:pt x="158742" y="762589"/>
                </a:cubicBezTo>
                <a:cubicBezTo>
                  <a:pt x="166156" y="684743"/>
                  <a:pt x="157953" y="712000"/>
                  <a:pt x="169333" y="677857"/>
                </a:cubicBezTo>
                <a:cubicBezTo>
                  <a:pt x="170510" y="659028"/>
                  <a:pt x="170889" y="640131"/>
                  <a:pt x="172864" y="621369"/>
                </a:cubicBezTo>
                <a:cubicBezTo>
                  <a:pt x="173254" y="617668"/>
                  <a:pt x="176162" y="614491"/>
                  <a:pt x="176394" y="610777"/>
                </a:cubicBezTo>
                <a:cubicBezTo>
                  <a:pt x="178524" y="576695"/>
                  <a:pt x="177306" y="542441"/>
                  <a:pt x="179925" y="508393"/>
                </a:cubicBezTo>
                <a:cubicBezTo>
                  <a:pt x="180846" y="496427"/>
                  <a:pt x="184632" y="484856"/>
                  <a:pt x="186986" y="473088"/>
                </a:cubicBezTo>
                <a:cubicBezTo>
                  <a:pt x="191470" y="450667"/>
                  <a:pt x="189058" y="461265"/>
                  <a:pt x="194047" y="441313"/>
                </a:cubicBezTo>
                <a:cubicBezTo>
                  <a:pt x="196401" y="394240"/>
                  <a:pt x="195397" y="385145"/>
                  <a:pt x="204639" y="338928"/>
                </a:cubicBezTo>
                <a:cubicBezTo>
                  <a:pt x="206534" y="329453"/>
                  <a:pt x="209346" y="275968"/>
                  <a:pt x="211699" y="261258"/>
                </a:cubicBezTo>
                <a:cubicBezTo>
                  <a:pt x="214052" y="246548"/>
                  <a:pt x="217037" y="254544"/>
                  <a:pt x="218760" y="250666"/>
                </a:cubicBezTo>
                <a:cubicBezTo>
                  <a:pt x="223671" y="239617"/>
                  <a:pt x="226418" y="227096"/>
                  <a:pt x="229352" y="215361"/>
                </a:cubicBezTo>
                <a:cubicBezTo>
                  <a:pt x="231787" y="191009"/>
                  <a:pt x="232031" y="180782"/>
                  <a:pt x="236413" y="158873"/>
                </a:cubicBezTo>
                <a:cubicBezTo>
                  <a:pt x="237365" y="154115"/>
                  <a:pt x="239835" y="149602"/>
                  <a:pt x="239943" y="144751"/>
                </a:cubicBezTo>
                <a:cubicBezTo>
                  <a:pt x="241015" y="96513"/>
                  <a:pt x="239943" y="48250"/>
                  <a:pt x="239943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792788" y="2590800"/>
            <a:ext cx="382587" cy="1719263"/>
          </a:xfrm>
          <a:custGeom>
            <a:avLst/>
            <a:gdLst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3030 w 381784"/>
              <a:gd name="connsiteY10" fmla="*/ 1101517 h 1719355"/>
              <a:gd name="connsiteX11" fmla="*/ 56561 w 381784"/>
              <a:gd name="connsiteY11" fmla="*/ 1087395 h 1719355"/>
              <a:gd name="connsiteX12" fmla="*/ 60091 w 381784"/>
              <a:gd name="connsiteY12" fmla="*/ 1069743 h 1719355"/>
              <a:gd name="connsiteX13" fmla="*/ 63622 w 381784"/>
              <a:gd name="connsiteY13" fmla="*/ 1034438 h 1719355"/>
              <a:gd name="connsiteX14" fmla="*/ 67152 w 381784"/>
              <a:gd name="connsiteY14" fmla="*/ 1020316 h 1719355"/>
              <a:gd name="connsiteX15" fmla="*/ 70683 w 381784"/>
              <a:gd name="connsiteY15" fmla="*/ 999133 h 1719355"/>
              <a:gd name="connsiteX16" fmla="*/ 77744 w 381784"/>
              <a:gd name="connsiteY16" fmla="*/ 977950 h 1719355"/>
              <a:gd name="connsiteX17" fmla="*/ 84805 w 381784"/>
              <a:gd name="connsiteY17" fmla="*/ 956766 h 1719355"/>
              <a:gd name="connsiteX18" fmla="*/ 88335 w 381784"/>
              <a:gd name="connsiteY18" fmla="*/ 946175 h 1719355"/>
              <a:gd name="connsiteX19" fmla="*/ 91866 w 381784"/>
              <a:gd name="connsiteY19" fmla="*/ 935583 h 1719355"/>
              <a:gd name="connsiteX20" fmla="*/ 98927 w 381784"/>
              <a:gd name="connsiteY20" fmla="*/ 889687 h 1719355"/>
              <a:gd name="connsiteX21" fmla="*/ 105988 w 381784"/>
              <a:gd name="connsiteY21" fmla="*/ 864973 h 1719355"/>
              <a:gd name="connsiteX22" fmla="*/ 109518 w 381784"/>
              <a:gd name="connsiteY22" fmla="*/ 850851 h 1719355"/>
              <a:gd name="connsiteX23" fmla="*/ 113049 w 381784"/>
              <a:gd name="connsiteY23" fmla="*/ 826138 h 1719355"/>
              <a:gd name="connsiteX24" fmla="*/ 123640 w 381784"/>
              <a:gd name="connsiteY24" fmla="*/ 790833 h 1719355"/>
              <a:gd name="connsiteX25" fmla="*/ 127171 w 381784"/>
              <a:gd name="connsiteY25" fmla="*/ 780241 h 1719355"/>
              <a:gd name="connsiteX26" fmla="*/ 130701 w 381784"/>
              <a:gd name="connsiteY26" fmla="*/ 769650 h 1719355"/>
              <a:gd name="connsiteX27" fmla="*/ 137762 w 381784"/>
              <a:gd name="connsiteY27" fmla="*/ 759058 h 1719355"/>
              <a:gd name="connsiteX28" fmla="*/ 148354 w 381784"/>
              <a:gd name="connsiteY28" fmla="*/ 737875 h 1719355"/>
              <a:gd name="connsiteX29" fmla="*/ 162476 w 381784"/>
              <a:gd name="connsiteY29" fmla="*/ 695509 h 1719355"/>
              <a:gd name="connsiteX30" fmla="*/ 166006 w 381784"/>
              <a:gd name="connsiteY30" fmla="*/ 684918 h 1719355"/>
              <a:gd name="connsiteX31" fmla="*/ 176598 w 381784"/>
              <a:gd name="connsiteY31" fmla="*/ 677857 h 1719355"/>
              <a:gd name="connsiteX32" fmla="*/ 194250 w 381784"/>
              <a:gd name="connsiteY32" fmla="*/ 646082 h 1719355"/>
              <a:gd name="connsiteX33" fmla="*/ 211903 w 381784"/>
              <a:gd name="connsiteY33" fmla="*/ 614308 h 1719355"/>
              <a:gd name="connsiteX34" fmla="*/ 218964 w 381784"/>
              <a:gd name="connsiteY34" fmla="*/ 586064 h 1719355"/>
              <a:gd name="connsiteX35" fmla="*/ 226025 w 381784"/>
              <a:gd name="connsiteY35" fmla="*/ 575472 h 1719355"/>
              <a:gd name="connsiteX36" fmla="*/ 233086 w 381784"/>
              <a:gd name="connsiteY36" fmla="*/ 554289 h 1719355"/>
              <a:gd name="connsiteX37" fmla="*/ 236616 w 381784"/>
              <a:gd name="connsiteY37" fmla="*/ 543698 h 1719355"/>
              <a:gd name="connsiteX38" fmla="*/ 261330 w 381784"/>
              <a:gd name="connsiteY38" fmla="*/ 511923 h 1719355"/>
              <a:gd name="connsiteX39" fmla="*/ 275452 w 381784"/>
              <a:gd name="connsiteY39" fmla="*/ 480149 h 1719355"/>
              <a:gd name="connsiteX40" fmla="*/ 286043 w 381784"/>
              <a:gd name="connsiteY40" fmla="*/ 458966 h 1719355"/>
              <a:gd name="connsiteX41" fmla="*/ 307226 w 381784"/>
              <a:gd name="connsiteY41" fmla="*/ 448374 h 1719355"/>
              <a:gd name="connsiteX42" fmla="*/ 317818 w 381784"/>
              <a:gd name="connsiteY42" fmla="*/ 441313 h 1719355"/>
              <a:gd name="connsiteX43" fmla="*/ 331940 w 381784"/>
              <a:gd name="connsiteY43" fmla="*/ 423661 h 1719355"/>
              <a:gd name="connsiteX44" fmla="*/ 335470 w 381784"/>
              <a:gd name="connsiteY44" fmla="*/ 413069 h 1719355"/>
              <a:gd name="connsiteX45" fmla="*/ 342531 w 381784"/>
              <a:gd name="connsiteY45" fmla="*/ 402478 h 1719355"/>
              <a:gd name="connsiteX46" fmla="*/ 353123 w 381784"/>
              <a:gd name="connsiteY46" fmla="*/ 367173 h 1719355"/>
              <a:gd name="connsiteX47" fmla="*/ 360184 w 381784"/>
              <a:gd name="connsiteY47" fmla="*/ 345990 h 1719355"/>
              <a:gd name="connsiteX48" fmla="*/ 370775 w 381784"/>
              <a:gd name="connsiteY48" fmla="*/ 338929 h 1719355"/>
              <a:gd name="connsiteX49" fmla="*/ 377836 w 381784"/>
              <a:gd name="connsiteY49" fmla="*/ 317746 h 1719355"/>
              <a:gd name="connsiteX50" fmla="*/ 381367 w 381784"/>
              <a:gd name="connsiteY50" fmla="*/ 307154 h 1719355"/>
              <a:gd name="connsiteX51" fmla="*/ 367245 w 381784"/>
              <a:gd name="connsiteY51" fmla="*/ 268319 h 1719355"/>
              <a:gd name="connsiteX52" fmla="*/ 356653 w 381784"/>
              <a:gd name="connsiteY52" fmla="*/ 271849 h 1719355"/>
              <a:gd name="connsiteX53" fmla="*/ 335470 w 381784"/>
              <a:gd name="connsiteY53" fmla="*/ 268319 h 1719355"/>
              <a:gd name="connsiteX54" fmla="*/ 331940 w 381784"/>
              <a:gd name="connsiteY54" fmla="*/ 257727 h 1719355"/>
              <a:gd name="connsiteX55" fmla="*/ 328409 w 381784"/>
              <a:gd name="connsiteY55" fmla="*/ 240075 h 1719355"/>
              <a:gd name="connsiteX56" fmla="*/ 331940 w 381784"/>
              <a:gd name="connsiteY56" fmla="*/ 158873 h 1719355"/>
              <a:gd name="connsiteX57" fmla="*/ 335470 w 381784"/>
              <a:gd name="connsiteY57" fmla="*/ 134160 h 1719355"/>
              <a:gd name="connsiteX58" fmla="*/ 342531 w 381784"/>
              <a:gd name="connsiteY58" fmla="*/ 123568 h 1719355"/>
              <a:gd name="connsiteX59" fmla="*/ 356653 w 381784"/>
              <a:gd name="connsiteY59" fmla="*/ 91794 h 1719355"/>
              <a:gd name="connsiteX60" fmla="*/ 353123 w 381784"/>
              <a:gd name="connsiteY60" fmla="*/ 74141 h 1719355"/>
              <a:gd name="connsiteX61" fmla="*/ 342531 w 381784"/>
              <a:gd name="connsiteY61" fmla="*/ 70611 h 1719355"/>
              <a:gd name="connsiteX62" fmla="*/ 314287 w 381784"/>
              <a:gd name="connsiteY62" fmla="*/ 67080 h 1719355"/>
              <a:gd name="connsiteX63" fmla="*/ 303696 w 381784"/>
              <a:gd name="connsiteY63" fmla="*/ 63550 h 1719355"/>
              <a:gd name="connsiteX64" fmla="*/ 286043 w 381784"/>
              <a:gd name="connsiteY64" fmla="*/ 49427 h 1719355"/>
              <a:gd name="connsiteX65" fmla="*/ 278982 w 381784"/>
              <a:gd name="connsiteY65" fmla="*/ 38836 h 1719355"/>
              <a:gd name="connsiteX66" fmla="*/ 275452 w 381784"/>
              <a:gd name="connsiteY66" fmla="*/ 14122 h 1719355"/>
              <a:gd name="connsiteX67" fmla="*/ 271921 w 381784"/>
              <a:gd name="connsiteY6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67152 w 381784"/>
              <a:gd name="connsiteY13" fmla="*/ 1020316 h 1719355"/>
              <a:gd name="connsiteX14" fmla="*/ 70683 w 381784"/>
              <a:gd name="connsiteY14" fmla="*/ 999133 h 1719355"/>
              <a:gd name="connsiteX15" fmla="*/ 77744 w 381784"/>
              <a:gd name="connsiteY15" fmla="*/ 977950 h 1719355"/>
              <a:gd name="connsiteX16" fmla="*/ 84805 w 381784"/>
              <a:gd name="connsiteY16" fmla="*/ 956766 h 1719355"/>
              <a:gd name="connsiteX17" fmla="*/ 88335 w 381784"/>
              <a:gd name="connsiteY17" fmla="*/ 946175 h 1719355"/>
              <a:gd name="connsiteX18" fmla="*/ 91866 w 381784"/>
              <a:gd name="connsiteY18" fmla="*/ 935583 h 1719355"/>
              <a:gd name="connsiteX19" fmla="*/ 98927 w 381784"/>
              <a:gd name="connsiteY19" fmla="*/ 889687 h 1719355"/>
              <a:gd name="connsiteX20" fmla="*/ 105988 w 381784"/>
              <a:gd name="connsiteY20" fmla="*/ 864973 h 1719355"/>
              <a:gd name="connsiteX21" fmla="*/ 109518 w 381784"/>
              <a:gd name="connsiteY21" fmla="*/ 850851 h 1719355"/>
              <a:gd name="connsiteX22" fmla="*/ 113049 w 381784"/>
              <a:gd name="connsiteY22" fmla="*/ 826138 h 1719355"/>
              <a:gd name="connsiteX23" fmla="*/ 123640 w 381784"/>
              <a:gd name="connsiteY23" fmla="*/ 790833 h 1719355"/>
              <a:gd name="connsiteX24" fmla="*/ 127171 w 381784"/>
              <a:gd name="connsiteY24" fmla="*/ 780241 h 1719355"/>
              <a:gd name="connsiteX25" fmla="*/ 130701 w 381784"/>
              <a:gd name="connsiteY25" fmla="*/ 769650 h 1719355"/>
              <a:gd name="connsiteX26" fmla="*/ 137762 w 381784"/>
              <a:gd name="connsiteY26" fmla="*/ 759058 h 1719355"/>
              <a:gd name="connsiteX27" fmla="*/ 148354 w 381784"/>
              <a:gd name="connsiteY27" fmla="*/ 737875 h 1719355"/>
              <a:gd name="connsiteX28" fmla="*/ 162476 w 381784"/>
              <a:gd name="connsiteY28" fmla="*/ 695509 h 1719355"/>
              <a:gd name="connsiteX29" fmla="*/ 166006 w 381784"/>
              <a:gd name="connsiteY29" fmla="*/ 684918 h 1719355"/>
              <a:gd name="connsiteX30" fmla="*/ 176598 w 381784"/>
              <a:gd name="connsiteY30" fmla="*/ 677857 h 1719355"/>
              <a:gd name="connsiteX31" fmla="*/ 194250 w 381784"/>
              <a:gd name="connsiteY31" fmla="*/ 646082 h 1719355"/>
              <a:gd name="connsiteX32" fmla="*/ 211903 w 381784"/>
              <a:gd name="connsiteY32" fmla="*/ 614308 h 1719355"/>
              <a:gd name="connsiteX33" fmla="*/ 218964 w 381784"/>
              <a:gd name="connsiteY33" fmla="*/ 586064 h 1719355"/>
              <a:gd name="connsiteX34" fmla="*/ 226025 w 381784"/>
              <a:gd name="connsiteY34" fmla="*/ 575472 h 1719355"/>
              <a:gd name="connsiteX35" fmla="*/ 233086 w 381784"/>
              <a:gd name="connsiteY35" fmla="*/ 554289 h 1719355"/>
              <a:gd name="connsiteX36" fmla="*/ 236616 w 381784"/>
              <a:gd name="connsiteY36" fmla="*/ 543698 h 1719355"/>
              <a:gd name="connsiteX37" fmla="*/ 261330 w 381784"/>
              <a:gd name="connsiteY37" fmla="*/ 511923 h 1719355"/>
              <a:gd name="connsiteX38" fmla="*/ 275452 w 381784"/>
              <a:gd name="connsiteY38" fmla="*/ 480149 h 1719355"/>
              <a:gd name="connsiteX39" fmla="*/ 286043 w 381784"/>
              <a:gd name="connsiteY39" fmla="*/ 458966 h 1719355"/>
              <a:gd name="connsiteX40" fmla="*/ 307226 w 381784"/>
              <a:gd name="connsiteY40" fmla="*/ 448374 h 1719355"/>
              <a:gd name="connsiteX41" fmla="*/ 317818 w 381784"/>
              <a:gd name="connsiteY41" fmla="*/ 441313 h 1719355"/>
              <a:gd name="connsiteX42" fmla="*/ 331940 w 381784"/>
              <a:gd name="connsiteY42" fmla="*/ 423661 h 1719355"/>
              <a:gd name="connsiteX43" fmla="*/ 335470 w 381784"/>
              <a:gd name="connsiteY43" fmla="*/ 413069 h 1719355"/>
              <a:gd name="connsiteX44" fmla="*/ 342531 w 381784"/>
              <a:gd name="connsiteY44" fmla="*/ 402478 h 1719355"/>
              <a:gd name="connsiteX45" fmla="*/ 353123 w 381784"/>
              <a:gd name="connsiteY45" fmla="*/ 367173 h 1719355"/>
              <a:gd name="connsiteX46" fmla="*/ 360184 w 381784"/>
              <a:gd name="connsiteY46" fmla="*/ 345990 h 1719355"/>
              <a:gd name="connsiteX47" fmla="*/ 370775 w 381784"/>
              <a:gd name="connsiteY47" fmla="*/ 338929 h 1719355"/>
              <a:gd name="connsiteX48" fmla="*/ 377836 w 381784"/>
              <a:gd name="connsiteY48" fmla="*/ 317746 h 1719355"/>
              <a:gd name="connsiteX49" fmla="*/ 381367 w 381784"/>
              <a:gd name="connsiteY49" fmla="*/ 307154 h 1719355"/>
              <a:gd name="connsiteX50" fmla="*/ 367245 w 381784"/>
              <a:gd name="connsiteY50" fmla="*/ 268319 h 1719355"/>
              <a:gd name="connsiteX51" fmla="*/ 356653 w 381784"/>
              <a:gd name="connsiteY51" fmla="*/ 271849 h 1719355"/>
              <a:gd name="connsiteX52" fmla="*/ 335470 w 381784"/>
              <a:gd name="connsiteY52" fmla="*/ 268319 h 1719355"/>
              <a:gd name="connsiteX53" fmla="*/ 331940 w 381784"/>
              <a:gd name="connsiteY53" fmla="*/ 257727 h 1719355"/>
              <a:gd name="connsiteX54" fmla="*/ 328409 w 381784"/>
              <a:gd name="connsiteY54" fmla="*/ 240075 h 1719355"/>
              <a:gd name="connsiteX55" fmla="*/ 331940 w 381784"/>
              <a:gd name="connsiteY55" fmla="*/ 158873 h 1719355"/>
              <a:gd name="connsiteX56" fmla="*/ 335470 w 381784"/>
              <a:gd name="connsiteY56" fmla="*/ 134160 h 1719355"/>
              <a:gd name="connsiteX57" fmla="*/ 342531 w 381784"/>
              <a:gd name="connsiteY57" fmla="*/ 123568 h 1719355"/>
              <a:gd name="connsiteX58" fmla="*/ 356653 w 381784"/>
              <a:gd name="connsiteY58" fmla="*/ 91794 h 1719355"/>
              <a:gd name="connsiteX59" fmla="*/ 353123 w 381784"/>
              <a:gd name="connsiteY59" fmla="*/ 74141 h 1719355"/>
              <a:gd name="connsiteX60" fmla="*/ 342531 w 381784"/>
              <a:gd name="connsiteY60" fmla="*/ 70611 h 1719355"/>
              <a:gd name="connsiteX61" fmla="*/ 314287 w 381784"/>
              <a:gd name="connsiteY61" fmla="*/ 67080 h 1719355"/>
              <a:gd name="connsiteX62" fmla="*/ 303696 w 381784"/>
              <a:gd name="connsiteY62" fmla="*/ 63550 h 1719355"/>
              <a:gd name="connsiteX63" fmla="*/ 286043 w 381784"/>
              <a:gd name="connsiteY63" fmla="*/ 49427 h 1719355"/>
              <a:gd name="connsiteX64" fmla="*/ 278982 w 381784"/>
              <a:gd name="connsiteY64" fmla="*/ 38836 h 1719355"/>
              <a:gd name="connsiteX65" fmla="*/ 275452 w 381784"/>
              <a:gd name="connsiteY65" fmla="*/ 14122 h 1719355"/>
              <a:gd name="connsiteX66" fmla="*/ 271921 w 381784"/>
              <a:gd name="connsiteY6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70683 w 381784"/>
              <a:gd name="connsiteY13" fmla="*/ 999133 h 1719355"/>
              <a:gd name="connsiteX14" fmla="*/ 77744 w 381784"/>
              <a:gd name="connsiteY14" fmla="*/ 977950 h 1719355"/>
              <a:gd name="connsiteX15" fmla="*/ 84805 w 381784"/>
              <a:gd name="connsiteY15" fmla="*/ 956766 h 1719355"/>
              <a:gd name="connsiteX16" fmla="*/ 88335 w 381784"/>
              <a:gd name="connsiteY16" fmla="*/ 946175 h 1719355"/>
              <a:gd name="connsiteX17" fmla="*/ 91866 w 381784"/>
              <a:gd name="connsiteY17" fmla="*/ 935583 h 1719355"/>
              <a:gd name="connsiteX18" fmla="*/ 98927 w 381784"/>
              <a:gd name="connsiteY18" fmla="*/ 889687 h 1719355"/>
              <a:gd name="connsiteX19" fmla="*/ 105988 w 381784"/>
              <a:gd name="connsiteY19" fmla="*/ 864973 h 1719355"/>
              <a:gd name="connsiteX20" fmla="*/ 109518 w 381784"/>
              <a:gd name="connsiteY20" fmla="*/ 850851 h 1719355"/>
              <a:gd name="connsiteX21" fmla="*/ 113049 w 381784"/>
              <a:gd name="connsiteY21" fmla="*/ 826138 h 1719355"/>
              <a:gd name="connsiteX22" fmla="*/ 123640 w 381784"/>
              <a:gd name="connsiteY22" fmla="*/ 790833 h 1719355"/>
              <a:gd name="connsiteX23" fmla="*/ 127171 w 381784"/>
              <a:gd name="connsiteY23" fmla="*/ 780241 h 1719355"/>
              <a:gd name="connsiteX24" fmla="*/ 130701 w 381784"/>
              <a:gd name="connsiteY24" fmla="*/ 769650 h 1719355"/>
              <a:gd name="connsiteX25" fmla="*/ 137762 w 381784"/>
              <a:gd name="connsiteY25" fmla="*/ 759058 h 1719355"/>
              <a:gd name="connsiteX26" fmla="*/ 148354 w 381784"/>
              <a:gd name="connsiteY26" fmla="*/ 737875 h 1719355"/>
              <a:gd name="connsiteX27" fmla="*/ 162476 w 381784"/>
              <a:gd name="connsiteY27" fmla="*/ 695509 h 1719355"/>
              <a:gd name="connsiteX28" fmla="*/ 166006 w 381784"/>
              <a:gd name="connsiteY28" fmla="*/ 684918 h 1719355"/>
              <a:gd name="connsiteX29" fmla="*/ 176598 w 381784"/>
              <a:gd name="connsiteY29" fmla="*/ 677857 h 1719355"/>
              <a:gd name="connsiteX30" fmla="*/ 194250 w 381784"/>
              <a:gd name="connsiteY30" fmla="*/ 646082 h 1719355"/>
              <a:gd name="connsiteX31" fmla="*/ 211903 w 381784"/>
              <a:gd name="connsiteY31" fmla="*/ 614308 h 1719355"/>
              <a:gd name="connsiteX32" fmla="*/ 218964 w 381784"/>
              <a:gd name="connsiteY32" fmla="*/ 586064 h 1719355"/>
              <a:gd name="connsiteX33" fmla="*/ 226025 w 381784"/>
              <a:gd name="connsiteY33" fmla="*/ 575472 h 1719355"/>
              <a:gd name="connsiteX34" fmla="*/ 233086 w 381784"/>
              <a:gd name="connsiteY34" fmla="*/ 554289 h 1719355"/>
              <a:gd name="connsiteX35" fmla="*/ 236616 w 381784"/>
              <a:gd name="connsiteY35" fmla="*/ 543698 h 1719355"/>
              <a:gd name="connsiteX36" fmla="*/ 261330 w 381784"/>
              <a:gd name="connsiteY36" fmla="*/ 511923 h 1719355"/>
              <a:gd name="connsiteX37" fmla="*/ 275452 w 381784"/>
              <a:gd name="connsiteY37" fmla="*/ 480149 h 1719355"/>
              <a:gd name="connsiteX38" fmla="*/ 286043 w 381784"/>
              <a:gd name="connsiteY38" fmla="*/ 458966 h 1719355"/>
              <a:gd name="connsiteX39" fmla="*/ 307226 w 381784"/>
              <a:gd name="connsiteY39" fmla="*/ 448374 h 1719355"/>
              <a:gd name="connsiteX40" fmla="*/ 317818 w 381784"/>
              <a:gd name="connsiteY40" fmla="*/ 441313 h 1719355"/>
              <a:gd name="connsiteX41" fmla="*/ 331940 w 381784"/>
              <a:gd name="connsiteY41" fmla="*/ 423661 h 1719355"/>
              <a:gd name="connsiteX42" fmla="*/ 335470 w 381784"/>
              <a:gd name="connsiteY42" fmla="*/ 413069 h 1719355"/>
              <a:gd name="connsiteX43" fmla="*/ 342531 w 381784"/>
              <a:gd name="connsiteY43" fmla="*/ 402478 h 1719355"/>
              <a:gd name="connsiteX44" fmla="*/ 353123 w 381784"/>
              <a:gd name="connsiteY44" fmla="*/ 367173 h 1719355"/>
              <a:gd name="connsiteX45" fmla="*/ 360184 w 381784"/>
              <a:gd name="connsiteY45" fmla="*/ 345990 h 1719355"/>
              <a:gd name="connsiteX46" fmla="*/ 370775 w 381784"/>
              <a:gd name="connsiteY46" fmla="*/ 338929 h 1719355"/>
              <a:gd name="connsiteX47" fmla="*/ 377836 w 381784"/>
              <a:gd name="connsiteY47" fmla="*/ 317746 h 1719355"/>
              <a:gd name="connsiteX48" fmla="*/ 381367 w 381784"/>
              <a:gd name="connsiteY48" fmla="*/ 307154 h 1719355"/>
              <a:gd name="connsiteX49" fmla="*/ 367245 w 381784"/>
              <a:gd name="connsiteY49" fmla="*/ 268319 h 1719355"/>
              <a:gd name="connsiteX50" fmla="*/ 356653 w 381784"/>
              <a:gd name="connsiteY50" fmla="*/ 271849 h 1719355"/>
              <a:gd name="connsiteX51" fmla="*/ 335470 w 381784"/>
              <a:gd name="connsiteY51" fmla="*/ 268319 h 1719355"/>
              <a:gd name="connsiteX52" fmla="*/ 331940 w 381784"/>
              <a:gd name="connsiteY52" fmla="*/ 257727 h 1719355"/>
              <a:gd name="connsiteX53" fmla="*/ 328409 w 381784"/>
              <a:gd name="connsiteY53" fmla="*/ 240075 h 1719355"/>
              <a:gd name="connsiteX54" fmla="*/ 331940 w 381784"/>
              <a:gd name="connsiteY54" fmla="*/ 158873 h 1719355"/>
              <a:gd name="connsiteX55" fmla="*/ 335470 w 381784"/>
              <a:gd name="connsiteY55" fmla="*/ 134160 h 1719355"/>
              <a:gd name="connsiteX56" fmla="*/ 342531 w 381784"/>
              <a:gd name="connsiteY56" fmla="*/ 123568 h 1719355"/>
              <a:gd name="connsiteX57" fmla="*/ 356653 w 381784"/>
              <a:gd name="connsiteY57" fmla="*/ 91794 h 1719355"/>
              <a:gd name="connsiteX58" fmla="*/ 353123 w 381784"/>
              <a:gd name="connsiteY58" fmla="*/ 74141 h 1719355"/>
              <a:gd name="connsiteX59" fmla="*/ 342531 w 381784"/>
              <a:gd name="connsiteY59" fmla="*/ 70611 h 1719355"/>
              <a:gd name="connsiteX60" fmla="*/ 314287 w 381784"/>
              <a:gd name="connsiteY60" fmla="*/ 67080 h 1719355"/>
              <a:gd name="connsiteX61" fmla="*/ 303696 w 381784"/>
              <a:gd name="connsiteY61" fmla="*/ 63550 h 1719355"/>
              <a:gd name="connsiteX62" fmla="*/ 286043 w 381784"/>
              <a:gd name="connsiteY62" fmla="*/ 49427 h 1719355"/>
              <a:gd name="connsiteX63" fmla="*/ 278982 w 381784"/>
              <a:gd name="connsiteY63" fmla="*/ 38836 h 1719355"/>
              <a:gd name="connsiteX64" fmla="*/ 275452 w 381784"/>
              <a:gd name="connsiteY64" fmla="*/ 14122 h 1719355"/>
              <a:gd name="connsiteX65" fmla="*/ 271921 w 381784"/>
              <a:gd name="connsiteY6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77744 w 381784"/>
              <a:gd name="connsiteY13" fmla="*/ 977950 h 1719355"/>
              <a:gd name="connsiteX14" fmla="*/ 84805 w 381784"/>
              <a:gd name="connsiteY14" fmla="*/ 956766 h 1719355"/>
              <a:gd name="connsiteX15" fmla="*/ 88335 w 381784"/>
              <a:gd name="connsiteY15" fmla="*/ 946175 h 1719355"/>
              <a:gd name="connsiteX16" fmla="*/ 91866 w 381784"/>
              <a:gd name="connsiteY16" fmla="*/ 935583 h 1719355"/>
              <a:gd name="connsiteX17" fmla="*/ 98927 w 381784"/>
              <a:gd name="connsiteY17" fmla="*/ 889687 h 1719355"/>
              <a:gd name="connsiteX18" fmla="*/ 105988 w 381784"/>
              <a:gd name="connsiteY18" fmla="*/ 864973 h 1719355"/>
              <a:gd name="connsiteX19" fmla="*/ 109518 w 381784"/>
              <a:gd name="connsiteY19" fmla="*/ 850851 h 1719355"/>
              <a:gd name="connsiteX20" fmla="*/ 113049 w 381784"/>
              <a:gd name="connsiteY20" fmla="*/ 826138 h 1719355"/>
              <a:gd name="connsiteX21" fmla="*/ 123640 w 381784"/>
              <a:gd name="connsiteY21" fmla="*/ 790833 h 1719355"/>
              <a:gd name="connsiteX22" fmla="*/ 127171 w 381784"/>
              <a:gd name="connsiteY22" fmla="*/ 780241 h 1719355"/>
              <a:gd name="connsiteX23" fmla="*/ 130701 w 381784"/>
              <a:gd name="connsiteY23" fmla="*/ 769650 h 1719355"/>
              <a:gd name="connsiteX24" fmla="*/ 137762 w 381784"/>
              <a:gd name="connsiteY24" fmla="*/ 759058 h 1719355"/>
              <a:gd name="connsiteX25" fmla="*/ 148354 w 381784"/>
              <a:gd name="connsiteY25" fmla="*/ 737875 h 1719355"/>
              <a:gd name="connsiteX26" fmla="*/ 162476 w 381784"/>
              <a:gd name="connsiteY26" fmla="*/ 695509 h 1719355"/>
              <a:gd name="connsiteX27" fmla="*/ 166006 w 381784"/>
              <a:gd name="connsiteY27" fmla="*/ 684918 h 1719355"/>
              <a:gd name="connsiteX28" fmla="*/ 176598 w 381784"/>
              <a:gd name="connsiteY28" fmla="*/ 677857 h 1719355"/>
              <a:gd name="connsiteX29" fmla="*/ 194250 w 381784"/>
              <a:gd name="connsiteY29" fmla="*/ 646082 h 1719355"/>
              <a:gd name="connsiteX30" fmla="*/ 211903 w 381784"/>
              <a:gd name="connsiteY30" fmla="*/ 614308 h 1719355"/>
              <a:gd name="connsiteX31" fmla="*/ 218964 w 381784"/>
              <a:gd name="connsiteY31" fmla="*/ 586064 h 1719355"/>
              <a:gd name="connsiteX32" fmla="*/ 226025 w 381784"/>
              <a:gd name="connsiteY32" fmla="*/ 575472 h 1719355"/>
              <a:gd name="connsiteX33" fmla="*/ 233086 w 381784"/>
              <a:gd name="connsiteY33" fmla="*/ 554289 h 1719355"/>
              <a:gd name="connsiteX34" fmla="*/ 236616 w 381784"/>
              <a:gd name="connsiteY34" fmla="*/ 543698 h 1719355"/>
              <a:gd name="connsiteX35" fmla="*/ 261330 w 381784"/>
              <a:gd name="connsiteY35" fmla="*/ 511923 h 1719355"/>
              <a:gd name="connsiteX36" fmla="*/ 275452 w 381784"/>
              <a:gd name="connsiteY36" fmla="*/ 480149 h 1719355"/>
              <a:gd name="connsiteX37" fmla="*/ 286043 w 381784"/>
              <a:gd name="connsiteY37" fmla="*/ 458966 h 1719355"/>
              <a:gd name="connsiteX38" fmla="*/ 307226 w 381784"/>
              <a:gd name="connsiteY38" fmla="*/ 448374 h 1719355"/>
              <a:gd name="connsiteX39" fmla="*/ 317818 w 381784"/>
              <a:gd name="connsiteY39" fmla="*/ 441313 h 1719355"/>
              <a:gd name="connsiteX40" fmla="*/ 331940 w 381784"/>
              <a:gd name="connsiteY40" fmla="*/ 423661 h 1719355"/>
              <a:gd name="connsiteX41" fmla="*/ 335470 w 381784"/>
              <a:gd name="connsiteY41" fmla="*/ 413069 h 1719355"/>
              <a:gd name="connsiteX42" fmla="*/ 342531 w 381784"/>
              <a:gd name="connsiteY42" fmla="*/ 402478 h 1719355"/>
              <a:gd name="connsiteX43" fmla="*/ 353123 w 381784"/>
              <a:gd name="connsiteY43" fmla="*/ 367173 h 1719355"/>
              <a:gd name="connsiteX44" fmla="*/ 360184 w 381784"/>
              <a:gd name="connsiteY44" fmla="*/ 345990 h 1719355"/>
              <a:gd name="connsiteX45" fmla="*/ 370775 w 381784"/>
              <a:gd name="connsiteY45" fmla="*/ 338929 h 1719355"/>
              <a:gd name="connsiteX46" fmla="*/ 377836 w 381784"/>
              <a:gd name="connsiteY46" fmla="*/ 317746 h 1719355"/>
              <a:gd name="connsiteX47" fmla="*/ 381367 w 381784"/>
              <a:gd name="connsiteY47" fmla="*/ 307154 h 1719355"/>
              <a:gd name="connsiteX48" fmla="*/ 367245 w 381784"/>
              <a:gd name="connsiteY48" fmla="*/ 268319 h 1719355"/>
              <a:gd name="connsiteX49" fmla="*/ 356653 w 381784"/>
              <a:gd name="connsiteY49" fmla="*/ 271849 h 1719355"/>
              <a:gd name="connsiteX50" fmla="*/ 335470 w 381784"/>
              <a:gd name="connsiteY50" fmla="*/ 268319 h 1719355"/>
              <a:gd name="connsiteX51" fmla="*/ 331940 w 381784"/>
              <a:gd name="connsiteY51" fmla="*/ 257727 h 1719355"/>
              <a:gd name="connsiteX52" fmla="*/ 328409 w 381784"/>
              <a:gd name="connsiteY52" fmla="*/ 240075 h 1719355"/>
              <a:gd name="connsiteX53" fmla="*/ 331940 w 381784"/>
              <a:gd name="connsiteY53" fmla="*/ 158873 h 1719355"/>
              <a:gd name="connsiteX54" fmla="*/ 335470 w 381784"/>
              <a:gd name="connsiteY54" fmla="*/ 134160 h 1719355"/>
              <a:gd name="connsiteX55" fmla="*/ 342531 w 381784"/>
              <a:gd name="connsiteY55" fmla="*/ 123568 h 1719355"/>
              <a:gd name="connsiteX56" fmla="*/ 356653 w 381784"/>
              <a:gd name="connsiteY56" fmla="*/ 91794 h 1719355"/>
              <a:gd name="connsiteX57" fmla="*/ 353123 w 381784"/>
              <a:gd name="connsiteY57" fmla="*/ 74141 h 1719355"/>
              <a:gd name="connsiteX58" fmla="*/ 342531 w 381784"/>
              <a:gd name="connsiteY58" fmla="*/ 70611 h 1719355"/>
              <a:gd name="connsiteX59" fmla="*/ 314287 w 381784"/>
              <a:gd name="connsiteY59" fmla="*/ 67080 h 1719355"/>
              <a:gd name="connsiteX60" fmla="*/ 303696 w 381784"/>
              <a:gd name="connsiteY60" fmla="*/ 63550 h 1719355"/>
              <a:gd name="connsiteX61" fmla="*/ 286043 w 381784"/>
              <a:gd name="connsiteY61" fmla="*/ 49427 h 1719355"/>
              <a:gd name="connsiteX62" fmla="*/ 278982 w 381784"/>
              <a:gd name="connsiteY62" fmla="*/ 38836 h 1719355"/>
              <a:gd name="connsiteX63" fmla="*/ 275452 w 381784"/>
              <a:gd name="connsiteY63" fmla="*/ 14122 h 1719355"/>
              <a:gd name="connsiteX64" fmla="*/ 271921 w 381784"/>
              <a:gd name="connsiteY6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38908 w 381784"/>
              <a:gd name="connsiteY7" fmla="*/ 1182719 h 1719355"/>
              <a:gd name="connsiteX8" fmla="*/ 45969 w 381784"/>
              <a:gd name="connsiteY8" fmla="*/ 1161536 h 1719355"/>
              <a:gd name="connsiteX9" fmla="*/ 49500 w 381784"/>
              <a:gd name="connsiteY9" fmla="*/ 1143883 h 1719355"/>
              <a:gd name="connsiteX10" fmla="*/ 56561 w 381784"/>
              <a:gd name="connsiteY10" fmla="*/ 1087395 h 1719355"/>
              <a:gd name="connsiteX11" fmla="*/ 60091 w 381784"/>
              <a:gd name="connsiteY11" fmla="*/ 1069743 h 1719355"/>
              <a:gd name="connsiteX12" fmla="*/ 63622 w 381784"/>
              <a:gd name="connsiteY12" fmla="*/ 1034438 h 1719355"/>
              <a:gd name="connsiteX13" fmla="*/ 84805 w 381784"/>
              <a:gd name="connsiteY13" fmla="*/ 956766 h 1719355"/>
              <a:gd name="connsiteX14" fmla="*/ 88335 w 381784"/>
              <a:gd name="connsiteY14" fmla="*/ 946175 h 1719355"/>
              <a:gd name="connsiteX15" fmla="*/ 91866 w 381784"/>
              <a:gd name="connsiteY15" fmla="*/ 935583 h 1719355"/>
              <a:gd name="connsiteX16" fmla="*/ 98927 w 381784"/>
              <a:gd name="connsiteY16" fmla="*/ 889687 h 1719355"/>
              <a:gd name="connsiteX17" fmla="*/ 105988 w 381784"/>
              <a:gd name="connsiteY17" fmla="*/ 864973 h 1719355"/>
              <a:gd name="connsiteX18" fmla="*/ 109518 w 381784"/>
              <a:gd name="connsiteY18" fmla="*/ 850851 h 1719355"/>
              <a:gd name="connsiteX19" fmla="*/ 113049 w 381784"/>
              <a:gd name="connsiteY19" fmla="*/ 826138 h 1719355"/>
              <a:gd name="connsiteX20" fmla="*/ 123640 w 381784"/>
              <a:gd name="connsiteY20" fmla="*/ 790833 h 1719355"/>
              <a:gd name="connsiteX21" fmla="*/ 127171 w 381784"/>
              <a:gd name="connsiteY21" fmla="*/ 780241 h 1719355"/>
              <a:gd name="connsiteX22" fmla="*/ 130701 w 381784"/>
              <a:gd name="connsiteY22" fmla="*/ 769650 h 1719355"/>
              <a:gd name="connsiteX23" fmla="*/ 137762 w 381784"/>
              <a:gd name="connsiteY23" fmla="*/ 759058 h 1719355"/>
              <a:gd name="connsiteX24" fmla="*/ 148354 w 381784"/>
              <a:gd name="connsiteY24" fmla="*/ 737875 h 1719355"/>
              <a:gd name="connsiteX25" fmla="*/ 162476 w 381784"/>
              <a:gd name="connsiteY25" fmla="*/ 695509 h 1719355"/>
              <a:gd name="connsiteX26" fmla="*/ 166006 w 381784"/>
              <a:gd name="connsiteY26" fmla="*/ 684918 h 1719355"/>
              <a:gd name="connsiteX27" fmla="*/ 176598 w 381784"/>
              <a:gd name="connsiteY27" fmla="*/ 677857 h 1719355"/>
              <a:gd name="connsiteX28" fmla="*/ 194250 w 381784"/>
              <a:gd name="connsiteY28" fmla="*/ 646082 h 1719355"/>
              <a:gd name="connsiteX29" fmla="*/ 211903 w 381784"/>
              <a:gd name="connsiteY29" fmla="*/ 614308 h 1719355"/>
              <a:gd name="connsiteX30" fmla="*/ 218964 w 381784"/>
              <a:gd name="connsiteY30" fmla="*/ 586064 h 1719355"/>
              <a:gd name="connsiteX31" fmla="*/ 226025 w 381784"/>
              <a:gd name="connsiteY31" fmla="*/ 575472 h 1719355"/>
              <a:gd name="connsiteX32" fmla="*/ 233086 w 381784"/>
              <a:gd name="connsiteY32" fmla="*/ 554289 h 1719355"/>
              <a:gd name="connsiteX33" fmla="*/ 236616 w 381784"/>
              <a:gd name="connsiteY33" fmla="*/ 543698 h 1719355"/>
              <a:gd name="connsiteX34" fmla="*/ 261330 w 381784"/>
              <a:gd name="connsiteY34" fmla="*/ 511923 h 1719355"/>
              <a:gd name="connsiteX35" fmla="*/ 275452 w 381784"/>
              <a:gd name="connsiteY35" fmla="*/ 480149 h 1719355"/>
              <a:gd name="connsiteX36" fmla="*/ 286043 w 381784"/>
              <a:gd name="connsiteY36" fmla="*/ 458966 h 1719355"/>
              <a:gd name="connsiteX37" fmla="*/ 307226 w 381784"/>
              <a:gd name="connsiteY37" fmla="*/ 448374 h 1719355"/>
              <a:gd name="connsiteX38" fmla="*/ 317818 w 381784"/>
              <a:gd name="connsiteY38" fmla="*/ 441313 h 1719355"/>
              <a:gd name="connsiteX39" fmla="*/ 331940 w 381784"/>
              <a:gd name="connsiteY39" fmla="*/ 423661 h 1719355"/>
              <a:gd name="connsiteX40" fmla="*/ 335470 w 381784"/>
              <a:gd name="connsiteY40" fmla="*/ 413069 h 1719355"/>
              <a:gd name="connsiteX41" fmla="*/ 342531 w 381784"/>
              <a:gd name="connsiteY41" fmla="*/ 402478 h 1719355"/>
              <a:gd name="connsiteX42" fmla="*/ 353123 w 381784"/>
              <a:gd name="connsiteY42" fmla="*/ 367173 h 1719355"/>
              <a:gd name="connsiteX43" fmla="*/ 360184 w 381784"/>
              <a:gd name="connsiteY43" fmla="*/ 345990 h 1719355"/>
              <a:gd name="connsiteX44" fmla="*/ 370775 w 381784"/>
              <a:gd name="connsiteY44" fmla="*/ 338929 h 1719355"/>
              <a:gd name="connsiteX45" fmla="*/ 377836 w 381784"/>
              <a:gd name="connsiteY45" fmla="*/ 317746 h 1719355"/>
              <a:gd name="connsiteX46" fmla="*/ 381367 w 381784"/>
              <a:gd name="connsiteY46" fmla="*/ 307154 h 1719355"/>
              <a:gd name="connsiteX47" fmla="*/ 367245 w 381784"/>
              <a:gd name="connsiteY47" fmla="*/ 268319 h 1719355"/>
              <a:gd name="connsiteX48" fmla="*/ 356653 w 381784"/>
              <a:gd name="connsiteY48" fmla="*/ 271849 h 1719355"/>
              <a:gd name="connsiteX49" fmla="*/ 335470 w 381784"/>
              <a:gd name="connsiteY49" fmla="*/ 268319 h 1719355"/>
              <a:gd name="connsiteX50" fmla="*/ 331940 w 381784"/>
              <a:gd name="connsiteY50" fmla="*/ 257727 h 1719355"/>
              <a:gd name="connsiteX51" fmla="*/ 328409 w 381784"/>
              <a:gd name="connsiteY51" fmla="*/ 240075 h 1719355"/>
              <a:gd name="connsiteX52" fmla="*/ 331940 w 381784"/>
              <a:gd name="connsiteY52" fmla="*/ 158873 h 1719355"/>
              <a:gd name="connsiteX53" fmla="*/ 335470 w 381784"/>
              <a:gd name="connsiteY53" fmla="*/ 134160 h 1719355"/>
              <a:gd name="connsiteX54" fmla="*/ 342531 w 381784"/>
              <a:gd name="connsiteY54" fmla="*/ 123568 h 1719355"/>
              <a:gd name="connsiteX55" fmla="*/ 356653 w 381784"/>
              <a:gd name="connsiteY55" fmla="*/ 91794 h 1719355"/>
              <a:gd name="connsiteX56" fmla="*/ 353123 w 381784"/>
              <a:gd name="connsiteY56" fmla="*/ 74141 h 1719355"/>
              <a:gd name="connsiteX57" fmla="*/ 342531 w 381784"/>
              <a:gd name="connsiteY57" fmla="*/ 70611 h 1719355"/>
              <a:gd name="connsiteX58" fmla="*/ 314287 w 381784"/>
              <a:gd name="connsiteY58" fmla="*/ 67080 h 1719355"/>
              <a:gd name="connsiteX59" fmla="*/ 303696 w 381784"/>
              <a:gd name="connsiteY59" fmla="*/ 63550 h 1719355"/>
              <a:gd name="connsiteX60" fmla="*/ 286043 w 381784"/>
              <a:gd name="connsiteY60" fmla="*/ 49427 h 1719355"/>
              <a:gd name="connsiteX61" fmla="*/ 278982 w 381784"/>
              <a:gd name="connsiteY61" fmla="*/ 38836 h 1719355"/>
              <a:gd name="connsiteX62" fmla="*/ 275452 w 381784"/>
              <a:gd name="connsiteY62" fmla="*/ 14122 h 1719355"/>
              <a:gd name="connsiteX63" fmla="*/ 271921 w 381784"/>
              <a:gd name="connsiteY63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98927 w 381784"/>
              <a:gd name="connsiteY15" fmla="*/ 889687 h 1719355"/>
              <a:gd name="connsiteX16" fmla="*/ 105988 w 381784"/>
              <a:gd name="connsiteY16" fmla="*/ 864973 h 1719355"/>
              <a:gd name="connsiteX17" fmla="*/ 109518 w 381784"/>
              <a:gd name="connsiteY17" fmla="*/ 850851 h 1719355"/>
              <a:gd name="connsiteX18" fmla="*/ 113049 w 381784"/>
              <a:gd name="connsiteY18" fmla="*/ 826138 h 1719355"/>
              <a:gd name="connsiteX19" fmla="*/ 123640 w 381784"/>
              <a:gd name="connsiteY19" fmla="*/ 790833 h 1719355"/>
              <a:gd name="connsiteX20" fmla="*/ 127171 w 381784"/>
              <a:gd name="connsiteY20" fmla="*/ 780241 h 1719355"/>
              <a:gd name="connsiteX21" fmla="*/ 130701 w 381784"/>
              <a:gd name="connsiteY21" fmla="*/ 769650 h 1719355"/>
              <a:gd name="connsiteX22" fmla="*/ 137762 w 381784"/>
              <a:gd name="connsiteY22" fmla="*/ 759058 h 1719355"/>
              <a:gd name="connsiteX23" fmla="*/ 148354 w 381784"/>
              <a:gd name="connsiteY23" fmla="*/ 737875 h 1719355"/>
              <a:gd name="connsiteX24" fmla="*/ 162476 w 381784"/>
              <a:gd name="connsiteY24" fmla="*/ 695509 h 1719355"/>
              <a:gd name="connsiteX25" fmla="*/ 166006 w 381784"/>
              <a:gd name="connsiteY25" fmla="*/ 684918 h 1719355"/>
              <a:gd name="connsiteX26" fmla="*/ 176598 w 381784"/>
              <a:gd name="connsiteY26" fmla="*/ 677857 h 1719355"/>
              <a:gd name="connsiteX27" fmla="*/ 194250 w 381784"/>
              <a:gd name="connsiteY27" fmla="*/ 646082 h 1719355"/>
              <a:gd name="connsiteX28" fmla="*/ 211903 w 381784"/>
              <a:gd name="connsiteY28" fmla="*/ 614308 h 1719355"/>
              <a:gd name="connsiteX29" fmla="*/ 218964 w 381784"/>
              <a:gd name="connsiteY29" fmla="*/ 586064 h 1719355"/>
              <a:gd name="connsiteX30" fmla="*/ 226025 w 381784"/>
              <a:gd name="connsiteY30" fmla="*/ 575472 h 1719355"/>
              <a:gd name="connsiteX31" fmla="*/ 233086 w 381784"/>
              <a:gd name="connsiteY31" fmla="*/ 554289 h 1719355"/>
              <a:gd name="connsiteX32" fmla="*/ 236616 w 381784"/>
              <a:gd name="connsiteY32" fmla="*/ 543698 h 1719355"/>
              <a:gd name="connsiteX33" fmla="*/ 261330 w 381784"/>
              <a:gd name="connsiteY33" fmla="*/ 511923 h 1719355"/>
              <a:gd name="connsiteX34" fmla="*/ 275452 w 381784"/>
              <a:gd name="connsiteY34" fmla="*/ 480149 h 1719355"/>
              <a:gd name="connsiteX35" fmla="*/ 286043 w 381784"/>
              <a:gd name="connsiteY35" fmla="*/ 458966 h 1719355"/>
              <a:gd name="connsiteX36" fmla="*/ 307226 w 381784"/>
              <a:gd name="connsiteY36" fmla="*/ 448374 h 1719355"/>
              <a:gd name="connsiteX37" fmla="*/ 317818 w 381784"/>
              <a:gd name="connsiteY37" fmla="*/ 441313 h 1719355"/>
              <a:gd name="connsiteX38" fmla="*/ 331940 w 381784"/>
              <a:gd name="connsiteY38" fmla="*/ 423661 h 1719355"/>
              <a:gd name="connsiteX39" fmla="*/ 335470 w 381784"/>
              <a:gd name="connsiteY39" fmla="*/ 413069 h 1719355"/>
              <a:gd name="connsiteX40" fmla="*/ 342531 w 381784"/>
              <a:gd name="connsiteY40" fmla="*/ 402478 h 1719355"/>
              <a:gd name="connsiteX41" fmla="*/ 353123 w 381784"/>
              <a:gd name="connsiteY41" fmla="*/ 367173 h 1719355"/>
              <a:gd name="connsiteX42" fmla="*/ 360184 w 381784"/>
              <a:gd name="connsiteY42" fmla="*/ 345990 h 1719355"/>
              <a:gd name="connsiteX43" fmla="*/ 370775 w 381784"/>
              <a:gd name="connsiteY43" fmla="*/ 338929 h 1719355"/>
              <a:gd name="connsiteX44" fmla="*/ 377836 w 381784"/>
              <a:gd name="connsiteY44" fmla="*/ 317746 h 1719355"/>
              <a:gd name="connsiteX45" fmla="*/ 381367 w 381784"/>
              <a:gd name="connsiteY45" fmla="*/ 307154 h 1719355"/>
              <a:gd name="connsiteX46" fmla="*/ 367245 w 381784"/>
              <a:gd name="connsiteY46" fmla="*/ 268319 h 1719355"/>
              <a:gd name="connsiteX47" fmla="*/ 356653 w 381784"/>
              <a:gd name="connsiteY47" fmla="*/ 271849 h 1719355"/>
              <a:gd name="connsiteX48" fmla="*/ 335470 w 381784"/>
              <a:gd name="connsiteY48" fmla="*/ 268319 h 1719355"/>
              <a:gd name="connsiteX49" fmla="*/ 331940 w 381784"/>
              <a:gd name="connsiteY49" fmla="*/ 257727 h 1719355"/>
              <a:gd name="connsiteX50" fmla="*/ 328409 w 381784"/>
              <a:gd name="connsiteY50" fmla="*/ 240075 h 1719355"/>
              <a:gd name="connsiteX51" fmla="*/ 331940 w 381784"/>
              <a:gd name="connsiteY51" fmla="*/ 158873 h 1719355"/>
              <a:gd name="connsiteX52" fmla="*/ 335470 w 381784"/>
              <a:gd name="connsiteY52" fmla="*/ 134160 h 1719355"/>
              <a:gd name="connsiteX53" fmla="*/ 342531 w 381784"/>
              <a:gd name="connsiteY53" fmla="*/ 123568 h 1719355"/>
              <a:gd name="connsiteX54" fmla="*/ 356653 w 381784"/>
              <a:gd name="connsiteY54" fmla="*/ 91794 h 1719355"/>
              <a:gd name="connsiteX55" fmla="*/ 353123 w 381784"/>
              <a:gd name="connsiteY55" fmla="*/ 74141 h 1719355"/>
              <a:gd name="connsiteX56" fmla="*/ 342531 w 381784"/>
              <a:gd name="connsiteY56" fmla="*/ 70611 h 1719355"/>
              <a:gd name="connsiteX57" fmla="*/ 314287 w 381784"/>
              <a:gd name="connsiteY57" fmla="*/ 67080 h 1719355"/>
              <a:gd name="connsiteX58" fmla="*/ 303696 w 381784"/>
              <a:gd name="connsiteY58" fmla="*/ 63550 h 1719355"/>
              <a:gd name="connsiteX59" fmla="*/ 286043 w 381784"/>
              <a:gd name="connsiteY59" fmla="*/ 49427 h 1719355"/>
              <a:gd name="connsiteX60" fmla="*/ 278982 w 381784"/>
              <a:gd name="connsiteY60" fmla="*/ 38836 h 1719355"/>
              <a:gd name="connsiteX61" fmla="*/ 275452 w 381784"/>
              <a:gd name="connsiteY61" fmla="*/ 14122 h 1719355"/>
              <a:gd name="connsiteX62" fmla="*/ 271921 w 381784"/>
              <a:gd name="connsiteY6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09518 w 381784"/>
              <a:gd name="connsiteY16" fmla="*/ 850851 h 1719355"/>
              <a:gd name="connsiteX17" fmla="*/ 113049 w 381784"/>
              <a:gd name="connsiteY17" fmla="*/ 826138 h 1719355"/>
              <a:gd name="connsiteX18" fmla="*/ 123640 w 381784"/>
              <a:gd name="connsiteY18" fmla="*/ 790833 h 1719355"/>
              <a:gd name="connsiteX19" fmla="*/ 127171 w 381784"/>
              <a:gd name="connsiteY19" fmla="*/ 780241 h 1719355"/>
              <a:gd name="connsiteX20" fmla="*/ 130701 w 381784"/>
              <a:gd name="connsiteY20" fmla="*/ 769650 h 1719355"/>
              <a:gd name="connsiteX21" fmla="*/ 137762 w 381784"/>
              <a:gd name="connsiteY21" fmla="*/ 759058 h 1719355"/>
              <a:gd name="connsiteX22" fmla="*/ 148354 w 381784"/>
              <a:gd name="connsiteY22" fmla="*/ 737875 h 1719355"/>
              <a:gd name="connsiteX23" fmla="*/ 162476 w 381784"/>
              <a:gd name="connsiteY23" fmla="*/ 695509 h 1719355"/>
              <a:gd name="connsiteX24" fmla="*/ 166006 w 381784"/>
              <a:gd name="connsiteY24" fmla="*/ 684918 h 1719355"/>
              <a:gd name="connsiteX25" fmla="*/ 176598 w 381784"/>
              <a:gd name="connsiteY25" fmla="*/ 677857 h 1719355"/>
              <a:gd name="connsiteX26" fmla="*/ 194250 w 381784"/>
              <a:gd name="connsiteY26" fmla="*/ 646082 h 1719355"/>
              <a:gd name="connsiteX27" fmla="*/ 211903 w 381784"/>
              <a:gd name="connsiteY27" fmla="*/ 614308 h 1719355"/>
              <a:gd name="connsiteX28" fmla="*/ 218964 w 381784"/>
              <a:gd name="connsiteY28" fmla="*/ 586064 h 1719355"/>
              <a:gd name="connsiteX29" fmla="*/ 226025 w 381784"/>
              <a:gd name="connsiteY29" fmla="*/ 575472 h 1719355"/>
              <a:gd name="connsiteX30" fmla="*/ 233086 w 381784"/>
              <a:gd name="connsiteY30" fmla="*/ 554289 h 1719355"/>
              <a:gd name="connsiteX31" fmla="*/ 236616 w 381784"/>
              <a:gd name="connsiteY31" fmla="*/ 543698 h 1719355"/>
              <a:gd name="connsiteX32" fmla="*/ 261330 w 381784"/>
              <a:gd name="connsiteY32" fmla="*/ 511923 h 1719355"/>
              <a:gd name="connsiteX33" fmla="*/ 275452 w 381784"/>
              <a:gd name="connsiteY33" fmla="*/ 480149 h 1719355"/>
              <a:gd name="connsiteX34" fmla="*/ 286043 w 381784"/>
              <a:gd name="connsiteY34" fmla="*/ 458966 h 1719355"/>
              <a:gd name="connsiteX35" fmla="*/ 307226 w 381784"/>
              <a:gd name="connsiteY35" fmla="*/ 448374 h 1719355"/>
              <a:gd name="connsiteX36" fmla="*/ 317818 w 381784"/>
              <a:gd name="connsiteY36" fmla="*/ 441313 h 1719355"/>
              <a:gd name="connsiteX37" fmla="*/ 331940 w 381784"/>
              <a:gd name="connsiteY37" fmla="*/ 423661 h 1719355"/>
              <a:gd name="connsiteX38" fmla="*/ 335470 w 381784"/>
              <a:gd name="connsiteY38" fmla="*/ 413069 h 1719355"/>
              <a:gd name="connsiteX39" fmla="*/ 342531 w 381784"/>
              <a:gd name="connsiteY39" fmla="*/ 402478 h 1719355"/>
              <a:gd name="connsiteX40" fmla="*/ 353123 w 381784"/>
              <a:gd name="connsiteY40" fmla="*/ 367173 h 1719355"/>
              <a:gd name="connsiteX41" fmla="*/ 360184 w 381784"/>
              <a:gd name="connsiteY41" fmla="*/ 345990 h 1719355"/>
              <a:gd name="connsiteX42" fmla="*/ 370775 w 381784"/>
              <a:gd name="connsiteY42" fmla="*/ 338929 h 1719355"/>
              <a:gd name="connsiteX43" fmla="*/ 377836 w 381784"/>
              <a:gd name="connsiteY43" fmla="*/ 317746 h 1719355"/>
              <a:gd name="connsiteX44" fmla="*/ 381367 w 381784"/>
              <a:gd name="connsiteY44" fmla="*/ 307154 h 1719355"/>
              <a:gd name="connsiteX45" fmla="*/ 367245 w 381784"/>
              <a:gd name="connsiteY45" fmla="*/ 268319 h 1719355"/>
              <a:gd name="connsiteX46" fmla="*/ 356653 w 381784"/>
              <a:gd name="connsiteY46" fmla="*/ 271849 h 1719355"/>
              <a:gd name="connsiteX47" fmla="*/ 335470 w 381784"/>
              <a:gd name="connsiteY47" fmla="*/ 268319 h 1719355"/>
              <a:gd name="connsiteX48" fmla="*/ 331940 w 381784"/>
              <a:gd name="connsiteY48" fmla="*/ 257727 h 1719355"/>
              <a:gd name="connsiteX49" fmla="*/ 328409 w 381784"/>
              <a:gd name="connsiteY49" fmla="*/ 240075 h 1719355"/>
              <a:gd name="connsiteX50" fmla="*/ 331940 w 381784"/>
              <a:gd name="connsiteY50" fmla="*/ 158873 h 1719355"/>
              <a:gd name="connsiteX51" fmla="*/ 335470 w 381784"/>
              <a:gd name="connsiteY51" fmla="*/ 134160 h 1719355"/>
              <a:gd name="connsiteX52" fmla="*/ 342531 w 381784"/>
              <a:gd name="connsiteY52" fmla="*/ 123568 h 1719355"/>
              <a:gd name="connsiteX53" fmla="*/ 356653 w 381784"/>
              <a:gd name="connsiteY53" fmla="*/ 91794 h 1719355"/>
              <a:gd name="connsiteX54" fmla="*/ 353123 w 381784"/>
              <a:gd name="connsiteY54" fmla="*/ 74141 h 1719355"/>
              <a:gd name="connsiteX55" fmla="*/ 342531 w 381784"/>
              <a:gd name="connsiteY55" fmla="*/ 70611 h 1719355"/>
              <a:gd name="connsiteX56" fmla="*/ 314287 w 381784"/>
              <a:gd name="connsiteY56" fmla="*/ 67080 h 1719355"/>
              <a:gd name="connsiteX57" fmla="*/ 303696 w 381784"/>
              <a:gd name="connsiteY57" fmla="*/ 63550 h 1719355"/>
              <a:gd name="connsiteX58" fmla="*/ 286043 w 381784"/>
              <a:gd name="connsiteY58" fmla="*/ 49427 h 1719355"/>
              <a:gd name="connsiteX59" fmla="*/ 278982 w 381784"/>
              <a:gd name="connsiteY59" fmla="*/ 38836 h 1719355"/>
              <a:gd name="connsiteX60" fmla="*/ 275452 w 381784"/>
              <a:gd name="connsiteY60" fmla="*/ 14122 h 1719355"/>
              <a:gd name="connsiteX61" fmla="*/ 271921 w 381784"/>
              <a:gd name="connsiteY61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27171 w 381784"/>
              <a:gd name="connsiteY18" fmla="*/ 780241 h 1719355"/>
              <a:gd name="connsiteX19" fmla="*/ 130701 w 381784"/>
              <a:gd name="connsiteY19" fmla="*/ 769650 h 1719355"/>
              <a:gd name="connsiteX20" fmla="*/ 137762 w 381784"/>
              <a:gd name="connsiteY20" fmla="*/ 759058 h 1719355"/>
              <a:gd name="connsiteX21" fmla="*/ 148354 w 381784"/>
              <a:gd name="connsiteY21" fmla="*/ 737875 h 1719355"/>
              <a:gd name="connsiteX22" fmla="*/ 162476 w 381784"/>
              <a:gd name="connsiteY22" fmla="*/ 695509 h 1719355"/>
              <a:gd name="connsiteX23" fmla="*/ 166006 w 381784"/>
              <a:gd name="connsiteY23" fmla="*/ 684918 h 1719355"/>
              <a:gd name="connsiteX24" fmla="*/ 176598 w 381784"/>
              <a:gd name="connsiteY24" fmla="*/ 677857 h 1719355"/>
              <a:gd name="connsiteX25" fmla="*/ 194250 w 381784"/>
              <a:gd name="connsiteY25" fmla="*/ 646082 h 1719355"/>
              <a:gd name="connsiteX26" fmla="*/ 211903 w 381784"/>
              <a:gd name="connsiteY26" fmla="*/ 614308 h 1719355"/>
              <a:gd name="connsiteX27" fmla="*/ 218964 w 381784"/>
              <a:gd name="connsiteY27" fmla="*/ 586064 h 1719355"/>
              <a:gd name="connsiteX28" fmla="*/ 226025 w 381784"/>
              <a:gd name="connsiteY28" fmla="*/ 575472 h 1719355"/>
              <a:gd name="connsiteX29" fmla="*/ 233086 w 381784"/>
              <a:gd name="connsiteY29" fmla="*/ 554289 h 1719355"/>
              <a:gd name="connsiteX30" fmla="*/ 236616 w 381784"/>
              <a:gd name="connsiteY30" fmla="*/ 543698 h 1719355"/>
              <a:gd name="connsiteX31" fmla="*/ 261330 w 381784"/>
              <a:gd name="connsiteY31" fmla="*/ 511923 h 1719355"/>
              <a:gd name="connsiteX32" fmla="*/ 275452 w 381784"/>
              <a:gd name="connsiteY32" fmla="*/ 480149 h 1719355"/>
              <a:gd name="connsiteX33" fmla="*/ 286043 w 381784"/>
              <a:gd name="connsiteY33" fmla="*/ 458966 h 1719355"/>
              <a:gd name="connsiteX34" fmla="*/ 307226 w 381784"/>
              <a:gd name="connsiteY34" fmla="*/ 448374 h 1719355"/>
              <a:gd name="connsiteX35" fmla="*/ 317818 w 381784"/>
              <a:gd name="connsiteY35" fmla="*/ 441313 h 1719355"/>
              <a:gd name="connsiteX36" fmla="*/ 331940 w 381784"/>
              <a:gd name="connsiteY36" fmla="*/ 423661 h 1719355"/>
              <a:gd name="connsiteX37" fmla="*/ 335470 w 381784"/>
              <a:gd name="connsiteY37" fmla="*/ 413069 h 1719355"/>
              <a:gd name="connsiteX38" fmla="*/ 342531 w 381784"/>
              <a:gd name="connsiteY38" fmla="*/ 402478 h 1719355"/>
              <a:gd name="connsiteX39" fmla="*/ 353123 w 381784"/>
              <a:gd name="connsiteY39" fmla="*/ 367173 h 1719355"/>
              <a:gd name="connsiteX40" fmla="*/ 360184 w 381784"/>
              <a:gd name="connsiteY40" fmla="*/ 345990 h 1719355"/>
              <a:gd name="connsiteX41" fmla="*/ 370775 w 381784"/>
              <a:gd name="connsiteY41" fmla="*/ 338929 h 1719355"/>
              <a:gd name="connsiteX42" fmla="*/ 377836 w 381784"/>
              <a:gd name="connsiteY42" fmla="*/ 317746 h 1719355"/>
              <a:gd name="connsiteX43" fmla="*/ 381367 w 381784"/>
              <a:gd name="connsiteY43" fmla="*/ 307154 h 1719355"/>
              <a:gd name="connsiteX44" fmla="*/ 367245 w 381784"/>
              <a:gd name="connsiteY44" fmla="*/ 268319 h 1719355"/>
              <a:gd name="connsiteX45" fmla="*/ 356653 w 381784"/>
              <a:gd name="connsiteY45" fmla="*/ 271849 h 1719355"/>
              <a:gd name="connsiteX46" fmla="*/ 335470 w 381784"/>
              <a:gd name="connsiteY46" fmla="*/ 268319 h 1719355"/>
              <a:gd name="connsiteX47" fmla="*/ 331940 w 381784"/>
              <a:gd name="connsiteY47" fmla="*/ 257727 h 1719355"/>
              <a:gd name="connsiteX48" fmla="*/ 328409 w 381784"/>
              <a:gd name="connsiteY48" fmla="*/ 240075 h 1719355"/>
              <a:gd name="connsiteX49" fmla="*/ 331940 w 381784"/>
              <a:gd name="connsiteY49" fmla="*/ 158873 h 1719355"/>
              <a:gd name="connsiteX50" fmla="*/ 335470 w 381784"/>
              <a:gd name="connsiteY50" fmla="*/ 134160 h 1719355"/>
              <a:gd name="connsiteX51" fmla="*/ 342531 w 381784"/>
              <a:gd name="connsiteY51" fmla="*/ 123568 h 1719355"/>
              <a:gd name="connsiteX52" fmla="*/ 356653 w 381784"/>
              <a:gd name="connsiteY52" fmla="*/ 91794 h 1719355"/>
              <a:gd name="connsiteX53" fmla="*/ 353123 w 381784"/>
              <a:gd name="connsiteY53" fmla="*/ 74141 h 1719355"/>
              <a:gd name="connsiteX54" fmla="*/ 342531 w 381784"/>
              <a:gd name="connsiteY54" fmla="*/ 70611 h 1719355"/>
              <a:gd name="connsiteX55" fmla="*/ 314287 w 381784"/>
              <a:gd name="connsiteY55" fmla="*/ 67080 h 1719355"/>
              <a:gd name="connsiteX56" fmla="*/ 303696 w 381784"/>
              <a:gd name="connsiteY56" fmla="*/ 63550 h 1719355"/>
              <a:gd name="connsiteX57" fmla="*/ 286043 w 381784"/>
              <a:gd name="connsiteY57" fmla="*/ 49427 h 1719355"/>
              <a:gd name="connsiteX58" fmla="*/ 278982 w 381784"/>
              <a:gd name="connsiteY58" fmla="*/ 38836 h 1719355"/>
              <a:gd name="connsiteX59" fmla="*/ 275452 w 381784"/>
              <a:gd name="connsiteY59" fmla="*/ 14122 h 1719355"/>
              <a:gd name="connsiteX60" fmla="*/ 271921 w 381784"/>
              <a:gd name="connsiteY60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30701 w 381784"/>
              <a:gd name="connsiteY18" fmla="*/ 769650 h 1719355"/>
              <a:gd name="connsiteX19" fmla="*/ 137762 w 381784"/>
              <a:gd name="connsiteY19" fmla="*/ 759058 h 1719355"/>
              <a:gd name="connsiteX20" fmla="*/ 148354 w 381784"/>
              <a:gd name="connsiteY20" fmla="*/ 737875 h 1719355"/>
              <a:gd name="connsiteX21" fmla="*/ 162476 w 381784"/>
              <a:gd name="connsiteY21" fmla="*/ 695509 h 1719355"/>
              <a:gd name="connsiteX22" fmla="*/ 166006 w 381784"/>
              <a:gd name="connsiteY22" fmla="*/ 684918 h 1719355"/>
              <a:gd name="connsiteX23" fmla="*/ 176598 w 381784"/>
              <a:gd name="connsiteY23" fmla="*/ 677857 h 1719355"/>
              <a:gd name="connsiteX24" fmla="*/ 194250 w 381784"/>
              <a:gd name="connsiteY24" fmla="*/ 646082 h 1719355"/>
              <a:gd name="connsiteX25" fmla="*/ 211903 w 381784"/>
              <a:gd name="connsiteY25" fmla="*/ 614308 h 1719355"/>
              <a:gd name="connsiteX26" fmla="*/ 218964 w 381784"/>
              <a:gd name="connsiteY26" fmla="*/ 586064 h 1719355"/>
              <a:gd name="connsiteX27" fmla="*/ 226025 w 381784"/>
              <a:gd name="connsiteY27" fmla="*/ 575472 h 1719355"/>
              <a:gd name="connsiteX28" fmla="*/ 233086 w 381784"/>
              <a:gd name="connsiteY28" fmla="*/ 554289 h 1719355"/>
              <a:gd name="connsiteX29" fmla="*/ 236616 w 381784"/>
              <a:gd name="connsiteY29" fmla="*/ 543698 h 1719355"/>
              <a:gd name="connsiteX30" fmla="*/ 261330 w 381784"/>
              <a:gd name="connsiteY30" fmla="*/ 511923 h 1719355"/>
              <a:gd name="connsiteX31" fmla="*/ 275452 w 381784"/>
              <a:gd name="connsiteY31" fmla="*/ 480149 h 1719355"/>
              <a:gd name="connsiteX32" fmla="*/ 286043 w 381784"/>
              <a:gd name="connsiteY32" fmla="*/ 458966 h 1719355"/>
              <a:gd name="connsiteX33" fmla="*/ 307226 w 381784"/>
              <a:gd name="connsiteY33" fmla="*/ 448374 h 1719355"/>
              <a:gd name="connsiteX34" fmla="*/ 317818 w 381784"/>
              <a:gd name="connsiteY34" fmla="*/ 441313 h 1719355"/>
              <a:gd name="connsiteX35" fmla="*/ 331940 w 381784"/>
              <a:gd name="connsiteY35" fmla="*/ 423661 h 1719355"/>
              <a:gd name="connsiteX36" fmla="*/ 335470 w 381784"/>
              <a:gd name="connsiteY36" fmla="*/ 413069 h 1719355"/>
              <a:gd name="connsiteX37" fmla="*/ 342531 w 381784"/>
              <a:gd name="connsiteY37" fmla="*/ 402478 h 1719355"/>
              <a:gd name="connsiteX38" fmla="*/ 353123 w 381784"/>
              <a:gd name="connsiteY38" fmla="*/ 367173 h 1719355"/>
              <a:gd name="connsiteX39" fmla="*/ 360184 w 381784"/>
              <a:gd name="connsiteY39" fmla="*/ 345990 h 1719355"/>
              <a:gd name="connsiteX40" fmla="*/ 370775 w 381784"/>
              <a:gd name="connsiteY40" fmla="*/ 338929 h 1719355"/>
              <a:gd name="connsiteX41" fmla="*/ 377836 w 381784"/>
              <a:gd name="connsiteY41" fmla="*/ 317746 h 1719355"/>
              <a:gd name="connsiteX42" fmla="*/ 381367 w 381784"/>
              <a:gd name="connsiteY42" fmla="*/ 307154 h 1719355"/>
              <a:gd name="connsiteX43" fmla="*/ 367245 w 381784"/>
              <a:gd name="connsiteY43" fmla="*/ 268319 h 1719355"/>
              <a:gd name="connsiteX44" fmla="*/ 356653 w 381784"/>
              <a:gd name="connsiteY44" fmla="*/ 271849 h 1719355"/>
              <a:gd name="connsiteX45" fmla="*/ 335470 w 381784"/>
              <a:gd name="connsiteY45" fmla="*/ 268319 h 1719355"/>
              <a:gd name="connsiteX46" fmla="*/ 331940 w 381784"/>
              <a:gd name="connsiteY46" fmla="*/ 257727 h 1719355"/>
              <a:gd name="connsiteX47" fmla="*/ 328409 w 381784"/>
              <a:gd name="connsiteY47" fmla="*/ 240075 h 1719355"/>
              <a:gd name="connsiteX48" fmla="*/ 331940 w 381784"/>
              <a:gd name="connsiteY48" fmla="*/ 158873 h 1719355"/>
              <a:gd name="connsiteX49" fmla="*/ 335470 w 381784"/>
              <a:gd name="connsiteY49" fmla="*/ 134160 h 1719355"/>
              <a:gd name="connsiteX50" fmla="*/ 342531 w 381784"/>
              <a:gd name="connsiteY50" fmla="*/ 123568 h 1719355"/>
              <a:gd name="connsiteX51" fmla="*/ 356653 w 381784"/>
              <a:gd name="connsiteY51" fmla="*/ 91794 h 1719355"/>
              <a:gd name="connsiteX52" fmla="*/ 353123 w 381784"/>
              <a:gd name="connsiteY52" fmla="*/ 74141 h 1719355"/>
              <a:gd name="connsiteX53" fmla="*/ 342531 w 381784"/>
              <a:gd name="connsiteY53" fmla="*/ 70611 h 1719355"/>
              <a:gd name="connsiteX54" fmla="*/ 314287 w 381784"/>
              <a:gd name="connsiteY54" fmla="*/ 67080 h 1719355"/>
              <a:gd name="connsiteX55" fmla="*/ 303696 w 381784"/>
              <a:gd name="connsiteY55" fmla="*/ 63550 h 1719355"/>
              <a:gd name="connsiteX56" fmla="*/ 286043 w 381784"/>
              <a:gd name="connsiteY56" fmla="*/ 49427 h 1719355"/>
              <a:gd name="connsiteX57" fmla="*/ 278982 w 381784"/>
              <a:gd name="connsiteY57" fmla="*/ 38836 h 1719355"/>
              <a:gd name="connsiteX58" fmla="*/ 275452 w 381784"/>
              <a:gd name="connsiteY58" fmla="*/ 14122 h 1719355"/>
              <a:gd name="connsiteX59" fmla="*/ 271921 w 381784"/>
              <a:gd name="connsiteY5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37762 w 381784"/>
              <a:gd name="connsiteY18" fmla="*/ 759058 h 1719355"/>
              <a:gd name="connsiteX19" fmla="*/ 148354 w 381784"/>
              <a:gd name="connsiteY19" fmla="*/ 737875 h 1719355"/>
              <a:gd name="connsiteX20" fmla="*/ 162476 w 381784"/>
              <a:gd name="connsiteY20" fmla="*/ 695509 h 1719355"/>
              <a:gd name="connsiteX21" fmla="*/ 166006 w 381784"/>
              <a:gd name="connsiteY21" fmla="*/ 684918 h 1719355"/>
              <a:gd name="connsiteX22" fmla="*/ 176598 w 381784"/>
              <a:gd name="connsiteY22" fmla="*/ 677857 h 1719355"/>
              <a:gd name="connsiteX23" fmla="*/ 194250 w 381784"/>
              <a:gd name="connsiteY23" fmla="*/ 646082 h 1719355"/>
              <a:gd name="connsiteX24" fmla="*/ 211903 w 381784"/>
              <a:gd name="connsiteY24" fmla="*/ 614308 h 1719355"/>
              <a:gd name="connsiteX25" fmla="*/ 218964 w 381784"/>
              <a:gd name="connsiteY25" fmla="*/ 586064 h 1719355"/>
              <a:gd name="connsiteX26" fmla="*/ 226025 w 381784"/>
              <a:gd name="connsiteY26" fmla="*/ 575472 h 1719355"/>
              <a:gd name="connsiteX27" fmla="*/ 233086 w 381784"/>
              <a:gd name="connsiteY27" fmla="*/ 554289 h 1719355"/>
              <a:gd name="connsiteX28" fmla="*/ 236616 w 381784"/>
              <a:gd name="connsiteY28" fmla="*/ 543698 h 1719355"/>
              <a:gd name="connsiteX29" fmla="*/ 261330 w 381784"/>
              <a:gd name="connsiteY29" fmla="*/ 511923 h 1719355"/>
              <a:gd name="connsiteX30" fmla="*/ 275452 w 381784"/>
              <a:gd name="connsiteY30" fmla="*/ 480149 h 1719355"/>
              <a:gd name="connsiteX31" fmla="*/ 286043 w 381784"/>
              <a:gd name="connsiteY31" fmla="*/ 458966 h 1719355"/>
              <a:gd name="connsiteX32" fmla="*/ 307226 w 381784"/>
              <a:gd name="connsiteY32" fmla="*/ 448374 h 1719355"/>
              <a:gd name="connsiteX33" fmla="*/ 317818 w 381784"/>
              <a:gd name="connsiteY33" fmla="*/ 441313 h 1719355"/>
              <a:gd name="connsiteX34" fmla="*/ 331940 w 381784"/>
              <a:gd name="connsiteY34" fmla="*/ 423661 h 1719355"/>
              <a:gd name="connsiteX35" fmla="*/ 335470 w 381784"/>
              <a:gd name="connsiteY35" fmla="*/ 413069 h 1719355"/>
              <a:gd name="connsiteX36" fmla="*/ 342531 w 381784"/>
              <a:gd name="connsiteY36" fmla="*/ 402478 h 1719355"/>
              <a:gd name="connsiteX37" fmla="*/ 353123 w 381784"/>
              <a:gd name="connsiteY37" fmla="*/ 367173 h 1719355"/>
              <a:gd name="connsiteX38" fmla="*/ 360184 w 381784"/>
              <a:gd name="connsiteY38" fmla="*/ 345990 h 1719355"/>
              <a:gd name="connsiteX39" fmla="*/ 370775 w 381784"/>
              <a:gd name="connsiteY39" fmla="*/ 338929 h 1719355"/>
              <a:gd name="connsiteX40" fmla="*/ 377836 w 381784"/>
              <a:gd name="connsiteY40" fmla="*/ 317746 h 1719355"/>
              <a:gd name="connsiteX41" fmla="*/ 381367 w 381784"/>
              <a:gd name="connsiteY41" fmla="*/ 307154 h 1719355"/>
              <a:gd name="connsiteX42" fmla="*/ 367245 w 381784"/>
              <a:gd name="connsiteY42" fmla="*/ 268319 h 1719355"/>
              <a:gd name="connsiteX43" fmla="*/ 356653 w 381784"/>
              <a:gd name="connsiteY43" fmla="*/ 271849 h 1719355"/>
              <a:gd name="connsiteX44" fmla="*/ 335470 w 381784"/>
              <a:gd name="connsiteY44" fmla="*/ 268319 h 1719355"/>
              <a:gd name="connsiteX45" fmla="*/ 331940 w 381784"/>
              <a:gd name="connsiteY45" fmla="*/ 257727 h 1719355"/>
              <a:gd name="connsiteX46" fmla="*/ 328409 w 381784"/>
              <a:gd name="connsiteY46" fmla="*/ 240075 h 1719355"/>
              <a:gd name="connsiteX47" fmla="*/ 331940 w 381784"/>
              <a:gd name="connsiteY47" fmla="*/ 158873 h 1719355"/>
              <a:gd name="connsiteX48" fmla="*/ 335470 w 381784"/>
              <a:gd name="connsiteY48" fmla="*/ 134160 h 1719355"/>
              <a:gd name="connsiteX49" fmla="*/ 342531 w 381784"/>
              <a:gd name="connsiteY49" fmla="*/ 123568 h 1719355"/>
              <a:gd name="connsiteX50" fmla="*/ 356653 w 381784"/>
              <a:gd name="connsiteY50" fmla="*/ 91794 h 1719355"/>
              <a:gd name="connsiteX51" fmla="*/ 353123 w 381784"/>
              <a:gd name="connsiteY51" fmla="*/ 74141 h 1719355"/>
              <a:gd name="connsiteX52" fmla="*/ 342531 w 381784"/>
              <a:gd name="connsiteY52" fmla="*/ 70611 h 1719355"/>
              <a:gd name="connsiteX53" fmla="*/ 314287 w 381784"/>
              <a:gd name="connsiteY53" fmla="*/ 67080 h 1719355"/>
              <a:gd name="connsiteX54" fmla="*/ 303696 w 381784"/>
              <a:gd name="connsiteY54" fmla="*/ 63550 h 1719355"/>
              <a:gd name="connsiteX55" fmla="*/ 286043 w 381784"/>
              <a:gd name="connsiteY55" fmla="*/ 49427 h 1719355"/>
              <a:gd name="connsiteX56" fmla="*/ 278982 w 381784"/>
              <a:gd name="connsiteY56" fmla="*/ 38836 h 1719355"/>
              <a:gd name="connsiteX57" fmla="*/ 275452 w 381784"/>
              <a:gd name="connsiteY57" fmla="*/ 14122 h 1719355"/>
              <a:gd name="connsiteX58" fmla="*/ 271921 w 381784"/>
              <a:gd name="connsiteY58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62476 w 381784"/>
              <a:gd name="connsiteY19" fmla="*/ 695509 h 1719355"/>
              <a:gd name="connsiteX20" fmla="*/ 166006 w 381784"/>
              <a:gd name="connsiteY20" fmla="*/ 684918 h 1719355"/>
              <a:gd name="connsiteX21" fmla="*/ 176598 w 381784"/>
              <a:gd name="connsiteY21" fmla="*/ 677857 h 1719355"/>
              <a:gd name="connsiteX22" fmla="*/ 194250 w 381784"/>
              <a:gd name="connsiteY22" fmla="*/ 646082 h 1719355"/>
              <a:gd name="connsiteX23" fmla="*/ 211903 w 381784"/>
              <a:gd name="connsiteY23" fmla="*/ 614308 h 1719355"/>
              <a:gd name="connsiteX24" fmla="*/ 218964 w 381784"/>
              <a:gd name="connsiteY24" fmla="*/ 586064 h 1719355"/>
              <a:gd name="connsiteX25" fmla="*/ 226025 w 381784"/>
              <a:gd name="connsiteY25" fmla="*/ 575472 h 1719355"/>
              <a:gd name="connsiteX26" fmla="*/ 233086 w 381784"/>
              <a:gd name="connsiteY26" fmla="*/ 554289 h 1719355"/>
              <a:gd name="connsiteX27" fmla="*/ 236616 w 381784"/>
              <a:gd name="connsiteY27" fmla="*/ 543698 h 1719355"/>
              <a:gd name="connsiteX28" fmla="*/ 261330 w 381784"/>
              <a:gd name="connsiteY28" fmla="*/ 511923 h 1719355"/>
              <a:gd name="connsiteX29" fmla="*/ 275452 w 381784"/>
              <a:gd name="connsiteY29" fmla="*/ 480149 h 1719355"/>
              <a:gd name="connsiteX30" fmla="*/ 286043 w 381784"/>
              <a:gd name="connsiteY30" fmla="*/ 458966 h 1719355"/>
              <a:gd name="connsiteX31" fmla="*/ 307226 w 381784"/>
              <a:gd name="connsiteY31" fmla="*/ 448374 h 1719355"/>
              <a:gd name="connsiteX32" fmla="*/ 317818 w 381784"/>
              <a:gd name="connsiteY32" fmla="*/ 441313 h 1719355"/>
              <a:gd name="connsiteX33" fmla="*/ 331940 w 381784"/>
              <a:gd name="connsiteY33" fmla="*/ 423661 h 1719355"/>
              <a:gd name="connsiteX34" fmla="*/ 335470 w 381784"/>
              <a:gd name="connsiteY34" fmla="*/ 413069 h 1719355"/>
              <a:gd name="connsiteX35" fmla="*/ 342531 w 381784"/>
              <a:gd name="connsiteY35" fmla="*/ 402478 h 1719355"/>
              <a:gd name="connsiteX36" fmla="*/ 353123 w 381784"/>
              <a:gd name="connsiteY36" fmla="*/ 367173 h 1719355"/>
              <a:gd name="connsiteX37" fmla="*/ 360184 w 381784"/>
              <a:gd name="connsiteY37" fmla="*/ 345990 h 1719355"/>
              <a:gd name="connsiteX38" fmla="*/ 370775 w 381784"/>
              <a:gd name="connsiteY38" fmla="*/ 338929 h 1719355"/>
              <a:gd name="connsiteX39" fmla="*/ 377836 w 381784"/>
              <a:gd name="connsiteY39" fmla="*/ 317746 h 1719355"/>
              <a:gd name="connsiteX40" fmla="*/ 381367 w 381784"/>
              <a:gd name="connsiteY40" fmla="*/ 307154 h 1719355"/>
              <a:gd name="connsiteX41" fmla="*/ 367245 w 381784"/>
              <a:gd name="connsiteY41" fmla="*/ 268319 h 1719355"/>
              <a:gd name="connsiteX42" fmla="*/ 356653 w 381784"/>
              <a:gd name="connsiteY42" fmla="*/ 271849 h 1719355"/>
              <a:gd name="connsiteX43" fmla="*/ 335470 w 381784"/>
              <a:gd name="connsiteY43" fmla="*/ 268319 h 1719355"/>
              <a:gd name="connsiteX44" fmla="*/ 331940 w 381784"/>
              <a:gd name="connsiteY44" fmla="*/ 257727 h 1719355"/>
              <a:gd name="connsiteX45" fmla="*/ 328409 w 381784"/>
              <a:gd name="connsiteY45" fmla="*/ 240075 h 1719355"/>
              <a:gd name="connsiteX46" fmla="*/ 331940 w 381784"/>
              <a:gd name="connsiteY46" fmla="*/ 158873 h 1719355"/>
              <a:gd name="connsiteX47" fmla="*/ 335470 w 381784"/>
              <a:gd name="connsiteY47" fmla="*/ 134160 h 1719355"/>
              <a:gd name="connsiteX48" fmla="*/ 342531 w 381784"/>
              <a:gd name="connsiteY48" fmla="*/ 123568 h 1719355"/>
              <a:gd name="connsiteX49" fmla="*/ 356653 w 381784"/>
              <a:gd name="connsiteY49" fmla="*/ 91794 h 1719355"/>
              <a:gd name="connsiteX50" fmla="*/ 353123 w 381784"/>
              <a:gd name="connsiteY50" fmla="*/ 74141 h 1719355"/>
              <a:gd name="connsiteX51" fmla="*/ 342531 w 381784"/>
              <a:gd name="connsiteY51" fmla="*/ 70611 h 1719355"/>
              <a:gd name="connsiteX52" fmla="*/ 314287 w 381784"/>
              <a:gd name="connsiteY52" fmla="*/ 67080 h 1719355"/>
              <a:gd name="connsiteX53" fmla="*/ 303696 w 381784"/>
              <a:gd name="connsiteY53" fmla="*/ 63550 h 1719355"/>
              <a:gd name="connsiteX54" fmla="*/ 286043 w 381784"/>
              <a:gd name="connsiteY54" fmla="*/ 49427 h 1719355"/>
              <a:gd name="connsiteX55" fmla="*/ 278982 w 381784"/>
              <a:gd name="connsiteY55" fmla="*/ 38836 h 1719355"/>
              <a:gd name="connsiteX56" fmla="*/ 275452 w 381784"/>
              <a:gd name="connsiteY56" fmla="*/ 14122 h 1719355"/>
              <a:gd name="connsiteX57" fmla="*/ 271921 w 381784"/>
              <a:gd name="connsiteY5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66006 w 381784"/>
              <a:gd name="connsiteY19" fmla="*/ 684918 h 1719355"/>
              <a:gd name="connsiteX20" fmla="*/ 176598 w 381784"/>
              <a:gd name="connsiteY20" fmla="*/ 677857 h 1719355"/>
              <a:gd name="connsiteX21" fmla="*/ 194250 w 381784"/>
              <a:gd name="connsiteY21" fmla="*/ 646082 h 1719355"/>
              <a:gd name="connsiteX22" fmla="*/ 211903 w 381784"/>
              <a:gd name="connsiteY22" fmla="*/ 614308 h 1719355"/>
              <a:gd name="connsiteX23" fmla="*/ 218964 w 381784"/>
              <a:gd name="connsiteY23" fmla="*/ 586064 h 1719355"/>
              <a:gd name="connsiteX24" fmla="*/ 226025 w 381784"/>
              <a:gd name="connsiteY24" fmla="*/ 575472 h 1719355"/>
              <a:gd name="connsiteX25" fmla="*/ 233086 w 381784"/>
              <a:gd name="connsiteY25" fmla="*/ 554289 h 1719355"/>
              <a:gd name="connsiteX26" fmla="*/ 236616 w 381784"/>
              <a:gd name="connsiteY26" fmla="*/ 543698 h 1719355"/>
              <a:gd name="connsiteX27" fmla="*/ 261330 w 381784"/>
              <a:gd name="connsiteY27" fmla="*/ 511923 h 1719355"/>
              <a:gd name="connsiteX28" fmla="*/ 275452 w 381784"/>
              <a:gd name="connsiteY28" fmla="*/ 480149 h 1719355"/>
              <a:gd name="connsiteX29" fmla="*/ 286043 w 381784"/>
              <a:gd name="connsiteY29" fmla="*/ 458966 h 1719355"/>
              <a:gd name="connsiteX30" fmla="*/ 307226 w 381784"/>
              <a:gd name="connsiteY30" fmla="*/ 448374 h 1719355"/>
              <a:gd name="connsiteX31" fmla="*/ 317818 w 381784"/>
              <a:gd name="connsiteY31" fmla="*/ 441313 h 1719355"/>
              <a:gd name="connsiteX32" fmla="*/ 331940 w 381784"/>
              <a:gd name="connsiteY32" fmla="*/ 423661 h 1719355"/>
              <a:gd name="connsiteX33" fmla="*/ 335470 w 381784"/>
              <a:gd name="connsiteY33" fmla="*/ 413069 h 1719355"/>
              <a:gd name="connsiteX34" fmla="*/ 342531 w 381784"/>
              <a:gd name="connsiteY34" fmla="*/ 402478 h 1719355"/>
              <a:gd name="connsiteX35" fmla="*/ 353123 w 381784"/>
              <a:gd name="connsiteY35" fmla="*/ 367173 h 1719355"/>
              <a:gd name="connsiteX36" fmla="*/ 360184 w 381784"/>
              <a:gd name="connsiteY36" fmla="*/ 345990 h 1719355"/>
              <a:gd name="connsiteX37" fmla="*/ 370775 w 381784"/>
              <a:gd name="connsiteY37" fmla="*/ 338929 h 1719355"/>
              <a:gd name="connsiteX38" fmla="*/ 377836 w 381784"/>
              <a:gd name="connsiteY38" fmla="*/ 317746 h 1719355"/>
              <a:gd name="connsiteX39" fmla="*/ 381367 w 381784"/>
              <a:gd name="connsiteY39" fmla="*/ 307154 h 1719355"/>
              <a:gd name="connsiteX40" fmla="*/ 367245 w 381784"/>
              <a:gd name="connsiteY40" fmla="*/ 268319 h 1719355"/>
              <a:gd name="connsiteX41" fmla="*/ 356653 w 381784"/>
              <a:gd name="connsiteY41" fmla="*/ 271849 h 1719355"/>
              <a:gd name="connsiteX42" fmla="*/ 335470 w 381784"/>
              <a:gd name="connsiteY42" fmla="*/ 268319 h 1719355"/>
              <a:gd name="connsiteX43" fmla="*/ 331940 w 381784"/>
              <a:gd name="connsiteY43" fmla="*/ 257727 h 1719355"/>
              <a:gd name="connsiteX44" fmla="*/ 328409 w 381784"/>
              <a:gd name="connsiteY44" fmla="*/ 240075 h 1719355"/>
              <a:gd name="connsiteX45" fmla="*/ 331940 w 381784"/>
              <a:gd name="connsiteY45" fmla="*/ 158873 h 1719355"/>
              <a:gd name="connsiteX46" fmla="*/ 335470 w 381784"/>
              <a:gd name="connsiteY46" fmla="*/ 134160 h 1719355"/>
              <a:gd name="connsiteX47" fmla="*/ 342531 w 381784"/>
              <a:gd name="connsiteY47" fmla="*/ 123568 h 1719355"/>
              <a:gd name="connsiteX48" fmla="*/ 356653 w 381784"/>
              <a:gd name="connsiteY48" fmla="*/ 91794 h 1719355"/>
              <a:gd name="connsiteX49" fmla="*/ 353123 w 381784"/>
              <a:gd name="connsiteY49" fmla="*/ 74141 h 1719355"/>
              <a:gd name="connsiteX50" fmla="*/ 342531 w 381784"/>
              <a:gd name="connsiteY50" fmla="*/ 70611 h 1719355"/>
              <a:gd name="connsiteX51" fmla="*/ 314287 w 381784"/>
              <a:gd name="connsiteY51" fmla="*/ 67080 h 1719355"/>
              <a:gd name="connsiteX52" fmla="*/ 303696 w 381784"/>
              <a:gd name="connsiteY52" fmla="*/ 63550 h 1719355"/>
              <a:gd name="connsiteX53" fmla="*/ 286043 w 381784"/>
              <a:gd name="connsiteY53" fmla="*/ 49427 h 1719355"/>
              <a:gd name="connsiteX54" fmla="*/ 278982 w 381784"/>
              <a:gd name="connsiteY54" fmla="*/ 38836 h 1719355"/>
              <a:gd name="connsiteX55" fmla="*/ 275452 w 381784"/>
              <a:gd name="connsiteY55" fmla="*/ 14122 h 1719355"/>
              <a:gd name="connsiteX56" fmla="*/ 271921 w 381784"/>
              <a:gd name="connsiteY5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24786 w 381784"/>
              <a:gd name="connsiteY5" fmla="*/ 1232146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76598 w 381784"/>
              <a:gd name="connsiteY19" fmla="*/ 677857 h 1719355"/>
              <a:gd name="connsiteX20" fmla="*/ 194250 w 381784"/>
              <a:gd name="connsiteY20" fmla="*/ 646082 h 1719355"/>
              <a:gd name="connsiteX21" fmla="*/ 211903 w 381784"/>
              <a:gd name="connsiteY21" fmla="*/ 614308 h 1719355"/>
              <a:gd name="connsiteX22" fmla="*/ 218964 w 381784"/>
              <a:gd name="connsiteY22" fmla="*/ 586064 h 1719355"/>
              <a:gd name="connsiteX23" fmla="*/ 226025 w 381784"/>
              <a:gd name="connsiteY23" fmla="*/ 575472 h 1719355"/>
              <a:gd name="connsiteX24" fmla="*/ 233086 w 381784"/>
              <a:gd name="connsiteY24" fmla="*/ 554289 h 1719355"/>
              <a:gd name="connsiteX25" fmla="*/ 236616 w 381784"/>
              <a:gd name="connsiteY25" fmla="*/ 543698 h 1719355"/>
              <a:gd name="connsiteX26" fmla="*/ 261330 w 381784"/>
              <a:gd name="connsiteY26" fmla="*/ 511923 h 1719355"/>
              <a:gd name="connsiteX27" fmla="*/ 275452 w 381784"/>
              <a:gd name="connsiteY27" fmla="*/ 480149 h 1719355"/>
              <a:gd name="connsiteX28" fmla="*/ 286043 w 381784"/>
              <a:gd name="connsiteY28" fmla="*/ 458966 h 1719355"/>
              <a:gd name="connsiteX29" fmla="*/ 307226 w 381784"/>
              <a:gd name="connsiteY29" fmla="*/ 448374 h 1719355"/>
              <a:gd name="connsiteX30" fmla="*/ 317818 w 381784"/>
              <a:gd name="connsiteY30" fmla="*/ 441313 h 1719355"/>
              <a:gd name="connsiteX31" fmla="*/ 331940 w 381784"/>
              <a:gd name="connsiteY31" fmla="*/ 423661 h 1719355"/>
              <a:gd name="connsiteX32" fmla="*/ 335470 w 381784"/>
              <a:gd name="connsiteY32" fmla="*/ 413069 h 1719355"/>
              <a:gd name="connsiteX33" fmla="*/ 342531 w 381784"/>
              <a:gd name="connsiteY33" fmla="*/ 402478 h 1719355"/>
              <a:gd name="connsiteX34" fmla="*/ 353123 w 381784"/>
              <a:gd name="connsiteY34" fmla="*/ 367173 h 1719355"/>
              <a:gd name="connsiteX35" fmla="*/ 360184 w 381784"/>
              <a:gd name="connsiteY35" fmla="*/ 345990 h 1719355"/>
              <a:gd name="connsiteX36" fmla="*/ 370775 w 381784"/>
              <a:gd name="connsiteY36" fmla="*/ 338929 h 1719355"/>
              <a:gd name="connsiteX37" fmla="*/ 377836 w 381784"/>
              <a:gd name="connsiteY37" fmla="*/ 317746 h 1719355"/>
              <a:gd name="connsiteX38" fmla="*/ 381367 w 381784"/>
              <a:gd name="connsiteY38" fmla="*/ 307154 h 1719355"/>
              <a:gd name="connsiteX39" fmla="*/ 367245 w 381784"/>
              <a:gd name="connsiteY39" fmla="*/ 268319 h 1719355"/>
              <a:gd name="connsiteX40" fmla="*/ 356653 w 381784"/>
              <a:gd name="connsiteY40" fmla="*/ 271849 h 1719355"/>
              <a:gd name="connsiteX41" fmla="*/ 335470 w 381784"/>
              <a:gd name="connsiteY41" fmla="*/ 268319 h 1719355"/>
              <a:gd name="connsiteX42" fmla="*/ 331940 w 381784"/>
              <a:gd name="connsiteY42" fmla="*/ 257727 h 1719355"/>
              <a:gd name="connsiteX43" fmla="*/ 328409 w 381784"/>
              <a:gd name="connsiteY43" fmla="*/ 240075 h 1719355"/>
              <a:gd name="connsiteX44" fmla="*/ 331940 w 381784"/>
              <a:gd name="connsiteY44" fmla="*/ 158873 h 1719355"/>
              <a:gd name="connsiteX45" fmla="*/ 335470 w 381784"/>
              <a:gd name="connsiteY45" fmla="*/ 134160 h 1719355"/>
              <a:gd name="connsiteX46" fmla="*/ 342531 w 381784"/>
              <a:gd name="connsiteY46" fmla="*/ 123568 h 1719355"/>
              <a:gd name="connsiteX47" fmla="*/ 356653 w 381784"/>
              <a:gd name="connsiteY47" fmla="*/ 91794 h 1719355"/>
              <a:gd name="connsiteX48" fmla="*/ 353123 w 381784"/>
              <a:gd name="connsiteY48" fmla="*/ 74141 h 1719355"/>
              <a:gd name="connsiteX49" fmla="*/ 342531 w 381784"/>
              <a:gd name="connsiteY49" fmla="*/ 70611 h 1719355"/>
              <a:gd name="connsiteX50" fmla="*/ 314287 w 381784"/>
              <a:gd name="connsiteY50" fmla="*/ 67080 h 1719355"/>
              <a:gd name="connsiteX51" fmla="*/ 303696 w 381784"/>
              <a:gd name="connsiteY51" fmla="*/ 63550 h 1719355"/>
              <a:gd name="connsiteX52" fmla="*/ 286043 w 381784"/>
              <a:gd name="connsiteY52" fmla="*/ 49427 h 1719355"/>
              <a:gd name="connsiteX53" fmla="*/ 278982 w 381784"/>
              <a:gd name="connsiteY53" fmla="*/ 38836 h 1719355"/>
              <a:gd name="connsiteX54" fmla="*/ 275452 w 381784"/>
              <a:gd name="connsiteY54" fmla="*/ 14122 h 1719355"/>
              <a:gd name="connsiteX55" fmla="*/ 271921 w 381784"/>
              <a:gd name="connsiteY5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35378 w 381784"/>
              <a:gd name="connsiteY6" fmla="*/ 1196841 h 1719355"/>
              <a:gd name="connsiteX7" fmla="*/ 45969 w 381784"/>
              <a:gd name="connsiteY7" fmla="*/ 1161536 h 1719355"/>
              <a:gd name="connsiteX8" fmla="*/ 49500 w 381784"/>
              <a:gd name="connsiteY8" fmla="*/ 1143883 h 1719355"/>
              <a:gd name="connsiteX9" fmla="*/ 56561 w 381784"/>
              <a:gd name="connsiteY9" fmla="*/ 1087395 h 1719355"/>
              <a:gd name="connsiteX10" fmla="*/ 60091 w 381784"/>
              <a:gd name="connsiteY10" fmla="*/ 1069743 h 1719355"/>
              <a:gd name="connsiteX11" fmla="*/ 63622 w 381784"/>
              <a:gd name="connsiteY11" fmla="*/ 1034438 h 1719355"/>
              <a:gd name="connsiteX12" fmla="*/ 84805 w 381784"/>
              <a:gd name="connsiteY12" fmla="*/ 956766 h 1719355"/>
              <a:gd name="connsiteX13" fmla="*/ 88335 w 381784"/>
              <a:gd name="connsiteY13" fmla="*/ 946175 h 1719355"/>
              <a:gd name="connsiteX14" fmla="*/ 91866 w 381784"/>
              <a:gd name="connsiteY14" fmla="*/ 935583 h 1719355"/>
              <a:gd name="connsiteX15" fmla="*/ 105988 w 381784"/>
              <a:gd name="connsiteY15" fmla="*/ 864973 h 1719355"/>
              <a:gd name="connsiteX16" fmla="*/ 113049 w 381784"/>
              <a:gd name="connsiteY16" fmla="*/ 826138 h 1719355"/>
              <a:gd name="connsiteX17" fmla="*/ 123640 w 381784"/>
              <a:gd name="connsiteY17" fmla="*/ 790833 h 1719355"/>
              <a:gd name="connsiteX18" fmla="*/ 148354 w 381784"/>
              <a:gd name="connsiteY18" fmla="*/ 737875 h 1719355"/>
              <a:gd name="connsiteX19" fmla="*/ 176598 w 381784"/>
              <a:gd name="connsiteY19" fmla="*/ 677857 h 1719355"/>
              <a:gd name="connsiteX20" fmla="*/ 194250 w 381784"/>
              <a:gd name="connsiteY20" fmla="*/ 646082 h 1719355"/>
              <a:gd name="connsiteX21" fmla="*/ 211903 w 381784"/>
              <a:gd name="connsiteY21" fmla="*/ 614308 h 1719355"/>
              <a:gd name="connsiteX22" fmla="*/ 218964 w 381784"/>
              <a:gd name="connsiteY22" fmla="*/ 586064 h 1719355"/>
              <a:gd name="connsiteX23" fmla="*/ 226025 w 381784"/>
              <a:gd name="connsiteY23" fmla="*/ 575472 h 1719355"/>
              <a:gd name="connsiteX24" fmla="*/ 233086 w 381784"/>
              <a:gd name="connsiteY24" fmla="*/ 554289 h 1719355"/>
              <a:gd name="connsiteX25" fmla="*/ 236616 w 381784"/>
              <a:gd name="connsiteY25" fmla="*/ 543698 h 1719355"/>
              <a:gd name="connsiteX26" fmla="*/ 261330 w 381784"/>
              <a:gd name="connsiteY26" fmla="*/ 511923 h 1719355"/>
              <a:gd name="connsiteX27" fmla="*/ 275452 w 381784"/>
              <a:gd name="connsiteY27" fmla="*/ 480149 h 1719355"/>
              <a:gd name="connsiteX28" fmla="*/ 286043 w 381784"/>
              <a:gd name="connsiteY28" fmla="*/ 458966 h 1719355"/>
              <a:gd name="connsiteX29" fmla="*/ 307226 w 381784"/>
              <a:gd name="connsiteY29" fmla="*/ 448374 h 1719355"/>
              <a:gd name="connsiteX30" fmla="*/ 317818 w 381784"/>
              <a:gd name="connsiteY30" fmla="*/ 441313 h 1719355"/>
              <a:gd name="connsiteX31" fmla="*/ 331940 w 381784"/>
              <a:gd name="connsiteY31" fmla="*/ 423661 h 1719355"/>
              <a:gd name="connsiteX32" fmla="*/ 335470 w 381784"/>
              <a:gd name="connsiteY32" fmla="*/ 413069 h 1719355"/>
              <a:gd name="connsiteX33" fmla="*/ 342531 w 381784"/>
              <a:gd name="connsiteY33" fmla="*/ 402478 h 1719355"/>
              <a:gd name="connsiteX34" fmla="*/ 353123 w 381784"/>
              <a:gd name="connsiteY34" fmla="*/ 367173 h 1719355"/>
              <a:gd name="connsiteX35" fmla="*/ 360184 w 381784"/>
              <a:gd name="connsiteY35" fmla="*/ 345990 h 1719355"/>
              <a:gd name="connsiteX36" fmla="*/ 370775 w 381784"/>
              <a:gd name="connsiteY36" fmla="*/ 338929 h 1719355"/>
              <a:gd name="connsiteX37" fmla="*/ 377836 w 381784"/>
              <a:gd name="connsiteY37" fmla="*/ 317746 h 1719355"/>
              <a:gd name="connsiteX38" fmla="*/ 381367 w 381784"/>
              <a:gd name="connsiteY38" fmla="*/ 307154 h 1719355"/>
              <a:gd name="connsiteX39" fmla="*/ 367245 w 381784"/>
              <a:gd name="connsiteY39" fmla="*/ 268319 h 1719355"/>
              <a:gd name="connsiteX40" fmla="*/ 356653 w 381784"/>
              <a:gd name="connsiteY40" fmla="*/ 271849 h 1719355"/>
              <a:gd name="connsiteX41" fmla="*/ 335470 w 381784"/>
              <a:gd name="connsiteY41" fmla="*/ 268319 h 1719355"/>
              <a:gd name="connsiteX42" fmla="*/ 331940 w 381784"/>
              <a:gd name="connsiteY42" fmla="*/ 257727 h 1719355"/>
              <a:gd name="connsiteX43" fmla="*/ 328409 w 381784"/>
              <a:gd name="connsiteY43" fmla="*/ 240075 h 1719355"/>
              <a:gd name="connsiteX44" fmla="*/ 331940 w 381784"/>
              <a:gd name="connsiteY44" fmla="*/ 158873 h 1719355"/>
              <a:gd name="connsiteX45" fmla="*/ 335470 w 381784"/>
              <a:gd name="connsiteY45" fmla="*/ 134160 h 1719355"/>
              <a:gd name="connsiteX46" fmla="*/ 342531 w 381784"/>
              <a:gd name="connsiteY46" fmla="*/ 123568 h 1719355"/>
              <a:gd name="connsiteX47" fmla="*/ 356653 w 381784"/>
              <a:gd name="connsiteY47" fmla="*/ 91794 h 1719355"/>
              <a:gd name="connsiteX48" fmla="*/ 353123 w 381784"/>
              <a:gd name="connsiteY48" fmla="*/ 74141 h 1719355"/>
              <a:gd name="connsiteX49" fmla="*/ 342531 w 381784"/>
              <a:gd name="connsiteY49" fmla="*/ 70611 h 1719355"/>
              <a:gd name="connsiteX50" fmla="*/ 314287 w 381784"/>
              <a:gd name="connsiteY50" fmla="*/ 67080 h 1719355"/>
              <a:gd name="connsiteX51" fmla="*/ 303696 w 381784"/>
              <a:gd name="connsiteY51" fmla="*/ 63550 h 1719355"/>
              <a:gd name="connsiteX52" fmla="*/ 286043 w 381784"/>
              <a:gd name="connsiteY52" fmla="*/ 49427 h 1719355"/>
              <a:gd name="connsiteX53" fmla="*/ 278982 w 381784"/>
              <a:gd name="connsiteY53" fmla="*/ 38836 h 1719355"/>
              <a:gd name="connsiteX54" fmla="*/ 275452 w 381784"/>
              <a:gd name="connsiteY54" fmla="*/ 14122 h 1719355"/>
              <a:gd name="connsiteX55" fmla="*/ 271921 w 381784"/>
              <a:gd name="connsiteY55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49500 w 381784"/>
              <a:gd name="connsiteY7" fmla="*/ 1143883 h 1719355"/>
              <a:gd name="connsiteX8" fmla="*/ 56561 w 381784"/>
              <a:gd name="connsiteY8" fmla="*/ 1087395 h 1719355"/>
              <a:gd name="connsiteX9" fmla="*/ 60091 w 381784"/>
              <a:gd name="connsiteY9" fmla="*/ 1069743 h 1719355"/>
              <a:gd name="connsiteX10" fmla="*/ 63622 w 381784"/>
              <a:gd name="connsiteY10" fmla="*/ 1034438 h 1719355"/>
              <a:gd name="connsiteX11" fmla="*/ 84805 w 381784"/>
              <a:gd name="connsiteY11" fmla="*/ 956766 h 1719355"/>
              <a:gd name="connsiteX12" fmla="*/ 88335 w 381784"/>
              <a:gd name="connsiteY12" fmla="*/ 946175 h 1719355"/>
              <a:gd name="connsiteX13" fmla="*/ 91866 w 381784"/>
              <a:gd name="connsiteY13" fmla="*/ 935583 h 1719355"/>
              <a:gd name="connsiteX14" fmla="*/ 105988 w 381784"/>
              <a:gd name="connsiteY14" fmla="*/ 864973 h 1719355"/>
              <a:gd name="connsiteX15" fmla="*/ 113049 w 381784"/>
              <a:gd name="connsiteY15" fmla="*/ 826138 h 1719355"/>
              <a:gd name="connsiteX16" fmla="*/ 123640 w 381784"/>
              <a:gd name="connsiteY16" fmla="*/ 790833 h 1719355"/>
              <a:gd name="connsiteX17" fmla="*/ 148354 w 381784"/>
              <a:gd name="connsiteY17" fmla="*/ 737875 h 1719355"/>
              <a:gd name="connsiteX18" fmla="*/ 176598 w 381784"/>
              <a:gd name="connsiteY18" fmla="*/ 677857 h 1719355"/>
              <a:gd name="connsiteX19" fmla="*/ 194250 w 381784"/>
              <a:gd name="connsiteY19" fmla="*/ 646082 h 1719355"/>
              <a:gd name="connsiteX20" fmla="*/ 211903 w 381784"/>
              <a:gd name="connsiteY20" fmla="*/ 614308 h 1719355"/>
              <a:gd name="connsiteX21" fmla="*/ 218964 w 381784"/>
              <a:gd name="connsiteY21" fmla="*/ 586064 h 1719355"/>
              <a:gd name="connsiteX22" fmla="*/ 226025 w 381784"/>
              <a:gd name="connsiteY22" fmla="*/ 575472 h 1719355"/>
              <a:gd name="connsiteX23" fmla="*/ 233086 w 381784"/>
              <a:gd name="connsiteY23" fmla="*/ 554289 h 1719355"/>
              <a:gd name="connsiteX24" fmla="*/ 236616 w 381784"/>
              <a:gd name="connsiteY24" fmla="*/ 543698 h 1719355"/>
              <a:gd name="connsiteX25" fmla="*/ 261330 w 381784"/>
              <a:gd name="connsiteY25" fmla="*/ 511923 h 1719355"/>
              <a:gd name="connsiteX26" fmla="*/ 275452 w 381784"/>
              <a:gd name="connsiteY26" fmla="*/ 480149 h 1719355"/>
              <a:gd name="connsiteX27" fmla="*/ 286043 w 381784"/>
              <a:gd name="connsiteY27" fmla="*/ 458966 h 1719355"/>
              <a:gd name="connsiteX28" fmla="*/ 307226 w 381784"/>
              <a:gd name="connsiteY28" fmla="*/ 448374 h 1719355"/>
              <a:gd name="connsiteX29" fmla="*/ 317818 w 381784"/>
              <a:gd name="connsiteY29" fmla="*/ 441313 h 1719355"/>
              <a:gd name="connsiteX30" fmla="*/ 331940 w 381784"/>
              <a:gd name="connsiteY30" fmla="*/ 423661 h 1719355"/>
              <a:gd name="connsiteX31" fmla="*/ 335470 w 381784"/>
              <a:gd name="connsiteY31" fmla="*/ 413069 h 1719355"/>
              <a:gd name="connsiteX32" fmla="*/ 342531 w 381784"/>
              <a:gd name="connsiteY32" fmla="*/ 402478 h 1719355"/>
              <a:gd name="connsiteX33" fmla="*/ 353123 w 381784"/>
              <a:gd name="connsiteY33" fmla="*/ 367173 h 1719355"/>
              <a:gd name="connsiteX34" fmla="*/ 360184 w 381784"/>
              <a:gd name="connsiteY34" fmla="*/ 345990 h 1719355"/>
              <a:gd name="connsiteX35" fmla="*/ 370775 w 381784"/>
              <a:gd name="connsiteY35" fmla="*/ 338929 h 1719355"/>
              <a:gd name="connsiteX36" fmla="*/ 377836 w 381784"/>
              <a:gd name="connsiteY36" fmla="*/ 317746 h 1719355"/>
              <a:gd name="connsiteX37" fmla="*/ 381367 w 381784"/>
              <a:gd name="connsiteY37" fmla="*/ 307154 h 1719355"/>
              <a:gd name="connsiteX38" fmla="*/ 367245 w 381784"/>
              <a:gd name="connsiteY38" fmla="*/ 268319 h 1719355"/>
              <a:gd name="connsiteX39" fmla="*/ 356653 w 381784"/>
              <a:gd name="connsiteY39" fmla="*/ 271849 h 1719355"/>
              <a:gd name="connsiteX40" fmla="*/ 335470 w 381784"/>
              <a:gd name="connsiteY40" fmla="*/ 268319 h 1719355"/>
              <a:gd name="connsiteX41" fmla="*/ 331940 w 381784"/>
              <a:gd name="connsiteY41" fmla="*/ 257727 h 1719355"/>
              <a:gd name="connsiteX42" fmla="*/ 328409 w 381784"/>
              <a:gd name="connsiteY42" fmla="*/ 240075 h 1719355"/>
              <a:gd name="connsiteX43" fmla="*/ 331940 w 381784"/>
              <a:gd name="connsiteY43" fmla="*/ 158873 h 1719355"/>
              <a:gd name="connsiteX44" fmla="*/ 335470 w 381784"/>
              <a:gd name="connsiteY44" fmla="*/ 134160 h 1719355"/>
              <a:gd name="connsiteX45" fmla="*/ 342531 w 381784"/>
              <a:gd name="connsiteY45" fmla="*/ 123568 h 1719355"/>
              <a:gd name="connsiteX46" fmla="*/ 356653 w 381784"/>
              <a:gd name="connsiteY46" fmla="*/ 91794 h 1719355"/>
              <a:gd name="connsiteX47" fmla="*/ 353123 w 381784"/>
              <a:gd name="connsiteY47" fmla="*/ 74141 h 1719355"/>
              <a:gd name="connsiteX48" fmla="*/ 342531 w 381784"/>
              <a:gd name="connsiteY48" fmla="*/ 70611 h 1719355"/>
              <a:gd name="connsiteX49" fmla="*/ 314287 w 381784"/>
              <a:gd name="connsiteY49" fmla="*/ 67080 h 1719355"/>
              <a:gd name="connsiteX50" fmla="*/ 303696 w 381784"/>
              <a:gd name="connsiteY50" fmla="*/ 63550 h 1719355"/>
              <a:gd name="connsiteX51" fmla="*/ 286043 w 381784"/>
              <a:gd name="connsiteY51" fmla="*/ 49427 h 1719355"/>
              <a:gd name="connsiteX52" fmla="*/ 278982 w 381784"/>
              <a:gd name="connsiteY52" fmla="*/ 38836 h 1719355"/>
              <a:gd name="connsiteX53" fmla="*/ 275452 w 381784"/>
              <a:gd name="connsiteY53" fmla="*/ 14122 h 1719355"/>
              <a:gd name="connsiteX54" fmla="*/ 271921 w 381784"/>
              <a:gd name="connsiteY5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63622 w 381784"/>
              <a:gd name="connsiteY7" fmla="*/ 1143883 h 1719355"/>
              <a:gd name="connsiteX8" fmla="*/ 56561 w 381784"/>
              <a:gd name="connsiteY8" fmla="*/ 1087395 h 1719355"/>
              <a:gd name="connsiteX9" fmla="*/ 60091 w 381784"/>
              <a:gd name="connsiteY9" fmla="*/ 1069743 h 1719355"/>
              <a:gd name="connsiteX10" fmla="*/ 63622 w 381784"/>
              <a:gd name="connsiteY10" fmla="*/ 1034438 h 1719355"/>
              <a:gd name="connsiteX11" fmla="*/ 84805 w 381784"/>
              <a:gd name="connsiteY11" fmla="*/ 956766 h 1719355"/>
              <a:gd name="connsiteX12" fmla="*/ 88335 w 381784"/>
              <a:gd name="connsiteY12" fmla="*/ 946175 h 1719355"/>
              <a:gd name="connsiteX13" fmla="*/ 91866 w 381784"/>
              <a:gd name="connsiteY13" fmla="*/ 935583 h 1719355"/>
              <a:gd name="connsiteX14" fmla="*/ 105988 w 381784"/>
              <a:gd name="connsiteY14" fmla="*/ 864973 h 1719355"/>
              <a:gd name="connsiteX15" fmla="*/ 113049 w 381784"/>
              <a:gd name="connsiteY15" fmla="*/ 826138 h 1719355"/>
              <a:gd name="connsiteX16" fmla="*/ 123640 w 381784"/>
              <a:gd name="connsiteY16" fmla="*/ 790833 h 1719355"/>
              <a:gd name="connsiteX17" fmla="*/ 148354 w 381784"/>
              <a:gd name="connsiteY17" fmla="*/ 737875 h 1719355"/>
              <a:gd name="connsiteX18" fmla="*/ 176598 w 381784"/>
              <a:gd name="connsiteY18" fmla="*/ 677857 h 1719355"/>
              <a:gd name="connsiteX19" fmla="*/ 194250 w 381784"/>
              <a:gd name="connsiteY19" fmla="*/ 646082 h 1719355"/>
              <a:gd name="connsiteX20" fmla="*/ 211903 w 381784"/>
              <a:gd name="connsiteY20" fmla="*/ 614308 h 1719355"/>
              <a:gd name="connsiteX21" fmla="*/ 218964 w 381784"/>
              <a:gd name="connsiteY21" fmla="*/ 586064 h 1719355"/>
              <a:gd name="connsiteX22" fmla="*/ 226025 w 381784"/>
              <a:gd name="connsiteY22" fmla="*/ 575472 h 1719355"/>
              <a:gd name="connsiteX23" fmla="*/ 233086 w 381784"/>
              <a:gd name="connsiteY23" fmla="*/ 554289 h 1719355"/>
              <a:gd name="connsiteX24" fmla="*/ 236616 w 381784"/>
              <a:gd name="connsiteY24" fmla="*/ 543698 h 1719355"/>
              <a:gd name="connsiteX25" fmla="*/ 261330 w 381784"/>
              <a:gd name="connsiteY25" fmla="*/ 511923 h 1719355"/>
              <a:gd name="connsiteX26" fmla="*/ 275452 w 381784"/>
              <a:gd name="connsiteY26" fmla="*/ 480149 h 1719355"/>
              <a:gd name="connsiteX27" fmla="*/ 286043 w 381784"/>
              <a:gd name="connsiteY27" fmla="*/ 458966 h 1719355"/>
              <a:gd name="connsiteX28" fmla="*/ 307226 w 381784"/>
              <a:gd name="connsiteY28" fmla="*/ 448374 h 1719355"/>
              <a:gd name="connsiteX29" fmla="*/ 317818 w 381784"/>
              <a:gd name="connsiteY29" fmla="*/ 441313 h 1719355"/>
              <a:gd name="connsiteX30" fmla="*/ 331940 w 381784"/>
              <a:gd name="connsiteY30" fmla="*/ 423661 h 1719355"/>
              <a:gd name="connsiteX31" fmla="*/ 335470 w 381784"/>
              <a:gd name="connsiteY31" fmla="*/ 413069 h 1719355"/>
              <a:gd name="connsiteX32" fmla="*/ 342531 w 381784"/>
              <a:gd name="connsiteY32" fmla="*/ 402478 h 1719355"/>
              <a:gd name="connsiteX33" fmla="*/ 353123 w 381784"/>
              <a:gd name="connsiteY33" fmla="*/ 367173 h 1719355"/>
              <a:gd name="connsiteX34" fmla="*/ 360184 w 381784"/>
              <a:gd name="connsiteY34" fmla="*/ 345990 h 1719355"/>
              <a:gd name="connsiteX35" fmla="*/ 370775 w 381784"/>
              <a:gd name="connsiteY35" fmla="*/ 338929 h 1719355"/>
              <a:gd name="connsiteX36" fmla="*/ 377836 w 381784"/>
              <a:gd name="connsiteY36" fmla="*/ 317746 h 1719355"/>
              <a:gd name="connsiteX37" fmla="*/ 381367 w 381784"/>
              <a:gd name="connsiteY37" fmla="*/ 307154 h 1719355"/>
              <a:gd name="connsiteX38" fmla="*/ 367245 w 381784"/>
              <a:gd name="connsiteY38" fmla="*/ 268319 h 1719355"/>
              <a:gd name="connsiteX39" fmla="*/ 356653 w 381784"/>
              <a:gd name="connsiteY39" fmla="*/ 271849 h 1719355"/>
              <a:gd name="connsiteX40" fmla="*/ 335470 w 381784"/>
              <a:gd name="connsiteY40" fmla="*/ 268319 h 1719355"/>
              <a:gd name="connsiteX41" fmla="*/ 331940 w 381784"/>
              <a:gd name="connsiteY41" fmla="*/ 257727 h 1719355"/>
              <a:gd name="connsiteX42" fmla="*/ 328409 w 381784"/>
              <a:gd name="connsiteY42" fmla="*/ 240075 h 1719355"/>
              <a:gd name="connsiteX43" fmla="*/ 331940 w 381784"/>
              <a:gd name="connsiteY43" fmla="*/ 158873 h 1719355"/>
              <a:gd name="connsiteX44" fmla="*/ 335470 w 381784"/>
              <a:gd name="connsiteY44" fmla="*/ 134160 h 1719355"/>
              <a:gd name="connsiteX45" fmla="*/ 342531 w 381784"/>
              <a:gd name="connsiteY45" fmla="*/ 123568 h 1719355"/>
              <a:gd name="connsiteX46" fmla="*/ 356653 w 381784"/>
              <a:gd name="connsiteY46" fmla="*/ 91794 h 1719355"/>
              <a:gd name="connsiteX47" fmla="*/ 353123 w 381784"/>
              <a:gd name="connsiteY47" fmla="*/ 74141 h 1719355"/>
              <a:gd name="connsiteX48" fmla="*/ 342531 w 381784"/>
              <a:gd name="connsiteY48" fmla="*/ 70611 h 1719355"/>
              <a:gd name="connsiteX49" fmla="*/ 314287 w 381784"/>
              <a:gd name="connsiteY49" fmla="*/ 67080 h 1719355"/>
              <a:gd name="connsiteX50" fmla="*/ 303696 w 381784"/>
              <a:gd name="connsiteY50" fmla="*/ 63550 h 1719355"/>
              <a:gd name="connsiteX51" fmla="*/ 286043 w 381784"/>
              <a:gd name="connsiteY51" fmla="*/ 49427 h 1719355"/>
              <a:gd name="connsiteX52" fmla="*/ 278982 w 381784"/>
              <a:gd name="connsiteY52" fmla="*/ 38836 h 1719355"/>
              <a:gd name="connsiteX53" fmla="*/ 275452 w 381784"/>
              <a:gd name="connsiteY53" fmla="*/ 14122 h 1719355"/>
              <a:gd name="connsiteX54" fmla="*/ 271921 w 381784"/>
              <a:gd name="connsiteY54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56561 w 381784"/>
              <a:gd name="connsiteY7" fmla="*/ 1087395 h 1719355"/>
              <a:gd name="connsiteX8" fmla="*/ 60091 w 381784"/>
              <a:gd name="connsiteY8" fmla="*/ 1069743 h 1719355"/>
              <a:gd name="connsiteX9" fmla="*/ 63622 w 381784"/>
              <a:gd name="connsiteY9" fmla="*/ 1034438 h 1719355"/>
              <a:gd name="connsiteX10" fmla="*/ 84805 w 381784"/>
              <a:gd name="connsiteY10" fmla="*/ 956766 h 1719355"/>
              <a:gd name="connsiteX11" fmla="*/ 88335 w 381784"/>
              <a:gd name="connsiteY11" fmla="*/ 946175 h 1719355"/>
              <a:gd name="connsiteX12" fmla="*/ 91866 w 381784"/>
              <a:gd name="connsiteY12" fmla="*/ 935583 h 1719355"/>
              <a:gd name="connsiteX13" fmla="*/ 105988 w 381784"/>
              <a:gd name="connsiteY13" fmla="*/ 864973 h 1719355"/>
              <a:gd name="connsiteX14" fmla="*/ 113049 w 381784"/>
              <a:gd name="connsiteY14" fmla="*/ 826138 h 1719355"/>
              <a:gd name="connsiteX15" fmla="*/ 123640 w 381784"/>
              <a:gd name="connsiteY15" fmla="*/ 790833 h 1719355"/>
              <a:gd name="connsiteX16" fmla="*/ 148354 w 381784"/>
              <a:gd name="connsiteY16" fmla="*/ 737875 h 1719355"/>
              <a:gd name="connsiteX17" fmla="*/ 176598 w 381784"/>
              <a:gd name="connsiteY17" fmla="*/ 677857 h 1719355"/>
              <a:gd name="connsiteX18" fmla="*/ 194250 w 381784"/>
              <a:gd name="connsiteY18" fmla="*/ 646082 h 1719355"/>
              <a:gd name="connsiteX19" fmla="*/ 211903 w 381784"/>
              <a:gd name="connsiteY19" fmla="*/ 614308 h 1719355"/>
              <a:gd name="connsiteX20" fmla="*/ 218964 w 381784"/>
              <a:gd name="connsiteY20" fmla="*/ 586064 h 1719355"/>
              <a:gd name="connsiteX21" fmla="*/ 226025 w 381784"/>
              <a:gd name="connsiteY21" fmla="*/ 575472 h 1719355"/>
              <a:gd name="connsiteX22" fmla="*/ 233086 w 381784"/>
              <a:gd name="connsiteY22" fmla="*/ 554289 h 1719355"/>
              <a:gd name="connsiteX23" fmla="*/ 236616 w 381784"/>
              <a:gd name="connsiteY23" fmla="*/ 543698 h 1719355"/>
              <a:gd name="connsiteX24" fmla="*/ 261330 w 381784"/>
              <a:gd name="connsiteY24" fmla="*/ 511923 h 1719355"/>
              <a:gd name="connsiteX25" fmla="*/ 275452 w 381784"/>
              <a:gd name="connsiteY25" fmla="*/ 480149 h 1719355"/>
              <a:gd name="connsiteX26" fmla="*/ 286043 w 381784"/>
              <a:gd name="connsiteY26" fmla="*/ 458966 h 1719355"/>
              <a:gd name="connsiteX27" fmla="*/ 307226 w 381784"/>
              <a:gd name="connsiteY27" fmla="*/ 448374 h 1719355"/>
              <a:gd name="connsiteX28" fmla="*/ 317818 w 381784"/>
              <a:gd name="connsiteY28" fmla="*/ 441313 h 1719355"/>
              <a:gd name="connsiteX29" fmla="*/ 331940 w 381784"/>
              <a:gd name="connsiteY29" fmla="*/ 423661 h 1719355"/>
              <a:gd name="connsiteX30" fmla="*/ 335470 w 381784"/>
              <a:gd name="connsiteY30" fmla="*/ 413069 h 1719355"/>
              <a:gd name="connsiteX31" fmla="*/ 342531 w 381784"/>
              <a:gd name="connsiteY31" fmla="*/ 402478 h 1719355"/>
              <a:gd name="connsiteX32" fmla="*/ 353123 w 381784"/>
              <a:gd name="connsiteY32" fmla="*/ 367173 h 1719355"/>
              <a:gd name="connsiteX33" fmla="*/ 360184 w 381784"/>
              <a:gd name="connsiteY33" fmla="*/ 345990 h 1719355"/>
              <a:gd name="connsiteX34" fmla="*/ 370775 w 381784"/>
              <a:gd name="connsiteY34" fmla="*/ 338929 h 1719355"/>
              <a:gd name="connsiteX35" fmla="*/ 377836 w 381784"/>
              <a:gd name="connsiteY35" fmla="*/ 317746 h 1719355"/>
              <a:gd name="connsiteX36" fmla="*/ 381367 w 381784"/>
              <a:gd name="connsiteY36" fmla="*/ 307154 h 1719355"/>
              <a:gd name="connsiteX37" fmla="*/ 367245 w 381784"/>
              <a:gd name="connsiteY37" fmla="*/ 268319 h 1719355"/>
              <a:gd name="connsiteX38" fmla="*/ 356653 w 381784"/>
              <a:gd name="connsiteY38" fmla="*/ 271849 h 1719355"/>
              <a:gd name="connsiteX39" fmla="*/ 335470 w 381784"/>
              <a:gd name="connsiteY39" fmla="*/ 268319 h 1719355"/>
              <a:gd name="connsiteX40" fmla="*/ 331940 w 381784"/>
              <a:gd name="connsiteY40" fmla="*/ 257727 h 1719355"/>
              <a:gd name="connsiteX41" fmla="*/ 328409 w 381784"/>
              <a:gd name="connsiteY41" fmla="*/ 240075 h 1719355"/>
              <a:gd name="connsiteX42" fmla="*/ 331940 w 381784"/>
              <a:gd name="connsiteY42" fmla="*/ 158873 h 1719355"/>
              <a:gd name="connsiteX43" fmla="*/ 335470 w 381784"/>
              <a:gd name="connsiteY43" fmla="*/ 134160 h 1719355"/>
              <a:gd name="connsiteX44" fmla="*/ 342531 w 381784"/>
              <a:gd name="connsiteY44" fmla="*/ 123568 h 1719355"/>
              <a:gd name="connsiteX45" fmla="*/ 356653 w 381784"/>
              <a:gd name="connsiteY45" fmla="*/ 91794 h 1719355"/>
              <a:gd name="connsiteX46" fmla="*/ 353123 w 381784"/>
              <a:gd name="connsiteY46" fmla="*/ 74141 h 1719355"/>
              <a:gd name="connsiteX47" fmla="*/ 342531 w 381784"/>
              <a:gd name="connsiteY47" fmla="*/ 70611 h 1719355"/>
              <a:gd name="connsiteX48" fmla="*/ 314287 w 381784"/>
              <a:gd name="connsiteY48" fmla="*/ 67080 h 1719355"/>
              <a:gd name="connsiteX49" fmla="*/ 303696 w 381784"/>
              <a:gd name="connsiteY49" fmla="*/ 63550 h 1719355"/>
              <a:gd name="connsiteX50" fmla="*/ 286043 w 381784"/>
              <a:gd name="connsiteY50" fmla="*/ 49427 h 1719355"/>
              <a:gd name="connsiteX51" fmla="*/ 278982 w 381784"/>
              <a:gd name="connsiteY51" fmla="*/ 38836 h 1719355"/>
              <a:gd name="connsiteX52" fmla="*/ 275452 w 381784"/>
              <a:gd name="connsiteY52" fmla="*/ 14122 h 1719355"/>
              <a:gd name="connsiteX53" fmla="*/ 271921 w 381784"/>
              <a:gd name="connsiteY53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56561 w 381784"/>
              <a:gd name="connsiteY7" fmla="*/ 1087395 h 1719355"/>
              <a:gd name="connsiteX8" fmla="*/ 63622 w 381784"/>
              <a:gd name="connsiteY8" fmla="*/ 1034438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63622 w 381784"/>
              <a:gd name="connsiteY8" fmla="*/ 1034438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84805 w 381784"/>
              <a:gd name="connsiteY9" fmla="*/ 956766 h 1719355"/>
              <a:gd name="connsiteX10" fmla="*/ 88335 w 381784"/>
              <a:gd name="connsiteY10" fmla="*/ 946175 h 1719355"/>
              <a:gd name="connsiteX11" fmla="*/ 91866 w 381784"/>
              <a:gd name="connsiteY11" fmla="*/ 935583 h 1719355"/>
              <a:gd name="connsiteX12" fmla="*/ 105988 w 381784"/>
              <a:gd name="connsiteY12" fmla="*/ 864973 h 1719355"/>
              <a:gd name="connsiteX13" fmla="*/ 113049 w 381784"/>
              <a:gd name="connsiteY13" fmla="*/ 826138 h 1719355"/>
              <a:gd name="connsiteX14" fmla="*/ 123640 w 381784"/>
              <a:gd name="connsiteY14" fmla="*/ 790833 h 1719355"/>
              <a:gd name="connsiteX15" fmla="*/ 148354 w 381784"/>
              <a:gd name="connsiteY15" fmla="*/ 737875 h 1719355"/>
              <a:gd name="connsiteX16" fmla="*/ 176598 w 381784"/>
              <a:gd name="connsiteY16" fmla="*/ 677857 h 1719355"/>
              <a:gd name="connsiteX17" fmla="*/ 194250 w 381784"/>
              <a:gd name="connsiteY17" fmla="*/ 646082 h 1719355"/>
              <a:gd name="connsiteX18" fmla="*/ 211903 w 381784"/>
              <a:gd name="connsiteY18" fmla="*/ 614308 h 1719355"/>
              <a:gd name="connsiteX19" fmla="*/ 218964 w 381784"/>
              <a:gd name="connsiteY19" fmla="*/ 586064 h 1719355"/>
              <a:gd name="connsiteX20" fmla="*/ 226025 w 381784"/>
              <a:gd name="connsiteY20" fmla="*/ 575472 h 1719355"/>
              <a:gd name="connsiteX21" fmla="*/ 233086 w 381784"/>
              <a:gd name="connsiteY21" fmla="*/ 554289 h 1719355"/>
              <a:gd name="connsiteX22" fmla="*/ 236616 w 381784"/>
              <a:gd name="connsiteY22" fmla="*/ 543698 h 1719355"/>
              <a:gd name="connsiteX23" fmla="*/ 261330 w 381784"/>
              <a:gd name="connsiteY23" fmla="*/ 511923 h 1719355"/>
              <a:gd name="connsiteX24" fmla="*/ 275452 w 381784"/>
              <a:gd name="connsiteY24" fmla="*/ 480149 h 1719355"/>
              <a:gd name="connsiteX25" fmla="*/ 286043 w 381784"/>
              <a:gd name="connsiteY25" fmla="*/ 458966 h 1719355"/>
              <a:gd name="connsiteX26" fmla="*/ 307226 w 381784"/>
              <a:gd name="connsiteY26" fmla="*/ 448374 h 1719355"/>
              <a:gd name="connsiteX27" fmla="*/ 317818 w 381784"/>
              <a:gd name="connsiteY27" fmla="*/ 441313 h 1719355"/>
              <a:gd name="connsiteX28" fmla="*/ 331940 w 381784"/>
              <a:gd name="connsiteY28" fmla="*/ 423661 h 1719355"/>
              <a:gd name="connsiteX29" fmla="*/ 335470 w 381784"/>
              <a:gd name="connsiteY29" fmla="*/ 413069 h 1719355"/>
              <a:gd name="connsiteX30" fmla="*/ 342531 w 381784"/>
              <a:gd name="connsiteY30" fmla="*/ 402478 h 1719355"/>
              <a:gd name="connsiteX31" fmla="*/ 353123 w 381784"/>
              <a:gd name="connsiteY31" fmla="*/ 367173 h 1719355"/>
              <a:gd name="connsiteX32" fmla="*/ 360184 w 381784"/>
              <a:gd name="connsiteY32" fmla="*/ 345990 h 1719355"/>
              <a:gd name="connsiteX33" fmla="*/ 370775 w 381784"/>
              <a:gd name="connsiteY33" fmla="*/ 338929 h 1719355"/>
              <a:gd name="connsiteX34" fmla="*/ 377836 w 381784"/>
              <a:gd name="connsiteY34" fmla="*/ 317746 h 1719355"/>
              <a:gd name="connsiteX35" fmla="*/ 381367 w 381784"/>
              <a:gd name="connsiteY35" fmla="*/ 307154 h 1719355"/>
              <a:gd name="connsiteX36" fmla="*/ 367245 w 381784"/>
              <a:gd name="connsiteY36" fmla="*/ 268319 h 1719355"/>
              <a:gd name="connsiteX37" fmla="*/ 356653 w 381784"/>
              <a:gd name="connsiteY37" fmla="*/ 271849 h 1719355"/>
              <a:gd name="connsiteX38" fmla="*/ 335470 w 381784"/>
              <a:gd name="connsiteY38" fmla="*/ 268319 h 1719355"/>
              <a:gd name="connsiteX39" fmla="*/ 331940 w 381784"/>
              <a:gd name="connsiteY39" fmla="*/ 257727 h 1719355"/>
              <a:gd name="connsiteX40" fmla="*/ 328409 w 381784"/>
              <a:gd name="connsiteY40" fmla="*/ 240075 h 1719355"/>
              <a:gd name="connsiteX41" fmla="*/ 331940 w 381784"/>
              <a:gd name="connsiteY41" fmla="*/ 158873 h 1719355"/>
              <a:gd name="connsiteX42" fmla="*/ 335470 w 381784"/>
              <a:gd name="connsiteY42" fmla="*/ 134160 h 1719355"/>
              <a:gd name="connsiteX43" fmla="*/ 342531 w 381784"/>
              <a:gd name="connsiteY43" fmla="*/ 123568 h 1719355"/>
              <a:gd name="connsiteX44" fmla="*/ 356653 w 381784"/>
              <a:gd name="connsiteY44" fmla="*/ 91794 h 1719355"/>
              <a:gd name="connsiteX45" fmla="*/ 353123 w 381784"/>
              <a:gd name="connsiteY45" fmla="*/ 74141 h 1719355"/>
              <a:gd name="connsiteX46" fmla="*/ 342531 w 381784"/>
              <a:gd name="connsiteY46" fmla="*/ 70611 h 1719355"/>
              <a:gd name="connsiteX47" fmla="*/ 314287 w 381784"/>
              <a:gd name="connsiteY47" fmla="*/ 67080 h 1719355"/>
              <a:gd name="connsiteX48" fmla="*/ 303696 w 381784"/>
              <a:gd name="connsiteY48" fmla="*/ 63550 h 1719355"/>
              <a:gd name="connsiteX49" fmla="*/ 286043 w 381784"/>
              <a:gd name="connsiteY49" fmla="*/ 49427 h 1719355"/>
              <a:gd name="connsiteX50" fmla="*/ 278982 w 381784"/>
              <a:gd name="connsiteY50" fmla="*/ 38836 h 1719355"/>
              <a:gd name="connsiteX51" fmla="*/ 275452 w 381784"/>
              <a:gd name="connsiteY51" fmla="*/ 14122 h 1719355"/>
              <a:gd name="connsiteX52" fmla="*/ 271921 w 381784"/>
              <a:gd name="connsiteY52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88335 w 381784"/>
              <a:gd name="connsiteY9" fmla="*/ 946175 h 1719355"/>
              <a:gd name="connsiteX10" fmla="*/ 91866 w 381784"/>
              <a:gd name="connsiteY10" fmla="*/ 935583 h 1719355"/>
              <a:gd name="connsiteX11" fmla="*/ 105988 w 381784"/>
              <a:gd name="connsiteY11" fmla="*/ 864973 h 1719355"/>
              <a:gd name="connsiteX12" fmla="*/ 113049 w 381784"/>
              <a:gd name="connsiteY12" fmla="*/ 826138 h 1719355"/>
              <a:gd name="connsiteX13" fmla="*/ 123640 w 381784"/>
              <a:gd name="connsiteY13" fmla="*/ 790833 h 1719355"/>
              <a:gd name="connsiteX14" fmla="*/ 148354 w 381784"/>
              <a:gd name="connsiteY14" fmla="*/ 737875 h 1719355"/>
              <a:gd name="connsiteX15" fmla="*/ 176598 w 381784"/>
              <a:gd name="connsiteY15" fmla="*/ 677857 h 1719355"/>
              <a:gd name="connsiteX16" fmla="*/ 194250 w 381784"/>
              <a:gd name="connsiteY16" fmla="*/ 646082 h 1719355"/>
              <a:gd name="connsiteX17" fmla="*/ 211903 w 381784"/>
              <a:gd name="connsiteY17" fmla="*/ 614308 h 1719355"/>
              <a:gd name="connsiteX18" fmla="*/ 218964 w 381784"/>
              <a:gd name="connsiteY18" fmla="*/ 586064 h 1719355"/>
              <a:gd name="connsiteX19" fmla="*/ 226025 w 381784"/>
              <a:gd name="connsiteY19" fmla="*/ 575472 h 1719355"/>
              <a:gd name="connsiteX20" fmla="*/ 233086 w 381784"/>
              <a:gd name="connsiteY20" fmla="*/ 554289 h 1719355"/>
              <a:gd name="connsiteX21" fmla="*/ 236616 w 381784"/>
              <a:gd name="connsiteY21" fmla="*/ 543698 h 1719355"/>
              <a:gd name="connsiteX22" fmla="*/ 261330 w 381784"/>
              <a:gd name="connsiteY22" fmla="*/ 511923 h 1719355"/>
              <a:gd name="connsiteX23" fmla="*/ 275452 w 381784"/>
              <a:gd name="connsiteY23" fmla="*/ 480149 h 1719355"/>
              <a:gd name="connsiteX24" fmla="*/ 286043 w 381784"/>
              <a:gd name="connsiteY24" fmla="*/ 458966 h 1719355"/>
              <a:gd name="connsiteX25" fmla="*/ 307226 w 381784"/>
              <a:gd name="connsiteY25" fmla="*/ 448374 h 1719355"/>
              <a:gd name="connsiteX26" fmla="*/ 317818 w 381784"/>
              <a:gd name="connsiteY26" fmla="*/ 441313 h 1719355"/>
              <a:gd name="connsiteX27" fmla="*/ 331940 w 381784"/>
              <a:gd name="connsiteY27" fmla="*/ 423661 h 1719355"/>
              <a:gd name="connsiteX28" fmla="*/ 335470 w 381784"/>
              <a:gd name="connsiteY28" fmla="*/ 413069 h 1719355"/>
              <a:gd name="connsiteX29" fmla="*/ 342531 w 381784"/>
              <a:gd name="connsiteY29" fmla="*/ 402478 h 1719355"/>
              <a:gd name="connsiteX30" fmla="*/ 353123 w 381784"/>
              <a:gd name="connsiteY30" fmla="*/ 367173 h 1719355"/>
              <a:gd name="connsiteX31" fmla="*/ 360184 w 381784"/>
              <a:gd name="connsiteY31" fmla="*/ 345990 h 1719355"/>
              <a:gd name="connsiteX32" fmla="*/ 370775 w 381784"/>
              <a:gd name="connsiteY32" fmla="*/ 338929 h 1719355"/>
              <a:gd name="connsiteX33" fmla="*/ 377836 w 381784"/>
              <a:gd name="connsiteY33" fmla="*/ 317746 h 1719355"/>
              <a:gd name="connsiteX34" fmla="*/ 381367 w 381784"/>
              <a:gd name="connsiteY34" fmla="*/ 307154 h 1719355"/>
              <a:gd name="connsiteX35" fmla="*/ 367245 w 381784"/>
              <a:gd name="connsiteY35" fmla="*/ 268319 h 1719355"/>
              <a:gd name="connsiteX36" fmla="*/ 356653 w 381784"/>
              <a:gd name="connsiteY36" fmla="*/ 271849 h 1719355"/>
              <a:gd name="connsiteX37" fmla="*/ 335470 w 381784"/>
              <a:gd name="connsiteY37" fmla="*/ 268319 h 1719355"/>
              <a:gd name="connsiteX38" fmla="*/ 331940 w 381784"/>
              <a:gd name="connsiteY38" fmla="*/ 257727 h 1719355"/>
              <a:gd name="connsiteX39" fmla="*/ 328409 w 381784"/>
              <a:gd name="connsiteY39" fmla="*/ 240075 h 1719355"/>
              <a:gd name="connsiteX40" fmla="*/ 331940 w 381784"/>
              <a:gd name="connsiteY40" fmla="*/ 158873 h 1719355"/>
              <a:gd name="connsiteX41" fmla="*/ 335470 w 381784"/>
              <a:gd name="connsiteY41" fmla="*/ 134160 h 1719355"/>
              <a:gd name="connsiteX42" fmla="*/ 342531 w 381784"/>
              <a:gd name="connsiteY42" fmla="*/ 123568 h 1719355"/>
              <a:gd name="connsiteX43" fmla="*/ 356653 w 381784"/>
              <a:gd name="connsiteY43" fmla="*/ 91794 h 1719355"/>
              <a:gd name="connsiteX44" fmla="*/ 353123 w 381784"/>
              <a:gd name="connsiteY44" fmla="*/ 74141 h 1719355"/>
              <a:gd name="connsiteX45" fmla="*/ 342531 w 381784"/>
              <a:gd name="connsiteY45" fmla="*/ 70611 h 1719355"/>
              <a:gd name="connsiteX46" fmla="*/ 314287 w 381784"/>
              <a:gd name="connsiteY46" fmla="*/ 67080 h 1719355"/>
              <a:gd name="connsiteX47" fmla="*/ 303696 w 381784"/>
              <a:gd name="connsiteY47" fmla="*/ 63550 h 1719355"/>
              <a:gd name="connsiteX48" fmla="*/ 286043 w 381784"/>
              <a:gd name="connsiteY48" fmla="*/ 49427 h 1719355"/>
              <a:gd name="connsiteX49" fmla="*/ 278982 w 381784"/>
              <a:gd name="connsiteY49" fmla="*/ 38836 h 1719355"/>
              <a:gd name="connsiteX50" fmla="*/ 275452 w 381784"/>
              <a:gd name="connsiteY50" fmla="*/ 14122 h 1719355"/>
              <a:gd name="connsiteX51" fmla="*/ 271921 w 381784"/>
              <a:gd name="connsiteY51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5988 w 381784"/>
              <a:gd name="connsiteY10" fmla="*/ 864973 h 1719355"/>
              <a:gd name="connsiteX11" fmla="*/ 113049 w 381784"/>
              <a:gd name="connsiteY11" fmla="*/ 826138 h 1719355"/>
              <a:gd name="connsiteX12" fmla="*/ 123640 w 381784"/>
              <a:gd name="connsiteY12" fmla="*/ 790833 h 1719355"/>
              <a:gd name="connsiteX13" fmla="*/ 148354 w 381784"/>
              <a:gd name="connsiteY13" fmla="*/ 737875 h 1719355"/>
              <a:gd name="connsiteX14" fmla="*/ 176598 w 381784"/>
              <a:gd name="connsiteY14" fmla="*/ 677857 h 1719355"/>
              <a:gd name="connsiteX15" fmla="*/ 194250 w 381784"/>
              <a:gd name="connsiteY15" fmla="*/ 646082 h 1719355"/>
              <a:gd name="connsiteX16" fmla="*/ 211903 w 381784"/>
              <a:gd name="connsiteY16" fmla="*/ 614308 h 1719355"/>
              <a:gd name="connsiteX17" fmla="*/ 218964 w 381784"/>
              <a:gd name="connsiteY17" fmla="*/ 586064 h 1719355"/>
              <a:gd name="connsiteX18" fmla="*/ 226025 w 381784"/>
              <a:gd name="connsiteY18" fmla="*/ 575472 h 1719355"/>
              <a:gd name="connsiteX19" fmla="*/ 233086 w 381784"/>
              <a:gd name="connsiteY19" fmla="*/ 554289 h 1719355"/>
              <a:gd name="connsiteX20" fmla="*/ 236616 w 381784"/>
              <a:gd name="connsiteY20" fmla="*/ 543698 h 1719355"/>
              <a:gd name="connsiteX21" fmla="*/ 261330 w 381784"/>
              <a:gd name="connsiteY21" fmla="*/ 511923 h 1719355"/>
              <a:gd name="connsiteX22" fmla="*/ 275452 w 381784"/>
              <a:gd name="connsiteY22" fmla="*/ 480149 h 1719355"/>
              <a:gd name="connsiteX23" fmla="*/ 286043 w 381784"/>
              <a:gd name="connsiteY23" fmla="*/ 458966 h 1719355"/>
              <a:gd name="connsiteX24" fmla="*/ 307226 w 381784"/>
              <a:gd name="connsiteY24" fmla="*/ 448374 h 1719355"/>
              <a:gd name="connsiteX25" fmla="*/ 317818 w 381784"/>
              <a:gd name="connsiteY25" fmla="*/ 441313 h 1719355"/>
              <a:gd name="connsiteX26" fmla="*/ 331940 w 381784"/>
              <a:gd name="connsiteY26" fmla="*/ 423661 h 1719355"/>
              <a:gd name="connsiteX27" fmla="*/ 335470 w 381784"/>
              <a:gd name="connsiteY27" fmla="*/ 413069 h 1719355"/>
              <a:gd name="connsiteX28" fmla="*/ 342531 w 381784"/>
              <a:gd name="connsiteY28" fmla="*/ 402478 h 1719355"/>
              <a:gd name="connsiteX29" fmla="*/ 353123 w 381784"/>
              <a:gd name="connsiteY29" fmla="*/ 367173 h 1719355"/>
              <a:gd name="connsiteX30" fmla="*/ 360184 w 381784"/>
              <a:gd name="connsiteY30" fmla="*/ 345990 h 1719355"/>
              <a:gd name="connsiteX31" fmla="*/ 370775 w 381784"/>
              <a:gd name="connsiteY31" fmla="*/ 338929 h 1719355"/>
              <a:gd name="connsiteX32" fmla="*/ 377836 w 381784"/>
              <a:gd name="connsiteY32" fmla="*/ 317746 h 1719355"/>
              <a:gd name="connsiteX33" fmla="*/ 381367 w 381784"/>
              <a:gd name="connsiteY33" fmla="*/ 307154 h 1719355"/>
              <a:gd name="connsiteX34" fmla="*/ 367245 w 381784"/>
              <a:gd name="connsiteY34" fmla="*/ 268319 h 1719355"/>
              <a:gd name="connsiteX35" fmla="*/ 356653 w 381784"/>
              <a:gd name="connsiteY35" fmla="*/ 271849 h 1719355"/>
              <a:gd name="connsiteX36" fmla="*/ 335470 w 381784"/>
              <a:gd name="connsiteY36" fmla="*/ 268319 h 1719355"/>
              <a:gd name="connsiteX37" fmla="*/ 331940 w 381784"/>
              <a:gd name="connsiteY37" fmla="*/ 257727 h 1719355"/>
              <a:gd name="connsiteX38" fmla="*/ 328409 w 381784"/>
              <a:gd name="connsiteY38" fmla="*/ 240075 h 1719355"/>
              <a:gd name="connsiteX39" fmla="*/ 331940 w 381784"/>
              <a:gd name="connsiteY39" fmla="*/ 158873 h 1719355"/>
              <a:gd name="connsiteX40" fmla="*/ 335470 w 381784"/>
              <a:gd name="connsiteY40" fmla="*/ 134160 h 1719355"/>
              <a:gd name="connsiteX41" fmla="*/ 342531 w 381784"/>
              <a:gd name="connsiteY41" fmla="*/ 123568 h 1719355"/>
              <a:gd name="connsiteX42" fmla="*/ 356653 w 381784"/>
              <a:gd name="connsiteY42" fmla="*/ 91794 h 1719355"/>
              <a:gd name="connsiteX43" fmla="*/ 353123 w 381784"/>
              <a:gd name="connsiteY43" fmla="*/ 74141 h 1719355"/>
              <a:gd name="connsiteX44" fmla="*/ 342531 w 381784"/>
              <a:gd name="connsiteY44" fmla="*/ 70611 h 1719355"/>
              <a:gd name="connsiteX45" fmla="*/ 314287 w 381784"/>
              <a:gd name="connsiteY45" fmla="*/ 67080 h 1719355"/>
              <a:gd name="connsiteX46" fmla="*/ 303696 w 381784"/>
              <a:gd name="connsiteY46" fmla="*/ 63550 h 1719355"/>
              <a:gd name="connsiteX47" fmla="*/ 286043 w 381784"/>
              <a:gd name="connsiteY47" fmla="*/ 49427 h 1719355"/>
              <a:gd name="connsiteX48" fmla="*/ 278982 w 381784"/>
              <a:gd name="connsiteY48" fmla="*/ 38836 h 1719355"/>
              <a:gd name="connsiteX49" fmla="*/ 275452 w 381784"/>
              <a:gd name="connsiteY49" fmla="*/ 14122 h 1719355"/>
              <a:gd name="connsiteX50" fmla="*/ 271921 w 381784"/>
              <a:gd name="connsiteY50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5988 w 381784"/>
              <a:gd name="connsiteY10" fmla="*/ 864973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31940 w 381784"/>
              <a:gd name="connsiteY36" fmla="*/ 257727 h 1719355"/>
              <a:gd name="connsiteX37" fmla="*/ 328409 w 381784"/>
              <a:gd name="connsiteY37" fmla="*/ 240075 h 1719355"/>
              <a:gd name="connsiteX38" fmla="*/ 331940 w 381784"/>
              <a:gd name="connsiteY38" fmla="*/ 158873 h 1719355"/>
              <a:gd name="connsiteX39" fmla="*/ 335470 w 381784"/>
              <a:gd name="connsiteY39" fmla="*/ 134160 h 1719355"/>
              <a:gd name="connsiteX40" fmla="*/ 342531 w 381784"/>
              <a:gd name="connsiteY40" fmla="*/ 123568 h 1719355"/>
              <a:gd name="connsiteX41" fmla="*/ 356653 w 381784"/>
              <a:gd name="connsiteY41" fmla="*/ 91794 h 1719355"/>
              <a:gd name="connsiteX42" fmla="*/ 353123 w 381784"/>
              <a:gd name="connsiteY42" fmla="*/ 74141 h 1719355"/>
              <a:gd name="connsiteX43" fmla="*/ 342531 w 381784"/>
              <a:gd name="connsiteY43" fmla="*/ 70611 h 1719355"/>
              <a:gd name="connsiteX44" fmla="*/ 314287 w 381784"/>
              <a:gd name="connsiteY44" fmla="*/ 67080 h 1719355"/>
              <a:gd name="connsiteX45" fmla="*/ 303696 w 381784"/>
              <a:gd name="connsiteY45" fmla="*/ 63550 h 1719355"/>
              <a:gd name="connsiteX46" fmla="*/ 286043 w 381784"/>
              <a:gd name="connsiteY46" fmla="*/ 49427 h 1719355"/>
              <a:gd name="connsiteX47" fmla="*/ 278982 w 381784"/>
              <a:gd name="connsiteY47" fmla="*/ 38836 h 1719355"/>
              <a:gd name="connsiteX48" fmla="*/ 275452 w 381784"/>
              <a:gd name="connsiteY48" fmla="*/ 14122 h 1719355"/>
              <a:gd name="connsiteX49" fmla="*/ 271921 w 381784"/>
              <a:gd name="connsiteY4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31940 w 381784"/>
              <a:gd name="connsiteY36" fmla="*/ 257727 h 1719355"/>
              <a:gd name="connsiteX37" fmla="*/ 328409 w 381784"/>
              <a:gd name="connsiteY37" fmla="*/ 240075 h 1719355"/>
              <a:gd name="connsiteX38" fmla="*/ 331940 w 381784"/>
              <a:gd name="connsiteY38" fmla="*/ 158873 h 1719355"/>
              <a:gd name="connsiteX39" fmla="*/ 335470 w 381784"/>
              <a:gd name="connsiteY39" fmla="*/ 134160 h 1719355"/>
              <a:gd name="connsiteX40" fmla="*/ 342531 w 381784"/>
              <a:gd name="connsiteY40" fmla="*/ 123568 h 1719355"/>
              <a:gd name="connsiteX41" fmla="*/ 356653 w 381784"/>
              <a:gd name="connsiteY41" fmla="*/ 91794 h 1719355"/>
              <a:gd name="connsiteX42" fmla="*/ 353123 w 381784"/>
              <a:gd name="connsiteY42" fmla="*/ 74141 h 1719355"/>
              <a:gd name="connsiteX43" fmla="*/ 342531 w 381784"/>
              <a:gd name="connsiteY43" fmla="*/ 70611 h 1719355"/>
              <a:gd name="connsiteX44" fmla="*/ 314287 w 381784"/>
              <a:gd name="connsiteY44" fmla="*/ 67080 h 1719355"/>
              <a:gd name="connsiteX45" fmla="*/ 303696 w 381784"/>
              <a:gd name="connsiteY45" fmla="*/ 63550 h 1719355"/>
              <a:gd name="connsiteX46" fmla="*/ 286043 w 381784"/>
              <a:gd name="connsiteY46" fmla="*/ 49427 h 1719355"/>
              <a:gd name="connsiteX47" fmla="*/ 278982 w 381784"/>
              <a:gd name="connsiteY47" fmla="*/ 38836 h 1719355"/>
              <a:gd name="connsiteX48" fmla="*/ 275452 w 381784"/>
              <a:gd name="connsiteY48" fmla="*/ 14122 h 1719355"/>
              <a:gd name="connsiteX49" fmla="*/ 271921 w 381784"/>
              <a:gd name="connsiteY49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35470 w 381784"/>
              <a:gd name="connsiteY35" fmla="*/ 268319 h 1719355"/>
              <a:gd name="connsiteX36" fmla="*/ 328409 w 381784"/>
              <a:gd name="connsiteY36" fmla="*/ 240075 h 1719355"/>
              <a:gd name="connsiteX37" fmla="*/ 331940 w 381784"/>
              <a:gd name="connsiteY37" fmla="*/ 158873 h 1719355"/>
              <a:gd name="connsiteX38" fmla="*/ 335470 w 381784"/>
              <a:gd name="connsiteY38" fmla="*/ 134160 h 1719355"/>
              <a:gd name="connsiteX39" fmla="*/ 342531 w 381784"/>
              <a:gd name="connsiteY39" fmla="*/ 123568 h 1719355"/>
              <a:gd name="connsiteX40" fmla="*/ 356653 w 381784"/>
              <a:gd name="connsiteY40" fmla="*/ 91794 h 1719355"/>
              <a:gd name="connsiteX41" fmla="*/ 353123 w 381784"/>
              <a:gd name="connsiteY41" fmla="*/ 74141 h 1719355"/>
              <a:gd name="connsiteX42" fmla="*/ 342531 w 381784"/>
              <a:gd name="connsiteY42" fmla="*/ 70611 h 1719355"/>
              <a:gd name="connsiteX43" fmla="*/ 314287 w 381784"/>
              <a:gd name="connsiteY43" fmla="*/ 67080 h 1719355"/>
              <a:gd name="connsiteX44" fmla="*/ 303696 w 381784"/>
              <a:gd name="connsiteY44" fmla="*/ 63550 h 1719355"/>
              <a:gd name="connsiteX45" fmla="*/ 286043 w 381784"/>
              <a:gd name="connsiteY45" fmla="*/ 49427 h 1719355"/>
              <a:gd name="connsiteX46" fmla="*/ 278982 w 381784"/>
              <a:gd name="connsiteY46" fmla="*/ 38836 h 1719355"/>
              <a:gd name="connsiteX47" fmla="*/ 275452 w 381784"/>
              <a:gd name="connsiteY47" fmla="*/ 14122 h 1719355"/>
              <a:gd name="connsiteX48" fmla="*/ 271921 w 381784"/>
              <a:gd name="connsiteY48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28409 w 381784"/>
              <a:gd name="connsiteY35" fmla="*/ 240075 h 1719355"/>
              <a:gd name="connsiteX36" fmla="*/ 331940 w 381784"/>
              <a:gd name="connsiteY36" fmla="*/ 15887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31940 w 381784"/>
              <a:gd name="connsiteY36" fmla="*/ 15887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5470 w 381784"/>
              <a:gd name="connsiteY37" fmla="*/ 134160 h 1719355"/>
              <a:gd name="connsiteX38" fmla="*/ 342531 w 381784"/>
              <a:gd name="connsiteY38" fmla="*/ 123568 h 1719355"/>
              <a:gd name="connsiteX39" fmla="*/ 356653 w 381784"/>
              <a:gd name="connsiteY39" fmla="*/ 91794 h 1719355"/>
              <a:gd name="connsiteX40" fmla="*/ 353123 w 381784"/>
              <a:gd name="connsiteY40" fmla="*/ 74141 h 1719355"/>
              <a:gd name="connsiteX41" fmla="*/ 342531 w 381784"/>
              <a:gd name="connsiteY41" fmla="*/ 70611 h 1719355"/>
              <a:gd name="connsiteX42" fmla="*/ 314287 w 381784"/>
              <a:gd name="connsiteY42" fmla="*/ 67080 h 1719355"/>
              <a:gd name="connsiteX43" fmla="*/ 303696 w 381784"/>
              <a:gd name="connsiteY43" fmla="*/ 63550 h 1719355"/>
              <a:gd name="connsiteX44" fmla="*/ 286043 w 381784"/>
              <a:gd name="connsiteY44" fmla="*/ 49427 h 1719355"/>
              <a:gd name="connsiteX45" fmla="*/ 278982 w 381784"/>
              <a:gd name="connsiteY45" fmla="*/ 38836 h 1719355"/>
              <a:gd name="connsiteX46" fmla="*/ 275452 w 381784"/>
              <a:gd name="connsiteY46" fmla="*/ 14122 h 1719355"/>
              <a:gd name="connsiteX47" fmla="*/ 271921 w 381784"/>
              <a:gd name="connsiteY47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5470 w 381784"/>
              <a:gd name="connsiteY37" fmla="*/ 134160 h 1719355"/>
              <a:gd name="connsiteX38" fmla="*/ 356653 w 381784"/>
              <a:gd name="connsiteY38" fmla="*/ 91794 h 1719355"/>
              <a:gd name="connsiteX39" fmla="*/ 353123 w 381784"/>
              <a:gd name="connsiteY39" fmla="*/ 74141 h 1719355"/>
              <a:gd name="connsiteX40" fmla="*/ 342531 w 381784"/>
              <a:gd name="connsiteY40" fmla="*/ 70611 h 1719355"/>
              <a:gd name="connsiteX41" fmla="*/ 314287 w 381784"/>
              <a:gd name="connsiteY41" fmla="*/ 67080 h 1719355"/>
              <a:gd name="connsiteX42" fmla="*/ 303696 w 381784"/>
              <a:gd name="connsiteY42" fmla="*/ 63550 h 1719355"/>
              <a:gd name="connsiteX43" fmla="*/ 286043 w 381784"/>
              <a:gd name="connsiteY43" fmla="*/ 49427 h 1719355"/>
              <a:gd name="connsiteX44" fmla="*/ 278982 w 381784"/>
              <a:gd name="connsiteY44" fmla="*/ 38836 h 1719355"/>
              <a:gd name="connsiteX45" fmla="*/ 275452 w 381784"/>
              <a:gd name="connsiteY45" fmla="*/ 14122 h 1719355"/>
              <a:gd name="connsiteX46" fmla="*/ 271921 w 381784"/>
              <a:gd name="connsiteY46" fmla="*/ 0 h 1719355"/>
              <a:gd name="connsiteX0" fmla="*/ 3603 w 381784"/>
              <a:gd name="connsiteY0" fmla="*/ 1719355 h 1719355"/>
              <a:gd name="connsiteX1" fmla="*/ 73 w 381784"/>
              <a:gd name="connsiteY1" fmla="*/ 1648745 h 1719355"/>
              <a:gd name="connsiteX2" fmla="*/ 7134 w 381784"/>
              <a:gd name="connsiteY2" fmla="*/ 1574604 h 1719355"/>
              <a:gd name="connsiteX3" fmla="*/ 14195 w 381784"/>
              <a:gd name="connsiteY3" fmla="*/ 1447506 h 1719355"/>
              <a:gd name="connsiteX4" fmla="*/ 21256 w 381784"/>
              <a:gd name="connsiteY4" fmla="*/ 1422793 h 1719355"/>
              <a:gd name="connsiteX5" fmla="*/ 35378 w 381784"/>
              <a:gd name="connsiteY5" fmla="*/ 1242737 h 1719355"/>
              <a:gd name="connsiteX6" fmla="*/ 45969 w 381784"/>
              <a:gd name="connsiteY6" fmla="*/ 1161536 h 1719355"/>
              <a:gd name="connsiteX7" fmla="*/ 70683 w 381784"/>
              <a:gd name="connsiteY7" fmla="*/ 1083865 h 1719355"/>
              <a:gd name="connsiteX8" fmla="*/ 84805 w 381784"/>
              <a:gd name="connsiteY8" fmla="*/ 1009725 h 1719355"/>
              <a:gd name="connsiteX9" fmla="*/ 91866 w 381784"/>
              <a:gd name="connsiteY9" fmla="*/ 935583 h 1719355"/>
              <a:gd name="connsiteX10" fmla="*/ 109519 w 381784"/>
              <a:gd name="connsiteY10" fmla="*/ 854382 h 1719355"/>
              <a:gd name="connsiteX11" fmla="*/ 123640 w 381784"/>
              <a:gd name="connsiteY11" fmla="*/ 790833 h 1719355"/>
              <a:gd name="connsiteX12" fmla="*/ 148354 w 381784"/>
              <a:gd name="connsiteY12" fmla="*/ 737875 h 1719355"/>
              <a:gd name="connsiteX13" fmla="*/ 176598 w 381784"/>
              <a:gd name="connsiteY13" fmla="*/ 677857 h 1719355"/>
              <a:gd name="connsiteX14" fmla="*/ 194250 w 381784"/>
              <a:gd name="connsiteY14" fmla="*/ 646082 h 1719355"/>
              <a:gd name="connsiteX15" fmla="*/ 211903 w 381784"/>
              <a:gd name="connsiteY15" fmla="*/ 614308 h 1719355"/>
              <a:gd name="connsiteX16" fmla="*/ 218964 w 381784"/>
              <a:gd name="connsiteY16" fmla="*/ 586064 h 1719355"/>
              <a:gd name="connsiteX17" fmla="*/ 226025 w 381784"/>
              <a:gd name="connsiteY17" fmla="*/ 575472 h 1719355"/>
              <a:gd name="connsiteX18" fmla="*/ 233086 w 381784"/>
              <a:gd name="connsiteY18" fmla="*/ 554289 h 1719355"/>
              <a:gd name="connsiteX19" fmla="*/ 236616 w 381784"/>
              <a:gd name="connsiteY19" fmla="*/ 543698 h 1719355"/>
              <a:gd name="connsiteX20" fmla="*/ 261330 w 381784"/>
              <a:gd name="connsiteY20" fmla="*/ 511923 h 1719355"/>
              <a:gd name="connsiteX21" fmla="*/ 275452 w 381784"/>
              <a:gd name="connsiteY21" fmla="*/ 480149 h 1719355"/>
              <a:gd name="connsiteX22" fmla="*/ 286043 w 381784"/>
              <a:gd name="connsiteY22" fmla="*/ 458966 h 1719355"/>
              <a:gd name="connsiteX23" fmla="*/ 307226 w 381784"/>
              <a:gd name="connsiteY23" fmla="*/ 448374 h 1719355"/>
              <a:gd name="connsiteX24" fmla="*/ 317818 w 381784"/>
              <a:gd name="connsiteY24" fmla="*/ 441313 h 1719355"/>
              <a:gd name="connsiteX25" fmla="*/ 331940 w 381784"/>
              <a:gd name="connsiteY25" fmla="*/ 423661 h 1719355"/>
              <a:gd name="connsiteX26" fmla="*/ 335470 w 381784"/>
              <a:gd name="connsiteY26" fmla="*/ 413069 h 1719355"/>
              <a:gd name="connsiteX27" fmla="*/ 342531 w 381784"/>
              <a:gd name="connsiteY27" fmla="*/ 402478 h 1719355"/>
              <a:gd name="connsiteX28" fmla="*/ 353123 w 381784"/>
              <a:gd name="connsiteY28" fmla="*/ 367173 h 1719355"/>
              <a:gd name="connsiteX29" fmla="*/ 360184 w 381784"/>
              <a:gd name="connsiteY29" fmla="*/ 345990 h 1719355"/>
              <a:gd name="connsiteX30" fmla="*/ 370775 w 381784"/>
              <a:gd name="connsiteY30" fmla="*/ 338929 h 1719355"/>
              <a:gd name="connsiteX31" fmla="*/ 377836 w 381784"/>
              <a:gd name="connsiteY31" fmla="*/ 317746 h 1719355"/>
              <a:gd name="connsiteX32" fmla="*/ 381367 w 381784"/>
              <a:gd name="connsiteY32" fmla="*/ 307154 h 1719355"/>
              <a:gd name="connsiteX33" fmla="*/ 367245 w 381784"/>
              <a:gd name="connsiteY33" fmla="*/ 268319 h 1719355"/>
              <a:gd name="connsiteX34" fmla="*/ 356653 w 381784"/>
              <a:gd name="connsiteY34" fmla="*/ 271849 h 1719355"/>
              <a:gd name="connsiteX35" fmla="*/ 307226 w 381784"/>
              <a:gd name="connsiteY35" fmla="*/ 233014 h 1719355"/>
              <a:gd name="connsiteX36" fmla="*/ 321348 w 381784"/>
              <a:gd name="connsiteY36" fmla="*/ 155343 h 1719355"/>
              <a:gd name="connsiteX37" fmla="*/ 331940 w 381784"/>
              <a:gd name="connsiteY37" fmla="*/ 120038 h 1719355"/>
              <a:gd name="connsiteX38" fmla="*/ 356653 w 381784"/>
              <a:gd name="connsiteY38" fmla="*/ 91794 h 1719355"/>
              <a:gd name="connsiteX39" fmla="*/ 353123 w 381784"/>
              <a:gd name="connsiteY39" fmla="*/ 74141 h 1719355"/>
              <a:gd name="connsiteX40" fmla="*/ 342531 w 381784"/>
              <a:gd name="connsiteY40" fmla="*/ 70611 h 1719355"/>
              <a:gd name="connsiteX41" fmla="*/ 314287 w 381784"/>
              <a:gd name="connsiteY41" fmla="*/ 67080 h 1719355"/>
              <a:gd name="connsiteX42" fmla="*/ 303696 w 381784"/>
              <a:gd name="connsiteY42" fmla="*/ 63550 h 1719355"/>
              <a:gd name="connsiteX43" fmla="*/ 286043 w 381784"/>
              <a:gd name="connsiteY43" fmla="*/ 49427 h 1719355"/>
              <a:gd name="connsiteX44" fmla="*/ 278982 w 381784"/>
              <a:gd name="connsiteY44" fmla="*/ 38836 h 1719355"/>
              <a:gd name="connsiteX45" fmla="*/ 275452 w 381784"/>
              <a:gd name="connsiteY45" fmla="*/ 14122 h 1719355"/>
              <a:gd name="connsiteX46" fmla="*/ 271921 w 381784"/>
              <a:gd name="connsiteY46" fmla="*/ 0 h 171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81784" h="1719355">
                <a:moveTo>
                  <a:pt x="3603" y="1719355"/>
                </a:moveTo>
                <a:cubicBezTo>
                  <a:pt x="2426" y="1695818"/>
                  <a:pt x="-502" y="1672304"/>
                  <a:pt x="73" y="1648745"/>
                </a:cubicBezTo>
                <a:cubicBezTo>
                  <a:pt x="678" y="1623927"/>
                  <a:pt x="7134" y="1574604"/>
                  <a:pt x="7134" y="1574604"/>
                </a:cubicBezTo>
                <a:cubicBezTo>
                  <a:pt x="8763" y="1527371"/>
                  <a:pt x="6367" y="1490558"/>
                  <a:pt x="14195" y="1447506"/>
                </a:cubicBezTo>
                <a:cubicBezTo>
                  <a:pt x="15970" y="1437746"/>
                  <a:pt x="18229" y="1431873"/>
                  <a:pt x="21256" y="1422793"/>
                </a:cubicBezTo>
                <a:cubicBezTo>
                  <a:pt x="22433" y="1359244"/>
                  <a:pt x="31259" y="1286280"/>
                  <a:pt x="35378" y="1242737"/>
                </a:cubicBezTo>
                <a:cubicBezTo>
                  <a:pt x="39497" y="1199194"/>
                  <a:pt x="40085" y="1188015"/>
                  <a:pt x="45969" y="1161536"/>
                </a:cubicBezTo>
                <a:cubicBezTo>
                  <a:pt x="51853" y="1135057"/>
                  <a:pt x="64210" y="1109167"/>
                  <a:pt x="70683" y="1083865"/>
                </a:cubicBezTo>
                <a:cubicBezTo>
                  <a:pt x="77156" y="1058563"/>
                  <a:pt x="81275" y="1034439"/>
                  <a:pt x="84805" y="1009725"/>
                </a:cubicBezTo>
                <a:cubicBezTo>
                  <a:pt x="88336" y="985011"/>
                  <a:pt x="87747" y="961474"/>
                  <a:pt x="91866" y="935583"/>
                </a:cubicBezTo>
                <a:cubicBezTo>
                  <a:pt x="95985" y="909693"/>
                  <a:pt x="104223" y="878507"/>
                  <a:pt x="109519" y="854382"/>
                </a:cubicBezTo>
                <a:cubicBezTo>
                  <a:pt x="114815" y="830257"/>
                  <a:pt x="117167" y="810251"/>
                  <a:pt x="123640" y="790833"/>
                </a:cubicBezTo>
                <a:cubicBezTo>
                  <a:pt x="130113" y="771415"/>
                  <a:pt x="140116" y="755528"/>
                  <a:pt x="148354" y="737875"/>
                </a:cubicBezTo>
                <a:lnTo>
                  <a:pt x="176598" y="677857"/>
                </a:lnTo>
                <a:cubicBezTo>
                  <a:pt x="185238" y="651937"/>
                  <a:pt x="178396" y="661937"/>
                  <a:pt x="194250" y="646082"/>
                </a:cubicBezTo>
                <a:cubicBezTo>
                  <a:pt x="202890" y="620162"/>
                  <a:pt x="196048" y="630162"/>
                  <a:pt x="211903" y="614308"/>
                </a:cubicBezTo>
                <a:cubicBezTo>
                  <a:pt x="213247" y="607587"/>
                  <a:pt x="215343" y="593305"/>
                  <a:pt x="218964" y="586064"/>
                </a:cubicBezTo>
                <a:cubicBezTo>
                  <a:pt x="220862" y="582269"/>
                  <a:pt x="223671" y="579003"/>
                  <a:pt x="226025" y="575472"/>
                </a:cubicBezTo>
                <a:lnTo>
                  <a:pt x="233086" y="554289"/>
                </a:lnTo>
                <a:cubicBezTo>
                  <a:pt x="234263" y="550759"/>
                  <a:pt x="234552" y="546794"/>
                  <a:pt x="236616" y="543698"/>
                </a:cubicBezTo>
                <a:cubicBezTo>
                  <a:pt x="253508" y="518360"/>
                  <a:pt x="244737" y="528516"/>
                  <a:pt x="261330" y="511923"/>
                </a:cubicBezTo>
                <a:cubicBezTo>
                  <a:pt x="269733" y="486715"/>
                  <a:pt x="264262" y="496933"/>
                  <a:pt x="275452" y="480149"/>
                </a:cubicBezTo>
                <a:cubicBezTo>
                  <a:pt x="278323" y="471534"/>
                  <a:pt x="279198" y="465810"/>
                  <a:pt x="286043" y="458966"/>
                </a:cubicBezTo>
                <a:cubicBezTo>
                  <a:pt x="296160" y="448850"/>
                  <a:pt x="295742" y="454116"/>
                  <a:pt x="307226" y="448374"/>
                </a:cubicBezTo>
                <a:cubicBezTo>
                  <a:pt x="311021" y="446476"/>
                  <a:pt x="314287" y="443667"/>
                  <a:pt x="317818" y="441313"/>
                </a:cubicBezTo>
                <a:cubicBezTo>
                  <a:pt x="326691" y="414691"/>
                  <a:pt x="313689" y="446475"/>
                  <a:pt x="331940" y="423661"/>
                </a:cubicBezTo>
                <a:cubicBezTo>
                  <a:pt x="334265" y="420755"/>
                  <a:pt x="333806" y="416398"/>
                  <a:pt x="335470" y="413069"/>
                </a:cubicBezTo>
                <a:cubicBezTo>
                  <a:pt x="337367" y="409274"/>
                  <a:pt x="340808" y="406355"/>
                  <a:pt x="342531" y="402478"/>
                </a:cubicBezTo>
                <a:cubicBezTo>
                  <a:pt x="350210" y="385201"/>
                  <a:pt x="348384" y="382968"/>
                  <a:pt x="353123" y="367173"/>
                </a:cubicBezTo>
                <a:cubicBezTo>
                  <a:pt x="355262" y="360044"/>
                  <a:pt x="353991" y="350119"/>
                  <a:pt x="360184" y="345990"/>
                </a:cubicBezTo>
                <a:lnTo>
                  <a:pt x="370775" y="338929"/>
                </a:lnTo>
                <a:lnTo>
                  <a:pt x="377836" y="317746"/>
                </a:lnTo>
                <a:lnTo>
                  <a:pt x="381367" y="307154"/>
                </a:lnTo>
                <a:cubicBezTo>
                  <a:pt x="379776" y="291251"/>
                  <a:pt x="388329" y="268319"/>
                  <a:pt x="367245" y="268319"/>
                </a:cubicBezTo>
                <a:cubicBezTo>
                  <a:pt x="363523" y="268319"/>
                  <a:pt x="360184" y="270672"/>
                  <a:pt x="356653" y="271849"/>
                </a:cubicBezTo>
                <a:cubicBezTo>
                  <a:pt x="350180" y="267142"/>
                  <a:pt x="311345" y="251843"/>
                  <a:pt x="307226" y="233014"/>
                </a:cubicBezTo>
                <a:cubicBezTo>
                  <a:pt x="308403" y="205947"/>
                  <a:pt x="319546" y="182376"/>
                  <a:pt x="321348" y="155343"/>
                </a:cubicBezTo>
                <a:cubicBezTo>
                  <a:pt x="321902" y="147040"/>
                  <a:pt x="326056" y="130630"/>
                  <a:pt x="331940" y="120038"/>
                </a:cubicBezTo>
                <a:cubicBezTo>
                  <a:pt x="337824" y="109447"/>
                  <a:pt x="353711" y="101797"/>
                  <a:pt x="356653" y="91794"/>
                </a:cubicBezTo>
                <a:cubicBezTo>
                  <a:pt x="355476" y="85910"/>
                  <a:pt x="356452" y="79134"/>
                  <a:pt x="353123" y="74141"/>
                </a:cubicBezTo>
                <a:cubicBezTo>
                  <a:pt x="351059" y="71044"/>
                  <a:pt x="346193" y="71277"/>
                  <a:pt x="342531" y="70611"/>
                </a:cubicBezTo>
                <a:cubicBezTo>
                  <a:pt x="333196" y="68914"/>
                  <a:pt x="323702" y="68257"/>
                  <a:pt x="314287" y="67080"/>
                </a:cubicBezTo>
                <a:cubicBezTo>
                  <a:pt x="310757" y="65903"/>
                  <a:pt x="307024" y="65214"/>
                  <a:pt x="303696" y="63550"/>
                </a:cubicBezTo>
                <a:cubicBezTo>
                  <a:pt x="297576" y="60490"/>
                  <a:pt x="290423" y="54902"/>
                  <a:pt x="286043" y="49427"/>
                </a:cubicBezTo>
                <a:cubicBezTo>
                  <a:pt x="283392" y="46114"/>
                  <a:pt x="281336" y="42366"/>
                  <a:pt x="278982" y="38836"/>
                </a:cubicBezTo>
                <a:cubicBezTo>
                  <a:pt x="277805" y="30598"/>
                  <a:pt x="277084" y="22282"/>
                  <a:pt x="275452" y="14122"/>
                </a:cubicBezTo>
                <a:cubicBezTo>
                  <a:pt x="271549" y="-5394"/>
                  <a:pt x="271921" y="9722"/>
                  <a:pt x="27192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627688" y="2255838"/>
            <a:ext cx="152400" cy="2054225"/>
          </a:xfrm>
          <a:custGeom>
            <a:avLst/>
            <a:gdLst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8244 w 155734"/>
              <a:gd name="connsiteY5" fmla="*/ 1853513 h 2054752"/>
              <a:gd name="connsiteX6" fmla="*/ 24713 w 155734"/>
              <a:gd name="connsiteY6" fmla="*/ 1832330 h 2054752"/>
              <a:gd name="connsiteX7" fmla="*/ 17652 w 155734"/>
              <a:gd name="connsiteY7" fmla="*/ 1807617 h 2054752"/>
              <a:gd name="connsiteX8" fmla="*/ 14122 w 155734"/>
              <a:gd name="connsiteY8" fmla="*/ 1751129 h 2054752"/>
              <a:gd name="connsiteX9" fmla="*/ 10591 w 155734"/>
              <a:gd name="connsiteY9" fmla="*/ 1740537 h 2054752"/>
              <a:gd name="connsiteX10" fmla="*/ 7061 w 155734"/>
              <a:gd name="connsiteY10" fmla="*/ 1691110 h 2054752"/>
              <a:gd name="connsiteX11" fmla="*/ 3530 w 155734"/>
              <a:gd name="connsiteY11" fmla="*/ 1666397 h 2054752"/>
              <a:gd name="connsiteX12" fmla="*/ 0 w 155734"/>
              <a:gd name="connsiteY12" fmla="*/ 1634622 h 2054752"/>
              <a:gd name="connsiteX13" fmla="*/ 7061 w 155734"/>
              <a:gd name="connsiteY13" fmla="*/ 1443975 h 2054752"/>
              <a:gd name="connsiteX14" fmla="*/ 10591 w 155734"/>
              <a:gd name="connsiteY14" fmla="*/ 1422792 h 2054752"/>
              <a:gd name="connsiteX15" fmla="*/ 7061 w 155734"/>
              <a:gd name="connsiteY15" fmla="*/ 1320408 h 2054752"/>
              <a:gd name="connsiteX16" fmla="*/ 3530 w 155734"/>
              <a:gd name="connsiteY16" fmla="*/ 1278041 h 2054752"/>
              <a:gd name="connsiteX17" fmla="*/ 7061 w 155734"/>
              <a:gd name="connsiteY17" fmla="*/ 1020315 h 2054752"/>
              <a:gd name="connsiteX18" fmla="*/ 14122 w 155734"/>
              <a:gd name="connsiteY18" fmla="*/ 999132 h 2054752"/>
              <a:gd name="connsiteX19" fmla="*/ 24713 w 155734"/>
              <a:gd name="connsiteY19" fmla="*/ 977949 h 2054752"/>
              <a:gd name="connsiteX20" fmla="*/ 28244 w 155734"/>
              <a:gd name="connsiteY20" fmla="*/ 960296 h 2054752"/>
              <a:gd name="connsiteX21" fmla="*/ 31774 w 155734"/>
              <a:gd name="connsiteY21" fmla="*/ 932052 h 2054752"/>
              <a:gd name="connsiteX22" fmla="*/ 38835 w 155734"/>
              <a:gd name="connsiteY22" fmla="*/ 910869 h 2054752"/>
              <a:gd name="connsiteX23" fmla="*/ 42366 w 155734"/>
              <a:gd name="connsiteY23" fmla="*/ 801424 h 2054752"/>
              <a:gd name="connsiteX24" fmla="*/ 49427 w 155734"/>
              <a:gd name="connsiteY24" fmla="*/ 766119 h 2054752"/>
              <a:gd name="connsiteX25" fmla="*/ 56488 w 155734"/>
              <a:gd name="connsiteY25" fmla="*/ 734344 h 2054752"/>
              <a:gd name="connsiteX26" fmla="*/ 60018 w 155734"/>
              <a:gd name="connsiteY26" fmla="*/ 709631 h 2054752"/>
              <a:gd name="connsiteX27" fmla="*/ 63549 w 155734"/>
              <a:gd name="connsiteY27" fmla="*/ 699039 h 2054752"/>
              <a:gd name="connsiteX28" fmla="*/ 67079 w 155734"/>
              <a:gd name="connsiteY28" fmla="*/ 649612 h 2054752"/>
              <a:gd name="connsiteX29" fmla="*/ 74140 w 155734"/>
              <a:gd name="connsiteY29" fmla="*/ 561350 h 2054752"/>
              <a:gd name="connsiteX30" fmla="*/ 77671 w 155734"/>
              <a:gd name="connsiteY30" fmla="*/ 550758 h 2054752"/>
              <a:gd name="connsiteX31" fmla="*/ 81201 w 155734"/>
              <a:gd name="connsiteY31" fmla="*/ 536636 h 2054752"/>
              <a:gd name="connsiteX32" fmla="*/ 88262 w 155734"/>
              <a:gd name="connsiteY32" fmla="*/ 526045 h 2054752"/>
              <a:gd name="connsiteX33" fmla="*/ 95323 w 155734"/>
              <a:gd name="connsiteY33" fmla="*/ 504862 h 2054752"/>
              <a:gd name="connsiteX34" fmla="*/ 98854 w 155734"/>
              <a:gd name="connsiteY34" fmla="*/ 494270 h 2054752"/>
              <a:gd name="connsiteX35" fmla="*/ 102384 w 155734"/>
              <a:gd name="connsiteY35" fmla="*/ 483679 h 2054752"/>
              <a:gd name="connsiteX36" fmla="*/ 105915 w 155734"/>
              <a:gd name="connsiteY36" fmla="*/ 444843 h 2054752"/>
              <a:gd name="connsiteX37" fmla="*/ 109445 w 155734"/>
              <a:gd name="connsiteY37" fmla="*/ 423660 h 2054752"/>
              <a:gd name="connsiteX38" fmla="*/ 112976 w 155734"/>
              <a:gd name="connsiteY38" fmla="*/ 310684 h 2054752"/>
              <a:gd name="connsiteX39" fmla="*/ 116506 w 155734"/>
              <a:gd name="connsiteY39" fmla="*/ 300092 h 2054752"/>
              <a:gd name="connsiteX40" fmla="*/ 120037 w 155734"/>
              <a:gd name="connsiteY40" fmla="*/ 282440 h 2054752"/>
              <a:gd name="connsiteX41" fmla="*/ 127098 w 155734"/>
              <a:gd name="connsiteY41" fmla="*/ 261257 h 2054752"/>
              <a:gd name="connsiteX42" fmla="*/ 130628 w 155734"/>
              <a:gd name="connsiteY42" fmla="*/ 225952 h 2054752"/>
              <a:gd name="connsiteX43" fmla="*/ 134159 w 155734"/>
              <a:gd name="connsiteY43" fmla="*/ 183586 h 2054752"/>
              <a:gd name="connsiteX44" fmla="*/ 141220 w 155734"/>
              <a:gd name="connsiteY44" fmla="*/ 162403 h 2054752"/>
              <a:gd name="connsiteX45" fmla="*/ 144750 w 155734"/>
              <a:gd name="connsiteY45" fmla="*/ 137689 h 2054752"/>
              <a:gd name="connsiteX46" fmla="*/ 148281 w 155734"/>
              <a:gd name="connsiteY46" fmla="*/ 127098 h 2054752"/>
              <a:gd name="connsiteX47" fmla="*/ 155342 w 155734"/>
              <a:gd name="connsiteY47" fmla="*/ 84732 h 2054752"/>
              <a:gd name="connsiteX48" fmla="*/ 155342 w 155734"/>
              <a:gd name="connsiteY48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4122 w 155734"/>
              <a:gd name="connsiteY7" fmla="*/ 1751129 h 2054752"/>
              <a:gd name="connsiteX8" fmla="*/ 10591 w 155734"/>
              <a:gd name="connsiteY8" fmla="*/ 1740537 h 2054752"/>
              <a:gd name="connsiteX9" fmla="*/ 7061 w 155734"/>
              <a:gd name="connsiteY9" fmla="*/ 1691110 h 2054752"/>
              <a:gd name="connsiteX10" fmla="*/ 3530 w 155734"/>
              <a:gd name="connsiteY10" fmla="*/ 1666397 h 2054752"/>
              <a:gd name="connsiteX11" fmla="*/ 0 w 155734"/>
              <a:gd name="connsiteY11" fmla="*/ 1634622 h 2054752"/>
              <a:gd name="connsiteX12" fmla="*/ 7061 w 155734"/>
              <a:gd name="connsiteY12" fmla="*/ 1443975 h 2054752"/>
              <a:gd name="connsiteX13" fmla="*/ 10591 w 155734"/>
              <a:gd name="connsiteY13" fmla="*/ 1422792 h 2054752"/>
              <a:gd name="connsiteX14" fmla="*/ 7061 w 155734"/>
              <a:gd name="connsiteY14" fmla="*/ 1320408 h 2054752"/>
              <a:gd name="connsiteX15" fmla="*/ 3530 w 155734"/>
              <a:gd name="connsiteY15" fmla="*/ 1278041 h 2054752"/>
              <a:gd name="connsiteX16" fmla="*/ 7061 w 155734"/>
              <a:gd name="connsiteY16" fmla="*/ 1020315 h 2054752"/>
              <a:gd name="connsiteX17" fmla="*/ 14122 w 155734"/>
              <a:gd name="connsiteY17" fmla="*/ 999132 h 2054752"/>
              <a:gd name="connsiteX18" fmla="*/ 24713 w 155734"/>
              <a:gd name="connsiteY18" fmla="*/ 977949 h 2054752"/>
              <a:gd name="connsiteX19" fmla="*/ 28244 w 155734"/>
              <a:gd name="connsiteY19" fmla="*/ 960296 h 2054752"/>
              <a:gd name="connsiteX20" fmla="*/ 31774 w 155734"/>
              <a:gd name="connsiteY20" fmla="*/ 932052 h 2054752"/>
              <a:gd name="connsiteX21" fmla="*/ 38835 w 155734"/>
              <a:gd name="connsiteY21" fmla="*/ 910869 h 2054752"/>
              <a:gd name="connsiteX22" fmla="*/ 42366 w 155734"/>
              <a:gd name="connsiteY22" fmla="*/ 801424 h 2054752"/>
              <a:gd name="connsiteX23" fmla="*/ 49427 w 155734"/>
              <a:gd name="connsiteY23" fmla="*/ 766119 h 2054752"/>
              <a:gd name="connsiteX24" fmla="*/ 56488 w 155734"/>
              <a:gd name="connsiteY24" fmla="*/ 734344 h 2054752"/>
              <a:gd name="connsiteX25" fmla="*/ 60018 w 155734"/>
              <a:gd name="connsiteY25" fmla="*/ 709631 h 2054752"/>
              <a:gd name="connsiteX26" fmla="*/ 63549 w 155734"/>
              <a:gd name="connsiteY26" fmla="*/ 699039 h 2054752"/>
              <a:gd name="connsiteX27" fmla="*/ 67079 w 155734"/>
              <a:gd name="connsiteY27" fmla="*/ 649612 h 2054752"/>
              <a:gd name="connsiteX28" fmla="*/ 74140 w 155734"/>
              <a:gd name="connsiteY28" fmla="*/ 561350 h 2054752"/>
              <a:gd name="connsiteX29" fmla="*/ 77671 w 155734"/>
              <a:gd name="connsiteY29" fmla="*/ 550758 h 2054752"/>
              <a:gd name="connsiteX30" fmla="*/ 81201 w 155734"/>
              <a:gd name="connsiteY30" fmla="*/ 536636 h 2054752"/>
              <a:gd name="connsiteX31" fmla="*/ 88262 w 155734"/>
              <a:gd name="connsiteY31" fmla="*/ 526045 h 2054752"/>
              <a:gd name="connsiteX32" fmla="*/ 95323 w 155734"/>
              <a:gd name="connsiteY32" fmla="*/ 504862 h 2054752"/>
              <a:gd name="connsiteX33" fmla="*/ 98854 w 155734"/>
              <a:gd name="connsiteY33" fmla="*/ 494270 h 2054752"/>
              <a:gd name="connsiteX34" fmla="*/ 102384 w 155734"/>
              <a:gd name="connsiteY34" fmla="*/ 483679 h 2054752"/>
              <a:gd name="connsiteX35" fmla="*/ 105915 w 155734"/>
              <a:gd name="connsiteY35" fmla="*/ 444843 h 2054752"/>
              <a:gd name="connsiteX36" fmla="*/ 109445 w 155734"/>
              <a:gd name="connsiteY36" fmla="*/ 423660 h 2054752"/>
              <a:gd name="connsiteX37" fmla="*/ 112976 w 155734"/>
              <a:gd name="connsiteY37" fmla="*/ 310684 h 2054752"/>
              <a:gd name="connsiteX38" fmla="*/ 116506 w 155734"/>
              <a:gd name="connsiteY38" fmla="*/ 300092 h 2054752"/>
              <a:gd name="connsiteX39" fmla="*/ 120037 w 155734"/>
              <a:gd name="connsiteY39" fmla="*/ 282440 h 2054752"/>
              <a:gd name="connsiteX40" fmla="*/ 127098 w 155734"/>
              <a:gd name="connsiteY40" fmla="*/ 261257 h 2054752"/>
              <a:gd name="connsiteX41" fmla="*/ 130628 w 155734"/>
              <a:gd name="connsiteY41" fmla="*/ 225952 h 2054752"/>
              <a:gd name="connsiteX42" fmla="*/ 134159 w 155734"/>
              <a:gd name="connsiteY42" fmla="*/ 183586 h 2054752"/>
              <a:gd name="connsiteX43" fmla="*/ 141220 w 155734"/>
              <a:gd name="connsiteY43" fmla="*/ 162403 h 2054752"/>
              <a:gd name="connsiteX44" fmla="*/ 144750 w 155734"/>
              <a:gd name="connsiteY44" fmla="*/ 137689 h 2054752"/>
              <a:gd name="connsiteX45" fmla="*/ 148281 w 155734"/>
              <a:gd name="connsiteY45" fmla="*/ 127098 h 2054752"/>
              <a:gd name="connsiteX46" fmla="*/ 155342 w 155734"/>
              <a:gd name="connsiteY46" fmla="*/ 84732 h 2054752"/>
              <a:gd name="connsiteX47" fmla="*/ 155342 w 155734"/>
              <a:gd name="connsiteY47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0591 w 155734"/>
              <a:gd name="connsiteY7" fmla="*/ 1740537 h 2054752"/>
              <a:gd name="connsiteX8" fmla="*/ 7061 w 155734"/>
              <a:gd name="connsiteY8" fmla="*/ 1691110 h 2054752"/>
              <a:gd name="connsiteX9" fmla="*/ 3530 w 155734"/>
              <a:gd name="connsiteY9" fmla="*/ 1666397 h 2054752"/>
              <a:gd name="connsiteX10" fmla="*/ 0 w 155734"/>
              <a:gd name="connsiteY10" fmla="*/ 1634622 h 2054752"/>
              <a:gd name="connsiteX11" fmla="*/ 7061 w 155734"/>
              <a:gd name="connsiteY11" fmla="*/ 1443975 h 2054752"/>
              <a:gd name="connsiteX12" fmla="*/ 10591 w 155734"/>
              <a:gd name="connsiteY12" fmla="*/ 1422792 h 2054752"/>
              <a:gd name="connsiteX13" fmla="*/ 7061 w 155734"/>
              <a:gd name="connsiteY13" fmla="*/ 1320408 h 2054752"/>
              <a:gd name="connsiteX14" fmla="*/ 3530 w 155734"/>
              <a:gd name="connsiteY14" fmla="*/ 1278041 h 2054752"/>
              <a:gd name="connsiteX15" fmla="*/ 7061 w 155734"/>
              <a:gd name="connsiteY15" fmla="*/ 1020315 h 2054752"/>
              <a:gd name="connsiteX16" fmla="*/ 14122 w 155734"/>
              <a:gd name="connsiteY16" fmla="*/ 999132 h 2054752"/>
              <a:gd name="connsiteX17" fmla="*/ 24713 w 155734"/>
              <a:gd name="connsiteY17" fmla="*/ 977949 h 2054752"/>
              <a:gd name="connsiteX18" fmla="*/ 28244 w 155734"/>
              <a:gd name="connsiteY18" fmla="*/ 960296 h 2054752"/>
              <a:gd name="connsiteX19" fmla="*/ 31774 w 155734"/>
              <a:gd name="connsiteY19" fmla="*/ 932052 h 2054752"/>
              <a:gd name="connsiteX20" fmla="*/ 38835 w 155734"/>
              <a:gd name="connsiteY20" fmla="*/ 910869 h 2054752"/>
              <a:gd name="connsiteX21" fmla="*/ 42366 w 155734"/>
              <a:gd name="connsiteY21" fmla="*/ 801424 h 2054752"/>
              <a:gd name="connsiteX22" fmla="*/ 49427 w 155734"/>
              <a:gd name="connsiteY22" fmla="*/ 766119 h 2054752"/>
              <a:gd name="connsiteX23" fmla="*/ 56488 w 155734"/>
              <a:gd name="connsiteY23" fmla="*/ 734344 h 2054752"/>
              <a:gd name="connsiteX24" fmla="*/ 60018 w 155734"/>
              <a:gd name="connsiteY24" fmla="*/ 709631 h 2054752"/>
              <a:gd name="connsiteX25" fmla="*/ 63549 w 155734"/>
              <a:gd name="connsiteY25" fmla="*/ 699039 h 2054752"/>
              <a:gd name="connsiteX26" fmla="*/ 67079 w 155734"/>
              <a:gd name="connsiteY26" fmla="*/ 649612 h 2054752"/>
              <a:gd name="connsiteX27" fmla="*/ 74140 w 155734"/>
              <a:gd name="connsiteY27" fmla="*/ 561350 h 2054752"/>
              <a:gd name="connsiteX28" fmla="*/ 77671 w 155734"/>
              <a:gd name="connsiteY28" fmla="*/ 550758 h 2054752"/>
              <a:gd name="connsiteX29" fmla="*/ 81201 w 155734"/>
              <a:gd name="connsiteY29" fmla="*/ 536636 h 2054752"/>
              <a:gd name="connsiteX30" fmla="*/ 88262 w 155734"/>
              <a:gd name="connsiteY30" fmla="*/ 526045 h 2054752"/>
              <a:gd name="connsiteX31" fmla="*/ 95323 w 155734"/>
              <a:gd name="connsiteY31" fmla="*/ 504862 h 2054752"/>
              <a:gd name="connsiteX32" fmla="*/ 98854 w 155734"/>
              <a:gd name="connsiteY32" fmla="*/ 494270 h 2054752"/>
              <a:gd name="connsiteX33" fmla="*/ 102384 w 155734"/>
              <a:gd name="connsiteY33" fmla="*/ 483679 h 2054752"/>
              <a:gd name="connsiteX34" fmla="*/ 105915 w 155734"/>
              <a:gd name="connsiteY34" fmla="*/ 444843 h 2054752"/>
              <a:gd name="connsiteX35" fmla="*/ 109445 w 155734"/>
              <a:gd name="connsiteY35" fmla="*/ 423660 h 2054752"/>
              <a:gd name="connsiteX36" fmla="*/ 112976 w 155734"/>
              <a:gd name="connsiteY36" fmla="*/ 310684 h 2054752"/>
              <a:gd name="connsiteX37" fmla="*/ 116506 w 155734"/>
              <a:gd name="connsiteY37" fmla="*/ 300092 h 2054752"/>
              <a:gd name="connsiteX38" fmla="*/ 120037 w 155734"/>
              <a:gd name="connsiteY38" fmla="*/ 282440 h 2054752"/>
              <a:gd name="connsiteX39" fmla="*/ 127098 w 155734"/>
              <a:gd name="connsiteY39" fmla="*/ 261257 h 2054752"/>
              <a:gd name="connsiteX40" fmla="*/ 130628 w 155734"/>
              <a:gd name="connsiteY40" fmla="*/ 225952 h 2054752"/>
              <a:gd name="connsiteX41" fmla="*/ 134159 w 155734"/>
              <a:gd name="connsiteY41" fmla="*/ 183586 h 2054752"/>
              <a:gd name="connsiteX42" fmla="*/ 141220 w 155734"/>
              <a:gd name="connsiteY42" fmla="*/ 162403 h 2054752"/>
              <a:gd name="connsiteX43" fmla="*/ 144750 w 155734"/>
              <a:gd name="connsiteY43" fmla="*/ 137689 h 2054752"/>
              <a:gd name="connsiteX44" fmla="*/ 148281 w 155734"/>
              <a:gd name="connsiteY44" fmla="*/ 127098 h 2054752"/>
              <a:gd name="connsiteX45" fmla="*/ 155342 w 155734"/>
              <a:gd name="connsiteY45" fmla="*/ 84732 h 2054752"/>
              <a:gd name="connsiteX46" fmla="*/ 155342 w 155734"/>
              <a:gd name="connsiteY46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8835 w 155734"/>
              <a:gd name="connsiteY3" fmla="*/ 1924123 h 2054752"/>
              <a:gd name="connsiteX4" fmla="*/ 35305 w 155734"/>
              <a:gd name="connsiteY4" fmla="*/ 1885288 h 2054752"/>
              <a:gd name="connsiteX5" fmla="*/ 24713 w 155734"/>
              <a:gd name="connsiteY5" fmla="*/ 1832330 h 2054752"/>
              <a:gd name="connsiteX6" fmla="*/ 17652 w 155734"/>
              <a:gd name="connsiteY6" fmla="*/ 1807617 h 2054752"/>
              <a:gd name="connsiteX7" fmla="*/ 10591 w 155734"/>
              <a:gd name="connsiteY7" fmla="*/ 1740537 h 2054752"/>
              <a:gd name="connsiteX8" fmla="*/ 7061 w 155734"/>
              <a:gd name="connsiteY8" fmla="*/ 1691110 h 2054752"/>
              <a:gd name="connsiteX9" fmla="*/ 0 w 155734"/>
              <a:gd name="connsiteY9" fmla="*/ 1634622 h 2054752"/>
              <a:gd name="connsiteX10" fmla="*/ 7061 w 155734"/>
              <a:gd name="connsiteY10" fmla="*/ 1443975 h 2054752"/>
              <a:gd name="connsiteX11" fmla="*/ 10591 w 155734"/>
              <a:gd name="connsiteY11" fmla="*/ 1422792 h 2054752"/>
              <a:gd name="connsiteX12" fmla="*/ 7061 w 155734"/>
              <a:gd name="connsiteY12" fmla="*/ 1320408 h 2054752"/>
              <a:gd name="connsiteX13" fmla="*/ 3530 w 155734"/>
              <a:gd name="connsiteY13" fmla="*/ 1278041 h 2054752"/>
              <a:gd name="connsiteX14" fmla="*/ 7061 w 155734"/>
              <a:gd name="connsiteY14" fmla="*/ 1020315 h 2054752"/>
              <a:gd name="connsiteX15" fmla="*/ 14122 w 155734"/>
              <a:gd name="connsiteY15" fmla="*/ 999132 h 2054752"/>
              <a:gd name="connsiteX16" fmla="*/ 24713 w 155734"/>
              <a:gd name="connsiteY16" fmla="*/ 977949 h 2054752"/>
              <a:gd name="connsiteX17" fmla="*/ 28244 w 155734"/>
              <a:gd name="connsiteY17" fmla="*/ 960296 h 2054752"/>
              <a:gd name="connsiteX18" fmla="*/ 31774 w 155734"/>
              <a:gd name="connsiteY18" fmla="*/ 932052 h 2054752"/>
              <a:gd name="connsiteX19" fmla="*/ 38835 w 155734"/>
              <a:gd name="connsiteY19" fmla="*/ 910869 h 2054752"/>
              <a:gd name="connsiteX20" fmla="*/ 42366 w 155734"/>
              <a:gd name="connsiteY20" fmla="*/ 801424 h 2054752"/>
              <a:gd name="connsiteX21" fmla="*/ 49427 w 155734"/>
              <a:gd name="connsiteY21" fmla="*/ 766119 h 2054752"/>
              <a:gd name="connsiteX22" fmla="*/ 56488 w 155734"/>
              <a:gd name="connsiteY22" fmla="*/ 734344 h 2054752"/>
              <a:gd name="connsiteX23" fmla="*/ 60018 w 155734"/>
              <a:gd name="connsiteY23" fmla="*/ 709631 h 2054752"/>
              <a:gd name="connsiteX24" fmla="*/ 63549 w 155734"/>
              <a:gd name="connsiteY24" fmla="*/ 699039 h 2054752"/>
              <a:gd name="connsiteX25" fmla="*/ 67079 w 155734"/>
              <a:gd name="connsiteY25" fmla="*/ 649612 h 2054752"/>
              <a:gd name="connsiteX26" fmla="*/ 74140 w 155734"/>
              <a:gd name="connsiteY26" fmla="*/ 561350 h 2054752"/>
              <a:gd name="connsiteX27" fmla="*/ 77671 w 155734"/>
              <a:gd name="connsiteY27" fmla="*/ 550758 h 2054752"/>
              <a:gd name="connsiteX28" fmla="*/ 81201 w 155734"/>
              <a:gd name="connsiteY28" fmla="*/ 536636 h 2054752"/>
              <a:gd name="connsiteX29" fmla="*/ 88262 w 155734"/>
              <a:gd name="connsiteY29" fmla="*/ 526045 h 2054752"/>
              <a:gd name="connsiteX30" fmla="*/ 95323 w 155734"/>
              <a:gd name="connsiteY30" fmla="*/ 504862 h 2054752"/>
              <a:gd name="connsiteX31" fmla="*/ 98854 w 155734"/>
              <a:gd name="connsiteY31" fmla="*/ 494270 h 2054752"/>
              <a:gd name="connsiteX32" fmla="*/ 102384 w 155734"/>
              <a:gd name="connsiteY32" fmla="*/ 483679 h 2054752"/>
              <a:gd name="connsiteX33" fmla="*/ 105915 w 155734"/>
              <a:gd name="connsiteY33" fmla="*/ 444843 h 2054752"/>
              <a:gd name="connsiteX34" fmla="*/ 109445 w 155734"/>
              <a:gd name="connsiteY34" fmla="*/ 423660 h 2054752"/>
              <a:gd name="connsiteX35" fmla="*/ 112976 w 155734"/>
              <a:gd name="connsiteY35" fmla="*/ 310684 h 2054752"/>
              <a:gd name="connsiteX36" fmla="*/ 116506 w 155734"/>
              <a:gd name="connsiteY36" fmla="*/ 300092 h 2054752"/>
              <a:gd name="connsiteX37" fmla="*/ 120037 w 155734"/>
              <a:gd name="connsiteY37" fmla="*/ 282440 h 2054752"/>
              <a:gd name="connsiteX38" fmla="*/ 127098 w 155734"/>
              <a:gd name="connsiteY38" fmla="*/ 261257 h 2054752"/>
              <a:gd name="connsiteX39" fmla="*/ 130628 w 155734"/>
              <a:gd name="connsiteY39" fmla="*/ 225952 h 2054752"/>
              <a:gd name="connsiteX40" fmla="*/ 134159 w 155734"/>
              <a:gd name="connsiteY40" fmla="*/ 183586 h 2054752"/>
              <a:gd name="connsiteX41" fmla="*/ 141220 w 155734"/>
              <a:gd name="connsiteY41" fmla="*/ 162403 h 2054752"/>
              <a:gd name="connsiteX42" fmla="*/ 144750 w 155734"/>
              <a:gd name="connsiteY42" fmla="*/ 137689 h 2054752"/>
              <a:gd name="connsiteX43" fmla="*/ 148281 w 155734"/>
              <a:gd name="connsiteY43" fmla="*/ 127098 h 2054752"/>
              <a:gd name="connsiteX44" fmla="*/ 155342 w 155734"/>
              <a:gd name="connsiteY44" fmla="*/ 84732 h 2054752"/>
              <a:gd name="connsiteX45" fmla="*/ 155342 w 155734"/>
              <a:gd name="connsiteY45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45896 w 155734"/>
              <a:gd name="connsiteY2" fmla="*/ 1962959 h 2054752"/>
              <a:gd name="connsiteX3" fmla="*/ 35305 w 155734"/>
              <a:gd name="connsiteY3" fmla="*/ 1885288 h 2054752"/>
              <a:gd name="connsiteX4" fmla="*/ 24713 w 155734"/>
              <a:gd name="connsiteY4" fmla="*/ 1832330 h 2054752"/>
              <a:gd name="connsiteX5" fmla="*/ 17652 w 155734"/>
              <a:gd name="connsiteY5" fmla="*/ 1807617 h 2054752"/>
              <a:gd name="connsiteX6" fmla="*/ 10591 w 155734"/>
              <a:gd name="connsiteY6" fmla="*/ 1740537 h 2054752"/>
              <a:gd name="connsiteX7" fmla="*/ 7061 w 155734"/>
              <a:gd name="connsiteY7" fmla="*/ 1691110 h 2054752"/>
              <a:gd name="connsiteX8" fmla="*/ 0 w 155734"/>
              <a:gd name="connsiteY8" fmla="*/ 1634622 h 2054752"/>
              <a:gd name="connsiteX9" fmla="*/ 7061 w 155734"/>
              <a:gd name="connsiteY9" fmla="*/ 1443975 h 2054752"/>
              <a:gd name="connsiteX10" fmla="*/ 10591 w 155734"/>
              <a:gd name="connsiteY10" fmla="*/ 1422792 h 2054752"/>
              <a:gd name="connsiteX11" fmla="*/ 7061 w 155734"/>
              <a:gd name="connsiteY11" fmla="*/ 1320408 h 2054752"/>
              <a:gd name="connsiteX12" fmla="*/ 3530 w 155734"/>
              <a:gd name="connsiteY12" fmla="*/ 1278041 h 2054752"/>
              <a:gd name="connsiteX13" fmla="*/ 7061 w 155734"/>
              <a:gd name="connsiteY13" fmla="*/ 1020315 h 2054752"/>
              <a:gd name="connsiteX14" fmla="*/ 14122 w 155734"/>
              <a:gd name="connsiteY14" fmla="*/ 999132 h 2054752"/>
              <a:gd name="connsiteX15" fmla="*/ 24713 w 155734"/>
              <a:gd name="connsiteY15" fmla="*/ 977949 h 2054752"/>
              <a:gd name="connsiteX16" fmla="*/ 28244 w 155734"/>
              <a:gd name="connsiteY16" fmla="*/ 960296 h 2054752"/>
              <a:gd name="connsiteX17" fmla="*/ 31774 w 155734"/>
              <a:gd name="connsiteY17" fmla="*/ 932052 h 2054752"/>
              <a:gd name="connsiteX18" fmla="*/ 38835 w 155734"/>
              <a:gd name="connsiteY18" fmla="*/ 910869 h 2054752"/>
              <a:gd name="connsiteX19" fmla="*/ 42366 w 155734"/>
              <a:gd name="connsiteY19" fmla="*/ 801424 h 2054752"/>
              <a:gd name="connsiteX20" fmla="*/ 49427 w 155734"/>
              <a:gd name="connsiteY20" fmla="*/ 766119 h 2054752"/>
              <a:gd name="connsiteX21" fmla="*/ 56488 w 155734"/>
              <a:gd name="connsiteY21" fmla="*/ 734344 h 2054752"/>
              <a:gd name="connsiteX22" fmla="*/ 60018 w 155734"/>
              <a:gd name="connsiteY22" fmla="*/ 709631 h 2054752"/>
              <a:gd name="connsiteX23" fmla="*/ 63549 w 155734"/>
              <a:gd name="connsiteY23" fmla="*/ 699039 h 2054752"/>
              <a:gd name="connsiteX24" fmla="*/ 67079 w 155734"/>
              <a:gd name="connsiteY24" fmla="*/ 649612 h 2054752"/>
              <a:gd name="connsiteX25" fmla="*/ 74140 w 155734"/>
              <a:gd name="connsiteY25" fmla="*/ 561350 h 2054752"/>
              <a:gd name="connsiteX26" fmla="*/ 77671 w 155734"/>
              <a:gd name="connsiteY26" fmla="*/ 550758 h 2054752"/>
              <a:gd name="connsiteX27" fmla="*/ 81201 w 155734"/>
              <a:gd name="connsiteY27" fmla="*/ 536636 h 2054752"/>
              <a:gd name="connsiteX28" fmla="*/ 88262 w 155734"/>
              <a:gd name="connsiteY28" fmla="*/ 526045 h 2054752"/>
              <a:gd name="connsiteX29" fmla="*/ 95323 w 155734"/>
              <a:gd name="connsiteY29" fmla="*/ 504862 h 2054752"/>
              <a:gd name="connsiteX30" fmla="*/ 98854 w 155734"/>
              <a:gd name="connsiteY30" fmla="*/ 494270 h 2054752"/>
              <a:gd name="connsiteX31" fmla="*/ 102384 w 155734"/>
              <a:gd name="connsiteY31" fmla="*/ 483679 h 2054752"/>
              <a:gd name="connsiteX32" fmla="*/ 105915 w 155734"/>
              <a:gd name="connsiteY32" fmla="*/ 444843 h 2054752"/>
              <a:gd name="connsiteX33" fmla="*/ 109445 w 155734"/>
              <a:gd name="connsiteY33" fmla="*/ 423660 h 2054752"/>
              <a:gd name="connsiteX34" fmla="*/ 112976 w 155734"/>
              <a:gd name="connsiteY34" fmla="*/ 310684 h 2054752"/>
              <a:gd name="connsiteX35" fmla="*/ 116506 w 155734"/>
              <a:gd name="connsiteY35" fmla="*/ 300092 h 2054752"/>
              <a:gd name="connsiteX36" fmla="*/ 120037 w 155734"/>
              <a:gd name="connsiteY36" fmla="*/ 282440 h 2054752"/>
              <a:gd name="connsiteX37" fmla="*/ 127098 w 155734"/>
              <a:gd name="connsiteY37" fmla="*/ 261257 h 2054752"/>
              <a:gd name="connsiteX38" fmla="*/ 130628 w 155734"/>
              <a:gd name="connsiteY38" fmla="*/ 225952 h 2054752"/>
              <a:gd name="connsiteX39" fmla="*/ 134159 w 155734"/>
              <a:gd name="connsiteY39" fmla="*/ 183586 h 2054752"/>
              <a:gd name="connsiteX40" fmla="*/ 141220 w 155734"/>
              <a:gd name="connsiteY40" fmla="*/ 162403 h 2054752"/>
              <a:gd name="connsiteX41" fmla="*/ 144750 w 155734"/>
              <a:gd name="connsiteY41" fmla="*/ 137689 h 2054752"/>
              <a:gd name="connsiteX42" fmla="*/ 148281 w 155734"/>
              <a:gd name="connsiteY42" fmla="*/ 127098 h 2054752"/>
              <a:gd name="connsiteX43" fmla="*/ 155342 w 155734"/>
              <a:gd name="connsiteY43" fmla="*/ 84732 h 2054752"/>
              <a:gd name="connsiteX44" fmla="*/ 155342 w 155734"/>
              <a:gd name="connsiteY44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32330 h 2054752"/>
              <a:gd name="connsiteX4" fmla="*/ 17652 w 155734"/>
              <a:gd name="connsiteY4" fmla="*/ 1807617 h 2054752"/>
              <a:gd name="connsiteX5" fmla="*/ 10591 w 155734"/>
              <a:gd name="connsiteY5" fmla="*/ 1740537 h 2054752"/>
              <a:gd name="connsiteX6" fmla="*/ 7061 w 155734"/>
              <a:gd name="connsiteY6" fmla="*/ 1691110 h 2054752"/>
              <a:gd name="connsiteX7" fmla="*/ 0 w 155734"/>
              <a:gd name="connsiteY7" fmla="*/ 1634622 h 2054752"/>
              <a:gd name="connsiteX8" fmla="*/ 7061 w 155734"/>
              <a:gd name="connsiteY8" fmla="*/ 1443975 h 2054752"/>
              <a:gd name="connsiteX9" fmla="*/ 10591 w 155734"/>
              <a:gd name="connsiteY9" fmla="*/ 1422792 h 2054752"/>
              <a:gd name="connsiteX10" fmla="*/ 7061 w 155734"/>
              <a:gd name="connsiteY10" fmla="*/ 1320408 h 2054752"/>
              <a:gd name="connsiteX11" fmla="*/ 3530 w 155734"/>
              <a:gd name="connsiteY11" fmla="*/ 1278041 h 2054752"/>
              <a:gd name="connsiteX12" fmla="*/ 7061 w 155734"/>
              <a:gd name="connsiteY12" fmla="*/ 1020315 h 2054752"/>
              <a:gd name="connsiteX13" fmla="*/ 14122 w 155734"/>
              <a:gd name="connsiteY13" fmla="*/ 999132 h 2054752"/>
              <a:gd name="connsiteX14" fmla="*/ 24713 w 155734"/>
              <a:gd name="connsiteY14" fmla="*/ 977949 h 2054752"/>
              <a:gd name="connsiteX15" fmla="*/ 28244 w 155734"/>
              <a:gd name="connsiteY15" fmla="*/ 960296 h 2054752"/>
              <a:gd name="connsiteX16" fmla="*/ 31774 w 155734"/>
              <a:gd name="connsiteY16" fmla="*/ 932052 h 2054752"/>
              <a:gd name="connsiteX17" fmla="*/ 38835 w 155734"/>
              <a:gd name="connsiteY17" fmla="*/ 910869 h 2054752"/>
              <a:gd name="connsiteX18" fmla="*/ 42366 w 155734"/>
              <a:gd name="connsiteY18" fmla="*/ 801424 h 2054752"/>
              <a:gd name="connsiteX19" fmla="*/ 49427 w 155734"/>
              <a:gd name="connsiteY19" fmla="*/ 766119 h 2054752"/>
              <a:gd name="connsiteX20" fmla="*/ 56488 w 155734"/>
              <a:gd name="connsiteY20" fmla="*/ 734344 h 2054752"/>
              <a:gd name="connsiteX21" fmla="*/ 60018 w 155734"/>
              <a:gd name="connsiteY21" fmla="*/ 709631 h 2054752"/>
              <a:gd name="connsiteX22" fmla="*/ 63549 w 155734"/>
              <a:gd name="connsiteY22" fmla="*/ 699039 h 2054752"/>
              <a:gd name="connsiteX23" fmla="*/ 67079 w 155734"/>
              <a:gd name="connsiteY23" fmla="*/ 649612 h 2054752"/>
              <a:gd name="connsiteX24" fmla="*/ 74140 w 155734"/>
              <a:gd name="connsiteY24" fmla="*/ 561350 h 2054752"/>
              <a:gd name="connsiteX25" fmla="*/ 77671 w 155734"/>
              <a:gd name="connsiteY25" fmla="*/ 550758 h 2054752"/>
              <a:gd name="connsiteX26" fmla="*/ 81201 w 155734"/>
              <a:gd name="connsiteY26" fmla="*/ 536636 h 2054752"/>
              <a:gd name="connsiteX27" fmla="*/ 88262 w 155734"/>
              <a:gd name="connsiteY27" fmla="*/ 526045 h 2054752"/>
              <a:gd name="connsiteX28" fmla="*/ 95323 w 155734"/>
              <a:gd name="connsiteY28" fmla="*/ 504862 h 2054752"/>
              <a:gd name="connsiteX29" fmla="*/ 98854 w 155734"/>
              <a:gd name="connsiteY29" fmla="*/ 494270 h 2054752"/>
              <a:gd name="connsiteX30" fmla="*/ 102384 w 155734"/>
              <a:gd name="connsiteY30" fmla="*/ 483679 h 2054752"/>
              <a:gd name="connsiteX31" fmla="*/ 105915 w 155734"/>
              <a:gd name="connsiteY31" fmla="*/ 444843 h 2054752"/>
              <a:gd name="connsiteX32" fmla="*/ 109445 w 155734"/>
              <a:gd name="connsiteY32" fmla="*/ 423660 h 2054752"/>
              <a:gd name="connsiteX33" fmla="*/ 112976 w 155734"/>
              <a:gd name="connsiteY33" fmla="*/ 310684 h 2054752"/>
              <a:gd name="connsiteX34" fmla="*/ 116506 w 155734"/>
              <a:gd name="connsiteY34" fmla="*/ 300092 h 2054752"/>
              <a:gd name="connsiteX35" fmla="*/ 120037 w 155734"/>
              <a:gd name="connsiteY35" fmla="*/ 282440 h 2054752"/>
              <a:gd name="connsiteX36" fmla="*/ 127098 w 155734"/>
              <a:gd name="connsiteY36" fmla="*/ 261257 h 2054752"/>
              <a:gd name="connsiteX37" fmla="*/ 130628 w 155734"/>
              <a:gd name="connsiteY37" fmla="*/ 225952 h 2054752"/>
              <a:gd name="connsiteX38" fmla="*/ 134159 w 155734"/>
              <a:gd name="connsiteY38" fmla="*/ 183586 h 2054752"/>
              <a:gd name="connsiteX39" fmla="*/ 141220 w 155734"/>
              <a:gd name="connsiteY39" fmla="*/ 162403 h 2054752"/>
              <a:gd name="connsiteX40" fmla="*/ 144750 w 155734"/>
              <a:gd name="connsiteY40" fmla="*/ 137689 h 2054752"/>
              <a:gd name="connsiteX41" fmla="*/ 148281 w 155734"/>
              <a:gd name="connsiteY41" fmla="*/ 127098 h 2054752"/>
              <a:gd name="connsiteX42" fmla="*/ 155342 w 155734"/>
              <a:gd name="connsiteY42" fmla="*/ 84732 h 2054752"/>
              <a:gd name="connsiteX43" fmla="*/ 155342 w 155734"/>
              <a:gd name="connsiteY43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17652 w 155734"/>
              <a:gd name="connsiteY3" fmla="*/ 1807617 h 2054752"/>
              <a:gd name="connsiteX4" fmla="*/ 10591 w 155734"/>
              <a:gd name="connsiteY4" fmla="*/ 1740537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0591 w 155734"/>
              <a:gd name="connsiteY4" fmla="*/ 1740537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7652 w 155734"/>
              <a:gd name="connsiteY4" fmla="*/ 1737006 h 2054752"/>
              <a:gd name="connsiteX5" fmla="*/ 7061 w 155734"/>
              <a:gd name="connsiteY5" fmla="*/ 1691110 h 2054752"/>
              <a:gd name="connsiteX6" fmla="*/ 0 w 155734"/>
              <a:gd name="connsiteY6" fmla="*/ 1634622 h 2054752"/>
              <a:gd name="connsiteX7" fmla="*/ 7061 w 155734"/>
              <a:gd name="connsiteY7" fmla="*/ 1443975 h 2054752"/>
              <a:gd name="connsiteX8" fmla="*/ 10591 w 155734"/>
              <a:gd name="connsiteY8" fmla="*/ 1422792 h 2054752"/>
              <a:gd name="connsiteX9" fmla="*/ 7061 w 155734"/>
              <a:gd name="connsiteY9" fmla="*/ 1320408 h 2054752"/>
              <a:gd name="connsiteX10" fmla="*/ 3530 w 155734"/>
              <a:gd name="connsiteY10" fmla="*/ 1278041 h 2054752"/>
              <a:gd name="connsiteX11" fmla="*/ 7061 w 155734"/>
              <a:gd name="connsiteY11" fmla="*/ 1020315 h 2054752"/>
              <a:gd name="connsiteX12" fmla="*/ 14122 w 155734"/>
              <a:gd name="connsiteY12" fmla="*/ 999132 h 2054752"/>
              <a:gd name="connsiteX13" fmla="*/ 24713 w 155734"/>
              <a:gd name="connsiteY13" fmla="*/ 977949 h 2054752"/>
              <a:gd name="connsiteX14" fmla="*/ 28244 w 155734"/>
              <a:gd name="connsiteY14" fmla="*/ 960296 h 2054752"/>
              <a:gd name="connsiteX15" fmla="*/ 31774 w 155734"/>
              <a:gd name="connsiteY15" fmla="*/ 932052 h 2054752"/>
              <a:gd name="connsiteX16" fmla="*/ 38835 w 155734"/>
              <a:gd name="connsiteY16" fmla="*/ 910869 h 2054752"/>
              <a:gd name="connsiteX17" fmla="*/ 42366 w 155734"/>
              <a:gd name="connsiteY17" fmla="*/ 801424 h 2054752"/>
              <a:gd name="connsiteX18" fmla="*/ 49427 w 155734"/>
              <a:gd name="connsiteY18" fmla="*/ 766119 h 2054752"/>
              <a:gd name="connsiteX19" fmla="*/ 56488 w 155734"/>
              <a:gd name="connsiteY19" fmla="*/ 734344 h 2054752"/>
              <a:gd name="connsiteX20" fmla="*/ 60018 w 155734"/>
              <a:gd name="connsiteY20" fmla="*/ 709631 h 2054752"/>
              <a:gd name="connsiteX21" fmla="*/ 63549 w 155734"/>
              <a:gd name="connsiteY21" fmla="*/ 699039 h 2054752"/>
              <a:gd name="connsiteX22" fmla="*/ 67079 w 155734"/>
              <a:gd name="connsiteY22" fmla="*/ 649612 h 2054752"/>
              <a:gd name="connsiteX23" fmla="*/ 74140 w 155734"/>
              <a:gd name="connsiteY23" fmla="*/ 561350 h 2054752"/>
              <a:gd name="connsiteX24" fmla="*/ 77671 w 155734"/>
              <a:gd name="connsiteY24" fmla="*/ 550758 h 2054752"/>
              <a:gd name="connsiteX25" fmla="*/ 81201 w 155734"/>
              <a:gd name="connsiteY25" fmla="*/ 536636 h 2054752"/>
              <a:gd name="connsiteX26" fmla="*/ 88262 w 155734"/>
              <a:gd name="connsiteY26" fmla="*/ 526045 h 2054752"/>
              <a:gd name="connsiteX27" fmla="*/ 95323 w 155734"/>
              <a:gd name="connsiteY27" fmla="*/ 504862 h 2054752"/>
              <a:gd name="connsiteX28" fmla="*/ 98854 w 155734"/>
              <a:gd name="connsiteY28" fmla="*/ 494270 h 2054752"/>
              <a:gd name="connsiteX29" fmla="*/ 102384 w 155734"/>
              <a:gd name="connsiteY29" fmla="*/ 483679 h 2054752"/>
              <a:gd name="connsiteX30" fmla="*/ 105915 w 155734"/>
              <a:gd name="connsiteY30" fmla="*/ 444843 h 2054752"/>
              <a:gd name="connsiteX31" fmla="*/ 109445 w 155734"/>
              <a:gd name="connsiteY31" fmla="*/ 423660 h 2054752"/>
              <a:gd name="connsiteX32" fmla="*/ 112976 w 155734"/>
              <a:gd name="connsiteY32" fmla="*/ 310684 h 2054752"/>
              <a:gd name="connsiteX33" fmla="*/ 116506 w 155734"/>
              <a:gd name="connsiteY33" fmla="*/ 300092 h 2054752"/>
              <a:gd name="connsiteX34" fmla="*/ 120037 w 155734"/>
              <a:gd name="connsiteY34" fmla="*/ 282440 h 2054752"/>
              <a:gd name="connsiteX35" fmla="*/ 127098 w 155734"/>
              <a:gd name="connsiteY35" fmla="*/ 261257 h 2054752"/>
              <a:gd name="connsiteX36" fmla="*/ 130628 w 155734"/>
              <a:gd name="connsiteY36" fmla="*/ 225952 h 2054752"/>
              <a:gd name="connsiteX37" fmla="*/ 134159 w 155734"/>
              <a:gd name="connsiteY37" fmla="*/ 183586 h 2054752"/>
              <a:gd name="connsiteX38" fmla="*/ 141220 w 155734"/>
              <a:gd name="connsiteY38" fmla="*/ 162403 h 2054752"/>
              <a:gd name="connsiteX39" fmla="*/ 144750 w 155734"/>
              <a:gd name="connsiteY39" fmla="*/ 137689 h 2054752"/>
              <a:gd name="connsiteX40" fmla="*/ 148281 w 155734"/>
              <a:gd name="connsiteY40" fmla="*/ 127098 h 2054752"/>
              <a:gd name="connsiteX41" fmla="*/ 155342 w 155734"/>
              <a:gd name="connsiteY41" fmla="*/ 84732 h 2054752"/>
              <a:gd name="connsiteX42" fmla="*/ 155342 w 155734"/>
              <a:gd name="connsiteY42" fmla="*/ 0 h 2054752"/>
              <a:gd name="connsiteX0" fmla="*/ 52957 w 155734"/>
              <a:gd name="connsiteY0" fmla="*/ 2054752 h 2054752"/>
              <a:gd name="connsiteX1" fmla="*/ 49427 w 155734"/>
              <a:gd name="connsiteY1" fmla="*/ 1980611 h 2054752"/>
              <a:gd name="connsiteX2" fmla="*/ 35305 w 155734"/>
              <a:gd name="connsiteY2" fmla="*/ 1885288 h 2054752"/>
              <a:gd name="connsiteX3" fmla="*/ 24713 w 155734"/>
              <a:gd name="connsiteY3" fmla="*/ 1804086 h 2054752"/>
              <a:gd name="connsiteX4" fmla="*/ 17652 w 155734"/>
              <a:gd name="connsiteY4" fmla="*/ 1737006 h 2054752"/>
              <a:gd name="connsiteX5" fmla="*/ 0 w 155734"/>
              <a:gd name="connsiteY5" fmla="*/ 1634622 h 2054752"/>
              <a:gd name="connsiteX6" fmla="*/ 7061 w 155734"/>
              <a:gd name="connsiteY6" fmla="*/ 1443975 h 2054752"/>
              <a:gd name="connsiteX7" fmla="*/ 10591 w 155734"/>
              <a:gd name="connsiteY7" fmla="*/ 1422792 h 2054752"/>
              <a:gd name="connsiteX8" fmla="*/ 7061 w 155734"/>
              <a:gd name="connsiteY8" fmla="*/ 1320408 h 2054752"/>
              <a:gd name="connsiteX9" fmla="*/ 3530 w 155734"/>
              <a:gd name="connsiteY9" fmla="*/ 1278041 h 2054752"/>
              <a:gd name="connsiteX10" fmla="*/ 7061 w 155734"/>
              <a:gd name="connsiteY10" fmla="*/ 1020315 h 2054752"/>
              <a:gd name="connsiteX11" fmla="*/ 14122 w 155734"/>
              <a:gd name="connsiteY11" fmla="*/ 999132 h 2054752"/>
              <a:gd name="connsiteX12" fmla="*/ 24713 w 155734"/>
              <a:gd name="connsiteY12" fmla="*/ 977949 h 2054752"/>
              <a:gd name="connsiteX13" fmla="*/ 28244 w 155734"/>
              <a:gd name="connsiteY13" fmla="*/ 960296 h 2054752"/>
              <a:gd name="connsiteX14" fmla="*/ 31774 w 155734"/>
              <a:gd name="connsiteY14" fmla="*/ 932052 h 2054752"/>
              <a:gd name="connsiteX15" fmla="*/ 38835 w 155734"/>
              <a:gd name="connsiteY15" fmla="*/ 910869 h 2054752"/>
              <a:gd name="connsiteX16" fmla="*/ 42366 w 155734"/>
              <a:gd name="connsiteY16" fmla="*/ 801424 h 2054752"/>
              <a:gd name="connsiteX17" fmla="*/ 49427 w 155734"/>
              <a:gd name="connsiteY17" fmla="*/ 766119 h 2054752"/>
              <a:gd name="connsiteX18" fmla="*/ 56488 w 155734"/>
              <a:gd name="connsiteY18" fmla="*/ 734344 h 2054752"/>
              <a:gd name="connsiteX19" fmla="*/ 60018 w 155734"/>
              <a:gd name="connsiteY19" fmla="*/ 709631 h 2054752"/>
              <a:gd name="connsiteX20" fmla="*/ 63549 w 155734"/>
              <a:gd name="connsiteY20" fmla="*/ 699039 h 2054752"/>
              <a:gd name="connsiteX21" fmla="*/ 67079 w 155734"/>
              <a:gd name="connsiteY21" fmla="*/ 649612 h 2054752"/>
              <a:gd name="connsiteX22" fmla="*/ 74140 w 155734"/>
              <a:gd name="connsiteY22" fmla="*/ 561350 h 2054752"/>
              <a:gd name="connsiteX23" fmla="*/ 77671 w 155734"/>
              <a:gd name="connsiteY23" fmla="*/ 550758 h 2054752"/>
              <a:gd name="connsiteX24" fmla="*/ 81201 w 155734"/>
              <a:gd name="connsiteY24" fmla="*/ 536636 h 2054752"/>
              <a:gd name="connsiteX25" fmla="*/ 88262 w 155734"/>
              <a:gd name="connsiteY25" fmla="*/ 526045 h 2054752"/>
              <a:gd name="connsiteX26" fmla="*/ 95323 w 155734"/>
              <a:gd name="connsiteY26" fmla="*/ 504862 h 2054752"/>
              <a:gd name="connsiteX27" fmla="*/ 98854 w 155734"/>
              <a:gd name="connsiteY27" fmla="*/ 494270 h 2054752"/>
              <a:gd name="connsiteX28" fmla="*/ 102384 w 155734"/>
              <a:gd name="connsiteY28" fmla="*/ 483679 h 2054752"/>
              <a:gd name="connsiteX29" fmla="*/ 105915 w 155734"/>
              <a:gd name="connsiteY29" fmla="*/ 444843 h 2054752"/>
              <a:gd name="connsiteX30" fmla="*/ 109445 w 155734"/>
              <a:gd name="connsiteY30" fmla="*/ 423660 h 2054752"/>
              <a:gd name="connsiteX31" fmla="*/ 112976 w 155734"/>
              <a:gd name="connsiteY31" fmla="*/ 310684 h 2054752"/>
              <a:gd name="connsiteX32" fmla="*/ 116506 w 155734"/>
              <a:gd name="connsiteY32" fmla="*/ 300092 h 2054752"/>
              <a:gd name="connsiteX33" fmla="*/ 120037 w 155734"/>
              <a:gd name="connsiteY33" fmla="*/ 282440 h 2054752"/>
              <a:gd name="connsiteX34" fmla="*/ 127098 w 155734"/>
              <a:gd name="connsiteY34" fmla="*/ 261257 h 2054752"/>
              <a:gd name="connsiteX35" fmla="*/ 130628 w 155734"/>
              <a:gd name="connsiteY35" fmla="*/ 225952 h 2054752"/>
              <a:gd name="connsiteX36" fmla="*/ 134159 w 155734"/>
              <a:gd name="connsiteY36" fmla="*/ 183586 h 2054752"/>
              <a:gd name="connsiteX37" fmla="*/ 141220 w 155734"/>
              <a:gd name="connsiteY37" fmla="*/ 162403 h 2054752"/>
              <a:gd name="connsiteX38" fmla="*/ 144750 w 155734"/>
              <a:gd name="connsiteY38" fmla="*/ 137689 h 2054752"/>
              <a:gd name="connsiteX39" fmla="*/ 148281 w 155734"/>
              <a:gd name="connsiteY39" fmla="*/ 127098 h 2054752"/>
              <a:gd name="connsiteX40" fmla="*/ 155342 w 155734"/>
              <a:gd name="connsiteY40" fmla="*/ 84732 h 2054752"/>
              <a:gd name="connsiteX41" fmla="*/ 155342 w 155734"/>
              <a:gd name="connsiteY41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1183 w 152204"/>
              <a:gd name="connsiteY12" fmla="*/ 977949 h 2054752"/>
              <a:gd name="connsiteX13" fmla="*/ 24714 w 152204"/>
              <a:gd name="connsiteY13" fmla="*/ 960296 h 2054752"/>
              <a:gd name="connsiteX14" fmla="*/ 28244 w 152204"/>
              <a:gd name="connsiteY14" fmla="*/ 932052 h 2054752"/>
              <a:gd name="connsiteX15" fmla="*/ 35305 w 152204"/>
              <a:gd name="connsiteY15" fmla="*/ 910869 h 2054752"/>
              <a:gd name="connsiteX16" fmla="*/ 38836 w 152204"/>
              <a:gd name="connsiteY16" fmla="*/ 801424 h 2054752"/>
              <a:gd name="connsiteX17" fmla="*/ 45897 w 152204"/>
              <a:gd name="connsiteY17" fmla="*/ 766119 h 2054752"/>
              <a:gd name="connsiteX18" fmla="*/ 52958 w 152204"/>
              <a:gd name="connsiteY18" fmla="*/ 734344 h 2054752"/>
              <a:gd name="connsiteX19" fmla="*/ 56488 w 152204"/>
              <a:gd name="connsiteY19" fmla="*/ 709631 h 2054752"/>
              <a:gd name="connsiteX20" fmla="*/ 60019 w 152204"/>
              <a:gd name="connsiteY20" fmla="*/ 699039 h 2054752"/>
              <a:gd name="connsiteX21" fmla="*/ 63549 w 152204"/>
              <a:gd name="connsiteY21" fmla="*/ 649612 h 2054752"/>
              <a:gd name="connsiteX22" fmla="*/ 70610 w 152204"/>
              <a:gd name="connsiteY22" fmla="*/ 561350 h 2054752"/>
              <a:gd name="connsiteX23" fmla="*/ 74141 w 152204"/>
              <a:gd name="connsiteY23" fmla="*/ 550758 h 2054752"/>
              <a:gd name="connsiteX24" fmla="*/ 77671 w 152204"/>
              <a:gd name="connsiteY24" fmla="*/ 536636 h 2054752"/>
              <a:gd name="connsiteX25" fmla="*/ 84732 w 152204"/>
              <a:gd name="connsiteY25" fmla="*/ 526045 h 2054752"/>
              <a:gd name="connsiteX26" fmla="*/ 91793 w 152204"/>
              <a:gd name="connsiteY26" fmla="*/ 504862 h 2054752"/>
              <a:gd name="connsiteX27" fmla="*/ 95324 w 152204"/>
              <a:gd name="connsiteY27" fmla="*/ 494270 h 2054752"/>
              <a:gd name="connsiteX28" fmla="*/ 98854 w 152204"/>
              <a:gd name="connsiteY28" fmla="*/ 483679 h 2054752"/>
              <a:gd name="connsiteX29" fmla="*/ 102385 w 152204"/>
              <a:gd name="connsiteY29" fmla="*/ 444843 h 2054752"/>
              <a:gd name="connsiteX30" fmla="*/ 105915 w 152204"/>
              <a:gd name="connsiteY30" fmla="*/ 423660 h 2054752"/>
              <a:gd name="connsiteX31" fmla="*/ 109446 w 152204"/>
              <a:gd name="connsiteY31" fmla="*/ 310684 h 2054752"/>
              <a:gd name="connsiteX32" fmla="*/ 112976 w 152204"/>
              <a:gd name="connsiteY32" fmla="*/ 300092 h 2054752"/>
              <a:gd name="connsiteX33" fmla="*/ 116507 w 152204"/>
              <a:gd name="connsiteY33" fmla="*/ 282440 h 2054752"/>
              <a:gd name="connsiteX34" fmla="*/ 123568 w 152204"/>
              <a:gd name="connsiteY34" fmla="*/ 261257 h 2054752"/>
              <a:gd name="connsiteX35" fmla="*/ 127098 w 152204"/>
              <a:gd name="connsiteY35" fmla="*/ 225952 h 2054752"/>
              <a:gd name="connsiteX36" fmla="*/ 130629 w 152204"/>
              <a:gd name="connsiteY36" fmla="*/ 183586 h 2054752"/>
              <a:gd name="connsiteX37" fmla="*/ 137690 w 152204"/>
              <a:gd name="connsiteY37" fmla="*/ 162403 h 2054752"/>
              <a:gd name="connsiteX38" fmla="*/ 141220 w 152204"/>
              <a:gd name="connsiteY38" fmla="*/ 137689 h 2054752"/>
              <a:gd name="connsiteX39" fmla="*/ 144751 w 152204"/>
              <a:gd name="connsiteY39" fmla="*/ 127098 h 2054752"/>
              <a:gd name="connsiteX40" fmla="*/ 151812 w 152204"/>
              <a:gd name="connsiteY40" fmla="*/ 84732 h 2054752"/>
              <a:gd name="connsiteX41" fmla="*/ 151812 w 152204"/>
              <a:gd name="connsiteY41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4714 w 152204"/>
              <a:gd name="connsiteY12" fmla="*/ 960296 h 2054752"/>
              <a:gd name="connsiteX13" fmla="*/ 28244 w 152204"/>
              <a:gd name="connsiteY13" fmla="*/ 932052 h 2054752"/>
              <a:gd name="connsiteX14" fmla="*/ 35305 w 152204"/>
              <a:gd name="connsiteY14" fmla="*/ 910869 h 2054752"/>
              <a:gd name="connsiteX15" fmla="*/ 38836 w 152204"/>
              <a:gd name="connsiteY15" fmla="*/ 801424 h 2054752"/>
              <a:gd name="connsiteX16" fmla="*/ 45897 w 152204"/>
              <a:gd name="connsiteY16" fmla="*/ 766119 h 2054752"/>
              <a:gd name="connsiteX17" fmla="*/ 52958 w 152204"/>
              <a:gd name="connsiteY17" fmla="*/ 734344 h 2054752"/>
              <a:gd name="connsiteX18" fmla="*/ 56488 w 152204"/>
              <a:gd name="connsiteY18" fmla="*/ 709631 h 2054752"/>
              <a:gd name="connsiteX19" fmla="*/ 60019 w 152204"/>
              <a:gd name="connsiteY19" fmla="*/ 699039 h 2054752"/>
              <a:gd name="connsiteX20" fmla="*/ 63549 w 152204"/>
              <a:gd name="connsiteY20" fmla="*/ 649612 h 2054752"/>
              <a:gd name="connsiteX21" fmla="*/ 70610 w 152204"/>
              <a:gd name="connsiteY21" fmla="*/ 561350 h 2054752"/>
              <a:gd name="connsiteX22" fmla="*/ 74141 w 152204"/>
              <a:gd name="connsiteY22" fmla="*/ 550758 h 2054752"/>
              <a:gd name="connsiteX23" fmla="*/ 77671 w 152204"/>
              <a:gd name="connsiteY23" fmla="*/ 536636 h 2054752"/>
              <a:gd name="connsiteX24" fmla="*/ 84732 w 152204"/>
              <a:gd name="connsiteY24" fmla="*/ 526045 h 2054752"/>
              <a:gd name="connsiteX25" fmla="*/ 91793 w 152204"/>
              <a:gd name="connsiteY25" fmla="*/ 504862 h 2054752"/>
              <a:gd name="connsiteX26" fmla="*/ 95324 w 152204"/>
              <a:gd name="connsiteY26" fmla="*/ 494270 h 2054752"/>
              <a:gd name="connsiteX27" fmla="*/ 98854 w 152204"/>
              <a:gd name="connsiteY27" fmla="*/ 483679 h 2054752"/>
              <a:gd name="connsiteX28" fmla="*/ 102385 w 152204"/>
              <a:gd name="connsiteY28" fmla="*/ 444843 h 2054752"/>
              <a:gd name="connsiteX29" fmla="*/ 105915 w 152204"/>
              <a:gd name="connsiteY29" fmla="*/ 423660 h 2054752"/>
              <a:gd name="connsiteX30" fmla="*/ 109446 w 152204"/>
              <a:gd name="connsiteY30" fmla="*/ 310684 h 2054752"/>
              <a:gd name="connsiteX31" fmla="*/ 112976 w 152204"/>
              <a:gd name="connsiteY31" fmla="*/ 300092 h 2054752"/>
              <a:gd name="connsiteX32" fmla="*/ 116507 w 152204"/>
              <a:gd name="connsiteY32" fmla="*/ 282440 h 2054752"/>
              <a:gd name="connsiteX33" fmla="*/ 123568 w 152204"/>
              <a:gd name="connsiteY33" fmla="*/ 261257 h 2054752"/>
              <a:gd name="connsiteX34" fmla="*/ 127098 w 152204"/>
              <a:gd name="connsiteY34" fmla="*/ 225952 h 2054752"/>
              <a:gd name="connsiteX35" fmla="*/ 130629 w 152204"/>
              <a:gd name="connsiteY35" fmla="*/ 183586 h 2054752"/>
              <a:gd name="connsiteX36" fmla="*/ 137690 w 152204"/>
              <a:gd name="connsiteY36" fmla="*/ 162403 h 2054752"/>
              <a:gd name="connsiteX37" fmla="*/ 141220 w 152204"/>
              <a:gd name="connsiteY37" fmla="*/ 137689 h 2054752"/>
              <a:gd name="connsiteX38" fmla="*/ 144751 w 152204"/>
              <a:gd name="connsiteY38" fmla="*/ 127098 h 2054752"/>
              <a:gd name="connsiteX39" fmla="*/ 151812 w 152204"/>
              <a:gd name="connsiteY39" fmla="*/ 84732 h 2054752"/>
              <a:gd name="connsiteX40" fmla="*/ 151812 w 152204"/>
              <a:gd name="connsiteY40" fmla="*/ 0 h 2054752"/>
              <a:gd name="connsiteX0" fmla="*/ 49427 w 152204"/>
              <a:gd name="connsiteY0" fmla="*/ 2054752 h 2054752"/>
              <a:gd name="connsiteX1" fmla="*/ 45897 w 152204"/>
              <a:gd name="connsiteY1" fmla="*/ 1980611 h 2054752"/>
              <a:gd name="connsiteX2" fmla="*/ 31775 w 152204"/>
              <a:gd name="connsiteY2" fmla="*/ 1885288 h 2054752"/>
              <a:gd name="connsiteX3" fmla="*/ 21183 w 152204"/>
              <a:gd name="connsiteY3" fmla="*/ 1804086 h 2054752"/>
              <a:gd name="connsiteX4" fmla="*/ 14122 w 152204"/>
              <a:gd name="connsiteY4" fmla="*/ 1737006 h 2054752"/>
              <a:gd name="connsiteX5" fmla="*/ 7061 w 152204"/>
              <a:gd name="connsiteY5" fmla="*/ 1616970 h 2054752"/>
              <a:gd name="connsiteX6" fmla="*/ 3531 w 152204"/>
              <a:gd name="connsiteY6" fmla="*/ 1443975 h 2054752"/>
              <a:gd name="connsiteX7" fmla="*/ 7061 w 152204"/>
              <a:gd name="connsiteY7" fmla="*/ 1422792 h 2054752"/>
              <a:gd name="connsiteX8" fmla="*/ 3531 w 152204"/>
              <a:gd name="connsiteY8" fmla="*/ 1320408 h 2054752"/>
              <a:gd name="connsiteX9" fmla="*/ 0 w 152204"/>
              <a:gd name="connsiteY9" fmla="*/ 1278041 h 2054752"/>
              <a:gd name="connsiteX10" fmla="*/ 3531 w 152204"/>
              <a:gd name="connsiteY10" fmla="*/ 1020315 h 2054752"/>
              <a:gd name="connsiteX11" fmla="*/ 10592 w 152204"/>
              <a:gd name="connsiteY11" fmla="*/ 999132 h 2054752"/>
              <a:gd name="connsiteX12" fmla="*/ 28244 w 152204"/>
              <a:gd name="connsiteY12" fmla="*/ 932052 h 2054752"/>
              <a:gd name="connsiteX13" fmla="*/ 35305 w 152204"/>
              <a:gd name="connsiteY13" fmla="*/ 910869 h 2054752"/>
              <a:gd name="connsiteX14" fmla="*/ 38836 w 152204"/>
              <a:gd name="connsiteY14" fmla="*/ 801424 h 2054752"/>
              <a:gd name="connsiteX15" fmla="*/ 45897 w 152204"/>
              <a:gd name="connsiteY15" fmla="*/ 766119 h 2054752"/>
              <a:gd name="connsiteX16" fmla="*/ 52958 w 152204"/>
              <a:gd name="connsiteY16" fmla="*/ 734344 h 2054752"/>
              <a:gd name="connsiteX17" fmla="*/ 56488 w 152204"/>
              <a:gd name="connsiteY17" fmla="*/ 709631 h 2054752"/>
              <a:gd name="connsiteX18" fmla="*/ 60019 w 152204"/>
              <a:gd name="connsiteY18" fmla="*/ 699039 h 2054752"/>
              <a:gd name="connsiteX19" fmla="*/ 63549 w 152204"/>
              <a:gd name="connsiteY19" fmla="*/ 649612 h 2054752"/>
              <a:gd name="connsiteX20" fmla="*/ 70610 w 152204"/>
              <a:gd name="connsiteY20" fmla="*/ 561350 h 2054752"/>
              <a:gd name="connsiteX21" fmla="*/ 74141 w 152204"/>
              <a:gd name="connsiteY21" fmla="*/ 550758 h 2054752"/>
              <a:gd name="connsiteX22" fmla="*/ 77671 w 152204"/>
              <a:gd name="connsiteY22" fmla="*/ 536636 h 2054752"/>
              <a:gd name="connsiteX23" fmla="*/ 84732 w 152204"/>
              <a:gd name="connsiteY23" fmla="*/ 526045 h 2054752"/>
              <a:gd name="connsiteX24" fmla="*/ 91793 w 152204"/>
              <a:gd name="connsiteY24" fmla="*/ 504862 h 2054752"/>
              <a:gd name="connsiteX25" fmla="*/ 95324 w 152204"/>
              <a:gd name="connsiteY25" fmla="*/ 494270 h 2054752"/>
              <a:gd name="connsiteX26" fmla="*/ 98854 w 152204"/>
              <a:gd name="connsiteY26" fmla="*/ 483679 h 2054752"/>
              <a:gd name="connsiteX27" fmla="*/ 102385 w 152204"/>
              <a:gd name="connsiteY27" fmla="*/ 444843 h 2054752"/>
              <a:gd name="connsiteX28" fmla="*/ 105915 w 152204"/>
              <a:gd name="connsiteY28" fmla="*/ 423660 h 2054752"/>
              <a:gd name="connsiteX29" fmla="*/ 109446 w 152204"/>
              <a:gd name="connsiteY29" fmla="*/ 310684 h 2054752"/>
              <a:gd name="connsiteX30" fmla="*/ 112976 w 152204"/>
              <a:gd name="connsiteY30" fmla="*/ 300092 h 2054752"/>
              <a:gd name="connsiteX31" fmla="*/ 116507 w 152204"/>
              <a:gd name="connsiteY31" fmla="*/ 282440 h 2054752"/>
              <a:gd name="connsiteX32" fmla="*/ 123568 w 152204"/>
              <a:gd name="connsiteY32" fmla="*/ 261257 h 2054752"/>
              <a:gd name="connsiteX33" fmla="*/ 127098 w 152204"/>
              <a:gd name="connsiteY33" fmla="*/ 225952 h 2054752"/>
              <a:gd name="connsiteX34" fmla="*/ 130629 w 152204"/>
              <a:gd name="connsiteY34" fmla="*/ 183586 h 2054752"/>
              <a:gd name="connsiteX35" fmla="*/ 137690 w 152204"/>
              <a:gd name="connsiteY35" fmla="*/ 162403 h 2054752"/>
              <a:gd name="connsiteX36" fmla="*/ 141220 w 152204"/>
              <a:gd name="connsiteY36" fmla="*/ 137689 h 2054752"/>
              <a:gd name="connsiteX37" fmla="*/ 144751 w 152204"/>
              <a:gd name="connsiteY37" fmla="*/ 127098 h 2054752"/>
              <a:gd name="connsiteX38" fmla="*/ 151812 w 152204"/>
              <a:gd name="connsiteY38" fmla="*/ 84732 h 2054752"/>
              <a:gd name="connsiteX39" fmla="*/ 151812 w 152204"/>
              <a:gd name="connsiteY39" fmla="*/ 0 h 2054752"/>
              <a:gd name="connsiteX0" fmla="*/ 49641 w 152418"/>
              <a:gd name="connsiteY0" fmla="*/ 2054752 h 2054752"/>
              <a:gd name="connsiteX1" fmla="*/ 46111 w 152418"/>
              <a:gd name="connsiteY1" fmla="*/ 1980611 h 2054752"/>
              <a:gd name="connsiteX2" fmla="*/ 31989 w 152418"/>
              <a:gd name="connsiteY2" fmla="*/ 1885288 h 2054752"/>
              <a:gd name="connsiteX3" fmla="*/ 21397 w 152418"/>
              <a:gd name="connsiteY3" fmla="*/ 1804086 h 2054752"/>
              <a:gd name="connsiteX4" fmla="*/ 14336 w 152418"/>
              <a:gd name="connsiteY4" fmla="*/ 1737006 h 2054752"/>
              <a:gd name="connsiteX5" fmla="*/ 7275 w 152418"/>
              <a:gd name="connsiteY5" fmla="*/ 1616970 h 2054752"/>
              <a:gd name="connsiteX6" fmla="*/ 3745 w 152418"/>
              <a:gd name="connsiteY6" fmla="*/ 1443975 h 2054752"/>
              <a:gd name="connsiteX7" fmla="*/ 7275 w 152418"/>
              <a:gd name="connsiteY7" fmla="*/ 1422792 h 2054752"/>
              <a:gd name="connsiteX8" fmla="*/ 3745 w 152418"/>
              <a:gd name="connsiteY8" fmla="*/ 1320408 h 2054752"/>
              <a:gd name="connsiteX9" fmla="*/ 214 w 152418"/>
              <a:gd name="connsiteY9" fmla="*/ 1278041 h 2054752"/>
              <a:gd name="connsiteX10" fmla="*/ 10806 w 152418"/>
              <a:gd name="connsiteY10" fmla="*/ 999132 h 2054752"/>
              <a:gd name="connsiteX11" fmla="*/ 28458 w 152418"/>
              <a:gd name="connsiteY11" fmla="*/ 932052 h 2054752"/>
              <a:gd name="connsiteX12" fmla="*/ 35519 w 152418"/>
              <a:gd name="connsiteY12" fmla="*/ 910869 h 2054752"/>
              <a:gd name="connsiteX13" fmla="*/ 39050 w 152418"/>
              <a:gd name="connsiteY13" fmla="*/ 801424 h 2054752"/>
              <a:gd name="connsiteX14" fmla="*/ 46111 w 152418"/>
              <a:gd name="connsiteY14" fmla="*/ 766119 h 2054752"/>
              <a:gd name="connsiteX15" fmla="*/ 53172 w 152418"/>
              <a:gd name="connsiteY15" fmla="*/ 734344 h 2054752"/>
              <a:gd name="connsiteX16" fmla="*/ 56702 w 152418"/>
              <a:gd name="connsiteY16" fmla="*/ 709631 h 2054752"/>
              <a:gd name="connsiteX17" fmla="*/ 60233 w 152418"/>
              <a:gd name="connsiteY17" fmla="*/ 699039 h 2054752"/>
              <a:gd name="connsiteX18" fmla="*/ 63763 w 152418"/>
              <a:gd name="connsiteY18" fmla="*/ 649612 h 2054752"/>
              <a:gd name="connsiteX19" fmla="*/ 70824 w 152418"/>
              <a:gd name="connsiteY19" fmla="*/ 561350 h 2054752"/>
              <a:gd name="connsiteX20" fmla="*/ 74355 w 152418"/>
              <a:gd name="connsiteY20" fmla="*/ 550758 h 2054752"/>
              <a:gd name="connsiteX21" fmla="*/ 77885 w 152418"/>
              <a:gd name="connsiteY21" fmla="*/ 536636 h 2054752"/>
              <a:gd name="connsiteX22" fmla="*/ 84946 w 152418"/>
              <a:gd name="connsiteY22" fmla="*/ 526045 h 2054752"/>
              <a:gd name="connsiteX23" fmla="*/ 92007 w 152418"/>
              <a:gd name="connsiteY23" fmla="*/ 504862 h 2054752"/>
              <a:gd name="connsiteX24" fmla="*/ 95538 w 152418"/>
              <a:gd name="connsiteY24" fmla="*/ 494270 h 2054752"/>
              <a:gd name="connsiteX25" fmla="*/ 99068 w 152418"/>
              <a:gd name="connsiteY25" fmla="*/ 483679 h 2054752"/>
              <a:gd name="connsiteX26" fmla="*/ 102599 w 152418"/>
              <a:gd name="connsiteY26" fmla="*/ 444843 h 2054752"/>
              <a:gd name="connsiteX27" fmla="*/ 106129 w 152418"/>
              <a:gd name="connsiteY27" fmla="*/ 423660 h 2054752"/>
              <a:gd name="connsiteX28" fmla="*/ 109660 w 152418"/>
              <a:gd name="connsiteY28" fmla="*/ 310684 h 2054752"/>
              <a:gd name="connsiteX29" fmla="*/ 113190 w 152418"/>
              <a:gd name="connsiteY29" fmla="*/ 300092 h 2054752"/>
              <a:gd name="connsiteX30" fmla="*/ 116721 w 152418"/>
              <a:gd name="connsiteY30" fmla="*/ 282440 h 2054752"/>
              <a:gd name="connsiteX31" fmla="*/ 123782 w 152418"/>
              <a:gd name="connsiteY31" fmla="*/ 261257 h 2054752"/>
              <a:gd name="connsiteX32" fmla="*/ 127312 w 152418"/>
              <a:gd name="connsiteY32" fmla="*/ 225952 h 2054752"/>
              <a:gd name="connsiteX33" fmla="*/ 130843 w 152418"/>
              <a:gd name="connsiteY33" fmla="*/ 183586 h 2054752"/>
              <a:gd name="connsiteX34" fmla="*/ 137904 w 152418"/>
              <a:gd name="connsiteY34" fmla="*/ 162403 h 2054752"/>
              <a:gd name="connsiteX35" fmla="*/ 141434 w 152418"/>
              <a:gd name="connsiteY35" fmla="*/ 137689 h 2054752"/>
              <a:gd name="connsiteX36" fmla="*/ 144965 w 152418"/>
              <a:gd name="connsiteY36" fmla="*/ 127098 h 2054752"/>
              <a:gd name="connsiteX37" fmla="*/ 152026 w 152418"/>
              <a:gd name="connsiteY37" fmla="*/ 84732 h 2054752"/>
              <a:gd name="connsiteX38" fmla="*/ 152026 w 152418"/>
              <a:gd name="connsiteY38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39443 w 152811"/>
              <a:gd name="connsiteY13" fmla="*/ 801424 h 2054752"/>
              <a:gd name="connsiteX14" fmla="*/ 46504 w 152811"/>
              <a:gd name="connsiteY14" fmla="*/ 766119 h 2054752"/>
              <a:gd name="connsiteX15" fmla="*/ 53565 w 152811"/>
              <a:gd name="connsiteY15" fmla="*/ 734344 h 2054752"/>
              <a:gd name="connsiteX16" fmla="*/ 57095 w 152811"/>
              <a:gd name="connsiteY16" fmla="*/ 709631 h 2054752"/>
              <a:gd name="connsiteX17" fmla="*/ 60626 w 152811"/>
              <a:gd name="connsiteY17" fmla="*/ 699039 h 2054752"/>
              <a:gd name="connsiteX18" fmla="*/ 64156 w 152811"/>
              <a:gd name="connsiteY18" fmla="*/ 649612 h 2054752"/>
              <a:gd name="connsiteX19" fmla="*/ 71217 w 152811"/>
              <a:gd name="connsiteY19" fmla="*/ 561350 h 2054752"/>
              <a:gd name="connsiteX20" fmla="*/ 74748 w 152811"/>
              <a:gd name="connsiteY20" fmla="*/ 550758 h 2054752"/>
              <a:gd name="connsiteX21" fmla="*/ 78278 w 152811"/>
              <a:gd name="connsiteY21" fmla="*/ 536636 h 2054752"/>
              <a:gd name="connsiteX22" fmla="*/ 85339 w 152811"/>
              <a:gd name="connsiteY22" fmla="*/ 526045 h 2054752"/>
              <a:gd name="connsiteX23" fmla="*/ 92400 w 152811"/>
              <a:gd name="connsiteY23" fmla="*/ 504862 h 2054752"/>
              <a:gd name="connsiteX24" fmla="*/ 95931 w 152811"/>
              <a:gd name="connsiteY24" fmla="*/ 494270 h 2054752"/>
              <a:gd name="connsiteX25" fmla="*/ 99461 w 152811"/>
              <a:gd name="connsiteY25" fmla="*/ 483679 h 2054752"/>
              <a:gd name="connsiteX26" fmla="*/ 102992 w 152811"/>
              <a:gd name="connsiteY26" fmla="*/ 444843 h 2054752"/>
              <a:gd name="connsiteX27" fmla="*/ 106522 w 152811"/>
              <a:gd name="connsiteY27" fmla="*/ 423660 h 2054752"/>
              <a:gd name="connsiteX28" fmla="*/ 110053 w 152811"/>
              <a:gd name="connsiteY28" fmla="*/ 310684 h 2054752"/>
              <a:gd name="connsiteX29" fmla="*/ 113583 w 152811"/>
              <a:gd name="connsiteY29" fmla="*/ 300092 h 2054752"/>
              <a:gd name="connsiteX30" fmla="*/ 117114 w 152811"/>
              <a:gd name="connsiteY30" fmla="*/ 282440 h 2054752"/>
              <a:gd name="connsiteX31" fmla="*/ 124175 w 152811"/>
              <a:gd name="connsiteY31" fmla="*/ 261257 h 2054752"/>
              <a:gd name="connsiteX32" fmla="*/ 127705 w 152811"/>
              <a:gd name="connsiteY32" fmla="*/ 225952 h 2054752"/>
              <a:gd name="connsiteX33" fmla="*/ 131236 w 152811"/>
              <a:gd name="connsiteY33" fmla="*/ 183586 h 2054752"/>
              <a:gd name="connsiteX34" fmla="*/ 138297 w 152811"/>
              <a:gd name="connsiteY34" fmla="*/ 162403 h 2054752"/>
              <a:gd name="connsiteX35" fmla="*/ 141827 w 152811"/>
              <a:gd name="connsiteY35" fmla="*/ 137689 h 2054752"/>
              <a:gd name="connsiteX36" fmla="*/ 145358 w 152811"/>
              <a:gd name="connsiteY36" fmla="*/ 127098 h 2054752"/>
              <a:gd name="connsiteX37" fmla="*/ 152419 w 152811"/>
              <a:gd name="connsiteY37" fmla="*/ 84732 h 2054752"/>
              <a:gd name="connsiteX38" fmla="*/ 152419 w 152811"/>
              <a:gd name="connsiteY38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6504 w 152811"/>
              <a:gd name="connsiteY13" fmla="*/ 766119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4748 w 152811"/>
              <a:gd name="connsiteY19" fmla="*/ 550758 h 2054752"/>
              <a:gd name="connsiteX20" fmla="*/ 78278 w 152811"/>
              <a:gd name="connsiteY20" fmla="*/ 536636 h 2054752"/>
              <a:gd name="connsiteX21" fmla="*/ 85339 w 152811"/>
              <a:gd name="connsiteY21" fmla="*/ 526045 h 2054752"/>
              <a:gd name="connsiteX22" fmla="*/ 92400 w 152811"/>
              <a:gd name="connsiteY22" fmla="*/ 504862 h 2054752"/>
              <a:gd name="connsiteX23" fmla="*/ 95931 w 152811"/>
              <a:gd name="connsiteY23" fmla="*/ 494270 h 2054752"/>
              <a:gd name="connsiteX24" fmla="*/ 99461 w 152811"/>
              <a:gd name="connsiteY24" fmla="*/ 483679 h 2054752"/>
              <a:gd name="connsiteX25" fmla="*/ 102992 w 152811"/>
              <a:gd name="connsiteY25" fmla="*/ 444843 h 2054752"/>
              <a:gd name="connsiteX26" fmla="*/ 106522 w 152811"/>
              <a:gd name="connsiteY26" fmla="*/ 423660 h 2054752"/>
              <a:gd name="connsiteX27" fmla="*/ 110053 w 152811"/>
              <a:gd name="connsiteY27" fmla="*/ 310684 h 2054752"/>
              <a:gd name="connsiteX28" fmla="*/ 113583 w 152811"/>
              <a:gd name="connsiteY28" fmla="*/ 300092 h 2054752"/>
              <a:gd name="connsiteX29" fmla="*/ 117114 w 152811"/>
              <a:gd name="connsiteY29" fmla="*/ 282440 h 2054752"/>
              <a:gd name="connsiteX30" fmla="*/ 124175 w 152811"/>
              <a:gd name="connsiteY30" fmla="*/ 261257 h 2054752"/>
              <a:gd name="connsiteX31" fmla="*/ 127705 w 152811"/>
              <a:gd name="connsiteY31" fmla="*/ 225952 h 2054752"/>
              <a:gd name="connsiteX32" fmla="*/ 131236 w 152811"/>
              <a:gd name="connsiteY32" fmla="*/ 183586 h 2054752"/>
              <a:gd name="connsiteX33" fmla="*/ 138297 w 152811"/>
              <a:gd name="connsiteY33" fmla="*/ 162403 h 2054752"/>
              <a:gd name="connsiteX34" fmla="*/ 141827 w 152811"/>
              <a:gd name="connsiteY34" fmla="*/ 137689 h 2054752"/>
              <a:gd name="connsiteX35" fmla="*/ 145358 w 152811"/>
              <a:gd name="connsiteY35" fmla="*/ 127098 h 2054752"/>
              <a:gd name="connsiteX36" fmla="*/ 152419 w 152811"/>
              <a:gd name="connsiteY36" fmla="*/ 84732 h 2054752"/>
              <a:gd name="connsiteX37" fmla="*/ 152419 w 152811"/>
              <a:gd name="connsiteY37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4748 w 152811"/>
              <a:gd name="connsiteY19" fmla="*/ 550758 h 2054752"/>
              <a:gd name="connsiteX20" fmla="*/ 78278 w 152811"/>
              <a:gd name="connsiteY20" fmla="*/ 536636 h 2054752"/>
              <a:gd name="connsiteX21" fmla="*/ 85339 w 152811"/>
              <a:gd name="connsiteY21" fmla="*/ 526045 h 2054752"/>
              <a:gd name="connsiteX22" fmla="*/ 92400 w 152811"/>
              <a:gd name="connsiteY22" fmla="*/ 504862 h 2054752"/>
              <a:gd name="connsiteX23" fmla="*/ 95931 w 152811"/>
              <a:gd name="connsiteY23" fmla="*/ 494270 h 2054752"/>
              <a:gd name="connsiteX24" fmla="*/ 99461 w 152811"/>
              <a:gd name="connsiteY24" fmla="*/ 483679 h 2054752"/>
              <a:gd name="connsiteX25" fmla="*/ 102992 w 152811"/>
              <a:gd name="connsiteY25" fmla="*/ 444843 h 2054752"/>
              <a:gd name="connsiteX26" fmla="*/ 106522 w 152811"/>
              <a:gd name="connsiteY26" fmla="*/ 423660 h 2054752"/>
              <a:gd name="connsiteX27" fmla="*/ 110053 w 152811"/>
              <a:gd name="connsiteY27" fmla="*/ 310684 h 2054752"/>
              <a:gd name="connsiteX28" fmla="*/ 113583 w 152811"/>
              <a:gd name="connsiteY28" fmla="*/ 300092 h 2054752"/>
              <a:gd name="connsiteX29" fmla="*/ 117114 w 152811"/>
              <a:gd name="connsiteY29" fmla="*/ 282440 h 2054752"/>
              <a:gd name="connsiteX30" fmla="*/ 124175 w 152811"/>
              <a:gd name="connsiteY30" fmla="*/ 261257 h 2054752"/>
              <a:gd name="connsiteX31" fmla="*/ 127705 w 152811"/>
              <a:gd name="connsiteY31" fmla="*/ 225952 h 2054752"/>
              <a:gd name="connsiteX32" fmla="*/ 131236 w 152811"/>
              <a:gd name="connsiteY32" fmla="*/ 183586 h 2054752"/>
              <a:gd name="connsiteX33" fmla="*/ 138297 w 152811"/>
              <a:gd name="connsiteY33" fmla="*/ 162403 h 2054752"/>
              <a:gd name="connsiteX34" fmla="*/ 141827 w 152811"/>
              <a:gd name="connsiteY34" fmla="*/ 137689 h 2054752"/>
              <a:gd name="connsiteX35" fmla="*/ 145358 w 152811"/>
              <a:gd name="connsiteY35" fmla="*/ 127098 h 2054752"/>
              <a:gd name="connsiteX36" fmla="*/ 152419 w 152811"/>
              <a:gd name="connsiteY36" fmla="*/ 84732 h 2054752"/>
              <a:gd name="connsiteX37" fmla="*/ 152419 w 152811"/>
              <a:gd name="connsiteY37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8278 w 152811"/>
              <a:gd name="connsiteY19" fmla="*/ 536636 h 2054752"/>
              <a:gd name="connsiteX20" fmla="*/ 85339 w 152811"/>
              <a:gd name="connsiteY20" fmla="*/ 526045 h 2054752"/>
              <a:gd name="connsiteX21" fmla="*/ 92400 w 152811"/>
              <a:gd name="connsiteY21" fmla="*/ 504862 h 2054752"/>
              <a:gd name="connsiteX22" fmla="*/ 95931 w 152811"/>
              <a:gd name="connsiteY22" fmla="*/ 494270 h 2054752"/>
              <a:gd name="connsiteX23" fmla="*/ 99461 w 152811"/>
              <a:gd name="connsiteY23" fmla="*/ 483679 h 2054752"/>
              <a:gd name="connsiteX24" fmla="*/ 102992 w 152811"/>
              <a:gd name="connsiteY24" fmla="*/ 444843 h 2054752"/>
              <a:gd name="connsiteX25" fmla="*/ 106522 w 152811"/>
              <a:gd name="connsiteY25" fmla="*/ 423660 h 2054752"/>
              <a:gd name="connsiteX26" fmla="*/ 110053 w 152811"/>
              <a:gd name="connsiteY26" fmla="*/ 310684 h 2054752"/>
              <a:gd name="connsiteX27" fmla="*/ 113583 w 152811"/>
              <a:gd name="connsiteY27" fmla="*/ 300092 h 2054752"/>
              <a:gd name="connsiteX28" fmla="*/ 117114 w 152811"/>
              <a:gd name="connsiteY28" fmla="*/ 282440 h 2054752"/>
              <a:gd name="connsiteX29" fmla="*/ 124175 w 152811"/>
              <a:gd name="connsiteY29" fmla="*/ 261257 h 2054752"/>
              <a:gd name="connsiteX30" fmla="*/ 127705 w 152811"/>
              <a:gd name="connsiteY30" fmla="*/ 225952 h 2054752"/>
              <a:gd name="connsiteX31" fmla="*/ 131236 w 152811"/>
              <a:gd name="connsiteY31" fmla="*/ 183586 h 2054752"/>
              <a:gd name="connsiteX32" fmla="*/ 138297 w 152811"/>
              <a:gd name="connsiteY32" fmla="*/ 162403 h 2054752"/>
              <a:gd name="connsiteX33" fmla="*/ 141827 w 152811"/>
              <a:gd name="connsiteY33" fmla="*/ 137689 h 2054752"/>
              <a:gd name="connsiteX34" fmla="*/ 145358 w 152811"/>
              <a:gd name="connsiteY34" fmla="*/ 127098 h 2054752"/>
              <a:gd name="connsiteX35" fmla="*/ 152419 w 152811"/>
              <a:gd name="connsiteY35" fmla="*/ 84732 h 2054752"/>
              <a:gd name="connsiteX36" fmla="*/ 152419 w 152811"/>
              <a:gd name="connsiteY36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78278 w 152811"/>
              <a:gd name="connsiteY19" fmla="*/ 536636 h 2054752"/>
              <a:gd name="connsiteX20" fmla="*/ 92400 w 152811"/>
              <a:gd name="connsiteY20" fmla="*/ 504862 h 2054752"/>
              <a:gd name="connsiteX21" fmla="*/ 95931 w 152811"/>
              <a:gd name="connsiteY21" fmla="*/ 494270 h 2054752"/>
              <a:gd name="connsiteX22" fmla="*/ 99461 w 152811"/>
              <a:gd name="connsiteY22" fmla="*/ 483679 h 2054752"/>
              <a:gd name="connsiteX23" fmla="*/ 102992 w 152811"/>
              <a:gd name="connsiteY23" fmla="*/ 444843 h 2054752"/>
              <a:gd name="connsiteX24" fmla="*/ 106522 w 152811"/>
              <a:gd name="connsiteY24" fmla="*/ 423660 h 2054752"/>
              <a:gd name="connsiteX25" fmla="*/ 110053 w 152811"/>
              <a:gd name="connsiteY25" fmla="*/ 310684 h 2054752"/>
              <a:gd name="connsiteX26" fmla="*/ 113583 w 152811"/>
              <a:gd name="connsiteY26" fmla="*/ 300092 h 2054752"/>
              <a:gd name="connsiteX27" fmla="*/ 117114 w 152811"/>
              <a:gd name="connsiteY27" fmla="*/ 282440 h 2054752"/>
              <a:gd name="connsiteX28" fmla="*/ 124175 w 152811"/>
              <a:gd name="connsiteY28" fmla="*/ 261257 h 2054752"/>
              <a:gd name="connsiteX29" fmla="*/ 127705 w 152811"/>
              <a:gd name="connsiteY29" fmla="*/ 225952 h 2054752"/>
              <a:gd name="connsiteX30" fmla="*/ 131236 w 152811"/>
              <a:gd name="connsiteY30" fmla="*/ 183586 h 2054752"/>
              <a:gd name="connsiteX31" fmla="*/ 138297 w 152811"/>
              <a:gd name="connsiteY31" fmla="*/ 162403 h 2054752"/>
              <a:gd name="connsiteX32" fmla="*/ 141827 w 152811"/>
              <a:gd name="connsiteY32" fmla="*/ 137689 h 2054752"/>
              <a:gd name="connsiteX33" fmla="*/ 145358 w 152811"/>
              <a:gd name="connsiteY33" fmla="*/ 127098 h 2054752"/>
              <a:gd name="connsiteX34" fmla="*/ 152419 w 152811"/>
              <a:gd name="connsiteY34" fmla="*/ 84732 h 2054752"/>
              <a:gd name="connsiteX35" fmla="*/ 152419 w 152811"/>
              <a:gd name="connsiteY35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1217 w 152811"/>
              <a:gd name="connsiteY18" fmla="*/ 561350 h 2054752"/>
              <a:gd name="connsiteX19" fmla="*/ 92400 w 152811"/>
              <a:gd name="connsiteY19" fmla="*/ 504862 h 2054752"/>
              <a:gd name="connsiteX20" fmla="*/ 95931 w 152811"/>
              <a:gd name="connsiteY20" fmla="*/ 494270 h 2054752"/>
              <a:gd name="connsiteX21" fmla="*/ 99461 w 152811"/>
              <a:gd name="connsiteY21" fmla="*/ 483679 h 2054752"/>
              <a:gd name="connsiteX22" fmla="*/ 102992 w 152811"/>
              <a:gd name="connsiteY22" fmla="*/ 444843 h 2054752"/>
              <a:gd name="connsiteX23" fmla="*/ 106522 w 152811"/>
              <a:gd name="connsiteY23" fmla="*/ 423660 h 2054752"/>
              <a:gd name="connsiteX24" fmla="*/ 110053 w 152811"/>
              <a:gd name="connsiteY24" fmla="*/ 310684 h 2054752"/>
              <a:gd name="connsiteX25" fmla="*/ 113583 w 152811"/>
              <a:gd name="connsiteY25" fmla="*/ 300092 h 2054752"/>
              <a:gd name="connsiteX26" fmla="*/ 117114 w 152811"/>
              <a:gd name="connsiteY26" fmla="*/ 282440 h 2054752"/>
              <a:gd name="connsiteX27" fmla="*/ 124175 w 152811"/>
              <a:gd name="connsiteY27" fmla="*/ 261257 h 2054752"/>
              <a:gd name="connsiteX28" fmla="*/ 127705 w 152811"/>
              <a:gd name="connsiteY28" fmla="*/ 225952 h 2054752"/>
              <a:gd name="connsiteX29" fmla="*/ 131236 w 152811"/>
              <a:gd name="connsiteY29" fmla="*/ 183586 h 2054752"/>
              <a:gd name="connsiteX30" fmla="*/ 138297 w 152811"/>
              <a:gd name="connsiteY30" fmla="*/ 162403 h 2054752"/>
              <a:gd name="connsiteX31" fmla="*/ 141827 w 152811"/>
              <a:gd name="connsiteY31" fmla="*/ 137689 h 2054752"/>
              <a:gd name="connsiteX32" fmla="*/ 145358 w 152811"/>
              <a:gd name="connsiteY32" fmla="*/ 127098 h 2054752"/>
              <a:gd name="connsiteX33" fmla="*/ 152419 w 152811"/>
              <a:gd name="connsiteY33" fmla="*/ 84732 h 2054752"/>
              <a:gd name="connsiteX34" fmla="*/ 152419 w 152811"/>
              <a:gd name="connsiteY34" fmla="*/ 0 h 2054752"/>
              <a:gd name="connsiteX0" fmla="*/ 50034 w 152811"/>
              <a:gd name="connsiteY0" fmla="*/ 2054752 h 2054752"/>
              <a:gd name="connsiteX1" fmla="*/ 46504 w 152811"/>
              <a:gd name="connsiteY1" fmla="*/ 1980611 h 2054752"/>
              <a:gd name="connsiteX2" fmla="*/ 32382 w 152811"/>
              <a:gd name="connsiteY2" fmla="*/ 1885288 h 2054752"/>
              <a:gd name="connsiteX3" fmla="*/ 21790 w 152811"/>
              <a:gd name="connsiteY3" fmla="*/ 1804086 h 2054752"/>
              <a:gd name="connsiteX4" fmla="*/ 14729 w 152811"/>
              <a:gd name="connsiteY4" fmla="*/ 1737006 h 2054752"/>
              <a:gd name="connsiteX5" fmla="*/ 7668 w 152811"/>
              <a:gd name="connsiteY5" fmla="*/ 1616970 h 2054752"/>
              <a:gd name="connsiteX6" fmla="*/ 4138 w 152811"/>
              <a:gd name="connsiteY6" fmla="*/ 1443975 h 2054752"/>
              <a:gd name="connsiteX7" fmla="*/ 7668 w 152811"/>
              <a:gd name="connsiteY7" fmla="*/ 1422792 h 2054752"/>
              <a:gd name="connsiteX8" fmla="*/ 4138 w 152811"/>
              <a:gd name="connsiteY8" fmla="*/ 1320408 h 2054752"/>
              <a:gd name="connsiteX9" fmla="*/ 607 w 152811"/>
              <a:gd name="connsiteY9" fmla="*/ 1278041 h 2054752"/>
              <a:gd name="connsiteX10" fmla="*/ 18260 w 152811"/>
              <a:gd name="connsiteY10" fmla="*/ 1016784 h 2054752"/>
              <a:gd name="connsiteX11" fmla="*/ 28851 w 152811"/>
              <a:gd name="connsiteY11" fmla="*/ 932052 h 2054752"/>
              <a:gd name="connsiteX12" fmla="*/ 35912 w 152811"/>
              <a:gd name="connsiteY12" fmla="*/ 910869 h 2054752"/>
              <a:gd name="connsiteX13" fmla="*/ 42974 w 152811"/>
              <a:gd name="connsiteY13" fmla="*/ 797894 h 2054752"/>
              <a:gd name="connsiteX14" fmla="*/ 53565 w 152811"/>
              <a:gd name="connsiteY14" fmla="*/ 734344 h 2054752"/>
              <a:gd name="connsiteX15" fmla="*/ 57095 w 152811"/>
              <a:gd name="connsiteY15" fmla="*/ 709631 h 2054752"/>
              <a:gd name="connsiteX16" fmla="*/ 60626 w 152811"/>
              <a:gd name="connsiteY16" fmla="*/ 699039 h 2054752"/>
              <a:gd name="connsiteX17" fmla="*/ 64156 w 152811"/>
              <a:gd name="connsiteY17" fmla="*/ 649612 h 2054752"/>
              <a:gd name="connsiteX18" fmla="*/ 74747 w 152811"/>
              <a:gd name="connsiteY18" fmla="*/ 579003 h 2054752"/>
              <a:gd name="connsiteX19" fmla="*/ 92400 w 152811"/>
              <a:gd name="connsiteY19" fmla="*/ 504862 h 2054752"/>
              <a:gd name="connsiteX20" fmla="*/ 95931 w 152811"/>
              <a:gd name="connsiteY20" fmla="*/ 494270 h 2054752"/>
              <a:gd name="connsiteX21" fmla="*/ 99461 w 152811"/>
              <a:gd name="connsiteY21" fmla="*/ 483679 h 2054752"/>
              <a:gd name="connsiteX22" fmla="*/ 102992 w 152811"/>
              <a:gd name="connsiteY22" fmla="*/ 444843 h 2054752"/>
              <a:gd name="connsiteX23" fmla="*/ 106522 w 152811"/>
              <a:gd name="connsiteY23" fmla="*/ 423660 h 2054752"/>
              <a:gd name="connsiteX24" fmla="*/ 110053 w 152811"/>
              <a:gd name="connsiteY24" fmla="*/ 310684 h 2054752"/>
              <a:gd name="connsiteX25" fmla="*/ 113583 w 152811"/>
              <a:gd name="connsiteY25" fmla="*/ 300092 h 2054752"/>
              <a:gd name="connsiteX26" fmla="*/ 117114 w 152811"/>
              <a:gd name="connsiteY26" fmla="*/ 282440 h 2054752"/>
              <a:gd name="connsiteX27" fmla="*/ 124175 w 152811"/>
              <a:gd name="connsiteY27" fmla="*/ 261257 h 2054752"/>
              <a:gd name="connsiteX28" fmla="*/ 127705 w 152811"/>
              <a:gd name="connsiteY28" fmla="*/ 225952 h 2054752"/>
              <a:gd name="connsiteX29" fmla="*/ 131236 w 152811"/>
              <a:gd name="connsiteY29" fmla="*/ 183586 h 2054752"/>
              <a:gd name="connsiteX30" fmla="*/ 138297 w 152811"/>
              <a:gd name="connsiteY30" fmla="*/ 162403 h 2054752"/>
              <a:gd name="connsiteX31" fmla="*/ 141827 w 152811"/>
              <a:gd name="connsiteY31" fmla="*/ 137689 h 2054752"/>
              <a:gd name="connsiteX32" fmla="*/ 145358 w 152811"/>
              <a:gd name="connsiteY32" fmla="*/ 127098 h 2054752"/>
              <a:gd name="connsiteX33" fmla="*/ 152419 w 152811"/>
              <a:gd name="connsiteY33" fmla="*/ 84732 h 2054752"/>
              <a:gd name="connsiteX34" fmla="*/ 152419 w 152811"/>
              <a:gd name="connsiteY34" fmla="*/ 0 h 205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2811" h="2054752">
                <a:moveTo>
                  <a:pt x="50034" y="2054752"/>
                </a:moveTo>
                <a:cubicBezTo>
                  <a:pt x="48857" y="2030038"/>
                  <a:pt x="49446" y="2008855"/>
                  <a:pt x="46504" y="1980611"/>
                </a:cubicBezTo>
                <a:cubicBezTo>
                  <a:pt x="43562" y="1952367"/>
                  <a:pt x="36501" y="1914709"/>
                  <a:pt x="32382" y="1885288"/>
                </a:cubicBezTo>
                <a:cubicBezTo>
                  <a:pt x="28263" y="1855867"/>
                  <a:pt x="25909" y="1828211"/>
                  <a:pt x="21790" y="1804086"/>
                </a:cubicBezTo>
                <a:cubicBezTo>
                  <a:pt x="17671" y="1779961"/>
                  <a:pt x="17083" y="1768192"/>
                  <a:pt x="14729" y="1737006"/>
                </a:cubicBezTo>
                <a:cubicBezTo>
                  <a:pt x="12375" y="1705820"/>
                  <a:pt x="9433" y="1665808"/>
                  <a:pt x="7668" y="1616970"/>
                </a:cubicBezTo>
                <a:cubicBezTo>
                  <a:pt x="9115" y="1556200"/>
                  <a:pt x="4138" y="1476338"/>
                  <a:pt x="4138" y="1443975"/>
                </a:cubicBezTo>
                <a:cubicBezTo>
                  <a:pt x="4138" y="1411612"/>
                  <a:pt x="6491" y="1429853"/>
                  <a:pt x="7668" y="1422792"/>
                </a:cubicBezTo>
                <a:cubicBezTo>
                  <a:pt x="6491" y="1388664"/>
                  <a:pt x="5802" y="1354516"/>
                  <a:pt x="4138" y="1320408"/>
                </a:cubicBezTo>
                <a:cubicBezTo>
                  <a:pt x="3448" y="1306254"/>
                  <a:pt x="-1747" y="1328645"/>
                  <a:pt x="607" y="1278041"/>
                </a:cubicBezTo>
                <a:cubicBezTo>
                  <a:pt x="2961" y="1227437"/>
                  <a:pt x="13553" y="1074449"/>
                  <a:pt x="18260" y="1016784"/>
                </a:cubicBezTo>
                <a:cubicBezTo>
                  <a:pt x="22967" y="959119"/>
                  <a:pt x="25909" y="949704"/>
                  <a:pt x="28851" y="932052"/>
                </a:cubicBezTo>
                <a:cubicBezTo>
                  <a:pt x="31793" y="914400"/>
                  <a:pt x="33558" y="933229"/>
                  <a:pt x="35912" y="910869"/>
                </a:cubicBezTo>
                <a:cubicBezTo>
                  <a:pt x="38266" y="888509"/>
                  <a:pt x="40032" y="827315"/>
                  <a:pt x="42974" y="797894"/>
                </a:cubicBezTo>
                <a:cubicBezTo>
                  <a:pt x="45916" y="768473"/>
                  <a:pt x="46693" y="754959"/>
                  <a:pt x="53565" y="734344"/>
                </a:cubicBezTo>
                <a:cubicBezTo>
                  <a:pt x="54742" y="726106"/>
                  <a:pt x="55463" y="717791"/>
                  <a:pt x="57095" y="709631"/>
                </a:cubicBezTo>
                <a:cubicBezTo>
                  <a:pt x="57825" y="705982"/>
                  <a:pt x="60191" y="702735"/>
                  <a:pt x="60626" y="699039"/>
                </a:cubicBezTo>
                <a:cubicBezTo>
                  <a:pt x="62556" y="682635"/>
                  <a:pt x="61802" y="669618"/>
                  <a:pt x="64156" y="649612"/>
                </a:cubicBezTo>
                <a:cubicBezTo>
                  <a:pt x="66510" y="629606"/>
                  <a:pt x="70040" y="603128"/>
                  <a:pt x="74747" y="579003"/>
                </a:cubicBezTo>
                <a:cubicBezTo>
                  <a:pt x="79454" y="554878"/>
                  <a:pt x="88869" y="518984"/>
                  <a:pt x="92400" y="504862"/>
                </a:cubicBezTo>
                <a:cubicBezTo>
                  <a:pt x="95931" y="490740"/>
                  <a:pt x="94754" y="497801"/>
                  <a:pt x="95931" y="494270"/>
                </a:cubicBezTo>
                <a:lnTo>
                  <a:pt x="99461" y="483679"/>
                </a:lnTo>
                <a:cubicBezTo>
                  <a:pt x="100638" y="470734"/>
                  <a:pt x="101473" y="457753"/>
                  <a:pt x="102992" y="444843"/>
                </a:cubicBezTo>
                <a:cubicBezTo>
                  <a:pt x="103828" y="437734"/>
                  <a:pt x="106146" y="430808"/>
                  <a:pt x="106522" y="423660"/>
                </a:cubicBezTo>
                <a:cubicBezTo>
                  <a:pt x="108502" y="386035"/>
                  <a:pt x="107904" y="348300"/>
                  <a:pt x="110053" y="310684"/>
                </a:cubicBezTo>
                <a:cubicBezTo>
                  <a:pt x="110265" y="306968"/>
                  <a:pt x="112680" y="303702"/>
                  <a:pt x="113583" y="300092"/>
                </a:cubicBezTo>
                <a:cubicBezTo>
                  <a:pt x="115038" y="294271"/>
                  <a:pt x="115535" y="288229"/>
                  <a:pt x="117114" y="282440"/>
                </a:cubicBezTo>
                <a:cubicBezTo>
                  <a:pt x="119072" y="275259"/>
                  <a:pt x="124175" y="261257"/>
                  <a:pt x="124175" y="261257"/>
                </a:cubicBezTo>
                <a:cubicBezTo>
                  <a:pt x="125352" y="249489"/>
                  <a:pt x="126634" y="237730"/>
                  <a:pt x="127705" y="225952"/>
                </a:cubicBezTo>
                <a:cubicBezTo>
                  <a:pt x="128988" y="211839"/>
                  <a:pt x="128906" y="197564"/>
                  <a:pt x="131236" y="183586"/>
                </a:cubicBezTo>
                <a:cubicBezTo>
                  <a:pt x="132460" y="176244"/>
                  <a:pt x="138297" y="162403"/>
                  <a:pt x="138297" y="162403"/>
                </a:cubicBezTo>
                <a:cubicBezTo>
                  <a:pt x="139474" y="154165"/>
                  <a:pt x="140195" y="145849"/>
                  <a:pt x="141827" y="137689"/>
                </a:cubicBezTo>
                <a:cubicBezTo>
                  <a:pt x="142557" y="134040"/>
                  <a:pt x="144336" y="130676"/>
                  <a:pt x="145358" y="127098"/>
                </a:cubicBezTo>
                <a:cubicBezTo>
                  <a:pt x="149307" y="113278"/>
                  <a:pt x="151967" y="99200"/>
                  <a:pt x="152419" y="84732"/>
                </a:cubicBezTo>
                <a:cubicBezTo>
                  <a:pt x="153301" y="56502"/>
                  <a:pt x="152419" y="28244"/>
                  <a:pt x="152419" y="0"/>
                </a:cubicBezTo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152400" y="457200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/>
              <a:t>Radius-height quadrant averages of reflectivity (shaded, dBZ), tangential wind (contour, m/s) and M surface passing through 2-km RMW (solid) and axis of peak reflectivity (dashed) for upshear-left quadrant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475" y="4997450"/>
            <a:ext cx="887253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Deep layer of high reflectivity in USL quadrant on 9/14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Inward-sloping RMW below 10 km, coincident with reflectivity axis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Significant difference in slope of </a:t>
            </a:r>
            <a:r>
              <a:rPr lang="en-US" sz="1600" dirty="0" err="1">
                <a:solidFill>
                  <a:prstClr val="black"/>
                </a:solidFill>
                <a:latin typeface="+mn-lt"/>
              </a:rPr>
              <a:t>dBZ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 and M surfaces during intensifying phase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For 16 Sept, shallower reflectivity in USL 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quadrant, </a:t>
            </a:r>
            <a:r>
              <a:rPr lang="en-US" sz="1600" dirty="0" err="1" smtClean="0">
                <a:solidFill>
                  <a:prstClr val="black"/>
                </a:solidFill>
                <a:latin typeface="+mn-lt"/>
              </a:rPr>
              <a:t>dBZ</a:t>
            </a: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+mn-lt"/>
              </a:rPr>
              <a:t>and M surface slopes closer to each other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+mn-lt"/>
              </a:rPr>
              <a:t>Similar to Doppler composite results of Hazelton et al. (2015), Earl case study of Rogers et al. (2015)</a:t>
            </a:r>
          </a:p>
        </p:txBody>
      </p:sp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1827213" y="1077913"/>
            <a:ext cx="1239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14 Sept</a:t>
            </a: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5943600" y="1098550"/>
            <a:ext cx="1238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u="sng"/>
              <a:t>16 Sept</a:t>
            </a:r>
          </a:p>
        </p:txBody>
      </p:sp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68263" y="11113"/>
            <a:ext cx="89995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</a:rPr>
              <a:t>Convective structure within context of vortex structure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75245" y="2372733"/>
            <a:ext cx="287258" cy="1409130"/>
            <a:chOff x="4204648" y="1459389"/>
            <a:chExt cx="287258" cy="1259389"/>
          </a:xfrm>
        </p:grpSpPr>
        <p:sp>
          <p:nvSpPr>
            <p:cNvPr id="15" name="Rectangle 14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33"/>
            <p:cNvGrpSpPr/>
            <p:nvPr/>
          </p:nvGrpSpPr>
          <p:grpSpPr>
            <a:xfrm>
              <a:off x="4204648" y="1459389"/>
              <a:ext cx="287258" cy="1259389"/>
              <a:chOff x="4204648" y="1459389"/>
              <a:chExt cx="287258" cy="1259389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204648" y="1459389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204648" y="163843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204648" y="181699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204648" y="200195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204648" y="2167595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204648" y="234525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204648" y="2526228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8594474" y="2372833"/>
            <a:ext cx="287258" cy="1409130"/>
            <a:chOff x="4204648" y="1459389"/>
            <a:chExt cx="287258" cy="1259389"/>
          </a:xfrm>
        </p:grpSpPr>
        <p:sp>
          <p:nvSpPr>
            <p:cNvPr id="26" name="Rectangle 25"/>
            <p:cNvSpPr/>
            <p:nvPr/>
          </p:nvSpPr>
          <p:spPr>
            <a:xfrm>
              <a:off x="4267200" y="1524000"/>
              <a:ext cx="166048" cy="11634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33"/>
            <p:cNvGrpSpPr/>
            <p:nvPr/>
          </p:nvGrpSpPr>
          <p:grpSpPr>
            <a:xfrm>
              <a:off x="4204648" y="1459389"/>
              <a:ext cx="287258" cy="1259389"/>
              <a:chOff x="4204648" y="1459389"/>
              <a:chExt cx="287258" cy="125938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204648" y="1459389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204648" y="163843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32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204648" y="181699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28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204648" y="2001957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24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204648" y="2167595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20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204648" y="2345254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16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4204648" y="2526228"/>
                <a:ext cx="287258" cy="192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</a:rPr>
                  <a:t>12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1752600" y="328826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191904" y="2065360"/>
            <a:ext cx="54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dBZ</a:t>
            </a:r>
            <a:endParaRPr 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5929952" y="3100612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</a:t>
            </a:r>
            <a:endParaRPr 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5410945" y="2602468"/>
            <a:ext cx="54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dBZ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692780" y="1740188"/>
            <a:ext cx="3723309" cy="3231921"/>
            <a:chOff x="692780" y="1949678"/>
            <a:chExt cx="3723309" cy="3231921"/>
          </a:xfrm>
        </p:grpSpPr>
        <p:sp>
          <p:nvSpPr>
            <p:cNvPr id="18" name="Rectangle 17"/>
            <p:cNvSpPr/>
            <p:nvPr/>
          </p:nvSpPr>
          <p:spPr>
            <a:xfrm>
              <a:off x="762000" y="1949678"/>
              <a:ext cx="3654089" cy="3231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082" b="68849"/>
            <a:stretch/>
          </p:blipFill>
          <p:spPr>
            <a:xfrm>
              <a:off x="1137782" y="2039193"/>
              <a:ext cx="3046546" cy="2761407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2536428" y="4791121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837228" y="479182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221470" y="4796038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V="1">
              <a:off x="1113532" y="408492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V="1">
              <a:off x="1113532" y="3386482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V="1">
              <a:off x="1113532" y="2721752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418737" y="480532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078730" y="480532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59588" y="480111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59544" y="4805328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65316" y="4805328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7329" y="3304422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9621" y="2639692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59621" y="194967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5957" y="4003159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5957" y="4687613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88859" y="4944655"/>
              <a:ext cx="848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2780" y="3001514"/>
              <a:ext cx="307777" cy="7559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495670" y="1736810"/>
            <a:ext cx="3733930" cy="3231921"/>
            <a:chOff x="4495670" y="1946300"/>
            <a:chExt cx="3733930" cy="3231921"/>
          </a:xfrm>
        </p:grpSpPr>
        <p:sp>
          <p:nvSpPr>
            <p:cNvPr id="31" name="Rectangle 30"/>
            <p:cNvSpPr/>
            <p:nvPr/>
          </p:nvSpPr>
          <p:spPr>
            <a:xfrm>
              <a:off x="4575511" y="1946300"/>
              <a:ext cx="3654089" cy="32319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2124" r="54389" b="26135"/>
            <a:stretch/>
          </p:blipFill>
          <p:spPr>
            <a:xfrm>
              <a:off x="4918679" y="2057400"/>
              <a:ext cx="3019211" cy="2743200"/>
            </a:xfrm>
            <a:prstGeom prst="rect">
              <a:avLst/>
            </a:prstGeom>
          </p:spPr>
        </p:pic>
        <p:cxnSp>
          <p:nvCxnSpPr>
            <p:cNvPr id="32" name="Straight Connector 31"/>
            <p:cNvCxnSpPr/>
            <p:nvPr/>
          </p:nvCxnSpPr>
          <p:spPr>
            <a:xfrm flipV="1">
              <a:off x="6339318" y="4802283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640118" y="4802986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7024360" y="4807200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V="1">
              <a:off x="4916422" y="4096086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 flipV="1">
              <a:off x="4916422" y="339764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V="1">
              <a:off x="4916422" y="2732914"/>
              <a:ext cx="295" cy="516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221627" y="481649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881620" y="481649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562478" y="481649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62434" y="48164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68206" y="48164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20219" y="3315584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62511" y="265085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662511" y="196084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28847" y="4014321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-36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628847" y="4698775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-72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991749" y="4955817"/>
              <a:ext cx="848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495670" y="3012676"/>
              <a:ext cx="307777" cy="7559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072660" y="204245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72660" y="220327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72660" y="235567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72660" y="250894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72660" y="26697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072660" y="28221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72660" y="296949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72660" y="313032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072660" y="328272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072660" y="343176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072660" y="359259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72660" y="374499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72660" y="389318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072660" y="404558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55748" y="4337226"/>
            <a:ext cx="38343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842098" y="205407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842098" y="221489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842098" y="236729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42098" y="252056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842098" y="268138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842098" y="283378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842098" y="298111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842098" y="314194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842098" y="329434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842098" y="3443388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842098" y="360421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842098" y="3756616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842098" y="390480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842098" y="4057202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725186" y="4337626"/>
            <a:ext cx="38343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dBZ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3"/>
          <p:cNvSpPr txBox="1">
            <a:spLocks noChangeArrowheads="1"/>
          </p:cNvSpPr>
          <p:nvPr/>
        </p:nvSpPr>
        <p:spPr bwMode="auto">
          <a:xfrm>
            <a:off x="335514" y="80963"/>
            <a:ext cx="82750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1. Do we see a similar distribution for deep convection?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88893" y="1143000"/>
            <a:ext cx="537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P-3 lower fuselage (LF) images at ~2.5 km altitude</a:t>
            </a:r>
            <a:endParaRPr lang="en-US" sz="2000" i="1" dirty="0"/>
          </a:p>
        </p:txBody>
      </p:sp>
      <p:sp>
        <p:nvSpPr>
          <p:cNvPr id="85" name="TextBox 84"/>
          <p:cNvSpPr txBox="1"/>
          <p:nvPr/>
        </p:nvSpPr>
        <p:spPr>
          <a:xfrm>
            <a:off x="2699310" y="4972110"/>
            <a:ext cx="18309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1746 UTC 14 September (RI)</a:t>
            </a:r>
            <a:endParaRPr lang="en-US" sz="11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6331915" y="4972110"/>
            <a:ext cx="20201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2124 UTC 16 September (PEAK)</a:t>
            </a:r>
            <a:endParaRPr lang="en-US" sz="1100" b="1" dirty="0"/>
          </a:p>
        </p:txBody>
      </p:sp>
      <p:sp>
        <p:nvSpPr>
          <p:cNvPr id="87" name="TextBox 86"/>
          <p:cNvSpPr txBox="1"/>
          <p:nvPr/>
        </p:nvSpPr>
        <p:spPr>
          <a:xfrm>
            <a:off x="1447800" y="5509736"/>
            <a:ext cx="55626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Precipitation generally DSL at and inside RMW on both days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More azimuthal coverage of precipitation on 14 September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prstClr val="black"/>
                </a:solidFill>
                <a:latin typeface="+mn-lt"/>
              </a:rPr>
              <a:t>More precipitation inside RMW on 14 September</a:t>
            </a:r>
            <a:endParaRPr lang="en-US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041273" y="305528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883583" y="3124171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RMW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52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44"/>
          <p:cNvGrpSpPr/>
          <p:nvPr/>
        </p:nvGrpSpPr>
        <p:grpSpPr>
          <a:xfrm>
            <a:off x="1246748" y="1005721"/>
            <a:ext cx="3118518" cy="2548283"/>
            <a:chOff x="843810" y="964692"/>
            <a:chExt cx="3366563" cy="2679752"/>
          </a:xfrm>
        </p:grpSpPr>
        <p:sp>
          <p:nvSpPr>
            <p:cNvPr id="6" name="Rectangle 5"/>
            <p:cNvSpPr/>
            <p:nvPr/>
          </p:nvSpPr>
          <p:spPr>
            <a:xfrm>
              <a:off x="887505" y="1017495"/>
              <a:ext cx="3322868" cy="26177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17" t="1" r="54933" b="69888"/>
            <a:stretch/>
          </p:blipFill>
          <p:spPr>
            <a:xfrm>
              <a:off x="1257726" y="1035035"/>
              <a:ext cx="2743200" cy="2340428"/>
            </a:xfrm>
            <a:prstGeom prst="rect">
              <a:avLst/>
            </a:prstGeom>
          </p:spPr>
        </p:pic>
        <p:grpSp>
          <p:nvGrpSpPr>
            <p:cNvPr id="11" name="Group 11"/>
            <p:cNvGrpSpPr>
              <a:grpSpLocks/>
            </p:cNvGrpSpPr>
            <p:nvPr/>
          </p:nvGrpSpPr>
          <p:grpSpPr bwMode="auto">
            <a:xfrm rot="20219298">
              <a:off x="1496806" y="1245541"/>
              <a:ext cx="1929033" cy="1913936"/>
              <a:chOff x="1393932" y="2076778"/>
              <a:chExt cx="2451100" cy="2286000"/>
            </a:xfrm>
          </p:grpSpPr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 rot="-1943840">
                <a:off x="1393932" y="20767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680728" y="3955486"/>
                  <a:ext cx="0" cy="228641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 flipV="1">
                  <a:off x="1486146" y="5107999"/>
                  <a:ext cx="245095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Arrow Connector 20"/>
              <p:cNvCxnSpPr/>
              <p:nvPr/>
            </p:nvCxnSpPr>
            <p:spPr>
              <a:xfrm flipH="1" flipV="1">
                <a:off x="2200429" y="2638675"/>
                <a:ext cx="393362" cy="6004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16"/>
              <p:cNvSpPr txBox="1">
                <a:spLocks noChangeArrowheads="1"/>
              </p:cNvSpPr>
              <p:nvPr/>
            </p:nvSpPr>
            <p:spPr bwMode="auto">
              <a:xfrm rot="1380702">
                <a:off x="1520215" y="2811143"/>
                <a:ext cx="483137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DSL</a:t>
                </a:r>
              </a:p>
            </p:txBody>
          </p:sp>
          <p:sp>
            <p:nvSpPr>
              <p:cNvPr id="23" name="TextBox 17"/>
              <p:cNvSpPr txBox="1">
                <a:spLocks noChangeArrowheads="1"/>
              </p:cNvSpPr>
              <p:nvPr/>
            </p:nvSpPr>
            <p:spPr bwMode="auto">
              <a:xfrm rot="1380702">
                <a:off x="2541765" y="2234411"/>
                <a:ext cx="505543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DSR</a:t>
                </a:r>
              </a:p>
            </p:txBody>
          </p:sp>
          <p:sp>
            <p:nvSpPr>
              <p:cNvPr id="24" name="TextBox 18"/>
              <p:cNvSpPr txBox="1">
                <a:spLocks noChangeArrowheads="1"/>
              </p:cNvSpPr>
              <p:nvPr/>
            </p:nvSpPr>
            <p:spPr bwMode="auto">
              <a:xfrm rot="1380702">
                <a:off x="2118146" y="3806928"/>
                <a:ext cx="487210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USL</a:t>
                </a:r>
              </a:p>
            </p:txBody>
          </p:sp>
          <p:sp>
            <p:nvSpPr>
              <p:cNvPr id="25" name="TextBox 19"/>
              <p:cNvSpPr txBox="1">
                <a:spLocks noChangeArrowheads="1"/>
              </p:cNvSpPr>
              <p:nvPr/>
            </p:nvSpPr>
            <p:spPr bwMode="auto">
              <a:xfrm rot="1380702">
                <a:off x="3139695" y="3230198"/>
                <a:ext cx="509617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USR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96832" y="964692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54540" y="1537156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12248" y="210256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020876" y="2671012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63168" y="3231844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96462" y="33105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81818" y="3313549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34830" y="3310590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892201" y="3310590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442596" y="3310590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16770" y="3429000"/>
              <a:ext cx="848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43810" y="1840020"/>
              <a:ext cx="307777" cy="7559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929409" y="277163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929409" y="2611464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929409" y="244356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929409" y="2286000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929409" y="2121998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929409" y="1957001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929409" y="1796534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3929409" y="1633644"/>
              <a:ext cx="27122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46"/>
          <p:cNvGrpSpPr/>
          <p:nvPr/>
        </p:nvGrpSpPr>
        <p:grpSpPr>
          <a:xfrm>
            <a:off x="4888747" y="1043588"/>
            <a:ext cx="3102313" cy="2510415"/>
            <a:chOff x="844378" y="3745760"/>
            <a:chExt cx="3384078" cy="2690901"/>
          </a:xfrm>
        </p:grpSpPr>
        <p:sp>
          <p:nvSpPr>
            <p:cNvPr id="9" name="Rectangle 8"/>
            <p:cNvSpPr/>
            <p:nvPr/>
          </p:nvSpPr>
          <p:spPr>
            <a:xfrm>
              <a:off x="883025" y="3767071"/>
              <a:ext cx="3322182" cy="26695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30" t="41569" r="55453" b="27910"/>
            <a:stretch/>
          </p:blipFill>
          <p:spPr>
            <a:xfrm>
              <a:off x="1257726" y="3774144"/>
              <a:ext cx="2724912" cy="2365783"/>
            </a:xfrm>
            <a:prstGeom prst="rect">
              <a:avLst/>
            </a:prstGeom>
          </p:spPr>
        </p:pic>
        <p:grpSp>
          <p:nvGrpSpPr>
            <p:cNvPr id="14" name="Group 11"/>
            <p:cNvGrpSpPr>
              <a:grpSpLocks/>
            </p:cNvGrpSpPr>
            <p:nvPr/>
          </p:nvGrpSpPr>
          <p:grpSpPr bwMode="auto">
            <a:xfrm rot="20219298">
              <a:off x="1480686" y="4033566"/>
              <a:ext cx="1929033" cy="1913936"/>
              <a:chOff x="1393932" y="2076778"/>
              <a:chExt cx="2451100" cy="2286000"/>
            </a:xfrm>
          </p:grpSpPr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 rot="-1943840">
                <a:off x="1393932" y="2076778"/>
                <a:ext cx="2451100" cy="2286000"/>
                <a:chOff x="1485900" y="3956050"/>
                <a:chExt cx="2451100" cy="2286000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680728" y="3955486"/>
                  <a:ext cx="0" cy="228641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1486146" y="5107999"/>
                  <a:ext cx="2450958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2200393" y="2638754"/>
                <a:ext cx="393362" cy="60042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16"/>
              <p:cNvSpPr txBox="1">
                <a:spLocks noChangeArrowheads="1"/>
              </p:cNvSpPr>
              <p:nvPr/>
            </p:nvSpPr>
            <p:spPr bwMode="auto">
              <a:xfrm rot="1380702">
                <a:off x="1520215" y="2811143"/>
                <a:ext cx="483137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DSL</a:t>
                </a:r>
              </a:p>
            </p:txBody>
          </p:sp>
          <p:sp>
            <p:nvSpPr>
              <p:cNvPr id="32" name="TextBox 17"/>
              <p:cNvSpPr txBox="1">
                <a:spLocks noChangeArrowheads="1"/>
              </p:cNvSpPr>
              <p:nvPr/>
            </p:nvSpPr>
            <p:spPr bwMode="auto">
              <a:xfrm rot="1380702">
                <a:off x="2541765" y="2234411"/>
                <a:ext cx="505543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DSR</a:t>
                </a:r>
              </a:p>
            </p:txBody>
          </p:sp>
          <p:sp>
            <p:nvSpPr>
              <p:cNvPr id="33" name="TextBox 18"/>
              <p:cNvSpPr txBox="1">
                <a:spLocks noChangeArrowheads="1"/>
              </p:cNvSpPr>
              <p:nvPr/>
            </p:nvSpPr>
            <p:spPr bwMode="auto">
              <a:xfrm rot="1380702">
                <a:off x="2118146" y="3806928"/>
                <a:ext cx="487210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USL</a:t>
                </a:r>
              </a:p>
            </p:txBody>
          </p:sp>
          <p:sp>
            <p:nvSpPr>
              <p:cNvPr id="34" name="TextBox 19"/>
              <p:cNvSpPr txBox="1">
                <a:spLocks noChangeArrowheads="1"/>
              </p:cNvSpPr>
              <p:nvPr/>
            </p:nvSpPr>
            <p:spPr bwMode="auto">
              <a:xfrm rot="1380702">
                <a:off x="3139695" y="3230198"/>
                <a:ext cx="509617" cy="294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USR</a:t>
                </a: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997400" y="3745760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055108" y="431822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112816" y="488362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021444" y="545208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963736" y="6012912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697030" y="6091658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082386" y="6094617"/>
              <a:ext cx="39145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335398" y="609165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892769" y="609165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443164" y="6091658"/>
              <a:ext cx="35779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117338" y="6210068"/>
              <a:ext cx="8483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44378" y="4621088"/>
              <a:ext cx="307777" cy="755976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istance (km)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910740" y="5225534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910740" y="5065362"/>
              <a:ext cx="31771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-0.5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910740" y="4897464"/>
              <a:ext cx="29206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910740" y="4739898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910740" y="4575896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910740" y="4410899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910740" y="4250432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910740" y="4087542"/>
              <a:ext cx="22794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910740" y="5383220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910740" y="5540906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3910740" y="5703878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3910740" y="5866850"/>
              <a:ext cx="25359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-8</a:t>
              </a:r>
              <a:endPara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1524000" y="386415"/>
            <a:ext cx="63247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/>
              <a:t>Echo tops and updraft strength from airborne Doppler</a:t>
            </a:r>
            <a:endParaRPr lang="en-US" sz="2200" i="1" dirty="0"/>
          </a:p>
        </p:txBody>
      </p:sp>
      <p:sp>
        <p:nvSpPr>
          <p:cNvPr id="152" name="TextBox 151"/>
          <p:cNvSpPr txBox="1"/>
          <p:nvPr/>
        </p:nvSpPr>
        <p:spPr>
          <a:xfrm>
            <a:off x="-55728" y="1995548"/>
            <a:ext cx="12811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1503 UTC </a:t>
            </a:r>
          </a:p>
          <a:p>
            <a:pPr algn="ctr"/>
            <a:r>
              <a:rPr lang="en-US" sz="1400" b="1" dirty="0" smtClean="0"/>
              <a:t>14 September</a:t>
            </a:r>
          </a:p>
          <a:p>
            <a:pPr algn="ctr"/>
            <a:r>
              <a:rPr lang="en-US" sz="1400" b="1" dirty="0" smtClean="0"/>
              <a:t>(RI)</a:t>
            </a:r>
            <a:endParaRPr lang="en-US" sz="1400" b="1" dirty="0"/>
          </a:p>
        </p:txBody>
      </p:sp>
      <p:grpSp>
        <p:nvGrpSpPr>
          <p:cNvPr id="16" name="Group 157"/>
          <p:cNvGrpSpPr/>
          <p:nvPr/>
        </p:nvGrpSpPr>
        <p:grpSpPr>
          <a:xfrm>
            <a:off x="-62552" y="3544298"/>
            <a:ext cx="8085418" cy="3269394"/>
            <a:chOff x="-62552" y="3544298"/>
            <a:chExt cx="8085418" cy="3269394"/>
          </a:xfrm>
        </p:grpSpPr>
        <p:sp>
          <p:nvSpPr>
            <p:cNvPr id="18" name="TextBox 17"/>
            <p:cNvSpPr txBox="1"/>
            <p:nvPr/>
          </p:nvSpPr>
          <p:spPr>
            <a:xfrm>
              <a:off x="1046251" y="6075028"/>
              <a:ext cx="6878549" cy="73866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14 Sept: Deep convection (echo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tops &gt; 16 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km, updrafts &gt; 7 m/s) on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SW side (DSL, USL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) </a:t>
              </a:r>
              <a:endParaRPr lang="en-US" sz="1400" dirty="0">
                <a:solidFill>
                  <a:prstClr val="black"/>
                </a:solidFill>
                <a:latin typeface="+mn-lt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	Strong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updrafts and high 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echo tops generally at and inside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2-km 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RMW</a:t>
              </a:r>
              <a:endParaRPr lang="en-US" sz="1400" dirty="0">
                <a:solidFill>
                  <a:prstClr val="black"/>
                </a:solidFill>
                <a:latin typeface="+mn-lt"/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16 Sept: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V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ery </a:t>
              </a:r>
              <a:r>
                <a:rPr lang="en-US" sz="1400" dirty="0">
                  <a:solidFill>
                    <a:prstClr val="black"/>
                  </a:solidFill>
                  <a:latin typeface="+mn-lt"/>
                </a:rPr>
                <a:t>small area of echo tops &gt; 10 km, nothing reaching 12 </a:t>
              </a:r>
              <a:r>
                <a:rPr lang="en-US" sz="1400" dirty="0" smtClean="0">
                  <a:solidFill>
                    <a:prstClr val="black"/>
                  </a:solidFill>
                  <a:latin typeface="+mn-lt"/>
                </a:rPr>
                <a:t>km</a:t>
              </a:r>
              <a:endParaRPr lang="en-US" sz="1400" dirty="0"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17" name="Group 145"/>
            <p:cNvGrpSpPr/>
            <p:nvPr/>
          </p:nvGrpSpPr>
          <p:grpSpPr>
            <a:xfrm>
              <a:off x="1252817" y="3544298"/>
              <a:ext cx="3112450" cy="2482132"/>
              <a:chOff x="4494194" y="956940"/>
              <a:chExt cx="3322118" cy="268536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4526481" y="1017495"/>
                <a:ext cx="3289831" cy="262323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7699" r="2150" b="69764"/>
              <a:stretch/>
            </p:blipFill>
            <p:spPr>
              <a:xfrm>
                <a:off x="4905829" y="1017495"/>
                <a:ext cx="2711029" cy="2357968"/>
              </a:xfrm>
              <a:prstGeom prst="rect">
                <a:avLst/>
              </a:prstGeom>
            </p:spPr>
          </p:pic>
          <p:cxnSp>
            <p:nvCxnSpPr>
              <p:cNvPr id="41" name="Straight Arrow Connector 40"/>
              <p:cNvCxnSpPr/>
              <p:nvPr/>
            </p:nvCxnSpPr>
            <p:spPr bwMode="auto">
              <a:xfrm flipH="1" flipV="1">
                <a:off x="5562600" y="2057400"/>
                <a:ext cx="504139" cy="19203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5257800" y="1940166"/>
                <a:ext cx="1680039" cy="65182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5752859" y="1411225"/>
                <a:ext cx="626722" cy="172039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16"/>
              <p:cNvSpPr txBox="1">
                <a:spLocks noChangeArrowheads="1"/>
              </p:cNvSpPr>
              <p:nvPr/>
            </p:nvSpPr>
            <p:spPr bwMode="auto">
              <a:xfrm>
                <a:off x="5181600" y="2442724"/>
                <a:ext cx="38023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DSL</a:t>
                </a:r>
              </a:p>
            </p:txBody>
          </p:sp>
          <p:sp>
            <p:nvSpPr>
              <p:cNvPr id="49" name="TextBox 17"/>
              <p:cNvSpPr txBox="1">
                <a:spLocks noChangeArrowheads="1"/>
              </p:cNvSpPr>
              <p:nvPr/>
            </p:nvSpPr>
            <p:spPr bwMode="auto">
              <a:xfrm>
                <a:off x="5502761" y="1440485"/>
                <a:ext cx="39786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DSR</a:t>
                </a:r>
              </a:p>
            </p:txBody>
          </p:sp>
          <p:sp>
            <p:nvSpPr>
              <p:cNvPr id="50" name="TextBox 18"/>
              <p:cNvSpPr txBox="1">
                <a:spLocks noChangeArrowheads="1"/>
              </p:cNvSpPr>
              <p:nvPr/>
            </p:nvSpPr>
            <p:spPr bwMode="auto">
              <a:xfrm>
                <a:off x="6252509" y="2792760"/>
                <a:ext cx="38343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USL</a:t>
                </a:r>
              </a:p>
            </p:txBody>
          </p:sp>
          <p:sp>
            <p:nvSpPr>
              <p:cNvPr id="51" name="TextBox 19"/>
              <p:cNvSpPr txBox="1">
                <a:spLocks noChangeArrowheads="1"/>
              </p:cNvSpPr>
              <p:nvPr/>
            </p:nvSpPr>
            <p:spPr bwMode="auto">
              <a:xfrm>
                <a:off x="6601245" y="1897685"/>
                <a:ext cx="40107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USR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647216" y="956940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704924" y="1529404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762632" y="2094808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671260" y="2663260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341236" y="3308448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4732202" y="3311407"/>
                <a:ext cx="3914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5979604" y="3308448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6536975" y="3308448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7087370" y="3308448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761544" y="3426858"/>
                <a:ext cx="8483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istance (km)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94194" y="1832268"/>
                <a:ext cx="307777" cy="75597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istance (km)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620916" y="3234060"/>
                <a:ext cx="3914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7543800" y="277668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543800" y="2616516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7543800" y="244861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7543800" y="229105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7543800" y="2127050"/>
                <a:ext cx="27122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7543800" y="1962053"/>
                <a:ext cx="27122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7543800" y="1801586"/>
                <a:ext cx="27122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7543800" y="1638696"/>
                <a:ext cx="27122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9" name="Group 147"/>
            <p:cNvGrpSpPr/>
            <p:nvPr/>
          </p:nvGrpSpPr>
          <p:grpSpPr>
            <a:xfrm>
              <a:off x="4886381" y="3579412"/>
              <a:ext cx="3136485" cy="2492743"/>
              <a:chOff x="4483444" y="3749040"/>
              <a:chExt cx="3400028" cy="272178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522694" y="3767070"/>
                <a:ext cx="3298784" cy="26606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8623" t="40720" r="2151" b="27785"/>
              <a:stretch/>
            </p:blipFill>
            <p:spPr>
              <a:xfrm>
                <a:off x="4905829" y="3749040"/>
                <a:ext cx="2724912" cy="2432144"/>
              </a:xfrm>
              <a:prstGeom prst="rect">
                <a:avLst/>
              </a:prstGeom>
            </p:spPr>
          </p:pic>
          <p:cxnSp>
            <p:nvCxnSpPr>
              <p:cNvPr id="37" name="Straight Connector 36"/>
              <p:cNvCxnSpPr/>
              <p:nvPr/>
            </p:nvCxnSpPr>
            <p:spPr>
              <a:xfrm>
                <a:off x="5249651" y="4727256"/>
                <a:ext cx="1680039" cy="651827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5744710" y="4198315"/>
                <a:ext cx="626722" cy="172039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 bwMode="auto">
              <a:xfrm flipH="1" flipV="1">
                <a:off x="5552237" y="4842662"/>
                <a:ext cx="504139" cy="19203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16"/>
              <p:cNvSpPr txBox="1">
                <a:spLocks noChangeArrowheads="1"/>
              </p:cNvSpPr>
              <p:nvPr/>
            </p:nvSpPr>
            <p:spPr bwMode="auto">
              <a:xfrm>
                <a:off x="5182368" y="5193239"/>
                <a:ext cx="38023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DSL</a:t>
                </a:r>
              </a:p>
            </p:txBody>
          </p:sp>
          <p:sp>
            <p:nvSpPr>
              <p:cNvPr id="45" name="TextBox 17"/>
              <p:cNvSpPr txBox="1">
                <a:spLocks noChangeArrowheads="1"/>
              </p:cNvSpPr>
              <p:nvPr/>
            </p:nvSpPr>
            <p:spPr bwMode="auto">
              <a:xfrm>
                <a:off x="5503529" y="4191000"/>
                <a:ext cx="397866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DSR</a:t>
                </a:r>
              </a:p>
            </p:txBody>
          </p:sp>
          <p:sp>
            <p:nvSpPr>
              <p:cNvPr id="46" name="TextBox 18"/>
              <p:cNvSpPr txBox="1">
                <a:spLocks noChangeArrowheads="1"/>
              </p:cNvSpPr>
              <p:nvPr/>
            </p:nvSpPr>
            <p:spPr bwMode="auto">
              <a:xfrm>
                <a:off x="6253277" y="5543275"/>
                <a:ext cx="383438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USL</a:t>
                </a:r>
              </a:p>
            </p:txBody>
          </p:sp>
          <p:sp>
            <p:nvSpPr>
              <p:cNvPr id="47" name="TextBox 19"/>
              <p:cNvSpPr txBox="1">
                <a:spLocks noChangeArrowheads="1"/>
              </p:cNvSpPr>
              <p:nvPr/>
            </p:nvSpPr>
            <p:spPr bwMode="auto">
              <a:xfrm>
                <a:off x="6602013" y="4648200"/>
                <a:ext cx="40107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solidFill>
                      <a:srgbClr val="FF0000"/>
                    </a:solidFill>
                  </a:rPr>
                  <a:t>USR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636466" y="3791070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4694174" y="4363534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4751882" y="4928938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4660510" y="5497390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4602802" y="6058222"/>
                <a:ext cx="3914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5336096" y="6136968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4721452" y="6139927"/>
                <a:ext cx="39145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5974464" y="6136968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6531835" y="6136968"/>
                <a:ext cx="300082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7082230" y="6136968"/>
                <a:ext cx="35779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TextBox 100"/>
              <p:cNvSpPr txBox="1"/>
              <p:nvPr/>
            </p:nvSpPr>
            <p:spPr>
              <a:xfrm>
                <a:off x="5756404" y="6255378"/>
                <a:ext cx="8483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istance (km)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4483444" y="4666398"/>
                <a:ext cx="307777" cy="755976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istance (km)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7565756" y="5268290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7565756" y="5108118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7565756" y="4940220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7565756" y="4782654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7565756" y="461865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7565756" y="4453655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7565756" y="429318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7565756" y="413029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7565756" y="5425976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7565756" y="5583662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7565756" y="5746634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7565756" y="5909606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-8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3" name="TextBox 152"/>
            <p:cNvSpPr txBox="1"/>
            <p:nvPr/>
          </p:nvSpPr>
          <p:spPr>
            <a:xfrm>
              <a:off x="-62552" y="4464237"/>
              <a:ext cx="128111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1946 UTC </a:t>
              </a:r>
            </a:p>
            <a:p>
              <a:pPr algn="ctr"/>
              <a:r>
                <a:rPr lang="en-US" sz="1400" b="1" dirty="0" smtClean="0"/>
                <a:t>16 September</a:t>
              </a:r>
            </a:p>
            <a:p>
              <a:pPr algn="ctr"/>
              <a:r>
                <a:rPr lang="en-US" sz="1400" b="1" dirty="0" smtClean="0"/>
                <a:t>(PEAK)</a:t>
              </a:r>
              <a:endParaRPr lang="en-US" sz="1400" b="1" dirty="0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1600200" y="762000"/>
            <a:ext cx="2573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Height (km) of 20-dBZ echo tops</a:t>
            </a:r>
            <a:endParaRPr lang="en-US" sz="1400" b="1" u="sng" dirty="0"/>
          </a:p>
        </p:txBody>
      </p:sp>
      <p:sp>
        <p:nvSpPr>
          <p:cNvPr id="155" name="TextBox 154"/>
          <p:cNvSpPr txBox="1"/>
          <p:nvPr/>
        </p:nvSpPr>
        <p:spPr>
          <a:xfrm>
            <a:off x="4731715" y="762000"/>
            <a:ext cx="3427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Peak vertical velocity (m/s) in 8-16 km layer</a:t>
            </a:r>
            <a:endParaRPr lang="en-US" sz="1400" b="1" u="sng" dirty="0"/>
          </a:p>
        </p:txBody>
      </p:sp>
      <p:sp>
        <p:nvSpPr>
          <p:cNvPr id="151" name="TextBox 3"/>
          <p:cNvSpPr txBox="1">
            <a:spLocks noChangeArrowheads="1"/>
          </p:cNvSpPr>
          <p:nvPr/>
        </p:nvSpPr>
        <p:spPr bwMode="auto">
          <a:xfrm>
            <a:off x="335514" y="-13960"/>
            <a:ext cx="82750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1. Do we see a similar distribution for deep convection?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55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3200" y="2247548"/>
            <a:ext cx="21387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latin typeface="Calibri"/>
              </a:rPr>
              <a:t>One-sided t-test significance level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FF0000"/>
                </a:solidFill>
                <a:latin typeface="Calibri"/>
              </a:rPr>
              <a:t>Error bars are standard error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5410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Intensifying storms have stronger updrafts, at a higher altitude, with higher echo tops in the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upshear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left quadrant compared with steady-state storms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84667" y="228600"/>
            <a:ext cx="9372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800" dirty="0">
                <a:solidFill>
                  <a:srgbClr val="04617B"/>
                </a:solidFill>
              </a:rPr>
              <a:t>Azimuthal Variation in Burst Structure and Intensity Change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46576636"/>
              </p:ext>
            </p:extLst>
          </p:nvPr>
        </p:nvGraphicFramePr>
        <p:xfrm>
          <a:off x="1371600" y="1828800"/>
          <a:ext cx="5665787" cy="3188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1823782" y="2274996"/>
            <a:ext cx="5034217" cy="2666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97%                  95%                     98%                   97%                     95%            </a:t>
            </a:r>
            <a:r>
              <a:rPr lang="en-US" dirty="0">
                <a:solidFill>
                  <a:prstClr val="black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3275270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/>
          <p:cNvGrpSpPr/>
          <p:nvPr/>
        </p:nvGrpSpPr>
        <p:grpSpPr>
          <a:xfrm>
            <a:off x="5139268" y="1295400"/>
            <a:ext cx="3805392" cy="2148459"/>
            <a:chOff x="4547974" y="1295400"/>
            <a:chExt cx="3805392" cy="2148459"/>
          </a:xfrm>
        </p:grpSpPr>
        <p:sp>
          <p:nvSpPr>
            <p:cNvPr id="12" name="Rectangle 11"/>
            <p:cNvSpPr/>
            <p:nvPr/>
          </p:nvSpPr>
          <p:spPr>
            <a:xfrm>
              <a:off x="4572000" y="1295400"/>
              <a:ext cx="3781366" cy="2133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39" t="29151" r="54007" b="46284"/>
            <a:stretch/>
          </p:blipFill>
          <p:spPr>
            <a:xfrm>
              <a:off x="4957011" y="1415334"/>
              <a:ext cx="3056163" cy="1684706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108230" y="3048000"/>
              <a:ext cx="2746308" cy="230832"/>
              <a:chOff x="1415996" y="3121968"/>
              <a:chExt cx="2746308" cy="23083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415996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16000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025441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322290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35041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34004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244742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46766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49398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4799464" y="1352550"/>
              <a:ext cx="248786" cy="1836760"/>
              <a:chOff x="1097834" y="1315872"/>
              <a:chExt cx="248786" cy="1836760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1097834" y="292180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097834" y="2521424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1097834" y="2121088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1097834" y="171848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1097834" y="1315872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7941734" y="1718732"/>
              <a:ext cx="317716" cy="1219378"/>
              <a:chOff x="8140484" y="4038422"/>
              <a:chExt cx="317716" cy="1219378"/>
            </a:xfrm>
          </p:grpSpPr>
          <p:sp>
            <p:nvSpPr>
              <p:cNvPr id="115" name="TextBox 114"/>
              <p:cNvSpPr txBox="1"/>
              <p:nvPr/>
            </p:nvSpPr>
            <p:spPr>
              <a:xfrm>
                <a:off x="8140484" y="5073134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8140484" y="4961022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8140484" y="4844721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8140484" y="4730808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8140484" y="461611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8140484" y="4503635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8140484" y="4387334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8140484" y="4275035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8140484" y="415891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140484" y="403842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7" name="Rectangle 126"/>
            <p:cNvSpPr/>
            <p:nvPr/>
          </p:nvSpPr>
          <p:spPr>
            <a:xfrm>
              <a:off x="5038955" y="2904268"/>
              <a:ext cx="232860" cy="1547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4547974" y="1853704"/>
              <a:ext cx="338554" cy="78322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 (km)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867400" y="3197638"/>
              <a:ext cx="873957" cy="24622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adius (km)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1135059" y="1295400"/>
            <a:ext cx="3781366" cy="2133600"/>
            <a:chOff x="609600" y="1295400"/>
            <a:chExt cx="3781366" cy="2133600"/>
          </a:xfrm>
        </p:grpSpPr>
        <p:sp>
          <p:nvSpPr>
            <p:cNvPr id="9" name="Rectangle 8"/>
            <p:cNvSpPr/>
            <p:nvPr/>
          </p:nvSpPr>
          <p:spPr>
            <a:xfrm>
              <a:off x="609600" y="1295400"/>
              <a:ext cx="3781366" cy="2133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31" t="2203" r="54224" b="73991"/>
            <a:stretch/>
          </p:blipFill>
          <p:spPr>
            <a:xfrm>
              <a:off x="1025166" y="1415333"/>
              <a:ext cx="3065656" cy="1632668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1187396" y="3016470"/>
              <a:ext cx="2746308" cy="230832"/>
              <a:chOff x="1415996" y="3121968"/>
              <a:chExt cx="2746308" cy="2308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415996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16000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025441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2322290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635041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34004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244742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546766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849398" y="3121968"/>
                <a:ext cx="3129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869234" y="1315872"/>
              <a:ext cx="248786" cy="1836760"/>
              <a:chOff x="1097834" y="1315872"/>
              <a:chExt cx="248786" cy="1836760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1097834" y="292180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097834" y="2521424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097834" y="2121088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97834" y="171848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1097834" y="1315872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4028881" y="1628478"/>
              <a:ext cx="317716" cy="1333896"/>
              <a:chOff x="4257481" y="1628478"/>
              <a:chExt cx="317716" cy="1333896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257481" y="2777708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-4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257481" y="2653586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257481" y="2542878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4257481" y="2428974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257481" y="2314278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4257481" y="219094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257481" y="2080965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257481" y="1972499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257481" y="1852365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4257481" y="1738461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4257481" y="162847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 124"/>
            <p:cNvSpPr/>
            <p:nvPr/>
          </p:nvSpPr>
          <p:spPr>
            <a:xfrm>
              <a:off x="1115561" y="2870041"/>
              <a:ext cx="232860" cy="1547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50452" y="1853704"/>
              <a:ext cx="338554" cy="78322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 (km)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981200" y="3180944"/>
              <a:ext cx="873957" cy="246221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adius (km)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5" name="TextBox 11"/>
          <p:cNvSpPr txBox="1">
            <a:spLocks noChangeArrowheads="1"/>
          </p:cNvSpPr>
          <p:nvPr/>
        </p:nvSpPr>
        <p:spPr bwMode="auto">
          <a:xfrm>
            <a:off x="427940" y="53340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prstClr val="white"/>
                </a:solidFill>
              </a:rPr>
              <a:t>Low-level kinematic fields in DSR </a:t>
            </a:r>
            <a:r>
              <a:rPr lang="en-US" sz="2000" i="1" dirty="0" smtClean="0">
                <a:solidFill>
                  <a:prstClr val="white"/>
                </a:solidFill>
              </a:rPr>
              <a:t>quadrant for </a:t>
            </a:r>
            <a:r>
              <a:rPr lang="en-US" sz="2000" i="1" dirty="0" err="1" smtClean="0">
                <a:solidFill>
                  <a:prstClr val="white"/>
                </a:solidFill>
              </a:rPr>
              <a:t>Edouard</a:t>
            </a:r>
            <a:endParaRPr lang="en-US" sz="2000" i="1" dirty="0">
              <a:solidFill>
                <a:prstClr val="white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219200" y="942201"/>
            <a:ext cx="3701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 smtClean="0">
                <a:solidFill>
                  <a:prstClr val="white"/>
                </a:solidFill>
              </a:rPr>
              <a:t>Tangential (contour, m/s) and radial flow (shaded, m/s)</a:t>
            </a:r>
            <a:endParaRPr lang="en-US" sz="1200" b="1" u="sng" dirty="0">
              <a:solidFill>
                <a:prstClr val="white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935320" y="943660"/>
            <a:ext cx="439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 dirty="0" smtClean="0">
                <a:solidFill>
                  <a:prstClr val="white"/>
                </a:solidFill>
              </a:rPr>
              <a:t>Vertical velocity (contour, m/s) and divergence (shaded, x10</a:t>
            </a:r>
            <a:r>
              <a:rPr lang="en-US" sz="1200" b="1" u="sng" baseline="30000" dirty="0" smtClean="0">
                <a:solidFill>
                  <a:prstClr val="white"/>
                </a:solidFill>
              </a:rPr>
              <a:t>-3</a:t>
            </a:r>
            <a:r>
              <a:rPr lang="en-US" sz="1200" b="1" u="sng" dirty="0" smtClean="0">
                <a:solidFill>
                  <a:prstClr val="white"/>
                </a:solidFill>
              </a:rPr>
              <a:t> s</a:t>
            </a:r>
            <a:r>
              <a:rPr lang="en-US" sz="1200" b="1" u="sng" baseline="30000" dirty="0" smtClean="0">
                <a:solidFill>
                  <a:prstClr val="white"/>
                </a:solidFill>
              </a:rPr>
              <a:t>-1</a:t>
            </a:r>
            <a:r>
              <a:rPr lang="en-US" sz="1200" b="1" u="sng" dirty="0" smtClean="0">
                <a:solidFill>
                  <a:prstClr val="white"/>
                </a:solidFill>
              </a:rPr>
              <a:t>)</a:t>
            </a:r>
            <a:endParaRPr lang="en-US" sz="1200" b="1" u="sng" dirty="0">
              <a:solidFill>
                <a:prstClr val="white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-76200" y="2054068"/>
            <a:ext cx="128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14 September</a:t>
            </a:r>
          </a:p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(RI)</a:t>
            </a:r>
            <a:endParaRPr lang="en-US" sz="1400" dirty="0">
              <a:solidFill>
                <a:prstClr val="white"/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-74727" y="3581400"/>
            <a:ext cx="9019387" cy="3181447"/>
            <a:chOff x="-74727" y="3581400"/>
            <a:chExt cx="9019387" cy="3181447"/>
          </a:xfrm>
        </p:grpSpPr>
        <p:grpSp>
          <p:nvGrpSpPr>
            <p:cNvPr id="142" name="Group 141"/>
            <p:cNvGrpSpPr/>
            <p:nvPr/>
          </p:nvGrpSpPr>
          <p:grpSpPr>
            <a:xfrm>
              <a:off x="5135704" y="3581400"/>
              <a:ext cx="3808956" cy="2149502"/>
              <a:chOff x="4544410" y="3641698"/>
              <a:chExt cx="3808956" cy="2149502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572000" y="3641698"/>
                <a:ext cx="3781366" cy="21495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4873" t="28232" r="2460" b="46229"/>
              <a:stretch/>
            </p:blipFill>
            <p:spPr>
              <a:xfrm>
                <a:off x="4957011" y="3658262"/>
                <a:ext cx="3056163" cy="1751428"/>
              </a:xfrm>
              <a:prstGeom prst="rect">
                <a:avLst/>
              </a:prstGeom>
            </p:spPr>
          </p:pic>
          <p:grpSp>
            <p:nvGrpSpPr>
              <p:cNvPr id="43" name="Group 42"/>
              <p:cNvGrpSpPr/>
              <p:nvPr/>
            </p:nvGrpSpPr>
            <p:grpSpPr>
              <a:xfrm>
                <a:off x="5102292" y="5379170"/>
                <a:ext cx="2746308" cy="230832"/>
                <a:chOff x="1415996" y="3121968"/>
                <a:chExt cx="2746308" cy="230832"/>
              </a:xfrm>
            </p:grpSpPr>
            <p:sp>
              <p:nvSpPr>
                <p:cNvPr id="44" name="TextBox 43"/>
                <p:cNvSpPr txBox="1"/>
                <p:nvPr/>
              </p:nvSpPr>
              <p:spPr>
                <a:xfrm>
                  <a:off x="1415996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1716000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025441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322290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635041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2934004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244742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3546766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849398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Group 94"/>
              <p:cNvGrpSpPr/>
              <p:nvPr/>
            </p:nvGrpSpPr>
            <p:grpSpPr>
              <a:xfrm>
                <a:off x="4781550" y="3667125"/>
                <a:ext cx="248786" cy="1836760"/>
                <a:chOff x="1097834" y="1315872"/>
                <a:chExt cx="248786" cy="1836760"/>
              </a:xfrm>
            </p:grpSpPr>
            <p:sp>
              <p:nvSpPr>
                <p:cNvPr id="96" name="TextBox 95"/>
                <p:cNvSpPr txBox="1"/>
                <p:nvPr/>
              </p:nvSpPr>
              <p:spPr>
                <a:xfrm>
                  <a:off x="1097834" y="2921800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TextBox 96"/>
                <p:cNvSpPr txBox="1"/>
                <p:nvPr/>
              </p:nvSpPr>
              <p:spPr>
                <a:xfrm>
                  <a:off x="1097834" y="252142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1097834" y="2121088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1097834" y="1718480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TextBox 99"/>
                <p:cNvSpPr txBox="1"/>
                <p:nvPr/>
              </p:nvSpPr>
              <p:spPr>
                <a:xfrm>
                  <a:off x="1097834" y="1315872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113" name="Group 112"/>
              <p:cNvGrpSpPr/>
              <p:nvPr/>
            </p:nvGrpSpPr>
            <p:grpSpPr>
              <a:xfrm>
                <a:off x="7942053" y="4038422"/>
                <a:ext cx="317716" cy="1219378"/>
                <a:chOff x="8140484" y="4038422"/>
                <a:chExt cx="317716" cy="1219378"/>
              </a:xfrm>
            </p:grpSpPr>
            <p:sp>
              <p:nvSpPr>
                <p:cNvPr id="102" name="TextBox 101"/>
                <p:cNvSpPr txBox="1"/>
                <p:nvPr/>
              </p:nvSpPr>
              <p:spPr>
                <a:xfrm>
                  <a:off x="8140484" y="5073134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8140484" y="4961022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8140484" y="4844721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TextBox 104"/>
                <p:cNvSpPr txBox="1"/>
                <p:nvPr/>
              </p:nvSpPr>
              <p:spPr>
                <a:xfrm>
                  <a:off x="8140484" y="4730808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TextBox 105"/>
                <p:cNvSpPr txBox="1"/>
                <p:nvPr/>
              </p:nvSpPr>
              <p:spPr>
                <a:xfrm>
                  <a:off x="8140484" y="4616112"/>
                  <a:ext cx="31771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-0.5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8" name="TextBox 107"/>
                <p:cNvSpPr txBox="1"/>
                <p:nvPr/>
              </p:nvSpPr>
              <p:spPr>
                <a:xfrm>
                  <a:off x="8140484" y="4503635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8140484" y="4387334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8140484" y="4275035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TextBox 110"/>
                <p:cNvSpPr txBox="1"/>
                <p:nvPr/>
              </p:nvSpPr>
              <p:spPr>
                <a:xfrm>
                  <a:off x="8140484" y="4158912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TextBox 111"/>
                <p:cNvSpPr txBox="1"/>
                <p:nvPr/>
              </p:nvSpPr>
              <p:spPr>
                <a:xfrm>
                  <a:off x="8140484" y="4038422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8" name="Rectangle 127"/>
              <p:cNvSpPr/>
              <p:nvPr/>
            </p:nvSpPr>
            <p:spPr>
              <a:xfrm>
                <a:off x="5011864" y="5230783"/>
                <a:ext cx="232860" cy="1547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4544410" y="4169772"/>
                <a:ext cx="338554" cy="783228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eight (km)</a:t>
                </a:r>
                <a:endPara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5867400" y="5530654"/>
                <a:ext cx="873957" cy="246221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adius (km)</a:t>
                </a:r>
                <a:endPara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1135059" y="3585374"/>
              <a:ext cx="3781366" cy="2145528"/>
              <a:chOff x="609600" y="3645672"/>
              <a:chExt cx="3781366" cy="214552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09600" y="3645672"/>
                <a:ext cx="3781366" cy="214552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4543" t="2284" r="2316" b="73476"/>
              <a:stretch/>
            </p:blipFill>
            <p:spPr>
              <a:xfrm>
                <a:off x="1025166" y="3747357"/>
                <a:ext cx="3065656" cy="1662333"/>
              </a:xfrm>
              <a:prstGeom prst="rect">
                <a:avLst/>
              </a:prstGeom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1191968" y="5368160"/>
                <a:ext cx="2746308" cy="230832"/>
                <a:chOff x="1415996" y="3121968"/>
                <a:chExt cx="2746308" cy="230832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1415996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716000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2025441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322290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635041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934004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244742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546766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849398" y="31219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0" name="Group 69"/>
              <p:cNvGrpSpPr/>
              <p:nvPr/>
            </p:nvGrpSpPr>
            <p:grpSpPr>
              <a:xfrm>
                <a:off x="866775" y="3668690"/>
                <a:ext cx="248786" cy="1836760"/>
                <a:chOff x="1097834" y="1315872"/>
                <a:chExt cx="248786" cy="1836760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1097834" y="2921800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097834" y="252142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1097834" y="2121088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097834" y="1718480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9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1097834" y="1315872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4019550" y="3971529"/>
                <a:ext cx="317716" cy="1333896"/>
                <a:chOff x="4257481" y="1628478"/>
                <a:chExt cx="317716" cy="1333896"/>
              </a:xfrm>
            </p:grpSpPr>
            <p:sp>
              <p:nvSpPr>
                <p:cNvPr id="78" name="TextBox 77"/>
                <p:cNvSpPr txBox="1"/>
                <p:nvPr/>
              </p:nvSpPr>
              <p:spPr>
                <a:xfrm>
                  <a:off x="4257481" y="2777708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-4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4257481" y="2653586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-3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4257481" y="2542878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4257481" y="2428974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4257481" y="2314278"/>
                  <a:ext cx="31771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-0.5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4257481" y="2190948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4257481" y="2080965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0.5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4257481" y="1972499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4257481" y="1852365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257481" y="1738461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257481" y="1628478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6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6" name="Rectangle 125"/>
              <p:cNvSpPr/>
              <p:nvPr/>
            </p:nvSpPr>
            <p:spPr>
              <a:xfrm>
                <a:off x="1088470" y="5213892"/>
                <a:ext cx="232860" cy="1547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46888" y="4169772"/>
                <a:ext cx="338554" cy="783228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eight (km)</a:t>
                </a:r>
                <a:endPara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1981200" y="5523688"/>
                <a:ext cx="873957" cy="246221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1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10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adius (km)</a:t>
                </a:r>
                <a:endParaRPr lang="en-US" sz="1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9" name="TextBox 148"/>
            <p:cNvSpPr txBox="1"/>
            <p:nvPr/>
          </p:nvSpPr>
          <p:spPr>
            <a:xfrm>
              <a:off x="-74727" y="4370450"/>
              <a:ext cx="1281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16 September</a:t>
              </a:r>
            </a:p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(SS)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643478" y="5931850"/>
              <a:ext cx="6802353" cy="83099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14 Sept: Inflow penetrates further inward, inside RMW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	  PBL convergence, updrafts maximized inside RMW 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16 Sept: Inflow, convergence, updrafts further outward at and outside RMW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55935" y="-85635"/>
            <a:ext cx="9088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location? PBL convergence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75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1783840" y="923870"/>
            <a:ext cx="5319219" cy="2624003"/>
            <a:chOff x="1783840" y="859312"/>
            <a:chExt cx="5391876" cy="2642901"/>
          </a:xfrm>
        </p:grpSpPr>
        <p:sp>
          <p:nvSpPr>
            <p:cNvPr id="5" name="Rectangle 4"/>
            <p:cNvSpPr/>
            <p:nvPr/>
          </p:nvSpPr>
          <p:spPr>
            <a:xfrm>
              <a:off x="1826982" y="863194"/>
              <a:ext cx="5335818" cy="26390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294" t="3301" r="2798" b="63732"/>
            <a:stretch/>
          </p:blipFill>
          <p:spPr>
            <a:xfrm>
              <a:off x="2196462" y="914399"/>
              <a:ext cx="4738728" cy="2277271"/>
            </a:xfrm>
            <a:prstGeom prst="rect">
              <a:avLst/>
            </a:prstGeom>
          </p:spPr>
        </p:pic>
        <p:grpSp>
          <p:nvGrpSpPr>
            <p:cNvPr id="49" name="Group 48"/>
            <p:cNvGrpSpPr/>
            <p:nvPr/>
          </p:nvGrpSpPr>
          <p:grpSpPr>
            <a:xfrm>
              <a:off x="4564086" y="3147220"/>
              <a:ext cx="2263940" cy="215444"/>
              <a:chOff x="4681270" y="3426768"/>
              <a:chExt cx="2359362" cy="215666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468127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938131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189034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439936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07566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958468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218664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47700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27902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026967" y="280700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26967" y="2571337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26967" y="2325311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6967" y="2082332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053355" y="3142959"/>
              <a:ext cx="2259475" cy="215444"/>
              <a:chOff x="2064715" y="3426768"/>
              <a:chExt cx="2354709" cy="21566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106694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4962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60334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34548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09494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83403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576170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2257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064715" y="3426768"/>
                <a:ext cx="312730" cy="215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965440" y="183122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965440" y="1595557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965440" y="1352578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965440" y="1102291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965440" y="859312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783840" y="1670257"/>
              <a:ext cx="323165" cy="714298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 (km)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895678" y="3256246"/>
              <a:ext cx="806631" cy="23083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adius (km)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275370" y="3259234"/>
              <a:ext cx="806631" cy="230832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9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adius (km)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6858000" y="1518062"/>
              <a:ext cx="317716" cy="1280162"/>
              <a:chOff x="6858000" y="1518062"/>
              <a:chExt cx="317716" cy="1280162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6858000" y="2455220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6858000" y="2297876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6858000" y="2145476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858000" y="1987138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858000" y="1828800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6858000" y="1670462"/>
                <a:ext cx="22794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858000" y="1518062"/>
                <a:ext cx="292068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6858000" y="2613558"/>
                <a:ext cx="25359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5" name="TextBox 3"/>
          <p:cNvSpPr txBox="1">
            <a:spLocks noChangeArrowheads="1"/>
          </p:cNvSpPr>
          <p:nvPr/>
        </p:nvSpPr>
        <p:spPr bwMode="auto">
          <a:xfrm>
            <a:off x="1661770" y="-74985"/>
            <a:ext cx="58207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3. Consequences for Intensity Change?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70016" y="1998817"/>
            <a:ext cx="128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14 September</a:t>
            </a:r>
          </a:p>
          <a:p>
            <a:pPr algn="ctr"/>
            <a:r>
              <a:rPr lang="en-US" sz="1400" b="1" dirty="0" smtClean="0"/>
              <a:t>(RI)</a:t>
            </a:r>
            <a:endParaRPr lang="en-US" sz="1400" b="1" dirty="0"/>
          </a:p>
        </p:txBody>
      </p:sp>
      <p:sp>
        <p:nvSpPr>
          <p:cNvPr id="100" name="TextBox 3"/>
          <p:cNvSpPr txBox="1">
            <a:spLocks noChangeArrowheads="1"/>
          </p:cNvSpPr>
          <p:nvPr/>
        </p:nvSpPr>
        <p:spPr bwMode="auto">
          <a:xfrm>
            <a:off x="250545" y="304800"/>
            <a:ext cx="83820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900" i="1" dirty="0" smtClean="0"/>
              <a:t>Vertical velocity and inertial stability in DSL, USL quadrants</a:t>
            </a:r>
            <a:endParaRPr lang="en-US" sz="1900" i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1789175" y="609600"/>
            <a:ext cx="5489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/>
              <a:t>Vertical velocity (shaded, m/s) and inertial stability (contour, x 10</a:t>
            </a:r>
            <a:r>
              <a:rPr lang="en-US" sz="1400" b="1" u="sng" baseline="30000" dirty="0" smtClean="0"/>
              <a:t>-7</a:t>
            </a:r>
            <a:r>
              <a:rPr lang="en-US" sz="1400" b="1" u="sng" dirty="0" smtClean="0"/>
              <a:t> s</a:t>
            </a:r>
            <a:r>
              <a:rPr lang="en-US" sz="1400" b="1" u="sng" baseline="30000" dirty="0" smtClean="0"/>
              <a:t>-2</a:t>
            </a:r>
            <a:r>
              <a:rPr lang="en-US" sz="1400" b="1" u="sng" dirty="0" smtClean="0"/>
              <a:t>)</a:t>
            </a:r>
            <a:endParaRPr lang="en-US" sz="1400" b="1" u="sng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471489" y="3581399"/>
            <a:ext cx="7453311" cy="3215031"/>
            <a:chOff x="471489" y="3581399"/>
            <a:chExt cx="7453311" cy="3215031"/>
          </a:xfrm>
        </p:grpSpPr>
        <p:grpSp>
          <p:nvGrpSpPr>
            <p:cNvPr id="97" name="Group 96"/>
            <p:cNvGrpSpPr/>
            <p:nvPr/>
          </p:nvGrpSpPr>
          <p:grpSpPr>
            <a:xfrm>
              <a:off x="1777595" y="3581399"/>
              <a:ext cx="5332779" cy="2592629"/>
              <a:chOff x="1777595" y="3913633"/>
              <a:chExt cx="5398121" cy="256339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826778" y="3913633"/>
                <a:ext cx="5336022" cy="25633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299" t="47355" r="2798" b="19890"/>
              <a:stretch/>
            </p:blipFill>
            <p:spPr>
              <a:xfrm>
                <a:off x="2196625" y="3962400"/>
                <a:ext cx="4738565" cy="2165672"/>
              </a:xfrm>
              <a:prstGeom prst="rect">
                <a:avLst/>
              </a:prstGeom>
            </p:spPr>
          </p:pic>
          <p:grpSp>
            <p:nvGrpSpPr>
              <p:cNvPr id="51" name="Group 50"/>
              <p:cNvGrpSpPr/>
              <p:nvPr/>
            </p:nvGrpSpPr>
            <p:grpSpPr>
              <a:xfrm>
                <a:off x="4559575" y="6101452"/>
                <a:ext cx="2266357" cy="219133"/>
                <a:chOff x="4673955" y="6322368"/>
                <a:chExt cx="2359538" cy="230832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467395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930817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5181719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432621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5700251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951153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6211349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46968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720587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2046350" y="6101452"/>
                <a:ext cx="2261888" cy="219133"/>
                <a:chOff x="2057400" y="6322368"/>
                <a:chExt cx="2354885" cy="230832"/>
              </a:xfrm>
            </p:grpSpPr>
            <p:sp>
              <p:nvSpPr>
                <p:cNvPr id="40" name="TextBox 39"/>
                <p:cNvSpPr txBox="1"/>
                <p:nvPr/>
              </p:nvSpPr>
              <p:spPr>
                <a:xfrm>
                  <a:off x="4099379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84231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59603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33817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08762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82671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568855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231526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057400" y="6322368"/>
                  <a:ext cx="31290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2034747" y="5775260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034747" y="5551301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034747" y="5317504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034747" y="5086601"/>
                <a:ext cx="24237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973159" y="4847978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973159" y="4624020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973159" y="4393117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973159" y="4155271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1973159" y="3924368"/>
                <a:ext cx="300549" cy="219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  <a:endPara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777595" y="4670008"/>
                <a:ext cx="323165" cy="714298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eight (km)</a:t>
                </a:r>
                <a:endPara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890537" y="6212672"/>
                <a:ext cx="806631" cy="230832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adius (km)</a:t>
                </a:r>
                <a:endPara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272592" y="6215511"/>
                <a:ext cx="806631" cy="230832"/>
              </a:xfrm>
              <a:prstGeom prst="rect">
                <a:avLst/>
              </a:prstGeom>
              <a:noFill/>
            </p:spPr>
            <p:txBody>
              <a:bodyPr vert="horz" wrap="none" rtlCol="0">
                <a:spAutoFit/>
              </a:bodyPr>
              <a:lstStyle/>
              <a:p>
                <a:r>
                  <a:rPr lang="en-US" sz="9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US" sz="9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adius (km)</a:t>
                </a:r>
                <a:endPara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>
                <a:off x="6858000" y="4495800"/>
                <a:ext cx="317716" cy="1280162"/>
                <a:chOff x="6858000" y="4495800"/>
                <a:chExt cx="317716" cy="1280162"/>
              </a:xfrm>
            </p:grpSpPr>
            <p:sp>
              <p:nvSpPr>
                <p:cNvPr id="83" name="TextBox 82"/>
                <p:cNvSpPr txBox="1"/>
                <p:nvPr/>
              </p:nvSpPr>
              <p:spPr>
                <a:xfrm>
                  <a:off x="6858000" y="5432958"/>
                  <a:ext cx="31771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-0.5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6858000" y="5275614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6858000" y="5123214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0.5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6858000" y="4964876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6858000" y="4806538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.5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6858000" y="4648200"/>
                  <a:ext cx="22794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6858000" y="4495800"/>
                  <a:ext cx="292068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2.5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6858000" y="5591296"/>
                  <a:ext cx="253596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" b="1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-1</a:t>
                  </a:r>
                  <a:endParaRPr lang="en-US" sz="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99" name="TextBox 98"/>
            <p:cNvSpPr txBox="1"/>
            <p:nvPr/>
          </p:nvSpPr>
          <p:spPr>
            <a:xfrm>
              <a:off x="471489" y="4582180"/>
              <a:ext cx="12811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16 September</a:t>
              </a:r>
            </a:p>
            <a:p>
              <a:pPr algn="ctr"/>
              <a:r>
                <a:rPr lang="en-US" sz="1400" b="1" dirty="0" smtClean="0"/>
                <a:t>(PEAK)</a:t>
              </a:r>
              <a:endParaRPr lang="en-US" sz="1400" b="1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968655" y="6211655"/>
              <a:ext cx="6956145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14 Sept: Strong upper-level updrafts in both quadrants, coincident with high I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 smtClean="0">
                  <a:solidFill>
                    <a:prstClr val="black"/>
                  </a:solidFill>
                  <a:latin typeface="+mn-lt"/>
                </a:rPr>
                <a:t>16 Sept: Strong upper-level updrafts DSL, weak USL, in weaker-I environment</a:t>
              </a:r>
              <a:endParaRPr lang="en-US" sz="1600" dirty="0"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404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057400"/>
            <a:ext cx="848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:\Matlab\Model\HWRF\hwrf2012baseline\Analysis\Figure9_I_w_div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638" t="33497" r="-1" b="36159"/>
          <a:stretch/>
        </p:blipFill>
        <p:spPr bwMode="auto">
          <a:xfrm>
            <a:off x="4724400" y="1625990"/>
            <a:ext cx="3854763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4991"/>
            <a:ext cx="3962400" cy="451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33925" y="2073666"/>
            <a:ext cx="190500" cy="26765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797256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Low-level divergence</a:t>
            </a:r>
            <a:endParaRPr lang="en-US" sz="20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1178256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Vertical velocity (weak - strong)</a:t>
            </a:r>
            <a:endParaRPr lang="en-US" sz="2000" u="sng" dirty="0"/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27940" y="470848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prstClr val="white"/>
                </a:solidFill>
              </a:rPr>
              <a:t>Comparison of HWRF composites using strong and weak PBL vertical mixing</a:t>
            </a:r>
            <a:endParaRPr lang="en-US" sz="2000" i="1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2544" y="1420504"/>
            <a:ext cx="1712794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64944" y="3567752"/>
            <a:ext cx="1712794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52600" y="1262416"/>
            <a:ext cx="1307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</a:t>
            </a:r>
            <a:r>
              <a:rPr lang="en-US" sz="1600" dirty="0" smtClean="0">
                <a:solidFill>
                  <a:schemeClr val="bg1"/>
                </a:solidFill>
              </a:rPr>
              <a:t>trong mixing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1504" y="3401704"/>
            <a:ext cx="1218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</a:t>
            </a:r>
            <a:r>
              <a:rPr lang="en-US" sz="1600" dirty="0" smtClean="0">
                <a:solidFill>
                  <a:schemeClr val="bg1"/>
                </a:solidFill>
              </a:rPr>
              <a:t>eak mixing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72165" y="1777620"/>
            <a:ext cx="3348253" cy="327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1905000" y="5791200"/>
            <a:ext cx="441960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Weak mixing (closer to observations):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better HWRF RI forecasts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stronger PBL convergence, closer to center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stronger updrafts inside RMW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35" y="-85635"/>
            <a:ext cx="9088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location? PBL convergence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1402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pPr>
              <a:defRPr/>
            </a:pPr>
            <a:fld id="{E2ED469A-4AA2-4AA8-AE22-E9EEA399F7A6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1353" name="Text Box 10"/>
          <p:cNvSpPr txBox="1">
            <a:spLocks noChangeArrowheads="1"/>
          </p:cNvSpPr>
          <p:nvPr/>
        </p:nvSpPr>
        <p:spPr bwMode="auto">
          <a:xfrm>
            <a:off x="686047" y="1002268"/>
            <a:ext cx="76197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u="sng" dirty="0" err="1">
                <a:latin typeface="Calibri" pitchFamily="34" charset="0"/>
              </a:rPr>
              <a:t>Downshear</a:t>
            </a:r>
            <a:r>
              <a:rPr lang="en-US" altLang="en-US" u="sng" dirty="0">
                <a:latin typeface="Calibri" pitchFamily="34" charset="0"/>
              </a:rPr>
              <a:t> vertical velocity (shaded, m s</a:t>
            </a:r>
            <a:r>
              <a:rPr lang="en-US" altLang="en-US" u="sng" baseline="30000" dirty="0">
                <a:latin typeface="Calibri" pitchFamily="34" charset="0"/>
              </a:rPr>
              <a:t>-1</a:t>
            </a:r>
            <a:r>
              <a:rPr lang="en-US" altLang="en-US" u="sng" dirty="0">
                <a:latin typeface="Calibri" pitchFamily="34" charset="0"/>
              </a:rPr>
              <a:t>) and tangential wind (contour, m s</a:t>
            </a:r>
            <a:r>
              <a:rPr lang="en-US" altLang="en-US" u="sng" baseline="30000" dirty="0">
                <a:latin typeface="Calibri" pitchFamily="34" charset="0"/>
              </a:rPr>
              <a:t>-1</a:t>
            </a:r>
            <a:r>
              <a:rPr lang="en-US" altLang="en-US" u="sng" dirty="0">
                <a:latin typeface="Calibri" pitchFamily="34" charset="0"/>
              </a:rPr>
              <a:t>)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341269" y="1471551"/>
            <a:ext cx="4154531" cy="3252832"/>
            <a:chOff x="341269" y="1471551"/>
            <a:chExt cx="4154531" cy="3252832"/>
          </a:xfrm>
        </p:grpSpPr>
        <p:sp>
          <p:nvSpPr>
            <p:cNvPr id="112" name="Rectangle 111"/>
            <p:cNvSpPr/>
            <p:nvPr/>
          </p:nvSpPr>
          <p:spPr bwMode="auto">
            <a:xfrm>
              <a:off x="341269" y="1507934"/>
              <a:ext cx="4151748" cy="3164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357" name="Picture 1" descr="Fig1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340" r="54366" b="68677"/>
            <a:stretch>
              <a:fillRect/>
            </a:stretch>
          </p:blipFill>
          <p:spPr bwMode="auto">
            <a:xfrm>
              <a:off x="757965" y="1549763"/>
              <a:ext cx="3430898" cy="2846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59" name="Text Box 11"/>
            <p:cNvSpPr txBox="1">
              <a:spLocks noChangeArrowheads="1"/>
            </p:cNvSpPr>
            <p:nvPr/>
          </p:nvSpPr>
          <p:spPr bwMode="auto">
            <a:xfrm>
              <a:off x="2367528" y="2153481"/>
              <a:ext cx="1107478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M surface</a:t>
              </a:r>
            </a:p>
          </p:txBody>
        </p:sp>
        <p:sp>
          <p:nvSpPr>
            <p:cNvPr id="11360" name="Text Box 12"/>
            <p:cNvSpPr txBox="1">
              <a:spLocks noChangeArrowheads="1"/>
            </p:cNvSpPr>
            <p:nvPr/>
          </p:nvSpPr>
          <p:spPr bwMode="auto">
            <a:xfrm>
              <a:off x="1043203" y="1828800"/>
              <a:ext cx="861797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 dirty="0">
                  <a:latin typeface="Calibri" pitchFamily="34" charset="0"/>
                </a:rPr>
                <a:t>peak w</a:t>
              </a:r>
            </a:p>
          </p:txBody>
        </p:sp>
        <p:sp>
          <p:nvSpPr>
            <p:cNvPr id="11410" name="TextBox 29"/>
            <p:cNvSpPr txBox="1">
              <a:spLocks noChangeArrowheads="1"/>
            </p:cNvSpPr>
            <p:nvPr/>
          </p:nvSpPr>
          <p:spPr bwMode="auto">
            <a:xfrm>
              <a:off x="588845" y="4243927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412" name="TextBox 21"/>
            <p:cNvSpPr txBox="1">
              <a:spLocks noChangeArrowheads="1"/>
            </p:cNvSpPr>
            <p:nvPr/>
          </p:nvSpPr>
          <p:spPr bwMode="auto">
            <a:xfrm>
              <a:off x="1203529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11413" name="TextBox 22"/>
            <p:cNvSpPr txBox="1">
              <a:spLocks noChangeArrowheads="1"/>
            </p:cNvSpPr>
            <p:nvPr/>
          </p:nvSpPr>
          <p:spPr bwMode="auto">
            <a:xfrm>
              <a:off x="1826929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1414" name="TextBox 23"/>
            <p:cNvSpPr txBox="1">
              <a:spLocks noChangeArrowheads="1"/>
            </p:cNvSpPr>
            <p:nvPr/>
          </p:nvSpPr>
          <p:spPr bwMode="auto">
            <a:xfrm>
              <a:off x="2433122" y="4325198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11415" name="TextBox 24"/>
            <p:cNvSpPr txBox="1">
              <a:spLocks noChangeArrowheads="1"/>
            </p:cNvSpPr>
            <p:nvPr/>
          </p:nvSpPr>
          <p:spPr bwMode="auto">
            <a:xfrm>
              <a:off x="3016157" y="4325198"/>
              <a:ext cx="403517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11416" name="TextBox 25"/>
            <p:cNvSpPr txBox="1">
              <a:spLocks noChangeArrowheads="1"/>
            </p:cNvSpPr>
            <p:nvPr/>
          </p:nvSpPr>
          <p:spPr bwMode="auto">
            <a:xfrm>
              <a:off x="3622349" y="4325198"/>
              <a:ext cx="403517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125</a:t>
              </a: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907532" y="4439221"/>
              <a:ext cx="808084" cy="285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radius (km)</a:t>
              </a:r>
            </a:p>
          </p:txBody>
        </p:sp>
        <p:sp>
          <p:nvSpPr>
            <p:cNvPr id="11418" name="TextBox 30"/>
            <p:cNvSpPr txBox="1">
              <a:spLocks noChangeArrowheads="1"/>
            </p:cNvSpPr>
            <p:nvPr/>
          </p:nvSpPr>
          <p:spPr bwMode="auto">
            <a:xfrm>
              <a:off x="580019" y="4016780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419" name="TextBox 31"/>
            <p:cNvSpPr txBox="1">
              <a:spLocks noChangeArrowheads="1"/>
            </p:cNvSpPr>
            <p:nvPr/>
          </p:nvSpPr>
          <p:spPr bwMode="auto">
            <a:xfrm>
              <a:off x="580019" y="378281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420" name="TextBox 32"/>
            <p:cNvSpPr txBox="1">
              <a:spLocks noChangeArrowheads="1"/>
            </p:cNvSpPr>
            <p:nvPr/>
          </p:nvSpPr>
          <p:spPr bwMode="auto">
            <a:xfrm>
              <a:off x="580019" y="355049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421" name="TextBox 33"/>
            <p:cNvSpPr txBox="1">
              <a:spLocks noChangeArrowheads="1"/>
            </p:cNvSpPr>
            <p:nvPr/>
          </p:nvSpPr>
          <p:spPr bwMode="auto">
            <a:xfrm>
              <a:off x="580019" y="3326534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422" name="TextBox 34"/>
            <p:cNvSpPr txBox="1">
              <a:spLocks noChangeArrowheads="1"/>
            </p:cNvSpPr>
            <p:nvPr/>
          </p:nvSpPr>
          <p:spPr bwMode="auto">
            <a:xfrm>
              <a:off x="580019" y="3092567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1423" name="TextBox 35"/>
            <p:cNvSpPr txBox="1">
              <a:spLocks noChangeArrowheads="1"/>
            </p:cNvSpPr>
            <p:nvPr/>
          </p:nvSpPr>
          <p:spPr bwMode="auto">
            <a:xfrm>
              <a:off x="580019" y="285267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1424" name="TextBox 36"/>
            <p:cNvSpPr txBox="1">
              <a:spLocks noChangeArrowheads="1"/>
            </p:cNvSpPr>
            <p:nvPr/>
          </p:nvSpPr>
          <p:spPr bwMode="auto">
            <a:xfrm>
              <a:off x="580019" y="2630960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1425" name="TextBox 37"/>
            <p:cNvSpPr txBox="1">
              <a:spLocks noChangeArrowheads="1"/>
            </p:cNvSpPr>
            <p:nvPr/>
          </p:nvSpPr>
          <p:spPr bwMode="auto">
            <a:xfrm>
              <a:off x="580019" y="2400271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1426" name="TextBox 38"/>
            <p:cNvSpPr txBox="1">
              <a:spLocks noChangeArrowheads="1"/>
            </p:cNvSpPr>
            <p:nvPr/>
          </p:nvSpPr>
          <p:spPr bwMode="auto">
            <a:xfrm>
              <a:off x="580019" y="2164673"/>
              <a:ext cx="28335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1427" name="TextBox 39"/>
            <p:cNvSpPr txBox="1">
              <a:spLocks noChangeArrowheads="1"/>
            </p:cNvSpPr>
            <p:nvPr/>
          </p:nvSpPr>
          <p:spPr bwMode="auto">
            <a:xfrm>
              <a:off x="543339" y="1936226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1428" name="TextBox 40"/>
            <p:cNvSpPr txBox="1">
              <a:spLocks noChangeArrowheads="1"/>
            </p:cNvSpPr>
            <p:nvPr/>
          </p:nvSpPr>
          <p:spPr bwMode="auto">
            <a:xfrm>
              <a:off x="540290" y="1709815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1429" name="TextBox 41"/>
            <p:cNvSpPr txBox="1">
              <a:spLocks noChangeArrowheads="1"/>
            </p:cNvSpPr>
            <p:nvPr/>
          </p:nvSpPr>
          <p:spPr bwMode="auto">
            <a:xfrm>
              <a:off x="540290" y="1471551"/>
              <a:ext cx="34343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 dirty="0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352300" y="2713840"/>
              <a:ext cx="372119" cy="76752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height (km)</a:t>
              </a:r>
            </a:p>
          </p:txBody>
        </p:sp>
        <p:sp>
          <p:nvSpPr>
            <p:cNvPr id="116" name="TextBox 115"/>
            <p:cNvSpPr txBox="1"/>
            <p:nvPr/>
          </p:nvSpPr>
          <p:spPr bwMode="auto">
            <a:xfrm>
              <a:off x="2450733" y="4024061"/>
              <a:ext cx="1366641" cy="30403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12 UTC Aug 30 2010</a:t>
              </a:r>
            </a:p>
          </p:txBody>
        </p:sp>
        <p:sp>
          <p:nvSpPr>
            <p:cNvPr id="11367" name="TextBox 142"/>
            <p:cNvSpPr txBox="1">
              <a:spLocks noChangeArrowheads="1"/>
            </p:cNvSpPr>
            <p:nvPr/>
          </p:nvSpPr>
          <p:spPr bwMode="auto">
            <a:xfrm>
              <a:off x="4106939" y="215800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2.4</a:t>
              </a:r>
            </a:p>
          </p:txBody>
        </p:sp>
        <p:sp>
          <p:nvSpPr>
            <p:cNvPr id="11368" name="TextBox 143"/>
            <p:cNvSpPr txBox="1">
              <a:spLocks noChangeArrowheads="1"/>
            </p:cNvSpPr>
            <p:nvPr/>
          </p:nvSpPr>
          <p:spPr bwMode="auto">
            <a:xfrm>
              <a:off x="4106939" y="2354079"/>
              <a:ext cx="275601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369" name="TextBox 144"/>
            <p:cNvSpPr txBox="1">
              <a:spLocks noChangeArrowheads="1"/>
            </p:cNvSpPr>
            <p:nvPr/>
          </p:nvSpPr>
          <p:spPr bwMode="auto">
            <a:xfrm>
              <a:off x="4106939" y="2550159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1.6</a:t>
              </a:r>
            </a:p>
          </p:txBody>
        </p:sp>
        <p:sp>
          <p:nvSpPr>
            <p:cNvPr id="11370" name="TextBox 145"/>
            <p:cNvSpPr txBox="1">
              <a:spLocks noChangeArrowheads="1"/>
            </p:cNvSpPr>
            <p:nvPr/>
          </p:nvSpPr>
          <p:spPr bwMode="auto">
            <a:xfrm>
              <a:off x="4106939" y="2746238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1.2</a:t>
              </a:r>
            </a:p>
          </p:txBody>
        </p:sp>
        <p:sp>
          <p:nvSpPr>
            <p:cNvPr id="11371" name="TextBox 146"/>
            <p:cNvSpPr txBox="1">
              <a:spLocks noChangeArrowheads="1"/>
            </p:cNvSpPr>
            <p:nvPr/>
          </p:nvSpPr>
          <p:spPr bwMode="auto">
            <a:xfrm>
              <a:off x="4106939" y="294748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0.8</a:t>
              </a:r>
            </a:p>
          </p:txBody>
        </p:sp>
        <p:sp>
          <p:nvSpPr>
            <p:cNvPr id="11372" name="TextBox 147"/>
            <p:cNvSpPr txBox="1">
              <a:spLocks noChangeArrowheads="1"/>
            </p:cNvSpPr>
            <p:nvPr/>
          </p:nvSpPr>
          <p:spPr bwMode="auto">
            <a:xfrm>
              <a:off x="4114020" y="3148720"/>
              <a:ext cx="35312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0.4</a:t>
              </a:r>
            </a:p>
          </p:txBody>
        </p:sp>
        <p:sp>
          <p:nvSpPr>
            <p:cNvPr id="11373" name="TextBox 148"/>
            <p:cNvSpPr txBox="1">
              <a:spLocks noChangeArrowheads="1"/>
            </p:cNvSpPr>
            <p:nvPr/>
          </p:nvSpPr>
          <p:spPr bwMode="auto">
            <a:xfrm>
              <a:off x="4111664" y="3344799"/>
              <a:ext cx="275601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374" name="TextBox 149"/>
            <p:cNvSpPr txBox="1">
              <a:spLocks noChangeArrowheads="1"/>
            </p:cNvSpPr>
            <p:nvPr/>
          </p:nvSpPr>
          <p:spPr bwMode="auto">
            <a:xfrm>
              <a:off x="4111664" y="3535718"/>
              <a:ext cx="38413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-0.4</a:t>
              </a:r>
            </a:p>
          </p:txBody>
        </p:sp>
        <p:sp>
          <p:nvSpPr>
            <p:cNvPr id="11375" name="TextBox 150"/>
            <p:cNvSpPr txBox="1">
              <a:spLocks noChangeArrowheads="1"/>
            </p:cNvSpPr>
            <p:nvPr/>
          </p:nvSpPr>
          <p:spPr bwMode="auto">
            <a:xfrm>
              <a:off x="4111664" y="3731799"/>
              <a:ext cx="384136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-0.8</a:t>
              </a: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1527482" y="1583418"/>
              <a:ext cx="193864" cy="2524513"/>
            </a:xfrm>
            <a:custGeom>
              <a:avLst/>
              <a:gdLst>
                <a:gd name="connsiteX0" fmla="*/ 0 w 160345"/>
                <a:gd name="connsiteY0" fmla="*/ 1911139 h 1911139"/>
                <a:gd name="connsiteX1" fmla="*/ 0 w 160345"/>
                <a:gd name="connsiteY1" fmla="*/ 1837467 h 1911139"/>
                <a:gd name="connsiteX2" fmla="*/ 125676 w 160345"/>
                <a:gd name="connsiteY2" fmla="*/ 1568781 h 1911139"/>
                <a:gd name="connsiteX3" fmla="*/ 117008 w 160345"/>
                <a:gd name="connsiteY3" fmla="*/ 693384 h 1911139"/>
                <a:gd name="connsiteX4" fmla="*/ 160345 w 160345"/>
                <a:gd name="connsiteY4" fmla="*/ 619712 h 1911139"/>
                <a:gd name="connsiteX5" fmla="*/ 160345 w 160345"/>
                <a:gd name="connsiteY5" fmla="*/ 0 h 1911139"/>
                <a:gd name="connsiteX6" fmla="*/ 160345 w 160345"/>
                <a:gd name="connsiteY6" fmla="*/ 0 h 1911139"/>
                <a:gd name="connsiteX7" fmla="*/ 160345 w 160345"/>
                <a:gd name="connsiteY7" fmla="*/ 21668 h 1911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0345" h="1911139">
                  <a:moveTo>
                    <a:pt x="0" y="1911139"/>
                  </a:moveTo>
                  <a:lnTo>
                    <a:pt x="0" y="1837467"/>
                  </a:lnTo>
                  <a:lnTo>
                    <a:pt x="125676" y="1568781"/>
                  </a:lnTo>
                  <a:cubicBezTo>
                    <a:pt x="122787" y="1276982"/>
                    <a:pt x="119897" y="985183"/>
                    <a:pt x="117008" y="693384"/>
                  </a:cubicBezTo>
                  <a:lnTo>
                    <a:pt x="160345" y="619712"/>
                  </a:lnTo>
                  <a:lnTo>
                    <a:pt x="160345" y="0"/>
                  </a:lnTo>
                  <a:lnTo>
                    <a:pt x="160345" y="0"/>
                  </a:lnTo>
                  <a:lnTo>
                    <a:pt x="160345" y="21668"/>
                  </a:lnTo>
                </a:path>
              </a:pathLst>
            </a:cu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1700232" y="1593903"/>
              <a:ext cx="802326" cy="2646126"/>
            </a:xfrm>
            <a:custGeom>
              <a:avLst/>
              <a:gdLst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68686 w 663048"/>
                <a:gd name="connsiteY12" fmla="*/ 992406 h 2002146"/>
                <a:gd name="connsiteX13" fmla="*/ 338025 w 663048"/>
                <a:gd name="connsiteY13" fmla="*/ 884065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94688 w 663048"/>
                <a:gd name="connsiteY12" fmla="*/ 970738 h 2002146"/>
                <a:gd name="connsiteX13" fmla="*/ 338025 w 663048"/>
                <a:gd name="connsiteY13" fmla="*/ 884065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  <a:gd name="connsiteX0" fmla="*/ 0 w 663048"/>
                <a:gd name="connsiteY0" fmla="*/ 2002146 h 2002146"/>
                <a:gd name="connsiteX1" fmla="*/ 13001 w 663048"/>
                <a:gd name="connsiteY1" fmla="*/ 1919807 h 2002146"/>
                <a:gd name="connsiteX2" fmla="*/ 21668 w 663048"/>
                <a:gd name="connsiteY2" fmla="*/ 1828800 h 2002146"/>
                <a:gd name="connsiteX3" fmla="*/ 17335 w 663048"/>
                <a:gd name="connsiteY3" fmla="*/ 1668455 h 2002146"/>
                <a:gd name="connsiteX4" fmla="*/ 17335 w 663048"/>
                <a:gd name="connsiteY4" fmla="*/ 1581782 h 2002146"/>
                <a:gd name="connsiteX5" fmla="*/ 26002 w 663048"/>
                <a:gd name="connsiteY5" fmla="*/ 1486442 h 2002146"/>
                <a:gd name="connsiteX6" fmla="*/ 52004 w 663048"/>
                <a:gd name="connsiteY6" fmla="*/ 1386768 h 2002146"/>
                <a:gd name="connsiteX7" fmla="*/ 86673 w 663048"/>
                <a:gd name="connsiteY7" fmla="*/ 1278427 h 2002146"/>
                <a:gd name="connsiteX8" fmla="*/ 134343 w 663048"/>
                <a:gd name="connsiteY8" fmla="*/ 1183087 h 2002146"/>
                <a:gd name="connsiteX9" fmla="*/ 164679 w 663048"/>
                <a:gd name="connsiteY9" fmla="*/ 1118082 h 2002146"/>
                <a:gd name="connsiteX10" fmla="*/ 190681 w 663048"/>
                <a:gd name="connsiteY10" fmla="*/ 1048743 h 2002146"/>
                <a:gd name="connsiteX11" fmla="*/ 238351 w 663048"/>
                <a:gd name="connsiteY11" fmla="*/ 1005407 h 2002146"/>
                <a:gd name="connsiteX12" fmla="*/ 294688 w 663048"/>
                <a:gd name="connsiteY12" fmla="*/ 970738 h 2002146"/>
                <a:gd name="connsiteX13" fmla="*/ 342359 w 663048"/>
                <a:gd name="connsiteY13" fmla="*/ 901400 h 2002146"/>
                <a:gd name="connsiteX14" fmla="*/ 398696 w 663048"/>
                <a:gd name="connsiteY14" fmla="*/ 866730 h 2002146"/>
                <a:gd name="connsiteX15" fmla="*/ 450700 w 663048"/>
                <a:gd name="connsiteY15" fmla="*/ 780057 h 2002146"/>
                <a:gd name="connsiteX16" fmla="*/ 489702 w 663048"/>
                <a:gd name="connsiteY16" fmla="*/ 689051 h 2002146"/>
                <a:gd name="connsiteX17" fmla="*/ 546040 w 663048"/>
                <a:gd name="connsiteY17" fmla="*/ 593710 h 2002146"/>
                <a:gd name="connsiteX18" fmla="*/ 580709 w 663048"/>
                <a:gd name="connsiteY18" fmla="*/ 498370 h 2002146"/>
                <a:gd name="connsiteX19" fmla="*/ 632713 w 663048"/>
                <a:gd name="connsiteY19" fmla="*/ 424698 h 2002146"/>
                <a:gd name="connsiteX20" fmla="*/ 654381 w 663048"/>
                <a:gd name="connsiteY20" fmla="*/ 316357 h 2002146"/>
                <a:gd name="connsiteX21" fmla="*/ 663048 w 663048"/>
                <a:gd name="connsiteY21" fmla="*/ 156012 h 2002146"/>
                <a:gd name="connsiteX22" fmla="*/ 628379 w 663048"/>
                <a:gd name="connsiteY22" fmla="*/ 73672 h 2002146"/>
                <a:gd name="connsiteX23" fmla="*/ 645714 w 663048"/>
                <a:gd name="connsiteY23" fmla="*/ 21669 h 2002146"/>
                <a:gd name="connsiteX24" fmla="*/ 654381 w 663048"/>
                <a:gd name="connsiteY24" fmla="*/ 0 h 200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63048" h="2002146">
                  <a:moveTo>
                    <a:pt x="0" y="2002146"/>
                  </a:moveTo>
                  <a:lnTo>
                    <a:pt x="13001" y="1919807"/>
                  </a:lnTo>
                  <a:lnTo>
                    <a:pt x="21668" y="1828800"/>
                  </a:lnTo>
                  <a:lnTo>
                    <a:pt x="17335" y="1668455"/>
                  </a:lnTo>
                  <a:lnTo>
                    <a:pt x="17335" y="1581782"/>
                  </a:lnTo>
                  <a:lnTo>
                    <a:pt x="26002" y="1486442"/>
                  </a:lnTo>
                  <a:lnTo>
                    <a:pt x="52004" y="1386768"/>
                  </a:lnTo>
                  <a:lnTo>
                    <a:pt x="86673" y="1278427"/>
                  </a:lnTo>
                  <a:lnTo>
                    <a:pt x="134343" y="1183087"/>
                  </a:lnTo>
                  <a:lnTo>
                    <a:pt x="164679" y="1118082"/>
                  </a:lnTo>
                  <a:lnTo>
                    <a:pt x="190681" y="1048743"/>
                  </a:lnTo>
                  <a:lnTo>
                    <a:pt x="238351" y="1005407"/>
                  </a:lnTo>
                  <a:lnTo>
                    <a:pt x="294688" y="970738"/>
                  </a:lnTo>
                  <a:lnTo>
                    <a:pt x="342359" y="901400"/>
                  </a:lnTo>
                  <a:lnTo>
                    <a:pt x="398696" y="866730"/>
                  </a:lnTo>
                  <a:lnTo>
                    <a:pt x="450700" y="780057"/>
                  </a:lnTo>
                  <a:lnTo>
                    <a:pt x="489702" y="689051"/>
                  </a:lnTo>
                  <a:lnTo>
                    <a:pt x="546040" y="593710"/>
                  </a:lnTo>
                  <a:lnTo>
                    <a:pt x="580709" y="498370"/>
                  </a:lnTo>
                  <a:lnTo>
                    <a:pt x="632713" y="424698"/>
                  </a:lnTo>
                  <a:lnTo>
                    <a:pt x="654381" y="316357"/>
                  </a:lnTo>
                  <a:lnTo>
                    <a:pt x="663048" y="156012"/>
                  </a:lnTo>
                  <a:lnTo>
                    <a:pt x="628379" y="73672"/>
                  </a:lnTo>
                  <a:lnTo>
                    <a:pt x="645714" y="21669"/>
                  </a:lnTo>
                  <a:lnTo>
                    <a:pt x="654381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4724400" y="1483425"/>
            <a:ext cx="4038600" cy="3240975"/>
            <a:chOff x="4724400" y="1483425"/>
            <a:chExt cx="4038600" cy="3240975"/>
          </a:xfrm>
        </p:grpSpPr>
        <p:sp>
          <p:nvSpPr>
            <p:cNvPr id="113" name="Rectangle 112"/>
            <p:cNvSpPr/>
            <p:nvPr/>
          </p:nvSpPr>
          <p:spPr bwMode="auto">
            <a:xfrm>
              <a:off x="4724400" y="1505854"/>
              <a:ext cx="4001600" cy="31640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358" name="Picture 2" descr="Fig1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585" r="2080" b="68416"/>
            <a:stretch>
              <a:fillRect/>
            </a:stretch>
          </p:blipFill>
          <p:spPr bwMode="auto">
            <a:xfrm>
              <a:off x="5174956" y="1547682"/>
              <a:ext cx="3293165" cy="2856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61" name="Text Box 13"/>
            <p:cNvSpPr txBox="1">
              <a:spLocks noChangeArrowheads="1"/>
            </p:cNvSpPr>
            <p:nvPr/>
          </p:nvSpPr>
          <p:spPr bwMode="auto">
            <a:xfrm>
              <a:off x="6429320" y="2252021"/>
              <a:ext cx="1067426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chemeClr val="bg1"/>
                  </a:solidFill>
                  <a:latin typeface="Calibri" pitchFamily="34" charset="0"/>
                </a:rPr>
                <a:t>M surface</a:t>
              </a:r>
            </a:p>
          </p:txBody>
        </p:sp>
        <p:sp>
          <p:nvSpPr>
            <p:cNvPr id="11362" name="Text Box 14"/>
            <p:cNvSpPr txBox="1">
              <a:spLocks noChangeArrowheads="1"/>
            </p:cNvSpPr>
            <p:nvPr/>
          </p:nvSpPr>
          <p:spPr bwMode="auto">
            <a:xfrm>
              <a:off x="5410200" y="1950160"/>
              <a:ext cx="830630" cy="402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400" b="1" dirty="0">
                  <a:latin typeface="Calibri" pitchFamily="34" charset="0"/>
                </a:rPr>
                <a:t>peak w</a:t>
              </a:r>
            </a:p>
          </p:txBody>
        </p:sp>
        <p:sp>
          <p:nvSpPr>
            <p:cNvPr id="11391" name="TextBox 45"/>
            <p:cNvSpPr txBox="1">
              <a:spLocks noChangeArrowheads="1"/>
            </p:cNvSpPr>
            <p:nvPr/>
          </p:nvSpPr>
          <p:spPr bwMode="auto">
            <a:xfrm>
              <a:off x="5599385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11392" name="TextBox 46"/>
            <p:cNvSpPr txBox="1">
              <a:spLocks noChangeArrowheads="1"/>
            </p:cNvSpPr>
            <p:nvPr/>
          </p:nvSpPr>
          <p:spPr bwMode="auto">
            <a:xfrm>
              <a:off x="6200239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50</a:t>
              </a:r>
            </a:p>
          </p:txBody>
        </p:sp>
        <p:sp>
          <p:nvSpPr>
            <p:cNvPr id="11393" name="TextBox 47"/>
            <p:cNvSpPr txBox="1">
              <a:spLocks noChangeArrowheads="1"/>
            </p:cNvSpPr>
            <p:nvPr/>
          </p:nvSpPr>
          <p:spPr bwMode="auto">
            <a:xfrm>
              <a:off x="6784509" y="4325197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75</a:t>
              </a:r>
            </a:p>
          </p:txBody>
        </p:sp>
        <p:sp>
          <p:nvSpPr>
            <p:cNvPr id="11394" name="TextBox 48"/>
            <p:cNvSpPr txBox="1">
              <a:spLocks noChangeArrowheads="1"/>
            </p:cNvSpPr>
            <p:nvPr/>
          </p:nvSpPr>
          <p:spPr bwMode="auto">
            <a:xfrm>
              <a:off x="7346458" y="4325197"/>
              <a:ext cx="388923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100</a:t>
              </a:r>
            </a:p>
          </p:txBody>
        </p:sp>
        <p:sp>
          <p:nvSpPr>
            <p:cNvPr id="11395" name="TextBox 49"/>
            <p:cNvSpPr txBox="1">
              <a:spLocks noChangeArrowheads="1"/>
            </p:cNvSpPr>
            <p:nvPr/>
          </p:nvSpPr>
          <p:spPr bwMode="auto">
            <a:xfrm>
              <a:off x="7930728" y="4325197"/>
              <a:ext cx="388923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125</a:t>
              </a:r>
            </a:p>
          </p:txBody>
        </p:sp>
        <p:sp>
          <p:nvSpPr>
            <p:cNvPr id="51" name="TextBox 50"/>
            <p:cNvSpPr txBox="1"/>
            <p:nvPr/>
          </p:nvSpPr>
          <p:spPr bwMode="auto">
            <a:xfrm>
              <a:off x="6276569" y="4439238"/>
              <a:ext cx="780710" cy="2851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radius (km)</a:t>
              </a:r>
            </a:p>
          </p:txBody>
        </p:sp>
        <p:sp>
          <p:nvSpPr>
            <p:cNvPr id="11397" name="TextBox 51"/>
            <p:cNvSpPr txBox="1">
              <a:spLocks noChangeArrowheads="1"/>
            </p:cNvSpPr>
            <p:nvPr/>
          </p:nvSpPr>
          <p:spPr bwMode="auto">
            <a:xfrm>
              <a:off x="4976392" y="402865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398" name="TextBox 52"/>
            <p:cNvSpPr txBox="1">
              <a:spLocks noChangeArrowheads="1"/>
            </p:cNvSpPr>
            <p:nvPr/>
          </p:nvSpPr>
          <p:spPr bwMode="auto">
            <a:xfrm>
              <a:off x="4976392" y="379468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399" name="TextBox 53"/>
            <p:cNvSpPr txBox="1">
              <a:spLocks noChangeArrowheads="1"/>
            </p:cNvSpPr>
            <p:nvPr/>
          </p:nvSpPr>
          <p:spPr bwMode="auto">
            <a:xfrm>
              <a:off x="4976392" y="356236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1400" name="TextBox 54"/>
            <p:cNvSpPr txBox="1">
              <a:spLocks noChangeArrowheads="1"/>
            </p:cNvSpPr>
            <p:nvPr/>
          </p:nvSpPr>
          <p:spPr bwMode="auto">
            <a:xfrm>
              <a:off x="4976392" y="3338408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1401" name="TextBox 55"/>
            <p:cNvSpPr txBox="1">
              <a:spLocks noChangeArrowheads="1"/>
            </p:cNvSpPr>
            <p:nvPr/>
          </p:nvSpPr>
          <p:spPr bwMode="auto">
            <a:xfrm>
              <a:off x="4976392" y="3104441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11402" name="TextBox 56"/>
            <p:cNvSpPr txBox="1">
              <a:spLocks noChangeArrowheads="1"/>
            </p:cNvSpPr>
            <p:nvPr/>
          </p:nvSpPr>
          <p:spPr bwMode="auto">
            <a:xfrm>
              <a:off x="4976392" y="286454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11403" name="TextBox 57"/>
            <p:cNvSpPr txBox="1">
              <a:spLocks noChangeArrowheads="1"/>
            </p:cNvSpPr>
            <p:nvPr/>
          </p:nvSpPr>
          <p:spPr bwMode="auto">
            <a:xfrm>
              <a:off x="4976392" y="264283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11404" name="TextBox 58"/>
            <p:cNvSpPr txBox="1">
              <a:spLocks noChangeArrowheads="1"/>
            </p:cNvSpPr>
            <p:nvPr/>
          </p:nvSpPr>
          <p:spPr bwMode="auto">
            <a:xfrm>
              <a:off x="4976392" y="2412145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11405" name="TextBox 59"/>
            <p:cNvSpPr txBox="1">
              <a:spLocks noChangeArrowheads="1"/>
            </p:cNvSpPr>
            <p:nvPr/>
          </p:nvSpPr>
          <p:spPr bwMode="auto">
            <a:xfrm>
              <a:off x="4976392" y="2176547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11406" name="TextBox 60"/>
            <p:cNvSpPr txBox="1">
              <a:spLocks noChangeArrowheads="1"/>
            </p:cNvSpPr>
            <p:nvPr/>
          </p:nvSpPr>
          <p:spPr bwMode="auto">
            <a:xfrm>
              <a:off x="4941038" y="1948100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11407" name="TextBox 61"/>
            <p:cNvSpPr txBox="1">
              <a:spLocks noChangeArrowheads="1"/>
            </p:cNvSpPr>
            <p:nvPr/>
          </p:nvSpPr>
          <p:spPr bwMode="auto">
            <a:xfrm>
              <a:off x="4938099" y="1721689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11408" name="TextBox 62"/>
            <p:cNvSpPr txBox="1">
              <a:spLocks noChangeArrowheads="1"/>
            </p:cNvSpPr>
            <p:nvPr/>
          </p:nvSpPr>
          <p:spPr bwMode="auto">
            <a:xfrm>
              <a:off x="4938099" y="1483425"/>
              <a:ext cx="331014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12</a:t>
              </a:r>
            </a:p>
          </p:txBody>
        </p:sp>
        <p:sp>
          <p:nvSpPr>
            <p:cNvPr id="64" name="TextBox 63"/>
            <p:cNvSpPr txBox="1"/>
            <p:nvPr/>
          </p:nvSpPr>
          <p:spPr bwMode="auto">
            <a:xfrm>
              <a:off x="4756908" y="2725714"/>
              <a:ext cx="358661" cy="767524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+mj-lt"/>
                </a:rPr>
                <a:t>height (km)</a:t>
              </a:r>
            </a:p>
          </p:txBody>
        </p:sp>
        <p:sp>
          <p:nvSpPr>
            <p:cNvPr id="11390" name="TextBox 64"/>
            <p:cNvSpPr txBox="1">
              <a:spLocks noChangeArrowheads="1"/>
            </p:cNvSpPr>
            <p:nvPr/>
          </p:nvSpPr>
          <p:spPr bwMode="auto">
            <a:xfrm>
              <a:off x="4979415" y="4248464"/>
              <a:ext cx="273106" cy="26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7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7" name="TextBox 116"/>
            <p:cNvSpPr txBox="1"/>
            <p:nvPr/>
          </p:nvSpPr>
          <p:spPr bwMode="auto">
            <a:xfrm>
              <a:off x="6872277" y="4021981"/>
              <a:ext cx="1235815" cy="30403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="1" dirty="0">
                  <a:solidFill>
                    <a:schemeClr val="bg1"/>
                  </a:solidFill>
                  <a:latin typeface="+mj-lt"/>
                </a:rPr>
                <a:t>00 UTC Sep 1 2008</a:t>
              </a:r>
            </a:p>
          </p:txBody>
        </p:sp>
        <p:sp>
          <p:nvSpPr>
            <p:cNvPr id="11376" name="TextBox 152"/>
            <p:cNvSpPr txBox="1">
              <a:spLocks noChangeArrowheads="1"/>
            </p:cNvSpPr>
            <p:nvPr/>
          </p:nvSpPr>
          <p:spPr bwMode="auto">
            <a:xfrm>
              <a:off x="8388202" y="2161799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2.4</a:t>
              </a:r>
            </a:p>
          </p:txBody>
        </p:sp>
        <p:sp>
          <p:nvSpPr>
            <p:cNvPr id="11377" name="TextBox 153"/>
            <p:cNvSpPr txBox="1">
              <a:spLocks noChangeArrowheads="1"/>
            </p:cNvSpPr>
            <p:nvPr/>
          </p:nvSpPr>
          <p:spPr bwMode="auto">
            <a:xfrm>
              <a:off x="8388202" y="2357878"/>
              <a:ext cx="265634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378" name="TextBox 154"/>
            <p:cNvSpPr txBox="1">
              <a:spLocks noChangeArrowheads="1"/>
            </p:cNvSpPr>
            <p:nvPr/>
          </p:nvSpPr>
          <p:spPr bwMode="auto">
            <a:xfrm>
              <a:off x="8388202" y="2553958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1.6</a:t>
              </a:r>
            </a:p>
          </p:txBody>
        </p:sp>
        <p:sp>
          <p:nvSpPr>
            <p:cNvPr id="11379" name="TextBox 155"/>
            <p:cNvSpPr txBox="1">
              <a:spLocks noChangeArrowheads="1"/>
            </p:cNvSpPr>
            <p:nvPr/>
          </p:nvSpPr>
          <p:spPr bwMode="auto">
            <a:xfrm>
              <a:off x="8388202" y="2750037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1.2</a:t>
              </a:r>
            </a:p>
          </p:txBody>
        </p:sp>
        <p:sp>
          <p:nvSpPr>
            <p:cNvPr id="11380" name="TextBox 156"/>
            <p:cNvSpPr txBox="1">
              <a:spLocks noChangeArrowheads="1"/>
            </p:cNvSpPr>
            <p:nvPr/>
          </p:nvSpPr>
          <p:spPr bwMode="auto">
            <a:xfrm>
              <a:off x="8388202" y="2951279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0.8</a:t>
              </a:r>
            </a:p>
          </p:txBody>
        </p:sp>
        <p:sp>
          <p:nvSpPr>
            <p:cNvPr id="11381" name="TextBox 157"/>
            <p:cNvSpPr txBox="1">
              <a:spLocks noChangeArrowheads="1"/>
            </p:cNvSpPr>
            <p:nvPr/>
          </p:nvSpPr>
          <p:spPr bwMode="auto">
            <a:xfrm>
              <a:off x="8395027" y="3152518"/>
              <a:ext cx="340355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0.4</a:t>
              </a:r>
            </a:p>
          </p:txBody>
        </p:sp>
        <p:sp>
          <p:nvSpPr>
            <p:cNvPr id="11382" name="TextBox 158"/>
            <p:cNvSpPr txBox="1">
              <a:spLocks noChangeArrowheads="1"/>
            </p:cNvSpPr>
            <p:nvPr/>
          </p:nvSpPr>
          <p:spPr bwMode="auto">
            <a:xfrm>
              <a:off x="8392757" y="3348598"/>
              <a:ext cx="265634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11383" name="TextBox 159"/>
            <p:cNvSpPr txBox="1">
              <a:spLocks noChangeArrowheads="1"/>
            </p:cNvSpPr>
            <p:nvPr/>
          </p:nvSpPr>
          <p:spPr bwMode="auto">
            <a:xfrm>
              <a:off x="8392757" y="3539517"/>
              <a:ext cx="370243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-0.4</a:t>
              </a:r>
            </a:p>
          </p:txBody>
        </p:sp>
        <p:sp>
          <p:nvSpPr>
            <p:cNvPr id="11384" name="TextBox 160"/>
            <p:cNvSpPr txBox="1">
              <a:spLocks noChangeArrowheads="1"/>
            </p:cNvSpPr>
            <p:nvPr/>
          </p:nvSpPr>
          <p:spPr bwMode="auto">
            <a:xfrm>
              <a:off x="8392757" y="3735597"/>
              <a:ext cx="370243" cy="243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600" b="1">
                  <a:solidFill>
                    <a:schemeClr val="bg1"/>
                  </a:solidFill>
                </a:rPr>
                <a:t>-0.8</a:t>
              </a:r>
            </a:p>
          </p:txBody>
        </p:sp>
        <p:sp>
          <p:nvSpPr>
            <p:cNvPr id="246" name="Freeform 245"/>
            <p:cNvSpPr/>
            <p:nvPr/>
          </p:nvSpPr>
          <p:spPr bwMode="auto">
            <a:xfrm>
              <a:off x="5769663" y="1629565"/>
              <a:ext cx="419955" cy="2509835"/>
            </a:xfrm>
            <a:custGeom>
              <a:avLst/>
              <a:gdLst>
                <a:gd name="connsiteX0" fmla="*/ 47589 w 353522"/>
                <a:gd name="connsiteY0" fmla="*/ 1889986 h 1889986"/>
                <a:gd name="connsiteX1" fmla="*/ 3399 w 353522"/>
                <a:gd name="connsiteY1" fmla="*/ 1808404 h 1889986"/>
                <a:gd name="connsiteX2" fmla="*/ 0 w 353522"/>
                <a:gd name="connsiteY2" fmla="*/ 1536464 h 1889986"/>
                <a:gd name="connsiteX3" fmla="*/ 37391 w 353522"/>
                <a:gd name="connsiteY3" fmla="*/ 1454882 h 1889986"/>
                <a:gd name="connsiteX4" fmla="*/ 40791 w 353522"/>
                <a:gd name="connsiteY4" fmla="*/ 1097960 h 1889986"/>
                <a:gd name="connsiteX5" fmla="*/ 125772 w 353522"/>
                <a:gd name="connsiteY5" fmla="*/ 927997 h 1889986"/>
                <a:gd name="connsiteX6" fmla="*/ 125772 w 353522"/>
                <a:gd name="connsiteY6" fmla="*/ 843015 h 1889986"/>
                <a:gd name="connsiteX7" fmla="*/ 248145 w 353522"/>
                <a:gd name="connsiteY7" fmla="*/ 758034 h 1889986"/>
                <a:gd name="connsiteX8" fmla="*/ 285537 w 353522"/>
                <a:gd name="connsiteY8" fmla="*/ 669653 h 1889986"/>
                <a:gd name="connsiteX9" fmla="*/ 285537 w 353522"/>
                <a:gd name="connsiteY9" fmla="*/ 234549 h 1889986"/>
                <a:gd name="connsiteX10" fmla="*/ 319530 w 353522"/>
                <a:gd name="connsiteY10" fmla="*/ 166563 h 1889986"/>
                <a:gd name="connsiteX11" fmla="*/ 326328 w 353522"/>
                <a:gd name="connsiteY11" fmla="*/ 64586 h 1889986"/>
                <a:gd name="connsiteX12" fmla="*/ 353522 w 353522"/>
                <a:gd name="connsiteY12" fmla="*/ 0 h 1889986"/>
                <a:gd name="connsiteX0" fmla="*/ 47589 w 360321"/>
                <a:gd name="connsiteY0" fmla="*/ 1900183 h 1900183"/>
                <a:gd name="connsiteX1" fmla="*/ 3399 w 360321"/>
                <a:gd name="connsiteY1" fmla="*/ 1818601 h 1900183"/>
                <a:gd name="connsiteX2" fmla="*/ 0 w 360321"/>
                <a:gd name="connsiteY2" fmla="*/ 1546661 h 1900183"/>
                <a:gd name="connsiteX3" fmla="*/ 37391 w 360321"/>
                <a:gd name="connsiteY3" fmla="*/ 1465079 h 1900183"/>
                <a:gd name="connsiteX4" fmla="*/ 40791 w 360321"/>
                <a:gd name="connsiteY4" fmla="*/ 1108157 h 1900183"/>
                <a:gd name="connsiteX5" fmla="*/ 125772 w 360321"/>
                <a:gd name="connsiteY5" fmla="*/ 938194 h 1900183"/>
                <a:gd name="connsiteX6" fmla="*/ 125772 w 360321"/>
                <a:gd name="connsiteY6" fmla="*/ 853212 h 1900183"/>
                <a:gd name="connsiteX7" fmla="*/ 248145 w 360321"/>
                <a:gd name="connsiteY7" fmla="*/ 768231 h 1900183"/>
                <a:gd name="connsiteX8" fmla="*/ 285537 w 360321"/>
                <a:gd name="connsiteY8" fmla="*/ 679850 h 1900183"/>
                <a:gd name="connsiteX9" fmla="*/ 285537 w 360321"/>
                <a:gd name="connsiteY9" fmla="*/ 244746 h 1900183"/>
                <a:gd name="connsiteX10" fmla="*/ 319530 w 360321"/>
                <a:gd name="connsiteY10" fmla="*/ 176760 h 1900183"/>
                <a:gd name="connsiteX11" fmla="*/ 326328 w 360321"/>
                <a:gd name="connsiteY11" fmla="*/ 74783 h 1900183"/>
                <a:gd name="connsiteX12" fmla="*/ 360321 w 360321"/>
                <a:gd name="connsiteY12" fmla="*/ 0 h 1900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0321" h="1900183">
                  <a:moveTo>
                    <a:pt x="47589" y="1900183"/>
                  </a:moveTo>
                  <a:lnTo>
                    <a:pt x="3399" y="1818601"/>
                  </a:lnTo>
                  <a:lnTo>
                    <a:pt x="0" y="1546661"/>
                  </a:lnTo>
                  <a:lnTo>
                    <a:pt x="37391" y="1465079"/>
                  </a:lnTo>
                  <a:cubicBezTo>
                    <a:pt x="38524" y="1346105"/>
                    <a:pt x="39658" y="1227131"/>
                    <a:pt x="40791" y="1108157"/>
                  </a:cubicBezTo>
                  <a:lnTo>
                    <a:pt x="125772" y="938194"/>
                  </a:lnTo>
                  <a:lnTo>
                    <a:pt x="125772" y="853212"/>
                  </a:lnTo>
                  <a:lnTo>
                    <a:pt x="248145" y="768231"/>
                  </a:lnTo>
                  <a:lnTo>
                    <a:pt x="285537" y="679850"/>
                  </a:lnTo>
                  <a:lnTo>
                    <a:pt x="285537" y="244746"/>
                  </a:lnTo>
                  <a:lnTo>
                    <a:pt x="319530" y="176760"/>
                  </a:lnTo>
                  <a:lnTo>
                    <a:pt x="326328" y="74783"/>
                  </a:lnTo>
                  <a:lnTo>
                    <a:pt x="360321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7" name="Freeform 246"/>
            <p:cNvSpPr/>
            <p:nvPr/>
          </p:nvSpPr>
          <p:spPr bwMode="auto">
            <a:xfrm>
              <a:off x="5928765" y="1610693"/>
              <a:ext cx="982361" cy="2627256"/>
            </a:xfrm>
            <a:custGeom>
              <a:avLst/>
              <a:gdLst>
                <a:gd name="connsiteX0" fmla="*/ 0 w 843015"/>
                <a:gd name="connsiteY0" fmla="*/ 1988565 h 1988565"/>
                <a:gd name="connsiteX1" fmla="*/ 3399 w 843015"/>
                <a:gd name="connsiteY1" fmla="*/ 1927379 h 1988565"/>
                <a:gd name="connsiteX2" fmla="*/ 23795 w 843015"/>
                <a:gd name="connsiteY2" fmla="*/ 1808405 h 1988565"/>
                <a:gd name="connsiteX3" fmla="*/ 105377 w 843015"/>
                <a:gd name="connsiteY3" fmla="*/ 1366501 h 1988565"/>
                <a:gd name="connsiteX4" fmla="*/ 163164 w 843015"/>
                <a:gd name="connsiteY4" fmla="*/ 1135352 h 1988565"/>
                <a:gd name="connsiteX5" fmla="*/ 207354 w 843015"/>
                <a:gd name="connsiteY5" fmla="*/ 1026576 h 1988565"/>
                <a:gd name="connsiteX6" fmla="*/ 275340 w 843015"/>
                <a:gd name="connsiteY6" fmla="*/ 904202 h 1988565"/>
                <a:gd name="connsiteX7" fmla="*/ 356922 w 843015"/>
                <a:gd name="connsiteY7" fmla="*/ 792027 h 1988565"/>
                <a:gd name="connsiteX8" fmla="*/ 414709 w 843015"/>
                <a:gd name="connsiteY8" fmla="*/ 669654 h 1988565"/>
                <a:gd name="connsiteX9" fmla="*/ 513288 w 843015"/>
                <a:gd name="connsiteY9" fmla="*/ 550680 h 1988565"/>
                <a:gd name="connsiteX10" fmla="*/ 557478 w 843015"/>
                <a:gd name="connsiteY10" fmla="*/ 479295 h 1988565"/>
                <a:gd name="connsiteX11" fmla="*/ 601668 w 843015"/>
                <a:gd name="connsiteY11" fmla="*/ 435105 h 1988565"/>
                <a:gd name="connsiteX12" fmla="*/ 645859 w 843015"/>
                <a:gd name="connsiteY12" fmla="*/ 329728 h 1988565"/>
                <a:gd name="connsiteX13" fmla="*/ 690049 w 843015"/>
                <a:gd name="connsiteY13" fmla="*/ 271941 h 1988565"/>
                <a:gd name="connsiteX14" fmla="*/ 747836 w 843015"/>
                <a:gd name="connsiteY14" fmla="*/ 234549 h 1988565"/>
                <a:gd name="connsiteX15" fmla="*/ 778430 w 843015"/>
                <a:gd name="connsiteY15" fmla="*/ 217552 h 1988565"/>
                <a:gd name="connsiteX16" fmla="*/ 795426 w 843015"/>
                <a:gd name="connsiteY16" fmla="*/ 186959 h 1988565"/>
                <a:gd name="connsiteX17" fmla="*/ 822620 w 843015"/>
                <a:gd name="connsiteY17" fmla="*/ 169963 h 1988565"/>
                <a:gd name="connsiteX18" fmla="*/ 843015 w 843015"/>
                <a:gd name="connsiteY18" fmla="*/ 81582 h 1988565"/>
                <a:gd name="connsiteX19" fmla="*/ 809023 w 843015"/>
                <a:gd name="connsiteY19" fmla="*/ 0 h 1988565"/>
                <a:gd name="connsiteX0" fmla="*/ 0 w 843015"/>
                <a:gd name="connsiteY0" fmla="*/ 1988565 h 1988565"/>
                <a:gd name="connsiteX1" fmla="*/ 3399 w 843015"/>
                <a:gd name="connsiteY1" fmla="*/ 1927379 h 1988565"/>
                <a:gd name="connsiteX2" fmla="*/ 23795 w 843015"/>
                <a:gd name="connsiteY2" fmla="*/ 1808405 h 1988565"/>
                <a:gd name="connsiteX3" fmla="*/ 105377 w 843015"/>
                <a:gd name="connsiteY3" fmla="*/ 1366501 h 1988565"/>
                <a:gd name="connsiteX4" fmla="*/ 163164 w 843015"/>
                <a:gd name="connsiteY4" fmla="*/ 1135352 h 1988565"/>
                <a:gd name="connsiteX5" fmla="*/ 207354 w 843015"/>
                <a:gd name="connsiteY5" fmla="*/ 1026576 h 1988565"/>
                <a:gd name="connsiteX6" fmla="*/ 275340 w 843015"/>
                <a:gd name="connsiteY6" fmla="*/ 904202 h 1988565"/>
                <a:gd name="connsiteX7" fmla="*/ 356922 w 843015"/>
                <a:gd name="connsiteY7" fmla="*/ 792027 h 1988565"/>
                <a:gd name="connsiteX8" fmla="*/ 414709 w 843015"/>
                <a:gd name="connsiteY8" fmla="*/ 669654 h 1988565"/>
                <a:gd name="connsiteX9" fmla="*/ 513288 w 843015"/>
                <a:gd name="connsiteY9" fmla="*/ 550680 h 1988565"/>
                <a:gd name="connsiteX10" fmla="*/ 557478 w 843015"/>
                <a:gd name="connsiteY10" fmla="*/ 479295 h 1988565"/>
                <a:gd name="connsiteX11" fmla="*/ 598269 w 843015"/>
                <a:gd name="connsiteY11" fmla="*/ 424907 h 1988565"/>
                <a:gd name="connsiteX12" fmla="*/ 645859 w 843015"/>
                <a:gd name="connsiteY12" fmla="*/ 329728 h 1988565"/>
                <a:gd name="connsiteX13" fmla="*/ 690049 w 843015"/>
                <a:gd name="connsiteY13" fmla="*/ 271941 h 1988565"/>
                <a:gd name="connsiteX14" fmla="*/ 747836 w 843015"/>
                <a:gd name="connsiteY14" fmla="*/ 234549 h 1988565"/>
                <a:gd name="connsiteX15" fmla="*/ 778430 w 843015"/>
                <a:gd name="connsiteY15" fmla="*/ 217552 h 1988565"/>
                <a:gd name="connsiteX16" fmla="*/ 795426 w 843015"/>
                <a:gd name="connsiteY16" fmla="*/ 186959 h 1988565"/>
                <a:gd name="connsiteX17" fmla="*/ 822620 w 843015"/>
                <a:gd name="connsiteY17" fmla="*/ 169963 h 1988565"/>
                <a:gd name="connsiteX18" fmla="*/ 843015 w 843015"/>
                <a:gd name="connsiteY18" fmla="*/ 81582 h 1988565"/>
                <a:gd name="connsiteX19" fmla="*/ 809023 w 843015"/>
                <a:gd name="connsiteY19" fmla="*/ 0 h 19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3015" h="1988565">
                  <a:moveTo>
                    <a:pt x="0" y="1988565"/>
                  </a:moveTo>
                  <a:lnTo>
                    <a:pt x="3399" y="1927379"/>
                  </a:lnTo>
                  <a:lnTo>
                    <a:pt x="23795" y="1808405"/>
                  </a:lnTo>
                  <a:lnTo>
                    <a:pt x="105377" y="1366501"/>
                  </a:lnTo>
                  <a:lnTo>
                    <a:pt x="163164" y="1135352"/>
                  </a:lnTo>
                  <a:lnTo>
                    <a:pt x="207354" y="1026576"/>
                  </a:lnTo>
                  <a:lnTo>
                    <a:pt x="275340" y="904202"/>
                  </a:lnTo>
                  <a:lnTo>
                    <a:pt x="356922" y="792027"/>
                  </a:lnTo>
                  <a:lnTo>
                    <a:pt x="414709" y="669654"/>
                  </a:lnTo>
                  <a:lnTo>
                    <a:pt x="513288" y="550680"/>
                  </a:lnTo>
                  <a:lnTo>
                    <a:pt x="557478" y="479295"/>
                  </a:lnTo>
                  <a:lnTo>
                    <a:pt x="598269" y="424907"/>
                  </a:lnTo>
                  <a:lnTo>
                    <a:pt x="645859" y="329728"/>
                  </a:lnTo>
                  <a:lnTo>
                    <a:pt x="690049" y="271941"/>
                  </a:lnTo>
                  <a:lnTo>
                    <a:pt x="747836" y="234549"/>
                  </a:lnTo>
                  <a:lnTo>
                    <a:pt x="778430" y="217552"/>
                  </a:lnTo>
                  <a:lnTo>
                    <a:pt x="795426" y="186959"/>
                  </a:lnTo>
                  <a:lnTo>
                    <a:pt x="822620" y="169963"/>
                  </a:lnTo>
                  <a:lnTo>
                    <a:pt x="843015" y="81582"/>
                  </a:lnTo>
                  <a:lnTo>
                    <a:pt x="809023" y="0"/>
                  </a:lnTo>
                </a:path>
              </a:pathLst>
            </a:cu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381000" y="5036403"/>
            <a:ext cx="8382000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Updraft core originates inside RMW for both cases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Slope of updraft core departs from M surface for Earl, parallels M surface for Gustav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</a:rPr>
              <a:t> Peak heating inside local RMW for Earl, outside for 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Gustav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79716" y="-85635"/>
            <a:ext cx="848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3. What controls the location? Updraft slope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14106" y="1779896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(RI)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432402" y="1779896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(SS)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7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1143000" y="685800"/>
            <a:ext cx="6781800" cy="4648200"/>
            <a:chOff x="1452" y="888"/>
            <a:chExt cx="2916" cy="1992"/>
          </a:xfrm>
        </p:grpSpPr>
        <p:sp>
          <p:nvSpPr>
            <p:cNvPr id="28677" name="Rectangle 6"/>
            <p:cNvSpPr>
              <a:spLocks noChangeArrowheads="1"/>
            </p:cNvSpPr>
            <p:nvPr/>
          </p:nvSpPr>
          <p:spPr bwMode="auto">
            <a:xfrm>
              <a:off x="1452" y="1008"/>
              <a:ext cx="2916" cy="18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86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52" y="1104"/>
              <a:ext cx="2912" cy="1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79" name="Text Box 8"/>
            <p:cNvSpPr txBox="1">
              <a:spLocks noChangeArrowheads="1"/>
            </p:cNvSpPr>
            <p:nvPr/>
          </p:nvSpPr>
          <p:spPr bwMode="auto">
            <a:xfrm>
              <a:off x="1800" y="888"/>
              <a:ext cx="79" cy="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i="1">
                <a:solidFill>
                  <a:schemeClr val="bg1"/>
                </a:solidFill>
              </a:endParaRPr>
            </a:p>
          </p:txBody>
        </p:sp>
        <p:sp>
          <p:nvSpPr>
            <p:cNvPr id="28675" name="Oval 9"/>
            <p:cNvSpPr>
              <a:spLocks noChangeArrowheads="1"/>
            </p:cNvSpPr>
            <p:nvPr/>
          </p:nvSpPr>
          <p:spPr bwMode="auto">
            <a:xfrm>
              <a:off x="2652" y="1152"/>
              <a:ext cx="624" cy="91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6" name="Oval 10"/>
            <p:cNvSpPr>
              <a:spLocks noChangeArrowheads="1"/>
            </p:cNvSpPr>
            <p:nvPr/>
          </p:nvSpPr>
          <p:spPr bwMode="auto">
            <a:xfrm>
              <a:off x="1860" y="2256"/>
              <a:ext cx="432" cy="42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2209800" y="457200"/>
            <a:ext cx="4760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FF00"/>
                </a:solidFill>
              </a:rPr>
              <a:t>USL eyewall w CFAD from Earl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762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848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710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b="2683"/>
          <a:stretch/>
        </p:blipFill>
        <p:spPr bwMode="auto">
          <a:xfrm>
            <a:off x="2438400" y="1676400"/>
            <a:ext cx="403666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848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205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1"/>
            <a:ext cx="3033905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47801"/>
            <a:ext cx="3015765" cy="441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4996" y="898670"/>
            <a:ext cx="205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ref &gt; 20 </a:t>
            </a:r>
            <a:r>
              <a:rPr lang="en-US" dirty="0" err="1" smtClean="0"/>
              <a:t>dBZ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88796" y="914400"/>
            <a:ext cx="255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 &gt; 20 </a:t>
            </a:r>
            <a:r>
              <a:rPr lang="en-US" dirty="0" err="1" smtClean="0"/>
              <a:t>dBZ</a:t>
            </a:r>
            <a:r>
              <a:rPr lang="en-US" dirty="0" smtClean="0"/>
              <a:t> above 10 km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72825" y="5860869"/>
            <a:ext cx="255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Zagrodnik</a:t>
            </a:r>
            <a:r>
              <a:rPr lang="en-US" dirty="0" smtClean="0"/>
              <a:t> and Jiang 2014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228600"/>
            <a:ext cx="848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20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1600200" y="1600199"/>
            <a:ext cx="5864933" cy="35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5562600"/>
            <a:ext cx="203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DeMaria</a:t>
            </a:r>
            <a:r>
              <a:rPr lang="en-US" dirty="0" smtClean="0"/>
              <a:t> et al. 2012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28600"/>
            <a:ext cx="848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What is the importance of deep convection?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8639431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2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2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17187</TotalTime>
  <Words>3517</Words>
  <Application>Microsoft Office PowerPoint</Application>
  <PresentationFormat>On-screen Show (4:3)</PresentationFormat>
  <Paragraphs>1165</Paragraphs>
  <Slides>52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Office Theme</vt:lpstr>
      <vt:lpstr>Default Design</vt:lpstr>
      <vt:lpstr>1_Office Theme</vt:lpstr>
      <vt:lpstr>2_Office Theme</vt:lpstr>
      <vt:lpstr>Flow</vt:lpstr>
      <vt:lpstr>3_Office Theme</vt:lpstr>
      <vt:lpstr>4_Office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Rob</cp:lastModifiedBy>
  <cp:revision>148</cp:revision>
  <dcterms:created xsi:type="dcterms:W3CDTF">2015-04-28T21:51:40Z</dcterms:created>
  <dcterms:modified xsi:type="dcterms:W3CDTF">2016-04-27T03:35:28Z</dcterms:modified>
</cp:coreProperties>
</file>